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6" r:id="rId2"/>
    <p:sldMasterId id="2147483665" r:id="rId3"/>
    <p:sldMasterId id="2147483769" r:id="rId4"/>
    <p:sldMasterId id="2147483782" r:id="rId5"/>
    <p:sldMasterId id="2147483793" r:id="rId6"/>
    <p:sldMasterId id="2147483795" r:id="rId7"/>
    <p:sldMasterId id="2147483993" r:id="rId8"/>
  </p:sldMasterIdLst>
  <p:notesMasterIdLst>
    <p:notesMasterId r:id="rId40"/>
  </p:notesMasterIdLst>
  <p:sldIdLst>
    <p:sldId id="256" r:id="rId9"/>
    <p:sldId id="257" r:id="rId10"/>
    <p:sldId id="324" r:id="rId11"/>
    <p:sldId id="258" r:id="rId12"/>
    <p:sldId id="331" r:id="rId13"/>
    <p:sldId id="259" r:id="rId14"/>
    <p:sldId id="356" r:id="rId15"/>
    <p:sldId id="358" r:id="rId16"/>
    <p:sldId id="333" r:id="rId17"/>
    <p:sldId id="332" r:id="rId18"/>
    <p:sldId id="357" r:id="rId19"/>
    <p:sldId id="329" r:id="rId20"/>
    <p:sldId id="328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349" r:id="rId34"/>
    <p:sldId id="350" r:id="rId35"/>
    <p:sldId id="355" r:id="rId36"/>
    <p:sldId id="351" r:id="rId37"/>
    <p:sldId id="327" r:id="rId38"/>
    <p:sldId id="354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996633"/>
    <a:srgbClr val="B85A53"/>
    <a:srgbClr val="FFFF00"/>
    <a:srgbClr val="047E1C"/>
    <a:srgbClr val="2A51FF"/>
    <a:srgbClr val="F10B05"/>
    <a:srgbClr val="0000FF"/>
    <a:srgbClr val="07390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9"/>
    <p:restoredTop sz="84737" autoAdjust="0"/>
  </p:normalViewPr>
  <p:slideViewPr>
    <p:cSldViewPr>
      <p:cViewPr varScale="1">
        <p:scale>
          <a:sx n="101" d="100"/>
          <a:sy n="101" d="100"/>
        </p:scale>
        <p:origin x="200" y="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768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6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156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239DA81-77A9-4B7B-BE0E-9C203437B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0806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DEDCCCF-13BB-4F32-BB1D-A205F9879FA2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614A6-993D-6119-AF1F-EF0A45BF0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739955BC-A89C-1DC5-A669-E0FA151D2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86680-879A-433F-9BC3-0BD45201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030DD7B6-FA84-D06B-995A-2F5A49E81C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C5A2FBC-957E-C33C-F77A-37596C184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几年前，挪亚三个儿子的后代一起用餐：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Susan 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和 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Rick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（雅弗的后代）和一对夫妇；丈夫是伊朗人（闪的后代），妻子是华人（含的后代）。</a:t>
            </a: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6364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9A91E-207C-88E9-FEDE-DD1B4D27D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8F4264FC-94EB-4CAD-DCB4-7F41F4A6BA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86680-879A-433F-9BC3-0BD45201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5E335C74-6F7B-35E6-A306-4CA1B44AFE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656CFD8-5485-0137-D9A0-3B19730DAA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几年前，挪亚三个儿子的后代一起用餐：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Susan 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和 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Rick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（雅弗的后代）和一对夫妇；丈夫是伊朗人（闪的后代），妻子是华人（含的后代）。</a:t>
            </a: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6826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4894493-9113-4CAD-ACD1-95335A58E574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55A6AD1-5BFF-4052-AAD5-B9FB5DD9E2A8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97F60BFB-BDAF-41A2-9263-AA22CBE90DF5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sz="2400">
                <a:latin typeface="Arial" pitchFamily="34" charset="0"/>
                <a:ea typeface="ＭＳ Ｐゴシック" pitchFamily="34" charset="-128"/>
              </a:rPr>
              <a:t>Elwood &amp; Yarbrough, Readings from the First Century World, 23; clover leaf map from Beitzel, 203.</a:t>
            </a:r>
            <a:endParaRPr lang="en-US" altLang="en-US" sz="180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B51A63F-7EDD-4FBF-B9AD-8C01EB08B9CB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99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sz="2400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资料取自 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Elwood &amp; Yarbrough</a:t>
            </a:r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所著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“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Readings from the First Century World</a:t>
            </a:r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”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页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23</a:t>
            </a:r>
            <a:endParaRPr lang="en-US" altLang="en-US" sz="1800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3388755-213C-4850-B2EA-9E1C07F522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2400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资料取自 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Elwood &amp; Yarbrough</a:t>
            </a:r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所著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“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Readings from the First Century World</a:t>
            </a:r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”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, </a:t>
            </a:r>
            <a:r>
              <a:rPr lang="zh-CN" altLang="en-US" sz="2400" dirty="0">
                <a:latin typeface="Arial" pitchFamily="34" charset="0"/>
                <a:ea typeface="ＭＳ Ｐゴシック" pitchFamily="34" charset="-128"/>
              </a:rPr>
              <a:t>页</a:t>
            </a:r>
            <a:r>
              <a:rPr lang="en-US" altLang="en-US" sz="2400" dirty="0">
                <a:latin typeface="Arial" pitchFamily="34" charset="0"/>
                <a:ea typeface="ＭＳ Ｐゴシック" pitchFamily="34" charset="-128"/>
              </a:rPr>
              <a:t>23</a:t>
            </a:r>
            <a:endParaRPr lang="en-US" altLang="en-US" sz="1800" dirty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endParaRPr lang="en-SG" altLang="zh-CN" sz="1800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6CCA303-21D2-460A-AF44-BE4CAE8B021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342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DAF7C48D-7212-4C30-9912-49237E95052E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20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>
                <a:latin typeface="Arial" pitchFamily="-105" charset="0"/>
              </a:rPr>
              <a:t> Tractate Kelim 1.6-9 in Elwood &amp; Yarbrough, Readings from the First Century World, 23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48E9082-F401-4AE0-B90F-515033CF2D00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dirty="0">
                <a:latin typeface="Arial" pitchFamily="-105" charset="0"/>
              </a:rPr>
              <a:t> Tractate </a:t>
            </a:r>
            <a:r>
              <a:rPr lang="en-US" dirty="0" err="1">
                <a:latin typeface="Arial" pitchFamily="-105" charset="0"/>
              </a:rPr>
              <a:t>Kelim</a:t>
            </a:r>
            <a:r>
              <a:rPr lang="en-US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dirty="0">
                <a:latin typeface="Arial" pitchFamily="-105" charset="0"/>
              </a:rPr>
              <a:t>页</a:t>
            </a:r>
            <a:r>
              <a:rPr lang="en-US" dirty="0">
                <a:latin typeface="Arial" pitchFamily="-105" charset="0"/>
              </a:rPr>
              <a:t>23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93B6C11-1B9F-4378-8453-C2A4FFA05807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6C94F05-3C41-4852-8257-EE4AF0E18EBA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sz="3200" dirty="0">
                <a:latin typeface="Arial" pitchFamily="-105" charset="0"/>
              </a:rPr>
              <a:t> Tractate </a:t>
            </a:r>
            <a:r>
              <a:rPr lang="en-US" sz="3200" dirty="0" err="1">
                <a:latin typeface="Arial" pitchFamily="-105" charset="0"/>
              </a:rPr>
              <a:t>Kelim</a:t>
            </a:r>
            <a:r>
              <a:rPr lang="en-US" sz="3200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sz="3200" dirty="0">
                <a:latin typeface="Arial" pitchFamily="-105" charset="0"/>
              </a:rPr>
              <a:t>页</a:t>
            </a:r>
            <a:r>
              <a:rPr lang="en-US" sz="3200" dirty="0">
                <a:latin typeface="Arial" pitchFamily="-105" charset="0"/>
              </a:rPr>
              <a:t>23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D3C6506-682F-460A-8213-6DAC78FEA4D8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sz="3200" dirty="0">
                <a:latin typeface="Arial" pitchFamily="-105" charset="0"/>
              </a:rPr>
              <a:t> Tractate </a:t>
            </a:r>
            <a:r>
              <a:rPr lang="en-US" sz="3200" dirty="0" err="1">
                <a:latin typeface="Arial" pitchFamily="-105" charset="0"/>
              </a:rPr>
              <a:t>Kelim</a:t>
            </a:r>
            <a:r>
              <a:rPr lang="en-US" sz="3200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sz="3200" dirty="0">
                <a:latin typeface="Arial" pitchFamily="-105" charset="0"/>
              </a:rPr>
              <a:t>页</a:t>
            </a:r>
            <a:r>
              <a:rPr lang="en-US" sz="3200" dirty="0">
                <a:latin typeface="Arial" pitchFamily="-105" charset="0"/>
              </a:rPr>
              <a:t>23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65156B7-C401-4CC0-AEBE-FF24A7B9D066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36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sz="3200" dirty="0">
                <a:latin typeface="Arial" pitchFamily="-105" charset="0"/>
              </a:rPr>
              <a:t> Tractate </a:t>
            </a:r>
            <a:r>
              <a:rPr lang="en-US" sz="3200" dirty="0" err="1">
                <a:latin typeface="Arial" pitchFamily="-105" charset="0"/>
              </a:rPr>
              <a:t>Kelim</a:t>
            </a:r>
            <a:r>
              <a:rPr lang="en-US" sz="3200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sz="3200" dirty="0">
                <a:latin typeface="Arial" pitchFamily="-105" charset="0"/>
              </a:rPr>
              <a:t>页</a:t>
            </a:r>
            <a:r>
              <a:rPr lang="en-US" sz="3200" dirty="0">
                <a:latin typeface="Arial" pitchFamily="-105" charset="0"/>
              </a:rPr>
              <a:t>23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09AF599-A248-4C24-B7F9-74B70DE75747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571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sz="3200" dirty="0">
                <a:latin typeface="Arial" pitchFamily="-105" charset="0"/>
              </a:rPr>
              <a:t> Tractate </a:t>
            </a:r>
            <a:r>
              <a:rPr lang="en-US" sz="3200" dirty="0" err="1">
                <a:latin typeface="Arial" pitchFamily="-105" charset="0"/>
              </a:rPr>
              <a:t>Kelim</a:t>
            </a:r>
            <a:r>
              <a:rPr lang="en-US" sz="3200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sz="3200" dirty="0">
                <a:latin typeface="Arial" pitchFamily="-105" charset="0"/>
              </a:rPr>
              <a:t>页</a:t>
            </a:r>
            <a:r>
              <a:rPr lang="en-US" sz="3200" dirty="0">
                <a:latin typeface="Arial" pitchFamily="-105" charset="0"/>
              </a:rPr>
              <a:t>23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9B83FE5-D2CF-4B50-9A54-AB4C18902FAF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77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sz="3200" dirty="0">
                <a:latin typeface="Arial" pitchFamily="-105" charset="0"/>
              </a:rPr>
              <a:t> Tractate </a:t>
            </a:r>
            <a:r>
              <a:rPr lang="en-US" sz="3200" dirty="0" err="1">
                <a:latin typeface="Arial" pitchFamily="-105" charset="0"/>
              </a:rPr>
              <a:t>Kelim</a:t>
            </a:r>
            <a:r>
              <a:rPr lang="en-US" sz="3200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sz="3200" dirty="0">
                <a:latin typeface="Arial" pitchFamily="-105" charset="0"/>
              </a:rPr>
              <a:t>页</a:t>
            </a:r>
            <a:r>
              <a:rPr lang="en-US" sz="3200" dirty="0">
                <a:latin typeface="Arial" pitchFamily="-105" charset="0"/>
              </a:rPr>
              <a:t>23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FC160C4-5369-4292-9B50-7FE9B9CC5F14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198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sz="3200" dirty="0">
                <a:latin typeface="Arial" pitchFamily="-105" charset="0"/>
              </a:rPr>
              <a:t> Tractate </a:t>
            </a:r>
            <a:r>
              <a:rPr lang="en-US" sz="3200" dirty="0" err="1">
                <a:latin typeface="Arial" pitchFamily="-105" charset="0"/>
              </a:rPr>
              <a:t>Kelim</a:t>
            </a:r>
            <a:r>
              <a:rPr lang="en-US" sz="3200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sz="3200" dirty="0">
                <a:latin typeface="Arial" pitchFamily="-105" charset="0"/>
              </a:rPr>
              <a:t>页</a:t>
            </a:r>
            <a:r>
              <a:rPr lang="en-US" sz="3200" dirty="0">
                <a:latin typeface="Arial" pitchFamily="-105" charset="0"/>
              </a:rPr>
              <a:t>23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EE676F5F-A611-4465-BE2E-A62AD9C94DF6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18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261CAFF-CADA-4A06-98EB-06418AF71268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39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sz="3200" dirty="0">
                <a:latin typeface="Arial" pitchFamily="-105" charset="0"/>
              </a:rPr>
              <a:t> Tractate </a:t>
            </a:r>
            <a:r>
              <a:rPr lang="en-US" sz="3200" dirty="0" err="1">
                <a:latin typeface="Arial" pitchFamily="-105" charset="0"/>
              </a:rPr>
              <a:t>Kelim</a:t>
            </a:r>
            <a:r>
              <a:rPr lang="en-US" sz="3200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sz="3200" dirty="0">
                <a:latin typeface="Arial" pitchFamily="-105" charset="0"/>
              </a:rPr>
              <a:t>页</a:t>
            </a:r>
            <a:r>
              <a:rPr lang="en-US" sz="3200" dirty="0">
                <a:latin typeface="Arial" pitchFamily="-105" charset="0"/>
              </a:rPr>
              <a:t>23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2261CAFF-CADA-4A06-98EB-06418AF71268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39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sz="3200" dirty="0">
                <a:latin typeface="Arial" pitchFamily="-105" charset="0"/>
              </a:rPr>
              <a:t> Tractate </a:t>
            </a:r>
            <a:r>
              <a:rPr lang="en-US" sz="3200" dirty="0" err="1">
                <a:latin typeface="Arial" pitchFamily="-105" charset="0"/>
              </a:rPr>
              <a:t>Kelim</a:t>
            </a:r>
            <a:r>
              <a:rPr lang="en-US" sz="3200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sz="3200" dirty="0">
                <a:latin typeface="Arial" pitchFamily="-105" charset="0"/>
              </a:rPr>
              <a:t>页</a:t>
            </a:r>
            <a:r>
              <a:rPr lang="en-US" sz="3200" dirty="0">
                <a:latin typeface="Arial" pitchFamily="-105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5166049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1411B608-FE85-4376-A484-37EE08AA2278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1259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资料取自 </a:t>
            </a:r>
            <a:r>
              <a:rPr lang="en-US" sz="6600" dirty="0">
                <a:effectLst>
                  <a:outerShdw blurRad="38100" dist="38100" dir="2700000" algn="tl">
                    <a:srgbClr val="DDDDDD"/>
                  </a:outerShdw>
                </a:effectLst>
                <a:latin typeface="Garamond" pitchFamily="-105" charset="0"/>
              </a:rPr>
              <a:t>Mishnah</a:t>
            </a:r>
            <a:r>
              <a:rPr lang="en-US" sz="3200" dirty="0">
                <a:latin typeface="Arial" pitchFamily="-105" charset="0"/>
              </a:rPr>
              <a:t> Tractate </a:t>
            </a:r>
            <a:r>
              <a:rPr lang="en-US" sz="3200" dirty="0" err="1">
                <a:latin typeface="Arial" pitchFamily="-105" charset="0"/>
              </a:rPr>
              <a:t>Kelim</a:t>
            </a:r>
            <a:r>
              <a:rPr lang="en-US" sz="3200" dirty="0">
                <a:latin typeface="Arial" pitchFamily="-105" charset="0"/>
              </a:rPr>
              <a:t> 1.6-9 in Elwood &amp; Yarbrough, Readings from the First Century World, </a:t>
            </a:r>
            <a:r>
              <a:rPr lang="zh-CN" altLang="en-US" sz="3200" dirty="0">
                <a:latin typeface="Arial" pitchFamily="-105" charset="0"/>
              </a:rPr>
              <a:t>页</a:t>
            </a:r>
            <a:r>
              <a:rPr lang="en-US" sz="3200" dirty="0">
                <a:latin typeface="Arial" pitchFamily="-105" charset="0"/>
              </a:rPr>
              <a:t>23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C5A3A21-6935-44DD-A115-DB054BF0FFA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7CF69D4C-0194-4DE3-B5CB-9BD5C67B9CDC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OT Backgrounds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49DCFFD-42DB-47BF-AFF9-8A869DE10700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从文化的角度看，古代近东历史始于人类从巴别分散后（创世纪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11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章）。雅弗的后裔往北迁移（以红字代表），含（以绿字代表）和闪（以蓝字代表）的子孙留在肥沃的新月。这形成三大地区：埃及，叙利亚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-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巴勒斯坦和美索不达米亚。我们将简略的来认识这三个地区的古代近东族群。</a:t>
            </a:r>
            <a:r>
              <a:rPr lang="zh-CN" altLang="en-US" u="sng" dirty="0">
                <a:latin typeface="Arial" pitchFamily="34" charset="0"/>
                <a:ea typeface="ＭＳ Ｐゴシック" pitchFamily="34" charset="-128"/>
              </a:rPr>
              <a:t>旧约全书背景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第</a:t>
            </a:r>
            <a:r>
              <a:rPr lang="en-US" altLang="zh-CN" dirty="0">
                <a:latin typeface="Arial" pitchFamily="34" charset="0"/>
                <a:ea typeface="ＭＳ Ｐゴシック" pitchFamily="34" charset="-128"/>
              </a:rPr>
              <a:t>73</a:t>
            </a:r>
            <a:r>
              <a:rPr lang="zh-CN" altLang="en-US" dirty="0">
                <a:latin typeface="Arial" pitchFamily="34" charset="0"/>
                <a:ea typeface="ＭＳ Ｐゴシック" pitchFamily="34" charset="-128"/>
              </a:rPr>
              <a:t>页指出这些地区在不同时代有不同的名称。</a:t>
            </a: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57A8F41-9A57-4AE7-BFDB-D0DEF881D257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4CBB1E9-2AE6-4CB1-9BF9-821BEF9CA9C3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86680-879A-433F-9BC3-0BD45201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几年前，挪亚三个儿子的后代一起用餐：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Susan 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和 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Rick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（雅弗的后代）和一对夫妇；丈夫是伊朗人（闪的后代），妻子是华人（含的后代）。</a:t>
            </a: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2761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A0A4E-0907-E287-1E8C-ECADDF0C7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1C18EDF3-5E01-6583-CD05-7DEB9C42E8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86680-879A-433F-9BC3-0BD45201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24247D61-136A-9A32-684E-8F5D7C5E92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62066A7F-E70C-232D-9A19-8EE9D56D33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几年前，挪亚三个儿子的后代一起用餐：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Susan 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和 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Rick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（雅弗的后代）和一对夫妇；丈夫是伊朗人（闪的后代），妻子是华人（含的后代）。</a:t>
            </a: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9963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AB842-176E-FB46-66DD-C1B237181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AB982B21-5136-A478-175F-0373A034B6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686680-879A-433F-9BC3-0BD45201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ACD9AAA3-8792-B769-9AC4-66592ED773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91D75BE0-F87E-4A40-1511-77C91EAFA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几年前，挪亚三个儿子的后代一起用餐：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Susan 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和 </a:t>
            </a:r>
            <a:r>
              <a:rPr lang="en-SG" altLang="zh-CN" baseline="0" dirty="0">
                <a:latin typeface="Arial" pitchFamily="34" charset="0"/>
                <a:ea typeface="ＭＳ Ｐゴシック" pitchFamily="34" charset="-128"/>
              </a:rPr>
              <a:t>Rick</a:t>
            </a:r>
            <a:r>
              <a:rPr lang="zh-CN" altLang="en-US" baseline="0" dirty="0">
                <a:latin typeface="Arial" pitchFamily="34" charset="0"/>
                <a:ea typeface="ＭＳ Ｐゴシック" pitchFamily="34" charset="-128"/>
              </a:rPr>
              <a:t>（雅弗的后代）和一对夫妇；丈夫是伊朗人（闪的后代），妻子是华人（含的后代）。</a:t>
            </a:r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535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1"/>
              <a:ext cx="816" cy="3976"/>
              <a:chOff x="4944" y="-1"/>
              <a:chExt cx="816" cy="3976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1"/>
                <a:ext cx="480" cy="1432"/>
                <a:chOff x="5280" y="-1"/>
                <a:chExt cx="480" cy="1432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5" y="-1"/>
                  <a:ext cx="175" cy="176"/>
                  <a:chOff x="1667" y="323"/>
                  <a:chExt cx="1700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67" y="323"/>
                    <a:ext cx="1700" cy="2560"/>
                    <a:chOff x="1667" y="323"/>
                    <a:chExt cx="1700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48" y="330"/>
                      <a:ext cx="1234" cy="2560"/>
                    </a:xfrm>
                    <a:custGeom>
                      <a:avLst/>
                      <a:gdLst>
                        <a:gd name="T0" fmla="*/ 338 w 1231"/>
                        <a:gd name="T1" fmla="*/ 283 h 2560"/>
                        <a:gd name="T2" fmla="*/ 416 w 1231"/>
                        <a:gd name="T3" fmla="*/ 115 h 2560"/>
                        <a:gd name="T4" fmla="*/ 584 w 1231"/>
                        <a:gd name="T5" fmla="*/ 7 h 2560"/>
                        <a:gd name="T6" fmla="*/ 897 w 1231"/>
                        <a:gd name="T7" fmla="*/ 61 h 2560"/>
                        <a:gd name="T8" fmla="*/ 1054 w 1231"/>
                        <a:gd name="T9" fmla="*/ 349 h 2560"/>
                        <a:gd name="T10" fmla="*/ 981 w 1231"/>
                        <a:gd name="T11" fmla="*/ 769 h 2560"/>
                        <a:gd name="T12" fmla="*/ 945 w 1231"/>
                        <a:gd name="T13" fmla="*/ 943 h 2560"/>
                        <a:gd name="T14" fmla="*/ 1108 w 1231"/>
                        <a:gd name="T15" fmla="*/ 1075 h 2560"/>
                        <a:gd name="T16" fmla="*/ 1234 w 1231"/>
                        <a:gd name="T17" fmla="*/ 1525 h 2560"/>
                        <a:gd name="T18" fmla="*/ 1126 w 1231"/>
                        <a:gd name="T19" fmla="*/ 1969 h 2560"/>
                        <a:gd name="T20" fmla="*/ 909 w 1231"/>
                        <a:gd name="T21" fmla="*/ 2077 h 2560"/>
                        <a:gd name="T22" fmla="*/ 723 w 1231"/>
                        <a:gd name="T23" fmla="*/ 2059 h 2560"/>
                        <a:gd name="T24" fmla="*/ 657 w 1231"/>
                        <a:gd name="T25" fmla="*/ 2251 h 2560"/>
                        <a:gd name="T26" fmla="*/ 530 w 1231"/>
                        <a:gd name="T27" fmla="*/ 2527 h 2560"/>
                        <a:gd name="T28" fmla="*/ 212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0 w 1231"/>
                        <a:gd name="T37" fmla="*/ 1513 h 2560"/>
                        <a:gd name="T38" fmla="*/ 218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0 w 1231"/>
                        <a:gd name="T45" fmla="*/ 2431 h 2560"/>
                        <a:gd name="T46" fmla="*/ 596 w 1231"/>
                        <a:gd name="T47" fmla="*/ 2227 h 2560"/>
                        <a:gd name="T48" fmla="*/ 578 w 1231"/>
                        <a:gd name="T49" fmla="*/ 1807 h 2560"/>
                        <a:gd name="T50" fmla="*/ 494 w 1231"/>
                        <a:gd name="T51" fmla="*/ 1531 h 2560"/>
                        <a:gd name="T52" fmla="*/ 536 w 1231"/>
                        <a:gd name="T53" fmla="*/ 1459 h 2560"/>
                        <a:gd name="T54" fmla="*/ 627 w 1231"/>
                        <a:gd name="T55" fmla="*/ 1633 h 2560"/>
                        <a:gd name="T56" fmla="*/ 723 w 1231"/>
                        <a:gd name="T57" fmla="*/ 1933 h 2560"/>
                        <a:gd name="T58" fmla="*/ 969 w 1231"/>
                        <a:gd name="T59" fmla="*/ 1963 h 2560"/>
                        <a:gd name="T60" fmla="*/ 1138 w 1231"/>
                        <a:gd name="T61" fmla="*/ 1687 h 2560"/>
                        <a:gd name="T62" fmla="*/ 1120 w 1231"/>
                        <a:gd name="T63" fmla="*/ 1273 h 2560"/>
                        <a:gd name="T64" fmla="*/ 885 w 1231"/>
                        <a:gd name="T65" fmla="*/ 1057 h 2560"/>
                        <a:gd name="T66" fmla="*/ 681 w 1231"/>
                        <a:gd name="T67" fmla="*/ 1129 h 2560"/>
                        <a:gd name="T68" fmla="*/ 578 w 1231"/>
                        <a:gd name="T69" fmla="*/ 1117 h 2560"/>
                        <a:gd name="T70" fmla="*/ 621 w 1231"/>
                        <a:gd name="T71" fmla="*/ 1033 h 2560"/>
                        <a:gd name="T72" fmla="*/ 813 w 1231"/>
                        <a:gd name="T73" fmla="*/ 937 h 2560"/>
                        <a:gd name="T74" fmla="*/ 951 w 1231"/>
                        <a:gd name="T75" fmla="*/ 613 h 2560"/>
                        <a:gd name="T76" fmla="*/ 885 w 1231"/>
                        <a:gd name="T77" fmla="*/ 175 h 2560"/>
                        <a:gd name="T78" fmla="*/ 621 w 1231"/>
                        <a:gd name="T79" fmla="*/ 103 h 2560"/>
                        <a:gd name="T80" fmla="*/ 392 w 1231"/>
                        <a:gd name="T81" fmla="*/ 355 h 2560"/>
                        <a:gd name="T82" fmla="*/ 404 w 1231"/>
                        <a:gd name="T83" fmla="*/ 763 h 2560"/>
                        <a:gd name="T84" fmla="*/ 344 w 1231"/>
                        <a:gd name="T85" fmla="*/ 949 h 2560"/>
                        <a:gd name="T86" fmla="*/ 290 w 1231"/>
                        <a:gd name="T87" fmla="*/ 685 h 2560"/>
                        <a:gd name="T88" fmla="*/ 308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72" y="359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28 h 2071"/>
                        <a:gd name="T2" fmla="*/ 797 w 865"/>
                        <a:gd name="T3" fmla="*/ 349 h 2071"/>
                        <a:gd name="T4" fmla="*/ 863 w 865"/>
                        <a:gd name="T5" fmla="*/ 205 h 2071"/>
                        <a:gd name="T6" fmla="*/ 809 w 865"/>
                        <a:gd name="T7" fmla="*/ 217 h 2071"/>
                        <a:gd name="T8" fmla="*/ 749 w 865"/>
                        <a:gd name="T9" fmla="*/ 217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5 h 2071"/>
                        <a:gd name="T22" fmla="*/ 119 w 865"/>
                        <a:gd name="T23" fmla="*/ 403 h 2071"/>
                        <a:gd name="T24" fmla="*/ 131 w 865"/>
                        <a:gd name="T25" fmla="*/ 588 h 2071"/>
                        <a:gd name="T26" fmla="*/ 173 w 865"/>
                        <a:gd name="T27" fmla="*/ 780 h 2071"/>
                        <a:gd name="T28" fmla="*/ 197 w 865"/>
                        <a:gd name="T29" fmla="*/ 881 h 2071"/>
                        <a:gd name="T30" fmla="*/ 167 w 865"/>
                        <a:gd name="T31" fmla="*/ 983 h 2071"/>
                        <a:gd name="T32" fmla="*/ 65 w 865"/>
                        <a:gd name="T33" fmla="*/ 1121 h 2071"/>
                        <a:gd name="T34" fmla="*/ 17 w 865"/>
                        <a:gd name="T35" fmla="*/ 1294 h 2071"/>
                        <a:gd name="T36" fmla="*/ 5 w 865"/>
                        <a:gd name="T37" fmla="*/ 1546 h 2071"/>
                        <a:gd name="T38" fmla="*/ 47 w 865"/>
                        <a:gd name="T39" fmla="*/ 1743 h 2071"/>
                        <a:gd name="T40" fmla="*/ 131 w 865"/>
                        <a:gd name="T41" fmla="*/ 1893 h 2071"/>
                        <a:gd name="T42" fmla="*/ 299 w 865"/>
                        <a:gd name="T43" fmla="*/ 1982 h 2071"/>
                        <a:gd name="T44" fmla="*/ 425 w 865"/>
                        <a:gd name="T45" fmla="*/ 1976 h 2071"/>
                        <a:gd name="T46" fmla="*/ 467 w 865"/>
                        <a:gd name="T47" fmla="*/ 1988 h 2071"/>
                        <a:gd name="T48" fmla="*/ 497 w 865"/>
                        <a:gd name="T49" fmla="*/ 2060 h 2071"/>
                        <a:gd name="T50" fmla="*/ 497 w 865"/>
                        <a:gd name="T51" fmla="*/ 1958 h 2071"/>
                        <a:gd name="T52" fmla="*/ 557 w 865"/>
                        <a:gd name="T53" fmla="*/ 1773 h 2071"/>
                        <a:gd name="T54" fmla="*/ 617 w 865"/>
                        <a:gd name="T55" fmla="*/ 1653 h 2071"/>
                        <a:gd name="T56" fmla="*/ 581 w 865"/>
                        <a:gd name="T57" fmla="*/ 1695 h 2071"/>
                        <a:gd name="T58" fmla="*/ 515 w 865"/>
                        <a:gd name="T59" fmla="*/ 1815 h 2071"/>
                        <a:gd name="T60" fmla="*/ 407 w 865"/>
                        <a:gd name="T61" fmla="*/ 1898 h 2071"/>
                        <a:gd name="T62" fmla="*/ 269 w 865"/>
                        <a:gd name="T63" fmla="*/ 1893 h 2071"/>
                        <a:gd name="T64" fmla="*/ 179 w 865"/>
                        <a:gd name="T65" fmla="*/ 1809 h 2071"/>
                        <a:gd name="T66" fmla="*/ 113 w 865"/>
                        <a:gd name="T67" fmla="*/ 1635 h 2071"/>
                        <a:gd name="T68" fmla="*/ 107 w 865"/>
                        <a:gd name="T69" fmla="*/ 1390 h 2071"/>
                        <a:gd name="T70" fmla="*/ 137 w 865"/>
                        <a:gd name="T71" fmla="*/ 1187 h 2071"/>
                        <a:gd name="T72" fmla="*/ 203 w 865"/>
                        <a:gd name="T73" fmla="*/ 1067 h 2071"/>
                        <a:gd name="T74" fmla="*/ 323 w 865"/>
                        <a:gd name="T75" fmla="*/ 1019 h 2071"/>
                        <a:gd name="T76" fmla="*/ 509 w 865"/>
                        <a:gd name="T77" fmla="*/ 1073 h 2071"/>
                        <a:gd name="T78" fmla="*/ 611 w 865"/>
                        <a:gd name="T79" fmla="*/ 1121 h 2071"/>
                        <a:gd name="T80" fmla="*/ 665 w 865"/>
                        <a:gd name="T81" fmla="*/ 1097 h 2071"/>
                        <a:gd name="T82" fmla="*/ 659 w 865"/>
                        <a:gd name="T83" fmla="*/ 1043 h 2071"/>
                        <a:gd name="T84" fmla="*/ 611 w 865"/>
                        <a:gd name="T85" fmla="*/ 1001 h 2071"/>
                        <a:gd name="T86" fmla="*/ 497 w 865"/>
                        <a:gd name="T87" fmla="*/ 977 h 2071"/>
                        <a:gd name="T88" fmla="*/ 323 w 865"/>
                        <a:gd name="T89" fmla="*/ 893 h 2071"/>
                        <a:gd name="T90" fmla="*/ 233 w 865"/>
                        <a:gd name="T91" fmla="*/ 678 h 2071"/>
                        <a:gd name="T92" fmla="*/ 209 w 865"/>
                        <a:gd name="T93" fmla="*/ 415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89 h 2071"/>
                        <a:gd name="T102" fmla="*/ 737 w 865"/>
                        <a:gd name="T103" fmla="*/ 427 h 2071"/>
                        <a:gd name="T104" fmla="*/ 773 w 865"/>
                        <a:gd name="T105" fmla="*/ 600 h 2071"/>
                        <a:gd name="T106" fmla="*/ 809 w 865"/>
                        <a:gd name="T107" fmla="*/ 582 h 2071"/>
                        <a:gd name="T108" fmla="*/ 785 w 865"/>
                        <a:gd name="T109" fmla="*/ 528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1" y="1407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endParaRPr lang="en-US" altLang="en-US" sz="1800"/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34" y="723"/>
                    <a:ext cx="262" cy="524"/>
                  </a:xfrm>
                  <a:custGeom>
                    <a:avLst/>
                    <a:gdLst>
                      <a:gd name="T0" fmla="*/ 3 w 266"/>
                      <a:gd name="T1" fmla="*/ 486 h 521"/>
                      <a:gd name="T2" fmla="*/ 27 w 266"/>
                      <a:gd name="T3" fmla="*/ 275 h 521"/>
                      <a:gd name="T4" fmla="*/ 109 w 266"/>
                      <a:gd name="T5" fmla="*/ 45 h 521"/>
                      <a:gd name="T6" fmla="*/ 180 w 266"/>
                      <a:gd name="T7" fmla="*/ 3 h 521"/>
                      <a:gd name="T8" fmla="*/ 233 w 266"/>
                      <a:gd name="T9" fmla="*/ 39 h 521"/>
                      <a:gd name="T10" fmla="*/ 257 w 266"/>
                      <a:gd name="T11" fmla="*/ 130 h 521"/>
                      <a:gd name="T12" fmla="*/ 204 w 266"/>
                      <a:gd name="T13" fmla="*/ 275 h 521"/>
                      <a:gd name="T14" fmla="*/ 103 w 266"/>
                      <a:gd name="T15" fmla="*/ 480 h 521"/>
                      <a:gd name="T16" fmla="*/ 44 w 266"/>
                      <a:gd name="T17" fmla="*/ 504 h 521"/>
                      <a:gd name="T18" fmla="*/ 3 w 266"/>
                      <a:gd name="T19" fmla="*/ 486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02" y="1596"/>
                    <a:ext cx="398" cy="349"/>
                  </a:xfrm>
                  <a:custGeom>
                    <a:avLst/>
                    <a:gdLst>
                      <a:gd name="T0" fmla="*/ 102 w 392"/>
                      <a:gd name="T1" fmla="*/ 206 h 340"/>
                      <a:gd name="T2" fmla="*/ 16 w 392"/>
                      <a:gd name="T3" fmla="*/ 89 h 340"/>
                      <a:gd name="T4" fmla="*/ 4 w 392"/>
                      <a:gd name="T5" fmla="*/ 46 h 340"/>
                      <a:gd name="T6" fmla="*/ 28 w 392"/>
                      <a:gd name="T7" fmla="*/ 3 h 340"/>
                      <a:gd name="T8" fmla="*/ 132 w 392"/>
                      <a:gd name="T9" fmla="*/ 28 h 340"/>
                      <a:gd name="T10" fmla="*/ 254 w 392"/>
                      <a:gd name="T11" fmla="*/ 77 h 340"/>
                      <a:gd name="T12" fmla="*/ 370 w 392"/>
                      <a:gd name="T13" fmla="*/ 163 h 340"/>
                      <a:gd name="T14" fmla="*/ 394 w 392"/>
                      <a:gd name="T15" fmla="*/ 280 h 340"/>
                      <a:gd name="T16" fmla="*/ 345 w 392"/>
                      <a:gd name="T17" fmla="*/ 342 h 340"/>
                      <a:gd name="T18" fmla="*/ 248 w 392"/>
                      <a:gd name="T19" fmla="*/ 323 h 340"/>
                      <a:gd name="T20" fmla="*/ 102 w 392"/>
                      <a:gd name="T21" fmla="*/ 206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30" y="1930"/>
                    <a:ext cx="146" cy="567"/>
                  </a:xfrm>
                  <a:custGeom>
                    <a:avLst/>
                    <a:gdLst>
                      <a:gd name="T0" fmla="*/ 17 w 151"/>
                      <a:gd name="T1" fmla="*/ 168 h 558"/>
                      <a:gd name="T2" fmla="*/ 41 w 151"/>
                      <a:gd name="T3" fmla="*/ 40 h 558"/>
                      <a:gd name="T4" fmla="*/ 64 w 151"/>
                      <a:gd name="T5" fmla="*/ 3 h 558"/>
                      <a:gd name="T6" fmla="*/ 104 w 151"/>
                      <a:gd name="T7" fmla="*/ 27 h 558"/>
                      <a:gd name="T8" fmla="*/ 133 w 151"/>
                      <a:gd name="T9" fmla="*/ 168 h 558"/>
                      <a:gd name="T10" fmla="*/ 139 w 151"/>
                      <a:gd name="T11" fmla="*/ 430 h 558"/>
                      <a:gd name="T12" fmla="*/ 93 w 151"/>
                      <a:gd name="T13" fmla="*/ 552 h 558"/>
                      <a:gd name="T14" fmla="*/ 23 w 151"/>
                      <a:gd name="T15" fmla="*/ 521 h 558"/>
                      <a:gd name="T16" fmla="*/ 0 w 151"/>
                      <a:gd name="T17" fmla="*/ 320 h 558"/>
                      <a:gd name="T18" fmla="*/ 17 w 151"/>
                      <a:gd name="T19" fmla="*/ 168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05" y="1596"/>
                    <a:ext cx="389" cy="247"/>
                  </a:xfrm>
                  <a:custGeom>
                    <a:avLst/>
                    <a:gdLst>
                      <a:gd name="T0" fmla="*/ 174 w 392"/>
                      <a:gd name="T1" fmla="*/ 60 h 253"/>
                      <a:gd name="T2" fmla="*/ 305 w 392"/>
                      <a:gd name="T3" fmla="*/ 19 h 253"/>
                      <a:gd name="T4" fmla="*/ 364 w 392"/>
                      <a:gd name="T5" fmla="*/ 7 h 253"/>
                      <a:gd name="T6" fmla="*/ 382 w 392"/>
                      <a:gd name="T7" fmla="*/ 60 h 253"/>
                      <a:gd name="T8" fmla="*/ 323 w 392"/>
                      <a:gd name="T9" fmla="*/ 130 h 253"/>
                      <a:gd name="T10" fmla="*/ 192 w 392"/>
                      <a:gd name="T11" fmla="*/ 218 h 253"/>
                      <a:gd name="T12" fmla="*/ 37 w 392"/>
                      <a:gd name="T13" fmla="*/ 241 h 253"/>
                      <a:gd name="T14" fmla="*/ 1 w 392"/>
                      <a:gd name="T15" fmla="*/ 183 h 253"/>
                      <a:gd name="T16" fmla="*/ 43 w 392"/>
                      <a:gd name="T17" fmla="*/ 112 h 253"/>
                      <a:gd name="T18" fmla="*/ 174 w 392"/>
                      <a:gd name="T19" fmla="*/ 60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0" y="912"/>
                    <a:ext cx="233" cy="378"/>
                  </a:xfrm>
                  <a:custGeom>
                    <a:avLst/>
                    <a:gdLst>
                      <a:gd name="T0" fmla="*/ 76 w 238"/>
                      <a:gd name="T1" fmla="*/ 264 h 386"/>
                      <a:gd name="T2" fmla="*/ 23 w 238"/>
                      <a:gd name="T3" fmla="*/ 188 h 386"/>
                      <a:gd name="T4" fmla="*/ 0 w 238"/>
                      <a:gd name="T5" fmla="*/ 94 h 386"/>
                      <a:gd name="T6" fmla="*/ 23 w 238"/>
                      <a:gd name="T7" fmla="*/ 12 h 386"/>
                      <a:gd name="T8" fmla="*/ 117 w 238"/>
                      <a:gd name="T9" fmla="*/ 24 h 386"/>
                      <a:gd name="T10" fmla="*/ 176 w 238"/>
                      <a:gd name="T11" fmla="*/ 129 h 386"/>
                      <a:gd name="T12" fmla="*/ 229 w 238"/>
                      <a:gd name="T13" fmla="*/ 300 h 386"/>
                      <a:gd name="T14" fmla="*/ 200 w 238"/>
                      <a:gd name="T15" fmla="*/ 370 h 386"/>
                      <a:gd name="T16" fmla="*/ 164 w 238"/>
                      <a:gd name="T17" fmla="*/ 347 h 386"/>
                      <a:gd name="T18" fmla="*/ 76 w 238"/>
                      <a:gd name="T19" fmla="*/ 264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852 w 21600"/>
                <a:gd name="T1" fmla="*/ 0 h 21600"/>
                <a:gd name="T2" fmla="*/ 432 w 21600"/>
                <a:gd name="T3" fmla="*/ 1 h 21600"/>
                <a:gd name="T4" fmla="*/ 12 w 21600"/>
                <a:gd name="T5" fmla="*/ 0 h 21600"/>
                <a:gd name="T6" fmla="*/ 43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GB"/>
            </a:p>
          </p:txBody>
        </p:sp>
      </p:grpSp>
      <p:sp>
        <p:nvSpPr>
          <p:cNvPr id="19513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514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4290D-9B2C-43CD-B6BE-0C7494A028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2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5DB9B-AEBF-428F-99B1-9486270BC7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755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5E3060-2500-4307-98E4-3D0D35F85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805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0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0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0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0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68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68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67E147B-32B6-4E87-B09D-AAFF2FAE19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462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4646F-5E7A-4024-9F6A-6C24F77B0CD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653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C2118-A091-4D29-AA65-660675E7070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9141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829869-3FDD-44D5-8820-916EB8EA177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645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93F28A-B5AF-4676-B1FF-9FF0129BB2C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129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4B306-12F6-40B0-A843-43905DC5507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747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89CA1-B36B-46B9-B52F-843029EBE02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899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C93C5-757F-47EE-999C-9D9FFBAF14B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10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07CAB-08DE-4CCE-B28C-7B0E0024DE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70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ABF1E5-23AD-4C44-93F0-541DE768899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99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78047-8F5A-4B99-807D-2CF63FFE2CB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0D48AD-2656-4E1F-A538-13844F9518E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999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205AE-096C-48B2-AB58-F9F60ABFA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860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B3AFDE-DE71-4ACD-96C5-DF4EF325D6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7198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69292-99C6-4723-8608-79720DCD5A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272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8E83DD-2919-4263-895D-E2B9E2E068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2984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F3EB3F-90DB-4847-8F91-CA189FF903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1101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0BD74-C9AF-4061-9D2A-9EBACA3DD1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666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6EA46-3B0C-45D2-A166-3DE24D3E8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735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A5024-F7C7-47FC-8324-8677CA45CF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523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1A4A3-3D9E-426F-8AF0-86F18CF60B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039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FF010C-2458-48EF-9A80-BF856FF0E4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123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37055-03FF-4BCF-92B7-435EDBCC02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486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68795-4472-4929-903F-557A5ED82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27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22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115490-5707-4119-BB35-11B9D4BA83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803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6EE06-4449-4AA0-BE96-DE1DE9352D6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6183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49290-A8DD-480F-8A18-0EEECB0B82D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5324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C4F72-1888-496D-847E-BFCB7AE6C0E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196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6822A-7848-43D0-8EF7-1874F8505A8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16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DCCAD-8157-4872-9C6A-F90CA89737A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641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310F-5619-44F7-9085-448E55819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00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5BD61-D64F-41D8-9673-6DC340265E1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8863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1AFFBF-49F8-4D11-8C8A-377B81447BA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312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4B2D3-7BFC-4808-ACDD-6D4DCFEB1F5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33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06A11-59CC-496F-9982-589458CC436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153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465BF-F0C0-4C53-8C40-8498992C2C1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341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E3C242-E174-496B-A289-C0D466F2D37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0949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4BABA-E73C-4B4B-AAF0-5ED62446BF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623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F5495-99DA-409E-893C-FB7A1A825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9136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655B9-B52D-4F34-9411-E54B738B5A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690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4D86CE-29FA-4339-81E3-EE9E135463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03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AFAA3D-66E8-4849-9ACF-79198B7B14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565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7C043-6896-4EE1-A0D6-0252ABCFD2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888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747FF-72C5-43F2-9F00-64ACA301F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2404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90DB3F-DB6F-49C8-99ED-123510772E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046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39465-AE81-43DE-8D1D-5436983FC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530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D3271-A023-47FE-ADF5-4A7544D85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537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B2596-7856-4508-9068-4509184CD1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1628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67A9E-4E69-42E6-A129-25A470B837C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78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D220B4-3C9D-4598-86B5-82F705336A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836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F3A1D-ECC1-4D0E-BE3C-F38370A16E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081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81CD9-ED82-4C5F-AEA8-C25264961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14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897293-3F42-476C-865B-995B0C7B5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5086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85E71-A66F-406F-9C42-07AD898CB1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7632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678A1-96ED-468B-8DD2-FAA65E162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961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12057-12B1-4771-9A02-C4A4685372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318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59AB5E-D157-48F2-B58C-8C7E8399E6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4581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04A127-29B7-4329-9387-4014A184EE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486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48E3B1-7114-402C-9574-A752588589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31589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4DF81-93F2-45B5-9A70-8F5959C9A0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1787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9AFA7-905E-4AD9-8C6E-0BFB540DC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6244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4334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6470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99EB0-D084-483C-B20B-3E8E20774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3134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0288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9410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1417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1440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3824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42457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3241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148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0621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13823C-EBD1-4114-9230-48D5940EEA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521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F2BF4-ED39-4187-ACB1-FDDACE167D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76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1843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53" y="323"/>
                      <a:ext cx="1234" cy="2560"/>
                    </a:xfrm>
                    <a:custGeom>
                      <a:avLst/>
                      <a:gdLst>
                        <a:gd name="T0" fmla="*/ 338 w 1231"/>
                        <a:gd name="T1" fmla="*/ 283 h 2560"/>
                        <a:gd name="T2" fmla="*/ 416 w 1231"/>
                        <a:gd name="T3" fmla="*/ 115 h 2560"/>
                        <a:gd name="T4" fmla="*/ 584 w 1231"/>
                        <a:gd name="T5" fmla="*/ 7 h 2560"/>
                        <a:gd name="T6" fmla="*/ 897 w 1231"/>
                        <a:gd name="T7" fmla="*/ 61 h 2560"/>
                        <a:gd name="T8" fmla="*/ 1054 w 1231"/>
                        <a:gd name="T9" fmla="*/ 349 h 2560"/>
                        <a:gd name="T10" fmla="*/ 981 w 1231"/>
                        <a:gd name="T11" fmla="*/ 769 h 2560"/>
                        <a:gd name="T12" fmla="*/ 945 w 1231"/>
                        <a:gd name="T13" fmla="*/ 943 h 2560"/>
                        <a:gd name="T14" fmla="*/ 1108 w 1231"/>
                        <a:gd name="T15" fmla="*/ 1075 h 2560"/>
                        <a:gd name="T16" fmla="*/ 1234 w 1231"/>
                        <a:gd name="T17" fmla="*/ 1525 h 2560"/>
                        <a:gd name="T18" fmla="*/ 1126 w 1231"/>
                        <a:gd name="T19" fmla="*/ 1969 h 2560"/>
                        <a:gd name="T20" fmla="*/ 909 w 1231"/>
                        <a:gd name="T21" fmla="*/ 2077 h 2560"/>
                        <a:gd name="T22" fmla="*/ 723 w 1231"/>
                        <a:gd name="T23" fmla="*/ 2059 h 2560"/>
                        <a:gd name="T24" fmla="*/ 657 w 1231"/>
                        <a:gd name="T25" fmla="*/ 2251 h 2560"/>
                        <a:gd name="T26" fmla="*/ 530 w 1231"/>
                        <a:gd name="T27" fmla="*/ 2527 h 2560"/>
                        <a:gd name="T28" fmla="*/ 212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0 w 1231"/>
                        <a:gd name="T37" fmla="*/ 1513 h 2560"/>
                        <a:gd name="T38" fmla="*/ 218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0 w 1231"/>
                        <a:gd name="T45" fmla="*/ 2431 h 2560"/>
                        <a:gd name="T46" fmla="*/ 596 w 1231"/>
                        <a:gd name="T47" fmla="*/ 2227 h 2560"/>
                        <a:gd name="T48" fmla="*/ 578 w 1231"/>
                        <a:gd name="T49" fmla="*/ 1807 h 2560"/>
                        <a:gd name="T50" fmla="*/ 494 w 1231"/>
                        <a:gd name="T51" fmla="*/ 1531 h 2560"/>
                        <a:gd name="T52" fmla="*/ 536 w 1231"/>
                        <a:gd name="T53" fmla="*/ 1459 h 2560"/>
                        <a:gd name="T54" fmla="*/ 627 w 1231"/>
                        <a:gd name="T55" fmla="*/ 1633 h 2560"/>
                        <a:gd name="T56" fmla="*/ 723 w 1231"/>
                        <a:gd name="T57" fmla="*/ 1933 h 2560"/>
                        <a:gd name="T58" fmla="*/ 969 w 1231"/>
                        <a:gd name="T59" fmla="*/ 1963 h 2560"/>
                        <a:gd name="T60" fmla="*/ 1138 w 1231"/>
                        <a:gd name="T61" fmla="*/ 1687 h 2560"/>
                        <a:gd name="T62" fmla="*/ 1120 w 1231"/>
                        <a:gd name="T63" fmla="*/ 1273 h 2560"/>
                        <a:gd name="T64" fmla="*/ 885 w 1231"/>
                        <a:gd name="T65" fmla="*/ 1057 h 2560"/>
                        <a:gd name="T66" fmla="*/ 681 w 1231"/>
                        <a:gd name="T67" fmla="*/ 1129 h 2560"/>
                        <a:gd name="T68" fmla="*/ 578 w 1231"/>
                        <a:gd name="T69" fmla="*/ 1117 h 2560"/>
                        <a:gd name="T70" fmla="*/ 621 w 1231"/>
                        <a:gd name="T71" fmla="*/ 1033 h 2560"/>
                        <a:gd name="T72" fmla="*/ 813 w 1231"/>
                        <a:gd name="T73" fmla="*/ 937 h 2560"/>
                        <a:gd name="T74" fmla="*/ 951 w 1231"/>
                        <a:gd name="T75" fmla="*/ 613 h 2560"/>
                        <a:gd name="T76" fmla="*/ 885 w 1231"/>
                        <a:gd name="T77" fmla="*/ 175 h 2560"/>
                        <a:gd name="T78" fmla="*/ 621 w 1231"/>
                        <a:gd name="T79" fmla="*/ 103 h 2560"/>
                        <a:gd name="T80" fmla="*/ 392 w 1231"/>
                        <a:gd name="T81" fmla="*/ 355 h 2560"/>
                        <a:gd name="T82" fmla="*/ 404 w 1231"/>
                        <a:gd name="T83" fmla="*/ 763 h 2560"/>
                        <a:gd name="T84" fmla="*/ 344 w 1231"/>
                        <a:gd name="T85" fmla="*/ 949 h 2560"/>
                        <a:gd name="T86" fmla="*/ 290 w 1231"/>
                        <a:gd name="T87" fmla="*/ 685 h 2560"/>
                        <a:gd name="T88" fmla="*/ 308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8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76" y="352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28 h 2071"/>
                        <a:gd name="T2" fmla="*/ 797 w 865"/>
                        <a:gd name="T3" fmla="*/ 349 h 2071"/>
                        <a:gd name="T4" fmla="*/ 863 w 865"/>
                        <a:gd name="T5" fmla="*/ 205 h 2071"/>
                        <a:gd name="T6" fmla="*/ 809 w 865"/>
                        <a:gd name="T7" fmla="*/ 217 h 2071"/>
                        <a:gd name="T8" fmla="*/ 749 w 865"/>
                        <a:gd name="T9" fmla="*/ 217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5 h 2071"/>
                        <a:gd name="T22" fmla="*/ 119 w 865"/>
                        <a:gd name="T23" fmla="*/ 403 h 2071"/>
                        <a:gd name="T24" fmla="*/ 131 w 865"/>
                        <a:gd name="T25" fmla="*/ 588 h 2071"/>
                        <a:gd name="T26" fmla="*/ 173 w 865"/>
                        <a:gd name="T27" fmla="*/ 780 h 2071"/>
                        <a:gd name="T28" fmla="*/ 197 w 865"/>
                        <a:gd name="T29" fmla="*/ 881 h 2071"/>
                        <a:gd name="T30" fmla="*/ 167 w 865"/>
                        <a:gd name="T31" fmla="*/ 983 h 2071"/>
                        <a:gd name="T32" fmla="*/ 65 w 865"/>
                        <a:gd name="T33" fmla="*/ 1121 h 2071"/>
                        <a:gd name="T34" fmla="*/ 17 w 865"/>
                        <a:gd name="T35" fmla="*/ 1294 h 2071"/>
                        <a:gd name="T36" fmla="*/ 5 w 865"/>
                        <a:gd name="T37" fmla="*/ 1546 h 2071"/>
                        <a:gd name="T38" fmla="*/ 47 w 865"/>
                        <a:gd name="T39" fmla="*/ 1743 h 2071"/>
                        <a:gd name="T40" fmla="*/ 131 w 865"/>
                        <a:gd name="T41" fmla="*/ 1893 h 2071"/>
                        <a:gd name="T42" fmla="*/ 299 w 865"/>
                        <a:gd name="T43" fmla="*/ 1982 h 2071"/>
                        <a:gd name="T44" fmla="*/ 425 w 865"/>
                        <a:gd name="T45" fmla="*/ 1976 h 2071"/>
                        <a:gd name="T46" fmla="*/ 467 w 865"/>
                        <a:gd name="T47" fmla="*/ 1988 h 2071"/>
                        <a:gd name="T48" fmla="*/ 497 w 865"/>
                        <a:gd name="T49" fmla="*/ 2060 h 2071"/>
                        <a:gd name="T50" fmla="*/ 497 w 865"/>
                        <a:gd name="T51" fmla="*/ 1958 h 2071"/>
                        <a:gd name="T52" fmla="*/ 557 w 865"/>
                        <a:gd name="T53" fmla="*/ 1773 h 2071"/>
                        <a:gd name="T54" fmla="*/ 617 w 865"/>
                        <a:gd name="T55" fmla="*/ 1653 h 2071"/>
                        <a:gd name="T56" fmla="*/ 581 w 865"/>
                        <a:gd name="T57" fmla="*/ 1695 h 2071"/>
                        <a:gd name="T58" fmla="*/ 515 w 865"/>
                        <a:gd name="T59" fmla="*/ 1815 h 2071"/>
                        <a:gd name="T60" fmla="*/ 407 w 865"/>
                        <a:gd name="T61" fmla="*/ 1898 h 2071"/>
                        <a:gd name="T62" fmla="*/ 269 w 865"/>
                        <a:gd name="T63" fmla="*/ 1893 h 2071"/>
                        <a:gd name="T64" fmla="*/ 179 w 865"/>
                        <a:gd name="T65" fmla="*/ 1809 h 2071"/>
                        <a:gd name="T66" fmla="*/ 113 w 865"/>
                        <a:gd name="T67" fmla="*/ 1635 h 2071"/>
                        <a:gd name="T68" fmla="*/ 107 w 865"/>
                        <a:gd name="T69" fmla="*/ 1390 h 2071"/>
                        <a:gd name="T70" fmla="*/ 137 w 865"/>
                        <a:gd name="T71" fmla="*/ 1187 h 2071"/>
                        <a:gd name="T72" fmla="*/ 203 w 865"/>
                        <a:gd name="T73" fmla="*/ 1067 h 2071"/>
                        <a:gd name="T74" fmla="*/ 323 w 865"/>
                        <a:gd name="T75" fmla="*/ 1019 h 2071"/>
                        <a:gd name="T76" fmla="*/ 509 w 865"/>
                        <a:gd name="T77" fmla="*/ 1073 h 2071"/>
                        <a:gd name="T78" fmla="*/ 611 w 865"/>
                        <a:gd name="T79" fmla="*/ 1121 h 2071"/>
                        <a:gd name="T80" fmla="*/ 665 w 865"/>
                        <a:gd name="T81" fmla="*/ 1097 h 2071"/>
                        <a:gd name="T82" fmla="*/ 659 w 865"/>
                        <a:gd name="T83" fmla="*/ 1043 h 2071"/>
                        <a:gd name="T84" fmla="*/ 611 w 865"/>
                        <a:gd name="T85" fmla="*/ 1001 h 2071"/>
                        <a:gd name="T86" fmla="*/ 497 w 865"/>
                        <a:gd name="T87" fmla="*/ 977 h 2071"/>
                        <a:gd name="T88" fmla="*/ 323 w 865"/>
                        <a:gd name="T89" fmla="*/ 893 h 2071"/>
                        <a:gd name="T90" fmla="*/ 233 w 865"/>
                        <a:gd name="T91" fmla="*/ 678 h 2071"/>
                        <a:gd name="T92" fmla="*/ 209 w 865"/>
                        <a:gd name="T93" fmla="*/ 415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89 h 2071"/>
                        <a:gd name="T102" fmla="*/ 737 w 865"/>
                        <a:gd name="T103" fmla="*/ 427 h 2071"/>
                        <a:gd name="T104" fmla="*/ 773 w 865"/>
                        <a:gd name="T105" fmla="*/ 600 h 2071"/>
                        <a:gd name="T106" fmla="*/ 809 w 865"/>
                        <a:gd name="T107" fmla="*/ 582 h 2071"/>
                        <a:gd name="T108" fmla="*/ 785 w 865"/>
                        <a:gd name="T109" fmla="*/ 528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0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399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34" charset="-128"/>
                      </a:defRPr>
                    </a:lvl9pPr>
                  </a:lstStyle>
                  <a:p>
                    <a:endParaRPr lang="en-US" altLang="en-US" sz="1800"/>
                  </a:p>
                </p:txBody>
              </p:sp>
              <p:sp>
                <p:nvSpPr>
                  <p:cNvPr id="1079" name="Freeform 13"/>
                  <p:cNvSpPr>
                    <a:spLocks/>
                  </p:cNvSpPr>
                  <p:nvPr/>
                </p:nvSpPr>
                <p:spPr bwMode="auto">
                  <a:xfrm>
                    <a:off x="2639" y="716"/>
                    <a:ext cx="262" cy="524"/>
                  </a:xfrm>
                  <a:custGeom>
                    <a:avLst/>
                    <a:gdLst>
                      <a:gd name="T0" fmla="*/ 3 w 266"/>
                      <a:gd name="T1" fmla="*/ 486 h 521"/>
                      <a:gd name="T2" fmla="*/ 27 w 266"/>
                      <a:gd name="T3" fmla="*/ 275 h 521"/>
                      <a:gd name="T4" fmla="*/ 109 w 266"/>
                      <a:gd name="T5" fmla="*/ 45 h 521"/>
                      <a:gd name="T6" fmla="*/ 180 w 266"/>
                      <a:gd name="T7" fmla="*/ 3 h 521"/>
                      <a:gd name="T8" fmla="*/ 233 w 266"/>
                      <a:gd name="T9" fmla="*/ 39 h 521"/>
                      <a:gd name="T10" fmla="*/ 257 w 266"/>
                      <a:gd name="T11" fmla="*/ 130 h 521"/>
                      <a:gd name="T12" fmla="*/ 204 w 266"/>
                      <a:gd name="T13" fmla="*/ 275 h 521"/>
                      <a:gd name="T14" fmla="*/ 103 w 266"/>
                      <a:gd name="T15" fmla="*/ 480 h 521"/>
                      <a:gd name="T16" fmla="*/ 44 w 266"/>
                      <a:gd name="T17" fmla="*/ 504 h 521"/>
                      <a:gd name="T18" fmla="*/ 3 w 266"/>
                      <a:gd name="T19" fmla="*/ 486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080" name="Freeform 14"/>
                  <p:cNvSpPr>
                    <a:spLocks/>
                  </p:cNvSpPr>
                  <p:nvPr/>
                </p:nvSpPr>
                <p:spPr bwMode="auto">
                  <a:xfrm>
                    <a:off x="2707" y="1588"/>
                    <a:ext cx="398" cy="349"/>
                  </a:xfrm>
                  <a:custGeom>
                    <a:avLst/>
                    <a:gdLst>
                      <a:gd name="T0" fmla="*/ 102 w 392"/>
                      <a:gd name="T1" fmla="*/ 206 h 340"/>
                      <a:gd name="T2" fmla="*/ 16 w 392"/>
                      <a:gd name="T3" fmla="*/ 89 h 340"/>
                      <a:gd name="T4" fmla="*/ 4 w 392"/>
                      <a:gd name="T5" fmla="*/ 46 h 340"/>
                      <a:gd name="T6" fmla="*/ 28 w 392"/>
                      <a:gd name="T7" fmla="*/ 3 h 340"/>
                      <a:gd name="T8" fmla="*/ 132 w 392"/>
                      <a:gd name="T9" fmla="*/ 28 h 340"/>
                      <a:gd name="T10" fmla="*/ 254 w 392"/>
                      <a:gd name="T11" fmla="*/ 77 h 340"/>
                      <a:gd name="T12" fmla="*/ 370 w 392"/>
                      <a:gd name="T13" fmla="*/ 163 h 340"/>
                      <a:gd name="T14" fmla="*/ 394 w 392"/>
                      <a:gd name="T15" fmla="*/ 280 h 340"/>
                      <a:gd name="T16" fmla="*/ 345 w 392"/>
                      <a:gd name="T17" fmla="*/ 342 h 340"/>
                      <a:gd name="T18" fmla="*/ 248 w 392"/>
                      <a:gd name="T19" fmla="*/ 323 h 340"/>
                      <a:gd name="T20" fmla="*/ 102 w 392"/>
                      <a:gd name="T21" fmla="*/ 206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081" name="Freeform 15"/>
                  <p:cNvSpPr>
                    <a:spLocks/>
                  </p:cNvSpPr>
                  <p:nvPr/>
                </p:nvSpPr>
                <p:spPr bwMode="auto">
                  <a:xfrm>
                    <a:off x="2434" y="1923"/>
                    <a:ext cx="146" cy="567"/>
                  </a:xfrm>
                  <a:custGeom>
                    <a:avLst/>
                    <a:gdLst>
                      <a:gd name="T0" fmla="*/ 17 w 151"/>
                      <a:gd name="T1" fmla="*/ 168 h 558"/>
                      <a:gd name="T2" fmla="*/ 41 w 151"/>
                      <a:gd name="T3" fmla="*/ 40 h 558"/>
                      <a:gd name="T4" fmla="*/ 64 w 151"/>
                      <a:gd name="T5" fmla="*/ 3 h 558"/>
                      <a:gd name="T6" fmla="*/ 104 w 151"/>
                      <a:gd name="T7" fmla="*/ 27 h 558"/>
                      <a:gd name="T8" fmla="*/ 133 w 151"/>
                      <a:gd name="T9" fmla="*/ 168 h 558"/>
                      <a:gd name="T10" fmla="*/ 139 w 151"/>
                      <a:gd name="T11" fmla="*/ 430 h 558"/>
                      <a:gd name="T12" fmla="*/ 93 w 151"/>
                      <a:gd name="T13" fmla="*/ 552 h 558"/>
                      <a:gd name="T14" fmla="*/ 23 w 151"/>
                      <a:gd name="T15" fmla="*/ 521 h 558"/>
                      <a:gd name="T16" fmla="*/ 0 w 151"/>
                      <a:gd name="T17" fmla="*/ 320 h 558"/>
                      <a:gd name="T18" fmla="*/ 17 w 151"/>
                      <a:gd name="T19" fmla="*/ 168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08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4 w 392"/>
                      <a:gd name="T1" fmla="*/ 60 h 253"/>
                      <a:gd name="T2" fmla="*/ 305 w 392"/>
                      <a:gd name="T3" fmla="*/ 19 h 253"/>
                      <a:gd name="T4" fmla="*/ 364 w 392"/>
                      <a:gd name="T5" fmla="*/ 7 h 253"/>
                      <a:gd name="T6" fmla="*/ 382 w 392"/>
                      <a:gd name="T7" fmla="*/ 60 h 253"/>
                      <a:gd name="T8" fmla="*/ 323 w 392"/>
                      <a:gd name="T9" fmla="*/ 130 h 253"/>
                      <a:gd name="T10" fmla="*/ 192 w 392"/>
                      <a:gd name="T11" fmla="*/ 218 h 253"/>
                      <a:gd name="T12" fmla="*/ 37 w 392"/>
                      <a:gd name="T13" fmla="*/ 241 h 253"/>
                      <a:gd name="T14" fmla="*/ 1 w 392"/>
                      <a:gd name="T15" fmla="*/ 183 h 253"/>
                      <a:gd name="T16" fmla="*/ 43 w 392"/>
                      <a:gd name="T17" fmla="*/ 112 h 253"/>
                      <a:gd name="T18" fmla="*/ 174 w 392"/>
                      <a:gd name="T19" fmla="*/ 60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08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05"/>
                    <a:ext cx="233" cy="378"/>
                  </a:xfrm>
                  <a:custGeom>
                    <a:avLst/>
                    <a:gdLst>
                      <a:gd name="T0" fmla="*/ 76 w 238"/>
                      <a:gd name="T1" fmla="*/ 264 h 386"/>
                      <a:gd name="T2" fmla="*/ 23 w 238"/>
                      <a:gd name="T3" fmla="*/ 188 h 386"/>
                      <a:gd name="T4" fmla="*/ 0 w 238"/>
                      <a:gd name="T5" fmla="*/ 94 h 386"/>
                      <a:gd name="T6" fmla="*/ 23 w 238"/>
                      <a:gd name="T7" fmla="*/ 12 h 386"/>
                      <a:gd name="T8" fmla="*/ 117 w 238"/>
                      <a:gd name="T9" fmla="*/ 24 h 386"/>
                      <a:gd name="T10" fmla="*/ 176 w 238"/>
                      <a:gd name="T11" fmla="*/ 129 h 386"/>
                      <a:gd name="T12" fmla="*/ 229 w 238"/>
                      <a:gd name="T13" fmla="*/ 300 h 386"/>
                      <a:gd name="T14" fmla="*/ 200 w 238"/>
                      <a:gd name="T15" fmla="*/ 370 h 386"/>
                      <a:gd name="T16" fmla="*/ 164 w 238"/>
                      <a:gd name="T17" fmla="*/ 347 h 386"/>
                      <a:gd name="T18" fmla="*/ 76 w 238"/>
                      <a:gd name="T19" fmla="*/ 264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pic>
              <p:nvPicPr>
                <p:cNvPr id="106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4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03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79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18480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103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4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485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104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endParaRPr kumimoji="1" lang="en-US" altLang="en-US" sz="1800"/>
            </a:p>
          </p:txBody>
        </p:sp>
        <p:sp>
          <p:nvSpPr>
            <p:cNvPr id="18487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104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852 w 21600"/>
                <a:gd name="T1" fmla="*/ 0 h 21600"/>
                <a:gd name="T2" fmla="*/ 432 w 21600"/>
                <a:gd name="T3" fmla="*/ 1 h 21600"/>
                <a:gd name="T4" fmla="*/ 12 w 21600"/>
                <a:gd name="T5" fmla="*/ 0 h 21600"/>
                <a:gd name="T6" fmla="*/ 43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en-GB"/>
            </a:p>
          </p:txBody>
        </p:sp>
      </p:grpSp>
      <p:sp>
        <p:nvSpPr>
          <p:cNvPr id="102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8491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 altLang="en-US"/>
          </a:p>
        </p:txBody>
      </p:sp>
      <p:sp>
        <p:nvSpPr>
          <p:cNvPr id="18492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 altLang="en-US"/>
          </a:p>
        </p:txBody>
      </p:sp>
      <p:sp>
        <p:nvSpPr>
          <p:cNvPr id="18493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1582CCEB-633C-40FE-9D0C-59A727252A7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F77EED3-B736-437A-B168-33729C1F7252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3320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0583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08" charset="0"/>
                  <a:ea typeface="+mn-ea"/>
                </a:endParaRPr>
              </a:p>
            </p:txBody>
          </p:sp>
          <p:sp>
            <p:nvSpPr>
              <p:cNvPr id="20583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08" charset="0"/>
                  <a:ea typeface="+mn-ea"/>
                </a:endParaRPr>
              </a:p>
            </p:txBody>
          </p:sp>
          <p:sp>
            <p:nvSpPr>
              <p:cNvPr id="20583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08" charset="0"/>
                  <a:ea typeface="+mn-ea"/>
                </a:endParaRPr>
              </a:p>
            </p:txBody>
          </p:sp>
          <p:sp>
            <p:nvSpPr>
              <p:cNvPr id="13326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83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-108" charset="0"/>
                  <a:ea typeface="+mn-ea"/>
                </a:endParaRPr>
              </a:p>
            </p:txBody>
          </p:sp>
        </p:grpSp>
        <p:sp>
          <p:nvSpPr>
            <p:cNvPr id="20583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-108" charset="0"/>
                <a:ea typeface="+mn-ea"/>
              </a:endParaRPr>
            </a:p>
          </p:txBody>
        </p:sp>
        <p:sp>
          <p:nvSpPr>
            <p:cNvPr id="1332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583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8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2058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8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8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66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itchFamily="18" charset="0"/>
              </a:defRPr>
            </a:lvl1pPr>
          </a:lstStyle>
          <a:p>
            <a:fld id="{87CA396F-3DDC-46F3-BD9D-CA740D66CB7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C2D4A11D-AEC8-45C5-86B5-0996B9E40AAA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789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9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1026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234499" name="Freeform 1027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4500" name="Freeform 1028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34501" name="Rectangle 102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4502" name="Rectangle 10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4503" name="Rectangle 103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34504" name="Rectangle 10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234505" name="Rectangle 103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</a:lstStyle>
          <a:p>
            <a:fld id="{D41CC8DD-D15F-47A4-87B7-995DE587302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-111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-111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692DEAF3-D89D-4E0C-BD61-957C1077C322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6247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27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27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t">
                  <a:spcBef>
                    <a:spcPct val="50000"/>
                  </a:spcBef>
                  <a:defRPr/>
                </a:pPr>
                <a:endParaRPr lang="en-US" sz="3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aramond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27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276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t">
                <a:spcBef>
                  <a:spcPct val="50000"/>
                </a:spcBef>
                <a:defRPr/>
              </a:pPr>
              <a:endPara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-105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27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127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11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45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848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4848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4848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2C15F0B8-CFFF-4E89-A56B-CFF9BC376F7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01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turechrist.com/barleyj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59113" y="260350"/>
            <a:ext cx="4800600" cy="1800225"/>
          </a:xfrm>
          <a:effectLst>
            <a:outerShdw blurRad="63500" dist="107763" dir="135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zh-CN" altLang="en-US" sz="6000" dirty="0">
                <a:ea typeface="+mj-ea"/>
                <a:cs typeface="+mj-cs"/>
              </a:rPr>
              <a:t>古代近东</a:t>
            </a:r>
            <a:br>
              <a:rPr lang="en-SG" altLang="zh-CN" sz="6000" dirty="0">
                <a:ea typeface="+mj-ea"/>
                <a:cs typeface="+mj-cs"/>
              </a:rPr>
            </a:br>
            <a:r>
              <a:rPr lang="zh-CN" altLang="en-US" sz="6000" dirty="0">
                <a:ea typeface="+mj-ea"/>
                <a:cs typeface="+mj-cs"/>
              </a:rPr>
              <a:t>族群</a:t>
            </a:r>
            <a:endParaRPr lang="en-US" sz="6000" dirty="0">
              <a:ea typeface="+mj-ea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2139950"/>
            <a:ext cx="4191000" cy="685800"/>
          </a:xfrm>
          <a:effectLst>
            <a:outerShdw blurRad="63500" dist="38099" dir="2700000" algn="ctr" rotWithShape="0">
              <a:schemeClr val="bg2"/>
            </a:outerShdw>
          </a:effectLst>
        </p:spPr>
        <p:txBody>
          <a:bodyPr/>
          <a:lstStyle/>
          <a:p>
            <a:pPr marL="533400" indent="-533400" algn="l" eaLnBrk="1" hangingPunct="1">
              <a:buFontTx/>
              <a:buBlip>
                <a:blip r:embed="rId3"/>
              </a:buBlip>
              <a:defRPr/>
            </a:pPr>
            <a:r>
              <a:rPr lang="zh-CN" altLang="en-US" sz="4400" b="1" dirty="0">
                <a:solidFill>
                  <a:srgbClr val="FFFFFF"/>
                </a:solidFill>
                <a:ea typeface="+mn-ea"/>
                <a:cs typeface="+mn-cs"/>
              </a:rPr>
              <a:t>理由</a:t>
            </a:r>
            <a:endParaRPr lang="en-US" sz="4400" b="1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8615363" y="0"/>
            <a:ext cx="523875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71</a:t>
            </a:r>
          </a:p>
        </p:txBody>
      </p:sp>
      <p:pic>
        <p:nvPicPr>
          <p:cNvPr id="77828" name="Picture 5" descr="PhoeAra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76600" y="3130550"/>
            <a:ext cx="4191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/>
            </a:outerShdw>
          </a:effec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zh-CN" altLang="en-US" sz="4400" b="1" kern="0" dirty="0">
                <a:solidFill>
                  <a:srgbClr val="FFFFFF"/>
                </a:solidFill>
                <a:latin typeface="+mn-lt"/>
                <a:ea typeface="+mn-ea"/>
              </a:rPr>
              <a:t>概论</a:t>
            </a:r>
            <a:endParaRPr lang="en-US" sz="4400" b="1" kern="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76600" y="4121150"/>
            <a:ext cx="4191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/>
            </a:outerShdw>
          </a:effec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zh-CN" altLang="en-US" sz="4400" b="1" kern="0" dirty="0">
                <a:solidFill>
                  <a:srgbClr val="FFFFFF"/>
                </a:solidFill>
                <a:latin typeface="+mn-lt"/>
                <a:ea typeface="+mn-ea"/>
              </a:rPr>
              <a:t>地理</a:t>
            </a:r>
            <a:endParaRPr lang="en-US" sz="4400" b="1" kern="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76600" y="5187950"/>
            <a:ext cx="419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/>
            </a:outerShdw>
          </a:effectLst>
        </p:spPr>
        <p:txBody>
          <a:bodyPr/>
          <a:lstStyle/>
          <a:p>
            <a:pPr marL="533400" indent="-533400" eaLnBrk="1" hangingPunct="1"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zh-CN" altLang="en-US" sz="4400" b="1" kern="0" dirty="0">
                <a:solidFill>
                  <a:srgbClr val="FFFFFF"/>
                </a:solidFill>
                <a:latin typeface="+mn-lt"/>
                <a:ea typeface="+mn-ea"/>
              </a:rPr>
              <a:t>族群</a:t>
            </a:r>
            <a:endParaRPr lang="en-US" sz="4400" b="1" kern="0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39975" y="6092825"/>
            <a:ext cx="6804025" cy="765175"/>
          </a:xfrm>
          <a:prstGeom prst="rect">
            <a:avLst/>
          </a:prstGeom>
          <a:solidFill>
            <a:srgbClr val="000514"/>
          </a:solidFill>
          <a:ln>
            <a:noFill/>
          </a:ln>
          <a:effectLst>
            <a:outerShdw dist="35921" dir="2700000" algn="ctr" rotWithShape="0">
              <a:srgbClr val="000514">
                <a:alpha val="74997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00"/>
              </a:buClr>
              <a:buSzPct val="70000"/>
              <a:buFont typeface="Wingdings" pitchFamily="2" charset="2"/>
              <a:buNone/>
            </a:pP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Dr. Rick Griffith, </a:t>
            </a:r>
            <a:r>
              <a:rPr lang="zh-CN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新加坡神学院</a:t>
            </a:r>
            <a:b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</a:br>
            <a:r>
              <a:rPr lang="en-US" alt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BibleStudyDownloads.org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2F7D4-7FFD-6D8A-1020-3DC215679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E7EB4-84DC-2570-704C-8AAFA99B7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822"/>
            <a:ext cx="9105900" cy="5884980"/>
          </a:xfrm>
          <a:prstGeom prst="rect">
            <a:avLst/>
          </a:prstGeom>
        </p:spPr>
      </p:pic>
      <p:sp>
        <p:nvSpPr>
          <p:cNvPr id="174083" name="Text Box 3">
            <a:extLst>
              <a:ext uri="{FF2B5EF4-FFF2-40B4-BE49-F238E27FC236}">
                <a16:creationId xmlns:a16="http://schemas.microsoft.com/office/drawing/2014/main" id="{A4C6BEDB-AEE8-4074-23A7-00B9033E9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209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土巴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4" name="Text Box 4">
            <a:extLst>
              <a:ext uri="{FF2B5EF4-FFF2-40B4-BE49-F238E27FC236}">
                <a16:creationId xmlns:a16="http://schemas.microsoft.com/office/drawing/2014/main" id="{30C6AE74-C4BA-EB1E-39C4-AB25D3EDD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706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米设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5" name="Text Box 5">
            <a:extLst>
              <a:ext uri="{FF2B5EF4-FFF2-40B4-BE49-F238E27FC236}">
                <a16:creationId xmlns:a16="http://schemas.microsoft.com/office/drawing/2014/main" id="{12692897-DEE2-7A7B-FEFA-74FA6C2D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7244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6" name="Text Box 6">
            <a:extLst>
              <a:ext uri="{FF2B5EF4-FFF2-40B4-BE49-F238E27FC236}">
                <a16:creationId xmlns:a16="http://schemas.microsoft.com/office/drawing/2014/main" id="{66AA0664-1419-5369-E259-D2612B5E2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3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歌篾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7" name="Text Box 7">
            <a:extLst>
              <a:ext uri="{FF2B5EF4-FFF2-40B4-BE49-F238E27FC236}">
                <a16:creationId xmlns:a16="http://schemas.microsoft.com/office/drawing/2014/main" id="{0C789DAE-322E-6715-11DF-71E389A81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078163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8" name="Text Box 8">
            <a:extLst>
              <a:ext uri="{FF2B5EF4-FFF2-40B4-BE49-F238E27FC236}">
                <a16:creationId xmlns:a16="http://schemas.microsoft.com/office/drawing/2014/main" id="{4EAFB993-0265-C1DF-579D-7B0004EB0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8288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9" name="Text Box 9">
            <a:extLst>
              <a:ext uri="{FF2B5EF4-FFF2-40B4-BE49-F238E27FC236}">
                <a16:creationId xmlns:a16="http://schemas.microsoft.com/office/drawing/2014/main" id="{D5E99044-E64C-F535-9A24-767FA46F2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1910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0" name="Text Box 10">
            <a:extLst>
              <a:ext uri="{FF2B5EF4-FFF2-40B4-BE49-F238E27FC236}">
                <a16:creationId xmlns:a16="http://schemas.microsoft.com/office/drawing/2014/main" id="{9303AAED-4C7B-C680-07B6-7BD53BDBD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0"/>
            <a:ext cx="3352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麦西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1" name="Text Box 11">
            <a:extLst>
              <a:ext uri="{FF2B5EF4-FFF2-40B4-BE49-F238E27FC236}">
                <a16:creationId xmlns:a16="http://schemas.microsoft.com/office/drawing/2014/main" id="{91BDE396-3831-5A8E-697C-93C2BAFFD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路德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2" name="Text Box 12">
            <a:extLst>
              <a:ext uri="{FF2B5EF4-FFF2-40B4-BE49-F238E27FC236}">
                <a16:creationId xmlns:a16="http://schemas.microsoft.com/office/drawing/2014/main" id="{93BD9367-A2B1-F723-60EC-C24336EF3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066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陀迦玛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3" name="Text Box 13">
            <a:extLst>
              <a:ext uri="{FF2B5EF4-FFF2-40B4-BE49-F238E27FC236}">
                <a16:creationId xmlns:a16="http://schemas.microsoft.com/office/drawing/2014/main" id="{3884DF5C-6C6C-7CFC-B934-46B959485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29000"/>
            <a:ext cx="320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迦斐托人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4" name="Text Box 14">
            <a:extLst>
              <a:ext uri="{FF2B5EF4-FFF2-40B4-BE49-F238E27FC236}">
                <a16:creationId xmlns:a16="http://schemas.microsoft.com/office/drawing/2014/main" id="{619D7162-E7DD-E002-0338-EB17C811D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创世纪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 10</a:t>
            </a:r>
          </a:p>
        </p:txBody>
      </p:sp>
      <p:sp>
        <p:nvSpPr>
          <p:cNvPr id="90126" name="Text Box 15">
            <a:extLst>
              <a:ext uri="{FF2B5EF4-FFF2-40B4-BE49-F238E27FC236}">
                <a16:creationId xmlns:a16="http://schemas.microsoft.com/office/drawing/2014/main" id="{5C1AD237-0240-AE39-E897-2CED8F003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92</a:t>
            </a:r>
          </a:p>
        </p:txBody>
      </p:sp>
      <p:sp>
        <p:nvSpPr>
          <p:cNvPr id="174096" name="Oval 16">
            <a:extLst>
              <a:ext uri="{FF2B5EF4-FFF2-40B4-BE49-F238E27FC236}">
                <a16:creationId xmlns:a16="http://schemas.microsoft.com/office/drawing/2014/main" id="{B7BCCE7C-E8A3-EE54-B93D-E6E751414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524000"/>
            <a:ext cx="6477000" cy="2514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4097" name="Oval 17">
            <a:extLst>
              <a:ext uri="{FF2B5EF4-FFF2-40B4-BE49-F238E27FC236}">
                <a16:creationId xmlns:a16="http://schemas.microsoft.com/office/drawing/2014/main" id="{3C59426C-0571-9C73-400E-479B0CFEB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124200"/>
            <a:ext cx="7543800" cy="3124200"/>
          </a:xfrm>
          <a:prstGeom prst="ellips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4098" name="Text Box 18">
            <a:extLst>
              <a:ext uri="{FF2B5EF4-FFF2-40B4-BE49-F238E27FC236}">
                <a16:creationId xmlns:a16="http://schemas.microsoft.com/office/drawing/2014/main" id="{F6464A3E-2B4C-5873-DF2A-D3D8158C8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541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雅完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9" name="Oval 19">
            <a:extLst>
              <a:ext uri="{FF2B5EF4-FFF2-40B4-BE49-F238E27FC236}">
                <a16:creationId xmlns:a16="http://schemas.microsoft.com/office/drawing/2014/main" id="{EB3F4E9E-8496-9558-6D3A-705FAF3B2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8991600" cy="24384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74100" name="Picture 20" descr="DannyGoh">
            <a:extLst>
              <a:ext uri="{FF2B5EF4-FFF2-40B4-BE49-F238E27FC236}">
                <a16:creationId xmlns:a16="http://schemas.microsoft.com/office/drawing/2014/main" id="{0CADD2D9-15CD-B09C-CBCB-EAF3B1097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958" y="3002632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1" name="Picture 21" descr="RickNov02">
            <a:extLst>
              <a:ext uri="{FF2B5EF4-FFF2-40B4-BE49-F238E27FC236}">
                <a16:creationId xmlns:a16="http://schemas.microsoft.com/office/drawing/2014/main" id="{4AEB3D96-A322-1A43-C985-4576DD95B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63563"/>
            <a:ext cx="17494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3" name="Rectangle 22">
            <a:extLst>
              <a:ext uri="{FF2B5EF4-FFF2-40B4-BE49-F238E27FC236}">
                <a16:creationId xmlns:a16="http://schemas.microsoft.com/office/drawing/2014/main" id="{00F708E9-8EA0-4090-148D-71665FEE8B5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6248400"/>
            <a:ext cx="6951663" cy="609600"/>
          </a:xfrm>
        </p:spPr>
        <p:txBody>
          <a:bodyPr/>
          <a:lstStyle/>
          <a:p>
            <a:pPr algn="l" eaLnBrk="1" hangingPunct="1"/>
            <a:r>
              <a:rPr lang="zh-CN" altLang="en-US" sz="28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雅弗，含和闪的后代</a:t>
            </a:r>
            <a:endParaRPr lang="en-US" altLang="en-US" sz="36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74104" name="Picture 24" descr="Rick &amp; Susan">
            <a:extLst>
              <a:ext uri="{FF2B5EF4-FFF2-40B4-BE49-F238E27FC236}">
                <a16:creationId xmlns:a16="http://schemas.microsoft.com/office/drawing/2014/main" id="{A0BFC231-12A0-B2B1-7DBF-9D29FC78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630363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026498"/>
      </p:ext>
    </p:extLst>
  </p:cSld>
  <p:clrMapOvr>
    <a:masterClrMapping/>
  </p:clrMapOvr>
  <p:transition spd="med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610D5-822D-AC96-DB73-EF0AD8D6E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34AD86-D68E-B8A2-5F9A-976217251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822"/>
            <a:ext cx="9105900" cy="5884980"/>
          </a:xfrm>
          <a:prstGeom prst="rect">
            <a:avLst/>
          </a:prstGeom>
        </p:spPr>
      </p:pic>
      <p:sp>
        <p:nvSpPr>
          <p:cNvPr id="174083" name="Text Box 3">
            <a:extLst>
              <a:ext uri="{FF2B5EF4-FFF2-40B4-BE49-F238E27FC236}">
                <a16:creationId xmlns:a16="http://schemas.microsoft.com/office/drawing/2014/main" id="{A82B1492-9CD7-517A-06D8-023D92B18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209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土巴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4" name="Text Box 4">
            <a:extLst>
              <a:ext uri="{FF2B5EF4-FFF2-40B4-BE49-F238E27FC236}">
                <a16:creationId xmlns:a16="http://schemas.microsoft.com/office/drawing/2014/main" id="{42888846-5815-11A6-FBB7-3289EDB57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706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米设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5" name="Text Box 5">
            <a:extLst>
              <a:ext uri="{FF2B5EF4-FFF2-40B4-BE49-F238E27FC236}">
                <a16:creationId xmlns:a16="http://schemas.microsoft.com/office/drawing/2014/main" id="{8FCE8757-EB4D-2652-C695-CC90E7B6E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7244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6" name="Text Box 6">
            <a:extLst>
              <a:ext uri="{FF2B5EF4-FFF2-40B4-BE49-F238E27FC236}">
                <a16:creationId xmlns:a16="http://schemas.microsoft.com/office/drawing/2014/main" id="{EF2A327C-25DA-BDB3-235D-5F3F9BC7C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3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歌篾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7" name="Text Box 7">
            <a:extLst>
              <a:ext uri="{FF2B5EF4-FFF2-40B4-BE49-F238E27FC236}">
                <a16:creationId xmlns:a16="http://schemas.microsoft.com/office/drawing/2014/main" id="{997AAD50-14C4-A210-BA33-12C29102C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078163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8" name="Text Box 8">
            <a:extLst>
              <a:ext uri="{FF2B5EF4-FFF2-40B4-BE49-F238E27FC236}">
                <a16:creationId xmlns:a16="http://schemas.microsoft.com/office/drawing/2014/main" id="{857DC9C4-0730-5F37-E3BE-D79C3900A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8288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9" name="Text Box 9">
            <a:extLst>
              <a:ext uri="{FF2B5EF4-FFF2-40B4-BE49-F238E27FC236}">
                <a16:creationId xmlns:a16="http://schemas.microsoft.com/office/drawing/2014/main" id="{0DDCB63D-6038-733E-4726-E6636A450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1910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0" name="Text Box 10">
            <a:extLst>
              <a:ext uri="{FF2B5EF4-FFF2-40B4-BE49-F238E27FC236}">
                <a16:creationId xmlns:a16="http://schemas.microsoft.com/office/drawing/2014/main" id="{E53A15BA-09B0-0599-7BAF-6AA17939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0"/>
            <a:ext cx="3352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麦西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1" name="Text Box 11">
            <a:extLst>
              <a:ext uri="{FF2B5EF4-FFF2-40B4-BE49-F238E27FC236}">
                <a16:creationId xmlns:a16="http://schemas.microsoft.com/office/drawing/2014/main" id="{11ADD0A3-1568-9974-B78A-11779FD93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路德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2" name="Text Box 12">
            <a:extLst>
              <a:ext uri="{FF2B5EF4-FFF2-40B4-BE49-F238E27FC236}">
                <a16:creationId xmlns:a16="http://schemas.microsoft.com/office/drawing/2014/main" id="{B7CE52B9-A152-8AB1-1EC8-85F2E32BE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066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陀迦玛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3" name="Text Box 13">
            <a:extLst>
              <a:ext uri="{FF2B5EF4-FFF2-40B4-BE49-F238E27FC236}">
                <a16:creationId xmlns:a16="http://schemas.microsoft.com/office/drawing/2014/main" id="{1B626950-21CF-810A-EA93-DB48EB79D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29000"/>
            <a:ext cx="320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迦斐托人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4" name="Text Box 14">
            <a:extLst>
              <a:ext uri="{FF2B5EF4-FFF2-40B4-BE49-F238E27FC236}">
                <a16:creationId xmlns:a16="http://schemas.microsoft.com/office/drawing/2014/main" id="{DE213DDA-3EAD-A1A7-1458-45542C7FB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创世纪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 10</a:t>
            </a:r>
          </a:p>
        </p:txBody>
      </p:sp>
      <p:sp>
        <p:nvSpPr>
          <p:cNvPr id="90126" name="Text Box 15">
            <a:extLst>
              <a:ext uri="{FF2B5EF4-FFF2-40B4-BE49-F238E27FC236}">
                <a16:creationId xmlns:a16="http://schemas.microsoft.com/office/drawing/2014/main" id="{B4AA8AD1-BA6B-13DC-7D48-02BDE97C6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92</a:t>
            </a:r>
          </a:p>
        </p:txBody>
      </p:sp>
      <p:sp>
        <p:nvSpPr>
          <p:cNvPr id="174096" name="Oval 16">
            <a:extLst>
              <a:ext uri="{FF2B5EF4-FFF2-40B4-BE49-F238E27FC236}">
                <a16:creationId xmlns:a16="http://schemas.microsoft.com/office/drawing/2014/main" id="{B1B3F08E-D640-2A73-EBAB-247AA7FD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524000"/>
            <a:ext cx="6477000" cy="25146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4097" name="Oval 17">
            <a:extLst>
              <a:ext uri="{FF2B5EF4-FFF2-40B4-BE49-F238E27FC236}">
                <a16:creationId xmlns:a16="http://schemas.microsoft.com/office/drawing/2014/main" id="{AB657CF8-17EB-B467-6986-922A73041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124200"/>
            <a:ext cx="7543800" cy="3124200"/>
          </a:xfrm>
          <a:prstGeom prst="ellips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4098" name="Text Box 18">
            <a:extLst>
              <a:ext uri="{FF2B5EF4-FFF2-40B4-BE49-F238E27FC236}">
                <a16:creationId xmlns:a16="http://schemas.microsoft.com/office/drawing/2014/main" id="{284A9ADE-9EB8-E667-92CA-0ECBAACE7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541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雅完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9" name="Oval 19">
            <a:extLst>
              <a:ext uri="{FF2B5EF4-FFF2-40B4-BE49-F238E27FC236}">
                <a16:creationId xmlns:a16="http://schemas.microsoft.com/office/drawing/2014/main" id="{196C0261-8496-93C5-6184-F4F112474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8991600" cy="24384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74100" name="Picture 20" descr="DannyGoh">
            <a:extLst>
              <a:ext uri="{FF2B5EF4-FFF2-40B4-BE49-F238E27FC236}">
                <a16:creationId xmlns:a16="http://schemas.microsoft.com/office/drawing/2014/main" id="{60B35D31-A3B2-846C-5560-36A37BB8D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958" y="3002632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1" name="Picture 21" descr="RickNov02">
            <a:extLst>
              <a:ext uri="{FF2B5EF4-FFF2-40B4-BE49-F238E27FC236}">
                <a16:creationId xmlns:a16="http://schemas.microsoft.com/office/drawing/2014/main" id="{5EB5FFDC-CAF5-85EA-9010-5FACCD38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63563"/>
            <a:ext cx="17494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3" name="Rectangle 22">
            <a:extLst>
              <a:ext uri="{FF2B5EF4-FFF2-40B4-BE49-F238E27FC236}">
                <a16:creationId xmlns:a16="http://schemas.microsoft.com/office/drawing/2014/main" id="{98F4C48C-CCE6-DC82-8FCD-58AF191158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6248400"/>
            <a:ext cx="6951663" cy="609600"/>
          </a:xfrm>
        </p:spPr>
        <p:txBody>
          <a:bodyPr/>
          <a:lstStyle/>
          <a:p>
            <a:pPr algn="l" eaLnBrk="1" hangingPunct="1"/>
            <a:r>
              <a:rPr lang="zh-CN" altLang="en-US" sz="28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雅弗，含和闪的后代</a:t>
            </a:r>
            <a:endParaRPr lang="en-US" altLang="en-US" sz="36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74104" name="Picture 24" descr="Rick &amp; Susan">
            <a:extLst>
              <a:ext uri="{FF2B5EF4-FFF2-40B4-BE49-F238E27FC236}">
                <a16:creationId xmlns:a16="http://schemas.microsoft.com/office/drawing/2014/main" id="{A8E96B4E-A894-B388-0B05-DE442884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630363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6" name="Picture 26" descr="Rick &amp; Susan">
            <a:extLst>
              <a:ext uri="{FF2B5EF4-FFF2-40B4-BE49-F238E27FC236}">
                <a16:creationId xmlns:a16="http://schemas.microsoft.com/office/drawing/2014/main" id="{A700EC87-C60A-6B92-8CA3-EC2D82081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6312" y="1030957"/>
            <a:ext cx="69342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908913"/>
      </p:ext>
    </p:extLst>
  </p:cSld>
  <p:clrMapOvr>
    <a:masterClrMapping/>
  </p:clrMapOvr>
  <p:transition spd="med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9" name="Picture 13"/>
          <p:cNvPicPr>
            <a:picLocks noChangeAspect="1" noChangeArrowheads="1"/>
          </p:cNvPicPr>
          <p:nvPr/>
        </p:nvPicPr>
        <p:blipFill>
          <a:blip r:embed="rId3">
            <a:lum bright="-54000"/>
          </a:blip>
          <a:srcRect l="9489" r="2190"/>
          <a:stretch>
            <a:fillRect/>
          </a:stretch>
        </p:blipFill>
        <p:spPr bwMode="auto">
          <a:xfrm>
            <a:off x="-76200" y="0"/>
            <a:ext cx="9220200" cy="69088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</p:pic>
      <p:sp>
        <p:nvSpPr>
          <p:cNvPr id="173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2954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列国表</a:t>
            </a:r>
            <a:r>
              <a:rPr lang="en-US" altLang="en-US" sz="54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br>
              <a:rPr lang="en-US" altLang="en-US" sz="54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altLang="en-US" sz="36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(</a:t>
            </a:r>
            <a:r>
              <a:rPr lang="zh-CN" altLang="en-US" sz="36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创</a:t>
            </a:r>
            <a:r>
              <a:rPr lang="en-US" altLang="en-US" sz="3600" b="1" dirty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10)</a:t>
            </a:r>
            <a:endParaRPr lang="en-US" altLang="en-US" sz="5400" b="1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3916098" y="1676400"/>
            <a:ext cx="100700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挪亚</a:t>
            </a:r>
            <a:endParaRPr lang="en-US" sz="3200" b="1" dirty="0">
              <a:solidFill>
                <a:srgbClr val="FFFF00"/>
              </a:solidFill>
              <a:latin typeface="Arial" pitchFamily="-108" charset="0"/>
              <a:ea typeface="+mn-ea"/>
            </a:endParaRP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746645" y="3124200"/>
            <a:ext cx="10086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雅弗</a:t>
            </a:r>
            <a:endParaRPr lang="en-US" sz="3200" b="1" dirty="0">
              <a:solidFill>
                <a:srgbClr val="FFFF00"/>
              </a:solidFill>
              <a:latin typeface="Arial" pitchFamily="-108" charset="0"/>
              <a:ea typeface="+mn-ea"/>
            </a:endParaRP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4122075" y="3124200"/>
            <a:ext cx="5966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含</a:t>
            </a:r>
            <a:endParaRPr lang="en-US" sz="3200" b="1" dirty="0">
              <a:solidFill>
                <a:srgbClr val="FFFF00"/>
              </a:solidFill>
              <a:latin typeface="Arial" pitchFamily="-108" charset="0"/>
              <a:ea typeface="+mn-ea"/>
            </a:endParaRPr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7374869" y="3124200"/>
            <a:ext cx="595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 sz="3200" b="1" i="1" dirty="0">
                <a:solidFill>
                  <a:srgbClr val="FFFF00"/>
                </a:solidFill>
              </a:rPr>
              <a:t>闪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701793" y="4038600"/>
            <a:ext cx="14205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白种人</a:t>
            </a:r>
            <a:endParaRPr lang="en-US" sz="3200" b="1" dirty="0">
              <a:solidFill>
                <a:srgbClr val="FFFF00"/>
              </a:solidFill>
              <a:latin typeface="Arial" pitchFamily="-108" charset="0"/>
              <a:ea typeface="+mn-ea"/>
            </a:endParaRPr>
          </a:p>
        </p:txBody>
      </p:sp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3712486" y="4038600"/>
            <a:ext cx="14205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迦南人</a:t>
            </a:r>
            <a:endParaRPr lang="en-US" sz="3200" b="1" dirty="0">
              <a:solidFill>
                <a:srgbClr val="FFFF00"/>
              </a:solidFill>
              <a:latin typeface="Arial" pitchFamily="-108" charset="0"/>
              <a:ea typeface="+mn-ea"/>
            </a:endParaRPr>
          </a:p>
        </p:txBody>
      </p:sp>
      <p:sp>
        <p:nvSpPr>
          <p:cNvPr id="173065" name="Text Box 9"/>
          <p:cNvSpPr txBox="1">
            <a:spLocks noChangeArrowheads="1"/>
          </p:cNvSpPr>
          <p:nvPr/>
        </p:nvSpPr>
        <p:spPr bwMode="auto">
          <a:xfrm>
            <a:off x="6954962" y="4038600"/>
            <a:ext cx="14189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 sz="3200" b="1" i="1" dirty="0">
                <a:solidFill>
                  <a:srgbClr val="FFFF00"/>
                </a:solidFill>
              </a:rPr>
              <a:t>闪族人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  <p:sp>
        <p:nvSpPr>
          <p:cNvPr id="173066" name="Text Box 10"/>
          <p:cNvSpPr txBox="1">
            <a:spLocks noChangeArrowheads="1"/>
          </p:cNvSpPr>
          <p:nvPr/>
        </p:nvSpPr>
        <p:spPr bwMode="auto">
          <a:xfrm>
            <a:off x="298558" y="5105400"/>
            <a:ext cx="224292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欧洲人</a:t>
            </a:r>
            <a:r>
              <a:rPr 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 &amp;</a:t>
            </a:r>
          </a:p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东印第安人</a:t>
            </a:r>
            <a:endParaRPr lang="en-US" sz="3200" b="1" dirty="0">
              <a:solidFill>
                <a:srgbClr val="FFFF00"/>
              </a:solidFill>
              <a:latin typeface="Arial" pitchFamily="-108" charset="0"/>
              <a:ea typeface="+mn-ea"/>
            </a:endParaRPr>
          </a:p>
        </p:txBody>
      </p:sp>
      <p:sp>
        <p:nvSpPr>
          <p:cNvPr id="173067" name="Text Box 11"/>
          <p:cNvSpPr txBox="1">
            <a:spLocks noChangeArrowheads="1"/>
          </p:cNvSpPr>
          <p:nvPr/>
        </p:nvSpPr>
        <p:spPr bwMode="auto">
          <a:xfrm>
            <a:off x="3518414" y="5105400"/>
            <a:ext cx="18309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非洲人</a:t>
            </a:r>
            <a:r>
              <a:rPr 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 &amp;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 </a:t>
            </a:r>
            <a:r>
              <a:rPr lang="zh-CN" altLang="en-US" sz="3200" b="1" dirty="0">
                <a:solidFill>
                  <a:srgbClr val="FFFF00"/>
                </a:solidFill>
                <a:latin typeface="Arial" pitchFamily="-108" charset="0"/>
                <a:ea typeface="+mn-ea"/>
              </a:rPr>
              <a:t>亚洲人</a:t>
            </a:r>
            <a:endParaRPr lang="en-US" sz="3200" b="1" dirty="0">
              <a:solidFill>
                <a:srgbClr val="FFFF00"/>
              </a:solidFill>
              <a:latin typeface="Arial" pitchFamily="-108" charset="0"/>
              <a:ea typeface="+mn-ea"/>
            </a:endParaRPr>
          </a:p>
        </p:txBody>
      </p:sp>
      <p:sp>
        <p:nvSpPr>
          <p:cNvPr id="173068" name="Text Box 12"/>
          <p:cNvSpPr txBox="1">
            <a:spLocks noChangeArrowheads="1"/>
          </p:cNvSpPr>
          <p:nvPr/>
        </p:nvSpPr>
        <p:spPr bwMode="auto">
          <a:xfrm>
            <a:off x="6699205" y="5105400"/>
            <a:ext cx="194636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zh-CN" altLang="en-US" sz="3200" b="1" i="1" dirty="0">
                <a:solidFill>
                  <a:srgbClr val="FFFF00"/>
                </a:solidFill>
              </a:rPr>
              <a:t>犹太人</a:t>
            </a:r>
            <a:r>
              <a:rPr lang="en-US" altLang="en-US" sz="3200" b="1" i="1" dirty="0">
                <a:solidFill>
                  <a:srgbClr val="FFFF00"/>
                </a:solidFill>
              </a:rPr>
              <a:t> &amp;</a:t>
            </a:r>
          </a:p>
          <a:p>
            <a:pPr algn="ctr"/>
            <a:r>
              <a:rPr lang="en-US" altLang="en-US" sz="3200" b="1" i="1" dirty="0">
                <a:solidFill>
                  <a:srgbClr val="FFFF00"/>
                </a:solidFill>
              </a:rPr>
              <a:t> </a:t>
            </a:r>
            <a:r>
              <a:rPr lang="zh-CN" altLang="en-US" sz="3200" b="1" i="1" dirty="0">
                <a:solidFill>
                  <a:srgbClr val="FFFF00"/>
                </a:solidFill>
              </a:rPr>
              <a:t>阿拉伯人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  <p:sp>
        <p:nvSpPr>
          <p:cNvPr id="173070" name="AutoShape 14"/>
          <p:cNvSpPr>
            <a:spLocks noChangeArrowheads="1"/>
          </p:cNvSpPr>
          <p:nvPr/>
        </p:nvSpPr>
        <p:spPr bwMode="auto">
          <a:xfrm rot="-1112176">
            <a:off x="2590800" y="2241550"/>
            <a:ext cx="762000" cy="533400"/>
          </a:xfrm>
          <a:prstGeom prst="leftArrow">
            <a:avLst>
              <a:gd name="adj1" fmla="val 50000"/>
              <a:gd name="adj2" fmla="val 35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73071" name="AutoShape 15"/>
          <p:cNvSpPr>
            <a:spLocks noChangeArrowheads="1"/>
          </p:cNvSpPr>
          <p:nvPr/>
        </p:nvSpPr>
        <p:spPr bwMode="auto">
          <a:xfrm rot="-5448300">
            <a:off x="4000500" y="2552700"/>
            <a:ext cx="762000" cy="533400"/>
          </a:xfrm>
          <a:prstGeom prst="leftArrow">
            <a:avLst>
              <a:gd name="adj1" fmla="val 50000"/>
              <a:gd name="adj2" fmla="val 35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73072" name="AutoShape 16"/>
          <p:cNvSpPr>
            <a:spLocks noChangeArrowheads="1"/>
          </p:cNvSpPr>
          <p:nvPr/>
        </p:nvSpPr>
        <p:spPr bwMode="auto">
          <a:xfrm rot="-9047274">
            <a:off x="5410200" y="2286000"/>
            <a:ext cx="762000" cy="533400"/>
          </a:xfrm>
          <a:prstGeom prst="leftArrow">
            <a:avLst>
              <a:gd name="adj1" fmla="val 50000"/>
              <a:gd name="adj2" fmla="val 357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92176" name="Text Box 17"/>
          <p:cNvSpPr txBox="1">
            <a:spLocks noChangeArrowheads="1"/>
          </p:cNvSpPr>
          <p:nvPr/>
        </p:nvSpPr>
        <p:spPr bwMode="auto">
          <a:xfrm>
            <a:off x="8615363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17</a:t>
            </a:r>
          </a:p>
        </p:txBody>
      </p:sp>
      <p:sp>
        <p:nvSpPr>
          <p:cNvPr id="173074" name="Text Box 18"/>
          <p:cNvSpPr txBox="1">
            <a:spLocks noChangeArrowheads="1"/>
          </p:cNvSpPr>
          <p:nvPr/>
        </p:nvSpPr>
        <p:spPr bwMode="auto">
          <a:xfrm>
            <a:off x="2277754" y="3468688"/>
            <a:ext cx="4940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zh-CN" altLang="en-US" b="1" dirty="0">
                <a:solidFill>
                  <a:srgbClr val="FFFFFF"/>
                </a:solidFill>
              </a:rPr>
              <a:t>汛</a:t>
            </a:r>
            <a:endParaRPr lang="en-US" altLang="en-US" sz="1800" dirty="0"/>
          </a:p>
        </p:txBody>
      </p:sp>
      <p:sp>
        <p:nvSpPr>
          <p:cNvPr id="173075" name="Text Box 19"/>
          <p:cNvSpPr txBox="1">
            <a:spLocks noChangeArrowheads="1"/>
          </p:cNvSpPr>
          <p:nvPr/>
        </p:nvSpPr>
        <p:spPr bwMode="auto">
          <a:xfrm>
            <a:off x="1676400" y="4876800"/>
            <a:ext cx="80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zh-CN" altLang="en-US" b="1" dirty="0">
                <a:solidFill>
                  <a:srgbClr val="FFFFFF"/>
                </a:solidFill>
              </a:rPr>
              <a:t>西奈</a:t>
            </a:r>
            <a:endParaRPr lang="en-US" altLang="en-US" sz="1800" dirty="0"/>
          </a:p>
        </p:txBody>
      </p:sp>
      <p:sp>
        <p:nvSpPr>
          <p:cNvPr id="173076" name="Text Box 20"/>
          <p:cNvSpPr txBox="1">
            <a:spLocks noChangeArrowheads="1"/>
          </p:cNvSpPr>
          <p:nvPr/>
        </p:nvSpPr>
        <p:spPr bwMode="auto">
          <a:xfrm>
            <a:off x="8305800" y="1752600"/>
            <a:ext cx="80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zh-CN" altLang="en-US" b="1" dirty="0">
                <a:solidFill>
                  <a:srgbClr val="FFFFFF"/>
                </a:solidFill>
              </a:rPr>
              <a:t>中国</a:t>
            </a:r>
            <a:endParaRPr lang="en-US" altLang="en-US" sz="1800" dirty="0"/>
          </a:p>
        </p:txBody>
      </p:sp>
      <p:sp>
        <p:nvSpPr>
          <p:cNvPr id="173077" name="Oval 21"/>
          <p:cNvSpPr>
            <a:spLocks noChangeArrowheads="1"/>
          </p:cNvSpPr>
          <p:nvPr/>
        </p:nvSpPr>
        <p:spPr bwMode="auto">
          <a:xfrm>
            <a:off x="2743200" y="3581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73078" name="AutoShape 22"/>
          <p:cNvSpPr>
            <a:spLocks noChangeArrowheads="1"/>
          </p:cNvSpPr>
          <p:nvPr/>
        </p:nvSpPr>
        <p:spPr bwMode="auto">
          <a:xfrm rot="11854091" flipV="1">
            <a:off x="2743200" y="3581400"/>
            <a:ext cx="381000" cy="1752600"/>
          </a:xfrm>
          <a:prstGeom prst="curvedRightArrow">
            <a:avLst>
              <a:gd name="adj1" fmla="val 92000"/>
              <a:gd name="adj2" fmla="val 184000"/>
              <a:gd name="adj3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73084" name="Freeform 28"/>
          <p:cNvSpPr>
            <a:spLocks/>
          </p:cNvSpPr>
          <p:nvPr/>
        </p:nvSpPr>
        <p:spPr bwMode="auto">
          <a:xfrm>
            <a:off x="2895600" y="1981200"/>
            <a:ext cx="5334000" cy="1447800"/>
          </a:xfrm>
          <a:custGeom>
            <a:avLst/>
            <a:gdLst>
              <a:gd name="T0" fmla="*/ 0 w 3360"/>
              <a:gd name="T1" fmla="*/ 912 h 912"/>
              <a:gd name="T2" fmla="*/ 1056 w 3360"/>
              <a:gd name="T3" fmla="*/ 192 h 912"/>
              <a:gd name="T4" fmla="*/ 3360 w 3360"/>
              <a:gd name="T5" fmla="*/ 0 h 9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60" h="912">
                <a:moveTo>
                  <a:pt x="0" y="912"/>
                </a:moveTo>
                <a:cubicBezTo>
                  <a:pt x="248" y="628"/>
                  <a:pt x="496" y="344"/>
                  <a:pt x="1056" y="192"/>
                </a:cubicBezTo>
                <a:cubicBezTo>
                  <a:pt x="1616" y="40"/>
                  <a:pt x="2488" y="20"/>
                  <a:pt x="3360" y="0"/>
                </a:cubicBezTo>
              </a:path>
            </a:pathLst>
          </a:custGeom>
          <a:noFill/>
          <a:ln w="76200">
            <a:solidFill>
              <a:srgbClr val="FFFFFF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3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3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7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autoUpdateAnimBg="0"/>
      <p:bldP spid="173060" grpId="0" autoUpdateAnimBg="0"/>
      <p:bldP spid="173061" grpId="0" autoUpdateAnimBg="0"/>
      <p:bldP spid="173062" grpId="0" autoUpdateAnimBg="0"/>
      <p:bldP spid="173063" grpId="0" autoUpdateAnimBg="0"/>
      <p:bldP spid="173064" grpId="0" autoUpdateAnimBg="0"/>
      <p:bldP spid="173065" grpId="0" autoUpdateAnimBg="0"/>
      <p:bldP spid="173066" grpId="0" autoUpdateAnimBg="0"/>
      <p:bldP spid="173067" grpId="0" autoUpdateAnimBg="0"/>
      <p:bldP spid="173068" grpId="0" autoUpdateAnimBg="0"/>
      <p:bldP spid="173070" grpId="0" animBg="1"/>
      <p:bldP spid="173071" grpId="0" animBg="1"/>
      <p:bldP spid="173072" grpId="0" animBg="1"/>
      <p:bldP spid="173074" grpId="0" autoUpdateAnimBg="0"/>
      <p:bldP spid="173075" grpId="0" autoUpdateAnimBg="0"/>
      <p:bldP spid="173076" grpId="0" autoUpdateAnimBg="0"/>
      <p:bldP spid="173077" grpId="0" animBg="1"/>
      <p:bldP spid="173078" grpId="0" animBg="1"/>
      <p:bldP spid="1730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WordArt 19"/>
          <p:cNvSpPr>
            <a:spLocks noChangeArrowheads="1" noChangeShapeType="1" noTextEdit="1"/>
          </p:cNvSpPr>
          <p:nvPr/>
        </p:nvSpPr>
        <p:spPr bwMode="auto">
          <a:xfrm rot="-3483278">
            <a:off x="-60325" y="5165725"/>
            <a:ext cx="1371600" cy="3365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zh-CN" altLang="en-US" sz="2000" kern="10" normalizeH="1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非利士人</a:t>
            </a:r>
            <a:endParaRPr lang="en-GB" sz="2000" kern="10" normalizeH="1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11" name="WordArt 18"/>
          <p:cNvSpPr>
            <a:spLocks noChangeArrowheads="1" noChangeShapeType="1" noTextEdit="1"/>
          </p:cNvSpPr>
          <p:nvPr/>
        </p:nvSpPr>
        <p:spPr bwMode="auto">
          <a:xfrm rot="-4859553">
            <a:off x="2408238" y="5418728"/>
            <a:ext cx="1219200" cy="295275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摩押人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12" name="WordArt 17"/>
          <p:cNvSpPr>
            <a:spLocks noChangeArrowheads="1" noChangeShapeType="1" noTextEdit="1"/>
          </p:cNvSpPr>
          <p:nvPr/>
        </p:nvSpPr>
        <p:spPr bwMode="auto">
          <a:xfrm>
            <a:off x="3352800" y="3514725"/>
            <a:ext cx="114300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亚扪人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13" name="WordArt 16"/>
          <p:cNvSpPr>
            <a:spLocks noChangeArrowheads="1" noChangeShapeType="1" noTextEdit="1"/>
          </p:cNvSpPr>
          <p:nvPr/>
        </p:nvSpPr>
        <p:spPr bwMode="auto">
          <a:xfrm rot="1237900">
            <a:off x="609600" y="6227763"/>
            <a:ext cx="1371600" cy="401637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亚玛力人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14" name="WordArt 15"/>
          <p:cNvSpPr>
            <a:spLocks noChangeArrowheads="1" noChangeShapeType="1" noTextEdit="1"/>
          </p:cNvSpPr>
          <p:nvPr/>
        </p:nvSpPr>
        <p:spPr bwMode="auto">
          <a:xfrm rot="-1552841">
            <a:off x="1295400" y="2286000"/>
            <a:ext cx="1209675" cy="457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迦南人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15" name="WordArt 14"/>
          <p:cNvSpPr>
            <a:spLocks noChangeArrowheads="1" noChangeShapeType="1" noTextEdit="1"/>
          </p:cNvSpPr>
          <p:nvPr/>
        </p:nvSpPr>
        <p:spPr bwMode="auto">
          <a:xfrm rot="-2803389">
            <a:off x="1822451" y="4264025"/>
            <a:ext cx="1066800" cy="3714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耶布斯人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16" name="WordArt 13"/>
          <p:cNvSpPr>
            <a:spLocks noChangeArrowheads="1" noChangeShapeType="1" noTextEdit="1"/>
          </p:cNvSpPr>
          <p:nvPr/>
        </p:nvSpPr>
        <p:spPr bwMode="auto">
          <a:xfrm rot="-4443262">
            <a:off x="1781175" y="1123950"/>
            <a:ext cx="1323975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亚摩利人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17" name="WordArt 12"/>
          <p:cNvSpPr>
            <a:spLocks noChangeArrowheads="1" noChangeShapeType="1" noTextEdit="1"/>
          </p:cNvSpPr>
          <p:nvPr/>
        </p:nvSpPr>
        <p:spPr bwMode="auto">
          <a:xfrm>
            <a:off x="2362200" y="152400"/>
            <a:ext cx="1019175" cy="295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西顿人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18" name="WordArt 11"/>
          <p:cNvSpPr>
            <a:spLocks noChangeArrowheads="1" noChangeShapeType="1" noTextEdit="1"/>
          </p:cNvSpPr>
          <p:nvPr/>
        </p:nvSpPr>
        <p:spPr bwMode="auto">
          <a:xfrm>
            <a:off x="3657600" y="0"/>
            <a:ext cx="8382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美索不达米人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19" name="WordArt 10"/>
          <p:cNvSpPr>
            <a:spLocks noChangeArrowheads="1" noChangeShapeType="1" noTextEdit="1"/>
          </p:cNvSpPr>
          <p:nvPr/>
        </p:nvSpPr>
        <p:spPr bwMode="auto">
          <a:xfrm>
            <a:off x="2362200" y="6415679"/>
            <a:ext cx="1323975" cy="296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以东人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20" name="WordArt 9"/>
          <p:cNvSpPr>
            <a:spLocks noChangeArrowheads="1" noChangeShapeType="1" noTextEdit="1"/>
          </p:cNvSpPr>
          <p:nvPr/>
        </p:nvSpPr>
        <p:spPr bwMode="auto">
          <a:xfrm rot="-2688928">
            <a:off x="914400" y="3657600"/>
            <a:ext cx="12192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比利洗人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21" name="WordArt 8"/>
          <p:cNvSpPr>
            <a:spLocks noChangeArrowheads="1" noChangeShapeType="1" noTextEdit="1"/>
          </p:cNvSpPr>
          <p:nvPr/>
        </p:nvSpPr>
        <p:spPr bwMode="auto">
          <a:xfrm rot="-1139302">
            <a:off x="1624013" y="3810000"/>
            <a:ext cx="966787" cy="22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希未人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22" name="WordArt 7"/>
          <p:cNvSpPr>
            <a:spLocks noChangeArrowheads="1" noChangeShapeType="1" noTextEdit="1"/>
          </p:cNvSpPr>
          <p:nvPr/>
        </p:nvSpPr>
        <p:spPr bwMode="auto">
          <a:xfrm rot="-4829266">
            <a:off x="1279525" y="2527300"/>
            <a:ext cx="4016375" cy="371475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亚摩利人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23" name="Text Box 6"/>
          <p:cNvSpPr txBox="1">
            <a:spLocks noChangeArrowheads="1"/>
          </p:cNvSpPr>
          <p:nvPr/>
        </p:nvSpPr>
        <p:spPr bwMode="auto">
          <a:xfrm>
            <a:off x="8566546" y="148570"/>
            <a:ext cx="46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FFFF"/>
                </a:solidFill>
                <a:cs typeface="Arial" pitchFamily="34" charset="0"/>
              </a:rPr>
              <a:t>74</a:t>
            </a:r>
          </a:p>
        </p:txBody>
      </p:sp>
      <p:pic>
        <p:nvPicPr>
          <p:cNvPr id="94224" name="Picture 5" descr="G01205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14400"/>
            <a:ext cx="3276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5" name="WordArt 4"/>
          <p:cNvSpPr>
            <a:spLocks noChangeArrowheads="1" noChangeShapeType="1" noTextEdit="1"/>
          </p:cNvSpPr>
          <p:nvPr/>
        </p:nvSpPr>
        <p:spPr bwMode="auto">
          <a:xfrm rot="-4042478">
            <a:off x="1400969" y="850107"/>
            <a:ext cx="12715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腓尼基</a:t>
            </a:r>
            <a:endParaRPr lang="en-GB" sz="20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4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00600" y="4038600"/>
            <a:ext cx="4343400" cy="2057400"/>
          </a:xfrm>
        </p:spPr>
        <p:txBody>
          <a:bodyPr/>
          <a:lstStyle/>
          <a:p>
            <a:pPr eaLnBrk="1" hangingPunct="1"/>
            <a:r>
              <a:rPr lang="zh-CN" altLang="en-US" sz="40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士师时期在</a:t>
            </a:r>
            <a:br>
              <a:rPr lang="en-SG" altLang="zh-CN" sz="40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zh-CN" altLang="en-US" sz="40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迦南地的敌人</a:t>
            </a:r>
            <a:endParaRPr lang="en-US" altLang="en-US" sz="4000" b="1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15BBBF24-9596-4B84-98B7-477F52D06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1000"/>
            <a:ext cx="199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zh-CN" altLang="en-US" sz="1800" b="1" dirty="0">
                <a:cs typeface="Arial" pitchFamily="34" charset="0"/>
              </a:rPr>
              <a:t>取自</a:t>
            </a:r>
            <a:endParaRPr lang="en-SG" altLang="zh-CN" sz="1800" b="1" dirty="0">
              <a:cs typeface="Arial" pitchFamily="34" charset="0"/>
            </a:endParaRPr>
          </a:p>
          <a:p>
            <a:pPr eaLnBrk="1" hangingPunct="1"/>
            <a:r>
              <a:rPr lang="en-US" altLang="en-US" sz="1800" b="1" dirty="0">
                <a:cs typeface="Arial" pitchFamily="34" charset="0"/>
              </a:rPr>
              <a:t>New Bible Atlas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87" y="-26988"/>
            <a:ext cx="90557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2" name="Rectangle 6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36513" y="228600"/>
            <a:ext cx="9180513" cy="8382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zh-CN" altLang="en-US" sz="32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以色列对列国的态度是什么？</a:t>
            </a:r>
            <a:endParaRPr lang="en-US" altLang="en-US" sz="32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08581" name="Oval 5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0000"/>
              </a:solidFill>
              <a:latin typeface="Garamond" pitchFamily="18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914400" y="1295400"/>
            <a:ext cx="7315200" cy="5105400"/>
            <a:chOff x="480" y="816"/>
            <a:chExt cx="4608" cy="3216"/>
          </a:xfrm>
        </p:grpSpPr>
        <p:pic>
          <p:nvPicPr>
            <p:cNvPr id="96261" name="Picture 4" descr="JerusalemCenterofWorld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816"/>
              <a:ext cx="4128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62" name="Text Box 3"/>
            <p:cNvSpPr txBox="1">
              <a:spLocks noChangeArrowheads="1"/>
            </p:cNvSpPr>
            <p:nvPr/>
          </p:nvSpPr>
          <p:spPr bwMode="auto">
            <a:xfrm>
              <a:off x="3312" y="2688"/>
              <a:ext cx="1776" cy="9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/>
              <a:r>
                <a:rPr lang="zh-CN" altLang="en-US" b="1" dirty="0"/>
                <a:t>中世纪的基督徒</a:t>
              </a:r>
              <a:endParaRPr lang="en-SG" altLang="zh-CN" b="1" dirty="0"/>
            </a:p>
            <a:p>
              <a:pPr algn="ctr"/>
              <a:r>
                <a:rPr lang="zh-CN" altLang="en-US" b="1" dirty="0"/>
                <a:t>同样看耶路撒冷为</a:t>
              </a:r>
              <a:endParaRPr lang="en-SG" altLang="zh-CN" b="1" dirty="0"/>
            </a:p>
            <a:p>
              <a:pPr algn="ctr"/>
              <a:r>
                <a:rPr lang="zh-CN" altLang="en-US" b="1" dirty="0"/>
                <a:t>世界的中心</a:t>
              </a:r>
              <a:r>
                <a:rPr lang="en-US" altLang="en-US" b="1" dirty="0"/>
                <a:t> </a:t>
              </a:r>
            </a:p>
            <a:p>
              <a:pPr algn="ctr"/>
              <a:r>
                <a:rPr lang="en-US" altLang="en-US" b="1" dirty="0"/>
                <a:t>(</a:t>
              </a:r>
              <a:r>
                <a:rPr lang="zh-CN" altLang="en-US" b="1" dirty="0"/>
                <a:t>主后</a:t>
              </a:r>
              <a:r>
                <a:rPr lang="en-US" altLang="en-US" b="1" dirty="0"/>
                <a:t> 1580)</a:t>
              </a: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8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87" y="-26988"/>
            <a:ext cx="90557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144000" cy="8382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zh-CN" altLang="en-US" sz="32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以色列对列国的态度是什么？</a:t>
            </a:r>
            <a:endParaRPr lang="en-US" altLang="en-US" sz="32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82276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82280" name="Rectangle 8"/>
          <p:cNvSpPr>
            <a:spLocks noRot="1" noChangeArrowheads="1"/>
          </p:cNvSpPr>
          <p:nvPr/>
        </p:nvSpPr>
        <p:spPr bwMode="auto">
          <a:xfrm>
            <a:off x="2743200" y="6248400"/>
            <a:ext cx="6400800" cy="609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2000" i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取自“</a:t>
            </a:r>
            <a:r>
              <a:rPr lang="en-US" altLang="en-US" sz="2000" i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Readings From the First-Century World</a:t>
            </a:r>
            <a:r>
              <a:rPr lang="zh-CN" altLang="en-US" sz="2000" i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”</a:t>
            </a:r>
            <a:r>
              <a:rPr lang="en-US" altLang="en-US" sz="20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, </a:t>
            </a:r>
            <a:r>
              <a:rPr lang="zh-CN" altLang="en-US" sz="20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S Gothic" panose="020B0609070205080204" pitchFamily="49" charset="-128"/>
                <a:ea typeface="MS Gothic" panose="020B0609070205080204" pitchFamily="49" charset="-128"/>
                <a:cs typeface="Arial" pitchFamily="34" charset="0"/>
              </a:rPr>
              <a:t>页</a:t>
            </a:r>
            <a:r>
              <a:rPr lang="en-US" altLang="en-US" sz="20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23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6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87" y="-26988"/>
            <a:ext cx="90557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Rectangle 3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9144000" cy="7620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zh-CN" altLang="en-US" sz="32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犹太人十个等级神圣的地带</a:t>
            </a:r>
            <a:endParaRPr lang="en-US" altLang="en-US" sz="32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4648200" y="3352800"/>
            <a:ext cx="1066800" cy="1905000"/>
          </a:xfrm>
          <a:prstGeom prst="ellips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140296" name="Text Box 8"/>
          <p:cNvSpPr txBox="1">
            <a:spLocks noChangeArrowheads="1"/>
          </p:cNvSpPr>
          <p:nvPr/>
        </p:nvSpPr>
        <p:spPr bwMode="auto">
          <a:xfrm>
            <a:off x="5791200" y="1295400"/>
            <a:ext cx="3429000" cy="5562600"/>
          </a:xfrm>
          <a:prstGeom prst="rect">
            <a:avLst/>
          </a:prstGeom>
          <a:solidFill>
            <a:srgbClr val="000514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altLang="ja-JP" dirty="0">
                <a:solidFill>
                  <a:schemeClr val="tx1"/>
                </a:solidFill>
                <a:effectLst/>
              </a:rPr>
              <a:t>“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有十个圣洁的等级</a:t>
            </a:r>
            <a:r>
              <a:rPr lang="en-US" altLang="en-US" dirty="0">
                <a:solidFill>
                  <a:schemeClr val="tx1"/>
                </a:solidFill>
                <a:effectLst/>
              </a:rPr>
              <a:t>. 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以色列人的地比任何其他的地方更加神圣</a:t>
            </a:r>
            <a:r>
              <a:rPr lang="en-US" altLang="en-US" dirty="0">
                <a:solidFill>
                  <a:schemeClr val="tx1"/>
                </a:solidFill>
                <a:effectLst/>
              </a:rPr>
              <a:t>… 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从以色列地他们可以取得初熟之物和</a:t>
            </a:r>
            <a:endParaRPr lang="en-SG" altLang="zh-CN" dirty="0">
              <a:solidFill>
                <a:schemeClr val="tx1"/>
              </a:solidFill>
              <a:effectLst/>
            </a:endParaRPr>
          </a:p>
          <a:p>
            <a:r>
              <a:rPr lang="zh-CN" altLang="en-US" dirty="0">
                <a:solidFill>
                  <a:schemeClr val="tx1"/>
                </a:solidFill>
                <a:effectLst/>
              </a:rPr>
              <a:t>两个饼</a:t>
            </a:r>
            <a:r>
              <a:rPr lang="en-US" altLang="en-US" dirty="0">
                <a:solidFill>
                  <a:schemeClr val="tx1"/>
                </a:solidFill>
                <a:effectLst/>
              </a:rPr>
              <a:t>…"</a:t>
            </a:r>
          </a:p>
        </p:txBody>
      </p:sp>
      <p:sp>
        <p:nvSpPr>
          <p:cNvPr id="140298" name="Rectangle 10"/>
          <p:cNvSpPr>
            <a:spLocks noRot="1" noChangeArrowheads="1"/>
          </p:cNvSpPr>
          <p:nvPr/>
        </p:nvSpPr>
        <p:spPr bwMode="auto">
          <a:xfrm>
            <a:off x="304800" y="1600200"/>
            <a:ext cx="3733800" cy="1600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以色列对比列国</a:t>
            </a:r>
            <a:endParaRPr lang="en-US" altLang="en-US" sz="36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0" y="6400800"/>
            <a:ext cx="4355976" cy="51911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第</a:t>
            </a:r>
            <a:r>
              <a:rPr lang="en-US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10</a:t>
            </a:r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级神圣的地方</a:t>
            </a:r>
            <a:endParaRPr lang="en-US" alt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 animBg="1" autoUpdateAnimBg="0"/>
      <p:bldP spid="140296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2" name="Picture 3" descr="barleyj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screen">
            <a:lum brigh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Rectangle 4"/>
          <p:cNvSpPr>
            <a:spLocks noGrp="1" noChangeArrowheads="1"/>
          </p:cNvSpPr>
          <p:nvPr>
            <p:ph type="title"/>
          </p:nvPr>
        </p:nvSpPr>
        <p:spPr>
          <a:xfrm>
            <a:off x="4876800" y="3810000"/>
            <a:ext cx="4267200" cy="3074988"/>
          </a:xfrm>
          <a:solidFill>
            <a:srgbClr val="060400"/>
          </a:solidFill>
        </p:spPr>
        <p:txBody>
          <a:bodyPr/>
          <a:lstStyle/>
          <a:p>
            <a:pPr eaLnBrk="1" hangingPunct="1"/>
            <a:r>
              <a:rPr lang="zh-CN" altLang="en-US" dirty="0">
                <a:effectLst/>
                <a:ea typeface="ＭＳ Ｐゴシック" pitchFamily="34" charset="-128"/>
              </a:rPr>
              <a:t>初熟之物</a:t>
            </a:r>
            <a:r>
              <a:rPr lang="en-US" altLang="en-US" dirty="0">
                <a:effectLst/>
                <a:ea typeface="ＭＳ Ｐゴシック" pitchFamily="34" charset="-128"/>
              </a:rPr>
              <a:t>:</a:t>
            </a:r>
            <a:br>
              <a:rPr lang="en-US" altLang="en-US" dirty="0">
                <a:effectLst/>
                <a:ea typeface="ＭＳ Ｐゴシック" pitchFamily="34" charset="-128"/>
              </a:rPr>
            </a:br>
            <a:r>
              <a:rPr lang="zh-CN" altLang="en-US" dirty="0">
                <a:effectLst/>
                <a:ea typeface="ＭＳ Ｐゴシック" pitchFamily="34" charset="-128"/>
              </a:rPr>
              <a:t>禾困为摇祭</a:t>
            </a:r>
            <a:endParaRPr lang="en-US" altLang="en-US" dirty="0">
              <a:effectLst/>
              <a:ea typeface="ＭＳ Ｐゴシック" pitchFamily="34" charset="-128"/>
            </a:endParaRPr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105400" y="304800"/>
            <a:ext cx="4038600" cy="2362200"/>
          </a:xfrm>
        </p:spPr>
        <p:txBody>
          <a:bodyPr/>
          <a:lstStyle/>
          <a:p>
            <a:pPr eaLnBrk="1" hangingPunct="1"/>
            <a:r>
              <a:rPr lang="zh-CN" altLang="en-US" sz="3200" dirty="0">
                <a:ea typeface="ＭＳ Ｐゴシック" pitchFamily="34" charset="-128"/>
                <a:cs typeface="ＭＳ Ｐゴシック" pitchFamily="34" charset="-128"/>
              </a:rPr>
              <a:t>从以色列远北地区收割</a:t>
            </a:r>
            <a:endParaRPr lang="en-US" altLang="en-US" sz="3200" dirty="0"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/>
            <a:r>
              <a:rPr lang="zh-CN" altLang="en-US" sz="3200" dirty="0">
                <a:ea typeface="ＭＳ Ｐゴシック" pitchFamily="34" charset="-128"/>
                <a:cs typeface="ＭＳ Ｐゴシック" pitchFamily="34" charset="-128"/>
              </a:rPr>
              <a:t>带到耶路撒冷</a:t>
            </a:r>
            <a:endParaRPr lang="en-US" altLang="en-US" sz="3200" dirty="0">
              <a:ea typeface="ＭＳ Ｐゴシック" pitchFamily="34" charset="-128"/>
              <a:cs typeface="ＭＳ Ｐゴシック" pitchFamily="34" charset="-128"/>
            </a:endParaRPr>
          </a:p>
        </p:txBody>
      </p:sp>
      <p:pic>
        <p:nvPicPr>
          <p:cNvPr id="236550" name="Picture 6" descr="3 Rainfall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282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51" name="AutoShape 7"/>
          <p:cNvSpPr>
            <a:spLocks noChangeArrowheads="1"/>
          </p:cNvSpPr>
          <p:nvPr/>
        </p:nvSpPr>
        <p:spPr bwMode="auto">
          <a:xfrm rot="656127">
            <a:off x="3276600" y="304800"/>
            <a:ext cx="609600" cy="4953000"/>
          </a:xfrm>
          <a:prstGeom prst="curvedLeftArrow">
            <a:avLst>
              <a:gd name="adj1" fmla="val 162500"/>
              <a:gd name="adj2" fmla="val 325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4929188" y="6453188"/>
            <a:ext cx="4191917" cy="3077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r>
              <a:rPr lang="zh-CN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取自</a:t>
            </a:r>
            <a:r>
              <a:rPr lang="en-US" altLang="en-US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Beitzel</a:t>
            </a:r>
            <a:r>
              <a:rPr lang="zh-CN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著</a:t>
            </a:r>
            <a:r>
              <a:rPr lang="en-US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, </a:t>
            </a:r>
            <a:r>
              <a:rPr lang="zh-CN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“</a:t>
            </a:r>
            <a:r>
              <a:rPr lang="en-US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Moody Atlas of Bible Lands</a:t>
            </a:r>
            <a:r>
              <a:rPr lang="zh-CN" altLang="en-U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”</a:t>
            </a:r>
            <a:r>
              <a:rPr lang="en-US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, </a:t>
            </a:r>
            <a:r>
              <a:rPr lang="zh-CN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页</a:t>
            </a:r>
            <a:r>
              <a:rPr lang="en-US" alt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9D440B-CD28-4BFF-8A12-CEBA8E0ED496}"/>
              </a:ext>
            </a:extLst>
          </p:cNvPr>
          <p:cNvSpPr txBox="1"/>
          <p:nvPr/>
        </p:nvSpPr>
        <p:spPr>
          <a:xfrm>
            <a:off x="35496" y="573325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</a:rPr>
              <a:t>巴勒斯坦的雨量</a:t>
            </a:r>
            <a:endParaRPr lang="en-SG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65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65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3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5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5A46A-2FD1-446D-8F56-F6B208DF0E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6412" y="-29731"/>
            <a:ext cx="5299074" cy="6887924"/>
          </a:xfrm>
          <a:prstGeom prst="rect">
            <a:avLst/>
          </a:prstGeom>
        </p:spPr>
      </p:pic>
      <p:sp>
        <p:nvSpPr>
          <p:cNvPr id="1413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zh-CN" altLang="en-US" sz="36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城市对比乡区</a:t>
            </a:r>
            <a:endParaRPr lang="en-US" altLang="en-US" sz="36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810000" cy="2677656"/>
          </a:xfrm>
          <a:prstGeom prst="rect">
            <a:avLst/>
          </a:prstGeom>
          <a:solidFill>
            <a:srgbClr val="000514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effectLst/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altLang="ja-JP" dirty="0"/>
              <a:t>“</a:t>
            </a:r>
            <a:r>
              <a:rPr lang="zh-CN" altLang="en-US" dirty="0"/>
              <a:t>有城墙的城比较神圣因为他们必须把麻风病人</a:t>
            </a:r>
            <a:r>
              <a:rPr lang="en-US" altLang="zh-CN" dirty="0"/>
              <a:t>【</a:t>
            </a:r>
            <a:r>
              <a:rPr lang="zh-CN" altLang="en-US" dirty="0"/>
              <a:t>和尸体</a:t>
            </a:r>
            <a:r>
              <a:rPr lang="en-US" altLang="zh-CN" dirty="0"/>
              <a:t>】</a:t>
            </a:r>
            <a:r>
              <a:rPr lang="zh-CN" altLang="en-US" dirty="0"/>
              <a:t>送出城外”</a:t>
            </a:r>
            <a:endParaRPr lang="en-US" altLang="en-US" dirty="0"/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73755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0" name="Oval 8"/>
          <p:cNvSpPr>
            <a:spLocks noChangeArrowheads="1"/>
          </p:cNvSpPr>
          <p:nvPr/>
        </p:nvSpPr>
        <p:spPr bwMode="auto">
          <a:xfrm>
            <a:off x="6232525" y="2079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6613525" y="2232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6994525" y="2460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3" name="Oval 11"/>
          <p:cNvSpPr>
            <a:spLocks noChangeArrowheads="1"/>
          </p:cNvSpPr>
          <p:nvPr/>
        </p:nvSpPr>
        <p:spPr bwMode="auto">
          <a:xfrm>
            <a:off x="6308725" y="2994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4" name="Oval 12"/>
          <p:cNvSpPr>
            <a:spLocks noChangeArrowheads="1"/>
          </p:cNvSpPr>
          <p:nvPr/>
        </p:nvSpPr>
        <p:spPr bwMode="auto">
          <a:xfrm>
            <a:off x="5622925" y="3375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6537325" y="3222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6" name="Oval 14"/>
          <p:cNvSpPr>
            <a:spLocks noChangeArrowheads="1"/>
          </p:cNvSpPr>
          <p:nvPr/>
        </p:nvSpPr>
        <p:spPr bwMode="auto">
          <a:xfrm>
            <a:off x="5318125" y="3527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5089525" y="4289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8" name="Oval 16"/>
          <p:cNvSpPr>
            <a:spLocks noChangeArrowheads="1"/>
          </p:cNvSpPr>
          <p:nvPr/>
        </p:nvSpPr>
        <p:spPr bwMode="auto">
          <a:xfrm>
            <a:off x="5394325" y="4518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9" name="Oval 17"/>
          <p:cNvSpPr>
            <a:spLocks noChangeArrowheads="1"/>
          </p:cNvSpPr>
          <p:nvPr/>
        </p:nvSpPr>
        <p:spPr bwMode="auto">
          <a:xfrm>
            <a:off x="4860925" y="4594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0" name="Oval 18"/>
          <p:cNvSpPr>
            <a:spLocks noChangeArrowheads="1"/>
          </p:cNvSpPr>
          <p:nvPr/>
        </p:nvSpPr>
        <p:spPr bwMode="auto">
          <a:xfrm>
            <a:off x="4556125" y="5051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1" name="Oval 19"/>
          <p:cNvSpPr>
            <a:spLocks noChangeArrowheads="1"/>
          </p:cNvSpPr>
          <p:nvPr/>
        </p:nvSpPr>
        <p:spPr bwMode="auto">
          <a:xfrm>
            <a:off x="53943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2" name="Oval 20"/>
          <p:cNvSpPr>
            <a:spLocks noChangeArrowheads="1"/>
          </p:cNvSpPr>
          <p:nvPr/>
        </p:nvSpPr>
        <p:spPr bwMode="auto">
          <a:xfrm>
            <a:off x="6156325" y="5356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3" name="Oval 21"/>
          <p:cNvSpPr>
            <a:spLocks noChangeArrowheads="1"/>
          </p:cNvSpPr>
          <p:nvPr/>
        </p:nvSpPr>
        <p:spPr bwMode="auto">
          <a:xfrm>
            <a:off x="5851525" y="4365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4" name="Oval 22"/>
          <p:cNvSpPr>
            <a:spLocks noChangeArrowheads="1"/>
          </p:cNvSpPr>
          <p:nvPr/>
        </p:nvSpPr>
        <p:spPr bwMode="auto">
          <a:xfrm>
            <a:off x="6156325" y="4213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5" name="Oval 23"/>
          <p:cNvSpPr>
            <a:spLocks noChangeArrowheads="1"/>
          </p:cNvSpPr>
          <p:nvPr/>
        </p:nvSpPr>
        <p:spPr bwMode="auto">
          <a:xfrm>
            <a:off x="62325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7" name="Oval 25"/>
          <p:cNvSpPr>
            <a:spLocks noChangeArrowheads="1"/>
          </p:cNvSpPr>
          <p:nvPr/>
        </p:nvSpPr>
        <p:spPr bwMode="auto">
          <a:xfrm>
            <a:off x="69183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8" name="Oval 26"/>
          <p:cNvSpPr>
            <a:spLocks noChangeArrowheads="1"/>
          </p:cNvSpPr>
          <p:nvPr/>
        </p:nvSpPr>
        <p:spPr bwMode="auto">
          <a:xfrm>
            <a:off x="6918325" y="4137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9" name="Oval 27"/>
          <p:cNvSpPr>
            <a:spLocks noChangeArrowheads="1"/>
          </p:cNvSpPr>
          <p:nvPr/>
        </p:nvSpPr>
        <p:spPr bwMode="auto">
          <a:xfrm>
            <a:off x="6308725" y="3832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0" name="Oval 28"/>
          <p:cNvSpPr>
            <a:spLocks noChangeArrowheads="1"/>
          </p:cNvSpPr>
          <p:nvPr/>
        </p:nvSpPr>
        <p:spPr bwMode="auto">
          <a:xfrm>
            <a:off x="7604125" y="3679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1" name="Oval 29"/>
          <p:cNvSpPr>
            <a:spLocks noChangeArrowheads="1"/>
          </p:cNvSpPr>
          <p:nvPr/>
        </p:nvSpPr>
        <p:spPr bwMode="auto">
          <a:xfrm>
            <a:off x="7070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4" name="Oval 32"/>
          <p:cNvSpPr>
            <a:spLocks noChangeArrowheads="1"/>
          </p:cNvSpPr>
          <p:nvPr/>
        </p:nvSpPr>
        <p:spPr bwMode="auto">
          <a:xfrm>
            <a:off x="7832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5" name="Oval 33"/>
          <p:cNvSpPr>
            <a:spLocks noChangeArrowheads="1"/>
          </p:cNvSpPr>
          <p:nvPr/>
        </p:nvSpPr>
        <p:spPr bwMode="auto">
          <a:xfrm>
            <a:off x="7908925" y="3756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6" name="Oval 34"/>
          <p:cNvSpPr>
            <a:spLocks noChangeArrowheads="1"/>
          </p:cNvSpPr>
          <p:nvPr/>
        </p:nvSpPr>
        <p:spPr bwMode="auto">
          <a:xfrm>
            <a:off x="8213725" y="2384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7" name="Oval 35"/>
          <p:cNvSpPr>
            <a:spLocks noChangeArrowheads="1"/>
          </p:cNvSpPr>
          <p:nvPr/>
        </p:nvSpPr>
        <p:spPr bwMode="auto">
          <a:xfrm>
            <a:off x="78327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8" name="Oval 36"/>
          <p:cNvSpPr>
            <a:spLocks noChangeArrowheads="1"/>
          </p:cNvSpPr>
          <p:nvPr/>
        </p:nvSpPr>
        <p:spPr bwMode="auto">
          <a:xfrm>
            <a:off x="80613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1" name="Oval 39"/>
          <p:cNvSpPr>
            <a:spLocks noChangeArrowheads="1"/>
          </p:cNvSpPr>
          <p:nvPr/>
        </p:nvSpPr>
        <p:spPr bwMode="auto">
          <a:xfrm>
            <a:off x="6994525" y="1089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3" name="Oval 41"/>
          <p:cNvSpPr>
            <a:spLocks noChangeArrowheads="1"/>
          </p:cNvSpPr>
          <p:nvPr/>
        </p:nvSpPr>
        <p:spPr bwMode="auto">
          <a:xfrm>
            <a:off x="63087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4" name="Oval 42"/>
          <p:cNvSpPr>
            <a:spLocks noChangeArrowheads="1"/>
          </p:cNvSpPr>
          <p:nvPr/>
        </p:nvSpPr>
        <p:spPr bwMode="auto">
          <a:xfrm>
            <a:off x="6003925" y="1317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5" name="Oval 43"/>
          <p:cNvSpPr>
            <a:spLocks noChangeArrowheads="1"/>
          </p:cNvSpPr>
          <p:nvPr/>
        </p:nvSpPr>
        <p:spPr bwMode="auto">
          <a:xfrm>
            <a:off x="6537325" y="1622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6" name="Oval 44"/>
          <p:cNvSpPr>
            <a:spLocks noChangeArrowheads="1"/>
          </p:cNvSpPr>
          <p:nvPr/>
        </p:nvSpPr>
        <p:spPr bwMode="auto">
          <a:xfrm>
            <a:off x="62325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7" name="Rectangle 45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dirty="0">
                <a:cs typeface="Arial" pitchFamily="34" charset="0"/>
              </a:rPr>
              <a:t>犹太人十个等级神圣的地带</a:t>
            </a:r>
            <a:endParaRPr lang="en-US" altLang="en-US" sz="32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41359" name="Text Box 47"/>
          <p:cNvSpPr txBox="1">
            <a:spLocks noChangeArrowheads="1"/>
          </p:cNvSpPr>
          <p:nvPr/>
        </p:nvSpPr>
        <p:spPr bwMode="auto">
          <a:xfrm>
            <a:off x="0" y="6278563"/>
            <a:ext cx="3846412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第</a:t>
            </a:r>
            <a:r>
              <a:rPr lang="en-US" altLang="zh-CN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9</a:t>
            </a:r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级神圣的地方</a:t>
            </a:r>
            <a:endParaRPr lang="en-US" alt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2C2A9B-36D9-46CE-9779-A6B3E8B71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0016" y="0"/>
            <a:ext cx="5273984" cy="6858000"/>
          </a:xfrm>
          <a:prstGeom prst="rect">
            <a:avLst/>
          </a:prstGeom>
        </p:spPr>
      </p:pic>
      <p:sp>
        <p:nvSpPr>
          <p:cNvPr id="14131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152400" y="1371600"/>
            <a:ext cx="3657600" cy="1371600"/>
          </a:xfr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cap="flat">
            <a:solidFill>
              <a:schemeClr val="bg2"/>
            </a:solidFill>
          </a:ln>
        </p:spPr>
        <p:txBody>
          <a:bodyPr/>
          <a:lstStyle/>
          <a:p>
            <a:pPr eaLnBrk="1" hangingPunct="1"/>
            <a:r>
              <a:rPr lang="zh-CN" altLang="en-US" sz="36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耶路撒冷对比</a:t>
            </a:r>
            <a:br>
              <a:rPr lang="en-SG" altLang="zh-CN" sz="36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zh-CN" altLang="en-US" sz="36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其他城市</a:t>
            </a:r>
            <a:endParaRPr lang="en-US" altLang="en-US" sz="360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0" y="2971800"/>
            <a:ext cx="3825876" cy="2246769"/>
          </a:xfrm>
          <a:prstGeom prst="rect">
            <a:avLst/>
          </a:prstGeom>
          <a:solidFill>
            <a:srgbClr val="000514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effectLst/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altLang="ja-JP" dirty="0"/>
              <a:t>“</a:t>
            </a:r>
            <a:r>
              <a:rPr lang="en-US" altLang="zh-CN" dirty="0"/>
              <a:t>【</a:t>
            </a:r>
            <a:r>
              <a:rPr lang="zh-CN" altLang="en-US" dirty="0"/>
              <a:t>耶路撒冷</a:t>
            </a:r>
            <a:r>
              <a:rPr lang="en-US" altLang="zh-CN" dirty="0"/>
              <a:t>】</a:t>
            </a:r>
            <a:r>
              <a:rPr lang="zh-CN" altLang="en-US" dirty="0"/>
              <a:t>城墙内</a:t>
            </a:r>
            <a:endParaRPr lang="en-SG" altLang="zh-CN" dirty="0"/>
          </a:p>
          <a:p>
            <a:r>
              <a:rPr lang="zh-CN" altLang="en-US" dirty="0"/>
              <a:t>比较神圣因为</a:t>
            </a:r>
            <a:r>
              <a:rPr lang="en-US" altLang="zh-CN" dirty="0"/>
              <a:t>【</a:t>
            </a:r>
            <a:r>
              <a:rPr lang="zh-CN" altLang="en-US" dirty="0"/>
              <a:t>只有</a:t>
            </a:r>
            <a:r>
              <a:rPr lang="en-US" altLang="zh-CN" dirty="0"/>
              <a:t>】</a:t>
            </a:r>
          </a:p>
          <a:p>
            <a:r>
              <a:rPr lang="zh-CN" altLang="en-US" dirty="0"/>
              <a:t>在那里才可以吃</a:t>
            </a:r>
            <a:endParaRPr lang="en-SG" altLang="zh-CN" dirty="0"/>
          </a:p>
          <a:p>
            <a:r>
              <a:rPr lang="en-US" altLang="zh-CN" dirty="0"/>
              <a:t>【</a:t>
            </a:r>
            <a:r>
              <a:rPr lang="zh-CN" altLang="en-US" dirty="0"/>
              <a:t>至圣的食物</a:t>
            </a:r>
            <a:r>
              <a:rPr lang="en-US" altLang="zh-CN" dirty="0"/>
              <a:t>】</a:t>
            </a:r>
            <a:r>
              <a:rPr lang="zh-CN" altLang="en-US" dirty="0"/>
              <a:t>”</a:t>
            </a:r>
            <a:endParaRPr lang="en-US" altLang="en-US" dirty="0"/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73755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0" name="Oval 8"/>
          <p:cNvSpPr>
            <a:spLocks noChangeArrowheads="1"/>
          </p:cNvSpPr>
          <p:nvPr/>
        </p:nvSpPr>
        <p:spPr bwMode="auto">
          <a:xfrm>
            <a:off x="6232525" y="2079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6613525" y="2232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6994525" y="2460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3" name="Oval 11"/>
          <p:cNvSpPr>
            <a:spLocks noChangeArrowheads="1"/>
          </p:cNvSpPr>
          <p:nvPr/>
        </p:nvSpPr>
        <p:spPr bwMode="auto">
          <a:xfrm>
            <a:off x="6308725" y="2994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4" name="Oval 12"/>
          <p:cNvSpPr>
            <a:spLocks noChangeArrowheads="1"/>
          </p:cNvSpPr>
          <p:nvPr/>
        </p:nvSpPr>
        <p:spPr bwMode="auto">
          <a:xfrm>
            <a:off x="5622925" y="3375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5" name="Oval 13"/>
          <p:cNvSpPr>
            <a:spLocks noChangeArrowheads="1"/>
          </p:cNvSpPr>
          <p:nvPr/>
        </p:nvSpPr>
        <p:spPr bwMode="auto">
          <a:xfrm>
            <a:off x="6537325" y="3222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6" name="Oval 14"/>
          <p:cNvSpPr>
            <a:spLocks noChangeArrowheads="1"/>
          </p:cNvSpPr>
          <p:nvPr/>
        </p:nvSpPr>
        <p:spPr bwMode="auto">
          <a:xfrm>
            <a:off x="5318125" y="3527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5089525" y="4289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8" name="Oval 16"/>
          <p:cNvSpPr>
            <a:spLocks noChangeArrowheads="1"/>
          </p:cNvSpPr>
          <p:nvPr/>
        </p:nvSpPr>
        <p:spPr bwMode="auto">
          <a:xfrm>
            <a:off x="5394325" y="4518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29" name="Oval 17"/>
          <p:cNvSpPr>
            <a:spLocks noChangeArrowheads="1"/>
          </p:cNvSpPr>
          <p:nvPr/>
        </p:nvSpPr>
        <p:spPr bwMode="auto">
          <a:xfrm>
            <a:off x="4860925" y="4594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0" name="Oval 18"/>
          <p:cNvSpPr>
            <a:spLocks noChangeArrowheads="1"/>
          </p:cNvSpPr>
          <p:nvPr/>
        </p:nvSpPr>
        <p:spPr bwMode="auto">
          <a:xfrm>
            <a:off x="4556125" y="5051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1" name="Oval 19"/>
          <p:cNvSpPr>
            <a:spLocks noChangeArrowheads="1"/>
          </p:cNvSpPr>
          <p:nvPr/>
        </p:nvSpPr>
        <p:spPr bwMode="auto">
          <a:xfrm>
            <a:off x="53943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2" name="Oval 20"/>
          <p:cNvSpPr>
            <a:spLocks noChangeArrowheads="1"/>
          </p:cNvSpPr>
          <p:nvPr/>
        </p:nvSpPr>
        <p:spPr bwMode="auto">
          <a:xfrm>
            <a:off x="6156325" y="5356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3" name="Oval 21"/>
          <p:cNvSpPr>
            <a:spLocks noChangeArrowheads="1"/>
          </p:cNvSpPr>
          <p:nvPr/>
        </p:nvSpPr>
        <p:spPr bwMode="auto">
          <a:xfrm>
            <a:off x="5851525" y="4365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4" name="Oval 22"/>
          <p:cNvSpPr>
            <a:spLocks noChangeArrowheads="1"/>
          </p:cNvSpPr>
          <p:nvPr/>
        </p:nvSpPr>
        <p:spPr bwMode="auto">
          <a:xfrm>
            <a:off x="6156325" y="4213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5" name="Oval 23"/>
          <p:cNvSpPr>
            <a:spLocks noChangeArrowheads="1"/>
          </p:cNvSpPr>
          <p:nvPr/>
        </p:nvSpPr>
        <p:spPr bwMode="auto">
          <a:xfrm>
            <a:off x="62325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7" name="Oval 25"/>
          <p:cNvSpPr>
            <a:spLocks noChangeArrowheads="1"/>
          </p:cNvSpPr>
          <p:nvPr/>
        </p:nvSpPr>
        <p:spPr bwMode="auto">
          <a:xfrm>
            <a:off x="6918325" y="3984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8" name="Oval 26"/>
          <p:cNvSpPr>
            <a:spLocks noChangeArrowheads="1"/>
          </p:cNvSpPr>
          <p:nvPr/>
        </p:nvSpPr>
        <p:spPr bwMode="auto">
          <a:xfrm>
            <a:off x="6918325" y="4137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39" name="Oval 27"/>
          <p:cNvSpPr>
            <a:spLocks noChangeArrowheads="1"/>
          </p:cNvSpPr>
          <p:nvPr/>
        </p:nvSpPr>
        <p:spPr bwMode="auto">
          <a:xfrm>
            <a:off x="6308725" y="38322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0" name="Oval 28"/>
          <p:cNvSpPr>
            <a:spLocks noChangeArrowheads="1"/>
          </p:cNvSpPr>
          <p:nvPr/>
        </p:nvSpPr>
        <p:spPr bwMode="auto">
          <a:xfrm>
            <a:off x="7604125" y="3679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1" name="Oval 29"/>
          <p:cNvSpPr>
            <a:spLocks noChangeArrowheads="1"/>
          </p:cNvSpPr>
          <p:nvPr/>
        </p:nvSpPr>
        <p:spPr bwMode="auto">
          <a:xfrm>
            <a:off x="7070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4" name="Oval 32"/>
          <p:cNvSpPr>
            <a:spLocks noChangeArrowheads="1"/>
          </p:cNvSpPr>
          <p:nvPr/>
        </p:nvSpPr>
        <p:spPr bwMode="auto">
          <a:xfrm>
            <a:off x="7832725" y="3146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5" name="Oval 33"/>
          <p:cNvSpPr>
            <a:spLocks noChangeArrowheads="1"/>
          </p:cNvSpPr>
          <p:nvPr/>
        </p:nvSpPr>
        <p:spPr bwMode="auto">
          <a:xfrm>
            <a:off x="7908925" y="3756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6" name="Oval 34"/>
          <p:cNvSpPr>
            <a:spLocks noChangeArrowheads="1"/>
          </p:cNvSpPr>
          <p:nvPr/>
        </p:nvSpPr>
        <p:spPr bwMode="auto">
          <a:xfrm>
            <a:off x="8213725" y="2384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7" name="Oval 35"/>
          <p:cNvSpPr>
            <a:spLocks noChangeArrowheads="1"/>
          </p:cNvSpPr>
          <p:nvPr/>
        </p:nvSpPr>
        <p:spPr bwMode="auto">
          <a:xfrm>
            <a:off x="78327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48" name="Oval 36"/>
          <p:cNvSpPr>
            <a:spLocks noChangeArrowheads="1"/>
          </p:cNvSpPr>
          <p:nvPr/>
        </p:nvSpPr>
        <p:spPr bwMode="auto">
          <a:xfrm>
            <a:off x="8061325" y="1698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1" name="Oval 39"/>
          <p:cNvSpPr>
            <a:spLocks noChangeArrowheads="1"/>
          </p:cNvSpPr>
          <p:nvPr/>
        </p:nvSpPr>
        <p:spPr bwMode="auto">
          <a:xfrm>
            <a:off x="6994525" y="10890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3" name="Oval 41"/>
          <p:cNvSpPr>
            <a:spLocks noChangeArrowheads="1"/>
          </p:cNvSpPr>
          <p:nvPr/>
        </p:nvSpPr>
        <p:spPr bwMode="auto">
          <a:xfrm>
            <a:off x="6308725" y="13938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4" name="Oval 42"/>
          <p:cNvSpPr>
            <a:spLocks noChangeArrowheads="1"/>
          </p:cNvSpPr>
          <p:nvPr/>
        </p:nvSpPr>
        <p:spPr bwMode="auto">
          <a:xfrm>
            <a:off x="6003925" y="1317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5" name="Oval 43"/>
          <p:cNvSpPr>
            <a:spLocks noChangeArrowheads="1"/>
          </p:cNvSpPr>
          <p:nvPr/>
        </p:nvSpPr>
        <p:spPr bwMode="auto">
          <a:xfrm>
            <a:off x="6537325" y="16224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6" name="Oval 44"/>
          <p:cNvSpPr>
            <a:spLocks noChangeArrowheads="1"/>
          </p:cNvSpPr>
          <p:nvPr/>
        </p:nvSpPr>
        <p:spPr bwMode="auto">
          <a:xfrm>
            <a:off x="6232525" y="4746625"/>
            <a:ext cx="320675" cy="358775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1357" name="Rectangle 45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dirty="0">
                <a:cs typeface="Arial" pitchFamily="34" charset="0"/>
              </a:rPr>
              <a:t>犹太人十个等级神圣的地带</a:t>
            </a:r>
            <a:endParaRPr lang="en-US" altLang="en-US" sz="3200" b="1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41359" name="Text Box 47"/>
          <p:cNvSpPr txBox="1">
            <a:spLocks noChangeArrowheads="1"/>
          </p:cNvSpPr>
          <p:nvPr/>
        </p:nvSpPr>
        <p:spPr bwMode="auto">
          <a:xfrm>
            <a:off x="0" y="6278563"/>
            <a:ext cx="3870016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ctr" eaLnBrk="1" hangingPunct="1"/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第</a:t>
            </a:r>
            <a:r>
              <a:rPr lang="en-US" altLang="zh-CN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8</a:t>
            </a:r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级神圣的地方</a:t>
            </a:r>
            <a:endParaRPr lang="en-US" alt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06535" name="Text Box 5"/>
          <p:cNvSpPr txBox="1">
            <a:spLocks noChangeArrowheads="1"/>
          </p:cNvSpPr>
          <p:nvPr/>
        </p:nvSpPr>
        <p:spPr bwMode="auto">
          <a:xfrm>
            <a:off x="6858000" y="4648200"/>
            <a:ext cx="1458416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FFFF"/>
                </a:solidFill>
                <a:cs typeface="Arial" pitchFamily="34" charset="0"/>
              </a:rPr>
              <a:t>耶路撒冷</a:t>
            </a:r>
            <a:endParaRPr lang="en-US" altLang="en-US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0" name="Line 6"/>
          <p:cNvSpPr>
            <a:spLocks noChangeShapeType="1"/>
          </p:cNvSpPr>
          <p:nvPr/>
        </p:nvSpPr>
        <p:spPr bwMode="auto">
          <a:xfrm flipH="1" flipV="1">
            <a:off x="6477000" y="4648200"/>
            <a:ext cx="381000" cy="228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6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8"/>
          <p:cNvSpPr>
            <a:spLocks noChangeArrowheads="1"/>
          </p:cNvSpPr>
          <p:nvPr/>
        </p:nvSpPr>
        <p:spPr bwMode="auto">
          <a:xfrm>
            <a:off x="0" y="0"/>
            <a:ext cx="79248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理由</a:t>
            </a:r>
            <a:r>
              <a:rPr lang="en-US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: </a:t>
            </a:r>
            <a:br>
              <a:rPr lang="en-US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</a:br>
            <a:r>
              <a:rPr lang="zh-CN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为什么要研究古代近东族群</a:t>
            </a:r>
            <a:r>
              <a:rPr lang="en-US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585075" cy="534987"/>
          </a:xfrm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CN" alt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诠释旧约圣经</a:t>
            </a:r>
            <a:endParaRPr lang="en-US" altLang="en-US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8620125" y="0"/>
            <a:ext cx="523875" cy="4572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2362200"/>
            <a:ext cx="7585075" cy="1066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SzPct val="80000"/>
              <a:buFontTx/>
              <a:buBlip>
                <a:blip r:embed="rId3"/>
              </a:buBlip>
            </a:pPr>
            <a:r>
              <a:rPr lang="zh-CN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创世纪</a:t>
            </a:r>
            <a:r>
              <a:rPr lang="en-US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12:1-3—</a:t>
            </a:r>
            <a:r>
              <a:rPr lang="zh-CN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亚伯拉罕为什么和全家离开吾珥</a:t>
            </a:r>
            <a:r>
              <a:rPr lang="en-US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3581400"/>
            <a:ext cx="7585075" cy="152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SzPct val="80000"/>
              <a:buFontTx/>
              <a:buBlip>
                <a:blip r:embed="rId3"/>
              </a:buBlip>
            </a:pPr>
            <a:r>
              <a:rPr lang="zh-CN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撒母耳记上</a:t>
            </a:r>
            <a:r>
              <a:rPr lang="en-US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13:19—</a:t>
            </a:r>
            <a:r>
              <a:rPr lang="zh-CN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为什么以色列人要下到非利士人那里去磨兵器攻击他们</a:t>
            </a:r>
            <a:r>
              <a:rPr lang="en-US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5257800"/>
            <a:ext cx="7585075" cy="1600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spcBef>
                <a:spcPct val="20000"/>
              </a:spcBef>
              <a:buSzPct val="80000"/>
              <a:buFontTx/>
              <a:buBlip>
                <a:blip r:embed="rId3"/>
              </a:buBlip>
            </a:pPr>
            <a:r>
              <a:rPr lang="zh-CN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诗篇 </a:t>
            </a:r>
            <a:r>
              <a:rPr lang="en-US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29:3—</a:t>
            </a:r>
            <a:r>
              <a:rPr lang="zh-CN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为什么诗人称耶和华是“在众水之上”</a:t>
            </a:r>
            <a:r>
              <a:rPr lang="en-US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bldLvl="2" autoUpdateAnimBg="0"/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215256-B1B4-4E47-882F-4311C849A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799" y="16349"/>
            <a:ext cx="4848705" cy="6868392"/>
          </a:xfrm>
          <a:prstGeom prst="rect">
            <a:avLst/>
          </a:prstGeom>
        </p:spPr>
      </p:pic>
      <p:sp>
        <p:nvSpPr>
          <p:cNvPr id="146440" name="Rectangle 8"/>
          <p:cNvSpPr>
            <a:spLocks noRot="1" noChangeArrowheads="1"/>
          </p:cNvSpPr>
          <p:nvPr/>
        </p:nvSpPr>
        <p:spPr bwMode="auto">
          <a:xfrm>
            <a:off x="152400" y="1295400"/>
            <a:ext cx="4097338" cy="1676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圣殿山对比</a:t>
            </a:r>
            <a:endParaRPr lang="en-SG" altLang="zh-CN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algn="ctr" eaLnBrk="1" hangingPunct="1"/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其他的部分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0" y="3200400"/>
            <a:ext cx="4038600" cy="2246769"/>
          </a:xfrm>
          <a:prstGeom prst="rect">
            <a:avLst/>
          </a:prstGeom>
          <a:solidFill>
            <a:srgbClr val="000514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effectLst/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altLang="ja-JP" dirty="0"/>
              <a:t>“</a:t>
            </a:r>
            <a:r>
              <a:rPr lang="zh-CN" altLang="en-US" dirty="0"/>
              <a:t>凡下体有异常排泄的男人或女人，在经期中的女人，和刚生产的女人都不能进入此地。”</a:t>
            </a:r>
            <a:endParaRPr lang="en-US" altLang="en-US" dirty="0"/>
          </a:p>
        </p:txBody>
      </p:sp>
      <p:sp>
        <p:nvSpPr>
          <p:cNvPr id="146444" name="Rectangle 12"/>
          <p:cNvSpPr>
            <a:spLocks noChangeArrowheads="1"/>
          </p:cNvSpPr>
          <p:nvPr/>
        </p:nvSpPr>
        <p:spPr bwMode="auto">
          <a:xfrm rot="-554897">
            <a:off x="7173913" y="2824163"/>
            <a:ext cx="990600" cy="6985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t">
              <a:spcBef>
                <a:spcPct val="50000"/>
              </a:spcBef>
            </a:pPr>
            <a:endParaRPr lang="en-US" alt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>
            <a:off x="0" y="6278563"/>
            <a:ext cx="4267200" cy="57943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ctr" eaLnBrk="1" hangingPunct="1"/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第</a:t>
            </a:r>
            <a:r>
              <a:rPr lang="en-US" altLang="zh-CN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7</a:t>
            </a:r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级神圣的地方</a:t>
            </a:r>
            <a:endParaRPr lang="en-US" alt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46450" name="Rectangle 1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dirty="0">
                <a:cs typeface="Arial" pitchFamily="34" charset="0"/>
              </a:rPr>
              <a:t>犹太人十个等级神圣的地带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1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90AF8-C204-4187-825A-F84F51F87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228600"/>
            <a:ext cx="4553314" cy="6629400"/>
          </a:xfrm>
          <a:prstGeom prst="rect">
            <a:avLst/>
          </a:prstGeom>
        </p:spPr>
      </p:pic>
      <p:sp>
        <p:nvSpPr>
          <p:cNvPr id="110593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33528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itchFamily="34" charset="-128"/>
              </a:rPr>
              <a:t>The Rampart</a:t>
            </a:r>
          </a:p>
        </p:txBody>
      </p:sp>
      <p:sp>
        <p:nvSpPr>
          <p:cNvPr id="149508" name="Rectangle 4"/>
          <p:cNvSpPr>
            <a:spLocks noRot="1" noChangeArrowheads="1"/>
          </p:cNvSpPr>
          <p:nvPr/>
        </p:nvSpPr>
        <p:spPr bwMode="auto">
          <a:xfrm>
            <a:off x="152400" y="1081088"/>
            <a:ext cx="4191000" cy="2133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围墙对比</a:t>
            </a:r>
            <a:endParaRPr lang="en-SG" altLang="zh-CN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/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圣殿山的其他地方</a:t>
            </a:r>
            <a:endParaRPr lang="en-US" altLang="en-US" sz="4400" dirty="0">
              <a:solidFill>
                <a:srgbClr val="FFFFFF"/>
              </a:solidFill>
            </a:endParaRP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0" y="3271838"/>
            <a:ext cx="4267200" cy="181588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effectLst/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en-US" altLang="ja-JP" dirty="0">
                <a:solidFill>
                  <a:srgbClr val="FFFFFF"/>
                </a:solidFill>
              </a:rPr>
              <a:t>“</a:t>
            </a:r>
            <a:r>
              <a:rPr lang="zh-CN" altLang="en-US" dirty="0">
                <a:solidFill>
                  <a:srgbClr val="FFFFFF"/>
                </a:solidFill>
              </a:rPr>
              <a:t>外邦人和那些因与尸体接触而成为不洁的以色列人不得进入”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149510" name="Rectangle 6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b="1" kern="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犹太人十个等级神圣的地带</a:t>
            </a:r>
            <a:endParaRPr lang="en-US" altLang="en-US" sz="3200" dirty="0">
              <a:solidFill>
                <a:srgbClr val="FFFFFF"/>
              </a:solidFill>
            </a:endParaRPr>
          </a:p>
        </p:txBody>
      </p:sp>
      <p:sp>
        <p:nvSpPr>
          <p:cNvPr id="110598" name="Text Box 9"/>
          <p:cNvSpPr txBox="1">
            <a:spLocks noChangeArrowheads="1"/>
          </p:cNvSpPr>
          <p:nvPr/>
        </p:nvSpPr>
        <p:spPr bwMode="auto">
          <a:xfrm>
            <a:off x="-1" y="6216650"/>
            <a:ext cx="4645025" cy="584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ctr" eaLnBrk="1" hangingPunct="1"/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第</a:t>
            </a:r>
            <a:r>
              <a:rPr lang="en-US" altLang="zh-CN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6</a:t>
            </a:r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级神圣的地方</a:t>
            </a:r>
            <a:endParaRPr lang="en-US" alt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9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Model of the Temple Cour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81534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896" y="-459432"/>
            <a:ext cx="4953000" cy="35083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itchFamily="34" charset="-128"/>
              </a:rPr>
              <a:t>Court of Women</a:t>
            </a:r>
          </a:p>
        </p:txBody>
      </p:sp>
      <p:sp>
        <p:nvSpPr>
          <p:cNvPr id="150532" name="Rectangle 4"/>
          <p:cNvSpPr>
            <a:spLocks noRot="1" noChangeArrowheads="1"/>
          </p:cNvSpPr>
          <p:nvPr/>
        </p:nvSpPr>
        <p:spPr bwMode="auto">
          <a:xfrm>
            <a:off x="152400" y="11255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妇女院</a:t>
            </a: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0533" name="Text Box 5"/>
          <p:cNvSpPr txBox="1">
            <a:spLocks noChangeArrowheads="1"/>
          </p:cNvSpPr>
          <p:nvPr/>
        </p:nvSpPr>
        <p:spPr bwMode="auto">
          <a:xfrm>
            <a:off x="0" y="2209800"/>
            <a:ext cx="3276600" cy="31085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/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/>
              <a:t>妇女能最靠近</a:t>
            </a:r>
            <a:endParaRPr lang="en-SG" altLang="zh-CN" dirty="0"/>
          </a:p>
          <a:p>
            <a:r>
              <a:rPr lang="zh-CN" altLang="en-US" dirty="0"/>
              <a:t>圣所的地方就是</a:t>
            </a:r>
            <a:endParaRPr lang="en-SG" altLang="zh-CN" dirty="0"/>
          </a:p>
          <a:p>
            <a:r>
              <a:rPr lang="zh-CN" altLang="en-US" dirty="0"/>
              <a:t>这里。凡当天浸浴的男人不可到此。</a:t>
            </a:r>
            <a:endParaRPr lang="en-US" altLang="en-US" dirty="0"/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0" y="6184900"/>
            <a:ext cx="42672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ctr" eaLnBrk="1" hangingPunct="1"/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第</a:t>
            </a:r>
            <a:r>
              <a:rPr lang="en-US" altLang="zh-CN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5</a:t>
            </a:r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级神圣的地方</a:t>
            </a:r>
            <a:endParaRPr lang="en-US" alt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50536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b="1" kern="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犹太人十个等级神圣的地带</a:t>
            </a:r>
            <a:endParaRPr lang="en-US" altLang="en-US" sz="4000" dirty="0">
              <a:solidFill>
                <a:srgbClr val="FFFFFF"/>
              </a:solidFill>
            </a:endParaRPr>
          </a:p>
        </p:txBody>
      </p:sp>
      <p:sp>
        <p:nvSpPr>
          <p:cNvPr id="150538" name="Text Box 10"/>
          <p:cNvSpPr txBox="1">
            <a:spLocks noChangeArrowheads="1"/>
          </p:cNvSpPr>
          <p:nvPr/>
        </p:nvSpPr>
        <p:spPr bwMode="auto">
          <a:xfrm>
            <a:off x="3347864" y="4893568"/>
            <a:ext cx="3384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/>
              <a:t>以色列人</a:t>
            </a:r>
            <a:endParaRPr lang="en-US" altLang="en-US" dirty="0"/>
          </a:p>
        </p:txBody>
      </p:sp>
      <p:sp>
        <p:nvSpPr>
          <p:cNvPr id="150539" name="Text Box 11"/>
          <p:cNvSpPr txBox="1">
            <a:spLocks noChangeArrowheads="1"/>
          </p:cNvSpPr>
          <p:nvPr/>
        </p:nvSpPr>
        <p:spPr bwMode="auto">
          <a:xfrm rot="4190545">
            <a:off x="5869844" y="3733334"/>
            <a:ext cx="2668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/>
              <a:t>以色列人</a:t>
            </a:r>
            <a:endParaRPr lang="en-US" altLang="en-US" dirty="0"/>
          </a:p>
        </p:txBody>
      </p:sp>
      <p:sp>
        <p:nvSpPr>
          <p:cNvPr id="150540" name="Text Box 12"/>
          <p:cNvSpPr txBox="1">
            <a:spLocks noChangeArrowheads="1"/>
          </p:cNvSpPr>
          <p:nvPr/>
        </p:nvSpPr>
        <p:spPr bwMode="auto">
          <a:xfrm rot="4130650">
            <a:off x="5562316" y="3673009"/>
            <a:ext cx="45354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/>
              <a:t>妇女</a:t>
            </a:r>
            <a:r>
              <a:rPr lang="en-US" altLang="en-US" dirty="0"/>
              <a:t>?/</a:t>
            </a:r>
            <a:r>
              <a:rPr lang="zh-CN" altLang="en-US" dirty="0"/>
              <a:t>外邦人</a:t>
            </a:r>
            <a:endParaRPr lang="en-US" altLang="en-US" dirty="0"/>
          </a:p>
        </p:txBody>
      </p:sp>
      <p:sp>
        <p:nvSpPr>
          <p:cNvPr id="150541" name="Text Box 13"/>
          <p:cNvSpPr txBox="1">
            <a:spLocks noChangeArrowheads="1"/>
          </p:cNvSpPr>
          <p:nvPr/>
        </p:nvSpPr>
        <p:spPr bwMode="auto">
          <a:xfrm>
            <a:off x="3275856" y="2996952"/>
            <a:ext cx="3528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/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>
                <a:effectLst>
                  <a:glow rad="228600">
                    <a:schemeClr val="tx1"/>
                  </a:glow>
                </a:effectLst>
              </a:rPr>
              <a:t>祭司</a:t>
            </a:r>
            <a:endParaRPr lang="en-US" altLang="en-US" dirty="0">
              <a:effectLst>
                <a:glow rad="228600">
                  <a:schemeClr val="tx1"/>
                </a:glow>
              </a:effectLst>
            </a:endParaRPr>
          </a:p>
        </p:txBody>
      </p:sp>
      <p:sp>
        <p:nvSpPr>
          <p:cNvPr id="150542" name="Line 14"/>
          <p:cNvSpPr>
            <a:spLocks noChangeShapeType="1"/>
          </p:cNvSpPr>
          <p:nvPr/>
        </p:nvSpPr>
        <p:spPr bwMode="auto">
          <a:xfrm>
            <a:off x="6660232" y="1652736"/>
            <a:ext cx="1752600" cy="480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fontAlgn="t">
              <a:spcBef>
                <a:spcPct val="50000"/>
              </a:spcBef>
              <a:defRPr/>
            </a:pPr>
            <a:endParaRPr lang="en-US" sz="3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-111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3" grpId="0" animBg="1" autoUpdateAnimBg="0"/>
      <p:bldP spid="150538" grpId="0" autoUpdateAnimBg="0"/>
      <p:bldP spid="150539" grpId="0" autoUpdateAnimBg="0"/>
      <p:bldP spid="150540" grpId="0" autoUpdateAnimBg="0"/>
      <p:bldP spid="15054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1828800"/>
            <a:ext cx="4953000" cy="350838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itchFamily="34" charset="-128"/>
              </a:rPr>
              <a:t>Court of Israelites</a:t>
            </a:r>
          </a:p>
        </p:txBody>
      </p:sp>
      <p:pic>
        <p:nvPicPr>
          <p:cNvPr id="114690" name="Picture 3" descr="Court Of Wom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371600"/>
            <a:ext cx="8382000" cy="5116513"/>
          </a:xfrm>
        </p:spPr>
      </p:pic>
      <p:sp>
        <p:nvSpPr>
          <p:cNvPr id="167940" name="Rectangle 4"/>
          <p:cNvSpPr>
            <a:spLocks noRot="1" noChangeArrowheads="1"/>
          </p:cNvSpPr>
          <p:nvPr/>
        </p:nvSpPr>
        <p:spPr bwMode="auto">
          <a:xfrm>
            <a:off x="152400" y="1219200"/>
            <a:ext cx="4724400" cy="9144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以色列人院</a:t>
            </a: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7941" name="Text Box 5"/>
          <p:cNvSpPr txBox="1">
            <a:spLocks noChangeArrowheads="1"/>
          </p:cNvSpPr>
          <p:nvPr/>
        </p:nvSpPr>
        <p:spPr bwMode="auto">
          <a:xfrm>
            <a:off x="0" y="2362200"/>
            <a:ext cx="3492500" cy="2677656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/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/>
              <a:t>只有完成赎罪的男人才能进入（否则需要献上赎罪祭）</a:t>
            </a:r>
            <a:endParaRPr lang="en-US" altLang="en-US" dirty="0"/>
          </a:p>
        </p:txBody>
      </p:sp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0" y="6184900"/>
            <a:ext cx="42672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ctr" eaLnBrk="1" hangingPunct="1"/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第</a:t>
            </a:r>
            <a:r>
              <a:rPr lang="en-US" altLang="zh-CN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4</a:t>
            </a:r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级神圣的地方</a:t>
            </a:r>
            <a:endParaRPr lang="en-US" alt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67944" name="Rectangle 8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b="1" kern="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犹太人十个等级神圣的地带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1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304800"/>
            <a:ext cx="3276600" cy="627856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itchFamily="34" charset="-128"/>
              </a:rPr>
              <a:t>The Inner Temple Court and the steps leading to the Nicanor Gate</a:t>
            </a:r>
          </a:p>
        </p:txBody>
      </p:sp>
      <p:pic>
        <p:nvPicPr>
          <p:cNvPr id="116738" name="Picture 3" descr="The inner Temple Court leading to the Nican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51260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b="1" kern="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犹太人十个等级神圣的地带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57" name="Rectangle 5"/>
          <p:cNvSpPr>
            <a:spLocks noRot="1" noChangeArrowheads="1"/>
          </p:cNvSpPr>
          <p:nvPr/>
        </p:nvSpPr>
        <p:spPr bwMode="auto">
          <a:xfrm>
            <a:off x="152400" y="1049338"/>
            <a:ext cx="4724400" cy="10080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祭司院</a:t>
            </a: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76200" y="2514600"/>
            <a:ext cx="3632200" cy="2677656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/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/>
              <a:t>只有祭司和那些“需要进行按手，宰杀和摇祭”的男人才可以进去。</a:t>
            </a:r>
            <a:endParaRPr lang="en-US" altLang="en-US" dirty="0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0" y="6184900"/>
            <a:ext cx="40386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ctr" eaLnBrk="1" hangingPunct="1"/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第</a:t>
            </a:r>
            <a:r>
              <a:rPr lang="en-US" altLang="zh-CN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3</a:t>
            </a:r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级神圣的地方</a:t>
            </a:r>
            <a:endParaRPr lang="en-US" alt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8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2438400"/>
            <a:ext cx="5715000" cy="12192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ＭＳ Ｐゴシック" pitchFamily="34" charset="-128"/>
              </a:rPr>
              <a:t>The Great Basin in the Court of the Priests.</a:t>
            </a:r>
          </a:p>
        </p:txBody>
      </p:sp>
      <p:pic>
        <p:nvPicPr>
          <p:cNvPr id="118786" name="Picture 3" descr="Great Bas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39850"/>
            <a:ext cx="845820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0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b="1" kern="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犹太人十个等级神圣的地带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81" name="Rectangle 5"/>
          <p:cNvSpPr>
            <a:spLocks noRot="1" noChangeArrowheads="1"/>
          </p:cNvSpPr>
          <p:nvPr/>
        </p:nvSpPr>
        <p:spPr bwMode="auto">
          <a:xfrm>
            <a:off x="152400" y="1143000"/>
            <a:ext cx="4267200" cy="13716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廊和祭坛之间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0" y="2971800"/>
            <a:ext cx="3810000" cy="224676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/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/>
              <a:t>只有圣洁无瑕疵并把</a:t>
            </a:r>
            <a:endParaRPr lang="en-SG" altLang="zh-CN" dirty="0"/>
          </a:p>
          <a:p>
            <a:r>
              <a:rPr lang="zh-CN" altLang="en-US" dirty="0"/>
              <a:t>头发绑好的祭司可以到</a:t>
            </a:r>
            <a:endParaRPr lang="en-SG" altLang="zh-CN" dirty="0"/>
          </a:p>
          <a:p>
            <a:r>
              <a:rPr lang="zh-CN" altLang="en-US" dirty="0"/>
              <a:t>这里洗手和脚。</a:t>
            </a:r>
            <a:endParaRPr lang="en-US" altLang="en-US" dirty="0"/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0" y="6184900"/>
            <a:ext cx="4038600" cy="584775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ctr" eaLnBrk="1" hangingPunct="1"/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第</a:t>
            </a:r>
            <a:r>
              <a:rPr lang="en-US" altLang="zh-CN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2</a:t>
            </a:r>
            <a:r>
              <a:rPr lang="zh-CN" altLang="en-US" sz="320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最神圣的地方</a:t>
            </a:r>
            <a:endParaRPr lang="en-US" altLang="en-US" sz="3200" dirty="0">
              <a:solidFill>
                <a:srgbClr val="E5E5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52584" name="Text Box 8"/>
          <p:cNvSpPr txBox="1">
            <a:spLocks noChangeArrowheads="1"/>
          </p:cNvSpPr>
          <p:nvPr/>
        </p:nvSpPr>
        <p:spPr bwMode="auto">
          <a:xfrm>
            <a:off x="7740383" y="3059113"/>
            <a:ext cx="1202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/>
              <a:t>廊</a:t>
            </a:r>
            <a:endParaRPr lang="en-US" altLang="en-US" dirty="0"/>
          </a:p>
        </p:txBody>
      </p:sp>
      <p:sp>
        <p:nvSpPr>
          <p:cNvPr id="152585" name="Text Box 9"/>
          <p:cNvSpPr txBox="1">
            <a:spLocks noChangeArrowheads="1"/>
          </p:cNvSpPr>
          <p:nvPr/>
        </p:nvSpPr>
        <p:spPr bwMode="auto">
          <a:xfrm>
            <a:off x="7777699" y="4724400"/>
            <a:ext cx="100540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>
                  <a:glow rad="228600">
                    <a:schemeClr val="tx1"/>
                  </a:glow>
                </a:effectLst>
                <a:cs typeface="Arial" pitchFamily="34" charset="0"/>
              </a:defRPr>
            </a:lvl1pPr>
            <a:lvl2pPr marL="742950" indent="-285750">
              <a:defRPr sz="2400"/>
            </a:lvl2pPr>
            <a:lvl3pPr marL="1143000" indent="-228600">
              <a:defRPr sz="2400"/>
            </a:lvl3pPr>
            <a:lvl4pPr marL="1600200" indent="-228600">
              <a:defRPr sz="2400"/>
            </a:lvl4pPr>
            <a:lvl5pPr marL="2057400" indent="-228600">
              <a:defRPr sz="2400"/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r>
              <a:rPr lang="zh-CN" altLang="en-US" dirty="0"/>
              <a:t>祭坛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82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4638"/>
            <a:ext cx="3733800" cy="1401762"/>
          </a:xfrm>
        </p:spPr>
        <p:txBody>
          <a:bodyPr/>
          <a:lstStyle/>
          <a:p>
            <a:pPr eaLnBrk="1" hangingPunct="1"/>
            <a:r>
              <a:rPr lang="zh-CN" altLang="en-US" sz="3600" b="1" dirty="0">
                <a:solidFill>
                  <a:schemeClr val="bg1"/>
                </a:solidFill>
                <a:ea typeface="ＭＳ Ｐゴシック" pitchFamily="34" charset="-128"/>
              </a:rPr>
              <a:t>众大门</a:t>
            </a:r>
            <a:endParaRPr lang="en-US" altLang="en-US" sz="3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120834" name="Picture 3" descr="The Great Ga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8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5334000" y="2438400"/>
            <a:ext cx="3581400" cy="2677656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zh-CN" altLang="en-US" sz="2800" b="1" dirty="0">
                <a:solidFill>
                  <a:srgbClr val="FFFFFF"/>
                </a:solidFill>
                <a:cs typeface="Arial" pitchFamily="34" charset="0"/>
              </a:rPr>
              <a:t>这些门引到圣殿内。祭司们必须洗手和脚才可以进入</a:t>
            </a:r>
            <a:r>
              <a:rPr lang="en-US" sz="2800" b="1" dirty="0">
                <a:solidFill>
                  <a:srgbClr val="FFFFFF"/>
                </a:solidFill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rPr>
              <a:t>The Holy Place</a:t>
            </a:r>
          </a:p>
        </p:txBody>
      </p:sp>
      <p:pic>
        <p:nvPicPr>
          <p:cNvPr id="122882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FF"/>
                </a:solidFill>
                <a:cs typeface="Arial" pitchFamily="34" charset="0"/>
              </a:rPr>
              <a:t>Ten Jewish Levels of Holiness in the Land</a:t>
            </a:r>
            <a:endParaRPr lang="en-US" altLang="en-US" sz="4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3605" name="Rectangle 5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b="1" kern="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犹太人十个等级神圣的地带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381000" y="2590800"/>
            <a:ext cx="3200400" cy="181588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r>
              <a:rPr lang="en-US" altLang="en-US"/>
              <a:t>Only priests with hands and feet washed can enter here</a:t>
            </a:r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0" y="6184900"/>
            <a:ext cx="4038600" cy="584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最神圣的地方</a:t>
            </a:r>
            <a:endParaRPr lang="en-US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53606" name="Rectangle 6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圣所</a:t>
            </a: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7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438400"/>
            <a:ext cx="2819400" cy="16764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itchFamily="34" charset="-128"/>
                <a:cs typeface="Arial" pitchFamily="34" charset="0"/>
              </a:rPr>
              <a:t>The Holy Place</a:t>
            </a:r>
          </a:p>
        </p:txBody>
      </p:sp>
      <p:pic>
        <p:nvPicPr>
          <p:cNvPr id="122882" name="Picture 3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2286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FFFF"/>
                </a:solidFill>
                <a:cs typeface="Arial" pitchFamily="34" charset="0"/>
              </a:rPr>
              <a:t>Ten Jewish Levels of Holiness in the Land</a:t>
            </a:r>
            <a:endParaRPr lang="en-US" altLang="en-US" sz="40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53605" name="Rectangle 5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b="1" kern="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犹太人十个等级神圣的地带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381000" y="2590800"/>
            <a:ext cx="3200400" cy="1815882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r>
              <a:rPr lang="en-US" altLang="en-US"/>
              <a:t>Only priests with hands and feet washed can enter here</a:t>
            </a:r>
          </a:p>
        </p:txBody>
      </p:sp>
      <p:pic>
        <p:nvPicPr>
          <p:cNvPr id="153609" name="Picture 9" descr="high priest with torah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647"/>
            <a:ext cx="9144000" cy="4884737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0" y="6184900"/>
            <a:ext cx="4038600" cy="584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最神圣的地方</a:t>
            </a:r>
            <a:endParaRPr lang="en-US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  <p:sp>
        <p:nvSpPr>
          <p:cNvPr id="153606" name="Rectangle 6"/>
          <p:cNvSpPr>
            <a:spLocks noRot="1" noChangeArrowheads="1"/>
          </p:cNvSpPr>
          <p:nvPr/>
        </p:nvSpPr>
        <p:spPr bwMode="auto">
          <a:xfrm>
            <a:off x="152400" y="1049338"/>
            <a:ext cx="47244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圣所</a:t>
            </a: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10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Rot="1" noChangeArrowheads="1"/>
          </p:cNvSpPr>
          <p:nvPr/>
        </p:nvSpPr>
        <p:spPr bwMode="auto">
          <a:xfrm>
            <a:off x="0" y="228600"/>
            <a:ext cx="9144000" cy="7620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3200" b="1" kern="0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犹太人十个等级神圣的地带</a:t>
            </a:r>
            <a:endParaRPr lang="en-US" alt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362200"/>
            <a:ext cx="5867400" cy="9906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itchFamily="34" charset="-128"/>
              </a:rPr>
              <a:t>The Holy of Holies</a:t>
            </a:r>
          </a:p>
        </p:txBody>
      </p:sp>
      <p:pic>
        <p:nvPicPr>
          <p:cNvPr id="124931" name="Picture 3" descr="the 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7696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9" name="Rectangle 5"/>
          <p:cNvSpPr>
            <a:spLocks noRot="1" noChangeArrowheads="1"/>
          </p:cNvSpPr>
          <p:nvPr/>
        </p:nvSpPr>
        <p:spPr bwMode="auto">
          <a:xfrm>
            <a:off x="152400" y="1277938"/>
            <a:ext cx="4495800" cy="85566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至圣所</a:t>
            </a:r>
            <a:endParaRPr lang="en-US" altLang="en-US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4933" name="Text Box 6"/>
          <p:cNvSpPr txBox="1">
            <a:spLocks noChangeArrowheads="1"/>
          </p:cNvSpPr>
          <p:nvPr/>
        </p:nvSpPr>
        <p:spPr bwMode="auto">
          <a:xfrm>
            <a:off x="0" y="2143125"/>
            <a:ext cx="3132138" cy="31085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cs typeface="Arial" pitchFamily="34" charset="0"/>
              </a:defRPr>
            </a:lvl1pPr>
          </a:lstStyle>
          <a:p>
            <a:r>
              <a:rPr lang="zh-CN" altLang="en-US" dirty="0"/>
              <a:t>只有大祭司才能在一年一次的赎罪日进入幔子内。</a:t>
            </a:r>
            <a:endParaRPr lang="en-US" altLang="en-US" dirty="0"/>
          </a:p>
        </p:txBody>
      </p:sp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0" y="6184900"/>
            <a:ext cx="4038600" cy="584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lvl="0"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最为神圣的地方</a:t>
            </a:r>
            <a:endParaRPr lang="en-US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6"/>
          <p:cNvPicPr>
            <a:picLocks noChangeAspect="1" noChangeArrowheads="1"/>
          </p:cNvPicPr>
          <p:nvPr/>
        </p:nvPicPr>
        <p:blipFill>
          <a:blip r:embed="rId3" cstate="screen">
            <a:lum bright="-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07763" dir="189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600" dirty="0">
                <a:ea typeface="+mj-ea"/>
                <a:cs typeface="+mj-cs"/>
              </a:rPr>
              <a:t>理由</a:t>
            </a:r>
            <a:r>
              <a:rPr lang="en-US" sz="3600" dirty="0">
                <a:ea typeface="+mj-ea"/>
                <a:cs typeface="+mj-cs"/>
              </a:rPr>
              <a:t>: </a:t>
            </a:r>
            <a:br>
              <a:rPr lang="en-US" sz="3600" dirty="0">
                <a:ea typeface="+mj-ea"/>
                <a:cs typeface="+mj-cs"/>
              </a:rPr>
            </a:br>
            <a:r>
              <a:rPr lang="zh-CN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为什么要研究古代近东族群</a:t>
            </a:r>
            <a:r>
              <a:rPr lang="en-US" altLang="en-US" sz="36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?</a:t>
            </a:r>
            <a:endParaRPr lang="en-US" sz="3600" dirty="0">
              <a:ea typeface="+mj-ea"/>
              <a:cs typeface="+mj-cs"/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1598613"/>
            <a:ext cx="7356475" cy="4497387"/>
          </a:xfrm>
        </p:spPr>
        <p:txBody>
          <a:bodyPr/>
          <a:lstStyle/>
          <a:p>
            <a:pPr eaLnBrk="1" hangingPunct="1"/>
            <a:r>
              <a:rPr lang="zh-CN" altLang="en-US" sz="36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诠释现代文化</a:t>
            </a:r>
            <a:endParaRPr lang="en-US" altLang="en-US" sz="3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  <a:p>
            <a:pPr lvl="1" eaLnBrk="1" hangingPunct="1"/>
            <a:r>
              <a:rPr lang="zh-CN" alt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你在新加坡观察到哪些文化价值</a:t>
            </a:r>
            <a:r>
              <a:rPr lang="en-US" alt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?</a:t>
            </a:r>
          </a:p>
          <a:p>
            <a:pPr lvl="1" eaLnBrk="1" hangingPunct="1"/>
            <a:endParaRPr lang="en-US" altLang="en-US" sz="3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  <a:p>
            <a:pPr lvl="1" eaLnBrk="1" hangingPunct="1"/>
            <a:r>
              <a:rPr lang="zh-CN" alt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这些价值与你各人的有何区别</a:t>
            </a:r>
            <a:r>
              <a:rPr lang="en-US" altLang="en-US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?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8615363" y="0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1269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itchFamily="34" charset="-128"/>
            </a:endParaRPr>
          </a:p>
        </p:txBody>
      </p:sp>
      <p:sp>
        <p:nvSpPr>
          <p:cNvPr id="126979" name="Rectangle 4"/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旧约全书背景链接地址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免费获取此投影搞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cs typeface="Arial" charset="0"/>
              </a:rPr>
              <a:t>!</a:t>
            </a:r>
            <a:endParaRPr lang="en-US" sz="1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910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B5EA45-5225-432B-BEEE-935E3AD47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7" y="1598613"/>
            <a:ext cx="6703473" cy="4497387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zh-CN" altLang="en-US" dirty="0">
                <a:ea typeface="+mj-ea"/>
                <a:cs typeface="+mj-cs"/>
              </a:rPr>
              <a:t>古代近东历史</a:t>
            </a:r>
            <a:r>
              <a:rPr lang="en-US" dirty="0">
                <a:ea typeface="+mj-ea"/>
                <a:cs typeface="+mj-cs"/>
              </a:rPr>
              <a:t> (</a:t>
            </a:r>
            <a:r>
              <a:rPr lang="zh-CN" altLang="en-US" dirty="0">
                <a:ea typeface="+mj-ea"/>
                <a:cs typeface="+mj-cs"/>
              </a:rPr>
              <a:t>概况</a:t>
            </a:r>
            <a:r>
              <a:rPr lang="en-US" dirty="0">
                <a:ea typeface="+mj-ea"/>
                <a:cs typeface="+mj-cs"/>
              </a:rPr>
              <a:t>)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304800" y="5368925"/>
            <a:ext cx="1676400" cy="650875"/>
          </a:xfrm>
          <a:prstGeom prst="rect">
            <a:avLst/>
          </a:prstGeom>
          <a:solidFill>
            <a:srgbClr val="073907"/>
          </a:solidFill>
          <a:ln w="9525">
            <a:solidFill>
              <a:srgbClr val="073907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chemeClr val="tx2"/>
                </a:solidFill>
              </a:rPr>
              <a:t>埃及</a:t>
            </a:r>
            <a:endParaRPr lang="en-US" altLang="en-US" sz="3600" b="1" dirty="0">
              <a:solidFill>
                <a:schemeClr val="tx2"/>
              </a:solidFill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828800" y="3752850"/>
            <a:ext cx="2362200" cy="1200329"/>
          </a:xfrm>
          <a:prstGeom prst="rect">
            <a:avLst/>
          </a:prstGeom>
          <a:solidFill>
            <a:srgbClr val="073907"/>
          </a:solidFill>
          <a:ln w="9525">
            <a:solidFill>
              <a:srgbClr val="073907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chemeClr val="tx2"/>
                </a:solidFill>
              </a:rPr>
              <a:t>叙利亚</a:t>
            </a:r>
            <a:r>
              <a:rPr lang="en-US" altLang="en-US" sz="3600" b="1" dirty="0">
                <a:solidFill>
                  <a:schemeClr val="tx2"/>
                </a:solidFill>
              </a:rPr>
              <a:t>-  </a:t>
            </a:r>
            <a:r>
              <a:rPr lang="zh-CN" altLang="en-US" sz="3600" b="1" dirty="0">
                <a:solidFill>
                  <a:schemeClr val="tx2"/>
                </a:solidFill>
              </a:rPr>
              <a:t>巴勒斯坦</a:t>
            </a:r>
            <a:endParaRPr lang="en-US" altLang="en-US" sz="3600" b="1" dirty="0">
              <a:solidFill>
                <a:schemeClr val="tx2"/>
              </a:solidFill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352800" y="2438400"/>
            <a:ext cx="3124200" cy="646331"/>
          </a:xfrm>
          <a:prstGeom prst="rect">
            <a:avLst/>
          </a:prstGeom>
          <a:solidFill>
            <a:srgbClr val="073907"/>
          </a:solidFill>
          <a:ln w="9525">
            <a:solidFill>
              <a:srgbClr val="073907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chemeClr val="tx2"/>
                </a:solidFill>
              </a:rPr>
              <a:t>美索不達米亞</a:t>
            </a:r>
            <a:endParaRPr lang="en-US" altLang="en-US" sz="3600" b="1" dirty="0">
              <a:solidFill>
                <a:schemeClr val="tx2"/>
              </a:solidFill>
            </a:endParaRPr>
          </a:p>
        </p:txBody>
      </p:sp>
      <p:sp>
        <p:nvSpPr>
          <p:cNvPr id="83974" name="Text Box 9"/>
          <p:cNvSpPr txBox="1">
            <a:spLocks noChangeArrowheads="1"/>
          </p:cNvSpPr>
          <p:nvPr/>
        </p:nvSpPr>
        <p:spPr bwMode="auto">
          <a:xfrm>
            <a:off x="8615363" y="0"/>
            <a:ext cx="523875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1" grpId="0" animBg="1"/>
      <p:bldP spid="215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600">
              <a:cs typeface="Arial" pitchFamily="34" charset="0"/>
            </a:endParaRPr>
          </a:p>
        </p:txBody>
      </p:sp>
      <p:pic>
        <p:nvPicPr>
          <p:cNvPr id="86018" name="Picture 3" descr="OGENS002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0"/>
            <a:ext cx="5275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4876800" y="6248400"/>
            <a:ext cx="4267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创世纪</a:t>
            </a:r>
            <a:r>
              <a:rPr lang="en-US" sz="28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11</a:t>
            </a:r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6513" y="381000"/>
            <a:ext cx="9180513" cy="1143000"/>
          </a:xfrm>
        </p:spPr>
        <p:txBody>
          <a:bodyPr/>
          <a:lstStyle/>
          <a:p>
            <a:pPr eaLnBrk="1" hangingPunct="1"/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神再次审判人的内心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-36513" y="1371600"/>
            <a:ext cx="9180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pitchFamily="34" charset="0"/>
              </a:rPr>
              <a:t>因为罪的缘故产生了列国和语言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cs typeface="Arial" pitchFamily="34" charset="0"/>
            </a:endParaRP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-36513" y="2362200"/>
            <a:ext cx="91805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zh-CN" alt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cs typeface="Arial" pitchFamily="34" charset="0"/>
              </a:rPr>
              <a:t>神满有怜悯保存人类</a:t>
            </a:r>
            <a:endParaRPr lang="en-US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7" grpId="0" autoUpdateAnimBg="0"/>
      <p:bldP spid="177158" grpId="0" autoUpdateAnimBg="0"/>
      <p:bldP spid="177159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83469-1D40-4A59-9B46-65CF0794DD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62" r="2210"/>
          <a:stretch/>
        </p:blipFill>
        <p:spPr>
          <a:xfrm>
            <a:off x="48711" y="-1368"/>
            <a:ext cx="9043988" cy="6908534"/>
          </a:xfrm>
          <a:prstGeom prst="rect">
            <a:avLst/>
          </a:prstGeom>
        </p:spPr>
      </p:pic>
      <p:sp>
        <p:nvSpPr>
          <p:cNvPr id="22546" name="AutoShape 18"/>
          <p:cNvSpPr>
            <a:spLocks noChangeArrowheads="1"/>
          </p:cNvSpPr>
          <p:nvPr/>
        </p:nvSpPr>
        <p:spPr bwMode="auto">
          <a:xfrm>
            <a:off x="5715000" y="152400"/>
            <a:ext cx="2057400" cy="1447800"/>
          </a:xfrm>
          <a:prstGeom prst="irregularSeal1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075" y="76200"/>
            <a:ext cx="4352925" cy="1143000"/>
          </a:xfrm>
          <a:solidFill>
            <a:srgbClr val="0000FF"/>
          </a:solidFill>
          <a:effectLst>
            <a:outerShdw blurRad="63500" dist="35921" dir="2700000" algn="ctr" rotWithShape="0">
              <a:schemeClr val="bg2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古代近东地理</a:t>
            </a: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019800" y="3535363"/>
            <a:ext cx="28003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/>
              <a:t>苏美尔人</a:t>
            </a:r>
            <a:endParaRPr lang="en-US" altLang="en-US" sz="3600" b="1" dirty="0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724400" y="2971800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2A51FF"/>
                </a:solidFill>
              </a:rPr>
              <a:t>闪的后代</a:t>
            </a:r>
            <a:endParaRPr lang="en-US" altLang="en-US" sz="3600" b="1" dirty="0"/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95250" y="3854450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47E1C"/>
                </a:solidFill>
              </a:rPr>
              <a:t>含的后代</a:t>
            </a:r>
            <a:endParaRPr lang="en-US" altLang="en-US" sz="3600" b="1" dirty="0"/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 rot="1239411">
            <a:off x="3341688" y="2430463"/>
            <a:ext cx="5486400" cy="2670175"/>
          </a:xfrm>
          <a:prstGeom prst="ellipse">
            <a:avLst/>
          </a:prstGeom>
          <a:noFill/>
          <a:ln w="38100">
            <a:solidFill>
              <a:srgbClr val="2A51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2A51FF"/>
              </a:solidFill>
            </a:endParaRPr>
          </a:p>
        </p:txBody>
      </p:sp>
      <p:sp>
        <p:nvSpPr>
          <p:cNvPr id="22542" name="Oval 14"/>
          <p:cNvSpPr>
            <a:spLocks noChangeArrowheads="1"/>
          </p:cNvSpPr>
          <p:nvPr/>
        </p:nvSpPr>
        <p:spPr bwMode="auto">
          <a:xfrm rot="1788420">
            <a:off x="3849688" y="6350"/>
            <a:ext cx="5486400" cy="2514600"/>
          </a:xfrm>
          <a:prstGeom prst="ellipse">
            <a:avLst/>
          </a:prstGeom>
          <a:noFill/>
          <a:ln w="38100">
            <a:solidFill>
              <a:srgbClr val="F10B0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2A51FF"/>
              </a:solidFill>
            </a:endParaRPr>
          </a:p>
        </p:txBody>
      </p:sp>
      <p:sp>
        <p:nvSpPr>
          <p:cNvPr id="22543" name="Oval 15"/>
          <p:cNvSpPr>
            <a:spLocks noChangeArrowheads="1"/>
          </p:cNvSpPr>
          <p:nvPr/>
        </p:nvSpPr>
        <p:spPr bwMode="auto">
          <a:xfrm rot="6406337">
            <a:off x="-1001712" y="1905000"/>
            <a:ext cx="5929312" cy="3989388"/>
          </a:xfrm>
          <a:prstGeom prst="ellipse">
            <a:avLst/>
          </a:prstGeom>
          <a:noFill/>
          <a:ln w="38100">
            <a:solidFill>
              <a:srgbClr val="047E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endParaRPr lang="en-US" altLang="en-US" sz="1800">
              <a:solidFill>
                <a:srgbClr val="2A51FF"/>
              </a:solidFill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915666" y="4235450"/>
            <a:ext cx="2800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/>
              <a:t>迦南人</a:t>
            </a:r>
            <a:endParaRPr lang="en-US" altLang="en-US" sz="3600" b="1" dirty="0"/>
          </a:p>
        </p:txBody>
      </p:sp>
      <p:pic>
        <p:nvPicPr>
          <p:cNvPr id="8807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"/>
            <a:ext cx="14271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6019800" y="550421"/>
            <a:ext cx="1600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FFFFFF"/>
                </a:solidFill>
              </a:rPr>
              <a:t>亚拉腊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3458" y="4724400"/>
            <a:ext cx="2800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600" b="1" dirty="0"/>
              <a:t>埃及人</a:t>
            </a:r>
            <a:endParaRPr lang="en-US" altLang="en-US" sz="3600" b="1" dirty="0"/>
          </a:p>
        </p:txBody>
      </p:sp>
      <p:sp>
        <p:nvSpPr>
          <p:cNvPr id="88079" name="Text Box 19"/>
          <p:cNvSpPr txBox="1">
            <a:spLocks noChangeArrowheads="1"/>
          </p:cNvSpPr>
          <p:nvPr/>
        </p:nvSpPr>
        <p:spPr bwMode="auto">
          <a:xfrm>
            <a:off x="8615363" y="0"/>
            <a:ext cx="523875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17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572000" y="0"/>
            <a:ext cx="358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3600" b="1" dirty="0">
                <a:solidFill>
                  <a:srgbClr val="F10B05"/>
                </a:solidFill>
              </a:rPr>
              <a:t>雅弗的后代</a:t>
            </a:r>
            <a:endParaRPr lang="en-US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6" grpId="0" animBg="1"/>
      <p:bldP spid="22534" grpId="0" autoUpdateAnimBg="0"/>
      <p:bldP spid="22538" grpId="0" autoUpdateAnimBg="0"/>
      <p:bldP spid="22539" grpId="0" autoUpdateAnimBg="0"/>
      <p:bldP spid="22540" grpId="0" animBg="1" autoUpdateAnimBg="0"/>
      <p:bldP spid="22542" grpId="0" animBg="1" autoUpdateAnimBg="0"/>
      <p:bldP spid="22543" grpId="0" animBg="1" autoUpdateAnimBg="0"/>
      <p:bldP spid="22535" grpId="0" autoUpdateAnimBg="0"/>
      <p:bldP spid="22545" grpId="0" autoUpdateAnimBg="0"/>
      <p:bldP spid="22536" grpId="0" autoUpdateAnimBg="0"/>
      <p:bldP spid="2253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45E6A5-D104-4FCC-A4B0-1AB0E6A93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822"/>
            <a:ext cx="9105900" cy="5884980"/>
          </a:xfrm>
          <a:prstGeom prst="rect">
            <a:avLst/>
          </a:prstGeom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5638800" y="2209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土巴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3962400" y="1706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米设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533400" y="47244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6" name="Text Box 6"/>
          <p:cNvSpPr txBox="1">
            <a:spLocks noChangeArrowheads="1"/>
          </p:cNvSpPr>
          <p:nvPr/>
        </p:nvSpPr>
        <p:spPr bwMode="auto">
          <a:xfrm>
            <a:off x="2286000" y="563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歌篾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6934200" y="3078163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8" name="Text Box 8"/>
          <p:cNvSpPr txBox="1">
            <a:spLocks noChangeArrowheads="1"/>
          </p:cNvSpPr>
          <p:nvPr/>
        </p:nvSpPr>
        <p:spPr bwMode="auto">
          <a:xfrm>
            <a:off x="6553200" y="18288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9" name="Text Box 9"/>
          <p:cNvSpPr txBox="1">
            <a:spLocks noChangeArrowheads="1"/>
          </p:cNvSpPr>
          <p:nvPr/>
        </p:nvSpPr>
        <p:spPr bwMode="auto">
          <a:xfrm>
            <a:off x="5715000" y="41910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0" name="Text Box 10"/>
          <p:cNvSpPr txBox="1">
            <a:spLocks noChangeArrowheads="1"/>
          </p:cNvSpPr>
          <p:nvPr/>
        </p:nvSpPr>
        <p:spPr bwMode="auto">
          <a:xfrm>
            <a:off x="3200400" y="5486400"/>
            <a:ext cx="3352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麦西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1" name="Text Box 11"/>
          <p:cNvSpPr txBox="1">
            <a:spLocks noChangeArrowheads="1"/>
          </p:cNvSpPr>
          <p:nvPr/>
        </p:nvSpPr>
        <p:spPr bwMode="auto">
          <a:xfrm>
            <a:off x="3200400" y="2133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路德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6324600" y="1066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陀迦玛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3" name="Text Box 13"/>
          <p:cNvSpPr txBox="1">
            <a:spLocks noChangeArrowheads="1"/>
          </p:cNvSpPr>
          <p:nvPr/>
        </p:nvSpPr>
        <p:spPr bwMode="auto">
          <a:xfrm>
            <a:off x="990600" y="3429000"/>
            <a:ext cx="320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迦斐托人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4876800" y="62484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创世纪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 10</a:t>
            </a:r>
          </a:p>
        </p:txBody>
      </p:sp>
      <p:sp>
        <p:nvSpPr>
          <p:cNvPr id="90126" name="Text Box 15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92</a:t>
            </a:r>
          </a:p>
        </p:txBody>
      </p:sp>
      <p:sp>
        <p:nvSpPr>
          <p:cNvPr id="174098" name="Text Box 18"/>
          <p:cNvSpPr txBox="1">
            <a:spLocks noChangeArrowheads="1"/>
          </p:cNvSpPr>
          <p:nvPr/>
        </p:nvSpPr>
        <p:spPr bwMode="auto">
          <a:xfrm>
            <a:off x="1447800" y="15541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雅完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90133" name="Rectangle 22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6248400"/>
            <a:ext cx="6951663" cy="609600"/>
          </a:xfrm>
        </p:spPr>
        <p:txBody>
          <a:bodyPr/>
          <a:lstStyle/>
          <a:p>
            <a:pPr algn="l" eaLnBrk="1" hangingPunct="1"/>
            <a:r>
              <a:rPr lang="zh-CN" altLang="en-US" sz="28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雅弗，含和闪的后代</a:t>
            </a:r>
            <a:endParaRPr lang="en-US" altLang="en-US" sz="36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18225"/>
      </p:ext>
    </p:extLst>
  </p:cSld>
  <p:clrMapOvr>
    <a:masterClrMapping/>
  </p:clrMapOvr>
  <p:transition spd="med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637BB-B97F-6CF7-9DCF-9CD1B6099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9D2E5-B501-8B06-D973-BE16FD3C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822"/>
            <a:ext cx="9105900" cy="5884980"/>
          </a:xfrm>
          <a:prstGeom prst="rect">
            <a:avLst/>
          </a:prstGeom>
        </p:spPr>
      </p:pic>
      <p:sp>
        <p:nvSpPr>
          <p:cNvPr id="174083" name="Text Box 3">
            <a:extLst>
              <a:ext uri="{FF2B5EF4-FFF2-40B4-BE49-F238E27FC236}">
                <a16:creationId xmlns:a16="http://schemas.microsoft.com/office/drawing/2014/main" id="{3F5DBCEF-F987-A0F5-C3D5-D6205DB26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209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土巴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4" name="Text Box 4">
            <a:extLst>
              <a:ext uri="{FF2B5EF4-FFF2-40B4-BE49-F238E27FC236}">
                <a16:creationId xmlns:a16="http://schemas.microsoft.com/office/drawing/2014/main" id="{6529BB22-6B63-C034-163D-27EB5EF7B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706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米设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5" name="Text Box 5">
            <a:extLst>
              <a:ext uri="{FF2B5EF4-FFF2-40B4-BE49-F238E27FC236}">
                <a16:creationId xmlns:a16="http://schemas.microsoft.com/office/drawing/2014/main" id="{81A82D4F-0748-AEB3-B935-1A822C3C8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7244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6" name="Text Box 6">
            <a:extLst>
              <a:ext uri="{FF2B5EF4-FFF2-40B4-BE49-F238E27FC236}">
                <a16:creationId xmlns:a16="http://schemas.microsoft.com/office/drawing/2014/main" id="{5CA24C1A-CDEE-7A88-48E9-FCAD503E8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3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歌篾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7" name="Text Box 7">
            <a:extLst>
              <a:ext uri="{FF2B5EF4-FFF2-40B4-BE49-F238E27FC236}">
                <a16:creationId xmlns:a16="http://schemas.microsoft.com/office/drawing/2014/main" id="{8BAE4690-1BF4-41A9-46B4-FE708A70E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078163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8" name="Text Box 8">
            <a:extLst>
              <a:ext uri="{FF2B5EF4-FFF2-40B4-BE49-F238E27FC236}">
                <a16:creationId xmlns:a16="http://schemas.microsoft.com/office/drawing/2014/main" id="{52464B6C-68AD-1608-832F-56065D3C9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8288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9" name="Text Box 9">
            <a:extLst>
              <a:ext uri="{FF2B5EF4-FFF2-40B4-BE49-F238E27FC236}">
                <a16:creationId xmlns:a16="http://schemas.microsoft.com/office/drawing/2014/main" id="{64EF7EA0-7D18-9F19-4E97-7913485F2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1910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0" name="Text Box 10">
            <a:extLst>
              <a:ext uri="{FF2B5EF4-FFF2-40B4-BE49-F238E27FC236}">
                <a16:creationId xmlns:a16="http://schemas.microsoft.com/office/drawing/2014/main" id="{E9D5D197-003A-1450-CBDD-75306B27D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0"/>
            <a:ext cx="3352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麦西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1" name="Text Box 11">
            <a:extLst>
              <a:ext uri="{FF2B5EF4-FFF2-40B4-BE49-F238E27FC236}">
                <a16:creationId xmlns:a16="http://schemas.microsoft.com/office/drawing/2014/main" id="{B037AC39-5AEF-81E0-9301-0FB578FC5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路德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2" name="Text Box 12">
            <a:extLst>
              <a:ext uri="{FF2B5EF4-FFF2-40B4-BE49-F238E27FC236}">
                <a16:creationId xmlns:a16="http://schemas.microsoft.com/office/drawing/2014/main" id="{209D0CB9-9BC0-79A4-B381-2EA431604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066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陀迦玛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3" name="Text Box 13">
            <a:extLst>
              <a:ext uri="{FF2B5EF4-FFF2-40B4-BE49-F238E27FC236}">
                <a16:creationId xmlns:a16="http://schemas.microsoft.com/office/drawing/2014/main" id="{D1A550C9-B09C-497D-369F-0C1996F20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29000"/>
            <a:ext cx="320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迦斐托人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4" name="Text Box 14">
            <a:extLst>
              <a:ext uri="{FF2B5EF4-FFF2-40B4-BE49-F238E27FC236}">
                <a16:creationId xmlns:a16="http://schemas.microsoft.com/office/drawing/2014/main" id="{20B866F1-5D5F-978B-6C91-E712975AE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创世纪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 10</a:t>
            </a:r>
          </a:p>
        </p:txBody>
      </p:sp>
      <p:sp>
        <p:nvSpPr>
          <p:cNvPr id="90126" name="Text Box 15">
            <a:extLst>
              <a:ext uri="{FF2B5EF4-FFF2-40B4-BE49-F238E27FC236}">
                <a16:creationId xmlns:a16="http://schemas.microsoft.com/office/drawing/2014/main" id="{30801684-7860-D84B-F87C-3998856B6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92</a:t>
            </a:r>
          </a:p>
        </p:txBody>
      </p:sp>
      <p:sp>
        <p:nvSpPr>
          <p:cNvPr id="174098" name="Text Box 18">
            <a:extLst>
              <a:ext uri="{FF2B5EF4-FFF2-40B4-BE49-F238E27FC236}">
                <a16:creationId xmlns:a16="http://schemas.microsoft.com/office/drawing/2014/main" id="{6FC3F345-C2A0-5477-FF25-0A75FEF36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541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雅完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9" name="Oval 19">
            <a:extLst>
              <a:ext uri="{FF2B5EF4-FFF2-40B4-BE49-F238E27FC236}">
                <a16:creationId xmlns:a16="http://schemas.microsoft.com/office/drawing/2014/main" id="{02C467A2-CD99-A42F-3F2D-55E1B843B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8991600" cy="24384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74101" name="Picture 21" descr="RickNov02">
            <a:extLst>
              <a:ext uri="{FF2B5EF4-FFF2-40B4-BE49-F238E27FC236}">
                <a16:creationId xmlns:a16="http://schemas.microsoft.com/office/drawing/2014/main" id="{AE25458F-CD7C-CDBE-A290-9D7A44C3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63563"/>
            <a:ext cx="17494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3" name="Rectangle 22">
            <a:extLst>
              <a:ext uri="{FF2B5EF4-FFF2-40B4-BE49-F238E27FC236}">
                <a16:creationId xmlns:a16="http://schemas.microsoft.com/office/drawing/2014/main" id="{45BDF720-160C-9E91-2176-3DBFAEC1401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6248400"/>
            <a:ext cx="6951663" cy="609600"/>
          </a:xfrm>
        </p:spPr>
        <p:txBody>
          <a:bodyPr/>
          <a:lstStyle/>
          <a:p>
            <a:pPr algn="l" eaLnBrk="1" hangingPunct="1"/>
            <a:r>
              <a:rPr lang="zh-CN" altLang="en-US" sz="28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雅弗，含和闪的后代</a:t>
            </a:r>
            <a:endParaRPr lang="en-US" altLang="en-US" sz="36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61026"/>
      </p:ext>
    </p:extLst>
  </p:cSld>
  <p:clrMapOvr>
    <a:masterClrMapping/>
  </p:clrMapOvr>
  <p:transition spd="med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F229A-F7C4-FB2B-2EC8-4BA107F21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155335-78F1-92B5-0D52-7C42CAA8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8822"/>
            <a:ext cx="9105900" cy="5884980"/>
          </a:xfrm>
          <a:prstGeom prst="rect">
            <a:avLst/>
          </a:prstGeom>
        </p:spPr>
      </p:pic>
      <p:sp>
        <p:nvSpPr>
          <p:cNvPr id="174083" name="Text Box 3">
            <a:extLst>
              <a:ext uri="{FF2B5EF4-FFF2-40B4-BE49-F238E27FC236}">
                <a16:creationId xmlns:a16="http://schemas.microsoft.com/office/drawing/2014/main" id="{7625C18E-FB89-EBD7-25A8-92C41C756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209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土巴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4" name="Text Box 4">
            <a:extLst>
              <a:ext uri="{FF2B5EF4-FFF2-40B4-BE49-F238E27FC236}">
                <a16:creationId xmlns:a16="http://schemas.microsoft.com/office/drawing/2014/main" id="{6CECEAFB-4F86-9EAE-7E72-C25C571E6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706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米设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5" name="Text Box 5">
            <a:extLst>
              <a:ext uri="{FF2B5EF4-FFF2-40B4-BE49-F238E27FC236}">
                <a16:creationId xmlns:a16="http://schemas.microsoft.com/office/drawing/2014/main" id="{1B12B4E5-8904-1D35-E09C-55076B71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7244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6" name="Text Box 6">
            <a:extLst>
              <a:ext uri="{FF2B5EF4-FFF2-40B4-BE49-F238E27FC236}">
                <a16:creationId xmlns:a16="http://schemas.microsoft.com/office/drawing/2014/main" id="{BFA01263-E189-E766-128C-9D21AA430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635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歌篾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7" name="Text Box 7">
            <a:extLst>
              <a:ext uri="{FF2B5EF4-FFF2-40B4-BE49-F238E27FC236}">
                <a16:creationId xmlns:a16="http://schemas.microsoft.com/office/drawing/2014/main" id="{1F805C4E-970D-7912-DBC4-AA473027A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078163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8" name="Text Box 8">
            <a:extLst>
              <a:ext uri="{FF2B5EF4-FFF2-40B4-BE49-F238E27FC236}">
                <a16:creationId xmlns:a16="http://schemas.microsoft.com/office/drawing/2014/main" id="{3621095B-0871-663C-8831-DCFC66B57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8288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亚述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89" name="Text Box 9">
            <a:extLst>
              <a:ext uri="{FF2B5EF4-FFF2-40B4-BE49-F238E27FC236}">
                <a16:creationId xmlns:a16="http://schemas.microsoft.com/office/drawing/2014/main" id="{6B99E605-B665-8A87-1393-ABEC82F13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1910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迦南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0" name="Text Box 10">
            <a:extLst>
              <a:ext uri="{FF2B5EF4-FFF2-40B4-BE49-F238E27FC236}">
                <a16:creationId xmlns:a16="http://schemas.microsoft.com/office/drawing/2014/main" id="{3D9E9A05-7678-9272-B1C0-B5F2EAADC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486400"/>
            <a:ext cx="3352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麦西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1" name="Text Box 11">
            <a:extLst>
              <a:ext uri="{FF2B5EF4-FFF2-40B4-BE49-F238E27FC236}">
                <a16:creationId xmlns:a16="http://schemas.microsoft.com/office/drawing/2014/main" id="{3C84A17F-266F-11BB-E1D4-5274DB534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1336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路德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2" name="Text Box 12">
            <a:extLst>
              <a:ext uri="{FF2B5EF4-FFF2-40B4-BE49-F238E27FC236}">
                <a16:creationId xmlns:a16="http://schemas.microsoft.com/office/drawing/2014/main" id="{20862681-6D14-FE6A-8C1E-BD4212FD0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066800"/>
            <a:ext cx="2590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陀迦玛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3" name="Text Box 13">
            <a:extLst>
              <a:ext uri="{FF2B5EF4-FFF2-40B4-BE49-F238E27FC236}">
                <a16:creationId xmlns:a16="http://schemas.microsoft.com/office/drawing/2014/main" id="{2E20722B-87FA-8061-A47A-8124831BF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29000"/>
            <a:ext cx="320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迦斐托人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4" name="Text Box 14">
            <a:extLst>
              <a:ext uri="{FF2B5EF4-FFF2-40B4-BE49-F238E27FC236}">
                <a16:creationId xmlns:a16="http://schemas.microsoft.com/office/drawing/2014/main" id="{22703283-82E4-253C-13FE-DF8F8D707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创世纪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 10</a:t>
            </a:r>
          </a:p>
        </p:txBody>
      </p:sp>
      <p:sp>
        <p:nvSpPr>
          <p:cNvPr id="90126" name="Text Box 15">
            <a:extLst>
              <a:ext uri="{FF2B5EF4-FFF2-40B4-BE49-F238E27FC236}">
                <a16:creationId xmlns:a16="http://schemas.microsoft.com/office/drawing/2014/main" id="{0E7E10FA-42A3-2321-968B-83C7ED82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</a:rPr>
              <a:t>92</a:t>
            </a:r>
          </a:p>
        </p:txBody>
      </p:sp>
      <p:sp>
        <p:nvSpPr>
          <p:cNvPr id="174097" name="Oval 17">
            <a:extLst>
              <a:ext uri="{FF2B5EF4-FFF2-40B4-BE49-F238E27FC236}">
                <a16:creationId xmlns:a16="http://schemas.microsoft.com/office/drawing/2014/main" id="{809CA57F-2D7F-834D-D787-DEDC619C8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124200"/>
            <a:ext cx="7543800" cy="3124200"/>
          </a:xfrm>
          <a:prstGeom prst="ellipse">
            <a:avLst/>
          </a:prstGeom>
          <a:noFill/>
          <a:ln w="76200">
            <a:solidFill>
              <a:srgbClr val="0033CC"/>
            </a:solidFill>
            <a:round/>
            <a:headEnd/>
            <a:tailEnd/>
          </a:ln>
          <a:effectLst>
            <a:outerShdw blurRad="63500" dist="71842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74098" name="Text Box 18">
            <a:extLst>
              <a:ext uri="{FF2B5EF4-FFF2-40B4-BE49-F238E27FC236}">
                <a16:creationId xmlns:a16="http://schemas.microsoft.com/office/drawing/2014/main" id="{3A5CC00D-1E5E-2B51-DD5A-338221552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554163"/>
            <a:ext cx="25908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雅完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pitchFamily="34" charset="-128"/>
              <a:cs typeface="Arial"/>
            </a:endParaRPr>
          </a:p>
        </p:txBody>
      </p:sp>
      <p:sp>
        <p:nvSpPr>
          <p:cNvPr id="174099" name="Oval 19">
            <a:extLst>
              <a:ext uri="{FF2B5EF4-FFF2-40B4-BE49-F238E27FC236}">
                <a16:creationId xmlns:a16="http://schemas.microsoft.com/office/drawing/2014/main" id="{F718B4D2-98AF-51FB-173A-E94ADCB79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8991600" cy="24384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>
            <a:outerShdw blurRad="63500" dist="89803" dir="2700000" algn="ctr" rotWithShape="0">
              <a:schemeClr val="tx2">
                <a:alpha val="74998"/>
              </a:schemeClr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174100" name="Picture 20" descr="DannyGoh">
            <a:extLst>
              <a:ext uri="{FF2B5EF4-FFF2-40B4-BE49-F238E27FC236}">
                <a16:creationId xmlns:a16="http://schemas.microsoft.com/office/drawing/2014/main" id="{F1BDC75B-A7A4-2B4B-4F8B-F64ECDFCA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958" y="3002632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1" name="Picture 21" descr="RickNov02">
            <a:extLst>
              <a:ext uri="{FF2B5EF4-FFF2-40B4-BE49-F238E27FC236}">
                <a16:creationId xmlns:a16="http://schemas.microsoft.com/office/drawing/2014/main" id="{839D7094-E3C8-C1B7-E45F-9C54E26C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63563"/>
            <a:ext cx="17494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3" name="Rectangle 22">
            <a:extLst>
              <a:ext uri="{FF2B5EF4-FFF2-40B4-BE49-F238E27FC236}">
                <a16:creationId xmlns:a16="http://schemas.microsoft.com/office/drawing/2014/main" id="{B7953676-4F8C-A3F7-EE31-36082C6BFF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6248400"/>
            <a:ext cx="6951663" cy="609600"/>
          </a:xfrm>
        </p:spPr>
        <p:txBody>
          <a:bodyPr/>
          <a:lstStyle/>
          <a:p>
            <a:pPr algn="l" eaLnBrk="1" hangingPunct="1"/>
            <a:r>
              <a:rPr lang="zh-CN" altLang="en-US" sz="2800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雅弗，含和闪的后代</a:t>
            </a:r>
            <a:endParaRPr lang="en-US" altLang="en-US" sz="3600" dirty="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26363"/>
      </p:ext>
    </p:extLst>
  </p:cSld>
  <p:clrMapOvr>
    <a:masterClrMapping/>
  </p:clrMapOvr>
  <p:transition spd="med">
    <p:randomBar dir="vert"/>
  </p:transition>
</p:sld>
</file>

<file path=ppt/theme/theme1.xml><?xml version="1.0" encoding="utf-8"?>
<a:theme xmlns:a="http://schemas.openxmlformats.org/drawingml/2006/main" name="Kimono">
  <a:themeElements>
    <a:clrScheme name="Kimono 9">
      <a:dk1>
        <a:srgbClr val="2F1311"/>
      </a:dk1>
      <a:lt1>
        <a:srgbClr val="A7463F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0B0AF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Kimon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Kimono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imono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imono 9">
        <a:dk1>
          <a:srgbClr val="2F1311"/>
        </a:dk1>
        <a:lt1>
          <a:srgbClr val="A7463F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0B0AF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Kimono</Template>
  <TotalTime>5822</TotalTime>
  <Words>1735</Words>
  <Application>Microsoft Macintosh PowerPoint</Application>
  <PresentationFormat>On-screen Show (4:3)</PresentationFormat>
  <Paragraphs>294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MS Gothic</vt:lpstr>
      <vt:lpstr>ＭＳ Ｐゴシック</vt:lpstr>
      <vt:lpstr>Arial</vt:lpstr>
      <vt:lpstr>Garamond</vt:lpstr>
      <vt:lpstr>Tahoma</vt:lpstr>
      <vt:lpstr>Times New Roman</vt:lpstr>
      <vt:lpstr>Wingdings</vt:lpstr>
      <vt:lpstr>Kimono</vt:lpstr>
      <vt:lpstr>Stream</vt:lpstr>
      <vt:lpstr>Default Design</vt:lpstr>
      <vt:lpstr>1_Stream</vt:lpstr>
      <vt:lpstr>Slit</vt:lpstr>
      <vt:lpstr>2_Stream</vt:lpstr>
      <vt:lpstr>1_Default Design</vt:lpstr>
      <vt:lpstr>2_Orbit</vt:lpstr>
      <vt:lpstr>古代近东 族群</vt:lpstr>
      <vt:lpstr>理由:  为什么要研究古代近东族群?</vt:lpstr>
      <vt:lpstr>理由:  为什么要研究古代近东族群?</vt:lpstr>
      <vt:lpstr>古代近东历史 (概况)</vt:lpstr>
      <vt:lpstr>神再次审判人的内心</vt:lpstr>
      <vt:lpstr>古代近东地理</vt:lpstr>
      <vt:lpstr>雅弗，含和闪的后代</vt:lpstr>
      <vt:lpstr>雅弗，含和闪的后代</vt:lpstr>
      <vt:lpstr>雅弗，含和闪的后代</vt:lpstr>
      <vt:lpstr>雅弗，含和闪的后代</vt:lpstr>
      <vt:lpstr>雅弗，含和闪的后代</vt:lpstr>
      <vt:lpstr>列国表  (创10)</vt:lpstr>
      <vt:lpstr>士师时期在 迦南地的敌人</vt:lpstr>
      <vt:lpstr>以色列对列国的态度是什么？</vt:lpstr>
      <vt:lpstr>以色列对列国的态度是什么？</vt:lpstr>
      <vt:lpstr>犹太人十个等级神圣的地带</vt:lpstr>
      <vt:lpstr>初熟之物: 禾困为摇祭</vt:lpstr>
      <vt:lpstr>城市对比乡区</vt:lpstr>
      <vt:lpstr>耶路撒冷对比 其他城市</vt:lpstr>
      <vt:lpstr>PowerPoint Presentation</vt:lpstr>
      <vt:lpstr>The Rampart</vt:lpstr>
      <vt:lpstr>Court of Women</vt:lpstr>
      <vt:lpstr>Court of Israelites</vt:lpstr>
      <vt:lpstr>The Inner Temple Court and the steps leading to the Nicanor Gate</vt:lpstr>
      <vt:lpstr>The Great Basin in the Court of the Priests.</vt:lpstr>
      <vt:lpstr>众大门</vt:lpstr>
      <vt:lpstr>The Holy Place</vt:lpstr>
      <vt:lpstr>The Holy Place</vt:lpstr>
      <vt:lpstr>The Holy of Holies</vt:lpstr>
      <vt:lpstr>PowerPoint Presentation</vt:lpstr>
      <vt:lpstr>旧约全书背景链接地址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Near East Peoples</dc:title>
  <dc:creator>Rick Griffith</dc:creator>
  <cp:lastModifiedBy>Rick Griffith</cp:lastModifiedBy>
  <cp:revision>204</cp:revision>
  <dcterms:created xsi:type="dcterms:W3CDTF">2002-08-27T02:41:30Z</dcterms:created>
  <dcterms:modified xsi:type="dcterms:W3CDTF">2026-06-24T08:53:01Z</dcterms:modified>
</cp:coreProperties>
</file>