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5.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6.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theme/theme28.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0.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3.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4.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6.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8.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0.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1.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5.xml" ContentType="application/vnd.openxmlformats-officedocument.themeOverride+xml"/>
  <Override PartName="/ppt/notesSlides/notesSlide61.xml" ContentType="application/vnd.openxmlformats-officedocument.presentationml.notesSl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7.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8.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9.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435" r:id="rId2"/>
    <p:sldMasterId id="2147486051" r:id="rId3"/>
    <p:sldMasterId id="2147486112" r:id="rId4"/>
    <p:sldMasterId id="2147491407" r:id="rId5"/>
    <p:sldMasterId id="2147505950" r:id="rId6"/>
    <p:sldMasterId id="2147506645" r:id="rId7"/>
    <p:sldMasterId id="2147506663" r:id="rId8"/>
    <p:sldMasterId id="2147506689" r:id="rId9"/>
    <p:sldMasterId id="2147507780" r:id="rId10"/>
    <p:sldMasterId id="2147507846" r:id="rId11"/>
    <p:sldMasterId id="2147507943" r:id="rId12"/>
    <p:sldMasterId id="2147507995" r:id="rId13"/>
    <p:sldMasterId id="2147508010" r:id="rId14"/>
    <p:sldMasterId id="2147508022" r:id="rId15"/>
    <p:sldMasterId id="2147508046" r:id="rId16"/>
    <p:sldMasterId id="2147508209" r:id="rId17"/>
    <p:sldMasterId id="2147508277" r:id="rId18"/>
    <p:sldMasterId id="2147508319" r:id="rId19"/>
    <p:sldMasterId id="2147508333" r:id="rId20"/>
    <p:sldMasterId id="2147508383" r:id="rId21"/>
    <p:sldMasterId id="2147508395" r:id="rId22"/>
    <p:sldMasterId id="2147508407" r:id="rId23"/>
    <p:sldMasterId id="2147508419" r:id="rId24"/>
    <p:sldMasterId id="2147508431" r:id="rId25"/>
    <p:sldMasterId id="2147508443" r:id="rId26"/>
    <p:sldMasterId id="2147508455" r:id="rId27"/>
    <p:sldMasterId id="2147508471" r:id="rId28"/>
    <p:sldMasterId id="2147508473" r:id="rId29"/>
    <p:sldMasterId id="2147508489" r:id="rId30"/>
    <p:sldMasterId id="2147508502" r:id="rId31"/>
    <p:sldMasterId id="2147508516" r:id="rId32"/>
    <p:sldMasterId id="2147508530" r:id="rId33"/>
    <p:sldMasterId id="2147508544" r:id="rId34"/>
    <p:sldMasterId id="2147508560" r:id="rId35"/>
    <p:sldMasterId id="2147508572" r:id="rId36"/>
    <p:sldMasterId id="2147508584" r:id="rId37"/>
    <p:sldMasterId id="2147508598" r:id="rId38"/>
    <p:sldMasterId id="2147508612" r:id="rId39"/>
    <p:sldMasterId id="2147508624" r:id="rId40"/>
    <p:sldMasterId id="2147508638" r:id="rId41"/>
    <p:sldMasterId id="2147508650" r:id="rId42"/>
  </p:sldMasterIdLst>
  <p:notesMasterIdLst>
    <p:notesMasterId r:id="rId178"/>
  </p:notesMasterIdLst>
  <p:handoutMasterIdLst>
    <p:handoutMasterId r:id="rId179"/>
  </p:handoutMasterIdLst>
  <p:sldIdLst>
    <p:sldId id="1284" r:id="rId43"/>
    <p:sldId id="1820" r:id="rId44"/>
    <p:sldId id="1223" r:id="rId45"/>
    <p:sldId id="4180" r:id="rId46"/>
    <p:sldId id="1747" r:id="rId47"/>
    <p:sldId id="1831" r:id="rId48"/>
    <p:sldId id="1516" r:id="rId49"/>
    <p:sldId id="1267" r:id="rId50"/>
    <p:sldId id="1259" r:id="rId51"/>
    <p:sldId id="1260" r:id="rId52"/>
    <p:sldId id="1262" r:id="rId53"/>
    <p:sldId id="1264" r:id="rId54"/>
    <p:sldId id="1265" r:id="rId55"/>
    <p:sldId id="1263" r:id="rId56"/>
    <p:sldId id="1261" r:id="rId57"/>
    <p:sldId id="1266" r:id="rId58"/>
    <p:sldId id="1517" r:id="rId59"/>
    <p:sldId id="1732" r:id="rId60"/>
    <p:sldId id="1733" r:id="rId61"/>
    <p:sldId id="1734" r:id="rId62"/>
    <p:sldId id="1712" r:id="rId63"/>
    <p:sldId id="1519" r:id="rId64"/>
    <p:sldId id="1520" r:id="rId65"/>
    <p:sldId id="1763" r:id="rId66"/>
    <p:sldId id="1524" r:id="rId67"/>
    <p:sldId id="1605" r:id="rId68"/>
    <p:sldId id="1522" r:id="rId69"/>
    <p:sldId id="1523" r:id="rId70"/>
    <p:sldId id="1832" r:id="rId71"/>
    <p:sldId id="1527" r:id="rId72"/>
    <p:sldId id="1528" r:id="rId73"/>
    <p:sldId id="1525" r:id="rId74"/>
    <p:sldId id="1526" r:id="rId75"/>
    <p:sldId id="1529" r:id="rId76"/>
    <p:sldId id="1530" r:id="rId77"/>
    <p:sldId id="1833" r:id="rId78"/>
    <p:sldId id="1531" r:id="rId79"/>
    <p:sldId id="1532" r:id="rId80"/>
    <p:sldId id="1533" r:id="rId81"/>
    <p:sldId id="1714" r:id="rId82"/>
    <p:sldId id="1534" r:id="rId83"/>
    <p:sldId id="1535" r:id="rId84"/>
    <p:sldId id="1715" r:id="rId85"/>
    <p:sldId id="1536" r:id="rId86"/>
    <p:sldId id="1537" r:id="rId87"/>
    <p:sldId id="1748" r:id="rId88"/>
    <p:sldId id="1539" r:id="rId89"/>
    <p:sldId id="1837" r:id="rId90"/>
    <p:sldId id="1838" r:id="rId91"/>
    <p:sldId id="1247" r:id="rId92"/>
    <p:sldId id="1834" r:id="rId93"/>
    <p:sldId id="431" r:id="rId94"/>
    <p:sldId id="1248" r:id="rId95"/>
    <p:sldId id="1826" r:id="rId96"/>
    <p:sldId id="421" r:id="rId97"/>
    <p:sldId id="1249" r:id="rId98"/>
    <p:sldId id="1250" r:id="rId99"/>
    <p:sldId id="1541" r:id="rId100"/>
    <p:sldId id="1542" r:id="rId101"/>
    <p:sldId id="1835" r:id="rId102"/>
    <p:sldId id="1543" r:id="rId103"/>
    <p:sldId id="1545" r:id="rId104"/>
    <p:sldId id="1735" r:id="rId105"/>
    <p:sldId id="1544" r:id="rId106"/>
    <p:sldId id="1862" r:id="rId107"/>
    <p:sldId id="1863" r:id="rId108"/>
    <p:sldId id="1864" r:id="rId109"/>
    <p:sldId id="1865" r:id="rId110"/>
    <p:sldId id="1866" r:id="rId111"/>
    <p:sldId id="1546" r:id="rId112"/>
    <p:sldId id="1852" r:id="rId113"/>
    <p:sldId id="1827" r:id="rId114"/>
    <p:sldId id="1841" r:id="rId115"/>
    <p:sldId id="1842" r:id="rId116"/>
    <p:sldId id="1843" r:id="rId117"/>
    <p:sldId id="1844" r:id="rId118"/>
    <p:sldId id="1845" r:id="rId119"/>
    <p:sldId id="1846" r:id="rId120"/>
    <p:sldId id="1847" r:id="rId121"/>
    <p:sldId id="1848" r:id="rId122"/>
    <p:sldId id="1849" r:id="rId123"/>
    <p:sldId id="1850" r:id="rId124"/>
    <p:sldId id="1851" r:id="rId125"/>
    <p:sldId id="1853" r:id="rId126"/>
    <p:sldId id="1854" r:id="rId127"/>
    <p:sldId id="1855" r:id="rId128"/>
    <p:sldId id="369" r:id="rId129"/>
    <p:sldId id="1857" r:id="rId130"/>
    <p:sldId id="1858" r:id="rId131"/>
    <p:sldId id="1859" r:id="rId132"/>
    <p:sldId id="1547" r:id="rId133"/>
    <p:sldId id="1548" r:id="rId134"/>
    <p:sldId id="1549" r:id="rId135"/>
    <p:sldId id="1736" r:id="rId136"/>
    <p:sldId id="1551" r:id="rId137"/>
    <p:sldId id="1552" r:id="rId138"/>
    <p:sldId id="1553" r:id="rId139"/>
    <p:sldId id="1554" r:id="rId140"/>
    <p:sldId id="1252" r:id="rId141"/>
    <p:sldId id="1253" r:id="rId142"/>
    <p:sldId id="1254" r:id="rId143"/>
    <p:sldId id="1255" r:id="rId144"/>
    <p:sldId id="1251" r:id="rId145"/>
    <p:sldId id="1836" r:id="rId146"/>
    <p:sldId id="1737" r:id="rId147"/>
    <p:sldId id="1555" r:id="rId148"/>
    <p:sldId id="1738" r:id="rId149"/>
    <p:sldId id="1561" r:id="rId150"/>
    <p:sldId id="1556" r:id="rId151"/>
    <p:sldId id="1557" r:id="rId152"/>
    <p:sldId id="1558" r:id="rId153"/>
    <p:sldId id="1246" r:id="rId154"/>
    <p:sldId id="1559" r:id="rId155"/>
    <p:sldId id="1746" r:id="rId156"/>
    <p:sldId id="1740" r:id="rId157"/>
    <p:sldId id="1562" r:id="rId158"/>
    <p:sldId id="1742" r:id="rId159"/>
    <p:sldId id="1743" r:id="rId160"/>
    <p:sldId id="1744" r:id="rId161"/>
    <p:sldId id="1745" r:id="rId162"/>
    <p:sldId id="1749" r:id="rId163"/>
    <p:sldId id="1750" r:id="rId164"/>
    <p:sldId id="1751" r:id="rId165"/>
    <p:sldId id="1752" r:id="rId166"/>
    <p:sldId id="1753" r:id="rId167"/>
    <p:sldId id="1754" r:id="rId168"/>
    <p:sldId id="1755" r:id="rId169"/>
    <p:sldId id="1756" r:id="rId170"/>
    <p:sldId id="1757" r:id="rId171"/>
    <p:sldId id="1758" r:id="rId172"/>
    <p:sldId id="1759" r:id="rId173"/>
    <p:sldId id="1760" r:id="rId174"/>
    <p:sldId id="1762" r:id="rId175"/>
    <p:sldId id="1765" r:id="rId176"/>
    <p:sldId id="1818" r:id="rId17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3300"/>
    <a:srgbClr val="004400"/>
    <a:srgbClr val="800000"/>
    <a:srgbClr val="BFBFBF"/>
    <a:srgbClr val="010201"/>
    <a:srgbClr val="000000"/>
    <a:srgbClr val="3166B3"/>
    <a:srgbClr val="000066"/>
    <a:srgbClr val="FFCC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8980" autoAdjust="0"/>
  </p:normalViewPr>
  <p:slideViewPr>
    <p:cSldViewPr snapToGrid="0">
      <p:cViewPr>
        <p:scale>
          <a:sx n="86" d="100"/>
          <a:sy n="86" d="100"/>
        </p:scale>
        <p:origin x="1936" y="688"/>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varScale="1">
      <p:scale>
        <a:sx n="1" d="1"/>
        <a:sy n="1" d="1"/>
      </p:scale>
      <p:origin x="0" y="116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slide" Target="slides/slide114.xml"/><Relationship Id="rId177" Type="http://schemas.openxmlformats.org/officeDocument/2006/relationships/slide" Target="slides/slide135.xml"/><Relationship Id="rId172" Type="http://schemas.openxmlformats.org/officeDocument/2006/relationships/slide" Target="slides/slide1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167" Type="http://schemas.openxmlformats.org/officeDocument/2006/relationships/slide" Target="slides/slide125.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162" Type="http://schemas.openxmlformats.org/officeDocument/2006/relationships/slide" Target="slides/slide120.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notesMaster" Target="notesMasters/notesMaster1.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slide" Target="slides/slide110.xml"/><Relationship Id="rId173" Type="http://schemas.openxmlformats.org/officeDocument/2006/relationships/slide" Target="slides/slide13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presProps" Target="presProps.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ourierpostonline.com/article/20110122/NEWS01/101220343/Touring-trio-says-world-ends-on-May-2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1771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928335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C712265-DE2C-A04F-902B-670F6967B954}" type="slidenum">
              <a:rPr lang="en-US">
                <a:solidFill>
                  <a:prstClr val="black"/>
                </a:solidFill>
              </a:rPr>
              <a:pPr/>
              <a:t>123</a:t>
            </a:fld>
            <a:endParaRPr lang="en-US">
              <a:solidFill>
                <a:prstClr val="black"/>
              </a:solidFill>
            </a:endParaRPr>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805E5699-0809-ED47-9D0C-04A4C7B85B77}" type="slidenum">
              <a:rPr lang="en-US">
                <a:solidFill>
                  <a:prstClr val="black"/>
                </a:solidFill>
              </a:rPr>
              <a:pPr/>
              <a:t>124</a:t>
            </a:fld>
            <a:endParaRPr lang="en-US">
              <a:solidFill>
                <a:prstClr val="black"/>
              </a:solidFill>
            </a:endParaRPr>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440906-C5EA-E443-A7A5-5C8901F72F5A}" type="slidenum">
              <a:rPr lang="en-US" sz="1200">
                <a:solidFill>
                  <a:prstClr val="black"/>
                </a:solidFill>
              </a:rPr>
              <a:pPr eaLnBrk="1" hangingPunct="1"/>
              <a:t>125</a:t>
            </a:fld>
            <a:endParaRPr lang="en-US" sz="120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0A3FBC6D-C36D-4946-A0D8-09CE67BA7AD9}" type="slidenum">
              <a:rPr lang="en-US">
                <a:solidFill>
                  <a:prstClr val="black"/>
                </a:solidFill>
              </a:rPr>
              <a:pPr/>
              <a:t>126</a:t>
            </a:fld>
            <a:endParaRPr lang="en-US">
              <a:solidFill>
                <a:prstClr val="black"/>
              </a:solidFill>
            </a:endParaRPr>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7FD22D96-3D38-1446-A647-5BB8CBE57E3F}" type="slidenum">
              <a:rPr lang="en-US">
                <a:solidFill>
                  <a:prstClr val="black"/>
                </a:solidFill>
              </a:rPr>
              <a:pPr/>
              <a:t>127</a:t>
            </a:fld>
            <a:endParaRPr lang="en-US">
              <a:solidFill>
                <a:prstClr val="black"/>
              </a:solidFill>
            </a:endParaRPr>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96ACFC9B-F3DA-E541-8448-7216C510FC45}" type="slidenum">
              <a:rPr lang="en-US">
                <a:solidFill>
                  <a:prstClr val="black"/>
                </a:solidFill>
              </a:rPr>
              <a:pPr/>
              <a:t>128</a:t>
            </a:fld>
            <a:endParaRPr lang="en-US">
              <a:solidFill>
                <a:prstClr val="black"/>
              </a:solidFill>
            </a:endParaRPr>
          </a:p>
        </p:txBody>
      </p:sp>
      <p:sp>
        <p:nvSpPr>
          <p:cNvPr id="17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613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45582AEB-25A2-CD41-94F1-E6D91E1DE26E}" type="slidenum">
              <a:rPr lang="en-US">
                <a:solidFill>
                  <a:prstClr val="black"/>
                </a:solidFill>
              </a:rPr>
              <a:pPr/>
              <a:t>129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98350F3A-F5C1-AA41-9DDB-8FB0758B65E6}" type="slidenum">
              <a:rPr lang="en-US">
                <a:solidFill>
                  <a:prstClr val="black"/>
                </a:solidFill>
              </a:rPr>
              <a:pPr/>
              <a:t>130</a:t>
            </a:fld>
            <a:endParaRPr lang="en-US">
              <a:solidFill>
                <a:prstClr val="black"/>
              </a:solidFill>
            </a:endParaRPr>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7FEAD96E-39C6-E14A-B991-AC61749FDD0F}" type="slidenum">
              <a:rPr lang="en-US">
                <a:solidFill>
                  <a:prstClr val="black"/>
                </a:solidFill>
              </a:rPr>
              <a:pPr/>
              <a:t>131</a:t>
            </a:fld>
            <a:endParaRPr lang="en-US">
              <a:solidFill>
                <a:prstClr val="black"/>
              </a:solidFill>
            </a:endParaRPr>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4083"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5C0A36DF-72A9-5045-A03C-3165EA6EFACF}" type="slidenum">
              <a:rPr lang="en-US">
                <a:solidFill>
                  <a:prstClr val="black"/>
                </a:solidFill>
              </a:rPr>
              <a:pPr/>
              <a:t>132</a:t>
            </a:fld>
            <a:endParaRPr lang="en-US">
              <a:solidFill>
                <a:prstClr val="black"/>
              </a:solidFill>
            </a:endParaRPr>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64068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2D4A-DAB7-C240-9548-9039E29B57ED}" type="slidenum">
              <a:rPr lang="en-US" sz="1200">
                <a:solidFill>
                  <a:prstClr val="black"/>
                </a:solidFill>
              </a:rPr>
              <a:pPr eaLnBrk="1" hangingPunct="1"/>
              <a:t>133</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Ironically, the place of </a:t>
            </a:r>
            <a:r>
              <a:rPr lang="en-US" dirty="0" err="1">
                <a:latin typeface="Times New Roman" charset="0"/>
                <a:cs typeface="Geneva" charset="0"/>
              </a:rPr>
              <a:t>Edomite</a:t>
            </a:r>
            <a:r>
              <a:rPr lang="en-US" baseline="0" dirty="0">
                <a:latin typeface="Times New Roman" charset="0"/>
                <a:cs typeface="Geneva" charset="0"/>
              </a:rPr>
              <a:t> pride may very well become the place of Israel's protection in the coming days!</a:t>
            </a:r>
            <a:endParaRPr lang="en-US" dirty="0">
              <a:latin typeface="Times New Roman" charset="0"/>
              <a:cs typeface="Geneva"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535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707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138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B567238-2867-4B5E-AD5C-2DF6E10FBAEC}" type="slidenum">
              <a:rPr lang="en-US" sz="1200">
                <a:solidFill>
                  <a:srgbClr val="000000"/>
                </a:solidFill>
              </a:rPr>
              <a:pPr/>
              <a:t>17</a:t>
            </a:fld>
            <a:endParaRPr lang="en-US" sz="1200">
              <a:solidFill>
                <a:srgbClr val="000000"/>
              </a:solidFill>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t>even the Jews </a:t>
            </a:r>
            <a:r>
              <a:rPr lang="ja-JP" altLang="en-US"/>
              <a:t>“</a:t>
            </a:r>
            <a:r>
              <a:rPr lang="en-US" altLang="ja-JP"/>
              <a:t>which pierced Him</a:t>
            </a:r>
            <a:r>
              <a:rPr lang="ja-JP" altLang="en-US"/>
              <a:t>”</a:t>
            </a:r>
            <a:r>
              <a:rPr lang="en-US" altLang="ja-JP"/>
              <a:t> </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18</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19</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20</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God’s special witnesses, and that the Gentile host is saved through their ministry, this appears to be a logical deduction; otherwise, why are they associated in this chapter? The parallel with Matthew 24:14 also indicates that the 144,000 will witness for the Lord during the Tribulation”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21</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4DD8640-8050-4B9D-A8EF-976E0FBDC39B}" type="slidenum">
              <a:rPr lang="en-GB" sz="1200">
                <a:solidFill>
                  <a:prstClr val="white"/>
                </a:solidFill>
              </a:rPr>
              <a:pPr/>
              <a:t>22</a:t>
            </a:fld>
            <a:endParaRPr lang="en-GB" sz="1200">
              <a:solidFill>
                <a:prstClr val="white"/>
              </a:solidFill>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1729B26-7206-459D-95DB-BDC4F61B5BD5}" type="slidenum">
              <a:rPr lang="en-GB" sz="1200">
                <a:solidFill>
                  <a:prstClr val="white"/>
                </a:solidFill>
              </a:rPr>
              <a:pPr/>
              <a:t>23</a:t>
            </a:fld>
            <a:endParaRPr lang="en-GB" sz="1200">
              <a:solidFill>
                <a:prstClr val="white"/>
              </a:solidFill>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FF7DC8-9882-C146-8D83-3972C23FFEF5}" type="slidenum">
              <a:rPr lang="en-GB" sz="1200">
                <a:solidFill>
                  <a:prstClr val="white"/>
                </a:solidFill>
              </a:rPr>
              <a:pPr/>
              <a:t>26</a:t>
            </a:fld>
            <a:endParaRPr lang="en-GB" sz="1200">
              <a:solidFill>
                <a:prstClr val="white"/>
              </a:solidFill>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3158135-EA26-4088-AF03-C1B9DEC54526}" type="slidenum">
              <a:rPr lang="en-US" sz="1200">
                <a:solidFill>
                  <a:srgbClr val="000000"/>
                </a:solidFill>
              </a:rPr>
              <a:pPr/>
              <a:t>28</a:t>
            </a:fld>
            <a:endParaRPr lang="en-US" sz="1200">
              <a:solidFill>
                <a:srgbClr val="000000"/>
              </a:solidFill>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97119DF-8650-478C-A2E1-B2B49129655B}" type="slidenum">
              <a:rPr lang="en-GB" sz="1200">
                <a:solidFill>
                  <a:srgbClr val="000000"/>
                </a:solidFill>
              </a:rPr>
              <a:pPr/>
              <a:t>30</a:t>
            </a:fld>
            <a:endParaRPr lang="en-GB" sz="1200">
              <a:solidFill>
                <a:srgbClr val="000000"/>
              </a:solidFill>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b="1" dirty="0">
                <a:solidFill>
                  <a:schemeClr val="tx2"/>
                </a:solidFill>
                <a:latin typeface="Times New Roman" charset="0"/>
                <a:ea typeface="ＭＳ Ｐゴシック" charset="0"/>
                <a:cs typeface="ＭＳ Ｐゴシック" charset="0"/>
              </a:rPr>
              <a:t>http://</a:t>
            </a:r>
            <a:r>
              <a:rPr lang="en-US" b="1" dirty="0" err="1">
                <a:solidFill>
                  <a:schemeClr val="tx2"/>
                </a:solidFill>
                <a:latin typeface="Times New Roman" charset="0"/>
                <a:ea typeface="ＭＳ Ｐゴシック" charset="0"/>
                <a:cs typeface="ＭＳ Ｐゴシック" charset="0"/>
              </a:rPr>
              <a:t>www.astheworldends.com</a:t>
            </a:r>
            <a:r>
              <a:rPr lang="en-US" b="1" dirty="0">
                <a:solidFill>
                  <a:schemeClr val="tx2"/>
                </a:solidFill>
                <a:latin typeface="Times New Roman" charset="0"/>
                <a:ea typeface="ＭＳ Ｐゴシック" charset="0"/>
                <a:cs typeface="ＭＳ Ｐゴシック" charset="0"/>
              </a:rPr>
              <a:t>/2011/01/touring-trio-says-world-ends-on-may-21.html</a:t>
            </a:r>
          </a:p>
          <a:p>
            <a:r>
              <a:rPr lang="en-US" b="1" dirty="0">
                <a:solidFill>
                  <a:schemeClr val="tx2"/>
                </a:solidFill>
                <a:latin typeface="Times New Roman" charset="0"/>
                <a:ea typeface="ＭＳ Ｐゴシック" charset="0"/>
                <a:cs typeface="ＭＳ Ｐゴシック" charset="0"/>
              </a:rPr>
              <a:t>Saturday, 22 January 2011</a:t>
            </a:r>
          </a:p>
          <a:p>
            <a:r>
              <a:rPr lang="en-US" b="1" dirty="0">
                <a:solidFill>
                  <a:schemeClr val="tx2"/>
                </a:solidFill>
                <a:latin typeface="Times New Roman" charset="0"/>
                <a:ea typeface="ＭＳ Ｐゴシック" charset="0"/>
                <a:cs typeface="ＭＳ Ｐゴシック" charset="0"/>
              </a:rPr>
              <a:t>Touring trio says world ends on May 21 </a:t>
            </a:r>
          </a:p>
          <a:p>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Gary Daniels calls May 21 a special date.  He also says it will be the end of the world.</a:t>
            </a:r>
            <a:br>
              <a:rPr lang="en-US" dirty="0">
                <a:solidFill>
                  <a:schemeClr val="tx2"/>
                </a:solidFill>
                <a:latin typeface="Times New Roman" charset="0"/>
                <a:ea typeface="ＭＳ Ｐゴシック" charset="0"/>
                <a:cs typeface="ＭＳ Ｐゴシック" charset="0"/>
              </a:rPr>
            </a:br>
            <a:endParaRPr lang="en-US" dirty="0">
              <a:solidFill>
                <a:schemeClr val="tx2"/>
              </a:solidFill>
              <a:latin typeface="Times New Roman" charset="0"/>
              <a:ea typeface="ＭＳ Ｐゴシック" charset="0"/>
              <a:cs typeface="ＭＳ Ｐゴシック" charset="0"/>
            </a:endParaRPr>
          </a:p>
          <a:p>
            <a:r>
              <a:rPr lang="en-US" dirty="0">
                <a:solidFill>
                  <a:schemeClr val="tx2"/>
                </a:solidFill>
                <a:latin typeface="Times New Roman" charset="0"/>
                <a:ea typeface="ＭＳ Ｐゴシック" charset="0"/>
                <a:cs typeface="ＭＳ Ｐゴシック" charset="0"/>
              </a:rPr>
              <a:t>"In Ezekiel 33, it reads, "We have to blow the trumpet when we see the sword coming,</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 he said.</a:t>
            </a:r>
          </a:p>
          <a:p>
            <a:r>
              <a:rPr lang="en-US" dirty="0">
                <a:solidFill>
                  <a:schemeClr val="tx2"/>
                </a:solidFill>
                <a:latin typeface="Times New Roman" charset="0"/>
                <a:ea typeface="ＭＳ Ｐゴシック" charset="0"/>
                <a:cs typeface="ＭＳ Ｐゴシック" charset="0"/>
              </a:rPr>
              <a:t>"That sword, in essence, is the Lord Jesus Christ, bringing Judgment Day of this world on May 21, 2011."</a:t>
            </a:r>
          </a:p>
          <a:p>
            <a:r>
              <a:rPr lang="en-US" dirty="0">
                <a:solidFill>
                  <a:schemeClr val="tx2"/>
                </a:solidFill>
                <a:latin typeface="Times New Roman" charset="0"/>
                <a:ea typeface="ＭＳ Ｐゴシック" charset="0"/>
                <a:cs typeface="ＭＳ Ｐゴシック" charset="0"/>
              </a:rPr>
              <a:t>Daniels, Eddie Ramos and Roman Perry stood on Route 38 opposite the Cherry Hill Mall Friday afternoon holding signs trumpeting Judgment Day, when "Jesus makes his triumphal return, which will produce a worldwide earthquake."</a:t>
            </a:r>
          </a:p>
          <a:p>
            <a:r>
              <a:rPr lang="en-US" dirty="0">
                <a:solidFill>
                  <a:schemeClr val="tx2"/>
                </a:solidFill>
                <a:latin typeface="Times New Roman" charset="0"/>
                <a:ea typeface="ＭＳ Ｐゴシック" charset="0"/>
                <a:cs typeface="ＭＳ Ｐゴシック" charset="0"/>
              </a:rPr>
              <a:t>May 21, 2011, is also the 7,000-year anniversary of the flood that made a name for a Biblical figure named Noah.</a:t>
            </a:r>
          </a:p>
          <a:p>
            <a:r>
              <a:rPr lang="en-US" dirty="0">
                <a:solidFill>
                  <a:schemeClr val="tx2"/>
                </a:solidFill>
                <a:latin typeface="Times New Roman" charset="0"/>
                <a:ea typeface="ＭＳ Ｐゴシック" charset="0"/>
                <a:cs typeface="ＭＳ Ｐゴシック" charset="0"/>
              </a:rPr>
              <a:t>Daniels, Ramos and Perry dropped everything six months ago to tour the country -- from Toronto to Miami -- and get the word out.</a:t>
            </a:r>
          </a:p>
          <a:p>
            <a:r>
              <a:rPr lang="en-US" dirty="0">
                <a:solidFill>
                  <a:schemeClr val="tx2"/>
                </a:solidFill>
                <a:latin typeface="Times New Roman" charset="0"/>
                <a:ea typeface="ＭＳ Ｐゴシック" charset="0"/>
                <a:cs typeface="ＭＳ Ｐゴシック" charset="0"/>
              </a:rPr>
              <a:t>"God is commanding us to warn the world of impending judgment," Perry said.</a:t>
            </a:r>
          </a:p>
          <a:p>
            <a:r>
              <a:rPr lang="en-US" dirty="0">
                <a:solidFill>
                  <a:schemeClr val="tx2"/>
                </a:solidFill>
                <a:latin typeface="Times New Roman" charset="0"/>
                <a:ea typeface="ＭＳ Ｐゴシック" charset="0"/>
                <a:cs typeface="ＭＳ Ｐゴシック" charset="0"/>
              </a:rPr>
              <a:t>Ramos, a Millville resident and father of three, left behind an electrical construction business. Perry, a Maryland resident, worked in the music industry and Daniels, a Philadelphia native, was a supervisor in a nursing home company.</a:t>
            </a:r>
          </a:p>
          <a:p>
            <a:r>
              <a:rPr lang="en-US" dirty="0">
                <a:solidFill>
                  <a:schemeClr val="tx2"/>
                </a:solidFill>
                <a:latin typeface="Times New Roman" charset="0"/>
                <a:ea typeface="ＭＳ Ｐゴシック" charset="0"/>
                <a:cs typeface="ＭＳ Ｐゴシック" charset="0"/>
              </a:rPr>
              <a:t>"It</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s just going to be like the days of Noah," said Perry. "No one knew the exact day when the flood was going to come."</a:t>
            </a:r>
          </a:p>
          <a:p>
            <a:r>
              <a:rPr lang="en-US" dirty="0">
                <a:solidFill>
                  <a:schemeClr val="tx2"/>
                </a:solidFill>
                <a:latin typeface="Times New Roman" charset="0"/>
                <a:ea typeface="ＭＳ Ｐゴシック" charset="0"/>
                <a:cs typeface="ＭＳ Ｐゴシック" charset="0"/>
              </a:rPr>
              <a:t>Some Route 38 drivers honked their horns; others looked on curiously. Ramos said the public mostly scoffs.</a:t>
            </a:r>
          </a:p>
          <a:p>
            <a:r>
              <a:rPr lang="en-US" dirty="0">
                <a:solidFill>
                  <a:schemeClr val="tx2"/>
                </a:solidFill>
                <a:latin typeface="Times New Roman" charset="0"/>
                <a:ea typeface="ＭＳ Ｐゴシック" charset="0"/>
                <a:cs typeface="ＭＳ Ｐゴシック" charset="0"/>
              </a:rPr>
              <a:t>"They say "We</a:t>
            </a:r>
            <a:r>
              <a:rPr lang="fr-FR" dirty="0">
                <a:solidFill>
                  <a:schemeClr val="tx2"/>
                </a:solidFill>
                <a:latin typeface="Times New Roman" charset="0"/>
                <a:ea typeface="ＭＳ Ｐゴシック" charset="0"/>
                <a:cs typeface="ＭＳ Ｐゴシック" charset="0"/>
              </a:rPr>
              <a:t>'</a:t>
            </a:r>
            <a:r>
              <a:rPr lang="en-US" dirty="0" err="1">
                <a:solidFill>
                  <a:schemeClr val="tx2"/>
                </a:solidFill>
                <a:latin typeface="Times New Roman" charset="0"/>
                <a:ea typeface="ＭＳ Ｐゴシック" charset="0"/>
                <a:cs typeface="ＭＳ Ｐゴシック" charset="0"/>
              </a:rPr>
              <a:t>ll</a:t>
            </a:r>
            <a:r>
              <a:rPr lang="en-US" dirty="0">
                <a:solidFill>
                  <a:schemeClr val="tx2"/>
                </a:solidFill>
                <a:latin typeface="Times New Roman" charset="0"/>
                <a:ea typeface="ＭＳ Ｐゴシック" charset="0"/>
                <a:cs typeface="ＭＳ Ｐゴシック" charset="0"/>
              </a:rPr>
              <a:t> see you May 22.</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That</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s probably the most popular quote," he said.</a:t>
            </a:r>
          </a:p>
          <a:p>
            <a:r>
              <a:rPr lang="en-US" dirty="0">
                <a:solidFill>
                  <a:schemeClr val="tx2"/>
                </a:solidFill>
                <a:latin typeface="Times New Roman" charset="0"/>
                <a:ea typeface="ＭＳ Ｐゴシック" charset="0"/>
                <a:cs typeface="ＭＳ Ｐゴシック" charset="0"/>
              </a:rPr>
              <a:t>The three men say the Biblical prophecy is simple, although not everyone will pick up on its message.</a:t>
            </a:r>
          </a:p>
          <a:p>
            <a:r>
              <a:rPr lang="en-US" dirty="0">
                <a:solidFill>
                  <a:schemeClr val="tx2"/>
                </a:solidFill>
                <a:latin typeface="Times New Roman" charset="0"/>
                <a:ea typeface="ＭＳ Ｐゴシック" charset="0"/>
                <a:cs typeface="ＭＳ Ｐゴシック" charset="0"/>
              </a:rPr>
              <a:t>"The Bible is filled with hidden spiritual, parabolic, dark sayings and all of it is . . . pointing to this date," explained Daniels.</a:t>
            </a:r>
          </a:p>
          <a:p>
            <a:r>
              <a:rPr lang="en-US" dirty="0">
                <a:solidFill>
                  <a:schemeClr val="tx2"/>
                </a:solidFill>
                <a:latin typeface="Times New Roman" charset="0"/>
                <a:ea typeface="ＭＳ Ｐゴシック" charset="0"/>
                <a:cs typeface="ＭＳ Ｐゴシック" charset="0"/>
              </a:rPr>
              <a:t>"Everything we</a:t>
            </a:r>
            <a:r>
              <a:rPr lang="fr-FR" dirty="0">
                <a:solidFill>
                  <a:schemeClr val="tx2"/>
                </a:solidFill>
                <a:latin typeface="Times New Roman" charset="0"/>
                <a:ea typeface="ＭＳ Ｐゴシック" charset="0"/>
                <a:cs typeface="ＭＳ Ｐゴシック" charset="0"/>
              </a:rPr>
              <a:t>'</a:t>
            </a:r>
            <a:r>
              <a:rPr lang="en-US" dirty="0" err="1">
                <a:solidFill>
                  <a:schemeClr val="tx2"/>
                </a:solidFill>
                <a:latin typeface="Times New Roman" charset="0"/>
                <a:ea typeface="ＭＳ Ｐゴシック" charset="0"/>
                <a:cs typeface="ＭＳ Ｐゴシック" charset="0"/>
              </a:rPr>
              <a:t>ve</a:t>
            </a:r>
            <a:r>
              <a:rPr lang="en-US" dirty="0">
                <a:solidFill>
                  <a:schemeClr val="tx2"/>
                </a:solidFill>
                <a:latin typeface="Times New Roman" charset="0"/>
                <a:ea typeface="ＭＳ Ｐゴシック" charset="0"/>
                <a:cs typeface="ＭＳ Ｐゴシック" charset="0"/>
              </a:rPr>
              <a:t> learned, every truth, every principle, has built up all the way to this date."</a:t>
            </a:r>
          </a:p>
          <a:p>
            <a:r>
              <a:rPr lang="en-US" dirty="0">
                <a:solidFill>
                  <a:schemeClr val="tx2"/>
                </a:solidFill>
                <a:latin typeface="Times New Roman" charset="0"/>
                <a:ea typeface="ＭＳ Ｐゴシック" charset="0"/>
                <a:cs typeface="ＭＳ Ｐゴシック" charset="0"/>
              </a:rPr>
              <a:t>Source: </a:t>
            </a:r>
            <a:r>
              <a:rPr lang="en-US" dirty="0">
                <a:solidFill>
                  <a:schemeClr val="tx2"/>
                </a:solidFill>
                <a:latin typeface="Times New Roman" charset="0"/>
                <a:ea typeface="ＭＳ Ｐゴシック" charset="0"/>
                <a:cs typeface="ＭＳ Ｐゴシック" charset="0"/>
                <a:hlinkClick r:id="rId3"/>
              </a:rPr>
              <a:t>http://www.courierpostonline.com/article/20110122/NEWS01/101220343/Touring-trio-says-world-ends-on-May-21</a:t>
            </a:r>
            <a:endParaRPr lang="en-US" dirty="0">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8363377-E0E3-419E-B798-5E48011210DC}" type="slidenum">
              <a:rPr lang="en-GB" sz="1200">
                <a:solidFill>
                  <a:prstClr val="white"/>
                </a:solidFill>
              </a:rPr>
              <a:pPr/>
              <a:t>32</a:t>
            </a:fld>
            <a:endParaRPr lang="en-GB" sz="1200">
              <a:solidFill>
                <a:prstClr val="white"/>
              </a:solidFill>
            </a:endParaRPr>
          </a:p>
        </p:txBody>
      </p:sp>
      <p:sp>
        <p:nvSpPr>
          <p:cNvPr id="700418" name="Rectangle 2"/>
          <p:cNvSpPr>
            <a:spLocks noGrp="1" noRot="1" noChangeAspect="1" noChangeArrowheads="1" noTextEdit="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p:spPr>
        <p:txBody>
          <a:bodyPr/>
          <a:lstStyle/>
          <a:p>
            <a:endParaRPr lang="zh-CN" altLang="en-US">
              <a:ea typeface="SimSun"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E0ECA5C-EC93-4F85-8886-BF68B4761543}" type="slidenum">
              <a:rPr lang="en-GB" sz="1200">
                <a:solidFill>
                  <a:prstClr val="white"/>
                </a:solidFill>
              </a:rPr>
              <a:pPr/>
              <a:t>33</a:t>
            </a:fld>
            <a:endParaRPr lang="en-GB" sz="1200">
              <a:solidFill>
                <a:prstClr val="white"/>
              </a:solidFill>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384121-A69C-C14F-A6AA-204E82A9E95C}" type="slidenum">
              <a:rPr lang="en-GB" sz="1200">
                <a:solidFill>
                  <a:srgbClr val="000000"/>
                </a:solidFill>
              </a:rPr>
              <a:pPr/>
              <a:t>34</a:t>
            </a:fld>
            <a:endParaRPr lang="en-GB" sz="1200">
              <a:solidFill>
                <a:srgbClr val="000000"/>
              </a:solidFill>
            </a:endParaRPr>
          </a:p>
        </p:txBody>
      </p:sp>
      <p:sp>
        <p:nvSpPr>
          <p:cNvPr id="882690" name="Rectangle 2"/>
          <p:cNvSpPr>
            <a:spLocks noGrp="1" noRot="1" noChangeAspect="1" noChangeArrowheads="1"/>
          </p:cNvSpPr>
          <p:nvPr>
            <p:ph type="sldImg"/>
          </p:nvPr>
        </p:nvSpPr>
        <p:spPr>
          <a:solidFill>
            <a:srgbClr val="FFFFFF"/>
          </a:solidFill>
          <a:ln/>
        </p:spPr>
      </p:sp>
      <p:sp>
        <p:nvSpPr>
          <p:cNvPr id="88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35</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03938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A03E0-FCE0-6045-81C5-0FB24093A2CE}" type="slidenum">
              <a:rPr lang="en-GB" sz="1200">
                <a:solidFill>
                  <a:prstClr val="white"/>
                </a:solidFill>
              </a:rPr>
              <a:pPr/>
              <a:t>37</a:t>
            </a:fld>
            <a:endParaRPr lang="en-GB" sz="1200">
              <a:solidFill>
                <a:prstClr val="white"/>
              </a:solidFill>
            </a:endParaRPr>
          </a:p>
        </p:txBody>
      </p:sp>
      <p:sp>
        <p:nvSpPr>
          <p:cNvPr id="886786" name="Rectangle 2"/>
          <p:cNvSpPr>
            <a:spLocks noGrp="1" noRot="1" noChangeAspect="1" noChangeArrowheads="1"/>
          </p:cNvSpPr>
          <p:nvPr>
            <p:ph type="sldImg"/>
          </p:nvPr>
        </p:nvSpPr>
        <p:spPr>
          <a:solidFill>
            <a:srgbClr val="FFFFFF"/>
          </a:solidFill>
          <a:ln/>
        </p:spPr>
      </p:sp>
      <p:sp>
        <p:nvSpPr>
          <p:cNvPr id="88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38</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39</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856B56-DF53-D64B-8A73-565520E3C8CE}" type="slidenum">
              <a:rPr lang="en-GB" sz="1200">
                <a:solidFill>
                  <a:prstClr val="white"/>
                </a:solidFill>
              </a:rPr>
              <a:pPr/>
              <a:t>40</a:t>
            </a:fld>
            <a:endParaRPr lang="en-GB" sz="1200">
              <a:solidFill>
                <a:prstClr val="white"/>
              </a:solidFill>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501AED-A345-AF47-9BFF-5B15BC3204EA}" type="slidenum">
              <a:rPr lang="en-GB" sz="1200">
                <a:solidFill>
                  <a:prstClr val="white"/>
                </a:solidFill>
              </a:rPr>
              <a:pPr/>
              <a:t>41</a:t>
            </a:fld>
            <a:endParaRPr lang="en-GB" sz="1200">
              <a:solidFill>
                <a:prstClr val="white"/>
              </a:solidFill>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209DC0-5B17-314C-BE35-BF71D40C6C55}" type="slidenum">
              <a:rPr lang="en-GB" sz="1200">
                <a:solidFill>
                  <a:prstClr val="white"/>
                </a:solidFill>
              </a:rPr>
              <a:pPr/>
              <a:t>42</a:t>
            </a:fld>
            <a:endParaRPr lang="en-GB" sz="1200">
              <a:solidFill>
                <a:prstClr val="white"/>
              </a:solidFill>
            </a:endParaRPr>
          </a:p>
        </p:txBody>
      </p:sp>
      <p:sp>
        <p:nvSpPr>
          <p:cNvPr id="897026" name="Rectangle 2"/>
          <p:cNvSpPr>
            <a:spLocks noGrp="1" noRot="1" noChangeAspect="1" noChangeArrowheads="1"/>
          </p:cNvSpPr>
          <p:nvPr>
            <p:ph type="sldImg"/>
          </p:nvPr>
        </p:nvSpPr>
        <p:spPr>
          <a:solidFill>
            <a:srgbClr val="FFFFFF"/>
          </a:solidFill>
          <a:ln/>
        </p:spPr>
      </p:sp>
      <p:sp>
        <p:nvSpPr>
          <p:cNvPr id="89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A82523-AD2E-674E-9D87-9DB0179CAEA5}" type="slidenum">
              <a:rPr lang="en-GB" sz="1200">
                <a:solidFill>
                  <a:prstClr val="white"/>
                </a:solidFill>
              </a:rPr>
              <a:pPr/>
              <a:t>43</a:t>
            </a:fld>
            <a:endParaRPr lang="en-GB" sz="1200">
              <a:solidFill>
                <a:prstClr val="white"/>
              </a:solidFill>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E733AD-D5A9-4916-8327-61750EDDF3F3}" type="slidenum">
              <a:rPr lang="en-GB" sz="1200">
                <a:solidFill>
                  <a:prstClr val="white"/>
                </a:solidFill>
              </a:rPr>
              <a:pPr/>
              <a:t>44</a:t>
            </a:fld>
            <a:endParaRPr lang="en-GB" sz="1200">
              <a:solidFill>
                <a:prstClr val="white"/>
              </a:solidFill>
            </a:endParaRPr>
          </a:p>
        </p:txBody>
      </p:sp>
      <p:sp>
        <p:nvSpPr>
          <p:cNvPr id="71885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05C8610A-2A07-4F17-BF31-E67A45280250}" type="slidenum">
              <a:rPr lang="en-GB" sz="1200">
                <a:solidFill>
                  <a:prstClr val="white"/>
                </a:solidFill>
                <a:cs typeface="+mn-cs"/>
              </a:rPr>
              <a:pPr algn="r"/>
              <a:t>44</a:t>
            </a:fld>
            <a:endParaRPr lang="en-GB" sz="1200">
              <a:solidFill>
                <a:prstClr val="white"/>
              </a:solidFill>
              <a:cs typeface="+mn-cs"/>
            </a:endParaRPr>
          </a:p>
        </p:txBody>
      </p:sp>
      <p:sp>
        <p:nvSpPr>
          <p:cNvPr id="718851" name="Rectangle 2"/>
          <p:cNvSpPr>
            <a:spLocks noGrp="1" noRot="1" noChangeAspect="1" noChangeArrowheads="1" noTextEdit="1"/>
          </p:cNvSpPr>
          <p:nvPr>
            <p:ph type="sldImg"/>
          </p:nvPr>
        </p:nvSpPr>
        <p:spPr>
          <a:ln/>
        </p:spPr>
      </p:sp>
      <p:sp>
        <p:nvSpPr>
          <p:cNvPr id="71885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9F97015-707F-B348-B1F2-3E0A679D139F}" type="slidenum">
              <a:rPr lang="en-GB" sz="1200">
                <a:solidFill>
                  <a:prstClr val="white"/>
                </a:solidFill>
              </a:rPr>
              <a:pPr/>
              <a:t>45</a:t>
            </a:fld>
            <a:endParaRPr lang="en-GB" sz="1200">
              <a:solidFill>
                <a:prstClr val="white"/>
              </a:solidFill>
            </a:endParaRPr>
          </a:p>
        </p:txBody>
      </p:sp>
      <p:sp>
        <p:nvSpPr>
          <p:cNvPr id="903170" name="Rectangle 2"/>
          <p:cNvSpPr>
            <a:spLocks noGrp="1" noRot="1" noChangeAspect="1" noChangeArrowheads="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0C0DAF1-0266-D840-9A8E-93E1EB744FF6}" type="slidenum">
              <a:rPr lang="en-GB" sz="1200">
                <a:solidFill>
                  <a:prstClr val="white"/>
                </a:solidFill>
              </a:rPr>
              <a:pPr/>
              <a:t>46</a:t>
            </a:fld>
            <a:endParaRPr lang="en-GB" sz="1200">
              <a:solidFill>
                <a:prstClr val="white"/>
              </a:solidFill>
            </a:endParaRPr>
          </a:p>
        </p:txBody>
      </p:sp>
      <p:sp>
        <p:nvSpPr>
          <p:cNvPr id="905218"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4287F4C-C64C-48CC-AE2D-AD77EFA89A3B}"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cs typeface="+mn-cs"/>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258828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B690B1C0-B6CB-AD40-ACBD-A2A2B5D66E23}" type="slidenum">
              <a:rPr lang="en-GB" sz="1200">
                <a:solidFill>
                  <a:srgbClr val="FFFFFF"/>
                </a:solidFill>
              </a:rPr>
              <a:pPr algn="r"/>
              <a:t>47</a:t>
            </a:fld>
            <a:endParaRPr lang="en-GB" sz="1200">
              <a:solidFill>
                <a:srgbClr val="FFFFFF"/>
              </a:solidFill>
            </a:endParaRPr>
          </a:p>
        </p:txBody>
      </p:sp>
      <p:sp>
        <p:nvSpPr>
          <p:cNvPr id="907266"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4792B86-B251-4B56-BBF2-DA63A3A925B3}" type="slidenum">
              <a:rPr lang="en-GB" sz="1200">
                <a:solidFill>
                  <a:prstClr val="white"/>
                </a:solidFill>
              </a:rPr>
              <a:pPr/>
              <a:t>48</a:t>
            </a:fld>
            <a:endParaRPr lang="en-GB" sz="1200">
              <a:solidFill>
                <a:prstClr val="white"/>
              </a:solidFill>
            </a:endParaRPr>
          </a:p>
        </p:txBody>
      </p:sp>
      <p:sp>
        <p:nvSpPr>
          <p:cNvPr id="58573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D4EAE0EE-E7FD-4220-BB3A-01CBB7521CAB}" type="slidenum">
              <a:rPr lang="en-GB" sz="1200">
                <a:solidFill>
                  <a:prstClr val="white"/>
                </a:solidFill>
              </a:rPr>
              <a:pPr algn="r"/>
              <a:t>48</a:t>
            </a:fld>
            <a:endParaRPr lang="en-GB" sz="1200">
              <a:solidFill>
                <a:prstClr val="white"/>
              </a:solidFill>
            </a:endParaRPr>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7790B7B-3B05-4D89-87A9-D4920A84BC59}" type="slidenum">
              <a:rPr lang="en-GB" sz="1200">
                <a:solidFill>
                  <a:prstClr val="white"/>
                </a:solidFill>
              </a:rPr>
              <a:pPr algn="r"/>
              <a:t>49</a:t>
            </a:fld>
            <a:endParaRPr lang="en-GB" sz="1200">
              <a:solidFill>
                <a:prstClr val="white"/>
              </a:solidFill>
            </a:endParaRPr>
          </a:p>
        </p:txBody>
      </p:sp>
      <p:sp>
        <p:nvSpPr>
          <p:cNvPr id="587778" name="Rectangle 2"/>
          <p:cNvSpPr>
            <a:spLocks noGrp="1" noRot="1" noChangeAspect="1" noChangeArrowheads="1" noTextEdit="1"/>
          </p:cNvSpPr>
          <p:nvPr>
            <p:ph type="sldImg"/>
          </p:nvPr>
        </p:nvSpPr>
        <p:spPr>
          <a:solidFill>
            <a:srgbClr val="FFFFFF"/>
          </a:solidFill>
          <a:ln/>
        </p:spPr>
      </p:sp>
      <p:sp>
        <p:nvSpPr>
          <p:cNvPr id="58777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E6AE5-867E-D740-828D-62E52742E3A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6762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6412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54</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mr-IN"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as the sun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corresponds to the description of Jesus Christ in Revelation 1:16; his feet correspond to the Lord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 of the Lord</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BEFAA9-285E-0547-A791-FC270613F8A4}"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082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1701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66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BE6AE5-867E-D740-828D-62E52742E3A0}" type="slidenum">
              <a:rPr lang="en-GB" sz="1200">
                <a:solidFill>
                  <a:prstClr val="white"/>
                </a:solidFill>
              </a:rPr>
              <a:pPr/>
              <a:t>58</a:t>
            </a:fld>
            <a:endParaRPr lang="en-GB" sz="1200">
              <a:solidFill>
                <a:prstClr val="white"/>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5</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a:t>
            </a:r>
            <a:r>
              <a:rPr lang="en-US" baseline="0">
                <a:latin typeface="Times New Roman" charset="0"/>
                <a:ea typeface="ＭＳ Ｐゴシック" charset="0"/>
                <a:cs typeface="ＭＳ Ｐゴシック" charset="0"/>
              </a:rPr>
              <a:t>They do not advance the chronology but add important information that is not associated with a particular judgment.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59</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61</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DDB0CA-C9E5-9245-A641-AAD1EA44499F}" type="slidenum">
              <a:rPr lang="en-GB" sz="1200">
                <a:solidFill>
                  <a:prstClr val="white"/>
                </a:solidFill>
              </a:rPr>
              <a:pPr/>
              <a:t>62</a:t>
            </a:fld>
            <a:endParaRPr lang="en-GB" sz="1200">
              <a:solidFill>
                <a:prstClr val="white"/>
              </a:solidFill>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schemeClr val="bg1"/>
                </a:solidFill>
              </a:rPr>
              <a:pPr/>
              <a:t>63</a:t>
            </a:fld>
            <a:endParaRPr lang="en-GB" sz="1200">
              <a:solidFill>
                <a:schemeClr val="bg1"/>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51887A-5996-EE4F-BBE8-CD45065F0C36}" type="slidenum">
              <a:rPr lang="en-GB" sz="1200">
                <a:solidFill>
                  <a:prstClr val="white"/>
                </a:solidFill>
              </a:rPr>
              <a:pPr/>
              <a:t>64</a:t>
            </a:fld>
            <a:endParaRPr lang="en-GB" sz="1200">
              <a:solidFill>
                <a:prstClr val="white"/>
              </a:solidFill>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70</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2228E57-2A16-44E5-8C1C-11CA0665CD7F}" type="slidenum">
              <a:rPr lang="en-GB" sz="1200">
                <a:solidFill>
                  <a:prstClr val="white"/>
                </a:solidFill>
              </a:rPr>
              <a:pPr/>
              <a:t>71</a:t>
            </a:fld>
            <a:endParaRPr lang="en-GB" sz="1200">
              <a:solidFill>
                <a:prstClr val="white"/>
              </a:solidFill>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72</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54373D9-909A-4E1F-8ED0-813EF6D78DAE}" type="slidenum">
              <a:rPr lang="en-GB" sz="1200">
                <a:solidFill>
                  <a:srgbClr val="000000"/>
                </a:solidFill>
              </a:rPr>
              <a:pPr/>
              <a:t>73</a:t>
            </a:fld>
            <a:endParaRPr lang="en-GB" sz="1200">
              <a:solidFill>
                <a:srgbClr val="000000"/>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194F240-EEB9-4FD3-A052-C2620F19D2BE}" type="slidenum">
              <a:rPr lang="en-GB" sz="1200">
                <a:solidFill>
                  <a:prstClr val="white"/>
                </a:solidFill>
              </a:rPr>
              <a:pPr/>
              <a:t>74</a:t>
            </a:fld>
            <a:endParaRPr lang="en-GB" sz="1200">
              <a:solidFill>
                <a:prstClr val="white"/>
              </a:solidFill>
            </a:endParaRPr>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8BCBC4-D622-BB45-AA66-DCA47E5F8FAA}" type="slidenum">
              <a:rPr lang="en-GB" sz="1200">
                <a:solidFill>
                  <a:srgbClr val="000000"/>
                </a:solidFill>
              </a:rPr>
              <a:pPr/>
              <a:t>7</a:t>
            </a:fld>
            <a:endParaRPr lang="en-GB" sz="1200">
              <a:solidFill>
                <a:srgbClr val="000000"/>
              </a:solidFill>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5C1FCDC-DFF0-4A55-9F39-D1378583999A}" type="slidenum">
              <a:rPr lang="en-GB" sz="1200">
                <a:solidFill>
                  <a:prstClr val="white"/>
                </a:solidFill>
              </a:rPr>
              <a:pPr/>
              <a:t>76</a:t>
            </a:fld>
            <a:endParaRPr lang="en-GB" sz="1200">
              <a:solidFill>
                <a:prstClr val="white"/>
              </a:solidFill>
            </a:endParaRPr>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21D3887-7231-4087-955B-04AE55890B9C}" type="slidenum">
              <a:rPr lang="en-GB" sz="1200">
                <a:solidFill>
                  <a:prstClr val="white"/>
                </a:solidFill>
              </a:rPr>
              <a:pPr/>
              <a:t>77</a:t>
            </a:fld>
            <a:endParaRPr lang="en-GB" sz="1200">
              <a:solidFill>
                <a:prstClr val="white"/>
              </a:solidFill>
            </a:endParaRPr>
          </a:p>
        </p:txBody>
      </p:sp>
      <p:sp>
        <p:nvSpPr>
          <p:cNvPr id="60006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6796AD36-9ABC-4DC1-A3FD-B4E4CDE3C1F1}" type="slidenum">
              <a:rPr lang="en-GB" sz="1200">
                <a:solidFill>
                  <a:prstClr val="white"/>
                </a:solidFill>
              </a:rPr>
              <a:pPr algn="r"/>
              <a:t>77</a:t>
            </a:fld>
            <a:endParaRPr lang="en-GB" sz="1200">
              <a:solidFill>
                <a:prstClr val="white"/>
              </a:solidFill>
            </a:endParaRPr>
          </a:p>
        </p:txBody>
      </p:sp>
      <p:sp>
        <p:nvSpPr>
          <p:cNvPr id="600067" name="Rectangle 2"/>
          <p:cNvSpPr>
            <a:spLocks noGrp="1" noRot="1" noChangeAspect="1" noChangeArrowheads="1" noTextEdit="1"/>
          </p:cNvSpPr>
          <p:nvPr>
            <p:ph type="sldImg"/>
          </p:nvPr>
        </p:nvSpPr>
        <p:spPr>
          <a:ln/>
        </p:spPr>
      </p:sp>
      <p:sp>
        <p:nvSpPr>
          <p:cNvPr id="600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noRot="1" noChangeAspect="1" noChangeArrowheads="1" noTextEdit="1"/>
          </p:cNvSpPr>
          <p:nvPr>
            <p:ph type="sldImg"/>
          </p:nvPr>
        </p:nvSpPr>
        <p:spPr>
          <a:ln/>
        </p:spPr>
      </p:sp>
      <p:sp>
        <p:nvSpPr>
          <p:cNvPr id="487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D38B83BA-E26A-F94A-97DD-82A1637D2CB1}" type="slidenum">
              <a:rPr lang="en-US" sz="1200">
                <a:solidFill>
                  <a:prstClr val="black"/>
                </a:solidFill>
              </a:rPr>
              <a:pPr eaLnBrk="1" hangingPunct="1"/>
              <a:t>79</a:t>
            </a:fld>
            <a:endParaRPr lang="en-US" sz="1200">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09C729-8257-7344-A934-EB937AA6E38C}" type="slidenum">
              <a:rPr lang="en-US" sz="1200">
                <a:solidFill>
                  <a:prstClr val="black"/>
                </a:solidFill>
              </a:rPr>
              <a:pPr eaLnBrk="1" hangingPunct="1"/>
              <a:t>80</a:t>
            </a:fld>
            <a:endParaRPr lang="en-US" sz="1200">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1871BD4-9543-48D8-BFE2-94DF47577C12}" type="slidenum">
              <a:rPr lang="en-GB" sz="1200">
                <a:solidFill>
                  <a:prstClr val="white"/>
                </a:solidFill>
              </a:rPr>
              <a:pPr/>
              <a:t>81</a:t>
            </a:fld>
            <a:endParaRPr lang="en-GB" sz="1200">
              <a:solidFill>
                <a:prstClr val="white"/>
              </a:solidFill>
            </a:endParaRPr>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E5E8858-B4B9-4ACD-BEBF-090507C5739C}" type="slidenum">
              <a:rPr lang="en-GB" sz="1200">
                <a:solidFill>
                  <a:prstClr val="white"/>
                </a:solidFill>
              </a:rPr>
              <a:pPr/>
              <a:t>82</a:t>
            </a:fld>
            <a:endParaRPr lang="en-GB" sz="1200">
              <a:solidFill>
                <a:prstClr val="white"/>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284DE66-7263-48E0-B7C9-837802C30BC5}" type="slidenum">
              <a:rPr lang="en-GB" sz="1200">
                <a:solidFill>
                  <a:prstClr val="white"/>
                </a:solidFill>
              </a:rPr>
              <a:pPr/>
              <a:t>83</a:t>
            </a:fld>
            <a:endParaRPr lang="en-GB" sz="1200">
              <a:solidFill>
                <a:prstClr val="white"/>
              </a:solidFill>
            </a:endParaRPr>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DC8278C-1F3E-4307-BC29-C2FF238DB424}" type="slidenum">
              <a:rPr lang="en-GB" sz="1200">
                <a:solidFill>
                  <a:prstClr val="white"/>
                </a:solidFill>
              </a:rPr>
              <a:pPr/>
              <a:t>84</a:t>
            </a:fld>
            <a:endParaRPr lang="en-GB" sz="1200">
              <a:solidFill>
                <a:prstClr val="white"/>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7978F2F-0B05-4A6A-B440-A193D2E4E695}" type="slidenum">
              <a:rPr lang="en-GB" sz="1200">
                <a:solidFill>
                  <a:prstClr val="white"/>
                </a:solidFill>
              </a:rPr>
              <a:pPr/>
              <a:t>85</a:t>
            </a:fld>
            <a:endParaRPr lang="en-GB" sz="1200">
              <a:solidFill>
                <a:prstClr val="white"/>
              </a:solidFill>
            </a:endParaRPr>
          </a:p>
        </p:txBody>
      </p:sp>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164274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AC52165-8E5F-496B-8C4A-C4560BA008E3}" type="slidenum">
              <a:rPr lang="en-GB" sz="1200">
                <a:solidFill>
                  <a:prstClr val="white"/>
                </a:solidFill>
              </a:rPr>
              <a:pPr/>
              <a:t>86</a:t>
            </a:fld>
            <a:endParaRPr lang="en-GB" sz="1200">
              <a:solidFill>
                <a:prstClr val="white"/>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8C1A91-03EA-544C-8502-8C87039B2A7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4754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14BB51E-14FD-4280-978C-7F5552F37A46}" type="slidenum">
              <a:rPr lang="en-GB" sz="1200">
                <a:solidFill>
                  <a:prstClr val="white"/>
                </a:solidFill>
              </a:rPr>
              <a:pPr/>
              <a:t>88</a:t>
            </a:fld>
            <a:endParaRPr lang="en-GB" sz="1200">
              <a:solidFill>
                <a:prstClr val="white"/>
              </a:solidFill>
            </a:endParaRPr>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F9268DE-409C-4A26-BEEB-8C07860A7D9E}" type="slidenum">
              <a:rPr lang="en-GB" sz="1200">
                <a:solidFill>
                  <a:prstClr val="white"/>
                </a:solidFill>
              </a:rPr>
              <a:pPr/>
              <a:t>89</a:t>
            </a:fld>
            <a:endParaRPr lang="en-GB" sz="1200">
              <a:solidFill>
                <a:prstClr val="white"/>
              </a:solidFill>
            </a:endParaRPr>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402C64B-C305-4091-82AD-B104A4171D7A}" type="slidenum">
              <a:rPr lang="en-GB" sz="1200">
                <a:solidFill>
                  <a:prstClr val="white"/>
                </a:solidFill>
              </a:rPr>
              <a:pPr/>
              <a:t>90</a:t>
            </a:fld>
            <a:endParaRPr lang="en-GB" sz="1200">
              <a:solidFill>
                <a:prstClr val="white"/>
              </a:solidFill>
            </a:endParaRPr>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91</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92</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93</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A46AFA-2BE5-094D-9A81-820770FDBB87}" type="slidenum">
              <a:rPr lang="en-GB" sz="1200">
                <a:solidFill>
                  <a:schemeClr val="bg1"/>
                </a:solidFill>
              </a:rPr>
              <a:pPr/>
              <a:t>94</a:t>
            </a:fld>
            <a:endParaRPr lang="en-GB" sz="1200">
              <a:solidFill>
                <a:schemeClr val="bg1"/>
              </a:solidFill>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95</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7840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9CAAC5-E074-3E46-A178-8D38ACAD5B04}" type="slidenum">
              <a:rPr lang="en-GB" sz="1200">
                <a:solidFill>
                  <a:prstClr val="white"/>
                </a:solidFill>
              </a:rPr>
              <a:pPr/>
              <a:t>96</a:t>
            </a:fld>
            <a:endParaRPr lang="en-GB" sz="1200">
              <a:solidFill>
                <a:prstClr val="white"/>
              </a:solidFill>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FD8ABB-7E89-5C49-A314-A09350A90515}" type="slidenum">
              <a:rPr lang="en-GB" sz="1200">
                <a:solidFill>
                  <a:prstClr val="white"/>
                </a:solidFill>
              </a:rPr>
              <a:pPr/>
              <a:t>97</a:t>
            </a:fld>
            <a:endParaRPr lang="en-GB" sz="1200">
              <a:solidFill>
                <a:prstClr val="white"/>
              </a:solidFill>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BEE541-921C-2145-A131-BC12146E77F7}" type="slidenum">
              <a:rPr lang="en-GB" sz="1200">
                <a:solidFill>
                  <a:prstClr val="white"/>
                </a:solidFill>
              </a:rPr>
              <a:pPr/>
              <a:t>98</a:t>
            </a:fld>
            <a:endParaRPr lang="en-GB" sz="1200">
              <a:solidFill>
                <a:prstClr val="white"/>
              </a:solidFill>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2488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3E85A9-C72B-9E49-8EF2-25156B00623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21498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4B0F0-C812-EF45-85FA-C145CDF860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432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105</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woman is Israel, but what are the 12 stars on her head?</a:t>
            </a:r>
          </a:p>
          <a:p>
            <a:r>
              <a:rPr lang="en-US" dirty="0">
                <a:latin typeface="Times New Roman" charset="0"/>
                <a:ea typeface="ＭＳ Ｐゴシック" charset="0"/>
                <a:cs typeface="ＭＳ Ｐゴシック" charset="0"/>
              </a:rPr>
              <a:t>Genesis 37:9 compares the sons of Israel to 12 stars, 11 of which</a:t>
            </a:r>
            <a:r>
              <a:rPr lang="en-US" baseline="0" dirty="0">
                <a:latin typeface="Times New Roman" charset="0"/>
                <a:ea typeface="ＭＳ Ｐゴシック" charset="0"/>
                <a:cs typeface="ＭＳ Ｐゴシック" charset="0"/>
              </a:rPr>
              <a:t> will bow down to Joseph.</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106</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stars?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107</a:t>
            </a:fld>
            <a:endParaRPr lang="en-GB">
              <a:solidFill>
                <a:prstClr val="black"/>
              </a:solidFill>
            </a:endParaRPr>
          </a:p>
        </p:txBody>
      </p:sp>
    </p:spTree>
    <p:extLst>
      <p:ext uri="{BB962C8B-B14F-4D97-AF65-F5344CB8AC3E}">
        <p14:creationId xmlns:p14="http://schemas.microsoft.com/office/powerpoint/2010/main" val="24897721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5E09CE-FEC6-AC4A-B23A-CAD185029FF3}" type="slidenum">
              <a:rPr lang="en-GB" sz="1200">
                <a:solidFill>
                  <a:prstClr val="white"/>
                </a:solidFill>
              </a:rPr>
              <a:pPr/>
              <a:t>109</a:t>
            </a:fld>
            <a:endParaRPr lang="en-GB" sz="1200">
              <a:solidFill>
                <a:prstClr val="white"/>
              </a:solidFill>
            </a:endParaRPr>
          </a:p>
        </p:txBody>
      </p:sp>
      <p:sp>
        <p:nvSpPr>
          <p:cNvPr id="942082" name="Rectangle 2"/>
          <p:cNvSpPr>
            <a:spLocks noGrp="1" noRot="1" noChangeAspect="1" noChangeArrowheads="1"/>
          </p:cNvSpPr>
          <p:nvPr>
            <p:ph type="sldImg"/>
          </p:nvPr>
        </p:nvSpPr>
        <p:spPr>
          <a:solidFill>
            <a:srgbClr val="FFFFFF"/>
          </a:solidFill>
          <a:ln/>
        </p:spPr>
      </p:sp>
      <p:sp>
        <p:nvSpPr>
          <p:cNvPr id="94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97311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09C30C-1492-CC46-B1C3-24942A11EB52}" type="slidenum">
              <a:rPr lang="en-GB" sz="1200">
                <a:solidFill>
                  <a:prstClr val="white"/>
                </a:solidFill>
              </a:rPr>
              <a:pPr/>
              <a:t>111</a:t>
            </a:fld>
            <a:endParaRPr lang="en-GB" sz="1200">
              <a:solidFill>
                <a:prstClr val="white"/>
              </a:solidFill>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113</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114</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115</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117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118</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119</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120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D345681-7E21-4D4C-81C3-88255B320D73}" type="slidenum">
              <a:rPr lang="en-US">
                <a:solidFill>
                  <a:prstClr val="black"/>
                </a:solidFill>
              </a:rPr>
              <a:pPr/>
              <a:t>121</a:t>
            </a:fld>
            <a:endParaRPr lang="en-US">
              <a:solidFill>
                <a:prstClr val="black"/>
              </a:solidFill>
            </a:endParaRPr>
          </a:p>
        </p:txBody>
      </p:sp>
      <p:sp>
        <p:nvSpPr>
          <p:cNvPr id="105474"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bwMode="auto">
          <a:xfrm>
            <a:off x="913643" y="4343253"/>
            <a:ext cx="5030715" cy="2791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2860F3D-BB25-CE4D-9F80-8875E4D53AEB}" type="slidenum">
              <a:rPr lang="en-US">
                <a:solidFill>
                  <a:prstClr val="black"/>
                </a:solidFill>
              </a:rPr>
              <a:pPr/>
              <a:t>122</a:t>
            </a:fld>
            <a:endParaRPr lang="en-US">
              <a:solidFill>
                <a:prstClr val="black"/>
              </a:solidFill>
            </a:endParaRPr>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997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11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96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113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10353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96562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4228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8305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6643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11349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757959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881097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512695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02836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50854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7/18/24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15798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2562653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2343078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19586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782661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5321023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13706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511617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212873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19237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14895552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400337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512015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309363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408871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724" name="Rectangle 4"/>
          <p:cNvSpPr>
            <a:spLocks noGrp="1" noChangeArrowheads="1"/>
          </p:cNvSpPr>
          <p:nvPr>
            <p:ph type="dt" sz="half" idx="2"/>
          </p:nvPr>
        </p:nvSpPr>
        <p:spPr/>
        <p:txBody>
          <a:bodyPr/>
          <a:lstStyle>
            <a:lvl1pPr>
              <a:defRPr/>
            </a:lvl1pPr>
          </a:lstStyle>
          <a:p>
            <a:endParaRPr lang="en-US">
              <a:solidFill>
                <a:srgbClr val="463634"/>
              </a:solidFill>
            </a:endParaRPr>
          </a:p>
        </p:txBody>
      </p:sp>
      <p:sp>
        <p:nvSpPr>
          <p:cNvPr id="30725" name="Rectangle 5"/>
          <p:cNvSpPr>
            <a:spLocks noGrp="1" noChangeArrowheads="1"/>
          </p:cNvSpPr>
          <p:nvPr>
            <p:ph type="ftr" sz="quarter" idx="3"/>
          </p:nvPr>
        </p:nvSpPr>
        <p:spPr/>
        <p:txBody>
          <a:bodyPr/>
          <a:lstStyle>
            <a:lvl1pPr>
              <a:defRPr/>
            </a:lvl1pPr>
          </a:lstStyle>
          <a:p>
            <a:endParaRPr lang="en-US">
              <a:solidFill>
                <a:srgbClr val="463634"/>
              </a:solidFill>
            </a:endParaRPr>
          </a:p>
        </p:txBody>
      </p:sp>
      <p:sp>
        <p:nvSpPr>
          <p:cNvPr id="30726" name="Rectangle 6"/>
          <p:cNvSpPr>
            <a:spLocks noGrp="1" noChangeArrowheads="1"/>
          </p:cNvSpPr>
          <p:nvPr>
            <p:ph type="sldNum" sz="quarter" idx="4"/>
          </p:nvPr>
        </p:nvSpPr>
        <p:spPr/>
        <p:txBody>
          <a:bodyPr/>
          <a:lstStyle>
            <a:lvl1pPr>
              <a:defRPr/>
            </a:lvl1pPr>
          </a:lstStyle>
          <a:p>
            <a:fld id="{23FDB334-42C8-A249-8C61-A0318B6A1661}"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924607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9D0D2C3E-76E0-2A41-B8F7-97062619CAC5}"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287000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866BCB41-81D4-5D40-96CA-4DA7CEE866AB}"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9366363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82A7DD18-4BAC-F34B-A9D9-CFAFD5AED5E7}"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2238072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63634"/>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63634"/>
              </a:solidFill>
            </a:endParaRPr>
          </a:p>
        </p:txBody>
      </p:sp>
      <p:sp>
        <p:nvSpPr>
          <p:cNvPr id="9" name="Slide Number Placeholder 8"/>
          <p:cNvSpPr>
            <a:spLocks noGrp="1"/>
          </p:cNvSpPr>
          <p:nvPr>
            <p:ph type="sldNum" sz="quarter" idx="12"/>
          </p:nvPr>
        </p:nvSpPr>
        <p:spPr/>
        <p:txBody>
          <a:bodyPr/>
          <a:lstStyle>
            <a:lvl1pPr>
              <a:defRPr/>
            </a:lvl1pPr>
          </a:lstStyle>
          <a:p>
            <a:fld id="{45AF828D-0119-924B-A1F1-C1AAA66748A9}"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40040042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63634"/>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63634"/>
              </a:solidFill>
            </a:endParaRPr>
          </a:p>
        </p:txBody>
      </p:sp>
      <p:sp>
        <p:nvSpPr>
          <p:cNvPr id="5" name="Slide Number Placeholder 4"/>
          <p:cNvSpPr>
            <a:spLocks noGrp="1"/>
          </p:cNvSpPr>
          <p:nvPr>
            <p:ph type="sldNum" sz="quarter" idx="12"/>
          </p:nvPr>
        </p:nvSpPr>
        <p:spPr/>
        <p:txBody>
          <a:bodyPr/>
          <a:lstStyle>
            <a:lvl1pPr>
              <a:defRPr/>
            </a:lvl1pPr>
          </a:lstStyle>
          <a:p>
            <a:fld id="{08E10255-D66C-7240-8DB6-AA1A6DE16F99}"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8819611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63634"/>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63634"/>
              </a:solidFill>
            </a:endParaRPr>
          </a:p>
        </p:txBody>
      </p:sp>
      <p:sp>
        <p:nvSpPr>
          <p:cNvPr id="4" name="Slide Number Placeholder 3"/>
          <p:cNvSpPr>
            <a:spLocks noGrp="1"/>
          </p:cNvSpPr>
          <p:nvPr>
            <p:ph type="sldNum" sz="quarter" idx="12"/>
          </p:nvPr>
        </p:nvSpPr>
        <p:spPr/>
        <p:txBody>
          <a:bodyPr/>
          <a:lstStyle>
            <a:lvl1pPr>
              <a:defRPr/>
            </a:lvl1pPr>
          </a:lstStyle>
          <a:p>
            <a:fld id="{3BADF017-5989-EE44-A793-A74B70C55F8B}"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39312768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F643B942-EE1C-6444-B14B-5B82716B0690}"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2011363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9BFA94F6-0987-0D49-800D-38C0CAC74421}"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05270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41845020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DD38A129-6C5D-054B-99A9-1404E5505C15}"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595576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F45DD8B2-5F20-9C47-8861-03ED3A920ABE}"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873331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709585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63871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559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745019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1816635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66683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544878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84583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598111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94635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0341831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596267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4904279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972854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5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2753998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9921781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15370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802437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489862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1908741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429793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604684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73523569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70133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lvl1pPr>
              <a:defRPr>
                <a:solidFill>
                  <a:srgbClr val="808080"/>
                </a:solidFill>
              </a:defRPr>
            </a:lvl1pPr>
          </a:lstStyle>
          <a:p>
            <a:endParaRPr lang="en-US" altLang="zh-CN">
              <a:solidFill>
                <a:srgbClr val="000000"/>
              </a:solidFill>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fld id="{515A7E61-7C89-461E-A2B3-910B0D4D78CD}"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791713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1671052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890550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5668096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95754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994721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1649082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040216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169486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36513938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5556263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5790717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1976063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8473118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3732754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75739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0747655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0560927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15664653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22336892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896565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13171661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17274216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25329587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9107462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39885146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309644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926578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12913161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39315330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39894427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5960861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11962806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3145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3693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7803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7605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34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2001040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3776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9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405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14546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7172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771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6886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56210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9103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68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0735433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5298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67322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73202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8318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7615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918576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221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72422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8868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057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655297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1815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8130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30724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2035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303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1987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6057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57889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3257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48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40779444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1774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114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5779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970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4193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7988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6868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7474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4729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625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573142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1337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8960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716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05039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1804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90358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7889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63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7230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899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5284685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119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9273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891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947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0312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057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92376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203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8542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508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8446937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2175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130510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798062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74100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33406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5383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242652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479792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309145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5423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97694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75987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342212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091842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019526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2140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9743080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E8F87F1-B462-4AB2-9FC1-BA2BA9847B4A}" type="slidenum">
              <a:rPr lang="en-US"/>
              <a:pPr/>
              <a:t>‹#›</a:t>
            </a:fld>
            <a:endParaRPr lang="en-US"/>
          </a:p>
        </p:txBody>
      </p:sp>
    </p:spTree>
    <p:extLst>
      <p:ext uri="{BB962C8B-B14F-4D97-AF65-F5344CB8AC3E}">
        <p14:creationId xmlns:p14="http://schemas.microsoft.com/office/powerpoint/2010/main" val="2974520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421673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479002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5904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142831883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5408874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1810767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167240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9230663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755002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438875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19919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54565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079708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2417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53730686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75620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325409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9809240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3480074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762520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398010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8793833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4407214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4551445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25063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5244022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4579160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6750161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0036456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52783083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fld id="{E59A46A1-4856-6E49-8645-DC3C5078C69B}" type="datetime1">
              <a:rPr lang="zh-CN" altLang="en-US" smtClean="0">
                <a:solidFill>
                  <a:srgbClr val="FFFFFF"/>
                </a:solidFill>
              </a:rPr>
              <a:pPr>
                <a:defRPr/>
              </a:pPr>
              <a:t>2024/7/18</a:t>
            </a:fld>
            <a:endParaRPr lang="en-US" altLang="zh-CN">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FEA5206-4EDA-E04C-BCE1-52FEBF1A1AB3}"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610511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2EF37901-36E5-CB4A-BA5B-486E7F80D387}" type="datetime1">
              <a:rPr lang="zh-CN" altLang="en-US" smtClean="0">
                <a:solidFill>
                  <a:srgbClr val="FFFFFF"/>
                </a:solidFill>
              </a:rPr>
              <a:pPr>
                <a:defRPr/>
              </a:pPr>
              <a:t>2024/7/18</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D6C4E75-D131-AF47-8CB1-EF39BCBAA5C6}"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40035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fld id="{646E39F4-BF1C-074F-B42E-63C15DEA6CB8}" type="datetime1">
              <a:rPr lang="zh-CN" altLang="en-US" smtClean="0">
                <a:solidFill>
                  <a:srgbClr val="FFFFFF"/>
                </a:solidFill>
              </a:rPr>
              <a:pPr>
                <a:defRPr/>
              </a:pPr>
              <a:t>2024/7/18</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F8959FF-171C-974D-9809-84E78BEBA1FC}"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93994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fld id="{8B8C49C4-8481-C74C-BECC-CED3918DBA67}" type="datetime1">
              <a:rPr lang="zh-CN" altLang="en-US" smtClean="0">
                <a:solidFill>
                  <a:srgbClr val="FFFFFF"/>
                </a:solidFill>
              </a:rPr>
              <a:pPr>
                <a:defRPr/>
              </a:pPr>
              <a:t>2024/7/18</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A6A0117-D250-5C41-B5BF-C23AF8CFA6B1}"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894703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fld id="{42EE4990-EC6A-1A4B-9AC5-D866FA2EF7BA}" type="datetime1">
              <a:rPr lang="zh-CN" altLang="en-US" smtClean="0">
                <a:solidFill>
                  <a:srgbClr val="FFFFFF"/>
                </a:solidFill>
              </a:rPr>
              <a:pPr>
                <a:defRPr/>
              </a:pPr>
              <a:t>2024/7/18</a:t>
            </a:fld>
            <a:endParaRPr lang="en-US" altLang="zh-CN">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E71BA86-5E5D-5E40-B738-E4D8A0ADFAB3}"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31995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fld id="{3EB4BFE8-DF7B-BC44-9442-17AD86B5200C}" type="datetime1">
              <a:rPr lang="zh-CN" altLang="en-US" smtClean="0">
                <a:solidFill>
                  <a:srgbClr val="FFFFFF"/>
                </a:solidFill>
              </a:rPr>
              <a:pPr>
                <a:defRPr/>
              </a:pPr>
              <a:t>2024/7/18</a:t>
            </a:fld>
            <a:endParaRPr lang="en-US" altLang="zh-CN">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BC96E7E-5A5C-7540-987C-32AF46ACD339}"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495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7656447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ADDEA373-4F77-BD46-A7F7-B18311760467}" type="datetime1">
              <a:rPr lang="zh-CN" altLang="en-US" smtClean="0">
                <a:solidFill>
                  <a:srgbClr val="FFFFFF"/>
                </a:solidFill>
              </a:rPr>
              <a:pPr>
                <a:defRPr/>
              </a:pPr>
              <a:t>2024/7/18</a:t>
            </a:fld>
            <a:endParaRPr lang="en-US" altLang="zh-CN">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53BA4E77-A311-ED45-A7D4-D9575F59CB80}"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809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01EE01D4-64BC-A84B-AE63-15FB856F3082}" type="datetime1">
              <a:rPr lang="zh-CN" altLang="en-US" smtClean="0">
                <a:solidFill>
                  <a:srgbClr val="FFFFFF"/>
                </a:solidFill>
              </a:rPr>
              <a:pPr>
                <a:defRPr/>
              </a:pPr>
              <a:t>2024/7/18</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5FD161-E86F-ED41-8E65-9BDE3B06B3F1}"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175524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F5FB759B-D86D-284B-9770-145345B78D90}" type="datetime1">
              <a:rPr lang="zh-CN" altLang="en-US" smtClean="0">
                <a:solidFill>
                  <a:srgbClr val="FFFFFF"/>
                </a:solidFill>
              </a:rPr>
              <a:pPr>
                <a:defRPr/>
              </a:pPr>
              <a:t>2024/7/18</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E900C64-4566-3E47-A799-A105EB69F1CC}"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201894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1D847944-EC1C-0F41-A12C-6485D4D80355}" type="datetime1">
              <a:rPr lang="zh-CN" altLang="en-US" smtClean="0">
                <a:solidFill>
                  <a:srgbClr val="FFFFFF"/>
                </a:solidFill>
              </a:rPr>
              <a:pPr>
                <a:defRPr/>
              </a:pPr>
              <a:t>2024/7/18</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657346-AD7D-CF48-ADDA-1D3F264A8B2F}"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781569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3888BCD1-DB75-EA40-9B03-9E94DDEB4B01}" type="datetime1">
              <a:rPr lang="zh-CN" altLang="en-US" smtClean="0">
                <a:solidFill>
                  <a:srgbClr val="FFFFFF"/>
                </a:solidFill>
              </a:rPr>
              <a:pPr>
                <a:defRPr/>
              </a:pPr>
              <a:t>2024/7/18</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7B4EE5D-AFFD-A641-B693-D1BACA9ED686}"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476374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fld id="{4A519B52-4209-6349-8DC1-812477F73E0A}" type="datetime1">
              <a:rPr lang="zh-CN" altLang="en-US" smtClean="0">
                <a:solidFill>
                  <a:srgbClr val="FFFFFF"/>
                </a:solidFill>
              </a:rPr>
              <a:pPr>
                <a:defRPr/>
              </a:pPr>
              <a:t>2024/7/18</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0F97147-4BE0-BC40-9225-0A0FC9F9BA8B}"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62044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fld id="{4A519B52-4209-6349-8DC1-812477F73E0A}" type="datetime1">
              <a:rPr lang="zh-CN" altLang="en-US" smtClean="0">
                <a:solidFill>
                  <a:srgbClr val="FFFFFF"/>
                </a:solidFill>
              </a:rPr>
              <a:pPr>
                <a:defRPr/>
              </a:pPr>
              <a:t>2024/7/18</a:t>
            </a:fld>
            <a:endParaRPr lang="en-US" altLang="zh-CN">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A0F97147-4BE0-BC40-9225-0A0FC9F9BA8B}"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078732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FDFDCB-1F59-BA4F-91E0-2FCCA9EDD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79363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28EE7-9875-314E-BD8A-C21E35037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9949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3C7B8F-77B6-E747-8E38-A80430539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005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388197831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139177-929C-2148-BDE7-863C4F5C9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90310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9B2622-52E4-124F-B587-A3EA1D3E3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0117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AE4C73-4EB7-6447-A8C9-6F7DEDC5B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31979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4EE342-8EAA-2045-95EE-023A173B0F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54748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4BABC-FFF0-D94F-A1B0-002D2C3D77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0398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5974F-70F9-BA40-9903-BF1A199E55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58236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AF5B6-F0C7-D446-B373-909DC9E2C5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7334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F7561-759C-C447-BDC8-D84069F3D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32555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1979D2-C28C-DF45-85F6-81450EC85F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56395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E35028-94E6-7042-80D5-7456DC705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614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4562948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32208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06687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0928398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412976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93096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54997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8401610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6827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54733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92327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0564305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029351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79332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36209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3739391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22188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533741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307791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00514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93720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7191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2458576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1326678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433668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982218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86764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35559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912463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6600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6719648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06079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6948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2186406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347463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2703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8179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2997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39091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8678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0258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63280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58851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39598338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17322688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52335871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302855459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124947388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8697748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13327808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297064281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18972186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894265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8249145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610503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334821462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344655795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52441505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1515620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85721784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9342572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279696194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4342241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58742287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87175731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589659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270464366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1482183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491768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89475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279842"/>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613467"/>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184963"/>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38831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144031"/>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31458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383204"/>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53327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06549"/>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9218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45254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748144"/>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7/18/24</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516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8185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6184899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10206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657951"/>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479779"/>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296644567"/>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655404250"/>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4275195079"/>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7120460"/>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7/18/24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2961177"/>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F1F53-16D1-3148-BB3E-15960D9CD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10309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F9CE1-2F88-114B-800E-17F117C8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54520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1944F-FC5C-ED46-BCA7-5FBD9A592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905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469F3-CA2D-3542-AD76-56C8EEBD6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8333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18F175-48DA-4D45-94AB-B77615774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3398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4CBB5-7F84-0E44-81CC-E483DC61F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75581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B35CD-798F-FF4D-96EC-BA9D7A6E5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370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515FA5-DC6A-C945-B425-7EB5D1796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6991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A3095F-D840-B546-8B4D-1FC89B27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5537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8B0B24-FB6B-9E4E-9562-551D5480D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5814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C33CB-5812-9249-9E82-FD5D1C79F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90840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A07806-1440-3049-AEB9-D424EA588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46708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C3D5E-FFA7-B940-948E-894EC7DC87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55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535602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231114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463887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78362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5045487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48076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653933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617124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885445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97747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7/18/24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195314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7187183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0F0E62B9-4F3A-2144-B353-DDC02D27F0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18343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AD3F50D6-A74F-EA4E-8BAA-614C687E31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52023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FE0E9A73-D6F3-FB4B-B676-AB2D6ACB30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19407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21B05C86-5CA8-C640-83F6-0464EF6033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16628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CCBC2C85-5B23-2743-8351-2458AC3B1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25517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4668B637-F1B0-CD4B-945A-E1B24BE005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71683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9DDB0FBA-1AA2-7A41-A7E8-827850B26E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0836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0474792B-817A-344D-BDC3-98766AAD8E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109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D80BDE67-5EFE-FF4D-AC25-976BBC3D78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85602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A4114420-13EE-2946-AB89-0A59875297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713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4258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0894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0875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6450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886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6665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178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145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101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44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8464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6660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876689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719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622249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p>
        </p:txBody>
      </p:sp>
      <p:sp>
        <p:nvSpPr>
          <p:cNvPr id="3" name="Rectangle 9"/>
          <p:cNvSpPr>
            <a:spLocks noGrp="1" noChangeArrowheads="1"/>
          </p:cNvSpPr>
          <p:nvPr>
            <p:ph type="ftr" sz="quarter" idx="11"/>
          </p:nvPr>
        </p:nvSpPr>
        <p:spPr>
          <a:ln/>
        </p:spPr>
        <p:txBody>
          <a:bodyPr/>
          <a:lstStyle>
            <a:lvl1pPr>
              <a:defRPr/>
            </a:lvl1pPr>
          </a:lstStyle>
          <a:p>
            <a:endParaRPr lang="en-US"/>
          </a:p>
        </p:txBody>
      </p:sp>
      <p:sp>
        <p:nvSpPr>
          <p:cNvPr id="4" name="Rectangle 10"/>
          <p:cNvSpPr>
            <a:spLocks noGrp="1" noChangeArrowheads="1"/>
          </p:cNvSpPr>
          <p:nvPr>
            <p:ph type="sldNum" sz="quarter" idx="12"/>
          </p:nvPr>
        </p:nvSpPr>
        <p:spPr>
          <a:ln/>
        </p:spPr>
        <p:txBody>
          <a:bodyPr/>
          <a:lstStyle>
            <a:lvl1pPr>
              <a:defRPr/>
            </a:lvl1pPr>
          </a:lstStyle>
          <a:p>
            <a:fld id="{8DF7092E-D35C-4AD1-8DB7-F1A99D2CA656}" type="slidenum">
              <a:rPr lang="en-US"/>
              <a:pPr/>
              <a:t>‹#›</a:t>
            </a:fld>
            <a:endParaRPr lang="en-US"/>
          </a:p>
        </p:txBody>
      </p:sp>
    </p:spTree>
    <p:extLst>
      <p:ext uri="{BB962C8B-B14F-4D97-AF65-F5344CB8AC3E}">
        <p14:creationId xmlns:p14="http://schemas.microsoft.com/office/powerpoint/2010/main" val="48461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ltLang="zh-CN"/>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02B7537-2FD0-4439-8A49-544E6D70FFA0}"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542847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0B2C60D3-5F9E-4B47-8A24-82B02D3D8AC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44178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5E908053-97E9-42A8-8739-01AC7F83F24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905546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E70C9C63-7493-4FAA-B54A-CBF87BEC05F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722304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F231542C-57EF-4D8A-B329-CDFA1B19BCB4}"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587963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56406A89-7D08-4D7B-890F-21F31C3CED0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095086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B94AE20C-573D-4443-AB4B-9D4643BD6F76}"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638618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D017A2DA-4F59-434A-87B7-1386215E0C3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724630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92F2BE85-ECE5-49B8-8260-46C0847DF8C7}"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37067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B5320B60-CC18-4D8D-A681-B23B9B9EB84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068713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8BC5CDAF-6A0C-43E2-91BD-8627EFDCC37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4230030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dirty="0"/>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D73B4E3-8D5B-4716-AE02-9FA77EDD04C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59578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526E7FA-3234-46C9-B697-2D9ECB7583C0}" type="slidenum">
              <a:rPr lang="en-US"/>
              <a:pPr/>
              <a:t>‹#›</a:t>
            </a:fld>
            <a:endParaRPr lang="en-US"/>
          </a:p>
        </p:txBody>
      </p:sp>
    </p:spTree>
    <p:extLst>
      <p:ext uri="{BB962C8B-B14F-4D97-AF65-F5344CB8AC3E}">
        <p14:creationId xmlns:p14="http://schemas.microsoft.com/office/powerpoint/2010/main" val="23444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814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703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56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735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512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09362-9E37-7143-8519-60ED3CEFD804}" type="datetimeFigureOut">
              <a:rPr lang="en-US" smtClean="0">
                <a:solidFill>
                  <a:prstClr val="black">
                    <a:tint val="75000"/>
                  </a:prstClr>
                </a:solidFill>
              </a:rPr>
              <a:pPr/>
              <a:t>7/18/24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63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3.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6" Type="http://schemas.openxmlformats.org/officeDocument/2006/relationships/theme" Target="../theme/theme27.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5" Type="http://schemas.openxmlformats.org/officeDocument/2006/relationships/slideLayout" Target="../slideLayouts/slideLayout27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slideLayout" Target="../slideLayouts/slideLayout27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slideLayout" Target="../slideLayouts/slideLayout289.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6" Type="http://schemas.openxmlformats.org/officeDocument/2006/relationships/theme" Target="../theme/theme29.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slideLayout" Target="../slideLayouts/slideLayout29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30.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17" Type="http://schemas.openxmlformats.org/officeDocument/2006/relationships/image" Target="../media/image6.png"/><Relationship Id="rId2" Type="http://schemas.openxmlformats.org/officeDocument/2006/relationships/slideLayout" Target="../slideLayouts/slideLayout305.xml"/><Relationship Id="rId16" Type="http://schemas.openxmlformats.org/officeDocument/2006/relationships/image" Target="../media/image5.pn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image" Target="../media/image4.png"/><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6" Type="http://schemas.openxmlformats.org/officeDocument/2006/relationships/theme" Target="../theme/theme3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35.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6.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slideLayout" Target="../slideLayouts/slideLayout405.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slideLayout" Target="../slideLayouts/slideLayout40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39.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17609362-9E37-7143-8519-60ED3CEFD804}"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7/18/24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0E2A5B8-4CB8-E142-A450-A385C7A591F4}"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0410579"/>
      </p:ext>
    </p:extLst>
  </p:cSld>
  <p:clrMap bg1="lt1" tx1="dk1" bg2="lt2" tx2="dk2" accent1="accent1" accent2="accent2" accent3="accent3" accent4="accent4" accent5="accent5" accent6="accent6" hlink="hlink" folHlink="folHlink"/>
  <p:sldLayoutIdLst>
    <p:sldLayoutId id="2147507847" r:id="rId1"/>
    <p:sldLayoutId id="2147507848" r:id="rId2"/>
    <p:sldLayoutId id="2147507849" r:id="rId3"/>
    <p:sldLayoutId id="2147507850" r:id="rId4"/>
    <p:sldLayoutId id="2147507851" r:id="rId5"/>
    <p:sldLayoutId id="2147507852" r:id="rId6"/>
    <p:sldLayoutId id="2147507853" r:id="rId7"/>
    <p:sldLayoutId id="2147507854" r:id="rId8"/>
    <p:sldLayoutId id="2147507855" r:id="rId9"/>
    <p:sldLayoutId id="2147507856" r:id="rId10"/>
    <p:sldLayoutId id="2147507857" r:id="rId11"/>
    <p:sldLayoutId id="214750785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8813583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2898143599"/>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 id="2147508007" r:id="rId12"/>
    <p:sldLayoutId id="2147508008" r:id="rId13"/>
    <p:sldLayoutId id="214750800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463634"/>
              </a:solidFill>
              <a:latin typeface="Times New Roman"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463634"/>
              </a:solidFill>
              <a:latin typeface="Times New Roman"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007E7DE-5B16-5C4B-A71A-D1FE1E08415E}" type="slidenum">
              <a:rPr lang="en-US" smtClean="0">
                <a:solidFill>
                  <a:srgbClr val="463634"/>
                </a:solidFill>
                <a:latin typeface="Times New Roman" charset="0"/>
                <a:cs typeface="+mn-cs"/>
              </a:rPr>
              <a:pPr eaLnBrk="1" hangingPunct="1"/>
              <a:t>‹#›</a:t>
            </a:fld>
            <a:endParaRPr lang="en-US">
              <a:solidFill>
                <a:srgbClr val="463634"/>
              </a:solidFill>
              <a:latin typeface="Times New Roman" charset="0"/>
              <a:cs typeface="+mn-cs"/>
            </a:endParaRPr>
          </a:p>
        </p:txBody>
      </p:sp>
    </p:spTree>
    <p:extLst>
      <p:ext uri="{BB962C8B-B14F-4D97-AF65-F5344CB8AC3E}">
        <p14:creationId xmlns:p14="http://schemas.microsoft.com/office/powerpoint/2010/main" val="2638039799"/>
      </p:ext>
    </p:extLst>
  </p:cSld>
  <p:clrMap bg1="lt1" tx1="dk1" bg2="lt2" tx2="dk2" accent1="accent1" accent2="accent2" accent3="accent3" accent4="accent4" accent5="accent5" accent6="accent6" hlink="hlink" folHlink="folHlink"/>
  <p:sldLayoutIdLst>
    <p:sldLayoutId id="2147508011" r:id="rId1"/>
    <p:sldLayoutId id="2147508012" r:id="rId2"/>
    <p:sldLayoutId id="2147508013" r:id="rId3"/>
    <p:sldLayoutId id="2147508014" r:id="rId4"/>
    <p:sldLayoutId id="2147508015" r:id="rId5"/>
    <p:sldLayoutId id="2147508016" r:id="rId6"/>
    <p:sldLayoutId id="2147508017" r:id="rId7"/>
    <p:sldLayoutId id="2147508018" r:id="rId8"/>
    <p:sldLayoutId id="2147508019" r:id="rId9"/>
    <p:sldLayoutId id="2147508020" r:id="rId10"/>
    <p:sldLayoutId id="2147508021"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imes New Roman" charset="0"/>
          <a:ea typeface="ＭＳ Ｐゴシック" charset="0"/>
        </a:defRPr>
      </a:lvl2pPr>
      <a:lvl3pPr algn="ctr" rtl="0" fontAlgn="base">
        <a:spcBef>
          <a:spcPct val="0"/>
        </a:spcBef>
        <a:spcAft>
          <a:spcPct val="0"/>
        </a:spcAft>
        <a:defRPr sz="4400" i="1">
          <a:solidFill>
            <a:schemeClr val="tx2"/>
          </a:solidFill>
          <a:latin typeface="Times New Roman" charset="0"/>
          <a:ea typeface="ＭＳ Ｐゴシック" charset="0"/>
        </a:defRPr>
      </a:lvl3pPr>
      <a:lvl4pPr algn="ctr" rtl="0" fontAlgn="base">
        <a:spcBef>
          <a:spcPct val="0"/>
        </a:spcBef>
        <a:spcAft>
          <a:spcPct val="0"/>
        </a:spcAft>
        <a:defRPr sz="4400" i="1">
          <a:solidFill>
            <a:schemeClr val="tx2"/>
          </a:solidFill>
          <a:latin typeface="Times New Roman" charset="0"/>
          <a:ea typeface="ＭＳ Ｐゴシック" charset="0"/>
        </a:defRPr>
      </a:lvl4pPr>
      <a:lvl5pPr algn="ctr" rtl="0" fontAlgn="base">
        <a:spcBef>
          <a:spcPct val="0"/>
        </a:spcBef>
        <a:spcAft>
          <a:spcPct val="0"/>
        </a:spcAft>
        <a:defRPr sz="4400" i="1">
          <a:solidFill>
            <a:schemeClr val="tx2"/>
          </a:solidFill>
          <a:latin typeface="Times New Roman" charset="0"/>
          <a:ea typeface="ＭＳ Ｐゴシック"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tx2"/>
        </a:buClr>
        <a:buSzPct val="65000"/>
        <a:buFont typeface="Wingdings" charset="0"/>
        <a:buChar char="v"/>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SzPct val="65000"/>
        <a:buChar char="•"/>
        <a:defRPr sz="2000">
          <a:solidFill>
            <a:schemeClr val="tx1"/>
          </a:solidFill>
          <a:latin typeface="+mn-lt"/>
          <a:ea typeface="+mn-ea"/>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eaLnBrk="1" hangingPunct="1">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eaLnBrk="1" hangingPunct="1">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E334D636-9EDE-DA43-936E-2E7E9937946A}" type="slidenum">
              <a:rPr lang="en-US">
                <a:solidFill>
                  <a:srgbClr val="463634"/>
                </a:solidFill>
                <a:latin typeface="Times New Roman" charset="0"/>
              </a:rPr>
              <a:pPr eaLnBrk="1" hangingPunct="1">
                <a:defRPr/>
              </a:pPr>
              <a:t>‹#›</a:t>
            </a:fld>
            <a:endParaRPr lang="en-US">
              <a:solidFill>
                <a:srgbClr val="463634"/>
              </a:solidFill>
              <a:latin typeface="Times New Roman" charset="0"/>
            </a:endParaRPr>
          </a:p>
        </p:txBody>
      </p:sp>
    </p:spTree>
    <p:extLst>
      <p:ext uri="{BB962C8B-B14F-4D97-AF65-F5344CB8AC3E}">
        <p14:creationId xmlns:p14="http://schemas.microsoft.com/office/powerpoint/2010/main" val="404728128"/>
      </p:ext>
    </p:extLst>
  </p:cSld>
  <p:clrMap bg1="lt1" tx1="dk1" bg2="lt2" tx2="dk2" accent1="accent1" accent2="accent2" accent3="accent3" accent4="accent4" accent5="accent5" accent6="accent6" hlink="hlink" folHlink="folHlink"/>
  <p:sldLayoutIdLst>
    <p:sldLayoutId id="2147508023" r:id="rId1"/>
    <p:sldLayoutId id="2147508024" r:id="rId2"/>
    <p:sldLayoutId id="2147508025" r:id="rId3"/>
    <p:sldLayoutId id="2147508026" r:id="rId4"/>
    <p:sldLayoutId id="2147508027" r:id="rId5"/>
    <p:sldLayoutId id="2147508028" r:id="rId6"/>
    <p:sldLayoutId id="2147508029" r:id="rId7"/>
    <p:sldLayoutId id="2147508030" r:id="rId8"/>
    <p:sldLayoutId id="2147508031" r:id="rId9"/>
    <p:sldLayoutId id="2147508032" r:id="rId10"/>
    <p:sldLayoutId id="214750803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44878240"/>
      </p:ext>
    </p:extLst>
  </p:cSld>
  <p:clrMap bg1="dk2" tx1="lt1" bg2="dk1" tx2="lt2" accent1="accent1" accent2="accent2" accent3="accent3" accent4="accent4" accent5="accent5" accent6="accent6" hlink="hlink" folHlink="folHlink"/>
  <p:sldLayoutIdLst>
    <p:sldLayoutId id="2147508047" r:id="rId1"/>
    <p:sldLayoutId id="2147508048" r:id="rId2"/>
    <p:sldLayoutId id="2147508049" r:id="rId3"/>
    <p:sldLayoutId id="2147508050" r:id="rId4"/>
    <p:sldLayoutId id="2147508051" r:id="rId5"/>
    <p:sldLayoutId id="2147508052" r:id="rId6"/>
    <p:sldLayoutId id="2147508053" r:id="rId7"/>
    <p:sldLayoutId id="2147508054" r:id="rId8"/>
    <p:sldLayoutId id="2147508055" r:id="rId9"/>
    <p:sldLayoutId id="2147508056" r:id="rId10"/>
    <p:sldLayoutId id="214750805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508210" r:id="rId1"/>
    <p:sldLayoutId id="2147508211"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693375658"/>
      </p:ext>
    </p:extLst>
  </p:cSld>
  <p:clrMap bg1="lt1" tx1="dk1" bg2="lt2" tx2="dk2" accent1="accent1" accent2="accent2" accent3="accent3" accent4="accent4" accent5="accent5" accent6="accent6" hlink="hlink" folHlink="folHlink"/>
  <p:sldLayoutIdLst>
    <p:sldLayoutId id="2147508278" r:id="rId1"/>
    <p:sldLayoutId id="2147508279" r:id="rId2"/>
    <p:sldLayoutId id="2147508280"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1813665248"/>
      </p:ext>
    </p:extLst>
  </p:cSld>
  <p:clrMap bg1="lt1" tx1="dk1" bg2="lt2" tx2="dk2" accent1="accent1" accent2="accent2" accent3="accent3" accent4="accent4" accent5="accent5" accent6="accent6" hlink="hlink" folHlink="folHlink"/>
  <p:sldLayoutIdLst>
    <p:sldLayoutId id="2147508320" r:id="rId1"/>
    <p:sldLayoutId id="2147508321" r:id="rId2"/>
    <p:sldLayoutId id="2147508322" r:id="rId3"/>
    <p:sldLayoutId id="2147508323" r:id="rId4"/>
    <p:sldLayoutId id="2147508324" r:id="rId5"/>
    <p:sldLayoutId id="2147508325" r:id="rId6"/>
    <p:sldLayoutId id="2147508326" r:id="rId7"/>
    <p:sldLayoutId id="2147508327" r:id="rId8"/>
    <p:sldLayoutId id="2147508328" r:id="rId9"/>
    <p:sldLayoutId id="2147508329" r:id="rId10"/>
    <p:sldLayoutId id="2147508330" r:id="rId11"/>
    <p:sldLayoutId id="2147508331" r:id="rId12"/>
    <p:sldLayoutId id="21475083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8741673-53ED-8C4A-A531-67B05A115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18" r:id="rId1"/>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4066282377"/>
      </p:ext>
    </p:extLst>
  </p:cSld>
  <p:clrMap bg1="lt1" tx1="dk1" bg2="lt2" tx2="dk2" accent1="accent1" accent2="accent2" accent3="accent3" accent4="accent4" accent5="accent5" accent6="accent6" hlink="hlink" folHlink="folHlink"/>
  <p:sldLayoutIdLst>
    <p:sldLayoutId id="2147508334" r:id="rId1"/>
    <p:sldLayoutId id="2147508335" r:id="rId2"/>
    <p:sldLayoutId id="2147508336" r:id="rId3"/>
    <p:sldLayoutId id="2147508337" r:id="rId4"/>
    <p:sldLayoutId id="2147508338" r:id="rId5"/>
    <p:sldLayoutId id="2147508339" r:id="rId6"/>
    <p:sldLayoutId id="2147508340" r:id="rId7"/>
    <p:sldLayoutId id="2147508341" r:id="rId8"/>
    <p:sldLayoutId id="2147508342" r:id="rId9"/>
    <p:sldLayoutId id="2147508343" r:id="rId10"/>
    <p:sldLayoutId id="2147508344" r:id="rId11"/>
    <p:sldLayoutId id="2147508345" r:id="rId12"/>
    <p:sldLayoutId id="21475083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75436035"/>
      </p:ext>
    </p:extLst>
  </p:cSld>
  <p:clrMap bg1="lt1" tx1="dk1" bg2="lt2" tx2="dk2" accent1="accent1" accent2="accent2" accent3="accent3" accent4="accent4" accent5="accent5" accent6="accent6" hlink="hlink" folHlink="folHlink"/>
  <p:sldLayoutIdLst>
    <p:sldLayoutId id="2147508384" r:id="rId1"/>
    <p:sldLayoutId id="2147508385" r:id="rId2"/>
    <p:sldLayoutId id="2147508386" r:id="rId3"/>
    <p:sldLayoutId id="2147508387" r:id="rId4"/>
    <p:sldLayoutId id="2147508388" r:id="rId5"/>
    <p:sldLayoutId id="2147508389" r:id="rId6"/>
    <p:sldLayoutId id="2147508390" r:id="rId7"/>
    <p:sldLayoutId id="2147508391" r:id="rId8"/>
    <p:sldLayoutId id="2147508392" r:id="rId9"/>
    <p:sldLayoutId id="2147508393" r:id="rId10"/>
    <p:sldLayoutId id="21475083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08426054"/>
      </p:ext>
    </p:extLst>
  </p:cSld>
  <p:clrMap bg1="lt1" tx1="dk1" bg2="lt2" tx2="dk2" accent1="accent1" accent2="accent2" accent3="accent3" accent4="accent4" accent5="accent5" accent6="accent6" hlink="hlink" folHlink="folHlink"/>
  <p:sldLayoutIdLst>
    <p:sldLayoutId id="2147508396" r:id="rId1"/>
    <p:sldLayoutId id="2147508397" r:id="rId2"/>
    <p:sldLayoutId id="2147508398" r:id="rId3"/>
    <p:sldLayoutId id="2147508399" r:id="rId4"/>
    <p:sldLayoutId id="2147508400" r:id="rId5"/>
    <p:sldLayoutId id="2147508401" r:id="rId6"/>
    <p:sldLayoutId id="2147508402" r:id="rId7"/>
    <p:sldLayoutId id="2147508403" r:id="rId8"/>
    <p:sldLayoutId id="2147508404" r:id="rId9"/>
    <p:sldLayoutId id="2147508405" r:id="rId10"/>
    <p:sldLayoutId id="2147508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80556213"/>
      </p:ext>
    </p:extLst>
  </p:cSld>
  <p:clrMap bg1="lt1" tx1="dk1" bg2="lt2" tx2="dk2" accent1="accent1" accent2="accent2" accent3="accent3" accent4="accent4" accent5="accent5" accent6="accent6" hlink="hlink" folHlink="folHlink"/>
  <p:sldLayoutIdLst>
    <p:sldLayoutId id="2147508408" r:id="rId1"/>
    <p:sldLayoutId id="2147508409" r:id="rId2"/>
    <p:sldLayoutId id="2147508410" r:id="rId3"/>
    <p:sldLayoutId id="2147508411" r:id="rId4"/>
    <p:sldLayoutId id="2147508412" r:id="rId5"/>
    <p:sldLayoutId id="2147508413" r:id="rId6"/>
    <p:sldLayoutId id="2147508414" r:id="rId7"/>
    <p:sldLayoutId id="2147508415" r:id="rId8"/>
    <p:sldLayoutId id="2147508416" r:id="rId9"/>
    <p:sldLayoutId id="2147508417" r:id="rId10"/>
    <p:sldLayoutId id="21475084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13507344"/>
      </p:ext>
    </p:extLst>
  </p:cSld>
  <p:clrMap bg1="lt1" tx1="dk1" bg2="lt2" tx2="dk2" accent1="accent1" accent2="accent2" accent3="accent3" accent4="accent4" accent5="accent5" accent6="accent6" hlink="hlink" folHlink="folHlink"/>
  <p:sldLayoutIdLst>
    <p:sldLayoutId id="2147508420" r:id="rId1"/>
    <p:sldLayoutId id="2147508421" r:id="rId2"/>
    <p:sldLayoutId id="2147508422" r:id="rId3"/>
    <p:sldLayoutId id="2147508423" r:id="rId4"/>
    <p:sldLayoutId id="2147508424" r:id="rId5"/>
    <p:sldLayoutId id="2147508425" r:id="rId6"/>
    <p:sldLayoutId id="2147508426" r:id="rId7"/>
    <p:sldLayoutId id="2147508427" r:id="rId8"/>
    <p:sldLayoutId id="2147508428" r:id="rId9"/>
    <p:sldLayoutId id="2147508429" r:id="rId10"/>
    <p:sldLayoutId id="2147508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42156619"/>
      </p:ext>
    </p:extLst>
  </p:cSld>
  <p:clrMap bg1="lt1" tx1="dk1" bg2="lt2" tx2="dk2" accent1="accent1" accent2="accent2" accent3="accent3" accent4="accent4" accent5="accent5" accent6="accent6" hlink="hlink" folHlink="folHlink"/>
  <p:sldLayoutIdLst>
    <p:sldLayoutId id="2147508432" r:id="rId1"/>
    <p:sldLayoutId id="2147508433" r:id="rId2"/>
    <p:sldLayoutId id="2147508434" r:id="rId3"/>
    <p:sldLayoutId id="2147508435" r:id="rId4"/>
    <p:sldLayoutId id="2147508436" r:id="rId5"/>
    <p:sldLayoutId id="2147508437" r:id="rId6"/>
    <p:sldLayoutId id="2147508438" r:id="rId7"/>
    <p:sldLayoutId id="2147508439" r:id="rId8"/>
    <p:sldLayoutId id="2147508440" r:id="rId9"/>
    <p:sldLayoutId id="2147508441" r:id="rId10"/>
    <p:sldLayoutId id="21475084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446342"/>
      </p:ext>
    </p:extLst>
  </p:cSld>
  <p:clrMap bg1="lt1" tx1="dk1" bg2="lt2" tx2="dk2" accent1="accent1" accent2="accent2" accent3="accent3" accent4="accent4" accent5="accent5" accent6="accent6" hlink="hlink" folHlink="folHlink"/>
  <p:sldLayoutIdLst>
    <p:sldLayoutId id="2147508444" r:id="rId1"/>
    <p:sldLayoutId id="2147508445" r:id="rId2"/>
    <p:sldLayoutId id="2147508446" r:id="rId3"/>
    <p:sldLayoutId id="2147508447" r:id="rId4"/>
    <p:sldLayoutId id="2147508448" r:id="rId5"/>
    <p:sldLayoutId id="2147508449" r:id="rId6"/>
    <p:sldLayoutId id="2147508450" r:id="rId7"/>
    <p:sldLayoutId id="2147508451" r:id="rId8"/>
    <p:sldLayoutId id="2147508452" r:id="rId9"/>
    <p:sldLayoutId id="2147508453" r:id="rId10"/>
    <p:sldLayoutId id="2147508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1472332"/>
      </p:ext>
    </p:extLst>
  </p:cSld>
  <p:clrMap bg1="lt1" tx1="dk1" bg2="lt2" tx2="dk2" accent1="accent1" accent2="accent2" accent3="accent3" accent4="accent4" accent5="accent5" accent6="accent6" hlink="hlink" folHlink="folHlink"/>
  <p:sldLayoutIdLst>
    <p:sldLayoutId id="2147508456" r:id="rId1"/>
    <p:sldLayoutId id="2147508457" r:id="rId2"/>
    <p:sldLayoutId id="2147508458" r:id="rId3"/>
    <p:sldLayoutId id="2147508459" r:id="rId4"/>
    <p:sldLayoutId id="2147508460" r:id="rId5"/>
    <p:sldLayoutId id="2147508461" r:id="rId6"/>
    <p:sldLayoutId id="2147508462" r:id="rId7"/>
    <p:sldLayoutId id="2147508463" r:id="rId8"/>
    <p:sldLayoutId id="2147508464" r:id="rId9"/>
    <p:sldLayoutId id="2147508465" r:id="rId10"/>
    <p:sldLayoutId id="2147508466" r:id="rId11"/>
    <p:sldLayoutId id="2147508467" r:id="rId12"/>
    <p:sldLayoutId id="2147508468" r:id="rId13"/>
    <p:sldLayoutId id="2147508469" r:id="rId14"/>
    <p:sldLayoutId id="214750847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5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FFD89729-DC13-443A-A92E-40ED0310D88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075031034"/>
      </p:ext>
    </p:extLst>
  </p:cSld>
  <p:clrMap bg1="lt1" tx1="dk1" bg2="lt2" tx2="dk2" accent1="accent1" accent2="accent2" accent3="accent3" accent4="accent4" accent5="accent5" accent6="accent6" hlink="hlink" folHlink="folHlink"/>
  <p:sldLayoutIdLst>
    <p:sldLayoutId id="2147508472"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225975"/>
      </p:ext>
    </p:extLst>
  </p:cSld>
  <p:clrMap bg1="lt1" tx1="dk1" bg2="lt2" tx2="dk2" accent1="accent1" accent2="accent2" accent3="accent3" accent4="accent4" accent5="accent5" accent6="accent6" hlink="hlink" folHlink="folHlink"/>
  <p:sldLayoutIdLst>
    <p:sldLayoutId id="2147508474" r:id="rId1"/>
    <p:sldLayoutId id="2147508475" r:id="rId2"/>
    <p:sldLayoutId id="2147508476" r:id="rId3"/>
    <p:sldLayoutId id="2147508477" r:id="rId4"/>
    <p:sldLayoutId id="2147508478" r:id="rId5"/>
    <p:sldLayoutId id="2147508479" r:id="rId6"/>
    <p:sldLayoutId id="2147508480" r:id="rId7"/>
    <p:sldLayoutId id="2147508481" r:id="rId8"/>
    <p:sldLayoutId id="2147508482" r:id="rId9"/>
    <p:sldLayoutId id="2147508483" r:id="rId10"/>
    <p:sldLayoutId id="2147508484" r:id="rId11"/>
    <p:sldLayoutId id="2147508485" r:id="rId12"/>
    <p:sldLayoutId id="2147508486" r:id="rId13"/>
    <p:sldLayoutId id="2147508487" r:id="rId14"/>
    <p:sldLayoutId id="2147508488"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505289" r:id="rId1"/>
    <p:sldLayoutId id="2147505290" r:id="rId2"/>
    <p:sldLayoutId id="2147505291" r:id="rId3"/>
    <p:sldLayoutId id="2147505292" r:id="rId4"/>
    <p:sldLayoutId id="2147505293" r:id="rId5"/>
    <p:sldLayoutId id="2147505294" r:id="rId6"/>
    <p:sldLayoutId id="2147505295" r:id="rId7"/>
    <p:sldLayoutId id="2147505296" r:id="rId8"/>
    <p:sldLayoutId id="2147505297" r:id="rId9"/>
    <p:sldLayoutId id="2147505298" r:id="rId10"/>
    <p:sldLayoutId id="214750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eaLnBrk="1" hangingPunct="1">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eaLnBrk="1" hangingPunct="1">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eaLnBrk="1" hangingPunct="1">
              <a:defRPr/>
            </a:pPr>
            <a:fld id="{4E849A14-6D88-1E4B-B6A7-9ABB13B14B54}" type="slidenum">
              <a:rPr lang="en-US">
                <a:solidFill>
                  <a:srgbClr val="FFFFCC"/>
                </a:solidFill>
                <a:latin typeface="Times New Roman" charset="0"/>
              </a:rPr>
              <a:pPr eaLnBrk="1" hangingPunct="1">
                <a:defRPr/>
              </a:pPr>
              <a:t>‹#›</a:t>
            </a:fld>
            <a:endParaRPr lang="en-US">
              <a:solidFill>
                <a:srgbClr val="FFFFCC"/>
              </a:solidFill>
              <a:latin typeface="Times New Roman" charset="0"/>
            </a:endParaRPr>
          </a:p>
        </p:txBody>
      </p:sp>
    </p:spTree>
    <p:extLst>
      <p:ext uri="{BB962C8B-B14F-4D97-AF65-F5344CB8AC3E}">
        <p14:creationId xmlns:p14="http://schemas.microsoft.com/office/powerpoint/2010/main" val="1204198331"/>
      </p:ext>
    </p:extLst>
  </p:cSld>
  <p:clrMap bg1="dk2" tx1="lt1" bg2="dk1" tx2="lt2" accent1="accent1" accent2="accent2" accent3="accent3" accent4="accent4" accent5="accent5" accent6="accent6" hlink="hlink" folHlink="folHlink"/>
  <p:sldLayoutIdLst>
    <p:sldLayoutId id="2147508490" r:id="rId1"/>
    <p:sldLayoutId id="2147508491" r:id="rId2"/>
    <p:sldLayoutId id="2147508492" r:id="rId3"/>
    <p:sldLayoutId id="2147508493" r:id="rId4"/>
    <p:sldLayoutId id="2147508494" r:id="rId5"/>
    <p:sldLayoutId id="2147508495" r:id="rId6"/>
    <p:sldLayoutId id="2147508496" r:id="rId7"/>
    <p:sldLayoutId id="2147508497" r:id="rId8"/>
    <p:sldLayoutId id="2147508498" r:id="rId9"/>
    <p:sldLayoutId id="2147508499" r:id="rId10"/>
    <p:sldLayoutId id="2147508500" r:id="rId11"/>
    <p:sldLayoutId id="214750850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12C2811-AF7D-F846-BE84-5646EDA0F39C}" type="slidenum">
              <a:rPr lang="zh-CN" altLang="en-US" smtClean="0">
                <a:solidFill>
                  <a:srgbClr val="FFFFFF"/>
                </a:solidFill>
                <a:latin typeface="Times New Roman" charset="0"/>
                <a:ea typeface="MS PGothic" charset="0"/>
                <a:cs typeface="MS PGothic" charset="0"/>
              </a:rPr>
              <a:pPr>
                <a:defRPr/>
              </a:pPr>
              <a:t>‹#›</a:t>
            </a:fld>
            <a:endParaRPr lang="en-US" altLang="zh-CN">
              <a:solidFill>
                <a:srgbClr val="FFFFFF"/>
              </a:solidFill>
              <a:latin typeface="Times New Roman" charset="0"/>
              <a:ea typeface="MS PGothic" charset="0"/>
              <a:cs typeface="MS PGothic" charset="0"/>
            </a:endParaRPr>
          </a:p>
        </p:txBody>
      </p:sp>
    </p:spTree>
    <p:extLst>
      <p:ext uri="{BB962C8B-B14F-4D97-AF65-F5344CB8AC3E}">
        <p14:creationId xmlns:p14="http://schemas.microsoft.com/office/powerpoint/2010/main" val="1354624616"/>
      </p:ext>
    </p:extLst>
  </p:cSld>
  <p:clrMap bg1="dk2" tx1="lt1" bg2="dk1" tx2="lt2" accent1="accent1" accent2="accent2" accent3="accent3" accent4="accent4" accent5="accent5" accent6="accent6" hlink="hlink" folHlink="folHlink"/>
  <p:sldLayoutIdLst>
    <p:sldLayoutId id="2147508503" r:id="rId1"/>
    <p:sldLayoutId id="2147508504" r:id="rId2"/>
    <p:sldLayoutId id="2147508505" r:id="rId3"/>
    <p:sldLayoutId id="2147508506" r:id="rId4"/>
    <p:sldLayoutId id="2147508507" r:id="rId5"/>
    <p:sldLayoutId id="2147508508" r:id="rId6"/>
    <p:sldLayoutId id="2147508509" r:id="rId7"/>
    <p:sldLayoutId id="2147508510" r:id="rId8"/>
    <p:sldLayoutId id="2147508511" r:id="rId9"/>
    <p:sldLayoutId id="2147508512" r:id="rId10"/>
    <p:sldLayoutId id="2147508513" r:id="rId11"/>
    <p:sldLayoutId id="2147508514" r:id="rId12"/>
    <p:sldLayoutId id="214750851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ea typeface="+mn-ea"/>
                <a:cs typeface="+mn-cs"/>
              </a:defRPr>
            </a:lvl1pPr>
          </a:lstStyle>
          <a:p>
            <a:pPr eaLnBrk="1" hangingPunct="1">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ea typeface="+mn-ea"/>
                <a:cs typeface="+mn-cs"/>
              </a:defRPr>
            </a:lvl1pPr>
          </a:lstStyle>
          <a:p>
            <a:pPr eaLnBrk="1" hangingPunct="1">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defRPr/>
            </a:pPr>
            <a:fld id="{2F5821AD-9854-BF40-8D64-7DC0B0EC397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86037729"/>
      </p:ext>
    </p:extLst>
  </p:cSld>
  <p:clrMap bg1="lt1" tx1="dk1" bg2="lt2" tx2="dk2" accent1="accent1" accent2="accent2" accent3="accent3" accent4="accent4" accent5="accent5" accent6="accent6" hlink="hlink" folHlink="folHlink"/>
  <p:sldLayoutIdLst>
    <p:sldLayoutId id="2147508517" r:id="rId1"/>
    <p:sldLayoutId id="2147508518" r:id="rId2"/>
    <p:sldLayoutId id="2147508519" r:id="rId3"/>
    <p:sldLayoutId id="2147508520" r:id="rId4"/>
    <p:sldLayoutId id="2147508521" r:id="rId5"/>
    <p:sldLayoutId id="2147508522" r:id="rId6"/>
    <p:sldLayoutId id="2147508523" r:id="rId7"/>
    <p:sldLayoutId id="2147508524" r:id="rId8"/>
    <p:sldLayoutId id="2147508525" r:id="rId9"/>
    <p:sldLayoutId id="2147508526" r:id="rId10"/>
    <p:sldLayoutId id="2147508527" r:id="rId11"/>
    <p:sldLayoutId id="2147508528" r:id="rId12"/>
    <p:sldLayoutId id="2147508529"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5933333"/>
      </p:ext>
    </p:extLst>
  </p:cSld>
  <p:clrMap bg1="lt1" tx1="dk1" bg2="lt2" tx2="dk2" accent1="accent1" accent2="accent2" accent3="accent3" accent4="accent4" accent5="accent5" accent6="accent6" hlink="hlink" folHlink="folHlink"/>
  <p:sldLayoutIdLst>
    <p:sldLayoutId id="2147508531" r:id="rId1"/>
    <p:sldLayoutId id="2147508532" r:id="rId2"/>
    <p:sldLayoutId id="2147508533" r:id="rId3"/>
    <p:sldLayoutId id="2147508534" r:id="rId4"/>
    <p:sldLayoutId id="2147508535" r:id="rId5"/>
    <p:sldLayoutId id="2147508536" r:id="rId6"/>
    <p:sldLayoutId id="2147508537" r:id="rId7"/>
    <p:sldLayoutId id="2147508538" r:id="rId8"/>
    <p:sldLayoutId id="2147508539" r:id="rId9"/>
    <p:sldLayoutId id="2147508540" r:id="rId10"/>
    <p:sldLayoutId id="2147508541" r:id="rId11"/>
    <p:sldLayoutId id="2147508542" r:id="rId12"/>
    <p:sldLayoutId id="2147508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defTabSz="914400" eaLnBrk="0" fontAlgn="base" hangingPunct="0">
              <a:spcBef>
                <a:spcPct val="0"/>
              </a:spcBef>
              <a:spcAft>
                <a:spcPct val="0"/>
              </a:spcAft>
            </a:pPr>
            <a:fld id="{D4F5E788-C1A5-4026-BB5E-DACD1872547B}" type="slidenum">
              <a:rPr lang="en-US" altLang="zh-CN">
                <a:solidFill>
                  <a:srgbClr val="000000"/>
                </a:solidFill>
              </a:rPr>
              <a:pPr defTabSz="914400" eaLnBrk="0" fontAlgn="base" hangingPunct="0">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059092515"/>
      </p:ext>
    </p:extLst>
  </p:cSld>
  <p:clrMap bg1="lt1" tx1="dk1" bg2="lt2" tx2="dk2" accent1="accent1" accent2="accent2" accent3="accent3" accent4="accent4" accent5="accent5" accent6="accent6" hlink="hlink" folHlink="folHlink"/>
  <p:sldLayoutIdLst>
    <p:sldLayoutId id="2147508545" r:id="rId1"/>
    <p:sldLayoutId id="2147508546" r:id="rId2"/>
    <p:sldLayoutId id="2147508547" r:id="rId3"/>
    <p:sldLayoutId id="2147508548" r:id="rId4"/>
    <p:sldLayoutId id="2147508549" r:id="rId5"/>
    <p:sldLayoutId id="2147508550" r:id="rId6"/>
    <p:sldLayoutId id="2147508551" r:id="rId7"/>
    <p:sldLayoutId id="2147508552" r:id="rId8"/>
    <p:sldLayoutId id="2147508553" r:id="rId9"/>
    <p:sldLayoutId id="2147508554" r:id="rId10"/>
    <p:sldLayoutId id="2147508555" r:id="rId11"/>
    <p:sldLayoutId id="2147508556" r:id="rId12"/>
    <p:sldLayoutId id="2147508557" r:id="rId13"/>
    <p:sldLayoutId id="2147508558" r:id="rId14"/>
    <p:sldLayoutId id="214750855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046333201"/>
      </p:ext>
    </p:extLst>
  </p:cSld>
  <p:clrMap bg1="lt1" tx1="dk1" bg2="lt2" tx2="dk2" accent1="accent1" accent2="accent2" accent3="accent3" accent4="accent4" accent5="accent5" accent6="accent6" hlink="hlink" folHlink="folHlink"/>
  <p:sldLayoutIdLst>
    <p:sldLayoutId id="2147508561" r:id="rId1"/>
    <p:sldLayoutId id="2147508562" r:id="rId2"/>
    <p:sldLayoutId id="2147508563" r:id="rId3"/>
    <p:sldLayoutId id="2147508564" r:id="rId4"/>
    <p:sldLayoutId id="2147508565" r:id="rId5"/>
    <p:sldLayoutId id="2147508566" r:id="rId6"/>
    <p:sldLayoutId id="2147508567" r:id="rId7"/>
    <p:sldLayoutId id="2147508568" r:id="rId8"/>
    <p:sldLayoutId id="2147508569" r:id="rId9"/>
    <p:sldLayoutId id="2147508570" r:id="rId10"/>
    <p:sldLayoutId id="2147508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3015072430"/>
      </p:ext>
    </p:extLst>
  </p:cSld>
  <p:clrMap bg1="lt1" tx1="dk1" bg2="lt2" tx2="dk2" accent1="accent1" accent2="accent2" accent3="accent3" accent4="accent4" accent5="accent5" accent6="accent6" hlink="hlink" folHlink="folHlink"/>
  <p:sldLayoutIdLst>
    <p:sldLayoutId id="2147508573" r:id="rId1"/>
    <p:sldLayoutId id="2147508574" r:id="rId2"/>
    <p:sldLayoutId id="2147508575" r:id="rId3"/>
    <p:sldLayoutId id="2147508576" r:id="rId4"/>
    <p:sldLayoutId id="2147508577" r:id="rId5"/>
    <p:sldLayoutId id="2147508578" r:id="rId6"/>
    <p:sldLayoutId id="2147508579" r:id="rId7"/>
    <p:sldLayoutId id="2147508580" r:id="rId8"/>
    <p:sldLayoutId id="2147508581" r:id="rId9"/>
    <p:sldLayoutId id="2147508582" r:id="rId10"/>
    <p:sldLayoutId id="2147508583"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90404448"/>
      </p:ext>
    </p:extLst>
  </p:cSld>
  <p:clrMap bg1="lt1" tx1="dk1" bg2="lt2" tx2="dk2" accent1="accent1" accent2="accent2" accent3="accent3" accent4="accent4" accent5="accent5" accent6="accent6" hlink="hlink" folHlink="folHlink"/>
  <p:sldLayoutIdLst>
    <p:sldLayoutId id="2147508585" r:id="rId1"/>
    <p:sldLayoutId id="2147508586" r:id="rId2"/>
    <p:sldLayoutId id="2147508587" r:id="rId3"/>
    <p:sldLayoutId id="2147508588" r:id="rId4"/>
    <p:sldLayoutId id="2147508589" r:id="rId5"/>
    <p:sldLayoutId id="2147508590" r:id="rId6"/>
    <p:sldLayoutId id="2147508591" r:id="rId7"/>
    <p:sldLayoutId id="2147508592" r:id="rId8"/>
    <p:sldLayoutId id="2147508593" r:id="rId9"/>
    <p:sldLayoutId id="2147508594" r:id="rId10"/>
    <p:sldLayoutId id="2147508595" r:id="rId11"/>
    <p:sldLayoutId id="2147508596" r:id="rId12"/>
    <p:sldLayoutId id="21475085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17393699"/>
      </p:ext>
    </p:extLst>
  </p:cSld>
  <p:clrMap bg1="lt1" tx1="dk1" bg2="lt2" tx2="dk2" accent1="accent1" accent2="accent2" accent3="accent3" accent4="accent4" accent5="accent5" accent6="accent6" hlink="hlink" folHlink="folHlink"/>
  <p:sldLayoutIdLst>
    <p:sldLayoutId id="2147508599" r:id="rId1"/>
    <p:sldLayoutId id="2147508600" r:id="rId2"/>
    <p:sldLayoutId id="2147508601" r:id="rId3"/>
    <p:sldLayoutId id="2147508602" r:id="rId4"/>
    <p:sldLayoutId id="2147508603" r:id="rId5"/>
    <p:sldLayoutId id="2147508604" r:id="rId6"/>
    <p:sldLayoutId id="2147508605" r:id="rId7"/>
    <p:sldLayoutId id="2147508606" r:id="rId8"/>
    <p:sldLayoutId id="2147508607" r:id="rId9"/>
    <p:sldLayoutId id="2147508608" r:id="rId10"/>
    <p:sldLayoutId id="2147508609" r:id="rId11"/>
    <p:sldLayoutId id="2147508610" r:id="rId12"/>
    <p:sldLayoutId id="214750861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7/18/24</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591136036"/>
      </p:ext>
    </p:extLst>
  </p:cSld>
  <p:clrMap bg1="lt1" tx1="dk1" bg2="lt2" tx2="dk2" accent1="accent1" accent2="accent2" accent3="accent3" accent4="accent4" accent5="accent5" accent6="accent6" hlink="hlink" folHlink="folHlink"/>
  <p:sldLayoutIdLst>
    <p:sldLayoutId id="2147508613" r:id="rId1"/>
    <p:sldLayoutId id="2147508614" r:id="rId2"/>
    <p:sldLayoutId id="2147508615" r:id="rId3"/>
    <p:sldLayoutId id="2147508616" r:id="rId4"/>
    <p:sldLayoutId id="2147508617" r:id="rId5"/>
    <p:sldLayoutId id="2147508618" r:id="rId6"/>
    <p:sldLayoutId id="2147508619" r:id="rId7"/>
    <p:sldLayoutId id="2147508620" r:id="rId8"/>
    <p:sldLayoutId id="2147508621" r:id="rId9"/>
    <p:sldLayoutId id="2147508622" r:id="rId10"/>
    <p:sldLayoutId id="2147508623"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61" r:id="rId1"/>
    <p:sldLayoutId id="2147505062" r:id="rId2"/>
    <p:sldLayoutId id="2147505063" r:id="rId3"/>
    <p:sldLayoutId id="2147505064" r:id="rId4"/>
    <p:sldLayoutId id="2147505065" r:id="rId5"/>
    <p:sldLayoutId id="2147505066" r:id="rId6"/>
    <p:sldLayoutId id="2147505067" r:id="rId7"/>
    <p:sldLayoutId id="2147505068" r:id="rId8"/>
    <p:sldLayoutId id="2147505069" r:id="rId9"/>
    <p:sldLayoutId id="2147505070" r:id="rId10"/>
    <p:sldLayoutId id="2147505071" r:id="rId11"/>
    <p:sldLayoutId id="2147505072" r:id="rId12"/>
    <p:sldLayoutId id="2147505073"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100DFC8-FFFD-694C-8765-E83E0D1B7B9F}"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11619544"/>
      </p:ext>
    </p:extLst>
  </p:cSld>
  <p:clrMap bg1="lt1" tx1="dk1" bg2="lt2" tx2="dk2" accent1="accent1" accent2="accent2" accent3="accent3" accent4="accent4" accent5="accent5" accent6="accent6" hlink="hlink" folHlink="folHlink"/>
  <p:sldLayoutIdLst>
    <p:sldLayoutId id="2147508625" r:id="rId1"/>
    <p:sldLayoutId id="2147508626" r:id="rId2"/>
    <p:sldLayoutId id="2147508627" r:id="rId3"/>
    <p:sldLayoutId id="2147508628" r:id="rId4"/>
    <p:sldLayoutId id="2147508629" r:id="rId5"/>
    <p:sldLayoutId id="2147508630" r:id="rId6"/>
    <p:sldLayoutId id="2147508631" r:id="rId7"/>
    <p:sldLayoutId id="2147508632" r:id="rId8"/>
    <p:sldLayoutId id="2147508633" r:id="rId9"/>
    <p:sldLayoutId id="2147508634" r:id="rId10"/>
    <p:sldLayoutId id="2147508635" r:id="rId11"/>
    <p:sldLayoutId id="2147508636" r:id="rId12"/>
    <p:sldLayoutId id="21475086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12264416"/>
      </p:ext>
    </p:extLst>
  </p:cSld>
  <p:clrMap bg1="lt1" tx1="dk1" bg2="lt2" tx2="dk2" accent1="accent1" accent2="accent2" accent3="accent3" accent4="accent4" accent5="accent5" accent6="accent6" hlink="hlink" folHlink="folHlink"/>
  <p:sldLayoutIdLst>
    <p:sldLayoutId id="2147508639" r:id="rId1"/>
    <p:sldLayoutId id="2147508640" r:id="rId2"/>
    <p:sldLayoutId id="2147508641" r:id="rId3"/>
    <p:sldLayoutId id="2147508642" r:id="rId4"/>
    <p:sldLayoutId id="2147508643" r:id="rId5"/>
    <p:sldLayoutId id="2147508644" r:id="rId6"/>
    <p:sldLayoutId id="2147508645" r:id="rId7"/>
    <p:sldLayoutId id="2147508646" r:id="rId8"/>
    <p:sldLayoutId id="2147508647" r:id="rId9"/>
    <p:sldLayoutId id="2147508648" r:id="rId10"/>
    <p:sldLayoutId id="214750864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129169"/>
      </p:ext>
    </p:extLst>
  </p:cSld>
  <p:clrMap bg1="lt1" tx1="dk1" bg2="lt2" tx2="dk2" accent1="accent1" accent2="accent2" accent3="accent3" accent4="accent4" accent5="accent5" accent6="accent6" hlink="hlink" folHlink="folHlink"/>
  <p:sldLayoutIdLst>
    <p:sldLayoutId id="2147508651" r:id="rId1"/>
    <p:sldLayoutId id="2147508652" r:id="rId2"/>
    <p:sldLayoutId id="2147508653" r:id="rId3"/>
    <p:sldLayoutId id="2147508654" r:id="rId4"/>
    <p:sldLayoutId id="2147508655" r:id="rId5"/>
    <p:sldLayoutId id="2147508656" r:id="rId6"/>
    <p:sldLayoutId id="2147508657" r:id="rId7"/>
    <p:sldLayoutId id="2147508658" r:id="rId8"/>
    <p:sldLayoutId id="2147508659" r:id="rId9"/>
    <p:sldLayoutId id="2147508660" r:id="rId10"/>
    <p:sldLayoutId id="2147508661"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6726"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345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017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6907"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543" indent="-342543" algn="l" rtl="0" eaLnBrk="1" fontAlgn="base" hangingPunct="1">
        <a:spcBef>
          <a:spcPct val="20000"/>
        </a:spcBef>
        <a:spcAft>
          <a:spcPct val="0"/>
        </a:spcAft>
        <a:buChar char="•"/>
        <a:defRPr sz="3200" b="1">
          <a:solidFill>
            <a:schemeClr val="bg1"/>
          </a:solidFill>
          <a:latin typeface="+mn-lt"/>
          <a:ea typeface="+mn-ea"/>
          <a:cs typeface="+mn-cs"/>
        </a:defRPr>
      </a:lvl1pPr>
      <a:lvl2pPr marL="742174" indent="-285456" algn="l" rtl="0" eaLnBrk="1" fontAlgn="base" hangingPunct="1">
        <a:spcBef>
          <a:spcPct val="20000"/>
        </a:spcBef>
        <a:spcAft>
          <a:spcPct val="0"/>
        </a:spcAft>
        <a:buChar char="–"/>
        <a:defRPr sz="2800" b="1">
          <a:solidFill>
            <a:schemeClr val="bg1"/>
          </a:solidFill>
          <a:latin typeface="+mn-lt"/>
          <a:ea typeface="+mn-ea"/>
        </a:defRPr>
      </a:lvl2pPr>
      <a:lvl3pPr marL="1141806" indent="-228363" algn="l" rtl="0" eaLnBrk="1" fontAlgn="base" hangingPunct="1">
        <a:spcBef>
          <a:spcPct val="20000"/>
        </a:spcBef>
        <a:spcAft>
          <a:spcPct val="0"/>
        </a:spcAft>
        <a:buChar char="•"/>
        <a:defRPr sz="2400" b="1">
          <a:solidFill>
            <a:schemeClr val="bg1"/>
          </a:solidFill>
          <a:latin typeface="+mn-lt"/>
          <a:ea typeface="+mn-ea"/>
        </a:defRPr>
      </a:lvl3pPr>
      <a:lvl4pPr marL="1598537" indent="-228363" algn="l" rtl="0" eaLnBrk="1" fontAlgn="base" hangingPunct="1">
        <a:spcBef>
          <a:spcPct val="20000"/>
        </a:spcBef>
        <a:spcAft>
          <a:spcPct val="0"/>
        </a:spcAft>
        <a:buChar char="–"/>
        <a:defRPr sz="2000" b="1">
          <a:solidFill>
            <a:schemeClr val="bg1"/>
          </a:solidFill>
          <a:latin typeface="+mn-lt"/>
          <a:ea typeface="+mn-ea"/>
        </a:defRPr>
      </a:lvl4pPr>
      <a:lvl5pPr marL="2055258" indent="-228363" algn="l" rtl="0" eaLnBrk="1" fontAlgn="base" hangingPunct="1">
        <a:spcBef>
          <a:spcPct val="20000"/>
        </a:spcBef>
        <a:spcAft>
          <a:spcPct val="0"/>
        </a:spcAft>
        <a:buChar char="»"/>
        <a:defRPr sz="2000" b="1">
          <a:solidFill>
            <a:schemeClr val="bg1"/>
          </a:solidFill>
          <a:latin typeface="+mn-lt"/>
          <a:ea typeface="+mn-ea"/>
        </a:defRPr>
      </a:lvl5pPr>
      <a:lvl6pPr marL="2511982" indent="-228363" algn="l" rtl="0" eaLnBrk="1" fontAlgn="base" hangingPunct="1">
        <a:spcBef>
          <a:spcPct val="20000"/>
        </a:spcBef>
        <a:spcAft>
          <a:spcPct val="0"/>
        </a:spcAft>
        <a:buChar char="»"/>
        <a:defRPr sz="2000" b="1">
          <a:solidFill>
            <a:schemeClr val="bg1"/>
          </a:solidFill>
          <a:latin typeface="+mn-lt"/>
          <a:ea typeface="+mn-ea"/>
        </a:defRPr>
      </a:lvl6pPr>
      <a:lvl7pPr marL="2968711" indent="-228363" algn="l" rtl="0" eaLnBrk="1" fontAlgn="base" hangingPunct="1">
        <a:spcBef>
          <a:spcPct val="20000"/>
        </a:spcBef>
        <a:spcAft>
          <a:spcPct val="0"/>
        </a:spcAft>
        <a:buChar char="»"/>
        <a:defRPr sz="2000" b="1">
          <a:solidFill>
            <a:schemeClr val="bg1"/>
          </a:solidFill>
          <a:latin typeface="+mn-lt"/>
          <a:ea typeface="+mn-ea"/>
        </a:defRPr>
      </a:lvl7pPr>
      <a:lvl8pPr marL="3425430" indent="-228363" algn="l" rtl="0" eaLnBrk="1" fontAlgn="base" hangingPunct="1">
        <a:spcBef>
          <a:spcPct val="20000"/>
        </a:spcBef>
        <a:spcAft>
          <a:spcPct val="0"/>
        </a:spcAft>
        <a:buChar char="»"/>
        <a:defRPr sz="2000" b="1">
          <a:solidFill>
            <a:schemeClr val="bg1"/>
          </a:solidFill>
          <a:latin typeface="+mn-lt"/>
          <a:ea typeface="+mn-ea"/>
        </a:defRPr>
      </a:lvl8pPr>
      <a:lvl9pPr marL="3882160" indent="-228363"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43290118"/>
      </p:ext>
    </p:extLst>
  </p:cSld>
  <p:clrMap bg1="lt1" tx1="dk1" bg2="lt2" tx2="dk2" accent1="accent1" accent2="accent2" accent3="accent3" accent4="accent4" accent5="accent5" accent6="accent6" hlink="hlink" folHlink="folHlink"/>
  <p:sldLayoutIdLst>
    <p:sldLayoutId id="2147505951" r:id="rId1"/>
    <p:sldLayoutId id="2147505952" r:id="rId2"/>
    <p:sldLayoutId id="2147505953" r:id="rId3"/>
    <p:sldLayoutId id="2147505954" r:id="rId4"/>
    <p:sldLayoutId id="2147505955" r:id="rId5"/>
    <p:sldLayoutId id="2147505956" r:id="rId6"/>
    <p:sldLayoutId id="2147505957" r:id="rId7"/>
    <p:sldLayoutId id="2147505958" r:id="rId8"/>
    <p:sldLayoutId id="2147505959" r:id="rId9"/>
    <p:sldLayoutId id="2147505960" r:id="rId10"/>
    <p:sldLayoutId id="2147505961" r:id="rId11"/>
    <p:sldLayoutId id="2147505962" r:id="rId12"/>
    <p:sldLayoutId id="2147505963" r:id="rId13"/>
    <p:sldLayoutId id="2147505964" r:id="rId14"/>
    <p:sldLayoutId id="214750596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9170" name="Group 2"/>
          <p:cNvGrpSpPr>
            <a:grpSpLocks/>
          </p:cNvGrpSpPr>
          <p:nvPr/>
        </p:nvGrpSpPr>
        <p:grpSpPr bwMode="auto">
          <a:xfrm>
            <a:off x="0" y="0"/>
            <a:ext cx="9144000" cy="6858000"/>
            <a:chOff x="0" y="0"/>
            <a:chExt cx="5760" cy="4320"/>
          </a:xfrm>
        </p:grpSpPr>
        <p:sp>
          <p:nvSpPr>
            <p:cNvPr id="51917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imes New Roman" pitchFamily="18" charset="0"/>
                <a:ea typeface="MS PGothic" pitchFamily="34" charset="-128"/>
                <a:cs typeface="+mn-cs"/>
              </a:endParaRPr>
            </a:p>
          </p:txBody>
        </p:sp>
        <p:sp>
          <p:nvSpPr>
            <p:cNvPr id="51917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00"/>
                </a:solidFill>
                <a:latin typeface="Times New Roman" pitchFamily="18" charset="0"/>
                <a:ea typeface="MS PGothic" pitchFamily="34" charset="-128"/>
                <a:cs typeface="+mn-cs"/>
              </a:endParaRPr>
            </a:p>
          </p:txBody>
        </p:sp>
        <p:sp>
          <p:nvSpPr>
            <p:cNvPr id="51917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SG">
                <a:solidFill>
                  <a:srgbClr val="FFFFFF"/>
                </a:solidFill>
                <a:latin typeface="Comic Sans MS" pitchFamily="66" charset="0"/>
                <a:ea typeface="MS PGothic" pitchFamily="34" charset="-128"/>
                <a:cs typeface="+mn-cs"/>
              </a:endParaRPr>
            </a:p>
          </p:txBody>
        </p:sp>
      </p:grpSp>
      <p:sp>
        <p:nvSpPr>
          <p:cNvPr id="51917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917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Tahoma" pitchFamily="34" charset="0"/>
              </a:defRPr>
            </a:lvl1pPr>
          </a:lstStyle>
          <a:p>
            <a:endParaRPr lang="en-US">
              <a:ea typeface="MS PGothic" pitchFamily="34" charset="-128"/>
              <a:cs typeface="+mn-cs"/>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Tahoma" pitchFamily="34" charset="0"/>
              </a:defRPr>
            </a:lvl1pPr>
          </a:lstStyle>
          <a:p>
            <a:endParaRPr lang="en-US">
              <a:ea typeface="MS PGothic" pitchFamily="34" charset="-128"/>
              <a:cs typeface="+mn-cs"/>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pitchFamily="34" charset="0"/>
              </a:defRPr>
            </a:lvl1pPr>
          </a:lstStyle>
          <a:p>
            <a:fld id="{FA277BBE-D632-40DE-830C-69A3A11D2293}"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4145324759"/>
      </p:ext>
    </p:extLst>
  </p:cSld>
  <p:clrMap bg1="dk2" tx1="lt1" bg2="dk1" tx2="lt2" accent1="accent1" accent2="accent2" accent3="accent3" accent4="accent4" accent5="accent5" accent6="accent6" hlink="hlink" folHlink="folHlink"/>
  <p:sldLayoutIdLst>
    <p:sldLayoutId id="2147506646" r:id="rId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0228"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29"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Osaka" pitchFamily="1" charset="-128"/>
              </a:defRPr>
            </a:lvl1pPr>
          </a:lstStyle>
          <a:p>
            <a:fld id="{70694C3A-5F3F-4947-A713-A419A1F4BB9C}" type="slidenum">
              <a:rPr lang="en-US" altLang="zh-CN">
                <a:solidFill>
                  <a:srgbClr val="FFFF66"/>
                </a:solidFill>
                <a:cs typeface="+mn-cs"/>
              </a:rPr>
              <a:pPr/>
              <a:t>‹#›</a:t>
            </a:fld>
            <a:endParaRPr lang="en-US" altLang="zh-CN">
              <a:solidFill>
                <a:srgbClr val="FFFF66"/>
              </a:solidFill>
              <a:cs typeface="+mn-cs"/>
            </a:endParaRPr>
          </a:p>
        </p:txBody>
      </p:sp>
    </p:spTree>
    <p:extLst>
      <p:ext uri="{BB962C8B-B14F-4D97-AF65-F5344CB8AC3E}">
        <p14:creationId xmlns:p14="http://schemas.microsoft.com/office/powerpoint/2010/main" val="1497375020"/>
      </p:ext>
    </p:extLst>
  </p:cSld>
  <p:clrMap bg1="dk2" tx1="lt1" bg2="dk1" tx2="lt2" accent1="accent1" accent2="accent2" accent3="accent3" accent4="accent4" accent5="accent5" accent6="accent6" hlink="hlink" folHlink="folHlink"/>
  <p:sldLayoutIdLst>
    <p:sldLayoutId id="2147506664" r:id="rId1"/>
    <p:sldLayoutId id="2147506665" r:id="rId2"/>
    <p:sldLayoutId id="2147506666" r:id="rId3"/>
    <p:sldLayoutId id="2147506667" r:id="rId4"/>
    <p:sldLayoutId id="2147506668" r:id="rId5"/>
    <p:sldLayoutId id="2147506669" r:id="rId6"/>
    <p:sldLayoutId id="2147506670" r:id="rId7"/>
    <p:sldLayoutId id="2147506671" r:id="rId8"/>
    <p:sldLayoutId id="2147506672" r:id="rId9"/>
    <p:sldLayoutId id="2147506673" r:id="rId10"/>
    <p:sldLayoutId id="2147506674" r:id="rId11"/>
    <p:sldLayoutId id="2147506675"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128"/>
        </a:defRPr>
      </a:lvl1pPr>
      <a:lvl2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2pPr>
      <a:lvl3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3pPr>
      <a:lvl4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4pPr>
      <a:lvl5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5pPr>
      <a:lvl6pPr marL="457200" algn="ctr" rtl="0" fontAlgn="base">
        <a:spcBef>
          <a:spcPct val="0"/>
        </a:spcBef>
        <a:spcAft>
          <a:spcPct val="0"/>
        </a:spcAft>
        <a:defRPr sz="4400" b="1">
          <a:solidFill>
            <a:schemeClr val="tx2"/>
          </a:solidFill>
          <a:latin typeface="Trebuchet MS" pitchFamily="34" charset="0"/>
          <a:ea typeface="Osaka" pitchFamily="-128" charset="-128"/>
        </a:defRPr>
      </a:lvl6pPr>
      <a:lvl7pPr marL="914400" algn="ctr" rtl="0" fontAlgn="base">
        <a:spcBef>
          <a:spcPct val="0"/>
        </a:spcBef>
        <a:spcAft>
          <a:spcPct val="0"/>
        </a:spcAft>
        <a:defRPr sz="4400" b="1">
          <a:solidFill>
            <a:schemeClr val="tx2"/>
          </a:solidFill>
          <a:latin typeface="Trebuchet MS" pitchFamily="34" charset="0"/>
          <a:ea typeface="Osaka" pitchFamily="-128" charset="-128"/>
        </a:defRPr>
      </a:lvl7pPr>
      <a:lvl8pPr marL="1371600" algn="ctr" rtl="0" fontAlgn="base">
        <a:spcBef>
          <a:spcPct val="0"/>
        </a:spcBef>
        <a:spcAft>
          <a:spcPct val="0"/>
        </a:spcAft>
        <a:defRPr sz="4400" b="1">
          <a:solidFill>
            <a:schemeClr val="tx2"/>
          </a:solidFill>
          <a:latin typeface="Trebuchet MS" pitchFamily="34" charset="0"/>
          <a:ea typeface="Osaka" pitchFamily="-128" charset="-128"/>
        </a:defRPr>
      </a:lvl8pPr>
      <a:lvl9pPr marL="1828800" algn="ctr" rtl="0" fontAlgn="base">
        <a:spcBef>
          <a:spcPct val="0"/>
        </a:spcBef>
        <a:spcAft>
          <a:spcPct val="0"/>
        </a:spcAft>
        <a:defRPr sz="4400" b="1">
          <a:solidFill>
            <a:schemeClr val="tx2"/>
          </a:solidFill>
          <a:latin typeface="Trebuchet MS" pitchFamily="34" charset="0"/>
          <a:ea typeface="Osaka" pitchFamily="-128" charset="-128"/>
        </a:defRPr>
      </a:lvl9pPr>
    </p:titleStyle>
    <p:bodyStyle>
      <a:lvl1pPr marL="342900" indent="-342900" algn="l" rtl="0" eaLnBrk="0" fontAlgn="base" hangingPunct="0">
        <a:spcBef>
          <a:spcPct val="20000"/>
        </a:spcBef>
        <a:spcAft>
          <a:spcPct val="0"/>
        </a:spcAft>
        <a:buFont typeface="Times" pitchFamily="1" charset="0"/>
        <a:buChar char="•"/>
        <a:defRPr sz="3200">
          <a:solidFill>
            <a:schemeClr val="tx1"/>
          </a:solidFill>
          <a:latin typeface="+mn-lt"/>
          <a:ea typeface="+mn-ea"/>
          <a:cs typeface="Osaka" charset="-128"/>
        </a:defRPr>
      </a:lvl1pPr>
      <a:lvl2pPr marL="742950" indent="-285750" algn="l" rtl="0" eaLnBrk="0" fontAlgn="base" hangingPunct="0">
        <a:spcBef>
          <a:spcPct val="20000"/>
        </a:spcBef>
        <a:spcAft>
          <a:spcPct val="0"/>
        </a:spcAft>
        <a:buFont typeface="Times" pitchFamily="1" charset="0"/>
        <a:buChar char="•"/>
        <a:defRPr sz="2800">
          <a:solidFill>
            <a:schemeClr val="tx1"/>
          </a:solidFill>
          <a:latin typeface="+mn-lt"/>
          <a:ea typeface="+mn-ea"/>
          <a:cs typeface="Osaka" charset="-128"/>
        </a:defRPr>
      </a:lvl2pPr>
      <a:lvl3pPr marL="1143000" indent="-228600" algn="l" rtl="0" eaLnBrk="0" fontAlgn="base" hangingPunct="0">
        <a:spcBef>
          <a:spcPct val="20000"/>
        </a:spcBef>
        <a:spcAft>
          <a:spcPct val="0"/>
        </a:spcAft>
        <a:buFont typeface="Times" pitchFamily="1" charset="0"/>
        <a:buChar char="•"/>
        <a:defRPr sz="2400">
          <a:solidFill>
            <a:schemeClr val="tx1"/>
          </a:solidFill>
          <a:latin typeface="+mn-lt"/>
          <a:ea typeface="+mn-ea"/>
          <a:cs typeface="Osaka" charset="-128"/>
        </a:defRPr>
      </a:lvl3pPr>
      <a:lvl4pPr marL="16002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4pPr>
      <a:lvl5pPr marL="20574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1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97F1F52F-9722-4BE4-8283-EEBCD6002B00}"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544264079"/>
      </p:ext>
    </p:extLst>
  </p:cSld>
  <p:clrMap bg1="lt1" tx1="dk1" bg2="lt2" tx2="dk2" accent1="accent1" accent2="accent2" accent3="accent3" accent4="accent4" accent5="accent5" accent6="accent6" hlink="hlink" folHlink="folHlink"/>
  <p:sldLayoutIdLst>
    <p:sldLayoutId id="2147506690"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3.xml"/><Relationship Id="rId1" Type="http://schemas.openxmlformats.org/officeDocument/2006/relationships/themeOverride" Target="../theme/themeOverride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75.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3.xml"/><Relationship Id="rId1" Type="http://schemas.openxmlformats.org/officeDocument/2006/relationships/slideLayout" Target="../slideLayouts/slideLayout417.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4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5.xml"/><Relationship Id="rId1" Type="http://schemas.openxmlformats.org/officeDocument/2006/relationships/slideLayout" Target="../slideLayouts/slideLayout431.xml"/></Relationships>
</file>

<file path=ppt/slides/_rels/slide1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56.xml"/><Relationship Id="rId1" Type="http://schemas.openxmlformats.org/officeDocument/2006/relationships/themeOverride" Target="../theme/themeOverride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6.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7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4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9.xml"/><Relationship Id="rId1" Type="http://schemas.openxmlformats.org/officeDocument/2006/relationships/themeOverride" Target="../theme/themeOverride9.xml"/><Relationship Id="rId4" Type="http://schemas.openxmlformats.org/officeDocument/2006/relationships/image" Target="../media/image117.jpeg"/></Relationships>
</file>

<file path=ppt/slides/_rels/slide1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7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8.xml"/><Relationship Id="rId1" Type="http://schemas.openxmlformats.org/officeDocument/2006/relationships/slideLayout" Target="../slideLayouts/slideLayout132.xml"/><Relationship Id="rId6" Type="http://schemas.openxmlformats.org/officeDocument/2006/relationships/image" Target="../media/image12.jpeg"/><Relationship Id="rId5" Type="http://schemas.openxmlformats.org/officeDocument/2006/relationships/slide" Target="slide9.xml"/><Relationship Id="rId4" Type="http://schemas.openxmlformats.org/officeDocument/2006/relationships/image" Target="../media/image12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132.xml"/><Relationship Id="rId4" Type="http://schemas.openxmlformats.org/officeDocument/2006/relationships/image" Target="../media/image12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13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3.xml"/><Relationship Id="rId1" Type="http://schemas.openxmlformats.org/officeDocument/2006/relationships/slideLayout" Target="../slideLayouts/slideLayout132.xml"/><Relationship Id="rId4" Type="http://schemas.openxmlformats.org/officeDocument/2006/relationships/image" Target="../media/image13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5.xml"/><Relationship Id="rId1" Type="http://schemas.openxmlformats.org/officeDocument/2006/relationships/slideLayout" Target="../slideLayouts/slideLayout13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7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9.xml"/><Relationship Id="rId1" Type="http://schemas.openxmlformats.org/officeDocument/2006/relationships/slideLayout" Target="../slideLayouts/slideLayout132.xml"/><Relationship Id="rId4" Type="http://schemas.openxmlformats.org/officeDocument/2006/relationships/image" Target="../media/image13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14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163.xml"/><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7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7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7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5.xml"/><Relationship Id="rId1" Type="http://schemas.openxmlformats.org/officeDocument/2006/relationships/themeOverride" Target="../theme/themeOverride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5.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3.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81.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4.xml"/><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6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6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80.xml"/><Relationship Id="rId1" Type="http://schemas.openxmlformats.org/officeDocument/2006/relationships/themeOverride" Target="../theme/themeOverride4.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9.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58.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69.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358.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358.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358.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77.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7.xml"/><Relationship Id="rId1" Type="http://schemas.openxmlformats.org/officeDocument/2006/relationships/slideLayout" Target="../slideLayouts/slideLayout18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76.xml"/><Relationship Id="rId5" Type="http://schemas.openxmlformats.org/officeDocument/2006/relationships/image" Target="../media/image71.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9.xml"/><Relationship Id="rId1" Type="http://schemas.openxmlformats.org/officeDocument/2006/relationships/slideLayout" Target="../slideLayouts/slideLayout280.xml"/><Relationship Id="rId5" Type="http://schemas.openxmlformats.org/officeDocument/2006/relationships/image" Target="../media/image72.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3.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80.xml"/><Relationship Id="rId5" Type="http://schemas.openxmlformats.org/officeDocument/2006/relationships/image" Target="../media/image75.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78.jpeg"/><Relationship Id="rId2" Type="http://schemas.openxmlformats.org/officeDocument/2006/relationships/slideLayout" Target="../slideLayouts/slideLayout21.xml"/><Relationship Id="rId1" Type="http://schemas.openxmlformats.org/officeDocument/2006/relationships/themeOverride" Target="../theme/themeOverride5.xml"/><Relationship Id="rId6"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10.xml"/><Relationship Id="rId1" Type="http://schemas.openxmlformats.org/officeDocument/2006/relationships/themeOverride" Target="../theme/themeOverride6.xml"/><Relationship Id="rId5" Type="http://schemas.openxmlformats.org/officeDocument/2006/relationships/image" Target="../media/image80.jpeg"/><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3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323.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289.xml"/><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5" Type="http://schemas.openxmlformats.org/officeDocument/2006/relationships/image" Target="../media/image84.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280.xml"/><Relationship Id="rId5" Type="http://schemas.openxmlformats.org/officeDocument/2006/relationships/image" Target="../media/image87.jpeg"/><Relationship Id="rId4" Type="http://schemas.openxmlformats.org/officeDocument/2006/relationships/hyperlink" Target="http://www.cnn.com/SPECIALS/2001/mideast/stories/issues.jerusalem/jerusalem.dome.of.rock.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289.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images.google.com/imgres?imgurl=www.karben.com/otherimages/mvocal5762.jpg&amp;imgrefurl=http://www.karben.com/calendar.html&amp;h=228&amp;w=300&amp;prev=/images?q=Jewish+calendar&amp;svnum=10&amp;hl=en&amp;lr=&amp;ie=UTF-8&amp;oe=UTF-8"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280.xml"/><Relationship Id="rId5" Type="http://schemas.openxmlformats.org/officeDocument/2006/relationships/image" Target="../media/image92.jpeg"/><Relationship Id="rId4" Type="http://schemas.openxmlformats.org/officeDocument/2006/relationships/hyperlink" Target="http://images.google.com/imgres?imgurl=www.siscom.net/~direct/revelation/Rev_11_-_two_witnesses.jpg&amp;imgrefurl=http://www.siscom.net/~direct/revelation/temple_&amp;_witnesses.htm&amp;h=457&amp;w=635&amp;prev=/images?q=two+witnesses+of+Rev.+11&amp;svnum=10&amp;hl=en&amp;lr=&amp;ie=UTF-8&amp;oe=UTF-8"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80.xml"/><Relationship Id="rId5" Type="http://schemas.openxmlformats.org/officeDocument/2006/relationships/image" Target="../media/image94.png"/><Relationship Id="rId4" Type="http://schemas.openxmlformats.org/officeDocument/2006/relationships/hyperlink" Target="http://www.maps.com/magellan/Images/JERSUL-W1.gi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0.xml"/><Relationship Id="rId1" Type="http://schemas.openxmlformats.org/officeDocument/2006/relationships/slideLayout" Target="../slideLayouts/slideLayout280.xml"/><Relationship Id="rId5" Type="http://schemas.openxmlformats.org/officeDocument/2006/relationships/image" Target="../media/image95.jpeg"/><Relationship Id="rId4" Type="http://schemas.openxmlformats.org/officeDocument/2006/relationships/hyperlink" Target="http://images.google.com/imgres?imgurl=www.iowalum.com/magazine/april00/images/elijah.jpg&amp;imgrefurl=http://www.iowalum.com/magazine/april00/bible/moser.html&amp;h=302&amp;w=300&amp;prev=/images?q=Elijah&amp;svnum=10&amp;hl=en&amp;lr=&amp;ie=UTF-8&amp;oe=UTF-8"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94.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75.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8.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44.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8.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2.xml"/><Relationship Id="rId1" Type="http://schemas.openxmlformats.org/officeDocument/2006/relationships/slideLayout" Target="../slideLayouts/slideLayout81.xml"/><Relationship Id="rId4" Type="http://schemas.openxmlformats.org/officeDocument/2006/relationships/image" Target="../media/image104.jpeg"/></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1015832"/>
            <a:ext cx="9143999" cy="1371600"/>
          </a:xfrm>
          <a:effectLst>
            <a:outerShdw blurRad="63500" dist="35921" dir="2700000" algn="ctr" rotWithShape="0">
              <a:schemeClr val="tx2">
                <a:alpha val="74998"/>
              </a:schemeClr>
            </a:outerShdw>
          </a:effectLst>
        </p:spPr>
        <p:txBody>
          <a:bodyPr/>
          <a:lstStyle/>
          <a:p>
            <a:pPr>
              <a:defRPr/>
            </a:pPr>
            <a:r>
              <a:rPr lang="zh-CN" altLang="en-US" sz="7200" b="1" dirty="0">
                <a:effectLst>
                  <a:glow rad="228600">
                    <a:schemeClr val="tx1">
                      <a:alpha val="75000"/>
                    </a:schemeClr>
                  </a:glow>
                </a:effectLst>
                <a:latin typeface="Arial" charset="0"/>
                <a:ea typeface="ＭＳ Ｐゴシック" charset="0"/>
                <a:cs typeface="ＭＳ Ｐゴシック" charset="0"/>
              </a:rPr>
              <a:t>启示录 </a:t>
            </a:r>
            <a:r>
              <a:rPr lang="en-US" sz="7200" b="1" dirty="0">
                <a:effectLst>
                  <a:glow rad="228600">
                    <a:schemeClr val="tx1">
                      <a:alpha val="75000"/>
                    </a:schemeClr>
                  </a:glow>
                </a:effectLst>
                <a:latin typeface="Arial" charset="0"/>
                <a:ea typeface="ＭＳ Ｐゴシック" charset="0"/>
                <a:cs typeface="ＭＳ Ｐゴシック" charset="0"/>
              </a:rPr>
              <a:t>7–12</a:t>
            </a:r>
            <a:endParaRPr lang="en-US" sz="7200" dirty="0">
              <a:effectLst>
                <a:glow rad="228600">
                  <a:schemeClr val="tx1">
                    <a:alpha val="75000"/>
                  </a:schemeClr>
                </a:glow>
              </a:effectLst>
              <a:latin typeface="Times New Roman" charset="0"/>
              <a:ea typeface="ＭＳ Ｐゴシック" charset="0"/>
              <a:cs typeface="ＭＳ Ｐゴシック" charset="0"/>
            </a:endParaRPr>
          </a:p>
        </p:txBody>
      </p:sp>
      <p:sp>
        <p:nvSpPr>
          <p:cNvPr id="4" name="Text Box 1028">
            <a:extLst>
              <a:ext uri="{FF2B5EF4-FFF2-40B4-BE49-F238E27FC236}">
                <a16:creationId xmlns:a16="http://schemas.microsoft.com/office/drawing/2014/main" id="{E10DA85F-A649-F165-74A7-E212FDC75755}"/>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6725398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Oval 1">
            <a:extLst>
              <a:ext uri="{FF2B5EF4-FFF2-40B4-BE49-F238E27FC236}">
                <a16:creationId xmlns:a16="http://schemas.microsoft.com/office/drawing/2014/main" id="{4978B5CF-C33A-BF4A-A427-02C7190E55B4}"/>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Rev 14 shows that the sealed are the redeemed, so this is comprehensive</a:t>
            </a:r>
          </a:p>
        </p:txBody>
      </p:sp>
      <p:sp>
        <p:nvSpPr>
          <p:cNvPr id="2232329" name="Text Box 9"/>
          <p:cNvSpPr txBox="1">
            <a:spLocks noChangeArrowheads="1"/>
          </p:cNvSpPr>
          <p:nvPr/>
        </p:nvSpPr>
        <p:spPr bwMode="auto">
          <a:xfrm>
            <a:off x="4572000" y="2711450"/>
            <a:ext cx="44196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The 144,000 are depicted as a portion of those redeemed, which also includes Gentiles</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2</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F60DDCA2-FCEB-A84F-AE87-C5BD40DCBAEF}"/>
              </a:ext>
            </a:extLst>
          </p:cNvPr>
          <p:cNvSpPr txBox="1">
            <a:spLocks noChangeArrowheads="1"/>
          </p:cNvSpPr>
          <p:nvPr/>
        </p:nvSpPr>
        <p:spPr>
          <a:xfrm>
            <a:off x="0" y="6508377"/>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5340932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35268631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a:latin typeface="Arial" charset="0"/>
                <a:ea typeface="ＭＳ Ｐゴシック" charset="0"/>
                <a:cs typeface="ＭＳ Ｐゴシック" charset="0"/>
              </a:rPr>
              <a:t>II. Two </a:t>
            </a:r>
            <a:r>
              <a:rPr lang="en-US" b="1" dirty="0">
                <a:solidFill>
                  <a:srgbClr val="FFFF00"/>
                </a:solidFill>
                <a:latin typeface="Arial" charset="0"/>
                <a:ea typeface="ＭＳ Ｐゴシック" charset="0"/>
                <a:cs typeface="ＭＳ Ｐゴシック" charset="0"/>
              </a:rPr>
              <a:t>witnesses</a:t>
            </a:r>
            <a:r>
              <a:rPr lang="en-US" b="1" dirty="0">
                <a:latin typeface="Arial" charset="0"/>
                <a:ea typeface="ＭＳ Ｐゴシック" charset="0"/>
                <a:cs typeface="ＭＳ Ｐゴシック" charset="0"/>
              </a:rPr>
              <a:t> will show God</a:t>
            </a:r>
            <a:r>
              <a:rPr lang="fr-FR"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a:t>
            </a:r>
            <a:r>
              <a:rPr lang="en-US" b="1" dirty="0">
                <a:solidFill>
                  <a:srgbClr val="FFFF00"/>
                </a:solidFill>
                <a:latin typeface="Arial" charset="0"/>
                <a:ea typeface="ＭＳ Ｐゴシック" charset="0"/>
                <a:cs typeface="ＭＳ Ｐゴシック" charset="0"/>
              </a:rPr>
              <a:t>protection</a:t>
            </a:r>
            <a:r>
              <a:rPr lang="en-US" b="1" dirty="0">
                <a:latin typeface="Arial" charset="0"/>
                <a:ea typeface="ＭＳ Ｐゴシック" charset="0"/>
                <a:cs typeface="ＭＳ Ｐゴシック" charset="0"/>
              </a:rPr>
              <a:t> for believers and wrath for unbelievers (11:1-14).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7749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a:ea typeface="ＭＳ Ｐゴシック" charset="0"/>
              </a:rPr>
              <a:t>III. Heaven</a:t>
            </a:r>
            <a:r>
              <a:rPr lang="fr-FR" sz="4000" b="1" dirty="0">
                <a:ea typeface="ＭＳ Ｐゴシック" charset="0"/>
              </a:rPr>
              <a:t>'</a:t>
            </a:r>
            <a:r>
              <a:rPr lang="en-US" sz="4000" b="1" dirty="0">
                <a:ea typeface="ＭＳ Ｐゴシック" charset="0"/>
              </a:rPr>
              <a:t>s </a:t>
            </a:r>
            <a:r>
              <a:rPr lang="en-US" sz="4000" b="1" dirty="0">
                <a:solidFill>
                  <a:srgbClr val="FFFF00"/>
                </a:solidFill>
                <a:ea typeface="ＭＳ Ｐゴシック" charset="0"/>
              </a:rPr>
              <a:t>elders</a:t>
            </a:r>
            <a:r>
              <a:rPr lang="en-US" sz="4000" b="1" dirty="0">
                <a:ea typeface="ＭＳ Ｐゴシック" charset="0"/>
              </a:rPr>
              <a:t> will praise God for his gracious presence (11:15-19).  </a:t>
            </a:r>
          </a:p>
        </p:txBody>
      </p:sp>
    </p:spTree>
    <p:extLst>
      <p:ext uri="{BB962C8B-B14F-4D97-AF65-F5344CB8AC3E}">
        <p14:creationId xmlns:p14="http://schemas.microsoft.com/office/powerpoint/2010/main" val="3596822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1809628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901573649"/>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en-US" sz="80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妇人</a:t>
            </a:r>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1" y="1"/>
            <a:ext cx="4050631"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 </a:t>
            </a:r>
            <a:r>
              <a:rPr lang="en-US" sz="36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那时</a:t>
            </a:r>
            <a:r>
              <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天上出现了一个奇伟的景象： 有一个妇人， 身披太阳， 脚踏月亮， 头戴十二颗星的冠冕。 2. 她怀了孕， 在生产的痛苦中疼痛呼叫" (12:1-2).</a:t>
            </a:r>
            <a:endPar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901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939011" name="Picture 1" descr="Rev 12 woman_clothed_in_su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1666" name="Rectangle 2"/>
          <p:cNvSpPr>
            <a:spLocks noGrp="1" noChangeArrowheads="1"/>
          </p:cNvSpPr>
          <p:nvPr>
            <p:ph type="ctrTitle"/>
          </p:nvPr>
        </p:nvSpPr>
        <p:spPr>
          <a:xfrm>
            <a:off x="5105400" y="457200"/>
            <a:ext cx="4038600" cy="3810000"/>
          </a:xfrm>
          <a:effectLst>
            <a:outerShdw blurRad="63500" dist="35921" dir="2700000" algn="ctr" rotWithShape="0">
              <a:schemeClr val="tx2">
                <a:alpha val="74998"/>
              </a:schemeClr>
            </a:outerShdw>
          </a:effectLst>
        </p:spPr>
        <p:txBody>
          <a:bodyPr/>
          <a:lstStyle/>
          <a:p>
            <a:pPr>
              <a:defRPr/>
            </a:pPr>
            <a:r>
              <a:rPr lang="zh-CN" altLang="en-US" sz="6600" b="1" dirty="0">
                <a:solidFill>
                  <a:srgbClr val="FFFFFF"/>
                </a:solidFill>
                <a:latin typeface="Times New Roman"/>
                <a:ea typeface="SimSun" pitchFamily="2" charset="-122"/>
              </a:rPr>
              <a:t>妇 人 </a:t>
            </a:r>
            <a:br>
              <a:rPr lang="en-US" altLang="zh-CN" sz="6600" b="1" dirty="0">
                <a:solidFill>
                  <a:srgbClr val="FFFFFF"/>
                </a:solidFill>
                <a:latin typeface="Times New Roman"/>
                <a:ea typeface="SimSun" pitchFamily="2" charset="-122"/>
              </a:rPr>
            </a:br>
            <a:r>
              <a:rPr lang="zh-TW" altLang="en-US" sz="6600" b="1" dirty="0">
                <a:solidFill>
                  <a:srgbClr val="FFFFFF"/>
                </a:solidFill>
                <a:latin typeface="Times New Roman"/>
                <a:ea typeface="PMingLiU" pitchFamily="18" charset="-120"/>
              </a:rPr>
              <a:t>和 </a:t>
            </a:r>
            <a:br>
              <a:rPr lang="en-US" altLang="zh-TW" sz="6600" b="1" dirty="0">
                <a:solidFill>
                  <a:srgbClr val="FFFFFF"/>
                </a:solidFill>
                <a:latin typeface="Times New Roman"/>
                <a:ea typeface="PMingLiU" pitchFamily="18" charset="-120"/>
              </a:rPr>
            </a:br>
            <a:r>
              <a:rPr lang="zh-CN" altLang="en-US" sz="6600" b="1" dirty="0">
                <a:solidFill>
                  <a:srgbClr val="FFFFFF"/>
                </a:solidFill>
                <a:latin typeface="Times New Roman"/>
                <a:ea typeface="SimSun" pitchFamily="2" charset="-122"/>
              </a:rPr>
              <a:t>大 红 龙</a:t>
            </a:r>
            <a:r>
              <a:rPr lang="zh-CN" altLang="en-US" sz="6600" b="1" dirty="0">
                <a:solidFill>
                  <a:srgbClr val="FFFFFF"/>
                </a:solidFill>
                <a:latin typeface="Arial" pitchFamily="34" charset="0"/>
                <a:ea typeface="SimSun" pitchFamily="2" charset="-122"/>
              </a:rPr>
              <a:t> </a:t>
            </a:r>
            <a:r>
              <a:rPr lang="en-US" altLang="zh-CN" sz="4000" b="1" dirty="0">
                <a:solidFill>
                  <a:srgbClr val="FFFFFF"/>
                </a:solidFill>
                <a:latin typeface="SimSun" pitchFamily="2" charset="-122"/>
                <a:ea typeface="SimSun" pitchFamily="2" charset="-122"/>
              </a:rPr>
              <a:t>(12:1-6)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24966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dragon tail.jpg"/>
          <p:cNvPicPr>
            <a:picLocks noChangeAspect="1"/>
          </p:cNvPicPr>
          <p:nvPr/>
        </p:nvPicPr>
        <p:blipFill rotWithShape="1">
          <a:blip r:embed="rId3" cstate="screen">
            <a:extLst>
              <a:ext uri="{28A0092B-C50C-407E-A947-70E740481C1C}">
                <a14:useLocalDpi xmlns:a14="http://schemas.microsoft.com/office/drawing/2010/main" val="0"/>
              </a:ext>
            </a:extLst>
          </a:blip>
          <a:srcRect r="-2184"/>
          <a:stretch/>
        </p:blipFill>
        <p:spPr>
          <a:xfrm>
            <a:off x="-66840" y="13367"/>
            <a:ext cx="9384632" cy="6882063"/>
          </a:xfrm>
          <a:prstGeom prst="rect">
            <a:avLst/>
          </a:prstGeom>
        </p:spPr>
      </p:pic>
      <p:sp>
        <p:nvSpPr>
          <p:cNvPr id="950274" name="Title 1"/>
          <p:cNvSpPr>
            <a:spLocks noGrp="1"/>
          </p:cNvSpPr>
          <p:nvPr>
            <p:ph type="title"/>
          </p:nvPr>
        </p:nvSpPr>
        <p:spPr>
          <a:xfrm>
            <a:off x="-40104" y="5105400"/>
            <a:ext cx="9197472" cy="1752600"/>
          </a:xfrm>
          <a:noFill/>
          <a:ln>
            <a:noFill/>
          </a:ln>
          <a:effectLst>
            <a:outerShdw blurRad="63500" dist="35921" dir="2700000" algn="ctr" rotWithShape="0">
              <a:schemeClr val="tx2">
                <a:alpha val="74998"/>
              </a:schemeClr>
            </a:outerShdw>
          </a:effectLst>
        </p:spPr>
        <p:txBody>
          <a:bodyPr/>
          <a:lstStyle/>
          <a:p>
            <a:pPr>
              <a:defRPr/>
            </a:pPr>
            <a:r>
              <a:rPr lang="en-US" sz="36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"牠的尾巴拖着天上三分之一的星辰" (12:4a)</a:t>
            </a:r>
            <a:endParaRPr lang="en-US" sz="3600" b="1" dirty="0">
              <a:effectLst>
                <a:glow rad="139700">
                  <a:schemeClr val="tx1">
                    <a:alpha val="75000"/>
                  </a:scheme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23185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3" descr="Satan fall Rev 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1138" name="Title 1"/>
          <p:cNvSpPr>
            <a:spLocks noGrp="1"/>
          </p:cNvSpPr>
          <p:nvPr>
            <p:ph type="title"/>
          </p:nvPr>
        </p:nvSpPr>
        <p:spPr>
          <a:xfrm>
            <a:off x="2438400" y="0"/>
            <a:ext cx="6705600" cy="17526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TW"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路西法</a:t>
            </a:r>
            <a:r>
              <a:rPr lang="en-US" altLang="zh-TW"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光辉之星</a:t>
            </a:r>
            <a:r>
              <a:rPr lang="en-US" altLang="zh-TW"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zh-TW"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之墜落</a:t>
            </a:r>
            <a:r>
              <a:rPr lang="en-US" altLang="ja-JP"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br>
              <a:rPr lang="en-US" altLang="zh-CN"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b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en-US" altLang="zh-CN"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12:7-9</a:t>
            </a: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 name="Rectangle 1"/>
          <p:cNvSpPr/>
          <p:nvPr/>
        </p:nvSpPr>
        <p:spPr>
          <a:xfrm>
            <a:off x="2285999" y="1493183"/>
            <a:ext cx="6517341" cy="120032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(12:7-9; cf. </a:t>
            </a:r>
            <a:r>
              <a:rPr lang="zh-CN" alt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以赛亚书</a:t>
            </a:r>
            <a:r>
              <a:rPr lang="en-US" altLang="zh-CN"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 </a:t>
            </a:r>
          </a:p>
          <a:p>
            <a:pPr algn="ct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14:12; </a:t>
            </a:r>
            <a:r>
              <a:rPr lang="zh-CN" alt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以西结书</a:t>
            </a: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 28:17)</a:t>
            </a:r>
            <a:endParaRPr lang="en-SG"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02631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101600" y="908050"/>
            <a:ext cx="4038600" cy="3810000"/>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龙的抵抗</a:t>
            </a:r>
            <a:br>
              <a:rPr lang="en-US" altLang="zh-CN"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(12:4)</a:t>
            </a:r>
            <a:endParaRPr lang="en-US" dirty="0">
              <a:latin typeface="Times New Roman" charset="0"/>
              <a:ea typeface="ＭＳ Ｐゴシック" charset="0"/>
              <a:cs typeface="ＭＳ Ｐゴシック" charset="0"/>
            </a:endParaRPr>
          </a:p>
        </p:txBody>
      </p:sp>
      <p:pic>
        <p:nvPicPr>
          <p:cNvPr id="941059" name="Picture 2" descr="Rev 12.4 Fierce Dragon Fac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83050" y="26988"/>
            <a:ext cx="5097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49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C87936F7-7800-9B4D-8060-3B2A1FACB1D8}"/>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42672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Times" pitchFamily="2" charset="0"/>
                <a:cs typeface="Times New Roman" panose="02020603050405020304" pitchFamily="18" charset="0"/>
              </a:rPr>
              <a:t>In Rev 5, John looks at the Lion but he sees the Lamb, so in Rev 7 he hears about 144,000 but sees a multitude, as the two are equated</a:t>
            </a:r>
            <a:endParaRPr kumimoji="0" lang="en-SG" sz="4800" b="1" i="0" u="none" strike="noStrike" kern="1200" cap="none" spc="0" normalizeH="0" baseline="0" noProof="0" dirty="0">
              <a:ln>
                <a:noFill/>
              </a:ln>
              <a:solidFill>
                <a:srgbClr val="FFFFFF"/>
              </a:solidFill>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2672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The text argues against equating them as it counts the 144,000 but notes that the multitude cannot be counted</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3</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26124B59-4698-4D4F-9A2F-9FADF3746BC8}"/>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2679172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5" name="Picture 3" descr="person02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8066" name="Picture 4" descr="person01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52400"/>
            <a:ext cx="2971800" cy="5715000"/>
          </a:xfrm>
          <a:effectLst>
            <a:outerShdw blurRad="63500" dist="35921" dir="2700000" algn="ctr" rotWithShape="0">
              <a:schemeClr val="tx1">
                <a:alpha val="74997"/>
              </a:schemeClr>
            </a:outerShdw>
          </a:effectLst>
        </p:spPr>
        <p:txBody>
          <a:bodyPr/>
          <a:lstStyle/>
          <a:p>
            <a:r>
              <a:rPr lang="zh-CN" altLang="en-US" sz="5400" b="1" dirty="0">
                <a:solidFill>
                  <a:srgbClr val="FFFFFF"/>
                </a:solidFill>
                <a:latin typeface="Arial"/>
                <a:ea typeface="SimSun" pitchFamily="2" charset="-122"/>
                <a:cs typeface="Arial"/>
              </a:rPr>
              <a:t>谁是</a:t>
            </a:r>
            <a:r>
              <a:rPr lang="zh-TW" altLang="en-US" sz="5400" b="1" dirty="0">
                <a:solidFill>
                  <a:srgbClr val="FFFFFF"/>
                </a:solidFill>
                <a:latin typeface="Arial"/>
                <a:ea typeface="PMingLiU" pitchFamily="18" charset="-120"/>
                <a:cs typeface="Arial"/>
              </a:rPr>
              <a:t>生孩子</a:t>
            </a:r>
            <a:r>
              <a:rPr lang="zh-CN" altLang="en-US" sz="5400" b="1" dirty="0">
                <a:solidFill>
                  <a:srgbClr val="FFFFFF"/>
                </a:solidFill>
                <a:latin typeface="Arial"/>
                <a:ea typeface="SimSun" pitchFamily="2" charset="-122"/>
                <a:cs typeface="Arial"/>
              </a:rPr>
              <a:t>来统治国家的女人</a:t>
            </a:r>
            <a:br>
              <a:rPr lang="en-US" altLang="zh-CN" sz="4000" b="1" dirty="0">
                <a:solidFill>
                  <a:srgbClr val="FFFFFF"/>
                </a:solidFill>
                <a:latin typeface="Arial"/>
                <a:ea typeface="SimSun" pitchFamily="2" charset="-122"/>
                <a:cs typeface="Arial"/>
              </a:rPr>
            </a:br>
            <a:r>
              <a:rPr lang="zh-CN" altLang="en-US" sz="4000" b="1" dirty="0">
                <a:solidFill>
                  <a:srgbClr val="FFFFFF"/>
                </a:solidFill>
                <a:latin typeface="Arial"/>
                <a:ea typeface="SimSun" pitchFamily="2" charset="-122"/>
                <a:cs typeface="Arial"/>
              </a:rPr>
              <a:t> </a:t>
            </a:r>
            <a:r>
              <a:rPr lang="en-US" altLang="zh-CN" sz="4000" b="1" dirty="0">
                <a:solidFill>
                  <a:srgbClr val="FFFFFF"/>
                </a:solidFill>
                <a:latin typeface="Arial"/>
                <a:ea typeface="SimSun" pitchFamily="2" charset="-122"/>
                <a:cs typeface="Arial"/>
              </a:rPr>
              <a:t>(12:1-6)</a:t>
            </a:r>
            <a:r>
              <a:rPr lang="zh-CN" altLang="en-US" sz="4000" b="1" dirty="0">
                <a:solidFill>
                  <a:srgbClr val="FFFFFF"/>
                </a:solidFill>
                <a:latin typeface="Arial"/>
                <a:ea typeface="SimSun" pitchFamily="2" charset="-122"/>
                <a:cs typeface="Arial"/>
              </a:rPr>
              <a:t>？</a:t>
            </a:r>
            <a:r>
              <a:rPr lang="zh-CN" altLang="en-US" sz="4000" b="1" dirty="0">
                <a:latin typeface="Arial"/>
                <a:ea typeface="SimSun" pitchFamily="2" charset="-122"/>
                <a:cs typeface="Arial"/>
              </a:rPr>
              <a:t> </a:t>
            </a:r>
            <a:endParaRPr lang="en-US" sz="4000" b="1" dirty="0">
              <a:solidFill>
                <a:srgbClr val="FFFFFF"/>
              </a:solidFill>
              <a:effectLst>
                <a:outerShdw blurRad="38100" dist="38100" dir="2700000" algn="tl">
                  <a:srgbClr val="C0C0C0"/>
                </a:outerShdw>
              </a:effectLst>
              <a:latin typeface="Arial"/>
              <a:cs typeface="Arial"/>
            </a:endParaRPr>
          </a:p>
        </p:txBody>
      </p:sp>
      <p:sp>
        <p:nvSpPr>
          <p:cNvPr id="3" name="Title 1"/>
          <p:cNvSpPr>
            <a:spLocks/>
          </p:cNvSpPr>
          <p:nvPr/>
        </p:nvSpPr>
        <p:spPr bwMode="auto">
          <a:xfrm>
            <a:off x="5257800" y="0"/>
            <a:ext cx="3886200" cy="2362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000" b="1">
                <a:solidFill>
                  <a:srgbClr val="FFFFFF"/>
                </a:solidFill>
                <a:latin typeface="Arial"/>
                <a:ea typeface="SimSun" pitchFamily="2" charset="-122"/>
                <a:cs typeface="Arial"/>
              </a:rPr>
              <a:t>有人说她是带来基督的</a:t>
            </a:r>
            <a:r>
              <a:rPr lang="zh-CN" altLang="en-US" sz="4000" b="1">
                <a:solidFill>
                  <a:srgbClr val="FFFF00"/>
                </a:solidFill>
                <a:latin typeface="Arial"/>
                <a:ea typeface="SimSun" pitchFamily="2" charset="-122"/>
                <a:cs typeface="Arial"/>
              </a:rPr>
              <a:t>教会</a:t>
            </a:r>
            <a:endParaRPr lang="en-US" sz="4000" b="1">
              <a:solidFill>
                <a:srgbClr val="FFFF00"/>
              </a:solidFill>
              <a:effectLst>
                <a:outerShdw blurRad="38100" dist="38100" dir="2700000" algn="tl">
                  <a:srgbClr val="C0C0C0"/>
                </a:outerShdw>
              </a:effectLst>
              <a:latin typeface="Arial"/>
              <a:ea typeface="SimSun" pitchFamily="2" charset="-122"/>
              <a:cs typeface="Arial"/>
            </a:endParaRPr>
          </a:p>
        </p:txBody>
      </p:sp>
      <p:sp>
        <p:nvSpPr>
          <p:cNvPr id="4" name="Title 1"/>
          <p:cNvSpPr>
            <a:spLocks/>
          </p:cNvSpPr>
          <p:nvPr/>
        </p:nvSpPr>
        <p:spPr bwMode="auto">
          <a:xfrm>
            <a:off x="5257800" y="2286000"/>
            <a:ext cx="3886200" cy="11430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600" b="1">
                <a:solidFill>
                  <a:srgbClr val="FFFFFF"/>
                </a:solidFill>
                <a:latin typeface="Arial"/>
                <a:ea typeface="SimSun" pitchFamily="2" charset="-122"/>
                <a:cs typeface="Arial"/>
              </a:rPr>
              <a:t>但是，教会</a:t>
            </a:r>
            <a:r>
              <a:rPr lang="zh-TW" altLang="en-US" sz="3600" b="1">
                <a:solidFill>
                  <a:srgbClr val="FFFFFF"/>
                </a:solidFill>
                <a:latin typeface="Arial"/>
                <a:ea typeface="PMingLiU" pitchFamily="18" charset="-120"/>
                <a:cs typeface="Arial"/>
              </a:rPr>
              <a:t>沒有</a:t>
            </a:r>
            <a:r>
              <a:rPr lang="zh-CN" altLang="en-US" sz="3600" b="1">
                <a:solidFill>
                  <a:srgbClr val="FFFFFF"/>
                </a:solidFill>
                <a:latin typeface="Arial"/>
                <a:ea typeface="SimSun" pitchFamily="2" charset="-122"/>
                <a:cs typeface="Arial"/>
              </a:rPr>
              <a:t>带来基督 ！ </a:t>
            </a:r>
            <a:endParaRPr lang="en-US" sz="3600" b="1">
              <a:solidFill>
                <a:srgbClr val="FFFFFF"/>
              </a:solidFill>
              <a:effectLst>
                <a:outerShdw blurRad="38100" dist="38100" dir="2700000" algn="tl">
                  <a:srgbClr val="C0C0C0"/>
                </a:outerShdw>
              </a:effectLst>
              <a:latin typeface="Arial"/>
              <a:ea typeface="SimSun" pitchFamily="2" charset="-122"/>
              <a:cs typeface="Arial"/>
            </a:endParaRPr>
          </a:p>
        </p:txBody>
      </p:sp>
      <p:sp>
        <p:nvSpPr>
          <p:cNvPr id="5" name="Title 1"/>
          <p:cNvSpPr>
            <a:spLocks/>
          </p:cNvSpPr>
          <p:nvPr/>
        </p:nvSpPr>
        <p:spPr bwMode="auto">
          <a:xfrm>
            <a:off x="6629400" y="3733800"/>
            <a:ext cx="2514600" cy="19050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b="1">
                <a:solidFill>
                  <a:srgbClr val="FFFFFF"/>
                </a:solidFill>
                <a:latin typeface="Arial"/>
                <a:ea typeface="SimSun" pitchFamily="2" charset="-122"/>
                <a:cs typeface="Arial"/>
              </a:rPr>
              <a:t>实际上，</a:t>
            </a:r>
            <a:r>
              <a:rPr lang="zh-CN" altLang="en-US" sz="3200" b="1">
                <a:solidFill>
                  <a:srgbClr val="FFFF00"/>
                </a:solidFill>
                <a:latin typeface="Arial"/>
                <a:ea typeface="SimSun" pitchFamily="2" charset="-122"/>
                <a:cs typeface="Arial"/>
              </a:rPr>
              <a:t>以色列</a:t>
            </a:r>
            <a:r>
              <a:rPr lang="zh-CN" altLang="en-US" sz="3200" b="1">
                <a:solidFill>
                  <a:srgbClr val="FFFFFF"/>
                </a:solidFill>
                <a:latin typeface="Arial"/>
                <a:ea typeface="SimSun" pitchFamily="2" charset="-122"/>
                <a:cs typeface="Arial"/>
              </a:rPr>
              <a:t>带来基督 </a:t>
            </a:r>
            <a:endParaRPr lang="en-US" sz="3200" b="1">
              <a:solidFill>
                <a:srgbClr val="FFFFFF"/>
              </a:solidFill>
              <a:effectLst>
                <a:outerShdw blurRad="38100" dist="38100" dir="2700000" algn="tl">
                  <a:srgbClr val="C0C0C0"/>
                </a:outerShdw>
              </a:effectLst>
              <a:latin typeface="Arial"/>
              <a:ea typeface="SimSun" pitchFamily="2" charset="-122"/>
              <a:cs typeface="Arial"/>
            </a:endParaRPr>
          </a:p>
        </p:txBody>
      </p:sp>
    </p:spTree>
    <p:extLst>
      <p:ext uri="{BB962C8B-B14F-4D97-AF65-F5344CB8AC3E}">
        <p14:creationId xmlns:p14="http://schemas.microsoft.com/office/powerpoint/2010/main" val="13132950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341313" y="133350"/>
            <a:ext cx="4159250" cy="230346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寻杀弥赛亚</a:t>
            </a:r>
            <a:r>
              <a:rPr lang="en-US" altLang="zh-CN" sz="4000" b="1" dirty="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(12:4b)</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782638" y="2868613"/>
            <a:ext cx="3276600" cy="3656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龙 就 站 在 那 将 要 生 产 的 妇 人 面 前 ， 等 他 生 产 之 後 ， 要 吞 吃 他 的 孩 子 </a:t>
            </a:r>
            <a:r>
              <a:rPr lang="zh-CN" alt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944132" name="Picture 2" descr="rev 12v4 holy-innocentsdec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1588"/>
            <a:ext cx="43370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5464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4581128"/>
            <a:ext cx="9144000" cy="2304256"/>
          </a:xfrm>
        </p:spPr>
        <p:txBody>
          <a:bodyPr anchor="ctr"/>
          <a:lstStyle/>
          <a:p>
            <a:r>
              <a:rPr lang="en-SG" sz="2800" dirty="0"/>
              <a:t>“Herod was furious when he realized that the wise men had outwitted him. He sent soldiers to kill all the boys in and around Bethlehem who were two years old and under, based on the wise men’s report of the star’s first appearance” (Matt 2:16 </a:t>
            </a:r>
            <a:r>
              <a:rPr lang="en-SG" sz="2400" dirty="0"/>
              <a:t>NLT</a:t>
            </a:r>
            <a:r>
              <a:rPr lang="en-SG" sz="2800" dirty="0"/>
              <a:t>)</a:t>
            </a:r>
            <a:endParaRPr lang="en-US" sz="2800" dirty="0">
              <a:effectLst>
                <a:glow rad="190500">
                  <a:schemeClr val="tx1"/>
                </a:glow>
              </a:effectLst>
            </a:endParaRPr>
          </a:p>
        </p:txBody>
      </p:sp>
      <p:pic>
        <p:nvPicPr>
          <p:cNvPr id="22530" name="Picture 2">
            <a:extLst>
              <a:ext uri="{FF2B5EF4-FFF2-40B4-BE49-F238E27FC236}">
                <a16:creationId xmlns:a16="http://schemas.microsoft.com/office/drawing/2014/main" id="{F3836A5F-2D7B-6842-B0C9-023A0A651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6"/>
            <a:ext cx="9122624" cy="456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183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龙的抵抗</a:t>
            </a:r>
            <a:br>
              <a:rPr lang="en-US" altLang="zh-CN"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(12:5)</a:t>
            </a:r>
            <a:endParaRPr lang="en-US" dirty="0">
              <a:latin typeface="Times New Roman" charset="0"/>
              <a:ea typeface="ＭＳ Ｐゴシック" charset="0"/>
              <a:cs typeface="ＭＳ Ｐゴシック" charset="0"/>
            </a:endParaRPr>
          </a:p>
        </p:txBody>
      </p:sp>
      <p:pic>
        <p:nvPicPr>
          <p:cNvPr id="946179" name="Picture 1" descr="Rev 12.5 Jesus-Ascension-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2420938"/>
            <a:ext cx="3635375" cy="4448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妇 人 生 了 一 个 男 孩 子 ， 是 将 来 要 用 铁 杖 辖 管 （ 辖 管 ： 原 文 是 牧 ） 万 国 的 ； 他 的 孩 子 被 提 到 神 宝 座 那 里 去 了 。</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55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
        <p:nvSpPr>
          <p:cNvPr id="65" name="Cloud Callout 64"/>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66" name="TextBox 65"/>
          <p:cNvSpPr txBox="1"/>
          <p:nvPr/>
        </p:nvSpPr>
        <p:spPr>
          <a:xfrm>
            <a:off x="561479" y="446592"/>
            <a:ext cx="3809994" cy="1938992"/>
          </a:xfrm>
          <a:prstGeom prst="rect">
            <a:avLst/>
          </a:prstGeom>
          <a:noFill/>
        </p:spPr>
        <p:txBody>
          <a:bodyPr wrap="square" rtlCol="0">
            <a:spAutoFit/>
          </a:bodyPr>
          <a:lstStyle/>
          <a:p>
            <a:r>
              <a:rPr lang="en-US" b="1" dirty="0">
                <a:solidFill>
                  <a:schemeClr val="bg1"/>
                </a:solidFill>
                <a:latin typeface="Arial"/>
                <a:cs typeface="Arial"/>
              </a:rPr>
              <a:t>"</a:t>
            </a:r>
            <a:r>
              <a:rPr lang="zh-CN" altLang="en-US" b="1" dirty="0">
                <a:solidFill>
                  <a:schemeClr val="bg1"/>
                </a:solidFill>
              </a:rPr>
              <a:t>妇 人 就 逃 到 旷 野 ， 在 那 里 有 神 给 他 预 备 的 地 方 ， 使 他 被 养 活 一 千 二 百 六 十 天 </a:t>
            </a:r>
            <a:r>
              <a:rPr lang="en-US" b="1" dirty="0">
                <a:solidFill>
                  <a:schemeClr val="bg1"/>
                </a:solidFill>
                <a:latin typeface="Arial"/>
                <a:cs typeface="Arial"/>
              </a:rPr>
              <a:t>" (12:6).</a:t>
            </a:r>
          </a:p>
        </p:txBody>
      </p:sp>
    </p:spTree>
    <p:extLst>
      <p:ext uri="{BB962C8B-B14F-4D97-AF65-F5344CB8AC3E}">
        <p14:creationId xmlns:p14="http://schemas.microsoft.com/office/powerpoint/2010/main" val="266658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P spid="65" grpId="0" animBg="1"/>
      <p:bldP spid="6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8226" name="Picture 1" descr="Rev 12.10 Angry Satan6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9618" name="Rectangle 2"/>
          <p:cNvSpPr>
            <a:spLocks noGrp="1" noChangeArrowheads="1"/>
          </p:cNvSpPr>
          <p:nvPr>
            <p:ph type="ctrTitle"/>
          </p:nvPr>
        </p:nvSpPr>
        <p:spPr>
          <a:xfrm>
            <a:off x="6769100" y="1196975"/>
            <a:ext cx="2411413" cy="39243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000" b="1" dirty="0">
                <a:effectLst>
                  <a:glow rad="254000">
                    <a:schemeClr val="tx1">
                      <a:alpha val="75000"/>
                    </a:schemeClr>
                  </a:glow>
                </a:effectLst>
                <a:latin typeface="Arial" charset="0"/>
                <a:ea typeface="ＭＳ Ｐゴシック" charset="0"/>
                <a:cs typeface="ＭＳ Ｐゴシック" charset="0"/>
              </a:rPr>
              <a:t>撒旦的</a:t>
            </a:r>
            <a:br>
              <a:rPr lang="en-US" altLang="zh-CN" sz="4000" b="1" dirty="0">
                <a:effectLst>
                  <a:glow rad="254000">
                    <a:schemeClr val="tx1">
                      <a:alpha val="75000"/>
                    </a:schemeClr>
                  </a:glow>
                </a:effectLst>
                <a:latin typeface="Arial" charset="0"/>
                <a:ea typeface="ＭＳ Ｐゴシック" charset="0"/>
                <a:cs typeface="ＭＳ Ｐゴシック" charset="0"/>
              </a:rPr>
            </a:br>
            <a:r>
              <a:rPr lang="zh-CN" altLang="en-US" sz="4000" b="1" dirty="0">
                <a:effectLst>
                  <a:glow rad="254000">
                    <a:schemeClr val="tx1">
                      <a:alpha val="75000"/>
                    </a:schemeClr>
                  </a:glow>
                </a:effectLst>
                <a:latin typeface="Arial" charset="0"/>
                <a:ea typeface="ＭＳ Ｐゴシック" charset="0"/>
                <a:cs typeface="ＭＳ Ｐゴシック" charset="0"/>
              </a:rPr>
              <a:t>骄狂</a:t>
            </a:r>
            <a:r>
              <a:rPr lang="en-US" sz="4000" b="1" dirty="0">
                <a:effectLst>
                  <a:glow rad="254000">
                    <a:schemeClr val="tx1">
                      <a:alpha val="75000"/>
                    </a:schemeClr>
                  </a:glow>
                </a:effectLst>
                <a:latin typeface="Arial" charset="0"/>
                <a:ea typeface="ＭＳ Ｐゴシック" charset="0"/>
                <a:cs typeface="ＭＳ Ｐゴシック" charset="0"/>
              </a:rPr>
              <a:t> (12:7-13)</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87370936"/>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1" name="Picture 4" descr="Satan fall Rev 12 angels chas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2162" name="Title 1"/>
          <p:cNvSpPr>
            <a:spLocks noGrp="1"/>
          </p:cNvSpPr>
          <p:nvPr>
            <p:ph type="title"/>
          </p:nvPr>
        </p:nvSpPr>
        <p:spPr>
          <a:xfrm>
            <a:off x="410355" y="1921239"/>
            <a:ext cx="8323289" cy="1143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撒旦与他的使者将</a:t>
            </a:r>
            <a:r>
              <a:rPr lang="zh-TW"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被</a:t>
            </a:r>
            <a:r>
              <a:rPr lang="zh-CN"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踢出天堂 </a:t>
            </a:r>
            <a:r>
              <a:rPr lang="en-US" altLang="zh-CN" sz="4800" b="1" dirty="0">
                <a:solidFill>
                  <a:srgbClr val="FFFFFF"/>
                </a:solidFill>
                <a:effectLst>
                  <a:glow rad="254000">
                    <a:schemeClr val="tx1">
                      <a:alpha val="75000"/>
                    </a:schemeClr>
                  </a:glow>
                </a:effectLst>
                <a:latin typeface="Arial" charset="0"/>
                <a:ea typeface="ＭＳ Ｐゴシック" charset="0"/>
                <a:cs typeface="ＭＳ Ｐゴシック" charset="0"/>
              </a:rPr>
              <a:t>(12:8)</a:t>
            </a:r>
            <a:endPar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58284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woman chased by be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154947" cy="6858000"/>
          </a:xfrm>
          <a:effectLst>
            <a:outerShdw blurRad="63500" dist="35921" dir="2700000" algn="ctr" rotWithShape="0">
              <a:schemeClr val="tx2">
                <a:alpha val="74998"/>
              </a:schemeClr>
            </a:outerShdw>
          </a:effectLst>
        </p:spPr>
        <p:txBody>
          <a:bodyPr/>
          <a:lstStyle/>
          <a:p>
            <a:pPr>
              <a:defRPr/>
            </a:pP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"龙见自己被摔在地上， 就迫害那生了男孩子的妇人" </a:t>
            </a:r>
            <a:b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b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(12:13)</a:t>
            </a:r>
            <a:endParaRPr lang="en-US" sz="54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340056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2" name="Picture 1" descr="Rev 12v15-dragon fire not wa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93" y="0"/>
            <a:ext cx="7692307" cy="6858000"/>
          </a:xfrm>
          <a:prstGeom prst="rect">
            <a:avLst/>
          </a:prstGeom>
        </p:spPr>
      </p:pic>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solidFill>
                  <a:schemeClr val="bg1"/>
                </a:solidFill>
                <a:effectLst>
                  <a:glow rad="254000">
                    <a:schemeClr val="tx1">
                      <a:alpha val="75000"/>
                    </a:schemeClr>
                  </a:glow>
                </a:effectLst>
                <a:latin typeface="Arial" charset="0"/>
                <a:ea typeface="ＭＳ Ｐゴシック" charset="0"/>
                <a:cs typeface="ＭＳ Ｐゴシック" charset="0"/>
              </a:rPr>
              <a:t>龙通常喷火</a:t>
            </a:r>
            <a:endParaRPr lang="en-US" sz="4800" b="1" dirty="0">
              <a:solidFill>
                <a:schemeClr val="bg1"/>
              </a:solidFill>
              <a:effectLst>
                <a:glow rad="254000">
                  <a:schemeClr val="tx1">
                    <a:alpha val="75000"/>
                  </a:schemeClr>
                </a:glo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45841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0" y="49605"/>
            <a:ext cx="8208211" cy="1273870"/>
          </a:xfrm>
          <a:effectLst/>
        </p:spPr>
        <p:txBody>
          <a:bodyPr/>
          <a:lstStyle/>
          <a:p>
            <a:pPr>
              <a:defRPr/>
            </a:pPr>
            <a:r>
              <a:rPr lang="en-US" sz="4000" b="1" dirty="0">
                <a:solidFill>
                  <a:schemeClr val="tx1"/>
                </a:solidFill>
                <a:effectLst>
                  <a:glow rad="152400">
                    <a:schemeClr val="bg1">
                      <a:alpha val="75000"/>
                    </a:schemeClr>
                  </a:glow>
                </a:effectLst>
                <a:latin typeface="Arial" charset="0"/>
                <a:ea typeface="ＭＳ Ｐゴシック" charset="0"/>
                <a:cs typeface="ＭＳ Ｐゴシック" charset="0"/>
              </a:rPr>
              <a:t>Flood</a:t>
            </a:r>
            <a:endParaRPr lang="en-US" dirty="0">
              <a:solidFill>
                <a:schemeClr val="tx1"/>
              </a:solidFill>
              <a:effectLst>
                <a:glow rad="152400">
                  <a:schemeClr val="bg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descr="REv 12.15 flood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60" y="154715"/>
            <a:ext cx="7873999" cy="6524171"/>
          </a:xfrm>
          <a:prstGeom prst="rect">
            <a:avLst/>
          </a:prstGeom>
        </p:spPr>
      </p:pic>
    </p:spTree>
    <p:extLst>
      <p:ext uri="{BB962C8B-B14F-4D97-AF65-F5344CB8AC3E}">
        <p14:creationId xmlns:p14="http://schemas.microsoft.com/office/powerpoint/2010/main" val="4231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88CDF821-47C0-6B4A-A9FF-3CF8674179E1}"/>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Rev often uses symbolic numbers, so the 144,000 means </a:t>
            </a:r>
            <a:b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b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12 x 12,000 </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267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Every number in Revelation makes complete sense as a literal number </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4</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1B53D291-4B13-894F-ADDE-732EEBDB384C}"/>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26084915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16-Waterfall H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49755" y="0"/>
            <a:ext cx="3636950" cy="6858000"/>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t>"地却帮助了那妇人， 张开口， 把从龙口中吐出来的河水吞了" </a:t>
            </a:r>
            <a:b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br>
            <a: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t>(12:16)</a:t>
            </a:r>
            <a:endParaRPr lang="en-US" sz="48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046613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0" y="914400"/>
            <a:ext cx="4953000" cy="1752600"/>
          </a:xfrm>
        </p:spPr>
        <p:txBody>
          <a:bodyPr/>
          <a:lstStyle/>
          <a:p>
            <a:r>
              <a:rPr lang="zh-CN" altLang="en-US" b="1">
                <a:solidFill>
                  <a:srgbClr val="996633"/>
                </a:solidFill>
                <a:ea typeface="SimSun" charset="0"/>
                <a:cs typeface="SimSun" charset="0"/>
              </a:rPr>
              <a:t>地理背景</a:t>
            </a:r>
          </a:p>
        </p:txBody>
      </p:sp>
      <p:graphicFrame>
        <p:nvGraphicFramePr>
          <p:cNvPr id="104451" name="Object 3"/>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445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以东</a:t>
            </a:r>
          </a:p>
        </p:txBody>
      </p:sp>
      <p:sp>
        <p:nvSpPr>
          <p:cNvPr id="104454" name="Text Box 6"/>
          <p:cNvSpPr txBox="1">
            <a:spLocks noChangeArrowheads="1"/>
          </p:cNvSpPr>
          <p:nvPr/>
        </p:nvSpPr>
        <p:spPr bwMode="auto">
          <a:xfrm>
            <a:off x="8305800" y="76200"/>
            <a:ext cx="8112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463634"/>
                </a:solidFill>
                <a:latin typeface="Times New Roman" charset="0"/>
                <a:cs typeface="+mn-cs"/>
              </a:rPr>
              <a:t>444</a:t>
            </a:r>
          </a:p>
          <a:p>
            <a:pPr eaLnBrk="1" hangingPunct="1"/>
            <a:r>
              <a:rPr lang="en-US" b="1">
                <a:solidFill>
                  <a:srgbClr val="463634"/>
                </a:solidFill>
                <a:latin typeface="Times New Roman" charset="0"/>
                <a:cs typeface="+mn-cs"/>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以扫</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
        <p:nvSpPr>
          <p:cNvPr id="104457" name="Text Box 9"/>
          <p:cNvSpPr txBox="1">
            <a:spLocks noChangeArrowheads="1"/>
          </p:cNvSpPr>
          <p:nvPr/>
        </p:nvSpPr>
        <p:spPr bwMode="auto">
          <a:xfrm>
            <a:off x="914400" y="4814888"/>
            <a:ext cx="1524000" cy="519112"/>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以色列</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雅各</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Tree>
    <p:extLst>
      <p:ext uri="{BB962C8B-B14F-4D97-AF65-F5344CB8AC3E}">
        <p14:creationId xmlns:p14="http://schemas.microsoft.com/office/powerpoint/2010/main" val="49993530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648200" y="0"/>
            <a:ext cx="3352800" cy="4572000"/>
          </a:xfrm>
        </p:spPr>
        <p:txBody>
          <a:bodyPr/>
          <a:lstStyle/>
          <a:p>
            <a:r>
              <a:rPr lang="zh-CN" altLang="en-US" b="1" dirty="0">
                <a:ea typeface="SimSun" charset="0"/>
                <a:cs typeface="SimSun" charset="0"/>
              </a:rPr>
              <a:t>国家地理有几篇文章提到</a:t>
            </a:r>
            <a:r>
              <a:rPr lang="en-US" b="1" dirty="0"/>
              <a:t> Petra</a:t>
            </a:r>
            <a:r>
              <a:rPr lang="zh-CN" altLang="en-US" b="1" dirty="0"/>
              <a:t> （佩特拉）</a:t>
            </a:r>
            <a:r>
              <a:rPr lang="zh-CN" altLang="en-US" b="1" dirty="0">
                <a:ea typeface="SimSun" charset="0"/>
                <a:cs typeface="SimSun" charset="0"/>
              </a:rPr>
              <a:t>这地方从</a:t>
            </a:r>
            <a:r>
              <a:rPr lang="en-US" b="1" dirty="0"/>
              <a:t> 1907</a:t>
            </a:r>
            <a:r>
              <a:rPr lang="zh-CN" altLang="en-US" b="1" dirty="0">
                <a:ea typeface="SimSun" charset="0"/>
                <a:cs typeface="SimSun" charset="0"/>
              </a:rPr>
              <a:t>年到现在</a:t>
            </a:r>
            <a:endParaRPr lang="zh-CN" altLang="en-US" dirty="0">
              <a:ea typeface="SimSun" charset="0"/>
              <a:cs typeface="SimSun" charset="0"/>
            </a:endParaRPr>
          </a:p>
        </p:txBody>
      </p:sp>
      <p:sp>
        <p:nvSpPr>
          <p:cNvPr id="148483" name="Rectangle 3"/>
          <p:cNvSpPr>
            <a:spLocks noGrp="1" noChangeArrowheads="1"/>
          </p:cNvSpPr>
          <p:nvPr>
            <p:ph type="subTitle" idx="1"/>
          </p:nvPr>
        </p:nvSpPr>
        <p:spPr>
          <a:xfrm rot="10800000" flipV="1">
            <a:off x="5029200" y="6248400"/>
            <a:ext cx="3810000" cy="609600"/>
          </a:xfrm>
        </p:spPr>
        <p:txBody>
          <a:bodyPr/>
          <a:lstStyle/>
          <a:p>
            <a:r>
              <a:rPr lang="en-US"/>
              <a:t>Dec</a:t>
            </a:r>
            <a:r>
              <a:rPr lang="en-US" dirty="0"/>
              <a:t>. 1998</a:t>
            </a:r>
          </a:p>
        </p:txBody>
      </p:sp>
      <p:pic>
        <p:nvPicPr>
          <p:cNvPr id="148484"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18588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r>
              <a:rPr lang="en-US"/>
              <a:t>Petra Article Front Page</a:t>
            </a:r>
          </a:p>
        </p:txBody>
      </p:sp>
      <p:sp>
        <p:nvSpPr>
          <p:cNvPr id="171011" name="Rectangle 3"/>
          <p:cNvSpPr>
            <a:spLocks noGrp="1" noChangeArrowheads="1"/>
          </p:cNvSpPr>
          <p:nvPr>
            <p:ph type="subTitle" idx="1"/>
          </p:nvPr>
        </p:nvSpPr>
        <p:spPr/>
        <p:txBody>
          <a:bodyPr/>
          <a:lstStyle/>
          <a:p>
            <a:endParaRPr lang="en-GB"/>
          </a:p>
        </p:txBody>
      </p:sp>
      <p:pic>
        <p:nvPicPr>
          <p:cNvPr id="171012" name="Picture 4" descr="ArticleInt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4911" y="4991725"/>
            <a:ext cx="8739266" cy="1107996"/>
          </a:xfrm>
          <a:prstGeom prst="rect">
            <a:avLst/>
          </a:prstGeom>
          <a:solidFill>
            <a:schemeClr val="bg2"/>
          </a:solidFill>
        </p:spPr>
        <p:txBody>
          <a:bodyPr wrap="square" rtlCol="0">
            <a:spAutoFit/>
          </a:bodyPr>
          <a:lstStyle/>
          <a:p>
            <a:r>
              <a:rPr lang="zh-CN" altLang="en-US" sz="6600" b="1" dirty="0">
                <a:solidFill>
                  <a:srgbClr val="FFFFFF"/>
                </a:solidFill>
              </a:rPr>
              <a:t>佩特拉</a:t>
            </a:r>
            <a:r>
              <a:rPr lang="en-US" altLang="zh-CN" sz="6600" b="1" dirty="0">
                <a:solidFill>
                  <a:srgbClr val="FFFFFF"/>
                </a:solidFill>
              </a:rPr>
              <a:t>-</a:t>
            </a:r>
            <a:r>
              <a:rPr lang="zh-CN" altLang="en-US" sz="6600" b="1" dirty="0">
                <a:solidFill>
                  <a:srgbClr val="FFFFFF"/>
                </a:solidFill>
              </a:rPr>
              <a:t> 古老的石头城</a:t>
            </a:r>
            <a:endParaRPr lang="en-SG" sz="6600" b="1" dirty="0">
              <a:solidFill>
                <a:srgbClr val="FFFFFF"/>
              </a:solidFill>
            </a:endParaRPr>
          </a:p>
        </p:txBody>
      </p:sp>
    </p:spTree>
    <p:extLst>
      <p:ext uri="{BB962C8B-B14F-4D97-AF65-F5344CB8AC3E}">
        <p14:creationId xmlns:p14="http://schemas.microsoft.com/office/powerpoint/2010/main" val="24317933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extLst>
            <a:ext uri="{909E8E84-426E-40dd-AFC4-6F175D3DCCD1}">
              <a14:hiddenFill xmlns:a14="http://schemas.microsoft.com/office/drawing/2010/main" xmlns="">
                <a:solidFill>
                  <a:srgbClr val="FFFFFF"/>
                </a:solidFill>
              </a14:hiddenFill>
            </a:ext>
          </a:extLst>
        </p:spPr>
      </p:pic>
      <p:pic>
        <p:nvPicPr>
          <p:cNvPr id="149509" name="Picture 5" descr="MonasterybyA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0"/>
            <a:ext cx="4495800" cy="6902450"/>
          </a:xfrm>
          <a:prstGeom prst="rect">
            <a:avLst/>
          </a:prstGeom>
          <a:noFill/>
          <a:extLst>
            <a:ext uri="{909E8E84-426E-40dd-AFC4-6F175D3DCCD1}">
              <a14:hiddenFill xmlns:a14="http://schemas.microsoft.com/office/drawing/2010/main" xmlns="">
                <a:solidFill>
                  <a:srgbClr val="FFFFFF"/>
                </a:solidFill>
              </a14:hiddenFill>
            </a:ext>
          </a:extLst>
        </p:spPr>
      </p:pic>
      <p:sp>
        <p:nvSpPr>
          <p:cNvPr id="149506" name="Rectangle 2"/>
          <p:cNvSpPr>
            <a:spLocks noGrp="1" noChangeArrowheads="1"/>
          </p:cNvSpPr>
          <p:nvPr>
            <p:ph type="title"/>
          </p:nvPr>
        </p:nvSpPr>
        <p:spPr>
          <a:xfrm>
            <a:off x="0" y="6172200"/>
            <a:ext cx="9144000" cy="685800"/>
          </a:xfrm>
          <a:solidFill>
            <a:srgbClr val="FFFFFF"/>
          </a:solidFill>
        </p:spPr>
        <p:txBody>
          <a:bodyPr/>
          <a:lstStyle/>
          <a:p>
            <a:r>
              <a:rPr lang="zh-CN" altLang="en-US" b="1">
                <a:ea typeface="SimSun" charset="0"/>
                <a:cs typeface="SimSun" charset="0"/>
              </a:rPr>
              <a:t>想像居住在这样的地理环境</a:t>
            </a:r>
            <a:r>
              <a:rPr lang="en-US" b="1"/>
              <a:t>!</a:t>
            </a:r>
            <a:endParaRPr lang="en-US"/>
          </a:p>
        </p:txBody>
      </p:sp>
    </p:spTree>
    <p:extLst>
      <p:ext uri="{BB962C8B-B14F-4D97-AF65-F5344CB8AC3E}">
        <p14:creationId xmlns:p14="http://schemas.microsoft.com/office/powerpoint/2010/main" val="4477296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0" y="0"/>
            <a:ext cx="4460456" cy="1826302"/>
          </a:xfrm>
          <a:solidFill>
            <a:schemeClr val="tx1"/>
          </a:solidFill>
        </p:spPr>
        <p:txBody>
          <a:bodyPr/>
          <a:lstStyle/>
          <a:p>
            <a:pPr eaLnBrk="1" hangingPunct="1"/>
            <a:r>
              <a:rPr lang="zh-CN" altLang="en-US" sz="4800" b="1" dirty="0">
                <a:solidFill>
                  <a:srgbClr val="FFFFFF"/>
                </a:solidFill>
                <a:latin typeface="Arial" charset="0"/>
                <a:ea typeface="Geneva" charset="0"/>
              </a:rPr>
              <a:t>“蛇道”</a:t>
            </a:r>
            <a:br>
              <a:rPr lang="en-US" altLang="zh-CN" sz="4800" b="1" dirty="0">
                <a:solidFill>
                  <a:srgbClr val="FFFFFF"/>
                </a:solidFill>
                <a:latin typeface="Arial" charset="0"/>
                <a:ea typeface="Geneva" charset="0"/>
              </a:rPr>
            </a:br>
            <a:r>
              <a:rPr lang="zh-CN" altLang="en-US" sz="4800" b="1" dirty="0">
                <a:solidFill>
                  <a:srgbClr val="FFFFFF"/>
                </a:solidFill>
                <a:latin typeface="Arial" charset="0"/>
                <a:ea typeface="Geneva" charset="0"/>
              </a:rPr>
              <a:t>（</a:t>
            </a:r>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zh-CN" altLang="en-US" sz="4800" b="1" dirty="0">
                <a:solidFill>
                  <a:srgbClr val="FFFFFF"/>
                </a:solidFill>
                <a:latin typeface="Arial" charset="0"/>
                <a:ea typeface="Geneva" charset="0"/>
              </a:rPr>
              <a:t>）</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endParaRPr lang="en-US" sz="3200" b="1" dirty="0">
              <a:solidFill>
                <a:srgbClr val="FFFFFF"/>
              </a:solidFill>
              <a:latin typeface="Arial" charset="0"/>
              <a:ea typeface="Geneva" charset="0"/>
            </a:endParaRPr>
          </a:p>
        </p:txBody>
      </p:sp>
      <p:sp>
        <p:nvSpPr>
          <p:cNvPr id="39943" name="Rectangle 7"/>
          <p:cNvSpPr>
            <a:spLocks noChangeArrowheads="1"/>
          </p:cNvSpPr>
          <p:nvPr/>
        </p:nvSpPr>
        <p:spPr bwMode="auto">
          <a:xfrm>
            <a:off x="0" y="1961213"/>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b="1" dirty="0">
                <a:solidFill>
                  <a:srgbClr val="FFFFFF"/>
                </a:solidFill>
                <a:latin typeface="Arial" charset="0"/>
                <a:cs typeface="Arial" charset="0"/>
              </a:rPr>
              <a:t>佩特拉古城的唯一入口</a:t>
            </a:r>
            <a:endParaRPr lang="en-US" sz="2800" b="1" dirty="0">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eaLnBrk="1" hangingPunct="1"/>
            <a:r>
              <a:rPr lang="zh-CN" altLang="en-US" sz="6000" b="1" dirty="0">
                <a:solidFill>
                  <a:srgbClr val="FFFFFF"/>
                </a:solidFill>
                <a:latin typeface="Arial" charset="0"/>
                <a:cs typeface="Arial" charset="0"/>
              </a:rPr>
              <a:t>水道</a:t>
            </a:r>
            <a:endParaRPr lang="en-US" sz="6000" b="1" dirty="0">
              <a:solidFill>
                <a:srgbClr val="FFFFFF"/>
              </a:solidFill>
              <a:latin typeface="Arial" charset="0"/>
              <a:cs typeface="Arial" charset="0"/>
            </a:endParaRPr>
          </a:p>
        </p:txBody>
      </p:sp>
      <p:sp>
        <p:nvSpPr>
          <p:cNvPr id="111621" name="Text Box 9"/>
          <p:cNvSpPr txBox="1">
            <a:spLocks noChangeArrowheads="1"/>
          </p:cNvSpPr>
          <p:nvPr/>
        </p:nvSpPr>
        <p:spPr bwMode="auto">
          <a:xfrm>
            <a:off x="9455913" y="76200"/>
            <a:ext cx="15875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OTS 598c</a:t>
            </a:r>
          </a:p>
        </p:txBody>
      </p:sp>
    </p:spTree>
    <p:extLst>
      <p:ext uri="{BB962C8B-B14F-4D97-AF65-F5344CB8AC3E}">
        <p14:creationId xmlns:p14="http://schemas.microsoft.com/office/powerpoint/2010/main" val="200151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Mosaic"/>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5867400" cy="3992563"/>
          </a:xfrm>
          <a:prstGeom prst="rect">
            <a:avLst/>
          </a:prstGeom>
          <a:noFill/>
          <a:extLst>
            <a:ext uri="{909E8E84-426E-40dd-AFC4-6F175D3DCCD1}">
              <a14:hiddenFill xmlns:a14="http://schemas.microsoft.com/office/drawing/2010/main" xmlns="">
                <a:solidFill>
                  <a:srgbClr val="FFFFFF"/>
                </a:solidFill>
              </a14:hiddenFill>
            </a:ext>
          </a:extLst>
        </p:spPr>
      </p:pic>
      <p:sp>
        <p:nvSpPr>
          <p:cNvPr id="178178" name="Rectangle 2"/>
          <p:cNvSpPr>
            <a:spLocks noGrp="1" noChangeArrowheads="1"/>
          </p:cNvSpPr>
          <p:nvPr>
            <p:ph type="title"/>
          </p:nvPr>
        </p:nvSpPr>
        <p:spPr>
          <a:xfrm>
            <a:off x="0" y="6096000"/>
            <a:ext cx="9144000" cy="762000"/>
          </a:xfrm>
          <a:solidFill>
            <a:srgbClr val="FFFFFF"/>
          </a:solidFill>
        </p:spPr>
        <p:txBody>
          <a:bodyPr/>
          <a:lstStyle/>
          <a:p>
            <a:r>
              <a:rPr lang="zh-CN" altLang="en-US" b="1">
                <a:ea typeface="SimSun" charset="0"/>
                <a:cs typeface="SimSun" charset="0"/>
              </a:rPr>
              <a:t>水道被埋了几百年</a:t>
            </a:r>
          </a:p>
        </p:txBody>
      </p:sp>
      <p:pic>
        <p:nvPicPr>
          <p:cNvPr id="178181" name="Picture 5" descr="Mosaic"/>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14400" y="990600"/>
            <a:ext cx="4800600" cy="3992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630975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038600" y="4800600"/>
            <a:ext cx="3810000" cy="1143000"/>
          </a:xfrm>
        </p:spPr>
        <p:txBody>
          <a:bodyPr/>
          <a:lstStyle/>
          <a:p>
            <a:r>
              <a:rPr lang="zh-CN" altLang="en-US" b="1">
                <a:solidFill>
                  <a:schemeClr val="tx1"/>
                </a:solidFill>
                <a:ea typeface="SimSun" charset="0"/>
                <a:cs typeface="SimSun" charset="0"/>
              </a:rPr>
              <a:t>窄洞的出口</a:t>
            </a:r>
          </a:p>
        </p:txBody>
      </p:sp>
      <p:pic>
        <p:nvPicPr>
          <p:cNvPr id="41988"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4152275" cy="68878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1991" name="Text Box 7"/>
          <p:cNvSpPr txBox="1">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795241"/>
                </a:solidFill>
                <a:latin typeface="Times New Roman" charset="0"/>
                <a:cs typeface="+mn-cs"/>
              </a:rPr>
              <a:t>598b</a:t>
            </a:r>
          </a:p>
        </p:txBody>
      </p:sp>
      <p:sp>
        <p:nvSpPr>
          <p:cNvPr id="2" name="TextBox 1"/>
          <p:cNvSpPr txBox="1"/>
          <p:nvPr/>
        </p:nvSpPr>
        <p:spPr>
          <a:xfrm>
            <a:off x="2188564" y="1229193"/>
            <a:ext cx="1978702" cy="769441"/>
          </a:xfrm>
          <a:prstGeom prst="rect">
            <a:avLst/>
          </a:prstGeom>
          <a:noFill/>
        </p:spPr>
        <p:txBody>
          <a:bodyPr wrap="square" rtlCol="0">
            <a:spAutoFit/>
          </a:bodyPr>
          <a:lstStyle/>
          <a:p>
            <a:r>
              <a:rPr lang="zh-CN" altLang="en-US" sz="4400" b="1" dirty="0">
                <a:solidFill>
                  <a:srgbClr val="FFFFFF"/>
                </a:solidFill>
              </a:rPr>
              <a:t>佩特拉</a:t>
            </a:r>
            <a:endParaRPr lang="en-SG" sz="4400" b="1" dirty="0">
              <a:solidFill>
                <a:srgbClr val="FFFFFF"/>
              </a:solidFill>
            </a:endParaRPr>
          </a:p>
        </p:txBody>
      </p:sp>
    </p:spTree>
    <p:extLst>
      <p:ext uri="{BB962C8B-B14F-4D97-AF65-F5344CB8AC3E}">
        <p14:creationId xmlns:p14="http://schemas.microsoft.com/office/powerpoint/2010/main" val="25314610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Dark Siq Exit</a:t>
            </a:r>
          </a:p>
        </p:txBody>
      </p:sp>
      <p:sp>
        <p:nvSpPr>
          <p:cNvPr id="175107" name="Rectangle 3"/>
          <p:cNvSpPr>
            <a:spLocks noGrp="1" noChangeArrowheads="1"/>
          </p:cNvSpPr>
          <p:nvPr>
            <p:ph type="body" idx="1"/>
          </p:nvPr>
        </p:nvSpPr>
        <p:spPr/>
        <p:txBody>
          <a:bodyPr/>
          <a:lstStyle/>
          <a:p>
            <a:endParaRPr lang="en-GB"/>
          </a:p>
        </p:txBody>
      </p:sp>
      <p:pic>
        <p:nvPicPr>
          <p:cNvPr id="175108"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68286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5298" name="Rectangle 2"/>
          <p:cNvSpPr>
            <a:spLocks noGrp="1" noChangeArrowheads="1"/>
          </p:cNvSpPr>
          <p:nvPr>
            <p:ph type="title"/>
          </p:nvPr>
        </p:nvSpPr>
        <p:spPr>
          <a:xfrm>
            <a:off x="0" y="5715000"/>
            <a:ext cx="4038600" cy="1143000"/>
          </a:xfrm>
        </p:spPr>
        <p:txBody>
          <a:bodyPr/>
          <a:lstStyle/>
          <a:p>
            <a:r>
              <a:rPr lang="zh-CN" altLang="en-US" sz="4800" b="1">
                <a:solidFill>
                  <a:srgbClr val="FFFFFF"/>
                </a:solidFill>
                <a:ea typeface="SimSun" charset="0"/>
                <a:cs typeface="SimSun" charset="0"/>
              </a:rPr>
              <a:t>国库</a:t>
            </a:r>
          </a:p>
        </p:txBody>
      </p:sp>
      <p:sp>
        <p:nvSpPr>
          <p:cNvPr id="55303" name="Text Box 7"/>
          <p:cNvSpPr txBox="1">
            <a:spLocks noChangeArrowheads="1"/>
          </p:cNvSpPr>
          <p:nvPr/>
        </p:nvSpPr>
        <p:spPr bwMode="auto">
          <a:xfrm>
            <a:off x="8305800" y="76200"/>
            <a:ext cx="811213" cy="4572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FFFFFF"/>
                </a:solidFill>
                <a:latin typeface="Times New Roman" charset="0"/>
                <a:cs typeface="+mn-cs"/>
              </a:rPr>
              <a:t>598b</a:t>
            </a:r>
          </a:p>
        </p:txBody>
      </p:sp>
    </p:spTree>
    <p:extLst>
      <p:ext uri="{BB962C8B-B14F-4D97-AF65-F5344CB8AC3E}">
        <p14:creationId xmlns:p14="http://schemas.microsoft.com/office/powerpoint/2010/main" val="3030102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67A302F0-6696-3345-BABF-FACA4F7F2B62}"/>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Jews are called “the synagogue of Satan” (2:9; 3:9) so Jews are not portrayed positively in Revelation</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1999" y="2711450"/>
            <a:ext cx="4356847"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Jews are certainly portrayed positively in Rev 7 since 144,000 will be sealed and witness for God</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5</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861EE2E4-7BAA-3448-8FDD-2E8B2984386B}"/>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734124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extLst>
            <a:ext uri="{909E8E84-426E-40dd-AFC4-6F175D3DCCD1}">
              <a14:hiddenFill xmlns:a14="http://schemas.microsoft.com/office/drawing/2010/main" xmlns="">
                <a:solidFill>
                  <a:srgbClr val="FFFFFF"/>
                </a:solidFill>
              </a14:hiddenFill>
            </a:ext>
          </a:extLst>
        </p:spPr>
      </p:pic>
      <p:sp>
        <p:nvSpPr>
          <p:cNvPr id="183298" name="Rectangle 2"/>
          <p:cNvSpPr>
            <a:spLocks noGrp="1" noChangeArrowheads="1"/>
          </p:cNvSpPr>
          <p:nvPr>
            <p:ph type="ctrTitle"/>
          </p:nvPr>
        </p:nvSpPr>
        <p:spPr>
          <a:xfrm>
            <a:off x="0" y="6019800"/>
            <a:ext cx="9144000" cy="838200"/>
          </a:xfrm>
          <a:solidFill>
            <a:srgbClr val="FFFFFF"/>
          </a:solidFill>
        </p:spPr>
        <p:txBody>
          <a:bodyPr/>
          <a:lstStyle/>
          <a:p>
            <a:r>
              <a:rPr lang="zh-CN" altLang="en-US" b="1">
                <a:ea typeface="SimSun" charset="0"/>
                <a:cs typeface="SimSun" charset="0"/>
              </a:rPr>
              <a:t>从国库往下看</a:t>
            </a:r>
          </a:p>
        </p:txBody>
      </p:sp>
    </p:spTree>
    <p:extLst>
      <p:ext uri="{BB962C8B-B14F-4D97-AF65-F5344CB8AC3E}">
        <p14:creationId xmlns:p14="http://schemas.microsoft.com/office/powerpoint/2010/main" val="41195779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268444" y="2408420"/>
            <a:ext cx="4419600" cy="4038600"/>
          </a:xfrm>
        </p:spPr>
        <p:txBody>
          <a:bodyPr/>
          <a:lstStyle/>
          <a:p>
            <a:r>
              <a:rPr lang="en-US" sz="3800" b="1" dirty="0" err="1"/>
              <a:t>Nabataean</a:t>
            </a:r>
            <a:r>
              <a:rPr lang="en-US" sz="3800" b="1" dirty="0"/>
              <a:t> </a:t>
            </a:r>
            <a:r>
              <a:rPr lang="zh-CN" altLang="en-US" sz="3800" b="1" dirty="0"/>
              <a:t>（纳巴特）</a:t>
            </a:r>
            <a:r>
              <a:rPr lang="zh-CN" altLang="en-US" sz="3800" b="1" dirty="0">
                <a:ea typeface="SimSun" charset="0"/>
                <a:cs typeface="SimSun" charset="0"/>
              </a:rPr>
              <a:t>的工程师聪明地收集每年仅</a:t>
            </a:r>
            <a:r>
              <a:rPr lang="en-US" altLang="zh-CN" sz="3800" b="1" dirty="0">
                <a:ea typeface="SimSun" charset="0"/>
                <a:cs typeface="SimSun" charset="0"/>
              </a:rPr>
              <a:t>6</a:t>
            </a:r>
            <a:r>
              <a:rPr lang="zh-CN" altLang="en-US" sz="3800" b="1" dirty="0">
                <a:ea typeface="SimSun" charset="0"/>
                <a:cs typeface="SimSun" charset="0"/>
              </a:rPr>
              <a:t>寸的雨水。</a:t>
            </a:r>
          </a:p>
        </p:txBody>
      </p:sp>
      <p:pic>
        <p:nvPicPr>
          <p:cNvPr id="152580"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980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7157" name="Picture 5" descr="Tomb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5800" y="0"/>
            <a:ext cx="44958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7154" name="Rectangle 2"/>
          <p:cNvSpPr>
            <a:spLocks noGrp="1" noChangeArrowheads="1"/>
          </p:cNvSpPr>
          <p:nvPr>
            <p:ph type="title"/>
          </p:nvPr>
        </p:nvSpPr>
        <p:spPr>
          <a:xfrm>
            <a:off x="0" y="6019800"/>
            <a:ext cx="9144000" cy="838200"/>
          </a:xfrm>
          <a:solidFill>
            <a:srgbClr val="FFFFFF"/>
          </a:solidFill>
        </p:spPr>
        <p:txBody>
          <a:bodyPr/>
          <a:lstStyle/>
          <a:p>
            <a:r>
              <a:rPr lang="en-US" sz="3600" b="1" dirty="0" err="1"/>
              <a:t>Nabataean</a:t>
            </a:r>
            <a:r>
              <a:rPr lang="en-US" sz="3600" b="1" dirty="0"/>
              <a:t> </a:t>
            </a:r>
            <a:r>
              <a:rPr lang="zh-CN" altLang="en-US" sz="3600" b="1" dirty="0"/>
              <a:t>（纳巴特）</a:t>
            </a:r>
            <a:r>
              <a:rPr lang="zh-CN" altLang="en-US" sz="3600" b="1" dirty="0">
                <a:ea typeface="SimSun" charset="0"/>
                <a:cs typeface="SimSun" charset="0"/>
              </a:rPr>
              <a:t>市区中心东面的坟墓</a:t>
            </a:r>
          </a:p>
        </p:txBody>
      </p:sp>
    </p:spTree>
    <p:extLst>
      <p:ext uri="{BB962C8B-B14F-4D97-AF65-F5344CB8AC3E}">
        <p14:creationId xmlns:p14="http://schemas.microsoft.com/office/powerpoint/2010/main" val="37633131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r>
              <a:rPr lang="en-US" sz="3200" b="1" i="0" dirty="0">
                <a:solidFill>
                  <a:srgbClr val="FFFFFF"/>
                </a:solidFill>
                <a:effectLst>
                  <a:outerShdw blurRad="50800" dist="50800" dir="2700000" algn="tl" rotWithShape="0">
                    <a:srgbClr val="000000">
                      <a:alpha val="80000"/>
                    </a:srgbClr>
                  </a:outerShdw>
                </a:effectLst>
                <a:ea typeface="+mj-ea"/>
                <a:cs typeface="+mj-cs"/>
              </a:rPr>
              <a:t>你心中的傲气欺骗了你； 你这住在巖石的隐密处， 居所在高处的啊！ 你心里说： </a:t>
            </a:r>
            <a:br>
              <a:rPr lang="en-US" sz="3200" b="1" i="0" dirty="0">
                <a:solidFill>
                  <a:srgbClr val="FFFFFF"/>
                </a:solidFill>
                <a:effectLst>
                  <a:outerShdw blurRad="50800" dist="50800" dir="2700000" algn="tl" rotWithShape="0">
                    <a:srgbClr val="000000">
                      <a:alpha val="80000"/>
                    </a:srgbClr>
                  </a:outerShdw>
                </a:effectLst>
                <a:ea typeface="+mj-ea"/>
                <a:cs typeface="+mj-cs"/>
              </a:rPr>
            </a:br>
            <a:r>
              <a:rPr lang="en-US" sz="3200" b="1" i="0" dirty="0">
                <a:solidFill>
                  <a:srgbClr val="FFFFFF"/>
                </a:solidFill>
                <a:effectLst>
                  <a:outerShdw blurRad="50800" dist="50800" dir="2700000" algn="tl" rotWithShape="0">
                    <a:srgbClr val="000000">
                      <a:alpha val="80000"/>
                    </a:srgbClr>
                  </a:outerShdw>
                </a:effectLst>
                <a:ea typeface="+mj-ea"/>
                <a:cs typeface="+mj-cs"/>
              </a:rPr>
              <a:t>	“谁能把我拉下地呢？ (</a:t>
            </a:r>
            <a:r>
              <a:rPr lang="zh-TW" altLang="en-US" sz="3200" b="1" i="0" dirty="0">
                <a:solidFill>
                  <a:srgbClr val="FFFFFF"/>
                </a:solidFill>
                <a:effectLst>
                  <a:outerShdw blurRad="50800" dist="50800" dir="2700000" algn="tl" rotWithShape="0">
                    <a:srgbClr val="000000">
                      <a:alpha val="80000"/>
                    </a:srgbClr>
                  </a:outerShdw>
                </a:effectLst>
                <a:ea typeface="+mj-ea"/>
                <a:cs typeface="+mj-cs"/>
              </a:rPr>
              <a:t>俄巴底亚书</a:t>
            </a:r>
            <a:r>
              <a:rPr lang="en-US" altLang="zh-TW" sz="3200" b="1" i="0" dirty="0">
                <a:solidFill>
                  <a:srgbClr val="FFFFFF"/>
                </a:solidFill>
                <a:effectLst>
                  <a:outerShdw blurRad="50800" dist="50800" dir="2700000" algn="tl" rotWithShape="0">
                    <a:srgbClr val="000000">
                      <a:alpha val="80000"/>
                    </a:srgbClr>
                  </a:outerShdw>
                </a:effectLst>
                <a:ea typeface="+mj-ea"/>
                <a:cs typeface="+mj-cs"/>
              </a:rPr>
              <a:t> </a:t>
            </a:r>
            <a:r>
              <a:rPr lang="en-US" sz="3200" b="1" i="0" dirty="0">
                <a:solidFill>
                  <a:srgbClr val="FFFFFF"/>
                </a:solidFill>
                <a:effectLst>
                  <a:outerShdw blurRad="50800" dist="50800" dir="2700000" algn="tl" rotWithShape="0">
                    <a:srgbClr val="000000">
                      <a:alpha val="80000"/>
                    </a:srgbClr>
                  </a:outerShdw>
                </a:effectLst>
                <a:ea typeface="+mj-ea"/>
                <a:cs typeface="+mj-cs"/>
              </a:rPr>
              <a:t>3)</a:t>
            </a:r>
          </a:p>
        </p:txBody>
      </p:sp>
      <p:sp>
        <p:nvSpPr>
          <p:cNvPr id="130051" name="Text Box 7"/>
          <p:cNvSpPr txBox="1">
            <a:spLocks noChangeArrowheads="1"/>
          </p:cNvSpPr>
          <p:nvPr/>
        </p:nvSpPr>
        <p:spPr bwMode="auto">
          <a:xfrm>
            <a:off x="9302180" y="-76200"/>
            <a:ext cx="1475734"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rPr>
              <a:t>OTS 598c</a:t>
            </a:r>
          </a:p>
        </p:txBody>
      </p:sp>
    </p:spTree>
    <p:extLst>
      <p:ext uri="{BB962C8B-B14F-4D97-AF65-F5344CB8AC3E}">
        <p14:creationId xmlns:p14="http://schemas.microsoft.com/office/powerpoint/2010/main" val="58165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046663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chemeClr val="bg1"/>
                </a:solidFill>
                <a:ea typeface="SimSun" charset="0"/>
                <a:cs typeface="Arial" charset="0"/>
              </a:rPr>
              <a:t>圣经学习下载</a:t>
            </a:r>
          </a:p>
        </p:txBody>
      </p:sp>
    </p:spTree>
    <p:extLst>
      <p:ext uri="{BB962C8B-B14F-4D97-AF65-F5344CB8AC3E}">
        <p14:creationId xmlns:p14="http://schemas.microsoft.com/office/powerpoint/2010/main" val="2170660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BC6A0801-0393-E04A-B679-F2500C4AA7B9}"/>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42672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This list of tribes matches no other Bible list with Judah first to show God’s people under Jesus’ authority from the tribe of Judah </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2672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“Scripture contains 29 lists of the tribes of Israel” (Walvoord, BKC) with varying configurations (cf. p. 379)</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6</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872E1C25-94EA-EA4F-A85E-1058CA73E24D}"/>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6554781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79B10603-03B0-F243-92AF-49F531F9B308}"/>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A list of future Jews is not possible since no Jew today knows his tribe of origin</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159624"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God knows the origin of each Jew, so we do not need to know this today </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7</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A765282A-4A85-934B-9E38-2272E0E5568A}"/>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32806277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07990D25-E409-1344-8AF0-B8A154C798E2}"/>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panose="020B0604020202020204" pitchFamily="34" charset="0"/>
                <a:ea typeface="Times" pitchFamily="2" charset="0"/>
                <a:cs typeface="Times New Roman" panose="02020603050405020304" pitchFamily="18" charset="0"/>
              </a:rPr>
              <a:t>If we take the 144,000 literally, then this passage would not be our story but instead the story of Jews</a:t>
            </a:r>
            <a:endParaRPr kumimoji="0" lang="en-SG" sz="48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4196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Most of the Bible records the OT story of the Jews, but this still is the foundation of the Church</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8</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F71A1372-8B29-4043-951D-A6EBFA9D59DE}"/>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802122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5057" name="Picture 5" descr="Orthodox%20Jews%20at%20Wailing%20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58" name="Title 2"/>
          <p:cNvSpPr>
            <a:spLocks noGrp="1"/>
          </p:cNvSpPr>
          <p:nvPr>
            <p:ph type="title" idx="4294967295"/>
          </p:nvPr>
        </p:nvSpPr>
        <p:spPr>
          <a:xfrm>
            <a:off x="685800" y="0"/>
            <a:ext cx="8458200" cy="1143000"/>
          </a:xfrm>
        </p:spPr>
        <p:txBody>
          <a:bodyPr/>
          <a:lstStyle/>
          <a:p>
            <a:r>
              <a:rPr lang="en-US" sz="4000" b="1" dirty="0">
                <a:solidFill>
                  <a:srgbClr val="FFFFFF"/>
                </a:solidFill>
                <a:effectLst>
                  <a:glow rad="228600">
                    <a:schemeClr val="tx1"/>
                  </a:glow>
                </a:effectLst>
                <a:latin typeface="Arial" pitchFamily="34" charset="0"/>
              </a:rPr>
              <a:t>144,000 </a:t>
            </a:r>
            <a:r>
              <a:rPr lang="en-US" altLang="en-US" sz="4000" b="1" dirty="0">
                <a:solidFill>
                  <a:srgbClr val="FFFFFF"/>
                </a:solidFill>
                <a:effectLst>
                  <a:glow rad="228600">
                    <a:schemeClr val="tx1"/>
                  </a:glow>
                </a:effectLst>
                <a:latin typeface="Arial" pitchFamily="34" charset="0"/>
              </a:rPr>
              <a:t>聚</a:t>
            </a:r>
            <a:r>
              <a:rPr lang="zh-CN" altLang="en-US" sz="4000" b="1" dirty="0">
                <a:solidFill>
                  <a:srgbClr val="FFFFFF"/>
                </a:solidFill>
                <a:effectLst>
                  <a:glow rad="228600">
                    <a:schemeClr val="tx1"/>
                  </a:glow>
                </a:effectLst>
                <a:latin typeface="Arial" pitchFamily="34" charset="0"/>
              </a:rPr>
              <a:t> </a:t>
            </a:r>
            <a:r>
              <a:rPr lang="en-US" altLang="en-US" sz="4000" b="1" dirty="0" err="1">
                <a:solidFill>
                  <a:srgbClr val="FFFFFF"/>
                </a:solidFill>
                <a:effectLst>
                  <a:glow rad="228600">
                    <a:schemeClr val="tx1"/>
                  </a:glow>
                </a:effectLst>
                <a:latin typeface="Arial" pitchFamily="34" charset="0"/>
              </a:rPr>
              <a:t>在一处</a:t>
            </a:r>
            <a:r>
              <a:rPr lang="en-US" sz="4000" b="1" dirty="0">
                <a:solidFill>
                  <a:srgbClr val="FFFFFF"/>
                </a:solidFill>
                <a:effectLst>
                  <a:glow rad="228600">
                    <a:schemeClr val="tx1"/>
                  </a:glow>
                </a:effectLst>
                <a:latin typeface="Arial" pitchFamily="34" charset="0"/>
              </a:rPr>
              <a:t> (7:1-8)</a:t>
            </a:r>
          </a:p>
        </p:txBody>
      </p:sp>
    </p:spTree>
    <p:extLst>
      <p:ext uri="{BB962C8B-B14F-4D97-AF65-F5344CB8AC3E}">
        <p14:creationId xmlns:p14="http://schemas.microsoft.com/office/powerpoint/2010/main" val="114029624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9144000" cy="1143000"/>
          </a:xfrm>
        </p:spPr>
        <p:txBody>
          <a:bodyPr/>
          <a:lstStyle/>
          <a:p>
            <a:r>
              <a:rPr lang="zh-CN" altLang="en-US" sz="4000" b="1" dirty="0">
                <a:solidFill>
                  <a:srgbClr val="FFFFFF"/>
                </a:solidFill>
                <a:effectLst>
                  <a:glow rad="254000">
                    <a:schemeClr val="tx1">
                      <a:alpha val="75000"/>
                    </a:schemeClr>
                  </a:glow>
                </a:effectLst>
                <a:latin typeface="Arial" charset="0"/>
                <a:ea typeface="ＭＳ Ｐゴシック" charset="0"/>
              </a:rPr>
              <a:t>神对以色列人仍然有计划</a:t>
            </a:r>
            <a:endParaRPr lang="en-US" sz="40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65007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jew and tan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4263"/>
            <a:ext cx="9144000" cy="5733738"/>
          </a:xfrm>
          <a:prstGeom prst="rect">
            <a:avLst/>
          </a:prstGeom>
        </p:spPr>
      </p:pic>
      <p:sp>
        <p:nvSpPr>
          <p:cNvPr id="859138" name="Title 2"/>
          <p:cNvSpPr>
            <a:spLocks noGrp="1"/>
          </p:cNvSpPr>
          <p:nvPr>
            <p:ph type="title" idx="4294967295"/>
          </p:nvPr>
        </p:nvSpPr>
        <p:spPr>
          <a:xfrm>
            <a:off x="0" y="42249"/>
            <a:ext cx="8043033" cy="1186659"/>
          </a:xfrm>
        </p:spPr>
        <p:txBody>
          <a:bodyPr/>
          <a:lstStyle/>
          <a:p>
            <a:r>
              <a:rPr lang="zh-CN" altLang="en-US" sz="3200" b="1" dirty="0">
                <a:solidFill>
                  <a:srgbClr val="FFFFFF"/>
                </a:solidFill>
                <a:effectLst>
                  <a:glow rad="254000">
                    <a:schemeClr val="tx1">
                      <a:alpha val="75000"/>
                    </a:schemeClr>
                  </a:glow>
                </a:effectLst>
                <a:latin typeface="Arial" charset="0"/>
                <a:ea typeface="ＭＳ Ｐゴシック" charset="0"/>
              </a:rPr>
              <a:t>虽然 以色列被大多数国家认为是当今世界的麻烦， 但是</a:t>
            </a:r>
            <a:r>
              <a:rPr lang="en-US" altLang="zh-CN" sz="3200" b="1" dirty="0">
                <a:solidFill>
                  <a:srgbClr val="FFFFFF"/>
                </a:solidFill>
                <a:effectLst>
                  <a:glow rad="254000">
                    <a:schemeClr val="tx1">
                      <a:alpha val="75000"/>
                    </a:schemeClr>
                  </a:glow>
                </a:effectLst>
                <a:latin typeface="Arial" charset="0"/>
                <a:ea typeface="ＭＳ Ｐゴシック" charset="0"/>
              </a:rPr>
              <a:t>…</a:t>
            </a:r>
            <a:endParaRPr lang="en-US" sz="32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latin typeface="Arial" charset="0"/>
                <a:cs typeface="Arial" charset="0"/>
              </a:rPr>
              <a:t>378</a:t>
            </a:r>
          </a:p>
        </p:txBody>
      </p:sp>
    </p:spTree>
    <p:extLst>
      <p:ext uri="{BB962C8B-B14F-4D97-AF65-F5344CB8AC3E}">
        <p14:creationId xmlns:p14="http://schemas.microsoft.com/office/powerpoint/2010/main" val="202478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26218" y="15875"/>
            <a:ext cx="5296718" cy="2222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Real Rule Never Changes</a:t>
            </a: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367</a:t>
            </a:r>
            <a:endParaRPr lang="en-US" b="1" dirty="0">
              <a:solidFill>
                <a:srgbClr val="000000"/>
              </a:solidFill>
              <a:latin typeface="Arial"/>
              <a:cs typeface="Arial"/>
            </a:endParaRPr>
          </a:p>
        </p:txBody>
      </p:sp>
      <p:sp>
        <p:nvSpPr>
          <p:cNvPr id="5" name="Title 1"/>
          <p:cNvSpPr txBox="1">
            <a:spLocks/>
          </p:cNvSpPr>
          <p:nvPr/>
        </p:nvSpPr>
        <p:spPr bwMode="auto">
          <a:xfrm>
            <a:off x="15875" y="3643409"/>
            <a:ext cx="9074968"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III.  John records future end-time events that demonstrate the </a:t>
            </a:r>
            <a:r>
              <a:rPr lang="en-US" sz="3600" b="1" dirty="0">
                <a:solidFill>
                  <a:srgbClr val="FFFF00"/>
                </a:solidFill>
                <a:effectLst>
                  <a:glow rad="279400">
                    <a:srgbClr val="000090">
                      <a:alpha val="75000"/>
                    </a:srgbClr>
                  </a:glow>
                  <a:outerShdw blurRad="38100" dist="38100" dir="2700000" algn="tl">
                    <a:srgbClr val="000000">
                      <a:alpha val="43137"/>
                    </a:srgbClr>
                  </a:outerShdw>
                </a:effectLst>
                <a:cs typeface="ヒラギノ角ゴ Pro W3" charset="0"/>
              </a:rPr>
              <a:t>sovereignty and final triumph of Jesus Christ</a:t>
            </a:r>
            <a:r>
              <a:rPr 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 as an encouragement to believers struggling with external opposition (Rev 4–22)</a:t>
            </a:r>
          </a:p>
        </p:txBody>
      </p:sp>
    </p:spTree>
    <p:extLst>
      <p:ext uri="{BB962C8B-B14F-4D97-AF65-F5344CB8AC3E}">
        <p14:creationId xmlns:p14="http://schemas.microsoft.com/office/powerpoint/2010/main" val="39868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5"/>
            <a:ext cx="9144000" cy="1778236"/>
          </a:xfrm>
        </p:spPr>
        <p:txBody>
          <a:bodyPr/>
          <a:lstStyle/>
          <a:p>
            <a:r>
              <a:rPr 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a:t>
            </a:r>
            <a:r>
              <a:rPr lang="zh-CN" alt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这天国的福音要传遍天下，对万民作见证，然后末期才来到。</a:t>
            </a:r>
            <a:r>
              <a:rPr lang="en-US" altLang="zh-CN"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a:t>
            </a:r>
            <a:r>
              <a:rPr lang="zh-CN" alt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马太福音</a:t>
            </a:r>
            <a:r>
              <a:rPr 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24:14).</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latin typeface="Arial" charset="0"/>
                <a:cs typeface="Arial" charset="0"/>
              </a:rPr>
              <a:t>378</a:t>
            </a: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sz="4000" b="1" dirty="0">
                <a:solidFill>
                  <a:srgbClr val="FFFFFF"/>
                </a:solidFill>
                <a:effectLst>
                  <a:glow rad="254000">
                    <a:schemeClr val="tx1">
                      <a:alpha val="75000"/>
                    </a:schemeClr>
                  </a:glow>
                </a:effectLst>
                <a:latin typeface="Arial" charset="0"/>
                <a:ea typeface="ＭＳ Ｐゴシック" charset="0"/>
              </a:rPr>
              <a:t>神将透过</a:t>
            </a:r>
            <a:r>
              <a:rPr lang="en-US" altLang="zh-CN" sz="4000" b="1" dirty="0">
                <a:solidFill>
                  <a:srgbClr val="FFFFFF"/>
                </a:solidFill>
                <a:effectLst>
                  <a:glow rad="254000">
                    <a:schemeClr val="tx1">
                      <a:alpha val="75000"/>
                    </a:schemeClr>
                  </a:glow>
                </a:effectLst>
                <a:latin typeface="Arial" charset="0"/>
                <a:ea typeface="ＭＳ Ｐゴシック" charset="0"/>
              </a:rPr>
              <a:t>144</a:t>
            </a:r>
            <a:r>
              <a:rPr lang="zh-CN" altLang="en-US" sz="4000" b="1" dirty="0">
                <a:solidFill>
                  <a:srgbClr val="FFFFFF"/>
                </a:solidFill>
                <a:effectLst>
                  <a:glow rad="254000">
                    <a:schemeClr val="tx1">
                      <a:alpha val="75000"/>
                    </a:schemeClr>
                  </a:glow>
                </a:effectLst>
                <a:latin typeface="Arial" charset="0"/>
                <a:ea typeface="ＭＳ Ｐゴシック" charset="0"/>
              </a:rPr>
              <a:t>，</a:t>
            </a:r>
            <a:r>
              <a:rPr lang="en-US" altLang="zh-CN" sz="4000" b="1" dirty="0">
                <a:solidFill>
                  <a:srgbClr val="FFFFFF"/>
                </a:solidFill>
                <a:effectLst>
                  <a:glow rad="254000">
                    <a:schemeClr val="tx1">
                      <a:alpha val="75000"/>
                    </a:schemeClr>
                  </a:glow>
                </a:effectLst>
                <a:latin typeface="Arial" charset="0"/>
                <a:ea typeface="ＭＳ Ｐゴシック" charset="0"/>
              </a:rPr>
              <a:t>000</a:t>
            </a:r>
            <a:r>
              <a:rPr lang="zh-CN" altLang="en-US" sz="4000" b="1" dirty="0">
                <a:solidFill>
                  <a:srgbClr val="FFFFFF"/>
                </a:solidFill>
                <a:effectLst>
                  <a:glow rad="254000">
                    <a:schemeClr val="tx1">
                      <a:alpha val="75000"/>
                    </a:schemeClr>
                  </a:glow>
                </a:effectLst>
                <a:latin typeface="Arial" charset="0"/>
                <a:ea typeface="ＭＳ Ｐゴシック" charset="0"/>
              </a:rPr>
              <a:t> 犹太人把福音传给</a:t>
            </a:r>
            <a:endParaRPr lang="en-US" altLang="zh-CN" sz="4000" b="1" dirty="0">
              <a:solidFill>
                <a:srgbClr val="FFFFFF"/>
              </a:solidFill>
              <a:effectLst>
                <a:glow rad="254000">
                  <a:schemeClr val="tx1">
                    <a:alpha val="75000"/>
                  </a:schemeClr>
                </a:glow>
              </a:effectLst>
              <a:latin typeface="Arial" charset="0"/>
              <a:ea typeface="ＭＳ Ｐゴシック" charset="0"/>
            </a:endParaRPr>
          </a:p>
          <a:p>
            <a:r>
              <a:rPr lang="zh-CN" altLang="en-US" sz="4000" b="1" dirty="0">
                <a:solidFill>
                  <a:srgbClr val="FFFFFF"/>
                </a:solidFill>
                <a:effectLst>
                  <a:glow rad="254000">
                    <a:schemeClr val="tx1">
                      <a:alpha val="75000"/>
                    </a:schemeClr>
                  </a:glow>
                </a:effectLst>
                <a:latin typeface="Arial" charset="0"/>
                <a:ea typeface="ＭＳ Ｐゴシック" charset="0"/>
              </a:rPr>
              <a:t>许多外邦人！</a:t>
            </a:r>
            <a:endParaRPr lang="en-US" sz="4000" b="1" dirty="0">
              <a:solidFill>
                <a:srgbClr val="FFFFFF"/>
              </a:solidFill>
              <a:effectLst>
                <a:glow rad="2540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8475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zh-CN" altLang="en-US" sz="4800" b="1" dirty="0">
                <a:solidFill>
                  <a:schemeClr val="bg1"/>
                </a:solidFill>
                <a:latin typeface="Arial" charset="0"/>
                <a:ea typeface="ＭＳ Ｐゴシック" charset="0"/>
              </a:rPr>
              <a:t>对比两组被救的人</a:t>
            </a:r>
            <a:endParaRPr lang="en-US" sz="4800" b="1" dirty="0">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378</a:t>
            </a:r>
          </a:p>
        </p:txBody>
      </p:sp>
      <p:graphicFrame>
        <p:nvGraphicFramePr>
          <p:cNvPr id="3" name="Table 2"/>
          <p:cNvGraphicFramePr>
            <a:graphicFrameLocks noGrp="1"/>
          </p:cNvGraphicFramePr>
          <p:nvPr>
            <p:extLst>
              <p:ext uri="{D42A27DB-BD31-4B8C-83A1-F6EECF244321}">
                <p14:modId xmlns:p14="http://schemas.microsoft.com/office/powerpoint/2010/main" val="501397374"/>
              </p:ext>
            </p:extLst>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zh-CN" altLang="en-US" sz="2400" b="1" dirty="0">
                          <a:solidFill>
                            <a:srgbClr val="FFFFFF"/>
                          </a:solidFill>
                          <a:effectLst/>
                          <a:latin typeface="Arial"/>
                          <a:ea typeface="Times"/>
                          <a:cs typeface="Times New Roman"/>
                        </a:rPr>
                        <a:t>无数的人</a:t>
                      </a:r>
                      <a:r>
                        <a:rPr lang="en-US" sz="2400" b="1" dirty="0">
                          <a:solidFill>
                            <a:srgbClr val="FFFFFF"/>
                          </a:solidFill>
                          <a:effectLst/>
                          <a:latin typeface="Arial"/>
                          <a:ea typeface="Times"/>
                          <a:cs typeface="Times New Roman"/>
                        </a:rPr>
                        <a:t> </a:t>
                      </a:r>
                      <a:endParaRPr lang="en-US" sz="2400" b="1" dirty="0">
                        <a:effectLst/>
                        <a:latin typeface="Times"/>
                        <a:ea typeface="Times"/>
                        <a:cs typeface="Times New Roman"/>
                      </a:endParaRPr>
                    </a:p>
                  </a:txBody>
                  <a:tcPr marL="68580" marR="68580" marT="0" marB="0" anchor="ctr">
                    <a:solidFill>
                      <a:srgbClr val="000090"/>
                    </a:solidFill>
                  </a:tcPr>
                </a:tc>
                <a:extLst>
                  <a:ext uri="{0D108BD9-81ED-4DB2-BD59-A6C34878D82A}">
                    <a16:rowId xmlns:a16="http://schemas.microsoft.com/office/drawing/2014/main" val="10000"/>
                  </a:ext>
                </a:extLst>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7:1-8</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7:9-17</a:t>
                      </a:r>
                      <a:endParaRPr lang="en-US" sz="2400" b="1">
                        <a:effectLst/>
                        <a:latin typeface="Times"/>
                        <a:ea typeface="Times"/>
                        <a:cs typeface="Times New Roman"/>
                      </a:endParaRPr>
                    </a:p>
                  </a:txBody>
                  <a:tcPr marL="68580" marR="68580" marT="0" marB="0" anchor="ctr"/>
                </a:tc>
                <a:extLst>
                  <a:ext uri="{0D108BD9-81ED-4DB2-BD59-A6C34878D82A}">
                    <a16:rowId xmlns:a16="http://schemas.microsoft.com/office/drawing/2014/main" val="10001"/>
                  </a:ext>
                </a:extLst>
              </a:tr>
              <a:tr h="843024">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犹太人</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各国的外邦人</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2"/>
                  </a:ext>
                </a:extLst>
              </a:tr>
              <a:tr h="427367">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固定的数目</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不能计数</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3"/>
                  </a:ext>
                </a:extLst>
              </a:tr>
              <a:tr h="1264536">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以色列人的支派</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latin typeface="+mn-lt"/>
                        </a:rPr>
                        <a:t>从各国、各族、各民、</a:t>
                      </a:r>
                      <a:endParaRPr lang="en-US" altLang="zh-CN" sz="2400" b="1" dirty="0">
                        <a:latin typeface="+mn-lt"/>
                      </a:endParaRPr>
                    </a:p>
                    <a:p>
                      <a:pPr marL="0" marR="0" algn="ctr">
                        <a:spcBef>
                          <a:spcPts val="500"/>
                        </a:spcBef>
                        <a:spcAft>
                          <a:spcPts val="500"/>
                        </a:spcAft>
                      </a:pPr>
                      <a:r>
                        <a:rPr lang="zh-CN" altLang="en-US" sz="2400" b="1" dirty="0">
                          <a:latin typeface="+mn-lt"/>
                        </a:rPr>
                        <a:t>各方来的</a:t>
                      </a:r>
                      <a:endParaRPr lang="en-US" sz="2400" b="1" dirty="0">
                        <a:effectLst/>
                        <a:latin typeface="+mn-lt"/>
                        <a:ea typeface="Times"/>
                        <a:cs typeface="Times New Roman"/>
                      </a:endParaRPr>
                    </a:p>
                  </a:txBody>
                  <a:tcPr marL="68580" marR="68580" marT="0" marB="0" anchor="ctr"/>
                </a:tc>
                <a:extLst>
                  <a:ext uri="{0D108BD9-81ED-4DB2-BD59-A6C34878D82A}">
                    <a16:rowId xmlns:a16="http://schemas.microsoft.com/office/drawing/2014/main" val="10004"/>
                  </a:ext>
                </a:extLst>
              </a:tr>
              <a:tr h="1686049">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额头有神的印</a:t>
                      </a:r>
                      <a:r>
                        <a:rPr lang="en-US" sz="2400" b="1" dirty="0">
                          <a:solidFill>
                            <a:srgbClr val="000000"/>
                          </a:solidFill>
                          <a:effectLst/>
                          <a:latin typeface="Arial"/>
                          <a:ea typeface="Times"/>
                          <a:cs typeface="Times New Roman"/>
                        </a:rPr>
                        <a:t> (7:3-4)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zh-CN" altLang="en-US" sz="2400" b="1" dirty="0">
                          <a:solidFill>
                            <a:srgbClr val="000000"/>
                          </a:solidFill>
                          <a:effectLst/>
                          <a:latin typeface="Arial"/>
                          <a:ea typeface="Times"/>
                          <a:cs typeface="Times New Roman"/>
                        </a:rPr>
                        <a:t>曾</a:t>
                      </a:r>
                      <a:r>
                        <a:rPr lang="zh-CN" altLang="en-US" sz="2400" b="1" dirty="0"/>
                        <a:t>用羔羊的血把衣裳洗白净了。</a:t>
                      </a:r>
                      <a:r>
                        <a:rPr lang="en-US" sz="2400" b="1" dirty="0">
                          <a:solidFill>
                            <a:srgbClr val="000000"/>
                          </a:solidFill>
                          <a:effectLst/>
                          <a:latin typeface="Arial"/>
                          <a:ea typeface="Times"/>
                          <a:cs typeface="Times New Roman"/>
                        </a:rPr>
                        <a:t>” (7:14)</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5"/>
                  </a:ext>
                </a:extLst>
              </a:tr>
              <a:tr h="427367">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在地上</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站在天堂 里</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7165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1201" name="Picture 3" descr="Rev 7v9 Multiracia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7"/>
              </a:srgbClr>
            </a:outerShdw>
          </a:effectLst>
        </p:spPr>
        <p:txBody>
          <a:bodyPr/>
          <a:lstStyle/>
          <a:p>
            <a:r>
              <a:rPr lang="zh-CN" altLang="en-US" b="1">
                <a:solidFill>
                  <a:schemeClr val="bg1"/>
                </a:solidFill>
                <a:latin typeface="Arial" pitchFamily="34" charset="0"/>
              </a:rPr>
              <a:t>多种族的人们</a:t>
            </a:r>
            <a:endParaRPr lang="en-US" b="1">
              <a:latin typeface="Arial" pitchFamily="34" charset="0"/>
            </a:endParaRPr>
          </a:p>
        </p:txBody>
      </p:sp>
    </p:spTree>
    <p:extLst>
      <p:ext uri="{BB962C8B-B14F-4D97-AF65-F5344CB8AC3E}">
        <p14:creationId xmlns:p14="http://schemas.microsoft.com/office/powerpoint/2010/main" val="2652663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76200" y="76200"/>
            <a:ext cx="8915400" cy="762000"/>
          </a:xfrm>
          <a:effectLst>
            <a:outerShdw blurRad="63500" dist="35921" dir="2700000" algn="ctr" rotWithShape="0">
              <a:srgbClr val="FF0000">
                <a:alpha val="74997"/>
              </a:srgbClr>
            </a:outerShdw>
          </a:effectLst>
        </p:spPr>
        <p:txBody>
          <a:bodyPr/>
          <a:lstStyle/>
          <a:p>
            <a:r>
              <a:rPr lang="zh-CN" altLang="en-US" sz="4000" b="1" dirty="0">
                <a:solidFill>
                  <a:schemeClr val="bg1"/>
                </a:solidFill>
                <a:latin typeface="Arial" pitchFamily="34" charset="0"/>
              </a:rPr>
              <a:t>长老们放下他们的冠冕 </a:t>
            </a:r>
            <a:r>
              <a:rPr lang="en-US" sz="4000" b="1" dirty="0">
                <a:solidFill>
                  <a:schemeClr val="bg1"/>
                </a:solidFill>
                <a:latin typeface="Arial" pitchFamily="34" charset="0"/>
              </a:rPr>
              <a:t>(7:</a:t>
            </a:r>
            <a:r>
              <a:rPr lang="en-US" altLang="zh-CN" sz="4000" b="1" dirty="0">
                <a:solidFill>
                  <a:schemeClr val="bg1"/>
                </a:solidFill>
                <a:latin typeface="Arial" pitchFamily="34" charset="0"/>
              </a:rPr>
              <a:t>11</a:t>
            </a:r>
            <a:r>
              <a:rPr lang="en-US" sz="4000" b="1" dirty="0">
                <a:solidFill>
                  <a:schemeClr val="bg1"/>
                </a:solidFill>
                <a:latin typeface="Arial" pitchFamily="34" charset="0"/>
              </a:rPr>
              <a:t>)</a:t>
            </a:r>
            <a:endParaRPr lang="en-US" b="1" dirty="0">
              <a:latin typeface="Arial" pitchFamily="34" charset="0"/>
            </a:endParaRPr>
          </a:p>
        </p:txBody>
      </p:sp>
      <p:pic>
        <p:nvPicPr>
          <p:cNvPr id="687107" name="Picture 7" descr="rev 5v9-11 casting crow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3275"/>
            <a:ext cx="9144000" cy="605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226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27956502"/>
              </p:ext>
            </p:extLst>
          </p:nvPr>
        </p:nvGraphicFramePr>
        <p:xfrm>
          <a:off x="0" y="1"/>
          <a:ext cx="9143999" cy="6857998"/>
        </p:xfrm>
        <a:graphic>
          <a:graphicData uri="http://schemas.openxmlformats.org/drawingml/2006/table">
            <a:tbl>
              <a:tblPr firstRow="1" bandRow="1">
                <a:tableStyleId>{5C22544A-7EE6-4342-B048-85BDC9FD1C3A}</a:tableStyleId>
              </a:tblPr>
              <a:tblGrid>
                <a:gridCol w="2601271">
                  <a:extLst>
                    <a:ext uri="{9D8B030D-6E8A-4147-A177-3AD203B41FA5}">
                      <a16:colId xmlns:a16="http://schemas.microsoft.com/office/drawing/2014/main" val="20000"/>
                    </a:ext>
                  </a:extLst>
                </a:gridCol>
                <a:gridCol w="460082">
                  <a:extLst>
                    <a:ext uri="{9D8B030D-6E8A-4147-A177-3AD203B41FA5}">
                      <a16:colId xmlns:a16="http://schemas.microsoft.com/office/drawing/2014/main" val="20001"/>
                    </a:ext>
                  </a:extLst>
                </a:gridCol>
                <a:gridCol w="858821">
                  <a:extLst>
                    <a:ext uri="{9D8B030D-6E8A-4147-A177-3AD203B41FA5}">
                      <a16:colId xmlns:a16="http://schemas.microsoft.com/office/drawing/2014/main" val="20002"/>
                    </a:ext>
                  </a:extLst>
                </a:gridCol>
                <a:gridCol w="255601">
                  <a:extLst>
                    <a:ext uri="{9D8B030D-6E8A-4147-A177-3AD203B41FA5}">
                      <a16:colId xmlns:a16="http://schemas.microsoft.com/office/drawing/2014/main" val="20003"/>
                    </a:ext>
                  </a:extLst>
                </a:gridCol>
                <a:gridCol w="429411">
                  <a:extLst>
                    <a:ext uri="{9D8B030D-6E8A-4147-A177-3AD203B41FA5}">
                      <a16:colId xmlns:a16="http://schemas.microsoft.com/office/drawing/2014/main" val="20004"/>
                    </a:ext>
                  </a:extLst>
                </a:gridCol>
                <a:gridCol w="1083751">
                  <a:extLst>
                    <a:ext uri="{9D8B030D-6E8A-4147-A177-3AD203B41FA5}">
                      <a16:colId xmlns:a16="http://schemas.microsoft.com/office/drawing/2014/main" val="20005"/>
                    </a:ext>
                  </a:extLst>
                </a:gridCol>
                <a:gridCol w="296497">
                  <a:extLst>
                    <a:ext uri="{9D8B030D-6E8A-4147-A177-3AD203B41FA5}">
                      <a16:colId xmlns:a16="http://schemas.microsoft.com/office/drawing/2014/main" val="20006"/>
                    </a:ext>
                  </a:extLst>
                </a:gridCol>
                <a:gridCol w="797478">
                  <a:extLst>
                    <a:ext uri="{9D8B030D-6E8A-4147-A177-3AD203B41FA5}">
                      <a16:colId xmlns:a16="http://schemas.microsoft.com/office/drawing/2014/main" val="20007"/>
                    </a:ext>
                  </a:extLst>
                </a:gridCol>
                <a:gridCol w="429410">
                  <a:extLst>
                    <a:ext uri="{9D8B030D-6E8A-4147-A177-3AD203B41FA5}">
                      <a16:colId xmlns:a16="http://schemas.microsoft.com/office/drawing/2014/main" val="20008"/>
                    </a:ext>
                  </a:extLst>
                </a:gridCol>
                <a:gridCol w="848598">
                  <a:extLst>
                    <a:ext uri="{9D8B030D-6E8A-4147-A177-3AD203B41FA5}">
                      <a16:colId xmlns:a16="http://schemas.microsoft.com/office/drawing/2014/main" val="20009"/>
                    </a:ext>
                  </a:extLst>
                </a:gridCol>
                <a:gridCol w="321079">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496643">
                <a:tc gridSpan="12">
                  <a:txBody>
                    <a:bodyPr/>
                    <a:lstStyle/>
                    <a:p>
                      <a:pPr algn="ctr"/>
                      <a:r>
                        <a:rPr lang="zh-CN" altLang="en-US" dirty="0"/>
                        <a:t>文学构思：</a:t>
                      </a:r>
                      <a:r>
                        <a:rPr lang="en-US" altLang="zh-CN" dirty="0"/>
                        <a:t>6:1-17</a:t>
                      </a:r>
                      <a:r>
                        <a:rPr lang="zh-CN" altLang="en-US" dirty="0"/>
                        <a:t>； </a:t>
                      </a:r>
                      <a:r>
                        <a:rPr lang="en-US" altLang="zh-CN" dirty="0"/>
                        <a:t>8:1—9:21</a:t>
                      </a:r>
                      <a:r>
                        <a:rPr lang="zh-CN" altLang="en-US" dirty="0"/>
                        <a:t> 和</a:t>
                      </a:r>
                      <a:r>
                        <a:rPr lang="en-US" altLang="zh-CN" dirty="0"/>
                        <a:t>11:15-19</a:t>
                      </a:r>
                      <a:r>
                        <a:rPr lang="zh-CN" altLang="en-US" dirty="0"/>
                        <a:t>；</a:t>
                      </a:r>
                      <a:r>
                        <a:rPr lang="en-US" altLang="zh-CN" dirty="0"/>
                        <a:t>15:1—16:12</a:t>
                      </a:r>
                      <a:r>
                        <a:rPr lang="zh-CN" altLang="en-US" dirty="0"/>
                        <a:t>和</a:t>
                      </a:r>
                      <a:r>
                        <a:rPr lang="en-US" altLang="zh-CN" dirty="0"/>
                        <a:t>16:17—21:27</a:t>
                      </a:r>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0"/>
                  </a:ext>
                </a:extLst>
              </a:tr>
              <a:tr h="500444">
                <a:tc rowSpan="2">
                  <a:txBody>
                    <a:bodyPr/>
                    <a:lstStyle/>
                    <a:p>
                      <a:endParaRPr lang="en-US" altLang="zh-CN" b="1" dirty="0"/>
                    </a:p>
                    <a:p>
                      <a:r>
                        <a:rPr lang="zh-CN" altLang="en-US" b="1" dirty="0"/>
                        <a:t>启示录文学结构的理论</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CN" altLang="en-US" b="1" dirty="0"/>
                        <a:t>印</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gridSpan="4">
                  <a:txBody>
                    <a:bodyPr/>
                    <a:lstStyle/>
                    <a:p>
                      <a:pPr algn="ctr"/>
                      <a:r>
                        <a:rPr lang="zh-CN" altLang="en-US" b="1" dirty="0"/>
                        <a:t>号角</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algn="ctr"/>
                      <a:r>
                        <a:rPr lang="zh-CN" altLang="en-US" b="1" dirty="0"/>
                        <a:t>碗</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1"/>
                  </a:ext>
                </a:extLst>
              </a:tr>
              <a:tr h="405425">
                <a:tc vMerge="1">
                  <a:txBody>
                    <a:bodyPr/>
                    <a:lstStyle/>
                    <a:p>
                      <a:endParaRPr lang="en-SG" sz="1400" dirty="0"/>
                    </a:p>
                  </a:txBody>
                  <a:tcPr/>
                </a:tc>
                <a:tc>
                  <a:txBody>
                    <a:bodyPr/>
                    <a:lstStyle/>
                    <a:p>
                      <a:r>
                        <a:rPr lang="en-US" altLang="zh-CN"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400" b="1" dirty="0"/>
                        <a:t>插入语在每个审判系列的第六和第七个审判之间</a:t>
                      </a:r>
                      <a:endParaRPr lang="en-SG"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7:1-17</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10:1—11:14</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16:13-16</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400" b="1" dirty="0"/>
                        <a:t>插入语在号角审判和碗系列之间</a:t>
                      </a:r>
                      <a:endParaRPr lang="en-SG"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12:1—14:20</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6245">
                <a:tc>
                  <a:txBody>
                    <a:bodyPr/>
                    <a:lstStyle/>
                    <a:p>
                      <a:r>
                        <a:rPr lang="zh-CN" altLang="en-US" sz="1400" b="1" dirty="0"/>
                        <a:t>插入语在碗系列和描述耶稣再来之间</a:t>
                      </a:r>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17:1—19:10</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7458">
                <a:tc gridSpan="12">
                  <a:txBody>
                    <a:bodyPr/>
                    <a:lstStyle/>
                    <a:p>
                      <a:pPr algn="ctr"/>
                      <a:r>
                        <a:rPr lang="zh-CN" altLang="en-US" sz="2400" b="1" dirty="0"/>
                        <a:t>印、号角、碗相互关系的建议</a:t>
                      </a:r>
                      <a:endParaRPr lang="en-SG"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8993">
                <a:tc gridSpan="12">
                  <a:txBody>
                    <a:bodyPr/>
                    <a:lstStyle/>
                    <a:p>
                      <a:r>
                        <a:rPr lang="zh-CN" altLang="en-US" sz="1400" b="1" dirty="0"/>
                        <a:t>所有审判是同时进行的，并在重复时强化。       </a:t>
                      </a:r>
                      <a:r>
                        <a:rPr lang="en-US" altLang="zh-CN" sz="1400" b="1" dirty="0"/>
                        <a:t>__________________</a:t>
                      </a:r>
                      <a:r>
                        <a:rPr lang="zh-CN" altLang="en-US" sz="1400" b="1" u="sng" dirty="0"/>
                        <a:t>印</a:t>
                      </a:r>
                      <a:r>
                        <a:rPr lang="en-US" altLang="zh-CN" sz="1400" b="1" dirty="0"/>
                        <a:t>______________________              </a:t>
                      </a:r>
                    </a:p>
                    <a:p>
                      <a:r>
                        <a:rPr lang="en-US" altLang="zh-CN" sz="1400" b="1" dirty="0"/>
                        <a:t>                                                                       </a:t>
                      </a:r>
                      <a:r>
                        <a:rPr lang="zh-CN" altLang="en-US" sz="1400" b="1" dirty="0"/>
                        <a:t>            </a:t>
                      </a:r>
                      <a:r>
                        <a:rPr lang="en-US" altLang="zh-CN" sz="1400" b="1" dirty="0"/>
                        <a:t>_________________</a:t>
                      </a:r>
                      <a:r>
                        <a:rPr lang="zh-CN" altLang="en-US" sz="1400" b="1" u="sng" dirty="0"/>
                        <a:t>号角</a:t>
                      </a:r>
                      <a:r>
                        <a:rPr lang="en-US" altLang="zh-CN" sz="1400" b="1" dirty="0"/>
                        <a:t>_____________________</a:t>
                      </a:r>
                    </a:p>
                    <a:p>
                      <a:r>
                        <a:rPr lang="en-US" altLang="zh-CN" sz="1400" b="1" dirty="0"/>
                        <a:t>                                                                      </a:t>
                      </a:r>
                      <a:r>
                        <a:rPr lang="zh-CN" altLang="en-US" sz="1400" b="1" dirty="0"/>
                        <a:t>     </a:t>
                      </a:r>
                      <a:r>
                        <a:rPr lang="en-US" altLang="zh-CN" sz="1400" b="1" dirty="0"/>
                        <a:t>        __________________</a:t>
                      </a:r>
                      <a:r>
                        <a:rPr lang="zh-CN" altLang="en-US" sz="1400" b="1" u="sng" dirty="0"/>
                        <a:t>碗</a:t>
                      </a:r>
                      <a:r>
                        <a:rPr lang="en-US" altLang="zh-CN" sz="1400" b="1" u="none" dirty="0"/>
                        <a:t>_</a:t>
                      </a:r>
                      <a:r>
                        <a:rPr lang="en-US" altLang="zh-CN" sz="1400" b="1" dirty="0"/>
                        <a:t>_____________________</a:t>
                      </a:r>
                    </a:p>
                    <a:p>
                      <a:r>
                        <a:rPr lang="en-US" sz="1400" b="1" dirty="0"/>
                        <a:t>_______________________________________________________________________________________________</a:t>
                      </a:r>
                    </a:p>
                    <a:p>
                      <a:pPr marL="0" indent="0">
                        <a:buFont typeface="Arial" pitchFamily="34" charset="0"/>
                        <a:buNone/>
                      </a:pPr>
                      <a:r>
                        <a:rPr lang="zh-CN" altLang="en-US" sz="1400" b="1" dirty="0"/>
                        <a:t>这连续性的排列法设想有总共</a:t>
                      </a:r>
                      <a:r>
                        <a:rPr lang="en-US" altLang="zh-CN" sz="1400" b="1" dirty="0"/>
                        <a:t>21</a:t>
                      </a:r>
                      <a:r>
                        <a:rPr lang="zh-CN" altLang="en-US" sz="1400" b="1" dirty="0"/>
                        <a:t>个审判。           </a:t>
                      </a:r>
                      <a:r>
                        <a:rPr lang="en-US" altLang="zh-CN" sz="1400" b="1" dirty="0"/>
                        <a:t>_____</a:t>
                      </a:r>
                      <a:r>
                        <a:rPr lang="zh-CN" altLang="en-US" sz="1400" b="1" u="sng" dirty="0"/>
                        <a:t>印</a:t>
                      </a:r>
                      <a:r>
                        <a:rPr lang="en-US" altLang="zh-CN" sz="1400" b="1" dirty="0"/>
                        <a:t>___</a:t>
                      </a:r>
                      <a:r>
                        <a:rPr lang="en-US" altLang="zh-CN" sz="1400" b="1" dirty="0">
                          <a:solidFill>
                            <a:schemeClr val="tx1"/>
                          </a:solidFill>
                        </a:rPr>
                        <a:t>_</a:t>
                      </a:r>
                      <a:r>
                        <a:rPr lang="en-US" altLang="zh-CN" sz="1400" b="1" u="sng" dirty="0">
                          <a:solidFill>
                            <a:schemeClr val="tx1"/>
                          </a:solidFill>
                          <a:sym typeface="Symbol"/>
                        </a:rPr>
                        <a:t></a:t>
                      </a:r>
                      <a:r>
                        <a:rPr lang="en-US" altLang="zh-CN" sz="1400" b="1" dirty="0"/>
                        <a:t>_____</a:t>
                      </a:r>
                      <a:r>
                        <a:rPr lang="zh-CN" altLang="en-US" sz="1400" b="1" u="sng" dirty="0"/>
                        <a:t>号角</a:t>
                      </a:r>
                      <a:r>
                        <a:rPr lang="en-US" altLang="zh-CN" sz="1400" b="1" dirty="0"/>
                        <a:t>____</a:t>
                      </a:r>
                      <a:r>
                        <a:rPr lang="en-US" altLang="zh-CN" sz="1400" b="1" u="sng" dirty="0">
                          <a:solidFill>
                            <a:schemeClr val="tx1"/>
                          </a:solidFill>
                          <a:sym typeface="Symbol"/>
                        </a:rPr>
                        <a:t></a:t>
                      </a:r>
                      <a:r>
                        <a:rPr lang="en-US" altLang="zh-CN" sz="1400" b="1" dirty="0"/>
                        <a:t>_____</a:t>
                      </a:r>
                      <a:r>
                        <a:rPr lang="zh-CN" altLang="en-US" sz="1400" b="1" u="sng" dirty="0"/>
                        <a:t>碗</a:t>
                      </a:r>
                      <a:r>
                        <a:rPr lang="en-US" altLang="zh-CN" sz="1400" b="1" dirty="0"/>
                        <a:t>_________</a:t>
                      </a:r>
                    </a:p>
                    <a:p>
                      <a:endParaRPr lang="en-US" sz="1400" b="1" dirty="0"/>
                    </a:p>
                    <a:p>
                      <a:r>
                        <a:rPr lang="en-US" sz="1400" b="1" dirty="0"/>
                        <a:t>_______________________________________________________________________________________________</a:t>
                      </a:r>
                    </a:p>
                    <a:p>
                      <a:r>
                        <a:rPr lang="zh-CN" altLang="en-US" sz="1400" b="1" dirty="0"/>
                        <a:t>这伸缩性的安排是让第七印来介绍号角                                               第七印</a:t>
                      </a:r>
                      <a:endParaRPr lang="en-US" altLang="zh-CN" sz="1400" b="1" dirty="0"/>
                    </a:p>
                    <a:p>
                      <a:r>
                        <a:rPr lang="zh-CN" altLang="en-US" sz="1400" b="1" dirty="0"/>
                        <a:t>系列并由后者解释 第七印，然后第七号角                                                                    第七号角</a:t>
                      </a:r>
                      <a:endParaRPr lang="en-US" altLang="zh-CN" sz="1400" b="1" dirty="0"/>
                    </a:p>
                    <a:p>
                      <a:r>
                        <a:rPr lang="zh-CN" altLang="en-US" sz="1400" b="1" dirty="0"/>
                        <a:t>介绍并被碗系列解释。所以，七个碗就是           </a:t>
                      </a:r>
                      <a:r>
                        <a:rPr lang="en-US" altLang="zh-CN" sz="1400" b="1" dirty="0"/>
                        <a:t>____</a:t>
                      </a:r>
                      <a:r>
                        <a:rPr lang="en-US" altLang="zh-CN" sz="1400" b="1" u="sng" dirty="0"/>
                        <a:t>1 2 3 4 5 6 </a:t>
                      </a:r>
                      <a:r>
                        <a:rPr lang="en-US" altLang="zh-CN" sz="1400" b="1" dirty="0"/>
                        <a:t>__</a:t>
                      </a:r>
                      <a:r>
                        <a:rPr lang="en-US" altLang="zh-CN" sz="1400" b="1" u="sng" dirty="0"/>
                        <a:t>1 2 3 4 5 6</a:t>
                      </a:r>
                      <a:r>
                        <a:rPr lang="en-US" altLang="zh-CN" sz="1400" b="1" dirty="0"/>
                        <a:t>___</a:t>
                      </a:r>
                      <a:r>
                        <a:rPr lang="en-US" altLang="zh-CN" sz="1400" b="1" u="sng" dirty="0"/>
                        <a:t>1</a:t>
                      </a:r>
                      <a:r>
                        <a:rPr lang="en-US" altLang="zh-CN" sz="1400" b="1" u="sng" baseline="0" dirty="0"/>
                        <a:t> 2 3 4 5 6 7</a:t>
                      </a:r>
                      <a:r>
                        <a:rPr lang="en-US" altLang="zh-CN" sz="1400" b="1" u="none" baseline="0" dirty="0"/>
                        <a:t>_____</a:t>
                      </a:r>
                      <a:endParaRPr lang="en-US" altLang="zh-CN" sz="1400" b="1" u="sng" dirty="0"/>
                    </a:p>
                    <a:p>
                      <a:r>
                        <a:rPr lang="zh-CN" altLang="en-US" sz="1400" b="1" dirty="0"/>
                        <a:t>第七号角，七个号角就是第七印。                               印                  号角               碗</a:t>
                      </a:r>
                      <a:endParaRPr lang="en-US"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400" dirty="0"/>
                    </a:p>
                  </a:txBody>
                  <a:tcPr/>
                </a:tc>
                <a:tc hMerge="1">
                  <a:txBody>
                    <a:bodyPr/>
                    <a:lstStyle/>
                    <a:p>
                      <a:endParaRPr lang="en-SG" sz="1400"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7"/>
                  </a:ext>
                </a:extLst>
              </a:tr>
            </a:tbl>
          </a:graphicData>
        </a:graphic>
      </p:graphicFrame>
      <p:cxnSp>
        <p:nvCxnSpPr>
          <p:cNvPr id="21" name="Straight Connector 20"/>
          <p:cNvCxnSpPr/>
          <p:nvPr/>
        </p:nvCxnSpPr>
        <p:spPr bwMode="auto">
          <a:xfrm flipV="1">
            <a:off x="4975860" y="5814392"/>
            <a:ext cx="291879" cy="42738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5" name="Straight Connector 24"/>
          <p:cNvCxnSpPr/>
          <p:nvPr/>
        </p:nvCxnSpPr>
        <p:spPr bwMode="auto">
          <a:xfrm>
            <a:off x="5267739" y="5814392"/>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flipV="1">
            <a:off x="6069496" y="6028083"/>
            <a:ext cx="114300"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a:off x="6183796" y="6028083"/>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flipH="1" flipV="1">
            <a:off x="4975860" y="6241775"/>
            <a:ext cx="291879" cy="367414"/>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9" name="Straight Connector 38"/>
          <p:cNvCxnSpPr/>
          <p:nvPr/>
        </p:nvCxnSpPr>
        <p:spPr bwMode="auto">
          <a:xfrm>
            <a:off x="5267739" y="6609189"/>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51" name="Straight Connector 50"/>
          <p:cNvCxnSpPr/>
          <p:nvPr/>
        </p:nvCxnSpPr>
        <p:spPr bwMode="auto">
          <a:xfrm flipH="1" flipV="1">
            <a:off x="6071650" y="6251217"/>
            <a:ext cx="112146"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55" name="Straight Connector 54"/>
          <p:cNvCxnSpPr/>
          <p:nvPr/>
        </p:nvCxnSpPr>
        <p:spPr bwMode="auto">
          <a:xfrm>
            <a:off x="6183796" y="6470414"/>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sp>
        <p:nvSpPr>
          <p:cNvPr id="56" name="Text Box 32"/>
          <p:cNvSpPr txBox="1">
            <a:spLocks noChangeArrowheads="1"/>
          </p:cNvSpPr>
          <p:nvPr/>
        </p:nvSpPr>
        <p:spPr bwMode="auto">
          <a:xfrm>
            <a:off x="8413685" y="-3259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380</a:t>
            </a:r>
          </a:p>
        </p:txBody>
      </p:sp>
      <p:sp>
        <p:nvSpPr>
          <p:cNvPr id="13" name="TextBox 12"/>
          <p:cNvSpPr txBox="1"/>
          <p:nvPr/>
        </p:nvSpPr>
        <p:spPr>
          <a:xfrm>
            <a:off x="1" y="6624180"/>
            <a:ext cx="9166084" cy="230832"/>
          </a:xfrm>
          <a:prstGeom prst="rect">
            <a:avLst/>
          </a:prstGeom>
          <a:noFill/>
        </p:spPr>
        <p:txBody>
          <a:bodyPr wrap="square" rtlCol="0">
            <a:spAutoFit/>
          </a:bodyPr>
          <a:lstStyle/>
          <a:p>
            <a:pPr algn="ctr"/>
            <a:r>
              <a:rPr lang="en-US" altLang="zh-CN" sz="900" b="1" dirty="0">
                <a:latin typeface="Arial"/>
                <a:cs typeface="Arial"/>
              </a:rPr>
              <a:t>Adapted from H. Wayne House, </a:t>
            </a:r>
            <a:r>
              <a:rPr lang="en-US" altLang="zh-CN" sz="900" b="1" i="1" dirty="0">
                <a:latin typeface="Arial"/>
                <a:cs typeface="Arial"/>
              </a:rPr>
              <a:t>Chronological &amp; Background Charts of the NT,</a:t>
            </a:r>
            <a:r>
              <a:rPr lang="en-US" altLang="zh-CN" sz="900" b="1" dirty="0">
                <a:latin typeface="Arial"/>
                <a:cs typeface="Arial"/>
              </a:rPr>
              <a:t> 18, based on Robert G. </a:t>
            </a:r>
            <a:r>
              <a:rPr lang="en-US" altLang="zh-CN" sz="900" b="1" dirty="0" err="1">
                <a:latin typeface="Arial"/>
                <a:cs typeface="Arial"/>
              </a:rPr>
              <a:t>Gromacki</a:t>
            </a:r>
            <a:r>
              <a:rPr lang="en-US" altLang="zh-CN" sz="900" b="1" dirty="0">
                <a:latin typeface="Arial"/>
                <a:cs typeface="Arial"/>
              </a:rPr>
              <a:t>, </a:t>
            </a:r>
            <a:r>
              <a:rPr lang="en-US" altLang="zh-CN" sz="900" b="1" i="1" dirty="0">
                <a:latin typeface="Arial"/>
                <a:cs typeface="Arial"/>
              </a:rPr>
              <a:t>NT Survey</a:t>
            </a:r>
            <a:r>
              <a:rPr lang="en-US" altLang="zh-CN" sz="900" b="1" dirty="0">
                <a:latin typeface="Arial"/>
                <a:cs typeface="Arial"/>
              </a:rPr>
              <a:t> (Grand Rapids: Baker, 1974)</a:t>
            </a:r>
            <a:endParaRPr lang="en-US" sz="900" dirty="0"/>
          </a:p>
        </p:txBody>
      </p:sp>
    </p:spTree>
    <p:extLst>
      <p:ext uri="{BB962C8B-B14F-4D97-AF65-F5344CB8AC3E}">
        <p14:creationId xmlns:p14="http://schemas.microsoft.com/office/powerpoint/2010/main" val="199523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4" descr="Rev 6 four-horse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0" name="Rectangle 2"/>
          <p:cNvSpPr>
            <a:spLocks noGrp="1" noChangeArrowheads="1"/>
          </p:cNvSpPr>
          <p:nvPr>
            <p:ph type="title" idx="4294967295"/>
          </p:nvPr>
        </p:nvSpPr>
        <p:spPr>
          <a:xfrm>
            <a:off x="0" y="0"/>
            <a:ext cx="9144000" cy="685800"/>
          </a:xfrm>
        </p:spPr>
        <p:txBody>
          <a:bodyPr/>
          <a:lstStyle/>
          <a:p>
            <a:r>
              <a:rPr lang="zh-CN" altLang="en-US" sz="4000" b="1">
                <a:solidFill>
                  <a:schemeClr val="bg1"/>
                </a:solidFill>
                <a:latin typeface="Arial" pitchFamily="34" charset="0"/>
              </a:rPr>
              <a:t>四种不同类型的马</a:t>
            </a:r>
            <a:r>
              <a:rPr lang="en-US" altLang="ja-JP" sz="3600" b="1">
                <a:solidFill>
                  <a:schemeClr val="bg1"/>
                </a:solidFill>
                <a:latin typeface="Arial" pitchFamily="34" charset="0"/>
              </a:rPr>
              <a:t>(6:1-8)</a:t>
            </a:r>
            <a:endParaRPr lang="en-US" sz="4000" b="1">
              <a:solidFill>
                <a:schemeClr val="bg1"/>
              </a:solidFill>
              <a:latin typeface="Arial" pitchFamily="34" charset="0"/>
            </a:endParaRPr>
          </a:p>
        </p:txBody>
      </p:sp>
    </p:spTree>
    <p:extLst>
      <p:ext uri="{BB962C8B-B14F-4D97-AF65-F5344CB8AC3E}">
        <p14:creationId xmlns:p14="http://schemas.microsoft.com/office/powerpoint/2010/main" val="244744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4" descr="Pict1030"/>
          <p:cNvPicPr>
            <a:picLocks noGrp="1" noChangeAspect="1" noChangeArrowheads="1"/>
          </p:cNvPicPr>
          <p:nvPr>
            <p:ph sz="quarter"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0" y="0"/>
            <a:ext cx="9324975" cy="6948488"/>
          </a:xfrm>
          <a:noFill/>
        </p:spPr>
      </p:pic>
      <p:sp>
        <p:nvSpPr>
          <p:cNvPr id="584711" name="Text Box 7"/>
          <p:cNvSpPr txBox="1">
            <a:spLocks noChangeArrowheads="1"/>
          </p:cNvSpPr>
          <p:nvPr/>
        </p:nvSpPr>
        <p:spPr bwMode="auto">
          <a:xfrm>
            <a:off x="0" y="3886200"/>
            <a:ext cx="3097634" cy="46384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pPr>
            <a:r>
              <a:rPr lang="zh-CN" altLang="en-US" dirty="0">
                <a:solidFill>
                  <a:srgbClr val="FFFF00"/>
                </a:solidFill>
              </a:rPr>
              <a:t>为什么一连串地发生？</a:t>
            </a:r>
            <a:endParaRPr lang="en-US" dirty="0">
              <a:solidFill>
                <a:srgbClr val="FFFF00"/>
              </a:solidFill>
            </a:endParaRPr>
          </a:p>
        </p:txBody>
      </p:sp>
      <p:sp>
        <p:nvSpPr>
          <p:cNvPr id="584712" name="Text Box 8"/>
          <p:cNvSpPr txBox="1">
            <a:spLocks noChangeArrowheads="1"/>
          </p:cNvSpPr>
          <p:nvPr/>
        </p:nvSpPr>
        <p:spPr bwMode="auto">
          <a:xfrm>
            <a:off x="0" y="4419600"/>
            <a:ext cx="4667250" cy="2125840"/>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正式文章的阅读</a:t>
            </a:r>
            <a:endParaRPr lang="en-US" dirty="0">
              <a:solidFill>
                <a:srgbClr val="FFFF00"/>
              </a:solidFill>
            </a:endParaRPr>
          </a:p>
          <a:p>
            <a:pPr defTabSz="457200" eaLnBrk="1" fontAlgn="auto" hangingPunct="1">
              <a:spcBef>
                <a:spcPct val="50000"/>
              </a:spcBef>
              <a:spcAft>
                <a:spcPts val="0"/>
              </a:spcAft>
              <a:buFontTx/>
              <a:buChar char="•"/>
            </a:pPr>
            <a:r>
              <a:rPr lang="en-US" dirty="0">
                <a:solidFill>
                  <a:srgbClr val="FFFF00"/>
                </a:solidFill>
              </a:rPr>
              <a:t> 1260 </a:t>
            </a:r>
            <a:r>
              <a:rPr lang="zh-CN" altLang="en-US" dirty="0">
                <a:solidFill>
                  <a:srgbClr val="FFFF00"/>
                </a:solidFill>
              </a:rPr>
              <a:t>天</a:t>
            </a:r>
            <a:r>
              <a:rPr lang="en-US" altLang="zh-CN" dirty="0">
                <a:solidFill>
                  <a:srgbClr val="FFFF00"/>
                </a:solidFill>
              </a:rPr>
              <a:t> </a:t>
            </a:r>
            <a:r>
              <a:rPr lang="en-US" dirty="0">
                <a:solidFill>
                  <a:srgbClr val="FFFF00"/>
                </a:solidFill>
              </a:rPr>
              <a:t>(</a:t>
            </a:r>
            <a:r>
              <a:rPr lang="zh-CN" altLang="en-US" dirty="0">
                <a:solidFill>
                  <a:srgbClr val="FFFF00"/>
                </a:solidFill>
              </a:rPr>
              <a:t>启示录</a:t>
            </a:r>
            <a:r>
              <a:rPr lang="en-US" dirty="0">
                <a:solidFill>
                  <a:srgbClr val="FFFF00"/>
                </a:solidFill>
              </a:rPr>
              <a:t> 12:6)</a:t>
            </a:r>
          </a:p>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号角</a:t>
            </a:r>
            <a:r>
              <a:rPr lang="en-US" dirty="0">
                <a:solidFill>
                  <a:srgbClr val="FFFF00"/>
                </a:solidFill>
              </a:rPr>
              <a:t>1</a:t>
            </a:r>
            <a:r>
              <a:rPr lang="zh-CN" altLang="en-US" dirty="0">
                <a:solidFill>
                  <a:srgbClr val="FFFF00"/>
                </a:solidFill>
              </a:rPr>
              <a:t>会在第六印过后开始</a:t>
            </a:r>
            <a:endParaRPr lang="en-US" dirty="0">
              <a:solidFill>
                <a:srgbClr val="FFFF00"/>
              </a:solidFill>
            </a:endParaRPr>
          </a:p>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审判不会再重复</a:t>
            </a:r>
            <a:endParaRPr lang="en-US" dirty="0">
              <a:solidFill>
                <a:srgbClr val="FFFF00"/>
              </a:solidFill>
            </a:endParaRPr>
          </a:p>
        </p:txBody>
      </p:sp>
      <p:sp>
        <p:nvSpPr>
          <p:cNvPr id="867335" name="Text Box 32"/>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a:solidFill>
                  <a:prstClr val="black"/>
                </a:solidFill>
                <a:latin typeface="Arial" charset="0"/>
                <a:cs typeface="Arial" charset="0"/>
              </a:rPr>
              <a:t>337</a:t>
            </a:r>
          </a:p>
        </p:txBody>
      </p:sp>
      <p:sp>
        <p:nvSpPr>
          <p:cNvPr id="867336" name="Rectangle 33"/>
          <p:cNvSpPr>
            <a:spLocks noGrp="1" noChangeArrowheads="1"/>
          </p:cNvSpPr>
          <p:nvPr>
            <p:ph type="title"/>
          </p:nvPr>
        </p:nvSpPr>
        <p:spPr>
          <a:xfrm>
            <a:off x="685800" y="0"/>
            <a:ext cx="7772400" cy="586957"/>
          </a:xfrm>
          <a:solidFill>
            <a:srgbClr val="003300"/>
          </a:solidFill>
        </p:spPr>
        <p:txBody>
          <a:bodyPr lIns="90000" tIns="46800" rIns="90000" bIns="46800" anchor="t">
            <a:spAutoFit/>
          </a:bodyPr>
          <a:lstStyle/>
          <a:p>
            <a:pPr>
              <a:spcBef>
                <a:spcPct val="50000"/>
              </a:spcBef>
            </a:pPr>
            <a:r>
              <a:rPr lang="zh-CN" altLang="en-US" sz="3200" b="1" dirty="0">
                <a:solidFill>
                  <a:srgbClr val="FFFF00"/>
                </a:solidFill>
                <a:latin typeface="Comic Sans MS" charset="0"/>
                <a:ea typeface="ＭＳ Ｐゴシック" charset="0"/>
                <a:cs typeface="ＭＳ Ｐゴシック" charset="0"/>
              </a:rPr>
              <a:t>第七十周的审判</a:t>
            </a:r>
            <a:endParaRPr lang="en-US" sz="3200" b="1" dirty="0">
              <a:solidFill>
                <a:srgbClr val="FFFF00"/>
              </a:solidFill>
              <a:latin typeface="Comic Sans MS" charset="0"/>
              <a:ea typeface="ＭＳ Ｐゴシック" charset="0"/>
              <a:cs typeface="ＭＳ Ｐゴシック" charset="0"/>
            </a:endParaRPr>
          </a:p>
        </p:txBody>
      </p:sp>
      <p:sp>
        <p:nvSpPr>
          <p:cNvPr id="15" name="Rectangle 14"/>
          <p:cNvSpPr/>
          <p:nvPr/>
        </p:nvSpPr>
        <p:spPr>
          <a:xfrm>
            <a:off x="1149902" y="1429484"/>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2</a:t>
            </a:r>
            <a:endParaRPr lang="en-US" sz="1800" dirty="0">
              <a:solidFill>
                <a:prstClr val="black"/>
              </a:solidFill>
            </a:endParaRPr>
          </a:p>
        </p:txBody>
      </p:sp>
      <p:sp>
        <p:nvSpPr>
          <p:cNvPr id="16" name="Rectangle 15"/>
          <p:cNvSpPr/>
          <p:nvPr/>
        </p:nvSpPr>
        <p:spPr>
          <a:xfrm>
            <a:off x="1242835" y="1718972"/>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3</a:t>
            </a:r>
            <a:endParaRPr lang="en-US" sz="1800" dirty="0">
              <a:solidFill>
                <a:prstClr val="black"/>
              </a:solidFill>
            </a:endParaRPr>
          </a:p>
        </p:txBody>
      </p:sp>
      <p:sp>
        <p:nvSpPr>
          <p:cNvPr id="17" name="Rectangle 16"/>
          <p:cNvSpPr/>
          <p:nvPr/>
        </p:nvSpPr>
        <p:spPr>
          <a:xfrm>
            <a:off x="252864" y="1256318"/>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1</a:t>
            </a:r>
            <a:endParaRPr lang="en-US" sz="1800" dirty="0">
              <a:solidFill>
                <a:prstClr val="black"/>
              </a:solidFill>
            </a:endParaRPr>
          </a:p>
        </p:txBody>
      </p:sp>
      <p:sp>
        <p:nvSpPr>
          <p:cNvPr id="18" name="Rectangle 17"/>
          <p:cNvSpPr/>
          <p:nvPr/>
        </p:nvSpPr>
        <p:spPr>
          <a:xfrm>
            <a:off x="1351942" y="197871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4</a:t>
            </a:r>
            <a:endParaRPr lang="en-US" sz="1800" dirty="0">
              <a:solidFill>
                <a:prstClr val="black"/>
              </a:solidFill>
            </a:endParaRPr>
          </a:p>
        </p:txBody>
      </p:sp>
      <p:sp>
        <p:nvSpPr>
          <p:cNvPr id="19" name="Rectangle 18"/>
          <p:cNvSpPr/>
          <p:nvPr/>
        </p:nvSpPr>
        <p:spPr>
          <a:xfrm>
            <a:off x="1467390" y="223212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5</a:t>
            </a:r>
            <a:endParaRPr lang="en-US" sz="1800" dirty="0">
              <a:solidFill>
                <a:prstClr val="black"/>
              </a:solidFill>
            </a:endParaRPr>
          </a:p>
        </p:txBody>
      </p:sp>
      <p:sp>
        <p:nvSpPr>
          <p:cNvPr id="20" name="Rectangle 19"/>
          <p:cNvSpPr/>
          <p:nvPr/>
        </p:nvSpPr>
        <p:spPr>
          <a:xfrm>
            <a:off x="1712723" y="247110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6</a:t>
            </a:r>
            <a:endParaRPr lang="en-US" sz="1800" dirty="0">
              <a:solidFill>
                <a:prstClr val="black"/>
              </a:solidFill>
            </a:endParaRPr>
          </a:p>
        </p:txBody>
      </p:sp>
      <p:sp>
        <p:nvSpPr>
          <p:cNvPr id="24" name="Rectangle 23"/>
          <p:cNvSpPr/>
          <p:nvPr/>
        </p:nvSpPr>
        <p:spPr>
          <a:xfrm>
            <a:off x="3458415" y="3587059"/>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1" name="Rectangle 20"/>
          <p:cNvSpPr/>
          <p:nvPr/>
        </p:nvSpPr>
        <p:spPr>
          <a:xfrm>
            <a:off x="1828171" y="272451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7</a:t>
            </a:r>
            <a:endParaRPr lang="en-US" sz="1800" dirty="0">
              <a:solidFill>
                <a:prstClr val="black"/>
              </a:solidFill>
            </a:endParaRPr>
          </a:p>
        </p:txBody>
      </p:sp>
      <p:sp>
        <p:nvSpPr>
          <p:cNvPr id="22" name="Rectangle 21"/>
          <p:cNvSpPr/>
          <p:nvPr/>
        </p:nvSpPr>
        <p:spPr>
          <a:xfrm>
            <a:off x="2881169" y="303564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3" name="Rectangle 22"/>
          <p:cNvSpPr/>
          <p:nvPr/>
        </p:nvSpPr>
        <p:spPr>
          <a:xfrm>
            <a:off x="3097634" y="327462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5" name="Rectangle 24"/>
          <p:cNvSpPr/>
          <p:nvPr/>
        </p:nvSpPr>
        <p:spPr>
          <a:xfrm>
            <a:off x="3703748" y="3860921"/>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6" name="Rectangle 25"/>
          <p:cNvSpPr/>
          <p:nvPr/>
        </p:nvSpPr>
        <p:spPr>
          <a:xfrm>
            <a:off x="4006805" y="411687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7" name="Rectangle 26"/>
          <p:cNvSpPr/>
          <p:nvPr/>
        </p:nvSpPr>
        <p:spPr>
          <a:xfrm>
            <a:off x="4425310" y="4439141"/>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8" name="Rectangle 27"/>
          <p:cNvSpPr/>
          <p:nvPr/>
        </p:nvSpPr>
        <p:spPr>
          <a:xfrm>
            <a:off x="4887108" y="4741863"/>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867333" name="AutoShape 30"/>
          <p:cNvSpPr>
            <a:spLocks noChangeArrowheads="1"/>
          </p:cNvSpPr>
          <p:nvPr/>
        </p:nvSpPr>
        <p:spPr bwMode="auto">
          <a:xfrm flipH="1" flipV="1">
            <a:off x="2684463" y="3752850"/>
            <a:ext cx="4175125" cy="603250"/>
          </a:xfrm>
          <a:prstGeom prst="curvedDownArrow">
            <a:avLst>
              <a:gd name="adj1" fmla="val 138421"/>
              <a:gd name="adj2" fmla="val 276842"/>
              <a:gd name="adj3" fmla="val 33333"/>
            </a:avLst>
          </a:prstGeom>
          <a:solidFill>
            <a:srgbClr val="800080"/>
          </a:solidFill>
          <a:ln w="9525">
            <a:solidFill>
              <a:schemeClr val="tx1"/>
            </a:solidFill>
            <a:miter lim="800000"/>
            <a:headEnd/>
            <a:tailEnd type="none" w="lg" len="lg"/>
          </a:ln>
        </p:spPr>
        <p:txBody>
          <a:bodyPr lIns="90000" tIns="46800" rIns="90000" bIns="46800" anchor="ctr">
            <a:spAutoFit/>
          </a:bodyP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sp>
        <p:nvSpPr>
          <p:cNvPr id="867334" name="Text Box 29"/>
          <p:cNvSpPr txBox="1">
            <a:spLocks noChangeArrowheads="1"/>
          </p:cNvSpPr>
          <p:nvPr/>
        </p:nvSpPr>
        <p:spPr bwMode="auto">
          <a:xfrm>
            <a:off x="5935635" y="1299607"/>
            <a:ext cx="3182470" cy="3456973"/>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defTabSz="457200" eaLnBrk="1" fontAlgn="auto" hangingPunct="1">
              <a:spcBef>
                <a:spcPct val="50000"/>
              </a:spcBef>
              <a:spcAft>
                <a:spcPts val="0"/>
              </a:spcAft>
            </a:pPr>
            <a:r>
              <a:rPr lang="zh-CN" altLang="en-US" sz="2300" b="1" dirty="0">
                <a:solidFill>
                  <a:prstClr val="white"/>
                </a:solidFill>
              </a:rPr>
              <a:t>启示录</a:t>
            </a:r>
            <a:r>
              <a:rPr lang="en-US" altLang="zh-CN" sz="2300" b="1" dirty="0">
                <a:solidFill>
                  <a:prstClr val="white"/>
                </a:solidFill>
              </a:rPr>
              <a:t> 8</a:t>
            </a:r>
            <a:r>
              <a:rPr lang="zh-CN" altLang="en-US" sz="2300" b="1" dirty="0">
                <a:solidFill>
                  <a:prstClr val="white"/>
                </a:solidFill>
              </a:rPr>
              <a:t>：</a:t>
            </a:r>
            <a:r>
              <a:rPr lang="en-US" altLang="zh-CN" sz="2300" b="1" dirty="0">
                <a:solidFill>
                  <a:prstClr val="white"/>
                </a:solidFill>
              </a:rPr>
              <a:t>7</a:t>
            </a:r>
          </a:p>
          <a:p>
            <a:pPr algn="just" defTabSz="457200" eaLnBrk="1" fontAlgn="auto" hangingPunct="1">
              <a:spcBef>
                <a:spcPct val="50000"/>
              </a:spcBef>
              <a:spcAft>
                <a:spcPts val="0"/>
              </a:spcAft>
            </a:pPr>
            <a:r>
              <a:rPr lang="en-US" sz="2300" b="1" dirty="0">
                <a:solidFill>
                  <a:prstClr val="white"/>
                </a:solidFill>
              </a:rPr>
              <a:t>第 一 位 天 使 吹 号 ， 就 有 雹 子 与 火 搀 着 血 丢 在 地 上 ； 地 的 三 分 之 一 和 树 的 三 分 之 一 被 烧 了 ， 一 切 的 青 草 也 被 烧 了 。</a:t>
            </a:r>
          </a:p>
        </p:txBody>
      </p:sp>
      <p:sp>
        <p:nvSpPr>
          <p:cNvPr id="29" name="Rectangle 28"/>
          <p:cNvSpPr/>
          <p:nvPr/>
        </p:nvSpPr>
        <p:spPr>
          <a:xfrm>
            <a:off x="6401234" y="4893224"/>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0" name="Rectangle 29"/>
          <p:cNvSpPr/>
          <p:nvPr/>
        </p:nvSpPr>
        <p:spPr>
          <a:xfrm>
            <a:off x="6588843" y="5195946"/>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1" name="Rectangle 30"/>
          <p:cNvSpPr/>
          <p:nvPr/>
        </p:nvSpPr>
        <p:spPr>
          <a:xfrm>
            <a:off x="6859588" y="545537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2" name="Rectangle 31"/>
          <p:cNvSpPr/>
          <p:nvPr/>
        </p:nvSpPr>
        <p:spPr>
          <a:xfrm>
            <a:off x="7137227" y="5743670"/>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3" name="Rectangle 32"/>
          <p:cNvSpPr/>
          <p:nvPr/>
        </p:nvSpPr>
        <p:spPr>
          <a:xfrm>
            <a:off x="7310405" y="6003102"/>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4" name="Rectangle 33"/>
          <p:cNvSpPr/>
          <p:nvPr/>
        </p:nvSpPr>
        <p:spPr>
          <a:xfrm>
            <a:off x="7469146" y="6255473"/>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5" name="Rectangle 34"/>
          <p:cNvSpPr/>
          <p:nvPr/>
        </p:nvSpPr>
        <p:spPr>
          <a:xfrm>
            <a:off x="7635621" y="6545440"/>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6" name="Rectangle 35"/>
          <p:cNvSpPr/>
          <p:nvPr/>
        </p:nvSpPr>
        <p:spPr>
          <a:xfrm>
            <a:off x="521272" y="700741"/>
            <a:ext cx="1667679" cy="3093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前半</a:t>
            </a:r>
            <a:endParaRPr lang="en-US" sz="1800" dirty="0">
              <a:solidFill>
                <a:prstClr val="black"/>
              </a:solidFill>
            </a:endParaRPr>
          </a:p>
        </p:txBody>
      </p:sp>
      <p:sp>
        <p:nvSpPr>
          <p:cNvPr id="37" name="Rectangle 36"/>
          <p:cNvSpPr/>
          <p:nvPr/>
        </p:nvSpPr>
        <p:spPr>
          <a:xfrm>
            <a:off x="3097634" y="700741"/>
            <a:ext cx="2389241" cy="3093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后半</a:t>
            </a:r>
            <a:endParaRPr lang="en-US" sz="1800" dirty="0">
              <a:solidFill>
                <a:prstClr val="black"/>
              </a:solidFill>
            </a:endParaRPr>
          </a:p>
        </p:txBody>
      </p:sp>
      <p:sp>
        <p:nvSpPr>
          <p:cNvPr id="38" name="Rectangle 37"/>
          <p:cNvSpPr/>
          <p:nvPr/>
        </p:nvSpPr>
        <p:spPr>
          <a:xfrm>
            <a:off x="6099122" y="630247"/>
            <a:ext cx="2643241" cy="6693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第二来临</a:t>
            </a:r>
            <a:endParaRPr lang="en-US" altLang="zh-CN" sz="1800" dirty="0">
              <a:solidFill>
                <a:prstClr val="black"/>
              </a:solidFill>
            </a:endParaRPr>
          </a:p>
          <a:p>
            <a:pPr algn="ctr" defTabSz="457200" eaLnBrk="1" fontAlgn="auto" hangingPunct="1">
              <a:spcBef>
                <a:spcPts val="0"/>
              </a:spcBef>
              <a:spcAft>
                <a:spcPts val="0"/>
              </a:spcAft>
            </a:pPr>
            <a:r>
              <a:rPr lang="en-US" sz="1800" dirty="0">
                <a:solidFill>
                  <a:prstClr val="black"/>
                </a:solidFill>
              </a:rPr>
              <a:t>45 </a:t>
            </a:r>
            <a:r>
              <a:rPr lang="zh-CN" altLang="en-US" sz="1800" dirty="0">
                <a:solidFill>
                  <a:prstClr val="black"/>
                </a:solidFill>
              </a:rPr>
              <a:t>天</a:t>
            </a:r>
            <a:endParaRPr lang="en-US" sz="1800" dirty="0">
              <a:solidFill>
                <a:prstClr val="black"/>
              </a:solidFill>
            </a:endParaRPr>
          </a:p>
        </p:txBody>
      </p:sp>
      <p:pic>
        <p:nvPicPr>
          <p:cNvPr id="3" name="Picture 2" descr="rev 1 Jesus retur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0605" y="474215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1227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4712">
                                            <p:txEl>
                                              <p:pRg st="0" end="0"/>
                                            </p:txEl>
                                          </p:spTgt>
                                        </p:tgtEl>
                                        <p:attrNameLst>
                                          <p:attrName>style.visibility</p:attrName>
                                        </p:attrNameLst>
                                      </p:cBhvr>
                                      <p:to>
                                        <p:strVal val="visible"/>
                                      </p:to>
                                    </p:set>
                                    <p:animEffect transition="in" filter="dissolve">
                                      <p:cBhvr>
                                        <p:cTn id="15" dur="500"/>
                                        <p:tgtEl>
                                          <p:spTgt spid="58471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4712">
                                            <p:txEl>
                                              <p:pRg st="2" end="2"/>
                                            </p:txEl>
                                          </p:spTgt>
                                        </p:tgtEl>
                                        <p:attrNameLst>
                                          <p:attrName>style.visibility</p:attrName>
                                        </p:attrNameLst>
                                      </p:cBhvr>
                                      <p:to>
                                        <p:strVal val="visible"/>
                                      </p:to>
                                    </p:set>
                                    <p:animEffect transition="in" filter="dissolve">
                                      <p:cBhvr>
                                        <p:cTn id="25" dur="500"/>
                                        <p:tgtEl>
                                          <p:spTgt spid="58471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84712">
                                            <p:txEl>
                                              <p:pRg st="3" end="3"/>
                                            </p:txEl>
                                          </p:spTgt>
                                        </p:tgtEl>
                                        <p:attrNameLst>
                                          <p:attrName>style.visibility</p:attrName>
                                        </p:attrNameLst>
                                      </p:cBhvr>
                                      <p:to>
                                        <p:strVal val="visible"/>
                                      </p:to>
                                    </p:set>
                                    <p:animEffect transition="in" filter="dissolve">
                                      <p:cBhvr>
                                        <p:cTn id="30" dur="500"/>
                                        <p:tgtEl>
                                          <p:spTgt spid="58471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Revelation%20PowerPoint%20Ser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298" name="Rectangle 5"/>
          <p:cNvSpPr txBox="1">
            <a:spLocks noChangeArrowheads="1"/>
          </p:cNvSpPr>
          <p:nvPr/>
        </p:nvSpPr>
        <p:spPr bwMode="auto">
          <a:xfrm>
            <a:off x="0" y="5491163"/>
            <a:ext cx="9144000" cy="13668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9600">
                <a:solidFill>
                  <a:srgbClr val="FFFFFF"/>
                </a:solidFill>
                <a:latin typeface="Times New Roman" pitchFamily="18" charset="0"/>
                <a:ea typeface="SimSun" pitchFamily="2" charset="-122"/>
                <a:cs typeface="+mn-cs"/>
              </a:rPr>
              <a:t>启示录</a:t>
            </a:r>
            <a:endParaRPr lang="en-US" sz="9600">
              <a:solidFill>
                <a:srgbClr val="FFFFFF"/>
              </a:solidFill>
              <a:latin typeface="Times New Roman" pitchFamily="18" charset="0"/>
              <a:cs typeface="+mn-cs"/>
            </a:endParaRPr>
          </a:p>
        </p:txBody>
      </p:sp>
    </p:spTree>
    <p:extLst>
      <p:ext uri="{BB962C8B-B14F-4D97-AF65-F5344CB8AC3E}">
        <p14:creationId xmlns:p14="http://schemas.microsoft.com/office/powerpoint/2010/main" val="3342211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v 4 Nation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19250" y="573088"/>
            <a:ext cx="7623175" cy="628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rot="21000662">
            <a:off x="1377950" y="-163513"/>
            <a:ext cx="7670800" cy="1350963"/>
          </a:xfrm>
          <a:prstGeom prst="rect">
            <a:avLst/>
          </a:prstGeom>
          <a:solidFill>
            <a:schemeClr val="tx1"/>
          </a:solidFill>
          <a:ln w="9525">
            <a:solidFill>
              <a:schemeClr val="tx1"/>
            </a:solidFill>
            <a:round/>
            <a:headEnd/>
            <a:tailEnd/>
          </a:ln>
        </p:spPr>
        <p:txBody>
          <a:bodyPr/>
          <a:lstStyle/>
          <a:p>
            <a:endParaRPr lang="en-US">
              <a:solidFill>
                <a:srgbClr val="FFFFFF"/>
              </a:solidFill>
              <a:latin typeface="Times New Roman" charset="0"/>
            </a:endParaRPr>
          </a:p>
        </p:txBody>
      </p:sp>
      <p:sp>
        <p:nvSpPr>
          <p:cNvPr id="696321" name="WordArt 2"/>
          <p:cNvSpPr>
            <a:spLocks noChangeArrowheads="1" noChangeShapeType="1" noTextEdit="1"/>
          </p:cNvSpPr>
          <p:nvPr/>
        </p:nvSpPr>
        <p:spPr bwMode="auto">
          <a:xfrm rot="-245105">
            <a:off x="1339850" y="261938"/>
            <a:ext cx="73914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CascadeUp">
              <a:avLst>
                <a:gd name="adj" fmla="val 44444"/>
              </a:avLst>
            </a:prstTxWarp>
          </a:bodyPr>
          <a:lstStyle/>
          <a:p>
            <a:pPr algn="ctr"/>
            <a:r>
              <a:rPr lang="zh-CN" altLang="en-US" sz="3600" b="1" kern="10" dirty="0">
                <a:solidFill>
                  <a:srgbClr val="000090"/>
                </a:solidFill>
                <a:effectLst>
                  <a:outerShdw blurRad="38100" dist="38100" dir="2700000" algn="tl" rotWithShape="0">
                    <a:srgbClr val="808080"/>
                  </a:outerShdw>
                </a:effectLst>
                <a:latin typeface="NSimSun"/>
                <a:ea typeface="NSimSun"/>
                <a:cs typeface="+mn-cs"/>
              </a:rPr>
              <a:t>基督的主权在未来的胜利</a:t>
            </a:r>
            <a:endParaRPr lang="en-SG" sz="3600" b="1" kern="10" dirty="0">
              <a:solidFill>
                <a:srgbClr val="000090"/>
              </a:solidFill>
              <a:effectLst>
                <a:outerShdw blurRad="38100" dist="38100" dir="2700000" algn="tl" rotWithShape="0">
                  <a:srgbClr val="808080"/>
                </a:outerShdw>
              </a:effectLst>
              <a:latin typeface="NSimSun"/>
              <a:ea typeface="NSimSun"/>
              <a:cs typeface="+mn-cs"/>
            </a:endParaRPr>
          </a:p>
        </p:txBody>
      </p:sp>
      <p:sp>
        <p:nvSpPr>
          <p:cNvPr id="26627" name="Text Box 3"/>
          <p:cNvSpPr txBox="1">
            <a:spLocks noChangeArrowheads="1"/>
          </p:cNvSpPr>
          <p:nvPr/>
        </p:nvSpPr>
        <p:spPr bwMode="auto">
          <a:xfrm>
            <a:off x="844550" y="2111375"/>
            <a:ext cx="7866063" cy="2308225"/>
          </a:xfrm>
          <a:prstGeom prst="rect">
            <a:avLst/>
          </a:prstGeom>
          <a:noFill/>
          <a:ln w="9525">
            <a:noFill/>
            <a:miter lim="800000"/>
            <a:headEnd/>
            <a:tailEnd/>
          </a:ln>
          <a:effectLst/>
        </p:spPr>
        <p:txBody>
          <a:bodyPr wrap="none">
            <a:spAutoFit/>
          </a:bodyPr>
          <a:lstStyle>
            <a:lvl1pPr marL="914400" indent="-914400">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主权是属于基督</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(1)</a:t>
            </a:r>
          </a:p>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主权在教会</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(2–3)</a:t>
            </a:r>
          </a:p>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主权在末日的事件</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(4–22)</a:t>
            </a:r>
            <a:endParaRPr lang="en-US" sz="4800" b="1">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3926901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61274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我们的</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未来</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630936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5410200" y="228600"/>
            <a:ext cx="3733800" cy="1371600"/>
          </a:xfrm>
          <a:effectLst>
            <a:outerShdw blurRad="63500" dist="35921" dir="2700000" algn="ctr" rotWithShape="0">
              <a:schemeClr val="tx2">
                <a:alpha val="74997"/>
              </a:schemeClr>
            </a:outerShdw>
          </a:effectLst>
        </p:spPr>
        <p:txBody>
          <a:bodyPr/>
          <a:lstStyle/>
          <a:p>
            <a:r>
              <a:rPr lang="zh-CN" altLang="en-US" sz="3600" b="1" dirty="0">
                <a:solidFill>
                  <a:schemeClr val="bg1"/>
                </a:solidFill>
                <a:latin typeface="Arial" pitchFamily="34" charset="0"/>
              </a:rPr>
              <a:t>香</a:t>
            </a:r>
            <a:br>
              <a:rPr lang="en-US" sz="3600" b="1" dirty="0">
                <a:solidFill>
                  <a:schemeClr val="bg1"/>
                </a:solidFill>
                <a:latin typeface="Arial" pitchFamily="34" charset="0"/>
              </a:rPr>
            </a:br>
            <a:r>
              <a:rPr lang="en-US" sz="3600" b="1" dirty="0">
                <a:solidFill>
                  <a:schemeClr val="bg1"/>
                </a:solidFill>
                <a:latin typeface="Arial" pitchFamily="34" charset="0"/>
              </a:rPr>
              <a:t>(</a:t>
            </a:r>
            <a:r>
              <a:rPr lang="zh-CN" altLang="en-US" sz="3600" b="1" dirty="0">
                <a:solidFill>
                  <a:schemeClr val="bg1"/>
                </a:solidFill>
                <a:latin typeface="Arial" pitchFamily="34" charset="0"/>
              </a:rPr>
              <a:t>启示录</a:t>
            </a:r>
            <a:r>
              <a:rPr lang="en-US" sz="3600" b="1" dirty="0">
                <a:solidFill>
                  <a:schemeClr val="bg1"/>
                </a:solidFill>
                <a:latin typeface="Arial" pitchFamily="34" charset="0"/>
              </a:rPr>
              <a:t> 8:3-5)</a:t>
            </a:r>
            <a:endParaRPr lang="en-US" sz="3600" dirty="0">
              <a:solidFill>
                <a:schemeClr val="bg1"/>
              </a:solidFill>
              <a:latin typeface="Times New Roman" pitchFamily="18" charset="0"/>
            </a:endParaRPr>
          </a:p>
        </p:txBody>
      </p:sp>
      <p:sp>
        <p:nvSpPr>
          <p:cNvPr id="4" name="Rectangle 1026"/>
          <p:cNvSpPr txBox="1">
            <a:spLocks noChangeArrowheads="1"/>
          </p:cNvSpPr>
          <p:nvPr/>
        </p:nvSpPr>
        <p:spPr bwMode="auto">
          <a:xfrm>
            <a:off x="152400" y="304800"/>
            <a:ext cx="5334000" cy="6477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ja-JP" altLang="en-US" sz="2800" b="1" dirty="0">
                <a:solidFill>
                  <a:srgbClr val="FFFFFF"/>
                </a:solidFill>
                <a:latin typeface="Arial" pitchFamily="34" charset="0"/>
                <a:cs typeface="+mn-cs"/>
              </a:rPr>
              <a:t>“</a:t>
            </a:r>
            <a:r>
              <a:rPr lang="en-US" sz="2800" dirty="0">
                <a:solidFill>
                  <a:srgbClr val="FFFFFF"/>
                </a:solidFill>
              </a:rPr>
              <a:t>3 另 有 一 位 天 使 ， 拿 着 金 香 炉 来 ， 站 在 祭 坛 旁 边 。 有 许 多 香 赐 给 他 ， 要 和 众 圣 徒 的 祈 祷 一 同 献 在 宝 座 前 的 金 坛 上 。 4 那 香 的 烟 和 众 圣 徒 的 祈 祷 从 天 使 的 手 中 一 同 升 到 神 面 前 。 5 天 使 拿 着 香 炉 ， 盛 满 了 坛 上 的 火 ， 倒 在 地 上 ； 随 有 雷 轰 、 大 声 、 闪 电 、 地 震 。</a:t>
            </a:r>
            <a:r>
              <a:rPr lang="zh-CN" altLang="en-US" sz="2800" dirty="0">
                <a:solidFill>
                  <a:srgbClr val="FFFFFF"/>
                </a:solidFill>
                <a:latin typeface="Times New Roman" pitchFamily="18" charset="0"/>
                <a:cs typeface="+mn-cs"/>
              </a:rPr>
              <a:t>”</a:t>
            </a:r>
            <a:endParaRPr lang="en-US" sz="2800" dirty="0">
              <a:solidFill>
                <a:srgbClr val="FFFFFF"/>
              </a:solidFill>
            </a:endParaRPr>
          </a:p>
        </p:txBody>
      </p:sp>
      <p:pic>
        <p:nvPicPr>
          <p:cNvPr id="703492" name="Picture 4" descr="rev 8 H-Priest-incense-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1788" y="1828800"/>
            <a:ext cx="3732212"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169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审判的日子：</a:t>
            </a:r>
            <a:r>
              <a:rPr lang="en-US" sz="3600" b="1" dirty="0">
                <a:latin typeface="Arial" charset="0"/>
                <a:ea typeface="ＭＳ Ｐゴシック" charset="0"/>
                <a:cs typeface="ＭＳ Ｐゴシック" charset="0"/>
              </a:rPr>
              <a:t> 2011</a:t>
            </a:r>
            <a:r>
              <a:rPr lang="zh-CN" altLang="en-US" sz="3600" b="1" dirty="0">
                <a:latin typeface="Arial" charset="0"/>
                <a:ea typeface="ＭＳ Ｐゴシック" charset="0"/>
                <a:cs typeface="ＭＳ Ｐゴシック" charset="0"/>
              </a:rPr>
              <a:t>年</a:t>
            </a:r>
            <a:r>
              <a:rPr lang="en-US" sz="3600" b="1" dirty="0">
                <a:latin typeface="Arial" charset="0"/>
                <a:ea typeface="ＭＳ Ｐゴシック" charset="0"/>
                <a:cs typeface="ＭＳ Ｐゴシック" charset="0"/>
              </a:rPr>
              <a:t>5</a:t>
            </a:r>
            <a:r>
              <a:rPr lang="zh-CN" altLang="en-US" sz="3600" b="1" dirty="0">
                <a:latin typeface="Arial" charset="0"/>
                <a:ea typeface="ＭＳ Ｐゴシック" charset="0"/>
                <a:cs typeface="ＭＳ Ｐゴシック" charset="0"/>
              </a:rPr>
              <a:t>月</a:t>
            </a:r>
            <a:r>
              <a:rPr lang="en-US" sz="3600" b="1" dirty="0">
                <a:latin typeface="Arial" charset="0"/>
                <a:ea typeface="ＭＳ Ｐゴシック" charset="0"/>
                <a:cs typeface="ＭＳ Ｐゴシック" charset="0"/>
              </a:rPr>
              <a:t>21</a:t>
            </a:r>
            <a:r>
              <a:rPr lang="zh-CN" altLang="en-US" sz="3600" b="1" dirty="0">
                <a:latin typeface="Arial" charset="0"/>
                <a:ea typeface="ＭＳ Ｐゴシック" charset="0"/>
                <a:cs typeface="ＭＳ Ｐゴシック" charset="0"/>
              </a:rPr>
              <a:t>日</a:t>
            </a:r>
            <a:endParaRPr lang="en-US" sz="3600" dirty="0">
              <a:latin typeface="Times New Roman" charset="0"/>
              <a:ea typeface="ＭＳ Ｐゴシック" charset="0"/>
              <a:cs typeface="ＭＳ Ｐゴシック" charset="0"/>
            </a:endParaRPr>
          </a:p>
        </p:txBody>
      </p:sp>
      <p:pic>
        <p:nvPicPr>
          <p:cNvPr id="879619" name="Picture 4" descr="Judgment on 21 May 2011 Harold Camp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9150"/>
            <a:ext cx="9144000" cy="603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628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63500" dist="35921" dir="2700000" algn="ctr" rotWithShape="0">
              <a:srgbClr val="000013">
                <a:alpha val="99962"/>
              </a:srgbClr>
            </a:outerShdw>
          </a:effectLst>
        </p:spPr>
        <p:txBody>
          <a:bodyPr/>
          <a:lstStyle/>
          <a:p>
            <a:pPr eaLnBrk="1" hangingPunct="1"/>
            <a:r>
              <a:rPr lang="zh-CN" altLang="en-US">
                <a:solidFill>
                  <a:srgbClr val="FFFF00"/>
                </a:solidFill>
                <a:ea typeface="SimSun" pitchFamily="2" charset="-122"/>
              </a:rPr>
              <a:t>審 判 的 内 容</a:t>
            </a:r>
            <a:endParaRPr lang="en-US" altLang="zh-CN">
              <a:ea typeface="SimSun" pitchFamily="2" charset="-122"/>
            </a:endParaRPr>
          </a:p>
        </p:txBody>
      </p:sp>
      <p:graphicFrame>
        <p:nvGraphicFramePr>
          <p:cNvPr id="822407" name="Group 135"/>
          <p:cNvGraphicFramePr>
            <a:graphicFrameLocks noGrp="1"/>
          </p:cNvGraphicFramePr>
          <p:nvPr>
            <p:ph type="tbl" idx="1"/>
          </p:nvPr>
        </p:nvGraphicFramePr>
        <p:xfrm>
          <a:off x="0" y="914400"/>
          <a:ext cx="9144000" cy="5562602"/>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印記</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號 角</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碗</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白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zh-CN" altLang="en-US" sz="2000" b="0" i="0" u="none" strike="noStrike" cap="none" normalizeH="0" baseline="0">
                          <a:ln>
                            <a:noFill/>
                          </a:ln>
                          <a:solidFill>
                            <a:schemeClr val="tx1"/>
                          </a:solidFill>
                          <a:effectLst/>
                          <a:latin typeface="Trebuchet MS" pitchFamily="34" charset="0"/>
                          <a:ea typeface="SimSun" pitchFamily="2" charset="-122"/>
                        </a:rPr>
                        <a:t>征服者</a:t>
                      </a:r>
                      <a:endParaRPr kumimoji="0" lang="en-US" altLang="zh-CN"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雹與火</a:t>
                      </a:r>
                      <a:r>
                        <a:rPr kumimoji="0" lang="zh-TW" altLang="en-US" sz="2800" b="0" i="0" u="none" strike="noStrike" cap="none" normalizeH="0" baseline="0">
                          <a:ln>
                            <a:noFill/>
                          </a:ln>
                          <a:solidFill>
                            <a:srgbClr val="FFFF99"/>
                          </a:solidFill>
                          <a:effectLst/>
                          <a:latin typeface="Trebuchet MS" pitchFamily="34" charset="0"/>
                          <a:ea typeface="PMingLiU" pitchFamily="18" charset="-120"/>
                        </a:rPr>
                        <a:t>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的樹和青草</a:t>
                      </a:r>
                      <a:endParaRPr kumimoji="0" lang="zh-CN" altLang="en-US" sz="2000" b="0" i="0" u="none" strike="noStrike" cap="none" normalizeH="0" baseline="0">
                        <a:ln>
                          <a:noFill/>
                        </a:ln>
                        <a:solidFill>
                          <a:srgbClr val="FFFF99"/>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毒瘡</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紅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戰爭</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火 </a:t>
                      </a:r>
                      <a:r>
                        <a:rPr kumimoji="0" lang="en-US" altLang="zh-CN" sz="2000" b="0" i="0" u="none" strike="noStrike" cap="none" normalizeH="0" baseline="0">
                          <a:ln>
                            <a:noFill/>
                          </a:ln>
                          <a:solidFill>
                            <a:srgbClr val="FFCCFF"/>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的海中活物</a:t>
                      </a:r>
                      <a:endParaRPr kumimoji="0" lang="zh-CN" altLang="en-US" sz="2000" b="0" i="0" u="none" strike="noStrike" cap="none" normalizeH="0" baseline="0">
                        <a:ln>
                          <a:noFill/>
                        </a:ln>
                        <a:solidFill>
                          <a:srgbClr val="FFFF99"/>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PMingLiU" pitchFamily="18" charset="-120"/>
                          <a:ea typeface="PMingLiU" pitchFamily="18" charset="-120"/>
                        </a:rPr>
                        <a:t>海變血 </a:t>
                      </a:r>
                      <a:endParaRPr kumimoji="0" lang="zh-CN" altLang="en-US" sz="2000" b="0" i="0" u="none" strike="noStrike" cap="none" normalizeH="0" baseline="0">
                        <a:ln>
                          <a:noFill/>
                        </a:ln>
                        <a:solidFill>
                          <a:srgbClr val="FFCCFF"/>
                        </a:solidFill>
                        <a:effectLst/>
                        <a:latin typeface="PMingLiU" pitchFamily="18" charset="-12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2F"/>
                        </a:gs>
                      </a:gsLst>
                      <a:lin ang="5400000" scaled="1"/>
                    </a:gradFill>
                  </a:tcPr>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黑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饑荒</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rebuchet MS" pitchFamily="34" charset="0"/>
                          <a:ea typeface="PMingLiU" pitchFamily="18" charset="-120"/>
                        </a:rPr>
                        <a:t>星 </a:t>
                      </a:r>
                      <a:r>
                        <a:rPr kumimoji="0" lang="en-US" altLang="zh-CN" sz="2000" b="0" i="0" u="none" strike="noStrike" cap="none" normalizeH="0" baseline="0">
                          <a:ln>
                            <a:noFill/>
                          </a:ln>
                          <a:solidFill>
                            <a:srgbClr val="000000"/>
                          </a:solidFill>
                          <a:effectLst/>
                          <a:latin typeface="Times New Roman" pitchFamily="18" charset="0"/>
                          <a:ea typeface="SimSun" pitchFamily="2" charset="-122"/>
                        </a:rPr>
                        <a:t>: 1/3</a:t>
                      </a:r>
                      <a:r>
                        <a:rPr kumimoji="0" lang="zh-TW" altLang="en-US" sz="2000" b="0" i="0" u="none" strike="noStrike" cap="none" normalizeH="0" baseline="0">
                          <a:ln>
                            <a:noFill/>
                          </a:ln>
                          <a:solidFill>
                            <a:srgbClr val="000000"/>
                          </a:solidFill>
                          <a:effectLst/>
                          <a:latin typeface="Trebuchet MS" pitchFamily="34" charset="0"/>
                          <a:ea typeface="PMingLiU" pitchFamily="18" charset="-120"/>
                        </a:rPr>
                        <a:t>的泉源</a:t>
                      </a:r>
                      <a:endParaRPr kumimoji="0" lang="zh-CN" altLang="en-US" sz="2000" b="0" i="0" u="none" strike="noStrike" cap="none" normalizeH="0" baseline="0">
                        <a:ln>
                          <a:noFill/>
                        </a:ln>
                        <a:solidFill>
                          <a:srgbClr val="000000"/>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rebuchet MS" pitchFamily="34" charset="0"/>
                          <a:ea typeface="PMingLiU" pitchFamily="18" charset="-120"/>
                        </a:rPr>
                        <a:t>泉源</a:t>
                      </a:r>
                      <a:r>
                        <a:rPr kumimoji="0" lang="zh-TW" altLang="en-US" sz="2000" b="0" i="0" u="none" strike="noStrike" cap="none" normalizeH="0" baseline="0">
                          <a:ln>
                            <a:noFill/>
                          </a:ln>
                          <a:solidFill>
                            <a:srgbClr val="000000"/>
                          </a:solidFill>
                          <a:effectLst/>
                          <a:latin typeface="PMingLiU" pitchFamily="18" charset="-120"/>
                          <a:ea typeface="PMingLiU" pitchFamily="18" charset="-120"/>
                        </a:rPr>
                        <a:t>變血</a:t>
                      </a:r>
                      <a:endParaRPr kumimoji="0" lang="zh-CN" altLang="en-US" sz="2000" b="0" i="0" u="none" strike="noStrike" cap="none" normalizeH="0" baseline="0">
                        <a:ln>
                          <a:noFill/>
                        </a:ln>
                        <a:solidFill>
                          <a:srgbClr val="000000"/>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4</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灰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死亡</a:t>
                      </a:r>
                      <a:endParaRPr kumimoji="0" lang="zh-CN" altLang="en-US" sz="20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黑暗 </a:t>
                      </a:r>
                      <a:r>
                        <a:rPr kumimoji="0" lang="en-US" altLang="zh-CN" sz="2000" b="0" i="0" u="none" strike="noStrike" cap="none" normalizeH="0" baseline="0">
                          <a:ln>
                            <a:noFill/>
                          </a:ln>
                          <a:solidFill>
                            <a:srgbClr val="FDFFEE"/>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的日月星</a:t>
                      </a:r>
                      <a:endParaRPr kumimoji="0" lang="zh-CN" altLang="en-US" sz="2000" b="0" i="0" u="none" strike="noStrike" cap="none" normalizeH="0" baseline="0">
                        <a:ln>
                          <a:noFill/>
                        </a:ln>
                        <a:solidFill>
                          <a:srgbClr val="FDFFEE"/>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PMingLiU" pitchFamily="18" charset="-120"/>
                          <a:ea typeface="PMingLiU" pitchFamily="18" charset="-120"/>
                        </a:rPr>
                        <a:t>日頭烤人 </a:t>
                      </a:r>
                      <a:endParaRPr kumimoji="0" lang="zh-CN" altLang="en-US" sz="2000" b="0" i="0" u="none" strike="noStrike" cap="none" normalizeH="0" baseline="0">
                        <a:ln>
                          <a:noFill/>
                        </a:ln>
                        <a:solidFill>
                          <a:srgbClr val="FDFFEE"/>
                        </a:solidFill>
                        <a:effectLst/>
                        <a:latin typeface="PMingLiU" pitchFamily="18" charset="-12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760000"/>
                        </a:gs>
                      </a:gsLst>
                      <a:lin ang="18900000" scaled="1"/>
                    </a:gradFill>
                  </a:tcPr>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a:t>
                      </a:r>
                      <a:r>
                        <a:rPr kumimoji="0" lang="zh-TW" altLang="en-US" sz="2000" b="0" i="0" u="none" strike="noStrike" cap="none" normalizeH="0" baseline="0" dirty="0">
                          <a:ln>
                            <a:noFill/>
                          </a:ln>
                          <a:solidFill>
                            <a:schemeClr val="tx1"/>
                          </a:solidFill>
                          <a:effectLst/>
                          <a:latin typeface="PMingLiU" pitchFamily="18" charset="-120"/>
                          <a:ea typeface="PMingLiU" pitchFamily="18" charset="-120"/>
                        </a:rPr>
                        <a:t>號 角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 </a:t>
                      </a:r>
                      <a:r>
                        <a:rPr kumimoji="0" lang="en-US" altLang="zh-CN" sz="2000" b="0" i="0" u="none" strike="noStrike" cap="none" normalizeH="0" baseline="0" dirty="0">
                          <a:ln>
                            <a:noFill/>
                          </a:ln>
                          <a:solidFill>
                            <a:schemeClr val="tx1"/>
                          </a:solidFill>
                          <a:effectLst/>
                          <a:latin typeface="PMingLiU" pitchFamily="18" charset="-120"/>
                          <a:ea typeface="PMingLiU" pitchFamily="18" charset="-120"/>
                        </a:rPr>
                        <a:t>5 - 7 </a:t>
                      </a:r>
                      <a:r>
                        <a:rPr kumimoji="0" lang="zh-TW" altLang="en-US" sz="2000" b="0" i="0" u="none" strike="noStrike" cap="none" normalizeH="0" baseline="0" dirty="0">
                          <a:ln>
                            <a:noFill/>
                          </a:ln>
                          <a:solidFill>
                            <a:schemeClr val="tx1"/>
                          </a:solidFill>
                          <a:effectLst/>
                          <a:latin typeface="PMingLiU" pitchFamily="18" charset="-120"/>
                          <a:ea typeface="PMingLiU" pitchFamily="18" charset="-120"/>
                        </a:rPr>
                        <a:t>是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a:t>
                      </a: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5</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tx1"/>
                          </a:solidFill>
                          <a:effectLst/>
                          <a:latin typeface="Trebuchet MS" pitchFamily="34" charset="0"/>
                          <a:ea typeface="SimSun" pitchFamily="2" charset="-122"/>
                        </a:rPr>
                        <a:t>殉道者</a:t>
                      </a:r>
                      <a:r>
                        <a:rPr kumimoji="0" lang="zh-TW" altLang="en-US" sz="2000" b="0" i="0" u="none" strike="noStrike" cap="none" normalizeH="0" baseline="0">
                          <a:ln>
                            <a:noFill/>
                          </a:ln>
                          <a:solidFill>
                            <a:schemeClr val="tx1"/>
                          </a:solidFill>
                          <a:effectLst/>
                          <a:latin typeface="Trebuchet MS" pitchFamily="34" charset="0"/>
                          <a:ea typeface="SimSun" pitchFamily="2" charset="-122"/>
                        </a:rPr>
                        <a:t>的肯定</a:t>
                      </a:r>
                      <a:endParaRPr kumimoji="0" lang="en-US" altLang="zh-CN"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 </a:t>
                      </a:r>
                      <a:r>
                        <a:rPr kumimoji="0" lang="en-US" altLang="zh-CN" sz="2000" b="0" i="0" u="none" strike="noStrike" cap="none" normalizeH="0" baseline="0" dirty="0">
                          <a:ln>
                            <a:noFill/>
                          </a:ln>
                          <a:solidFill>
                            <a:schemeClr val="tx1"/>
                          </a:solidFill>
                          <a:effectLst/>
                          <a:latin typeface="PMingLiU" pitchFamily="18" charset="-120"/>
                          <a:ea typeface="PMingLiU" pitchFamily="18" charset="-120"/>
                        </a:rPr>
                        <a:t>#1 :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蝗 虫</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獸的國黑暗</a:t>
                      </a:r>
                      <a:endParaRPr kumimoji="0" lang="zh-CN" altLang="en-US" sz="2000" b="0" i="0" u="none" strike="noStrike" cap="none" normalizeH="0" baseline="0">
                        <a:ln>
                          <a:noFill/>
                        </a:ln>
                        <a:solidFill>
                          <a:schemeClr val="tx1"/>
                        </a:solidFill>
                        <a:effectLst/>
                        <a:latin typeface="Times New Roman" pitchFamily="18"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709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6</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tx1"/>
                          </a:solidFill>
                          <a:effectLst/>
                          <a:latin typeface="Trebuchet MS" pitchFamily="34" charset="0"/>
                          <a:ea typeface="SimSun" pitchFamily="2" charset="-122"/>
                        </a:rPr>
                        <a:t>愤怒</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CN" altLang="en-US" sz="2000" b="0" i="0" u="none" strike="noStrike" cap="none" normalizeH="0" baseline="0">
                          <a:ln>
                            <a:noFill/>
                          </a:ln>
                          <a:solidFill>
                            <a:schemeClr val="tx1"/>
                          </a:solidFill>
                          <a:effectLst/>
                          <a:latin typeface="Trebuchet MS" pitchFamily="34" charset="0"/>
                          <a:ea typeface="MingLiU" pitchFamily="49" charset="-120"/>
                        </a:rPr>
                        <a:t>地震</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CN" altLang="en-US" sz="2000" b="0" i="0" u="none" strike="noStrike" cap="none" normalizeH="0" baseline="0">
                          <a:ln>
                            <a:noFill/>
                          </a:ln>
                          <a:solidFill>
                            <a:schemeClr val="tx1"/>
                          </a:solidFill>
                          <a:effectLst/>
                          <a:latin typeface="Times New Roman" pitchFamily="18" charset="0"/>
                          <a:ea typeface="SimSun" pitchFamily="2" charset="-122"/>
                        </a:rPr>
                        <a:t>徵兆</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dirty="0">
                          <a:ln>
                            <a:noFill/>
                          </a:ln>
                          <a:solidFill>
                            <a:srgbClr val="000000"/>
                          </a:solidFill>
                          <a:effectLst/>
                          <a:latin typeface="PMingLiU" pitchFamily="18" charset="-120"/>
                          <a:ea typeface="PMingLiU" pitchFamily="18" charset="-120"/>
                        </a:rPr>
                        <a:t>灾 祸 </a:t>
                      </a:r>
                      <a:r>
                        <a:rPr kumimoji="0" lang="zh-CN" altLang="en-US" sz="2000" b="0" i="0" u="none" strike="noStrike" cap="none" normalizeH="0" baseline="0" dirty="0">
                          <a:ln>
                            <a:noFill/>
                          </a:ln>
                          <a:solidFill>
                            <a:srgbClr val="000000"/>
                          </a:solidFill>
                          <a:effectLst/>
                          <a:latin typeface="Times New Roman" pitchFamily="18" charset="0"/>
                          <a:ea typeface="SimSun" pitchFamily="2" charset="-122"/>
                        </a:rPr>
                        <a:t> </a:t>
                      </a:r>
                      <a:r>
                        <a:rPr kumimoji="0" lang="en-US" altLang="zh-CN" sz="2000" b="0" i="0" u="none" strike="noStrike" cap="none" normalizeH="0" baseline="0" dirty="0">
                          <a:ln>
                            <a:noFill/>
                          </a:ln>
                          <a:solidFill>
                            <a:srgbClr val="000000"/>
                          </a:solidFill>
                          <a:effectLst/>
                          <a:latin typeface="Times New Roman" pitchFamily="18" charset="0"/>
                          <a:ea typeface="SimSun" pitchFamily="2" charset="-122"/>
                        </a:rPr>
                        <a:t>#2 : </a:t>
                      </a:r>
                      <a:r>
                        <a:rPr kumimoji="0" lang="zh-CN" altLang="en-US" sz="2000" b="0" i="0" u="none" strike="noStrike" cap="none" normalizeH="0" baseline="0" dirty="0">
                          <a:ln>
                            <a:noFill/>
                          </a:ln>
                          <a:solidFill>
                            <a:srgbClr val="000000"/>
                          </a:solidFill>
                          <a:effectLst/>
                          <a:latin typeface="Trebuchet MS" pitchFamily="34" charset="0"/>
                          <a:ea typeface="Osaka" pitchFamily="1" charset="-128"/>
                        </a:rPr>
                        <a:t>伯拉大河的使者</a:t>
                      </a:r>
                      <a:endParaRPr kumimoji="0" lang="zh-CN" altLang="en-US" sz="2000" b="0" i="0" u="none" strike="noStrike" cap="none" normalizeH="0" baseline="0" dirty="0">
                        <a:ln>
                          <a:noFill/>
                        </a:ln>
                        <a:solidFill>
                          <a:srgbClr val="000000"/>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rgbClr val="000000"/>
                          </a:solidFill>
                          <a:effectLst/>
                          <a:latin typeface="Trebuchet MS" pitchFamily="34" charset="0"/>
                          <a:ea typeface="PMingLiU" pitchFamily="18" charset="-120"/>
                        </a:rPr>
                        <a:t>伯拉大河的水涸乾</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en-US" altLang="zh-CN" sz="2000" b="0" i="0" u="none" strike="noStrike" cap="none" normalizeH="0" baseline="0">
                          <a:ln>
                            <a:noFill/>
                          </a:ln>
                          <a:solidFill>
                            <a:schemeClr val="tx1"/>
                          </a:solidFill>
                          <a:effectLst/>
                          <a:latin typeface="PMingLiU" pitchFamily="18" charset="-120"/>
                          <a:ea typeface="PMingLiU" pitchFamily="18" charset="-120"/>
                        </a:rPr>
                        <a:t>144,000 </a:t>
                      </a:r>
                      <a:r>
                        <a:rPr kumimoji="0" lang="zh-CN" altLang="en-US" sz="2000" b="0" i="0" u="none" strike="noStrike" cap="none" normalizeH="0" baseline="0">
                          <a:ln>
                            <a:noFill/>
                          </a:ln>
                          <a:solidFill>
                            <a:schemeClr val="tx1"/>
                          </a:solidFill>
                          <a:effectLst/>
                          <a:latin typeface="PMingLiU" pitchFamily="18" charset="-120"/>
                          <a:ea typeface="PMingLiU" pitchFamily="18" charset="-120"/>
                        </a:rPr>
                        <a:t>受印</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zh-TW" altLang="en-US" sz="2000" b="0" i="0" u="none" strike="noStrike" cap="none" normalizeH="0" baseline="0">
                          <a:ln>
                            <a:noFill/>
                          </a:ln>
                          <a:solidFill>
                            <a:schemeClr val="tx1"/>
                          </a:solidFill>
                          <a:effectLst/>
                          <a:latin typeface="PMingLiU" pitchFamily="18" charset="-120"/>
                          <a:ea typeface="PMingLiU" pitchFamily="18" charset="-120"/>
                        </a:rPr>
                        <a:t>號 角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#7 = </a:t>
                      </a:r>
                      <a:r>
                        <a:rPr kumimoji="0" lang="zh-CN" altLang="en-US" sz="2000" b="0" i="0" u="none" strike="noStrike" cap="none" normalizeH="0" baseline="0">
                          <a:ln>
                            <a:noFill/>
                          </a:ln>
                          <a:solidFill>
                            <a:schemeClr val="tx1"/>
                          </a:solidFill>
                          <a:effectLst/>
                          <a:latin typeface="Trebuchet MS" pitchFamily="34" charset="0"/>
                          <a:ea typeface="Osaka" pitchFamily="1" charset="-128"/>
                        </a:rPr>
                        <a:t>奥 秘</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Times New Roman" pitchFamily="18" charset="0"/>
                          <a:ea typeface="SimSun" pitchFamily="2" charset="-122"/>
                        </a:rPr>
                        <a:t>7</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chemeClr val="tx1"/>
                          </a:solidFill>
                          <a:effectLst/>
                          <a:latin typeface="Trebuchet MS" pitchFamily="34" charset="0"/>
                          <a:ea typeface="Osaka" pitchFamily="1" charset="-128"/>
                        </a:rPr>
                        <a:t>寂静</a:t>
                      </a:r>
                      <a:r>
                        <a:rPr kumimoji="0" lang="zh-CN" altLang="en-US" sz="2000" b="0" i="0" u="none" strike="noStrike" cap="none" normalizeH="0" baseline="0">
                          <a:ln>
                            <a:noFill/>
                          </a:ln>
                          <a:solidFill>
                            <a:schemeClr val="tx1"/>
                          </a:solidFill>
                          <a:effectLst/>
                          <a:latin typeface="Trebuchet MS" pitchFamily="34" charset="0"/>
                          <a:ea typeface="华文细黑" pitchFamily="1" charset="-122"/>
                        </a:rPr>
                        <a:t>约</a:t>
                      </a:r>
                      <a:r>
                        <a:rPr kumimoji="0" lang="zh-CN" altLang="en-US" sz="2000" b="0" i="0" u="none" strike="noStrike" cap="none" normalizeH="0" baseline="0">
                          <a:ln>
                            <a:noFill/>
                          </a:ln>
                          <a:solidFill>
                            <a:schemeClr val="tx1"/>
                          </a:solidFill>
                          <a:effectLst/>
                          <a:latin typeface="Trebuchet MS" pitchFamily="34" charset="0"/>
                          <a:ea typeface="Osaka" pitchFamily="1" charset="-128"/>
                        </a:rPr>
                        <a:t>二刻</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a:t>
                      </a:r>
                      <a:r>
                        <a:rPr kumimoji="0" lang="zh-CN" altLang="en-US" sz="2000" b="0" i="0" u="none" strike="noStrike" cap="none" normalizeH="0" baseline="0" dirty="0">
                          <a:ln>
                            <a:noFill/>
                          </a:ln>
                          <a:solidFill>
                            <a:srgbClr val="000000"/>
                          </a:solidFill>
                          <a:effectLst/>
                          <a:latin typeface="PMingLiU" pitchFamily="18" charset="-120"/>
                          <a:ea typeface="PMingLiU" pitchFamily="18" charset="-120"/>
                        </a:rPr>
                        <a:t> </a:t>
                      </a:r>
                      <a:r>
                        <a:rPr kumimoji="0" lang="zh-CN" altLang="en-US" sz="2000" b="0" i="0" u="none" strike="noStrike" cap="none" normalizeH="0" baseline="0" dirty="0">
                          <a:ln>
                            <a:noFill/>
                          </a:ln>
                          <a:solidFill>
                            <a:schemeClr val="tx1"/>
                          </a:solidFill>
                          <a:effectLst/>
                          <a:latin typeface="Times New Roman" pitchFamily="18" charset="0"/>
                          <a:ea typeface="SimSun" pitchFamily="2" charset="-122"/>
                        </a:rPr>
                        <a:t> </a:t>
                      </a: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#3 :</a:t>
                      </a:r>
                      <a:r>
                        <a:rPr kumimoji="0" lang="zh-CN" altLang="en-US" sz="2000" b="0" i="0" u="none" strike="noStrike" cap="none" normalizeH="0" baseline="0" dirty="0">
                          <a:ln>
                            <a:noFill/>
                          </a:ln>
                          <a:solidFill>
                            <a:schemeClr val="tx1"/>
                          </a:solidFill>
                          <a:effectLst/>
                          <a:latin typeface="Trebuchet MS" pitchFamily="34" charset="0"/>
                          <a:ea typeface="SimSun" pitchFamily="2" charset="-122"/>
                        </a:rPr>
                        <a:t>迫近的胜利</a:t>
                      </a:r>
                      <a:endParaRPr kumimoji="0" lang="en-US" altLang="zh-CN" sz="2000" b="0" i="0" u="none" strike="noStrike" cap="none" normalizeH="0" baseline="0" dirty="0">
                        <a:ln>
                          <a:noFill/>
                        </a:ln>
                        <a:solidFill>
                          <a:schemeClr val="tx1"/>
                        </a:solidFill>
                        <a:effectLst/>
                        <a:latin typeface="Trebuchet MS" pitchFamily="34"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chemeClr val="tx1"/>
                          </a:solidFill>
                          <a:effectLst/>
                          <a:latin typeface="Trebuchet MS" pitchFamily="34" charset="0"/>
                          <a:ea typeface="MingLiU" pitchFamily="49" charset="-120"/>
                        </a:rPr>
                        <a:t>雷轰</a:t>
                      </a:r>
                      <a:r>
                        <a:rPr kumimoji="0" lang="zh-TW" altLang="en-US" sz="2000" b="0" i="0" u="none" strike="noStrike" cap="none" normalizeH="0" baseline="0">
                          <a:ln>
                            <a:noFill/>
                          </a:ln>
                          <a:solidFill>
                            <a:srgbClr val="FFFF99"/>
                          </a:solidFill>
                          <a:effectLst/>
                          <a:latin typeface="Trebuchet MS" pitchFamily="34" charset="0"/>
                          <a:ea typeface="MingLiU" pitchFamily="49" charset="-120"/>
                        </a:rPr>
                        <a:t>和</a:t>
                      </a:r>
                      <a:r>
                        <a:rPr kumimoji="0" lang="zh-CN" altLang="en-US" sz="2000" b="0" i="0" u="none" strike="noStrike" cap="none" normalizeH="0" baseline="0">
                          <a:ln>
                            <a:noFill/>
                          </a:ln>
                          <a:solidFill>
                            <a:schemeClr val="tx1"/>
                          </a:solidFill>
                          <a:effectLst/>
                          <a:latin typeface="Trebuchet MS" pitchFamily="34" charset="0"/>
                          <a:ea typeface="MingLiU" pitchFamily="49" charset="-120"/>
                        </a:rPr>
                        <a:t>地震</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42396" name="Text Box 60"/>
          <p:cNvSpPr txBox="1">
            <a:spLocks noChangeArrowheads="1"/>
          </p:cNvSpPr>
          <p:nvPr/>
        </p:nvSpPr>
        <p:spPr bwMode="auto">
          <a:xfrm>
            <a:off x="8458200" y="76200"/>
            <a:ext cx="638175" cy="457200"/>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b="1">
                <a:solidFill>
                  <a:srgbClr val="FFFF66"/>
                </a:solidFill>
                <a:latin typeface="Times New Roman" pitchFamily="18" charset="0"/>
                <a:ea typeface="SimSun" pitchFamily="2" charset="-122"/>
                <a:cs typeface="+mn-cs"/>
              </a:rPr>
              <a:t>338</a:t>
            </a:r>
            <a:endParaRPr lang="en-US" altLang="zh-CN" sz="2000" b="1">
              <a:solidFill>
                <a:srgbClr val="FFFF66"/>
              </a:solidFill>
              <a:latin typeface="Times New Roman" pitchFamily="18" charset="0"/>
              <a:ea typeface="SimSun" pitchFamily="2" charset="-122"/>
              <a:cs typeface="+mn-cs"/>
            </a:endParaRPr>
          </a:p>
        </p:txBody>
      </p:sp>
      <p:grpSp>
        <p:nvGrpSpPr>
          <p:cNvPr id="699452" name="Group 61"/>
          <p:cNvGrpSpPr>
            <a:grpSpLocks/>
          </p:cNvGrpSpPr>
          <p:nvPr/>
        </p:nvGrpSpPr>
        <p:grpSpPr bwMode="auto">
          <a:xfrm>
            <a:off x="319088" y="1676400"/>
            <a:ext cx="595312" cy="1905000"/>
            <a:chOff x="201" y="1104"/>
            <a:chExt cx="375" cy="1200"/>
          </a:xfrm>
        </p:grpSpPr>
        <p:sp>
          <p:nvSpPr>
            <p:cNvPr id="822334" name="AutoShape 62"/>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dist="35921" dir="2700000" algn="ctr" rotWithShape="0">
                <a:srgbClr val="000013"/>
              </a:outerShdw>
            </a:effectLst>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solidFill>
                  <a:srgbClr val="FFFF66"/>
                </a:solidFill>
                <a:latin typeface="Comic Sans MS" pitchFamily="66" charset="0"/>
                <a:ea typeface="Osaka" pitchFamily="1" charset="-128"/>
                <a:cs typeface="+mn-cs"/>
              </a:endParaRPr>
            </a:p>
          </p:txBody>
        </p:sp>
        <p:sp>
          <p:nvSpPr>
            <p:cNvPr id="142403" name="Text Box 63"/>
            <p:cNvSpPr txBox="1">
              <a:spLocks noChangeArrowheads="1"/>
            </p:cNvSpPr>
            <p:nvPr/>
          </p:nvSpPr>
          <p:spPr bwMode="auto">
            <a:xfrm rot="-5400000">
              <a:off x="-70" y="1524"/>
              <a:ext cx="830" cy="288"/>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TW" altLang="en-US" b="1">
                  <a:solidFill>
                    <a:srgbClr val="FFFF66"/>
                  </a:solidFill>
                  <a:ea typeface="PMingLiU" charset="0"/>
                  <a:cs typeface="PMingLiU" charset="0"/>
                </a:rPr>
                <a:t>   馬 匹</a:t>
              </a:r>
              <a:endParaRPr lang="zh-CN" altLang="en-US" b="1">
                <a:solidFill>
                  <a:srgbClr val="FFFF66"/>
                </a:solidFill>
                <a:ea typeface="PMingLiU" charset="0"/>
                <a:cs typeface="PMingLiU" charset="0"/>
              </a:endParaRPr>
            </a:p>
          </p:txBody>
        </p:sp>
      </p:grpSp>
      <p:sp>
        <p:nvSpPr>
          <p:cNvPr id="699453"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en-US" altLang="zh-CN" sz="1200">
                <a:solidFill>
                  <a:srgbClr val="FFFF66"/>
                </a:solidFill>
                <a:ea typeface="SimSun" pitchFamily="2" charset="-122"/>
                <a:cs typeface="+mn-cs"/>
              </a:rPr>
              <a:t>Adapted from Robert Gromacki, </a:t>
            </a:r>
            <a:r>
              <a:rPr lang="en-US" altLang="zh-CN" sz="1200" i="1">
                <a:solidFill>
                  <a:srgbClr val="FFFF66"/>
                </a:solidFill>
                <a:ea typeface="SimSun" pitchFamily="2" charset="-122"/>
                <a:cs typeface="+mn-cs"/>
              </a:rPr>
              <a:t>NT Survey</a:t>
            </a:r>
            <a:r>
              <a:rPr lang="en-US" altLang="zh-CN" sz="1200">
                <a:solidFill>
                  <a:srgbClr val="FFFF66"/>
                </a:solidFill>
                <a:ea typeface="SimSun" pitchFamily="2" charset="-122"/>
                <a:cs typeface="+mn-cs"/>
              </a:rPr>
              <a:t> and Wayne House, </a:t>
            </a:r>
            <a:r>
              <a:rPr lang="en-US" altLang="zh-CN" sz="1200" i="1">
                <a:solidFill>
                  <a:srgbClr val="FFFF66"/>
                </a:solidFill>
                <a:ea typeface="SimSun" pitchFamily="2" charset="-122"/>
                <a:cs typeface="+mn-cs"/>
              </a:rPr>
              <a:t>Chronological &amp; Background Charts of the NT</a:t>
            </a:r>
            <a:r>
              <a:rPr lang="en-US" altLang="zh-CN" sz="1200">
                <a:solidFill>
                  <a:srgbClr val="FFFF66"/>
                </a:solidFill>
                <a:ea typeface="SimSun" pitchFamily="2" charset="-122"/>
                <a:cs typeface="+mn-cs"/>
              </a:rPr>
              <a:t>, 19</a:t>
            </a:r>
          </a:p>
        </p:txBody>
      </p:sp>
      <p:grpSp>
        <p:nvGrpSpPr>
          <p:cNvPr id="699454" name="Group 65"/>
          <p:cNvGrpSpPr>
            <a:grpSpLocks/>
          </p:cNvGrpSpPr>
          <p:nvPr/>
        </p:nvGrpSpPr>
        <p:grpSpPr bwMode="auto">
          <a:xfrm>
            <a:off x="2895600" y="4267200"/>
            <a:ext cx="614363" cy="2209800"/>
            <a:chOff x="199" y="1104"/>
            <a:chExt cx="377" cy="1200"/>
          </a:xfrm>
        </p:grpSpPr>
        <p:sp>
          <p:nvSpPr>
            <p:cNvPr id="822338" name="AutoShape 66"/>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dist="35921" dir="2700000" algn="ctr" rotWithShape="0">
                <a:srgbClr val="000013"/>
              </a:outerShdw>
            </a:effectLst>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solidFill>
                  <a:srgbClr val="FFFF66"/>
                </a:solidFill>
                <a:latin typeface="Comic Sans MS" pitchFamily="66" charset="0"/>
                <a:ea typeface="Osaka" pitchFamily="1" charset="-128"/>
                <a:cs typeface="+mn-cs"/>
              </a:endParaRPr>
            </a:p>
          </p:txBody>
        </p:sp>
        <p:sp>
          <p:nvSpPr>
            <p:cNvPr id="142401" name="Text Box 67"/>
            <p:cNvSpPr txBox="1">
              <a:spLocks noChangeArrowheads="1"/>
            </p:cNvSpPr>
            <p:nvPr/>
          </p:nvSpPr>
          <p:spPr bwMode="auto">
            <a:xfrm rot="-5400000">
              <a:off x="88" y="1720"/>
              <a:ext cx="503" cy="281"/>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b="1" dirty="0">
                  <a:solidFill>
                    <a:srgbClr val="FFFF66"/>
                  </a:solidFill>
                  <a:ea typeface="SimSun" pitchFamily="2" charset="-122"/>
                  <a:cs typeface="+mn-cs"/>
                </a:rPr>
                <a:t>灾 祸</a:t>
              </a:r>
            </a:p>
          </p:txBody>
        </p:sp>
      </p:grpSp>
    </p:spTree>
    <p:extLst>
      <p:ext uri="{BB962C8B-B14F-4D97-AF65-F5344CB8AC3E}">
        <p14:creationId xmlns:p14="http://schemas.microsoft.com/office/powerpoint/2010/main" val="11616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22407"/>
                                        </p:tgtEl>
                                        <p:attrNameLst>
                                          <p:attrName>style.visibility</p:attrName>
                                        </p:attrNameLst>
                                      </p:cBhvr>
                                      <p:to>
                                        <p:strVal val="visible"/>
                                      </p:to>
                                    </p:set>
                                    <p:animEffect transition="in" filter="wheel(4)">
                                      <p:cBhvr>
                                        <p:cTn id="7" dur="500"/>
                                        <p:tgtEl>
                                          <p:spTgt spid="82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5" descr="rev 8 trumpetsapocalipsis_trompeta_5_grafic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953000" y="228600"/>
            <a:ext cx="4191000" cy="1371600"/>
          </a:xfrm>
          <a:effectLst/>
        </p:spPr>
        <p:txBody>
          <a:bodyPr/>
          <a:lstStyle/>
          <a:p>
            <a:pPr>
              <a:defRPr/>
            </a:pPr>
            <a:r>
              <a:rPr lang="ja-JP" altLang="en-US" sz="3600">
                <a:solidFill>
                  <a:srgbClr val="FFFFFF"/>
                </a:solidFill>
                <a:effectLst>
                  <a:glow rad="139700">
                    <a:srgbClr val="000000"/>
                  </a:glow>
                </a:effectLst>
                <a:latin typeface="Arial" charset="0"/>
                <a:ea typeface="ＭＳ Ｐゴシック" charset="-128"/>
                <a:cs typeface="ＭＳ Ｐゴシック" charset="-128"/>
              </a:rPr>
              <a:t>七小号判决</a:t>
            </a:r>
            <a:br>
              <a:rPr lang="en-US" sz="3600">
                <a:solidFill>
                  <a:srgbClr val="FFFFFF"/>
                </a:solidFill>
                <a:effectLst>
                  <a:glow rad="139700">
                    <a:srgbClr val="000000"/>
                  </a:glow>
                </a:effectLst>
                <a:latin typeface="Arial" charset="0"/>
                <a:ea typeface="ＭＳ Ｐゴシック" charset="-128"/>
                <a:cs typeface="ＭＳ Ｐゴシック" charset="-128"/>
              </a:rPr>
            </a:br>
            <a:r>
              <a:rPr lang="en-US" sz="3600">
                <a:solidFill>
                  <a:srgbClr val="FFFFFF"/>
                </a:solidFill>
                <a:effectLst>
                  <a:glow rad="139700">
                    <a:srgbClr val="000000"/>
                  </a:glow>
                </a:effectLst>
                <a:latin typeface="Arial" charset="0"/>
                <a:ea typeface="ＭＳ Ｐゴシック" charset="-128"/>
                <a:cs typeface="ＭＳ Ｐゴシック" charset="-128"/>
              </a:rPr>
              <a:t>(</a:t>
            </a:r>
            <a:r>
              <a:rPr lang="zh-TW" altLang="en-US" sz="3600">
                <a:solidFill>
                  <a:srgbClr val="FFFFFF"/>
                </a:solidFill>
                <a:effectLst>
                  <a:glow rad="139700">
                    <a:srgbClr val="000000"/>
                  </a:glow>
                </a:effectLst>
                <a:latin typeface="宋体" charset="-122"/>
                <a:ea typeface="宋体" charset="-122"/>
                <a:cs typeface="宋体" charset="-122"/>
              </a:rPr>
              <a:t>启 示 录 </a:t>
            </a:r>
            <a:r>
              <a:rPr lang="en-US" sz="3600">
                <a:solidFill>
                  <a:srgbClr val="FFFFFF"/>
                </a:solidFill>
                <a:effectLst>
                  <a:glow rad="139700">
                    <a:srgbClr val="000000"/>
                  </a:glow>
                </a:effectLst>
                <a:latin typeface="Arial" charset="0"/>
                <a:ea typeface="ＭＳ Ｐゴシック" charset="-128"/>
                <a:cs typeface="ＭＳ Ｐゴシック" charset="-128"/>
              </a:rPr>
              <a:t>. 8–9)</a:t>
            </a:r>
            <a:endParaRPr lang="en-US" sz="3600">
              <a:solidFill>
                <a:srgbClr val="FFFFFF"/>
              </a:solidFill>
              <a:effectLst>
                <a:glow rad="139700">
                  <a:srgbClr val="000000"/>
                </a:glow>
              </a:effectLst>
              <a:latin typeface="Times New Roman" charset="0"/>
              <a:ea typeface="ＭＳ Ｐゴシック" charset="-128"/>
              <a:cs typeface="ＭＳ Ｐゴシック" charset="-128"/>
            </a:endParaRPr>
          </a:p>
        </p:txBody>
      </p:sp>
      <p:sp>
        <p:nvSpPr>
          <p:cNvPr id="143364" name="Rectangle 1026"/>
          <p:cNvSpPr txBox="1">
            <a:spLocks noChangeArrowheads="1"/>
          </p:cNvSpPr>
          <p:nvPr/>
        </p:nvSpPr>
        <p:spPr bwMode="auto">
          <a:xfrm>
            <a:off x="152400" y="304800"/>
            <a:ext cx="3429000" cy="6477000"/>
          </a:xfrm>
          <a:prstGeom prst="rect">
            <a:avLst/>
          </a:prstGeom>
          <a:noFill/>
          <a:ln w="9525">
            <a:noFill/>
            <a:miter lim="800000"/>
            <a:headEnd/>
            <a:tailEnd/>
          </a:ln>
          <a:effectLst/>
        </p:spPr>
        <p:txBody>
          <a:bodyPr anchor="ctr"/>
          <a:lstStyle/>
          <a:p>
            <a:pPr>
              <a:defRPr/>
            </a:pPr>
            <a:r>
              <a:rPr lang="zh-CN" altLang="en-US" sz="3600" b="1" dirty="0">
                <a:solidFill>
                  <a:srgbClr val="FFFFFF"/>
                </a:solidFill>
                <a:effectLst>
                  <a:glow rad="139700">
                    <a:srgbClr val="000000"/>
                  </a:glow>
                </a:effectLst>
                <a:latin typeface="Arial" charset="0"/>
                <a:ea typeface="ＭＳ Ｐゴシック" charset="-128"/>
                <a:cs typeface="ＭＳ Ｐゴシック" charset="-128"/>
              </a:rPr>
              <a:t>“当羔羊开第七印上滚动，但在整个天上寂静了大约半小时。我看到的七位天使谁站在上帝面，他们赐给七枝</a:t>
            </a:r>
            <a:r>
              <a:rPr lang="ja-JP" altLang="en-US" sz="3600" dirty="0">
                <a:solidFill>
                  <a:srgbClr val="FFFFFF"/>
                </a:solidFill>
                <a:effectLst>
                  <a:glow rad="139700">
                    <a:srgbClr val="000000"/>
                  </a:glow>
                </a:effectLst>
                <a:latin typeface="Arial" charset="0"/>
                <a:ea typeface="ＭＳ Ｐゴシック" charset="-128"/>
                <a:cs typeface="ＭＳ Ｐゴシック" charset="-128"/>
              </a:rPr>
              <a:t>小</a:t>
            </a:r>
            <a:r>
              <a:rPr lang="zh-CN" altLang="en-US" sz="3600" b="1" dirty="0">
                <a:solidFill>
                  <a:srgbClr val="FFFFFF"/>
                </a:solidFill>
                <a:effectLst>
                  <a:glow rad="139700">
                    <a:srgbClr val="000000"/>
                  </a:glow>
                </a:effectLst>
                <a:latin typeface="Arial" charset="0"/>
                <a:ea typeface="ＭＳ Ｐゴシック" charset="-128"/>
                <a:cs typeface="ＭＳ Ｐゴシック" charset="-128"/>
              </a:rPr>
              <a:t>号“</a:t>
            </a:r>
            <a:br>
              <a:rPr lang="en-US" altLang="ja-JP" sz="2800" b="1" dirty="0">
                <a:solidFill>
                  <a:srgbClr val="FFFFFF"/>
                </a:solidFill>
                <a:effectLst>
                  <a:glow rad="139700">
                    <a:srgbClr val="000000"/>
                  </a:glow>
                </a:effectLst>
                <a:latin typeface="Arial" charset="0"/>
                <a:ea typeface="ＭＳ Ｐゴシック" charset="-128"/>
                <a:cs typeface="ＭＳ Ｐゴシック" charset="-128"/>
              </a:rPr>
            </a:b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a:t>
            </a:r>
            <a:r>
              <a:rPr lang="zh-TW" altLang="en-US" sz="2800" dirty="0">
                <a:solidFill>
                  <a:srgbClr val="FFFFFF"/>
                </a:solidFill>
                <a:effectLst>
                  <a:glow rad="139700">
                    <a:srgbClr val="000000"/>
                  </a:glow>
                </a:effectLst>
                <a:latin typeface="宋体" charset="-122"/>
                <a:ea typeface="宋体" charset="-122"/>
                <a:cs typeface="宋体" charset="-122"/>
              </a:rPr>
              <a:t>启 示 录</a:t>
            </a: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 8:1-2 </a:t>
            </a:r>
            <a:r>
              <a:rPr lang="en-US" altLang="ja-JP" sz="2000" b="1" dirty="0">
                <a:solidFill>
                  <a:srgbClr val="FFFFFF"/>
                </a:solidFill>
                <a:effectLst>
                  <a:glow rad="139700">
                    <a:srgbClr val="000000"/>
                  </a:glow>
                </a:effectLst>
                <a:latin typeface="Arial" charset="0"/>
                <a:ea typeface="ＭＳ Ｐゴシック" charset="-128"/>
                <a:cs typeface="ＭＳ Ｐゴシック" charset="-128"/>
              </a:rPr>
              <a:t>NLT</a:t>
            </a: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a:t>
            </a:r>
            <a:endParaRPr lang="en-US" sz="2800" dirty="0">
              <a:solidFill>
                <a:srgbClr val="FFFFFF"/>
              </a:solidFill>
              <a:effectLst>
                <a:glow rad="139700">
                  <a:srgbClr val="000000"/>
                </a:glow>
              </a:effectLst>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1515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1666" name="Picture 3" descr="Rev 8 Forest-Fir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81930"/>
            <a:ext cx="9144000" cy="838200"/>
          </a:xfrm>
          <a:effectLst>
            <a:outerShdw blurRad="63500" dist="35921" dir="2700000" algn="ctr" rotWithShape="0">
              <a:schemeClr val="tx2">
                <a:alpha val="74998"/>
              </a:schemeClr>
            </a:outerShdw>
          </a:effectLst>
        </p:spPr>
        <p:txBody>
          <a:bodyPr/>
          <a:lstStyle/>
          <a:p>
            <a:pPr>
              <a:defRPr/>
            </a:pPr>
            <a:r>
              <a:rPr lang="zh-CN" altLang="en-US" sz="4200" b="1" dirty="0">
                <a:solidFill>
                  <a:schemeClr val="bg1"/>
                </a:solidFill>
                <a:latin typeface="Arial" charset="0"/>
                <a:ea typeface="ＭＳ Ｐゴシック" charset="0"/>
                <a:cs typeface="ＭＳ Ｐゴシック" charset="0"/>
              </a:rPr>
              <a:t>第一个</a:t>
            </a:r>
            <a:r>
              <a:rPr lang="zh-CN" altLang="en-US" sz="4000" dirty="0">
                <a:solidFill>
                  <a:srgbClr val="FFFFFF"/>
                </a:solidFill>
                <a:latin typeface="ＭＳ Ｐゴシック"/>
                <a:ea typeface="ＭＳ Ｐゴシック"/>
                <a:cs typeface="ＭＳ Ｐゴシック"/>
              </a:rPr>
              <a:t>号角</a:t>
            </a:r>
            <a:r>
              <a:rPr lang="en-US" sz="4200" b="1" dirty="0">
                <a:solidFill>
                  <a:schemeClr val="bg1"/>
                </a:solidFill>
                <a:latin typeface="Arial" charset="0"/>
                <a:ea typeface="ＭＳ Ｐゴシック" charset="0"/>
                <a:cs typeface="ＭＳ Ｐゴシック" charset="0"/>
              </a:rPr>
              <a:t>(8:7)</a:t>
            </a:r>
            <a:endParaRPr lang="en-US" sz="4200" dirty="0">
              <a:solidFill>
                <a:schemeClr val="bg1"/>
              </a:solidFill>
              <a:latin typeface="Times New Roman" charset="0"/>
              <a:ea typeface="ＭＳ Ｐゴシック" charset="0"/>
              <a:cs typeface="ＭＳ Ｐゴシック" charset="0"/>
            </a:endParaRPr>
          </a:p>
        </p:txBody>
      </p:sp>
      <p:sp>
        <p:nvSpPr>
          <p:cNvPr id="6" name="Rectangle 5"/>
          <p:cNvSpPr/>
          <p:nvPr/>
        </p:nvSpPr>
        <p:spPr>
          <a:xfrm>
            <a:off x="559872" y="4405779"/>
            <a:ext cx="7332952" cy="1938992"/>
          </a:xfrm>
          <a:prstGeom prst="rect">
            <a:avLst/>
          </a:prstGeom>
        </p:spPr>
        <p:txBody>
          <a:bodyPr wrap="square">
            <a:spAutoFit/>
          </a:bodyPr>
          <a:lstStyle/>
          <a:p>
            <a:r>
              <a:rPr lang="en-US" sz="3000" dirty="0">
                <a:solidFill>
                  <a:srgbClr val="FFFFFF"/>
                </a:solidFill>
              </a:rPr>
              <a:t>7 第 一 位 天 使 吹 号 ， 就 有 雹 子 与 火 搀 着 血 丢 在 地 上 ； 地 的 三 分 之 一 和 树 的 三 分 之 一 被 烧 了 ， 一 切 的 青 草 也 被 烧 了 。 </a:t>
            </a:r>
            <a:r>
              <a:rPr lang="zh-CN" altLang="en-US" sz="3000" dirty="0">
                <a:solidFill>
                  <a:srgbClr val="FFFFFF"/>
                </a:solidFill>
              </a:rPr>
              <a:t>（启示录</a:t>
            </a:r>
            <a:r>
              <a:rPr lang="en-US" altLang="zh-CN" sz="3000" dirty="0">
                <a:solidFill>
                  <a:srgbClr val="FFFFFF"/>
                </a:solidFill>
              </a:rPr>
              <a:t>8</a:t>
            </a:r>
            <a:r>
              <a:rPr lang="zh-CN" altLang="en-US" sz="3000" dirty="0">
                <a:solidFill>
                  <a:srgbClr val="FFFFFF"/>
                </a:solidFill>
              </a:rPr>
              <a:t>：</a:t>
            </a:r>
            <a:r>
              <a:rPr lang="en-US" altLang="zh-CN" sz="3000" dirty="0">
                <a:solidFill>
                  <a:srgbClr val="FFFFFF"/>
                </a:solidFill>
              </a:rPr>
              <a:t>7</a:t>
            </a:r>
            <a:r>
              <a:rPr lang="zh-CN" altLang="en-US" sz="3000" dirty="0">
                <a:solidFill>
                  <a:srgbClr val="FFFFFF"/>
                </a:solidFill>
              </a:rPr>
              <a:t>）</a:t>
            </a:r>
            <a:endParaRPr lang="en-US" sz="3000" dirty="0">
              <a:solidFill>
                <a:srgbClr val="FFFFFF"/>
              </a:solidFill>
            </a:endParaRPr>
          </a:p>
        </p:txBody>
      </p:sp>
    </p:spTree>
    <p:extLst>
      <p:ext uri="{BB962C8B-B14F-4D97-AF65-F5344CB8AC3E}">
        <p14:creationId xmlns:p14="http://schemas.microsoft.com/office/powerpoint/2010/main" val="410429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5580063" y="93663"/>
            <a:ext cx="3203575" cy="2471737"/>
          </a:xfrm>
          <a:solidFill>
            <a:schemeClr val="tx1"/>
          </a:solidFill>
        </p:spPr>
        <p:txBody>
          <a:bodyPr/>
          <a:lstStyle/>
          <a:p>
            <a:r>
              <a:rPr lang="zh-CN" altLang="en-US" sz="3600" b="1" dirty="0">
                <a:solidFill>
                  <a:srgbClr val="FFFFFF"/>
                </a:solidFill>
                <a:latin typeface="Arial" charset="0"/>
                <a:ea typeface="ＭＳ Ｐゴシック" charset="0"/>
                <a:cs typeface="ＭＳ Ｐゴシック" charset="0"/>
              </a:rPr>
              <a:t>审判的</a:t>
            </a:r>
            <a:r>
              <a:rPr lang="zh-CN" altLang="en-US" sz="3600" dirty="0">
                <a:solidFill>
                  <a:srgbClr val="FFFFFF"/>
                </a:solidFill>
                <a:latin typeface="ＭＳ Ｐゴシック"/>
                <a:ea typeface="ＭＳ Ｐゴシック"/>
                <a:cs typeface="ＭＳ Ｐゴシック"/>
              </a:rPr>
              <a:t>号角</a:t>
            </a:r>
            <a:br>
              <a:rPr lang="en-US" altLang="zh-CN" sz="3600" b="1" dirty="0">
                <a:solidFill>
                  <a:srgbClr val="FFFFFF"/>
                </a:solidFill>
                <a:latin typeface="Arial" charset="0"/>
                <a:ea typeface="ＭＳ Ｐゴシック" charset="0"/>
                <a:cs typeface="ＭＳ Ｐゴシック" charset="0"/>
              </a:rPr>
            </a:br>
            <a:r>
              <a:rPr lang="en-US" sz="3600" b="1" dirty="0">
                <a:solidFill>
                  <a:srgbClr val="FFFFFF"/>
                </a:solidFill>
                <a:latin typeface="Arial" charset="0"/>
                <a:ea typeface="ＭＳ Ｐゴシック" charset="0"/>
                <a:cs typeface="ＭＳ Ｐゴシック" charset="0"/>
              </a:rPr>
              <a:t>#2 - #4</a:t>
            </a:r>
            <a:endParaRPr lang="en-US" sz="3600" dirty="0">
              <a:solidFill>
                <a:srgbClr val="FFFFFF"/>
              </a:solidFill>
              <a:latin typeface="Times New Roman" charset="0"/>
              <a:ea typeface="ＭＳ Ｐゴシック" charset="0"/>
              <a:cs typeface="ＭＳ Ｐゴシック" charset="0"/>
            </a:endParaRPr>
          </a:p>
        </p:txBody>
      </p:sp>
      <p:pic>
        <p:nvPicPr>
          <p:cNvPr id="883715" name="Picture 5" descr="rev 8 angel_trumpe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26"/>
          <p:cNvSpPr txBox="1">
            <a:spLocks noChangeArrowheads="1"/>
          </p:cNvSpPr>
          <p:nvPr/>
        </p:nvSpPr>
        <p:spPr bwMode="auto">
          <a:xfrm>
            <a:off x="5292725" y="2852738"/>
            <a:ext cx="3671888" cy="36004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marL="714375" indent="-714375">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200" b="1" dirty="0">
                <a:solidFill>
                  <a:srgbClr val="FFFFFF"/>
                </a:solidFill>
                <a:latin typeface="Arial" charset="0"/>
                <a:cs typeface="Arial" charset="0"/>
              </a:rPr>
              <a:t>#2	</a:t>
            </a:r>
            <a:r>
              <a:rPr lang="zh-CN" altLang="en-US" sz="3200" b="1" dirty="0">
                <a:solidFill>
                  <a:srgbClr val="FFFF00"/>
                </a:solidFill>
                <a:latin typeface="Arial" charset="0"/>
                <a:cs typeface="Arial" charset="0"/>
              </a:rPr>
              <a:t>火</a:t>
            </a:r>
            <a:r>
              <a:rPr lang="en-US" sz="3200" b="1" dirty="0">
                <a:solidFill>
                  <a:srgbClr val="FFFFFF"/>
                </a:solidFill>
                <a:latin typeface="Arial" charset="0"/>
                <a:cs typeface="Arial" charset="0"/>
              </a:rPr>
              <a:t>: 1/3 </a:t>
            </a:r>
            <a:r>
              <a:rPr lang="zh-CN" altLang="en-US" sz="3200" b="1" dirty="0">
                <a:solidFill>
                  <a:srgbClr val="FFFF00"/>
                </a:solidFill>
                <a:latin typeface="Arial" charset="0"/>
                <a:cs typeface="Arial" charset="0"/>
              </a:rPr>
              <a:t>海</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中的活物</a:t>
            </a:r>
            <a:endParaRPr lang="en-US" sz="3200" b="1" dirty="0">
              <a:solidFill>
                <a:srgbClr val="FFFFFF"/>
              </a:solidFill>
              <a:latin typeface="Arial" charset="0"/>
              <a:cs typeface="Arial" charset="0"/>
            </a:endParaRPr>
          </a:p>
          <a:p>
            <a:r>
              <a:rPr lang="en-US" sz="3200" b="1" dirty="0">
                <a:solidFill>
                  <a:srgbClr val="FFFFFF"/>
                </a:solidFill>
                <a:latin typeface="Arial" charset="0"/>
                <a:cs typeface="Arial" charset="0"/>
              </a:rPr>
              <a:t>#3	</a:t>
            </a:r>
            <a:r>
              <a:rPr lang="zh-CN" altLang="en-US" sz="3200" b="1" dirty="0">
                <a:solidFill>
                  <a:srgbClr val="FFFF00"/>
                </a:solidFill>
                <a:latin typeface="Arial" charset="0"/>
                <a:cs typeface="Arial" charset="0"/>
              </a:rPr>
              <a:t>烧着的大星</a:t>
            </a:r>
            <a:r>
              <a:rPr lang="en-US" sz="3200" b="1" dirty="0">
                <a:solidFill>
                  <a:srgbClr val="FFFFFF"/>
                </a:solidFill>
                <a:latin typeface="Arial" charset="0"/>
                <a:cs typeface="Arial" charset="0"/>
              </a:rPr>
              <a:t>: 1/3 </a:t>
            </a:r>
            <a:r>
              <a:rPr lang="zh-CN" altLang="en-US" sz="3200" b="1" dirty="0">
                <a:solidFill>
                  <a:srgbClr val="FFFF00"/>
                </a:solidFill>
                <a:latin typeface="Arial" charset="0"/>
                <a:cs typeface="Arial" charset="0"/>
              </a:rPr>
              <a:t>泉源</a:t>
            </a:r>
            <a:endParaRPr lang="en-US" sz="3200" b="1" dirty="0">
              <a:solidFill>
                <a:srgbClr val="FFFFFF"/>
              </a:solidFill>
              <a:latin typeface="Arial" charset="0"/>
              <a:cs typeface="Arial" charset="0"/>
            </a:endParaRPr>
          </a:p>
          <a:p>
            <a:r>
              <a:rPr lang="en-US" sz="3200" b="1" dirty="0">
                <a:solidFill>
                  <a:srgbClr val="FDFFEE"/>
                </a:solidFill>
                <a:latin typeface="Arial" charset="0"/>
                <a:ea typeface="Osaka" charset="0"/>
                <a:cs typeface="Osaka" charset="0"/>
              </a:rPr>
              <a:t>#4	</a:t>
            </a:r>
            <a:r>
              <a:rPr lang="zh-CN" altLang="en-US" sz="3200" b="1" dirty="0">
                <a:solidFill>
                  <a:srgbClr val="FFFF00"/>
                </a:solidFill>
                <a:latin typeface="Arial" charset="0"/>
                <a:ea typeface="Osaka" charset="0"/>
                <a:cs typeface="Osaka" charset="0"/>
              </a:rPr>
              <a:t>黑暗</a:t>
            </a:r>
            <a:r>
              <a:rPr lang="en-US" sz="3200" b="1" dirty="0">
                <a:solidFill>
                  <a:srgbClr val="FDFFEE"/>
                </a:solidFill>
                <a:latin typeface="Arial" charset="0"/>
                <a:ea typeface="Osaka" charset="0"/>
                <a:cs typeface="Osaka" charset="0"/>
              </a:rPr>
              <a:t>: 1/3 </a:t>
            </a:r>
            <a:r>
              <a:rPr lang="zh-CN" altLang="en-US" sz="3200" b="1" dirty="0">
                <a:solidFill>
                  <a:srgbClr val="FFFF00"/>
                </a:solidFill>
                <a:latin typeface="Arial" charset="0"/>
                <a:ea typeface="Osaka" charset="0"/>
                <a:cs typeface="Osaka" charset="0"/>
              </a:rPr>
              <a:t>太阳，</a:t>
            </a:r>
            <a:r>
              <a:rPr lang="en-US" sz="3200" b="1" dirty="0">
                <a:solidFill>
                  <a:srgbClr val="FFFF00"/>
                </a:solidFill>
                <a:latin typeface="Arial" charset="0"/>
                <a:ea typeface="Osaka" charset="0"/>
                <a:cs typeface="Osaka" charset="0"/>
              </a:rPr>
              <a:t> </a:t>
            </a:r>
            <a:r>
              <a:rPr lang="zh-CN" altLang="en-US" sz="3200" b="1" dirty="0">
                <a:solidFill>
                  <a:srgbClr val="FFFF00"/>
                </a:solidFill>
                <a:latin typeface="Arial" charset="0"/>
                <a:ea typeface="Osaka" charset="0"/>
                <a:cs typeface="Osaka" charset="0"/>
              </a:rPr>
              <a:t>月亮，</a:t>
            </a:r>
            <a:r>
              <a:rPr lang="en-US" altLang="zh-CN" sz="3200" b="1" dirty="0">
                <a:solidFill>
                  <a:srgbClr val="FFFF00"/>
                </a:solidFill>
                <a:latin typeface="Arial" charset="0"/>
                <a:ea typeface="Osaka" charset="0"/>
                <a:cs typeface="Osaka" charset="0"/>
              </a:rPr>
              <a:t> </a:t>
            </a:r>
            <a:r>
              <a:rPr lang="zh-CN" altLang="en-US" sz="3200" b="1" dirty="0">
                <a:solidFill>
                  <a:srgbClr val="FFFF00"/>
                </a:solidFill>
                <a:latin typeface="Arial" charset="0"/>
                <a:ea typeface="Osaka" charset="0"/>
                <a:cs typeface="Osaka" charset="0"/>
              </a:rPr>
              <a:t>星星</a:t>
            </a:r>
            <a:endParaRPr lang="en-US" sz="3200" b="1" dirty="0">
              <a:solidFill>
                <a:srgbClr val="FFFF00"/>
              </a:solidFill>
              <a:latin typeface="Arial" charset="0"/>
              <a:cs typeface="Arial" charset="0"/>
            </a:endParaRPr>
          </a:p>
        </p:txBody>
      </p:sp>
    </p:spTree>
    <p:extLst>
      <p:ext uri="{BB962C8B-B14F-4D97-AF65-F5344CB8AC3E}">
        <p14:creationId xmlns:p14="http://schemas.microsoft.com/office/powerpoint/2010/main" val="65231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584708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1" descr="rev 9 fallingst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445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3962400" y="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巨星</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zh-CN" altLang="en-US" sz="3600" b="1" dirty="0">
                <a:latin typeface="Arial" charset="0"/>
                <a:ea typeface="ＭＳ Ｐゴシック" charset="0"/>
                <a:cs typeface="ＭＳ Ｐゴシック" charset="0"/>
              </a:rPr>
              <a:t>吹号</a:t>
            </a:r>
            <a:r>
              <a:rPr lang="en-US" sz="3600" b="1" dirty="0">
                <a:latin typeface="Arial" charset="0"/>
                <a:ea typeface="ＭＳ Ｐゴシック" charset="0"/>
                <a:cs typeface="ＭＳ Ｐゴシック" charset="0"/>
              </a:rPr>
              <a:t> #5 = </a:t>
            </a:r>
            <a:r>
              <a:rPr lang="zh-CN" altLang="en-US" sz="3600" b="1" dirty="0">
                <a:latin typeface="Arial" charset="0"/>
                <a:ea typeface="ＭＳ Ｐゴシック" charset="0"/>
                <a:cs typeface="ＭＳ Ｐゴシック" charset="0"/>
              </a:rPr>
              <a:t>灾祸</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1412875"/>
            <a:ext cx="3816350" cy="544512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ja-JP"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第 五 位 天 使 吹 号 ， 我 就 看 见 一 个 星 从 天 落 到 地 上</a:t>
            </a:r>
            <a:r>
              <a:rPr lang="zh-CN" altLang="en-US" sz="3200" dirty="0">
                <a:solidFill>
                  <a:srgbClr val="FFFFFF"/>
                </a:solidFill>
                <a:latin typeface="ＭＳ Ｐゴシック"/>
                <a:ea typeface="ＭＳ Ｐゴシック"/>
                <a:cs typeface="ＭＳ Ｐゴシック"/>
              </a:rPr>
              <a:t>。。。</a:t>
            </a: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br>
              <a:rPr lang="en-US" altLang="ja-JP" sz="3200" b="1" dirty="0">
                <a:solidFill>
                  <a:srgbClr val="FFFFFF"/>
                </a:solidFill>
                <a:latin typeface="ＭＳ Ｐゴシック"/>
                <a:ea typeface="ＭＳ Ｐゴシック"/>
                <a:cs typeface="ＭＳ Ｐゴシック"/>
              </a:rPr>
            </a:br>
            <a:r>
              <a:rPr lang="en-US" altLang="ja-JP"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9:1a).</a:t>
            </a:r>
            <a:endParaRPr lang="en-US" sz="32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92006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419475" y="0"/>
            <a:ext cx="5724525" cy="137160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无低</a:t>
            </a:r>
            <a:r>
              <a:rPr lang="en-US" sz="3600" dirty="0"/>
              <a:t>坑</a:t>
            </a:r>
            <a:br>
              <a:rPr lang="en-US" sz="3600" dirty="0"/>
            </a:br>
            <a:r>
              <a:rPr lang="en-US" sz="3600" b="1" dirty="0">
                <a:latin typeface="Arial" charset="0"/>
                <a:ea typeface="ＭＳ Ｐゴシック" charset="0"/>
                <a:cs typeface="ＭＳ Ｐゴシック" charset="0"/>
              </a:rPr>
              <a:t>(</a:t>
            </a:r>
            <a:r>
              <a:rPr lang="zh-CN" altLang="en-US" sz="3600" dirty="0">
                <a:solidFill>
                  <a:srgbClr val="FFFFFF"/>
                </a:solidFill>
                <a:latin typeface="ＭＳ Ｐゴシック"/>
                <a:ea typeface="ＭＳ Ｐゴシック"/>
                <a:cs typeface="ＭＳ Ｐゴシック"/>
              </a:rPr>
              <a:t>号角</a:t>
            </a:r>
            <a:r>
              <a:rPr lang="en-US" altLang="zh-CN" sz="3600" dirty="0">
                <a:solidFill>
                  <a:srgbClr val="FFFFFF"/>
                </a:solidFill>
                <a:latin typeface="ＭＳ Ｐゴシック"/>
                <a:ea typeface="ＭＳ Ｐゴシック"/>
                <a:cs typeface="ＭＳ Ｐゴシック"/>
              </a:rPr>
              <a:t> </a:t>
            </a:r>
            <a:r>
              <a:rPr lang="en-US" sz="3600" b="1" dirty="0">
                <a:latin typeface="Arial" charset="0"/>
                <a:ea typeface="ＭＳ Ｐゴシック" charset="0"/>
                <a:cs typeface="ＭＳ Ｐゴシック" charset="0"/>
              </a:rPr>
              <a:t>#5 = </a:t>
            </a:r>
            <a:r>
              <a:rPr lang="zh-CN" altLang="en-US" sz="3600" b="1" dirty="0">
                <a:latin typeface="Arial" charset="0"/>
                <a:ea typeface="ＭＳ Ｐゴシック" charset="0"/>
                <a:cs typeface="ＭＳ Ｐゴシック" charset="0"/>
              </a:rPr>
              <a:t>灾祸</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0"/>
            <a:ext cx="3671888"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ja-JP" altLang="en-US"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有 无 底 坑 的 钥 匙 赐 给 他 。2 他 开 了 无 底 坑 ， 便 有 烟 从 坑 里 往 上 冒 ， 好 像 大 火 炉 的 烟 ； 日 头 和 天 空 都 因 这 烟 昏 暗 了 。</a:t>
            </a: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br>
              <a:rPr lang="en-US" altLang="ja-JP" sz="3200" b="1" dirty="0">
                <a:solidFill>
                  <a:srgbClr val="FFFFFF"/>
                </a:solidFill>
                <a:latin typeface="ＭＳ Ｐゴシック"/>
                <a:ea typeface="ＭＳ Ｐゴシック"/>
                <a:cs typeface="ＭＳ Ｐゴシック"/>
              </a:rPr>
            </a:br>
            <a:r>
              <a:rPr lang="en-US" altLang="ja-JP"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9:1b-2).</a:t>
            </a:r>
            <a:endParaRPr lang="en-US" sz="3200" b="1" dirty="0">
              <a:solidFill>
                <a:srgbClr val="FFFFFF"/>
              </a:solidFill>
              <a:latin typeface="ＭＳ Ｐゴシック"/>
              <a:ea typeface="ＭＳ Ｐゴシック"/>
              <a:cs typeface="ＭＳ Ｐゴシック"/>
            </a:endParaRPr>
          </a:p>
        </p:txBody>
      </p:sp>
      <p:pic>
        <p:nvPicPr>
          <p:cNvPr id="887811" name="Picture 2" descr="Rev 9 Bottomless 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1741488"/>
            <a:ext cx="5508625" cy="370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8145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144000"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蝗虫</a:t>
            </a:r>
            <a:br>
              <a:rPr lang="en-US" b="1" dirty="0">
                <a:latin typeface="ＭＳ Ｐゴシック"/>
                <a:ea typeface="ＭＳ Ｐゴシック"/>
                <a:cs typeface="ＭＳ Ｐゴシック"/>
              </a:rPr>
            </a:br>
            <a:r>
              <a:rPr lang="en-US" sz="3600" b="1" dirty="0">
                <a:latin typeface="ＭＳ Ｐゴシック"/>
                <a:ea typeface="ＭＳ Ｐゴシック"/>
                <a:cs typeface="ＭＳ Ｐゴシック"/>
              </a:rPr>
              <a:t>(</a:t>
            </a:r>
            <a:r>
              <a:rPr lang="zh-CN" altLang="en-US" sz="3600" dirty="0">
                <a:solidFill>
                  <a:srgbClr val="FFFFFF"/>
                </a:solidFill>
                <a:effectLst>
                  <a:outerShdw blurRad="38100" dist="38100" dir="2700000" algn="tl">
                    <a:srgbClr val="808080"/>
                  </a:outerShdw>
                </a:effectLst>
                <a:latin typeface="ＭＳ Ｐゴシック"/>
                <a:ea typeface="ＭＳ Ｐゴシック"/>
                <a:cs typeface="ＭＳ Ｐゴシック"/>
              </a:rPr>
              <a:t>号角</a:t>
            </a:r>
            <a:r>
              <a:rPr lang="en-US" altLang="zh-CN" sz="3600" dirty="0">
                <a:solidFill>
                  <a:srgbClr val="FFFFFF"/>
                </a:solidFill>
                <a:effectLst>
                  <a:outerShdw blurRad="38100" dist="38100" dir="2700000" algn="tl">
                    <a:srgbClr val="808080"/>
                  </a:outerShdw>
                </a:effectLst>
                <a:latin typeface="ＭＳ Ｐゴシック"/>
                <a:ea typeface="ＭＳ Ｐゴシック"/>
                <a:cs typeface="ＭＳ Ｐゴシック"/>
              </a:rPr>
              <a:t> </a:t>
            </a:r>
            <a:r>
              <a:rPr lang="en-US" sz="3600" b="1" dirty="0">
                <a:latin typeface="ＭＳ Ｐゴシック"/>
                <a:ea typeface="ＭＳ Ｐゴシック"/>
                <a:cs typeface="ＭＳ Ｐゴシック"/>
              </a:rPr>
              <a:t>#5 = </a:t>
            </a:r>
            <a:r>
              <a:rPr lang="zh-CN" altLang="en-US" sz="3600" b="1" dirty="0">
                <a:latin typeface="ＭＳ Ｐゴシック"/>
                <a:ea typeface="ＭＳ Ｐゴシック"/>
                <a:cs typeface="ＭＳ Ｐゴシック"/>
              </a:rPr>
              <a:t>灾祸</a:t>
            </a:r>
            <a:r>
              <a:rPr lang="en-US" sz="3600" b="1" dirty="0">
                <a:latin typeface="ＭＳ Ｐゴシック"/>
                <a:ea typeface="ＭＳ Ｐゴシック"/>
                <a:cs typeface="ＭＳ Ｐゴシック"/>
              </a:rPr>
              <a:t> #1)</a:t>
            </a:r>
            <a:endParaRPr lang="en-US" dirty="0">
              <a:latin typeface="ＭＳ Ｐゴシック"/>
              <a:ea typeface="ＭＳ Ｐゴシック"/>
              <a:cs typeface="ＭＳ Ｐゴシック"/>
            </a:endParaRPr>
          </a:p>
        </p:txBody>
      </p:sp>
      <p:sp>
        <p:nvSpPr>
          <p:cNvPr id="4" name="Rectangle 1026"/>
          <p:cNvSpPr txBox="1">
            <a:spLocks noChangeArrowheads="1"/>
          </p:cNvSpPr>
          <p:nvPr/>
        </p:nvSpPr>
        <p:spPr bwMode="auto">
          <a:xfrm>
            <a:off x="0" y="4941888"/>
            <a:ext cx="914400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ja-JP"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有 蝗 虫 从 烟 中 出 来 ， 飞 到 地 上 ； 有 能 力 赐 给 他 们 ， 好 像 地 上 蝎 子 的 能 力 一 样</a:t>
            </a:r>
          </a:p>
          <a:p>
            <a:pPr algn="ctr">
              <a:defRPr/>
            </a:pP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9:3).</a:t>
            </a:r>
            <a:endParaRPr lang="en-US" sz="3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4649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ext Box 7"/>
          <p:cNvSpPr txBox="1">
            <a:spLocks noChangeArrowheads="1"/>
          </p:cNvSpPr>
          <p:nvPr/>
        </p:nvSpPr>
        <p:spPr bwMode="auto">
          <a:xfrm>
            <a:off x="8461415" y="4763"/>
            <a:ext cx="7492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318</a:t>
            </a:r>
          </a:p>
        </p:txBody>
      </p:sp>
      <p:graphicFrame>
        <p:nvGraphicFramePr>
          <p:cNvPr id="9" name="Table 8"/>
          <p:cNvGraphicFramePr>
            <a:graphicFrameLocks noGrp="1"/>
          </p:cNvGraphicFramePr>
          <p:nvPr/>
        </p:nvGraphicFramePr>
        <p:xfrm>
          <a:off x="0" y="0"/>
          <a:ext cx="7924800" cy="687705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主权是属于基督</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主权在教会</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主权在末日</a:t>
                      </a:r>
                      <a:r>
                        <a:rPr kumimoji="0" lang="zh-TW"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的</a:t>
                      </a: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事件</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 </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altLang="zh-TW"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2–3 </a:t>
                      </a: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4–22 </a:t>
                      </a: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你看到什么</a:t>
                      </a: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endPar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现在是什么</a:t>
                      </a: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(1:19b)</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以后会发生什么</a:t>
                      </a: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(1:19c)</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过去</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现在</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未来</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基督揭露</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教会揭露</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完成揭露</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上帝在地上</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上帝的使者</a:t>
                      </a:r>
                      <a:endParaRPr kumimoji="0" lang="en-US" altLang="zh-CN"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在地上</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从地狱在地上到天堂地上</a:t>
                      </a:r>
                      <a:endParaRPr kumimoji="0" 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审判官  </a:t>
                      </a:r>
                      <a:endParaRPr kumimoji="0" 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任务</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判决和奖励</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主题</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1:1-3</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敬拜三位一体神</a:t>
                      </a:r>
                      <a:endParaRPr kumimoji="0" lang="en-US" altLang="ja-JP"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1:4-8</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荣耀耶稣基督</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a:t>
                      </a:r>
                      <a:b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b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小亚细亚</a:t>
                      </a: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七教会</a:t>
                      </a:r>
                      <a:r>
                        <a:rPr kumimoji="0" lang="en-US" altLang="zh-CN"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老底嘉</a:t>
                      </a: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苦难</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4:1–</a:t>
                      </a:r>
                      <a:b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b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第二次来</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19:11-21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千禧年</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    20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永恒的状态</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21:1–22:5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终结</a:t>
                      </a:r>
                      <a:r>
                        <a:rPr kumimoji="0" lang="zh-CN" altLang="en-US" sz="16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Arial"/>
                        </a:rPr>
                        <a:t>的</a:t>
                      </a: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迫切性</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22:6-21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西元 </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95 </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年</a:t>
                      </a:r>
                      <a:endParaRPr kumimoji="0" lang="en-US" sz="1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p>
            <a:endParaRPr lang="en-SG" dirty="0">
              <a:latin typeface="Microsoft YaHei UI" panose="020B0503020204020204" pitchFamily="34" charset="-122"/>
              <a:ea typeface="Microsoft YaHei UI" panose="020B0503020204020204" pitchFamily="34" charset="-122"/>
            </a:endParaRPr>
          </a:p>
        </p:txBody>
      </p:sp>
      <p:sp>
        <p:nvSpPr>
          <p:cNvPr id="7" name="Rectangle 5"/>
          <p:cNvSpPr txBox="1">
            <a:spLocks noChangeArrowheads="1"/>
          </p:cNvSpPr>
          <p:nvPr/>
        </p:nvSpPr>
        <p:spPr bwMode="auto">
          <a:xfrm rot="5400000">
            <a:off x="5115718" y="2790032"/>
            <a:ext cx="6985001" cy="1366837"/>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96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启示录</a:t>
            </a:r>
          </a:p>
        </p:txBody>
      </p:sp>
      <p:sp>
        <p:nvSpPr>
          <p:cNvPr id="8" name="Text Box 7"/>
          <p:cNvSpPr txBox="1">
            <a:spLocks noChangeArrowheads="1"/>
          </p:cNvSpPr>
          <p:nvPr/>
        </p:nvSpPr>
        <p:spPr bwMode="auto">
          <a:xfrm>
            <a:off x="7783615" y="4763"/>
            <a:ext cx="1456515"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318, 324 M</a:t>
            </a:r>
          </a:p>
        </p:txBody>
      </p:sp>
    </p:spTree>
    <p:extLst>
      <p:ext uri="{BB962C8B-B14F-4D97-AF65-F5344CB8AC3E}">
        <p14:creationId xmlns:p14="http://schemas.microsoft.com/office/powerpoint/2010/main" val="25332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5" name="Picture 4" descr="image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953000"/>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altLang="ja-JP" sz="3600" b="1" dirty="0">
                <a:solidFill>
                  <a:schemeClr val="bg1"/>
                </a:solidFill>
                <a:latin typeface="Arial" charset="0"/>
              </a:rPr>
              <a:t>"</a:t>
            </a:r>
            <a:r>
              <a:rPr lang="en-US" sz="3600" dirty="0">
                <a:solidFill>
                  <a:schemeClr val="bg1"/>
                </a:solidFill>
              </a:rPr>
              <a:t>有蝗虫从烟里出来到了地上； 有能力赐给牠们， 好像地上蠍子的能力一样</a:t>
            </a:r>
            <a:r>
              <a:rPr lang="en-US" altLang="ja-JP" sz="3600" b="1" dirty="0">
                <a:solidFill>
                  <a:schemeClr val="bg1"/>
                </a:solidFill>
                <a:latin typeface="Arial" charset="0"/>
              </a:rPr>
              <a:t>" (9:3).</a:t>
            </a:r>
            <a:endParaRPr lang="en-US" sz="3600" dirty="0">
              <a:solidFill>
                <a:schemeClr val="bg1"/>
              </a:solidFill>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562243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4441826"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0"/>
            <a:ext cx="5013325"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6"/>
          <p:cNvSpPr txBox="1">
            <a:spLocks noChangeArrowheads="1"/>
          </p:cNvSpPr>
          <p:nvPr/>
        </p:nvSpPr>
        <p:spPr bwMode="auto">
          <a:xfrm>
            <a:off x="0" y="49799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200" dirty="0">
                <a:solidFill>
                  <a:srgbClr val="FFFFFF"/>
                </a:solidFill>
                <a:latin typeface="ＭＳ Ｐゴシック"/>
                <a:ea typeface="ＭＳ Ｐゴシック"/>
                <a:cs typeface="ＭＳ Ｐゴシック"/>
              </a:rPr>
              <a:t>并 且 吩 咐 他 们 说 ， 不 可 伤 害 地 上 的 草 和 各 样 青 物 ， 并 一 切 树 木 ， 惟 独 要 伤 害 额 上 没 有 神 印 记 的 人 </a:t>
            </a:r>
            <a:br>
              <a:rPr lang="en-US" altLang="ja-JP" sz="3200" b="1" dirty="0">
                <a:solidFill>
                  <a:srgbClr val="FFFFFF"/>
                </a:solidFill>
                <a:latin typeface="Arial" charset="0"/>
              </a:rPr>
            </a:br>
            <a:r>
              <a:rPr lang="en-US" altLang="ja-JP" sz="3200" b="1" dirty="0">
                <a:solidFill>
                  <a:srgbClr val="FFFFFF"/>
                </a:solidFill>
                <a:latin typeface="Arial" charset="0"/>
              </a:rPr>
              <a:t>(</a:t>
            </a:r>
            <a:r>
              <a:rPr lang="zh-CN" altLang="en-US" sz="3200" b="1" dirty="0">
                <a:solidFill>
                  <a:srgbClr val="FFFFFF"/>
                </a:solidFill>
                <a:latin typeface="Arial" charset="0"/>
              </a:rPr>
              <a:t>启示录</a:t>
            </a:r>
            <a:r>
              <a:rPr lang="en-US" altLang="ja-JP" sz="3200" b="1" dirty="0">
                <a:solidFill>
                  <a:srgbClr val="FFFFFF"/>
                </a:solidFill>
                <a:latin typeface="Arial" charset="0"/>
              </a:rPr>
              <a:t> 9:4)</a:t>
            </a:r>
            <a:endParaRPr lang="en-US" sz="3200" dirty="0">
              <a:solidFill>
                <a:srgbClr val="FFFFFF"/>
              </a:solidFill>
              <a:latin typeface="Times New Roman" charset="0"/>
            </a:endParaRPr>
          </a:p>
        </p:txBody>
      </p:sp>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571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1" descr="rev 9 single locu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dirty="0">
                <a:solidFill>
                  <a:srgbClr val="FFFFFF"/>
                </a:solidFill>
                <a:latin typeface="ＭＳ Ｐゴシック"/>
                <a:ea typeface="ＭＳ Ｐゴシック"/>
                <a:cs typeface="ＭＳ Ｐゴシック"/>
              </a:rPr>
              <a:t>5 但 不 许 蝗 虫 害 死 他 们 ， 只 叫 他 们 受 痛 苦 五 个 月 。 这 痛 苦 就 像 蝎 子 螫 人 的 痛 苦 一 样 。6 在 那 些 日 子 ， 人 要 求 死 ， 决 不 得 死 ； 愿 意 死 ， 死 却 远 避 他 们 。</a:t>
            </a:r>
          </a:p>
          <a:p>
            <a:pPr algn="ctr">
              <a:defRPr/>
            </a:pPr>
            <a:r>
              <a:rPr lang="en-US" altLang="ja-JP" sz="2800" b="1" dirty="0">
                <a:solidFill>
                  <a:srgbClr val="FFFFFF"/>
                </a:solidFill>
                <a:latin typeface="ＭＳ Ｐゴシック"/>
                <a:ea typeface="ＭＳ Ｐゴシック"/>
                <a:cs typeface="ＭＳ Ｐゴシック"/>
              </a:rPr>
              <a:t>(</a:t>
            </a:r>
            <a:r>
              <a:rPr lang="zh-CN" altLang="en-US" sz="2800" b="1" dirty="0">
                <a:solidFill>
                  <a:srgbClr val="FFFFFF"/>
                </a:solidFill>
                <a:latin typeface="ＭＳ Ｐゴシック"/>
                <a:ea typeface="ＭＳ Ｐゴシック"/>
                <a:cs typeface="ＭＳ Ｐゴシック"/>
              </a:rPr>
              <a:t>启示录</a:t>
            </a:r>
            <a:r>
              <a:rPr lang="en-US" altLang="ja-JP" sz="2800" b="1" dirty="0">
                <a:solidFill>
                  <a:srgbClr val="FFFFFF"/>
                </a:solidFill>
                <a:latin typeface="ＭＳ Ｐゴシック"/>
                <a:ea typeface="ＭＳ Ｐゴシック"/>
                <a:cs typeface="ＭＳ Ｐゴシック"/>
              </a:rPr>
              <a:t> 9:5-6)</a:t>
            </a:r>
            <a:endParaRPr lang="en-US" sz="28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69741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altLang="ja-JP" sz="3600" b="1" dirty="0">
                <a:solidFill>
                  <a:srgbClr val="FFFFFF"/>
                </a:solidFill>
                <a:latin typeface="Arial"/>
                <a:cs typeface="Arial"/>
              </a:rPr>
              <a:t>"</a:t>
            </a:r>
            <a:r>
              <a:rPr lang="en-US" sz="3600" dirty="0">
                <a:solidFill>
                  <a:srgbClr val="FFFFFF"/>
                </a:solidFill>
              </a:rPr>
              <a:t>蝗虫的形象， 好像是预备好了要上阵的战马一样。 牠们头上戴的好像金冠冕， 脸像人的面孔， </a:t>
            </a:r>
            <a:r>
              <a:rPr lang="en-US" sz="1200" b="1" dirty="0">
                <a:solidFill>
                  <a:srgbClr val="FFFFFF"/>
                </a:solidFill>
              </a:rPr>
              <a:t>8</a:t>
            </a:r>
            <a:r>
              <a:rPr lang="en-US" sz="3600" dirty="0">
                <a:solidFill>
                  <a:srgbClr val="FFFFFF"/>
                </a:solidFill>
              </a:rPr>
              <a:t> 牠们的头发好像女人的头发， 牙齿好像狮子的牙齿</a:t>
            </a:r>
            <a:r>
              <a:rPr lang="en-US" altLang="ja-JP" sz="3600" b="1" dirty="0">
                <a:solidFill>
                  <a:srgbClr val="FFFFFF"/>
                </a:solidFill>
                <a:latin typeface="Arial"/>
                <a:cs typeface="Arial"/>
              </a:rPr>
              <a:t>" (9:7-8).</a:t>
            </a:r>
            <a:endParaRPr lang="en-US" sz="3600"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155646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quarter" idx="10"/>
          </p:nvPr>
        </p:nvSpPr>
        <p:spPr>
          <a:noFill/>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ltLang="zh-CN" sz="1400">
              <a:solidFill>
                <a:srgbClr val="FFFF66"/>
              </a:solidFill>
              <a:latin typeface="Trebuchet MS" pitchFamily="34" charset="0"/>
              <a:ea typeface="Osaka" pitchFamily="1" charset="-128"/>
            </a:endParaRPr>
          </a:p>
        </p:txBody>
      </p:sp>
      <p:sp>
        <p:nvSpPr>
          <p:cNvPr id="9" name="Footer Placeholder 2"/>
          <p:cNvSpPr>
            <a:spLocks noGrp="1"/>
          </p:cNvSpPr>
          <p:nvPr>
            <p:ph type="ftr" sz="quarter" idx="11"/>
          </p:nvPr>
        </p:nvSpPr>
        <p:spPr>
          <a:noFill/>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ltLang="zh-CN" sz="1400">
              <a:solidFill>
                <a:srgbClr val="FFFF66"/>
              </a:solidFill>
              <a:latin typeface="Trebuchet MS" pitchFamily="34" charset="0"/>
              <a:ea typeface="Osaka" pitchFamily="1" charset="-128"/>
            </a:endParaRPr>
          </a:p>
        </p:txBody>
      </p:sp>
      <p:pic>
        <p:nvPicPr>
          <p:cNvPr id="717827" name="Picture 4" descr="Locust-123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3" name="Rectangle 1026"/>
          <p:cNvSpPr txBox="1">
            <a:spLocks noChangeArrowheads="1"/>
          </p:cNvSpPr>
          <p:nvPr/>
        </p:nvSpPr>
        <p:spPr bwMode="auto">
          <a:xfrm>
            <a:off x="0" y="4953000"/>
            <a:ext cx="9144000" cy="1905000"/>
          </a:xfrm>
          <a:prstGeom prst="rect">
            <a:avLst/>
          </a:prstGeom>
          <a:solidFill>
            <a:srgbClr val="000000"/>
          </a:solidFill>
          <a:ln w="9525">
            <a:noFill/>
            <a:miter lim="800000"/>
            <a:headEnd/>
            <a:tailEnd/>
          </a:ln>
          <a:effectLst>
            <a:outerShdw blurRad="63500" dist="38099" dir="2700000" algn="ctr" rotWithShape="0">
              <a:schemeClr val="tx2">
                <a:alpha val="74997"/>
              </a:schemeClr>
            </a:outerShdw>
          </a:effec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2800" b="1">
                <a:solidFill>
                  <a:srgbClr val="FFFFFF"/>
                </a:solidFill>
                <a:latin typeface="Arial" pitchFamily="34" charset="0"/>
                <a:cs typeface="+mn-cs"/>
              </a:rPr>
              <a:t>“</a:t>
            </a:r>
            <a:r>
              <a:rPr lang="ja-JP" altLang="en-US" sz="2800">
                <a:solidFill>
                  <a:srgbClr val="FFFFFF"/>
                </a:solidFill>
                <a:ea typeface="Osaka" pitchFamily="1" charset="-128"/>
                <a:cs typeface="+mn-cs"/>
              </a:rPr>
              <a:t>蝗</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虫</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状</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备</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出</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战</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马</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一</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样</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头</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上</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戴</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金</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冠</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冕</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脸</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男</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人</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脸</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en-US" altLang="ja-JP" sz="2800">
                <a:solidFill>
                  <a:srgbClr val="FFFFFF"/>
                </a:solidFill>
                <a:latin typeface="Arial" pitchFamily="34" charset="0"/>
                <a:cs typeface="+mn-cs"/>
              </a:rPr>
              <a:t>”</a:t>
            </a:r>
            <a:endParaRPr lang="en-US" altLang="zh-CN" sz="2800">
              <a:solidFill>
                <a:srgbClr val="FFFFFF"/>
              </a:solidFill>
              <a:latin typeface="Arial" pitchFamily="34" charset="0"/>
              <a:cs typeface="+mn-cs"/>
            </a:endParaRPr>
          </a:p>
          <a:p>
            <a:pPr algn="ctr"/>
            <a:r>
              <a:rPr lang="en-US" sz="2800" b="1">
                <a:solidFill>
                  <a:srgbClr val="FFFFFF"/>
                </a:solidFill>
                <a:latin typeface="Arial" pitchFamily="34" charset="0"/>
                <a:cs typeface="+mn-cs"/>
              </a:rPr>
              <a:t> </a:t>
            </a:r>
            <a:r>
              <a:rPr lang="en-US" sz="2800" b="1">
                <a:solidFill>
                  <a:srgbClr val="FFFFFF"/>
                </a:solidFill>
                <a:latin typeface="SimSun" pitchFamily="2" charset="-122"/>
                <a:ea typeface="SimSun" pitchFamily="2" charset="-122"/>
                <a:cs typeface="+mn-cs"/>
              </a:rPr>
              <a:t>(</a:t>
            </a:r>
            <a:r>
              <a:rPr lang="zh-CN" altLang="en-US" sz="2800" b="1">
                <a:solidFill>
                  <a:srgbClr val="FFFFFF"/>
                </a:solidFill>
                <a:latin typeface="SimSun" pitchFamily="2" charset="-122"/>
                <a:ea typeface="SimSun" pitchFamily="2" charset="-122"/>
                <a:cs typeface="+mn-cs"/>
              </a:rPr>
              <a:t>启示录</a:t>
            </a:r>
            <a:r>
              <a:rPr lang="zh-CN" altLang="en-US" sz="2800">
                <a:solidFill>
                  <a:srgbClr val="FFFFFF"/>
                </a:solidFill>
                <a:latin typeface="SimSun" pitchFamily="2" charset="-122"/>
                <a:ea typeface="SimSun" pitchFamily="2" charset="-122"/>
                <a:cs typeface="+mn-cs"/>
              </a:rPr>
              <a:t> </a:t>
            </a:r>
            <a:r>
              <a:rPr lang="en-US" altLang="ja-JP" sz="2800" b="1">
                <a:solidFill>
                  <a:srgbClr val="FFFFFF"/>
                </a:solidFill>
                <a:latin typeface="SimSun" pitchFamily="2" charset="-122"/>
                <a:ea typeface="SimSun" pitchFamily="2" charset="-122"/>
                <a:cs typeface="+mn-cs"/>
              </a:rPr>
              <a:t>9:7)</a:t>
            </a:r>
            <a:endParaRPr lang="en-US" sz="2800" b="1">
              <a:solidFill>
                <a:srgbClr val="FFFFFF"/>
              </a:solidFill>
              <a:latin typeface="SimSun" pitchFamily="2" charset="-122"/>
              <a:ea typeface="SimSun" pitchFamily="2" charset="-122"/>
              <a:cs typeface="+mn-cs"/>
            </a:endParaRPr>
          </a:p>
        </p:txBody>
      </p:sp>
      <p:pic>
        <p:nvPicPr>
          <p:cNvPr id="6" name="Picture 5" descr="Chinnock_sz-hhkoopsjthwjtj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50292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Locust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497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idx="4294967295"/>
          </p:nvPr>
        </p:nvSpPr>
        <p:spPr>
          <a:xfrm>
            <a:off x="76200" y="3886200"/>
            <a:ext cx="4114800" cy="838200"/>
          </a:xfrm>
          <a:noFill/>
          <a:effectLst>
            <a:outerShdw blurRad="63500" dist="35921"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6000" b="0">
                <a:solidFill>
                  <a:srgbClr val="FFFFFF"/>
                </a:solidFill>
                <a:latin typeface="Arial" pitchFamily="34" charset="0"/>
                <a:ea typeface="SimSun" pitchFamily="2" charset="-122"/>
              </a:rPr>
              <a:t>比喻</a:t>
            </a:r>
            <a:r>
              <a:rPr lang="en-US" altLang="ja-JP" sz="6000" b="0">
                <a:solidFill>
                  <a:srgbClr val="FFFFFF"/>
                </a:solidFill>
                <a:latin typeface="Arial" pitchFamily="34" charset="0"/>
              </a:rPr>
              <a:t>?</a:t>
            </a:r>
            <a:endParaRPr lang="en-US" sz="6000">
              <a:solidFill>
                <a:srgbClr val="FFFFFF"/>
              </a:solidFill>
            </a:endParaRPr>
          </a:p>
        </p:txBody>
      </p:sp>
    </p:spTree>
    <p:extLst>
      <p:ext uri="{BB962C8B-B14F-4D97-AF65-F5344CB8AC3E}">
        <p14:creationId xmlns:p14="http://schemas.microsoft.com/office/powerpoint/2010/main" val="1099451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78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5" name="Picture 2" descr="rev 9 locust Mi-24 Hind helicop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76199" y="38100"/>
            <a:ext cx="5618105" cy="1374775"/>
          </a:xfrm>
          <a:effectLst>
            <a:outerShdw blurRad="63500" dist="35921" dir="2700000" algn="ctr" rotWithShape="0">
              <a:schemeClr val="tx2">
                <a:alpha val="74998"/>
              </a:schemeClr>
            </a:outerShdw>
          </a:effectLst>
        </p:spPr>
        <p:txBody>
          <a:bodyPr/>
          <a:lstStyle/>
          <a:p>
            <a:pPr>
              <a:defRPr/>
            </a:pPr>
            <a:r>
              <a:rPr lang="zh-CN" altLang="en-US" b="1" dirty="0">
                <a:latin typeface="Times New Roman" charset="0"/>
                <a:ea typeface="ＭＳ Ｐゴシック" charset="0"/>
                <a:cs typeface="ＭＳ Ｐゴシック" charset="0"/>
              </a:rPr>
              <a:t>今日的战斗直升机？</a:t>
            </a:r>
            <a:endParaRPr lang="en-US" b="1"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2800" b="1" dirty="0">
                <a:solidFill>
                  <a:srgbClr val="FFFFFF"/>
                </a:solidFill>
                <a:latin typeface="ＭＳ Ｐゴシック"/>
                <a:ea typeface="ＭＳ Ｐゴシック"/>
                <a:cs typeface="ＭＳ Ｐゴシック"/>
              </a:rPr>
              <a:t>“</a:t>
            </a:r>
            <a:r>
              <a:rPr lang="en-US" sz="2800" dirty="0">
                <a:solidFill>
                  <a:srgbClr val="FFFFFF"/>
                </a:solidFill>
                <a:latin typeface="ＭＳ Ｐゴシック"/>
                <a:ea typeface="ＭＳ Ｐゴシック"/>
                <a:cs typeface="ＭＳ Ｐゴシック"/>
              </a:rPr>
              <a:t>9 胸 前 有 甲 ， 好 像 铁 甲 。 他 们 翅 膀 的 声 音 ， 好 像 许 多 车 马 奔 跑 上 阵 的 声 音 。10 有 尾 巴 像 蝎 子 ， 尾 巴 上 的 毒 钩 能 伤 人 五 个 月 。</a:t>
            </a:r>
            <a:r>
              <a:rPr lang="ja-JP" altLang="en-US" sz="2800" b="1" dirty="0">
                <a:solidFill>
                  <a:srgbClr val="FFFFFF"/>
                </a:solidFill>
                <a:latin typeface="ＭＳ Ｐゴシック"/>
                <a:ea typeface="ＭＳ Ｐゴシック"/>
                <a:cs typeface="ＭＳ Ｐゴシック"/>
              </a:rPr>
              <a:t>”</a:t>
            </a:r>
            <a:r>
              <a:rPr lang="en-US" altLang="ja-JP" sz="2800" b="1" dirty="0">
                <a:solidFill>
                  <a:srgbClr val="FFFFFF"/>
                </a:solidFill>
                <a:latin typeface="ＭＳ Ｐゴシック"/>
                <a:ea typeface="ＭＳ Ｐゴシック"/>
                <a:cs typeface="ＭＳ Ｐゴシック"/>
              </a:rPr>
              <a:t> </a:t>
            </a:r>
          </a:p>
          <a:p>
            <a:pPr algn="ctr"/>
            <a:r>
              <a:rPr lang="en-US" altLang="ja-JP" sz="2800" b="1" dirty="0">
                <a:solidFill>
                  <a:srgbClr val="FFFFFF"/>
                </a:solidFill>
                <a:latin typeface="ＭＳ Ｐゴシック"/>
                <a:ea typeface="ＭＳ Ｐゴシック"/>
                <a:cs typeface="ＭＳ Ｐゴシック"/>
              </a:rPr>
              <a:t>(</a:t>
            </a:r>
            <a:r>
              <a:rPr lang="zh-CN" altLang="en-US" sz="2800" b="1" dirty="0">
                <a:solidFill>
                  <a:srgbClr val="FFFFFF"/>
                </a:solidFill>
                <a:latin typeface="ＭＳ Ｐゴシック"/>
                <a:ea typeface="ＭＳ Ｐゴシック"/>
                <a:cs typeface="ＭＳ Ｐゴシック"/>
              </a:rPr>
              <a:t>启示录</a:t>
            </a:r>
            <a:r>
              <a:rPr lang="en-US" altLang="ja-JP" sz="2800" b="1" dirty="0">
                <a:solidFill>
                  <a:srgbClr val="FFFFFF"/>
                </a:solidFill>
                <a:latin typeface="ＭＳ Ｐゴシック"/>
                <a:ea typeface="ＭＳ Ｐゴシック"/>
                <a:cs typeface="ＭＳ Ｐゴシック"/>
              </a:rPr>
              <a:t> 9:9-10)</a:t>
            </a:r>
            <a:endParaRPr lang="en-US" sz="28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3615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04194" name="Picture 4" descr="Rev 8 6th-trumpet-judg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316"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1" y="4480854"/>
            <a:ext cx="4272712" cy="2114898"/>
          </a:xfrm>
          <a:solidFill>
            <a:schemeClr val="tx1"/>
          </a:solidFill>
          <a:effectLst>
            <a:outerShdw blurRad="63500" dist="35921" dir="2700000" algn="ctr" rotWithShape="0">
              <a:schemeClr val="tx2">
                <a:alpha val="74998"/>
              </a:schemeClr>
            </a:outerShdw>
          </a:effectLst>
        </p:spPr>
        <p:txBody>
          <a:bodyPr/>
          <a:lstStyle/>
          <a:p>
            <a:pPr>
              <a:defRPr/>
            </a:pPr>
            <a:r>
              <a:rPr lang="ja-JP" altLang="en-US" b="1" dirty="0">
                <a:solidFill>
                  <a:schemeClr val="bg1"/>
                </a:solidFill>
                <a:latin typeface="Arial" charset="0"/>
                <a:ea typeface="ＭＳ Ｐゴシック" charset="0"/>
                <a:cs typeface="ＭＳ Ｐゴシック" charset="0"/>
              </a:rPr>
              <a:t>号角 </a:t>
            </a:r>
            <a:r>
              <a:rPr lang="en-US" altLang="ja-JP" b="1" dirty="0">
                <a:solidFill>
                  <a:schemeClr val="bg1"/>
                </a:solidFill>
                <a:latin typeface="Arial" charset="0"/>
                <a:ea typeface="ＭＳ Ｐゴシック" charset="0"/>
                <a:cs typeface="ＭＳ Ｐゴシック" charset="0"/>
              </a:rPr>
              <a:t>5 </a:t>
            </a:r>
            <a:br>
              <a:rPr lang="en-US" altLang="ja-JP" b="1" dirty="0">
                <a:solidFill>
                  <a:schemeClr val="bg1"/>
                </a:solidFill>
                <a:latin typeface="Arial" charset="0"/>
                <a:ea typeface="ＭＳ Ｐゴシック" charset="0"/>
                <a:cs typeface="ＭＳ Ｐゴシック" charset="0"/>
              </a:rPr>
            </a:br>
            <a:r>
              <a:rPr lang="ja-JP" altLang="en-US" b="1" dirty="0">
                <a:solidFill>
                  <a:schemeClr val="bg1"/>
                </a:solidFill>
                <a:latin typeface="Arial" charset="0"/>
                <a:ea typeface="ＭＳ Ｐゴシック" charset="0"/>
                <a:cs typeface="ＭＳ Ｐゴシック" charset="0"/>
              </a:rPr>
              <a:t>号角 </a:t>
            </a:r>
            <a:r>
              <a:rPr lang="en-US" altLang="ja-JP" b="1" dirty="0">
                <a:solidFill>
                  <a:schemeClr val="bg1"/>
                </a:solidFill>
                <a:latin typeface="Arial" charset="0"/>
                <a:ea typeface="ＭＳ Ｐゴシック" charset="0"/>
                <a:cs typeface="ＭＳ Ｐゴシック" charset="0"/>
              </a:rPr>
              <a:t>6 </a:t>
            </a:r>
            <a:br>
              <a:rPr lang="en-US" altLang="ja-JP"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(9:1-12)</a:t>
            </a:r>
            <a:endParaRPr lang="en-US" sz="5400" dirty="0">
              <a:solidFill>
                <a:schemeClr val="bg1"/>
              </a:solidFill>
              <a:latin typeface="Times New Roman" charset="0"/>
              <a:ea typeface="ＭＳ Ｐゴシック" charset="0"/>
              <a:cs typeface="ＭＳ Ｐゴシック" charset="0"/>
            </a:endParaRPr>
          </a:p>
        </p:txBody>
      </p:sp>
      <p:sp>
        <p:nvSpPr>
          <p:cNvPr id="4"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382</a:t>
            </a:r>
          </a:p>
        </p:txBody>
      </p:sp>
      <p:sp>
        <p:nvSpPr>
          <p:cNvPr id="5" name="Rectangle 1026"/>
          <p:cNvSpPr txBox="1">
            <a:spLocks noChangeArrowheads="1"/>
          </p:cNvSpPr>
          <p:nvPr/>
        </p:nvSpPr>
        <p:spPr bwMode="auto">
          <a:xfrm>
            <a:off x="0" y="-39319"/>
            <a:ext cx="8101301" cy="1115471"/>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b="1" dirty="0">
                <a:solidFill>
                  <a:srgbClr val="FFFFFF"/>
                </a:solidFill>
                <a:latin typeface="Arial"/>
                <a:cs typeface="Arial"/>
              </a:rPr>
              <a:t>坏消息是：我被从地狱来的飞蝎子蜇了</a:t>
            </a:r>
            <a:r>
              <a:rPr lang="en-US" altLang="zh-CN" b="1" dirty="0">
                <a:solidFill>
                  <a:srgbClr val="FFFFFF"/>
                </a:solidFill>
                <a:latin typeface="Arial"/>
                <a:cs typeface="Arial"/>
              </a:rPr>
              <a:t>6000</a:t>
            </a:r>
            <a:r>
              <a:rPr lang="zh-CN" altLang="en-US" b="1" dirty="0">
                <a:solidFill>
                  <a:srgbClr val="FFFFFF"/>
                </a:solidFill>
                <a:latin typeface="Arial"/>
                <a:cs typeface="Arial"/>
              </a:rPr>
              <a:t>次还死不了。</a:t>
            </a:r>
            <a:endParaRPr lang="en-US" b="1" dirty="0">
              <a:solidFill>
                <a:srgbClr val="FFFFFF"/>
              </a:solidFill>
              <a:latin typeface="Arial"/>
              <a:cs typeface="Arial"/>
            </a:endParaRPr>
          </a:p>
        </p:txBody>
      </p:sp>
      <p:sp>
        <p:nvSpPr>
          <p:cNvPr id="6" name="Rectangle 1026"/>
          <p:cNvSpPr txBox="1">
            <a:spLocks noChangeArrowheads="1"/>
          </p:cNvSpPr>
          <p:nvPr/>
        </p:nvSpPr>
        <p:spPr bwMode="auto">
          <a:xfrm>
            <a:off x="5793956" y="996712"/>
            <a:ext cx="3323588" cy="1556644"/>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b="1" dirty="0">
                <a:solidFill>
                  <a:srgbClr val="FFFFFF"/>
                </a:solidFill>
                <a:latin typeface="Arial"/>
                <a:cs typeface="Arial"/>
              </a:rPr>
              <a:t>好消息是：我们八成会死在下一次的灾祸中。</a:t>
            </a:r>
            <a:endParaRPr lang="en-US" b="1" dirty="0">
              <a:solidFill>
                <a:srgbClr val="FFFFFF"/>
              </a:solidFill>
              <a:latin typeface="Arial"/>
              <a:cs typeface="Arial"/>
            </a:endParaRPr>
          </a:p>
        </p:txBody>
      </p:sp>
    </p:spTree>
    <p:extLst>
      <p:ext uri="{BB962C8B-B14F-4D97-AF65-F5344CB8AC3E}">
        <p14:creationId xmlns:p14="http://schemas.microsoft.com/office/powerpoint/2010/main" val="24886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932363" y="3085929"/>
            <a:ext cx="4102100" cy="3584746"/>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800" b="1" dirty="0">
                <a:solidFill>
                  <a:srgbClr val="FFFFFF"/>
                </a:solidFill>
                <a:latin typeface="ＭＳ Ｐゴシック"/>
                <a:ea typeface="ＭＳ Ｐゴシック"/>
                <a:cs typeface="ＭＳ Ｐゴシック"/>
              </a:rPr>
              <a:t>9:14</a:t>
            </a:r>
            <a:r>
              <a:rPr lang="en-US" sz="2000" b="1" dirty="0">
                <a:solidFill>
                  <a:srgbClr val="FFFFFF"/>
                </a:solidFill>
                <a:latin typeface="ＭＳ Ｐゴシック"/>
                <a:ea typeface="ＭＳ Ｐゴシック"/>
                <a:cs typeface="ＭＳ Ｐゴシック"/>
              </a:rPr>
              <a:t> </a:t>
            </a:r>
          </a:p>
          <a:p>
            <a:pPr>
              <a:spcBef>
                <a:spcPct val="20000"/>
              </a:spcBef>
            </a:pPr>
            <a:r>
              <a:rPr lang="en-US" sz="2800" b="1" dirty="0">
                <a:solidFill>
                  <a:srgbClr val="FFFFFF"/>
                </a:solidFill>
                <a:latin typeface="ＭＳ Ｐゴシック"/>
                <a:ea typeface="ＭＳ Ｐゴシック"/>
                <a:cs typeface="ＭＳ Ｐゴシック"/>
              </a:rPr>
              <a:t>吩 咐 那 吹 号 的 第 六 位 天 使 ， 说 ： 把 那 捆 绑 在 伯 拉 大 河 的 四 个 使 者 释 放 了 。</a:t>
            </a:r>
          </a:p>
          <a:p>
            <a:pPr>
              <a:spcBef>
                <a:spcPct val="20000"/>
              </a:spcBef>
            </a:pPr>
            <a:endParaRPr lang="en-US" sz="2800" b="1" dirty="0">
              <a:solidFill>
                <a:srgbClr val="FFFFFF"/>
              </a:solidFill>
              <a:latin typeface="ＭＳ Ｐゴシック"/>
              <a:ea typeface="ＭＳ Ｐゴシック"/>
              <a:cs typeface="ＭＳ Ｐゴシック"/>
            </a:endParaRPr>
          </a:p>
        </p:txBody>
      </p:sp>
      <p:sp>
        <p:nvSpPr>
          <p:cNvPr id="615430" name="Freeform 6"/>
          <p:cNvSpPr>
            <a:spLocks/>
          </p:cNvSpPr>
          <p:nvPr/>
        </p:nvSpPr>
        <p:spPr bwMode="auto">
          <a:xfrm rot="1694376">
            <a:off x="53975" y="2692400"/>
            <a:ext cx="3951288"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5433" name="Text Box 9"/>
          <p:cNvSpPr txBox="1">
            <a:spLocks noChangeArrowheads="1"/>
          </p:cNvSpPr>
          <p:nvPr/>
        </p:nvSpPr>
        <p:spPr bwMode="auto">
          <a:xfrm>
            <a:off x="144463" y="4060825"/>
            <a:ext cx="4607618" cy="181806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dirty="0">
                <a:solidFill>
                  <a:srgbClr val="FFFFFF"/>
                </a:solidFill>
                <a:latin typeface="ＭＳ Ｐゴシック"/>
                <a:ea typeface="ＭＳ Ｐゴシック"/>
                <a:cs typeface="ＭＳ Ｐゴシック"/>
              </a:rPr>
              <a:t>那 四 个 使 者 就 被 释 放 ； 他 们 原 是 预 备 好 了 ， 到 某 年 某 月 某 日 某 时 ， 要 杀 人 的 三 分 之 一 。 (9:15)</a:t>
            </a:r>
          </a:p>
        </p:txBody>
      </p:sp>
      <p:sp>
        <p:nvSpPr>
          <p:cNvPr id="906245"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zh-CN" altLang="en-US" sz="4000" dirty="0">
                <a:solidFill>
                  <a:srgbClr val="FFFF66"/>
                </a:solidFill>
                <a:latin typeface="Arial" charset="0"/>
                <a:ea typeface="ＭＳ Ｐゴシック" charset="0"/>
              </a:rPr>
              <a:t>伯拉大河天使号角</a:t>
            </a:r>
            <a:r>
              <a:rPr lang="en-US" sz="4000" dirty="0">
                <a:solidFill>
                  <a:srgbClr val="FFFF66"/>
                </a:solidFill>
                <a:latin typeface="Arial" charset="0"/>
                <a:ea typeface="ＭＳ Ｐゴシック" charset="0"/>
              </a:rPr>
              <a:t> #6)</a:t>
            </a:r>
          </a:p>
        </p:txBody>
      </p:sp>
      <p:sp>
        <p:nvSpPr>
          <p:cNvPr id="906246"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339</a:t>
            </a:r>
            <a:endParaRPr lang="en-US">
              <a:solidFill>
                <a:srgbClr val="FFFFFF"/>
              </a:solidFill>
              <a:latin typeface="Arial" charset="0"/>
              <a:cs typeface="Arial" charset="0"/>
            </a:endParaRPr>
          </a:p>
        </p:txBody>
      </p:sp>
      <p:sp>
        <p:nvSpPr>
          <p:cNvPr id="12" name="Text Box 9"/>
          <p:cNvSpPr txBox="1">
            <a:spLocks noChangeArrowheads="1"/>
          </p:cNvSpPr>
          <p:nvPr/>
        </p:nvSpPr>
        <p:spPr bwMode="auto">
          <a:xfrm>
            <a:off x="179388" y="1341438"/>
            <a:ext cx="4787900" cy="138717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b="1" dirty="0">
                <a:solidFill>
                  <a:srgbClr val="FFFFFF"/>
                </a:solidFill>
                <a:latin typeface="ＭＳ Ｐゴシック"/>
                <a:ea typeface="ＭＳ Ｐゴシック"/>
                <a:cs typeface="ＭＳ Ｐゴシック"/>
              </a:rPr>
              <a:t>马 军 有 二 万 万 ； 他 们 的 数 目 我 听 见 了 。</a:t>
            </a:r>
          </a:p>
          <a:p>
            <a:r>
              <a:rPr lang="en-US" sz="2800" b="1" dirty="0">
                <a:solidFill>
                  <a:srgbClr val="FFFFFF"/>
                </a:solidFill>
                <a:latin typeface="ＭＳ Ｐゴシック"/>
                <a:ea typeface="ＭＳ Ｐゴシック"/>
                <a:cs typeface="ＭＳ Ｐゴシック"/>
              </a:rPr>
              <a:t> (9:16)</a:t>
            </a:r>
          </a:p>
        </p:txBody>
      </p:sp>
      <p:pic>
        <p:nvPicPr>
          <p:cNvPr id="11" name="Picture 10" descr="rev 9 sixth trumpet Map of China.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27538" y="0"/>
            <a:ext cx="4716462"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81625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15430"/>
                                        </p:tgtEl>
                                        <p:attrNameLst>
                                          <p:attrName>style.visibility</p:attrName>
                                        </p:attrNameLst>
                                      </p:cBhvr>
                                      <p:to>
                                        <p:strVal val="visible"/>
                                      </p:to>
                                    </p:set>
                                    <p:animEffect transition="in" filter="wipe(up)">
                                      <p:cBhvr>
                                        <p:cTn id="16" dur="500"/>
                                        <p:tgtEl>
                                          <p:spTgt spid="6154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15433"/>
                                        </p:tgtEl>
                                        <p:attrNameLst>
                                          <p:attrName>style.visibility</p:attrName>
                                        </p:attrNameLst>
                                      </p:cBhvr>
                                      <p:to>
                                        <p:strVal val="visible"/>
                                      </p:to>
                                    </p:set>
                                    <p:animEffect transition="in" filter="wipe(down)">
                                      <p:cBhvr>
                                        <p:cTn id="21" dur="580">
                                          <p:stCondLst>
                                            <p:cond delay="0"/>
                                          </p:stCondLst>
                                        </p:cTn>
                                        <p:tgtEl>
                                          <p:spTgt spid="615433"/>
                                        </p:tgtEl>
                                      </p:cBhvr>
                                    </p:animEffect>
                                    <p:anim calcmode="lin" valueType="num">
                                      <p:cBhvr>
                                        <p:cTn id="22"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27" dur="26">
                                          <p:stCondLst>
                                            <p:cond delay="650"/>
                                          </p:stCondLst>
                                        </p:cTn>
                                        <p:tgtEl>
                                          <p:spTgt spid="615433"/>
                                        </p:tgtEl>
                                      </p:cBhvr>
                                      <p:to x="100000" y="60000"/>
                                    </p:animScale>
                                    <p:animScale>
                                      <p:cBhvr>
                                        <p:cTn id="28" dur="166" decel="50000">
                                          <p:stCondLst>
                                            <p:cond delay="676"/>
                                          </p:stCondLst>
                                        </p:cTn>
                                        <p:tgtEl>
                                          <p:spTgt spid="615433"/>
                                        </p:tgtEl>
                                      </p:cBhvr>
                                      <p:to x="100000" y="100000"/>
                                    </p:animScale>
                                    <p:animScale>
                                      <p:cBhvr>
                                        <p:cTn id="29" dur="26">
                                          <p:stCondLst>
                                            <p:cond delay="1312"/>
                                          </p:stCondLst>
                                        </p:cTn>
                                        <p:tgtEl>
                                          <p:spTgt spid="615433"/>
                                        </p:tgtEl>
                                      </p:cBhvr>
                                      <p:to x="100000" y="80000"/>
                                    </p:animScale>
                                    <p:animScale>
                                      <p:cBhvr>
                                        <p:cTn id="30" dur="166" decel="50000">
                                          <p:stCondLst>
                                            <p:cond delay="1338"/>
                                          </p:stCondLst>
                                        </p:cTn>
                                        <p:tgtEl>
                                          <p:spTgt spid="615433"/>
                                        </p:tgtEl>
                                      </p:cBhvr>
                                      <p:to x="100000" y="100000"/>
                                    </p:animScale>
                                    <p:animScale>
                                      <p:cBhvr>
                                        <p:cTn id="31" dur="26">
                                          <p:stCondLst>
                                            <p:cond delay="1642"/>
                                          </p:stCondLst>
                                        </p:cTn>
                                        <p:tgtEl>
                                          <p:spTgt spid="615433"/>
                                        </p:tgtEl>
                                      </p:cBhvr>
                                      <p:to x="100000" y="90000"/>
                                    </p:animScale>
                                    <p:animScale>
                                      <p:cBhvr>
                                        <p:cTn id="32" dur="166" decel="50000">
                                          <p:stCondLst>
                                            <p:cond delay="1668"/>
                                          </p:stCondLst>
                                        </p:cTn>
                                        <p:tgtEl>
                                          <p:spTgt spid="615433"/>
                                        </p:tgtEl>
                                      </p:cBhvr>
                                      <p:to x="100000" y="100000"/>
                                    </p:animScale>
                                    <p:animScale>
                                      <p:cBhvr>
                                        <p:cTn id="33" dur="26">
                                          <p:stCondLst>
                                            <p:cond delay="1808"/>
                                          </p:stCondLst>
                                        </p:cTn>
                                        <p:tgtEl>
                                          <p:spTgt spid="615433"/>
                                        </p:tgtEl>
                                      </p:cBhvr>
                                      <p:to x="100000" y="95000"/>
                                    </p:animScale>
                                    <p:animScale>
                                      <p:cBhvr>
                                        <p:cTn id="34" dur="166" decel="50000">
                                          <p:stCondLst>
                                            <p:cond delay="1834"/>
                                          </p:stCondLst>
                                        </p:cTn>
                                        <p:tgtEl>
                                          <p:spTgt spid="615433"/>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3"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4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47675"/>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zh-CN" altLang="en-US" sz="2800">
                <a:solidFill>
                  <a:srgbClr val="FFFFFF"/>
                </a:solidFill>
                <a:latin typeface="Times New Roman" pitchFamily="18" charset="0"/>
                <a:ea typeface="SimSun" pitchFamily="2" charset="-122"/>
              </a:rPr>
              <a:t>启示录</a:t>
            </a:r>
            <a:r>
              <a:rPr lang="en-US" altLang="ja-JP" sz="2800">
                <a:solidFill>
                  <a:srgbClr val="FFFFFF"/>
                </a:solidFill>
                <a:latin typeface="Times New Roman" pitchFamily="18" charset="0"/>
                <a:ea typeface="MS PGothic" pitchFamily="34" charset="-128"/>
              </a:rPr>
              <a:t>16:12   </a:t>
            </a:r>
          </a:p>
          <a:p>
            <a:pPr>
              <a:spcBef>
                <a:spcPct val="20000"/>
              </a:spcBef>
            </a:pPr>
            <a:r>
              <a:rPr lang="zh-CN" altLang="en-US" sz="2800">
                <a:solidFill>
                  <a:srgbClr val="FFFFFF"/>
                </a:solidFill>
                <a:latin typeface="Times New Roman" pitchFamily="18" charset="0"/>
                <a:ea typeface="SimSun" pitchFamily="2" charset="-122"/>
              </a:rPr>
              <a:t>第六位天使把碗倒在</a:t>
            </a:r>
            <a:r>
              <a:rPr lang="zh-CN" altLang="en-US" sz="2800">
                <a:solidFill>
                  <a:srgbClr val="FFFF00"/>
                </a:solidFill>
                <a:latin typeface="Times New Roman" pitchFamily="18" charset="0"/>
                <a:ea typeface="SimSun" pitchFamily="2" charset="-122"/>
              </a:rPr>
              <a:t>幼发拉底</a:t>
            </a:r>
            <a:r>
              <a:rPr lang="zh-CN" altLang="en-US" sz="2800">
                <a:solidFill>
                  <a:srgbClr val="FFFFFF"/>
                </a:solidFill>
                <a:latin typeface="Times New Roman" pitchFamily="18" charset="0"/>
                <a:ea typeface="SimSun" pitchFamily="2" charset="-122"/>
              </a:rPr>
              <a:t>大河上，</a:t>
            </a:r>
            <a:r>
              <a:rPr lang="zh-CN" altLang="en-US" sz="2800">
                <a:solidFill>
                  <a:srgbClr val="FFFF00"/>
                </a:solidFill>
                <a:latin typeface="Times New Roman" pitchFamily="18" charset="0"/>
                <a:ea typeface="SimSun" pitchFamily="2" charset="-122"/>
              </a:rPr>
              <a:t>河水就干了</a:t>
            </a:r>
            <a:r>
              <a:rPr lang="zh-CN" altLang="en-US" sz="2800">
                <a:solidFill>
                  <a:srgbClr val="FFFFFF"/>
                </a:solidFill>
                <a:latin typeface="Times New Roman" pitchFamily="18" charset="0"/>
                <a:ea typeface="SimSun" pitchFamily="2" charset="-122"/>
              </a:rPr>
              <a:t>，为了要给那些从东方来的王预备道路。</a:t>
            </a:r>
            <a:endParaRPr lang="en-US" sz="2800">
              <a:solidFill>
                <a:srgbClr val="FFFFFF"/>
              </a:solidFill>
              <a:latin typeface="Times New Roman" pitchFamily="18" charset="0"/>
              <a:ea typeface="MS PGothic" pitchFamily="34" charset="-128"/>
            </a:endParaRPr>
          </a:p>
        </p:txBody>
      </p:sp>
      <p:sp>
        <p:nvSpPr>
          <p:cNvPr id="615430" name="Freeform 6"/>
          <p:cNvSpPr>
            <a:spLocks/>
          </p:cNvSpPr>
          <p:nvPr/>
        </p:nvSpPr>
        <p:spPr bwMode="auto">
          <a:xfrm>
            <a:off x="668338" y="1617663"/>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3" name="Text Box 9"/>
          <p:cNvSpPr txBox="1">
            <a:spLocks noChangeArrowheads="1"/>
          </p:cNvSpPr>
          <p:nvPr/>
        </p:nvSpPr>
        <p:spPr bwMode="auto">
          <a:xfrm>
            <a:off x="539750" y="4484688"/>
            <a:ext cx="1693863"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FFFFFF"/>
                </a:solidFill>
              </a:rPr>
              <a:t>100 </a:t>
            </a:r>
            <a:r>
              <a:rPr lang="zh-CN" altLang="en-US">
                <a:solidFill>
                  <a:srgbClr val="FFFFFF"/>
                </a:solidFill>
                <a:ea typeface="SimSun" pitchFamily="2" charset="-122"/>
              </a:rPr>
              <a:t>解经书</a:t>
            </a:r>
          </a:p>
        </p:txBody>
      </p:sp>
      <p:sp>
        <p:nvSpPr>
          <p:cNvPr id="615434" name="Text Box 10"/>
          <p:cNvSpPr txBox="1">
            <a:spLocks noChangeArrowheads="1"/>
          </p:cNvSpPr>
          <p:nvPr/>
        </p:nvSpPr>
        <p:spPr bwMode="auto">
          <a:xfrm>
            <a:off x="539750" y="5084763"/>
            <a:ext cx="1252538"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FFFFFF"/>
                </a:solidFill>
              </a:rPr>
              <a:t>57 </a:t>
            </a:r>
            <a:r>
              <a:rPr lang="zh-CN" altLang="en-US">
                <a:solidFill>
                  <a:srgbClr val="FFFFFF"/>
                </a:solidFill>
                <a:ea typeface="SimSun" pitchFamily="2" charset="-122"/>
              </a:rPr>
              <a:t>解释</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6" name="Freeform 12"/>
          <p:cNvSpPr>
            <a:spLocks/>
          </p:cNvSpPr>
          <p:nvPr/>
        </p:nvSpPr>
        <p:spPr bwMode="auto">
          <a:xfrm>
            <a:off x="561975" y="1519238"/>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4712" name="Rectangle 18"/>
          <p:cNvSpPr>
            <a:spLocks noGrp="1" noChangeArrowheads="1"/>
          </p:cNvSpPr>
          <p:nvPr>
            <p:ph type="title" idx="4294967295"/>
          </p:nvPr>
        </p:nvSpPr>
        <p:spPr>
          <a:xfrm>
            <a:off x="685800" y="457200"/>
            <a:ext cx="7772400" cy="1143000"/>
          </a:xfrm>
          <a:solidFill>
            <a:srgbClr val="000066"/>
          </a:solidFill>
        </p:spPr>
        <p:txBody>
          <a:bodyPr/>
          <a:lstStyle/>
          <a:p>
            <a:r>
              <a:rPr lang="zh-CN" altLang="en-US" sz="4000">
                <a:solidFill>
                  <a:srgbClr val="FFFF66"/>
                </a:solidFill>
                <a:ea typeface="SimSun" pitchFamily="2" charset="-122"/>
              </a:rPr>
              <a:t>若不跟从正常的语法，</a:t>
            </a:r>
            <a:br>
              <a:rPr lang="zh-CN" altLang="en-US" sz="4000">
                <a:solidFill>
                  <a:srgbClr val="FFFF66"/>
                </a:solidFill>
                <a:ea typeface="SimSun" pitchFamily="2" charset="-122"/>
              </a:rPr>
            </a:br>
            <a:r>
              <a:rPr lang="zh-CN" altLang="en-US" sz="4000">
                <a:solidFill>
                  <a:srgbClr val="FFFF66"/>
                </a:solidFill>
                <a:ea typeface="SimSun" pitchFamily="2" charset="-122"/>
              </a:rPr>
              <a:t>将会发生什么事呢？</a:t>
            </a:r>
            <a:endParaRPr lang="en-US" sz="4000">
              <a:solidFill>
                <a:srgbClr val="FFFF66"/>
              </a:solidFill>
            </a:endParaRPr>
          </a:p>
        </p:txBody>
      </p:sp>
    </p:spTree>
    <p:extLst>
      <p:ext uri="{BB962C8B-B14F-4D97-AF65-F5344CB8AC3E}">
        <p14:creationId xmlns:p14="http://schemas.microsoft.com/office/powerpoint/2010/main" val="28954365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5430"/>
                                        </p:tgtEl>
                                        <p:attrNameLst>
                                          <p:attrName>style.visibility</p:attrName>
                                        </p:attrNameLst>
                                      </p:cBhvr>
                                      <p:to>
                                        <p:strVal val="visible"/>
                                      </p:to>
                                    </p:set>
                                    <p:animEffect transition="in" filter="wipe(up)">
                                      <p:cBhvr>
                                        <p:cTn id="11" dur="500"/>
                                        <p:tgtEl>
                                          <p:spTgt spid="615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1" fill="hold" grpId="1" nodeType="clickEffect">
                                  <p:stCondLst>
                                    <p:cond delay="0"/>
                                  </p:stCondLst>
                                  <p:childTnLst>
                                    <p:animEffect transition="out" filter="wipe(up)">
                                      <p:cBhvr>
                                        <p:cTn id="15" dur="500"/>
                                        <p:tgtEl>
                                          <p:spTgt spid="615430"/>
                                        </p:tgtEl>
                                      </p:cBhvr>
                                    </p:animEffect>
                                    <p:set>
                                      <p:cBhvr>
                                        <p:cTn id="16" dur="1" fill="hold">
                                          <p:stCondLst>
                                            <p:cond delay="499"/>
                                          </p:stCondLst>
                                        </p:cTn>
                                        <p:tgtEl>
                                          <p:spTgt spid="6154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543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61543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15435"/>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5436"/>
                                        </p:tgtEl>
                                        <p:attrNameLst>
                                          <p:attrName>style.visibility</p:attrName>
                                        </p:attrNameLst>
                                      </p:cBhvr>
                                      <p:to>
                                        <p:strVal val="visible"/>
                                      </p:to>
                                    </p:set>
                                    <p:animEffect transition="in" filter="wipe(down)">
                                      <p:cBhvr>
                                        <p:cTn id="31"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autoUpdateAnimBg="0"/>
      <p:bldP spid="615430" grpId="0" animBg="1"/>
      <p:bldP spid="615430" grpId="1" animBg="1"/>
      <p:bldP spid="615433" grpId="0" animBg="1" autoUpdateAnimBg="0"/>
      <p:bldP spid="615434" grpId="0" animBg="1" autoUpdateAnimBg="0"/>
      <p:bldP spid="615435" grpId="0" animBg="1"/>
      <p:bldP spid="6154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6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67200" y="0"/>
            <a:ext cx="4876800" cy="6858000"/>
          </a:xfrm>
          <a:prstGeom prst="rect">
            <a:avLst/>
          </a:prstGeom>
          <a:solidFill>
            <a:srgbClr val="000066"/>
          </a:solidFill>
          <a:ln w="9525">
            <a:noFill/>
            <a:miter lim="800000"/>
            <a:headEnd/>
            <a:tailEnd/>
          </a:ln>
        </p:spPr>
        <p:txBody>
          <a:bodyPr/>
          <a:lstStyle/>
          <a:p>
            <a:pPr>
              <a:spcBef>
                <a:spcPct val="20000"/>
              </a:spcBef>
            </a:pPr>
            <a:r>
              <a:rPr lang="zh-CN" altLang="en-US" sz="2800" b="1">
                <a:solidFill>
                  <a:srgbClr val="FFFFFF"/>
                </a:solidFill>
                <a:effectLst>
                  <a:outerShdw blurRad="38100" dist="38100" dir="2700000" algn="tl">
                    <a:srgbClr val="000000"/>
                  </a:outerShdw>
                </a:effectLst>
                <a:latin typeface="Comic Sans MS" pitchFamily="66" charset="0"/>
                <a:ea typeface="SimSun" pitchFamily="2" charset="-122"/>
              </a:rPr>
              <a:t>启示录   </a:t>
            </a:r>
            <a:r>
              <a:rPr lang="en-US" sz="2800" b="1">
                <a:solidFill>
                  <a:srgbClr val="FFFFFF"/>
                </a:solidFill>
                <a:latin typeface="Times New Roman" pitchFamily="18" charset="0"/>
                <a:ea typeface="SimSun" pitchFamily="2" charset="-122"/>
              </a:rPr>
              <a:t>9:13-16 </a:t>
            </a:r>
          </a:p>
          <a:p>
            <a:pPr>
              <a:spcBef>
                <a:spcPct val="20000"/>
              </a:spcBef>
            </a:pPr>
            <a:r>
              <a:rPr lang="en-US" sz="2800" b="1">
                <a:solidFill>
                  <a:srgbClr val="FFFFFF"/>
                </a:solidFill>
                <a:latin typeface="Times New Roman" pitchFamily="18" charset="0"/>
                <a:ea typeface="SimSun" pitchFamily="2" charset="-122"/>
              </a:rPr>
              <a:t>  </a:t>
            </a:r>
          </a:p>
          <a:p>
            <a:r>
              <a:rPr lang="en-US" altLang="zh-CN" sz="3200" b="1">
                <a:solidFill>
                  <a:srgbClr val="FFFFFF"/>
                </a:solidFill>
                <a:latin typeface="Comic Sans MS" pitchFamily="66" charset="0"/>
                <a:ea typeface="SimSun" pitchFamily="2" charset="-122"/>
              </a:rPr>
              <a:t>13 </a:t>
            </a:r>
            <a:r>
              <a:rPr lang="zh-CN" altLang="en-US" sz="3200" b="1">
                <a:solidFill>
                  <a:srgbClr val="FFFFFF"/>
                </a:solidFill>
                <a:latin typeface="Comic Sans MS" pitchFamily="66" charset="0"/>
                <a:ea typeface="SimSun" pitchFamily="2" charset="-122"/>
              </a:rPr>
              <a:t>第六位天使吹号，我就听见有声音从神面前金坛的四角出来，</a:t>
            </a:r>
            <a:r>
              <a:rPr lang="en-US" altLang="zh-CN" sz="3200" b="1">
                <a:solidFill>
                  <a:srgbClr val="FFFFFF"/>
                </a:solidFill>
                <a:latin typeface="Comic Sans MS" pitchFamily="66" charset="0"/>
                <a:ea typeface="SimSun" pitchFamily="2" charset="-122"/>
              </a:rPr>
              <a:t>14 </a:t>
            </a:r>
            <a:r>
              <a:rPr lang="zh-CN" altLang="en-US" sz="3200" b="1">
                <a:solidFill>
                  <a:srgbClr val="FFFFFF"/>
                </a:solidFill>
                <a:latin typeface="Comic Sans MS" pitchFamily="66" charset="0"/>
                <a:ea typeface="SimSun" pitchFamily="2" charset="-122"/>
              </a:rPr>
              <a:t>吩咐那吹号的第六位天使，说：把那捆绑在幼发拉底大河的四个使者释放了。</a:t>
            </a:r>
            <a:r>
              <a:rPr lang="en-US" altLang="zh-CN" sz="3200" b="1">
                <a:solidFill>
                  <a:srgbClr val="FFFFFF"/>
                </a:solidFill>
                <a:latin typeface="Comic Sans MS" pitchFamily="66" charset="0"/>
                <a:ea typeface="SimSun" pitchFamily="2" charset="-122"/>
              </a:rPr>
              <a:t>15 </a:t>
            </a:r>
            <a:r>
              <a:rPr lang="zh-CN" altLang="en-US" sz="3200" b="1">
                <a:solidFill>
                  <a:srgbClr val="FFFFFF"/>
                </a:solidFill>
                <a:latin typeface="Comic Sans MS" pitchFamily="66" charset="0"/>
                <a:ea typeface="SimSun" pitchFamily="2" charset="-122"/>
              </a:rPr>
              <a:t>那四个使者就被释放；他们原是预备好了，到某年某月某日某时，</a:t>
            </a:r>
            <a:r>
              <a:rPr lang="zh-CN" altLang="en-US" sz="3200" b="1">
                <a:solidFill>
                  <a:srgbClr val="FFFF00"/>
                </a:solidFill>
                <a:latin typeface="Comic Sans MS" pitchFamily="66" charset="0"/>
                <a:ea typeface="SimSun" pitchFamily="2" charset="-122"/>
              </a:rPr>
              <a:t>要杀人的三分之一</a:t>
            </a:r>
            <a:r>
              <a:rPr lang="zh-CN" altLang="en-US" sz="3200" b="1">
                <a:solidFill>
                  <a:srgbClr val="FFFFFF"/>
                </a:solidFill>
                <a:latin typeface="Comic Sans MS" pitchFamily="66" charset="0"/>
                <a:ea typeface="SimSun" pitchFamily="2" charset="-122"/>
              </a:rPr>
              <a:t>。</a:t>
            </a:r>
            <a:r>
              <a:rPr lang="en-US" altLang="zh-CN" sz="3200" b="1">
                <a:solidFill>
                  <a:srgbClr val="FFFFFF"/>
                </a:solidFill>
                <a:latin typeface="Comic Sans MS" pitchFamily="66" charset="0"/>
                <a:ea typeface="SimSun" pitchFamily="2" charset="-122"/>
              </a:rPr>
              <a:t>16 </a:t>
            </a:r>
            <a:r>
              <a:rPr lang="zh-CN" altLang="en-US" sz="3200" b="1">
                <a:solidFill>
                  <a:srgbClr val="FFFF00"/>
                </a:solidFill>
                <a:latin typeface="Comic Sans MS" pitchFamily="66" charset="0"/>
                <a:ea typeface="SimSun" pitchFamily="2" charset="-122"/>
              </a:rPr>
              <a:t>马军有二万万</a:t>
            </a:r>
            <a:r>
              <a:rPr lang="zh-CN" altLang="en-US" sz="3200" b="1">
                <a:solidFill>
                  <a:srgbClr val="FFFFFF"/>
                </a:solidFill>
                <a:latin typeface="Comic Sans MS" pitchFamily="66" charset="0"/>
                <a:ea typeface="SimSun" pitchFamily="2" charset="-122"/>
              </a:rPr>
              <a:t>；他们的数目我听见了。 </a:t>
            </a:r>
            <a:endParaRPr lang="en-US" sz="3200" b="1">
              <a:solidFill>
                <a:srgbClr val="FFFFFF"/>
              </a:solidFill>
              <a:latin typeface="Times New Roman" pitchFamily="18" charset="0"/>
              <a:ea typeface="SimSun" pitchFamily="2" charset="-122"/>
            </a:endParaRPr>
          </a:p>
        </p:txBody>
      </p:sp>
      <p:sp>
        <p:nvSpPr>
          <p:cNvPr id="615430" name="Freeform 6"/>
          <p:cNvSpPr>
            <a:spLocks/>
          </p:cNvSpPr>
          <p:nvPr/>
        </p:nvSpPr>
        <p:spPr bwMode="auto">
          <a:xfrm rot="1694376">
            <a:off x="736600" y="2838450"/>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6756"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6" name="Freeform 12"/>
          <p:cNvSpPr>
            <a:spLocks/>
          </p:cNvSpPr>
          <p:nvPr/>
        </p:nvSpPr>
        <p:spPr bwMode="auto">
          <a:xfrm>
            <a:off x="561975" y="1752600"/>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6758" name="Rectangle 18"/>
          <p:cNvSpPr>
            <a:spLocks noGrp="1" noChangeArrowheads="1"/>
          </p:cNvSpPr>
          <p:nvPr>
            <p:ph type="title" idx="4294967295"/>
          </p:nvPr>
        </p:nvSpPr>
        <p:spPr>
          <a:xfrm>
            <a:off x="914400" y="685800"/>
            <a:ext cx="3276600" cy="1143000"/>
          </a:xfrm>
          <a:solidFill>
            <a:srgbClr val="FF0000"/>
          </a:solidFill>
        </p:spPr>
        <p:txBody>
          <a:bodyPr/>
          <a:lstStyle/>
          <a:p>
            <a:r>
              <a:rPr lang="en-US" altLang="zh-TW" sz="4000" b="1">
                <a:solidFill>
                  <a:srgbClr val="FFFF00"/>
                </a:solidFill>
                <a:ea typeface="PMingLiU" pitchFamily="18" charset="-120"/>
              </a:rPr>
              <a:t>200 </a:t>
            </a:r>
            <a:r>
              <a:rPr lang="zh-TW" altLang="en-US" sz="4000" b="1">
                <a:solidFill>
                  <a:srgbClr val="FFFF00"/>
                </a:solidFill>
                <a:ea typeface="PMingLiU" pitchFamily="18" charset="-120"/>
              </a:rPr>
              <a:t>万士兵</a:t>
            </a:r>
            <a:endParaRPr lang="en-US" sz="4000" b="1">
              <a:solidFill>
                <a:srgbClr val="FFFF00"/>
              </a:solidFill>
            </a:endParaRPr>
          </a:p>
        </p:txBody>
      </p:sp>
      <p:sp>
        <p:nvSpPr>
          <p:cNvPr id="586759" name="Text Box 19"/>
          <p:cNvSpPr txBox="1">
            <a:spLocks noChangeArrowheads="1"/>
          </p:cNvSpPr>
          <p:nvPr/>
        </p:nvSpPr>
        <p:spPr bwMode="auto">
          <a:xfrm>
            <a:off x="8382000" y="15875"/>
            <a:ext cx="739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rPr>
              <a:t>339</a:t>
            </a:r>
            <a:endParaRPr lang="en-US">
              <a:solidFill>
                <a:srgbClr val="000000"/>
              </a:solidFill>
            </a:endParaRPr>
          </a:p>
        </p:txBody>
      </p:sp>
    </p:spTree>
    <p:extLst>
      <p:ext uri="{BB962C8B-B14F-4D97-AF65-F5344CB8AC3E}">
        <p14:creationId xmlns:p14="http://schemas.microsoft.com/office/powerpoint/2010/main" val="12345337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endParaRPr lang="en-US">
              <a:solidFill>
                <a:srgbClr val="000000"/>
              </a:solidFill>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solidFill>
                <a:srgbClr val="000000"/>
              </a:solidFill>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br>
              <a:rPr lang="en-US" sz="1400" b="1" dirty="0">
                <a:solidFill>
                  <a:srgbClr val="000000"/>
                </a:solidFill>
                <a:latin typeface="Arial Narrow" charset="0"/>
                <a:cs typeface="Arial" charset="0"/>
              </a:rPr>
            </a:br>
            <a:r>
              <a:rPr lang="en-US" sz="1400" b="1" dirty="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TW" altLang="en-US" sz="1400" b="1" dirty="0">
                <a:solidFill>
                  <a:srgbClr val="000000"/>
                </a:solidFill>
                <a:latin typeface="Arial"/>
                <a:ea typeface="MS PGothic" pitchFamily="34" charset="-128"/>
                <a:cs typeface="Arial"/>
              </a:rPr>
              <a:t>教会揭露</a:t>
            </a:r>
            <a:endParaRPr lang="en-US" sz="1400" b="1" dirty="0">
              <a:solidFill>
                <a:srgbClr val="000000"/>
              </a:solidFill>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a:t>
            </a:r>
            <a:r>
              <a:rPr lang="zh-TW" altLang="en-US" sz="1600" b="1" dirty="0">
                <a:solidFill>
                  <a:srgbClr val="000000"/>
                </a:solidFill>
                <a:latin typeface="Arial" pitchFamily="34" charset="0"/>
                <a:ea typeface="MS PGothic" pitchFamily="34" charset="-128"/>
                <a:cs typeface="Times New Roman" pitchFamily="18" charset="0"/>
              </a:rPr>
              <a:t>你看到什么</a:t>
            </a:r>
            <a:r>
              <a:rPr lang="en-US" altLang="zh-TW" sz="1600" b="1" dirty="0">
                <a:solidFill>
                  <a:srgbClr val="000000"/>
                </a:solidFill>
                <a:latin typeface="Arial" pitchFamily="34" charset="0"/>
                <a:ea typeface="MS PGothic" pitchFamily="34" charset="-128"/>
                <a:cs typeface="Times New Roman" pitchFamily="18" charset="0"/>
              </a:rPr>
              <a:t>”</a:t>
            </a:r>
            <a:endParaRPr lang="zh-TW" altLang="en-US" sz="1600" b="1" dirty="0">
              <a:solidFill>
                <a:srgbClr val="000000"/>
              </a:solidFill>
              <a:latin typeface="Arial" pitchFamily="34" charset="0"/>
              <a:ea typeface="MS PGothic" pitchFamily="34" charset="-128"/>
              <a:cs typeface="Times New Roman" pitchFamily="18" charset="0"/>
            </a:endParaRPr>
          </a:p>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(1:19</a:t>
            </a:r>
            <a:r>
              <a:rPr lang="en-US" sz="1600" b="1" dirty="0">
                <a:solidFill>
                  <a:srgbClr val="000000"/>
                </a:solidFill>
                <a:latin typeface="Arial" pitchFamily="34" charset="0"/>
                <a:ea typeface="MS PGothic" pitchFamily="34" charset="-128"/>
                <a:cs typeface="Times New Roman" pitchFamily="18" charset="0"/>
              </a:rPr>
              <a:t>a)</a:t>
            </a:r>
            <a:endParaRPr lang="en-US" sz="1600" dirty="0">
              <a:solidFill>
                <a:srgbClr val="000000"/>
              </a:solidFill>
              <a:latin typeface="Arial Narrow" charset="0"/>
              <a:cs typeface="Arial" charset="0"/>
            </a:endParaRPr>
          </a:p>
          <a:p>
            <a:pPr algn="ctr"/>
            <a:r>
              <a:rPr lang="zh-CN" altLang="en-US" sz="1600" b="1" dirty="0">
                <a:solidFill>
                  <a:srgbClr val="000000"/>
                </a:solidFill>
                <a:latin typeface="Times New Roman" pitchFamily="18" charset="0"/>
                <a:ea typeface="SimSun" pitchFamily="2" charset="-122"/>
              </a:rPr>
              <a:t>第 </a:t>
            </a:r>
            <a:r>
              <a:rPr lang="en-US" sz="1600" b="1" dirty="0">
                <a:solidFill>
                  <a:srgbClr val="000000"/>
                </a:solidFill>
                <a:latin typeface="Times New Roman" pitchFamily="18" charset="0"/>
                <a:ea typeface="SimSun" pitchFamily="2" charset="-122"/>
              </a:rPr>
              <a:t>1 </a:t>
            </a:r>
            <a:r>
              <a:rPr lang="zh-CN" altLang="en-US" sz="1600" b="1" dirty="0">
                <a:solidFill>
                  <a:srgbClr val="000000"/>
                </a:solidFill>
                <a:latin typeface="Times New Roman" pitchFamily="18" charset="0"/>
                <a:ea typeface="SimSun" pitchFamily="2" charset="-122"/>
              </a:rPr>
              <a:t>章</a:t>
            </a:r>
            <a:endParaRPr lang="en-US" sz="1600" b="1" dirty="0">
              <a:solidFill>
                <a:srgbClr val="000000"/>
              </a:solidFill>
              <a:latin typeface="Arial Narrow"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现在是什么</a:t>
            </a:r>
            <a:r>
              <a:rPr lang="en-US" altLang="ja-JP" sz="1600" b="1" dirty="0">
                <a:solidFill>
                  <a:srgbClr val="000000"/>
                </a:solidFill>
                <a:latin typeface="Arial"/>
                <a:ea typeface="SimSun" pitchFamily="2" charset="-122"/>
                <a:cs typeface="Arial"/>
              </a:rPr>
              <a:t>”</a:t>
            </a:r>
          </a:p>
          <a:p>
            <a:pPr algn="ctr" eaLnBrk="1" hangingPunct="1"/>
            <a:r>
              <a:rPr lang="en-US" sz="1600" b="1" dirty="0">
                <a:solidFill>
                  <a:srgbClr val="000000"/>
                </a:solidFill>
                <a:latin typeface="Arial"/>
                <a:ea typeface="SimSun" pitchFamily="2" charset="-122"/>
                <a:cs typeface="Arial"/>
              </a:rPr>
              <a:t>(1:19b)</a:t>
            </a:r>
            <a:endParaRPr lang="en-US" sz="1600" dirty="0">
              <a:solidFill>
                <a:srgbClr val="000000"/>
              </a:solidFill>
              <a:latin typeface="Arial Narrow" charset="0"/>
              <a:cs typeface="Arial" charset="0"/>
            </a:endParaRPr>
          </a:p>
          <a:p>
            <a:pPr algn="ctr"/>
            <a:r>
              <a:rPr lang="zh-TW" altLang="en-US" sz="1600" b="1" dirty="0">
                <a:solidFill>
                  <a:srgbClr val="000000"/>
                </a:solidFill>
                <a:latin typeface="Arial"/>
                <a:ea typeface="NSimSun" pitchFamily="49" charset="-122"/>
                <a:cs typeface="Arial"/>
              </a:rPr>
              <a:t>第 </a:t>
            </a:r>
            <a:r>
              <a:rPr lang="en-US" altLang="zh-TW" sz="1600" b="1" dirty="0">
                <a:solidFill>
                  <a:srgbClr val="000000"/>
                </a:solidFill>
                <a:latin typeface="Arial"/>
                <a:ea typeface="MS PGothic" pitchFamily="34" charset="-128"/>
                <a:cs typeface="Arial"/>
              </a:rPr>
              <a:t>2–3 </a:t>
            </a:r>
            <a:r>
              <a:rPr lang="zh-TW" altLang="en-US" sz="1600" b="1" dirty="0">
                <a:solidFill>
                  <a:srgbClr val="000000"/>
                </a:solidFill>
                <a:latin typeface="Arial"/>
                <a:ea typeface="NSimSun" pitchFamily="49" charset="-122"/>
                <a:cs typeface="Arial"/>
              </a:rPr>
              <a:t>章</a:t>
            </a:r>
            <a:endParaRPr lang="en-US" sz="1600" b="1" dirty="0">
              <a:solidFill>
                <a:srgbClr val="000000"/>
              </a:solidFill>
              <a:latin typeface="Arial Narrow"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以后会发生什么</a:t>
            </a:r>
            <a:r>
              <a:rPr lang="en-US" altLang="ja-JP" sz="1600" b="1" dirty="0">
                <a:solidFill>
                  <a:srgbClr val="000000"/>
                </a:solidFill>
                <a:latin typeface="Arial"/>
                <a:ea typeface="SimSun" pitchFamily="2" charset="-122"/>
                <a:cs typeface="Arial"/>
              </a:rPr>
              <a:t>”</a:t>
            </a:r>
          </a:p>
          <a:p>
            <a:pPr algn="ctr"/>
            <a:r>
              <a:rPr lang="zh-CN" altLang="en-US" sz="1600" b="1" dirty="0">
                <a:solidFill>
                  <a:srgbClr val="000000"/>
                </a:solidFill>
                <a:latin typeface="Arial"/>
                <a:ea typeface="SimSun" pitchFamily="2" charset="-122"/>
                <a:cs typeface="Arial"/>
              </a:rPr>
              <a:t>第 </a:t>
            </a:r>
            <a:r>
              <a:rPr lang="en-US" sz="1600" b="1" dirty="0">
                <a:solidFill>
                  <a:srgbClr val="000000"/>
                </a:solidFill>
                <a:latin typeface="Arial"/>
                <a:ea typeface="SimSun" pitchFamily="2" charset="-122"/>
                <a:cs typeface="Arial"/>
              </a:rPr>
              <a:t>4–22 </a:t>
            </a:r>
            <a:r>
              <a:rPr lang="zh-CN" altLang="en-US" sz="1600" b="1" dirty="0">
                <a:solidFill>
                  <a:srgbClr val="000000"/>
                </a:solidFill>
                <a:latin typeface="Arial"/>
                <a:ea typeface="SimSun" pitchFamily="2" charset="-122"/>
                <a:cs typeface="Arial"/>
              </a:rPr>
              <a:t>章</a:t>
            </a:r>
            <a:endParaRPr lang="en-US" altLang="zh-CN"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MS PGothic" pitchFamily="34" charset="-128"/>
              <a:cs typeface="Arial"/>
            </a:endParaRPr>
          </a:p>
          <a:p>
            <a:pPr algn="ctr"/>
            <a:endParaRPr lang="en-US" sz="1600" b="1" dirty="0">
              <a:solidFill>
                <a:srgbClr val="000000"/>
              </a:solidFill>
              <a:latin typeface="Arial Narrow"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CN" altLang="en-US" sz="1400" b="1" dirty="0">
                <a:solidFill>
                  <a:srgbClr val="000000"/>
                </a:solidFill>
                <a:latin typeface="Arial"/>
                <a:ea typeface="SimSun" pitchFamily="2" charset="-122"/>
                <a:cs typeface="Arial"/>
              </a:rPr>
              <a:t>基督揭露</a:t>
            </a:r>
            <a:endParaRPr lang="en-US" sz="1400" b="1" dirty="0">
              <a:solidFill>
                <a:srgbClr val="000000"/>
              </a:solidFill>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下半年</a:t>
            </a:r>
            <a:endParaRPr lang="en-US" sz="1400" b="1" dirty="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苦难</a:t>
            </a:r>
            <a:endParaRPr lang="en-US" sz="1400" b="1" dirty="0">
              <a:solidFill>
                <a:srgbClr val="000000"/>
              </a:solidFill>
              <a:latin typeface="Arial Narrow" charset="0"/>
              <a:cs typeface="Arial" charset="0"/>
            </a:endParaRPr>
          </a:p>
          <a:p>
            <a:pPr algn="ctr"/>
            <a:r>
              <a:rPr lang="en-US" sz="1400" b="1" dirty="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第二</a:t>
            </a:r>
            <a:br>
              <a:rPr lang="en-US" altLang="zh-CN" sz="1400" b="1" dirty="0">
                <a:solidFill>
                  <a:srgbClr val="000000"/>
                </a:solidFill>
                <a:latin typeface="Arial"/>
                <a:ea typeface="SimSun" pitchFamily="2" charset="-122"/>
                <a:cs typeface="Arial"/>
              </a:rPr>
            </a:br>
            <a:r>
              <a:rPr lang="zh-CN" altLang="en-US" sz="1400" b="1" dirty="0">
                <a:solidFill>
                  <a:srgbClr val="000000"/>
                </a:solidFill>
                <a:latin typeface="Arial"/>
                <a:ea typeface="SimSun" pitchFamily="2" charset="-122"/>
                <a:cs typeface="Arial"/>
              </a:rPr>
              <a:t>次来</a:t>
            </a:r>
            <a:endParaRPr lang="en-US" sz="1400" b="1" dirty="0">
              <a:solidFill>
                <a:srgbClr val="000000"/>
              </a:solidFill>
              <a:latin typeface="Arial Narrow"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1400" b="1" dirty="0">
                <a:solidFill>
                  <a:srgbClr val="000000"/>
                </a:solidFill>
                <a:latin typeface="Arial"/>
                <a:ea typeface="SimSun" pitchFamily="2" charset="-122"/>
                <a:cs typeface="Arial"/>
              </a:rPr>
              <a:t>千禧年</a:t>
            </a:r>
            <a:endParaRPr lang="en-US" altLang="ja-JP" sz="1400" b="1" dirty="0">
              <a:solidFill>
                <a:srgbClr val="000000"/>
              </a:solidFill>
              <a:latin typeface="Arial"/>
              <a:ea typeface="SimSun" pitchFamily="2" charset="-122"/>
              <a:cs typeface="Arial"/>
            </a:endParaRPr>
          </a:p>
          <a:p>
            <a:endParaRPr lang="en-US" sz="1400" b="1" dirty="0">
              <a:solidFill>
                <a:srgbClr val="000000"/>
              </a:solidFill>
              <a:latin typeface="Arial Narrow"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dirty="0">
                <a:solidFill>
                  <a:srgbClr val="000000"/>
                </a:solidFill>
                <a:latin typeface="Arial"/>
                <a:ea typeface="SimSun" pitchFamily="2" charset="-122"/>
                <a:cs typeface="Arial"/>
              </a:rPr>
              <a:t>永恒的状态</a:t>
            </a:r>
            <a:endParaRPr lang="en-US" sz="1600" b="1" dirty="0">
              <a:solidFill>
                <a:srgbClr val="000000"/>
              </a:solidFill>
              <a:latin typeface="Arial Narrow"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200" dirty="0">
                <a:solidFill>
                  <a:srgbClr val="000000"/>
                </a:solidFill>
              </a:rPr>
              <a:t>白色的大宝座的审判</a:t>
            </a:r>
            <a:endParaRPr lang="en-US" sz="1200" b="1" dirty="0">
              <a:solidFill>
                <a:srgbClr val="000000"/>
              </a:solidFill>
              <a:latin typeface="Arial Narrow"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400" dirty="0">
                <a:solidFill>
                  <a:srgbClr val="000000"/>
                </a:solidFill>
                <a:latin typeface="Arial Narrow" charset="0"/>
                <a:cs typeface="Arial" charset="0"/>
              </a:rPr>
              <a:t>Copyright 1989 Rick Griffith</a:t>
            </a:r>
          </a:p>
          <a:p>
            <a:r>
              <a:rPr lang="en-US" sz="1400" dirty="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上半</a:t>
            </a:r>
            <a:endParaRPr lang="en-US" sz="1400" b="1" dirty="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endParaRPr lang="en-US">
              <a:solidFill>
                <a:srgbClr val="000000"/>
              </a:solidFill>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Tree>
    <p:extLst>
      <p:ext uri="{BB962C8B-B14F-4D97-AF65-F5344CB8AC3E}">
        <p14:creationId xmlns:p14="http://schemas.microsoft.com/office/powerpoint/2010/main" val="317362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The 6</a:t>
            </a:r>
            <a:r>
              <a:rPr lang="en-US" sz="3600" b="1" baseline="30000" dirty="0">
                <a:latin typeface="Arial" charset="0"/>
                <a:ea typeface="ＭＳ Ｐゴシック" charset="0"/>
                <a:cs typeface="ＭＳ Ｐゴシック" charset="0"/>
              </a:rPr>
              <a:t>th</a:t>
            </a:r>
            <a:r>
              <a:rPr lang="en-US" sz="3600" b="1" dirty="0">
                <a:latin typeface="Arial" charset="0"/>
                <a:ea typeface="ＭＳ Ｐゴシック" charset="0"/>
                <a:cs typeface="ＭＳ Ｐゴシック" charset="0"/>
              </a:rPr>
              <a:t> Trumpet (9:17-18)</a:t>
            </a:r>
            <a:endParaRPr lang="en-US" sz="3600" dirty="0">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1026">
            <a:extLst>
              <a:ext uri="{FF2B5EF4-FFF2-40B4-BE49-F238E27FC236}">
                <a16:creationId xmlns:a16="http://schemas.microsoft.com/office/drawing/2014/main" id="{18702F97-D458-134F-90BA-BEED04B00144}"/>
              </a:ext>
            </a:extLst>
          </p:cNvPr>
          <p:cNvSpPr txBox="1">
            <a:spLocks noChangeArrowheads="1"/>
          </p:cNvSpPr>
          <p:nvPr/>
        </p:nvSpPr>
        <p:spPr bwMode="auto">
          <a:xfrm>
            <a:off x="8963" y="770965"/>
            <a:ext cx="9144000" cy="317350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And in my vision, I saw the horses and the riders sitting on them. The riders wore armor that was fiery red and dark blue and yellow. The horses had heads like lions, and fire and smoke and burning sulfur billowed from their mouths.  </a:t>
            </a:r>
            <a:r>
              <a:rPr kumimoji="0" lang="en-SG" sz="2400" b="1" i="0" u="none" strike="noStrike" kern="1200" cap="none" spc="0" normalizeH="0" baseline="30000" noProof="0" dirty="0">
                <a:ln>
                  <a:noFill/>
                </a:ln>
                <a:solidFill>
                  <a:srgbClr val="FFFFFF"/>
                </a:solidFill>
                <a:effectLst/>
                <a:uLnTx/>
                <a:uFillTx/>
                <a:latin typeface="Arial"/>
                <a:ea typeface="ＭＳ Ｐゴシック" charset="0"/>
                <a:cs typeface="Arial"/>
              </a:rPr>
              <a:t>18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One-third of all the people on earth were killed by these three plagues—by the fire and smoke and burning sulfur that came from the mouths of the horses</a:t>
            </a:r>
            <a:r>
              <a:rPr kumimoji="0" lang="mr-IN"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 (9:17-18 </a:t>
            </a:r>
            <a:r>
              <a:rPr kumimoji="0" lang="en-US" altLang="ja-JP" sz="18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5058" name="Picture 2">
            <a:extLst>
              <a:ext uri="{FF2B5EF4-FFF2-40B4-BE49-F238E27FC236}">
                <a16:creationId xmlns:a16="http://schemas.microsoft.com/office/drawing/2014/main" id="{6CECEE7C-02F8-0B4A-BB7A-CFB9966F00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16"/>
          <a:stretch/>
        </p:blipFill>
        <p:spPr bwMode="auto">
          <a:xfrm>
            <a:off x="232056" y="3944470"/>
            <a:ext cx="8823325" cy="291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8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324651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Three evidences of…</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Witnesses</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Satan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Henchmen</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Tree>
    <p:extLst>
      <p:ext uri="{BB962C8B-B14F-4D97-AF65-F5344CB8AC3E}">
        <p14:creationId xmlns:p14="http://schemas.microsoft.com/office/powerpoint/2010/main" val="1742935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en-US" b="1" dirty="0">
                <a:solidFill>
                  <a:srgbClr val="FFFF00"/>
                </a:solidFill>
                <a:effectLst>
                  <a:glow rad="177800">
                    <a:schemeClr val="tx1"/>
                  </a:glow>
                </a:effectLst>
                <a:latin typeface="Arial" charset="0"/>
                <a:ea typeface="ＭＳ Ｐゴシック" charset="0"/>
              </a:rPr>
              <a:t>Jesus</a:t>
            </a:r>
            <a:r>
              <a:rPr lang="en-US" b="1" dirty="0">
                <a:effectLst>
                  <a:glow rad="177800">
                    <a:schemeClr val="tx1"/>
                  </a:glow>
                </a:effectLst>
                <a:latin typeface="Arial" charset="0"/>
                <a:ea typeface="ＭＳ Ｐゴシック" charset="0"/>
              </a:rPr>
              <a:t> will show God</a:t>
            </a:r>
            <a:r>
              <a:rPr lang="fr-FR"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s Word has opposite </a:t>
            </a:r>
            <a:r>
              <a:rPr lang="en-US" b="1" dirty="0">
                <a:solidFill>
                  <a:srgbClr val="FFFF00"/>
                </a:solidFill>
                <a:effectLst>
                  <a:glow rad="177800">
                    <a:schemeClr val="tx1"/>
                  </a:glow>
                </a:effectLst>
                <a:latin typeface="Arial" charset="0"/>
                <a:ea typeface="ＭＳ Ｐゴシック" charset="0"/>
              </a:rPr>
              <a:t>affects</a:t>
            </a:r>
            <a:r>
              <a:rPr lang="en-US" b="1" dirty="0">
                <a:effectLst>
                  <a:glow rad="177800">
                    <a:schemeClr val="tx1"/>
                  </a:glow>
                </a:effectLst>
                <a:latin typeface="Arial" charset="0"/>
                <a:ea typeface="ＭＳ Ｐゴシック" charset="0"/>
              </a:rPr>
              <a:t> for believers and unbelievers (Rev. 10). </a:t>
            </a:r>
          </a:p>
        </p:txBody>
      </p:sp>
    </p:spTree>
    <p:extLst>
      <p:ext uri="{BB962C8B-B14F-4D97-AF65-F5344CB8AC3E}">
        <p14:creationId xmlns:p14="http://schemas.microsoft.com/office/powerpoint/2010/main" val="2642397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手 里 拿 著 小 书 卷 的 天 使</a:t>
            </a:r>
            <a:br>
              <a:rPr lang="zh-CN" altLang="en-US" b="1" dirty="0">
                <a:latin typeface="Arial" charset="0"/>
                <a:ea typeface="ＭＳ Ｐゴシック" charset="0"/>
                <a:cs typeface="ＭＳ Ｐゴシック" charset="0"/>
              </a:rPr>
            </a:br>
            <a:r>
              <a:rPr lang="en-US" altLang="zh-CN" b="1" dirty="0">
                <a:latin typeface="Arial" charset="0"/>
                <a:ea typeface="ＭＳ Ｐゴシック" charset="0"/>
                <a:cs typeface="ＭＳ Ｐゴシック" charset="0"/>
              </a:rPr>
              <a:t>(10:1)</a:t>
            </a:r>
            <a:endParaRPr lang="en-US" dirty="0">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74191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5" name="Picture 1" descr="06c The Mighty Angel S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8533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5" name="Rectangle 1026"/>
          <p:cNvSpPr>
            <a:spLocks noGrp="1" noChangeArrowheads="1"/>
          </p:cNvSpPr>
          <p:nvPr>
            <p:ph type="ctrTitle"/>
          </p:nvPr>
        </p:nvSpPr>
        <p:spPr>
          <a:xfrm>
            <a:off x="101600" y="4149725"/>
            <a:ext cx="4997938" cy="218281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b="1" dirty="0">
                <a:solidFill>
                  <a:schemeClr val="bg1"/>
                </a:solidFill>
                <a:effectLst>
                  <a:glow rad="177800">
                    <a:schemeClr val="tx1"/>
                  </a:glow>
                </a:effectLst>
                <a:latin typeface="Arial" charset="0"/>
                <a:ea typeface="ＭＳ Ｐゴシック" charset="0"/>
              </a:rPr>
              <a:t>Another Mighty Angel (5:2)</a:t>
            </a:r>
          </a:p>
        </p:txBody>
      </p:sp>
      <p:sp>
        <p:nvSpPr>
          <p:cNvPr id="4" name="Rectangle 1026"/>
          <p:cNvSpPr txBox="1">
            <a:spLocks noChangeArrowheads="1"/>
          </p:cNvSpPr>
          <p:nvPr/>
        </p:nvSpPr>
        <p:spPr bwMode="auto">
          <a:xfrm>
            <a:off x="101600" y="551140"/>
            <a:ext cx="4997938" cy="32398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"Who is worthy to break the seals and open the scroll?"</a:t>
            </a:r>
          </a:p>
        </p:txBody>
      </p:sp>
    </p:spTree>
    <p:extLst>
      <p:ext uri="{BB962C8B-B14F-4D97-AF65-F5344CB8AC3E}">
        <p14:creationId xmlns:p14="http://schemas.microsoft.com/office/powerpoint/2010/main" val="145880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dirty="0">
                <a:effectLst>
                  <a:glow rad="177800">
                    <a:schemeClr val="tx1"/>
                  </a:glow>
                </a:effectLst>
                <a:latin typeface="Arial" charset="0"/>
                <a:ea typeface="ＭＳ Ｐゴシック" charset="0"/>
              </a:rPr>
              <a:t>"Then I saw another mighty angel coming down from heaven, surrounded by a cloud, with a rainbow over his head. His face shone like the sun, and his feet were like pillars of fire"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(10:1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374827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200" b="1" dirty="0"/>
              <a:t>"And in his hand was a small scroll that had been opened. He stood with his right foot on the sea and his left foot on the land.  </a:t>
            </a:r>
            <a:r>
              <a:rPr lang="en-US" sz="3200" b="1" baseline="30000" dirty="0"/>
              <a:t>3</a:t>
            </a:r>
            <a:r>
              <a:rPr lang="en-US" sz="3200" b="1" dirty="0"/>
              <a:t>And he gave a great shout like the roar of a lion. And when he shouted, the seven thunders answered" </a:t>
            </a:r>
            <a:br>
              <a:rPr lang="en-US" sz="3200" b="1" dirty="0"/>
            </a:br>
            <a:r>
              <a:rPr lang="en-US" sz="3200" b="1" dirty="0"/>
              <a:t>(10:2-3 </a:t>
            </a:r>
            <a:r>
              <a:rPr lang="en-US" sz="2800" b="1" dirty="0"/>
              <a:t>NLT</a:t>
            </a:r>
            <a:r>
              <a:rPr lang="en-US" sz="3200" b="1" dirty="0"/>
              <a:t>).</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96572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七雷</a:t>
            </a:r>
            <a:r>
              <a:rPr lang="en-US" altLang="zh-CN" b="1"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(10:4)</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dirty="0">
                <a:solidFill>
                  <a:srgbClr val="FFFFFF"/>
                </a:solidFill>
                <a:latin typeface="ＭＳ Ｐゴシック"/>
                <a:ea typeface="ＭＳ Ｐゴシック"/>
                <a:cs typeface="ＭＳ Ｐゴシック"/>
              </a:rPr>
              <a:t>七 雷 发 声 之 後 ， 我 正 要 写 出 来 ， 就 听 见 从 天 上 有 声 音 说 ： 七 雷 所 说 的 ， 你 要 封 上 ， 不 可 写 出 来 。</a:t>
            </a:r>
          </a:p>
          <a:p>
            <a:pPr algn="ctr">
              <a:defRPr/>
            </a:pPr>
            <a:r>
              <a:rPr lang="en-US" altLang="ja-JP" b="1" dirty="0">
                <a:solidFill>
                  <a:srgbClr val="FFFFFF"/>
                </a:solidFill>
                <a:latin typeface="ＭＳ Ｐゴシック"/>
                <a:ea typeface="ＭＳ Ｐゴシック"/>
                <a:cs typeface="ＭＳ Ｐゴシック"/>
              </a:rPr>
              <a:t>(</a:t>
            </a:r>
            <a:r>
              <a:rPr lang="zh-CN" altLang="en-US" b="1" dirty="0">
                <a:solidFill>
                  <a:srgbClr val="FFFFFF"/>
                </a:solidFill>
                <a:latin typeface="ＭＳ Ｐゴシック"/>
                <a:ea typeface="ＭＳ Ｐゴシック"/>
                <a:cs typeface="ＭＳ Ｐゴシック"/>
              </a:rPr>
              <a:t>启</a:t>
            </a:r>
            <a:r>
              <a:rPr lang="en-US" altLang="ja-JP" b="1" dirty="0">
                <a:solidFill>
                  <a:srgbClr val="FFFFFF"/>
                </a:solidFill>
                <a:latin typeface="ＭＳ Ｐゴシック"/>
                <a:ea typeface="ＭＳ Ｐゴシック"/>
                <a:cs typeface="ＭＳ Ｐゴシック"/>
              </a:rPr>
              <a:t> 10:4)</a:t>
            </a:r>
            <a:endParaRPr lang="en-US"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30241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天使的警告　</a:t>
            </a:r>
            <a:r>
              <a:rPr lang="en-US" b="1" dirty="0">
                <a:latin typeface="Arial" charset="0"/>
                <a:ea typeface="ＭＳ Ｐゴシック" charset="0"/>
                <a:cs typeface="ＭＳ Ｐゴシック" charset="0"/>
              </a:rPr>
              <a:t>(10:5-7)</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FFFF"/>
                </a:solidFill>
                <a:latin typeface="ＭＳ Ｐゴシック"/>
                <a:ea typeface="ＭＳ Ｐゴシック"/>
                <a:cs typeface="ＭＳ Ｐゴシック"/>
              </a:rPr>
              <a:t>5 我 所 看 见 的 那 踏 海 踏 地 的 天 使 向 天 举 起 右 手 来 ，</a:t>
            </a:r>
          </a:p>
          <a:p>
            <a:pPr algn="ctr"/>
            <a:r>
              <a:rPr lang="en-US" dirty="0">
                <a:solidFill>
                  <a:srgbClr val="FFFFFF"/>
                </a:solidFill>
                <a:latin typeface="ＭＳ Ｐゴシック"/>
                <a:ea typeface="ＭＳ Ｐゴシック"/>
                <a:cs typeface="ＭＳ Ｐゴシック"/>
              </a:rPr>
              <a:t>6 指 着 那 创 造 天 和 天 上 之 物 ， 地 和 地 上 之 物 ， 海 和 海 中 之 物 ， 直 活 到 永 永 远 远 的 ， 起 誓 说 ： 不 再 有 时 日 了 （ 或 作 ： 不 再 耽 延 了 ） 。7 但 在 第 七 位 天 使 吹 号 发 声 的 时 候 ， 神 的 奥 秘 就 成 全 了 ， 正 如 神 所 传 给 他 仆 人 众 先 知 的 佳 音 。</a:t>
            </a:r>
          </a:p>
          <a:p>
            <a:pPr algn="ctr">
              <a:defRPr/>
            </a:pPr>
            <a:r>
              <a:rPr lang="en-US" altLang="ja-JP" b="1" dirty="0">
                <a:solidFill>
                  <a:srgbClr val="FFFFFF"/>
                </a:solidFill>
                <a:latin typeface="Arial"/>
                <a:cs typeface="Arial"/>
              </a:rPr>
              <a:t> (10:5-7)</a:t>
            </a:r>
            <a:endParaRPr lang="en-US" b="1" dirty="0">
              <a:solidFill>
                <a:srgbClr val="FFFFFF"/>
              </a:solidFill>
              <a:latin typeface="Arial"/>
              <a:cs typeface="Arial"/>
            </a:endParaRPr>
          </a:p>
        </p:txBody>
      </p:sp>
    </p:spTree>
    <p:extLst>
      <p:ext uri="{BB962C8B-B14F-4D97-AF65-F5344CB8AC3E}">
        <p14:creationId xmlns:p14="http://schemas.microsoft.com/office/powerpoint/2010/main" val="172283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9703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658251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(11:1-13)</a:t>
            </a:r>
            <a:endParaRPr lang="en-US"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17463"/>
            <a:ext cx="5626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defRPr/>
            </a:pPr>
            <a:r>
              <a:rPr lang="zh-CN" altLang="en-US" sz="4000" b="1" dirty="0">
                <a:solidFill>
                  <a:srgbClr val="FFFFFF"/>
                </a:solidFill>
                <a:latin typeface="Arial" charset="0"/>
                <a:ea typeface="ＭＳ Ｐゴシック" charset="0"/>
                <a:cs typeface="ＭＳ Ｐゴシック" charset="0"/>
              </a:rPr>
              <a:t>天堂</a:t>
            </a:r>
            <a:r>
              <a:rPr lang="en-US" sz="4000" b="1" dirty="0">
                <a:solidFill>
                  <a:srgbClr val="FFFFFF"/>
                </a:solidFill>
                <a:latin typeface="Arial" charset="0"/>
                <a:ea typeface="ＭＳ Ｐゴシック" charset="0"/>
                <a:cs typeface="ＭＳ Ｐゴシック" charset="0"/>
              </a:rPr>
              <a:t>? </a:t>
            </a:r>
          </a:p>
          <a:p>
            <a:pPr marL="571500" indent="-571500">
              <a:defRPr/>
            </a:pPr>
            <a:r>
              <a:rPr lang="zh-CN" altLang="en-US" sz="4000" b="1" dirty="0">
                <a:solidFill>
                  <a:srgbClr val="FFFFFF"/>
                </a:solidFill>
                <a:latin typeface="Arial" charset="0"/>
                <a:ea typeface="ＭＳ Ｐゴシック" charset="0"/>
                <a:cs typeface="ＭＳ Ｐゴシック" charset="0"/>
              </a:rPr>
              <a:t>或</a:t>
            </a:r>
            <a:r>
              <a:rPr lang="en-US" sz="4000" b="1" dirty="0">
                <a:solidFill>
                  <a:srgbClr val="FFFFFF"/>
                </a:solidFill>
                <a:latin typeface="Arial" charset="0"/>
                <a:ea typeface="ＭＳ Ｐゴシック" charset="0"/>
                <a:cs typeface="ＭＳ Ｐゴシック" charset="0"/>
              </a:rPr>
              <a:t> </a:t>
            </a:r>
          </a:p>
          <a:p>
            <a:pPr marL="571500" indent="-571500">
              <a:defRPr/>
            </a:pPr>
            <a:r>
              <a:rPr lang="zh-CN" altLang="en-US" sz="4000" b="1" dirty="0">
                <a:solidFill>
                  <a:srgbClr val="FFFFFF"/>
                </a:solidFill>
                <a:latin typeface="Arial" charset="0"/>
                <a:ea typeface="ＭＳ Ｐゴシック" charset="0"/>
                <a:cs typeface="ＭＳ Ｐゴシック" charset="0"/>
              </a:rPr>
              <a:t>世间</a:t>
            </a:r>
            <a:r>
              <a:rPr lang="en-US" sz="4000" b="1" dirty="0">
                <a:solidFill>
                  <a:srgbClr val="FFFFFF"/>
                </a:solidFill>
                <a:latin typeface="Arial" charset="0"/>
                <a:ea typeface="ＭＳ Ｐゴシック" charset="0"/>
                <a:cs typeface="ＭＳ Ｐゴシック" charset="0"/>
              </a:rPr>
              <a:t>?</a:t>
            </a:r>
            <a:endParaRPr lang="en-US" sz="40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6841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0"/>
            <a:ext cx="2843212" cy="685800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FFFFFF"/>
                </a:solidFill>
              </a:rPr>
              <a:t>1 有 一 根 苇 子 赐 给 我 ， 当 作 量 度 的 杖 ， 且 有 话 说 ： 起 来 ！ 将 神 的 殿 和 祭 坛 ， 并 在 殿 中 礼 拜 的 人 都 量 一 量 。</a:t>
            </a:r>
          </a:p>
          <a:p>
            <a:endParaRPr lang="en-US" sz="2400" dirty="0">
              <a:solidFill>
                <a:srgbClr val="FFFFFF"/>
              </a:solidFill>
            </a:endParaRPr>
          </a:p>
          <a:p>
            <a:r>
              <a:rPr lang="en-US" sz="2400" dirty="0">
                <a:solidFill>
                  <a:srgbClr val="FFFFFF"/>
                </a:solidFill>
              </a:rPr>
              <a:t> 2 只 是 殿 外 的 院 子 要 留 下 不 用 量 ， 因 为 这 是 给 了 外 邦 人 的 ； 他 们 要 践 踏 圣 城 四 十 二 个 月 。</a:t>
            </a:r>
          </a:p>
        </p:txBody>
      </p:sp>
    </p:spTree>
    <p:extLst>
      <p:ext uri="{BB962C8B-B14F-4D97-AF65-F5344CB8AC3E}">
        <p14:creationId xmlns:p14="http://schemas.microsoft.com/office/powerpoint/2010/main" val="1924233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516226"/>
            <a:ext cx="9121810" cy="434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buFont typeface="Arial"/>
              <a:buChar char="•"/>
              <a:defRPr/>
            </a:pPr>
            <a:r>
              <a:rPr lang="zh-CN" altLang="en-US" sz="2800" dirty="0"/>
              <a:t>第一，</a:t>
            </a:r>
            <a:r>
              <a:rPr lang="zh-CN" altLang="en-US" sz="2800" dirty="0">
                <a:solidFill>
                  <a:srgbClr val="FFFF00"/>
                </a:solidFill>
              </a:rPr>
              <a:t>使徒约翰怎能量一群无形的人</a:t>
            </a:r>
            <a:r>
              <a:rPr lang="zh-CN" altLang="en-US" sz="2800" dirty="0"/>
              <a:t>，即便当时教会还在地上？</a:t>
            </a:r>
            <a:endParaRPr lang="en-US" altLang="zh-CN" sz="2800" dirty="0"/>
          </a:p>
          <a:p>
            <a:pPr marL="360363" indent="-360363" algn="l">
              <a:buFont typeface="Arial"/>
              <a:buChar char="•"/>
              <a:defRPr/>
            </a:pPr>
            <a:r>
              <a:rPr lang="zh-CN" altLang="en-US" sz="2800" dirty="0"/>
              <a:t>第二，若神殿是教会，</a:t>
            </a:r>
            <a:r>
              <a:rPr lang="zh-CN" altLang="en-US" sz="2800" dirty="0">
                <a:solidFill>
                  <a:srgbClr val="FFFF00"/>
                </a:solidFill>
              </a:rPr>
              <a:t>那谁是礼拜的人，祭坛又是什么</a:t>
            </a:r>
            <a:r>
              <a:rPr lang="en-US" altLang="zh-CN" sz="2800" dirty="0"/>
              <a:t>?</a:t>
            </a:r>
          </a:p>
          <a:p>
            <a:pPr marL="360363" indent="-360363" algn="l">
              <a:buFont typeface="Arial"/>
              <a:buChar char="•"/>
              <a:defRPr/>
            </a:pPr>
            <a:r>
              <a:rPr lang="zh-CN" altLang="en-US" sz="2800" dirty="0"/>
              <a:t>第三，既然教会是犹太人和外邦人合而为一的肢体        （以弗所书</a:t>
            </a:r>
            <a:r>
              <a:rPr lang="en-US" altLang="zh-CN" sz="2800" dirty="0"/>
              <a:t>2</a:t>
            </a:r>
            <a:r>
              <a:rPr lang="zh-CN" altLang="en-US" sz="2800" dirty="0"/>
              <a:t>：</a:t>
            </a:r>
            <a:r>
              <a:rPr lang="en-US" altLang="zh-CN" sz="2800" dirty="0"/>
              <a:t>11</a:t>
            </a:r>
            <a:r>
              <a:rPr lang="zh-CN" altLang="en-US" sz="2800" dirty="0"/>
              <a:t>及下文），为什么在这个殿里，</a:t>
            </a:r>
            <a:r>
              <a:rPr lang="zh-CN" altLang="en-US" sz="2800" dirty="0">
                <a:solidFill>
                  <a:srgbClr val="FFFF00"/>
                </a:solidFill>
              </a:rPr>
              <a:t>外邦人被隔离</a:t>
            </a:r>
            <a:r>
              <a:rPr lang="zh-CN" altLang="en-US" sz="2800" dirty="0"/>
              <a:t>？</a:t>
            </a:r>
            <a:endParaRPr lang="en-US" altLang="zh-CN" sz="2800" dirty="0"/>
          </a:p>
          <a:p>
            <a:pPr marL="360363" indent="-360363" algn="l">
              <a:buFont typeface="Arial"/>
              <a:buChar char="•"/>
              <a:defRPr/>
            </a:pPr>
            <a:r>
              <a:rPr lang="zh-CN" altLang="en-US" sz="2800" dirty="0"/>
              <a:t>最好的阐释是，这神殿是圣城耶路撒冷里一个实际的建筑物</a:t>
            </a:r>
            <a:r>
              <a:rPr lang="en-US" altLang="zh-CN" sz="2800" dirty="0"/>
              <a:t> </a:t>
            </a:r>
            <a:r>
              <a:rPr lang="en-US" sz="2800" dirty="0"/>
              <a:t>(</a:t>
            </a:r>
            <a:r>
              <a:rPr lang="zh-CN" altLang="en-US" sz="2800" dirty="0"/>
              <a:t>尼希米记</a:t>
            </a:r>
            <a:r>
              <a:rPr lang="en-US" sz="2800" dirty="0"/>
              <a:t> 11:1, 18; </a:t>
            </a:r>
            <a:r>
              <a:rPr lang="zh-CN" altLang="en-US" sz="2800" dirty="0"/>
              <a:t>但以理书</a:t>
            </a:r>
            <a:r>
              <a:rPr lang="en-US" sz="2800" dirty="0"/>
              <a:t> 9:24)</a:t>
            </a:r>
            <a:r>
              <a:rPr lang="zh-CN" altLang="en-US" sz="2800" dirty="0"/>
              <a:t>。</a:t>
            </a:r>
            <a:endParaRPr lang="en-US" sz="2800" dirty="0">
              <a:latin typeface="Times New Roman" charset="0"/>
              <a:ea typeface="ＭＳ Ｐゴシック" charset="0"/>
              <a:cs typeface="ＭＳ Ｐゴシック" charset="0"/>
            </a:endParaRPr>
          </a:p>
        </p:txBody>
      </p:sp>
      <p:sp>
        <p:nvSpPr>
          <p:cNvPr id="869378" name="Rectangle 2"/>
          <p:cNvSpPr>
            <a:spLocks noGrp="1" noChangeArrowheads="1"/>
          </p:cNvSpPr>
          <p:nvPr>
            <p:ph type="ctrTitle"/>
          </p:nvPr>
        </p:nvSpPr>
        <p:spPr>
          <a:xfrm>
            <a:off x="328440" y="1"/>
            <a:ext cx="6477094" cy="2611884"/>
          </a:xfrm>
          <a:effectLst>
            <a:outerShdw blurRad="63500" dist="35921" dir="2700000" algn="ctr" rotWithShape="0">
              <a:schemeClr val="tx2">
                <a:alpha val="74998"/>
              </a:schemeClr>
            </a:outerShdw>
          </a:effectLst>
        </p:spPr>
        <p:txBody>
          <a:bodyPr/>
          <a:lstStyle/>
          <a:p>
            <a:pPr>
              <a:defRPr/>
            </a:pPr>
            <a:r>
              <a:rPr lang="zh-CN" altLang="en-US" sz="3200" dirty="0"/>
              <a:t>把启示录</a:t>
            </a:r>
            <a:r>
              <a:rPr lang="en-US" sz="3200" dirty="0"/>
              <a:t>11:1–2 </a:t>
            </a:r>
            <a:r>
              <a:rPr lang="zh-CN" altLang="en-US" sz="3200" dirty="0"/>
              <a:t>灵意化而指神的殿是教会，将会造成几个</a:t>
            </a:r>
            <a:r>
              <a:rPr lang="zh-CN" altLang="en-US" sz="3200" dirty="0">
                <a:solidFill>
                  <a:srgbClr val="FFFF00"/>
                </a:solidFill>
              </a:rPr>
              <a:t>严重的问题</a:t>
            </a:r>
            <a:r>
              <a:rPr lang="zh-CN" altLang="en-US" sz="3200" dirty="0"/>
              <a:t>。</a:t>
            </a:r>
            <a:endParaRPr lang="en-US" sz="32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71311" y="17463"/>
            <a:ext cx="2076185" cy="2530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29094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dirty="0">
                <a:latin typeface="Times New Roman" charset="0"/>
                <a:ea typeface="ＭＳ Ｐゴシック" charset="0"/>
                <a:cs typeface="ＭＳ Ｐゴシック" charset="0"/>
              </a:rPr>
              <a:t>重新建立的殿？</a:t>
            </a:r>
            <a:endParaRPr lang="en-US" dirty="0">
              <a:latin typeface="Times New Roman" charset="0"/>
              <a:ea typeface="ＭＳ Ｐゴシック" charset="0"/>
              <a:cs typeface="ＭＳ Ｐゴシック" charset="0"/>
            </a:endParaRPr>
          </a:p>
        </p:txBody>
      </p:sp>
      <p:pic>
        <p:nvPicPr>
          <p:cNvPr id="916482" name="Picture 1" descr="rev 11 templ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09796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6353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 (Dan 9:27)</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590280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4013601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124744"/>
            <a:ext cx="9289032" cy="6192688"/>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2863312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4231577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en-US" sz="4000" b="1" dirty="0">
                <a:effectLst>
                  <a:glow rad="228600">
                    <a:srgbClr val="000000"/>
                  </a:glow>
                </a:effectLst>
              </a:rPr>
              <a:t>Antichrist will make a 7-year treaty with Israel</a:t>
            </a: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spTree>
    <p:extLst>
      <p:ext uri="{BB962C8B-B14F-4D97-AF65-F5344CB8AC3E}">
        <p14:creationId xmlns:p14="http://schemas.microsoft.com/office/powerpoint/2010/main" val="69288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0" y="0"/>
            <a:ext cx="9144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zh-TW" altLang="en-US" b="1" dirty="0">
                <a:solidFill>
                  <a:srgbClr val="FFFF99"/>
                </a:solidFill>
                <a:ea typeface="PMingLiU" pitchFamily="18" charset="-120"/>
              </a:rPr>
              <a:t> </a:t>
            </a:r>
            <a:r>
              <a:rPr lang="zh-CN" altLang="en-US" sz="2800" b="1" dirty="0">
                <a:solidFill>
                  <a:srgbClr val="FFFF99"/>
                </a:solidFill>
                <a:ea typeface="SimSun" pitchFamily="2" charset="-122"/>
              </a:rPr>
              <a:t>我听见以色列人、各支派中受印的数目、有</a:t>
            </a:r>
            <a:r>
              <a:rPr lang="zh-TW" altLang="en-US" sz="2800" b="1" dirty="0">
                <a:solidFill>
                  <a:srgbClr val="FFFF99"/>
                </a:solidFill>
                <a:ea typeface="PMingLiU" pitchFamily="18" charset="-120"/>
              </a:rPr>
              <a:t> </a:t>
            </a:r>
            <a:r>
              <a:rPr lang="en-US" altLang="zh-TW" sz="2800" b="1" dirty="0">
                <a:solidFill>
                  <a:srgbClr val="FFFF99"/>
                </a:solidFill>
                <a:ea typeface="PMingLiU" pitchFamily="18" charset="-120"/>
              </a:rPr>
              <a:t>144,000:</a:t>
            </a:r>
            <a:r>
              <a:rPr lang="zh-CN" altLang="en-US" b="1" dirty="0">
                <a:solidFill>
                  <a:srgbClr val="FFFF99"/>
                </a:solidFill>
                <a:ea typeface="SimSun" pitchFamily="2" charset="-122"/>
              </a:rPr>
              <a:t> </a:t>
            </a:r>
            <a:br>
              <a:rPr lang="zh-CN" altLang="en-US"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latin typeface="SimSun" pitchFamily="2" charset="-122"/>
                <a:ea typeface="SimSun" pitchFamily="2" charset="-122"/>
              </a:rPr>
              <a:t>犹大支派中受印的有</a:t>
            </a:r>
            <a:r>
              <a:rPr lang="en-US" altLang="zh-TW" sz="2800" b="1" dirty="0">
                <a:solidFill>
                  <a:srgbClr val="FFFF99"/>
                </a:solidFill>
                <a:ea typeface="PMingLiU" pitchFamily="18" charset="-120"/>
              </a:rPr>
              <a:t>12,000</a:t>
            </a:r>
            <a:r>
              <a:rPr lang="zh-CN" altLang="en-US" sz="2800" b="1" dirty="0">
                <a:solidFill>
                  <a:srgbClr val="FFFF99"/>
                </a:solidFill>
                <a:ea typeface="SimSun" pitchFamily="2" charset="-122"/>
              </a:rPr>
              <a:t> </a:t>
            </a:r>
            <a:br>
              <a:rPr lang="en-US" altLang="zh-CN" b="1" dirty="0">
                <a:solidFill>
                  <a:srgbClr val="FFFF99"/>
                </a:solidFill>
                <a:ea typeface="SimSun" pitchFamily="2" charset="-122"/>
              </a:rPr>
            </a:br>
            <a:r>
              <a:rPr lang="zh-TW" altLang="en-US" b="1" dirty="0">
                <a:solidFill>
                  <a:srgbClr val="FFFF99"/>
                </a:solidFill>
                <a:ea typeface="PMingLiU" pitchFamily="18" charset="-120"/>
              </a:rPr>
              <a:t>                                        </a:t>
            </a:r>
            <a:r>
              <a:rPr lang="zh-CN" altLang="en-US" sz="2800" b="1" dirty="0">
                <a:solidFill>
                  <a:srgbClr val="FFFF99"/>
                </a:solidFill>
                <a:ea typeface="SimSun" pitchFamily="2" charset="-122"/>
              </a:rPr>
              <a:t>流便支派中有</a:t>
            </a:r>
            <a:r>
              <a:rPr lang="en-US" altLang="zh-TW" sz="2800" b="1" dirty="0">
                <a:solidFill>
                  <a:srgbClr val="FFFF99"/>
                </a:solidFill>
                <a:ea typeface="PMingLiU" pitchFamily="18" charset="-120"/>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迦得支派中有</a:t>
            </a:r>
            <a:r>
              <a:rPr lang="en-US" altLang="zh-TW" sz="2800" b="1" dirty="0">
                <a:solidFill>
                  <a:srgbClr val="FFFF99"/>
                </a:solidFill>
                <a:ea typeface="PMingLiU" pitchFamily="18" charset="-120"/>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亚设支派中有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拿弗他利支派中有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玛拿西支派中有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西缅支派中有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利未支派中有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CN" altLang="en-US" dirty="0">
                <a:solidFill>
                  <a:srgbClr val="FFFF99"/>
                </a:solidFill>
                <a:ea typeface="SimSun" pitchFamily="2" charset="-122"/>
              </a:rPr>
              <a:t>                                                       </a:t>
            </a:r>
            <a:r>
              <a:rPr lang="zh-CN" altLang="en-US" sz="2800" b="1" dirty="0">
                <a:solidFill>
                  <a:srgbClr val="FFFF99"/>
                </a:solidFill>
                <a:ea typeface="SimSun" pitchFamily="2" charset="-122"/>
              </a:rPr>
              <a:t>以萨迦支派中有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西布伦支派中有</a:t>
            </a:r>
            <a:r>
              <a:rPr lang="en-US" altLang="zh-CN" sz="2800" b="1" dirty="0">
                <a:solidFill>
                  <a:srgbClr val="FFFF99"/>
                </a:solidFill>
                <a:ea typeface="SimSun" pitchFamily="2" charset="-122"/>
              </a:rPr>
              <a:t>12,000</a:t>
            </a:r>
            <a:r>
              <a:rPr lang="zh-CN" altLang="en-US" sz="2800" dirty="0">
                <a:solidFill>
                  <a:srgbClr val="FFFF99"/>
                </a:solidFill>
                <a:ea typeface="SimSun" pitchFamily="2" charset="-122"/>
              </a:rPr>
              <a:t> </a:t>
            </a:r>
            <a:br>
              <a:rPr lang="en-US" altLang="zh-CN" dirty="0">
                <a:solidFill>
                  <a:srgbClr val="FFFF99"/>
                </a:solidFill>
                <a:ea typeface="SimSun" pitchFamily="2" charset="-122"/>
              </a:rPr>
            </a:br>
            <a:r>
              <a:rPr lang="zh-CN" altLang="en-US" dirty="0">
                <a:solidFill>
                  <a:srgbClr val="FFFF99"/>
                </a:solidFill>
                <a:ea typeface="SimSun" pitchFamily="2" charset="-122"/>
              </a:rPr>
              <a:t>                                                          </a:t>
            </a:r>
            <a:r>
              <a:rPr lang="zh-CN" altLang="en-US" sz="2800" b="1" dirty="0">
                <a:solidFill>
                  <a:srgbClr val="FFFF99"/>
                </a:solidFill>
                <a:ea typeface="SimSun" pitchFamily="2" charset="-122"/>
              </a:rPr>
              <a:t>约瑟支派中有 </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便雅悯支派中受印的有</a:t>
            </a:r>
            <a:r>
              <a:rPr lang="en-US" altLang="zh-CN" sz="2800" b="1" dirty="0">
                <a:solidFill>
                  <a:srgbClr val="FFFF99"/>
                </a:solidFill>
                <a:ea typeface="SimSun" pitchFamily="2" charset="-122"/>
              </a:rPr>
              <a:t>12,000</a:t>
            </a:r>
            <a:r>
              <a:rPr lang="zh-CN" altLang="en-US" sz="2800" b="1" dirty="0">
                <a:solidFill>
                  <a:srgbClr val="FFC000"/>
                </a:solidFill>
                <a:ea typeface="SimSun" pitchFamily="2" charset="-122"/>
              </a:rPr>
              <a:t> </a:t>
            </a:r>
            <a:endParaRPr lang="en-US" sz="2800" b="1" dirty="0">
              <a:solidFill>
                <a:srgbClr val="FFC000"/>
              </a:solidFill>
              <a:ea typeface="SimSun" pitchFamily="2" charset="-122"/>
            </a:endParaRPr>
          </a:p>
        </p:txBody>
      </p:sp>
      <p:sp>
        <p:nvSpPr>
          <p:cNvPr id="7" name="Rectangle 2"/>
          <p:cNvSpPr txBox="1">
            <a:spLocks noChangeArrowheads="1"/>
          </p:cNvSpPr>
          <p:nvPr/>
        </p:nvSpPr>
        <p:spPr bwMode="auto">
          <a:xfrm>
            <a:off x="0" y="5334000"/>
            <a:ext cx="5029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en-US" altLang="zh-CN" sz="4000" b="1">
                <a:solidFill>
                  <a:srgbClr val="FFFF99"/>
                </a:solidFill>
                <a:latin typeface="SimSun" pitchFamily="2" charset="-122"/>
                <a:ea typeface="SimSun" pitchFamily="2" charset="-122"/>
              </a:rPr>
              <a:t>144,000 </a:t>
            </a:r>
            <a:r>
              <a:rPr lang="zh-CN" altLang="en-US" sz="4000" b="1">
                <a:solidFill>
                  <a:srgbClr val="FFFF99"/>
                </a:solidFill>
                <a:latin typeface="SimSun" pitchFamily="2" charset="-122"/>
                <a:ea typeface="SimSun" pitchFamily="2" charset="-122"/>
              </a:rPr>
              <a:t>聚在一处 </a:t>
            </a:r>
            <a:r>
              <a:rPr lang="en-US" altLang="zh-CN" sz="4000" b="1">
                <a:solidFill>
                  <a:srgbClr val="FFFF99"/>
                </a:solidFill>
                <a:latin typeface="SimSun" pitchFamily="2" charset="-122"/>
                <a:ea typeface="SimSun" pitchFamily="2" charset="-122"/>
              </a:rPr>
              <a:t>(7:1-8)</a:t>
            </a:r>
            <a:endParaRPr lang="en-US" altLang="zh-CN" sz="4000" b="1" dirty="0">
              <a:solidFill>
                <a:srgbClr val="FFFF99"/>
              </a:solidFill>
              <a:latin typeface="SimSun" pitchFamily="2" charset="-122"/>
              <a:ea typeface="SimSun" pitchFamily="2" charset="-122"/>
            </a:endParaRPr>
          </a:p>
        </p:txBody>
      </p:sp>
    </p:spTree>
    <p:extLst>
      <p:ext uri="{BB962C8B-B14F-4D97-AF65-F5344CB8AC3E}">
        <p14:creationId xmlns:p14="http://schemas.microsoft.com/office/powerpoint/2010/main" val="2569041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两个见证人</a:t>
            </a:r>
            <a:r>
              <a:rPr lang="en-US" b="1" dirty="0">
                <a:latin typeface="Arial" charset="0"/>
                <a:ea typeface="ＭＳ Ｐゴシック" charset="0"/>
                <a:cs typeface="ＭＳ Ｐゴシック" charset="0"/>
              </a:rPr>
              <a:t>(11:3)</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400" b="1" dirty="0">
                <a:solidFill>
                  <a:srgbClr val="FFFFFF"/>
                </a:solidFill>
                <a:latin typeface="ＭＳ Ｐゴシック"/>
                <a:ea typeface="ＭＳ Ｐゴシック"/>
                <a:cs typeface="ＭＳ Ｐゴシック"/>
              </a:rPr>
              <a:t>我 要 使 我 那 两 个 见 证 人 ， 穿 着 毛 衣 ， 传 道 一 千 二 百 六 十 天 。</a:t>
            </a:r>
          </a:p>
        </p:txBody>
      </p:sp>
    </p:spTree>
    <p:extLst>
      <p:ext uri="{BB962C8B-B14F-4D97-AF65-F5344CB8AC3E}">
        <p14:creationId xmlns:p14="http://schemas.microsoft.com/office/powerpoint/2010/main" val="104636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rev 11 The-Ministry-Of-The-Two-Witne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Rectangle 2"/>
          <p:cNvSpPr>
            <a:spLocks noGrp="1" noChangeArrowheads="1"/>
          </p:cNvSpPr>
          <p:nvPr>
            <p:ph type="ctrTitle"/>
          </p:nvPr>
        </p:nvSpPr>
        <p:spPr>
          <a:xfrm>
            <a:off x="2152796" y="4202628"/>
            <a:ext cx="4749651" cy="2590800"/>
          </a:xfrm>
          <a:effectLst>
            <a:outerShdw blurRad="63500" dist="35921" dir="2700000" algn="ctr" rotWithShape="0">
              <a:schemeClr val="tx2"/>
            </a:outerShdw>
          </a:effectLst>
        </p:spPr>
        <p:txBody>
          <a:bodyPr/>
          <a:lstStyle/>
          <a:p>
            <a:r>
              <a:rPr lang="zh-CN" altLang="en-US" sz="5400" b="1" dirty="0">
                <a:solidFill>
                  <a:schemeClr val="bg1"/>
                </a:solidFill>
                <a:ea typeface="SimSun" pitchFamily="2" charset="-122"/>
              </a:rPr>
              <a:t>两 棵</a:t>
            </a:r>
            <a:br>
              <a:rPr lang="zh-CN" altLang="en-US" sz="5400" b="1" dirty="0">
                <a:solidFill>
                  <a:schemeClr val="bg1"/>
                </a:solidFill>
                <a:ea typeface="SimSun" pitchFamily="2" charset="-122"/>
              </a:rPr>
            </a:br>
            <a:r>
              <a:rPr lang="zh-CN" altLang="en-US" sz="5400" b="1" dirty="0">
                <a:solidFill>
                  <a:schemeClr val="bg1"/>
                </a:solidFill>
                <a:ea typeface="SimSun" pitchFamily="2" charset="-122"/>
              </a:rPr>
              <a:t>橄 榄 树</a:t>
            </a:r>
            <a:br>
              <a:rPr lang="zh-CN" altLang="en-US" sz="5400" b="1" dirty="0">
                <a:solidFill>
                  <a:schemeClr val="bg1"/>
                </a:solidFill>
                <a:ea typeface="SimSun" pitchFamily="2" charset="-122"/>
              </a:rPr>
            </a:br>
            <a:r>
              <a:rPr lang="en-US" altLang="zh-CN" b="1" dirty="0">
                <a:solidFill>
                  <a:schemeClr val="bg1"/>
                </a:solidFill>
                <a:latin typeface="Arial" pitchFamily="34" charset="0"/>
                <a:ea typeface="SimSun" pitchFamily="2" charset="-122"/>
              </a:rPr>
              <a:t>(11:4)</a:t>
            </a:r>
          </a:p>
        </p:txBody>
      </p:sp>
    </p:spTree>
    <p:extLst>
      <p:ext uri="{BB962C8B-B14F-4D97-AF65-F5344CB8AC3E}">
        <p14:creationId xmlns:p14="http://schemas.microsoft.com/office/powerpoint/2010/main" val="4067153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the_islamic_antichrist_img_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32" y="935721"/>
            <a:ext cx="8522386" cy="4800943"/>
          </a:xfrm>
          <a:prstGeom prst="rect">
            <a:avLst/>
          </a:prstGeom>
        </p:spPr>
      </p:pic>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The Two Witnesses (11:5)</a:t>
            </a:r>
            <a:endParaRPr lang="en-US" dirty="0">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5547719"/>
            <a:ext cx="9119098" cy="1256648"/>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mr-IN" sz="2800" b="1">
                <a:solidFill>
                  <a:srgbClr val="FFFFFF"/>
                </a:solidFill>
              </a:rPr>
              <a:t>"</a:t>
            </a:r>
            <a:r>
              <a:rPr lang="en-US" sz="2800" b="1">
                <a:solidFill>
                  <a:srgbClr val="FFFFFF"/>
                </a:solidFill>
              </a:rPr>
              <a:t>If anyone tries to harm them, fire flashes from their mouths and consumes their enemies. This is how anyone who tries to harm them must die.</a:t>
            </a:r>
            <a:r>
              <a:rPr lang="mr-IN" sz="2800" b="1">
                <a:solidFill>
                  <a:srgbClr val="FFFFFF"/>
                </a:solidFill>
              </a:rPr>
              <a:t>"</a:t>
            </a:r>
            <a:endParaRPr lang="en-US" sz="2800" b="1">
              <a:solidFill>
                <a:srgbClr val="FFFFFF"/>
              </a:solidFill>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24024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2898" name="Rectangle 1051"/>
          <p:cNvSpPr>
            <a:spLocks noGrp="1" noChangeArrowheads="1"/>
          </p:cNvSpPr>
          <p:nvPr>
            <p:ph type="title"/>
          </p:nvPr>
        </p:nvSpPr>
        <p:spPr>
          <a:xfrm>
            <a:off x="2133600" y="2209800"/>
            <a:ext cx="6019800" cy="762000"/>
          </a:xfrm>
        </p:spPr>
        <p:txBody>
          <a:bodyPr/>
          <a:lstStyle/>
          <a:p>
            <a:r>
              <a:rPr lang="en-US">
                <a:latin typeface="Times New Roman" pitchFamily="18" charset="0"/>
              </a:rPr>
              <a:t>Revelation 11</a:t>
            </a:r>
          </a:p>
        </p:txBody>
      </p:sp>
      <p:sp>
        <p:nvSpPr>
          <p:cNvPr id="33997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algn="ctr">
              <a:defRPr/>
            </a:pPr>
            <a:r>
              <a:rPr lang="ja-JP" altLang="en-US"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启示录</a:t>
            </a:r>
            <a:r>
              <a:rPr lang="en-US" altLang="ja-JP"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11</a:t>
            </a:r>
            <a:r>
              <a:rPr lang="ja-JP" altLang="en-US"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章</a:t>
            </a:r>
            <a:endParaRPr lang="en-SG"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endParaRPr>
          </a:p>
        </p:txBody>
      </p:sp>
      <p:sp>
        <p:nvSpPr>
          <p:cNvPr id="592900"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3600">
                <a:solidFill>
                  <a:srgbClr val="FFFFFF"/>
                </a:solidFill>
                <a:ea typeface="SimSun" pitchFamily="2" charset="-122"/>
              </a:rPr>
              <a:t>释经学上的一个例子</a:t>
            </a:r>
          </a:p>
        </p:txBody>
      </p:sp>
      <p:pic>
        <p:nvPicPr>
          <p:cNvPr id="592901" name="Picture 1047" descr="leverdoor">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6513" y="-26988"/>
            <a:ext cx="1446213" cy="2663826"/>
          </a:xfrm>
        </p:spPr>
      </p:pic>
      <p:sp>
        <p:nvSpPr>
          <p:cNvPr id="592902" name="Text Box 1050"/>
          <p:cNvSpPr txBox="1">
            <a:spLocks noChangeArrowheads="1"/>
          </p:cNvSpPr>
          <p:nvPr/>
        </p:nvSpPr>
        <p:spPr bwMode="auto">
          <a:xfrm>
            <a:off x="8315325" y="131763"/>
            <a:ext cx="752475" cy="4016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000000"/>
                </a:solidFill>
                <a:latin typeface="Arial" pitchFamily="34" charset="0"/>
                <a:cs typeface="Arial" pitchFamily="34" charset="0"/>
              </a:rPr>
              <a:t>335a</a:t>
            </a: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lvl1pPr marL="174625" indent="7938">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20000"/>
              </a:spcBef>
            </a:pPr>
            <a:r>
              <a:rPr lang="zh-CN" altLang="en-US" sz="3600">
                <a:solidFill>
                  <a:srgbClr val="FFFFFF"/>
                </a:solidFill>
                <a:latin typeface="Times New Roman" pitchFamily="18" charset="0"/>
                <a:ea typeface="SimSun" pitchFamily="2" charset="-122"/>
              </a:rPr>
              <a:t>有一根好像量尺的芦苇赐给了我，</a:t>
            </a:r>
            <a:r>
              <a:rPr lang="zh-CN" altLang="en-US" sz="3600">
                <a:solidFill>
                  <a:srgbClr val="FFFFFF"/>
                </a:solidFill>
                <a:latin typeface="Times New Roman" pitchFamily="18" charset="0"/>
              </a:rPr>
              <a:t> </a:t>
            </a:r>
            <a:r>
              <a:rPr lang="zh-CN" altLang="en-US" sz="3600">
                <a:solidFill>
                  <a:srgbClr val="FFFFFF"/>
                </a:solidFill>
                <a:latin typeface="Times New Roman" pitchFamily="18" charset="0"/>
                <a:ea typeface="SimSun" pitchFamily="2" charset="-122"/>
              </a:rPr>
              <a:t>又有话说</a:t>
            </a:r>
            <a:r>
              <a:rPr lang="en-US" altLang="ja-JP" sz="3600">
                <a:solidFill>
                  <a:srgbClr val="FFFFFF"/>
                </a:solidFill>
                <a:latin typeface="Times New Roman" pitchFamily="18" charset="0"/>
              </a:rPr>
              <a:t>, “</a:t>
            </a:r>
            <a:r>
              <a:rPr lang="zh-CN" altLang="en-US" sz="3600">
                <a:solidFill>
                  <a:srgbClr val="FFFFFF"/>
                </a:solidFill>
                <a:latin typeface="Times New Roman" pitchFamily="18" charset="0"/>
                <a:ea typeface="SimSun" pitchFamily="2" charset="-122"/>
              </a:rPr>
              <a:t>你起来，把神的圣所和祭坛，以及在里面敬拜的人，都量一量、数一数。但圣所外面的院子，不要量它，因为它已经给了外族人，他们要践踏圣城四十二个月。我要赐能力给我那两个穿着麻衣的见证人，他们要传道一千二百六十天。”</a:t>
            </a:r>
            <a:endParaRPr lang="en-US" sz="3600">
              <a:solidFill>
                <a:srgbClr val="FFFFFF"/>
              </a:solidFill>
              <a:latin typeface="Times New Roman" pitchFamily="18" charset="0"/>
            </a:endParaRPr>
          </a:p>
        </p:txBody>
      </p:sp>
    </p:spTree>
    <p:extLst>
      <p:ext uri="{BB962C8B-B14F-4D97-AF65-F5344CB8AC3E}">
        <p14:creationId xmlns:p14="http://schemas.microsoft.com/office/powerpoint/2010/main" val="3500993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4946" name="Rectangle 99"/>
          <p:cNvSpPr>
            <a:spLocks noGrp="1" noChangeArrowheads="1"/>
          </p:cNvSpPr>
          <p:nvPr>
            <p:ph type="title"/>
          </p:nvPr>
        </p:nvSpPr>
        <p:spPr/>
        <p:txBody>
          <a:bodyPr/>
          <a:lstStyle/>
          <a:p>
            <a:r>
              <a:rPr lang="en-US" altLang="zh-CN">
                <a:ea typeface="SimSun" pitchFamily="2" charset="-122"/>
              </a:rPr>
              <a:t>11:1 Measure</a:t>
            </a:r>
          </a:p>
        </p:txBody>
      </p:sp>
      <p:graphicFrame>
        <p:nvGraphicFramePr>
          <p:cNvPr id="631930" name="Group 122"/>
          <p:cNvGraphicFramePr>
            <a:graphicFrameLocks noGrp="1"/>
          </p:cNvGraphicFramePr>
          <p:nvPr>
            <p:ph sz="half" idx="1"/>
          </p:nvPr>
        </p:nvGraphicFramePr>
        <p:xfrm>
          <a:off x="152400" y="1030288"/>
          <a:ext cx="8686800" cy="4966484"/>
        </p:xfrm>
        <a:graphic>
          <a:graphicData uri="http://schemas.openxmlformats.org/drawingml/2006/table">
            <a:tbl>
              <a:tblPr/>
              <a:tblGrid>
                <a:gridCol w="2171700">
                  <a:extLst>
                    <a:ext uri="{9D8B030D-6E8A-4147-A177-3AD203B41FA5}">
                      <a16:colId xmlns:a16="http://schemas.microsoft.com/office/drawing/2014/main" val="20000"/>
                    </a:ext>
                  </a:extLst>
                </a:gridCol>
                <a:gridCol w="2173288">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5" marB="4680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805" marB="4680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0813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量 度</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(11:1) </a:t>
                      </a:r>
                    </a:p>
                  </a:txBody>
                  <a:tcPr marL="90000" marR="90000" marT="46805" marB="4680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神将来临在之真实的应许</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神末世选民所受到的保护</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直到耶稣再来时”</a:t>
                      </a: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圣徒在将来的大逼迫中，灵命的保存</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教会之最终胜利的预告与期待。</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一 个 上 帝 喜 爱 的 标 记</a:t>
                      </a:r>
                      <a:r>
                        <a:rPr kumimoji="0" lang="en-US" altLang="zh-CN" sz="24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5" marB="4680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94964"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2400" y="4076700"/>
            <a:ext cx="1533525" cy="2503488"/>
          </a:xfrm>
        </p:spPr>
      </p:pic>
      <p:sp>
        <p:nvSpPr>
          <p:cNvPr id="594965" name="Text Box 98"/>
          <p:cNvSpPr txBox="1">
            <a:spLocks noChangeArrowheads="1"/>
          </p:cNvSpPr>
          <p:nvPr/>
        </p:nvSpPr>
        <p:spPr bwMode="auto">
          <a:xfrm>
            <a:off x="8491538" y="4763"/>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31908" name="WordArt 100"/>
          <p:cNvSpPr>
            <a:spLocks noChangeArrowheads="1" noChangeShapeType="1" noTextEdit="1"/>
          </p:cNvSpPr>
          <p:nvPr/>
        </p:nvSpPr>
        <p:spPr bwMode="auto">
          <a:xfrm>
            <a:off x="2514600" y="762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3924737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cstate="screen">
            <a:lum bright="-30000"/>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2923717" y="4149080"/>
            <a:ext cx="6220283" cy="2099320"/>
          </a:xfrm>
          <a:effectLst>
            <a:outerShdw blurRad="63500" dist="35921" dir="2700000" algn="ctr" rotWithShape="0">
              <a:schemeClr val="bg2">
                <a:alpha val="74998"/>
              </a:schemeClr>
            </a:outerShdw>
          </a:effectLst>
        </p:spPr>
        <p:txBody>
          <a:bodyPr/>
          <a:lstStyle/>
          <a:p>
            <a:pPr eaLnBrk="1" hangingPunct="1">
              <a:defRPr/>
            </a:pPr>
            <a:r>
              <a:rPr lang="ja-JP" altLang="en-US" sz="4000" dirty="0">
                <a:latin typeface="Times New Roman" charset="0"/>
                <a:cs typeface="ＭＳ Ｐゴシック" charset="0"/>
              </a:rPr>
              <a:t>量度的竿</a:t>
            </a:r>
            <a:br>
              <a:rPr lang="en-US" altLang="ja-JP" sz="4000" dirty="0">
                <a:latin typeface="Times New Roman" charset="0"/>
                <a:cs typeface="ＭＳ Ｐゴシック" charset="0"/>
              </a:rPr>
            </a:br>
            <a:r>
              <a:rPr lang="en-US" sz="4000" dirty="0">
                <a:effectLst>
                  <a:outerShdw blurRad="38100" dist="38100" dir="2700000" algn="tl">
                    <a:srgbClr val="000000"/>
                  </a:outerShdw>
                </a:effectLst>
                <a:latin typeface="Arial" charset="0"/>
                <a:ea typeface="ＭＳ Ｐゴシック" charset="0"/>
                <a:cs typeface="Times New Roman" charset="0"/>
              </a:rPr>
              <a:t>(</a:t>
            </a:r>
            <a:r>
              <a:rPr lang="zh-TW" altLang="en-US" sz="4000" dirty="0">
                <a:effectLst>
                  <a:outerShdw blurRad="38100" dist="38100" dir="2700000" algn="tl">
                    <a:srgbClr val="000000"/>
                  </a:outerShdw>
                </a:effectLst>
                <a:latin typeface="Arial" charset="0"/>
                <a:ea typeface="ＭＳ Ｐゴシック" charset="0"/>
                <a:cs typeface="Times New Roman" charset="0"/>
              </a:rPr>
              <a:t>撒迦利亚书</a:t>
            </a:r>
            <a:r>
              <a:rPr lang="en-US" sz="4000" dirty="0">
                <a:effectLst>
                  <a:outerShdw blurRad="38100" dist="38100" dir="2700000" algn="tl">
                    <a:srgbClr val="000000"/>
                  </a:outerShdw>
                </a:effectLst>
                <a:latin typeface="Arial" charset="0"/>
                <a:ea typeface="ＭＳ Ｐゴシック" charset="0"/>
                <a:cs typeface="Times New Roman" charset="0"/>
              </a:rPr>
              <a:t> 2:1-4 </a:t>
            </a:r>
            <a:r>
              <a:rPr lang="en-US" sz="3600" dirty="0">
                <a:effectLst>
                  <a:outerShdw blurRad="38100" dist="38100" dir="2700000" algn="tl">
                    <a:srgbClr val="000000"/>
                  </a:outerShdw>
                </a:effectLst>
                <a:latin typeface="Arial" charset="0"/>
                <a:ea typeface="ＭＳ Ｐゴシック" charset="0"/>
                <a:cs typeface="Times New Roman" charset="0"/>
              </a:rPr>
              <a:t>CNV</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912" y="188640"/>
            <a:ext cx="5257056" cy="3096344"/>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zh-TW" altLang="en-US" sz="3200" dirty="0">
                <a:solidFill>
                  <a:srgbClr val="FFFFCC"/>
                </a:solidFill>
              </a:rPr>
              <a:t>我又举目观看， 看见一人手里拿着量度用的绳子。 </a:t>
            </a:r>
            <a:r>
              <a:rPr lang="en-US" altLang="zh-TW" sz="3200" dirty="0">
                <a:solidFill>
                  <a:srgbClr val="FFFFCC"/>
                </a:solidFill>
              </a:rPr>
              <a:t>2</a:t>
            </a:r>
            <a:r>
              <a:rPr lang="zh-TW" altLang="en-US" sz="3200" dirty="0">
                <a:solidFill>
                  <a:srgbClr val="FFFFCC"/>
                </a:solidFill>
              </a:rPr>
              <a:t>   我问他： “你到哪里去？” 他对我说： “我要去量度耶路撒冷， 看看有多宽， 有多长。”</a:t>
            </a:r>
            <a:endParaRPr lang="en-US" sz="32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856856588"/>
      </p:ext>
    </p:extLst>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6994" name="Rectangle 47"/>
          <p:cNvSpPr>
            <a:spLocks noGrp="1" noChangeArrowheads="1"/>
          </p:cNvSpPr>
          <p:nvPr>
            <p:ph type="title"/>
          </p:nvPr>
        </p:nvSpPr>
        <p:spPr>
          <a:xfrm>
            <a:off x="685800" y="1143000"/>
            <a:ext cx="7772400" cy="1143000"/>
          </a:xfrm>
        </p:spPr>
        <p:txBody>
          <a:bodyPr/>
          <a:lstStyle/>
          <a:p>
            <a:r>
              <a:rPr lang="en-US" altLang="zh-CN">
                <a:ea typeface="SimSun" pitchFamily="2" charset="-122"/>
              </a:rPr>
              <a:t>11:1 Temple</a:t>
            </a:r>
          </a:p>
        </p:txBody>
      </p:sp>
      <p:graphicFrame>
        <p:nvGraphicFramePr>
          <p:cNvPr id="644140" name="Group 44"/>
          <p:cNvGraphicFramePr>
            <a:graphicFrameLocks noGrp="1"/>
          </p:cNvGraphicFramePr>
          <p:nvPr>
            <p:ph sz="half" idx="1"/>
          </p:nvPr>
        </p:nvGraphicFramePr>
        <p:xfrm>
          <a:off x="685800" y="1295400"/>
          <a:ext cx="8458200" cy="5632450"/>
        </p:xfrm>
        <a:graphic>
          <a:graphicData uri="http://schemas.openxmlformats.org/drawingml/2006/table">
            <a:tbl>
              <a:tblPr/>
              <a:tblGrid>
                <a:gridCol w="1828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288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1577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05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 的 殿 </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naon</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教会的圣殿”</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基督徒”</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整个圣约中的团体”</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经历逼迫，却被神保佑的信徒团体</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天上的圣殿描绘</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主要指这个时代的教会，但也指历代的教会</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一个未来，刚好在基督再来之前，处于耶路撒冷的圣殿</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97012"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5229225"/>
            <a:ext cx="2411413" cy="1584325"/>
          </a:xfrm>
        </p:spPr>
      </p:pic>
      <p:sp>
        <p:nvSpPr>
          <p:cNvPr id="597013" name="Text Box 46"/>
          <p:cNvSpPr txBox="1">
            <a:spLocks noChangeArrowheads="1"/>
          </p:cNvSpPr>
          <p:nvPr/>
        </p:nvSpPr>
        <p:spPr bwMode="auto">
          <a:xfrm>
            <a:off x="8491538" y="7938"/>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4144" name="WordArt 48"/>
          <p:cNvSpPr>
            <a:spLocks noChangeArrowheads="1" noChangeShapeType="1" noTextEdit="1"/>
          </p:cNvSpPr>
          <p:nvPr/>
        </p:nvSpPr>
        <p:spPr bwMode="auto">
          <a:xfrm>
            <a:off x="2667000" y="2286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322393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99041" name="Rectangle 34"/>
          <p:cNvSpPr>
            <a:spLocks noGrp="1" noChangeArrowheads="1"/>
          </p:cNvSpPr>
          <p:nvPr>
            <p:ph type="title" idx="4294967295"/>
          </p:nvPr>
        </p:nvSpPr>
        <p:spPr>
          <a:xfrm>
            <a:off x="0" y="1143000"/>
            <a:ext cx="7772400" cy="1143000"/>
          </a:xfrm>
        </p:spPr>
        <p:txBody>
          <a:bodyPr/>
          <a:lstStyle/>
          <a:p>
            <a:r>
              <a:rPr lang="en-US"/>
              <a:t>11:1 Altar</a:t>
            </a:r>
          </a:p>
        </p:txBody>
      </p:sp>
      <p:graphicFrame>
        <p:nvGraphicFramePr>
          <p:cNvPr id="1107993" name="Group 25"/>
          <p:cNvGraphicFramePr>
            <a:graphicFrameLocks noGrp="1"/>
          </p:cNvGraphicFramePr>
          <p:nvPr>
            <p:ph sz="half" idx="4294967295"/>
          </p:nvPr>
        </p:nvGraphicFramePr>
        <p:xfrm>
          <a:off x="0" y="1412875"/>
          <a:ext cx="8280400" cy="5184776"/>
        </p:xfrm>
        <a:graphic>
          <a:graphicData uri="http://schemas.openxmlformats.org/drawingml/2006/table">
            <a:tbl>
              <a:tblPr/>
              <a:tblGrid>
                <a:gridCol w="2016125">
                  <a:extLst>
                    <a:ext uri="{9D8B030D-6E8A-4147-A177-3AD203B41FA5}">
                      <a16:colId xmlns:a16="http://schemas.microsoft.com/office/drawing/2014/main" val="20000"/>
                    </a:ext>
                  </a:extLst>
                </a:gridCol>
                <a:gridCol w="179387">
                  <a:extLst>
                    <a:ext uri="{9D8B030D-6E8A-4147-A177-3AD203B41FA5}">
                      <a16:colId xmlns:a16="http://schemas.microsoft.com/office/drawing/2014/main" val="20001"/>
                    </a:ext>
                  </a:extLst>
                </a:gridCol>
                <a:gridCol w="1944688">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gridCol w="2070100">
                  <a:extLst>
                    <a:ext uri="{9D8B030D-6E8A-4147-A177-3AD203B41FA5}">
                      <a16:colId xmlns:a16="http://schemas.microsoft.com/office/drawing/2014/main" val="20004"/>
                    </a:ext>
                  </a:extLst>
                </a:gridCol>
              </a:tblGrid>
              <a:tr h="15605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术语或措辞</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endParaRPr kumimoji="0" 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SG"/>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字面</a:t>
                      </a:r>
                      <a:endParaRPr kumimoji="0" lang="zh-CN" alt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字面</a:t>
                      </a:r>
                      <a:endParaRPr kumimoji="0" lang="zh-CN" alt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24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祭坛”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(11:1)</a:t>
                      </a:r>
                      <a:r>
                        <a:rPr kumimoji="0" lang="en-US" altLang="zh-CN" sz="2800" b="0" i="0" u="none" strike="noStrike" cap="none" normalizeH="0" baseline="0">
                          <a:ln>
                            <a:noFill/>
                          </a:ln>
                          <a:solidFill>
                            <a:schemeClr val="tx2"/>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受苦的圣约团体”</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hMerge="1">
                  <a:txBody>
                    <a:bodyPr/>
                    <a:lstStyle/>
                    <a:p>
                      <a:endParaRPr lang="en-SG"/>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属天</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的香坛”</a:t>
                      </a:r>
                      <a:endParaRPr kumimoji="0" lang="zh-CN" altLang="en-US" sz="2800" b="0"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位于圣所外的院子中污秽的祭坛</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endParaRPr kumimoji="0" lang="en-US" sz="2800" b="1"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extLst>
                  <a:ext uri="{0D108BD9-81ED-4DB2-BD59-A6C34878D82A}">
                    <a16:rowId xmlns:a16="http://schemas.microsoft.com/office/drawing/2014/main" val="10001"/>
                  </a:ext>
                </a:extLst>
              </a:tr>
            </a:tbl>
          </a:graphicData>
        </a:graphic>
      </p:graphicFrame>
      <p:pic>
        <p:nvPicPr>
          <p:cNvPr id="599061" name="Picture 26" descr="CH9_F3">
            <a:hlinkClick r:id="rId6"/>
          </p:cNvPr>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0" y="5072063"/>
            <a:ext cx="2449513" cy="1670050"/>
          </a:xfrm>
          <a:ln>
            <a:solidFill>
              <a:schemeClr val="tx1"/>
            </a:solidFill>
            <a:miter lim="800000"/>
            <a:headEnd/>
            <a:tailEnd/>
          </a:ln>
        </p:spPr>
      </p:pic>
      <p:sp>
        <p:nvSpPr>
          <p:cNvPr id="28693" name="WordArt 19"/>
          <p:cNvSpPr>
            <a:spLocks noChangeArrowheads="1" noChangeShapeType="1" noTextEdit="1"/>
          </p:cNvSpPr>
          <p:nvPr/>
        </p:nvSpPr>
        <p:spPr bwMode="auto">
          <a:xfrm>
            <a:off x="2111144" y="188913"/>
            <a:ext cx="4026131" cy="1029524"/>
          </a:xfrm>
          <a:prstGeom prst="rect">
            <a:avLst/>
          </a:prstGeom>
        </p:spPr>
        <p:txBody>
          <a:bodyPr wrap="none" fromWordArt="1">
            <a:prstTxWarp prst="textPlain">
              <a:avLst>
                <a:gd name="adj" fmla="val 50000"/>
              </a:avLst>
            </a:prstTxWarp>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zh-TW" altLang="en-US" sz="3600" b="1" kern="10" dirty="0">
                <a:ln>
                  <a:prstDash val="solid"/>
                </a:ln>
                <a:solidFill>
                  <a:srgbClr val="FFFFFF"/>
                </a:solidFill>
                <a:effectLst>
                  <a:glow rad="228600">
                    <a:srgbClr val="000000"/>
                  </a:glow>
                  <a:outerShdw blurRad="88000" dist="50800" dir="5040000" algn="tl">
                    <a:srgbClr val="000000">
                      <a:tint val="80000"/>
                      <a:satMod val="250000"/>
                      <a:alpha val="45000"/>
                    </a:srgbClr>
                  </a:outerShdw>
                </a:effectLst>
                <a:latin typeface="Arial Black"/>
                <a:ea typeface="MS PGothic" pitchFamily="34" charset="-128"/>
                <a:cs typeface="ヒラギノ角ゴ Pro W3"/>
              </a:rPr>
              <a:t>启 示 录</a:t>
            </a:r>
            <a:r>
              <a:rPr lang="en-US" sz="3600" b="1" kern="10" dirty="0">
                <a:ln>
                  <a:prstDash val="solid"/>
                </a:ln>
                <a:solidFill>
                  <a:srgbClr val="FFFFFF"/>
                </a:solidFill>
                <a:effectLst>
                  <a:glow rad="228600">
                    <a:srgbClr val="000000"/>
                  </a:glow>
                  <a:outerShdw blurRad="88000" dist="50800" dir="5040000" algn="tl">
                    <a:srgbClr val="000000">
                      <a:tint val="80000"/>
                      <a:satMod val="250000"/>
                      <a:alpha val="45000"/>
                    </a:srgbClr>
                  </a:outerShdw>
                </a:effectLst>
                <a:latin typeface="Arial Black"/>
                <a:ea typeface="MS PGothic" pitchFamily="34" charset="-128"/>
                <a:cs typeface="ヒラギノ角ゴ Pro W3"/>
              </a:rPr>
              <a:t>11</a:t>
            </a:r>
          </a:p>
        </p:txBody>
      </p:sp>
      <p:sp>
        <p:nvSpPr>
          <p:cNvPr id="90135" name="Text Box 33"/>
          <p:cNvSpPr txBox="1">
            <a:spLocks noChangeArrowheads="1"/>
          </p:cNvSpPr>
          <p:nvPr/>
        </p:nvSpPr>
        <p:spPr bwMode="auto">
          <a:xfrm>
            <a:off x="8382000" y="4763"/>
            <a:ext cx="688975" cy="396875"/>
          </a:xfrm>
          <a:prstGeom prst="rect">
            <a:avLst/>
          </a:prstGeom>
          <a:noFill/>
          <a:ln w="9525">
            <a:noFill/>
            <a:miter lim="800000"/>
            <a:headEnd/>
            <a:tailEnd type="none" w="lg" len="lg"/>
          </a:ln>
          <a:effectLst>
            <a:outerShdw blurRad="63500" dist="38099" dir="2700000" algn="ctr" rotWithShape="0">
              <a:schemeClr val="tx1">
                <a:alpha val="74997"/>
              </a:schemeClr>
            </a:outerShdw>
          </a:effectLst>
        </p:spPr>
        <p:txBody>
          <a:bodyPr wrap="none" lIns="90000" tIns="46800" rIns="90000" bIns="46800">
            <a:spAutoFit/>
          </a:bodyPr>
          <a:lstStyle/>
          <a:p>
            <a:pPr algn="ctr">
              <a:defRPr/>
            </a:pPr>
            <a:r>
              <a:rPr lang="en-US" sz="2000" b="1">
                <a:solidFill>
                  <a:srgbClr val="FFFFFF"/>
                </a:solidFill>
                <a:latin typeface="Times New Roman" charset="0"/>
                <a:ea typeface="ＭＳ Ｐゴシック" charset="-128"/>
                <a:cs typeface="ＭＳ Ｐゴシック" charset="-128"/>
              </a:rPr>
              <a:t>335a</a:t>
            </a:r>
          </a:p>
        </p:txBody>
      </p:sp>
    </p:spTree>
    <p:extLst>
      <p:ext uri="{BB962C8B-B14F-4D97-AF65-F5344CB8AC3E}">
        <p14:creationId xmlns:p14="http://schemas.microsoft.com/office/powerpoint/2010/main" val="824090654"/>
      </p:ext>
    </p:extLst>
  </p:cSld>
  <p:clrMapOvr>
    <a:overrideClrMapping bg1="lt1" tx1="dk1" bg2="lt2" tx2="dk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4499992" y="260350"/>
            <a:ext cx="4644008" cy="3672706"/>
          </a:xfrm>
        </p:spPr>
        <p:txBody>
          <a:bodyPr/>
          <a:lstStyle/>
          <a:p>
            <a:pPr eaLnBrk="1" hangingPunct="1">
              <a:defRPr/>
            </a:pPr>
            <a:r>
              <a:rPr lang="zh-CN" altLang="en-US" sz="7200" b="1" dirty="0">
                <a:effectLst/>
                <a:latin typeface="Calibri" charset="0"/>
                <a:ea typeface="宋体" charset="0"/>
                <a:cs typeface="宋体" charset="0"/>
              </a:rPr>
              <a:t>会幕</a:t>
            </a:r>
          </a:p>
        </p:txBody>
      </p:sp>
      <p:pic>
        <p:nvPicPr>
          <p:cNvPr id="486402" name="Picture 5" descr="Tabernacl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6403" name="Picture 4" descr="Temple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2169159"/>
      </p:ext>
    </p:extLst>
  </p:cSld>
  <p:clrMapOvr>
    <a:overrideClrMapping bg1="dk2" tx1="lt1" bg2="dk1"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0375" y="6096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ja-JP" altLang="en-US" sz="5400">
                <a:solidFill>
                  <a:schemeClr val="bg1"/>
                </a:solidFill>
                <a:effectLst>
                  <a:outerShdw blurRad="38100" dist="38100" dir="2700000" algn="tl">
                    <a:srgbClr val="000000"/>
                  </a:outerShdw>
                </a:effectLst>
                <a:latin typeface="Arial" charset="0"/>
                <a:cs typeface="MS Song" charset="0"/>
              </a:rPr>
              <a:t>所罗门建的圣殿</a:t>
            </a:r>
            <a:endParaRPr lang="en-US" sz="5400">
              <a:solidFill>
                <a:schemeClr val="bg1"/>
              </a:solidFill>
              <a:effectLst>
                <a:outerShdw blurRad="38100" dist="38100" dir="2700000" algn="tl">
                  <a:srgbClr val="000000"/>
                </a:outerShdw>
              </a:effectLst>
              <a:latin typeface="Arial" charset="0"/>
              <a:cs typeface="MS Song" charset="0"/>
            </a:endParaRPr>
          </a:p>
        </p:txBody>
      </p:sp>
      <p:grpSp>
        <p:nvGrpSpPr>
          <p:cNvPr id="364547" name="Group 37"/>
          <p:cNvGrpSpPr>
            <a:grpSpLocks/>
          </p:cNvGrpSpPr>
          <p:nvPr/>
        </p:nvGrpSpPr>
        <p:grpSpPr bwMode="auto">
          <a:xfrm>
            <a:off x="2057400" y="1873250"/>
            <a:ext cx="6400800" cy="4010025"/>
            <a:chOff x="1296" y="1180"/>
            <a:chExt cx="4032" cy="2526"/>
          </a:xfrm>
        </p:grpSpPr>
        <p:sp>
          <p:nvSpPr>
            <p:cNvPr id="364560" name="Text Box 17"/>
            <p:cNvSpPr txBox="1">
              <a:spLocks noChangeArrowheads="1"/>
            </p:cNvSpPr>
            <p:nvPr/>
          </p:nvSpPr>
          <p:spPr bwMode="auto">
            <a:xfrm>
              <a:off x="3552" y="1180"/>
              <a:ext cx="816" cy="212"/>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600" b="1">
                  <a:solidFill>
                    <a:srgbClr val="663300"/>
                  </a:solidFill>
                  <a:cs typeface="MS Song" charset="0"/>
                </a:rPr>
                <a:t>祭司的庭院</a:t>
              </a:r>
              <a:endParaRPr lang="en-US" sz="1600" b="1">
                <a:solidFill>
                  <a:srgbClr val="663300"/>
                </a:solidFill>
                <a:cs typeface="MS Song" charset="0"/>
              </a:endParaRPr>
            </a:p>
          </p:txBody>
        </p:sp>
        <p:sp>
          <p:nvSpPr>
            <p:cNvPr id="364561" name="Text Box 18"/>
            <p:cNvSpPr txBox="1">
              <a:spLocks noChangeArrowheads="1"/>
            </p:cNvSpPr>
            <p:nvPr/>
          </p:nvSpPr>
          <p:spPr bwMode="auto">
            <a:xfrm>
              <a:off x="2928" y="1968"/>
              <a:ext cx="672" cy="326"/>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latin typeface="Arial Narrow" charset="0"/>
                </a:rPr>
                <a:t>陈</a:t>
              </a:r>
              <a:r>
                <a:rPr lang="en-US" altLang="ja-JP" sz="1400" b="1">
                  <a:solidFill>
                    <a:srgbClr val="000000"/>
                  </a:solidFill>
                  <a:latin typeface="Arial Narrow" charset="0"/>
                </a:rPr>
                <a:t> </a:t>
              </a:r>
              <a:r>
                <a:rPr lang="ja-JP" altLang="en-US" sz="1400" b="1">
                  <a:solidFill>
                    <a:srgbClr val="000000"/>
                  </a:solidFill>
                  <a:latin typeface="Arial Narrow" charset="0"/>
                </a:rPr>
                <a:t>设</a:t>
              </a:r>
              <a:r>
                <a:rPr lang="en-US" altLang="ja-JP" sz="1400" b="1">
                  <a:solidFill>
                    <a:srgbClr val="000000"/>
                  </a:solidFill>
                  <a:latin typeface="Arial Narrow" charset="0"/>
                </a:rPr>
                <a:t> </a:t>
              </a:r>
              <a:r>
                <a:rPr lang="ja-JP" altLang="en-US" sz="1400" b="1">
                  <a:solidFill>
                    <a:srgbClr val="000000"/>
                  </a:solidFill>
                  <a:latin typeface="Arial Narrow" charset="0"/>
                </a:rPr>
                <a:t>饼</a:t>
              </a:r>
              <a:r>
                <a:rPr lang="en-US" altLang="ja-JP" sz="1400" b="1">
                  <a:solidFill>
                    <a:srgbClr val="000000"/>
                  </a:solidFill>
                  <a:latin typeface="Arial Narrow" charset="0"/>
                </a:rPr>
                <a:t> </a:t>
              </a:r>
              <a:r>
                <a:rPr lang="ja-JP" altLang="en-US" sz="1400" b="1">
                  <a:solidFill>
                    <a:srgbClr val="000000"/>
                  </a:solidFill>
                  <a:latin typeface="Arial Narrow" charset="0"/>
                </a:rPr>
                <a:t>的</a:t>
              </a:r>
              <a:r>
                <a:rPr lang="en-US" altLang="ja-JP" sz="1400" b="1">
                  <a:solidFill>
                    <a:srgbClr val="000000"/>
                  </a:solidFill>
                  <a:latin typeface="Arial Narrow" charset="0"/>
                </a:rPr>
                <a:t> </a:t>
              </a:r>
              <a:r>
                <a:rPr lang="ja-JP" altLang="en-US" sz="1400" b="1">
                  <a:solidFill>
                    <a:srgbClr val="000000"/>
                  </a:solidFill>
                  <a:latin typeface="Arial Narrow" charset="0"/>
                </a:rPr>
                <a:t>金</a:t>
              </a:r>
              <a:r>
                <a:rPr lang="en-US" altLang="ja-JP" sz="1400" b="1">
                  <a:solidFill>
                    <a:srgbClr val="000000"/>
                  </a:solidFill>
                  <a:latin typeface="Arial Narrow" charset="0"/>
                </a:rPr>
                <a:t> </a:t>
              </a:r>
              <a:r>
                <a:rPr lang="ja-JP" altLang="en-US" sz="1400" b="1">
                  <a:solidFill>
                    <a:srgbClr val="000000"/>
                  </a:solidFill>
                  <a:latin typeface="Arial Narrow" charset="0"/>
                </a:rPr>
                <a:t>桌</a:t>
              </a:r>
              <a:r>
                <a:rPr lang="en-US" altLang="ja-JP" sz="1400" b="1">
                  <a:solidFill>
                    <a:srgbClr val="000000"/>
                  </a:solidFill>
                  <a:latin typeface="Arial Narrow" charset="0"/>
                </a:rPr>
                <a:t> </a:t>
              </a:r>
              <a:r>
                <a:rPr lang="ja-JP" altLang="en-US" sz="1400" b="1">
                  <a:solidFill>
                    <a:srgbClr val="000000"/>
                  </a:solidFill>
                  <a:latin typeface="Arial Narrow" charset="0"/>
                </a:rPr>
                <a:t>子</a:t>
              </a:r>
              <a:endParaRPr lang="en-US" sz="1400" b="1">
                <a:solidFill>
                  <a:srgbClr val="000000"/>
                </a:solidFill>
                <a:latin typeface="Arial Narrow" charset="0"/>
              </a:endParaRPr>
            </a:p>
          </p:txBody>
        </p:sp>
        <p:sp>
          <p:nvSpPr>
            <p:cNvPr id="364562" name="Text Box 19"/>
            <p:cNvSpPr txBox="1">
              <a:spLocks noChangeArrowheads="1"/>
            </p:cNvSpPr>
            <p:nvPr/>
          </p:nvSpPr>
          <p:spPr bwMode="auto">
            <a:xfrm>
              <a:off x="1296" y="1593"/>
              <a:ext cx="2112" cy="231"/>
            </a:xfrm>
            <a:prstGeom prst="rect">
              <a:avLst/>
            </a:prstGeom>
            <a:solidFill>
              <a:srgbClr val="FFFF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000000"/>
                  </a:solidFill>
                  <a:cs typeface="MS Song" charset="0"/>
                </a:rPr>
                <a:t>基路伯</a:t>
              </a:r>
              <a:r>
                <a:rPr lang="en-US" altLang="ja-JP" sz="1800" b="1">
                  <a:solidFill>
                    <a:srgbClr val="000000"/>
                  </a:solidFill>
                  <a:cs typeface="Times New Roman" charset="0"/>
                </a:rPr>
                <a:t>    </a:t>
              </a:r>
              <a:r>
                <a:rPr lang="ja-JP" altLang="en-US" sz="1800" b="1">
                  <a:solidFill>
                    <a:srgbClr val="000000"/>
                  </a:solidFill>
                  <a:cs typeface="MS Song" charset="0"/>
                </a:rPr>
                <a:t>耶和华的约柜</a:t>
              </a:r>
              <a:r>
                <a:rPr lang="en-US" altLang="ja-JP" sz="1800" b="1">
                  <a:solidFill>
                    <a:srgbClr val="000000"/>
                  </a:solidFill>
                  <a:cs typeface="Times New Roman" charset="0"/>
                </a:rPr>
                <a:t>    </a:t>
              </a:r>
              <a:r>
                <a:rPr lang="ja-JP" altLang="en-US" sz="1800" b="1">
                  <a:solidFill>
                    <a:srgbClr val="000000"/>
                  </a:solidFill>
                  <a:cs typeface="MS Song" charset="0"/>
                </a:rPr>
                <a:t>灯台</a:t>
              </a:r>
              <a:r>
                <a:rPr lang="en-US" altLang="ja-JP" sz="1800" b="1">
                  <a:solidFill>
                    <a:srgbClr val="000000"/>
                  </a:solidFill>
                  <a:cs typeface="Times New Roman" charset="0"/>
                </a:rPr>
                <a:t>   </a:t>
              </a:r>
              <a:endParaRPr lang="en-US" sz="1800" b="1">
                <a:solidFill>
                  <a:srgbClr val="000000"/>
                </a:solidFill>
                <a:cs typeface="Times New Roman" charset="0"/>
              </a:endParaRPr>
            </a:p>
          </p:txBody>
        </p:sp>
        <p:sp>
          <p:nvSpPr>
            <p:cNvPr id="144404" name="Text Box 20"/>
            <p:cNvSpPr txBox="1">
              <a:spLocks noChangeArrowheads="1"/>
            </p:cNvSpPr>
            <p:nvPr/>
          </p:nvSpPr>
          <p:spPr bwMode="auto">
            <a:xfrm>
              <a:off x="1401" y="1920"/>
              <a:ext cx="240" cy="674"/>
            </a:xfrm>
            <a:prstGeom prst="rect">
              <a:avLst/>
            </a:prstGeom>
            <a:solidFill>
              <a:srgbClr val="FFCCFF"/>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endParaRPr lang="en-US" sz="800" b="1">
                <a:solidFill>
                  <a:srgbClr val="663300"/>
                </a:solidFill>
                <a:effectLst>
                  <a:outerShdw blurRad="38100" dist="38100" dir="2700000" algn="tl">
                    <a:srgbClr val="000000"/>
                  </a:outerShdw>
                </a:effectLst>
                <a:cs typeface="MS Song" charset="0"/>
              </a:endParaRPr>
            </a:p>
            <a:p>
              <a:pPr algn="ctr" eaLnBrk="1" hangingPunct="1">
                <a:spcBef>
                  <a:spcPct val="50000"/>
                </a:spcBef>
                <a:defRPr/>
              </a:pPr>
              <a:r>
                <a:rPr lang="ja-JP" altLang="en-US" sz="1600" b="1">
                  <a:solidFill>
                    <a:srgbClr val="663300"/>
                  </a:solidFill>
                  <a:cs typeface="MS Song" charset="0"/>
                </a:rPr>
                <a:t>内殿</a:t>
              </a:r>
              <a:r>
                <a:rPr lang="en-US" altLang="ja-JP" sz="1600" b="1">
                  <a:solidFill>
                    <a:srgbClr val="FFFFFF"/>
                  </a:solidFill>
                  <a:cs typeface="Times New Roman" charset="0"/>
                </a:rPr>
                <a:t> ‘</a:t>
              </a:r>
              <a:endParaRPr lang="en-US" sz="1600" b="1">
                <a:solidFill>
                  <a:srgbClr val="FFFFFF"/>
                </a:solidFill>
                <a:cs typeface="Times New Roman" charset="0"/>
              </a:endParaRPr>
            </a:p>
          </p:txBody>
        </p:sp>
        <p:sp>
          <p:nvSpPr>
            <p:cNvPr id="364564" name="Text Box 21"/>
            <p:cNvSpPr txBox="1">
              <a:spLocks noChangeArrowheads="1"/>
            </p:cNvSpPr>
            <p:nvPr/>
          </p:nvSpPr>
          <p:spPr bwMode="auto">
            <a:xfrm>
              <a:off x="3696" y="2112"/>
              <a:ext cx="336" cy="366"/>
            </a:xfrm>
            <a:prstGeom prst="rect">
              <a:avLst/>
            </a:prstGeom>
            <a:solidFill>
              <a:srgbClr val="FFFF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600" b="1">
                  <a:solidFill>
                    <a:srgbClr val="663300"/>
                  </a:solidFill>
                  <a:cs typeface="Times New Roman" charset="0"/>
                </a:rPr>
                <a:t>廊</a:t>
              </a:r>
              <a:r>
                <a:rPr lang="en-US" altLang="ja-JP" sz="1600" b="1">
                  <a:solidFill>
                    <a:srgbClr val="663300"/>
                  </a:solidFill>
                  <a:cs typeface="Times New Roman" charset="0"/>
                </a:rPr>
                <a:t> </a:t>
              </a:r>
              <a:r>
                <a:rPr lang="ja-JP" altLang="en-US" sz="1600" b="1">
                  <a:solidFill>
                    <a:srgbClr val="663300"/>
                  </a:solidFill>
                  <a:cs typeface="Times New Roman" charset="0"/>
                </a:rPr>
                <a:t>子</a:t>
              </a:r>
              <a:r>
                <a:rPr lang="en-US" altLang="ja-JP" sz="1600" b="1">
                  <a:solidFill>
                    <a:srgbClr val="663300"/>
                  </a:solidFill>
                  <a:cs typeface="Times New Roman" charset="0"/>
                </a:rPr>
                <a:t> </a:t>
              </a:r>
              <a:endParaRPr lang="en-US" sz="1600" b="1">
                <a:solidFill>
                  <a:srgbClr val="663300"/>
                </a:solidFill>
                <a:cs typeface="Times New Roman" charset="0"/>
              </a:endParaRPr>
            </a:p>
          </p:txBody>
        </p:sp>
        <p:sp>
          <p:nvSpPr>
            <p:cNvPr id="144406" name="Text Box 22"/>
            <p:cNvSpPr txBox="1">
              <a:spLocks noChangeArrowheads="1"/>
            </p:cNvSpPr>
            <p:nvPr/>
          </p:nvSpPr>
          <p:spPr bwMode="auto">
            <a:xfrm>
              <a:off x="4839" y="1401"/>
              <a:ext cx="336" cy="366"/>
            </a:xfrm>
            <a:prstGeom prst="rect">
              <a:avLst/>
            </a:prstGeom>
            <a:solidFill>
              <a:srgbClr val="80808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1600" b="1">
                  <a:solidFill>
                    <a:srgbClr val="000000"/>
                  </a:solidFill>
                  <a:effectLst>
                    <a:outerShdw blurRad="38100" dist="38100" dir="2700000" algn="tl">
                      <a:srgbClr val="FFFFFF"/>
                    </a:outerShdw>
                  </a:effectLst>
                  <a:latin typeface="Arial" charset="0"/>
                  <a:cs typeface="MS Song" charset="0"/>
                </a:rPr>
                <a:t>圣</a:t>
              </a:r>
              <a:r>
                <a:rPr lang="ja-JP" altLang="en-US" sz="1600" b="1">
                  <a:solidFill>
                    <a:srgbClr val="000000"/>
                  </a:solidFill>
                  <a:effectLst>
                    <a:outerShdw blurRad="38100" dist="38100" dir="2700000" algn="tl">
                      <a:srgbClr val="FFFFFF"/>
                    </a:outerShdw>
                  </a:effectLst>
                  <a:cs typeface="MS Song" charset="0"/>
                </a:rPr>
                <a:t>坛</a:t>
              </a:r>
              <a:endParaRPr lang="en-US" sz="1600" b="1">
                <a:solidFill>
                  <a:srgbClr val="000000"/>
                </a:solidFill>
                <a:effectLst>
                  <a:outerShdw blurRad="38100" dist="38100" dir="2700000" algn="tl">
                    <a:srgbClr val="FFFFFF"/>
                  </a:outerShdw>
                </a:effectLst>
                <a:cs typeface="MS Song" charset="0"/>
              </a:endParaRPr>
            </a:p>
          </p:txBody>
        </p:sp>
        <p:sp>
          <p:nvSpPr>
            <p:cNvPr id="144407" name="Text Box 23"/>
            <p:cNvSpPr txBox="1">
              <a:spLocks noChangeArrowheads="1"/>
            </p:cNvSpPr>
            <p:nvPr/>
          </p:nvSpPr>
          <p:spPr bwMode="auto">
            <a:xfrm>
              <a:off x="4656" y="3456"/>
              <a:ext cx="672" cy="250"/>
            </a:xfrm>
            <a:prstGeom prst="rect">
              <a:avLst/>
            </a:prstGeom>
            <a:solidFill>
              <a:srgbClr val="CC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FFFFFF"/>
                  </a:solidFill>
                  <a:effectLst>
                    <a:outerShdw blurRad="38100" dist="38100" dir="2700000" algn="tl">
                      <a:srgbClr val="000000"/>
                    </a:outerShdw>
                  </a:effectLst>
                  <a:cs typeface="MS Song" charset="0"/>
                </a:rPr>
                <a:t>铜海</a:t>
              </a:r>
              <a:endParaRPr lang="en-US" sz="2000" b="1">
                <a:solidFill>
                  <a:srgbClr val="FFFFFF"/>
                </a:solidFill>
                <a:effectLst>
                  <a:outerShdw blurRad="38100" dist="38100" dir="2700000" algn="tl">
                    <a:srgbClr val="000000"/>
                  </a:outerShdw>
                </a:effectLst>
                <a:cs typeface="MS Song" charset="0"/>
              </a:endParaRPr>
            </a:p>
          </p:txBody>
        </p:sp>
      </p:grpSp>
      <p:sp>
        <p:nvSpPr>
          <p:cNvPr id="364548" name="Text Box 24"/>
          <p:cNvSpPr txBox="1">
            <a:spLocks noChangeArrowheads="1"/>
          </p:cNvSpPr>
          <p:nvPr/>
        </p:nvSpPr>
        <p:spPr bwMode="auto">
          <a:xfrm>
            <a:off x="4495800" y="3671888"/>
            <a:ext cx="1066800" cy="366712"/>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663300"/>
                </a:solidFill>
              </a:rPr>
              <a:t>圣所</a:t>
            </a:r>
            <a:endParaRPr lang="en-US" sz="1800" b="1">
              <a:solidFill>
                <a:srgbClr val="663300"/>
              </a:solidFill>
            </a:endParaRPr>
          </a:p>
        </p:txBody>
      </p:sp>
      <p:sp>
        <p:nvSpPr>
          <p:cNvPr id="364549" name="Text Box 25"/>
          <p:cNvSpPr txBox="1">
            <a:spLocks noChangeArrowheads="1"/>
          </p:cNvSpPr>
          <p:nvPr/>
        </p:nvSpPr>
        <p:spPr bwMode="auto">
          <a:xfrm>
            <a:off x="4419600" y="3352800"/>
            <a:ext cx="304800" cy="304800"/>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000000"/>
              </a:solidFill>
              <a:latin typeface="Arial Narrow" charset="0"/>
            </a:endParaRPr>
          </a:p>
        </p:txBody>
      </p:sp>
      <p:sp>
        <p:nvSpPr>
          <p:cNvPr id="364550" name="Text Box 26"/>
          <p:cNvSpPr txBox="1">
            <a:spLocks noChangeArrowheads="1"/>
          </p:cNvSpPr>
          <p:nvPr/>
        </p:nvSpPr>
        <p:spPr bwMode="auto">
          <a:xfrm>
            <a:off x="3505200" y="3733800"/>
            <a:ext cx="1066800" cy="304800"/>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latin typeface="Arial Narrow" charset="0"/>
              </a:rPr>
              <a:t>并香坛</a:t>
            </a:r>
            <a:endParaRPr lang="en-US" sz="1400" b="1">
              <a:solidFill>
                <a:srgbClr val="000000"/>
              </a:solidFill>
              <a:latin typeface="Arial Narrow" charset="0"/>
            </a:endParaRPr>
          </a:p>
        </p:txBody>
      </p:sp>
      <p:sp>
        <p:nvSpPr>
          <p:cNvPr id="364551" name="Text Box 27"/>
          <p:cNvSpPr txBox="1">
            <a:spLocks noChangeArrowheads="1"/>
          </p:cNvSpPr>
          <p:nvPr/>
        </p:nvSpPr>
        <p:spPr bwMode="auto">
          <a:xfrm>
            <a:off x="4191000" y="3519488"/>
            <a:ext cx="304800" cy="214312"/>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800" b="1">
              <a:solidFill>
                <a:srgbClr val="000000"/>
              </a:solidFill>
              <a:latin typeface="Arial Narrow" charset="0"/>
            </a:endParaRPr>
          </a:p>
        </p:txBody>
      </p:sp>
      <p:sp>
        <p:nvSpPr>
          <p:cNvPr id="364552" name="Text Box 28"/>
          <p:cNvSpPr txBox="1">
            <a:spLocks noChangeArrowheads="1"/>
          </p:cNvSpPr>
          <p:nvPr/>
        </p:nvSpPr>
        <p:spPr bwMode="auto">
          <a:xfrm>
            <a:off x="2209800" y="4267200"/>
            <a:ext cx="3352800" cy="457200"/>
          </a:xfrm>
          <a:prstGeom prst="rect">
            <a:avLst/>
          </a:prstGeom>
          <a:solidFill>
            <a:srgbClr val="FFFF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2400" b="1">
                <a:solidFill>
                  <a:srgbClr val="663300"/>
                </a:solidFill>
                <a:cs typeface="MS Song" charset="0"/>
              </a:rPr>
              <a:t>府库</a:t>
            </a:r>
            <a:endParaRPr lang="en-US" sz="2400" b="1">
              <a:solidFill>
                <a:srgbClr val="663300"/>
              </a:solidFill>
              <a:cs typeface="MS Song" charset="0"/>
            </a:endParaRPr>
          </a:p>
        </p:txBody>
      </p:sp>
      <p:sp>
        <p:nvSpPr>
          <p:cNvPr id="364553" name="Text Box 29"/>
          <p:cNvSpPr txBox="1">
            <a:spLocks noChangeArrowheads="1"/>
          </p:cNvSpPr>
          <p:nvPr/>
        </p:nvSpPr>
        <p:spPr bwMode="auto">
          <a:xfrm>
            <a:off x="2819400" y="1295400"/>
            <a:ext cx="990600" cy="366713"/>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000000"/>
                </a:solidFill>
                <a:cs typeface="MS Song" charset="0"/>
              </a:rPr>
              <a:t>铜盆</a:t>
            </a:r>
            <a:endParaRPr lang="en-US" sz="1800" b="1">
              <a:solidFill>
                <a:srgbClr val="000000"/>
              </a:solidFill>
              <a:cs typeface="MS Song" charset="0"/>
            </a:endParaRPr>
          </a:p>
        </p:txBody>
      </p:sp>
      <p:sp>
        <p:nvSpPr>
          <p:cNvPr id="364554" name="Text Box 30"/>
          <p:cNvSpPr txBox="1">
            <a:spLocks noChangeArrowheads="1"/>
          </p:cNvSpPr>
          <p:nvPr/>
        </p:nvSpPr>
        <p:spPr bwMode="auto">
          <a:xfrm>
            <a:off x="2667000" y="5638800"/>
            <a:ext cx="3733800" cy="457200"/>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2400" b="1">
                <a:solidFill>
                  <a:srgbClr val="663300"/>
                </a:solidFill>
              </a:rPr>
              <a:t>色列人的庭院</a:t>
            </a:r>
            <a:endParaRPr lang="en-US" sz="2400" b="1">
              <a:solidFill>
                <a:srgbClr val="663300"/>
              </a:solidFill>
            </a:endParaRPr>
          </a:p>
        </p:txBody>
      </p:sp>
      <p:sp>
        <p:nvSpPr>
          <p:cNvPr id="364555" name="Text Box 32"/>
          <p:cNvSpPr txBox="1">
            <a:spLocks noChangeArrowheads="1"/>
          </p:cNvSpPr>
          <p:nvPr/>
        </p:nvSpPr>
        <p:spPr bwMode="auto">
          <a:xfrm>
            <a:off x="6553200" y="2341563"/>
            <a:ext cx="457200" cy="730250"/>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996633"/>
                </a:solidFill>
                <a:cs typeface="MS Song" charset="0"/>
              </a:rPr>
              <a:t>波</a:t>
            </a:r>
            <a:r>
              <a:rPr lang="en-US" altLang="ja-JP" sz="1400" b="1">
                <a:solidFill>
                  <a:srgbClr val="996633"/>
                </a:solidFill>
                <a:cs typeface="Times New Roman" charset="0"/>
              </a:rPr>
              <a:t> </a:t>
            </a:r>
            <a:r>
              <a:rPr lang="ja-JP" altLang="en-US" sz="1400" b="1">
                <a:solidFill>
                  <a:srgbClr val="996633"/>
                </a:solidFill>
                <a:cs typeface="MS Song" charset="0"/>
              </a:rPr>
              <a:t>阿</a:t>
            </a:r>
            <a:r>
              <a:rPr lang="en-US" altLang="ja-JP" sz="1400" b="1">
                <a:solidFill>
                  <a:srgbClr val="996633"/>
                </a:solidFill>
                <a:cs typeface="Times New Roman" charset="0"/>
              </a:rPr>
              <a:t> </a:t>
            </a:r>
            <a:r>
              <a:rPr lang="ja-JP" altLang="en-US" sz="1400" b="1">
                <a:solidFill>
                  <a:srgbClr val="996633"/>
                </a:solidFill>
                <a:cs typeface="MS Song" charset="0"/>
              </a:rPr>
              <a:t>斯</a:t>
            </a:r>
            <a:r>
              <a:rPr lang="en-US" altLang="ja-JP" sz="1400" b="1">
                <a:solidFill>
                  <a:srgbClr val="663300"/>
                </a:solidFill>
                <a:cs typeface="Times New Roman" charset="0"/>
              </a:rPr>
              <a:t> </a:t>
            </a:r>
            <a:endParaRPr lang="en-US" sz="1400" b="1">
              <a:solidFill>
                <a:srgbClr val="663300"/>
              </a:solidFill>
              <a:cs typeface="Times New Roman" charset="0"/>
            </a:endParaRPr>
          </a:p>
        </p:txBody>
      </p:sp>
      <p:sp>
        <p:nvSpPr>
          <p:cNvPr id="364556" name="Text Box 33"/>
          <p:cNvSpPr txBox="1">
            <a:spLocks noChangeArrowheads="1"/>
          </p:cNvSpPr>
          <p:nvPr/>
        </p:nvSpPr>
        <p:spPr bwMode="auto">
          <a:xfrm>
            <a:off x="5867400" y="2209800"/>
            <a:ext cx="990600" cy="214313"/>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800" b="1">
              <a:solidFill>
                <a:srgbClr val="663300"/>
              </a:solidFill>
              <a:cs typeface="MS Song" charset="0"/>
            </a:endParaRPr>
          </a:p>
        </p:txBody>
      </p:sp>
      <p:sp>
        <p:nvSpPr>
          <p:cNvPr id="364557" name="Text Box 34"/>
          <p:cNvSpPr txBox="1">
            <a:spLocks noChangeArrowheads="1"/>
          </p:cNvSpPr>
          <p:nvPr/>
        </p:nvSpPr>
        <p:spPr bwMode="auto">
          <a:xfrm>
            <a:off x="6543675" y="4178300"/>
            <a:ext cx="457200" cy="517525"/>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996633"/>
                </a:solidFill>
                <a:cs typeface="MS Song" charset="0"/>
              </a:rPr>
              <a:t>雅斤</a:t>
            </a:r>
            <a:endParaRPr lang="en-US" sz="1400" b="1">
              <a:solidFill>
                <a:srgbClr val="996633"/>
              </a:solidFill>
              <a:cs typeface="MS Song" charset="0"/>
            </a:endParaRPr>
          </a:p>
        </p:txBody>
      </p:sp>
      <p:sp>
        <p:nvSpPr>
          <p:cNvPr id="364558" name="Text Box 35"/>
          <p:cNvSpPr txBox="1">
            <a:spLocks noChangeArrowheads="1"/>
          </p:cNvSpPr>
          <p:nvPr/>
        </p:nvSpPr>
        <p:spPr bwMode="auto">
          <a:xfrm>
            <a:off x="7010400" y="4114800"/>
            <a:ext cx="184150" cy="304800"/>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996633"/>
              </a:solidFill>
              <a:cs typeface="MS Song" charset="0"/>
            </a:endParaRPr>
          </a:p>
        </p:txBody>
      </p:sp>
      <p:sp>
        <p:nvSpPr>
          <p:cNvPr id="364559" name="Text Box 36"/>
          <p:cNvSpPr txBox="1">
            <a:spLocks noChangeArrowheads="1"/>
          </p:cNvSpPr>
          <p:nvPr/>
        </p:nvSpPr>
        <p:spPr bwMode="auto">
          <a:xfrm>
            <a:off x="990600" y="5605463"/>
            <a:ext cx="990600" cy="304800"/>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cs typeface="MS Song" charset="0"/>
              </a:rPr>
              <a:t>立方米</a:t>
            </a:r>
            <a:endParaRPr lang="en-US" sz="1400" b="1">
              <a:solidFill>
                <a:srgbClr val="000000"/>
              </a:solidFill>
              <a:cs typeface="MS Song" charset="0"/>
            </a:endParaRPr>
          </a:p>
        </p:txBody>
      </p:sp>
    </p:spTree>
    <p:extLst>
      <p:ext uri="{BB962C8B-B14F-4D97-AF65-F5344CB8AC3E}">
        <p14:creationId xmlns:p14="http://schemas.microsoft.com/office/powerpoint/2010/main" val="752084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5929032"/>
            <a:ext cx="9144000" cy="928968"/>
          </a:xfrm>
        </p:spPr>
        <p:txBody>
          <a:bodyPr/>
          <a:lstStyle/>
          <a:p>
            <a:r>
              <a:rPr lang="en-US" sz="3600" i="1" dirty="0">
                <a:solidFill>
                  <a:schemeClr val="bg1"/>
                </a:solidFill>
                <a:latin typeface="Arial" charset="0"/>
                <a:ea typeface="Osaka" charset="0"/>
                <a:cs typeface="Arial" charset="0"/>
              </a:rPr>
              <a:t>Video of Dr. Thomas Schreiner</a:t>
            </a:r>
          </a:p>
        </p:txBody>
      </p:sp>
      <p:pic>
        <p:nvPicPr>
          <p:cNvPr id="2" name="Rev 7 Church as 144,000 for 9 Minutes (Tom Schreiner-Southern BTS).mp4" descr="Rev 7 Church as 144,000 for 9 Minutes (Tom Schreiner-Southern BTS).mp4">
            <a:hlinkClick r:id="" action="ppaction://media"/>
            <a:extLst>
              <a:ext uri="{FF2B5EF4-FFF2-40B4-BE49-F238E27FC236}">
                <a16:creationId xmlns:a16="http://schemas.microsoft.com/office/drawing/2014/main" id="{9A0C970C-AC40-5B4A-B0E3-55230C3099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85532"/>
            <a:ext cx="9144000" cy="5143500"/>
          </a:xfrm>
          <a:prstGeom prst="rect">
            <a:avLst/>
          </a:prstGeom>
        </p:spPr>
      </p:pic>
    </p:spTree>
    <p:extLst>
      <p:ext uri="{BB962C8B-B14F-4D97-AF65-F5344CB8AC3E}">
        <p14:creationId xmlns:p14="http://schemas.microsoft.com/office/powerpoint/2010/main" val="40758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593" name="Group 14"/>
          <p:cNvGrpSpPr>
            <a:grpSpLocks/>
          </p:cNvGrpSpPr>
          <p:nvPr/>
        </p:nvGrpSpPr>
        <p:grpSpPr bwMode="auto">
          <a:xfrm>
            <a:off x="0" y="0"/>
            <a:ext cx="9144000" cy="6858000"/>
            <a:chOff x="0" y="0"/>
            <a:chExt cx="5760" cy="4320"/>
          </a:xfrm>
        </p:grpSpPr>
        <p:pic>
          <p:nvPicPr>
            <p:cNvPr id="366595" name="Picture 2" descr="023-0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6596" name="Group 13"/>
            <p:cNvGrpSpPr>
              <a:grpSpLocks/>
            </p:cNvGrpSpPr>
            <p:nvPr/>
          </p:nvGrpSpPr>
          <p:grpSpPr bwMode="auto">
            <a:xfrm>
              <a:off x="576" y="1353"/>
              <a:ext cx="5088" cy="2574"/>
              <a:chOff x="576" y="1353"/>
              <a:chExt cx="5088" cy="2574"/>
            </a:xfrm>
          </p:grpSpPr>
          <p:sp>
            <p:nvSpPr>
              <p:cNvPr id="366597" name="Text Box 4"/>
              <p:cNvSpPr txBox="1">
                <a:spLocks noChangeArrowheads="1"/>
              </p:cNvSpPr>
              <p:nvPr/>
            </p:nvSpPr>
            <p:spPr bwMode="auto">
              <a:xfrm>
                <a:off x="960" y="3600"/>
                <a:ext cx="2928" cy="327"/>
              </a:xfrm>
              <a:prstGeom prst="rect">
                <a:avLst/>
              </a:prstGeom>
              <a:solidFill>
                <a:srgbClr val="0033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b="1">
                    <a:solidFill>
                      <a:srgbClr val="FFFFFF"/>
                    </a:solidFill>
                    <a:cs typeface="MS Song" charset="0"/>
                  </a:rPr>
                  <a:t>大约</a:t>
                </a:r>
                <a:r>
                  <a:rPr lang="en-US" altLang="ja-JP" b="1">
                    <a:solidFill>
                      <a:srgbClr val="FFFFFF"/>
                    </a:solidFill>
                    <a:cs typeface="Times New Roman" charset="0"/>
                  </a:rPr>
                  <a:t>90</a:t>
                </a:r>
                <a:r>
                  <a:rPr lang="ja-JP" altLang="en-US" b="1">
                    <a:solidFill>
                      <a:srgbClr val="FFFFFF"/>
                    </a:solidFill>
                    <a:cs typeface="MS Song" charset="0"/>
                  </a:rPr>
                  <a:t>立方米</a:t>
                </a:r>
                <a:r>
                  <a:rPr lang="en-US" altLang="ja-JP" b="1">
                    <a:solidFill>
                      <a:srgbClr val="FFFFFF"/>
                    </a:solidFill>
                    <a:cs typeface="Times New Roman" charset="0"/>
                  </a:rPr>
                  <a:t>(135</a:t>
                </a:r>
                <a:r>
                  <a:rPr lang="ja-JP" altLang="en-US" b="1">
                    <a:solidFill>
                      <a:srgbClr val="FFFFFF"/>
                    </a:solidFill>
                    <a:cs typeface="MS Song" charset="0"/>
                  </a:rPr>
                  <a:t>英尺</a:t>
                </a:r>
                <a:r>
                  <a:rPr lang="en-US" altLang="ja-JP" b="1">
                    <a:solidFill>
                      <a:srgbClr val="FFFFFF"/>
                    </a:solidFill>
                    <a:cs typeface="Times New Roman" charset="0"/>
                  </a:rPr>
                  <a:t>)</a:t>
                </a:r>
                <a:endParaRPr lang="en-US" b="1">
                  <a:solidFill>
                    <a:srgbClr val="FFFFFF"/>
                  </a:solidFill>
                  <a:cs typeface="Times New Roman" charset="0"/>
                </a:endParaRPr>
              </a:p>
            </p:txBody>
          </p:sp>
          <p:sp>
            <p:nvSpPr>
              <p:cNvPr id="366598" name="Text Box 5"/>
              <p:cNvSpPr txBox="1">
                <a:spLocks noChangeArrowheads="1"/>
              </p:cNvSpPr>
              <p:nvPr/>
            </p:nvSpPr>
            <p:spPr bwMode="auto">
              <a:xfrm>
                <a:off x="4272" y="3552"/>
                <a:ext cx="1392" cy="250"/>
              </a:xfrm>
              <a:prstGeom prst="rect">
                <a:avLst/>
              </a:prstGeom>
              <a:solidFill>
                <a:srgbClr val="0033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FFFF"/>
                    </a:solidFill>
                    <a:cs typeface="MS Song" charset="0"/>
                  </a:rPr>
                  <a:t>10</a:t>
                </a:r>
                <a:r>
                  <a:rPr lang="ja-JP" altLang="en-US" sz="2000" b="1">
                    <a:solidFill>
                      <a:srgbClr val="FFFFFF"/>
                    </a:solidFill>
                    <a:cs typeface="MS Song" charset="0"/>
                  </a:rPr>
                  <a:t>立方米</a:t>
                </a:r>
                <a:r>
                  <a:rPr lang="en-US" altLang="ja-JP" sz="2000" b="1">
                    <a:solidFill>
                      <a:srgbClr val="FFFFFF"/>
                    </a:solidFill>
                    <a:cs typeface="Times New Roman" charset="0"/>
                  </a:rPr>
                  <a:t>(15</a:t>
                </a:r>
                <a:r>
                  <a:rPr lang="ja-JP" altLang="en-US" sz="2000" b="1">
                    <a:solidFill>
                      <a:srgbClr val="FFFFFF"/>
                    </a:solidFill>
                    <a:cs typeface="MS Song" charset="0"/>
                  </a:rPr>
                  <a:t>英尺</a:t>
                </a:r>
                <a:r>
                  <a:rPr lang="en-US" altLang="ja-JP" sz="2000" b="1">
                    <a:solidFill>
                      <a:srgbClr val="FFFFFF"/>
                    </a:solidFill>
                    <a:cs typeface="Times New Roman" charset="0"/>
                  </a:rPr>
                  <a:t>)</a:t>
                </a:r>
                <a:endParaRPr lang="en-US" sz="2000" b="1">
                  <a:solidFill>
                    <a:srgbClr val="FFFFFF"/>
                  </a:solidFill>
                  <a:cs typeface="Times New Roman" charset="0"/>
                </a:endParaRPr>
              </a:p>
            </p:txBody>
          </p:sp>
          <p:sp>
            <p:nvSpPr>
              <p:cNvPr id="63495" name="Text Box 7"/>
              <p:cNvSpPr txBox="1">
                <a:spLocks noChangeArrowheads="1"/>
              </p:cNvSpPr>
              <p:nvPr/>
            </p:nvSpPr>
            <p:spPr bwMode="auto">
              <a:xfrm>
                <a:off x="2016" y="2044"/>
                <a:ext cx="1488" cy="404"/>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3600" b="1">
                    <a:solidFill>
                      <a:srgbClr val="FFFFFF"/>
                    </a:solidFill>
                    <a:effectLst>
                      <a:outerShdw blurRad="38100" dist="38100" dir="2700000" algn="tl">
                        <a:srgbClr val="000000"/>
                      </a:outerShdw>
                    </a:effectLst>
                    <a:cs typeface="MS Song" charset="0"/>
                  </a:rPr>
                  <a:t>圣所</a:t>
                </a:r>
                <a:endParaRPr lang="en-US" sz="3600" b="1">
                  <a:solidFill>
                    <a:srgbClr val="FFFFFF"/>
                  </a:solidFill>
                  <a:effectLst>
                    <a:outerShdw blurRad="38100" dist="38100" dir="2700000" algn="tl">
                      <a:srgbClr val="000000"/>
                    </a:outerShdw>
                  </a:effectLst>
                  <a:cs typeface="MS Song" charset="0"/>
                </a:endParaRPr>
              </a:p>
            </p:txBody>
          </p:sp>
          <p:sp>
            <p:nvSpPr>
              <p:cNvPr id="366600" name="Text Box 8"/>
              <p:cNvSpPr txBox="1">
                <a:spLocks noChangeArrowheads="1"/>
              </p:cNvSpPr>
              <p:nvPr/>
            </p:nvSpPr>
            <p:spPr bwMode="auto">
              <a:xfrm>
                <a:off x="576" y="1920"/>
                <a:ext cx="1104" cy="923"/>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3600" b="1">
                    <a:solidFill>
                      <a:srgbClr val="000000"/>
                    </a:solidFill>
                    <a:cs typeface="MS Song" charset="0"/>
                  </a:rPr>
                  <a:t>至圣所</a:t>
                </a:r>
                <a:endParaRPr lang="en-US" altLang="ja-JP" sz="3600" b="1">
                  <a:solidFill>
                    <a:srgbClr val="000000"/>
                  </a:solidFill>
                  <a:cs typeface="Times New Roman" charset="0"/>
                </a:endParaRPr>
              </a:p>
              <a:p>
                <a:pPr algn="ctr" eaLnBrk="1" hangingPunct="1">
                  <a:spcBef>
                    <a:spcPct val="50000"/>
                  </a:spcBef>
                </a:pPr>
                <a:endParaRPr lang="en-US" sz="3600" b="1">
                  <a:solidFill>
                    <a:srgbClr val="000000"/>
                  </a:solidFill>
                  <a:cs typeface="Times New Roman" charset="0"/>
                </a:endParaRPr>
              </a:p>
            </p:txBody>
          </p:sp>
          <p:sp>
            <p:nvSpPr>
              <p:cNvPr id="63497" name="Text Box 9"/>
              <p:cNvSpPr txBox="1">
                <a:spLocks noChangeArrowheads="1"/>
              </p:cNvSpPr>
              <p:nvPr/>
            </p:nvSpPr>
            <p:spPr bwMode="auto">
              <a:xfrm>
                <a:off x="1200" y="1353"/>
                <a:ext cx="1824" cy="327"/>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b="1">
                    <a:solidFill>
                      <a:srgbClr val="FFFFFF"/>
                    </a:solidFill>
                    <a:effectLst>
                      <a:outerShdw blurRad="38100" dist="38100" dir="2700000" algn="tl">
                        <a:srgbClr val="000000"/>
                      </a:outerShdw>
                    </a:effectLst>
                    <a:cs typeface="MS Song" charset="0"/>
                  </a:rPr>
                  <a:t>府库</a:t>
                </a:r>
                <a:endParaRPr lang="en-US" b="1">
                  <a:solidFill>
                    <a:srgbClr val="FFFFFF"/>
                  </a:solidFill>
                  <a:effectLst>
                    <a:outerShdw blurRad="38100" dist="38100" dir="2700000" algn="tl">
                      <a:srgbClr val="000000"/>
                    </a:outerShdw>
                  </a:effectLst>
                  <a:cs typeface="MS Song" charset="0"/>
                </a:endParaRPr>
              </a:p>
            </p:txBody>
          </p:sp>
          <p:sp>
            <p:nvSpPr>
              <p:cNvPr id="366602" name="Text Box 10"/>
              <p:cNvSpPr txBox="1">
                <a:spLocks noChangeArrowheads="1"/>
              </p:cNvSpPr>
              <p:nvPr/>
            </p:nvSpPr>
            <p:spPr bwMode="auto">
              <a:xfrm>
                <a:off x="4272" y="1382"/>
                <a:ext cx="1392" cy="250"/>
              </a:xfrm>
              <a:prstGeom prst="rect">
                <a:avLst/>
              </a:prstGeom>
              <a:solidFill>
                <a:srgbClr val="0000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FFFF"/>
                    </a:solidFill>
                    <a:cs typeface="MS Song" charset="0"/>
                  </a:rPr>
                  <a:t>20</a:t>
                </a:r>
                <a:r>
                  <a:rPr lang="ja-JP" altLang="en-US" sz="2000" b="1">
                    <a:solidFill>
                      <a:srgbClr val="FFFFFF"/>
                    </a:solidFill>
                    <a:cs typeface="MS Song" charset="0"/>
                  </a:rPr>
                  <a:t>立方米</a:t>
                </a:r>
                <a:r>
                  <a:rPr lang="en-US" altLang="ja-JP" sz="2000" b="1">
                    <a:solidFill>
                      <a:srgbClr val="FFFFFF"/>
                    </a:solidFill>
                    <a:cs typeface="Times New Roman" charset="0"/>
                  </a:rPr>
                  <a:t>(30</a:t>
                </a:r>
                <a:r>
                  <a:rPr lang="ja-JP" altLang="en-US" sz="2000" b="1">
                    <a:solidFill>
                      <a:srgbClr val="FFFFFF"/>
                    </a:solidFill>
                    <a:cs typeface="MS Song" charset="0"/>
                  </a:rPr>
                  <a:t>英尺</a:t>
                </a:r>
                <a:r>
                  <a:rPr lang="en-US" altLang="ja-JP" sz="2000" b="1">
                    <a:solidFill>
                      <a:srgbClr val="FFFFFF"/>
                    </a:solidFill>
                    <a:cs typeface="Times New Roman" charset="0"/>
                  </a:rPr>
                  <a:t>)</a:t>
                </a:r>
                <a:endParaRPr lang="en-US" sz="2000" b="1">
                  <a:solidFill>
                    <a:srgbClr val="FFFFFF"/>
                  </a:solidFill>
                  <a:cs typeface="Times New Roman" charset="0"/>
                </a:endParaRPr>
              </a:p>
            </p:txBody>
          </p:sp>
          <p:sp>
            <p:nvSpPr>
              <p:cNvPr id="63499" name="Text Box 11"/>
              <p:cNvSpPr txBox="1">
                <a:spLocks noChangeArrowheads="1"/>
              </p:cNvSpPr>
              <p:nvPr/>
            </p:nvSpPr>
            <p:spPr bwMode="auto">
              <a:xfrm>
                <a:off x="4848" y="2064"/>
                <a:ext cx="576" cy="327"/>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b="1">
                    <a:solidFill>
                      <a:srgbClr val="FFFFFF"/>
                    </a:solidFill>
                    <a:effectLst>
                      <a:outerShdw blurRad="38100" dist="38100" dir="2700000" algn="tl">
                        <a:srgbClr val="000000"/>
                      </a:outerShdw>
                    </a:effectLst>
                    <a:latin typeface="Arial" charset="0"/>
                    <a:cs typeface="MS Song" charset="0"/>
                  </a:rPr>
                  <a:t>圣</a:t>
                </a:r>
                <a:r>
                  <a:rPr lang="ja-JP" altLang="en-US" b="1">
                    <a:solidFill>
                      <a:srgbClr val="FFFFFF"/>
                    </a:solidFill>
                    <a:effectLst>
                      <a:outerShdw blurRad="38100" dist="38100" dir="2700000" algn="tl">
                        <a:srgbClr val="000000"/>
                      </a:outerShdw>
                    </a:effectLst>
                    <a:cs typeface="MS Song" charset="0"/>
                  </a:rPr>
                  <a:t>坛</a:t>
                </a:r>
                <a:endParaRPr lang="en-US" b="1">
                  <a:solidFill>
                    <a:srgbClr val="FFFFFF"/>
                  </a:solidFill>
                  <a:effectLst>
                    <a:outerShdw blurRad="38100" dist="38100" dir="2700000" algn="tl">
                      <a:srgbClr val="000000"/>
                    </a:outerShdw>
                  </a:effectLst>
                  <a:cs typeface="MS Song" charset="0"/>
                </a:endParaRPr>
              </a:p>
            </p:txBody>
          </p:sp>
          <p:sp>
            <p:nvSpPr>
              <p:cNvPr id="63500" name="Text Box 12"/>
              <p:cNvSpPr txBox="1">
                <a:spLocks noChangeArrowheads="1"/>
              </p:cNvSpPr>
              <p:nvPr/>
            </p:nvSpPr>
            <p:spPr bwMode="auto">
              <a:xfrm>
                <a:off x="4656" y="3024"/>
                <a:ext cx="480" cy="250"/>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FFFFFF"/>
                    </a:solidFill>
                    <a:effectLst>
                      <a:outerShdw blurRad="38100" dist="38100" dir="2700000" algn="tl">
                        <a:srgbClr val="000000"/>
                      </a:outerShdw>
                    </a:effectLst>
                    <a:cs typeface="MS Song" charset="0"/>
                  </a:rPr>
                  <a:t>铜海</a:t>
                </a:r>
                <a:endParaRPr lang="en-US" sz="2000" b="1">
                  <a:solidFill>
                    <a:srgbClr val="FFFFFF"/>
                  </a:solidFill>
                  <a:effectLst>
                    <a:outerShdw blurRad="38100" dist="38100" dir="2700000" algn="tl">
                      <a:srgbClr val="000000"/>
                    </a:outerShdw>
                  </a:effectLst>
                  <a:cs typeface="MS Song" charset="0"/>
                </a:endParaRPr>
              </a:p>
            </p:txBody>
          </p:sp>
        </p:grpSp>
      </p:grpSp>
      <p:sp>
        <p:nvSpPr>
          <p:cNvPr id="366594"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ja-JP" altLang="en-US" sz="6000" b="1">
                <a:solidFill>
                  <a:schemeClr val="bg1"/>
                </a:solidFill>
                <a:latin typeface="Arial" charset="0"/>
                <a:cs typeface="MS Song" charset="0"/>
              </a:rPr>
              <a:t>圣殿的</a:t>
            </a:r>
            <a:r>
              <a:rPr lang="ja-JP" altLang="en-US" sz="6000" b="1">
                <a:solidFill>
                  <a:schemeClr val="bg1"/>
                </a:solidFill>
                <a:latin typeface="Times New Roman" charset="0"/>
                <a:cs typeface="MS Song" charset="0"/>
              </a:rPr>
              <a:t>尺寸</a:t>
            </a:r>
            <a:endParaRPr lang="en-US" sz="6000" b="1">
              <a:solidFill>
                <a:schemeClr val="bg1"/>
              </a:solidFill>
              <a:latin typeface="Times New Roman" charset="0"/>
              <a:cs typeface="MS Song" charset="0"/>
            </a:endParaRPr>
          </a:p>
        </p:txBody>
      </p:sp>
    </p:spTree>
    <p:extLst>
      <p:ext uri="{BB962C8B-B14F-4D97-AF65-F5344CB8AC3E}">
        <p14:creationId xmlns:p14="http://schemas.microsoft.com/office/powerpoint/2010/main" val="28509775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1090" name="Rectangle 43"/>
          <p:cNvSpPr>
            <a:spLocks noGrp="1" noChangeArrowheads="1"/>
          </p:cNvSpPr>
          <p:nvPr>
            <p:ph type="title"/>
          </p:nvPr>
        </p:nvSpPr>
        <p:spPr>
          <a:xfrm>
            <a:off x="685800" y="1676400"/>
            <a:ext cx="7772400" cy="1143000"/>
          </a:xfrm>
        </p:spPr>
        <p:txBody>
          <a:bodyPr/>
          <a:lstStyle/>
          <a:p>
            <a:r>
              <a:rPr lang="en-US" altLang="zh-CN">
                <a:ea typeface="SimSun" pitchFamily="2" charset="-122"/>
              </a:rPr>
              <a:t>11:2 Gentiles</a:t>
            </a:r>
          </a:p>
        </p:txBody>
      </p:sp>
      <p:graphicFrame>
        <p:nvGraphicFramePr>
          <p:cNvPr id="647221" name="Group 53"/>
          <p:cNvGraphicFramePr>
            <a:graphicFrameLocks noGrp="1"/>
          </p:cNvGraphicFramePr>
          <p:nvPr>
            <p:ph sz="half" idx="1"/>
          </p:nvPr>
        </p:nvGraphicFramePr>
        <p:xfrm>
          <a:off x="395288" y="1700213"/>
          <a:ext cx="8748712" cy="3686211"/>
        </p:xfrm>
        <a:graphic>
          <a:graphicData uri="http://schemas.openxmlformats.org/drawingml/2006/table">
            <a:tbl>
              <a:tblPr/>
              <a:tblGrid>
                <a:gridCol w="2187575">
                  <a:extLst>
                    <a:ext uri="{9D8B030D-6E8A-4147-A177-3AD203B41FA5}">
                      <a16:colId xmlns:a16="http://schemas.microsoft.com/office/drawing/2014/main" val="20000"/>
                    </a:ext>
                  </a:extLst>
                </a:gridCol>
                <a:gridCol w="2187575">
                  <a:extLst>
                    <a:ext uri="{9D8B030D-6E8A-4147-A177-3AD203B41FA5}">
                      <a16:colId xmlns:a16="http://schemas.microsoft.com/office/drawing/2014/main" val="20001"/>
                    </a:ext>
                  </a:extLst>
                </a:gridCol>
                <a:gridCol w="2185987">
                  <a:extLst>
                    <a:ext uri="{9D8B030D-6E8A-4147-A177-3AD203B41FA5}">
                      <a16:colId xmlns:a16="http://schemas.microsoft.com/office/drawing/2014/main" val="20002"/>
                    </a:ext>
                  </a:extLst>
                </a:gridCol>
                <a:gridCol w="2187575">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dirty="0">
                          <a:ln>
                            <a:noFill/>
                          </a:ln>
                          <a:solidFill>
                            <a:schemeClr val="bg1"/>
                          </a:solidFill>
                          <a:effectLst/>
                          <a:latin typeface="Times New Roman" pitchFamily="18" charset="0"/>
                          <a:ea typeface="SimSun" pitchFamily="2" charset="-122"/>
                        </a:rPr>
                        <a:t> </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180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外 邦 人</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(11:2)</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外 邦 人 和 猶 太 人</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 会 被 移 交 给 外 邦 人 管 理 一 段 时 间</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一群 抵挡神的人（非犹太人</a:t>
                      </a: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将压迫犹太余民。</a:t>
                      </a: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01108"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900113" y="0"/>
            <a:ext cx="1231900" cy="1511300"/>
          </a:xfrm>
        </p:spPr>
      </p:pic>
      <p:pic>
        <p:nvPicPr>
          <p:cNvPr id="601109"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807200" y="0"/>
            <a:ext cx="1162050" cy="1700213"/>
          </a:xfrm>
        </p:spPr>
      </p:pic>
      <p:sp>
        <p:nvSpPr>
          <p:cNvPr id="601110" name="Text Box 42"/>
          <p:cNvSpPr txBox="1">
            <a:spLocks noChangeArrowheads="1"/>
          </p:cNvSpPr>
          <p:nvPr/>
        </p:nvSpPr>
        <p:spPr bwMode="auto">
          <a:xfrm>
            <a:off x="8491538" y="4763"/>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7212" name="WordArt 44"/>
          <p:cNvSpPr>
            <a:spLocks noChangeArrowheads="1" noChangeShapeType="1" noTextEdit="1"/>
          </p:cNvSpPr>
          <p:nvPr/>
        </p:nvSpPr>
        <p:spPr bwMode="auto">
          <a:xfrm>
            <a:off x="2514600" y="3048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202496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3138" name="Rectangle 40"/>
          <p:cNvSpPr>
            <a:spLocks noGrp="1" noChangeArrowheads="1"/>
          </p:cNvSpPr>
          <p:nvPr>
            <p:ph type="title"/>
          </p:nvPr>
        </p:nvSpPr>
        <p:spPr>
          <a:xfrm>
            <a:off x="685800" y="762000"/>
            <a:ext cx="7772400" cy="1143000"/>
          </a:xfrm>
        </p:spPr>
        <p:txBody>
          <a:bodyPr/>
          <a:lstStyle/>
          <a:p>
            <a:r>
              <a:rPr lang="en-US" altLang="zh-CN">
                <a:ea typeface="SimSun" pitchFamily="2" charset="-122"/>
              </a:rPr>
              <a:t>11:2 Holy City</a:t>
            </a:r>
          </a:p>
        </p:txBody>
      </p:sp>
      <p:graphicFrame>
        <p:nvGraphicFramePr>
          <p:cNvPr id="649270" name="Group 54"/>
          <p:cNvGraphicFramePr>
            <a:graphicFrameLocks noGrp="1"/>
          </p:cNvGraphicFramePr>
          <p:nvPr>
            <p:ph sz="half" idx="1"/>
          </p:nvPr>
        </p:nvGraphicFramePr>
        <p:xfrm>
          <a:off x="228600" y="1052513"/>
          <a:ext cx="8447088" cy="3686211"/>
        </p:xfrm>
        <a:graphic>
          <a:graphicData uri="http://schemas.openxmlformats.org/drawingml/2006/table">
            <a:tbl>
              <a:tblPr/>
              <a:tblGrid>
                <a:gridCol w="1911350">
                  <a:extLst>
                    <a:ext uri="{9D8B030D-6E8A-4147-A177-3AD203B41FA5}">
                      <a16:colId xmlns:a16="http://schemas.microsoft.com/office/drawing/2014/main" val="20000"/>
                    </a:ext>
                  </a:extLst>
                </a:gridCol>
                <a:gridCol w="2314575">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gridCol w="2112963">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dirty="0">
                          <a:ln>
                            <a:noFill/>
                          </a:ln>
                          <a:solidFill>
                            <a:schemeClr val="bg1"/>
                          </a:solidFill>
                          <a:effectLst/>
                          <a:latin typeface="Times New Roman" pitchFamily="18" charset="0"/>
                          <a:ea typeface="SimSun" pitchFamily="2" charset="-122"/>
                        </a:rPr>
                        <a:t> </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180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1"/>
                          </a:solidFill>
                          <a:effectLst/>
                          <a:latin typeface="Times New Roman" pitchFamily="18" charset="0"/>
                          <a:ea typeface="SimSun" pitchFamily="2" charset="-122"/>
                        </a:rPr>
                        <a:t>圣 城</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(11:2)</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tx2"/>
                          </a:solidFill>
                          <a:effectLst/>
                          <a:latin typeface="Times New Roman" pitchFamily="18" charset="0"/>
                          <a:ea typeface="SimSun" pitchFamily="2" charset="-122"/>
                        </a:rPr>
                        <a:t>圣城初步的模式</a:t>
                      </a: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dirty="0">
                          <a:ln>
                            <a:noFill/>
                          </a:ln>
                          <a:solidFill>
                            <a:schemeClr val="tx2"/>
                          </a:solidFill>
                          <a:effectLst/>
                          <a:latin typeface="Times New Roman" pitchFamily="18" charset="0"/>
                          <a:ea typeface="SimSun" pitchFamily="2" charset="-122"/>
                        </a:rPr>
                        <a:t>其中一部分包括在世的信徒。</a:t>
                      </a: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神 的 百 姓</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SimSun" pitchFamily="2" charset="-122"/>
                          <a:ea typeface="SimSun" pitchFamily="2" charset="-122"/>
                        </a:rPr>
                        <a:t>“</a:t>
                      </a:r>
                      <a:r>
                        <a:rPr kumimoji="0" lang="zh-CN" altLang="en-US" sz="2800" b="1" i="0" u="none" strike="noStrike" cap="none" normalizeH="0" baseline="0">
                          <a:ln>
                            <a:noFill/>
                          </a:ln>
                          <a:solidFill>
                            <a:schemeClr val="tx1"/>
                          </a:solidFill>
                          <a:effectLst/>
                          <a:latin typeface="SimSun" pitchFamily="2" charset="-122"/>
                          <a:ea typeface="SimSun" pitchFamily="2" charset="-122"/>
                        </a:rPr>
                        <a:t>在 地 上真 实 的 耶 路 </a:t>
                      </a:r>
                      <a:r>
                        <a:rPr kumimoji="0" lang="zh-TW" altLang="en-US" sz="2800" b="1" i="0" u="none" strike="noStrike" cap="none" normalizeH="0" baseline="0">
                          <a:ln>
                            <a:noFill/>
                          </a:ln>
                          <a:solidFill>
                            <a:schemeClr val="tx1"/>
                          </a:solidFill>
                          <a:effectLst/>
                          <a:latin typeface="SimSun" pitchFamily="2" charset="-122"/>
                          <a:ea typeface="SimSun" pitchFamily="2" charset="-122"/>
                        </a:rPr>
                        <a:t>撒 冷 城</a:t>
                      </a:r>
                      <a:r>
                        <a:rPr kumimoji="0" lang="en-US" altLang="zh-CN" sz="2800" b="1" i="0" u="none" strike="noStrike" cap="none" normalizeH="0" baseline="0">
                          <a:ln>
                            <a:noFill/>
                          </a:ln>
                          <a:solidFill>
                            <a:schemeClr val="tx1"/>
                          </a:solidFill>
                          <a:effectLst/>
                          <a:latin typeface="SimSun" pitchFamily="2" charset="-122"/>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pic>
        <p:nvPicPr>
          <p:cNvPr id="603156" name="Picture 27" descr="jerusalem">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83300" y="4465638"/>
            <a:ext cx="3168650" cy="2419350"/>
          </a:xfrm>
        </p:spPr>
      </p:pic>
      <p:sp>
        <p:nvSpPr>
          <p:cNvPr id="603157" name="Text Box 38"/>
          <p:cNvSpPr txBox="1">
            <a:spLocks noChangeArrowheads="1"/>
          </p:cNvSpPr>
          <p:nvPr/>
        </p:nvSpPr>
        <p:spPr bwMode="auto">
          <a:xfrm>
            <a:off x="8491538" y="4763"/>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9257" name="WordArt 41"/>
          <p:cNvSpPr>
            <a:spLocks noChangeArrowheads="1" noChangeShapeType="1" noTextEdit="1"/>
          </p:cNvSpPr>
          <p:nvPr/>
        </p:nvSpPr>
        <p:spPr bwMode="auto">
          <a:xfrm>
            <a:off x="25146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830225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5186" name="Rectangle 60"/>
          <p:cNvSpPr>
            <a:spLocks noGrp="1" noChangeArrowheads="1"/>
          </p:cNvSpPr>
          <p:nvPr>
            <p:ph type="title"/>
          </p:nvPr>
        </p:nvSpPr>
        <p:spPr>
          <a:xfrm>
            <a:off x="685800" y="838200"/>
            <a:ext cx="7772400" cy="1143000"/>
          </a:xfrm>
        </p:spPr>
        <p:txBody>
          <a:bodyPr/>
          <a:lstStyle/>
          <a:p>
            <a:r>
              <a:rPr lang="en-US" altLang="zh-CN">
                <a:ea typeface="SimSun" pitchFamily="2" charset="-122"/>
              </a:rPr>
              <a:t>11:2 Forty-Two Months</a:t>
            </a:r>
          </a:p>
        </p:txBody>
      </p:sp>
      <p:graphicFrame>
        <p:nvGraphicFramePr>
          <p:cNvPr id="645207" name="Group 87"/>
          <p:cNvGraphicFramePr>
            <a:graphicFrameLocks noGrp="1"/>
          </p:cNvGraphicFramePr>
          <p:nvPr>
            <p:ph sz="half" idx="1"/>
          </p:nvPr>
        </p:nvGraphicFramePr>
        <p:xfrm>
          <a:off x="0" y="1052513"/>
          <a:ext cx="9109075" cy="3686355"/>
        </p:xfrm>
        <a:graphic>
          <a:graphicData uri="http://schemas.openxmlformats.org/drawingml/2006/table">
            <a:tbl>
              <a:tblPr/>
              <a:tblGrid>
                <a:gridCol w="2055813">
                  <a:extLst>
                    <a:ext uri="{9D8B030D-6E8A-4147-A177-3AD203B41FA5}">
                      <a16:colId xmlns:a16="http://schemas.microsoft.com/office/drawing/2014/main" val="20000"/>
                    </a:ext>
                  </a:extLst>
                </a:gridCol>
                <a:gridCol w="2995612">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794" marB="4679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94" marB="4679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2227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四 十 二 个 月</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(11:2)</a:t>
                      </a:r>
                    </a:p>
                  </a:txBody>
                  <a:tcPr marL="90000" marR="90000" marT="46794" marB="4679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比喻未来大灾难的时段</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于整段教会时代中，对基督徒团体的攻击</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末世时的大灾难</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但以理预言之第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70</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个星期的后半部</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05204" name="Picture 41" descr="mvocal5762">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1341100" y="4941888"/>
            <a:ext cx="1397000" cy="1066800"/>
          </a:xfrm>
        </p:spPr>
      </p:pic>
      <p:sp>
        <p:nvSpPr>
          <p:cNvPr id="605205" name="Text Box 58"/>
          <p:cNvSpPr txBox="1">
            <a:spLocks noChangeArrowheads="1"/>
          </p:cNvSpPr>
          <p:nvPr/>
        </p:nvSpPr>
        <p:spPr bwMode="auto">
          <a:xfrm>
            <a:off x="8388350" y="79375"/>
            <a:ext cx="703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pic>
        <p:nvPicPr>
          <p:cNvPr id="605206" name="Picture 61" descr="real_backward_cl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572000"/>
            <a:ext cx="2376488"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2" name="WordArt 62"/>
          <p:cNvSpPr>
            <a:spLocks noChangeArrowheads="1" noChangeShapeType="1" noTextEdit="1"/>
          </p:cNvSpPr>
          <p:nvPr/>
        </p:nvSpPr>
        <p:spPr bwMode="auto">
          <a:xfrm>
            <a:off x="24384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2721405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9282" name="Rectangle 34"/>
          <p:cNvSpPr>
            <a:spLocks noGrp="1" noChangeArrowheads="1"/>
          </p:cNvSpPr>
          <p:nvPr>
            <p:ph type="title"/>
          </p:nvPr>
        </p:nvSpPr>
        <p:spPr>
          <a:xfrm>
            <a:off x="685800" y="1066800"/>
            <a:ext cx="7772400" cy="1143000"/>
          </a:xfrm>
        </p:spPr>
        <p:txBody>
          <a:bodyPr/>
          <a:lstStyle/>
          <a:p>
            <a:r>
              <a:rPr lang="en-US" altLang="zh-CN">
                <a:ea typeface="SimSun" pitchFamily="2" charset="-122"/>
              </a:rPr>
              <a:t>11:3 Two Witnesses</a:t>
            </a:r>
          </a:p>
        </p:txBody>
      </p:sp>
      <p:graphicFrame>
        <p:nvGraphicFramePr>
          <p:cNvPr id="650277" name="Group 37"/>
          <p:cNvGraphicFramePr>
            <a:graphicFrameLocks noGrp="1"/>
          </p:cNvGraphicFramePr>
          <p:nvPr>
            <p:ph sz="half" idx="1"/>
          </p:nvPr>
        </p:nvGraphicFramePr>
        <p:xfrm>
          <a:off x="468313" y="1125538"/>
          <a:ext cx="8424862" cy="5111750"/>
        </p:xfrm>
        <a:graphic>
          <a:graphicData uri="http://schemas.openxmlformats.org/drawingml/2006/table">
            <a:tbl>
              <a:tblPr/>
              <a:tblGrid>
                <a:gridCol w="2106612">
                  <a:extLst>
                    <a:ext uri="{9D8B030D-6E8A-4147-A177-3AD203B41FA5}">
                      <a16:colId xmlns:a16="http://schemas.microsoft.com/office/drawing/2014/main" val="20000"/>
                    </a:ext>
                  </a:extLst>
                </a:gridCol>
                <a:gridCol w="2106613">
                  <a:extLst>
                    <a:ext uri="{9D8B030D-6E8A-4147-A177-3AD203B41FA5}">
                      <a16:colId xmlns:a16="http://schemas.microsoft.com/office/drawing/2014/main" val="20001"/>
                    </a:ext>
                  </a:extLst>
                </a:gridCol>
                <a:gridCol w="2105025">
                  <a:extLst>
                    <a:ext uri="{9D8B030D-6E8A-4147-A177-3AD203B41FA5}">
                      <a16:colId xmlns:a16="http://schemas.microsoft.com/office/drawing/2014/main" val="20002"/>
                    </a:ext>
                  </a:extLst>
                </a:gridCol>
                <a:gridCol w="2106612">
                  <a:extLst>
                    <a:ext uri="{9D8B030D-6E8A-4147-A177-3AD203B41FA5}">
                      <a16:colId xmlns:a16="http://schemas.microsoft.com/office/drawing/2014/main" val="20003"/>
                    </a:ext>
                  </a:extLst>
                </a:gridCol>
              </a:tblGrid>
              <a:tr h="1479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Beale</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Osborne</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Thomas</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extLst>
                  <a:ext uri="{0D108BD9-81ED-4DB2-BD59-A6C34878D82A}">
                    <a16:rowId xmlns:a16="http://schemas.microsoft.com/office/drawing/2014/main" val="10000"/>
                  </a:ext>
                </a:extLst>
              </a:tr>
              <a:tr h="36322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1"/>
                          </a:solidFill>
                          <a:effectLst/>
                          <a:latin typeface="Times New Roman" pitchFamily="18" charset="0"/>
                          <a:ea typeface="SimSun" pitchFamily="2" charset="-122"/>
                        </a:rPr>
                        <a:t>两 个 见 证 人</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br>
                        <a:rPr kumimoji="0" lang="en-US" altLang="zh-CN" sz="2800" b="1" i="0" u="none" strike="noStrike" cap="none" normalizeH="0" baseline="0">
                          <a:ln>
                            <a:noFill/>
                          </a:ln>
                          <a:solidFill>
                            <a:schemeClr val="tx2"/>
                          </a:solidFill>
                          <a:effectLst/>
                          <a:latin typeface="Times New Roman" pitchFamily="18" charset="0"/>
                          <a:ea typeface="SimSun" pitchFamily="2" charset="-122"/>
                        </a:rPr>
                      </a:br>
                      <a:r>
                        <a:rPr kumimoji="0" lang="en-US" altLang="zh-CN" sz="2800" b="1" i="0" u="none" strike="noStrike" cap="none" normalizeH="0" baseline="0">
                          <a:ln>
                            <a:noFill/>
                          </a:ln>
                          <a:solidFill>
                            <a:schemeClr val="tx2"/>
                          </a:solidFill>
                          <a:effectLst/>
                          <a:latin typeface="Times New Roman" pitchFamily="18" charset="0"/>
                          <a:ea typeface="SimSun" pitchFamily="2" charset="-122"/>
                        </a:rPr>
                        <a:t>(11:3)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教会</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整个信徒团体”</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“两个主要的未来人物</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比喻作见证的教会”</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两个未来的先知，很可能是摩西和以利亚</a:t>
                      </a:r>
                      <a:endParaRPr kumimoji="0" lang="en-US" altLang="zh-CN" sz="2800" b="1"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extLst>
                  <a:ext uri="{0D108BD9-81ED-4DB2-BD59-A6C34878D82A}">
                    <a16:rowId xmlns:a16="http://schemas.microsoft.com/office/drawing/2014/main" val="10001"/>
                  </a:ext>
                </a:extLst>
              </a:tr>
            </a:tbl>
          </a:graphicData>
        </a:graphic>
      </p:graphicFrame>
      <p:pic>
        <p:nvPicPr>
          <p:cNvPr id="609300" name="Picture 27" descr="Rev_11_-_two_witnesses">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4589463"/>
            <a:ext cx="3132138" cy="2268537"/>
          </a:xfrm>
        </p:spPr>
      </p:pic>
      <p:sp>
        <p:nvSpPr>
          <p:cNvPr id="609301" name="Text Box 33"/>
          <p:cNvSpPr txBox="1">
            <a:spLocks noChangeArrowheads="1"/>
          </p:cNvSpPr>
          <p:nvPr/>
        </p:nvSpPr>
        <p:spPr bwMode="auto">
          <a:xfrm>
            <a:off x="8485188" y="4763"/>
            <a:ext cx="703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0275" name="WordArt 35"/>
          <p:cNvSpPr>
            <a:spLocks noChangeArrowheads="1" noChangeShapeType="1" noTextEdit="1"/>
          </p:cNvSpPr>
          <p:nvPr/>
        </p:nvSpPr>
        <p:spPr bwMode="auto">
          <a:xfrm>
            <a:off x="25908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965876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Rectangle 40"/>
          <p:cNvSpPr>
            <a:spLocks noGrp="1" noChangeArrowheads="1"/>
          </p:cNvSpPr>
          <p:nvPr>
            <p:ph type="title"/>
          </p:nvPr>
        </p:nvSpPr>
        <p:spPr>
          <a:xfrm>
            <a:off x="685800" y="1066800"/>
            <a:ext cx="7772400" cy="1143000"/>
          </a:xfrm>
        </p:spPr>
        <p:txBody>
          <a:bodyPr/>
          <a:lstStyle/>
          <a:p>
            <a:r>
              <a:rPr lang="en-US" altLang="zh-CN">
                <a:ea typeface="SimSun" pitchFamily="2" charset="-122"/>
              </a:rPr>
              <a:t>11:8 Great City</a:t>
            </a:r>
          </a:p>
        </p:txBody>
      </p:sp>
      <p:graphicFrame>
        <p:nvGraphicFramePr>
          <p:cNvPr id="651325" name="Group 61"/>
          <p:cNvGraphicFramePr>
            <a:graphicFrameLocks noGrp="1"/>
          </p:cNvGraphicFramePr>
          <p:nvPr>
            <p:ph sz="half" idx="1"/>
          </p:nvPr>
        </p:nvGraphicFramePr>
        <p:xfrm>
          <a:off x="304800" y="1295400"/>
          <a:ext cx="7773988" cy="4625282"/>
        </p:xfrm>
        <a:graphic>
          <a:graphicData uri="http://schemas.openxmlformats.org/drawingml/2006/table">
            <a:tbl>
              <a:tblPr/>
              <a:tblGrid>
                <a:gridCol w="2209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tblGrid>
              <a:tr h="15446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extLst>
                  <a:ext uri="{0D108BD9-81ED-4DB2-BD59-A6C34878D82A}">
                    <a16:rowId xmlns:a16="http://schemas.microsoft.com/office/drawing/2014/main" val="10000"/>
                  </a:ext>
                </a:extLst>
              </a:tr>
              <a:tr h="2655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大</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城 市</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br>
                        <a:rPr kumimoji="0" lang="en-US" altLang="zh-CN" sz="2800" b="1" i="0" u="none" strike="noStrike" cap="none" normalizeH="0" baseline="0">
                          <a:ln>
                            <a:noFill/>
                          </a:ln>
                          <a:solidFill>
                            <a:schemeClr val="bg1"/>
                          </a:solidFill>
                          <a:effectLst/>
                          <a:latin typeface="Times New Roman" pitchFamily="18" charset="0"/>
                          <a:ea typeface="SimSun" pitchFamily="2" charset="-122"/>
                        </a:rPr>
                      </a:br>
                      <a:r>
                        <a:rPr kumimoji="0" lang="en-US" altLang="zh-CN" sz="2800" b="1" i="0" u="none" strike="noStrike" cap="none" normalizeH="0" baseline="0">
                          <a:ln>
                            <a:noFill/>
                          </a:ln>
                          <a:solidFill>
                            <a:schemeClr val="bg1"/>
                          </a:solidFill>
                          <a:effectLst/>
                          <a:latin typeface="Times New Roman" pitchFamily="18" charset="0"/>
                          <a:ea typeface="SimSun" pitchFamily="2" charset="-122"/>
                        </a:rPr>
                        <a:t>(11:8)</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巴 比 伦</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罗 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不 虔  诚 的 世 界</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SimSun" pitchFamily="2" charset="-122"/>
                          <a:ea typeface="SimSun" pitchFamily="2" charset="-122"/>
                        </a:rPr>
                        <a:t>耶 路 </a:t>
                      </a:r>
                      <a:r>
                        <a:rPr kumimoji="0" lang="zh-TW" altLang="en-US" sz="2800" b="1" i="0" u="none" strike="noStrike" cap="none" normalizeH="0" baseline="0">
                          <a:ln>
                            <a:noFill/>
                          </a:ln>
                          <a:solidFill>
                            <a:schemeClr val="bg1"/>
                          </a:solidFill>
                          <a:effectLst/>
                          <a:latin typeface="SimSun" pitchFamily="2" charset="-122"/>
                          <a:ea typeface="SimSun" pitchFamily="2" charset="-122"/>
                        </a:rPr>
                        <a:t>撒 冷 和 罗 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其 次</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所 有 反 对 神 的 城 市</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SimSun" pitchFamily="2" charset="-122"/>
                          <a:ea typeface="SimSun" pitchFamily="2" charset="-122"/>
                        </a:rPr>
                        <a:t>耶 路 </a:t>
                      </a:r>
                      <a:r>
                        <a:rPr kumimoji="0" lang="zh-TW" altLang="en-US" sz="2800" b="1" i="0" u="none" strike="noStrike" cap="none" normalizeH="0" baseline="0">
                          <a:ln>
                            <a:noFill/>
                          </a:ln>
                          <a:solidFill>
                            <a:schemeClr val="bg1"/>
                          </a:solidFill>
                          <a:effectLst/>
                          <a:latin typeface="SimSun" pitchFamily="2" charset="-122"/>
                          <a:ea typeface="SimSun" pitchFamily="2" charset="-122"/>
                        </a:rPr>
                        <a:t>撒 冷 </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pic>
        <p:nvPicPr>
          <p:cNvPr id="611348" name="Picture 36" descr="JERSUL-W1">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val="0"/>
              </a:ext>
            </a:extLst>
          </a:blip>
          <a:srcRect/>
          <a:stretch>
            <a:fillRect/>
          </a:stretch>
        </p:blipFill>
        <p:spPr>
          <a:xfrm>
            <a:off x="6300788" y="3860800"/>
            <a:ext cx="2614612" cy="2949575"/>
          </a:xfrm>
        </p:spPr>
      </p:pic>
      <p:sp>
        <p:nvSpPr>
          <p:cNvPr id="611349" name="Text Box 39"/>
          <p:cNvSpPr txBox="1">
            <a:spLocks noChangeArrowheads="1"/>
          </p:cNvSpPr>
          <p:nvPr/>
        </p:nvSpPr>
        <p:spPr bwMode="auto">
          <a:xfrm>
            <a:off x="8485188" y="44450"/>
            <a:ext cx="703262"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1305" name="WordArt 41"/>
          <p:cNvSpPr>
            <a:spLocks noChangeArrowheads="1" noChangeShapeType="1" noTextEdit="1"/>
          </p:cNvSpPr>
          <p:nvPr/>
        </p:nvSpPr>
        <p:spPr bwMode="auto">
          <a:xfrm>
            <a:off x="2362200" y="1524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100307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3378" name="Rectangle 43"/>
          <p:cNvSpPr>
            <a:spLocks noGrp="1" noChangeArrowheads="1"/>
          </p:cNvSpPr>
          <p:nvPr>
            <p:ph type="title"/>
          </p:nvPr>
        </p:nvSpPr>
        <p:spPr>
          <a:xfrm>
            <a:off x="685800" y="1447800"/>
            <a:ext cx="7772400" cy="1143000"/>
          </a:xfrm>
        </p:spPr>
        <p:txBody>
          <a:bodyPr/>
          <a:lstStyle/>
          <a:p>
            <a:r>
              <a:rPr lang="en-US" altLang="zh-CN">
                <a:ea typeface="SimSun" pitchFamily="2" charset="-122"/>
              </a:rPr>
              <a:t>11:11-12 Resurrect Two Witnesses</a:t>
            </a:r>
          </a:p>
        </p:txBody>
      </p:sp>
      <p:graphicFrame>
        <p:nvGraphicFramePr>
          <p:cNvPr id="652338" name="Group 50"/>
          <p:cNvGraphicFramePr>
            <a:graphicFrameLocks noGrp="1"/>
          </p:cNvGraphicFramePr>
          <p:nvPr>
            <p:ph sz="half" idx="1"/>
          </p:nvPr>
        </p:nvGraphicFramePr>
        <p:xfrm>
          <a:off x="0" y="1484313"/>
          <a:ext cx="9144000" cy="5268913"/>
        </p:xfrm>
        <a:graphic>
          <a:graphicData uri="http://schemas.openxmlformats.org/drawingml/2006/table">
            <a:tbl>
              <a:tblPr/>
              <a:tblGrid>
                <a:gridCol w="2033588">
                  <a:extLst>
                    <a:ext uri="{9D8B030D-6E8A-4147-A177-3AD203B41FA5}">
                      <a16:colId xmlns:a16="http://schemas.microsoft.com/office/drawing/2014/main" val="20000"/>
                    </a:ext>
                  </a:extLst>
                </a:gridCol>
                <a:gridCol w="2578100">
                  <a:extLst>
                    <a:ext uri="{9D8B030D-6E8A-4147-A177-3AD203B41FA5}">
                      <a16:colId xmlns:a16="http://schemas.microsoft.com/office/drawing/2014/main" val="20001"/>
                    </a:ext>
                  </a:extLst>
                </a:gridCol>
                <a:gridCol w="2306637">
                  <a:extLst>
                    <a:ext uri="{9D8B030D-6E8A-4147-A177-3AD203B41FA5}">
                      <a16:colId xmlns:a16="http://schemas.microsoft.com/office/drawing/2014/main" val="20002"/>
                    </a:ext>
                  </a:extLst>
                </a:gridCol>
                <a:gridCol w="2225675">
                  <a:extLst>
                    <a:ext uri="{9D8B030D-6E8A-4147-A177-3AD203B41FA5}">
                      <a16:colId xmlns:a16="http://schemas.microsoft.com/office/drawing/2014/main" val="20003"/>
                    </a:ext>
                  </a:extLst>
                </a:gridCol>
              </a:tblGrid>
              <a:tr h="1520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748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两 个 见 证 人 的 复活 和 升 天</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(11:11-12)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先知呼召的神圣合法化</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先知对教会未来被提上天的预告</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两个见证人的复活</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3396" name="Picture 35" descr="elijah">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19925" y="4724400"/>
            <a:ext cx="2160588" cy="2160588"/>
          </a:xfrm>
        </p:spPr>
      </p:pic>
      <p:sp>
        <p:nvSpPr>
          <p:cNvPr id="613397" name="Text Box 42"/>
          <p:cNvSpPr txBox="1">
            <a:spLocks noChangeArrowheads="1"/>
          </p:cNvSpPr>
          <p:nvPr/>
        </p:nvSpPr>
        <p:spPr bwMode="auto">
          <a:xfrm>
            <a:off x="8485188" y="79375"/>
            <a:ext cx="703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2332" name="WordArt 44"/>
          <p:cNvSpPr>
            <a:spLocks noChangeArrowheads="1" noChangeShapeType="1" noTextEdit="1"/>
          </p:cNvSpPr>
          <p:nvPr/>
        </p:nvSpPr>
        <p:spPr bwMode="auto">
          <a:xfrm>
            <a:off x="2438400" y="3048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34648282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685800" y="1473200"/>
            <a:ext cx="7702550" cy="3611563"/>
          </a:xfrm>
          <a:solidFill>
            <a:schemeClr val="accent6">
              <a:lumMod val="75000"/>
            </a:schemeClr>
          </a:solidFill>
          <a:effectLst>
            <a:outerShdw blurRad="63500" dist="35921" dir="2700000" algn="ctr" rotWithShape="0">
              <a:schemeClr val="tx2">
                <a:alpha val="74998"/>
              </a:schemeClr>
            </a:outerShdw>
          </a:effectLst>
        </p:spPr>
        <p:txBody>
          <a:bodyPr/>
          <a:lstStyle/>
          <a:p>
            <a:pPr>
              <a:defRPr/>
            </a:pPr>
            <a:r>
              <a:rPr lang="zh-CN" altLang="en-US" sz="6000" dirty="0">
                <a:ea typeface="ＭＳ Ｐゴシック" charset="-128"/>
                <a:cs typeface="ＭＳ Ｐゴシック" charset="-128"/>
              </a:rPr>
              <a:t>我们现在将每一个观点，像经文一样，用段落式表明</a:t>
            </a:r>
            <a:endParaRPr lang="en-US" sz="6000" dirty="0">
              <a:ea typeface="ＭＳ Ｐゴシック" charset="-128"/>
              <a:cs typeface="ＭＳ Ｐゴシック" charset="-128"/>
            </a:endParaRPr>
          </a:p>
        </p:txBody>
      </p:sp>
      <p:sp>
        <p:nvSpPr>
          <p:cNvPr id="3"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330</a:t>
            </a:r>
          </a:p>
        </p:txBody>
      </p:sp>
    </p:spTree>
    <p:extLst>
      <p:ext uri="{BB962C8B-B14F-4D97-AF65-F5344CB8AC3E}">
        <p14:creationId xmlns:p14="http://schemas.microsoft.com/office/powerpoint/2010/main" val="1694267698"/>
      </p:ext>
    </p:extLst>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53331" name="WordArt 19"/>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scene3d>
              <a:camera prst="orthographicFront"/>
              <a:lightRig rig="soft" dir="t">
                <a:rot lat="0" lon="0" rev="10800000"/>
              </a:lightRig>
            </a:scene3d>
            <a:sp3d>
              <a:bevelT w="27940" h="12700"/>
              <a:contourClr>
                <a:srgbClr val="DDDDDD"/>
              </a:contourClr>
            </a:sp3d>
          </a:bodyPr>
          <a:lstStyle/>
          <a:p>
            <a:pPr algn="ctr">
              <a:defRPr/>
            </a:pP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启示录</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11</a:t>
            </a: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章 </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 Beale (</a:t>
            </a: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比喻式</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a:t>
            </a:r>
            <a:endParaRPr lang="en-SG"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endParaRPr>
          </a:p>
        </p:txBody>
      </p:sp>
      <p:sp>
        <p:nvSpPr>
          <p:cNvPr id="617475" name="Rectangle 20"/>
          <p:cNvSpPr>
            <a:spLocks noGrp="1" noChangeArrowheads="1"/>
          </p:cNvSpPr>
          <p:nvPr>
            <p:ph idx="1"/>
          </p:nvPr>
        </p:nvSpPr>
        <p:spPr>
          <a:xfrm>
            <a:off x="144463" y="836613"/>
            <a:ext cx="8964612" cy="5832475"/>
          </a:xfrm>
        </p:spPr>
        <p:txBody>
          <a:bodyPr/>
          <a:lstStyle/>
          <a:p>
            <a:pPr marL="0" indent="0">
              <a:buFontTx/>
              <a:buNone/>
            </a:pPr>
            <a:r>
              <a:rPr lang="en-US" altLang="zh-CN" sz="2400" baseline="54000">
                <a:solidFill>
                  <a:schemeClr val="bg1"/>
                </a:solidFill>
                <a:ea typeface="SimSun" pitchFamily="2" charset="-122"/>
              </a:rPr>
              <a:t>1</a:t>
            </a:r>
            <a:r>
              <a:rPr lang="zh-CN" altLang="en-US" sz="2400">
                <a:solidFill>
                  <a:schemeClr val="bg1"/>
                </a:solidFill>
                <a:ea typeface="SimSun" pitchFamily="2" charset="-122"/>
              </a:rPr>
              <a:t>有 一 根象征</a:t>
            </a:r>
            <a:r>
              <a:rPr lang="zh-CN" altLang="en-US" sz="2400" b="1">
                <a:solidFill>
                  <a:schemeClr val="bg1"/>
                </a:solidFill>
                <a:ea typeface="SimSun" pitchFamily="2" charset="-122"/>
              </a:rPr>
              <a:t>神将来临在之真实的应许的</a:t>
            </a:r>
            <a:r>
              <a:rPr lang="zh-CN" altLang="en-US" sz="2400">
                <a:solidFill>
                  <a:schemeClr val="bg1"/>
                </a:solidFill>
                <a:ea typeface="SimSun" pitchFamily="2" charset="-122"/>
              </a:rPr>
              <a:t>苇 子 赐 给 我 ， 当 作 量 度 的 杖 。 且 有 话 说 ， “起 来 ， 去保护神末世信徒团体（指教会的圣殿）直到耶稣再来的日子；并且保护受苦的圣约团体，数算在圣殿团体中敬拜的信徒人数。将 神 的 殿 ， 和 祭 坛 ， 并 在 殿 中 礼 拜 的 人 ， 都 量 一 量 。</a:t>
            </a:r>
            <a:r>
              <a:rPr lang="zh-CN" altLang="en-US">
                <a:ea typeface="SimSun" pitchFamily="2" charset="-122"/>
              </a:rPr>
              <a:t> </a:t>
            </a:r>
            <a:r>
              <a:rPr lang="en-US" altLang="zh-CN" sz="2400" baseline="54000">
                <a:solidFill>
                  <a:schemeClr val="bg1"/>
                </a:solidFill>
                <a:ea typeface="SimSun" pitchFamily="2" charset="-122"/>
              </a:rPr>
              <a:t>2</a:t>
            </a:r>
            <a:r>
              <a:rPr lang="en-US" altLang="zh-CN" sz="2400">
                <a:solidFill>
                  <a:schemeClr val="bg1"/>
                </a:solidFill>
                <a:ea typeface="SimSun" pitchFamily="2" charset="-122"/>
              </a:rPr>
              <a:t> </a:t>
            </a:r>
            <a:r>
              <a:rPr lang="zh-CN" altLang="en-US" sz="2400">
                <a:solidFill>
                  <a:schemeClr val="bg1"/>
                </a:solidFill>
                <a:ea typeface="SimSun" pitchFamily="2" charset="-122"/>
              </a:rPr>
              <a:t>但排除神的真子民，包挂外邦人</a:t>
            </a:r>
            <a:r>
              <a:rPr lang="en-US" altLang="zh-CN" sz="2400">
                <a:solidFill>
                  <a:schemeClr val="bg1"/>
                </a:solidFill>
                <a:ea typeface="SimSun" pitchFamily="2" charset="-122"/>
              </a:rPr>
              <a:t>; </a:t>
            </a:r>
            <a:r>
              <a:rPr lang="zh-CN" altLang="en-US" sz="2400">
                <a:solidFill>
                  <a:schemeClr val="bg1"/>
                </a:solidFill>
                <a:ea typeface="SimSun" pitchFamily="2" charset="-122"/>
              </a:rPr>
              <a:t>不要保护这群受苦的圣约团体外邦人和犹太人；因为他们不受对各种世上的伤害（肉体、经济、社群等）。他们将在整段教会时代中，攻击和逼迫整个信徒团体；这是属天城市的初型，一部分代表仍就活在世上经历大灾难的信徒。</a:t>
            </a:r>
            <a:r>
              <a:rPr lang="en-US" altLang="zh-CN" sz="2400">
                <a:solidFill>
                  <a:schemeClr val="bg1"/>
                </a:solidFill>
                <a:ea typeface="SimSun" pitchFamily="2" charset="-122"/>
              </a:rPr>
              <a:t>  </a:t>
            </a:r>
            <a:r>
              <a:rPr lang="en-US" altLang="zh-CN" sz="2400" baseline="54000">
                <a:solidFill>
                  <a:schemeClr val="bg1"/>
                </a:solidFill>
                <a:ea typeface="SimSun" pitchFamily="2" charset="-122"/>
              </a:rPr>
              <a:t>3 </a:t>
            </a:r>
            <a:r>
              <a:rPr lang="en-US" altLang="zh-CN" sz="2400">
                <a:solidFill>
                  <a:schemeClr val="bg1"/>
                </a:solidFill>
                <a:ea typeface="SimSun" pitchFamily="2" charset="-122"/>
              </a:rPr>
              <a:t> </a:t>
            </a:r>
            <a:r>
              <a:rPr lang="zh-CN" altLang="en-US" sz="2400">
                <a:solidFill>
                  <a:schemeClr val="bg1"/>
                </a:solidFill>
                <a:ea typeface="SimSun" pitchFamily="2" charset="-122"/>
              </a:rPr>
              <a:t>我会将能力给与教会，而这整个信徒团体将会于整个末世大灾难的时段里说预言</a:t>
            </a:r>
            <a:r>
              <a:rPr lang="en-US" altLang="zh-CN" sz="2400">
                <a:solidFill>
                  <a:schemeClr val="bg1"/>
                </a:solidFill>
                <a:ea typeface="SimSun" pitchFamily="2" charset="-122"/>
              </a:rPr>
              <a:t>… [</a:t>
            </a:r>
            <a:r>
              <a:rPr lang="zh-CN" altLang="en-US" sz="2400">
                <a:solidFill>
                  <a:schemeClr val="bg1"/>
                </a:solidFill>
                <a:ea typeface="SimSun" pitchFamily="2" charset="-122"/>
              </a:rPr>
              <a:t>但是在被杀后</a:t>
            </a:r>
            <a:r>
              <a:rPr lang="en-US" altLang="zh-CN" sz="2400">
                <a:solidFill>
                  <a:schemeClr val="bg1"/>
                </a:solidFill>
                <a:ea typeface="SimSun" pitchFamily="2" charset="-122"/>
              </a:rPr>
              <a:t>] </a:t>
            </a:r>
            <a:r>
              <a:rPr lang="en-US" altLang="zh-CN" sz="2400" baseline="54000">
                <a:solidFill>
                  <a:schemeClr val="bg1"/>
                </a:solidFill>
                <a:ea typeface="SimSun" pitchFamily="2" charset="-122"/>
              </a:rPr>
              <a:t>8  </a:t>
            </a:r>
            <a:r>
              <a:rPr lang="zh-CN" altLang="en-US" sz="2400">
                <a:solidFill>
                  <a:schemeClr val="bg1"/>
                </a:solidFill>
                <a:ea typeface="SimSun" pitchFamily="2" charset="-122"/>
              </a:rPr>
              <a:t>他们的尸体将躺卧于巴比伦或罗马的街道上，意表不虔诚的世界</a:t>
            </a:r>
            <a:r>
              <a:rPr lang="en-US" altLang="zh-CN" sz="2400">
                <a:solidFill>
                  <a:schemeClr val="bg1"/>
                </a:solidFill>
                <a:ea typeface="SimSun" pitchFamily="2" charset="-122"/>
              </a:rPr>
              <a:t> [</a:t>
            </a:r>
            <a:r>
              <a:rPr lang="zh-CN" altLang="en-US" sz="2400">
                <a:solidFill>
                  <a:schemeClr val="bg1"/>
                </a:solidFill>
                <a:ea typeface="SimSun" pitchFamily="2" charset="-122"/>
              </a:rPr>
              <a:t>他们过后将领受</a:t>
            </a:r>
            <a:r>
              <a:rPr lang="en-US" altLang="zh-CN" sz="2400">
                <a:solidFill>
                  <a:schemeClr val="bg1"/>
                </a:solidFill>
                <a:ea typeface="SimSun" pitchFamily="2" charset="-122"/>
              </a:rPr>
              <a:t>] </a:t>
            </a:r>
            <a:r>
              <a:rPr lang="en-US" altLang="zh-CN" sz="2400" baseline="54000">
                <a:solidFill>
                  <a:schemeClr val="bg1"/>
                </a:solidFill>
                <a:ea typeface="SimSun" pitchFamily="2" charset="-122"/>
              </a:rPr>
              <a:t>11-12</a:t>
            </a:r>
            <a:r>
              <a:rPr lang="zh-CN" altLang="en-US" sz="2400" b="1">
                <a:solidFill>
                  <a:schemeClr val="bg1"/>
                </a:solidFill>
                <a:ea typeface="SimSun" pitchFamily="2" charset="-122"/>
              </a:rPr>
              <a:t>先知呼召的神圣合法化</a:t>
            </a:r>
            <a:r>
              <a:rPr lang="en-US" altLang="zh-CN" b="1">
                <a:solidFill>
                  <a:schemeClr val="bg1"/>
                </a:solidFill>
                <a:ea typeface="SimSun" pitchFamily="2" charset="-122"/>
              </a:rPr>
              <a:t>”</a:t>
            </a:r>
            <a:endParaRPr lang="en-US" altLang="zh-CN" sz="2400">
              <a:solidFill>
                <a:schemeClr val="bg1"/>
              </a:solidFill>
              <a:ea typeface="SimSun" pitchFamily="2" charset="-122"/>
            </a:endParaRPr>
          </a:p>
        </p:txBody>
      </p:sp>
      <p:sp>
        <p:nvSpPr>
          <p:cNvPr id="617476" name="Text Box 21"/>
          <p:cNvSpPr txBox="1">
            <a:spLocks noChangeArrowheads="1"/>
          </p:cNvSpPr>
          <p:nvPr/>
        </p:nvSpPr>
        <p:spPr bwMode="auto">
          <a:xfrm>
            <a:off x="8388350" y="79375"/>
            <a:ext cx="703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17477" name="Rectangle 23"/>
          <p:cNvSpPr>
            <a:spLocks noGrp="1" noChangeArrowheads="1"/>
          </p:cNvSpPr>
          <p:nvPr>
            <p:ph type="title"/>
          </p:nvPr>
        </p:nvSpPr>
        <p:spPr>
          <a:xfrm>
            <a:off x="0" y="0"/>
            <a:ext cx="1524000" cy="457200"/>
          </a:xfrm>
        </p:spPr>
        <p:txBody>
          <a:bodyPr/>
          <a:lstStyle/>
          <a:p>
            <a:r>
              <a:rPr lang="en-US" altLang="zh-CN" sz="800">
                <a:solidFill>
                  <a:srgbClr val="000066"/>
                </a:solidFill>
                <a:ea typeface="SimSun" pitchFamily="2" charset="-122"/>
              </a:rPr>
              <a:t>Symbolic Summary (Beale)</a:t>
            </a:r>
          </a:p>
        </p:txBody>
      </p:sp>
    </p:spTree>
    <p:extLst>
      <p:ext uri="{BB962C8B-B14F-4D97-AF65-F5344CB8AC3E}">
        <p14:creationId xmlns:p14="http://schemas.microsoft.com/office/powerpoint/2010/main" val="4556786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669698" name="WordArt 2"/>
          <p:cNvSpPr>
            <a:spLocks noChangeArrowheads="1" noChangeShapeType="1" noTextEdit="1"/>
          </p:cNvSpPr>
          <p:nvPr/>
        </p:nvSpPr>
        <p:spPr bwMode="auto">
          <a:xfrm>
            <a:off x="1403350" y="188913"/>
            <a:ext cx="5473700" cy="647700"/>
          </a:xfrm>
          <a:prstGeom prst="rect">
            <a:avLst/>
          </a:prstGeom>
        </p:spPr>
        <p:txBody>
          <a:bodyPr wrap="none" fromWordArt="1">
            <a:prstTxWarp prst="textPlain">
              <a:avLst>
                <a:gd name="adj" fmla="val 50000"/>
              </a:avLst>
            </a:prstTxWarp>
          </a:bodyPr>
          <a:lstStyle/>
          <a:p>
            <a:pPr algn="ctr">
              <a:defRPr/>
            </a:pP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启示录</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11</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章 </a:t>
            </a:r>
            <a:r>
              <a:rPr lang="en-US" altLang="ja-JP" sz="3600" kern="10" dirty="0">
                <a:ln w="9525">
                  <a:solidFill>
                    <a:srgbClr val="000000"/>
                  </a:solidFill>
                  <a:round/>
                  <a:headEnd/>
                  <a:tailEnd type="none" w="lg" len="lg"/>
                </a:ln>
                <a:solidFill>
                  <a:srgbClr val="FFFFFF"/>
                </a:solidFill>
                <a:latin typeface="Arial Black"/>
                <a:ea typeface="MS PGothic" pitchFamily="34" charset="-128"/>
              </a:rPr>
              <a:t>- </a:t>
            </a:r>
            <a:r>
              <a:rPr lang="en-SG" sz="3600" kern="10" dirty="0">
                <a:ln w="9525">
                  <a:solidFill>
                    <a:srgbClr val="000000"/>
                  </a:solidFill>
                  <a:round/>
                  <a:headEnd/>
                  <a:tailEnd type="none" w="lg" len="lg"/>
                </a:ln>
                <a:solidFill>
                  <a:srgbClr val="FFFFFF"/>
                </a:solidFill>
                <a:latin typeface="Arial Black"/>
                <a:ea typeface="MS PGothic" pitchFamily="34" charset="-128"/>
              </a:rPr>
              <a:t>Osborne (</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比喻</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字面</a:t>
            </a:r>
            <a:r>
              <a:rPr lang="en-US" altLang="ja-JP" sz="3600" kern="10" dirty="0">
                <a:ln w="9525">
                  <a:solidFill>
                    <a:srgbClr val="000000"/>
                  </a:solidFill>
                  <a:round/>
                  <a:headEnd/>
                  <a:tailEnd type="none" w="lg" len="lg"/>
                </a:ln>
                <a:solidFill>
                  <a:srgbClr val="FFFFFF"/>
                </a:solidFill>
                <a:latin typeface="Arial Black"/>
                <a:ea typeface="MS PGothic" pitchFamily="34" charset="-128"/>
              </a:rPr>
              <a:t>)</a:t>
            </a:r>
            <a:endParaRPr lang="en-SG" sz="3600" kern="10" dirty="0">
              <a:ln w="9525">
                <a:solidFill>
                  <a:srgbClr val="000000"/>
                </a:solidFill>
                <a:round/>
                <a:headEnd/>
                <a:tailEnd type="none" w="lg" len="lg"/>
              </a:ln>
              <a:solidFill>
                <a:srgbClr val="FFFFFF"/>
              </a:solidFill>
              <a:latin typeface="Arial Black"/>
              <a:ea typeface="MS PGothic" pitchFamily="34" charset="-128"/>
            </a:endParaRPr>
          </a:p>
        </p:txBody>
      </p:sp>
      <p:sp>
        <p:nvSpPr>
          <p:cNvPr id="619523" name="Rectangle 3"/>
          <p:cNvSpPr>
            <a:spLocks noGrp="1" noChangeArrowheads="1"/>
          </p:cNvSpPr>
          <p:nvPr>
            <p:ph idx="1"/>
          </p:nvPr>
        </p:nvSpPr>
        <p:spPr>
          <a:xfrm>
            <a:off x="144463" y="836613"/>
            <a:ext cx="8964612" cy="5832475"/>
          </a:xfrm>
        </p:spPr>
        <p:txBody>
          <a:bodyPr/>
          <a:lstStyle/>
          <a:p>
            <a:pPr marL="0" indent="0">
              <a:buFontTx/>
              <a:buNone/>
            </a:pPr>
            <a:r>
              <a:rPr lang="en-US" altLang="zh-CN" sz="2400" baseline="54000">
                <a:solidFill>
                  <a:schemeClr val="bg1"/>
                </a:solidFill>
                <a:ea typeface="SimSun" pitchFamily="2" charset="-122"/>
              </a:rPr>
              <a:t>1</a:t>
            </a:r>
            <a:r>
              <a:rPr lang="zh-CN" altLang="en-US" sz="2400">
                <a:solidFill>
                  <a:schemeClr val="bg1"/>
                </a:solidFill>
                <a:ea typeface="SimSun" pitchFamily="2" charset="-122"/>
              </a:rPr>
              <a:t>有 一 根苇 子 赐 给 我 ， 当 作 量 度 的 杖。且 有 话 说 ， “起 来 ， 在来临的大逼迫中，去保守圣徒的灵命</a:t>
            </a:r>
            <a:r>
              <a:rPr lang="en-US" altLang="zh-CN" sz="2400">
                <a:solidFill>
                  <a:schemeClr val="bg1"/>
                </a:solidFill>
                <a:ea typeface="SimSun" pitchFamily="2" charset="-122"/>
              </a:rPr>
              <a:t> (</a:t>
            </a:r>
            <a:r>
              <a:rPr lang="zh-CN" altLang="en-US" sz="2400">
                <a:solidFill>
                  <a:schemeClr val="bg1"/>
                </a:solidFill>
                <a:ea typeface="SimSun" pitchFamily="2" charset="-122"/>
              </a:rPr>
              <a:t>其次要保守历代的教会</a:t>
            </a:r>
            <a:r>
              <a:rPr lang="en-US" altLang="zh-CN" sz="2400">
                <a:solidFill>
                  <a:schemeClr val="bg1"/>
                </a:solidFill>
                <a:ea typeface="SimSun" pitchFamily="2" charset="-122"/>
              </a:rPr>
              <a:t>) </a:t>
            </a:r>
            <a:r>
              <a:rPr lang="zh-CN" altLang="en-US" sz="2400">
                <a:solidFill>
                  <a:schemeClr val="bg1"/>
                </a:solidFill>
                <a:ea typeface="SimSun" pitchFamily="2" charset="-122"/>
              </a:rPr>
              <a:t>，在此期待她最终的胜利和量 度 （保持？）</a:t>
            </a:r>
            <a:r>
              <a:rPr lang="en-US" altLang="zh-CN" sz="2400">
                <a:solidFill>
                  <a:schemeClr val="bg1"/>
                </a:solidFill>
                <a:ea typeface="SimSun" pitchFamily="2" charset="-122"/>
              </a:rPr>
              <a:t> [</a:t>
            </a:r>
            <a:r>
              <a:rPr lang="zh-CN" altLang="en-US" sz="2400">
                <a:solidFill>
                  <a:schemeClr val="bg1"/>
                </a:solidFill>
                <a:ea typeface="SimSun" pitchFamily="2" charset="-122"/>
              </a:rPr>
              <a:t>属天</a:t>
            </a:r>
            <a:r>
              <a:rPr lang="en-US" altLang="zh-CN" sz="2400">
                <a:solidFill>
                  <a:schemeClr val="bg1"/>
                </a:solidFill>
                <a:ea typeface="SimSun" pitchFamily="2" charset="-122"/>
              </a:rPr>
              <a:t>]</a:t>
            </a:r>
            <a:r>
              <a:rPr lang="zh-CN" altLang="en-US" sz="2400">
                <a:solidFill>
                  <a:schemeClr val="bg1"/>
                </a:solidFill>
                <a:ea typeface="SimSun" pitchFamily="2" charset="-122"/>
              </a:rPr>
              <a:t>的 香坛</a:t>
            </a:r>
            <a:r>
              <a:rPr lang="en-US" altLang="zh-CN" sz="2400">
                <a:solidFill>
                  <a:schemeClr val="bg1"/>
                </a:solidFill>
                <a:ea typeface="SimSun" pitchFamily="2" charset="-122"/>
              </a:rPr>
              <a:t>, </a:t>
            </a:r>
            <a:r>
              <a:rPr lang="zh-CN" altLang="en-US" sz="2400">
                <a:solidFill>
                  <a:schemeClr val="bg1"/>
                </a:solidFill>
                <a:ea typeface="SimSun" pitchFamily="2" charset="-122"/>
              </a:rPr>
              <a:t>并数算教会中或在祭坛那里的信徒。</a:t>
            </a:r>
            <a:r>
              <a:rPr lang="en-US" altLang="zh-CN" sz="2400" baseline="54000">
                <a:solidFill>
                  <a:schemeClr val="bg1"/>
                </a:solidFill>
                <a:ea typeface="SimSun" pitchFamily="2" charset="-122"/>
              </a:rPr>
              <a:t>2  </a:t>
            </a:r>
            <a:r>
              <a:rPr lang="zh-CN" altLang="en-US" sz="2400">
                <a:solidFill>
                  <a:schemeClr val="bg1"/>
                </a:solidFill>
                <a:ea typeface="SimSun" pitchFamily="2" charset="-122"/>
              </a:rPr>
              <a:t>但是排除那些被逼迫的圣徒</a:t>
            </a:r>
            <a:r>
              <a:rPr lang="en-US" altLang="zh-CN" sz="2400">
                <a:solidFill>
                  <a:schemeClr val="bg1"/>
                </a:solidFill>
                <a:ea typeface="SimSun" pitchFamily="2" charset="-122"/>
              </a:rPr>
              <a:t>… </a:t>
            </a:r>
            <a:r>
              <a:rPr lang="zh-CN" altLang="en-US" sz="2400">
                <a:solidFill>
                  <a:schemeClr val="bg1"/>
                </a:solidFill>
                <a:ea typeface="SimSun" pitchFamily="2" charset="-122"/>
              </a:rPr>
              <a:t>因为他们还未被神保护，免受外邦人</a:t>
            </a:r>
            <a:r>
              <a:rPr lang="en-US" altLang="zh-CN" sz="2400">
                <a:solidFill>
                  <a:schemeClr val="bg1"/>
                </a:solidFill>
                <a:ea typeface="SimSun" pitchFamily="2" charset="-122"/>
              </a:rPr>
              <a:t>/</a:t>
            </a:r>
            <a:r>
              <a:rPr lang="zh-CN" altLang="en-US" sz="2400">
                <a:solidFill>
                  <a:schemeClr val="bg1"/>
                </a:solidFill>
                <a:ea typeface="SimSun" pitchFamily="2" charset="-122"/>
              </a:rPr>
              <a:t>列国的逼迫。神会暂时将他的跟随者交在罪人手中。圣徒将于末世的大灾难中，在肉体上受出奇的苦。</a:t>
            </a:r>
            <a:r>
              <a:rPr lang="en-US" altLang="zh-CN" sz="2400" baseline="54000">
                <a:solidFill>
                  <a:schemeClr val="bg1"/>
                </a:solidFill>
                <a:ea typeface="SimSun" pitchFamily="2" charset="-122"/>
              </a:rPr>
              <a:t>3 </a:t>
            </a:r>
            <a:r>
              <a:rPr lang="zh-CN" altLang="en-US" sz="2400">
                <a:solidFill>
                  <a:schemeClr val="bg1"/>
                </a:solidFill>
                <a:ea typeface="SimSun" pitchFamily="2" charset="-122"/>
              </a:rPr>
              <a:t>我会将能力赐给为我作见证的教会，而他们将说预言</a:t>
            </a:r>
            <a:r>
              <a:rPr lang="en-US" altLang="zh-CN" sz="2400">
                <a:solidFill>
                  <a:schemeClr val="bg1"/>
                </a:solidFill>
                <a:ea typeface="SimSun" pitchFamily="2" charset="-122"/>
              </a:rPr>
              <a:t>1</a:t>
            </a:r>
            <a:r>
              <a:rPr lang="zh-CN" altLang="en-US" sz="2400">
                <a:solidFill>
                  <a:schemeClr val="bg1"/>
                </a:solidFill>
                <a:ea typeface="SimSun" pitchFamily="2" charset="-122"/>
              </a:rPr>
              <a:t>，</a:t>
            </a:r>
            <a:r>
              <a:rPr lang="en-US" altLang="zh-CN" sz="2400">
                <a:solidFill>
                  <a:schemeClr val="bg1"/>
                </a:solidFill>
                <a:ea typeface="SimSun" pitchFamily="2" charset="-122"/>
              </a:rPr>
              <a:t>260 </a:t>
            </a:r>
            <a:r>
              <a:rPr lang="zh-CN" altLang="en-US" sz="2400">
                <a:solidFill>
                  <a:schemeClr val="bg1"/>
                </a:solidFill>
                <a:ea typeface="SimSun" pitchFamily="2" charset="-122"/>
              </a:rPr>
              <a:t>天</a:t>
            </a:r>
            <a:r>
              <a:rPr lang="en-US" altLang="zh-CN" sz="2400">
                <a:solidFill>
                  <a:schemeClr val="bg1"/>
                </a:solidFill>
                <a:ea typeface="SimSun" pitchFamily="2" charset="-122"/>
              </a:rPr>
              <a:t>, </a:t>
            </a:r>
            <a:r>
              <a:rPr lang="zh-CN" altLang="en-US" sz="2400">
                <a:solidFill>
                  <a:schemeClr val="bg1"/>
                </a:solidFill>
                <a:ea typeface="SimSun" pitchFamily="2" charset="-122"/>
              </a:rPr>
              <a:t>身穿麻衣</a:t>
            </a:r>
            <a:r>
              <a:rPr lang="en-US" altLang="zh-CN" sz="2400">
                <a:solidFill>
                  <a:schemeClr val="bg1"/>
                </a:solidFill>
                <a:ea typeface="SimSun" pitchFamily="2" charset="-122"/>
              </a:rPr>
              <a:t>… [</a:t>
            </a:r>
            <a:r>
              <a:rPr lang="zh-CN" altLang="en-US" sz="2400">
                <a:solidFill>
                  <a:schemeClr val="bg1"/>
                </a:solidFill>
                <a:ea typeface="SimSun" pitchFamily="2" charset="-122"/>
              </a:rPr>
              <a:t>但被杀后</a:t>
            </a:r>
            <a:r>
              <a:rPr lang="en-US" altLang="zh-CN" sz="2400">
                <a:solidFill>
                  <a:schemeClr val="bg1"/>
                </a:solidFill>
                <a:ea typeface="SimSun" pitchFamily="2" charset="-122"/>
              </a:rPr>
              <a:t>] </a:t>
            </a:r>
            <a:r>
              <a:rPr lang="en-US" altLang="zh-CN" sz="2400" baseline="30000">
                <a:solidFill>
                  <a:schemeClr val="bg1"/>
                </a:solidFill>
                <a:ea typeface="SimSun" pitchFamily="2" charset="-122"/>
              </a:rPr>
              <a:t>8 </a:t>
            </a:r>
            <a:r>
              <a:rPr lang="zh-CN" altLang="en-US" sz="2400">
                <a:solidFill>
                  <a:schemeClr val="bg1"/>
                </a:solidFill>
                <a:ea typeface="SimSun" pitchFamily="2" charset="-122"/>
              </a:rPr>
              <a:t>他们的尸体将躺卧于耶路撒冷和罗马的街道上，这城市代表那些低档神的城市 </a:t>
            </a:r>
            <a:r>
              <a:rPr lang="en-US" altLang="zh-CN" sz="2400">
                <a:solidFill>
                  <a:schemeClr val="bg1"/>
                </a:solidFill>
                <a:ea typeface="SimSun" pitchFamily="2" charset="-122"/>
              </a:rPr>
              <a:t>[</a:t>
            </a:r>
            <a:r>
              <a:rPr lang="zh-CN" altLang="en-US" sz="2400">
                <a:solidFill>
                  <a:schemeClr val="bg1"/>
                </a:solidFill>
                <a:ea typeface="SimSun" pitchFamily="2" charset="-122"/>
              </a:rPr>
              <a:t>过后他们将领受</a:t>
            </a:r>
            <a:r>
              <a:rPr lang="en-US" altLang="zh-CN" sz="2400">
                <a:solidFill>
                  <a:schemeClr val="bg1"/>
                </a:solidFill>
                <a:ea typeface="SimSun" pitchFamily="2" charset="-122"/>
              </a:rPr>
              <a:t>] </a:t>
            </a:r>
            <a:r>
              <a:rPr lang="en-US" altLang="zh-CN" sz="2400" baseline="54000">
                <a:solidFill>
                  <a:schemeClr val="bg1"/>
                </a:solidFill>
                <a:ea typeface="SimSun" pitchFamily="2" charset="-122"/>
              </a:rPr>
              <a:t>11-12</a:t>
            </a:r>
            <a:r>
              <a:rPr lang="zh-CN" altLang="en-US" sz="2400" b="1">
                <a:solidFill>
                  <a:schemeClr val="bg1"/>
                </a:solidFill>
                <a:ea typeface="SimSun" pitchFamily="2" charset="-122"/>
              </a:rPr>
              <a:t>先知对教会未来被提上天的预告。</a:t>
            </a:r>
            <a:endParaRPr lang="en-US" altLang="zh-CN" sz="2400">
              <a:solidFill>
                <a:schemeClr val="bg1"/>
              </a:solidFill>
              <a:ea typeface="SimSun" pitchFamily="2" charset="-122"/>
            </a:endParaRPr>
          </a:p>
        </p:txBody>
      </p:sp>
      <p:sp>
        <p:nvSpPr>
          <p:cNvPr id="619524" name="Text Box 4"/>
          <p:cNvSpPr txBox="1">
            <a:spLocks noChangeArrowheads="1"/>
          </p:cNvSpPr>
          <p:nvPr/>
        </p:nvSpPr>
        <p:spPr bwMode="auto">
          <a:xfrm>
            <a:off x="8388350" y="79375"/>
            <a:ext cx="703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19525" name="Rectangle 5"/>
          <p:cNvSpPr>
            <a:spLocks noGrp="1" noChangeArrowheads="1"/>
          </p:cNvSpPr>
          <p:nvPr>
            <p:ph type="title"/>
          </p:nvPr>
        </p:nvSpPr>
        <p:spPr>
          <a:xfrm>
            <a:off x="0" y="0"/>
            <a:ext cx="1295400" cy="381000"/>
          </a:xfrm>
        </p:spPr>
        <p:txBody>
          <a:bodyPr/>
          <a:lstStyle/>
          <a:p>
            <a:r>
              <a:rPr lang="en-US" altLang="zh-CN" sz="800">
                <a:solidFill>
                  <a:srgbClr val="800000"/>
                </a:solidFill>
                <a:ea typeface="SimSun" pitchFamily="2" charset="-122"/>
              </a:rPr>
              <a:t>Symbolic-Literal Summary (Osborne)</a:t>
            </a:r>
          </a:p>
        </p:txBody>
      </p:sp>
    </p:spTree>
    <p:extLst>
      <p:ext uri="{BB962C8B-B14F-4D97-AF65-F5344CB8AC3E}">
        <p14:creationId xmlns:p14="http://schemas.microsoft.com/office/powerpoint/2010/main" val="378375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A1596CA6-696D-6646-81FC-49853FFA3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4" y="-26988"/>
            <a:ext cx="9180513"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 name="Oval 15">
            <a:extLst>
              <a:ext uri="{FF2B5EF4-FFF2-40B4-BE49-F238E27FC236}">
                <a16:creationId xmlns:a16="http://schemas.microsoft.com/office/drawing/2014/main" id="{6AFD3ED0-9812-B743-950A-340B4A2CD279}"/>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Symbolic or Actual 144,000?</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Symbolic (Church)</a:t>
            </a:r>
            <a:endParaRPr kumimoji="0" lang="en-US" sz="2400" b="1" i="1" u="sng"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Literal (Jews)</a:t>
            </a:r>
            <a:endParaRPr kumimoji="0" lang="en-US" sz="3200" b="1" i="1" u="sng"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2232328" name="Text Box 8"/>
          <p:cNvSpPr txBox="1">
            <a:spLocks noChangeArrowheads="1"/>
          </p:cNvSpPr>
          <p:nvPr/>
        </p:nvSpPr>
        <p:spPr bwMode="auto">
          <a:xfrm>
            <a:off x="304800" y="2711450"/>
            <a:ext cx="38100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panose="020B0604020202020204" pitchFamily="34" charset="0"/>
                <a:ea typeface="Times" pitchFamily="2" charset="0"/>
                <a:cs typeface="Times New Roman" panose="02020603050405020304" pitchFamily="18" charset="0"/>
              </a:rPr>
              <a:t>Rev 6 asks who can withstand God’s wrath, and Rev 7 answers with all sealed, so this must be the Church</a:t>
            </a:r>
            <a:endParaRPr kumimoji="0" lang="en-SG" sz="48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pitchFamily="2" charset="0"/>
              <a:ea typeface="Times" pitchFamily="2" charset="0"/>
              <a:cs typeface="Times New Roman" panose="02020603050405020304" pitchFamily="18" charset="0"/>
            </a:endParaRPr>
          </a:p>
        </p:txBody>
      </p:sp>
      <p:sp>
        <p:nvSpPr>
          <p:cNvPr id="2232329" name="Text Box 9"/>
          <p:cNvSpPr txBox="1">
            <a:spLocks noChangeArrowheads="1"/>
          </p:cNvSpPr>
          <p:nvPr/>
        </p:nvSpPr>
        <p:spPr bwMode="auto">
          <a:xfrm>
            <a:off x="4572000" y="2711450"/>
            <a:ext cx="4159624"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panose="020B0604020202020204" pitchFamily="34" charset="0"/>
                <a:ea typeface="Times" pitchFamily="2" charset="0"/>
                <a:cs typeface="Times New Roman" panose="02020603050405020304" pitchFamily="18" charset="0"/>
              </a:rPr>
              <a:t>The 144,000 Jews listed answer the question so this does not require being spiritualized</a:t>
            </a:r>
            <a:endParaRPr kumimoji="0" lang="en-US" sz="24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15" name="Text Box 9">
            <a:extLst>
              <a:ext uri="{FF2B5EF4-FFF2-40B4-BE49-F238E27FC236}">
                <a16:creationId xmlns:a16="http://schemas.microsoft.com/office/drawing/2014/main" id="{275038E8-2AE3-0A47-A6F8-51A1FFCF2D27}"/>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1</a:t>
            </a:r>
            <a:endParaRPr kumimoji="0" lang="en-US" sz="24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18" name="Rectangle 2">
            <a:extLst>
              <a:ext uri="{FF2B5EF4-FFF2-40B4-BE49-F238E27FC236}">
                <a16:creationId xmlns:a16="http://schemas.microsoft.com/office/drawing/2014/main" id="{560085F5-0868-C840-B71F-4DE309F3BA14}"/>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charset="0"/>
                <a:ea typeface="ＭＳ Ｐゴシック" charset="0"/>
                <a:cs typeface="ＭＳ Ｐゴシック" charset="0"/>
              </a:rPr>
              <a:t>—Tom Schreiner, Southern Seminary</a:t>
            </a:r>
          </a:p>
        </p:txBody>
      </p:sp>
    </p:spTree>
    <p:extLst>
      <p:ext uri="{BB962C8B-B14F-4D97-AF65-F5344CB8AC3E}">
        <p14:creationId xmlns:p14="http://schemas.microsoft.com/office/powerpoint/2010/main" val="12092841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0722" name="WordArt 2"/>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bodyPr>
          <a:lstStyle/>
          <a:p>
            <a:pPr algn="ctr">
              <a:defRPr/>
            </a:pP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启示录 </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11 - </a:t>
            </a:r>
            <a:r>
              <a:rPr lang="en-SG"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Thomas (</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字面</a:t>
            </a:r>
            <a:r>
              <a:rPr lang="en-US" altLang="ja-JP" sz="3600" kern="10" dirty="0">
                <a:ln w="9525">
                  <a:solidFill>
                    <a:srgbClr val="000000"/>
                  </a:solidFill>
                  <a:round/>
                  <a:headEnd/>
                  <a:tailEnd type="none" w="lg" len="lg"/>
                </a:ln>
                <a:solidFill>
                  <a:srgbClr val="FFFFFF"/>
                </a:solidFill>
                <a:latin typeface="Arial Black"/>
                <a:ea typeface="MS PGothic" pitchFamily="34" charset="-128"/>
              </a:rPr>
              <a:t>)</a:t>
            </a:r>
            <a:endParaRPr lang="en-SG" sz="3600" kern="10" dirty="0">
              <a:ln w="9525">
                <a:solidFill>
                  <a:srgbClr val="000000"/>
                </a:solidFill>
                <a:round/>
                <a:headEnd/>
                <a:tailEnd type="none" w="lg" len="lg"/>
              </a:ln>
              <a:solidFill>
                <a:srgbClr val="FFFFFF"/>
              </a:solidFill>
              <a:latin typeface="Arial Black"/>
              <a:ea typeface="MS PGothic" pitchFamily="34" charset="-128"/>
            </a:endParaRPr>
          </a:p>
        </p:txBody>
      </p:sp>
      <p:sp>
        <p:nvSpPr>
          <p:cNvPr id="621571" name="Rectangle 3"/>
          <p:cNvSpPr>
            <a:spLocks noGrp="1" noChangeArrowheads="1"/>
          </p:cNvSpPr>
          <p:nvPr>
            <p:ph idx="1"/>
          </p:nvPr>
        </p:nvSpPr>
        <p:spPr>
          <a:xfrm>
            <a:off x="144463" y="1052513"/>
            <a:ext cx="8964612" cy="5832475"/>
          </a:xfrm>
        </p:spPr>
        <p:txBody>
          <a:bodyPr/>
          <a:lstStyle/>
          <a:p>
            <a:pPr marL="0" indent="0">
              <a:buFontTx/>
              <a:buNone/>
            </a:pPr>
            <a:r>
              <a:rPr lang="en-US" altLang="zh-CN" sz="2800" baseline="54000">
                <a:solidFill>
                  <a:srgbClr val="FFCCFF"/>
                </a:solidFill>
                <a:ea typeface="SimSun" pitchFamily="2" charset="-122"/>
              </a:rPr>
              <a:t>1</a:t>
            </a:r>
            <a:r>
              <a:rPr lang="zh-CN" altLang="en-US" sz="2800">
                <a:solidFill>
                  <a:schemeClr val="bg1"/>
                </a:solidFill>
                <a:ea typeface="SimSun" pitchFamily="2" charset="-122"/>
              </a:rPr>
              <a:t>有 一 根苇 子 赐 给 我 ， 当 作 量 度 的 杖。且 有 话 说 ， “起 来 </a:t>
            </a:r>
            <a:r>
              <a:rPr lang="zh-CN" altLang="en-US" sz="2800">
                <a:solidFill>
                  <a:srgbClr val="FFCCFF"/>
                </a:solidFill>
                <a:ea typeface="SimSun" pitchFamily="2" charset="-122"/>
              </a:rPr>
              <a:t>，因神恩典的缘故，</a:t>
            </a:r>
            <a:r>
              <a:rPr lang="zh-CN" altLang="en-US" sz="2800">
                <a:solidFill>
                  <a:schemeClr val="bg1"/>
                </a:solidFill>
                <a:ea typeface="SimSun" pitchFamily="2" charset="-122"/>
              </a:rPr>
              <a:t>将 耶路撒冷 未来的 殿 ，于基督正要再来之前 和圣所外院子中污秽的祭坛 ， 都 量 一 量，并量 一 量在 重建后的殿 中 敬畏神的余民。</a:t>
            </a:r>
            <a:r>
              <a:rPr lang="en-US" altLang="zh-CN" sz="2800" baseline="54000">
                <a:solidFill>
                  <a:srgbClr val="FFCCFF"/>
                </a:solidFill>
                <a:ea typeface="SimSun" pitchFamily="2" charset="-122"/>
              </a:rPr>
              <a:t>2 </a:t>
            </a:r>
            <a:r>
              <a:rPr lang="zh-CN" altLang="en-US" sz="2800">
                <a:solidFill>
                  <a:srgbClr val="FFCCFF"/>
                </a:solidFill>
                <a:ea typeface="SimSun" pitchFamily="2" charset="-122"/>
              </a:rPr>
              <a:t>但因神恩典的缘故不要</a:t>
            </a:r>
            <a:r>
              <a:rPr lang="zh-CN" altLang="en-US" sz="2800">
                <a:solidFill>
                  <a:schemeClr val="bg1"/>
                </a:solidFill>
                <a:ea typeface="SimSun" pitchFamily="2" charset="-122"/>
              </a:rPr>
              <a:t>量 那些没有神的恶人</a:t>
            </a:r>
            <a:r>
              <a:rPr lang="en-US" altLang="zh-CN" sz="2800">
                <a:solidFill>
                  <a:srgbClr val="FFCCFF"/>
                </a:solidFill>
                <a:ea typeface="SimSun" pitchFamily="2" charset="-122"/>
              </a:rPr>
              <a:t>… </a:t>
            </a:r>
            <a:r>
              <a:rPr lang="zh-CN" altLang="en-US" sz="2800">
                <a:solidFill>
                  <a:srgbClr val="FFCCFF"/>
                </a:solidFill>
                <a:ea typeface="SimSun" pitchFamily="2" charset="-122"/>
              </a:rPr>
              <a:t>因为他们被排除在神恩典之外，</a:t>
            </a:r>
            <a:r>
              <a:rPr lang="en-US" altLang="zh-CN" sz="2800">
                <a:solidFill>
                  <a:srgbClr val="FFCCFF"/>
                </a:solidFill>
                <a:ea typeface="SimSun" pitchFamily="2" charset="-122"/>
              </a:rPr>
              <a:t>[</a:t>
            </a:r>
            <a:r>
              <a:rPr lang="zh-CN" altLang="en-US" sz="2800">
                <a:solidFill>
                  <a:srgbClr val="FFCCFF"/>
                </a:solidFill>
                <a:ea typeface="SimSun" pitchFamily="2" charset="-122"/>
              </a:rPr>
              <a:t>同时</a:t>
            </a:r>
            <a:r>
              <a:rPr lang="en-US" altLang="zh-CN" sz="2800">
                <a:solidFill>
                  <a:srgbClr val="FFCCFF"/>
                </a:solidFill>
                <a:ea typeface="SimSun" pitchFamily="2" charset="-122"/>
              </a:rPr>
              <a:t>] </a:t>
            </a:r>
            <a:r>
              <a:rPr lang="zh-CN" altLang="en-US" sz="2800">
                <a:solidFill>
                  <a:srgbClr val="FFCCFF"/>
                </a:solidFill>
                <a:ea typeface="SimSun" pitchFamily="2" charset="-122"/>
              </a:rPr>
              <a:t>一群抵挡神的 </a:t>
            </a:r>
            <a:r>
              <a:rPr lang="en-US" altLang="zh-CN" sz="2800">
                <a:solidFill>
                  <a:srgbClr val="FFCCFF"/>
                </a:solidFill>
                <a:ea typeface="SimSun" pitchFamily="2" charset="-122"/>
              </a:rPr>
              <a:t>[</a:t>
            </a:r>
            <a:r>
              <a:rPr lang="zh-CN" altLang="en-US" sz="2800">
                <a:solidFill>
                  <a:srgbClr val="FFCCFF"/>
                </a:solidFill>
                <a:ea typeface="SimSun" pitchFamily="2" charset="-122"/>
              </a:rPr>
              <a:t>非犹太人</a:t>
            </a:r>
            <a:r>
              <a:rPr lang="en-US" altLang="zh-CN" sz="2800">
                <a:solidFill>
                  <a:srgbClr val="FFCCFF"/>
                </a:solidFill>
                <a:ea typeface="SimSun" pitchFamily="2" charset="-122"/>
              </a:rPr>
              <a:t>] </a:t>
            </a:r>
            <a:r>
              <a:rPr lang="zh-CN" altLang="en-US" sz="2800">
                <a:solidFill>
                  <a:srgbClr val="FFCCFF"/>
                </a:solidFill>
                <a:ea typeface="SimSun" pitchFamily="2" charset="-122"/>
              </a:rPr>
              <a:t>将会压迫犹太余民。</a:t>
            </a:r>
            <a:r>
              <a:rPr lang="en-US" altLang="zh-CN" sz="2800">
                <a:solidFill>
                  <a:srgbClr val="FFCCFF"/>
                </a:solidFill>
                <a:ea typeface="SimSun" pitchFamily="2" charset="-122"/>
              </a:rPr>
              <a:t>  </a:t>
            </a:r>
            <a:r>
              <a:rPr lang="zh-CN" altLang="en-US" sz="2800">
                <a:solidFill>
                  <a:srgbClr val="FFCCFF"/>
                </a:solidFill>
                <a:ea typeface="SimSun" pitchFamily="2" charset="-122"/>
              </a:rPr>
              <a:t>他们将在但以理的第七十个星期的后半部践踏耶路撒冷。</a:t>
            </a:r>
            <a:r>
              <a:rPr lang="en-US" altLang="zh-CN" sz="2800">
                <a:solidFill>
                  <a:srgbClr val="FFCCFF"/>
                </a:solidFill>
                <a:ea typeface="SimSun" pitchFamily="2" charset="-122"/>
              </a:rPr>
              <a:t>  </a:t>
            </a:r>
            <a:r>
              <a:rPr lang="en-US" altLang="zh-CN" sz="2800" baseline="54000">
                <a:solidFill>
                  <a:srgbClr val="FFCCFF"/>
                </a:solidFill>
                <a:ea typeface="SimSun" pitchFamily="2" charset="-122"/>
              </a:rPr>
              <a:t>3</a:t>
            </a:r>
            <a:r>
              <a:rPr lang="en-US" altLang="zh-CN" sz="2800">
                <a:solidFill>
                  <a:srgbClr val="FFCCFF"/>
                </a:solidFill>
                <a:ea typeface="SimSun" pitchFamily="2" charset="-122"/>
              </a:rPr>
              <a:t>A</a:t>
            </a:r>
            <a:r>
              <a:rPr lang="zh-CN" altLang="en-US" sz="2800">
                <a:solidFill>
                  <a:srgbClr val="FFCCFF"/>
                </a:solidFill>
                <a:ea typeface="SimSun" pitchFamily="2" charset="-122"/>
              </a:rPr>
              <a:t>我将会把我的能力赐给我的两位未来的先知</a:t>
            </a:r>
            <a:r>
              <a:rPr lang="en-US" altLang="zh-CN" sz="2800">
                <a:solidFill>
                  <a:srgbClr val="FFCCFF"/>
                </a:solidFill>
                <a:ea typeface="SimSun" pitchFamily="2" charset="-122"/>
              </a:rPr>
              <a:t> (</a:t>
            </a:r>
            <a:r>
              <a:rPr lang="zh-CN" altLang="en-US" sz="2800">
                <a:solidFill>
                  <a:srgbClr val="FFCCFF"/>
                </a:solidFill>
                <a:ea typeface="SimSun" pitchFamily="2" charset="-122"/>
              </a:rPr>
              <a:t>很可能是摩西和以利亚</a:t>
            </a:r>
            <a:r>
              <a:rPr lang="en-US" altLang="zh-CN" sz="2800">
                <a:solidFill>
                  <a:srgbClr val="FFCCFF"/>
                </a:solidFill>
                <a:ea typeface="SimSun" pitchFamily="2" charset="-122"/>
              </a:rPr>
              <a:t>), </a:t>
            </a:r>
            <a:r>
              <a:rPr lang="zh-CN" altLang="en-US" sz="2800">
                <a:solidFill>
                  <a:srgbClr val="FFCCFF"/>
                </a:solidFill>
                <a:ea typeface="SimSun" pitchFamily="2" charset="-122"/>
              </a:rPr>
              <a:t>而他们将会说语言</a:t>
            </a:r>
            <a:r>
              <a:rPr lang="en-US" altLang="zh-CN" sz="2800">
                <a:solidFill>
                  <a:srgbClr val="FFCCFF"/>
                </a:solidFill>
                <a:ea typeface="SimSun" pitchFamily="2" charset="-122"/>
              </a:rPr>
              <a:t>1,260 </a:t>
            </a:r>
            <a:r>
              <a:rPr lang="zh-CN" altLang="en-US" sz="2800">
                <a:solidFill>
                  <a:srgbClr val="FFCCFF"/>
                </a:solidFill>
                <a:ea typeface="SimSun" pitchFamily="2" charset="-122"/>
              </a:rPr>
              <a:t>天</a:t>
            </a:r>
            <a:r>
              <a:rPr lang="en-US" altLang="zh-CN" sz="2800">
                <a:solidFill>
                  <a:srgbClr val="FFCCFF"/>
                </a:solidFill>
                <a:ea typeface="SimSun" pitchFamily="2" charset="-122"/>
              </a:rPr>
              <a:t>, </a:t>
            </a:r>
            <a:r>
              <a:rPr lang="zh-CN" altLang="en-US" sz="2800">
                <a:solidFill>
                  <a:srgbClr val="FFCCFF"/>
                </a:solidFill>
                <a:ea typeface="SimSun" pitchFamily="2" charset="-122"/>
              </a:rPr>
              <a:t>身穿麻衣</a:t>
            </a:r>
            <a:r>
              <a:rPr lang="en-US" altLang="zh-CN" sz="2800">
                <a:solidFill>
                  <a:srgbClr val="FFCCFF"/>
                </a:solidFill>
                <a:ea typeface="SimSun" pitchFamily="2" charset="-122"/>
              </a:rPr>
              <a:t>… [</a:t>
            </a:r>
            <a:r>
              <a:rPr lang="zh-CN" altLang="en-US" sz="2800">
                <a:solidFill>
                  <a:schemeClr val="bg1"/>
                </a:solidFill>
                <a:ea typeface="SimSun" pitchFamily="2" charset="-122"/>
              </a:rPr>
              <a:t>但被杀后</a:t>
            </a:r>
            <a:r>
              <a:rPr lang="en-US" altLang="zh-CN" sz="2800">
                <a:solidFill>
                  <a:srgbClr val="FFCCFF"/>
                </a:solidFill>
                <a:ea typeface="SimSun" pitchFamily="2" charset="-122"/>
              </a:rPr>
              <a:t>] </a:t>
            </a:r>
            <a:r>
              <a:rPr lang="en-US" altLang="zh-CN" sz="2800" baseline="30000">
                <a:solidFill>
                  <a:srgbClr val="FFCCFF"/>
                </a:solidFill>
                <a:ea typeface="SimSun" pitchFamily="2" charset="-122"/>
              </a:rPr>
              <a:t>8</a:t>
            </a:r>
            <a:r>
              <a:rPr lang="zh-CN" altLang="en-US" sz="2800">
                <a:solidFill>
                  <a:schemeClr val="bg1"/>
                </a:solidFill>
                <a:ea typeface="SimSun" pitchFamily="2" charset="-122"/>
              </a:rPr>
              <a:t>他们的尸体将躺卧于耶路撒冷的街道上，三天半过后他们将会</a:t>
            </a:r>
            <a:r>
              <a:rPr lang="en-US" altLang="zh-CN" sz="2800">
                <a:solidFill>
                  <a:srgbClr val="FFCCFF"/>
                </a:solidFill>
                <a:ea typeface="SimSun" pitchFamily="2" charset="-122"/>
              </a:rPr>
              <a:t>] </a:t>
            </a:r>
            <a:r>
              <a:rPr lang="en-US" altLang="zh-CN" sz="2800" baseline="54000">
                <a:solidFill>
                  <a:srgbClr val="FFCCFF"/>
                </a:solidFill>
                <a:ea typeface="SimSun" pitchFamily="2" charset="-122"/>
              </a:rPr>
              <a:t>11-12</a:t>
            </a:r>
            <a:r>
              <a:rPr lang="zh-CN" altLang="en-US" sz="2800">
                <a:solidFill>
                  <a:srgbClr val="FFCCFF"/>
                </a:solidFill>
                <a:ea typeface="SimSun" pitchFamily="2" charset="-122"/>
              </a:rPr>
              <a:t>复活。</a:t>
            </a:r>
            <a:endParaRPr lang="en-US" altLang="zh-CN" sz="2800">
              <a:solidFill>
                <a:srgbClr val="FFCCFF"/>
              </a:solidFill>
              <a:ea typeface="SimSun" pitchFamily="2" charset="-122"/>
            </a:endParaRPr>
          </a:p>
        </p:txBody>
      </p:sp>
      <p:sp>
        <p:nvSpPr>
          <p:cNvPr id="621572" name="Text Box 4"/>
          <p:cNvSpPr txBox="1">
            <a:spLocks noChangeArrowheads="1"/>
          </p:cNvSpPr>
          <p:nvPr/>
        </p:nvSpPr>
        <p:spPr bwMode="auto">
          <a:xfrm>
            <a:off x="8459788" y="79375"/>
            <a:ext cx="703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21573" name="Rectangle 5"/>
          <p:cNvSpPr>
            <a:spLocks noGrp="1" noChangeArrowheads="1"/>
          </p:cNvSpPr>
          <p:nvPr>
            <p:ph type="title"/>
          </p:nvPr>
        </p:nvSpPr>
        <p:spPr>
          <a:xfrm>
            <a:off x="0" y="0"/>
            <a:ext cx="1524000" cy="457200"/>
          </a:xfrm>
        </p:spPr>
        <p:txBody>
          <a:bodyPr/>
          <a:lstStyle/>
          <a:p>
            <a:r>
              <a:rPr lang="en-US" altLang="zh-CN" sz="800">
                <a:ea typeface="SimSun" pitchFamily="2" charset="-122"/>
              </a:rPr>
              <a:t>Literal Summary (Thomas)</a:t>
            </a:r>
          </a:p>
        </p:txBody>
      </p:sp>
    </p:spTree>
    <p:extLst>
      <p:ext uri="{BB962C8B-B14F-4D97-AF65-F5344CB8AC3E}">
        <p14:creationId xmlns:p14="http://schemas.microsoft.com/office/powerpoint/2010/main" val="1484194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Tree>
    <p:extLst>
      <p:ext uri="{BB962C8B-B14F-4D97-AF65-F5344CB8AC3E}">
        <p14:creationId xmlns:p14="http://schemas.microsoft.com/office/powerpoint/2010/main" val="97818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兽的袭击</a:t>
            </a:r>
            <a:r>
              <a:rPr lang="en-US" b="1" dirty="0">
                <a:latin typeface="Arial" charset="0"/>
                <a:ea typeface="ＭＳ Ｐゴシック" charset="0"/>
                <a:cs typeface="ＭＳ Ｐゴシック" charset="0"/>
              </a:rPr>
              <a:t>(11:7)</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latin typeface="ＭＳ Ｐゴシック"/>
                <a:ea typeface="ＭＳ Ｐゴシック"/>
                <a:cs typeface="ＭＳ Ｐゴシック"/>
              </a:rPr>
              <a:t>他 们 作 完 见 证 的 时 候 ， 那 从 无 底 坑 里 上 来 的 兽 必 与 他 们 交 战 ， 并 且 得 胜 ， 把 他 们 杀 了 。</a:t>
            </a:r>
          </a:p>
        </p:txBody>
      </p:sp>
    </p:spTree>
    <p:extLst>
      <p:ext uri="{BB962C8B-B14F-4D97-AF65-F5344CB8AC3E}">
        <p14:creationId xmlns:p14="http://schemas.microsoft.com/office/powerpoint/2010/main" val="20510681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p:spPr>
        <p:txBody>
          <a:bodyPr/>
          <a:lstStyle/>
          <a:p>
            <a:pPr>
              <a:defRPr/>
            </a:pPr>
            <a:r>
              <a:rPr lang="zh-CN" altLang="en-US" b="1" dirty="0">
                <a:effectLst>
                  <a:glow rad="177800">
                    <a:srgbClr val="010201">
                      <a:alpha val="89000"/>
                    </a:srgbClr>
                  </a:glow>
                </a:effectLst>
                <a:latin typeface="Arial" charset="0"/>
                <a:ea typeface="ＭＳ Ｐゴシック" charset="0"/>
                <a:cs typeface="ＭＳ Ｐゴシック" charset="0"/>
              </a:rPr>
              <a:t>两个见证人被杀</a:t>
            </a:r>
            <a:r>
              <a:rPr lang="en-US" b="1" dirty="0">
                <a:effectLst>
                  <a:glow rad="177800">
                    <a:srgbClr val="010201">
                      <a:alpha val="89000"/>
                    </a:srgbClr>
                  </a:glow>
                </a:effectLst>
                <a:latin typeface="Arial" charset="0"/>
                <a:ea typeface="ＭＳ Ｐゴシック" charset="0"/>
                <a:cs typeface="ＭＳ Ｐゴシック" charset="0"/>
              </a:rPr>
              <a:t> (11:8-9)</a:t>
            </a:r>
            <a:endParaRPr lang="en-US" dirty="0">
              <a:effectLst>
                <a:glow rad="177800">
                  <a:srgbClr val="010201">
                    <a:alpha val="89000"/>
                  </a:srgb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5875" y="0"/>
            <a:ext cx="9236075" cy="378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8 他 们 的 尸 首 就 倒 在 大 城 里 的 街 上 ； 这 城 按 着 灵 意 叫 所 多 玛 ， 又 叫 埃 及 ， 就 是 他 们 的 主 钉 十 字 架 之 处 。</a:t>
            </a:r>
          </a:p>
          <a:p>
            <a:pPr>
              <a:defRPr/>
            </a:pP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endParaRPr>
          </a:p>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 9 从 各 民 、 各 族 、 各 方 、 各 国 中 ， 有 人 观 看 他 们 的 尸 首 三 天 半 ， 又 不 许 把 尸 首 放 在 坟 墓 里 。</a:t>
            </a: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47316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8"/>
            <a:ext cx="9144000" cy="105251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两个见证人驾着云上了天</a:t>
            </a:r>
            <a:r>
              <a:rPr lang="en-US" altLang="zh-CN" sz="4000" b="1" dirty="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(11:11-12)</a:t>
            </a:r>
            <a:endParaRPr lang="en-US" sz="40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651500" y="1466908"/>
            <a:ext cx="3457575" cy="5589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 两 位 先 知 听 见 有 大 声 音 从 天 上 来 ， 对 他 们 说 ： 上 到 这 里 来 。 他 们 就 驾 着 云 上 了 天 ， 他 们 的 仇 敌 也 看 见 了 。</a:t>
            </a:r>
            <a:endParaRPr lang="en-US" sz="5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07950" y="1466908"/>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11 过 了 这 三 天 半 ， 有 生 气 从 神 那 里 进 入 他 们 里 面 ， 他 们 就 站 起 来 ； 看 见 他 们 的 人 甚 是 害 怕 </a:t>
            </a:r>
            <a:r>
              <a:rPr lang="zh-CN" altLang="en-US" sz="54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endParaRPr lang="en-US" sz="54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691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190500" y="71438"/>
            <a:ext cx="2881313" cy="2062162"/>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第七个号角</a:t>
            </a:r>
            <a:r>
              <a:rPr lang="en-US" sz="4000" b="1" dirty="0">
                <a:latin typeface="Arial" charset="0"/>
                <a:ea typeface="ＭＳ Ｐゴシック" charset="0"/>
                <a:cs typeface="ＭＳ Ｐゴシック" charset="0"/>
              </a:rPr>
              <a:t>(11:15-18)</a:t>
            </a:r>
            <a:endParaRPr lang="en-US" sz="4000" dirty="0">
              <a:latin typeface="Times New Roman" charset="0"/>
              <a:ea typeface="ＭＳ Ｐゴシック" charset="0"/>
              <a:cs typeface="ＭＳ Ｐゴシック"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6988"/>
            <a:ext cx="5940425"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10727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3600" b="1" dirty="0">
                <a:effectLst>
                  <a:glow rad="228600">
                    <a:schemeClr val="tx1">
                      <a:alpha val="75000"/>
                    </a:schemeClr>
                  </a:glow>
                </a:effectLst>
                <a:latin typeface="Arial" charset="0"/>
                <a:ea typeface="ＭＳ Ｐゴシック" charset="0"/>
                <a:cs typeface="ＭＳ Ｐゴシック" charset="0"/>
              </a:rPr>
              <a:t>神天上的殿</a:t>
            </a:r>
            <a:r>
              <a:rPr lang="en-US" sz="3600" b="1" dirty="0">
                <a:effectLst>
                  <a:glow rad="228600">
                    <a:schemeClr val="tx1">
                      <a:alpha val="75000"/>
                    </a:schemeClr>
                  </a:glow>
                </a:effectLst>
                <a:latin typeface="Arial" charset="0"/>
                <a:ea typeface="ＭＳ Ｐゴシック" charset="0"/>
                <a:cs typeface="ＭＳ Ｐゴシック" charset="0"/>
              </a:rPr>
              <a:t>(11:19a)</a:t>
            </a:r>
          </a:p>
        </p:txBody>
      </p:sp>
      <p:sp>
        <p:nvSpPr>
          <p:cNvPr id="6" name="Rectangle 2"/>
          <p:cNvSpPr txBox="1">
            <a:spLocks noChangeArrowheads="1"/>
          </p:cNvSpPr>
          <p:nvPr/>
        </p:nvSpPr>
        <p:spPr bwMode="auto">
          <a:xfrm>
            <a:off x="0" y="5876925"/>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当 时 ， 神 天 上 的 殿 开 了</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3882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17463"/>
            <a:ext cx="6237287" cy="672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0"/>
            <a:ext cx="2881313" cy="1628775"/>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约柜</a:t>
            </a:r>
            <a:r>
              <a:rPr lang="en-US" sz="4000" b="1" dirty="0">
                <a:latin typeface="Arial" charset="0"/>
                <a:ea typeface="ＭＳ Ｐゴシック" charset="0"/>
                <a:cs typeface="ＭＳ Ｐゴシック" charset="0"/>
              </a:rPr>
              <a:t>(11:19b)</a:t>
            </a:r>
            <a:endParaRPr lang="en-US" sz="4000"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8738" y="2205038"/>
            <a:ext cx="3144837"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在 他 殿 中 现 出 他 的 约 柜</a:t>
            </a:r>
            <a:r>
              <a:rPr lang="zh-CN" alt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59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277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7938"/>
            <a:ext cx="9093201" cy="675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323849" y="144463"/>
            <a:ext cx="3292297" cy="18446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闪电和大雹</a:t>
            </a:r>
            <a:r>
              <a:rPr lang="en-US" altLang="zh-CN"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(11:19c)</a:t>
            </a:r>
          </a:p>
        </p:txBody>
      </p:sp>
      <p:sp>
        <p:nvSpPr>
          <p:cNvPr id="6" name="Rectangle 2"/>
          <p:cNvSpPr txBox="1">
            <a:spLocks noChangeArrowheads="1"/>
          </p:cNvSpPr>
          <p:nvPr/>
        </p:nvSpPr>
        <p:spPr bwMode="auto">
          <a:xfrm>
            <a:off x="263564" y="2636838"/>
            <a:ext cx="3559944"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4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有 闪 电 、 </a:t>
            </a:r>
            <a:br>
              <a:rPr lang="en-US" dirty="0"/>
            </a:br>
            <a:r>
              <a:rPr lang="en-US" dirty="0"/>
              <a:t>声 音 、 </a:t>
            </a:r>
          </a:p>
          <a:p>
            <a:r>
              <a:rPr lang="en-US" dirty="0"/>
              <a:t>雷 轰 、 </a:t>
            </a:r>
          </a:p>
          <a:p>
            <a:r>
              <a:rPr lang="en-US" dirty="0"/>
              <a:t>地 震 、 </a:t>
            </a:r>
          </a:p>
          <a:p>
            <a:r>
              <a:rPr lang="en-US" dirty="0"/>
              <a:t>大 雹</a:t>
            </a:r>
            <a:r>
              <a:rPr lang="zh-CN" altLang="en-US" dirty="0"/>
              <a:t>。。。</a:t>
            </a:r>
            <a:endParaRPr lang="en-US" dirty="0"/>
          </a:p>
        </p:txBody>
      </p:sp>
      <p:pic>
        <p:nvPicPr>
          <p:cNvPr id="936964" name="Picture 2" descr="rev 11 Hail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3621088"/>
            <a:ext cx="406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0571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1" y="1754436"/>
            <a:ext cx="8446535" cy="2633144"/>
          </a:xfrm>
        </p:spPr>
        <p:txBody>
          <a:bodyPr anchor="t">
            <a:noAutofit/>
          </a:bodyPr>
          <a:lstStyle/>
          <a:p>
            <a:pPr marL="0" indent="0" algn="r">
              <a:buNone/>
            </a:pPr>
            <a:r>
              <a:rPr lang="en-US" sz="5400" b="1" dirty="0">
                <a:solidFill>
                  <a:schemeClr val="bg1"/>
                </a:solidFill>
                <a:effectLst>
                  <a:glow rad="165100">
                    <a:schemeClr val="tx1"/>
                  </a:glow>
                </a:effectLst>
                <a:latin typeface="Arial"/>
                <a:cs typeface="Arial"/>
              </a:rPr>
              <a:t>Jesus will </a:t>
            </a:r>
            <a:br>
              <a:rPr lang="en-US" sz="5400" b="1" dirty="0">
                <a:solidFill>
                  <a:schemeClr val="bg1"/>
                </a:solidFill>
                <a:effectLst>
                  <a:glow rad="165100">
                    <a:schemeClr val="tx1"/>
                  </a:glow>
                </a:effectLst>
                <a:latin typeface="Arial"/>
                <a:cs typeface="Arial"/>
              </a:rPr>
            </a:br>
            <a:r>
              <a:rPr lang="en-US" sz="5400" b="1" dirty="0">
                <a:solidFill>
                  <a:srgbClr val="FFFF00"/>
                </a:solidFill>
                <a:effectLst>
                  <a:glow rad="165100">
                    <a:schemeClr val="tx1"/>
                  </a:glow>
                </a:effectLst>
                <a:latin typeface="Arial"/>
                <a:cs typeface="Arial"/>
              </a:rPr>
              <a:t>protect</a:t>
            </a:r>
            <a:r>
              <a:rPr lang="en-US" sz="5400" b="1" dirty="0">
                <a:solidFill>
                  <a:schemeClr val="bg1"/>
                </a:solidFill>
                <a:effectLst>
                  <a:glow rad="165100">
                    <a:schemeClr val="tx1"/>
                  </a:glow>
                </a:effectLst>
                <a:latin typeface="Arial"/>
                <a:cs typeface="Arial"/>
              </a:rPr>
              <a:t> believers </a:t>
            </a:r>
            <a:br>
              <a:rPr lang="en-US" sz="5400" b="1" dirty="0">
                <a:solidFill>
                  <a:schemeClr val="bg1"/>
                </a:solidFill>
                <a:effectLst>
                  <a:glow rad="165100">
                    <a:schemeClr val="tx1"/>
                  </a:glow>
                </a:effectLst>
                <a:latin typeface="Arial"/>
                <a:cs typeface="Arial"/>
              </a:rPr>
            </a:br>
            <a:r>
              <a:rPr lang="en-US" sz="5400" b="1" dirty="0">
                <a:solidFill>
                  <a:schemeClr val="bg1"/>
                </a:solidFill>
                <a:effectLst>
                  <a:glow rad="165100">
                    <a:schemeClr val="tx1"/>
                  </a:glow>
                </a:effectLst>
                <a:latin typeface="Arial"/>
                <a:cs typeface="Arial"/>
              </a:rPr>
              <a:t>and </a:t>
            </a:r>
            <a:r>
              <a:rPr lang="en-US" sz="5400" b="1" dirty="0">
                <a:solidFill>
                  <a:srgbClr val="FFFF00"/>
                </a:solidFill>
                <a:effectLst>
                  <a:glow rad="165100">
                    <a:schemeClr val="tx1"/>
                  </a:glow>
                </a:effectLst>
                <a:latin typeface="Arial"/>
                <a:cs typeface="Arial"/>
              </a:rPr>
              <a:t>judge</a:t>
            </a:r>
            <a:r>
              <a:rPr lang="en-US" sz="5400" b="1" dirty="0">
                <a:solidFill>
                  <a:schemeClr val="bg1"/>
                </a:solidFill>
                <a:effectLst>
                  <a:glow rad="165100">
                    <a:schemeClr val="tx1"/>
                  </a:glow>
                </a:effectLst>
                <a:latin typeface="Arial"/>
                <a:cs typeface="Arial"/>
              </a:rPr>
              <a:t> unbelievers </a:t>
            </a:r>
          </a:p>
        </p:txBody>
      </p:sp>
      <p:sp>
        <p:nvSpPr>
          <p:cNvPr id="4" name="Content Placeholder 1"/>
          <p:cNvSpPr txBox="1">
            <a:spLocks/>
          </p:cNvSpPr>
          <p:nvPr/>
        </p:nvSpPr>
        <p:spPr>
          <a:xfrm>
            <a:off x="8843520" y="-95853"/>
            <a:ext cx="5682981" cy="6259669"/>
          </a:xfrm>
          <a:prstGeom prst="rect">
            <a:avLst/>
          </a:prstGeom>
        </p:spPr>
        <p:txBody>
          <a:bodyPr vert="horz" lIns="91440" tIns="45720" rIns="91440" bIns="45720" rtlCol="0" anchor="ct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
                <a:srgbClr val="873624"/>
              </a:buClr>
              <a:buSzTx/>
              <a:buFont typeface="Wingdings" pitchFamily="2" charset="2"/>
              <a:buNone/>
              <a:tabLst/>
              <a:defRPr/>
            </a:pPr>
            <a:endParaRPr kumimoji="0" lang="en-US" sz="3600" b="1" i="0" u="none" strike="noStrike" kern="1200" cap="none" spc="0" normalizeH="0" baseline="0" noProof="0" dirty="0">
              <a:ln>
                <a:noFill/>
              </a:ln>
              <a:solidFill>
                <a:prstClr val="white"/>
              </a:solidFill>
              <a:effectLst>
                <a:glow rad="165100">
                  <a:prstClr val="black"/>
                </a:glow>
              </a:effectLst>
              <a:uLnTx/>
              <a:uFillTx/>
              <a:latin typeface="Arial"/>
              <a:ea typeface="+mn-ea"/>
              <a:cs typeface="Arial"/>
            </a:endParaRPr>
          </a:p>
        </p:txBody>
      </p:sp>
      <p:sp>
        <p:nvSpPr>
          <p:cNvPr id="7" name="Content Placeholder 1"/>
          <p:cNvSpPr txBox="1">
            <a:spLocks/>
          </p:cNvSpPr>
          <p:nvPr/>
        </p:nvSpPr>
        <p:spPr>
          <a:xfrm>
            <a:off x="0" y="-57366"/>
            <a:ext cx="9144000" cy="1289333"/>
          </a:xfrm>
          <a:prstGeom prst="rect">
            <a:avLst/>
          </a:prstGeom>
        </p:spPr>
        <p:txBody>
          <a:bodyPr vert="horz" lIns="91440" tIns="45720" rIns="91440" bIns="45720" rtlCol="0" anchor="t">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73624"/>
              </a:buClr>
              <a:buSzTx/>
              <a:buFont typeface="Wingdings" pitchFamily="2" charset="2"/>
              <a:buNone/>
              <a:tabLst/>
              <a:defRPr/>
            </a:pPr>
            <a:r>
              <a:rPr kumimoji="0" lang="en-US" sz="4400" b="1" i="1" u="none" strike="noStrike" kern="1200" cap="none" spc="0" normalizeH="0" baseline="0" noProof="0" dirty="0">
                <a:ln>
                  <a:noFill/>
                </a:ln>
                <a:solidFill>
                  <a:prstClr val="white"/>
                </a:solidFill>
                <a:effectLst>
                  <a:glow rad="165100">
                    <a:prstClr val="black"/>
                  </a:glow>
                </a:effectLst>
                <a:uLnTx/>
                <a:uFillTx/>
                <a:latin typeface="Arial"/>
                <a:ea typeface="+mn-ea"/>
                <a:cs typeface="Arial"/>
              </a:rPr>
              <a:t>The Main Idea of Rev 10–11:</a:t>
            </a:r>
          </a:p>
        </p:txBody>
      </p:sp>
    </p:spTree>
    <p:extLst>
      <p:ext uri="{BB962C8B-B14F-4D97-AF65-F5344CB8AC3E}">
        <p14:creationId xmlns:p14="http://schemas.microsoft.com/office/powerpoint/2010/main" val="3730195770"/>
      </p:ext>
    </p:extLst>
  </p:cSld>
  <p:clrMapOvr>
    <a:masterClrMapping/>
  </p:clrMapOvr>
  <p:transition>
    <p:fade/>
  </p:transition>
</p:sld>
</file>

<file path=ppt/theme/_rels/them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52537</TotalTime>
  <Words>8727</Words>
  <Application>Microsoft Macintosh PowerPoint</Application>
  <PresentationFormat>On-screen Show (4:3)</PresentationFormat>
  <Paragraphs>921</Paragraphs>
  <Slides>135</Slides>
  <Notes>111</Notes>
  <HiddenSlides>23</HiddenSlides>
  <MMClips>1</MMClips>
  <ScaleCrop>false</ScaleCrop>
  <HeadingPairs>
    <vt:vector size="8" baseType="variant">
      <vt:variant>
        <vt:lpstr>Fonts Used</vt:lpstr>
      </vt:variant>
      <vt:variant>
        <vt:i4>23</vt:i4>
      </vt:variant>
      <vt:variant>
        <vt:lpstr>Theme</vt:lpstr>
      </vt:variant>
      <vt:variant>
        <vt:i4>42</vt:i4>
      </vt:variant>
      <vt:variant>
        <vt:lpstr>Embedded OLE Servers</vt:lpstr>
      </vt:variant>
      <vt:variant>
        <vt:i4>1</vt:i4>
      </vt:variant>
      <vt:variant>
        <vt:lpstr>Slide Titles</vt:lpstr>
      </vt:variant>
      <vt:variant>
        <vt:i4>135</vt:i4>
      </vt:variant>
    </vt:vector>
  </HeadingPairs>
  <TitlesOfParts>
    <vt:vector size="201" baseType="lpstr">
      <vt:lpstr>Microsoft YaHei UI</vt:lpstr>
      <vt:lpstr>ＭＳ Ｐゴシック</vt:lpstr>
      <vt:lpstr>ＭＳ Ｐゴシック</vt:lpstr>
      <vt:lpstr>MS Song</vt:lpstr>
      <vt:lpstr>NSimSun</vt:lpstr>
      <vt:lpstr>Osaka</vt:lpstr>
      <vt:lpstr>PMingLiU</vt:lpstr>
      <vt:lpstr>宋体</vt:lpstr>
      <vt:lpstr>宋体</vt:lpstr>
      <vt:lpstr>Times</vt:lpstr>
      <vt:lpstr>ヒラギノ角ゴ Pro W3</vt:lpstr>
      <vt:lpstr>Arial</vt:lpstr>
      <vt:lpstr>Arial Black</vt:lpstr>
      <vt:lpstr>Arial Narrow</vt:lpstr>
      <vt:lpstr>Book Antiqua</vt:lpstr>
      <vt:lpstr>Calibri</vt:lpstr>
      <vt:lpstr>Comic Sans MS</vt:lpstr>
      <vt:lpstr>Helvetica Neue Black Condensed</vt:lpstr>
      <vt:lpstr>Symbol</vt:lpstr>
      <vt:lpstr>Tahoma</vt:lpstr>
      <vt:lpstr>Times New Roman</vt:lpstr>
      <vt:lpstr>Trebuchet MS</vt:lpstr>
      <vt:lpstr>Wingdings</vt:lpstr>
      <vt:lpstr>Blank Presentation</vt:lpstr>
      <vt:lpstr>4_Blank Presentation</vt:lpstr>
      <vt:lpstr>預設簡報設計</vt:lpstr>
      <vt:lpstr>6_Blank Presentation</vt:lpstr>
      <vt:lpstr>13_Blank Presentation</vt:lpstr>
      <vt:lpstr>25_Blank Presentation</vt:lpstr>
      <vt:lpstr>1_ANGLES</vt:lpstr>
      <vt:lpstr>3_Crumple</vt:lpstr>
      <vt:lpstr>72_Blank Presentation</vt:lpstr>
      <vt:lpstr>136_Blank Presentation</vt:lpstr>
      <vt:lpstr>Office Theme</vt:lpstr>
      <vt:lpstr>4_Office Theme</vt:lpstr>
      <vt:lpstr>1_Blank Presentation</vt:lpstr>
      <vt:lpstr>Sakura</vt:lpstr>
      <vt:lpstr>1_Sakura</vt:lpstr>
      <vt:lpstr>Orbit</vt:lpstr>
      <vt:lpstr>7_Blank Presentation</vt:lpstr>
      <vt:lpstr>20_Blank Presentation</vt:lpstr>
      <vt:lpstr>11_Blank Presentation</vt:lpstr>
      <vt:lpstr>12_Blank Presentation</vt:lpstr>
      <vt:lpstr>9_Blank Presentation</vt:lpstr>
      <vt:lpstr>10_Blank Presentation</vt:lpstr>
      <vt:lpstr>14_Blank Presentation</vt:lpstr>
      <vt:lpstr>15_Blank Presentation</vt:lpstr>
      <vt:lpstr>16_Blank Presentation</vt:lpstr>
      <vt:lpstr>17_Blank Presentation</vt:lpstr>
      <vt:lpstr>45_Blank Presentation</vt:lpstr>
      <vt:lpstr>48_Blank Presentation</vt:lpstr>
      <vt:lpstr>49_Blank Presentation</vt:lpstr>
      <vt:lpstr>1_Mountain</vt:lpstr>
      <vt:lpstr>Beam</vt:lpstr>
      <vt:lpstr>4_Default Design</vt:lpstr>
      <vt:lpstr>68_Blank Presentation</vt:lpstr>
      <vt:lpstr>28_Blank Presentation</vt:lpstr>
      <vt:lpstr>2_Blank Presentation</vt:lpstr>
      <vt:lpstr>3_Blank Presentation</vt:lpstr>
      <vt:lpstr>18_Blank Presentation</vt:lpstr>
      <vt:lpstr>22_Blank Presentation</vt:lpstr>
      <vt:lpstr>Hardcover</vt:lpstr>
      <vt:lpstr>5_Blank Presentation</vt:lpstr>
      <vt:lpstr>5_Office Theme</vt:lpstr>
      <vt:lpstr>PPT White on Black Format</vt:lpstr>
      <vt:lpstr>Photo Editor Photo</vt:lpstr>
      <vt:lpstr>启示录 7–12</vt:lpstr>
      <vt:lpstr>Real Rule Never Changes</vt:lpstr>
      <vt:lpstr>我们若要得胜，就必须看到耶稣在以下的事中掌权…</vt:lpstr>
      <vt:lpstr>PowerPoint Presentation</vt:lpstr>
      <vt:lpstr>启 示 录 的 年 表</vt:lpstr>
      <vt:lpstr>Slides on  启示录 7</vt:lpstr>
      <vt:lpstr>PowerPoint Presentation</vt:lpstr>
      <vt:lpstr>Video of Dr. Thomas Schreiner</vt:lpstr>
      <vt:lpstr>Symbolic or Actual 144,000?</vt:lpstr>
      <vt:lpstr>Symbolic or Actual 144,000?</vt:lpstr>
      <vt:lpstr>Symbolic or Actual 144,000?</vt:lpstr>
      <vt:lpstr>Symbolic or Actual 144,000?</vt:lpstr>
      <vt:lpstr>Symbolic or Actual 144,000?</vt:lpstr>
      <vt:lpstr>Symbolic or Actual 144,000?</vt:lpstr>
      <vt:lpstr>Symbolic or Actual 144,000?</vt:lpstr>
      <vt:lpstr>Symbolic or Actual 144,000?</vt:lpstr>
      <vt:lpstr>144,000 聚 在一处 (7:1-8)</vt:lpstr>
      <vt:lpstr>神对以色列人仍然有计划</vt:lpstr>
      <vt:lpstr>虽然 以色列被大多数国家认为是当今世界的麻烦， 但是…</vt:lpstr>
      <vt:lpstr>“这天国的福音要传遍天下，对万民作见证，然后末期才来到。(马太福音24:14).</vt:lpstr>
      <vt:lpstr>对比两组被救的人</vt:lpstr>
      <vt:lpstr>多种族的人们</vt:lpstr>
      <vt:lpstr>长老们放下他们的冠冕 (7:11)</vt:lpstr>
      <vt:lpstr>PowerPoint Presentation</vt:lpstr>
      <vt:lpstr>四种不同类型的马(6:1-8)</vt:lpstr>
      <vt:lpstr>第七十周的审判</vt:lpstr>
      <vt:lpstr>PowerPoint Presentation</vt:lpstr>
      <vt:lpstr>PowerPoint Presentation</vt:lpstr>
      <vt:lpstr>Slides on  启示录 8</vt:lpstr>
      <vt:lpstr>香 (启示录 8:3-5)</vt:lpstr>
      <vt:lpstr>审判的日子： 2011年5月21日</vt:lpstr>
      <vt:lpstr>審 判 的 内 容</vt:lpstr>
      <vt:lpstr>七小号判决 (启 示 录 . 8–9)</vt:lpstr>
      <vt:lpstr>第一个号角(8:7)</vt:lpstr>
      <vt:lpstr>审判的号角 #2 - #4</vt:lpstr>
      <vt:lpstr>Slides on  启示录 9</vt:lpstr>
      <vt:lpstr>巨星 (吹号 #5 = 灾祸 #1)</vt:lpstr>
      <vt:lpstr>无低坑 (号角 #5 = 灾祸 #1)</vt:lpstr>
      <vt:lpstr>蝗虫 (号角 #5 = 灾祸 #1)</vt:lpstr>
      <vt:lpstr>蝗虫 (吹号 #5 = 灾祸 #1)</vt:lpstr>
      <vt:lpstr>蝗虫 (吹号 #5 = 灾祸 #1)</vt:lpstr>
      <vt:lpstr>蝗虫 (吹号 #5 = 灾祸 #1)</vt:lpstr>
      <vt:lpstr>蝗虫 (吹号 #5 = 灾祸 #1)</vt:lpstr>
      <vt:lpstr>比喻?</vt:lpstr>
      <vt:lpstr>今日的战斗直升机？</vt:lpstr>
      <vt:lpstr>号角 5  号角 6  (9:1-12)</vt:lpstr>
      <vt:lpstr>伯拉大河天使号角 #6)</vt:lpstr>
      <vt:lpstr>若不跟从正常的语法， 将会发生什么事呢？</vt:lpstr>
      <vt:lpstr>200 万士兵</vt:lpstr>
      <vt:lpstr>The 6th Trumpet (9:17-18)</vt:lpstr>
      <vt:lpstr>Slides on  启示录 10</vt:lpstr>
      <vt:lpstr>PowerPoint Presentation</vt:lpstr>
      <vt:lpstr>I. Jesus will show God's Word has opposite affects for believers and unbelievers (Rev. 10). </vt:lpstr>
      <vt:lpstr>手 里 拿 著 小 书 卷 的 天 使 (10:1)</vt:lpstr>
      <vt:lpstr>Another Mighty Angel (5:2)</vt:lpstr>
      <vt:lpstr>"Then I saw another mighty angel coming down from heaven, surrounded by a cloud, with a rainbow over his head. His face shone like the sun, and his feet were like pillars of fire"  (10:1 NLT)</vt:lpstr>
      <vt:lpstr>"And in his hand was a small scroll that had been opened. He stood with his right foot on the sea and his left foot on the land.  3And he gave a great shout like the roar of a lion. And when he shouted, the seven thunders answered"  (10:2-3 NLT).</vt:lpstr>
      <vt:lpstr>七雷 (10:4)</vt:lpstr>
      <vt:lpstr>天使的警告　(10:5-7)</vt:lpstr>
      <vt:lpstr>Slides on  启示录 11</vt:lpstr>
      <vt:lpstr>神的殿(11:1-13)</vt:lpstr>
      <vt:lpstr>神的殿(11:1-2)</vt:lpstr>
      <vt:lpstr>把启示录11:1–2 灵意化而指神的殿是教会，将会造成几个严重的问题。</vt:lpstr>
      <vt:lpstr>重新建立的殿？</vt:lpstr>
      <vt:lpstr>Antichrist will make a 7-year treaty with Israel (Dan 9:27)</vt:lpstr>
      <vt:lpstr>Antichrist will make a 7-year treaty with Israel</vt:lpstr>
      <vt:lpstr>Antichrist will make a 7-year treaty with Israel</vt:lpstr>
      <vt:lpstr>Antichrist will make a 7-year treaty with Israel</vt:lpstr>
      <vt:lpstr>Antichrist will make a 7-year treaty with Israel</vt:lpstr>
      <vt:lpstr>两个见证人(11:3)</vt:lpstr>
      <vt:lpstr>两 棵 橄 榄 树 (11:4)</vt:lpstr>
      <vt:lpstr>The Two Witnesses (11:5)</vt:lpstr>
      <vt:lpstr>Revelation 11</vt:lpstr>
      <vt:lpstr>11:1 Measure</vt:lpstr>
      <vt:lpstr>量度的竿 (撒迦利亚书 2:1-4 CNV)</vt:lpstr>
      <vt:lpstr>11:1 Temple</vt:lpstr>
      <vt:lpstr>11:1 Altar</vt:lpstr>
      <vt:lpstr>会幕</vt:lpstr>
      <vt:lpstr>所罗门建的圣殿</vt:lpstr>
      <vt:lpstr>圣殿的尺寸</vt:lpstr>
      <vt:lpstr>11:2 Gentiles</vt:lpstr>
      <vt:lpstr>11:2 Holy City</vt:lpstr>
      <vt:lpstr>11:2 Forty-Two Months</vt:lpstr>
      <vt:lpstr>11:3 Two Witnesses</vt:lpstr>
      <vt:lpstr>11:8 Great City</vt:lpstr>
      <vt:lpstr>11:11-12 Resurrect Two Witnesses</vt:lpstr>
      <vt:lpstr>我们现在将每一个观点，像经文一样，用段落式表明</vt:lpstr>
      <vt:lpstr>Symbolic Summary (Beale)</vt:lpstr>
      <vt:lpstr>Symbolic-Literal Summary (Osborne)</vt:lpstr>
      <vt:lpstr>Literal Summary (Thomas)</vt:lpstr>
      <vt:lpstr>第七十“礼拜”的排列顺序</vt:lpstr>
      <vt:lpstr>兽的袭击(11:7)</vt:lpstr>
      <vt:lpstr>两个见证人被杀 (11:8-9)</vt:lpstr>
      <vt:lpstr>两个见证人驾着云上了天 (11:11-12)</vt:lpstr>
      <vt:lpstr>第七个号角(11:15-18)</vt:lpstr>
      <vt:lpstr>神天上的殿(11:19a)</vt:lpstr>
      <vt:lpstr>约柜(11:19b)</vt:lpstr>
      <vt:lpstr>闪电和大雹 (11:19c)</vt:lpstr>
      <vt:lpstr>PowerPoint Presentation</vt:lpstr>
      <vt:lpstr>I. Jesus will show God's Word has opposite affects for believers and unbelievers (Rev. 10). </vt:lpstr>
      <vt:lpstr>II. Two witnesses will show God's protection for believers and wrath for unbelievers (11:1-14). </vt:lpstr>
      <vt:lpstr>III. Heaven's elders will praise God for his gracious presence (11:15-19).  </vt:lpstr>
      <vt:lpstr>PowerPoint Presentation</vt:lpstr>
      <vt:lpstr>Slides on  启示录 12</vt:lpstr>
      <vt:lpstr>妇人(12:1-6)</vt:lpstr>
      <vt:lpstr>妇 人  和  大 红 龙 (12:1-6)</vt:lpstr>
      <vt:lpstr>"牠的尾巴拖着天上三分之一的星辰" (12:4a)</vt:lpstr>
      <vt:lpstr>路西法(光辉之星)之墜落  （12:7-9）</vt:lpstr>
      <vt:lpstr>龙的抵抗 (12:4)</vt:lpstr>
      <vt:lpstr>谁是生孩子来统治国家的女人  (12:1-6)？ </vt:lpstr>
      <vt:lpstr>寻杀弥赛亚 (12:4b)</vt:lpstr>
      <vt:lpstr>“Herod was furious when he realized that the wise men had outwitted him. He sent soldiers to kill all the boys in and around Bethlehem who were two years old and under, based on the wise men’s report of the star’s first appearance” (Matt 2:16 NLT)</vt:lpstr>
      <vt:lpstr>龙的抵抗 (12:5)</vt:lpstr>
      <vt:lpstr>第七十“礼拜”的排列顺序</vt:lpstr>
      <vt:lpstr>撒旦的 骄狂 (12:7-13)</vt:lpstr>
      <vt:lpstr>撒旦与他的使者将被踢出天堂 (12:8)</vt:lpstr>
      <vt:lpstr>"龙见自己被摔在地上， 就迫害那生了男孩子的妇人"  (12:13)</vt:lpstr>
      <vt:lpstr>龙通常喷火</vt:lpstr>
      <vt:lpstr>Flood</vt:lpstr>
      <vt:lpstr>"地却帮助了那妇人， 张开口， 把从龙口中吐出来的河水吞了"  (12:16)</vt:lpstr>
      <vt:lpstr>地理背景</vt:lpstr>
      <vt:lpstr>国家地理有几篇文章提到 Petra （佩特拉）这地方从 1907年到现在</vt:lpstr>
      <vt:lpstr>Petra Article Front Page</vt:lpstr>
      <vt:lpstr>想像居住在这样的地理环境!</vt:lpstr>
      <vt:lpstr>“蛇道” （The Siq）  </vt:lpstr>
      <vt:lpstr>水道被埋了几百年</vt:lpstr>
      <vt:lpstr>窄洞的出口</vt:lpstr>
      <vt:lpstr>Dark Siq Exit</vt:lpstr>
      <vt:lpstr>国库</vt:lpstr>
      <vt:lpstr>从国库往下看</vt:lpstr>
      <vt:lpstr>Nabataean （纳巴特）的工程师聪明地收集每年仅6寸的雨水。</vt:lpstr>
      <vt:lpstr>Nabataean （纳巴特）市区中心东面的坟墓</vt:lpstr>
      <vt:lpstr>你心中的傲气欺骗了你； 你这住在巖石的隐密处， 居所在高处的啊！ 你心里说：   “谁能把我拉下地呢？ (俄巴底亚书 3)</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1456</cp:revision>
  <cp:lastPrinted>2006-06-01T06:54:22Z</cp:lastPrinted>
  <dcterms:created xsi:type="dcterms:W3CDTF">2011-03-20T06:56:13Z</dcterms:created>
  <dcterms:modified xsi:type="dcterms:W3CDTF">2024-07-18T21:26:49Z</dcterms:modified>
</cp:coreProperties>
</file>