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0.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4.xml" ContentType="application/vnd.openxmlformats-officedocument.theme+xml"/>
  <Override PartName="/ppt/slideLayouts/slideLayout231.xml" ContentType="application/vnd.openxmlformats-officedocument.presentationml.slideLayout+xml"/>
  <Override PartName="/ppt/theme/theme25.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6.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1.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3.xml" ContentType="application/vnd.openxmlformats-officedocument.themeOverride+xml"/>
  <Override PartName="/ppt/notesSlides/notesSlide94.xml" ContentType="application/vnd.openxmlformats-officedocument.presentationml.notesSlide+xml"/>
  <Override PartName="/ppt/charts/chart1.xml" ContentType="application/vnd.openxmlformats-officedocument.drawingml.chart+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97.xml" ContentType="application/vnd.openxmlformats-officedocument.presentationml.notesSlide+xml"/>
  <Override PartName="/ppt/theme/themeOverride6.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7.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ags/tag12.xml" ContentType="application/vnd.openxmlformats-officedocument.presentationml.tags+xml"/>
  <Override PartName="/ppt/notesSlides/notesSlide136.xml" ContentType="application/vnd.openxmlformats-officedocument.presentationml.notesSlide+xml"/>
  <Override PartName="/ppt/tags/tag13.xml" ContentType="application/vnd.openxmlformats-officedocument.presentationml.tags+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8.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theme/themeOverride9.xml" ContentType="application/vnd.openxmlformats-officedocument.themeOverr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heme/themeOverride10.xml" ContentType="application/vnd.openxmlformats-officedocument.themeOverride+xml"/>
  <Override PartName="/ppt/notesSlides/notesSlide164.xml" ContentType="application/vnd.openxmlformats-officedocument.presentationml.notesSlide+xml"/>
  <Override PartName="/ppt/tags/tag14.xml" ContentType="application/vnd.openxmlformats-officedocument.presentationml.tags+xml"/>
  <Override PartName="/ppt/notesSlides/notesSlide165.xml" ContentType="application/vnd.openxmlformats-officedocument.presentationml.notesSlide+xml"/>
  <Override PartName="/ppt/tags/tag15.xml" ContentType="application/vnd.openxmlformats-officedocument.presentationml.tag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tags/tag16.xml" ContentType="application/vnd.openxmlformats-officedocument.presentationml.tags+xml"/>
  <Override PartName="/ppt/notesSlides/notesSlide168.xml" ContentType="application/vnd.openxmlformats-officedocument.presentationml.notesSlide+xml"/>
  <Override PartName="/ppt/tags/tag17.xml" ContentType="application/vnd.openxmlformats-officedocument.presentationml.tags+xml"/>
  <Override PartName="/ppt/notesSlides/notesSlide169.xml" ContentType="application/vnd.openxmlformats-officedocument.presentationml.notesSlide+xml"/>
  <Override PartName="/ppt/tags/tag18.xml" ContentType="application/vnd.openxmlformats-officedocument.presentationml.tags+xml"/>
  <Override PartName="/ppt/notesSlides/notesSlide170.xml" ContentType="application/vnd.openxmlformats-officedocument.presentationml.notesSlide+xml"/>
  <Override PartName="/ppt/tags/tag19.xml" ContentType="application/vnd.openxmlformats-officedocument.presentationml.tags+xml"/>
  <Override PartName="/ppt/notesSlides/notesSlide171.xml" ContentType="application/vnd.openxmlformats-officedocument.presentationml.notesSlide+xml"/>
  <Override PartName="/ppt/tags/tag20.xml" ContentType="application/vnd.openxmlformats-officedocument.presentationml.tags+xml"/>
  <Override PartName="/ppt/notesSlides/notesSlide172.xml" ContentType="application/vnd.openxmlformats-officedocument.presentationml.notesSlide+xml"/>
  <Override PartName="/ppt/tags/tag21.xml" ContentType="application/vnd.openxmlformats-officedocument.presentationml.tags+xml"/>
  <Override PartName="/ppt/notesSlides/notesSlide173.xml" ContentType="application/vnd.openxmlformats-officedocument.presentationml.notesSlide+xml"/>
  <Override PartName="/ppt/tags/tag22.xml" ContentType="application/vnd.openxmlformats-officedocument.presentationml.tags+xml"/>
  <Override PartName="/ppt/notesSlides/notesSlide174.xml" ContentType="application/vnd.openxmlformats-officedocument.presentationml.notesSlide+xml"/>
  <Override PartName="/ppt/tags/tag23.xml" ContentType="application/vnd.openxmlformats-officedocument.presentationml.tags+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theme/themeOverride11.xml" ContentType="application/vnd.openxmlformats-officedocument.themeOverride+xml"/>
  <Override PartName="/ppt/notesSlides/notesSlide178.xml" ContentType="application/vnd.openxmlformats-officedocument.presentationml.notesSlide+xml"/>
  <Override PartName="/ppt/theme/themeOverride12.xml" ContentType="application/vnd.openxmlformats-officedocument.themeOverride+xml"/>
  <Override PartName="/ppt/notesSlides/notesSlide179.xml" ContentType="application/vnd.openxmlformats-officedocument.presentationml.notesSlide+xml"/>
  <Override PartName="/ppt/theme/themeOverride13.xml" ContentType="application/vnd.openxmlformats-officedocument.themeOverr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theme/themeOverride14.xml" ContentType="application/vnd.openxmlformats-officedocument.themeOverr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91407" r:id="rId2"/>
    <p:sldMasterId id="2147505587" r:id="rId3"/>
    <p:sldMasterId id="2147505620" r:id="rId4"/>
    <p:sldMasterId id="2147505632" r:id="rId5"/>
    <p:sldMasterId id="2147505635" r:id="rId6"/>
    <p:sldMasterId id="2147507780" r:id="rId7"/>
    <p:sldMasterId id="2147507943" r:id="rId8"/>
    <p:sldMasterId id="2147507955" r:id="rId9"/>
    <p:sldMasterId id="2147508061" r:id="rId10"/>
    <p:sldMasterId id="2147508153" r:id="rId11"/>
    <p:sldMasterId id="2147508165" r:id="rId12"/>
    <p:sldMasterId id="2147508177" r:id="rId13"/>
    <p:sldMasterId id="2147508189" r:id="rId14"/>
    <p:sldMasterId id="2147508203" r:id="rId15"/>
    <p:sldMasterId id="2147508215" r:id="rId16"/>
    <p:sldMasterId id="2147508227" r:id="rId17"/>
    <p:sldMasterId id="2147508231" r:id="rId18"/>
    <p:sldMasterId id="2147508235" r:id="rId19"/>
    <p:sldMasterId id="2147508239" r:id="rId20"/>
    <p:sldMasterId id="2147508251" r:id="rId21"/>
    <p:sldMasterId id="2147508265" r:id="rId22"/>
    <p:sldMasterId id="2147508279" r:id="rId23"/>
    <p:sldMasterId id="2147508293" r:id="rId24"/>
    <p:sldMasterId id="2147508307" r:id="rId25"/>
    <p:sldMasterId id="2147508309" r:id="rId26"/>
    <p:sldMasterId id="2147508333" r:id="rId27"/>
    <p:sldMasterId id="2147508347" r:id="rId28"/>
    <p:sldMasterId id="2147508361" r:id="rId29"/>
    <p:sldMasterId id="2147508375" r:id="rId30"/>
  </p:sldMasterIdLst>
  <p:notesMasterIdLst>
    <p:notesMasterId r:id="rId309"/>
  </p:notesMasterIdLst>
  <p:handoutMasterIdLst>
    <p:handoutMasterId r:id="rId310"/>
  </p:handoutMasterIdLst>
  <p:sldIdLst>
    <p:sldId id="4185" r:id="rId31"/>
    <p:sldId id="853" r:id="rId32"/>
    <p:sldId id="2000" r:id="rId33"/>
    <p:sldId id="2001" r:id="rId34"/>
    <p:sldId id="2002" r:id="rId35"/>
    <p:sldId id="2003" r:id="rId36"/>
    <p:sldId id="2004" r:id="rId37"/>
    <p:sldId id="2005" r:id="rId38"/>
    <p:sldId id="2006" r:id="rId39"/>
    <p:sldId id="2007" r:id="rId40"/>
    <p:sldId id="2008" r:id="rId41"/>
    <p:sldId id="2009" r:id="rId42"/>
    <p:sldId id="2010" r:id="rId43"/>
    <p:sldId id="2011" r:id="rId44"/>
    <p:sldId id="2012" r:id="rId45"/>
    <p:sldId id="2013" r:id="rId46"/>
    <p:sldId id="2014" r:id="rId47"/>
    <p:sldId id="2015" r:id="rId48"/>
    <p:sldId id="2016" r:id="rId49"/>
    <p:sldId id="2129" r:id="rId50"/>
    <p:sldId id="2018" r:id="rId51"/>
    <p:sldId id="2019" r:id="rId52"/>
    <p:sldId id="2020" r:id="rId53"/>
    <p:sldId id="2021" r:id="rId54"/>
    <p:sldId id="2022" r:id="rId55"/>
    <p:sldId id="2023" r:id="rId56"/>
    <p:sldId id="2024" r:id="rId57"/>
    <p:sldId id="2025" r:id="rId58"/>
    <p:sldId id="2026" r:id="rId59"/>
    <p:sldId id="2027" r:id="rId60"/>
    <p:sldId id="2028" r:id="rId61"/>
    <p:sldId id="2029" r:id="rId62"/>
    <p:sldId id="2030" r:id="rId63"/>
    <p:sldId id="2114" r:id="rId64"/>
    <p:sldId id="2115" r:id="rId65"/>
    <p:sldId id="2033" r:id="rId66"/>
    <p:sldId id="2034" r:id="rId67"/>
    <p:sldId id="2132" r:id="rId68"/>
    <p:sldId id="2036" r:id="rId69"/>
    <p:sldId id="2037" r:id="rId70"/>
    <p:sldId id="2038" r:id="rId71"/>
    <p:sldId id="2039" r:id="rId72"/>
    <p:sldId id="2040" r:id="rId73"/>
    <p:sldId id="2041" r:id="rId74"/>
    <p:sldId id="2042" r:id="rId75"/>
    <p:sldId id="2043" r:id="rId76"/>
    <p:sldId id="2044" r:id="rId77"/>
    <p:sldId id="2116" r:id="rId78"/>
    <p:sldId id="2117" r:id="rId79"/>
    <p:sldId id="2118" r:id="rId80"/>
    <p:sldId id="2119" r:id="rId81"/>
    <p:sldId id="2120" r:id="rId82"/>
    <p:sldId id="2050" r:id="rId83"/>
    <p:sldId id="2051" r:id="rId84"/>
    <p:sldId id="2052" r:id="rId85"/>
    <p:sldId id="2053" r:id="rId86"/>
    <p:sldId id="2054" r:id="rId87"/>
    <p:sldId id="2055" r:id="rId88"/>
    <p:sldId id="2056" r:id="rId89"/>
    <p:sldId id="2057" r:id="rId90"/>
    <p:sldId id="2058" r:id="rId91"/>
    <p:sldId id="2059" r:id="rId92"/>
    <p:sldId id="2121" r:id="rId93"/>
    <p:sldId id="2061" r:id="rId94"/>
    <p:sldId id="2062" r:id="rId95"/>
    <p:sldId id="2122" r:id="rId96"/>
    <p:sldId id="2064" r:id="rId97"/>
    <p:sldId id="2065" r:id="rId98"/>
    <p:sldId id="855" r:id="rId99"/>
    <p:sldId id="2067" r:id="rId100"/>
    <p:sldId id="2123" r:id="rId101"/>
    <p:sldId id="2124" r:id="rId102"/>
    <p:sldId id="2070" r:id="rId103"/>
    <p:sldId id="2071" r:id="rId104"/>
    <p:sldId id="2072" r:id="rId105"/>
    <p:sldId id="2125" r:id="rId106"/>
    <p:sldId id="2126" r:id="rId107"/>
    <p:sldId id="2075" r:id="rId108"/>
    <p:sldId id="2076" r:id="rId109"/>
    <p:sldId id="2077" r:id="rId110"/>
    <p:sldId id="2078" r:id="rId111"/>
    <p:sldId id="2109" r:id="rId112"/>
    <p:sldId id="2079" r:id="rId113"/>
    <p:sldId id="2080" r:id="rId114"/>
    <p:sldId id="2111" r:id="rId115"/>
    <p:sldId id="2110" r:id="rId116"/>
    <p:sldId id="2083" r:id="rId117"/>
    <p:sldId id="2084" r:id="rId118"/>
    <p:sldId id="2085" r:id="rId119"/>
    <p:sldId id="2086" r:id="rId120"/>
    <p:sldId id="2087" r:id="rId121"/>
    <p:sldId id="2088" r:id="rId122"/>
    <p:sldId id="2089" r:id="rId123"/>
    <p:sldId id="2090" r:id="rId124"/>
    <p:sldId id="2091" r:id="rId125"/>
    <p:sldId id="2092" r:id="rId126"/>
    <p:sldId id="2093" r:id="rId127"/>
    <p:sldId id="2094" r:id="rId128"/>
    <p:sldId id="2127" r:id="rId129"/>
    <p:sldId id="2096" r:id="rId130"/>
    <p:sldId id="2097" r:id="rId131"/>
    <p:sldId id="2113" r:id="rId132"/>
    <p:sldId id="2099" r:id="rId133"/>
    <p:sldId id="2100" r:id="rId134"/>
    <p:sldId id="2101" r:id="rId135"/>
    <p:sldId id="2102" r:id="rId136"/>
    <p:sldId id="2103" r:id="rId137"/>
    <p:sldId id="2104" r:id="rId138"/>
    <p:sldId id="2105" r:id="rId139"/>
    <p:sldId id="2106" r:id="rId140"/>
    <p:sldId id="2107" r:id="rId141"/>
    <p:sldId id="2108" r:id="rId142"/>
    <p:sldId id="1861" r:id="rId143"/>
    <p:sldId id="1862" r:id="rId144"/>
    <p:sldId id="1863" r:id="rId145"/>
    <p:sldId id="1864" r:id="rId146"/>
    <p:sldId id="1865" r:id="rId147"/>
    <p:sldId id="1866" r:id="rId148"/>
    <p:sldId id="1867" r:id="rId149"/>
    <p:sldId id="1868" r:id="rId150"/>
    <p:sldId id="1870" r:id="rId151"/>
    <p:sldId id="1873" r:id="rId152"/>
    <p:sldId id="1071" r:id="rId153"/>
    <p:sldId id="1072" r:id="rId154"/>
    <p:sldId id="1076" r:id="rId155"/>
    <p:sldId id="1070" r:id="rId156"/>
    <p:sldId id="1073" r:id="rId157"/>
    <p:sldId id="1074" r:id="rId158"/>
    <p:sldId id="1461" r:id="rId159"/>
    <p:sldId id="1077" r:id="rId160"/>
    <p:sldId id="1078" r:id="rId161"/>
    <p:sldId id="1462" r:id="rId162"/>
    <p:sldId id="1080" r:id="rId163"/>
    <p:sldId id="1081" r:id="rId164"/>
    <p:sldId id="1463" r:id="rId165"/>
    <p:sldId id="1083" r:id="rId166"/>
    <p:sldId id="1084" r:id="rId167"/>
    <p:sldId id="1464" r:id="rId168"/>
    <p:sldId id="1465" r:id="rId169"/>
    <p:sldId id="1466" r:id="rId170"/>
    <p:sldId id="2445" r:id="rId171"/>
    <p:sldId id="1467" r:id="rId172"/>
    <p:sldId id="1469" r:id="rId173"/>
    <p:sldId id="1470" r:id="rId174"/>
    <p:sldId id="1468" r:id="rId175"/>
    <p:sldId id="1674" r:id="rId176"/>
    <p:sldId id="1675" r:id="rId177"/>
    <p:sldId id="1876" r:id="rId178"/>
    <p:sldId id="1877" r:id="rId179"/>
    <p:sldId id="1890" r:id="rId180"/>
    <p:sldId id="1879" r:id="rId181"/>
    <p:sldId id="1880" r:id="rId182"/>
    <p:sldId id="1892" r:id="rId183"/>
    <p:sldId id="1883" r:id="rId184"/>
    <p:sldId id="1884" r:id="rId185"/>
    <p:sldId id="1990" r:id="rId186"/>
    <p:sldId id="1886" r:id="rId187"/>
    <p:sldId id="1887" r:id="rId188"/>
    <p:sldId id="1888" r:id="rId189"/>
    <p:sldId id="1889" r:id="rId190"/>
    <p:sldId id="2133" r:id="rId191"/>
    <p:sldId id="1891" r:id="rId192"/>
    <p:sldId id="1893" r:id="rId193"/>
    <p:sldId id="856" r:id="rId194"/>
    <p:sldId id="1895" r:id="rId195"/>
    <p:sldId id="1896" r:id="rId196"/>
    <p:sldId id="257" r:id="rId197"/>
    <p:sldId id="258" r:id="rId198"/>
    <p:sldId id="259" r:id="rId199"/>
    <p:sldId id="260" r:id="rId200"/>
    <p:sldId id="1897" r:id="rId201"/>
    <p:sldId id="1898" r:id="rId202"/>
    <p:sldId id="1899" r:id="rId203"/>
    <p:sldId id="1900" r:id="rId204"/>
    <p:sldId id="1901" r:id="rId205"/>
    <p:sldId id="1902" r:id="rId206"/>
    <p:sldId id="1903" r:id="rId207"/>
    <p:sldId id="1904" r:id="rId208"/>
    <p:sldId id="1927" r:id="rId209"/>
    <p:sldId id="1991" r:id="rId210"/>
    <p:sldId id="1907" r:id="rId211"/>
    <p:sldId id="734" r:id="rId212"/>
    <p:sldId id="1928" r:id="rId213"/>
    <p:sldId id="1909" r:id="rId214"/>
    <p:sldId id="1910" r:id="rId215"/>
    <p:sldId id="1911" r:id="rId216"/>
    <p:sldId id="1912" r:id="rId217"/>
    <p:sldId id="1913" r:id="rId218"/>
    <p:sldId id="1914" r:id="rId219"/>
    <p:sldId id="1915" r:id="rId220"/>
    <p:sldId id="1916" r:id="rId221"/>
    <p:sldId id="1917" r:id="rId222"/>
    <p:sldId id="1918" r:id="rId223"/>
    <p:sldId id="1919" r:id="rId224"/>
    <p:sldId id="1920" r:id="rId225"/>
    <p:sldId id="1921" r:id="rId226"/>
    <p:sldId id="1922" r:id="rId227"/>
    <p:sldId id="1923" r:id="rId228"/>
    <p:sldId id="1924" r:id="rId229"/>
    <p:sldId id="1925" r:id="rId230"/>
    <p:sldId id="1835" r:id="rId231"/>
    <p:sldId id="1929" r:id="rId232"/>
    <p:sldId id="1930" r:id="rId233"/>
    <p:sldId id="1931" r:id="rId234"/>
    <p:sldId id="1992" r:id="rId235"/>
    <p:sldId id="1933" r:id="rId236"/>
    <p:sldId id="1934" r:id="rId237"/>
    <p:sldId id="1471" r:id="rId238"/>
    <p:sldId id="1937" r:id="rId239"/>
    <p:sldId id="1938" r:id="rId240"/>
    <p:sldId id="1963" r:id="rId241"/>
    <p:sldId id="1940" r:id="rId242"/>
    <p:sldId id="1941" r:id="rId243"/>
    <p:sldId id="1942" r:id="rId244"/>
    <p:sldId id="1943" r:id="rId245"/>
    <p:sldId id="1944" r:id="rId246"/>
    <p:sldId id="2134" r:id="rId247"/>
    <p:sldId id="1946" r:id="rId248"/>
    <p:sldId id="1964" r:id="rId249"/>
    <p:sldId id="2135" r:id="rId250"/>
    <p:sldId id="1968" r:id="rId251"/>
    <p:sldId id="1950" r:id="rId252"/>
    <p:sldId id="2136" r:id="rId253"/>
    <p:sldId id="2137" r:id="rId254"/>
    <p:sldId id="1953" r:id="rId255"/>
    <p:sldId id="1954" r:id="rId256"/>
    <p:sldId id="1993" r:id="rId257"/>
    <p:sldId id="1994" r:id="rId258"/>
    <p:sldId id="1957" r:id="rId259"/>
    <p:sldId id="1958" r:id="rId260"/>
    <p:sldId id="1960" r:id="rId261"/>
    <p:sldId id="1472" r:id="rId262"/>
    <p:sldId id="1961" r:id="rId263"/>
    <p:sldId id="1473" r:id="rId264"/>
    <p:sldId id="1474" r:id="rId265"/>
    <p:sldId id="1475" r:id="rId266"/>
    <p:sldId id="1476" r:id="rId267"/>
    <p:sldId id="1962" r:id="rId268"/>
    <p:sldId id="1965" r:id="rId269"/>
    <p:sldId id="1481" r:id="rId270"/>
    <p:sldId id="1970" r:id="rId271"/>
    <p:sldId id="1971" r:id="rId272"/>
    <p:sldId id="1493" r:id="rId273"/>
    <p:sldId id="1936" r:id="rId274"/>
    <p:sldId id="1027" r:id="rId275"/>
    <p:sldId id="858" r:id="rId276"/>
    <p:sldId id="859" r:id="rId277"/>
    <p:sldId id="860" r:id="rId278"/>
    <p:sldId id="1484" r:id="rId279"/>
    <p:sldId id="1485" r:id="rId280"/>
    <p:sldId id="1486" r:id="rId281"/>
    <p:sldId id="1487" r:id="rId282"/>
    <p:sldId id="1488" r:id="rId283"/>
    <p:sldId id="1489" r:id="rId284"/>
    <p:sldId id="1490" r:id="rId285"/>
    <p:sldId id="1491" r:id="rId286"/>
    <p:sldId id="1492" r:id="rId287"/>
    <p:sldId id="1972" r:id="rId288"/>
    <p:sldId id="1973" r:id="rId289"/>
    <p:sldId id="1995" r:id="rId290"/>
    <p:sldId id="1996" r:id="rId291"/>
    <p:sldId id="1997" r:id="rId292"/>
    <p:sldId id="1998" r:id="rId293"/>
    <p:sldId id="1978" r:id="rId294"/>
    <p:sldId id="1979" r:id="rId295"/>
    <p:sldId id="1980" r:id="rId296"/>
    <p:sldId id="1981" r:id="rId297"/>
    <p:sldId id="1982" r:id="rId298"/>
    <p:sldId id="1983" r:id="rId299"/>
    <p:sldId id="1984" r:id="rId300"/>
    <p:sldId id="1985" r:id="rId301"/>
    <p:sldId id="1999" r:id="rId302"/>
    <p:sldId id="1987" r:id="rId303"/>
    <p:sldId id="1966" r:id="rId304"/>
    <p:sldId id="1967" r:id="rId305"/>
    <p:sldId id="1727" r:id="rId306"/>
    <p:sldId id="1728" r:id="rId307"/>
    <p:sldId id="4186" r:id="rId30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57992"/>
    <a:srgbClr val="7086A2"/>
    <a:srgbClr val="62768F"/>
    <a:srgbClr val="536378"/>
    <a:srgbClr val="DCDC00"/>
    <a:srgbClr val="D5D500"/>
    <a:srgbClr val="DEDE00"/>
    <a:srgbClr val="EBEB00"/>
    <a:srgbClr val="FFFFFF"/>
    <a:srgbClr val="6633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13" autoAdjust="0"/>
    <p:restoredTop sz="82135" autoAdjust="0"/>
  </p:normalViewPr>
  <p:slideViewPr>
    <p:cSldViewPr snapToGrid="0">
      <p:cViewPr varScale="1">
        <p:scale>
          <a:sx n="127" d="100"/>
          <a:sy n="127" d="100"/>
        </p:scale>
        <p:origin x="800" y="192"/>
      </p:cViewPr>
      <p:guideLst>
        <p:guide orient="horz" pos="210"/>
        <p:guide orient="horz" pos="3386"/>
        <p:guide orient="horz" pos="2523"/>
        <p:guide orient="horz" pos="1390"/>
        <p:guide pos="3787"/>
        <p:guide pos="1790"/>
      </p:guideLst>
    </p:cSldViewPr>
  </p:slideViewPr>
  <p:outlineViewPr>
    <p:cViewPr>
      <p:scale>
        <a:sx n="33" d="100"/>
        <a:sy n="33" d="100"/>
      </p:scale>
      <p:origin x="0" y="21648"/>
    </p:cViewPr>
  </p:outlineViewPr>
  <p:notesTextViewPr>
    <p:cViewPr>
      <p:scale>
        <a:sx n="100" d="100"/>
        <a:sy n="100" d="100"/>
      </p:scale>
      <p:origin x="0" y="0"/>
    </p:cViewPr>
  </p:notesTextViewPr>
  <p:sorterViewPr>
    <p:cViewPr>
      <p:scale>
        <a:sx n="1" d="1"/>
        <a:sy n="1" d="1"/>
      </p:scale>
      <p:origin x="0" y="345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99" Type="http://schemas.openxmlformats.org/officeDocument/2006/relationships/slide" Target="slides/slide269.xml"/><Relationship Id="rId21" Type="http://schemas.openxmlformats.org/officeDocument/2006/relationships/slideMaster" Target="slideMasters/slideMaster21.xml"/><Relationship Id="rId63" Type="http://schemas.openxmlformats.org/officeDocument/2006/relationships/slide" Target="slides/slide33.xml"/><Relationship Id="rId159" Type="http://schemas.openxmlformats.org/officeDocument/2006/relationships/slide" Target="slides/slide129.xml"/><Relationship Id="rId170" Type="http://schemas.openxmlformats.org/officeDocument/2006/relationships/slide" Target="slides/slide140.xml"/><Relationship Id="rId226" Type="http://schemas.openxmlformats.org/officeDocument/2006/relationships/slide" Target="slides/slide196.xml"/><Relationship Id="rId268" Type="http://schemas.openxmlformats.org/officeDocument/2006/relationships/slide" Target="slides/slide238.xml"/><Relationship Id="rId32" Type="http://schemas.openxmlformats.org/officeDocument/2006/relationships/slide" Target="slides/slide2.xml"/><Relationship Id="rId74" Type="http://schemas.openxmlformats.org/officeDocument/2006/relationships/slide" Target="slides/slide44.xml"/><Relationship Id="rId128" Type="http://schemas.openxmlformats.org/officeDocument/2006/relationships/slide" Target="slides/slide98.xml"/><Relationship Id="rId5" Type="http://schemas.openxmlformats.org/officeDocument/2006/relationships/slideMaster" Target="slideMasters/slideMaster5.xml"/><Relationship Id="rId181" Type="http://schemas.openxmlformats.org/officeDocument/2006/relationships/slide" Target="slides/slide151.xml"/><Relationship Id="rId237" Type="http://schemas.openxmlformats.org/officeDocument/2006/relationships/slide" Target="slides/slide207.xml"/><Relationship Id="rId279" Type="http://schemas.openxmlformats.org/officeDocument/2006/relationships/slide" Target="slides/slide249.xml"/><Relationship Id="rId43" Type="http://schemas.openxmlformats.org/officeDocument/2006/relationships/slide" Target="slides/slide13.xml"/><Relationship Id="rId139" Type="http://schemas.openxmlformats.org/officeDocument/2006/relationships/slide" Target="slides/slide109.xml"/><Relationship Id="rId290" Type="http://schemas.openxmlformats.org/officeDocument/2006/relationships/slide" Target="slides/slide260.xml"/><Relationship Id="rId304" Type="http://schemas.openxmlformats.org/officeDocument/2006/relationships/slide" Target="slides/slide274.xml"/><Relationship Id="rId85" Type="http://schemas.openxmlformats.org/officeDocument/2006/relationships/slide" Target="slides/slide55.xml"/><Relationship Id="rId150" Type="http://schemas.openxmlformats.org/officeDocument/2006/relationships/slide" Target="slides/slide120.xml"/><Relationship Id="rId192" Type="http://schemas.openxmlformats.org/officeDocument/2006/relationships/slide" Target="slides/slide162.xml"/><Relationship Id="rId206" Type="http://schemas.openxmlformats.org/officeDocument/2006/relationships/slide" Target="slides/slide176.xml"/><Relationship Id="rId248" Type="http://schemas.openxmlformats.org/officeDocument/2006/relationships/slide" Target="slides/slide218.xml"/><Relationship Id="rId12" Type="http://schemas.openxmlformats.org/officeDocument/2006/relationships/slideMaster" Target="slideMasters/slideMaster12.xml"/><Relationship Id="rId108" Type="http://schemas.openxmlformats.org/officeDocument/2006/relationships/slide" Target="slides/slide78.xml"/><Relationship Id="rId54" Type="http://schemas.openxmlformats.org/officeDocument/2006/relationships/slide" Target="slides/slide24.xml"/><Relationship Id="rId96" Type="http://schemas.openxmlformats.org/officeDocument/2006/relationships/slide" Target="slides/slide66.xml"/><Relationship Id="rId161" Type="http://schemas.openxmlformats.org/officeDocument/2006/relationships/slide" Target="slides/slide131.xml"/><Relationship Id="rId217" Type="http://schemas.openxmlformats.org/officeDocument/2006/relationships/slide" Target="slides/slide187.xml"/><Relationship Id="rId259" Type="http://schemas.openxmlformats.org/officeDocument/2006/relationships/slide" Target="slides/slide229.xml"/><Relationship Id="rId23" Type="http://schemas.openxmlformats.org/officeDocument/2006/relationships/slideMaster" Target="slideMasters/slideMaster23.xml"/><Relationship Id="rId119" Type="http://schemas.openxmlformats.org/officeDocument/2006/relationships/slide" Target="slides/slide89.xml"/><Relationship Id="rId270" Type="http://schemas.openxmlformats.org/officeDocument/2006/relationships/slide" Target="slides/slide240.xml"/><Relationship Id="rId65" Type="http://schemas.openxmlformats.org/officeDocument/2006/relationships/slide" Target="slides/slide35.xml"/><Relationship Id="rId130" Type="http://schemas.openxmlformats.org/officeDocument/2006/relationships/slide" Target="slides/slide100.xml"/><Relationship Id="rId172" Type="http://schemas.openxmlformats.org/officeDocument/2006/relationships/slide" Target="slides/slide142.xml"/><Relationship Id="rId193" Type="http://schemas.openxmlformats.org/officeDocument/2006/relationships/slide" Target="slides/slide163.xml"/><Relationship Id="rId207" Type="http://schemas.openxmlformats.org/officeDocument/2006/relationships/slide" Target="slides/slide177.xml"/><Relationship Id="rId228" Type="http://schemas.openxmlformats.org/officeDocument/2006/relationships/slide" Target="slides/slide198.xml"/><Relationship Id="rId249" Type="http://schemas.openxmlformats.org/officeDocument/2006/relationships/slide" Target="slides/slide219.xml"/><Relationship Id="rId13" Type="http://schemas.openxmlformats.org/officeDocument/2006/relationships/slideMaster" Target="slideMasters/slideMaster13.xml"/><Relationship Id="rId109" Type="http://schemas.openxmlformats.org/officeDocument/2006/relationships/slide" Target="slides/slide79.xml"/><Relationship Id="rId260" Type="http://schemas.openxmlformats.org/officeDocument/2006/relationships/slide" Target="slides/slide230.xml"/><Relationship Id="rId281" Type="http://schemas.openxmlformats.org/officeDocument/2006/relationships/slide" Target="slides/slide251.xml"/><Relationship Id="rId34" Type="http://schemas.openxmlformats.org/officeDocument/2006/relationships/slide" Target="slides/slide4.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20" Type="http://schemas.openxmlformats.org/officeDocument/2006/relationships/slide" Target="slides/slide90.xml"/><Relationship Id="rId141" Type="http://schemas.openxmlformats.org/officeDocument/2006/relationships/slide" Target="slides/slide111.xml"/><Relationship Id="rId7" Type="http://schemas.openxmlformats.org/officeDocument/2006/relationships/slideMaster" Target="slideMasters/slideMaster7.xml"/><Relationship Id="rId162" Type="http://schemas.openxmlformats.org/officeDocument/2006/relationships/slide" Target="slides/slide132.xml"/><Relationship Id="rId183" Type="http://schemas.openxmlformats.org/officeDocument/2006/relationships/slide" Target="slides/slide153.xml"/><Relationship Id="rId218" Type="http://schemas.openxmlformats.org/officeDocument/2006/relationships/slide" Target="slides/slide188.xml"/><Relationship Id="rId239" Type="http://schemas.openxmlformats.org/officeDocument/2006/relationships/slide" Target="slides/slide209.xml"/><Relationship Id="rId250" Type="http://schemas.openxmlformats.org/officeDocument/2006/relationships/slide" Target="slides/slide220.xml"/><Relationship Id="rId271" Type="http://schemas.openxmlformats.org/officeDocument/2006/relationships/slide" Target="slides/slide241.xml"/><Relationship Id="rId292" Type="http://schemas.openxmlformats.org/officeDocument/2006/relationships/slide" Target="slides/slide262.xml"/><Relationship Id="rId306" Type="http://schemas.openxmlformats.org/officeDocument/2006/relationships/slide" Target="slides/slide276.xml"/><Relationship Id="rId24" Type="http://schemas.openxmlformats.org/officeDocument/2006/relationships/slideMaster" Target="slideMasters/slideMaster24.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31" Type="http://schemas.openxmlformats.org/officeDocument/2006/relationships/slide" Target="slides/slide101.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slide" Target="slides/slide164.xml"/><Relationship Id="rId208" Type="http://schemas.openxmlformats.org/officeDocument/2006/relationships/slide" Target="slides/slide178.xml"/><Relationship Id="rId229" Type="http://schemas.openxmlformats.org/officeDocument/2006/relationships/slide" Target="slides/slide199.xml"/><Relationship Id="rId240" Type="http://schemas.openxmlformats.org/officeDocument/2006/relationships/slide" Target="slides/slide210.xml"/><Relationship Id="rId261" Type="http://schemas.openxmlformats.org/officeDocument/2006/relationships/slide" Target="slides/slide231.xml"/><Relationship Id="rId14" Type="http://schemas.openxmlformats.org/officeDocument/2006/relationships/slideMaster" Target="slideMasters/slideMaster14.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282" Type="http://schemas.openxmlformats.org/officeDocument/2006/relationships/slide" Target="slides/slide252.xml"/><Relationship Id="rId8" Type="http://schemas.openxmlformats.org/officeDocument/2006/relationships/slideMaster" Target="slideMasters/slideMaster8.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219" Type="http://schemas.openxmlformats.org/officeDocument/2006/relationships/slide" Target="slides/slide189.xml"/><Relationship Id="rId230" Type="http://schemas.openxmlformats.org/officeDocument/2006/relationships/slide" Target="slides/slide200.xml"/><Relationship Id="rId251" Type="http://schemas.openxmlformats.org/officeDocument/2006/relationships/slide" Target="slides/slide221.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272" Type="http://schemas.openxmlformats.org/officeDocument/2006/relationships/slide" Target="slides/slide242.xml"/><Relationship Id="rId293" Type="http://schemas.openxmlformats.org/officeDocument/2006/relationships/slide" Target="slides/slide263.xml"/><Relationship Id="rId307" Type="http://schemas.openxmlformats.org/officeDocument/2006/relationships/slide" Target="slides/slide277.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95" Type="http://schemas.openxmlformats.org/officeDocument/2006/relationships/slide" Target="slides/slide165.xml"/><Relationship Id="rId209" Type="http://schemas.openxmlformats.org/officeDocument/2006/relationships/slide" Target="slides/slide179.xml"/><Relationship Id="rId220" Type="http://schemas.openxmlformats.org/officeDocument/2006/relationships/slide" Target="slides/slide190.xml"/><Relationship Id="rId241" Type="http://schemas.openxmlformats.org/officeDocument/2006/relationships/slide" Target="slides/slide21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262" Type="http://schemas.openxmlformats.org/officeDocument/2006/relationships/slide" Target="slides/slide232.xml"/><Relationship Id="rId283" Type="http://schemas.openxmlformats.org/officeDocument/2006/relationships/slide" Target="slides/slide253.xml"/><Relationship Id="rId78" Type="http://schemas.openxmlformats.org/officeDocument/2006/relationships/slide" Target="slides/slide48.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64" Type="http://schemas.openxmlformats.org/officeDocument/2006/relationships/slide" Target="slides/slide134.xml"/><Relationship Id="rId185" Type="http://schemas.openxmlformats.org/officeDocument/2006/relationships/slide" Target="slides/slide155.xml"/><Relationship Id="rId9" Type="http://schemas.openxmlformats.org/officeDocument/2006/relationships/slideMaster" Target="slideMasters/slideMaster9.xml"/><Relationship Id="rId210" Type="http://schemas.openxmlformats.org/officeDocument/2006/relationships/slide" Target="slides/slide180.xml"/><Relationship Id="rId26" Type="http://schemas.openxmlformats.org/officeDocument/2006/relationships/slideMaster" Target="slideMasters/slideMaster26.xml"/><Relationship Id="rId231" Type="http://schemas.openxmlformats.org/officeDocument/2006/relationships/slide" Target="slides/slide201.xml"/><Relationship Id="rId252" Type="http://schemas.openxmlformats.org/officeDocument/2006/relationships/slide" Target="slides/slide222.xml"/><Relationship Id="rId273" Type="http://schemas.openxmlformats.org/officeDocument/2006/relationships/slide" Target="slides/slide243.xml"/><Relationship Id="rId294" Type="http://schemas.openxmlformats.org/officeDocument/2006/relationships/slide" Target="slides/slide264.xml"/><Relationship Id="rId308" Type="http://schemas.openxmlformats.org/officeDocument/2006/relationships/slide" Target="slides/slide278.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slide" Target="slides/slide166.xml"/><Relationship Id="rId200" Type="http://schemas.openxmlformats.org/officeDocument/2006/relationships/slide" Target="slides/slide170.xml"/><Relationship Id="rId16" Type="http://schemas.openxmlformats.org/officeDocument/2006/relationships/slideMaster" Target="slideMasters/slideMaster16.xml"/><Relationship Id="rId221" Type="http://schemas.openxmlformats.org/officeDocument/2006/relationships/slide" Target="slides/slide191.xml"/><Relationship Id="rId242" Type="http://schemas.openxmlformats.org/officeDocument/2006/relationships/slide" Target="slides/slide212.xml"/><Relationship Id="rId263" Type="http://schemas.openxmlformats.org/officeDocument/2006/relationships/slide" Target="slides/slide233.xml"/><Relationship Id="rId284" Type="http://schemas.openxmlformats.org/officeDocument/2006/relationships/slide" Target="slides/slide254.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11" Type="http://schemas.openxmlformats.org/officeDocument/2006/relationships/slide" Target="slides/slide181.xml"/><Relationship Id="rId232" Type="http://schemas.openxmlformats.org/officeDocument/2006/relationships/slide" Target="slides/slide202.xml"/><Relationship Id="rId253" Type="http://schemas.openxmlformats.org/officeDocument/2006/relationships/slide" Target="slides/slide223.xml"/><Relationship Id="rId274" Type="http://schemas.openxmlformats.org/officeDocument/2006/relationships/slide" Target="slides/slide244.xml"/><Relationship Id="rId295" Type="http://schemas.openxmlformats.org/officeDocument/2006/relationships/slide" Target="slides/slide265.xml"/><Relationship Id="rId309"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97" Type="http://schemas.openxmlformats.org/officeDocument/2006/relationships/slide" Target="slides/slide167.xml"/><Relationship Id="rId201" Type="http://schemas.openxmlformats.org/officeDocument/2006/relationships/slide" Target="slides/slide171.xml"/><Relationship Id="rId222" Type="http://schemas.openxmlformats.org/officeDocument/2006/relationships/slide" Target="slides/slide192.xml"/><Relationship Id="rId243" Type="http://schemas.openxmlformats.org/officeDocument/2006/relationships/slide" Target="slides/slide213.xml"/><Relationship Id="rId264" Type="http://schemas.openxmlformats.org/officeDocument/2006/relationships/slide" Target="slides/slide234.xml"/><Relationship Id="rId285" Type="http://schemas.openxmlformats.org/officeDocument/2006/relationships/slide" Target="slides/slide255.xml"/><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310" Type="http://schemas.openxmlformats.org/officeDocument/2006/relationships/handoutMaster" Target="handoutMasters/handoutMaster1.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1" Type="http://schemas.openxmlformats.org/officeDocument/2006/relationships/slideMaster" Target="slideMasters/slideMaster1.xml"/><Relationship Id="rId212" Type="http://schemas.openxmlformats.org/officeDocument/2006/relationships/slide" Target="slides/slide182.xml"/><Relationship Id="rId233" Type="http://schemas.openxmlformats.org/officeDocument/2006/relationships/slide" Target="slides/slide203.xml"/><Relationship Id="rId254" Type="http://schemas.openxmlformats.org/officeDocument/2006/relationships/slide" Target="slides/slide224.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275" Type="http://schemas.openxmlformats.org/officeDocument/2006/relationships/slide" Target="slides/slide245.xml"/><Relationship Id="rId296" Type="http://schemas.openxmlformats.org/officeDocument/2006/relationships/slide" Target="slides/slide266.xml"/><Relationship Id="rId300" Type="http://schemas.openxmlformats.org/officeDocument/2006/relationships/slide" Target="slides/slide270.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slide" Target="slides/slide168.xml"/><Relationship Id="rId202" Type="http://schemas.openxmlformats.org/officeDocument/2006/relationships/slide" Target="slides/slide172.xml"/><Relationship Id="rId223" Type="http://schemas.openxmlformats.org/officeDocument/2006/relationships/slide" Target="slides/slide193.xml"/><Relationship Id="rId244" Type="http://schemas.openxmlformats.org/officeDocument/2006/relationships/slide" Target="slides/slide214.xml"/><Relationship Id="rId18" Type="http://schemas.openxmlformats.org/officeDocument/2006/relationships/slideMaster" Target="slideMasters/slideMaster18.xml"/><Relationship Id="rId39" Type="http://schemas.openxmlformats.org/officeDocument/2006/relationships/slide" Target="slides/slide9.xml"/><Relationship Id="rId265" Type="http://schemas.openxmlformats.org/officeDocument/2006/relationships/slide" Target="slides/slide235.xml"/><Relationship Id="rId286" Type="http://schemas.openxmlformats.org/officeDocument/2006/relationships/slide" Target="slides/slide256.xml"/><Relationship Id="rId50" Type="http://schemas.openxmlformats.org/officeDocument/2006/relationships/slide" Target="slides/slide20.xml"/><Relationship Id="rId104" Type="http://schemas.openxmlformats.org/officeDocument/2006/relationships/slide" Target="slides/slide74.xml"/><Relationship Id="rId125" Type="http://schemas.openxmlformats.org/officeDocument/2006/relationships/slide" Target="slides/slide95.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311" Type="http://schemas.openxmlformats.org/officeDocument/2006/relationships/presProps" Target="presProps.xml"/><Relationship Id="rId71" Type="http://schemas.openxmlformats.org/officeDocument/2006/relationships/slide" Target="slides/slide41.xml"/><Relationship Id="rId92" Type="http://schemas.openxmlformats.org/officeDocument/2006/relationships/slide" Target="slides/slide62.xml"/><Relationship Id="rId213" Type="http://schemas.openxmlformats.org/officeDocument/2006/relationships/slide" Target="slides/slide183.xml"/><Relationship Id="rId234"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5.xml"/><Relationship Id="rId276" Type="http://schemas.openxmlformats.org/officeDocument/2006/relationships/slide" Target="slides/slide246.xml"/><Relationship Id="rId297" Type="http://schemas.openxmlformats.org/officeDocument/2006/relationships/slide" Target="slides/slide267.xml"/><Relationship Id="rId40" Type="http://schemas.openxmlformats.org/officeDocument/2006/relationships/slide" Target="slides/slide10.xml"/><Relationship Id="rId115" Type="http://schemas.openxmlformats.org/officeDocument/2006/relationships/slide" Target="slides/slide85.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301" Type="http://schemas.openxmlformats.org/officeDocument/2006/relationships/slide" Target="slides/slide271.xml"/><Relationship Id="rId61" Type="http://schemas.openxmlformats.org/officeDocument/2006/relationships/slide" Target="slides/slide31.xml"/><Relationship Id="rId82" Type="http://schemas.openxmlformats.org/officeDocument/2006/relationships/slide" Target="slides/slide52.xml"/><Relationship Id="rId199" Type="http://schemas.openxmlformats.org/officeDocument/2006/relationships/slide" Target="slides/slide169.xml"/><Relationship Id="rId203" Type="http://schemas.openxmlformats.org/officeDocument/2006/relationships/slide" Target="slides/slide173.xml"/><Relationship Id="rId19" Type="http://schemas.openxmlformats.org/officeDocument/2006/relationships/slideMaster" Target="slideMasters/slideMaster19.xml"/><Relationship Id="rId224" Type="http://schemas.openxmlformats.org/officeDocument/2006/relationships/slide" Target="slides/slide194.xml"/><Relationship Id="rId245" Type="http://schemas.openxmlformats.org/officeDocument/2006/relationships/slide" Target="slides/slide215.xml"/><Relationship Id="rId266" Type="http://schemas.openxmlformats.org/officeDocument/2006/relationships/slide" Target="slides/slide236.xml"/><Relationship Id="rId287" Type="http://schemas.openxmlformats.org/officeDocument/2006/relationships/slide" Target="slides/slide257.xml"/><Relationship Id="rId30" Type="http://schemas.openxmlformats.org/officeDocument/2006/relationships/slideMaster" Target="slideMasters/slideMaster3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312" Type="http://schemas.openxmlformats.org/officeDocument/2006/relationships/viewProps" Target="viewProps.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189" Type="http://schemas.openxmlformats.org/officeDocument/2006/relationships/slide" Target="slides/slide159.xml"/><Relationship Id="rId3" Type="http://schemas.openxmlformats.org/officeDocument/2006/relationships/slideMaster" Target="slideMasters/slideMaster3.xml"/><Relationship Id="rId214" Type="http://schemas.openxmlformats.org/officeDocument/2006/relationships/slide" Target="slides/slide184.xml"/><Relationship Id="rId235" Type="http://schemas.openxmlformats.org/officeDocument/2006/relationships/slide" Target="slides/slide205.xml"/><Relationship Id="rId256" Type="http://schemas.openxmlformats.org/officeDocument/2006/relationships/slide" Target="slides/slide226.xml"/><Relationship Id="rId277" Type="http://schemas.openxmlformats.org/officeDocument/2006/relationships/slide" Target="slides/slide247.xml"/><Relationship Id="rId298" Type="http://schemas.openxmlformats.org/officeDocument/2006/relationships/slide" Target="slides/slide268.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302" Type="http://schemas.openxmlformats.org/officeDocument/2006/relationships/slide" Target="slides/slide272.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179" Type="http://schemas.openxmlformats.org/officeDocument/2006/relationships/slide" Target="slides/slide149.xml"/><Relationship Id="rId190" Type="http://schemas.openxmlformats.org/officeDocument/2006/relationships/slide" Target="slides/slide160.xml"/><Relationship Id="rId204" Type="http://schemas.openxmlformats.org/officeDocument/2006/relationships/slide" Target="slides/slide174.xml"/><Relationship Id="rId225" Type="http://schemas.openxmlformats.org/officeDocument/2006/relationships/slide" Target="slides/slide195.xml"/><Relationship Id="rId246" Type="http://schemas.openxmlformats.org/officeDocument/2006/relationships/slide" Target="slides/slide216.xml"/><Relationship Id="rId267" Type="http://schemas.openxmlformats.org/officeDocument/2006/relationships/slide" Target="slides/slide237.xml"/><Relationship Id="rId288" Type="http://schemas.openxmlformats.org/officeDocument/2006/relationships/slide" Target="slides/slide258.xml"/><Relationship Id="rId106" Type="http://schemas.openxmlformats.org/officeDocument/2006/relationships/slide" Target="slides/slide76.xml"/><Relationship Id="rId127" Type="http://schemas.openxmlformats.org/officeDocument/2006/relationships/slide" Target="slides/slide97.xml"/><Relationship Id="rId313"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94" Type="http://schemas.openxmlformats.org/officeDocument/2006/relationships/slide" Target="slides/slide64.xml"/><Relationship Id="rId148" Type="http://schemas.openxmlformats.org/officeDocument/2006/relationships/slide" Target="slides/slide118.xml"/><Relationship Id="rId169" Type="http://schemas.openxmlformats.org/officeDocument/2006/relationships/slide" Target="slides/slide139.xml"/><Relationship Id="rId4" Type="http://schemas.openxmlformats.org/officeDocument/2006/relationships/slideMaster" Target="slideMasters/slideMaster4.xml"/><Relationship Id="rId180" Type="http://schemas.openxmlformats.org/officeDocument/2006/relationships/slide" Target="slides/slide150.xml"/><Relationship Id="rId215" Type="http://schemas.openxmlformats.org/officeDocument/2006/relationships/slide" Target="slides/slide185.xml"/><Relationship Id="rId236" Type="http://schemas.openxmlformats.org/officeDocument/2006/relationships/slide" Target="slides/slide206.xml"/><Relationship Id="rId257" Type="http://schemas.openxmlformats.org/officeDocument/2006/relationships/slide" Target="slides/slide227.xml"/><Relationship Id="rId278" Type="http://schemas.openxmlformats.org/officeDocument/2006/relationships/slide" Target="slides/slide248.xml"/><Relationship Id="rId303" Type="http://schemas.openxmlformats.org/officeDocument/2006/relationships/slide" Target="slides/slide273.xml"/><Relationship Id="rId42" Type="http://schemas.openxmlformats.org/officeDocument/2006/relationships/slide" Target="slides/slide12.xml"/><Relationship Id="rId84" Type="http://schemas.openxmlformats.org/officeDocument/2006/relationships/slide" Target="slides/slide54.xml"/><Relationship Id="rId138" Type="http://schemas.openxmlformats.org/officeDocument/2006/relationships/slide" Target="slides/slide108.xml"/><Relationship Id="rId191" Type="http://schemas.openxmlformats.org/officeDocument/2006/relationships/slide" Target="slides/slide161.xml"/><Relationship Id="rId205" Type="http://schemas.openxmlformats.org/officeDocument/2006/relationships/slide" Target="slides/slide175.xml"/><Relationship Id="rId247" Type="http://schemas.openxmlformats.org/officeDocument/2006/relationships/slide" Target="slides/slide217.xml"/><Relationship Id="rId107" Type="http://schemas.openxmlformats.org/officeDocument/2006/relationships/slide" Target="slides/slide77.xml"/><Relationship Id="rId289" Type="http://schemas.openxmlformats.org/officeDocument/2006/relationships/slide" Target="slides/slide259.xml"/><Relationship Id="rId11" Type="http://schemas.openxmlformats.org/officeDocument/2006/relationships/slideMaster" Target="slideMasters/slideMaster11.xml"/><Relationship Id="rId53" Type="http://schemas.openxmlformats.org/officeDocument/2006/relationships/slide" Target="slides/slide23.xml"/><Relationship Id="rId149" Type="http://schemas.openxmlformats.org/officeDocument/2006/relationships/slide" Target="slides/slide119.xml"/><Relationship Id="rId314" Type="http://schemas.openxmlformats.org/officeDocument/2006/relationships/tableStyles" Target="tableStyles.xml"/><Relationship Id="rId95" Type="http://schemas.openxmlformats.org/officeDocument/2006/relationships/slide" Target="slides/slide65.xml"/><Relationship Id="rId160" Type="http://schemas.openxmlformats.org/officeDocument/2006/relationships/slide" Target="slides/slide130.xml"/><Relationship Id="rId216" Type="http://schemas.openxmlformats.org/officeDocument/2006/relationships/slide" Target="slides/slide186.xml"/><Relationship Id="rId258" Type="http://schemas.openxmlformats.org/officeDocument/2006/relationships/slide" Target="slides/slide228.xml"/><Relationship Id="rId22" Type="http://schemas.openxmlformats.org/officeDocument/2006/relationships/slideMaster" Target="slideMasters/slideMaster22.xml"/><Relationship Id="rId64" Type="http://schemas.openxmlformats.org/officeDocument/2006/relationships/slide" Target="slides/slide34.xml"/><Relationship Id="rId118" Type="http://schemas.openxmlformats.org/officeDocument/2006/relationships/slide" Target="slides/slide88.xml"/><Relationship Id="rId171" Type="http://schemas.openxmlformats.org/officeDocument/2006/relationships/slide" Target="slides/slide141.xml"/><Relationship Id="rId227" Type="http://schemas.openxmlformats.org/officeDocument/2006/relationships/slide" Target="slides/slide197.xml"/><Relationship Id="rId269" Type="http://schemas.openxmlformats.org/officeDocument/2006/relationships/slide" Target="slides/slide239.xml"/><Relationship Id="rId33" Type="http://schemas.openxmlformats.org/officeDocument/2006/relationships/slide" Target="slides/slide3.xml"/><Relationship Id="rId129" Type="http://schemas.openxmlformats.org/officeDocument/2006/relationships/slide" Target="slides/slide99.xml"/><Relationship Id="rId280" Type="http://schemas.openxmlformats.org/officeDocument/2006/relationships/slide" Target="slides/slide250.xml"/><Relationship Id="rId75" Type="http://schemas.openxmlformats.org/officeDocument/2006/relationships/slide" Target="slides/slide45.xml"/><Relationship Id="rId140" Type="http://schemas.openxmlformats.org/officeDocument/2006/relationships/slide" Target="slides/slide110.xml"/><Relationship Id="rId182"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slide" Target="slides/slide208.xml"/><Relationship Id="rId291" Type="http://schemas.openxmlformats.org/officeDocument/2006/relationships/slide" Target="slides/slide261.xml"/><Relationship Id="rId305" Type="http://schemas.openxmlformats.org/officeDocument/2006/relationships/slide" Target="slides/slide275.xml"/><Relationship Id="rId44" Type="http://schemas.openxmlformats.org/officeDocument/2006/relationships/slide" Target="slides/slide14.xml"/><Relationship Id="rId86" Type="http://schemas.openxmlformats.org/officeDocument/2006/relationships/slide" Target="slides/slide56.xml"/><Relationship Id="rId151" Type="http://schemas.openxmlformats.org/officeDocument/2006/relationships/slide" Target="slides/slide12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CDD7-8E49-A723-C541985EC47B}"/>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zh-CN"/>
        </a:p>
      </c:txPr>
    </c:legend>
    <c:plotVisOnly val="1"/>
    <c:dispBlanksAs val="zero"/>
    <c:showDLblsOverMax val="0"/>
  </c:chart>
  <c:txPr>
    <a:bodyPr/>
    <a:lstStyle/>
    <a:p>
      <a:pPr>
        <a:defRPr sz="1800"/>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www.murraymoerman.com/3downloads/don%27t_interrupt_me_lord_i%27m_praying.pdf" TargetMode="External"/><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hyperlink" Target="http://www.truthwhys.com/news/revelation-part-15-chapter-3-sardis-philadelphia-and-laodicea/" TargetMode="External"/><Relationship Id="rId2" Type="http://schemas.openxmlformats.org/officeDocument/2006/relationships/slide" Target="../slides/slide198.xml"/><Relationship Id="rId1" Type="http://schemas.openxmlformats.org/officeDocument/2006/relationships/notesMaster" Target="../notesMasters/notesMaster1.xml"/><Relationship Id="rId4" Type="http://schemas.openxmlformats.org/officeDocument/2006/relationships/hyperlink" Target="http://ettuantiquities.com/roman_coins_page_21.htm" TargetMode="Externa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3" Type="http://schemas.openxmlformats.org/officeDocument/2006/relationships/hyperlink" Target="http://www.truthwhys.com/news/revelation-part-15-chapter-3-sardis-philadelphia-and-laodicea/" TargetMode="External"/><Relationship Id="rId2" Type="http://schemas.openxmlformats.org/officeDocument/2006/relationships/slide" Target="../slides/slide232.xml"/><Relationship Id="rId1" Type="http://schemas.openxmlformats.org/officeDocument/2006/relationships/notesMaster" Target="../notesMasters/notesMaster1.xml"/><Relationship Id="rId4" Type="http://schemas.openxmlformats.org/officeDocument/2006/relationships/hyperlink" Target="http://ettuantiquities.com/roman_coins_page_21.htm" TargetMode="External"/></Relationships>
</file>

<file path=ppt/notesSlides/_rels/notesSlide206.xml.rels><?xml version="1.0" encoding="UTF-8" standalone="yes"?>
<Relationships xmlns="http://schemas.openxmlformats.org/package/2006/relationships"><Relationship Id="rId3" Type="http://schemas.openxmlformats.org/officeDocument/2006/relationships/hyperlink" Target="http://www.truthwhys.com/news/revelation-part-15-chapter-3-sardis-philadelphia-and-laodicea/" TargetMode="External"/><Relationship Id="rId2" Type="http://schemas.openxmlformats.org/officeDocument/2006/relationships/slide" Target="../slides/slide233.xml"/><Relationship Id="rId1" Type="http://schemas.openxmlformats.org/officeDocument/2006/relationships/notesMaster" Target="../notesMasters/notesMaster1.xml"/><Relationship Id="rId4" Type="http://schemas.openxmlformats.org/officeDocument/2006/relationships/hyperlink" Target="http://ettuantiquities.com/roman_coins_page_21.htm" TargetMode="External"/></Relationships>
</file>

<file path=ppt/notesSlides/_rels/notesSlide207.xml.rels><?xml version="1.0" encoding="UTF-8" standalone="yes"?>
<Relationships xmlns="http://schemas.openxmlformats.org/package/2006/relationships"><Relationship Id="rId3" Type="http://schemas.openxmlformats.org/officeDocument/2006/relationships/hyperlink" Target="http://beingcleopatra.blogspot.com/2011/12/cleopatra-up-for-auction.html" TargetMode="External"/><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hyperlink" Target="http://ettuantiquities.com/roman_coins_page_21.htm" TargetMode="External"/><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3" Type="http://schemas.openxmlformats.org/officeDocument/2006/relationships/hyperlink" Target="http://vineoflife.wordpress.com/author/realityofchrist/" TargetMode="External"/><Relationship Id="rId2" Type="http://schemas.openxmlformats.org/officeDocument/2006/relationships/slide" Target="../slides/slide267.xml"/><Relationship Id="rId1" Type="http://schemas.openxmlformats.org/officeDocument/2006/relationships/notesMaster" Target="../notesMasters/notesMaster1.xml"/><Relationship Id="rId6" Type="http://schemas.openxmlformats.org/officeDocument/2006/relationships/hyperlink" Target="http://vineoflife.wordpress.com/2013/04/08/the-church-god-spit-out-of-his-mouth/" TargetMode="External"/><Relationship Id="rId5" Type="http://schemas.openxmlformats.org/officeDocument/2006/relationships/hyperlink" Target="http://vineoflife.wordpress.com/category/end-times/" TargetMode="External"/><Relationship Id="rId4" Type="http://schemas.openxmlformats.org/officeDocument/2006/relationships/hyperlink" Target="http://vineoflife.wordpress.com/category/biblical-answer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Johari_window"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n.wikipedia.org/wiki/Johari_window"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345550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dirty="0">
                <a:latin typeface="Times New Roman" charset="0"/>
                <a:ea typeface="ＭＳ Ｐゴシック" charset="0"/>
                <a:cs typeface="ＭＳ Ｐゴシック" charset="0"/>
              </a:rPr>
              <a:t>[Animate} From their own locations we understand that they also copied the prophecy and sent these copies to other churches near them.</a:t>
            </a:r>
          </a:p>
          <a:p>
            <a:endParaRPr lang="en-US" dirty="0">
              <a:latin typeface="Times New Roman" charset="0"/>
              <a:ea typeface="ＭＳ Ｐゴシック" charset="0"/>
              <a:cs typeface="ＭＳ Ｐゴシック" charset="0"/>
            </a:endParaRPr>
          </a:p>
          <a:p>
            <a:r>
              <a:rPr lang="zh-CN" altLang="en-US" dirty="0"/>
              <a:t>这七个教会</a:t>
            </a:r>
            <a:r>
              <a:rPr lang="zh-CN" altLang="en-US" b="1" dirty="0"/>
              <a:t>既不是</a:t>
            </a:r>
            <a:r>
              <a:rPr lang="zh-CN" altLang="en-US" dirty="0"/>
              <a:t>亚细亚（小亚细亚）</a:t>
            </a:r>
            <a:r>
              <a:rPr lang="zh-CN" altLang="en-US" b="1" dirty="0"/>
              <a:t>最大的城市</a:t>
            </a:r>
            <a:r>
              <a:rPr lang="zh-CN" altLang="en-US" dirty="0"/>
              <a:t>，也</a:t>
            </a:r>
            <a:r>
              <a:rPr lang="zh-CN" altLang="en-US" b="1" dirty="0"/>
              <a:t>不是最具影响力的城市</a:t>
            </a:r>
            <a:r>
              <a:rPr lang="zh-CN" altLang="en-US" dirty="0"/>
              <a:t>。</a:t>
            </a:r>
            <a:br>
              <a:rPr lang="zh-CN" altLang="en-US" dirty="0"/>
            </a:br>
            <a:r>
              <a:rPr lang="zh-CN" altLang="en-US" dirty="0"/>
              <a:t>然而，它们</a:t>
            </a:r>
            <a:r>
              <a:rPr lang="zh-CN" altLang="en-US" b="1" dirty="0"/>
              <a:t>都位于一条关键的主干道上</a:t>
            </a:r>
            <a:r>
              <a:rPr lang="zh-CN" altLang="en-US" dirty="0"/>
              <a:t>，这条道路将它们紧密相连。</a:t>
            </a:r>
          </a:p>
          <a:p>
            <a:r>
              <a:rPr lang="en-US" altLang="zh-CN" dirty="0"/>
              <a:t>【</a:t>
            </a:r>
            <a:r>
              <a:rPr lang="zh-CN" altLang="en-US" dirty="0"/>
              <a:t>动画</a:t>
            </a:r>
            <a:r>
              <a:rPr lang="en-US" altLang="zh-CN" dirty="0"/>
              <a:t>】</a:t>
            </a:r>
            <a:r>
              <a:rPr lang="zh-CN" altLang="en-US" dirty="0"/>
              <a:t>从它们各自的地理位置来看，我们可以推测</a:t>
            </a:r>
            <a:r>
              <a:rPr lang="zh-CN" altLang="en-US" b="1" dirty="0"/>
              <a:t>它们也抄写了这份预言</a:t>
            </a:r>
            <a:r>
              <a:rPr lang="zh-CN" altLang="en-US" dirty="0"/>
              <a:t>，并</a:t>
            </a:r>
            <a:r>
              <a:rPr lang="zh-CN" altLang="en-US" b="1" dirty="0"/>
              <a:t>将这些副本传送给附近的其他教会</a:t>
            </a:r>
            <a:r>
              <a:rPr lang="zh-CN" altLang="en-US" dirty="0"/>
              <a:t>。</a:t>
            </a:r>
          </a:p>
          <a:p>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12</a:t>
            </a:fld>
            <a:endParaRPr lang="en-GB" sz="1200">
              <a:solidFill>
                <a:prstClr val="white"/>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121</a:t>
            </a:fld>
            <a:endParaRPr lang="en-GB" sz="1200">
              <a:solidFill>
                <a:prstClr val="white"/>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123</a:t>
            </a:fld>
            <a:endParaRPr lang="en-US" sz="1200">
              <a:solidFill>
                <a:prstClr val="black"/>
              </a:solidFill>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5FB21F42-2519-BD46-972A-C90C4E73E8D4}" type="slidenum">
              <a:rPr lang="en-US" sz="1200">
                <a:solidFill>
                  <a:prstClr val="black"/>
                </a:solidFill>
              </a:rPr>
              <a:pPr/>
              <a:t>124</a:t>
            </a:fld>
            <a:endParaRPr lang="en-US" sz="1200">
              <a:solidFill>
                <a:prstClr val="black"/>
              </a:solidFill>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33—The Apostles of Christ pass on the gospel, but by AD 95 the love at Ephesus had grown cold</a:t>
            </a:r>
          </a:p>
          <a:p>
            <a:r>
              <a:rPr lang="en-US" dirty="0">
                <a:latin typeface="Times New Roman" charset="0"/>
                <a:ea typeface="ＭＳ Ｐゴシック" charset="0"/>
                <a:cs typeface="ＭＳ Ｐゴシック" charset="0"/>
              </a:rPr>
              <a:t>100—Last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a:p>
            <a:endParaRPr lang="en-US" dirty="0">
              <a:latin typeface="Times New Roman" charset="0"/>
              <a:ea typeface="ＭＳ Ｐゴシック" charset="0"/>
              <a:cs typeface="ＭＳ Ｐゴシック" charset="0"/>
            </a:endParaRPr>
          </a:p>
          <a:p>
            <a:r>
              <a:rPr lang="en-US" altLang="zh-CN" dirty="0"/>
              <a:t>33</a:t>
            </a:r>
            <a:r>
              <a:rPr lang="zh-CN" altLang="en-US" dirty="0"/>
              <a:t>年</a:t>
            </a:r>
            <a:r>
              <a:rPr lang="en-US" altLang="zh-CN" dirty="0"/>
              <a:t>——</a:t>
            </a:r>
            <a:r>
              <a:rPr lang="zh-CN" altLang="en-US" dirty="0"/>
              <a:t>基督的使徒们传扬福音，但到</a:t>
            </a:r>
            <a:r>
              <a:rPr lang="zh-CN" altLang="en-US" b="1" dirty="0"/>
              <a:t>公元</a:t>
            </a:r>
            <a:r>
              <a:rPr lang="en-US" altLang="zh-CN" b="1" dirty="0"/>
              <a:t>95</a:t>
            </a:r>
            <a:r>
              <a:rPr lang="zh-CN" altLang="en-US" b="1" dirty="0"/>
              <a:t>年</a:t>
            </a:r>
            <a:r>
              <a:rPr lang="zh-CN" altLang="en-US" dirty="0"/>
              <a:t>，</a:t>
            </a:r>
            <a:r>
              <a:rPr lang="zh-CN" altLang="en-US" b="1" dirty="0"/>
              <a:t>以弗所的爱心已经冷淡</a:t>
            </a:r>
            <a:r>
              <a:rPr lang="zh-CN" altLang="en-US" dirty="0"/>
              <a:t>。</a:t>
            </a:r>
            <a:br>
              <a:rPr lang="zh-CN" altLang="en-US" dirty="0"/>
            </a:br>
            <a:r>
              <a:rPr lang="en-US" altLang="zh-CN" dirty="0"/>
              <a:t>100</a:t>
            </a:r>
            <a:r>
              <a:rPr lang="zh-CN" altLang="en-US" dirty="0"/>
              <a:t>年</a:t>
            </a:r>
            <a:r>
              <a:rPr lang="en-US" altLang="zh-CN" dirty="0"/>
              <a:t>——</a:t>
            </a:r>
            <a:r>
              <a:rPr lang="zh-CN" altLang="en-US" b="1" dirty="0"/>
              <a:t>最后一位使徒（约翰）去世</a:t>
            </a:r>
            <a:r>
              <a:rPr lang="zh-CN" altLang="en-US" dirty="0"/>
              <a:t>，使徒们的信息传递给他们的门徒，被称为“</a:t>
            </a:r>
            <a:r>
              <a:rPr lang="zh-CN" altLang="en-US" b="1" dirty="0"/>
              <a:t>教会教父</a:t>
            </a:r>
            <a:r>
              <a:rPr lang="zh-CN" altLang="en-US" dirty="0"/>
              <a:t>”。</a:t>
            </a:r>
            <a:br>
              <a:rPr lang="zh-CN" altLang="en-US" dirty="0"/>
            </a:br>
            <a:r>
              <a:rPr lang="en-US" altLang="zh-CN" dirty="0"/>
              <a:t>313</a:t>
            </a:r>
            <a:r>
              <a:rPr lang="zh-CN" altLang="en-US" dirty="0"/>
              <a:t>年</a:t>
            </a:r>
            <a:r>
              <a:rPr lang="en-US" altLang="zh-CN" dirty="0"/>
              <a:t>——</a:t>
            </a:r>
            <a:r>
              <a:rPr lang="zh-CN" altLang="en-US" b="1" dirty="0"/>
              <a:t>君士坦丁大帝开始融合基督教和异教</a:t>
            </a:r>
            <a:r>
              <a:rPr lang="zh-CN" altLang="en-US" dirty="0"/>
              <a:t>。随着异教被</a:t>
            </a:r>
            <a:r>
              <a:rPr lang="zh-CN" altLang="en-US" b="1" dirty="0"/>
              <a:t>宣布为非法</a:t>
            </a:r>
            <a:r>
              <a:rPr lang="zh-CN" altLang="en-US" dirty="0"/>
              <a:t>，它逐渐呈现出**“基督教化”</a:t>
            </a:r>
            <a:r>
              <a:rPr lang="zh-CN" altLang="en-US" b="1" dirty="0"/>
              <a:t>的形式。</a:t>
            </a:r>
            <a:br>
              <a:rPr lang="zh-CN" altLang="en-US" b="1" dirty="0"/>
            </a:br>
            <a:r>
              <a:rPr lang="en-US" altLang="zh-CN" b="1" dirty="0"/>
              <a:t>476</a:t>
            </a:r>
            <a:r>
              <a:rPr lang="zh-CN" altLang="en-US" b="1" dirty="0"/>
              <a:t>年</a:t>
            </a:r>
            <a:r>
              <a:rPr lang="en-US" altLang="zh-CN" b="1" dirty="0"/>
              <a:t>——</a:t>
            </a:r>
            <a:r>
              <a:rPr lang="zh-CN" altLang="en-US" b="1" dirty="0"/>
              <a:t>罗马帝国的沦陷，开启了</a:t>
            </a:r>
            <a:r>
              <a:rPr lang="zh-CN" altLang="en-US" dirty="0"/>
              <a:t>千年的中世纪**，人们偏离了古典学习，</a:t>
            </a:r>
            <a:r>
              <a:rPr lang="zh-CN" altLang="en-US" b="1" dirty="0"/>
              <a:t>罗马天主教会（</a:t>
            </a:r>
            <a:r>
              <a:rPr lang="en-US" altLang="zh-CN" b="1" dirty="0"/>
              <a:t>RCC</a:t>
            </a:r>
            <a:r>
              <a:rPr lang="zh-CN" altLang="en-US" b="1" dirty="0"/>
              <a:t>）成为主要影响力量</a:t>
            </a:r>
            <a:r>
              <a:rPr lang="zh-CN" altLang="en-US" dirty="0"/>
              <a:t>。</a:t>
            </a:r>
            <a:br>
              <a:rPr lang="zh-CN" altLang="en-US" dirty="0"/>
            </a:br>
            <a:r>
              <a:rPr lang="en-US" altLang="zh-CN" dirty="0"/>
              <a:t>1453</a:t>
            </a:r>
            <a:r>
              <a:rPr lang="zh-CN" altLang="en-US" dirty="0"/>
              <a:t>年</a:t>
            </a:r>
            <a:r>
              <a:rPr lang="en-US" altLang="zh-CN" dirty="0"/>
              <a:t>——</a:t>
            </a:r>
            <a:r>
              <a:rPr lang="zh-CN" altLang="en-US" b="1" dirty="0"/>
              <a:t>奥斯曼土耳其攻占君士坦丁堡</a:t>
            </a:r>
            <a:r>
              <a:rPr lang="zh-CN" altLang="en-US" dirty="0"/>
              <a:t>，开启了</a:t>
            </a:r>
            <a:r>
              <a:rPr lang="zh-CN" altLang="en-US" b="1" dirty="0"/>
              <a:t>文艺复兴</a:t>
            </a:r>
            <a:r>
              <a:rPr lang="zh-CN" altLang="en-US" dirty="0"/>
              <a:t>，随后迎来了</a:t>
            </a:r>
            <a:r>
              <a:rPr lang="zh-CN" altLang="en-US" b="1" dirty="0"/>
              <a:t>宗教改革</a:t>
            </a:r>
            <a:r>
              <a:rPr lang="zh-CN" altLang="en-US" dirty="0"/>
              <a:t>。</a:t>
            </a:r>
          </a:p>
          <a:p>
            <a:r>
              <a:rPr lang="en-US" altLang="zh-CN" dirty="0"/>
              <a:t>1793</a:t>
            </a:r>
            <a:r>
              <a:rPr lang="zh-CN" altLang="en-US" dirty="0"/>
              <a:t>年</a:t>
            </a:r>
            <a:r>
              <a:rPr lang="en-US" altLang="zh-CN" dirty="0"/>
              <a:t>——</a:t>
            </a:r>
            <a:r>
              <a:rPr lang="zh-CN" altLang="en-US" b="1" dirty="0"/>
              <a:t>威廉</a:t>
            </a:r>
            <a:r>
              <a:rPr lang="en-US" altLang="zh-CN" b="1" dirty="0"/>
              <a:t>·</a:t>
            </a:r>
            <a:r>
              <a:rPr lang="zh-CN" altLang="en-US" b="1" dirty="0"/>
              <a:t>克里（</a:t>
            </a:r>
            <a:r>
              <a:rPr lang="en-US" altLang="zh-CN" b="1" dirty="0"/>
              <a:t>William Carey</a:t>
            </a:r>
            <a:r>
              <a:rPr lang="zh-CN" altLang="en-US" b="1" dirty="0"/>
              <a:t>）离开英国前往印度</a:t>
            </a:r>
            <a:r>
              <a:rPr lang="zh-CN" altLang="en-US" dirty="0"/>
              <a:t>，掀起了</a:t>
            </a:r>
            <a:r>
              <a:rPr lang="zh-CN" altLang="en-US" b="1" dirty="0"/>
              <a:t>福音从西方传播到全球三分之二地区</a:t>
            </a:r>
            <a:r>
              <a:rPr lang="zh-CN" altLang="en-US" dirty="0"/>
              <a:t>的运动。</a:t>
            </a:r>
            <a:br>
              <a:rPr lang="zh-CN" altLang="en-US" dirty="0"/>
            </a:br>
            <a:r>
              <a:rPr lang="en-US" altLang="zh-CN" dirty="0"/>
              <a:t>1900</a:t>
            </a:r>
            <a:r>
              <a:rPr lang="zh-CN" altLang="en-US" dirty="0"/>
              <a:t>年</a:t>
            </a:r>
            <a:r>
              <a:rPr lang="en-US" altLang="zh-CN" dirty="0"/>
              <a:t>——</a:t>
            </a:r>
            <a:r>
              <a:rPr lang="zh-CN" altLang="en-US" b="1" dirty="0"/>
              <a:t>欧洲基督教的衰落</a:t>
            </a:r>
            <a:r>
              <a:rPr lang="zh-CN" altLang="en-US" dirty="0"/>
              <a:t>，逐渐被</a:t>
            </a:r>
            <a:r>
              <a:rPr lang="zh-CN" altLang="en-US" b="1" dirty="0"/>
              <a:t>人文主义、物质主义、现代主义和后现代主义</a:t>
            </a:r>
            <a:r>
              <a:rPr lang="zh-CN" altLang="en-US" dirty="0"/>
              <a:t>所取代。</a:t>
            </a:r>
          </a:p>
          <a:p>
            <a:endParaRPr lang="en-US" dirty="0">
              <a:latin typeface="Times New Roman" charset="0"/>
              <a:ea typeface="ＭＳ Ｐゴシック" charset="0"/>
              <a:cs typeface="ＭＳ Ｐゴシック" charset="0"/>
            </a:endParaRPr>
          </a:p>
        </p:txBody>
      </p:sp>
      <p:sp>
        <p:nvSpPr>
          <p:cNvPr id="7854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prstClr val="white"/>
                </a:solidFill>
              </a:rPr>
              <a:pPr/>
              <a:t>13</a:t>
            </a:fld>
            <a:endParaRPr lang="en-GB" sz="1200">
              <a:solidFill>
                <a:prstClr val="white"/>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57B0D31-577B-FB4C-863E-0A8E9078BC13}" type="slidenum">
              <a:rPr lang="en-US" sz="1200">
                <a:solidFill>
                  <a:prstClr val="black"/>
                </a:solidFill>
              </a:rPr>
              <a:pPr/>
              <a:t>125</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a:t>
            </a:r>
            <a:r>
              <a:rPr lang="zh-CN" altLang="en-US" b="1" dirty="0"/>
              <a:t>通常（但并非总是），</a:t>
            </a:r>
            <a:r>
              <a:rPr lang="el-GR" altLang="zh-CN" b="1" dirty="0" err="1"/>
              <a:t>ἐκ</a:t>
            </a:r>
            <a:r>
              <a:rPr lang="zh-CN" altLang="el-GR" b="1" dirty="0"/>
              <a:t>（</a:t>
            </a:r>
            <a:r>
              <a:rPr lang="en-US" altLang="zh-CN" b="1" dirty="0"/>
              <a:t>ek</a:t>
            </a:r>
            <a:r>
              <a:rPr lang="zh-CN" altLang="en-US" b="1" dirty="0"/>
              <a:t>）表示‘从内部出来’，而 </a:t>
            </a:r>
            <a:r>
              <a:rPr lang="el-GR" altLang="zh-CN" b="1" dirty="0" err="1"/>
              <a:t>ἀπό</a:t>
            </a:r>
            <a:r>
              <a:rPr lang="zh-CN" altLang="el-GR" b="1" dirty="0"/>
              <a:t>（</a:t>
            </a:r>
            <a:r>
              <a:rPr lang="en-US" altLang="zh-CN" b="1" dirty="0"/>
              <a:t>apo</a:t>
            </a:r>
            <a:r>
              <a:rPr lang="zh-CN" altLang="en-US" b="1" dirty="0"/>
              <a:t>）则以更广义的方式表示‘从</a:t>
            </a:r>
            <a:r>
              <a:rPr lang="en-US" altLang="zh-CN" b="1" dirty="0"/>
              <a:t>……</a:t>
            </a:r>
            <a:r>
              <a:rPr lang="zh-CN" altLang="en-US" b="1" dirty="0"/>
              <a:t>出来’（例如，‘从外部’或‘从附近’）</a:t>
            </a:r>
            <a:r>
              <a:rPr lang="zh-CN" altLang="en-US" dirty="0"/>
              <a:t>。”（</a:t>
            </a:r>
            <a:r>
              <a:rPr lang="en-US" altLang="zh-CN" dirty="0"/>
              <a:t>Eugene Van Ness </a:t>
            </a:r>
            <a:r>
              <a:rPr lang="en-US" altLang="zh-CN" dirty="0" err="1"/>
              <a:t>Goetchius</a:t>
            </a:r>
            <a:r>
              <a:rPr lang="zh-CN" altLang="en-US" dirty="0"/>
              <a:t>，</a:t>
            </a:r>
            <a:r>
              <a:rPr lang="en-US" altLang="zh-CN" dirty="0"/>
              <a:t>《</a:t>
            </a:r>
            <a:r>
              <a:rPr lang="zh-CN" altLang="en-US" dirty="0"/>
              <a:t>新约的语言</a:t>
            </a:r>
            <a:r>
              <a:rPr lang="en-US" altLang="zh-CN" dirty="0"/>
              <a:t>》</a:t>
            </a:r>
            <a:r>
              <a:rPr lang="zh-CN" altLang="en-US" dirty="0"/>
              <a:t>（</a:t>
            </a:r>
            <a:r>
              <a:rPr lang="en-US" altLang="zh-CN" dirty="0"/>
              <a:t>The Language of the New Testament</a:t>
            </a:r>
            <a:r>
              <a:rPr lang="zh-CN" altLang="en-US" dirty="0"/>
              <a:t>）</a:t>
            </a:r>
            <a:r>
              <a:rPr lang="en-US" altLang="zh-CN" dirty="0"/>
              <a:t>[</a:t>
            </a:r>
            <a:r>
              <a:rPr lang="zh-CN" altLang="en-US" dirty="0"/>
              <a:t>纽约：</a:t>
            </a:r>
            <a:r>
              <a:rPr lang="en-US" altLang="zh-CN" dirty="0"/>
              <a:t>Charles Scribner’s Sons</a:t>
            </a:r>
            <a:r>
              <a:rPr lang="zh-CN" altLang="en-US" dirty="0"/>
              <a:t>，</a:t>
            </a:r>
            <a:r>
              <a:rPr lang="en-US" altLang="zh-CN" dirty="0"/>
              <a:t>1965 </a:t>
            </a:r>
            <a:r>
              <a:rPr lang="zh-CN" altLang="en-US" dirty="0"/>
              <a:t>年</a:t>
            </a:r>
            <a:r>
              <a:rPr lang="en-US" altLang="zh-CN" dirty="0"/>
              <a:t>]</a:t>
            </a:r>
            <a:r>
              <a:rPr lang="zh-CN" altLang="en-US" dirty="0"/>
              <a:t>，第 </a:t>
            </a:r>
            <a:r>
              <a:rPr lang="en-US" altLang="zh-CN" dirty="0"/>
              <a:t>151 </a:t>
            </a:r>
            <a:r>
              <a:rPr lang="zh-CN" altLang="en-US" dirty="0"/>
              <a:t>页）。</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126</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127</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128</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129</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BE7E7804-7A63-7D42-8FC5-436EC93C4984}" type="slidenum">
              <a:rPr lang="en-US" sz="1200">
                <a:solidFill>
                  <a:prstClr val="black"/>
                </a:solidFill>
              </a:rPr>
              <a:pPr/>
              <a:t>130</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e,k</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a:t>
            </a:r>
            <a:r>
              <a:rPr lang="zh-CN" altLang="en-US" b="1" dirty="0"/>
              <a:t>通常（但并非总是），</a:t>
            </a:r>
            <a:r>
              <a:rPr lang="el-GR" altLang="zh-CN" b="1" dirty="0" err="1"/>
              <a:t>ἐκ</a:t>
            </a:r>
            <a:r>
              <a:rPr lang="zh-CN" altLang="el-GR" b="1" dirty="0"/>
              <a:t>（</a:t>
            </a:r>
            <a:r>
              <a:rPr lang="en-US" altLang="zh-CN" b="1" dirty="0"/>
              <a:t>ek</a:t>
            </a:r>
            <a:r>
              <a:rPr lang="zh-CN" altLang="en-US" b="1" dirty="0"/>
              <a:t>）表示‘从内部出来’，而 </a:t>
            </a:r>
            <a:r>
              <a:rPr lang="el-GR" altLang="zh-CN" b="1" dirty="0" err="1"/>
              <a:t>ἀπό</a:t>
            </a:r>
            <a:r>
              <a:rPr lang="zh-CN" altLang="el-GR" b="1" dirty="0"/>
              <a:t>（</a:t>
            </a:r>
            <a:r>
              <a:rPr lang="en-US" altLang="zh-CN" b="1" dirty="0"/>
              <a:t>apo</a:t>
            </a:r>
            <a:r>
              <a:rPr lang="zh-CN" altLang="en-US" b="1" dirty="0"/>
              <a:t>）则以更广义的方式表示‘从</a:t>
            </a:r>
            <a:r>
              <a:rPr lang="en-US" altLang="zh-CN" b="1" dirty="0"/>
              <a:t>……</a:t>
            </a:r>
            <a:r>
              <a:rPr lang="zh-CN" altLang="en-US" b="1" dirty="0"/>
              <a:t>出来’（例如，‘从外部’或‘从附近’）</a:t>
            </a:r>
            <a:r>
              <a:rPr lang="zh-CN" altLang="en-US" dirty="0"/>
              <a:t>。”（</a:t>
            </a:r>
            <a:r>
              <a:rPr lang="en-US" altLang="zh-CN" dirty="0"/>
              <a:t>Eugene Van Ness </a:t>
            </a:r>
            <a:r>
              <a:rPr lang="en-US" altLang="zh-CN" dirty="0" err="1"/>
              <a:t>Goetchius</a:t>
            </a:r>
            <a:r>
              <a:rPr lang="zh-CN" altLang="en-US" dirty="0"/>
              <a:t>，</a:t>
            </a:r>
            <a:r>
              <a:rPr lang="en-US" altLang="zh-CN" dirty="0"/>
              <a:t>《</a:t>
            </a:r>
            <a:r>
              <a:rPr lang="zh-CN" altLang="en-US" dirty="0"/>
              <a:t>新约的语言</a:t>
            </a:r>
            <a:r>
              <a:rPr lang="en-US" altLang="zh-CN" dirty="0"/>
              <a:t>》</a:t>
            </a:r>
            <a:r>
              <a:rPr lang="zh-CN" altLang="en-US" dirty="0"/>
              <a:t>（</a:t>
            </a:r>
            <a:r>
              <a:rPr lang="en-US" altLang="zh-CN" dirty="0"/>
              <a:t>The Language of the New Testament</a:t>
            </a:r>
            <a:r>
              <a:rPr lang="zh-CN" altLang="en-US" dirty="0"/>
              <a:t>）</a:t>
            </a:r>
            <a:r>
              <a:rPr lang="en-US" altLang="zh-CN" dirty="0"/>
              <a:t>[</a:t>
            </a:r>
            <a:r>
              <a:rPr lang="zh-CN" altLang="en-US" dirty="0"/>
              <a:t>纽约：</a:t>
            </a:r>
            <a:r>
              <a:rPr lang="en-US" altLang="zh-CN" dirty="0"/>
              <a:t>Charles Scribner’s Sons</a:t>
            </a:r>
            <a:r>
              <a:rPr lang="zh-CN" altLang="en-US" dirty="0"/>
              <a:t>，</a:t>
            </a:r>
            <a:r>
              <a:rPr lang="en-US" altLang="zh-CN" dirty="0"/>
              <a:t>1965 </a:t>
            </a:r>
            <a:r>
              <a:rPr lang="zh-CN" altLang="en-US" dirty="0"/>
              <a:t>年</a:t>
            </a:r>
            <a:r>
              <a:rPr lang="en-US" altLang="zh-CN" dirty="0"/>
              <a:t>]</a:t>
            </a:r>
            <a:r>
              <a:rPr lang="zh-CN" altLang="en-US" dirty="0"/>
              <a:t>，第 </a:t>
            </a:r>
            <a:r>
              <a:rPr lang="en-US" altLang="zh-CN" dirty="0"/>
              <a:t>151 </a:t>
            </a:r>
            <a:r>
              <a:rPr lang="zh-CN" altLang="en-US" dirty="0"/>
              <a:t>页）。</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6522795-329B-D24B-AE90-624A617767DC}" type="slidenum">
              <a:rPr lang="en-US" sz="1200">
                <a:solidFill>
                  <a:prstClr val="black"/>
                </a:solidFill>
              </a:rPr>
              <a:pPr/>
              <a:t>131</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e,k</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a:t>
            </a:r>
            <a:r>
              <a:rPr lang="zh-CN" altLang="en-US" b="1" dirty="0"/>
              <a:t>通常（但并非总是），</a:t>
            </a:r>
            <a:r>
              <a:rPr lang="el-GR" altLang="zh-CN" b="1" dirty="0" err="1"/>
              <a:t>ἐκ</a:t>
            </a:r>
            <a:r>
              <a:rPr lang="zh-CN" altLang="el-GR" b="1" dirty="0"/>
              <a:t>（</a:t>
            </a:r>
            <a:r>
              <a:rPr lang="en-US" altLang="zh-CN" b="1" dirty="0"/>
              <a:t>ek</a:t>
            </a:r>
            <a:r>
              <a:rPr lang="zh-CN" altLang="en-US" b="1" dirty="0"/>
              <a:t>）表示‘从内部出来’，而 </a:t>
            </a:r>
            <a:r>
              <a:rPr lang="el-GR" altLang="zh-CN" b="1" dirty="0" err="1"/>
              <a:t>ἀπό</a:t>
            </a:r>
            <a:r>
              <a:rPr lang="zh-CN" altLang="el-GR" b="1" dirty="0"/>
              <a:t>（</a:t>
            </a:r>
            <a:r>
              <a:rPr lang="en-US" altLang="zh-CN" b="1" dirty="0"/>
              <a:t>apo</a:t>
            </a:r>
            <a:r>
              <a:rPr lang="zh-CN" altLang="en-US" b="1" dirty="0"/>
              <a:t>）则以更广义的方式表示‘从</a:t>
            </a:r>
            <a:r>
              <a:rPr lang="en-US" altLang="zh-CN" b="1" dirty="0"/>
              <a:t>……</a:t>
            </a:r>
            <a:r>
              <a:rPr lang="zh-CN" altLang="en-US" b="1" dirty="0"/>
              <a:t>出来’（例如，‘从外部’或‘从附近’）</a:t>
            </a:r>
            <a:r>
              <a:rPr lang="zh-CN" altLang="en-US" dirty="0"/>
              <a:t>。”（</a:t>
            </a:r>
            <a:r>
              <a:rPr lang="en-US" altLang="zh-CN" dirty="0"/>
              <a:t>Eugene Van Ness </a:t>
            </a:r>
            <a:r>
              <a:rPr lang="en-US" altLang="zh-CN" dirty="0" err="1"/>
              <a:t>Goetchius</a:t>
            </a:r>
            <a:r>
              <a:rPr lang="zh-CN" altLang="en-US" dirty="0"/>
              <a:t>，</a:t>
            </a:r>
            <a:r>
              <a:rPr lang="en-US" altLang="zh-CN" dirty="0"/>
              <a:t>《</a:t>
            </a:r>
            <a:r>
              <a:rPr lang="zh-CN" altLang="en-US" dirty="0"/>
              <a:t>新约的语言</a:t>
            </a:r>
            <a:r>
              <a:rPr lang="en-US" altLang="zh-CN" dirty="0"/>
              <a:t>》</a:t>
            </a:r>
            <a:r>
              <a:rPr lang="zh-CN" altLang="en-US" dirty="0"/>
              <a:t>（</a:t>
            </a:r>
            <a:r>
              <a:rPr lang="en-US" altLang="zh-CN" dirty="0"/>
              <a:t>The Language of the New Testament</a:t>
            </a:r>
            <a:r>
              <a:rPr lang="zh-CN" altLang="en-US" dirty="0"/>
              <a:t>）</a:t>
            </a:r>
            <a:r>
              <a:rPr lang="en-US" altLang="zh-CN" dirty="0"/>
              <a:t>[</a:t>
            </a:r>
            <a:r>
              <a:rPr lang="zh-CN" altLang="en-US" dirty="0"/>
              <a:t>纽约：</a:t>
            </a:r>
            <a:r>
              <a:rPr lang="en-US" altLang="zh-CN" dirty="0"/>
              <a:t>Charles Scribner’s Sons</a:t>
            </a:r>
            <a:r>
              <a:rPr lang="zh-CN" altLang="en-US" dirty="0"/>
              <a:t>，</a:t>
            </a:r>
            <a:r>
              <a:rPr lang="en-US" altLang="zh-CN" dirty="0"/>
              <a:t>1965 </a:t>
            </a:r>
            <a:r>
              <a:rPr lang="zh-CN" altLang="en-US" dirty="0"/>
              <a:t>年</a:t>
            </a:r>
            <a:r>
              <a:rPr lang="en-US" altLang="zh-CN" dirty="0"/>
              <a:t>]</a:t>
            </a:r>
            <a:r>
              <a:rPr lang="zh-CN" altLang="en-US" dirty="0"/>
              <a:t>，第 </a:t>
            </a:r>
            <a:r>
              <a:rPr lang="en-US" altLang="zh-CN" dirty="0"/>
              <a:t>151 </a:t>
            </a:r>
            <a:r>
              <a:rPr lang="zh-CN" altLang="en-US" dirty="0"/>
              <a:t>页）。</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132</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133</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BFA78EA-A91C-7745-A39B-3D0268FB3DCD}" type="slidenum">
              <a:rPr lang="en-GB" sz="1200">
                <a:solidFill>
                  <a:prstClr val="black"/>
                </a:solidFill>
                <a:latin typeface="Comic Sans MS" charset="0"/>
              </a:rPr>
              <a:pPr/>
              <a:t>134</a:t>
            </a:fld>
            <a:endParaRPr lang="en-GB" sz="1200">
              <a:solidFill>
                <a:prstClr val="black"/>
              </a:solidFill>
              <a:latin typeface="Comic Sans MS"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xfrm>
            <a:off x="914400" y="4343400"/>
            <a:ext cx="5029200" cy="230854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marL="0" indent="0">
              <a:buNone/>
            </a:pPr>
            <a:r>
              <a:rPr lang="en-US" sz="1800" baseline="0" dirty="0">
                <a:latin typeface="Times New Roman" charset="0"/>
                <a:ea typeface="ＭＳ Ｐゴシック" charset="0"/>
                <a:cs typeface="ＭＳ Ｐゴシック" charset="0"/>
              </a:rPr>
              <a:t>Four Views: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Historic Churches: The 7 churches were actual churches at John’s time.  All actually hold to this view except </a:t>
            </a:r>
            <a:r>
              <a:rPr lang="en-US" sz="1800" baseline="0" dirty="0" err="1">
                <a:latin typeface="Times New Roman" charset="0"/>
                <a:ea typeface="ＭＳ Ｐゴシック" charset="0"/>
                <a:cs typeface="ＭＳ Ｐゴシック" charset="0"/>
              </a:rPr>
              <a:t>Bulllinger</a:t>
            </a:r>
            <a:r>
              <a:rPr lang="en-US" sz="1800" baseline="0" dirty="0">
                <a:latin typeface="Times New Roman" charset="0"/>
                <a:ea typeface="ＭＳ Ｐゴシック" charset="0"/>
                <a:cs typeface="ＭＳ Ｐゴシック" charset="0"/>
              </a:rPr>
              <a:t>, who in 1935 taught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8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8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800" baseline="0" dirty="0">
              <a:latin typeface="Times New Roman" charset="0"/>
              <a:ea typeface="ＭＳ Ｐゴシック" charset="0"/>
              <a:cs typeface="ＭＳ Ｐゴシック" charset="0"/>
            </a:endParaRPr>
          </a:p>
          <a:p>
            <a:pPr marL="228600" indent="-228600">
              <a:buAutoNum type="arabicPeriod"/>
            </a:pPr>
            <a:r>
              <a:rPr lang="en-US" sz="18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800" baseline="0" dirty="0">
              <a:latin typeface="Times New Roman" charset="0"/>
              <a:ea typeface="ＭＳ Ｐゴシック" charset="0"/>
              <a:cs typeface="ＭＳ Ｐゴシック" charset="0"/>
            </a:endParaRPr>
          </a:p>
          <a:p>
            <a:pPr marL="0" indent="0">
              <a:buNone/>
            </a:pPr>
            <a:r>
              <a:rPr lang="en-US" sz="1800" baseline="0" dirty="0">
                <a:latin typeface="Times New Roman" charset="0"/>
                <a:ea typeface="ＭＳ Ｐゴシック" charset="0"/>
                <a:cs typeface="ＭＳ Ｐゴシック" charset="0"/>
              </a:rPr>
              <a:t>Critique:</a:t>
            </a:r>
          </a:p>
          <a:p>
            <a:pPr marL="228600" indent="-228600">
              <a:buAutoNum type="arabicPeriod"/>
            </a:pPr>
            <a:r>
              <a:rPr lang="en-US" sz="18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800" baseline="0" dirty="0">
                <a:latin typeface="Times New Roman" charset="0"/>
                <a:ea typeface="ＭＳ Ｐゴシック" charset="0"/>
                <a:cs typeface="ＭＳ Ｐゴシック" charset="0"/>
              </a:rPr>
              <a:t>Prophetic: (a) Any prophetic element would destroy the doctrine of imminency, so the chapters must relate only to actual first century churches since the 4</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and 6</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800" baseline="0" dirty="0" err="1">
                <a:latin typeface="Times New Roman" charset="0"/>
                <a:ea typeface="ＭＳ Ｐゴシック" charset="0"/>
                <a:cs typeface="ＭＳ Ｐゴシック" charset="0"/>
              </a:rPr>
              <a:t>Laodicean</a:t>
            </a:r>
            <a:r>
              <a:rPr lang="en-US" sz="1800" baseline="0" dirty="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800" baseline="0" dirty="0">
                <a:latin typeface="Times New Roman" charset="0"/>
                <a:ea typeface="ＭＳ Ｐゴシック" charset="0"/>
                <a:cs typeface="ＭＳ Ｐゴシック" charset="0"/>
              </a:rPr>
              <a:t>Typical (Representative): (a) Imminency would be ruined only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p>
          <a:p>
            <a:pPr marL="228600" indent="-228600">
              <a:buAutoNum type="arabicPeriod"/>
            </a:pPr>
            <a:endParaRPr lang="en-US" sz="1800" kern="1200" baseline="0" dirty="0">
              <a:solidFill>
                <a:schemeClr val="tx1"/>
              </a:solidFill>
              <a:effectLst/>
              <a:latin typeface="Times New Roman" pitchFamily="-112" charset="0"/>
              <a:ea typeface="ＭＳ Ｐゴシック" pitchFamily="-108" charset="-128"/>
            </a:endParaRPr>
          </a:p>
          <a:p>
            <a:r>
              <a:rPr lang="zh-CN" altLang="en-US" sz="2800" b="1" dirty="0"/>
              <a:t>四种观点：</a:t>
            </a:r>
            <a:endParaRPr lang="zh-CN" altLang="en-US" sz="2800" dirty="0"/>
          </a:p>
          <a:p>
            <a:r>
              <a:rPr lang="en-US" altLang="zh-CN" sz="2800" dirty="0"/>
              <a:t>1. </a:t>
            </a:r>
            <a:r>
              <a:rPr lang="zh-CN" altLang="en-US" sz="2800" b="1" dirty="0"/>
              <a:t>历史教会观（</a:t>
            </a:r>
            <a:r>
              <a:rPr lang="en-US" altLang="zh-CN" sz="2800" b="1" dirty="0"/>
              <a:t>Historic Churches</a:t>
            </a:r>
            <a:r>
              <a:rPr lang="zh-CN" altLang="en-US" sz="2800" b="1" dirty="0"/>
              <a:t>）</a:t>
            </a:r>
            <a:endParaRPr lang="en-US" altLang="zh-CN" sz="2800" dirty="0"/>
          </a:p>
          <a:p>
            <a:r>
              <a:rPr lang="zh-CN" altLang="en-US" sz="2800" dirty="0"/>
              <a:t>这七间教会是</a:t>
            </a:r>
            <a:r>
              <a:rPr lang="zh-CN" altLang="en-US" sz="2800" b="1" dirty="0"/>
              <a:t>约翰时代的实际教会</a:t>
            </a:r>
            <a:r>
              <a:rPr lang="zh-CN" altLang="en-US" sz="2800" dirty="0"/>
              <a:t>。除了</a:t>
            </a:r>
            <a:r>
              <a:rPr lang="zh-CN" altLang="en-US" sz="2800" b="1" dirty="0"/>
              <a:t>布林格（</a:t>
            </a:r>
            <a:r>
              <a:rPr lang="en-US" altLang="zh-CN" sz="2800" b="1" dirty="0"/>
              <a:t>Bullinger</a:t>
            </a:r>
            <a:r>
              <a:rPr lang="zh-CN" altLang="en-US" sz="2800" b="1" dirty="0"/>
              <a:t>）之外，所有人都持这一观点。布林格在 </a:t>
            </a:r>
            <a:r>
              <a:rPr lang="en-US" altLang="zh-CN" sz="2800" b="1" dirty="0"/>
              <a:t>1935 </a:t>
            </a:r>
            <a:r>
              <a:rPr lang="zh-CN" altLang="en-US" sz="2800" b="1" dirty="0"/>
              <a:t>年主张，这七间教会其实是未来大灾难时期</a:t>
            </a:r>
            <a:r>
              <a:rPr lang="zh-CN" altLang="en-US" sz="2800" dirty="0"/>
              <a:t>的</a:t>
            </a:r>
            <a:r>
              <a:rPr lang="zh-CN" altLang="en-US" sz="2800" b="1" dirty="0"/>
              <a:t>七个犹太会众</a:t>
            </a:r>
            <a:r>
              <a:rPr lang="zh-CN" altLang="en-US" sz="2800" dirty="0"/>
              <a:t>。几乎所有学者都认为，这七间教会象征了</a:t>
            </a:r>
            <a:r>
              <a:rPr lang="zh-CN" altLang="en-US" sz="2800" b="1" dirty="0"/>
              <a:t>任何时代都可能存在的教会</a:t>
            </a:r>
            <a:r>
              <a:rPr lang="zh-CN" altLang="en-US" sz="2800" dirty="0"/>
              <a:t>类型。</a:t>
            </a:r>
          </a:p>
          <a:p>
            <a:r>
              <a:rPr lang="en-US" altLang="zh-CN" sz="2800" dirty="0"/>
              <a:t>2. </a:t>
            </a:r>
            <a:r>
              <a:rPr lang="zh-CN" altLang="en-US" sz="2800" b="1" dirty="0"/>
              <a:t>预言性观点（</a:t>
            </a:r>
            <a:r>
              <a:rPr lang="en-US" altLang="zh-CN" sz="2800" b="1" dirty="0"/>
              <a:t>Prophetic</a:t>
            </a:r>
            <a:r>
              <a:rPr lang="zh-CN" altLang="en-US" sz="2800" b="1" dirty="0"/>
              <a:t>）</a:t>
            </a:r>
            <a:endParaRPr lang="en-US" altLang="zh-CN" sz="2800" dirty="0"/>
          </a:p>
          <a:p>
            <a:r>
              <a:rPr lang="zh-CN" altLang="en-US" sz="2800" dirty="0"/>
              <a:t>这些章节</a:t>
            </a:r>
            <a:r>
              <a:rPr lang="zh-CN" altLang="en-US" sz="2800" b="1" dirty="0"/>
              <a:t>完全</a:t>
            </a:r>
            <a:r>
              <a:rPr lang="zh-CN" altLang="en-US" sz="2800" dirty="0"/>
              <a:t>是关于</a:t>
            </a:r>
            <a:r>
              <a:rPr lang="zh-CN" altLang="en-US" sz="2800" b="1" dirty="0"/>
              <a:t>教会历史的不同阶段</a:t>
            </a:r>
            <a:r>
              <a:rPr lang="zh-CN" altLang="en-US" sz="2800" dirty="0"/>
              <a:t>，并未指明任何</a:t>
            </a:r>
            <a:r>
              <a:rPr lang="zh-CN" altLang="en-US" sz="2800" b="1" dirty="0"/>
              <a:t>第一世纪的教会</a:t>
            </a:r>
            <a:r>
              <a:rPr lang="zh-CN" altLang="en-US" sz="2800" dirty="0"/>
              <a:t>。这种观点认为，这七间教会的特征</a:t>
            </a:r>
            <a:r>
              <a:rPr lang="zh-CN" altLang="en-US" sz="2800" b="1" dirty="0"/>
              <a:t>与教会历史上的连续时代惊人地相似</a:t>
            </a:r>
            <a:r>
              <a:rPr lang="zh-CN" altLang="en-US" sz="2800" dirty="0"/>
              <a:t>。（该观点由 </a:t>
            </a:r>
            <a:r>
              <a:rPr lang="en-US" altLang="zh-CN" sz="2800" b="1" dirty="0"/>
              <a:t>Cohen</a:t>
            </a:r>
            <a:r>
              <a:rPr lang="zh-CN" altLang="en-US" sz="2800" b="1" dirty="0"/>
              <a:t>，</a:t>
            </a:r>
            <a:r>
              <a:rPr lang="en-US" altLang="zh-CN" sz="2800" b="1" dirty="0"/>
              <a:t>《</a:t>
            </a:r>
            <a:r>
              <a:rPr lang="zh-CN" altLang="en-US" sz="2800" b="1" dirty="0"/>
              <a:t>理解启示录</a:t>
            </a:r>
            <a:r>
              <a:rPr lang="en-US" altLang="zh-CN" sz="2800" b="1" dirty="0"/>
              <a:t>》</a:t>
            </a:r>
            <a:r>
              <a:rPr lang="zh-CN" altLang="en-US" sz="2800" b="1" dirty="0"/>
              <a:t>（</a:t>
            </a:r>
            <a:r>
              <a:rPr lang="en-US" altLang="zh-CN" sz="2800" b="1" dirty="0"/>
              <a:t>Understanding Revelation</a:t>
            </a:r>
            <a:r>
              <a:rPr lang="zh-CN" altLang="en-US" sz="2800" b="1" dirty="0"/>
              <a:t>），</a:t>
            </a:r>
            <a:r>
              <a:rPr lang="en-US" altLang="zh-CN" sz="2800" b="1" dirty="0"/>
              <a:t>48-49 </a:t>
            </a:r>
            <a:r>
              <a:rPr lang="zh-CN" altLang="en-US" sz="2800" b="1" dirty="0"/>
              <a:t>页</a:t>
            </a:r>
            <a:r>
              <a:rPr lang="zh-CN" altLang="en-US" sz="2800" dirty="0"/>
              <a:t> 及 </a:t>
            </a:r>
            <a:r>
              <a:rPr lang="en-US" altLang="zh-CN" sz="2800" b="1" dirty="0"/>
              <a:t>J. A. </a:t>
            </a:r>
            <a:r>
              <a:rPr lang="en-US" altLang="zh-CN" sz="2800" b="1" dirty="0" err="1"/>
              <a:t>Seiss</a:t>
            </a:r>
            <a:r>
              <a:rPr lang="zh-CN" altLang="en-US" sz="2800" b="1" dirty="0"/>
              <a:t>，</a:t>
            </a:r>
            <a:r>
              <a:rPr lang="en-US" altLang="zh-CN" sz="2800" b="1" dirty="0"/>
              <a:t>《</a:t>
            </a:r>
            <a:r>
              <a:rPr lang="zh-CN" altLang="en-US" sz="2800" b="1" dirty="0"/>
              <a:t>启示录</a:t>
            </a:r>
            <a:r>
              <a:rPr lang="en-US" altLang="zh-CN" sz="2800" b="1" dirty="0"/>
              <a:t>》</a:t>
            </a:r>
            <a:r>
              <a:rPr lang="zh-CN" altLang="en-US" sz="2800" b="1" dirty="0"/>
              <a:t>（</a:t>
            </a:r>
            <a:r>
              <a:rPr lang="en-US" altLang="zh-CN" sz="2800" b="1" dirty="0"/>
              <a:t>The Apocalypse</a:t>
            </a:r>
            <a:r>
              <a:rPr lang="zh-CN" altLang="en-US" sz="2800" b="1" dirty="0"/>
              <a:t>）</a:t>
            </a:r>
            <a:r>
              <a:rPr lang="en-US" altLang="zh-CN" sz="2800" b="1" dirty="0"/>
              <a:t>[</a:t>
            </a:r>
            <a:r>
              <a:rPr lang="zh-CN" altLang="en-US" sz="2800" b="1" dirty="0"/>
              <a:t>伦敦：</a:t>
            </a:r>
            <a:r>
              <a:rPr lang="en-US" altLang="zh-CN" sz="2800" b="1" dirty="0"/>
              <a:t>Marshall, Morgan, and Scott</a:t>
            </a:r>
            <a:r>
              <a:rPr lang="zh-CN" altLang="en-US" sz="2800" b="1" dirty="0"/>
              <a:t>，</a:t>
            </a:r>
            <a:r>
              <a:rPr lang="en-US" altLang="zh-CN" sz="2800" b="1" dirty="0"/>
              <a:t>n.d.]</a:t>
            </a:r>
            <a:r>
              <a:rPr lang="zh-CN" altLang="en-US" sz="2800" b="1" dirty="0"/>
              <a:t>，</a:t>
            </a:r>
            <a:r>
              <a:rPr lang="en-US" altLang="zh-CN" sz="2800" b="1" dirty="0"/>
              <a:t>76-86 </a:t>
            </a:r>
            <a:r>
              <a:rPr lang="zh-CN" altLang="en-US" sz="2800" b="1" dirty="0"/>
              <a:t>页</a:t>
            </a:r>
            <a:r>
              <a:rPr lang="zh-CN" altLang="en-US" sz="2800" dirty="0"/>
              <a:t> 提出）。</a:t>
            </a:r>
          </a:p>
          <a:p>
            <a:r>
              <a:rPr lang="en-US" altLang="zh-CN" sz="2800" dirty="0"/>
              <a:t>3. </a:t>
            </a:r>
            <a:r>
              <a:rPr lang="zh-CN" altLang="en-US" sz="2800" b="1" dirty="0"/>
              <a:t>历史</a:t>
            </a:r>
            <a:r>
              <a:rPr lang="en-US" altLang="zh-CN" sz="2800" b="1" dirty="0"/>
              <a:t>-</a:t>
            </a:r>
            <a:r>
              <a:rPr lang="zh-CN" altLang="en-US" sz="2800" b="1" dirty="0"/>
              <a:t>预言综合观点（</a:t>
            </a:r>
            <a:r>
              <a:rPr lang="en-US" altLang="zh-CN" sz="2800" b="1" dirty="0" err="1"/>
              <a:t>Historico</a:t>
            </a:r>
            <a:r>
              <a:rPr lang="en-US" altLang="zh-CN" sz="2800" b="1" dirty="0"/>
              <a:t>-Prophetical</a:t>
            </a:r>
            <a:r>
              <a:rPr lang="zh-CN" altLang="en-US" sz="2800" b="1" dirty="0"/>
              <a:t>）</a:t>
            </a:r>
            <a:endParaRPr lang="en-US" altLang="zh-CN" sz="2800" dirty="0"/>
          </a:p>
          <a:p>
            <a:r>
              <a:rPr lang="zh-CN" altLang="en-US" sz="2800" dirty="0"/>
              <a:t>这些教会</a:t>
            </a:r>
            <a:r>
              <a:rPr lang="zh-CN" altLang="en-US" sz="2800" b="1" dirty="0"/>
              <a:t>既代表第一世纪的实际教会，也象征教会历史的发展阶段</a:t>
            </a:r>
            <a:r>
              <a:rPr lang="zh-CN" altLang="en-US" sz="2800" dirty="0"/>
              <a:t>。</a:t>
            </a:r>
          </a:p>
          <a:p>
            <a:r>
              <a:rPr lang="zh-CN" altLang="en-US" sz="2800" dirty="0"/>
              <a:t>这一观点在**时代论注释书（</a:t>
            </a:r>
            <a:r>
              <a:rPr lang="en-US" altLang="zh-CN" sz="2800" dirty="0"/>
              <a:t>dispensational commentaries</a:t>
            </a:r>
            <a:r>
              <a:rPr lang="zh-CN" altLang="en-US" sz="2800" dirty="0"/>
              <a:t>）**中较为常见，例如：</a:t>
            </a:r>
          </a:p>
          <a:p>
            <a:r>
              <a:rPr lang="en-US" altLang="zh-CN" sz="2800" dirty="0"/>
              <a:t>• </a:t>
            </a:r>
            <a:r>
              <a:rPr lang="en-US" altLang="zh-CN" sz="2800" b="1" dirty="0"/>
              <a:t>Herman A. Hoyt</a:t>
            </a:r>
            <a:r>
              <a:rPr lang="zh-CN" altLang="en-US" sz="2800" b="1" dirty="0"/>
              <a:t>，</a:t>
            </a:r>
            <a:r>
              <a:rPr lang="en-US" altLang="zh-CN" sz="2800" b="1" dirty="0"/>
              <a:t>《</a:t>
            </a:r>
            <a:r>
              <a:rPr lang="zh-CN" altLang="en-US" sz="2800" b="1" dirty="0"/>
              <a:t>主耶稣基督的启示</a:t>
            </a:r>
            <a:r>
              <a:rPr lang="en-US" altLang="zh-CN" sz="2800" b="1" dirty="0"/>
              <a:t>》</a:t>
            </a:r>
            <a:r>
              <a:rPr lang="zh-CN" altLang="en-US" sz="2800" b="1" dirty="0"/>
              <a:t>（</a:t>
            </a:r>
            <a:r>
              <a:rPr lang="en-US" altLang="zh-CN" sz="2800" b="1" dirty="0"/>
              <a:t>The Revelation of the Lord Jesus Christ</a:t>
            </a:r>
            <a:r>
              <a:rPr lang="zh-CN" altLang="en-US" sz="2800" b="1" dirty="0"/>
              <a:t>）（</a:t>
            </a:r>
            <a:r>
              <a:rPr lang="en-US" altLang="zh-CN" sz="2800" b="1" dirty="0"/>
              <a:t>Winona Lake, IN: BMH, 1966</a:t>
            </a:r>
            <a:r>
              <a:rPr lang="zh-CN" altLang="en-US" sz="2800" b="1" dirty="0"/>
              <a:t>）</a:t>
            </a:r>
            <a:r>
              <a:rPr lang="en-US" altLang="zh-CN" sz="2800" b="1" dirty="0"/>
              <a:t>17, 25-29 </a:t>
            </a:r>
            <a:r>
              <a:rPr lang="zh-CN" altLang="en-US" sz="2800" b="1" dirty="0"/>
              <a:t>页</a:t>
            </a:r>
            <a:endParaRPr lang="zh-CN" altLang="en-US" sz="2800" dirty="0"/>
          </a:p>
          <a:p>
            <a:r>
              <a:rPr lang="en-US" altLang="zh-CN" sz="2800" dirty="0"/>
              <a:t>• </a:t>
            </a:r>
            <a:r>
              <a:rPr lang="en-US" altLang="zh-CN" sz="2800" b="1" dirty="0"/>
              <a:t>John F. Walvoord</a:t>
            </a:r>
            <a:r>
              <a:rPr lang="zh-CN" altLang="en-US" sz="2800" b="1" dirty="0"/>
              <a:t>，</a:t>
            </a:r>
            <a:r>
              <a:rPr lang="en-US" altLang="zh-CN" sz="2800" b="1" dirty="0"/>
              <a:t>《</a:t>
            </a:r>
            <a:r>
              <a:rPr lang="zh-CN" altLang="en-US" sz="2800" b="1" dirty="0"/>
              <a:t>耶稣基督的启示</a:t>
            </a:r>
            <a:r>
              <a:rPr lang="en-US" altLang="zh-CN" sz="2800" b="1" dirty="0"/>
              <a:t>》</a:t>
            </a:r>
            <a:r>
              <a:rPr lang="zh-CN" altLang="en-US" sz="2800" b="1" dirty="0"/>
              <a:t>（</a:t>
            </a:r>
            <a:r>
              <a:rPr lang="en-US" altLang="zh-CN" sz="2800" b="1" dirty="0"/>
              <a:t>The Revelation of Jesus Christ</a:t>
            </a:r>
            <a:r>
              <a:rPr lang="zh-CN" altLang="en-US" sz="2800" b="1" dirty="0"/>
              <a:t>）（芝加哥：</a:t>
            </a:r>
            <a:r>
              <a:rPr lang="en-US" altLang="zh-CN" sz="2800" b="1" dirty="0"/>
              <a:t>Moody, 1966</a:t>
            </a:r>
            <a:r>
              <a:rPr lang="zh-CN" altLang="en-US" sz="2800" b="1" dirty="0"/>
              <a:t>）</a:t>
            </a:r>
            <a:r>
              <a:rPr lang="en-US" altLang="zh-CN" sz="2800" b="1" dirty="0"/>
              <a:t>52 </a:t>
            </a:r>
            <a:r>
              <a:rPr lang="zh-CN" altLang="en-US" sz="2800" b="1" dirty="0"/>
              <a:t>页</a:t>
            </a:r>
            <a:r>
              <a:rPr lang="zh-CN" altLang="en-US" sz="2800" dirty="0"/>
              <a:t>（他持谨慎态度）</a:t>
            </a:r>
          </a:p>
          <a:p>
            <a:r>
              <a:rPr lang="en-US" altLang="zh-CN" sz="2800" dirty="0"/>
              <a:t>• </a:t>
            </a:r>
            <a:r>
              <a:rPr lang="en-US" altLang="zh-CN" sz="2800" b="1" dirty="0"/>
              <a:t>Menno J. </a:t>
            </a:r>
            <a:r>
              <a:rPr lang="en-US" altLang="zh-CN" sz="2800" b="1" dirty="0" err="1"/>
              <a:t>Brunk</a:t>
            </a:r>
            <a:r>
              <a:rPr lang="zh-CN" altLang="en-US" sz="2800" b="1" dirty="0"/>
              <a:t>，</a:t>
            </a:r>
            <a:r>
              <a:rPr lang="en-US" altLang="zh-CN" sz="2800" b="1" dirty="0"/>
              <a:t>《</a:t>
            </a:r>
            <a:r>
              <a:rPr lang="zh-CN" altLang="en-US" sz="2800" b="1" dirty="0"/>
              <a:t>启示录 </a:t>
            </a:r>
            <a:r>
              <a:rPr lang="en-US" altLang="zh-CN" sz="2800" b="1" dirty="0"/>
              <a:t>2-3 </a:t>
            </a:r>
            <a:r>
              <a:rPr lang="zh-CN" altLang="en-US" sz="2800" b="1" dirty="0"/>
              <a:t>章中的七间教会</a:t>
            </a:r>
            <a:r>
              <a:rPr lang="en-US" altLang="zh-CN" sz="2800" b="1" dirty="0"/>
              <a:t>》</a:t>
            </a:r>
            <a:r>
              <a:rPr lang="zh-CN" altLang="en-US" sz="2800" b="1" dirty="0"/>
              <a:t>（“</a:t>
            </a:r>
            <a:r>
              <a:rPr lang="en-US" altLang="zh-CN" sz="2800" b="1" dirty="0"/>
              <a:t>The Seven Churches in Revelation 2-3,” </a:t>
            </a:r>
            <a:r>
              <a:rPr lang="en-US" altLang="zh-CN" sz="2800" b="1" dirty="0" err="1"/>
              <a:t>BSac</a:t>
            </a:r>
            <a:r>
              <a:rPr lang="en-US" altLang="zh-CN" sz="2800" b="1" dirty="0"/>
              <a:t> 126 (1969) 240-46 </a:t>
            </a:r>
            <a:r>
              <a:rPr lang="zh-CN" altLang="en-US" sz="2800" b="1" dirty="0"/>
              <a:t>页）</a:t>
            </a:r>
            <a:endParaRPr lang="zh-CN" altLang="en-US" sz="2800" dirty="0"/>
          </a:p>
          <a:p>
            <a:r>
              <a:rPr lang="en-US" altLang="zh-CN" sz="2800" dirty="0"/>
              <a:t>• </a:t>
            </a:r>
            <a:r>
              <a:rPr lang="en-US" altLang="zh-CN" sz="2800" b="1" dirty="0"/>
              <a:t>Gary G. Cohen</a:t>
            </a:r>
            <a:r>
              <a:rPr lang="zh-CN" altLang="en-US" sz="2800" b="1" dirty="0"/>
              <a:t>，</a:t>
            </a:r>
            <a:r>
              <a:rPr lang="en-US" altLang="zh-CN" sz="2800" b="1" dirty="0"/>
              <a:t>《</a:t>
            </a:r>
            <a:r>
              <a:rPr lang="zh-CN" altLang="en-US" sz="2800" b="1" dirty="0"/>
              <a:t>理解启示录</a:t>
            </a:r>
            <a:r>
              <a:rPr lang="en-US" altLang="zh-CN" sz="2800" b="1" dirty="0"/>
              <a:t>》</a:t>
            </a:r>
            <a:r>
              <a:rPr lang="zh-CN" altLang="en-US" sz="2800" b="1" dirty="0"/>
              <a:t>（</a:t>
            </a:r>
            <a:r>
              <a:rPr lang="en-US" altLang="zh-CN" sz="2800" b="1" dirty="0"/>
              <a:t>Understanding Revelation</a:t>
            </a:r>
            <a:r>
              <a:rPr lang="zh-CN" altLang="en-US" sz="2800" b="1" dirty="0"/>
              <a:t>）（</a:t>
            </a:r>
            <a:r>
              <a:rPr lang="en-US" altLang="zh-CN" sz="2800" b="1" dirty="0"/>
              <a:t>Collingswood, NJ: Christian Beacon, 1968</a:t>
            </a:r>
            <a:r>
              <a:rPr lang="zh-CN" altLang="en-US" sz="2800" b="1" dirty="0"/>
              <a:t>）</a:t>
            </a:r>
            <a:r>
              <a:rPr lang="en-US" altLang="zh-CN" sz="2800" b="1" dirty="0"/>
              <a:t>44-65 </a:t>
            </a:r>
            <a:r>
              <a:rPr lang="zh-CN" altLang="en-US" sz="2800" b="1" dirty="0"/>
              <a:t>页</a:t>
            </a:r>
            <a:r>
              <a:rPr lang="zh-CN" altLang="en-US" sz="2800" dirty="0"/>
              <a:t>（他提出更具说服力的论点）</a:t>
            </a:r>
          </a:p>
          <a:p>
            <a:r>
              <a:rPr lang="zh-CN" altLang="en-US" sz="2800" dirty="0"/>
              <a:t>此外，</a:t>
            </a:r>
            <a:r>
              <a:rPr lang="zh-CN" altLang="en-US" sz="2800" b="1" dirty="0"/>
              <a:t>非时代论学者</a:t>
            </a:r>
            <a:r>
              <a:rPr lang="zh-CN" altLang="en-US" sz="2800" dirty="0"/>
              <a:t> 也支持</a:t>
            </a:r>
            <a:r>
              <a:rPr lang="zh-CN" altLang="en-US" sz="2800" b="1" dirty="0"/>
              <a:t>预言性观点</a:t>
            </a:r>
            <a:r>
              <a:rPr lang="zh-CN" altLang="en-US" sz="2800" dirty="0"/>
              <a:t>，例如 </a:t>
            </a:r>
            <a:r>
              <a:rPr lang="en-US" altLang="zh-CN" sz="2800" b="1" dirty="0"/>
              <a:t>J. P. Lange</a:t>
            </a:r>
            <a:r>
              <a:rPr lang="zh-CN" altLang="en-US" sz="2800" b="1" dirty="0"/>
              <a:t>，</a:t>
            </a:r>
            <a:r>
              <a:rPr lang="en-US" altLang="zh-CN" sz="2800" b="1" dirty="0"/>
              <a:t>《</a:t>
            </a:r>
            <a:r>
              <a:rPr lang="zh-CN" altLang="en-US" sz="2800" b="1" dirty="0"/>
              <a:t>圣经注释</a:t>
            </a:r>
            <a:r>
              <a:rPr lang="en-US" altLang="zh-CN" sz="2800" b="1" dirty="0"/>
              <a:t>——</a:t>
            </a:r>
            <a:r>
              <a:rPr lang="zh-CN" altLang="en-US" sz="2800" b="1" dirty="0"/>
              <a:t>启示录</a:t>
            </a:r>
            <a:r>
              <a:rPr lang="en-US" altLang="zh-CN" sz="2800" b="1" dirty="0"/>
              <a:t>》</a:t>
            </a:r>
            <a:r>
              <a:rPr lang="zh-CN" altLang="en-US" sz="2800" b="1" dirty="0"/>
              <a:t>（</a:t>
            </a:r>
            <a:r>
              <a:rPr lang="en-US" altLang="zh-CN" sz="2800" b="1" dirty="0"/>
              <a:t>Commentary on the Holy Scriptures- Revelation</a:t>
            </a:r>
            <a:r>
              <a:rPr lang="zh-CN" altLang="en-US" sz="2800" b="1" dirty="0"/>
              <a:t>）</a:t>
            </a:r>
            <a:r>
              <a:rPr lang="en-US" altLang="zh-CN" sz="2800" b="1" dirty="0"/>
              <a:t>[</a:t>
            </a:r>
            <a:r>
              <a:rPr lang="zh-CN" altLang="en-US" sz="2800" b="1" dirty="0"/>
              <a:t>重印；</a:t>
            </a:r>
            <a:r>
              <a:rPr lang="en-US" altLang="zh-CN" sz="2800" b="1" dirty="0"/>
              <a:t>Grand Rapids: Zondervan, n.d.] 139 </a:t>
            </a:r>
            <a:r>
              <a:rPr lang="zh-CN" altLang="en-US" sz="2800" b="1" dirty="0"/>
              <a:t>页</a:t>
            </a:r>
            <a:r>
              <a:rPr lang="zh-CN" altLang="en-US" sz="2800" dirty="0"/>
              <a:t>。</a:t>
            </a:r>
          </a:p>
          <a:p>
            <a:r>
              <a:rPr lang="zh-CN" altLang="en-US" sz="2800" dirty="0"/>
              <a:t>另见 </a:t>
            </a:r>
            <a:r>
              <a:rPr lang="en-US" altLang="zh-CN" sz="2800" b="1" dirty="0"/>
              <a:t>R. C. Trench</a:t>
            </a:r>
            <a:r>
              <a:rPr lang="zh-CN" altLang="en-US" sz="2800" b="1" dirty="0"/>
              <a:t>，</a:t>
            </a:r>
            <a:r>
              <a:rPr lang="en-US" altLang="zh-CN" sz="2800" b="1" dirty="0"/>
              <a:t>《</a:t>
            </a:r>
            <a:r>
              <a:rPr lang="zh-CN" altLang="en-US" sz="2800" b="1" dirty="0"/>
              <a:t>小亚细亚七间教会书信注释</a:t>
            </a:r>
            <a:r>
              <a:rPr lang="en-US" altLang="zh-CN" sz="2800" b="1" dirty="0"/>
              <a:t>》</a:t>
            </a:r>
            <a:r>
              <a:rPr lang="zh-CN" altLang="en-US" sz="2800" b="1" dirty="0"/>
              <a:t>（</a:t>
            </a:r>
            <a:r>
              <a:rPr lang="en-US" altLang="zh-CN" sz="2800" b="1" dirty="0"/>
              <a:t>Commentary on the Epistles to the Seven Churches in Asia</a:t>
            </a:r>
            <a:r>
              <a:rPr lang="zh-CN" altLang="en-US" sz="2800" b="1" dirty="0"/>
              <a:t>）（第六版，修订；重印；</a:t>
            </a:r>
            <a:r>
              <a:rPr lang="en-US" altLang="zh-CN" sz="2800" b="1" dirty="0"/>
              <a:t>Minneapolis: </a:t>
            </a:r>
            <a:r>
              <a:rPr lang="en-US" altLang="zh-CN" sz="2800" b="1" dirty="0" err="1"/>
              <a:t>Klock</a:t>
            </a:r>
            <a:r>
              <a:rPr lang="en-US" altLang="zh-CN" sz="2800" b="1" dirty="0"/>
              <a:t> and </a:t>
            </a:r>
            <a:r>
              <a:rPr lang="en-US" altLang="zh-CN" sz="2800" b="1" dirty="0" err="1"/>
              <a:t>Klock</a:t>
            </a:r>
            <a:r>
              <a:rPr lang="en-US" altLang="zh-CN" sz="2800" b="1" dirty="0"/>
              <a:t>, 1978</a:t>
            </a:r>
            <a:r>
              <a:rPr lang="zh-CN" altLang="en-US" sz="2800" b="1" dirty="0"/>
              <a:t>）</a:t>
            </a:r>
            <a:r>
              <a:rPr lang="en-US" altLang="zh-CN" sz="2800" b="1" dirty="0"/>
              <a:t>237-45 </a:t>
            </a:r>
            <a:r>
              <a:rPr lang="zh-CN" altLang="en-US" sz="2800" b="1" dirty="0"/>
              <a:t>页</a:t>
            </a:r>
            <a:r>
              <a:rPr lang="zh-CN" altLang="en-US" sz="2800" dirty="0"/>
              <a:t>。</a:t>
            </a:r>
          </a:p>
          <a:p>
            <a:r>
              <a:rPr lang="zh-CN" altLang="en-US" sz="2800" b="1" dirty="0"/>
              <a:t>詹姆斯</a:t>
            </a:r>
            <a:r>
              <a:rPr lang="en-US" altLang="zh-CN" sz="2800" b="1" dirty="0"/>
              <a:t>·L·</a:t>
            </a:r>
            <a:r>
              <a:rPr lang="zh-CN" altLang="en-US" sz="2800" b="1" dirty="0"/>
              <a:t>博耶（</a:t>
            </a:r>
            <a:r>
              <a:rPr lang="en-US" altLang="zh-CN" sz="2800" b="1" dirty="0"/>
              <a:t>James L. Boyer</a:t>
            </a:r>
            <a:r>
              <a:rPr lang="zh-CN" altLang="en-US" sz="2800" b="1" dirty="0"/>
              <a:t>）在</a:t>
            </a:r>
            <a:r>
              <a:rPr lang="en-US" altLang="zh-CN" sz="2800" b="1" dirty="0"/>
              <a:t>《</a:t>
            </a:r>
            <a:r>
              <a:rPr lang="zh-CN" altLang="en-US" sz="2800" b="1" dirty="0"/>
              <a:t>恩典神学院学报</a:t>
            </a:r>
            <a:r>
              <a:rPr lang="en-US" altLang="zh-CN" sz="2800" b="1" dirty="0"/>
              <a:t>》</a:t>
            </a:r>
            <a:r>
              <a:rPr lang="zh-CN" altLang="en-US" sz="2800" b="1" dirty="0"/>
              <a:t>（</a:t>
            </a:r>
            <a:r>
              <a:rPr lang="en-US" altLang="zh-CN" sz="2800" b="1" dirty="0"/>
              <a:t>Grace Theological Journal 6.2 [1985] 267-273</a:t>
            </a:r>
            <a:r>
              <a:rPr lang="zh-CN" altLang="en-US" sz="2800" b="1" dirty="0"/>
              <a:t>）中对此问题的回答是</a:t>
            </a:r>
            <a:r>
              <a:rPr lang="zh-CN" altLang="en-US" sz="2800" dirty="0"/>
              <a:t>：</a:t>
            </a:r>
            <a:r>
              <a:rPr lang="zh-CN" altLang="en-US" sz="2800" b="1" dirty="0"/>
              <a:t>“是的。”</a:t>
            </a:r>
            <a:endParaRPr lang="zh-CN" altLang="en-US" sz="2800" dirty="0"/>
          </a:p>
          <a:p>
            <a:r>
              <a:rPr lang="en-US" altLang="zh-CN" sz="2800" dirty="0"/>
              <a:t>4. </a:t>
            </a:r>
            <a:r>
              <a:rPr lang="zh-CN" altLang="en-US" sz="2800" b="1" dirty="0"/>
              <a:t>典型（代表性）观点（</a:t>
            </a:r>
            <a:r>
              <a:rPr lang="en-US" altLang="zh-CN" sz="2800" b="1" dirty="0"/>
              <a:t>Typical/Representative</a:t>
            </a:r>
            <a:r>
              <a:rPr lang="zh-CN" altLang="en-US" sz="2800" b="1" dirty="0"/>
              <a:t>）</a:t>
            </a:r>
            <a:endParaRPr lang="en-US" altLang="zh-CN" sz="2800" dirty="0"/>
          </a:p>
          <a:p>
            <a:r>
              <a:rPr lang="zh-CN" altLang="en-US" sz="2800" dirty="0"/>
              <a:t>这七间教会</a:t>
            </a:r>
            <a:r>
              <a:rPr lang="zh-CN" altLang="en-US" sz="2800" b="1" dirty="0"/>
              <a:t>不仅是真实存在的教会</a:t>
            </a:r>
            <a:r>
              <a:rPr lang="zh-CN" altLang="en-US" sz="2800" dirty="0"/>
              <a:t>，同时也代表了</a:t>
            </a:r>
            <a:r>
              <a:rPr lang="zh-CN" altLang="en-US" sz="2800" b="1" dirty="0"/>
              <a:t>教会历史中不同类型的教会</a:t>
            </a:r>
            <a:r>
              <a:rPr lang="zh-CN" altLang="en-US" sz="2800" dirty="0"/>
              <a:t>。因此，这种观点也被称为**“典型”或“代表性”观点**。</a:t>
            </a:r>
          </a:p>
          <a:p>
            <a:r>
              <a:rPr lang="zh-CN" altLang="en-US" sz="2800" b="1" dirty="0"/>
              <a:t>批判与评估（</a:t>
            </a:r>
            <a:r>
              <a:rPr lang="en-US" altLang="zh-CN" sz="2800" b="1" dirty="0"/>
              <a:t>Critique</a:t>
            </a:r>
            <a:r>
              <a:rPr lang="zh-CN" altLang="en-US" sz="2800" b="1" dirty="0"/>
              <a:t>）：</a:t>
            </a:r>
            <a:endParaRPr lang="en-US" altLang="zh-CN" sz="2800" dirty="0"/>
          </a:p>
          <a:p>
            <a:r>
              <a:rPr lang="en-US" altLang="zh-CN" sz="2800" dirty="0"/>
              <a:t>1. </a:t>
            </a:r>
            <a:r>
              <a:rPr lang="zh-CN" altLang="en-US" sz="2800" b="1" dirty="0"/>
              <a:t>历史教会观（</a:t>
            </a:r>
            <a:r>
              <a:rPr lang="en-US" altLang="zh-CN" sz="2800" b="1" dirty="0"/>
              <a:t>Historic Churches</a:t>
            </a:r>
            <a:r>
              <a:rPr lang="zh-CN" altLang="en-US" sz="2800" b="1" dirty="0"/>
              <a:t>）</a:t>
            </a:r>
            <a:endParaRPr lang="en-US" altLang="zh-CN" sz="2800" dirty="0"/>
          </a:p>
          <a:p>
            <a:r>
              <a:rPr lang="en-US" altLang="zh-CN" sz="2800" dirty="0"/>
              <a:t>• </a:t>
            </a:r>
            <a:r>
              <a:rPr lang="zh-CN" altLang="en-US" sz="2800" dirty="0"/>
              <a:t>质疑</a:t>
            </a:r>
            <a:r>
              <a:rPr lang="zh-CN" altLang="en-US" sz="2800" b="1" dirty="0"/>
              <a:t>所有教会是否真实存在</a:t>
            </a:r>
            <a:r>
              <a:rPr lang="zh-CN" altLang="en-US" sz="2800" dirty="0"/>
              <a:t>的观点</a:t>
            </a:r>
            <a:r>
              <a:rPr lang="zh-CN" altLang="en-US" sz="2800" b="1" dirty="0"/>
              <a:t>存在缺陷</a:t>
            </a:r>
            <a:r>
              <a:rPr lang="en-US" altLang="zh-CN" sz="2800" dirty="0"/>
              <a:t>——</a:t>
            </a:r>
            <a:r>
              <a:rPr lang="zh-CN" altLang="en-US" sz="2800" dirty="0"/>
              <a:t>仅仅因为</a:t>
            </a:r>
            <a:r>
              <a:rPr lang="zh-CN" altLang="en-US" sz="2800" b="1" dirty="0"/>
              <a:t>我们没有找到所有教会的确凿证据，并不意味着它们不存在</a:t>
            </a:r>
            <a:r>
              <a:rPr lang="zh-CN" altLang="en-US" sz="2800" dirty="0"/>
              <a:t>（这是</a:t>
            </a:r>
            <a:r>
              <a:rPr lang="zh-CN" altLang="en-US" sz="2800" b="1" dirty="0"/>
              <a:t>沉默论证谬误</a:t>
            </a:r>
            <a:r>
              <a:rPr lang="zh-CN" altLang="en-US" sz="2800" dirty="0"/>
              <a:t>）。</a:t>
            </a:r>
          </a:p>
          <a:p>
            <a:r>
              <a:rPr lang="en-US" altLang="zh-CN" sz="2800" dirty="0"/>
              <a:t>2. </a:t>
            </a:r>
            <a:r>
              <a:rPr lang="zh-CN" altLang="en-US" sz="2800" b="1" dirty="0"/>
              <a:t>历史</a:t>
            </a:r>
            <a:r>
              <a:rPr lang="en-US" altLang="zh-CN" sz="2800" b="1" dirty="0"/>
              <a:t>-</a:t>
            </a:r>
            <a:r>
              <a:rPr lang="zh-CN" altLang="en-US" sz="2800" b="1" dirty="0"/>
              <a:t>预言综合观点（</a:t>
            </a:r>
            <a:r>
              <a:rPr lang="en-US" altLang="zh-CN" sz="2800" b="1" dirty="0" err="1"/>
              <a:t>Historico</a:t>
            </a:r>
            <a:r>
              <a:rPr lang="en-US" altLang="zh-CN" sz="2800" b="1" dirty="0"/>
              <a:t>-Prophetical</a:t>
            </a:r>
            <a:r>
              <a:rPr lang="zh-CN" altLang="en-US" sz="2800" b="1" dirty="0"/>
              <a:t>）</a:t>
            </a:r>
            <a:endParaRPr lang="en-US" altLang="zh-CN" sz="2800" dirty="0"/>
          </a:p>
          <a:p>
            <a:r>
              <a:rPr lang="en-US" altLang="zh-CN" sz="2800" dirty="0"/>
              <a:t>• </a:t>
            </a:r>
            <a:r>
              <a:rPr lang="zh-CN" altLang="en-US" sz="2800" b="1" dirty="0"/>
              <a:t>教会历史实际上并非分为 </a:t>
            </a:r>
            <a:r>
              <a:rPr lang="en-US" altLang="zh-CN" sz="2800" b="1" dirty="0"/>
              <a:t>7 </a:t>
            </a:r>
            <a:r>
              <a:rPr lang="zh-CN" altLang="en-US" sz="2800" b="1" dirty="0"/>
              <a:t>个阶段，而是 </a:t>
            </a:r>
            <a:r>
              <a:rPr lang="en-US" altLang="zh-CN" sz="2800" b="1" dirty="0"/>
              <a:t>3 </a:t>
            </a:r>
            <a:r>
              <a:rPr lang="zh-CN" altLang="en-US" sz="2800" b="1" dirty="0"/>
              <a:t>个主要阶段</a:t>
            </a:r>
            <a:r>
              <a:rPr lang="zh-CN" altLang="en-US" sz="2800" dirty="0"/>
              <a:t>：</a:t>
            </a:r>
          </a:p>
          <a:p>
            <a:r>
              <a:rPr lang="en-US" altLang="zh-CN" sz="2800" dirty="0"/>
              <a:t>1. </a:t>
            </a:r>
            <a:r>
              <a:rPr lang="zh-CN" altLang="en-US" sz="2800" b="1" dirty="0"/>
              <a:t>古代教会时期</a:t>
            </a:r>
            <a:r>
              <a:rPr lang="zh-CN" altLang="en-US" sz="2800" dirty="0"/>
              <a:t>（至公元 </a:t>
            </a:r>
            <a:r>
              <a:rPr lang="en-US" altLang="zh-CN" sz="2800" dirty="0"/>
              <a:t>590 </a:t>
            </a:r>
            <a:r>
              <a:rPr lang="zh-CN" altLang="en-US" sz="2800" dirty="0"/>
              <a:t>年）</a:t>
            </a:r>
          </a:p>
          <a:p>
            <a:r>
              <a:rPr lang="en-US" altLang="zh-CN" sz="2800" dirty="0"/>
              <a:t>2. </a:t>
            </a:r>
            <a:r>
              <a:rPr lang="zh-CN" altLang="en-US" sz="2800" b="1" dirty="0"/>
              <a:t>中世纪教会时期</a:t>
            </a:r>
            <a:r>
              <a:rPr lang="zh-CN" altLang="en-US" sz="2800" dirty="0"/>
              <a:t>（</a:t>
            </a:r>
            <a:r>
              <a:rPr lang="en-US" altLang="zh-CN" sz="2800" dirty="0"/>
              <a:t>590-1517 </a:t>
            </a:r>
            <a:r>
              <a:rPr lang="zh-CN" altLang="en-US" sz="2800" dirty="0"/>
              <a:t>年）</a:t>
            </a:r>
          </a:p>
          <a:p>
            <a:r>
              <a:rPr lang="en-US" altLang="zh-CN" sz="2800" dirty="0"/>
              <a:t>3. </a:t>
            </a:r>
            <a:r>
              <a:rPr lang="zh-CN" altLang="en-US" sz="2800" b="1" dirty="0"/>
              <a:t>现代教会时期</a:t>
            </a:r>
            <a:r>
              <a:rPr lang="zh-CN" altLang="en-US" sz="2800" dirty="0"/>
              <a:t>（</a:t>
            </a:r>
            <a:r>
              <a:rPr lang="en-US" altLang="zh-CN" sz="2800" dirty="0"/>
              <a:t>1517 </a:t>
            </a:r>
            <a:r>
              <a:rPr lang="zh-CN" altLang="en-US" sz="2800" dirty="0"/>
              <a:t>年至今）</a:t>
            </a:r>
          </a:p>
          <a:p>
            <a:r>
              <a:rPr lang="en-US" altLang="zh-CN" sz="2800" dirty="0"/>
              <a:t>• </a:t>
            </a:r>
            <a:r>
              <a:rPr lang="zh-CN" altLang="en-US" sz="2800" dirty="0"/>
              <a:t>这些划分是</a:t>
            </a:r>
            <a:r>
              <a:rPr lang="zh-CN" altLang="en-US" sz="2800" b="1" dirty="0"/>
              <a:t>人为的</a:t>
            </a:r>
            <a:r>
              <a:rPr lang="zh-CN" altLang="en-US" sz="2800" dirty="0"/>
              <a:t>（例如，</a:t>
            </a:r>
            <a:r>
              <a:rPr lang="zh-CN" altLang="en-US" sz="2800" b="1" dirty="0"/>
              <a:t>撒狄教会</a:t>
            </a:r>
            <a:r>
              <a:rPr lang="zh-CN" altLang="en-US" sz="2800" dirty="0"/>
              <a:t>到底代表</a:t>
            </a:r>
            <a:r>
              <a:rPr lang="zh-CN" altLang="en-US" sz="2800" b="1" dirty="0"/>
              <a:t>宗教改革前的教会</a:t>
            </a:r>
            <a:r>
              <a:rPr lang="zh-CN" altLang="en-US" sz="2800" dirty="0"/>
              <a:t>，还是</a:t>
            </a:r>
            <a:r>
              <a:rPr lang="zh-CN" altLang="en-US" sz="2800" b="1" dirty="0"/>
              <a:t>宗教改革本身</a:t>
            </a:r>
            <a:r>
              <a:rPr lang="zh-CN" altLang="en-US" sz="2800" dirty="0"/>
              <a:t>？）。</a:t>
            </a:r>
          </a:p>
          <a:p>
            <a:r>
              <a:rPr lang="en-US" altLang="zh-CN" sz="2800" dirty="0"/>
              <a:t>3. </a:t>
            </a:r>
            <a:r>
              <a:rPr lang="zh-CN" altLang="en-US" sz="2800" b="1" dirty="0"/>
              <a:t>预言性观点（</a:t>
            </a:r>
            <a:r>
              <a:rPr lang="en-US" altLang="zh-CN" sz="2800" b="1" dirty="0"/>
              <a:t>Prophetic</a:t>
            </a:r>
            <a:r>
              <a:rPr lang="zh-CN" altLang="en-US" sz="2800" b="1" dirty="0"/>
              <a:t>）</a:t>
            </a:r>
            <a:endParaRPr lang="en-US" altLang="zh-CN" sz="2800" dirty="0"/>
          </a:p>
          <a:p>
            <a:r>
              <a:rPr lang="en-US" altLang="zh-CN" sz="2800" dirty="0"/>
              <a:t>• (a) </a:t>
            </a:r>
            <a:r>
              <a:rPr lang="zh-CN" altLang="en-US" sz="2800" b="1" dirty="0"/>
              <a:t>任何预言性元素都会破坏基督“随时再来”的教义</a:t>
            </a:r>
            <a:r>
              <a:rPr lang="zh-CN" altLang="en-US" sz="2800" dirty="0"/>
              <a:t>（</a:t>
            </a:r>
            <a:r>
              <a:rPr lang="en-US" altLang="zh-CN" sz="2800" dirty="0"/>
              <a:t>imminency doctrine</a:t>
            </a:r>
            <a:r>
              <a:rPr lang="zh-CN" altLang="en-US" sz="2800" dirty="0"/>
              <a:t>），因此，这些章节必须仅指</a:t>
            </a:r>
            <a:r>
              <a:rPr lang="zh-CN" altLang="en-US" sz="2800" b="1" dirty="0"/>
              <a:t>第一世纪的真实教会</a:t>
            </a:r>
            <a:r>
              <a:rPr lang="zh-CN" altLang="en-US" sz="2800" dirty="0"/>
              <a:t>。因为</a:t>
            </a:r>
            <a:r>
              <a:rPr lang="zh-CN" altLang="en-US" sz="2800" b="1" dirty="0"/>
              <a:t>第四封和第六封信</a:t>
            </a:r>
            <a:r>
              <a:rPr lang="zh-CN" altLang="en-US" sz="2800" dirty="0"/>
              <a:t>都提到</a:t>
            </a:r>
            <a:r>
              <a:rPr lang="zh-CN" altLang="en-US" sz="2800" b="1" dirty="0"/>
              <a:t>基督即将再来</a:t>
            </a:r>
            <a:r>
              <a:rPr lang="zh-CN" altLang="en-US" sz="2800" dirty="0"/>
              <a:t>，如果</a:t>
            </a:r>
            <a:r>
              <a:rPr lang="zh-CN" altLang="en-US" sz="2800" b="1" dirty="0"/>
              <a:t>非拉铁非教会（</a:t>
            </a:r>
            <a:r>
              <a:rPr lang="en-US" altLang="zh-CN" sz="2800" b="1" dirty="0"/>
              <a:t>Philadelphia</a:t>
            </a:r>
            <a:r>
              <a:rPr lang="zh-CN" altLang="en-US" sz="2800" b="1" dirty="0"/>
              <a:t>）必须等到老底嘉时代（</a:t>
            </a:r>
            <a:r>
              <a:rPr lang="en-US" altLang="zh-CN" sz="2800" b="1" dirty="0"/>
              <a:t>Laodicean age</a:t>
            </a:r>
            <a:r>
              <a:rPr lang="zh-CN" altLang="en-US" sz="2800" b="1" dirty="0"/>
              <a:t>）</a:t>
            </a:r>
            <a:r>
              <a:rPr lang="zh-CN" altLang="en-US" sz="2800" dirty="0"/>
              <a:t>，那就意味着</a:t>
            </a:r>
            <a:r>
              <a:rPr lang="en-US" altLang="zh-CN" sz="2800" b="1" dirty="0"/>
              <a:t>3:10 </a:t>
            </a:r>
            <a:r>
              <a:rPr lang="zh-CN" altLang="en-US" sz="2800" b="1" dirty="0"/>
              <a:t>所应许的“免去大灾难”是不可能的</a:t>
            </a:r>
            <a:r>
              <a:rPr lang="zh-CN" altLang="en-US" sz="2800" dirty="0"/>
              <a:t>。</a:t>
            </a:r>
          </a:p>
          <a:p>
            <a:r>
              <a:rPr lang="en-US" altLang="zh-CN" sz="2800" dirty="0"/>
              <a:t>• (b) </a:t>
            </a:r>
            <a:r>
              <a:rPr lang="zh-CN" altLang="en-US" sz="2800" b="1" dirty="0"/>
              <a:t>新约中没有任何经文暗示，这些教会代表了教会历史的阶段</a:t>
            </a:r>
            <a:r>
              <a:rPr lang="zh-CN" altLang="en-US" sz="2800" dirty="0"/>
              <a:t>。</a:t>
            </a:r>
          </a:p>
          <a:p>
            <a:r>
              <a:rPr lang="en-US" altLang="zh-CN" sz="2800" dirty="0"/>
              <a:t>• (c) </a:t>
            </a:r>
            <a:r>
              <a:rPr lang="zh-CN" altLang="en-US" sz="2800" dirty="0"/>
              <a:t>这些书信与</a:t>
            </a:r>
            <a:r>
              <a:rPr lang="zh-CN" altLang="en-US" sz="2800" b="1" dirty="0"/>
              <a:t>启示录的预言部分（</a:t>
            </a:r>
            <a:r>
              <a:rPr lang="en-US" altLang="zh-CN" sz="2800" b="1" dirty="0"/>
              <a:t>4-22 </a:t>
            </a:r>
            <a:r>
              <a:rPr lang="zh-CN" altLang="en-US" sz="2800" b="1" dirty="0"/>
              <a:t>章）风格不同，更像是保罗写的书信，而不是典型的预言文本</a:t>
            </a:r>
            <a:r>
              <a:rPr lang="zh-CN" altLang="en-US" sz="2800" dirty="0"/>
              <a:t>。</a:t>
            </a:r>
          </a:p>
          <a:p>
            <a:r>
              <a:rPr lang="en-US" altLang="zh-CN" sz="2800" dirty="0"/>
              <a:t>4. </a:t>
            </a:r>
            <a:r>
              <a:rPr lang="zh-CN" altLang="en-US" sz="2800" b="1" dirty="0"/>
              <a:t>典型（代表性）观点（</a:t>
            </a:r>
            <a:r>
              <a:rPr lang="en-US" altLang="zh-CN" sz="2800" b="1" dirty="0"/>
              <a:t>Typical/Representative</a:t>
            </a:r>
            <a:r>
              <a:rPr lang="zh-CN" altLang="en-US" sz="2800" b="1" dirty="0"/>
              <a:t>）</a:t>
            </a:r>
            <a:endParaRPr lang="en-US" altLang="zh-CN" sz="2800" dirty="0"/>
          </a:p>
          <a:p>
            <a:r>
              <a:rPr lang="en-US" altLang="zh-CN" sz="2800" dirty="0"/>
              <a:t>• (a) “</a:t>
            </a:r>
            <a:r>
              <a:rPr lang="zh-CN" altLang="en-US" sz="2800" dirty="0"/>
              <a:t>随时再来”（</a:t>
            </a:r>
            <a:r>
              <a:rPr lang="en-US" altLang="zh-CN" sz="2800" dirty="0"/>
              <a:t>imminency</a:t>
            </a:r>
            <a:r>
              <a:rPr lang="zh-CN" altLang="en-US" sz="2800" dirty="0"/>
              <a:t>）</a:t>
            </a:r>
            <a:r>
              <a:rPr lang="zh-CN" altLang="en-US" sz="2800" b="1" dirty="0"/>
              <a:t>只有在明文指出‘基督至少要再过两千年才来’或者‘教会历史会经历七个阶段’时才会被破坏</a:t>
            </a:r>
            <a:r>
              <a:rPr lang="zh-CN" altLang="en-US" sz="2800" dirty="0"/>
              <a:t>（</a:t>
            </a:r>
            <a:r>
              <a:rPr lang="en-US" altLang="zh-CN" sz="2800" dirty="0"/>
              <a:t>Boyer, 269-270 </a:t>
            </a:r>
            <a:r>
              <a:rPr lang="zh-CN" altLang="en-US" sz="2800" dirty="0"/>
              <a:t>页）。</a:t>
            </a:r>
          </a:p>
          <a:p>
            <a:r>
              <a:rPr lang="en-US" altLang="zh-CN" sz="2800" dirty="0"/>
              <a:t>• (b) </a:t>
            </a:r>
            <a:r>
              <a:rPr lang="zh-CN" altLang="en-US" sz="2800" dirty="0"/>
              <a:t>这</a:t>
            </a:r>
            <a:r>
              <a:rPr lang="zh-CN" altLang="en-US" sz="2800" b="1" dirty="0"/>
              <a:t>七间教会并不能代表第一世纪所有教会类型</a:t>
            </a:r>
            <a:r>
              <a:rPr lang="zh-CN" altLang="en-US" sz="2800" dirty="0"/>
              <a:t>，甚至也无法代表所有时代的教会类型（例如，</a:t>
            </a:r>
            <a:r>
              <a:rPr lang="zh-CN" altLang="en-US" sz="2800" b="1" dirty="0"/>
              <a:t>加拉太教会</a:t>
            </a:r>
            <a:r>
              <a:rPr lang="zh-CN" altLang="en-US" sz="2800" dirty="0"/>
              <a:t>或</a:t>
            </a:r>
            <a:r>
              <a:rPr lang="zh-CN" altLang="en-US" sz="2800" b="1" dirty="0"/>
              <a:t>哥林多教会</a:t>
            </a:r>
            <a:r>
              <a:rPr lang="zh-CN" altLang="en-US" sz="2800" dirty="0"/>
              <a:t>就没有包括在内）。</a:t>
            </a:r>
          </a:p>
          <a:p>
            <a:r>
              <a:rPr lang="en-US" altLang="zh-CN" sz="2800" dirty="0"/>
              <a:t>• </a:t>
            </a:r>
            <a:r>
              <a:rPr lang="zh-CN" altLang="en-US" sz="2800" b="1" dirty="0"/>
              <a:t>“七”这个数字比“三个阶段”更能象征整个教会时代。</a:t>
            </a:r>
            <a:endParaRPr lang="zh-CN" altLang="en-US" sz="2800" dirty="0"/>
          </a:p>
          <a:p>
            <a:pPr marL="228600" indent="-228600">
              <a:buAutoNum type="arabicPeriod"/>
            </a:pPr>
            <a:endParaRPr lang="en-US" sz="1800" kern="1200" baseline="0" dirty="0">
              <a:solidFill>
                <a:schemeClr val="tx1"/>
              </a:solidFill>
              <a:effectLst/>
              <a:latin typeface="Times New Roman" pitchFamily="-112" charset="0"/>
              <a:ea typeface="ＭＳ Ｐゴシック" pitchFamily="-108" charset="-128"/>
            </a:endParaRPr>
          </a:p>
          <a:p>
            <a:pPr marL="228600" indent="-228600">
              <a:buAutoNum type="arabicPeriod"/>
            </a:pPr>
            <a:endParaRPr lang="en-US" sz="1800" dirty="0"/>
          </a:p>
        </p:txBody>
      </p:sp>
      <p:sp>
        <p:nvSpPr>
          <p:cNvPr id="78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14</a:t>
            </a:fld>
            <a:endParaRPr lang="en-GB" sz="1200">
              <a:solidFill>
                <a:prstClr val="white"/>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135</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36746D5-5443-1F4A-B900-B1AB7E391CD5}" type="slidenum">
              <a:rPr lang="en-GB" sz="1200" smtClean="0">
                <a:solidFill>
                  <a:prstClr val="black"/>
                </a:solidFill>
                <a:latin typeface="Comic Sans MS" charset="0"/>
              </a:rPr>
              <a:pPr algn="r"/>
              <a:t>136</a:t>
            </a:fld>
            <a:endParaRPr lang="en-GB" sz="1200">
              <a:solidFill>
                <a:prstClr val="black"/>
              </a:solidFill>
              <a:latin typeface="Comic Sans MS"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137</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7459"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138</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9507"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139</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1555"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140</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03"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866926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FE025EF-1F1C-AF4E-8A65-D714F121E787}" type="slidenum">
              <a:rPr lang="en-US" sz="1200">
                <a:solidFill>
                  <a:prstClr val="black"/>
                </a:solidFill>
              </a:rPr>
              <a:pPr/>
              <a:t>142</a:t>
            </a:fld>
            <a:endParaRPr lang="en-US" sz="1200">
              <a:solidFill>
                <a:prstClr val="black"/>
              </a:solidFill>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5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6E381BC-C9AA-C54B-AA05-E84D49A84922}" type="slidenum">
              <a:rPr lang="en-US" sz="1200">
                <a:solidFill>
                  <a:prstClr val="black"/>
                </a:solidFill>
              </a:rPr>
              <a:pPr/>
              <a:t>143</a:t>
            </a:fld>
            <a:endParaRPr lang="en-US" sz="1200">
              <a:solidFill>
                <a:prstClr val="black"/>
              </a:solidFill>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E6900AE-51CC-F244-958B-A709083AC730}" type="slidenum">
              <a:rPr lang="en-GB" sz="1200">
                <a:solidFill>
                  <a:prstClr val="black"/>
                </a:solidFill>
                <a:latin typeface="Comic Sans MS" charset="0"/>
              </a:rPr>
              <a:pPr/>
              <a:t>144</a:t>
            </a:fld>
            <a:endParaRPr lang="en-GB" sz="1200">
              <a:solidFill>
                <a:prstClr val="black"/>
              </a:solidFill>
              <a:latin typeface="Comic Sans MS"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17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FAAD63-E713-0547-982E-AB116C1B6562}" type="slidenum">
              <a:rPr lang="en-US" sz="1200">
                <a:solidFill>
                  <a:prstClr val="black"/>
                </a:solidFill>
              </a:rPr>
              <a:pPr/>
              <a:t>145</a:t>
            </a:fld>
            <a:endParaRPr lang="en-US" sz="1200">
              <a:solidFill>
                <a:prstClr val="black"/>
              </a:solidFill>
            </a:endParaRPr>
          </a:p>
        </p:txBody>
      </p:sp>
      <p:sp>
        <p:nvSpPr>
          <p:cNvPr id="157698" name="Rectangle 2"/>
          <p:cNvSpPr>
            <a:spLocks noGrp="1" noRot="1" noChangeAspect="1" noChangeArrowheads="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6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430D4F3-4A3A-4B93-BF57-EA6F93E9DA52}" type="slidenum">
              <a:rPr lang="en-US" sz="1200">
                <a:solidFill>
                  <a:prstClr val="black"/>
                </a:solidFill>
                <a:latin typeface="Times New Roman" pitchFamily="18" charset="0"/>
                <a:cs typeface="+mn-cs"/>
              </a:rPr>
              <a:pPr algn="r"/>
              <a:t>146</a:t>
            </a:fld>
            <a:endParaRPr lang="en-US" sz="1200">
              <a:solidFill>
                <a:prstClr val="black"/>
              </a:solidFill>
              <a:latin typeface="Times New Roman" pitchFamily="18" charset="0"/>
              <a:cs typeface="+mn-cs"/>
            </a:endParaRPr>
          </a:p>
        </p:txBody>
      </p:sp>
      <p:sp>
        <p:nvSpPr>
          <p:cNvPr id="877570" name="Rectangle 2"/>
          <p:cNvSpPr>
            <a:spLocks noGrp="1" noRot="1" noChangeAspect="1" noChangeArrowheads="1" noTextEdit="1"/>
          </p:cNvSpPr>
          <p:nvPr>
            <p:ph type="sldImg"/>
          </p:nvPr>
        </p:nvSpPr>
        <p:spPr>
          <a:xfrm>
            <a:off x="1103313" y="676275"/>
            <a:ext cx="4602162" cy="3452813"/>
          </a:xfrm>
          <a:solidFill>
            <a:srgbClr val="FFFFFF"/>
          </a:solidFill>
          <a:ln/>
        </p:spPr>
      </p:sp>
      <p:sp>
        <p:nvSpPr>
          <p:cNvPr id="877571"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a:lstStyle/>
          <a:p>
            <a:pPr defTabSz="457200" eaLnBrk="1" hangingPunct="1">
              <a:spcBef>
                <a:spcPct val="0"/>
              </a:spcBef>
            </a:pPr>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FE8A62E-923D-451D-A209-93701B58E5B5}" type="slidenum">
              <a:rPr lang="en-US" sz="1200">
                <a:solidFill>
                  <a:prstClr val="black"/>
                </a:solidFill>
                <a:latin typeface="Arial" pitchFamily="34" charset="0"/>
                <a:cs typeface="+mn-cs"/>
              </a:rPr>
              <a:pPr algn="r"/>
              <a:t>147</a:t>
            </a:fld>
            <a:endParaRPr lang="en-US" sz="1200">
              <a:solidFill>
                <a:prstClr val="black"/>
              </a:solidFill>
              <a:latin typeface="Arial" pitchFamily="34" charset="0"/>
              <a:cs typeface="+mn-cs"/>
            </a:endParaRPr>
          </a:p>
        </p:txBody>
      </p:sp>
      <p:sp>
        <p:nvSpPr>
          <p:cNvPr id="867330" name="Rectangle 2"/>
          <p:cNvSpPr>
            <a:spLocks noGrp="1" noRot="1" noChangeAspect="1" noChangeArrowheads="1" noTextEdit="1"/>
          </p:cNvSpPr>
          <p:nvPr>
            <p:ph type="sldImg"/>
          </p:nvPr>
        </p:nvSpPr>
        <p:spPr>
          <a:solidFill>
            <a:srgbClr val="FFFFFF"/>
          </a:solidFill>
          <a:ln/>
        </p:spPr>
      </p:sp>
      <p:sp>
        <p:nvSpPr>
          <p:cNvPr id="86733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148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149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150</a:t>
            </a:fld>
            <a:endParaRPr lang="en-GB" sz="1200">
              <a:solidFill>
                <a:prstClr val="white"/>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36CA3-24B8-374E-BAB9-641666B01B66}" type="slidenum">
              <a:rPr lang="en-US">
                <a:solidFill>
                  <a:prstClr val="black"/>
                </a:solidFill>
                <a:latin typeface="Calibri"/>
              </a:rPr>
              <a:pPr/>
              <a:t>151</a:t>
            </a:fld>
            <a:endParaRPr lang="en-US">
              <a:solidFill>
                <a:prstClr val="black"/>
              </a:solidFill>
              <a:latin typeface="Calibri"/>
            </a:endParaRPr>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483" name="Rectangle 3"/>
          <p:cNvSpPr>
            <a:spLocks noGrp="1" noChangeArrowheads="1"/>
          </p:cNvSpPr>
          <p:nvPr>
            <p:ph type="body" idx="1"/>
          </p:nvPr>
        </p:nvSpPr>
        <p:spPr>
          <a:xfrm>
            <a:off x="914400" y="4343400"/>
            <a:ext cx="5029200" cy="4932761"/>
          </a:xfrm>
        </p:spPr>
        <p:txBody>
          <a:bodyPr/>
          <a:lstStyle/>
          <a:p>
            <a:pPr marL="228600" indent="-228600"/>
            <a:r>
              <a:rPr lang="en-US" b="1" dirty="0"/>
              <a:t>Biblical Significance</a:t>
            </a:r>
            <a:endParaRPr lang="en-US" dirty="0"/>
          </a:p>
          <a:p>
            <a:pPr marL="228600" indent="-228600"/>
            <a:r>
              <a:rPr lang="en-US" dirty="0"/>
              <a:t>Philadelphia is only mentioned in the book of Revelation.  It was one of the two churches to whom the apostle John wrote during his exile on Patmos not receiving condemnation.  Philadelphia was also the most recently founded city among the seven churches.</a:t>
            </a:r>
          </a:p>
          <a:p>
            <a:pPr marL="228600" indent="-228600">
              <a:buFontTx/>
              <a:buAutoNum type="arabicPeriod"/>
            </a:pPr>
            <a:r>
              <a:rPr lang="en-US" dirty="0"/>
              <a:t>Revelation 3:9 (KJV) </a:t>
            </a:r>
            <a:r>
              <a:rPr lang="en-US" altLang="ja-JP" dirty="0">
                <a:latin typeface="Arial"/>
              </a:rPr>
              <a:t>"</a:t>
            </a:r>
            <a:r>
              <a:rPr lang="en-US" dirty="0"/>
              <a:t>Behold, I will make them of the synagogue of Satan, which say they are Jews, and are not, but do lie; behold, I will make them to come and worship before thy feet, and to know that I have loved thee.</a:t>
            </a:r>
            <a:r>
              <a:rPr lang="en-US" altLang="ja-JP" dirty="0">
                <a:latin typeface="Arial"/>
              </a:rPr>
              <a:t>"</a:t>
            </a:r>
            <a:r>
              <a:rPr lang="en-US" dirty="0"/>
              <a:t>  This is a reference to the opposition of believers in Philadelphia, the unbelieving Jewish population of the city.  Many Jews lived in the city of Philadelphia.</a:t>
            </a:r>
          </a:p>
          <a:p>
            <a:pPr marL="228600" indent="-228600">
              <a:buFontTx/>
              <a:buAutoNum type="arabicPeriod"/>
            </a:pPr>
            <a:r>
              <a:rPr lang="en-US" dirty="0"/>
              <a:t>Revelation 3:12 (KJV) </a:t>
            </a:r>
            <a:r>
              <a:rPr lang="en-US" altLang="ja-JP" dirty="0">
                <a:latin typeface="Arial"/>
              </a:rPr>
              <a:t>"</a:t>
            </a:r>
            <a:r>
              <a:rPr lang="en-US" dirty="0"/>
              <a:t>Him that </a:t>
            </a:r>
            <a:r>
              <a:rPr lang="en-US" dirty="0" err="1"/>
              <a:t>overcometh</a:t>
            </a:r>
            <a:r>
              <a:rPr lang="en-US" dirty="0"/>
              <a:t> will I make a pillar in the temple of my God, and he shall go no more out: and I will write upon him the name of my God, and the name of the city of my God, which is new Jerusalem, which cometh down out of heaven from my God: and I will write upon him my new name.</a:t>
            </a:r>
            <a:r>
              <a:rPr lang="en-US" altLang="ja-JP" dirty="0">
                <a:latin typeface="Arial"/>
              </a:rPr>
              <a:t>"</a:t>
            </a:r>
            <a:r>
              <a:rPr lang="en-US" dirty="0"/>
              <a:t>  The word picture of the pillar would have had special significance for the inhabitants of a city plagued with earthquakes.  Pillars were support for buildings; this is a picture of God</a:t>
            </a:r>
            <a:r>
              <a:rPr lang="ja-JP" altLang="en-US" dirty="0">
                <a:latin typeface="Arial"/>
              </a:rPr>
              <a:t>’</a:t>
            </a:r>
            <a:r>
              <a:rPr lang="en-US" dirty="0"/>
              <a:t>s solid nature and holy temple, compared with the fallen pillars of the pagan gods.  The name mentioned in the verse would have had significance in light of the city</a:t>
            </a:r>
            <a:r>
              <a:rPr lang="ja-JP" altLang="en-US" dirty="0">
                <a:latin typeface="Arial"/>
              </a:rPr>
              <a:t>’</a:t>
            </a:r>
            <a:r>
              <a:rPr lang="en-US" dirty="0"/>
              <a:t>s numerous name changes over the years.  Naming is one way to claim possession; just as each emperor tried to claim dominion from the city by re-naming it, so God establishes His eternal dominion over the believers by giving them an eternal, unchanging name.</a:t>
            </a:r>
          </a:p>
          <a:p>
            <a:pPr marL="228600" indent="-228600">
              <a:buFontTx/>
              <a:buAutoNum type="arabicPeriod"/>
            </a:pPr>
            <a:endParaRPr lang="en-US" dirty="0"/>
          </a:p>
          <a:p>
            <a:r>
              <a:rPr lang="zh-CN" altLang="en-US" b="1" dirty="0"/>
              <a:t>圣经中的意义</a:t>
            </a:r>
            <a:endParaRPr lang="zh-CN" altLang="en-US" dirty="0"/>
          </a:p>
          <a:p>
            <a:endParaRPr lang="zh-CN" altLang="en-US" dirty="0"/>
          </a:p>
          <a:p>
            <a:r>
              <a:rPr lang="zh-CN" altLang="en-US" b="1" dirty="0"/>
              <a:t>非拉铁非（</a:t>
            </a:r>
            <a:r>
              <a:rPr lang="en-US" altLang="zh-CN" b="1" dirty="0"/>
              <a:t>Philadelphia</a:t>
            </a:r>
            <a:r>
              <a:rPr lang="zh-CN" altLang="en-US" b="1" dirty="0"/>
              <a:t>）</a:t>
            </a:r>
            <a:r>
              <a:rPr lang="en-US" altLang="zh-CN" dirty="0"/>
              <a:t> </a:t>
            </a:r>
            <a:r>
              <a:rPr lang="zh-CN" altLang="en-US" dirty="0"/>
              <a:t>仅在</a:t>
            </a:r>
            <a:r>
              <a:rPr lang="zh-CN" altLang="en-US" b="1" dirty="0"/>
              <a:t>启示录</a:t>
            </a:r>
            <a:r>
              <a:rPr lang="zh-CN" altLang="en-US" dirty="0"/>
              <a:t>中被提及。</a:t>
            </a:r>
          </a:p>
          <a:p>
            <a:r>
              <a:rPr lang="zh-CN" altLang="en-US" dirty="0"/>
              <a:t>它是使徒约翰在</a:t>
            </a:r>
            <a:r>
              <a:rPr lang="zh-CN" altLang="en-US" b="1" dirty="0"/>
              <a:t>拔摩岛（</a:t>
            </a:r>
            <a:r>
              <a:rPr lang="en-US" altLang="zh-CN" b="1" dirty="0"/>
              <a:t>Patmos</a:t>
            </a:r>
            <a:r>
              <a:rPr lang="zh-CN" altLang="en-US" b="1" dirty="0"/>
              <a:t>）流放</a:t>
            </a:r>
            <a:r>
              <a:rPr lang="zh-CN" altLang="en-US" dirty="0"/>
              <a:t>期间写信的</a:t>
            </a:r>
            <a:r>
              <a:rPr lang="zh-CN" altLang="en-US" b="1" dirty="0"/>
              <a:t>七间教会之一</a:t>
            </a:r>
            <a:r>
              <a:rPr lang="zh-CN" altLang="en-US" dirty="0"/>
              <a:t>，也是</a:t>
            </a:r>
            <a:r>
              <a:rPr lang="zh-CN" altLang="en-US" b="1" dirty="0"/>
              <a:t>唯一两间没有受到责备的教会之一</a:t>
            </a:r>
            <a:r>
              <a:rPr lang="zh-CN" altLang="en-US" dirty="0"/>
              <a:t>。</a:t>
            </a:r>
          </a:p>
          <a:p>
            <a:r>
              <a:rPr lang="zh-CN" altLang="en-US" dirty="0"/>
              <a:t>此外，非拉铁非也是</a:t>
            </a:r>
            <a:r>
              <a:rPr lang="zh-CN" altLang="en-US" b="1" dirty="0"/>
              <a:t>七间教会中最晚建立的城市</a:t>
            </a:r>
            <a:r>
              <a:rPr lang="zh-CN" altLang="en-US" dirty="0"/>
              <a:t>。</a:t>
            </a:r>
          </a:p>
          <a:p>
            <a:endParaRPr lang="zh-CN" altLang="en-US" dirty="0"/>
          </a:p>
          <a:p>
            <a:r>
              <a:rPr lang="zh-CN" altLang="en-US" b="1" dirty="0"/>
              <a:t>启示录 </a:t>
            </a:r>
            <a:r>
              <a:rPr lang="en-US" altLang="zh-CN" b="1" dirty="0"/>
              <a:t>3:9</a:t>
            </a:r>
            <a:r>
              <a:rPr lang="zh-CN" altLang="en-US" b="1" dirty="0"/>
              <a:t>（和合本）</a:t>
            </a:r>
            <a:br>
              <a:rPr lang="zh-CN" altLang="en-US" dirty="0"/>
            </a:br>
            <a:endParaRPr lang="zh-CN" altLang="en-US" dirty="0"/>
          </a:p>
          <a:p>
            <a:r>
              <a:rPr lang="zh-CN" altLang="en-US" b="1" dirty="0"/>
              <a:t>“看哪，撒但一会的，就是自称是犹太人、其实不是，乃是说谎话的，我要使他们来在你脚前下拜，也使他们知道我是已经爱你了。”</a:t>
            </a:r>
            <a:br>
              <a:rPr lang="zh-CN" altLang="en-US" dirty="0"/>
            </a:br>
            <a:endParaRPr lang="zh-CN" altLang="en-US" dirty="0"/>
          </a:p>
          <a:p>
            <a:r>
              <a:rPr lang="zh-CN" altLang="en-US" dirty="0"/>
              <a:t>这节经文</a:t>
            </a:r>
            <a:r>
              <a:rPr lang="zh-CN" altLang="en-US" b="1" dirty="0"/>
              <a:t>指的是非拉铁非教会所遭受的反对</a:t>
            </a:r>
            <a:r>
              <a:rPr lang="zh-CN" altLang="en-US" dirty="0"/>
              <a:t>，反对者是</a:t>
            </a:r>
            <a:r>
              <a:rPr lang="zh-CN" altLang="en-US" b="1" dirty="0"/>
              <a:t>城中不信的犹太人</a:t>
            </a:r>
            <a:r>
              <a:rPr lang="zh-CN" altLang="en-US" dirty="0"/>
              <a:t>。</a:t>
            </a:r>
          </a:p>
          <a:p>
            <a:r>
              <a:rPr lang="zh-CN" altLang="en-US" dirty="0"/>
              <a:t>非拉铁非</a:t>
            </a:r>
            <a:r>
              <a:rPr lang="zh-CN" altLang="en-US" b="1" dirty="0"/>
              <a:t>拥有大量的犹太居民</a:t>
            </a:r>
            <a:r>
              <a:rPr lang="zh-CN" altLang="en-US" dirty="0"/>
              <a:t>，其中一部分人</a:t>
            </a:r>
            <a:r>
              <a:rPr lang="zh-CN" altLang="en-US" b="1" dirty="0"/>
              <a:t>敌对信仰基督的信徒</a:t>
            </a:r>
            <a:r>
              <a:rPr lang="zh-CN" altLang="en-US" dirty="0"/>
              <a:t>。</a:t>
            </a:r>
          </a:p>
          <a:p>
            <a:br>
              <a:rPr lang="zh-CN" altLang="en-US" dirty="0"/>
            </a:br>
            <a:endParaRPr lang="zh-CN" altLang="en-US" dirty="0"/>
          </a:p>
          <a:p>
            <a:r>
              <a:rPr lang="zh-CN" altLang="en-US" b="1" dirty="0"/>
              <a:t>启示录 </a:t>
            </a:r>
            <a:r>
              <a:rPr lang="en-US" altLang="zh-CN" b="1" dirty="0"/>
              <a:t>3:12</a:t>
            </a:r>
            <a:r>
              <a:rPr lang="zh-CN" altLang="en-US" b="1" dirty="0"/>
              <a:t>（和合本）</a:t>
            </a:r>
            <a:br>
              <a:rPr lang="zh-CN" altLang="en-US" dirty="0"/>
            </a:br>
            <a:endParaRPr lang="zh-CN" altLang="en-US" dirty="0"/>
          </a:p>
          <a:p>
            <a:r>
              <a:rPr lang="zh-CN" altLang="en-US" b="1" dirty="0"/>
              <a:t>“得胜的，我要叫他在我神殿中作柱子，他也必不再从那里出去。我又要将我神的名，和我神城的名（就是从天上我神那里降下来的新耶路撒冷），并我的新名，都写在他上面。”</a:t>
            </a:r>
            <a:endParaRPr lang="zh-CN" altLang="en-US" dirty="0"/>
          </a:p>
          <a:p>
            <a:endParaRPr lang="zh-CN" altLang="en-US" dirty="0"/>
          </a:p>
          <a:p>
            <a:r>
              <a:rPr lang="zh-CN" altLang="en-US" dirty="0"/>
              <a:t>“</a:t>
            </a:r>
            <a:r>
              <a:rPr lang="zh-CN" altLang="en-US" b="1" dirty="0"/>
              <a:t>柱子</a:t>
            </a:r>
            <a:r>
              <a:rPr lang="zh-CN" altLang="en-US" dirty="0"/>
              <a:t>”这个意象对于</a:t>
            </a:r>
            <a:r>
              <a:rPr lang="zh-CN" altLang="en-US" b="1" dirty="0"/>
              <a:t>非拉铁非的居民</a:t>
            </a:r>
            <a:r>
              <a:rPr lang="zh-CN" altLang="en-US" dirty="0"/>
              <a:t>来说具有</a:t>
            </a:r>
            <a:r>
              <a:rPr lang="zh-CN" altLang="en-US" b="1" dirty="0"/>
              <a:t>特殊的意义</a:t>
            </a:r>
            <a:r>
              <a:rPr lang="zh-CN" altLang="en-US" dirty="0"/>
              <a:t>，因为</a:t>
            </a:r>
            <a:r>
              <a:rPr lang="zh-CN" altLang="en-US" b="1" dirty="0"/>
              <a:t>该城经常遭受地震</a:t>
            </a:r>
            <a:r>
              <a:rPr lang="zh-CN" altLang="en-US" dirty="0"/>
              <a:t>的破坏。</a:t>
            </a:r>
          </a:p>
          <a:p>
            <a:r>
              <a:rPr lang="zh-CN" altLang="en-US" b="1" dirty="0"/>
              <a:t>柱子</a:t>
            </a:r>
            <a:r>
              <a:rPr lang="zh-CN" altLang="en-US" dirty="0"/>
              <a:t>是建筑物的支撑，</a:t>
            </a:r>
            <a:r>
              <a:rPr lang="zh-CN" altLang="en-US" b="1" dirty="0"/>
              <a:t>象征着神的坚固与圣洁的殿</a:t>
            </a:r>
            <a:r>
              <a:rPr lang="zh-CN" altLang="en-US" dirty="0"/>
              <a:t>，与那些</a:t>
            </a:r>
            <a:r>
              <a:rPr lang="zh-CN" altLang="en-US" b="1" dirty="0"/>
              <a:t>倒塌的异教神庙</a:t>
            </a:r>
            <a:r>
              <a:rPr lang="zh-CN" altLang="en-US" dirty="0"/>
              <a:t>形成鲜明对比。</a:t>
            </a:r>
          </a:p>
          <a:p>
            <a:endParaRPr lang="zh-CN" altLang="en-US" dirty="0"/>
          </a:p>
          <a:p>
            <a:r>
              <a:rPr lang="zh-CN" altLang="en-US" b="1" dirty="0"/>
              <a:t>“名字”在这节经文中也具有特别的象征意义，因为非拉铁非这座城市在历史上经历过多次改名</a:t>
            </a:r>
            <a:r>
              <a:rPr lang="zh-CN" altLang="en-US" dirty="0"/>
              <a:t>。</a:t>
            </a:r>
          </a:p>
          <a:p>
            <a:r>
              <a:rPr lang="zh-CN" altLang="en-US" b="1" dirty="0"/>
              <a:t>命名是拥有权的象征</a:t>
            </a:r>
            <a:r>
              <a:rPr lang="en-US" altLang="zh-CN" dirty="0"/>
              <a:t>——</a:t>
            </a:r>
            <a:r>
              <a:rPr lang="zh-CN" altLang="en-US" dirty="0"/>
              <a:t>正如</a:t>
            </a:r>
            <a:r>
              <a:rPr lang="zh-CN" altLang="en-US" b="1" dirty="0"/>
              <a:t>罗马皇帝</a:t>
            </a:r>
            <a:r>
              <a:rPr lang="zh-CN" altLang="en-US" dirty="0"/>
              <a:t>多次</a:t>
            </a:r>
            <a:r>
              <a:rPr lang="zh-CN" altLang="en-US" b="1" dirty="0"/>
              <a:t>通过改名来宣示对该城的统治</a:t>
            </a:r>
            <a:r>
              <a:rPr lang="zh-CN" altLang="en-US" dirty="0"/>
              <a:t>，</a:t>
            </a:r>
            <a:r>
              <a:rPr lang="zh-CN" altLang="en-US" b="1" dirty="0"/>
              <a:t>神也通过赐予信徒一个</a:t>
            </a:r>
            <a:r>
              <a:rPr lang="zh-CN" altLang="en-US" dirty="0"/>
              <a:t>“</a:t>
            </a:r>
            <a:r>
              <a:rPr lang="zh-CN" altLang="en-US" b="1" dirty="0"/>
              <a:t>永恒且不改变的名字</a:t>
            </a:r>
            <a:r>
              <a:rPr lang="zh-CN" altLang="en-US" dirty="0"/>
              <a:t>”</a:t>
            </a:r>
            <a:r>
              <a:rPr lang="zh-CN" altLang="en-US" b="1" dirty="0"/>
              <a:t>，确立了祂对信徒的</a:t>
            </a:r>
            <a:r>
              <a:rPr lang="zh-CN" altLang="en-US" dirty="0"/>
              <a:t>永恒主权**。</a:t>
            </a:r>
          </a:p>
          <a:p>
            <a:pPr marL="228600" indent="-228600">
              <a:buFontTx/>
              <a:buAutoNum type="arabicPeriod"/>
            </a:pPr>
            <a:endParaRPr lang="en-US" dirty="0"/>
          </a:p>
          <a:p>
            <a:pPr marL="228600" indent="-228600"/>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1E8E0-5F47-8446-A9D8-B5F430898214}" type="slidenum">
              <a:rPr lang="en-US">
                <a:solidFill>
                  <a:prstClr val="black"/>
                </a:solidFill>
                <a:latin typeface="Calibri"/>
              </a:rPr>
              <a:pPr/>
              <a:t>152</a:t>
            </a:fld>
            <a:endParaRPr lang="en-US">
              <a:solidFill>
                <a:prstClr val="black"/>
              </a:solidFill>
              <a:latin typeface="Calibri"/>
            </a:endParaRPr>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153</a:t>
            </a:fld>
            <a:endParaRPr lang="en-GB" sz="1200">
              <a:solidFill>
                <a:prstClr val="white"/>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Did any of the mission trips seem like a fit for you?</a:t>
            </a:r>
          </a:p>
          <a:p>
            <a:r>
              <a:rPr lang="en-US" dirty="0">
                <a:latin typeface="Times New Roman" charset="0"/>
                <a:ea typeface="ＭＳ Ｐゴシック" charset="0"/>
                <a:cs typeface="ＭＳ Ｐゴシック" charset="0"/>
              </a:rPr>
              <a:t>How about local ministry to youth or prisoners?</a:t>
            </a:r>
          </a:p>
          <a:p>
            <a:r>
              <a:rPr lang="en-US" dirty="0">
                <a:latin typeface="Times New Roman" charset="0"/>
                <a:ea typeface="ＭＳ Ｐゴシック" charset="0"/>
                <a:cs typeface="ＭＳ Ｐゴシック" charset="0"/>
              </a:rPr>
              <a:t>God is bringing more young professionals here.  Can you help gather them together?</a:t>
            </a:r>
          </a:p>
          <a:p>
            <a:r>
              <a:rPr lang="en-US" dirty="0">
                <a:latin typeface="Times New Roman" charset="0"/>
                <a:ea typeface="ＭＳ Ｐゴシック" charset="0"/>
                <a:cs typeface="ＭＳ Ｐゴシック" charset="0"/>
              </a:rPr>
              <a:t>Some love kids and babies, so there are open doors there too.</a:t>
            </a:r>
          </a:p>
          <a:p>
            <a:endParaRPr lang="en-US" dirty="0">
              <a:latin typeface="Times New Roman" charset="0"/>
              <a:ea typeface="ＭＳ Ｐゴシック" charset="0"/>
              <a:cs typeface="ＭＳ Ｐゴシック" charset="0"/>
            </a:endParaRPr>
          </a:p>
          <a:p>
            <a:r>
              <a:rPr lang="zh-CN" altLang="en-US" dirty="0"/>
              <a:t>有没有哪个</a:t>
            </a:r>
            <a:r>
              <a:rPr lang="zh-CN" altLang="en-US" b="1" dirty="0"/>
              <a:t>宣教之旅</a:t>
            </a:r>
            <a:r>
              <a:rPr lang="zh-CN" altLang="en-US" dirty="0"/>
              <a:t>让你觉得合适、愿意参与的？</a:t>
            </a:r>
          </a:p>
          <a:p>
            <a:r>
              <a:rPr lang="zh-CN" altLang="en-US" dirty="0"/>
              <a:t>你对</a:t>
            </a:r>
            <a:r>
              <a:rPr lang="zh-CN" altLang="en-US" b="1" dirty="0"/>
              <a:t>当地的青少年事工或监狱事工</a:t>
            </a:r>
            <a:r>
              <a:rPr lang="zh-CN" altLang="en-US" dirty="0"/>
              <a:t>感兴趣吗？</a:t>
            </a:r>
            <a:br>
              <a:rPr lang="zh-CN" altLang="en-US" dirty="0"/>
            </a:br>
            <a:endParaRPr lang="zh-CN" altLang="en-US" dirty="0"/>
          </a:p>
          <a:p>
            <a:r>
              <a:rPr lang="zh-CN" altLang="en-US" dirty="0"/>
              <a:t>神正在带领</a:t>
            </a:r>
            <a:r>
              <a:rPr lang="zh-CN" altLang="en-US" b="1" dirty="0"/>
              <a:t>越来越多的年轻职场人士</a:t>
            </a:r>
            <a:r>
              <a:rPr lang="zh-CN" altLang="en-US" dirty="0"/>
              <a:t>来到这里，你能帮助他们聚集在一起吗？</a:t>
            </a:r>
          </a:p>
          <a:p>
            <a:r>
              <a:rPr lang="zh-CN" altLang="en-US" dirty="0"/>
              <a:t>有些人特别爱</a:t>
            </a:r>
            <a:r>
              <a:rPr lang="zh-CN" altLang="en-US" b="1" dirty="0"/>
              <a:t>孩子和婴儿</a:t>
            </a:r>
            <a:r>
              <a:rPr lang="zh-CN" altLang="en-US" dirty="0"/>
              <a:t>，那里也有</a:t>
            </a:r>
            <a:r>
              <a:rPr lang="zh-CN" altLang="en-US" b="1" dirty="0"/>
              <a:t>敞开的服事机会</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INTERRUPT ME LORD,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PRAYING (a 2-person skit reflecting on the Lord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Prayer by Clyde Lee Herring, adapted from Bread magazine, Nazarene Publishing House (http://</a:t>
            </a:r>
            <a:r>
              <a:rPr lang="en-US" sz="1200" kern="1200" dirty="0" err="1">
                <a:solidFill>
                  <a:schemeClr val="tx1"/>
                </a:solidFill>
                <a:effectLst/>
                <a:latin typeface="+mn-lt"/>
                <a:ea typeface="+mn-ea"/>
                <a:cs typeface="+mn-cs"/>
              </a:rPr>
              <a:t>www.murraymoerman.com</a:t>
            </a:r>
            <a:r>
              <a:rPr lang="en-US" sz="1200" kern="1200" dirty="0">
                <a:solidFill>
                  <a:schemeClr val="tx1"/>
                </a:solidFill>
                <a:effectLst/>
                <a:latin typeface="+mn-lt"/>
                <a:ea typeface="+mn-ea"/>
                <a:cs typeface="+mn-cs"/>
              </a:rPr>
              <a:t>/3downloads/don%27t_interrupt_me_lord_i%27m_praying.pdf)</a:t>
            </a:r>
          </a:p>
          <a:p>
            <a:endParaRPr lang="en-US" sz="1200" kern="1200" dirty="0">
              <a:solidFill>
                <a:schemeClr val="tx1"/>
              </a:solidFill>
              <a:effectLst/>
              <a:latin typeface="+mn-lt"/>
              <a:ea typeface="+mn-ea"/>
              <a:cs typeface="+mn-cs"/>
            </a:endParaRPr>
          </a:p>
          <a:p>
            <a:r>
              <a:rPr lang="zh-CN" altLang="en-US" b="1" dirty="0"/>
              <a:t>“不要打断我，主啊，我在祷告！”</a:t>
            </a:r>
            <a:endParaRPr lang="zh-CN" altLang="en-US" dirty="0"/>
          </a:p>
          <a:p>
            <a:r>
              <a:rPr lang="en-US" altLang="zh-CN" dirty="0"/>
              <a:t>—— </a:t>
            </a:r>
            <a:r>
              <a:rPr lang="zh-CN" altLang="en-US" b="1" dirty="0"/>
              <a:t>一场关于主祷文的双人短剧</a:t>
            </a:r>
            <a:endParaRPr lang="zh-CN" altLang="en-US" dirty="0"/>
          </a:p>
          <a:p>
            <a:r>
              <a:rPr lang="zh-CN" altLang="en-US" dirty="0"/>
              <a:t>作者：</a:t>
            </a:r>
            <a:r>
              <a:rPr lang="zh-CN" altLang="en-US" b="1" dirty="0"/>
              <a:t>克莱德</a:t>
            </a:r>
            <a:r>
              <a:rPr lang="en-US" altLang="zh-CN" b="1" dirty="0"/>
              <a:t>·</a:t>
            </a:r>
            <a:r>
              <a:rPr lang="zh-CN" altLang="en-US" b="1" dirty="0"/>
              <a:t>李</a:t>
            </a:r>
            <a:r>
              <a:rPr lang="en-US" altLang="zh-CN" b="1" dirty="0"/>
              <a:t>·</a:t>
            </a:r>
            <a:r>
              <a:rPr lang="zh-CN" altLang="en-US" b="1" dirty="0"/>
              <a:t>赫林（</a:t>
            </a:r>
            <a:r>
              <a:rPr lang="en-US" altLang="zh-CN" b="1" dirty="0"/>
              <a:t>Clyde Lee Herring</a:t>
            </a:r>
            <a:r>
              <a:rPr lang="zh-CN" altLang="en-US" b="1" dirty="0"/>
              <a:t>）</a:t>
            </a:r>
            <a:endParaRPr lang="en-US" altLang="zh-CN" dirty="0"/>
          </a:p>
          <a:p>
            <a:r>
              <a:rPr lang="zh-CN" altLang="en-US" dirty="0"/>
              <a:t>改编自 </a:t>
            </a:r>
            <a:r>
              <a:rPr lang="en-US" altLang="zh-CN" b="1" dirty="0"/>
              <a:t>《Bread》</a:t>
            </a:r>
            <a:r>
              <a:rPr lang="zh-CN" altLang="en-US" b="1" dirty="0"/>
              <a:t>杂志</a:t>
            </a:r>
            <a:r>
              <a:rPr lang="zh-CN" altLang="en-US" dirty="0"/>
              <a:t>（拿撒勒出版社，</a:t>
            </a:r>
            <a:r>
              <a:rPr lang="en-US" altLang="zh-CN" dirty="0"/>
              <a:t>Nazarene Publishing House</a:t>
            </a:r>
            <a:r>
              <a:rPr lang="zh-CN" altLang="en-US" dirty="0"/>
              <a:t>）</a:t>
            </a:r>
          </a:p>
          <a:p>
            <a:endParaRPr lang="zh-CN" altLang="en-US" dirty="0"/>
          </a:p>
          <a:p>
            <a:r>
              <a:rPr lang="zh-CN" altLang="en-US" dirty="0">
                <a:hlinkClick r:id="rId3"/>
              </a:rPr>
              <a:t>原文链接</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17</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Great to see you here at church this morning! But why are you here? A key motivation that I hear for people coming to a specific church is, “I tried several churches until I found one that made me feel comfortable.”</a:t>
            </a:r>
            <a:r>
              <a:rPr lang="en-SG" dirty="0">
                <a:effectLst/>
                <a:latin typeface="Arial"/>
                <a:cs typeface="Arial"/>
              </a:rPr>
              <a:t> </a:t>
            </a:r>
          </a:p>
          <a:p>
            <a:endParaRPr lang="en-SG" dirty="0">
              <a:effectLst/>
              <a:latin typeface="Arial"/>
              <a:cs typeface="Arial"/>
            </a:endParaRPr>
          </a:p>
          <a:p>
            <a:r>
              <a:rPr lang="zh-CN" altLang="en-US" dirty="0"/>
              <a:t>很高兴今天早上在教会见到你！但</a:t>
            </a:r>
            <a:r>
              <a:rPr lang="zh-CN" altLang="en-US" b="1" dirty="0"/>
              <a:t>你为什么来这里</a:t>
            </a:r>
            <a:r>
              <a:rPr lang="zh-CN" altLang="en-US" dirty="0"/>
              <a:t>呢？</a:t>
            </a:r>
          </a:p>
          <a:p>
            <a:r>
              <a:rPr lang="zh-CN" altLang="en-US" dirty="0"/>
              <a:t>我常听到人们选择某间教会的一个关键原因是：</a:t>
            </a:r>
          </a:p>
          <a:p>
            <a:r>
              <a:rPr lang="zh-CN" altLang="en-US" b="1" dirty="0"/>
              <a:t>“我尝试了好几间教会，直到找到一个让我感到舒适的地方。”</a:t>
            </a:r>
            <a:endParaRPr lang="zh-CN" altLang="en-US" dirty="0"/>
          </a:p>
          <a:p>
            <a:endParaRPr lang="en-US" dirty="0">
              <a:latin typeface="Arial"/>
              <a:cs typeface="Arial"/>
            </a:endParaRPr>
          </a:p>
        </p:txBody>
      </p:sp>
    </p:spTree>
    <p:extLst>
      <p:ext uri="{BB962C8B-B14F-4D97-AF65-F5344CB8AC3E}">
        <p14:creationId xmlns:p14="http://schemas.microsoft.com/office/powerpoint/2010/main" val="408025997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can sympathize with that since I try to wear comfortable shoes and put my body in a comfortable position. I didn’t look for a job where I could be miserable long-term, did you? Like you, I tried to get into a place where I am appreciated and it’s a good fit—comfortable, if you will.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But, of course, we need more than comfort. We need for God to challenge our comfortable way of thinking because the comfortable way can lead us to apathy and even death. </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a:p>
            <a:r>
              <a:rPr lang="zh-CN" altLang="en-US" dirty="0"/>
              <a:t>我能理解这种想法，因为我自己也喜欢穿</a:t>
            </a:r>
            <a:r>
              <a:rPr lang="zh-CN" altLang="en-US" b="1" dirty="0"/>
              <a:t>舒适的鞋子</a:t>
            </a:r>
            <a:r>
              <a:rPr lang="zh-CN" altLang="en-US" dirty="0"/>
              <a:t>，让身体保持</a:t>
            </a:r>
            <a:r>
              <a:rPr lang="zh-CN" altLang="en-US" b="1" dirty="0"/>
              <a:t>舒适的姿势</a:t>
            </a:r>
            <a:r>
              <a:rPr lang="zh-CN" altLang="en-US" dirty="0"/>
              <a:t>。</a:t>
            </a:r>
          </a:p>
          <a:p>
            <a:r>
              <a:rPr lang="zh-CN" altLang="en-US" dirty="0"/>
              <a:t>毕竟，你不会特意去找一个</a:t>
            </a:r>
            <a:r>
              <a:rPr lang="zh-CN" altLang="en-US" b="1" dirty="0"/>
              <a:t>让自己长期痛苦的工作</a:t>
            </a:r>
            <a:r>
              <a:rPr lang="zh-CN" altLang="en-US" dirty="0"/>
              <a:t>，对吧？</a:t>
            </a:r>
          </a:p>
          <a:p>
            <a:r>
              <a:rPr lang="zh-CN" altLang="en-US" dirty="0"/>
              <a:t>就像你一样，我也希望待在一个被欣赏、感觉合适的地方</a:t>
            </a:r>
            <a:r>
              <a:rPr lang="en-US" altLang="zh-CN" dirty="0"/>
              <a:t>——</a:t>
            </a:r>
            <a:r>
              <a:rPr lang="zh-CN" altLang="en-US" dirty="0"/>
              <a:t>换句话说，就是</a:t>
            </a:r>
            <a:r>
              <a:rPr lang="zh-CN" altLang="en-US" b="1" dirty="0"/>
              <a:t>舒适</a:t>
            </a:r>
            <a:r>
              <a:rPr lang="zh-CN" altLang="en-US" dirty="0"/>
              <a:t>的地方。</a:t>
            </a:r>
            <a:br>
              <a:rPr lang="zh-CN" altLang="en-US" dirty="0"/>
            </a:br>
            <a:endParaRPr lang="zh-CN" altLang="en-US" dirty="0"/>
          </a:p>
          <a:p>
            <a:r>
              <a:rPr lang="zh-CN" altLang="en-US" dirty="0"/>
              <a:t>但当然，我们需要的不仅仅是舒适。</a:t>
            </a:r>
          </a:p>
          <a:p>
            <a:r>
              <a:rPr lang="zh-CN" altLang="en-US" dirty="0"/>
              <a:t>我们需要</a:t>
            </a:r>
            <a:r>
              <a:rPr lang="zh-CN" altLang="en-US" b="1" dirty="0"/>
              <a:t>神来挑战我们固有的舒适思维</a:t>
            </a:r>
            <a:r>
              <a:rPr lang="zh-CN" altLang="en-US" dirty="0"/>
              <a:t>，因为</a:t>
            </a:r>
            <a:r>
              <a:rPr lang="zh-CN" altLang="en-US" b="1" dirty="0"/>
              <a:t>过于舒适</a:t>
            </a:r>
            <a:r>
              <a:rPr lang="zh-CN" altLang="en-US" dirty="0"/>
              <a:t>可能会让我们陷入</a:t>
            </a:r>
            <a:r>
              <a:rPr lang="zh-CN" altLang="en-US" b="1" dirty="0"/>
              <a:t>冷漠，甚至属灵的死亡</a:t>
            </a:r>
            <a:r>
              <a:rPr lang="zh-CN" altLang="en-US" dirty="0"/>
              <a:t>。</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cs typeface="ＭＳ Ｐゴシック" charset="0"/>
            </a:endParaRPr>
          </a:p>
        </p:txBody>
      </p:sp>
    </p:spTree>
    <p:extLst>
      <p:ext uri="{BB962C8B-B14F-4D97-AF65-F5344CB8AC3E}">
        <p14:creationId xmlns:p14="http://schemas.microsoft.com/office/powerpoint/2010/main" val="108024887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I read this week, “When on the beautiful road, seek no other road.” Doesn’t that sound nice? But what if the beautiful road leads us to destruction? We need the discipline to stay on the right road, even if it is not so comfortable or beautiful. </a:t>
            </a:r>
          </a:p>
          <a:p>
            <a:endParaRPr lang="en-US" sz="1200" kern="1200" dirty="0">
              <a:solidFill>
                <a:schemeClr val="tx1"/>
              </a:solidFill>
              <a:effectLst/>
              <a:latin typeface="Arial"/>
              <a:ea typeface="+mn-ea"/>
              <a:cs typeface="Arial"/>
            </a:endParaRPr>
          </a:p>
          <a:p>
            <a:r>
              <a:rPr lang="zh-CN" altLang="en-US" dirty="0"/>
              <a:t>这周我读到这样一句话：</a:t>
            </a:r>
            <a:r>
              <a:rPr lang="zh-CN" altLang="en-US" b="1" dirty="0"/>
              <a:t>“当你走在美丽的道路上，不要寻找其他道路。”</a:t>
            </a:r>
            <a:endParaRPr lang="zh-CN" altLang="en-US" dirty="0"/>
          </a:p>
          <a:p>
            <a:r>
              <a:rPr lang="zh-CN" altLang="en-US" dirty="0"/>
              <a:t>听起来是不是很美好？</a:t>
            </a:r>
          </a:p>
          <a:p>
            <a:r>
              <a:rPr lang="zh-CN" altLang="en-US" dirty="0"/>
              <a:t>但如果</a:t>
            </a:r>
            <a:r>
              <a:rPr lang="zh-CN" altLang="en-US" b="1" dirty="0"/>
              <a:t>这条美丽的道路通向毁灭</a:t>
            </a:r>
            <a:r>
              <a:rPr lang="zh-CN" altLang="en-US" dirty="0"/>
              <a:t>呢？</a:t>
            </a:r>
          </a:p>
          <a:p>
            <a:endParaRPr lang="zh-CN" altLang="en-US" dirty="0"/>
          </a:p>
          <a:p>
            <a:r>
              <a:rPr lang="zh-CN" altLang="en-US" dirty="0"/>
              <a:t>我们需要</a:t>
            </a:r>
            <a:r>
              <a:rPr lang="zh-CN" altLang="en-US" b="1" dirty="0"/>
              <a:t>操练自己的意志力</a:t>
            </a:r>
            <a:r>
              <a:rPr lang="zh-CN" altLang="en-US" dirty="0"/>
              <a:t>，选择</a:t>
            </a:r>
            <a:r>
              <a:rPr lang="zh-CN" altLang="en-US" b="1" dirty="0"/>
              <a:t>走在正确的道路上</a:t>
            </a:r>
            <a:r>
              <a:rPr lang="zh-CN" altLang="en-US" dirty="0"/>
              <a:t>，即使这条路并不那么</a:t>
            </a:r>
            <a:r>
              <a:rPr lang="zh-CN" altLang="en-US" b="1" dirty="0"/>
              <a:t>舒适或美丽</a:t>
            </a:r>
            <a:r>
              <a:rPr lang="zh-CN" altLang="en-US" dirty="0"/>
              <a:t>。</a:t>
            </a:r>
          </a:p>
          <a:p>
            <a:endParaRPr lang="en-US" dirty="0">
              <a:latin typeface="Arial"/>
              <a:cs typeface="Arial"/>
            </a:endParaRPr>
          </a:p>
        </p:txBody>
      </p:sp>
    </p:spTree>
    <p:extLst>
      <p:ext uri="{BB962C8B-B14F-4D97-AF65-F5344CB8AC3E}">
        <p14:creationId xmlns:p14="http://schemas.microsoft.com/office/powerpoint/2010/main" val="31228769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One preacher expressed his goal for speaking this way: “I seek to comfort the disturbed and to disturb the comforted.” I suspect we need both—but just at different time—don’t we?</a:t>
            </a:r>
            <a:r>
              <a:rPr lang="en-SG" dirty="0">
                <a:effectLst/>
                <a:latin typeface="Arial"/>
                <a:cs typeface="Arial"/>
              </a:rPr>
              <a:t> </a:t>
            </a:r>
          </a:p>
          <a:p>
            <a:endParaRPr lang="en-SG" dirty="0">
              <a:effectLst/>
              <a:latin typeface="Arial"/>
              <a:cs typeface="Arial"/>
            </a:endParaRPr>
          </a:p>
          <a:p>
            <a:r>
              <a:rPr lang="zh-CN" altLang="en-US" dirty="0"/>
              <a:t>一位传道人这样表达他讲道的目标：</a:t>
            </a:r>
          </a:p>
          <a:p>
            <a:r>
              <a:rPr lang="zh-CN" altLang="en-US" b="1" dirty="0"/>
              <a:t>“我寻求安慰受扰动的人，也寻求扰动安逸的人。”</a:t>
            </a:r>
            <a:br>
              <a:rPr lang="zh-CN" altLang="en-US" dirty="0"/>
            </a:br>
            <a:endParaRPr lang="zh-CN" altLang="en-US" dirty="0"/>
          </a:p>
          <a:p>
            <a:r>
              <a:rPr lang="zh-CN" altLang="en-US" dirty="0"/>
              <a:t>我想，我们确实都需要</a:t>
            </a:r>
            <a:r>
              <a:rPr lang="zh-CN" altLang="en-US" b="1" dirty="0"/>
              <a:t>这两者</a:t>
            </a:r>
            <a:r>
              <a:rPr lang="en-US" altLang="zh-CN" dirty="0"/>
              <a:t>——</a:t>
            </a:r>
            <a:r>
              <a:rPr lang="zh-CN" altLang="en-US" dirty="0"/>
              <a:t>只是</a:t>
            </a:r>
            <a:r>
              <a:rPr lang="zh-CN" altLang="en-US" b="1" dirty="0"/>
              <a:t>在不同的时刻</a:t>
            </a:r>
            <a:r>
              <a:rPr lang="zh-CN" altLang="en-US" dirty="0"/>
              <a:t>，不是吗？</a:t>
            </a:r>
          </a:p>
        </p:txBody>
      </p:sp>
    </p:spTree>
    <p:extLst>
      <p:ext uri="{BB962C8B-B14F-4D97-AF65-F5344CB8AC3E}">
        <p14:creationId xmlns:p14="http://schemas.microsoft.com/office/powerpoint/2010/main" val="299879842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p>
          <a:p>
            <a:endParaRPr lang="en-US" baseline="0"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a:t>
            </a:r>
            <a:r>
              <a:rPr lang="zh-CN" altLang="en-US" b="1" dirty="0"/>
              <a:t>没有</a:t>
            </a:r>
            <a:r>
              <a:rPr lang="zh-CN" altLang="en-US" dirty="0"/>
              <a:t>任何确切的记载表明</a:t>
            </a:r>
            <a:r>
              <a:rPr lang="zh-CN" altLang="en-US" b="1" dirty="0"/>
              <a:t>耶稣曾经写下过任何东西</a:t>
            </a:r>
            <a:r>
              <a:rPr lang="zh-CN" altLang="en-US" dirty="0"/>
              <a:t>，唯一的例外是在</a:t>
            </a:r>
            <a:r>
              <a:rPr lang="zh-CN" altLang="en-US" b="1" dirty="0"/>
              <a:t>约翰福音第</a:t>
            </a:r>
            <a:r>
              <a:rPr lang="en-US" altLang="zh-CN" b="1" dirty="0"/>
              <a:t>8</a:t>
            </a:r>
            <a:r>
              <a:rPr lang="zh-CN" altLang="en-US" b="1" dirty="0"/>
              <a:t>章</a:t>
            </a:r>
            <a:r>
              <a:rPr lang="zh-CN" altLang="en-US" dirty="0"/>
              <a:t>中，祂曾在地上写字</a:t>
            </a:r>
            <a:r>
              <a:rPr lang="en-US" altLang="zh-CN" dirty="0"/>
              <a:t>——</a:t>
            </a:r>
            <a:r>
              <a:rPr lang="zh-CN" altLang="en-US" dirty="0"/>
              <a:t>但我们</a:t>
            </a:r>
            <a:r>
              <a:rPr lang="zh-CN" altLang="en-US" b="1" dirty="0"/>
              <a:t>完全不知道祂写了什么！</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xfrm>
            <a:off x="914400" y="4343400"/>
            <a:ext cx="5029200" cy="280910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Church</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name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Christ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Described in a Unique Way for that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Commendation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Good Deeds among the Believers</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Rebuke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Sin within the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Exhortation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or Encouragement to Repent</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Warning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if the Exhortation is Disobeyed</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Promise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for Faithfulness</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Notice also that each letter not only begins with a reference to Christ but ends with an appeal from the Spirit.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dirty="0"/>
              <a:t>虽然存在一些例外（上方以“</a:t>
            </a:r>
            <a:r>
              <a:rPr lang="en-US" altLang="zh-CN" dirty="0"/>
              <a:t>N/A”</a:t>
            </a:r>
            <a:r>
              <a:rPr lang="zh-CN" altLang="en-US" dirty="0"/>
              <a:t>标注），但七封书信的基本模式遵循七个要点：</a:t>
            </a:r>
          </a:p>
          <a:p>
            <a:pPr>
              <a:buFont typeface="+mj-lt"/>
              <a:buAutoNum type="arabicPeriod"/>
            </a:pPr>
            <a:r>
              <a:rPr lang="zh-CN" altLang="en-US" b="1" dirty="0"/>
              <a:t>教会名称</a:t>
            </a:r>
            <a:endParaRPr lang="zh-CN" altLang="en-US" dirty="0"/>
          </a:p>
          <a:p>
            <a:pPr>
              <a:buFont typeface="+mj-lt"/>
              <a:buAutoNum type="arabicPeriod"/>
            </a:pPr>
            <a:r>
              <a:rPr lang="zh-CN" altLang="en-US" b="1" dirty="0"/>
              <a:t>基督以该教会独特的方式描述</a:t>
            </a:r>
            <a:endParaRPr lang="zh-CN" altLang="en-US" dirty="0"/>
          </a:p>
          <a:p>
            <a:pPr>
              <a:buFont typeface="+mj-lt"/>
              <a:buAutoNum type="arabicPeriod"/>
            </a:pPr>
            <a:r>
              <a:rPr lang="zh-CN" altLang="en-US" b="1" dirty="0"/>
              <a:t>对信徒善行的称赞</a:t>
            </a:r>
            <a:endParaRPr lang="zh-CN" altLang="en-US" dirty="0"/>
          </a:p>
          <a:p>
            <a:pPr>
              <a:buFont typeface="+mj-lt"/>
              <a:buAutoNum type="arabicPeriod"/>
            </a:pPr>
            <a:r>
              <a:rPr lang="zh-CN" altLang="en-US" b="1" dirty="0"/>
              <a:t>对教会罪恶的责备</a:t>
            </a:r>
            <a:endParaRPr lang="zh-CN" altLang="en-US" dirty="0"/>
          </a:p>
          <a:p>
            <a:pPr>
              <a:buFont typeface="+mj-lt"/>
              <a:buAutoNum type="arabicPeriod"/>
            </a:pPr>
            <a:r>
              <a:rPr lang="zh-CN" altLang="en-US" b="1" dirty="0"/>
              <a:t>劝勉或鼓励悔改</a:t>
            </a:r>
            <a:endParaRPr lang="zh-CN" altLang="en-US" dirty="0"/>
          </a:p>
          <a:p>
            <a:pPr>
              <a:buFont typeface="+mj-lt"/>
              <a:buAutoNum type="arabicPeriod"/>
            </a:pPr>
            <a:r>
              <a:rPr lang="zh-CN" altLang="en-US" b="1" dirty="0"/>
              <a:t>若不听从劝勉的警告</a:t>
            </a:r>
            <a:endParaRPr lang="zh-CN" altLang="en-US" dirty="0"/>
          </a:p>
          <a:p>
            <a:pPr>
              <a:buFont typeface="+mj-lt"/>
              <a:buAutoNum type="arabicPeriod"/>
            </a:pPr>
            <a:r>
              <a:rPr lang="zh-CN" altLang="en-US" b="1" dirty="0"/>
              <a:t>对忠心者的应许</a:t>
            </a:r>
            <a:endParaRPr lang="zh-CN" altLang="en-US" dirty="0"/>
          </a:p>
          <a:p>
            <a:r>
              <a:rPr lang="zh-CN" altLang="en-US" dirty="0"/>
              <a:t>此外，每封信不仅以</a:t>
            </a:r>
            <a:r>
              <a:rPr lang="zh-CN" altLang="en-US" b="1" dirty="0"/>
              <a:t>对基督的描述</a:t>
            </a:r>
            <a:r>
              <a:rPr lang="zh-CN" altLang="en-US" dirty="0"/>
              <a:t>开头，还以</a:t>
            </a:r>
            <a:r>
              <a:rPr lang="zh-CN" altLang="en-US" b="1" dirty="0"/>
              <a:t>圣灵的呼吁</a:t>
            </a:r>
            <a:r>
              <a:rPr lang="zh-CN" altLang="en-US" dirty="0"/>
              <a:t>作为结尾。</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18</a:t>
            </a:fld>
            <a:endParaRPr lang="en-GB" sz="1200">
              <a:solidFill>
                <a:prstClr val="white"/>
              </a:solidFil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180</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https://www.youtube.com/</a:t>
            </a:r>
            <a:r>
              <a:rPr lang="en-US" dirty="0" err="1">
                <a:latin typeface="Times New Roman" charset="0"/>
                <a:ea typeface="ＭＳ Ｐゴシック" charset="0"/>
                <a:cs typeface="ＭＳ Ｐゴシック" charset="0"/>
              </a:rPr>
              <a:t>watch?v</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ZnMfdcMOPqo</a:t>
            </a:r>
            <a:endParaRPr lang="en-US" dirty="0">
              <a:latin typeface="Times New Roman" charset="0"/>
              <a:ea typeface="ＭＳ Ｐゴシック" charset="0"/>
              <a:cs typeface="ＭＳ Ｐゴシック" charset="0"/>
            </a:endParaRPr>
          </a:p>
          <a:p>
            <a:r>
              <a:rPr lang="en-US" dirty="0" err="1">
                <a:latin typeface="Times New Roman" charset="0"/>
                <a:ea typeface="ＭＳ Ｐゴシック" charset="0"/>
                <a:cs typeface="ＭＳ Ｐゴシック" charset="0"/>
              </a:rPr>
              <a:t>Accesssed</a:t>
            </a:r>
            <a:r>
              <a:rPr lang="en-US">
                <a:latin typeface="Times New Roman" charset="0"/>
                <a:ea typeface="ＭＳ Ｐゴシック" charset="0"/>
                <a:cs typeface="ＭＳ Ｐゴシック" charset="0"/>
              </a:rPr>
              <a:t> 22 May 2020</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760912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Arial" panose="020B0604020202020204" pitchFamily="34" charset="0"/>
                <a:ea typeface="ＭＳ Ｐゴシック" charset="0"/>
                <a:cs typeface="Arial" panose="020B0604020202020204" pitchFamily="34"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endParaRPr lang="en-US" dirty="0">
              <a:latin typeface="Arial" panose="020B0604020202020204" pitchFamily="34" charset="0"/>
              <a:ea typeface="ＭＳ Ｐゴシック" charset="0"/>
              <a:cs typeface="Arial" panose="020B0604020202020204" pitchFamily="34" charset="0"/>
            </a:endParaRPr>
          </a:p>
          <a:p>
            <a:r>
              <a:rPr lang="zh-CN" altLang="en-US" b="1" dirty="0"/>
              <a:t>耶稣设计了一个绝妙的策略</a:t>
            </a:r>
            <a:r>
              <a:rPr lang="zh-CN" altLang="en-US" dirty="0"/>
              <a:t>，</a:t>
            </a:r>
            <a:r>
              <a:rPr lang="zh-CN" altLang="en-US" b="1" dirty="0"/>
              <a:t>让他的启示首先传到该省的首都</a:t>
            </a:r>
            <a:r>
              <a:rPr lang="en-US" altLang="zh-CN" b="1" dirty="0"/>
              <a:t>——</a:t>
            </a:r>
            <a:r>
              <a:rPr lang="zh-CN" altLang="en-US" b="1" dirty="0"/>
              <a:t>以弗所</a:t>
            </a:r>
            <a:r>
              <a:rPr lang="zh-CN" altLang="en-US" dirty="0"/>
              <a:t>。</a:t>
            </a:r>
          </a:p>
          <a:p>
            <a:r>
              <a:rPr lang="zh-CN" altLang="en-US" dirty="0"/>
              <a:t>这不仅包括</a:t>
            </a:r>
            <a:r>
              <a:rPr lang="zh-CN" altLang="en-US" b="1" dirty="0"/>
              <a:t>一封写给以弗所的书信</a:t>
            </a:r>
            <a:r>
              <a:rPr lang="zh-CN" altLang="en-US" dirty="0"/>
              <a:t>，</a:t>
            </a:r>
            <a:r>
              <a:rPr lang="zh-CN" altLang="en-US" b="1" dirty="0"/>
              <a:t>还包括写给另外六间重要教会的书信</a:t>
            </a:r>
            <a:r>
              <a:rPr lang="zh-CN" altLang="en-US" dirty="0"/>
              <a:t>。</a:t>
            </a:r>
          </a:p>
          <a:p>
            <a:r>
              <a:rPr lang="zh-CN" altLang="en-US" b="1" dirty="0"/>
              <a:t>以弗所的信徒抄写了整本</a:t>
            </a:r>
            <a:r>
              <a:rPr lang="en-US" altLang="zh-CN" b="1" dirty="0"/>
              <a:t>《</a:t>
            </a:r>
            <a:r>
              <a:rPr lang="zh-CN" altLang="en-US" b="1" dirty="0"/>
              <a:t>启示录</a:t>
            </a:r>
            <a:r>
              <a:rPr lang="en-US" altLang="zh-CN" b="1" dirty="0"/>
              <a:t>》</a:t>
            </a:r>
            <a:r>
              <a:rPr lang="zh-CN" altLang="en-US" dirty="0"/>
              <a:t>，</a:t>
            </a:r>
            <a:r>
              <a:rPr lang="zh-CN" altLang="en-US" b="1" dirty="0"/>
              <a:t>然后将原稿送往下一座城市</a:t>
            </a:r>
            <a:r>
              <a:rPr lang="en-US" altLang="zh-CN" b="1" dirty="0"/>
              <a:t>——</a:t>
            </a:r>
            <a:r>
              <a:rPr lang="zh-CN" altLang="en-US" b="1" dirty="0"/>
              <a:t>士每拿</a:t>
            </a:r>
            <a:r>
              <a:rPr lang="zh-CN" altLang="en-US" dirty="0"/>
              <a:t>。</a:t>
            </a:r>
          </a:p>
          <a:p>
            <a:r>
              <a:rPr lang="zh-CN" altLang="en-US" b="1" dirty="0"/>
              <a:t>士每拿</a:t>
            </a:r>
            <a:r>
              <a:rPr lang="zh-CN" altLang="en-US" dirty="0"/>
              <a:t>再</a:t>
            </a:r>
            <a:r>
              <a:rPr lang="zh-CN" altLang="en-US" b="1" dirty="0"/>
              <a:t>抄写自己的副本</a:t>
            </a:r>
            <a:r>
              <a:rPr lang="zh-CN" altLang="en-US" dirty="0"/>
              <a:t>，</a:t>
            </a:r>
            <a:r>
              <a:rPr lang="zh-CN" altLang="en-US" b="1" dirty="0"/>
              <a:t>并将原稿送往北方主干道上的别迦摩</a:t>
            </a:r>
            <a:r>
              <a:rPr lang="zh-CN" altLang="en-US" dirty="0"/>
              <a:t>。</a:t>
            </a:r>
          </a:p>
          <a:p>
            <a:r>
              <a:rPr lang="zh-CN" altLang="en-US" b="1" dirty="0"/>
              <a:t>别迦摩</a:t>
            </a:r>
            <a:r>
              <a:rPr lang="zh-CN" altLang="en-US" dirty="0"/>
              <a:t>随后</a:t>
            </a:r>
            <a:r>
              <a:rPr lang="zh-CN" altLang="en-US" b="1" dirty="0"/>
              <a:t>将这卷预言书送往推雅推喇</a:t>
            </a:r>
            <a:r>
              <a:rPr lang="zh-CN" altLang="en-US" dirty="0"/>
              <a:t>，</a:t>
            </a:r>
            <a:r>
              <a:rPr lang="zh-CN" altLang="en-US" b="1" dirty="0"/>
              <a:t>推雅推喇再传递给撒狄</a:t>
            </a:r>
            <a:r>
              <a:rPr lang="zh-CN" altLang="en-US" dirty="0"/>
              <a:t>，</a:t>
            </a:r>
            <a:r>
              <a:rPr lang="zh-CN" altLang="en-US" b="1" dirty="0"/>
              <a:t>然后是非拉铁非</a:t>
            </a:r>
            <a:r>
              <a:rPr lang="zh-CN" altLang="en-US" dirty="0"/>
              <a:t>，</a:t>
            </a:r>
            <a:r>
              <a:rPr lang="zh-CN" altLang="en-US" b="1" dirty="0"/>
              <a:t>最后到达老底嘉</a:t>
            </a:r>
            <a:r>
              <a:rPr lang="zh-CN" altLang="en-US" dirty="0"/>
              <a:t>。</a:t>
            </a:r>
          </a:p>
          <a:p>
            <a:endParaRPr lang="en-US"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183</a:t>
            </a:fld>
            <a:endParaRPr lang="en-GB" sz="1200">
              <a:solidFill>
                <a:prstClr val="white"/>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184</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AAEDC-985E-A24C-A1A9-EFF3188E5E27}" type="slidenum">
              <a:rPr lang="en-US">
                <a:solidFill>
                  <a:prstClr val="black"/>
                </a:solidFill>
                <a:latin typeface="Calibri"/>
              </a:rPr>
              <a:pPr/>
              <a:t>185</a:t>
            </a:fld>
            <a:endParaRPr lang="en-US">
              <a:solidFill>
                <a:prstClr val="black"/>
              </a:solidFill>
              <a:latin typeface="Calibri"/>
            </a:endParaRPr>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915" name="Rectangle 3"/>
          <p:cNvSpPr>
            <a:spLocks noGrp="1" noChangeArrowheads="1"/>
          </p:cNvSpPr>
          <p:nvPr>
            <p:ph type="body" idx="1"/>
          </p:nvPr>
        </p:nvSpPr>
        <p:spPr>
          <a:xfrm>
            <a:off x="914400" y="4343400"/>
            <a:ext cx="5029200" cy="5252847"/>
          </a:xfrm>
        </p:spPr>
        <p:txBody>
          <a:bodyPr/>
          <a:lstStyle/>
          <a:p>
            <a:pPr marL="228600" indent="-228600">
              <a:lnSpc>
                <a:spcPct val="80000"/>
              </a:lnSpc>
            </a:pPr>
            <a:r>
              <a:rPr lang="en-US" b="1" dirty="0"/>
              <a:t>Historical Background</a:t>
            </a:r>
            <a:endParaRPr lang="en-US" dirty="0"/>
          </a:p>
          <a:p>
            <a:pPr marL="228600" indent="-228600">
              <a:lnSpc>
                <a:spcPct val="80000"/>
              </a:lnSpc>
              <a:buFontTx/>
              <a:buAutoNum type="arabicPeriod"/>
            </a:pPr>
            <a:r>
              <a:rPr lang="en-US" dirty="0"/>
              <a:t>Antiochus the Great (261-246 B.C.), Seleucid king of Syria after the death of Alexander the Great, fortified </a:t>
            </a:r>
            <a:r>
              <a:rPr lang="en-US" dirty="0" err="1"/>
              <a:t>Diospolis</a:t>
            </a:r>
            <a:r>
              <a:rPr lang="en-US" dirty="0"/>
              <a:t>/</a:t>
            </a:r>
            <a:r>
              <a:rPr lang="en-US" dirty="0" err="1"/>
              <a:t>Rhoas</a:t>
            </a:r>
            <a:r>
              <a:rPr lang="en-US" dirty="0"/>
              <a:t> (in modern Turkey) between 261 and 253 B.C.  This he made into a Seleucid outpost, naming it </a:t>
            </a:r>
            <a:r>
              <a:rPr lang="en-US" altLang="ja-JP" dirty="0">
                <a:latin typeface="Arial"/>
              </a:rPr>
              <a:t>"</a:t>
            </a:r>
            <a:r>
              <a:rPr lang="en-US" dirty="0"/>
              <a:t>Laodicea</a:t>
            </a:r>
            <a:r>
              <a:rPr lang="en-US" altLang="ja-JP" dirty="0">
                <a:latin typeface="Arial"/>
              </a:rPr>
              <a:t>"</a:t>
            </a:r>
            <a:r>
              <a:rPr lang="en-US" dirty="0"/>
              <a:t> after his wife, </a:t>
            </a:r>
            <a:r>
              <a:rPr lang="en-US" dirty="0" err="1"/>
              <a:t>Laodice</a:t>
            </a:r>
            <a:r>
              <a:rPr lang="en-US" dirty="0"/>
              <a:t>, whom he later divorced.  Laodicea</a:t>
            </a:r>
            <a:r>
              <a:rPr lang="fr-FR" altLang="ja-JP" dirty="0">
                <a:latin typeface="Arial"/>
              </a:rPr>
              <a:t>'</a:t>
            </a:r>
            <a:r>
              <a:rPr lang="en-US" dirty="0"/>
              <a:t>s formal name was </a:t>
            </a:r>
            <a:r>
              <a:rPr lang="en-US" altLang="ja-JP" dirty="0">
                <a:latin typeface="Arial"/>
              </a:rPr>
              <a:t>"</a:t>
            </a:r>
            <a:r>
              <a:rPr lang="en-US" dirty="0"/>
              <a:t>Laodicea on the </a:t>
            </a:r>
            <a:r>
              <a:rPr lang="en-US" dirty="0" err="1"/>
              <a:t>Lycus</a:t>
            </a:r>
            <a:r>
              <a:rPr lang="en-US" altLang="ja-JP" dirty="0">
                <a:latin typeface="Arial"/>
              </a:rPr>
              <a:t>"</a:t>
            </a:r>
            <a:r>
              <a:rPr lang="en-US" dirty="0"/>
              <a:t> (</a:t>
            </a:r>
            <a:r>
              <a:rPr lang="en-US" i="1" dirty="0"/>
              <a:t>Laodicea ad </a:t>
            </a:r>
            <a:r>
              <a:rPr lang="en-US" i="1" dirty="0" err="1"/>
              <a:t>Lycum</a:t>
            </a:r>
            <a:r>
              <a:rPr lang="en-US" dirty="0"/>
              <a:t>), or </a:t>
            </a:r>
            <a:r>
              <a:rPr lang="en-US" altLang="ja-JP" dirty="0">
                <a:latin typeface="Arial"/>
              </a:rPr>
              <a:t>"</a:t>
            </a:r>
            <a:r>
              <a:rPr lang="en-US" dirty="0"/>
              <a:t>Laodicea of Asia,</a:t>
            </a:r>
            <a:r>
              <a:rPr lang="en-US" altLang="ja-JP" dirty="0">
                <a:latin typeface="Arial"/>
              </a:rPr>
              <a:t>"</a:t>
            </a:r>
            <a:r>
              <a:rPr lang="en-US" dirty="0"/>
              <a:t> to distinguish it from six other Seleucid cities with the same name.  </a:t>
            </a:r>
          </a:p>
          <a:p>
            <a:pPr marL="228600" indent="-228600">
              <a:lnSpc>
                <a:spcPct val="80000"/>
              </a:lnSpc>
              <a:buFontTx/>
              <a:buAutoNum type="arabicPeriod"/>
            </a:pPr>
            <a:r>
              <a:rPr lang="en-US" dirty="0"/>
              <a:t>Situated on a plateau of the </a:t>
            </a:r>
            <a:r>
              <a:rPr lang="en-US" dirty="0" err="1"/>
              <a:t>Lycus</a:t>
            </a:r>
            <a:r>
              <a:rPr lang="en-US" dirty="0"/>
              <a:t> River Valley at the junction of the north-south road from Pergamum to the Mediterranean and east-west road from Ephesus to the interior of an Asia Minor, Laodicea was an important commercial city.  Ephesus lay about one hundred miles to its west and Philadelphia about forty miles to its northwest.  Laodicea was one of a triad in this valley: six miles to the north was Hierapolis, noted for its wool industry, and eleven miles to the east was Colossae.</a:t>
            </a:r>
          </a:p>
          <a:p>
            <a:pPr marL="228600" indent="-228600">
              <a:lnSpc>
                <a:spcPct val="80000"/>
              </a:lnSpc>
              <a:buFontTx/>
              <a:buAutoNum type="arabicPeriod"/>
            </a:pPr>
            <a:r>
              <a:rPr lang="en-US" dirty="0"/>
              <a:t>In 133 B.C. the city came under the </a:t>
            </a:r>
            <a:r>
              <a:rPr lang="en-US" dirty="0" err="1"/>
              <a:t>Pax</a:t>
            </a:r>
            <a:r>
              <a:rPr lang="en-US" dirty="0"/>
              <a:t> </a:t>
            </a:r>
            <a:r>
              <a:rPr lang="en-US" dirty="0" err="1"/>
              <a:t>Romana</a:t>
            </a:r>
            <a:r>
              <a:rPr lang="en-US" dirty="0"/>
              <a:t> and greatly prospered.  First century B.C. Roman statesman and philosopher Cicero, proconsul of Cilicia, lived in Laodicea in 50 B.C. and cashed his letters of credit here, for it was a strategic banking center and prosperous city.  Even the Talmud spoke scornfully of the life of ease and laxity lived by the </a:t>
            </a:r>
            <a:r>
              <a:rPr lang="en-US" dirty="0" err="1"/>
              <a:t>Laodicean</a:t>
            </a:r>
            <a:r>
              <a:rPr lang="en-US" dirty="0"/>
              <a:t> Jews.</a:t>
            </a:r>
          </a:p>
          <a:p>
            <a:pPr marL="228600" indent="-228600">
              <a:lnSpc>
                <a:spcPct val="80000"/>
              </a:lnSpc>
              <a:buFontTx/>
              <a:buAutoNum type="arabicPeriod"/>
            </a:pPr>
            <a:r>
              <a:rPr lang="en-US" dirty="0"/>
              <a:t>In 26 A.D. Laodicea was among several cities in Asia competing for the honor of erecting a temple to emperor </a:t>
            </a:r>
            <a:r>
              <a:rPr lang="en-US" dirty="0" err="1"/>
              <a:t>Tiberias</a:t>
            </a:r>
            <a:r>
              <a:rPr lang="en-US" dirty="0"/>
              <a:t>, but it lost out to Smyrna.  Only later, during the reigns of Commodus and </a:t>
            </a:r>
            <a:r>
              <a:rPr lang="en-US" dirty="0" err="1"/>
              <a:t>Carcalla</a:t>
            </a:r>
            <a:r>
              <a:rPr lang="en-US" dirty="0"/>
              <a:t> (180-217 A.D.), was it granted the coveted title of </a:t>
            </a:r>
            <a:r>
              <a:rPr lang="en-US" altLang="ja-JP" dirty="0">
                <a:latin typeface="Arial"/>
              </a:rPr>
              <a:t>"</a:t>
            </a:r>
            <a:r>
              <a:rPr lang="en-US" dirty="0"/>
              <a:t>Temple-Warden.</a:t>
            </a:r>
            <a:r>
              <a:rPr lang="en-US" altLang="ja-JP" dirty="0">
                <a:latin typeface="Arial"/>
              </a:rPr>
              <a:t>"</a:t>
            </a:r>
            <a:r>
              <a:rPr lang="en-US" dirty="0"/>
              <a:t>  </a:t>
            </a:r>
          </a:p>
          <a:p>
            <a:pPr marL="228600" indent="-228600">
              <a:lnSpc>
                <a:spcPct val="80000"/>
              </a:lnSpc>
              <a:buFontTx/>
              <a:buAutoNum type="arabicPeriod"/>
            </a:pPr>
            <a:r>
              <a:rPr lang="en-US" dirty="0"/>
              <a:t>In the 4th century A.D., Laodicea, called at the time the </a:t>
            </a:r>
            <a:r>
              <a:rPr lang="en-US" altLang="ja-JP" dirty="0">
                <a:latin typeface="Arial"/>
              </a:rPr>
              <a:t>"</a:t>
            </a:r>
            <a:r>
              <a:rPr lang="en-US" dirty="0"/>
              <a:t>Metropolis of Asia,</a:t>
            </a:r>
            <a:r>
              <a:rPr lang="en-US" altLang="ja-JP" dirty="0">
                <a:latin typeface="Arial"/>
              </a:rPr>
              <a:t>"</a:t>
            </a:r>
            <a:r>
              <a:rPr lang="en-US" dirty="0"/>
              <a:t> was the capital of West Phrygia.  Its prosperity continued into the 5th century, when an earthquake devastated it (494 A.D.).  As nearby </a:t>
            </a:r>
            <a:r>
              <a:rPr lang="en-US" dirty="0" err="1"/>
              <a:t>Denizli</a:t>
            </a:r>
            <a:r>
              <a:rPr lang="en-US" dirty="0"/>
              <a:t> grew, many natives there immigrated into Laodicea and under Turkish rule named it </a:t>
            </a:r>
            <a:r>
              <a:rPr lang="en-US" altLang="ja-JP" dirty="0">
                <a:latin typeface="Arial"/>
              </a:rPr>
              <a:t>"</a:t>
            </a:r>
            <a:r>
              <a:rPr lang="en-US" dirty="0" err="1"/>
              <a:t>Ladik</a:t>
            </a:r>
            <a:r>
              <a:rPr lang="en-US" dirty="0"/>
              <a:t>,</a:t>
            </a:r>
            <a:r>
              <a:rPr lang="en-US" altLang="ja-JP" dirty="0">
                <a:latin typeface="Arial"/>
              </a:rPr>
              <a:t>"</a:t>
            </a:r>
            <a:r>
              <a:rPr lang="en-US" dirty="0"/>
              <a:t> but they could not revive its former greatness.  Laodicea was finally abandoned in the 13th century A.D.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a:t>
            </a:r>
          </a:p>
          <a:p>
            <a:pPr marL="228600" indent="-228600">
              <a:lnSpc>
                <a:spcPct val="80000"/>
              </a:lnSpc>
              <a:buFontTx/>
              <a:buAutoNum type="arabicPeriod"/>
            </a:pPr>
            <a:endParaRPr lang="en-US" dirty="0"/>
          </a:p>
          <a:p>
            <a:pPr marL="228600" indent="-228600">
              <a:lnSpc>
                <a:spcPct val="80000"/>
              </a:lnSpc>
              <a:buFontTx/>
              <a:buAutoNum type="arabicPeriod"/>
            </a:pPr>
            <a:endParaRPr lang="en-US" dirty="0"/>
          </a:p>
          <a:p>
            <a:r>
              <a:rPr lang="zh-CN" altLang="en-US" b="1" dirty="0"/>
              <a:t>历史背景</a:t>
            </a:r>
            <a:endParaRPr lang="zh-CN" altLang="en-US" dirty="0"/>
          </a:p>
          <a:p>
            <a:br>
              <a:rPr lang="zh-CN" altLang="en-US" dirty="0"/>
            </a:br>
            <a:endParaRPr lang="zh-CN" altLang="en-US" dirty="0"/>
          </a:p>
          <a:p>
            <a:r>
              <a:rPr lang="zh-CN" altLang="en-US" b="1" dirty="0"/>
              <a:t>安条克大帝（</a:t>
            </a:r>
            <a:r>
              <a:rPr lang="en-US" altLang="zh-CN" b="1" dirty="0"/>
              <a:t>Antiochus the Great</a:t>
            </a:r>
            <a:r>
              <a:rPr lang="zh-CN" altLang="en-US" b="1" dirty="0"/>
              <a:t>，公元前 </a:t>
            </a:r>
            <a:r>
              <a:rPr lang="en-US" altLang="zh-CN" b="1" dirty="0"/>
              <a:t>261-246 </a:t>
            </a:r>
            <a:r>
              <a:rPr lang="zh-CN" altLang="en-US" b="1" dirty="0"/>
              <a:t>年）是塞琉古王朝（</a:t>
            </a:r>
            <a:r>
              <a:rPr lang="en-US" altLang="zh-CN" b="1" dirty="0"/>
              <a:t>Seleucid Kingdom</a:t>
            </a:r>
            <a:r>
              <a:rPr lang="zh-CN" altLang="en-US" b="1" dirty="0"/>
              <a:t>）的叙利亚国王</a:t>
            </a:r>
            <a:r>
              <a:rPr lang="zh-CN" altLang="en-US" dirty="0"/>
              <a:t>，继承**亚历山大大帝（</a:t>
            </a:r>
            <a:r>
              <a:rPr lang="en-US" altLang="zh-CN" dirty="0"/>
              <a:t>Alexander the Great</a:t>
            </a:r>
            <a:r>
              <a:rPr lang="zh-CN" altLang="en-US" dirty="0"/>
              <a:t>）**之后的统治权。</a:t>
            </a:r>
          </a:p>
          <a:p>
            <a:br>
              <a:rPr lang="zh-CN" altLang="en-US" dirty="0"/>
            </a:br>
            <a:endParaRPr lang="zh-CN" altLang="en-US" dirty="0"/>
          </a:p>
          <a:p>
            <a:r>
              <a:rPr lang="zh-CN" altLang="en-US" dirty="0"/>
              <a:t>在</a:t>
            </a:r>
            <a:r>
              <a:rPr lang="zh-CN" altLang="en-US" b="1" dirty="0"/>
              <a:t>公元前 </a:t>
            </a:r>
            <a:r>
              <a:rPr lang="en-US" altLang="zh-CN" b="1" dirty="0"/>
              <a:t>261-253 </a:t>
            </a:r>
            <a:r>
              <a:rPr lang="zh-CN" altLang="en-US" b="1" dirty="0"/>
              <a:t>年</a:t>
            </a:r>
            <a:r>
              <a:rPr lang="zh-CN" altLang="en-US" dirty="0"/>
              <a:t>间，他加固了位于</a:t>
            </a:r>
            <a:r>
              <a:rPr lang="zh-CN" altLang="en-US" b="1" dirty="0"/>
              <a:t>现代土耳其</a:t>
            </a:r>
            <a:r>
              <a:rPr lang="zh-CN" altLang="en-US" dirty="0"/>
              <a:t>的</a:t>
            </a:r>
            <a:r>
              <a:rPr lang="zh-CN" altLang="en-US" b="1" dirty="0"/>
              <a:t>迪俄斯波利斯（</a:t>
            </a:r>
            <a:r>
              <a:rPr lang="en-US" altLang="zh-CN" b="1" dirty="0" err="1"/>
              <a:t>Diospolis</a:t>
            </a:r>
            <a:r>
              <a:rPr lang="zh-CN" altLang="en-US" b="1" dirty="0"/>
              <a:t>）</a:t>
            </a:r>
            <a:r>
              <a:rPr lang="en-US" altLang="zh-CN" b="1" dirty="0"/>
              <a:t>/ </a:t>
            </a:r>
            <a:r>
              <a:rPr lang="zh-CN" altLang="en-US" b="1" dirty="0"/>
              <a:t>罗阿斯（</a:t>
            </a:r>
            <a:r>
              <a:rPr lang="en-US" altLang="zh-CN" b="1" dirty="0" err="1"/>
              <a:t>Rhoas</a:t>
            </a:r>
            <a:r>
              <a:rPr lang="zh-CN" altLang="en-US" b="1" dirty="0"/>
              <a:t>）</a:t>
            </a:r>
            <a:r>
              <a:rPr lang="zh-CN" altLang="en-US" dirty="0"/>
              <a:t>，将其改建为</a:t>
            </a:r>
            <a:r>
              <a:rPr lang="zh-CN" altLang="en-US" b="1" dirty="0"/>
              <a:t>塞琉古帝国的军事据点</a:t>
            </a:r>
            <a:r>
              <a:rPr lang="zh-CN" altLang="en-US" dirty="0"/>
              <a:t>，并以</a:t>
            </a:r>
            <a:r>
              <a:rPr lang="zh-CN" altLang="en-US" b="1" dirty="0"/>
              <a:t>他的妻子</a:t>
            </a:r>
            <a:r>
              <a:rPr lang="zh-CN" altLang="en-US" dirty="0"/>
              <a:t> </a:t>
            </a:r>
            <a:r>
              <a:rPr lang="zh-CN" altLang="en-US" b="1" dirty="0"/>
              <a:t>劳迪基（</a:t>
            </a:r>
            <a:r>
              <a:rPr lang="en-US" altLang="zh-CN" b="1" dirty="0"/>
              <a:t>Laodice</a:t>
            </a:r>
            <a:r>
              <a:rPr lang="zh-CN" altLang="en-US" b="1" dirty="0"/>
              <a:t>）的名字将其命名为“老底嘉”（</a:t>
            </a:r>
            <a:r>
              <a:rPr lang="en-US" altLang="zh-CN" b="1" dirty="0"/>
              <a:t>Laodicea</a:t>
            </a:r>
            <a:r>
              <a:rPr lang="zh-CN" altLang="en-US" b="1" dirty="0"/>
              <a:t>）</a:t>
            </a:r>
            <a:r>
              <a:rPr lang="zh-CN" altLang="en-US" dirty="0"/>
              <a:t>。然而，后来</a:t>
            </a:r>
            <a:r>
              <a:rPr lang="zh-CN" altLang="en-US" b="1" dirty="0"/>
              <a:t>他与劳迪基离婚</a:t>
            </a:r>
            <a:r>
              <a:rPr lang="zh-CN" altLang="en-US" dirty="0"/>
              <a:t>。</a:t>
            </a:r>
          </a:p>
          <a:p>
            <a:br>
              <a:rPr lang="zh-CN" altLang="en-US" dirty="0"/>
            </a:br>
            <a:endParaRPr lang="zh-CN" altLang="en-US" dirty="0"/>
          </a:p>
          <a:p>
            <a:r>
              <a:rPr lang="zh-CN" altLang="en-US" dirty="0"/>
              <a:t>老底嘉的正式名称为 </a:t>
            </a:r>
            <a:r>
              <a:rPr lang="zh-CN" altLang="en-US" b="1" dirty="0"/>
              <a:t>“吕考斯河畔的老底嘉”（</a:t>
            </a:r>
            <a:r>
              <a:rPr lang="en-US" altLang="zh-CN" b="1" dirty="0"/>
              <a:t>Laodicea ad </a:t>
            </a:r>
            <a:r>
              <a:rPr lang="en-US" altLang="zh-CN" b="1" dirty="0" err="1"/>
              <a:t>Lycum</a:t>
            </a:r>
            <a:r>
              <a:rPr lang="zh-CN" altLang="en-US" b="1" dirty="0"/>
              <a:t>）</a:t>
            </a:r>
            <a:r>
              <a:rPr lang="en-US" altLang="zh-CN" dirty="0"/>
              <a:t> </a:t>
            </a:r>
            <a:r>
              <a:rPr lang="zh-CN" altLang="en-US" dirty="0"/>
              <a:t>或 </a:t>
            </a:r>
            <a:r>
              <a:rPr lang="zh-CN" altLang="en-US" b="1" dirty="0"/>
              <a:t>“亚细亚的老底嘉”</a:t>
            </a:r>
            <a:r>
              <a:rPr lang="zh-CN" altLang="en-US" dirty="0"/>
              <a:t>，以区别于</a:t>
            </a:r>
            <a:r>
              <a:rPr lang="zh-CN" altLang="en-US" b="1" dirty="0"/>
              <a:t>塞琉古帝国的其他六座同名城市</a:t>
            </a:r>
            <a:r>
              <a:rPr lang="zh-CN" altLang="en-US" dirty="0"/>
              <a:t>。</a:t>
            </a:r>
          </a:p>
          <a:p>
            <a:r>
              <a:rPr lang="zh-CN" altLang="en-US" b="1" dirty="0"/>
              <a:t>地理位置与商业地位</a:t>
            </a:r>
            <a:endParaRPr lang="zh-CN" altLang="en-US" dirty="0"/>
          </a:p>
          <a:p>
            <a:br>
              <a:rPr lang="zh-CN" altLang="en-US" dirty="0"/>
            </a:br>
            <a:endParaRPr lang="zh-CN" altLang="en-US" dirty="0"/>
          </a:p>
          <a:p>
            <a:r>
              <a:rPr lang="zh-CN" altLang="en-US" dirty="0"/>
              <a:t>老底嘉坐落在</a:t>
            </a:r>
            <a:r>
              <a:rPr lang="zh-CN" altLang="en-US" b="1" dirty="0"/>
              <a:t>吕考斯河谷（</a:t>
            </a:r>
            <a:r>
              <a:rPr lang="en-US" altLang="zh-CN" b="1" dirty="0"/>
              <a:t>Lycus River Valley</a:t>
            </a:r>
            <a:r>
              <a:rPr lang="zh-CN" altLang="en-US" b="1" dirty="0"/>
              <a:t>）的高原</a:t>
            </a:r>
            <a:r>
              <a:rPr lang="zh-CN" altLang="en-US" dirty="0"/>
              <a:t>上，位于</a:t>
            </a:r>
            <a:r>
              <a:rPr lang="zh-CN" altLang="en-US" b="1" dirty="0"/>
              <a:t>南北向道路（从别迦摩通往地中海）与东西向道路（从以弗所通往小亚细亚腹地）的交汇点，因此成为重要的商业城市</a:t>
            </a:r>
            <a:r>
              <a:rPr lang="zh-CN" altLang="en-US" dirty="0"/>
              <a:t>。</a:t>
            </a:r>
          </a:p>
          <a:p>
            <a:r>
              <a:rPr lang="en-US" altLang="zh-CN" dirty="0"/>
              <a:t>• </a:t>
            </a:r>
            <a:r>
              <a:rPr lang="zh-CN" altLang="en-US" b="1" dirty="0"/>
              <a:t>以弗所（</a:t>
            </a:r>
            <a:r>
              <a:rPr lang="en-US" altLang="zh-CN" b="1" dirty="0"/>
              <a:t>Ephesus</a:t>
            </a:r>
            <a:r>
              <a:rPr lang="zh-CN" altLang="en-US" b="1" dirty="0"/>
              <a:t>）位于其西部约 </a:t>
            </a:r>
            <a:r>
              <a:rPr lang="en-US" altLang="zh-CN" b="1" dirty="0"/>
              <a:t>100 </a:t>
            </a:r>
            <a:r>
              <a:rPr lang="zh-CN" altLang="en-US" b="1" dirty="0"/>
              <a:t>英里</a:t>
            </a:r>
            <a:endParaRPr lang="zh-CN" altLang="en-US" dirty="0"/>
          </a:p>
          <a:p>
            <a:r>
              <a:rPr lang="en-US" altLang="zh-CN" dirty="0"/>
              <a:t>• </a:t>
            </a:r>
            <a:r>
              <a:rPr lang="zh-CN" altLang="en-US" b="1" dirty="0"/>
              <a:t>非拉铁非（</a:t>
            </a:r>
            <a:r>
              <a:rPr lang="en-US" altLang="zh-CN" b="1" dirty="0"/>
              <a:t>Philadelphia</a:t>
            </a:r>
            <a:r>
              <a:rPr lang="zh-CN" altLang="en-US" b="1" dirty="0"/>
              <a:t>）位于其西北约 </a:t>
            </a:r>
            <a:r>
              <a:rPr lang="en-US" altLang="zh-CN" b="1" dirty="0"/>
              <a:t>40 </a:t>
            </a:r>
            <a:r>
              <a:rPr lang="zh-CN" altLang="en-US" b="1" dirty="0"/>
              <a:t>英里</a:t>
            </a:r>
            <a:endParaRPr lang="zh-CN" altLang="en-US" dirty="0"/>
          </a:p>
          <a:p>
            <a:br>
              <a:rPr lang="zh-CN" altLang="en-US" dirty="0"/>
            </a:br>
            <a:endParaRPr lang="zh-CN" altLang="en-US" dirty="0"/>
          </a:p>
          <a:p>
            <a:r>
              <a:rPr lang="zh-CN" altLang="en-US" dirty="0"/>
              <a:t>老底嘉与</a:t>
            </a:r>
            <a:r>
              <a:rPr lang="zh-CN" altLang="en-US" b="1" dirty="0"/>
              <a:t>该河谷的另外两座城市</a:t>
            </a:r>
            <a:r>
              <a:rPr lang="zh-CN" altLang="en-US" dirty="0"/>
              <a:t>组成了一个</a:t>
            </a:r>
            <a:r>
              <a:rPr lang="zh-CN" altLang="en-US" b="1" dirty="0"/>
              <a:t>三城联盟</a:t>
            </a:r>
            <a:r>
              <a:rPr lang="zh-CN" altLang="en-US" dirty="0"/>
              <a:t>：</a:t>
            </a:r>
          </a:p>
          <a:p>
            <a:r>
              <a:rPr lang="en-US" altLang="zh-CN" dirty="0"/>
              <a:t>• </a:t>
            </a:r>
            <a:r>
              <a:rPr lang="zh-CN" altLang="en-US" b="1" dirty="0"/>
              <a:t>北方 </a:t>
            </a:r>
            <a:r>
              <a:rPr lang="en-US" altLang="zh-CN" b="1" dirty="0"/>
              <a:t>6 </a:t>
            </a:r>
            <a:r>
              <a:rPr lang="zh-CN" altLang="en-US" b="1" dirty="0"/>
              <a:t>英里</a:t>
            </a:r>
            <a:r>
              <a:rPr lang="zh-CN" altLang="en-US" dirty="0"/>
              <a:t>是</a:t>
            </a:r>
            <a:r>
              <a:rPr lang="zh-CN" altLang="en-US" b="1" dirty="0"/>
              <a:t>希拉波利（</a:t>
            </a:r>
            <a:r>
              <a:rPr lang="en-US" altLang="zh-CN" b="1" dirty="0"/>
              <a:t>Hierapolis</a:t>
            </a:r>
            <a:r>
              <a:rPr lang="zh-CN" altLang="en-US" b="1" dirty="0"/>
              <a:t>）</a:t>
            </a:r>
            <a:r>
              <a:rPr lang="zh-CN" altLang="en-US" dirty="0"/>
              <a:t>，以</a:t>
            </a:r>
            <a:r>
              <a:rPr lang="zh-CN" altLang="en-US" b="1" dirty="0"/>
              <a:t>羊毛工业</a:t>
            </a:r>
            <a:r>
              <a:rPr lang="zh-CN" altLang="en-US" dirty="0"/>
              <a:t>闻名</a:t>
            </a:r>
          </a:p>
          <a:p>
            <a:r>
              <a:rPr lang="en-US" altLang="zh-CN" dirty="0"/>
              <a:t>• </a:t>
            </a:r>
            <a:r>
              <a:rPr lang="zh-CN" altLang="en-US" b="1" dirty="0"/>
              <a:t>东面 </a:t>
            </a:r>
            <a:r>
              <a:rPr lang="en-US" altLang="zh-CN" b="1" dirty="0"/>
              <a:t>11 </a:t>
            </a:r>
            <a:r>
              <a:rPr lang="zh-CN" altLang="en-US" b="1" dirty="0"/>
              <a:t>英里</a:t>
            </a:r>
            <a:r>
              <a:rPr lang="zh-CN" altLang="en-US" dirty="0"/>
              <a:t>是</a:t>
            </a:r>
            <a:r>
              <a:rPr lang="zh-CN" altLang="en-US" b="1" dirty="0"/>
              <a:t>歌罗西（</a:t>
            </a:r>
            <a:r>
              <a:rPr lang="en-US" altLang="zh-CN" b="1" dirty="0"/>
              <a:t>Colossae</a:t>
            </a:r>
            <a:r>
              <a:rPr lang="zh-CN" altLang="en-US" b="1" dirty="0"/>
              <a:t>）</a:t>
            </a:r>
            <a:endParaRPr lang="en-US" altLang="zh-CN" dirty="0"/>
          </a:p>
          <a:p>
            <a:r>
              <a:rPr lang="zh-CN" altLang="en-US" b="1" dirty="0"/>
              <a:t>罗马时期的繁荣</a:t>
            </a:r>
            <a:endParaRPr lang="zh-CN" altLang="en-US" dirty="0"/>
          </a:p>
          <a:p>
            <a:br>
              <a:rPr lang="zh-CN" altLang="en-US" dirty="0"/>
            </a:br>
            <a:endParaRPr lang="zh-CN" altLang="en-US" dirty="0"/>
          </a:p>
          <a:p>
            <a:r>
              <a:rPr lang="zh-CN" altLang="en-US" b="1" dirty="0"/>
              <a:t>公元前 </a:t>
            </a:r>
            <a:r>
              <a:rPr lang="en-US" altLang="zh-CN" b="1" dirty="0"/>
              <a:t>133 </a:t>
            </a:r>
            <a:r>
              <a:rPr lang="zh-CN" altLang="en-US" b="1" dirty="0"/>
              <a:t>年</a:t>
            </a:r>
            <a:r>
              <a:rPr lang="zh-CN" altLang="en-US" dirty="0"/>
              <a:t>，老底嘉并入</a:t>
            </a:r>
            <a:r>
              <a:rPr lang="zh-CN" altLang="en-US" b="1" dirty="0"/>
              <a:t>罗马帝国（</a:t>
            </a:r>
            <a:r>
              <a:rPr lang="en-US" altLang="zh-CN" b="1" dirty="0"/>
              <a:t>Pax Romana</a:t>
            </a:r>
            <a:r>
              <a:rPr lang="zh-CN" altLang="en-US" b="1" dirty="0"/>
              <a:t>）</a:t>
            </a:r>
            <a:r>
              <a:rPr lang="zh-CN" altLang="en-US" dirty="0"/>
              <a:t>，并因此迎来</a:t>
            </a:r>
            <a:r>
              <a:rPr lang="zh-CN" altLang="en-US" b="1" dirty="0"/>
              <a:t>经济繁荣</a:t>
            </a:r>
            <a:r>
              <a:rPr lang="zh-CN" altLang="en-US" dirty="0"/>
              <a:t>。</a:t>
            </a:r>
          </a:p>
          <a:p>
            <a:r>
              <a:rPr lang="en-US" altLang="zh-CN" dirty="0"/>
              <a:t>• </a:t>
            </a:r>
            <a:r>
              <a:rPr lang="zh-CN" altLang="en-US" b="1" dirty="0"/>
              <a:t>公元前 </a:t>
            </a:r>
            <a:r>
              <a:rPr lang="en-US" altLang="zh-CN" b="1" dirty="0"/>
              <a:t>50 </a:t>
            </a:r>
            <a:r>
              <a:rPr lang="zh-CN" altLang="en-US" b="1" dirty="0"/>
              <a:t>年</a:t>
            </a:r>
            <a:r>
              <a:rPr lang="zh-CN" altLang="en-US" dirty="0"/>
              <a:t>，</a:t>
            </a:r>
            <a:r>
              <a:rPr lang="zh-CN" altLang="en-US" b="1" dirty="0"/>
              <a:t>罗马政治家和哲学家西塞罗（</a:t>
            </a:r>
            <a:r>
              <a:rPr lang="en-US" altLang="zh-CN" b="1" dirty="0"/>
              <a:t>Cicero</a:t>
            </a:r>
            <a:r>
              <a:rPr lang="zh-CN" altLang="en-US" b="1" dirty="0"/>
              <a:t>）曾在老底嘉担任基利家（</a:t>
            </a:r>
            <a:r>
              <a:rPr lang="en-US" altLang="zh-CN" b="1" dirty="0"/>
              <a:t>Cilicia</a:t>
            </a:r>
            <a:r>
              <a:rPr lang="zh-CN" altLang="en-US" b="1" dirty="0"/>
              <a:t>）总督</a:t>
            </a:r>
            <a:r>
              <a:rPr lang="zh-CN" altLang="en-US" dirty="0"/>
              <a:t>，并在此兑现信用票据，可见老底嘉是</a:t>
            </a:r>
            <a:r>
              <a:rPr lang="zh-CN" altLang="en-US" b="1" dirty="0"/>
              <a:t>重要的银行业中心</a:t>
            </a:r>
            <a:r>
              <a:rPr lang="zh-CN" altLang="en-US" dirty="0"/>
              <a:t>，极其富裕。</a:t>
            </a:r>
          </a:p>
          <a:p>
            <a:r>
              <a:rPr lang="en-US" altLang="zh-CN" dirty="0"/>
              <a:t>• </a:t>
            </a:r>
            <a:r>
              <a:rPr lang="en-US" altLang="zh-CN" b="1" dirty="0"/>
              <a:t>《</a:t>
            </a:r>
            <a:r>
              <a:rPr lang="zh-CN" altLang="en-US" b="1" dirty="0"/>
              <a:t>塔木德</a:t>
            </a:r>
            <a:r>
              <a:rPr lang="en-US" altLang="zh-CN" b="1" dirty="0"/>
              <a:t>》</a:t>
            </a:r>
            <a:r>
              <a:rPr lang="zh-CN" altLang="en-US" b="1" dirty="0"/>
              <a:t>（</a:t>
            </a:r>
            <a:r>
              <a:rPr lang="en-US" altLang="zh-CN" b="1" dirty="0"/>
              <a:t>Talmud</a:t>
            </a:r>
            <a:r>
              <a:rPr lang="zh-CN" altLang="en-US" b="1" dirty="0"/>
              <a:t>）曾讽刺</a:t>
            </a:r>
            <a:r>
              <a:rPr lang="zh-CN" altLang="en-US" dirty="0"/>
              <a:t>老底嘉的犹太人</a:t>
            </a:r>
            <a:r>
              <a:rPr lang="zh-CN" altLang="en-US" b="1" dirty="0"/>
              <a:t>过着奢华、放纵的生活</a:t>
            </a:r>
            <a:r>
              <a:rPr lang="zh-CN" altLang="en-US" dirty="0"/>
              <a:t>。</a:t>
            </a:r>
          </a:p>
          <a:p>
            <a:br>
              <a:rPr lang="zh-CN" altLang="en-US" dirty="0"/>
            </a:br>
            <a:endParaRPr lang="zh-CN" altLang="en-US" dirty="0"/>
          </a:p>
          <a:p>
            <a:r>
              <a:rPr lang="zh-CN" altLang="en-US" b="1" dirty="0"/>
              <a:t>公元 </a:t>
            </a:r>
            <a:r>
              <a:rPr lang="en-US" altLang="zh-CN" b="1" dirty="0"/>
              <a:t>26 </a:t>
            </a:r>
            <a:r>
              <a:rPr lang="zh-CN" altLang="en-US" b="1" dirty="0"/>
              <a:t>年</a:t>
            </a:r>
            <a:r>
              <a:rPr lang="zh-CN" altLang="en-US" dirty="0"/>
              <a:t>，老底嘉曾与</a:t>
            </a:r>
            <a:r>
              <a:rPr lang="zh-CN" altLang="en-US" b="1" dirty="0"/>
              <a:t>亚细亚的其他城市竞争</a:t>
            </a:r>
            <a:r>
              <a:rPr lang="zh-CN" altLang="en-US" dirty="0"/>
              <a:t>，希望赢得</a:t>
            </a:r>
            <a:r>
              <a:rPr lang="zh-CN" altLang="en-US" b="1" dirty="0"/>
              <a:t>为皇帝提比略（</a:t>
            </a:r>
            <a:r>
              <a:rPr lang="en-US" altLang="zh-CN" b="1" dirty="0"/>
              <a:t>Tiberius</a:t>
            </a:r>
            <a:r>
              <a:rPr lang="zh-CN" altLang="en-US" b="1" dirty="0"/>
              <a:t>）建造神庙的荣誉</a:t>
            </a:r>
            <a:r>
              <a:rPr lang="zh-CN" altLang="en-US" dirty="0"/>
              <a:t>，但最终败给了</a:t>
            </a:r>
            <a:r>
              <a:rPr lang="zh-CN" altLang="en-US" b="1" dirty="0"/>
              <a:t>士每拿（</a:t>
            </a:r>
            <a:r>
              <a:rPr lang="en-US" altLang="zh-CN" b="1" dirty="0"/>
              <a:t>Smyrna</a:t>
            </a:r>
            <a:r>
              <a:rPr lang="zh-CN" altLang="en-US" b="1" dirty="0"/>
              <a:t>）</a:t>
            </a:r>
            <a:r>
              <a:rPr lang="zh-CN" altLang="en-US" dirty="0"/>
              <a:t>。</a:t>
            </a:r>
          </a:p>
          <a:p>
            <a:br>
              <a:rPr lang="zh-CN" altLang="en-US" dirty="0"/>
            </a:br>
            <a:endParaRPr lang="zh-CN" altLang="en-US" dirty="0"/>
          </a:p>
          <a:p>
            <a:r>
              <a:rPr lang="zh-CN" altLang="en-US" dirty="0"/>
              <a:t>直到</a:t>
            </a:r>
            <a:r>
              <a:rPr lang="zh-CN" altLang="en-US" b="1" dirty="0"/>
              <a:t>公元 </a:t>
            </a:r>
            <a:r>
              <a:rPr lang="en-US" altLang="zh-CN" b="1" dirty="0"/>
              <a:t>180-217 </a:t>
            </a:r>
            <a:r>
              <a:rPr lang="zh-CN" altLang="en-US" b="1" dirty="0"/>
              <a:t>年</a:t>
            </a:r>
            <a:r>
              <a:rPr lang="zh-CN" altLang="en-US" dirty="0"/>
              <a:t>，在**康茂德（</a:t>
            </a:r>
            <a:r>
              <a:rPr lang="en-US" altLang="zh-CN" dirty="0"/>
              <a:t>Commodus</a:t>
            </a:r>
            <a:r>
              <a:rPr lang="zh-CN" altLang="en-US" dirty="0"/>
              <a:t>）和卡拉卡拉（</a:t>
            </a:r>
            <a:r>
              <a:rPr lang="en-US" altLang="zh-CN" dirty="0"/>
              <a:t>Caracalla</a:t>
            </a:r>
            <a:r>
              <a:rPr lang="zh-CN" altLang="en-US" dirty="0"/>
              <a:t>）</a:t>
            </a:r>
            <a:r>
              <a:rPr lang="zh-CN" altLang="en-US" b="1" dirty="0"/>
              <a:t>统治时期，老底嘉才被授予</a:t>
            </a:r>
            <a:r>
              <a:rPr lang="zh-CN" altLang="en-US" dirty="0"/>
              <a:t>“神庙监护者”（</a:t>
            </a:r>
            <a:r>
              <a:rPr lang="en-US" altLang="zh-CN" dirty="0"/>
              <a:t>Temple-Warden</a:t>
            </a:r>
            <a:r>
              <a:rPr lang="zh-CN" altLang="en-US" dirty="0"/>
              <a:t>）**的头衔。</a:t>
            </a:r>
          </a:p>
          <a:p>
            <a:r>
              <a:rPr lang="zh-CN" altLang="en-US" b="1" dirty="0"/>
              <a:t>晚期历史与衰落</a:t>
            </a:r>
            <a:endParaRPr lang="zh-CN" altLang="en-US" dirty="0"/>
          </a:p>
          <a:p>
            <a:r>
              <a:rPr lang="en-US" altLang="zh-CN" dirty="0"/>
              <a:t>• </a:t>
            </a:r>
            <a:r>
              <a:rPr lang="zh-CN" altLang="en-US" b="1" dirty="0"/>
              <a:t>公元 </a:t>
            </a:r>
            <a:r>
              <a:rPr lang="en-US" altLang="zh-CN" b="1" dirty="0"/>
              <a:t>4 </a:t>
            </a:r>
            <a:r>
              <a:rPr lang="zh-CN" altLang="en-US" b="1" dirty="0"/>
              <a:t>世纪</a:t>
            </a:r>
            <a:r>
              <a:rPr lang="zh-CN" altLang="en-US" dirty="0"/>
              <a:t>，老底嘉被称为**“亚细亚大都会”（</a:t>
            </a:r>
            <a:r>
              <a:rPr lang="en-US" altLang="zh-CN" dirty="0"/>
              <a:t>Metropolis of Asia</a:t>
            </a:r>
            <a:r>
              <a:rPr lang="zh-CN" altLang="en-US" dirty="0"/>
              <a:t>）</a:t>
            </a:r>
            <a:r>
              <a:rPr lang="zh-CN" altLang="en-US" b="1" dirty="0"/>
              <a:t>，并成为</a:t>
            </a:r>
            <a:r>
              <a:rPr lang="zh-CN" altLang="en-US" dirty="0"/>
              <a:t>弗吕家西部的首都（</a:t>
            </a:r>
            <a:r>
              <a:rPr lang="en-US" altLang="zh-CN" dirty="0"/>
              <a:t>West Phrygia</a:t>
            </a:r>
            <a:r>
              <a:rPr lang="zh-CN" altLang="en-US" dirty="0"/>
              <a:t>）**。</a:t>
            </a:r>
          </a:p>
          <a:p>
            <a:r>
              <a:rPr lang="en-US" altLang="zh-CN" dirty="0"/>
              <a:t>• </a:t>
            </a:r>
            <a:r>
              <a:rPr lang="zh-CN" altLang="en-US" b="1" dirty="0"/>
              <a:t>公元 </a:t>
            </a:r>
            <a:r>
              <a:rPr lang="en-US" altLang="zh-CN" b="1" dirty="0"/>
              <a:t>5 </a:t>
            </a:r>
            <a:r>
              <a:rPr lang="zh-CN" altLang="en-US" b="1" dirty="0"/>
              <a:t>世纪</a:t>
            </a:r>
            <a:r>
              <a:rPr lang="zh-CN" altLang="en-US" dirty="0"/>
              <a:t>，老底嘉仍然繁荣，但</a:t>
            </a:r>
            <a:r>
              <a:rPr lang="zh-CN" altLang="en-US" b="1" dirty="0"/>
              <a:t>公元 </a:t>
            </a:r>
            <a:r>
              <a:rPr lang="en-US" altLang="zh-CN" b="1" dirty="0"/>
              <a:t>494 </a:t>
            </a:r>
            <a:r>
              <a:rPr lang="zh-CN" altLang="en-US" b="1" dirty="0"/>
              <a:t>年的一场大地震</a:t>
            </a:r>
            <a:r>
              <a:rPr lang="zh-CN" altLang="en-US" dirty="0"/>
              <a:t>使其遭受毁灭性破坏。</a:t>
            </a:r>
          </a:p>
          <a:p>
            <a:r>
              <a:rPr lang="en-US" altLang="zh-CN" dirty="0"/>
              <a:t>• </a:t>
            </a:r>
            <a:r>
              <a:rPr lang="zh-CN" altLang="en-US" dirty="0"/>
              <a:t>随着</a:t>
            </a:r>
            <a:r>
              <a:rPr lang="zh-CN" altLang="en-US" b="1" dirty="0"/>
              <a:t>附近的德尼兹利（</a:t>
            </a:r>
            <a:r>
              <a:rPr lang="en-US" altLang="zh-CN" b="1" dirty="0" err="1"/>
              <a:t>Denizli</a:t>
            </a:r>
            <a:r>
              <a:rPr lang="zh-CN" altLang="en-US" b="1" dirty="0"/>
              <a:t>）日益兴起，许多老底嘉的居民迁往德尼兹利，并在土耳其统治时期</a:t>
            </a:r>
            <a:r>
              <a:rPr lang="zh-CN" altLang="en-US" dirty="0"/>
              <a:t>将老底嘉改名为**“</a:t>
            </a:r>
            <a:r>
              <a:rPr lang="en-US" altLang="zh-CN" dirty="0" err="1"/>
              <a:t>Ladik</a:t>
            </a:r>
            <a:r>
              <a:rPr lang="en-US" altLang="zh-CN" dirty="0"/>
              <a:t>”**</a:t>
            </a:r>
            <a:r>
              <a:rPr lang="zh-CN" altLang="en-US" dirty="0"/>
              <a:t>，但再也无法恢复往日的辉煌。</a:t>
            </a:r>
          </a:p>
          <a:p>
            <a:r>
              <a:rPr lang="en-US" altLang="zh-CN" dirty="0"/>
              <a:t>• </a:t>
            </a:r>
            <a:r>
              <a:rPr lang="zh-CN" altLang="en-US" b="1" dirty="0"/>
              <a:t>公元 </a:t>
            </a:r>
            <a:r>
              <a:rPr lang="en-US" altLang="zh-CN" b="1" dirty="0"/>
              <a:t>13 </a:t>
            </a:r>
            <a:r>
              <a:rPr lang="zh-CN" altLang="en-US" b="1" dirty="0"/>
              <a:t>世纪</a:t>
            </a:r>
            <a:r>
              <a:rPr lang="zh-CN" altLang="en-US" dirty="0"/>
              <a:t>，老底嘉</a:t>
            </a:r>
            <a:r>
              <a:rPr lang="zh-CN" altLang="en-US" b="1" dirty="0"/>
              <a:t>最终被完全废弃</a:t>
            </a:r>
            <a:r>
              <a:rPr lang="zh-CN" altLang="en-US" dirty="0"/>
              <a:t>。</a:t>
            </a:r>
          </a:p>
          <a:p>
            <a:endParaRPr lang="zh-CN" altLang="en-US" dirty="0"/>
          </a:p>
          <a:p>
            <a:r>
              <a:rPr lang="zh-CN" altLang="en-US" b="1" dirty="0"/>
              <a:t>（托德</a:t>
            </a:r>
            <a:r>
              <a:rPr lang="en-US" altLang="zh-CN" b="1" dirty="0"/>
              <a:t>·</a:t>
            </a:r>
            <a:r>
              <a:rPr lang="zh-CN" altLang="en-US" b="1" dirty="0"/>
              <a:t>博伦（</a:t>
            </a:r>
            <a:r>
              <a:rPr lang="en-US" altLang="zh-CN" b="1" dirty="0"/>
              <a:t>Todd Bolen</a:t>
            </a:r>
            <a:r>
              <a:rPr lang="zh-CN" altLang="en-US" b="1" dirty="0"/>
              <a:t>），</a:t>
            </a:r>
            <a:r>
              <a:rPr lang="en-US" altLang="zh-CN" b="1" dirty="0"/>
              <a:t>《</a:t>
            </a:r>
            <a:r>
              <a:rPr lang="zh-CN" altLang="en-US" b="1" dirty="0"/>
              <a:t>老底嘉</a:t>
            </a:r>
            <a:r>
              <a:rPr lang="en-US" altLang="zh-CN" b="1" dirty="0"/>
              <a:t>》</a:t>
            </a:r>
            <a:r>
              <a:rPr lang="zh-CN" altLang="en-US" b="1" dirty="0"/>
              <a:t>，载于</a:t>
            </a:r>
            <a:r>
              <a:rPr lang="en-US" altLang="zh-CN" b="1" dirty="0"/>
              <a:t>《</a:t>
            </a:r>
            <a:r>
              <a:rPr lang="zh-CN" altLang="en-US" b="1" dirty="0"/>
              <a:t>圣经之地图像图书馆</a:t>
            </a:r>
            <a:r>
              <a:rPr lang="en-US" altLang="zh-CN" b="1" dirty="0"/>
              <a:t>》</a:t>
            </a:r>
            <a:r>
              <a:rPr lang="zh-CN" altLang="en-US" b="1" dirty="0"/>
              <a:t>（</a:t>
            </a:r>
            <a:r>
              <a:rPr lang="en-US" altLang="zh-CN" b="1" dirty="0"/>
              <a:t>The Pictorial Library of Bible Lands</a:t>
            </a:r>
            <a:r>
              <a:rPr lang="zh-CN" altLang="en-US" b="1" dirty="0"/>
              <a:t>），幻灯片 </a:t>
            </a:r>
            <a:r>
              <a:rPr lang="en-US" altLang="zh-CN" b="1" dirty="0"/>
              <a:t>2</a:t>
            </a:r>
            <a:r>
              <a:rPr lang="zh-CN" altLang="en-US" b="1" dirty="0"/>
              <a:t>）</a:t>
            </a:r>
            <a:endParaRPr lang="zh-CN" altLang="en-US" dirty="0"/>
          </a:p>
          <a:p>
            <a:pPr marL="228600" indent="-228600">
              <a:lnSpc>
                <a:spcPct val="80000"/>
              </a:lnSpc>
              <a:buFontTx/>
              <a:buAutoNum type="arabicPeriod"/>
            </a:pPr>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AA0DA-9D2D-3C44-B36E-BAE56B340DFF}" type="slidenum">
              <a:rPr lang="en-US">
                <a:solidFill>
                  <a:prstClr val="black"/>
                </a:solidFill>
                <a:latin typeface="Calibri"/>
              </a:rPr>
              <a:pPr/>
              <a:t>186</a:t>
            </a:fld>
            <a:endParaRPr lang="en-US">
              <a:solidFill>
                <a:prstClr val="black"/>
              </a:solidFill>
              <a:latin typeface="Calibri"/>
            </a:endParaRPr>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a:xfrm>
            <a:off x="914400" y="4343400"/>
            <a:ext cx="5029200" cy="1461042"/>
          </a:xfrm>
        </p:spPr>
        <p:txBody>
          <a:bodyPr/>
          <a:lstStyle/>
          <a:p>
            <a:r>
              <a:rPr lang="en-US" b="1" dirty="0"/>
              <a:t>Jewish Influence and the Church</a:t>
            </a:r>
          </a:p>
          <a:p>
            <a:pPr marL="228600" indent="-228600">
              <a:lnSpc>
                <a:spcPct val="80000"/>
              </a:lnSpc>
              <a:buFontTx/>
              <a:buAutoNum type="arabicPeriod"/>
            </a:pPr>
            <a:r>
              <a:rPr lang="en-US" dirty="0"/>
              <a:t>Laodicea</a:t>
            </a:r>
            <a:r>
              <a:rPr lang="fr-FR" altLang="ja-JP" dirty="0">
                <a:latin typeface="Arial"/>
              </a:rPr>
              <a:t>'</a:t>
            </a:r>
            <a:r>
              <a:rPr lang="en-US" dirty="0"/>
              <a:t>s original settlers were mostly from Syria, but Antiochus also settled a significant number of Jewish families here and in nearby Hierapolis and Colossae.  At its height the city had about 7500 Jewish men alone, calculated by a shipment of temple tax seized by governor </a:t>
            </a:r>
            <a:r>
              <a:rPr lang="en-US" dirty="0" err="1"/>
              <a:t>Flaccus</a:t>
            </a:r>
            <a:r>
              <a:rPr lang="en-US" dirty="0"/>
              <a:t> on his way to Jerusalem.  This large Jewish population of Laodicea probably formed the nucleus of the early Christian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a:p>
            <a:r>
              <a:rPr lang="zh-CN" altLang="en-US" b="1" dirty="0"/>
              <a:t>犹太人的影响与教会</a:t>
            </a:r>
            <a:endParaRPr lang="zh-CN" altLang="en-US" dirty="0"/>
          </a:p>
          <a:p>
            <a:r>
              <a:rPr lang="zh-CN" altLang="en-US" dirty="0"/>
              <a:t>老底嘉的最初定居者主要来自叙利亚，但安条克还在此地及邻近的希拉波立（</a:t>
            </a:r>
            <a:r>
              <a:rPr lang="en-US" altLang="zh-CN" dirty="0"/>
              <a:t>Hierapolis</a:t>
            </a:r>
            <a:r>
              <a:rPr lang="zh-CN" altLang="en-US" dirty="0"/>
              <a:t>）和歌罗西（</a:t>
            </a:r>
            <a:r>
              <a:rPr lang="en-US" altLang="zh-CN" dirty="0"/>
              <a:t>Colossae</a:t>
            </a:r>
            <a:r>
              <a:rPr lang="zh-CN" altLang="en-US" dirty="0"/>
              <a:t>）安置了大量犹太家庭。在该城市的鼎盛时期，仅犹太男性人口就约有 </a:t>
            </a:r>
            <a:r>
              <a:rPr lang="en-US" altLang="zh-CN" dirty="0"/>
              <a:t>7500 </a:t>
            </a:r>
            <a:r>
              <a:rPr lang="zh-CN" altLang="en-US" dirty="0"/>
              <a:t>人，这一数字是根据罗马总督弗拉库斯（</a:t>
            </a:r>
            <a:r>
              <a:rPr lang="en-US" altLang="zh-CN" dirty="0" err="1"/>
              <a:t>Flaccus</a:t>
            </a:r>
            <a:r>
              <a:rPr lang="zh-CN" altLang="en-US" dirty="0"/>
              <a:t>）在前往耶路撒冷途中查获的一批圣殿税款推算出来的。老底嘉庞大的犹太人口可能构成了早期基督教团体的核心。</a:t>
            </a:r>
          </a:p>
          <a:p>
            <a:r>
              <a:rPr lang="zh-CN" altLang="en-US" dirty="0"/>
              <a:t>（托德</a:t>
            </a:r>
            <a:r>
              <a:rPr lang="en-US" altLang="zh-CN" dirty="0"/>
              <a:t>·</a:t>
            </a:r>
            <a:r>
              <a:rPr lang="zh-CN" altLang="en-US" dirty="0"/>
              <a:t>博伦，</a:t>
            </a:r>
            <a:r>
              <a:rPr lang="en-US" altLang="zh-CN" dirty="0"/>
              <a:t>《</a:t>
            </a:r>
            <a:r>
              <a:rPr lang="zh-CN" altLang="en-US" dirty="0"/>
              <a:t>老底嘉</a:t>
            </a:r>
            <a:r>
              <a:rPr lang="en-US" altLang="zh-CN" dirty="0"/>
              <a:t>》</a:t>
            </a:r>
            <a:r>
              <a:rPr lang="zh-CN" altLang="en-US" dirty="0"/>
              <a:t>，收录于</a:t>
            </a:r>
            <a:r>
              <a:rPr lang="en-US" altLang="zh-CN" dirty="0"/>
              <a:t>《</a:t>
            </a:r>
            <a:r>
              <a:rPr lang="zh-CN" altLang="en-US" dirty="0"/>
              <a:t>圣经地理图解库</a:t>
            </a:r>
            <a:r>
              <a:rPr lang="en-US" altLang="zh-CN" dirty="0"/>
              <a:t>》</a:t>
            </a:r>
            <a:r>
              <a:rPr lang="zh-CN" altLang="en-US" dirty="0"/>
              <a:t>第 </a:t>
            </a:r>
            <a:r>
              <a:rPr lang="en-US" altLang="zh-CN" dirty="0"/>
              <a:t>3 </a:t>
            </a:r>
            <a:r>
              <a:rPr lang="zh-CN" altLang="en-US" dirty="0"/>
              <a:t>幻灯片）</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424E5-2CC9-3944-8597-4BAB9C0EDA2D}" type="slidenum">
              <a:rPr lang="en-US">
                <a:solidFill>
                  <a:prstClr val="black"/>
                </a:solidFill>
                <a:latin typeface="Calibri"/>
              </a:rPr>
              <a:pPr/>
              <a:t>188</a:t>
            </a:fld>
            <a:endParaRPr lang="en-US">
              <a:solidFill>
                <a:prstClr val="black"/>
              </a:solidFill>
              <a:latin typeface="Calibri"/>
            </a:endParaRPr>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8)</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（托德</a:t>
            </a:r>
            <a:r>
              <a:rPr lang="en-US" altLang="zh-CN" dirty="0"/>
              <a:t>·</a:t>
            </a:r>
            <a:r>
              <a:rPr lang="zh-CN" altLang="en-US" dirty="0"/>
              <a:t>博伦，</a:t>
            </a:r>
            <a:r>
              <a:rPr lang="en-US" altLang="zh-CN" dirty="0"/>
              <a:t>《</a:t>
            </a:r>
            <a:r>
              <a:rPr lang="zh-CN" altLang="en-US" dirty="0"/>
              <a:t>老底嘉</a:t>
            </a:r>
            <a:r>
              <a:rPr lang="en-US" altLang="zh-CN" dirty="0"/>
              <a:t>》</a:t>
            </a:r>
            <a:r>
              <a:rPr lang="zh-CN" altLang="en-US" dirty="0"/>
              <a:t>，收录于</a:t>
            </a:r>
            <a:r>
              <a:rPr lang="en-US" altLang="zh-CN" dirty="0"/>
              <a:t>《</a:t>
            </a:r>
            <a:r>
              <a:rPr lang="zh-CN" altLang="en-US" dirty="0"/>
              <a:t>圣经地理图解库</a:t>
            </a:r>
            <a:r>
              <a:rPr lang="en-US" altLang="zh-CN" dirty="0"/>
              <a:t>》</a:t>
            </a:r>
            <a:r>
              <a:rPr lang="zh-CN" altLang="en-US" dirty="0"/>
              <a:t>第 </a:t>
            </a:r>
            <a:r>
              <a:rPr lang="en-US" altLang="zh-CN" dirty="0"/>
              <a:t>8 </a:t>
            </a:r>
            <a:r>
              <a:rPr lang="zh-CN" altLang="en-US" dirty="0"/>
              <a:t>幻灯片）</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087EC-5AD4-2E49-9AB9-D2C1A23E8BF5}" type="slidenum">
              <a:rPr lang="en-US">
                <a:solidFill>
                  <a:prstClr val="black"/>
                </a:solidFill>
                <a:latin typeface="Calibri"/>
              </a:rPr>
              <a:pPr/>
              <a:t>189</a:t>
            </a:fld>
            <a:endParaRPr lang="en-US">
              <a:solidFill>
                <a:prstClr val="black"/>
              </a:solidFill>
              <a:latin typeface="Calibri"/>
            </a:endParaRPr>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a:xfrm>
            <a:off x="914400" y="4343400"/>
            <a:ext cx="5029200" cy="3732432"/>
          </a:xfrm>
        </p:spPr>
        <p:txBody>
          <a:bodyPr/>
          <a:lstStyle/>
          <a:p>
            <a:r>
              <a:rPr lang="en-US" b="1" dirty="0">
                <a:cs typeface="Times New Roman" charset="0"/>
              </a:rPr>
              <a:t>Interpreting </a:t>
            </a:r>
            <a:r>
              <a:rPr lang="en-US" altLang="ja-JP" b="1" dirty="0">
                <a:latin typeface="Arial"/>
                <a:cs typeface="Times New Roman" charset="0"/>
              </a:rPr>
              <a:t>"</a:t>
            </a:r>
            <a:r>
              <a:rPr lang="en-US" b="1" dirty="0">
                <a:cs typeface="Times New Roman" charset="0"/>
              </a:rPr>
              <a:t>Hot</a:t>
            </a:r>
            <a:r>
              <a:rPr lang="en-US" altLang="ja-JP" b="1" dirty="0">
                <a:latin typeface="Arial"/>
                <a:cs typeface="Times New Roman" charset="0"/>
              </a:rPr>
              <a:t>"</a:t>
            </a:r>
            <a:r>
              <a:rPr lang="en-US" b="1" dirty="0">
                <a:cs typeface="Times New Roman" charset="0"/>
              </a:rPr>
              <a:t> and </a:t>
            </a:r>
            <a:r>
              <a:rPr lang="en-US" altLang="ja-JP" b="1" dirty="0">
                <a:latin typeface="Arial"/>
                <a:cs typeface="Times New Roman" charset="0"/>
              </a:rPr>
              <a:t>"</a:t>
            </a:r>
            <a:r>
              <a:rPr lang="en-US" b="1" dirty="0">
                <a:cs typeface="Times New Roman" charset="0"/>
              </a:rPr>
              <a:t>Cold</a:t>
            </a:r>
            <a:r>
              <a:rPr lang="en-US" altLang="ja-JP" b="1" dirty="0">
                <a:latin typeface="Arial"/>
                <a:cs typeface="Times New Roman" charset="0"/>
              </a:rPr>
              <a:t>"</a:t>
            </a:r>
            <a:r>
              <a:rPr lang="en-US" b="1" dirty="0">
                <a:cs typeface="Times New Roman" charset="0"/>
              </a:rPr>
              <a:t>: One View (cont.)</a:t>
            </a:r>
          </a:p>
          <a:p>
            <a:r>
              <a:rPr lang="en-US" dirty="0">
                <a:cs typeface="Times New Roman" charset="0"/>
              </a:rPr>
              <a:t>Laodicea was located six miles from Hierapolis (</a:t>
            </a:r>
            <a:r>
              <a:rPr lang="en-US" dirty="0" err="1">
                <a:cs typeface="Times New Roman" charset="0"/>
              </a:rPr>
              <a:t>Pamukkale</a:t>
            </a:r>
            <a:r>
              <a:rPr lang="en-US" dirty="0">
                <a:cs typeface="Times New Roman" charset="0"/>
              </a:rPr>
              <a:t> today) which has hot springs which are valuable for medicinal purposes (in ancient times and today).  Laodicea is located not far away from Colossae (supported by the sharing of the letter to the Colossians; Col 4:13, 16), which is home to springs that form a cold, pure source of water.  Laodicea did not have its own water supply, but instead imported it from a town to the south of the city by means of an aqueduct.  This water supply was not only warm but emetic (caused vomiting).  The vomiting was/is not necessarily caused by the temperature of the water, but by its quality. The latter is attested by the heavy deposits visible on the aqueduct pipes.  Ancient and modern sources speak of the poor quality of the water.  The point seems to be that Jesus is unhappy with the deeds of the </a:t>
            </a:r>
            <a:r>
              <a:rPr lang="en-US" dirty="0" err="1">
                <a:cs typeface="Times New Roman" charset="0"/>
              </a:rPr>
              <a:t>Laodiceans</a:t>
            </a:r>
            <a:r>
              <a:rPr lang="en-US" dirty="0">
                <a:cs typeface="Times New Roman" charset="0"/>
              </a:rPr>
              <a:t> and he uses a metaphor to make his point clear: their deeds were not satisfying to Jesus; if they had been hot like Hierapolis, they would have served an important purpose.  If they had been cold like Colossae, they also would have had a value.  But their deeds were like the </a:t>
            </a:r>
            <a:r>
              <a:rPr lang="en-US" dirty="0" err="1">
                <a:cs typeface="Times New Roman" charset="0"/>
              </a:rPr>
              <a:t>untasty</a:t>
            </a:r>
            <a:r>
              <a:rPr lang="en-US" dirty="0">
                <a:cs typeface="Times New Roman" charset="0"/>
              </a:rPr>
              <a:t> water that flowed into their city.</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10)</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a:p>
            <a:r>
              <a:rPr lang="zh-CN" altLang="en-US" b="1" dirty="0"/>
              <a:t>解读“炽热”和“冰冷”：一种观点（续）</a:t>
            </a:r>
            <a:br>
              <a:rPr lang="zh-CN" altLang="en-US" dirty="0"/>
            </a:br>
            <a:endParaRPr lang="zh-CN" altLang="en-US" dirty="0"/>
          </a:p>
          <a:p>
            <a:r>
              <a:rPr lang="zh-CN" altLang="en-US" b="1" dirty="0"/>
              <a:t>老底嘉（</a:t>
            </a:r>
            <a:r>
              <a:rPr lang="en-US" altLang="zh-CN" b="1" dirty="0"/>
              <a:t>Laodicea</a:t>
            </a:r>
            <a:r>
              <a:rPr lang="zh-CN" altLang="en-US" b="1" dirty="0"/>
              <a:t>）</a:t>
            </a:r>
            <a:r>
              <a:rPr lang="en-US" altLang="zh-CN" dirty="0"/>
              <a:t> </a:t>
            </a:r>
            <a:r>
              <a:rPr lang="zh-CN" altLang="en-US" dirty="0"/>
              <a:t>位于</a:t>
            </a:r>
            <a:r>
              <a:rPr lang="zh-CN" altLang="en-US" b="1" dirty="0"/>
              <a:t>距希拉波利（</a:t>
            </a:r>
            <a:r>
              <a:rPr lang="en-US" altLang="zh-CN" b="1" dirty="0"/>
              <a:t>Hierapolis</a:t>
            </a:r>
            <a:r>
              <a:rPr lang="zh-CN" altLang="en-US" b="1" dirty="0"/>
              <a:t>，今土耳其棉花堡 </a:t>
            </a:r>
            <a:r>
              <a:rPr lang="en-US" altLang="zh-CN" b="1" dirty="0" err="1"/>
              <a:t>Pamukkale</a:t>
            </a:r>
            <a:r>
              <a:rPr lang="zh-CN" altLang="en-US" b="1" dirty="0"/>
              <a:t>）</a:t>
            </a:r>
            <a:r>
              <a:rPr lang="en-US" altLang="zh-CN" dirty="0"/>
              <a:t> </a:t>
            </a:r>
            <a:r>
              <a:rPr lang="zh-CN" altLang="en-US" dirty="0"/>
              <a:t>约 </a:t>
            </a:r>
            <a:r>
              <a:rPr lang="en-US" altLang="zh-CN" b="1" dirty="0"/>
              <a:t>6 </a:t>
            </a:r>
            <a:r>
              <a:rPr lang="zh-CN" altLang="en-US" b="1" dirty="0"/>
              <a:t>英里</a:t>
            </a:r>
            <a:r>
              <a:rPr lang="zh-CN" altLang="en-US" dirty="0"/>
              <a:t> 之处。</a:t>
            </a:r>
          </a:p>
          <a:p>
            <a:r>
              <a:rPr lang="zh-CN" altLang="en-US" b="1" dirty="0"/>
              <a:t>希拉波利以其温泉著称</a:t>
            </a:r>
            <a:r>
              <a:rPr lang="zh-CN" altLang="en-US" dirty="0"/>
              <a:t>，这些温泉</a:t>
            </a:r>
            <a:r>
              <a:rPr lang="zh-CN" altLang="en-US" b="1" dirty="0"/>
              <a:t>古今皆因其医疗价值而备受推崇</a:t>
            </a:r>
            <a:r>
              <a:rPr lang="zh-CN" altLang="en-US" dirty="0"/>
              <a:t>。</a:t>
            </a:r>
            <a:br>
              <a:rPr lang="zh-CN" altLang="en-US" dirty="0"/>
            </a:br>
            <a:endParaRPr lang="zh-CN" altLang="en-US" dirty="0"/>
          </a:p>
          <a:p>
            <a:r>
              <a:rPr lang="zh-CN" altLang="en-US" dirty="0"/>
              <a:t>老底嘉也</a:t>
            </a:r>
            <a:r>
              <a:rPr lang="zh-CN" altLang="en-US" b="1" dirty="0"/>
              <a:t>靠近歌罗西（</a:t>
            </a:r>
            <a:r>
              <a:rPr lang="en-US" altLang="zh-CN" b="1" dirty="0"/>
              <a:t>Colossae</a:t>
            </a:r>
            <a:r>
              <a:rPr lang="zh-CN" altLang="en-US" b="1" dirty="0"/>
              <a:t>）</a:t>
            </a:r>
            <a:r>
              <a:rPr lang="zh-CN" altLang="en-US" dirty="0"/>
              <a:t>，从</a:t>
            </a:r>
            <a:r>
              <a:rPr lang="zh-CN" altLang="en-US" b="1" dirty="0"/>
              <a:t>歌罗西书的书信共享（歌罗西书 </a:t>
            </a:r>
            <a:r>
              <a:rPr lang="en-US" altLang="zh-CN" b="1" dirty="0"/>
              <a:t>4:13, 16</a:t>
            </a:r>
            <a:r>
              <a:rPr lang="zh-CN" altLang="en-US" b="1" dirty="0"/>
              <a:t>）可见二者关系密切。</a:t>
            </a:r>
            <a:endParaRPr lang="zh-CN" altLang="en-US" dirty="0"/>
          </a:p>
          <a:p>
            <a:r>
              <a:rPr lang="zh-CN" altLang="en-US" b="1" dirty="0"/>
              <a:t>歌罗西以冷泉闻名，其泉水清澈甘甜，是极佳的水源</a:t>
            </a:r>
            <a:r>
              <a:rPr lang="zh-CN" altLang="en-US" dirty="0"/>
              <a:t>。</a:t>
            </a:r>
            <a:br>
              <a:rPr lang="zh-CN" altLang="en-US" dirty="0"/>
            </a:br>
            <a:endParaRPr lang="zh-CN" altLang="en-US" dirty="0"/>
          </a:p>
          <a:p>
            <a:r>
              <a:rPr lang="zh-CN" altLang="en-US" dirty="0"/>
              <a:t>然而，</a:t>
            </a:r>
            <a:r>
              <a:rPr lang="zh-CN" altLang="en-US" b="1" dirty="0"/>
              <a:t>老底嘉本身并没有天然水源</a:t>
            </a:r>
            <a:r>
              <a:rPr lang="zh-CN" altLang="en-US" dirty="0"/>
              <a:t>，因此</a:t>
            </a:r>
            <a:r>
              <a:rPr lang="zh-CN" altLang="en-US" b="1" dirty="0"/>
              <a:t>需依靠南方城镇的引水渠（</a:t>
            </a:r>
            <a:r>
              <a:rPr lang="en-US" altLang="zh-CN" b="1" dirty="0"/>
              <a:t>aqueduct</a:t>
            </a:r>
            <a:r>
              <a:rPr lang="zh-CN" altLang="en-US" b="1" dirty="0"/>
              <a:t>）将水输送到城中</a:t>
            </a:r>
            <a:r>
              <a:rPr lang="zh-CN" altLang="en-US" dirty="0"/>
              <a:t>。</a:t>
            </a:r>
          </a:p>
          <a:p>
            <a:r>
              <a:rPr lang="zh-CN" altLang="en-US" dirty="0"/>
              <a:t>但这种水不仅是</a:t>
            </a:r>
            <a:r>
              <a:rPr lang="zh-CN" altLang="en-US" b="1" dirty="0"/>
              <a:t>温的</a:t>
            </a:r>
            <a:r>
              <a:rPr lang="zh-CN" altLang="en-US" dirty="0"/>
              <a:t>，而且</a:t>
            </a:r>
            <a:r>
              <a:rPr lang="zh-CN" altLang="en-US" b="1" dirty="0"/>
              <a:t>带有催吐作用</a:t>
            </a:r>
            <a:r>
              <a:rPr lang="zh-CN" altLang="en-US" dirty="0"/>
              <a:t>（</a:t>
            </a:r>
            <a:r>
              <a:rPr lang="en-US" altLang="zh-CN" dirty="0"/>
              <a:t>emetic</a:t>
            </a:r>
            <a:r>
              <a:rPr lang="zh-CN" altLang="en-US" dirty="0"/>
              <a:t>，能引起呕吐）。</a:t>
            </a:r>
          </a:p>
          <a:p>
            <a:endParaRPr lang="zh-CN" altLang="en-US" dirty="0"/>
          </a:p>
          <a:p>
            <a:r>
              <a:rPr lang="zh-CN" altLang="en-US" dirty="0"/>
              <a:t>造成</a:t>
            </a:r>
            <a:r>
              <a:rPr lang="zh-CN" altLang="en-US" b="1" dirty="0"/>
              <a:t>呕吐的原因</a:t>
            </a:r>
            <a:r>
              <a:rPr lang="zh-CN" altLang="en-US" dirty="0"/>
              <a:t>并不一定是</a:t>
            </a:r>
            <a:r>
              <a:rPr lang="zh-CN" altLang="en-US" b="1" dirty="0"/>
              <a:t>水的温度</a:t>
            </a:r>
            <a:r>
              <a:rPr lang="zh-CN" altLang="en-US" dirty="0"/>
              <a:t>，而是</a:t>
            </a:r>
            <a:r>
              <a:rPr lang="zh-CN" altLang="en-US" b="1" dirty="0"/>
              <a:t>水质本身</a:t>
            </a:r>
            <a:r>
              <a:rPr lang="zh-CN" altLang="en-US" dirty="0"/>
              <a:t>。</a:t>
            </a:r>
          </a:p>
          <a:p>
            <a:r>
              <a:rPr lang="zh-CN" altLang="en-US" dirty="0"/>
              <a:t>这一点可以从</a:t>
            </a:r>
            <a:r>
              <a:rPr lang="zh-CN" altLang="en-US" b="1" dirty="0"/>
              <a:t>古代引水渠的管道上沉积的大量矿物质</a:t>
            </a:r>
            <a:r>
              <a:rPr lang="zh-CN" altLang="en-US" dirty="0"/>
              <a:t>得到证实，</a:t>
            </a:r>
            <a:r>
              <a:rPr lang="zh-CN" altLang="en-US" b="1" dirty="0"/>
              <a:t>古代及现代文献</a:t>
            </a:r>
            <a:r>
              <a:rPr lang="zh-CN" altLang="en-US" dirty="0"/>
              <a:t>均提到</a:t>
            </a:r>
            <a:r>
              <a:rPr lang="zh-CN" altLang="en-US" b="1" dirty="0"/>
              <a:t>老底嘉的水质极差</a:t>
            </a:r>
            <a:r>
              <a:rPr lang="zh-CN" altLang="en-US" dirty="0"/>
              <a:t>。</a:t>
            </a:r>
          </a:p>
          <a:p>
            <a:endParaRPr lang="zh-CN" altLang="en-US" dirty="0"/>
          </a:p>
          <a:p>
            <a:r>
              <a:rPr lang="zh-CN" altLang="en-US" b="1" dirty="0"/>
              <a:t>寓意解读</a:t>
            </a:r>
            <a:endParaRPr lang="zh-CN" altLang="en-US" dirty="0"/>
          </a:p>
          <a:p>
            <a:endParaRPr lang="zh-CN" altLang="en-US" dirty="0"/>
          </a:p>
          <a:p>
            <a:r>
              <a:rPr lang="zh-CN" altLang="en-US" dirty="0"/>
              <a:t>耶稣对</a:t>
            </a:r>
            <a:r>
              <a:rPr lang="zh-CN" altLang="en-US" b="1" dirty="0"/>
              <a:t>老底嘉信徒的行为</a:t>
            </a:r>
            <a:r>
              <a:rPr lang="zh-CN" altLang="en-US" dirty="0"/>
              <a:t>感到不悦，祂</a:t>
            </a:r>
            <a:r>
              <a:rPr lang="zh-CN" altLang="en-US" b="1" dirty="0"/>
              <a:t>使用这个比喻来表达祂的观点</a:t>
            </a:r>
            <a:r>
              <a:rPr lang="zh-CN" altLang="en-US" dirty="0"/>
              <a:t>：</a:t>
            </a:r>
          </a:p>
          <a:p>
            <a:r>
              <a:rPr lang="en-US" altLang="zh-CN" dirty="0"/>
              <a:t>• </a:t>
            </a:r>
            <a:r>
              <a:rPr lang="zh-CN" altLang="en-US" b="1" dirty="0"/>
              <a:t>如果他们像希拉波利的温泉那样炽热</a:t>
            </a:r>
            <a:r>
              <a:rPr lang="zh-CN" altLang="en-US" dirty="0"/>
              <a:t>，就能发挥</a:t>
            </a:r>
            <a:r>
              <a:rPr lang="zh-CN" altLang="en-US" b="1" dirty="0"/>
              <a:t>医治和温暖的作用</a:t>
            </a:r>
            <a:r>
              <a:rPr lang="zh-CN" altLang="en-US" dirty="0"/>
              <a:t>，成为有益的信徒。</a:t>
            </a:r>
          </a:p>
          <a:p>
            <a:r>
              <a:rPr lang="en-US" altLang="zh-CN" dirty="0"/>
              <a:t>• </a:t>
            </a:r>
            <a:r>
              <a:rPr lang="zh-CN" altLang="en-US" b="1" dirty="0"/>
              <a:t>如果他们像歌罗西的冷泉那样冰冷</a:t>
            </a:r>
            <a:r>
              <a:rPr lang="zh-CN" altLang="en-US" dirty="0"/>
              <a:t>，也可以</a:t>
            </a:r>
            <a:r>
              <a:rPr lang="zh-CN" altLang="en-US" b="1" dirty="0"/>
              <a:t>带来清新和解渴的功效</a:t>
            </a:r>
            <a:r>
              <a:rPr lang="zh-CN" altLang="en-US" dirty="0"/>
              <a:t>，同样有价值。</a:t>
            </a:r>
          </a:p>
          <a:p>
            <a:r>
              <a:rPr lang="en-US" altLang="zh-CN" dirty="0"/>
              <a:t>• </a:t>
            </a:r>
            <a:r>
              <a:rPr lang="zh-CN" altLang="en-US" dirty="0"/>
              <a:t>但他们的行为却</a:t>
            </a:r>
            <a:r>
              <a:rPr lang="zh-CN" altLang="en-US" b="1" dirty="0"/>
              <a:t>像流入城中的水一样，既无用又令人作呕</a:t>
            </a:r>
            <a:r>
              <a:rPr lang="zh-CN" altLang="en-US" dirty="0"/>
              <a:t>，无法满足主的心意。</a:t>
            </a:r>
            <a:br>
              <a:rPr lang="zh-CN" altLang="en-US" dirty="0"/>
            </a:br>
            <a:endParaRPr lang="zh-CN" altLang="en-US" dirty="0"/>
          </a:p>
          <a:p>
            <a:r>
              <a:rPr lang="zh-CN" altLang="en-US" b="1" dirty="0"/>
              <a:t>（托德</a:t>
            </a:r>
            <a:r>
              <a:rPr lang="en-US" altLang="zh-CN" b="1" dirty="0"/>
              <a:t>·</a:t>
            </a:r>
            <a:r>
              <a:rPr lang="zh-CN" altLang="en-US" b="1" dirty="0"/>
              <a:t>博伦（</a:t>
            </a:r>
            <a:r>
              <a:rPr lang="en-US" altLang="zh-CN" b="1" dirty="0"/>
              <a:t>Todd Bolen</a:t>
            </a:r>
            <a:r>
              <a:rPr lang="zh-CN" altLang="en-US" b="1" dirty="0"/>
              <a:t>），</a:t>
            </a:r>
            <a:r>
              <a:rPr lang="en-US" altLang="zh-CN" b="1" dirty="0"/>
              <a:t>《</a:t>
            </a:r>
            <a:r>
              <a:rPr lang="zh-CN" altLang="en-US" b="1" dirty="0"/>
              <a:t>老底嘉</a:t>
            </a:r>
            <a:r>
              <a:rPr lang="en-US" altLang="zh-CN" b="1" dirty="0"/>
              <a:t>》</a:t>
            </a:r>
            <a:r>
              <a:rPr lang="zh-CN" altLang="en-US" b="1" dirty="0"/>
              <a:t>，载于</a:t>
            </a:r>
            <a:r>
              <a:rPr lang="en-US" altLang="zh-CN" b="1" dirty="0"/>
              <a:t>《</a:t>
            </a:r>
            <a:r>
              <a:rPr lang="zh-CN" altLang="en-US" b="1" dirty="0"/>
              <a:t>圣经之地图像图书馆</a:t>
            </a:r>
            <a:r>
              <a:rPr lang="en-US" altLang="zh-CN" b="1" dirty="0"/>
              <a:t>》</a:t>
            </a:r>
            <a:r>
              <a:rPr lang="zh-CN" altLang="en-US" b="1" dirty="0"/>
              <a:t>（</a:t>
            </a:r>
            <a:r>
              <a:rPr lang="en-US" altLang="zh-CN" b="1" dirty="0"/>
              <a:t>The Pictorial Library of Bible Lands</a:t>
            </a:r>
            <a:r>
              <a:rPr lang="zh-CN" altLang="en-US" b="1" dirty="0"/>
              <a:t>），幻灯片 </a:t>
            </a:r>
            <a:r>
              <a:rPr lang="en-US" altLang="zh-CN" b="1" dirty="0"/>
              <a:t>10</a:t>
            </a:r>
            <a:r>
              <a:rPr lang="zh-CN" altLang="en-US" b="1" dirty="0"/>
              <a:t>）</a:t>
            </a:r>
            <a:endParaRPr lang="zh-CN"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EF64E-F69D-7348-97F4-07EFF88E03DE}" type="slidenum">
              <a:rPr lang="en-US">
                <a:solidFill>
                  <a:prstClr val="black"/>
                </a:solidFill>
                <a:latin typeface="Calibri"/>
              </a:rPr>
              <a:pPr/>
              <a:t>190</a:t>
            </a:fld>
            <a:endParaRPr lang="en-US">
              <a:solidFill>
                <a:prstClr val="black"/>
              </a:solidFill>
              <a:latin typeface="Calibri"/>
            </a:endParaRPr>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a:xfrm>
            <a:off x="914400" y="4343400"/>
            <a:ext cx="5029200" cy="2255105"/>
          </a:xfrm>
        </p:spPr>
        <p:txBody>
          <a:bodyPr/>
          <a:lstStyle/>
          <a:p>
            <a:r>
              <a:rPr lang="en-US" b="1" dirty="0"/>
              <a:t>Excavations</a:t>
            </a:r>
          </a:p>
          <a:p>
            <a:r>
              <a:rPr lang="en-US" dirty="0"/>
              <a:t>A Canadian team led by Jean des </a:t>
            </a:r>
            <a:r>
              <a:rPr lang="en-US" dirty="0" err="1"/>
              <a:t>Gagniers</a:t>
            </a:r>
            <a:r>
              <a:rPr lang="en-US" dirty="0"/>
              <a:t> in 1961-1963 carried out a small-scale excavation of Laodicea, focusing on the </a:t>
            </a:r>
            <a:r>
              <a:rPr lang="en-US" dirty="0" err="1"/>
              <a:t>nymphaeum</a:t>
            </a:r>
            <a:r>
              <a:rPr lang="en-US" dirty="0"/>
              <a:t> (dated to the early third century A.D.).  Very little archaeological work has actually been done at Laodicea, and most of the remains lie in ruins.  Nonetheless, it is a large, impressive tell, marble remains everywhere showing wealth of the city.  Some archaeological points of interest in the ruins today include inscriptions, two theatres, a stadium, a gate, and a large visible building thought to be a bathhouse.</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6)</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a:p>
            <a:r>
              <a:rPr lang="zh-CN" altLang="en-US" b="1" dirty="0"/>
              <a:t>考古发掘</a:t>
            </a:r>
            <a:endParaRPr lang="zh-CN" altLang="en-US" dirty="0"/>
          </a:p>
          <a:p>
            <a:br>
              <a:rPr lang="zh-CN" altLang="en-US" dirty="0"/>
            </a:br>
            <a:endParaRPr lang="zh-CN" altLang="en-US" dirty="0"/>
          </a:p>
          <a:p>
            <a:r>
              <a:rPr lang="en-US" altLang="zh-CN" b="1" dirty="0"/>
              <a:t>1961-1963 </a:t>
            </a:r>
            <a:r>
              <a:rPr lang="zh-CN" altLang="en-US" b="1" dirty="0"/>
              <a:t>年</a:t>
            </a:r>
            <a:r>
              <a:rPr lang="zh-CN" altLang="en-US" dirty="0"/>
              <a:t>，</a:t>
            </a:r>
            <a:r>
              <a:rPr lang="zh-CN" altLang="en-US" b="1" dirty="0"/>
              <a:t>加拿大考古团队</a:t>
            </a:r>
            <a:r>
              <a:rPr lang="zh-CN" altLang="en-US" dirty="0"/>
              <a:t>在</a:t>
            </a:r>
            <a:r>
              <a:rPr lang="zh-CN" altLang="en-US" b="1" dirty="0"/>
              <a:t>让</a:t>
            </a:r>
            <a:r>
              <a:rPr lang="en-US" altLang="zh-CN" b="1" dirty="0"/>
              <a:t>·</a:t>
            </a:r>
            <a:r>
              <a:rPr lang="zh-CN" altLang="en-US" b="1" dirty="0"/>
              <a:t>德</a:t>
            </a:r>
            <a:r>
              <a:rPr lang="en-US" altLang="zh-CN" b="1" dirty="0"/>
              <a:t>·</a:t>
            </a:r>
            <a:r>
              <a:rPr lang="zh-CN" altLang="en-US" b="1" dirty="0"/>
              <a:t>加涅（</a:t>
            </a:r>
            <a:r>
              <a:rPr lang="en-US" altLang="zh-CN" b="1" dirty="0"/>
              <a:t>Jean des </a:t>
            </a:r>
            <a:r>
              <a:rPr lang="en-US" altLang="zh-CN" b="1" dirty="0" err="1"/>
              <a:t>Gagniers</a:t>
            </a:r>
            <a:r>
              <a:rPr lang="zh-CN" altLang="en-US" b="1" dirty="0"/>
              <a:t>）的领导下，对老底嘉（</a:t>
            </a:r>
            <a:r>
              <a:rPr lang="en-US" altLang="zh-CN" b="1" dirty="0"/>
              <a:t>Laodicea</a:t>
            </a:r>
            <a:r>
              <a:rPr lang="zh-CN" altLang="en-US" b="1" dirty="0"/>
              <a:t>）进行了一次小规模考古发掘</a:t>
            </a:r>
            <a:r>
              <a:rPr lang="zh-CN" altLang="en-US" dirty="0"/>
              <a:t>，主要集中在</a:t>
            </a:r>
            <a:r>
              <a:rPr lang="zh-CN" altLang="en-US" b="1" dirty="0"/>
              <a:t>泉殿（</a:t>
            </a:r>
            <a:r>
              <a:rPr lang="en-US" altLang="zh-CN" b="1" dirty="0"/>
              <a:t>nymphaeum</a:t>
            </a:r>
            <a:r>
              <a:rPr lang="zh-CN" altLang="en-US" b="1" dirty="0"/>
              <a:t>）</a:t>
            </a:r>
            <a:r>
              <a:rPr lang="zh-CN" altLang="en-US" dirty="0"/>
              <a:t>，该建筑可追溯至</a:t>
            </a:r>
            <a:r>
              <a:rPr lang="zh-CN" altLang="en-US" b="1" dirty="0"/>
              <a:t>公元 </a:t>
            </a:r>
            <a:r>
              <a:rPr lang="en-US" altLang="zh-CN" b="1" dirty="0"/>
              <a:t>3 </a:t>
            </a:r>
            <a:r>
              <a:rPr lang="zh-CN" altLang="en-US" b="1" dirty="0"/>
              <a:t>世纪初</a:t>
            </a:r>
            <a:r>
              <a:rPr lang="zh-CN" altLang="en-US" dirty="0"/>
              <a:t>。</a:t>
            </a:r>
          </a:p>
          <a:p>
            <a:br>
              <a:rPr lang="zh-CN" altLang="en-US" dirty="0"/>
            </a:br>
            <a:endParaRPr lang="zh-CN" altLang="en-US" dirty="0"/>
          </a:p>
          <a:p>
            <a:r>
              <a:rPr lang="zh-CN" altLang="en-US" dirty="0"/>
              <a:t>实际上，</a:t>
            </a:r>
            <a:r>
              <a:rPr lang="zh-CN" altLang="en-US" b="1" dirty="0"/>
              <a:t>老底嘉的考古工作非常有限</a:t>
            </a:r>
            <a:r>
              <a:rPr lang="zh-CN" altLang="en-US" dirty="0"/>
              <a:t>，大部分遗迹仍处于</a:t>
            </a:r>
            <a:r>
              <a:rPr lang="zh-CN" altLang="en-US" b="1" dirty="0"/>
              <a:t>废墟状态</a:t>
            </a:r>
            <a:r>
              <a:rPr lang="zh-CN" altLang="en-US" dirty="0"/>
              <a:t>。</a:t>
            </a:r>
          </a:p>
          <a:p>
            <a:br>
              <a:rPr lang="zh-CN" altLang="en-US" dirty="0"/>
            </a:br>
            <a:endParaRPr lang="zh-CN" altLang="en-US" dirty="0"/>
          </a:p>
          <a:p>
            <a:r>
              <a:rPr lang="zh-CN" altLang="en-US" dirty="0"/>
              <a:t>尽管如此，该遗址仍然是一个</a:t>
            </a:r>
            <a:r>
              <a:rPr lang="zh-CN" altLang="en-US" b="1" dirty="0"/>
              <a:t>规模宏大、令人印象深刻的古城遗址</a:t>
            </a:r>
            <a:r>
              <a:rPr lang="zh-CN" altLang="en-US" dirty="0"/>
              <a:t>，遍地可见</a:t>
            </a:r>
            <a:r>
              <a:rPr lang="zh-CN" altLang="en-US" b="1" dirty="0"/>
              <a:t>大理石遗迹</a:t>
            </a:r>
            <a:r>
              <a:rPr lang="zh-CN" altLang="en-US" dirty="0"/>
              <a:t>，彰显着这座城市昔日的</a:t>
            </a:r>
            <a:r>
              <a:rPr lang="zh-CN" altLang="en-US" b="1" dirty="0"/>
              <a:t>繁华与富裕</a:t>
            </a:r>
            <a:r>
              <a:rPr lang="zh-CN" altLang="en-US" dirty="0"/>
              <a:t>。</a:t>
            </a:r>
          </a:p>
          <a:p>
            <a:br>
              <a:rPr lang="zh-CN" altLang="en-US" dirty="0"/>
            </a:br>
            <a:endParaRPr lang="zh-CN" altLang="en-US" dirty="0"/>
          </a:p>
          <a:p>
            <a:r>
              <a:rPr lang="zh-CN" altLang="en-US" dirty="0"/>
              <a:t>如今，老底嘉遗址中</a:t>
            </a:r>
            <a:r>
              <a:rPr lang="zh-CN" altLang="en-US" b="1" dirty="0"/>
              <a:t>值得考古关注的遗迹</a:t>
            </a:r>
            <a:r>
              <a:rPr lang="zh-CN" altLang="en-US" dirty="0"/>
              <a:t>包括：</a:t>
            </a:r>
          </a:p>
          <a:p>
            <a:r>
              <a:rPr lang="en-US" altLang="zh-CN" dirty="0"/>
              <a:t>• </a:t>
            </a:r>
            <a:r>
              <a:rPr lang="zh-CN" altLang="en-US" b="1" dirty="0"/>
              <a:t>铭文（</a:t>
            </a:r>
            <a:r>
              <a:rPr lang="en-US" altLang="zh-CN" b="1" dirty="0"/>
              <a:t>Inscriptions</a:t>
            </a:r>
            <a:r>
              <a:rPr lang="zh-CN" altLang="en-US" b="1" dirty="0"/>
              <a:t>）</a:t>
            </a:r>
            <a:endParaRPr lang="en-US" altLang="zh-CN" dirty="0"/>
          </a:p>
          <a:p>
            <a:r>
              <a:rPr lang="en-US" altLang="zh-CN" dirty="0"/>
              <a:t>• </a:t>
            </a:r>
            <a:r>
              <a:rPr lang="zh-CN" altLang="en-US" b="1" dirty="0"/>
              <a:t>两座剧场（</a:t>
            </a:r>
            <a:r>
              <a:rPr lang="en-US" altLang="zh-CN" b="1" dirty="0"/>
              <a:t>Two theatres</a:t>
            </a:r>
            <a:r>
              <a:rPr lang="zh-CN" altLang="en-US" b="1" dirty="0"/>
              <a:t>）</a:t>
            </a:r>
            <a:endParaRPr lang="en-US" altLang="zh-CN" dirty="0"/>
          </a:p>
          <a:p>
            <a:r>
              <a:rPr lang="en-US" altLang="zh-CN" dirty="0"/>
              <a:t>• </a:t>
            </a:r>
            <a:r>
              <a:rPr lang="zh-CN" altLang="en-US" b="1" dirty="0"/>
              <a:t>一座体育场（</a:t>
            </a:r>
            <a:r>
              <a:rPr lang="en-US" altLang="zh-CN" b="1" dirty="0"/>
              <a:t>A stadium</a:t>
            </a:r>
            <a:r>
              <a:rPr lang="zh-CN" altLang="en-US" b="1" dirty="0"/>
              <a:t>）</a:t>
            </a:r>
            <a:endParaRPr lang="en-US" altLang="zh-CN" dirty="0"/>
          </a:p>
          <a:p>
            <a:r>
              <a:rPr lang="en-US" altLang="zh-CN" dirty="0"/>
              <a:t>• </a:t>
            </a:r>
            <a:r>
              <a:rPr lang="zh-CN" altLang="en-US" b="1" dirty="0"/>
              <a:t>一座城门（</a:t>
            </a:r>
            <a:r>
              <a:rPr lang="en-US" altLang="zh-CN" b="1" dirty="0"/>
              <a:t>A gate</a:t>
            </a:r>
            <a:r>
              <a:rPr lang="zh-CN" altLang="en-US" b="1" dirty="0"/>
              <a:t>）</a:t>
            </a:r>
            <a:endParaRPr lang="en-US" altLang="zh-CN" dirty="0"/>
          </a:p>
          <a:p>
            <a:r>
              <a:rPr lang="en-US" altLang="zh-CN" dirty="0"/>
              <a:t>• </a:t>
            </a:r>
            <a:r>
              <a:rPr lang="zh-CN" altLang="en-US" b="1" dirty="0"/>
              <a:t>一座规模庞大的建筑</a:t>
            </a:r>
            <a:r>
              <a:rPr lang="zh-CN" altLang="en-US" dirty="0"/>
              <a:t>，被认为是一座</a:t>
            </a:r>
            <a:r>
              <a:rPr lang="zh-CN" altLang="en-US" b="1" dirty="0"/>
              <a:t>公共浴场（</a:t>
            </a:r>
            <a:r>
              <a:rPr lang="en-US" altLang="zh-CN" b="1" dirty="0"/>
              <a:t>Bathhouse</a:t>
            </a:r>
            <a:r>
              <a:rPr lang="zh-CN" altLang="en-US" b="1" dirty="0"/>
              <a:t>）</a:t>
            </a:r>
            <a:r>
              <a:rPr lang="zh-CN" altLang="en-US" dirty="0"/>
              <a:t>。</a:t>
            </a:r>
          </a:p>
          <a:p>
            <a:endParaRPr lang="zh-CN" altLang="en-US" dirty="0"/>
          </a:p>
          <a:p>
            <a:r>
              <a:rPr lang="zh-CN" altLang="en-US" b="1" dirty="0"/>
              <a:t>（托德</a:t>
            </a:r>
            <a:r>
              <a:rPr lang="en-US" altLang="zh-CN" b="1" dirty="0"/>
              <a:t>·</a:t>
            </a:r>
            <a:r>
              <a:rPr lang="zh-CN" altLang="en-US" b="1" dirty="0"/>
              <a:t>博伦（</a:t>
            </a:r>
            <a:r>
              <a:rPr lang="en-US" altLang="zh-CN" b="1" dirty="0"/>
              <a:t>Todd Bolen</a:t>
            </a:r>
            <a:r>
              <a:rPr lang="zh-CN" altLang="en-US" b="1" dirty="0"/>
              <a:t>），</a:t>
            </a:r>
            <a:r>
              <a:rPr lang="en-US" altLang="zh-CN" b="1" dirty="0"/>
              <a:t>《</a:t>
            </a:r>
            <a:r>
              <a:rPr lang="zh-CN" altLang="en-US" b="1" dirty="0"/>
              <a:t>老底嘉</a:t>
            </a:r>
            <a:r>
              <a:rPr lang="en-US" altLang="zh-CN" b="1" dirty="0"/>
              <a:t>》</a:t>
            </a:r>
            <a:r>
              <a:rPr lang="zh-CN" altLang="en-US" b="1" dirty="0"/>
              <a:t>，载于</a:t>
            </a:r>
            <a:r>
              <a:rPr lang="en-US" altLang="zh-CN" b="1" dirty="0"/>
              <a:t>《</a:t>
            </a:r>
            <a:r>
              <a:rPr lang="zh-CN" altLang="en-US" b="1" dirty="0"/>
              <a:t>圣经之地图像图书馆</a:t>
            </a:r>
            <a:r>
              <a:rPr lang="en-US" altLang="zh-CN" b="1" dirty="0"/>
              <a:t>》</a:t>
            </a:r>
            <a:r>
              <a:rPr lang="zh-CN" altLang="en-US" b="1" dirty="0"/>
              <a:t>（</a:t>
            </a:r>
            <a:r>
              <a:rPr lang="en-US" altLang="zh-CN" b="1" dirty="0"/>
              <a:t>The Pictorial Library of Bible Lands</a:t>
            </a:r>
            <a:r>
              <a:rPr lang="zh-CN" altLang="en-US" b="1" dirty="0"/>
              <a:t>），幻灯片 </a:t>
            </a:r>
            <a:r>
              <a:rPr lang="en-US" altLang="zh-CN" b="1" dirty="0"/>
              <a:t>6</a:t>
            </a:r>
            <a:r>
              <a:rPr lang="zh-CN" altLang="en-US" b="1" dirty="0"/>
              <a:t>）</a:t>
            </a:r>
            <a:endParaRPr lang="zh-CN"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19774-A5E3-FB4B-8F85-9F5E51624227}" type="slidenum">
              <a:rPr lang="en-US">
                <a:solidFill>
                  <a:prstClr val="black"/>
                </a:solidFill>
                <a:latin typeface="Calibri"/>
              </a:rPr>
              <a:pPr/>
              <a:t>191</a:t>
            </a:fld>
            <a:endParaRPr lang="en-US">
              <a:solidFill>
                <a:prstClr val="black"/>
              </a:solidFill>
              <a:latin typeface="Calibri"/>
            </a:endParaRPr>
          </a:p>
        </p:txBody>
      </p:sp>
      <p:sp>
        <p:nvSpPr>
          <p:cNvPr id="5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03"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14)</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（托德</a:t>
            </a:r>
            <a:r>
              <a:rPr lang="en-US" altLang="zh-CN" dirty="0"/>
              <a:t>·</a:t>
            </a:r>
            <a:r>
              <a:rPr lang="zh-CN" altLang="en-US" dirty="0"/>
              <a:t>博伦，</a:t>
            </a:r>
            <a:r>
              <a:rPr lang="en-US" altLang="zh-CN" dirty="0"/>
              <a:t>《</a:t>
            </a:r>
            <a:r>
              <a:rPr lang="zh-CN" altLang="en-US" dirty="0"/>
              <a:t>老底嘉</a:t>
            </a:r>
            <a:r>
              <a:rPr lang="en-US" altLang="zh-CN" dirty="0"/>
              <a:t>》</a:t>
            </a:r>
            <a:r>
              <a:rPr lang="zh-CN" altLang="en-US" dirty="0"/>
              <a:t>，收录于</a:t>
            </a:r>
            <a:r>
              <a:rPr lang="en-US" altLang="zh-CN" dirty="0"/>
              <a:t>《</a:t>
            </a:r>
            <a:r>
              <a:rPr lang="zh-CN" altLang="en-US" dirty="0"/>
              <a:t>圣经地理图解库</a:t>
            </a:r>
            <a:r>
              <a:rPr lang="en-US" altLang="zh-CN" dirty="0"/>
              <a:t>》</a:t>
            </a:r>
            <a:r>
              <a:rPr lang="zh-CN" altLang="en-US" dirty="0"/>
              <a:t>第 </a:t>
            </a:r>
            <a:r>
              <a:rPr lang="en-US" altLang="zh-CN" dirty="0"/>
              <a:t>14 </a:t>
            </a:r>
            <a:r>
              <a:rPr lang="zh-CN" altLang="en-US" dirty="0"/>
              <a:t>幻灯片）</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2E8F1-703D-124E-8BA0-8B5D8A2F5DE6}" type="slidenum">
              <a:rPr lang="en-US">
                <a:solidFill>
                  <a:prstClr val="black"/>
                </a:solidFill>
                <a:latin typeface="Calibri"/>
              </a:rPr>
              <a:pPr/>
              <a:t>192</a:t>
            </a:fld>
            <a:endParaRPr lang="en-US">
              <a:solidFill>
                <a:prstClr val="black"/>
              </a:solidFill>
              <a:latin typeface="Calibri"/>
            </a:endParaRPr>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28)</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（托德</a:t>
            </a:r>
            <a:r>
              <a:rPr lang="en-US" altLang="zh-CN" dirty="0"/>
              <a:t>·</a:t>
            </a:r>
            <a:r>
              <a:rPr lang="zh-CN" altLang="en-US" dirty="0"/>
              <a:t>博伦，</a:t>
            </a:r>
            <a:r>
              <a:rPr lang="en-US" altLang="zh-CN" dirty="0"/>
              <a:t>《</a:t>
            </a:r>
            <a:r>
              <a:rPr lang="zh-CN" altLang="en-US" dirty="0"/>
              <a:t>老底嘉</a:t>
            </a:r>
            <a:r>
              <a:rPr lang="en-US" altLang="zh-CN" dirty="0"/>
              <a:t>》</a:t>
            </a:r>
            <a:r>
              <a:rPr lang="zh-CN" altLang="en-US" dirty="0"/>
              <a:t>，收录于</a:t>
            </a:r>
            <a:r>
              <a:rPr lang="en-US" altLang="zh-CN" dirty="0"/>
              <a:t>《</a:t>
            </a:r>
            <a:r>
              <a:rPr lang="zh-CN" altLang="en-US" dirty="0"/>
              <a:t>圣经地理图解库</a:t>
            </a:r>
            <a:r>
              <a:rPr lang="en-US" altLang="zh-CN" dirty="0"/>
              <a:t>》</a:t>
            </a:r>
            <a:r>
              <a:rPr lang="zh-CN" altLang="en-US" dirty="0"/>
              <a:t>第 </a:t>
            </a:r>
            <a:r>
              <a:rPr lang="en-US" altLang="zh-CN" dirty="0"/>
              <a:t>28 </a:t>
            </a:r>
            <a:r>
              <a:rPr lang="zh-CN" altLang="en-US" dirty="0"/>
              <a:t>幻灯片）</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86F7B-8012-AA46-9327-90235757795C}" type="slidenum">
              <a:rPr lang="en-US">
                <a:solidFill>
                  <a:prstClr val="black"/>
                </a:solidFill>
                <a:latin typeface="Calibri"/>
              </a:rPr>
              <a:pPr/>
              <a:t>193</a:t>
            </a:fld>
            <a:endParaRPr lang="en-US">
              <a:solidFill>
                <a:prstClr val="black"/>
              </a:solidFill>
              <a:latin typeface="Calibri"/>
            </a:endParaRPr>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29)</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a:t>
            </a:r>
            <a:r>
              <a:rPr lang="zh-CN" altLang="en-US" b="1" dirty="0"/>
              <a:t>托德</a:t>
            </a:r>
            <a:r>
              <a:rPr lang="en-US" altLang="zh-CN" b="1" dirty="0"/>
              <a:t>·</a:t>
            </a:r>
            <a:r>
              <a:rPr lang="zh-CN" altLang="en-US" b="1" dirty="0"/>
              <a:t>博伦（</a:t>
            </a:r>
            <a:r>
              <a:rPr lang="en-US" altLang="zh-CN" b="1" dirty="0"/>
              <a:t>Todd Bolen</a:t>
            </a:r>
            <a:r>
              <a:rPr lang="zh-CN" altLang="en-US" b="1" dirty="0"/>
              <a:t>）</a:t>
            </a:r>
            <a:r>
              <a:rPr lang="zh-CN" altLang="en-US" dirty="0"/>
              <a:t>，</a:t>
            </a:r>
            <a:r>
              <a:rPr lang="en-US" altLang="zh-CN" dirty="0"/>
              <a:t>《</a:t>
            </a:r>
            <a:r>
              <a:rPr lang="zh-CN" altLang="en-US" dirty="0"/>
              <a:t>老底嘉</a:t>
            </a:r>
            <a:r>
              <a:rPr lang="en-US" altLang="zh-CN" dirty="0"/>
              <a:t>》</a:t>
            </a:r>
            <a:r>
              <a:rPr lang="zh-CN" altLang="en-US" dirty="0"/>
              <a:t>，载于</a:t>
            </a:r>
            <a:r>
              <a:rPr lang="en-US" altLang="zh-CN" dirty="0"/>
              <a:t>《</a:t>
            </a:r>
            <a:r>
              <a:rPr lang="zh-CN" altLang="en-US" dirty="0"/>
              <a:t>圣经之地图像图书馆</a:t>
            </a:r>
            <a:r>
              <a:rPr lang="en-US" altLang="zh-CN" dirty="0"/>
              <a:t>》</a:t>
            </a:r>
            <a:r>
              <a:rPr lang="zh-CN" altLang="en-US" dirty="0"/>
              <a:t>（</a:t>
            </a:r>
            <a:r>
              <a:rPr lang="en-US" altLang="zh-CN" b="1" dirty="0"/>
              <a:t>The Pictorial Library of Bible Lands</a:t>
            </a:r>
            <a:r>
              <a:rPr lang="zh-CN" altLang="en-US" dirty="0"/>
              <a:t>），幻灯片 </a:t>
            </a:r>
            <a:r>
              <a:rPr lang="en-US" altLang="zh-CN" dirty="0"/>
              <a:t>29</a:t>
            </a:r>
            <a:r>
              <a:rPr lang="zh-CN" altLang="en-US"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77830-6164-D142-A431-AB2D0AC871A4}" type="slidenum">
              <a:rPr lang="en-US">
                <a:solidFill>
                  <a:prstClr val="black"/>
                </a:solidFill>
                <a:latin typeface="Calibri"/>
              </a:rPr>
              <a:pPr/>
              <a:t>194</a:t>
            </a:fld>
            <a:endParaRPr lang="en-US">
              <a:solidFill>
                <a:prstClr val="black"/>
              </a:solidFill>
              <a:latin typeface="Calibri"/>
            </a:endParaRPr>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20)</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a:t>
            </a:r>
            <a:r>
              <a:rPr lang="zh-CN" altLang="en-US" b="1" dirty="0"/>
              <a:t>托德</a:t>
            </a:r>
            <a:r>
              <a:rPr lang="en-US" altLang="zh-CN" b="1" dirty="0"/>
              <a:t>·</a:t>
            </a:r>
            <a:r>
              <a:rPr lang="zh-CN" altLang="en-US" b="1" dirty="0"/>
              <a:t>博伦（</a:t>
            </a:r>
            <a:r>
              <a:rPr lang="en-US" altLang="zh-CN" b="1" dirty="0"/>
              <a:t>Todd Bolen</a:t>
            </a:r>
            <a:r>
              <a:rPr lang="zh-CN" altLang="en-US" b="1" dirty="0"/>
              <a:t>）</a:t>
            </a:r>
            <a:r>
              <a:rPr lang="zh-CN" altLang="en-US" dirty="0"/>
              <a:t>，</a:t>
            </a:r>
            <a:r>
              <a:rPr lang="en-US" altLang="zh-CN" dirty="0"/>
              <a:t>《</a:t>
            </a:r>
            <a:r>
              <a:rPr lang="zh-CN" altLang="en-US" dirty="0"/>
              <a:t>老底嘉</a:t>
            </a:r>
            <a:r>
              <a:rPr lang="en-US" altLang="zh-CN" dirty="0"/>
              <a:t>》</a:t>
            </a:r>
            <a:r>
              <a:rPr lang="zh-CN" altLang="en-US" dirty="0"/>
              <a:t>，载于</a:t>
            </a:r>
            <a:r>
              <a:rPr lang="en-US" altLang="zh-CN" dirty="0"/>
              <a:t>《</a:t>
            </a:r>
            <a:r>
              <a:rPr lang="zh-CN" altLang="en-US" dirty="0"/>
              <a:t>圣经之地图像图书馆</a:t>
            </a:r>
            <a:r>
              <a:rPr lang="en-US" altLang="zh-CN" dirty="0"/>
              <a:t>》</a:t>
            </a:r>
            <a:r>
              <a:rPr lang="zh-CN" altLang="en-US" dirty="0"/>
              <a:t>（</a:t>
            </a:r>
            <a:r>
              <a:rPr lang="en-US" altLang="zh-CN" b="1" dirty="0"/>
              <a:t>The Pictorial Library of Bible Lands</a:t>
            </a:r>
            <a:r>
              <a:rPr lang="zh-CN" altLang="en-US" dirty="0"/>
              <a:t>），幻灯片 </a:t>
            </a:r>
            <a:r>
              <a:rPr lang="en-US" altLang="zh-CN" dirty="0"/>
              <a:t>20</a:t>
            </a:r>
            <a:r>
              <a:rPr lang="zh-CN" altLang="en-US"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39E47-A50D-4649-AB9B-5EA78D862E96}" type="slidenum">
              <a:rPr lang="en-US">
                <a:solidFill>
                  <a:prstClr val="black"/>
                </a:solidFill>
                <a:latin typeface="Calibri"/>
              </a:rPr>
              <a:pPr/>
              <a:t>195</a:t>
            </a:fld>
            <a:endParaRPr lang="en-US">
              <a:solidFill>
                <a:prstClr val="black"/>
              </a:solidFill>
              <a:latin typeface="Calibri"/>
            </a:endParaRPr>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9635"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31)</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a:t>
            </a:r>
            <a:r>
              <a:rPr lang="zh-CN" altLang="en-US" b="1" dirty="0"/>
              <a:t>托德</a:t>
            </a:r>
            <a:r>
              <a:rPr lang="en-US" altLang="zh-CN" b="1" dirty="0"/>
              <a:t>·</a:t>
            </a:r>
            <a:r>
              <a:rPr lang="zh-CN" altLang="en-US" b="1" dirty="0"/>
              <a:t>博伦（</a:t>
            </a:r>
            <a:r>
              <a:rPr lang="en-US" altLang="zh-CN" b="1" dirty="0"/>
              <a:t>Todd Bolen</a:t>
            </a:r>
            <a:r>
              <a:rPr lang="zh-CN" altLang="en-US" b="1" dirty="0"/>
              <a:t>）</a:t>
            </a:r>
            <a:r>
              <a:rPr lang="zh-CN" altLang="en-US" dirty="0"/>
              <a:t>，</a:t>
            </a:r>
            <a:r>
              <a:rPr lang="en-US" altLang="zh-CN" dirty="0"/>
              <a:t>《</a:t>
            </a:r>
            <a:r>
              <a:rPr lang="zh-CN" altLang="en-US" dirty="0"/>
              <a:t>老底嘉</a:t>
            </a:r>
            <a:r>
              <a:rPr lang="en-US" altLang="zh-CN" dirty="0"/>
              <a:t>》</a:t>
            </a:r>
            <a:r>
              <a:rPr lang="zh-CN" altLang="en-US" dirty="0"/>
              <a:t>，载于</a:t>
            </a:r>
            <a:r>
              <a:rPr lang="en-US" altLang="zh-CN" dirty="0"/>
              <a:t>《</a:t>
            </a:r>
            <a:r>
              <a:rPr lang="zh-CN" altLang="en-US" dirty="0"/>
              <a:t>圣经之地图像图书馆</a:t>
            </a:r>
            <a:r>
              <a:rPr lang="en-US" altLang="zh-CN" dirty="0"/>
              <a:t>》</a:t>
            </a:r>
            <a:r>
              <a:rPr lang="zh-CN" altLang="en-US" dirty="0"/>
              <a:t>（</a:t>
            </a:r>
            <a:r>
              <a:rPr lang="en-US" altLang="zh-CN" b="1" dirty="0"/>
              <a:t>The Pictorial Library of Bible Lands</a:t>
            </a:r>
            <a:r>
              <a:rPr lang="zh-CN" altLang="en-US" dirty="0"/>
              <a:t>），幻灯片 </a:t>
            </a:r>
            <a:r>
              <a:rPr lang="en-US" altLang="zh-CN" dirty="0"/>
              <a:t>31</a:t>
            </a:r>
            <a:r>
              <a:rPr lang="zh-CN" altLang="en-US"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patera and scepter. </a:t>
            </a:r>
          </a:p>
          <a:p>
            <a:endParaRPr lang="en-US" sz="1200" kern="1200" dirty="0">
              <a:solidFill>
                <a:schemeClr val="tx1"/>
              </a:solidFill>
              <a:latin typeface="Times New Roman" pitchFamily="-112" charset="0"/>
              <a:ea typeface="ＭＳ Ｐゴシック" pitchFamily="-108" charset="-128"/>
            </a:endParaRPr>
          </a:p>
          <a:p>
            <a:r>
              <a:rPr lang="zh-CN" altLang="en-US" b="1" dirty="0"/>
              <a:t>“这座城市极其富裕。”</a:t>
            </a:r>
            <a:endParaRPr lang="zh-CN" altLang="en-US" dirty="0"/>
          </a:p>
          <a:p>
            <a:endParaRPr lang="zh-CN" altLang="en-US" dirty="0"/>
          </a:p>
          <a:p>
            <a:r>
              <a:rPr lang="zh-CN" altLang="en-US" dirty="0"/>
              <a:t>他们同样经历过</a:t>
            </a:r>
            <a:r>
              <a:rPr lang="zh-CN" altLang="en-US" b="1" dirty="0"/>
              <a:t>公元 </a:t>
            </a:r>
            <a:r>
              <a:rPr lang="en-US" altLang="zh-CN" b="1" dirty="0"/>
              <a:t>17 </a:t>
            </a:r>
            <a:r>
              <a:rPr lang="zh-CN" altLang="en-US" b="1" dirty="0"/>
              <a:t>年的大地震</a:t>
            </a:r>
            <a:r>
              <a:rPr lang="zh-CN" altLang="en-US" dirty="0"/>
              <a:t>，这场地震</a:t>
            </a:r>
            <a:r>
              <a:rPr lang="zh-CN" altLang="en-US" b="1" dirty="0"/>
              <a:t>摧毁了非拉铁非（</a:t>
            </a:r>
            <a:r>
              <a:rPr lang="en-US" altLang="zh-CN" b="1" dirty="0"/>
              <a:t>Philadelphia</a:t>
            </a:r>
            <a:r>
              <a:rPr lang="zh-CN" altLang="en-US" b="1" dirty="0"/>
              <a:t>）</a:t>
            </a:r>
            <a:r>
              <a:rPr lang="zh-CN" altLang="en-US" dirty="0"/>
              <a:t>。但与非拉铁非不同，</a:t>
            </a:r>
            <a:r>
              <a:rPr lang="zh-CN" altLang="en-US" b="1" dirty="0"/>
              <a:t>老底嘉（</a:t>
            </a:r>
            <a:r>
              <a:rPr lang="en-US" altLang="zh-CN" b="1" dirty="0"/>
              <a:t>Laodicea</a:t>
            </a:r>
            <a:r>
              <a:rPr lang="zh-CN" altLang="en-US" b="1" dirty="0"/>
              <a:t>）完全有能力自行出资重建城市</a:t>
            </a:r>
            <a:r>
              <a:rPr lang="zh-CN" altLang="en-US" dirty="0"/>
              <a:t>。事实上，</a:t>
            </a:r>
            <a:r>
              <a:rPr lang="zh-CN" altLang="en-US" b="1" dirty="0"/>
              <a:t>老底嘉甚至为该地区的几个较小城市提供了资金援助</a:t>
            </a:r>
            <a:r>
              <a:rPr lang="zh-CN" altLang="en-US" dirty="0"/>
              <a:t>，帮助它们重建。</a:t>
            </a:r>
          </a:p>
          <a:p>
            <a:br>
              <a:rPr lang="zh-CN" altLang="en-US" dirty="0"/>
            </a:br>
            <a:endParaRPr lang="zh-CN" altLang="en-US" dirty="0"/>
          </a:p>
          <a:p>
            <a:r>
              <a:rPr lang="zh-CN" altLang="en-US" dirty="0"/>
              <a:t>🔗 </a:t>
            </a:r>
            <a:r>
              <a:rPr lang="zh-CN" altLang="en-US" dirty="0">
                <a:hlinkClick r:id="rId3"/>
              </a:rPr>
              <a:t>原文链接</a:t>
            </a:r>
            <a:endParaRPr lang="zh-CN" altLang="en-US" dirty="0"/>
          </a:p>
          <a:p>
            <a:r>
              <a:rPr lang="zh-CN" altLang="en-US" b="1" dirty="0"/>
              <a:t>公元 </a:t>
            </a:r>
            <a:r>
              <a:rPr lang="en-US" altLang="zh-CN" b="1" dirty="0"/>
              <a:t>197 </a:t>
            </a:r>
            <a:r>
              <a:rPr lang="zh-CN" altLang="en-US" b="1" dirty="0"/>
              <a:t>年，朱莉娅</a:t>
            </a:r>
            <a:r>
              <a:rPr lang="en-US" altLang="zh-CN" b="1" dirty="0"/>
              <a:t>·</a:t>
            </a:r>
            <a:r>
              <a:rPr lang="zh-CN" altLang="en-US" b="1" dirty="0"/>
              <a:t>多姆娜（</a:t>
            </a:r>
            <a:r>
              <a:rPr lang="en-US" altLang="zh-CN" b="1" dirty="0"/>
              <a:t>Julia </a:t>
            </a:r>
            <a:r>
              <a:rPr lang="en-US" altLang="zh-CN" b="1" dirty="0" err="1"/>
              <a:t>Domna</a:t>
            </a:r>
            <a:r>
              <a:rPr lang="zh-CN" altLang="en-US" b="1" dirty="0"/>
              <a:t>）之币</a:t>
            </a:r>
            <a:endParaRPr lang="zh-CN" altLang="en-US" dirty="0"/>
          </a:p>
          <a:p>
            <a:endParaRPr lang="zh-CN" altLang="en-US" dirty="0"/>
          </a:p>
          <a:p>
            <a:r>
              <a:rPr lang="zh-CN" altLang="en-US" b="1" dirty="0"/>
              <a:t>朱莉娅</a:t>
            </a:r>
            <a:r>
              <a:rPr lang="en-US" altLang="zh-CN" b="1" dirty="0"/>
              <a:t>·</a:t>
            </a:r>
            <a:r>
              <a:rPr lang="zh-CN" altLang="en-US" b="1" dirty="0"/>
              <a:t>多姆娜（</a:t>
            </a:r>
            <a:r>
              <a:rPr lang="en-US" altLang="zh-CN" b="1" dirty="0"/>
              <a:t>Julia </a:t>
            </a:r>
            <a:r>
              <a:rPr lang="en-US" altLang="zh-CN" b="1" dirty="0" err="1"/>
              <a:t>Domna</a:t>
            </a:r>
            <a:r>
              <a:rPr lang="zh-CN" altLang="en-US" b="1" dirty="0"/>
              <a:t>）</a:t>
            </a:r>
            <a:r>
              <a:rPr lang="zh-CN" altLang="en-US" dirty="0"/>
              <a:t>，</a:t>
            </a:r>
            <a:r>
              <a:rPr lang="zh-CN" altLang="en-US" b="1" dirty="0"/>
              <a:t>卡拉卡拉（</a:t>
            </a:r>
            <a:r>
              <a:rPr lang="en-US" altLang="zh-CN" b="1" dirty="0"/>
              <a:t>Caracalla</a:t>
            </a:r>
            <a:r>
              <a:rPr lang="zh-CN" altLang="en-US" b="1" dirty="0"/>
              <a:t>）之母</a:t>
            </a:r>
            <a:r>
              <a:rPr lang="zh-CN" altLang="en-US" dirty="0"/>
              <a:t>，银币（</a:t>
            </a:r>
            <a:r>
              <a:rPr lang="en-US" altLang="zh-CN" b="1" dirty="0"/>
              <a:t>AR Denarius</a:t>
            </a:r>
            <a:r>
              <a:rPr lang="zh-CN" altLang="en-US" dirty="0"/>
              <a:t>）</a:t>
            </a:r>
          </a:p>
          <a:p>
            <a:r>
              <a:rPr lang="zh-CN" altLang="en-US" b="1" dirty="0"/>
              <a:t>重量：</a:t>
            </a:r>
            <a:r>
              <a:rPr lang="zh-CN" altLang="en-US" dirty="0"/>
              <a:t> </a:t>
            </a:r>
            <a:r>
              <a:rPr lang="en-US" altLang="zh-CN" dirty="0"/>
              <a:t>3.12 </a:t>
            </a:r>
            <a:r>
              <a:rPr lang="zh-CN" altLang="en-US" dirty="0"/>
              <a:t>克</a:t>
            </a:r>
          </a:p>
          <a:p>
            <a:r>
              <a:rPr lang="zh-CN" altLang="en-US" b="1" dirty="0"/>
              <a:t>铸造地：</a:t>
            </a:r>
            <a:r>
              <a:rPr lang="zh-CN" altLang="en-US" dirty="0"/>
              <a:t> 老底嘉（</a:t>
            </a:r>
            <a:r>
              <a:rPr lang="en-US" altLang="zh-CN" dirty="0"/>
              <a:t>Laodicea</a:t>
            </a:r>
            <a:r>
              <a:rPr lang="zh-CN" altLang="en-US" dirty="0"/>
              <a:t>）</a:t>
            </a:r>
          </a:p>
          <a:p>
            <a:r>
              <a:rPr lang="zh-CN" altLang="en-US" b="1" dirty="0"/>
              <a:t>编号：</a:t>
            </a:r>
            <a:r>
              <a:rPr lang="zh-CN" altLang="en-US" dirty="0"/>
              <a:t> </a:t>
            </a:r>
            <a:r>
              <a:rPr lang="en-US" altLang="zh-CN" dirty="0"/>
              <a:t>SearM-6614</a:t>
            </a:r>
          </a:p>
          <a:p>
            <a:r>
              <a:rPr lang="en-US" altLang="zh-CN" dirty="0"/>
              <a:t>• </a:t>
            </a:r>
            <a:r>
              <a:rPr lang="zh-CN" altLang="en-US" b="1" dirty="0"/>
              <a:t>正面（</a:t>
            </a:r>
            <a:r>
              <a:rPr lang="en-US" altLang="zh-CN" b="1" dirty="0" err="1"/>
              <a:t>obv</a:t>
            </a:r>
            <a:r>
              <a:rPr lang="en-US" altLang="zh-CN" b="1" dirty="0"/>
              <a:t>.</a:t>
            </a:r>
            <a:r>
              <a:rPr lang="zh-CN" altLang="en-US" b="1" dirty="0"/>
              <a:t>）</a:t>
            </a:r>
            <a:r>
              <a:rPr lang="zh-CN" altLang="en-US" dirty="0"/>
              <a:t>：</a:t>
            </a:r>
          </a:p>
          <a:p>
            <a:r>
              <a:rPr lang="en-US" altLang="zh-CN" dirty="0"/>
              <a:t>• </a:t>
            </a:r>
            <a:r>
              <a:rPr lang="zh-CN" altLang="en-US" dirty="0"/>
              <a:t>铭文：「</a:t>
            </a:r>
            <a:r>
              <a:rPr lang="en-US" altLang="zh-CN" dirty="0"/>
              <a:t>[IVLIA] AVGVSTA</a:t>
            </a:r>
            <a:r>
              <a:rPr lang="zh-CN" altLang="en-US" dirty="0"/>
              <a:t>」（</a:t>
            </a:r>
            <a:r>
              <a:rPr lang="zh-CN" altLang="en-US" b="1" dirty="0"/>
              <a:t>朱莉娅</a:t>
            </a:r>
            <a:r>
              <a:rPr lang="en-US" altLang="zh-CN" b="1" dirty="0"/>
              <a:t>·</a:t>
            </a:r>
            <a:r>
              <a:rPr lang="zh-CN" altLang="en-US" b="1" dirty="0"/>
              <a:t>奥古斯塔</a:t>
            </a:r>
            <a:r>
              <a:rPr lang="zh-CN" altLang="en-US" dirty="0"/>
              <a:t>）</a:t>
            </a:r>
          </a:p>
          <a:p>
            <a:r>
              <a:rPr lang="en-US" altLang="zh-CN" dirty="0"/>
              <a:t>• </a:t>
            </a:r>
            <a:r>
              <a:rPr lang="zh-CN" altLang="en-US" dirty="0"/>
              <a:t>头像：</a:t>
            </a:r>
            <a:r>
              <a:rPr lang="zh-CN" altLang="en-US" b="1" dirty="0"/>
              <a:t>朱莉娅</a:t>
            </a:r>
            <a:r>
              <a:rPr lang="en-US" altLang="zh-CN" b="1" dirty="0"/>
              <a:t>·</a:t>
            </a:r>
            <a:r>
              <a:rPr lang="zh-CN" altLang="en-US" b="1" dirty="0"/>
              <a:t>多姆娜裸头、身披长袍，朝右侧</a:t>
            </a:r>
            <a:endParaRPr lang="zh-CN" altLang="en-US" dirty="0"/>
          </a:p>
          <a:p>
            <a:r>
              <a:rPr lang="en-US" altLang="zh-CN" dirty="0"/>
              <a:t>• </a:t>
            </a:r>
            <a:r>
              <a:rPr lang="zh-CN" altLang="en-US" b="1" dirty="0"/>
              <a:t>背面（</a:t>
            </a:r>
            <a:r>
              <a:rPr lang="en-US" altLang="zh-CN" b="1" dirty="0"/>
              <a:t>rev.</a:t>
            </a:r>
            <a:r>
              <a:rPr lang="zh-CN" altLang="en-US" b="1" dirty="0"/>
              <a:t>）</a:t>
            </a:r>
            <a:r>
              <a:rPr lang="zh-CN" altLang="en-US" dirty="0"/>
              <a:t>：</a:t>
            </a:r>
          </a:p>
          <a:p>
            <a:r>
              <a:rPr lang="en-US" altLang="zh-CN" dirty="0"/>
              <a:t>• </a:t>
            </a:r>
            <a:r>
              <a:rPr lang="zh-CN" altLang="en-US" dirty="0"/>
              <a:t>铭文：「</a:t>
            </a:r>
            <a:r>
              <a:rPr lang="en-US" altLang="zh-CN" dirty="0"/>
              <a:t>VESTAE SANCTAE</a:t>
            </a:r>
            <a:r>
              <a:rPr lang="zh-CN" altLang="en-US" dirty="0"/>
              <a:t>」（</a:t>
            </a:r>
            <a:r>
              <a:rPr lang="zh-CN" altLang="en-US" b="1" dirty="0"/>
              <a:t>神圣的维斯塔</a:t>
            </a:r>
            <a:r>
              <a:rPr lang="zh-CN" altLang="en-US" dirty="0"/>
              <a:t>）</a:t>
            </a:r>
          </a:p>
          <a:p>
            <a:r>
              <a:rPr lang="en-US" altLang="zh-CN" dirty="0"/>
              <a:t>• </a:t>
            </a:r>
            <a:r>
              <a:rPr lang="zh-CN" altLang="en-US" dirty="0"/>
              <a:t>图案：</a:t>
            </a:r>
            <a:r>
              <a:rPr lang="zh-CN" altLang="en-US" b="1" dirty="0"/>
              <a:t>维斯塔（</a:t>
            </a:r>
            <a:r>
              <a:rPr lang="en-US" altLang="zh-CN" b="1" dirty="0"/>
              <a:t>Vesta</a:t>
            </a:r>
            <a:r>
              <a:rPr lang="zh-CN" altLang="en-US" b="1" dirty="0"/>
              <a:t>）站立向左，手持供盘（</a:t>
            </a:r>
            <a:r>
              <a:rPr lang="en-US" altLang="zh-CN" b="1" dirty="0"/>
              <a:t>patera</a:t>
            </a:r>
            <a:r>
              <a:rPr lang="zh-CN" altLang="en-US" b="1" dirty="0"/>
              <a:t>）与权杖（</a:t>
            </a:r>
            <a:r>
              <a:rPr lang="en-US" altLang="zh-CN" b="1" dirty="0"/>
              <a:t>scepter</a:t>
            </a:r>
            <a:r>
              <a:rPr lang="zh-CN" altLang="en-US" b="1" dirty="0"/>
              <a:t>）</a:t>
            </a:r>
            <a:endParaRPr lang="en-US" altLang="zh-CN" dirty="0"/>
          </a:p>
          <a:p>
            <a:endParaRPr lang="en-US" altLang="zh-CN" dirty="0"/>
          </a:p>
          <a:p>
            <a:r>
              <a:rPr lang="zh-CN" altLang="en-US" dirty="0"/>
              <a:t>🔗 </a:t>
            </a:r>
            <a:r>
              <a:rPr lang="zh-CN" altLang="en-US" dirty="0">
                <a:hlinkClick r:id="rId4"/>
              </a:rPr>
              <a:t>原文链接</a:t>
            </a:r>
            <a:endParaRPr lang="zh-CN" altLang="en-US" dirty="0"/>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198</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738041"/>
          </a:xfrm>
        </p:spPr>
        <p:txBody>
          <a:bodyPr/>
          <a:lstStyle/>
          <a:p>
            <a:r>
              <a:rPr lang="en-US" dirty="0">
                <a:solidFill>
                  <a:schemeClr val="tx1"/>
                </a:solidFill>
              </a:rPr>
              <a:t>The church is "naked," a local allusion which relates to the major industry of the entire region: the manufacture and preparation of textiles. Laodicea</a:t>
            </a:r>
            <a:r>
              <a:rPr lang="fr-FR" dirty="0">
                <a:solidFill>
                  <a:schemeClr val="tx1"/>
                </a:solidFill>
              </a:rPr>
              <a:t>'</a:t>
            </a:r>
            <a:r>
              <a:rPr lang="en-US" dirty="0">
                <a:solidFill>
                  <a:schemeClr val="tx1"/>
                </a:solidFill>
              </a:rPr>
              <a:t>s glossy, black wool earned her a grand reputation, and her citizens wore black garments with pride, contrasting John</a:t>
            </a:r>
            <a:r>
              <a:rPr lang="fr-FR" dirty="0">
                <a:solidFill>
                  <a:schemeClr val="tx1"/>
                </a:solidFill>
              </a:rPr>
              <a:t>'</a:t>
            </a:r>
            <a:r>
              <a:rPr lang="en-US" dirty="0">
                <a:solidFill>
                  <a:schemeClr val="tx1"/>
                </a:solidFill>
              </a:rPr>
              <a:t>s advice to the Christians of the city to buy "white raiment, that thou </a:t>
            </a:r>
            <a:r>
              <a:rPr lang="en-US" dirty="0" err="1">
                <a:solidFill>
                  <a:schemeClr val="tx1"/>
                </a:solidFill>
              </a:rPr>
              <a:t>mayest</a:t>
            </a:r>
            <a:r>
              <a:rPr lang="en-US" dirty="0">
                <a:solidFill>
                  <a:schemeClr val="tx1"/>
                </a:solidFill>
              </a:rPr>
              <a:t> be clothed."</a:t>
            </a:r>
          </a:p>
          <a:p>
            <a:endParaRPr lang="en-US" dirty="0">
              <a:solidFill>
                <a:schemeClr val="tx1"/>
              </a:solidFill>
            </a:endParaRPr>
          </a:p>
          <a:p>
            <a:r>
              <a:rPr lang="en-US" dirty="0">
                <a:solidFill>
                  <a:schemeClr val="tx1"/>
                </a:solidFill>
              </a:rPr>
              <a:t>(Todd Bolen, "Laodicea," in The Pictorial Library of Bible Lands, slide 7)</a:t>
            </a:r>
          </a:p>
          <a:p>
            <a:endParaRPr lang="en-US" dirty="0">
              <a:solidFill>
                <a:schemeClr val="tx1"/>
              </a:solidFill>
            </a:endParaRPr>
          </a:p>
          <a:p>
            <a:r>
              <a:rPr lang="zh-CN" altLang="en-US" dirty="0"/>
              <a:t>这间教会是“赤身露体”的，这一说法是对该地区主要产业</a:t>
            </a:r>
            <a:r>
              <a:rPr lang="en-US" altLang="zh-CN" dirty="0"/>
              <a:t>——</a:t>
            </a:r>
            <a:r>
              <a:rPr lang="zh-CN" altLang="en-US" dirty="0"/>
              <a:t>纺织品制造和加工的本地化暗示。老底嘉以其光滑的黑色羊毛闻名，赢得了极高的声誉，她的市民们以穿着黑色衣物为荣。这与约翰给该城基督徒的建议形成鲜明对比，他劝勉他们要“买白衣穿上，叫你赤身的羞耻不露出来。”</a:t>
            </a:r>
          </a:p>
          <a:p>
            <a:r>
              <a:rPr lang="zh-CN" altLang="en-US" dirty="0"/>
              <a:t>（托德</a:t>
            </a:r>
            <a:r>
              <a:rPr lang="en-US" altLang="zh-CN" dirty="0"/>
              <a:t>·</a:t>
            </a:r>
            <a:r>
              <a:rPr lang="zh-CN" altLang="en-US" dirty="0"/>
              <a:t>博伦，</a:t>
            </a:r>
            <a:r>
              <a:rPr lang="en-US" altLang="zh-CN" dirty="0"/>
              <a:t>《</a:t>
            </a:r>
            <a:r>
              <a:rPr lang="zh-CN" altLang="en-US" dirty="0"/>
              <a:t>老底嘉</a:t>
            </a:r>
            <a:r>
              <a:rPr lang="en-US" altLang="zh-CN" dirty="0"/>
              <a:t>》</a:t>
            </a:r>
            <a:r>
              <a:rPr lang="zh-CN" altLang="en-US" dirty="0"/>
              <a:t>，收录于</a:t>
            </a:r>
            <a:r>
              <a:rPr lang="en-US" altLang="zh-CN" dirty="0"/>
              <a:t>《</a:t>
            </a:r>
            <a:r>
              <a:rPr lang="zh-CN" altLang="en-US" dirty="0"/>
              <a:t>圣经地理图解库</a:t>
            </a:r>
            <a:r>
              <a:rPr lang="en-US" altLang="zh-CN" dirty="0"/>
              <a:t>》</a:t>
            </a:r>
            <a:r>
              <a:rPr lang="zh-CN" altLang="en-US" dirty="0"/>
              <a:t>第 </a:t>
            </a:r>
            <a:r>
              <a:rPr lang="en-US" altLang="zh-CN" dirty="0"/>
              <a:t>7 </a:t>
            </a:r>
            <a:r>
              <a:rPr lang="zh-CN" altLang="en-US" dirty="0"/>
              <a:t>幻灯片）</a:t>
            </a: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199</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200</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201</a:t>
            </a:fld>
            <a:endParaRPr lang="en-GB" sz="1200">
              <a:solidFill>
                <a:prstClr val="white"/>
              </a:solidFil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208</a:t>
            </a:fld>
            <a:endParaRPr lang="en-GB" sz="1200">
              <a:solidFill>
                <a:prstClr val="white"/>
              </a:solidFill>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212</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221</a:t>
            </a:fld>
            <a:endParaRPr lang="en-GB" sz="1200">
              <a:solidFill>
                <a:prstClr val="white"/>
              </a:solidFill>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耶稣设计了一个精妙的策略，将他的启示发送到该省的首府以弗所。这封信包括一封专门写给以弗所的信，以及写给另外六个关键教会的信。然而，以弗所的信徒抄录了整本</a:t>
            </a:r>
            <a:r>
              <a:rPr lang="en-US" altLang="zh-CN" dirty="0"/>
              <a:t>《</a:t>
            </a:r>
            <a:r>
              <a:rPr lang="zh-CN" altLang="en-US" dirty="0"/>
              <a:t>启示录</a:t>
            </a:r>
            <a:r>
              <a:rPr lang="en-US" altLang="zh-CN" dirty="0"/>
              <a:t>》</a:t>
            </a:r>
            <a:r>
              <a:rPr lang="zh-CN" altLang="en-US" dirty="0"/>
              <a:t>，然后将原件送到下一个城市士每拿。士每拿随后制作了自己的副本，并将原件送到北方主干道上的别迦摩。然后，这座城市将这封预言书送往推雅推喇，推雅推喇再传至撒狄，然后是非拉铁非，最后到老底嘉。</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22</a:t>
            </a:fld>
            <a:endParaRPr lang="en-GB" sz="1200">
              <a:solidFill>
                <a:prstClr val="white"/>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230</a:t>
            </a:fld>
            <a:endParaRPr lang="en-GB" sz="1200">
              <a:solidFill>
                <a:prstClr val="white"/>
              </a:solidFil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231</a:t>
            </a:fld>
            <a:endParaRPr lang="en-GB" sz="1200">
              <a:solidFill>
                <a:prstClr val="white"/>
              </a:solidFil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patera and scepter. </a:t>
            </a:r>
          </a:p>
          <a:p>
            <a:endParaRPr lang="en-US" sz="1200" kern="1200" dirty="0">
              <a:solidFill>
                <a:schemeClr val="tx1"/>
              </a:solidFill>
              <a:latin typeface="Times New Roman" pitchFamily="-112" charset="0"/>
              <a:ea typeface="ＭＳ Ｐゴシック" pitchFamily="-108" charset="-128"/>
            </a:endParaRPr>
          </a:p>
          <a:p>
            <a:endParaRPr lang="en-US" sz="1200" kern="1200" dirty="0">
              <a:solidFill>
                <a:schemeClr val="tx1"/>
              </a:solidFill>
              <a:latin typeface="Times New Roman" pitchFamily="-112" charset="0"/>
              <a:ea typeface="ＭＳ Ｐゴシック" pitchFamily="-108" charset="-128"/>
            </a:endParaRPr>
          </a:p>
          <a:p>
            <a:r>
              <a:rPr lang="zh-CN" altLang="en-US" b="1" dirty="0"/>
              <a:t>“这座城市极其富裕。”</a:t>
            </a:r>
            <a:endParaRPr lang="zh-CN" altLang="en-US" dirty="0"/>
          </a:p>
          <a:p>
            <a:br>
              <a:rPr lang="zh-CN" altLang="en-US" dirty="0"/>
            </a:br>
            <a:endParaRPr lang="zh-CN" altLang="en-US" dirty="0"/>
          </a:p>
          <a:p>
            <a:r>
              <a:rPr lang="zh-CN" altLang="en-US" dirty="0"/>
              <a:t>他们同样经历过</a:t>
            </a:r>
            <a:r>
              <a:rPr lang="zh-CN" altLang="en-US" b="1" dirty="0"/>
              <a:t>公元 </a:t>
            </a:r>
            <a:r>
              <a:rPr lang="en-US" altLang="zh-CN" b="1" dirty="0"/>
              <a:t>17 </a:t>
            </a:r>
            <a:r>
              <a:rPr lang="zh-CN" altLang="en-US" b="1" dirty="0"/>
              <a:t>年的大地震</a:t>
            </a:r>
            <a:r>
              <a:rPr lang="zh-CN" altLang="en-US" dirty="0"/>
              <a:t>，这场地震</a:t>
            </a:r>
            <a:r>
              <a:rPr lang="zh-CN" altLang="en-US" b="1" dirty="0"/>
              <a:t>摧毁了非拉铁非（</a:t>
            </a:r>
            <a:r>
              <a:rPr lang="en-US" altLang="zh-CN" b="1" dirty="0"/>
              <a:t>Philadelphia</a:t>
            </a:r>
            <a:r>
              <a:rPr lang="zh-CN" altLang="en-US" b="1" dirty="0"/>
              <a:t>）</a:t>
            </a:r>
            <a:r>
              <a:rPr lang="zh-CN" altLang="en-US" dirty="0"/>
              <a:t>。但与非拉铁非不同，</a:t>
            </a:r>
            <a:r>
              <a:rPr lang="zh-CN" altLang="en-US" b="1" dirty="0"/>
              <a:t>老底嘉（</a:t>
            </a:r>
            <a:r>
              <a:rPr lang="en-US" altLang="zh-CN" b="1" dirty="0"/>
              <a:t>Laodicea</a:t>
            </a:r>
            <a:r>
              <a:rPr lang="zh-CN" altLang="en-US" b="1" dirty="0"/>
              <a:t>）完全有能力自行出资重建城市</a:t>
            </a:r>
            <a:r>
              <a:rPr lang="zh-CN" altLang="en-US" dirty="0"/>
              <a:t>。事实上，</a:t>
            </a:r>
            <a:r>
              <a:rPr lang="zh-CN" altLang="en-US" b="1" dirty="0"/>
              <a:t>老底嘉甚至为该地区的几个较小城市提供了资金援助</a:t>
            </a:r>
            <a:r>
              <a:rPr lang="zh-CN" altLang="en-US" dirty="0"/>
              <a:t>，帮助它们重建。</a:t>
            </a:r>
          </a:p>
          <a:p>
            <a:br>
              <a:rPr lang="zh-CN" altLang="en-US" dirty="0"/>
            </a:br>
            <a:endParaRPr lang="zh-CN" altLang="en-US" dirty="0"/>
          </a:p>
          <a:p>
            <a:r>
              <a:rPr lang="zh-CN" altLang="en-US" dirty="0"/>
              <a:t>🔗 </a:t>
            </a:r>
            <a:r>
              <a:rPr lang="zh-CN" altLang="en-US" dirty="0">
                <a:hlinkClick r:id="rId3"/>
              </a:rPr>
              <a:t>原文链接</a:t>
            </a:r>
            <a:endParaRPr lang="zh-CN" altLang="en-US" dirty="0"/>
          </a:p>
          <a:p>
            <a:r>
              <a:rPr lang="zh-CN" altLang="en-US" b="1" dirty="0"/>
              <a:t>公元 </a:t>
            </a:r>
            <a:r>
              <a:rPr lang="en-US" altLang="zh-CN" b="1" dirty="0"/>
              <a:t>197 </a:t>
            </a:r>
            <a:r>
              <a:rPr lang="zh-CN" altLang="en-US" b="1" dirty="0"/>
              <a:t>年，朱莉娅</a:t>
            </a:r>
            <a:r>
              <a:rPr lang="en-US" altLang="zh-CN" b="1" dirty="0"/>
              <a:t>·</a:t>
            </a:r>
            <a:r>
              <a:rPr lang="zh-CN" altLang="en-US" b="1" dirty="0"/>
              <a:t>多姆娜（</a:t>
            </a:r>
            <a:r>
              <a:rPr lang="en-US" altLang="zh-CN" b="1" dirty="0"/>
              <a:t>Julia </a:t>
            </a:r>
            <a:r>
              <a:rPr lang="en-US" altLang="zh-CN" b="1" dirty="0" err="1"/>
              <a:t>Domna</a:t>
            </a:r>
            <a:r>
              <a:rPr lang="zh-CN" altLang="en-US" b="1" dirty="0"/>
              <a:t>）之币</a:t>
            </a:r>
            <a:endParaRPr lang="zh-CN" altLang="en-US" dirty="0"/>
          </a:p>
          <a:p>
            <a:br>
              <a:rPr lang="zh-CN" altLang="en-US" dirty="0"/>
            </a:br>
            <a:endParaRPr lang="zh-CN" altLang="en-US" dirty="0"/>
          </a:p>
          <a:p>
            <a:r>
              <a:rPr lang="zh-CN" altLang="en-US" b="1" dirty="0"/>
              <a:t>朱莉娅</a:t>
            </a:r>
            <a:r>
              <a:rPr lang="en-US" altLang="zh-CN" b="1" dirty="0"/>
              <a:t>·</a:t>
            </a:r>
            <a:r>
              <a:rPr lang="zh-CN" altLang="en-US" b="1" dirty="0"/>
              <a:t>多姆娜（</a:t>
            </a:r>
            <a:r>
              <a:rPr lang="en-US" altLang="zh-CN" b="1" dirty="0"/>
              <a:t>Julia </a:t>
            </a:r>
            <a:r>
              <a:rPr lang="en-US" altLang="zh-CN" b="1" dirty="0" err="1"/>
              <a:t>Domna</a:t>
            </a:r>
            <a:r>
              <a:rPr lang="zh-CN" altLang="en-US" b="1" dirty="0"/>
              <a:t>）</a:t>
            </a:r>
            <a:r>
              <a:rPr lang="zh-CN" altLang="en-US" dirty="0"/>
              <a:t>，</a:t>
            </a:r>
            <a:r>
              <a:rPr lang="zh-CN" altLang="en-US" b="1" dirty="0"/>
              <a:t>卡拉卡拉（</a:t>
            </a:r>
            <a:r>
              <a:rPr lang="en-US" altLang="zh-CN" b="1" dirty="0"/>
              <a:t>Caracalla</a:t>
            </a:r>
            <a:r>
              <a:rPr lang="zh-CN" altLang="en-US" b="1" dirty="0"/>
              <a:t>）之母</a:t>
            </a:r>
            <a:r>
              <a:rPr lang="zh-CN" altLang="en-US" dirty="0"/>
              <a:t>，银币（</a:t>
            </a:r>
            <a:r>
              <a:rPr lang="en-US" altLang="zh-CN" b="1" dirty="0"/>
              <a:t>AR Denarius</a:t>
            </a:r>
            <a:r>
              <a:rPr lang="zh-CN" altLang="en-US" dirty="0"/>
              <a:t>）</a:t>
            </a:r>
          </a:p>
          <a:p>
            <a:r>
              <a:rPr lang="zh-CN" altLang="en-US" b="1" dirty="0"/>
              <a:t>重量：</a:t>
            </a:r>
            <a:r>
              <a:rPr lang="zh-CN" altLang="en-US" dirty="0"/>
              <a:t> </a:t>
            </a:r>
            <a:r>
              <a:rPr lang="en-US" altLang="zh-CN" dirty="0"/>
              <a:t>3.12 </a:t>
            </a:r>
            <a:r>
              <a:rPr lang="zh-CN" altLang="en-US" dirty="0"/>
              <a:t>克</a:t>
            </a:r>
          </a:p>
          <a:p>
            <a:r>
              <a:rPr lang="zh-CN" altLang="en-US" b="1" dirty="0"/>
              <a:t>铸造地：</a:t>
            </a:r>
            <a:r>
              <a:rPr lang="zh-CN" altLang="en-US" dirty="0"/>
              <a:t> 老底嘉（</a:t>
            </a:r>
            <a:r>
              <a:rPr lang="en-US" altLang="zh-CN" dirty="0"/>
              <a:t>Laodicea</a:t>
            </a:r>
            <a:r>
              <a:rPr lang="zh-CN" altLang="en-US" dirty="0"/>
              <a:t>）</a:t>
            </a:r>
          </a:p>
          <a:p>
            <a:r>
              <a:rPr lang="zh-CN" altLang="en-US" b="1" dirty="0"/>
              <a:t>编号：</a:t>
            </a:r>
            <a:r>
              <a:rPr lang="zh-CN" altLang="en-US" dirty="0"/>
              <a:t> </a:t>
            </a:r>
            <a:r>
              <a:rPr lang="en-US" altLang="zh-CN" dirty="0"/>
              <a:t>SearM-6614</a:t>
            </a:r>
          </a:p>
          <a:p>
            <a:r>
              <a:rPr lang="en-US" altLang="zh-CN" dirty="0"/>
              <a:t>• </a:t>
            </a:r>
            <a:r>
              <a:rPr lang="zh-CN" altLang="en-US" b="1" dirty="0"/>
              <a:t>正面（</a:t>
            </a:r>
            <a:r>
              <a:rPr lang="en-US" altLang="zh-CN" b="1" dirty="0" err="1"/>
              <a:t>obv</a:t>
            </a:r>
            <a:r>
              <a:rPr lang="en-US" altLang="zh-CN" b="1" dirty="0"/>
              <a:t>.</a:t>
            </a:r>
            <a:r>
              <a:rPr lang="zh-CN" altLang="en-US" b="1" dirty="0"/>
              <a:t>）</a:t>
            </a:r>
            <a:r>
              <a:rPr lang="zh-CN" altLang="en-US" dirty="0"/>
              <a:t>：</a:t>
            </a:r>
          </a:p>
          <a:p>
            <a:r>
              <a:rPr lang="en-US" altLang="zh-CN" dirty="0"/>
              <a:t>• </a:t>
            </a:r>
            <a:r>
              <a:rPr lang="zh-CN" altLang="en-US" dirty="0"/>
              <a:t>铭文：「</a:t>
            </a:r>
            <a:r>
              <a:rPr lang="en-US" altLang="zh-CN" dirty="0"/>
              <a:t>[IVLIA] AVGVSTA</a:t>
            </a:r>
            <a:r>
              <a:rPr lang="zh-CN" altLang="en-US" dirty="0"/>
              <a:t>」（</a:t>
            </a:r>
            <a:r>
              <a:rPr lang="zh-CN" altLang="en-US" b="1" dirty="0"/>
              <a:t>朱莉娅</a:t>
            </a:r>
            <a:r>
              <a:rPr lang="en-US" altLang="zh-CN" b="1" dirty="0"/>
              <a:t>·</a:t>
            </a:r>
            <a:r>
              <a:rPr lang="zh-CN" altLang="en-US" b="1" dirty="0"/>
              <a:t>奥古斯塔</a:t>
            </a:r>
            <a:r>
              <a:rPr lang="zh-CN" altLang="en-US" dirty="0"/>
              <a:t>）</a:t>
            </a:r>
          </a:p>
          <a:p>
            <a:r>
              <a:rPr lang="en-US" altLang="zh-CN" dirty="0"/>
              <a:t>• </a:t>
            </a:r>
            <a:r>
              <a:rPr lang="zh-CN" altLang="en-US" dirty="0"/>
              <a:t>头像：</a:t>
            </a:r>
            <a:r>
              <a:rPr lang="zh-CN" altLang="en-US" b="1" dirty="0"/>
              <a:t>朱莉娅</a:t>
            </a:r>
            <a:r>
              <a:rPr lang="en-US" altLang="zh-CN" b="1" dirty="0"/>
              <a:t>·</a:t>
            </a:r>
            <a:r>
              <a:rPr lang="zh-CN" altLang="en-US" b="1" dirty="0"/>
              <a:t>多姆娜裸头、身披长袍，朝右侧</a:t>
            </a:r>
            <a:endParaRPr lang="zh-CN" altLang="en-US" dirty="0"/>
          </a:p>
          <a:p>
            <a:r>
              <a:rPr lang="en-US" altLang="zh-CN" dirty="0"/>
              <a:t>• </a:t>
            </a:r>
            <a:r>
              <a:rPr lang="zh-CN" altLang="en-US" b="1" dirty="0"/>
              <a:t>背面（</a:t>
            </a:r>
            <a:r>
              <a:rPr lang="en-US" altLang="zh-CN" b="1" dirty="0"/>
              <a:t>rev.</a:t>
            </a:r>
            <a:r>
              <a:rPr lang="zh-CN" altLang="en-US" b="1" dirty="0"/>
              <a:t>）</a:t>
            </a:r>
            <a:r>
              <a:rPr lang="zh-CN" altLang="en-US" dirty="0"/>
              <a:t>：</a:t>
            </a:r>
          </a:p>
          <a:p>
            <a:r>
              <a:rPr lang="en-US" altLang="zh-CN" dirty="0"/>
              <a:t>• </a:t>
            </a:r>
            <a:r>
              <a:rPr lang="zh-CN" altLang="en-US" dirty="0"/>
              <a:t>铭文：「</a:t>
            </a:r>
            <a:r>
              <a:rPr lang="en-US" altLang="zh-CN" dirty="0"/>
              <a:t>VESTAE SANCTAE</a:t>
            </a:r>
            <a:r>
              <a:rPr lang="zh-CN" altLang="en-US" dirty="0"/>
              <a:t>」（</a:t>
            </a:r>
            <a:r>
              <a:rPr lang="zh-CN" altLang="en-US" b="1" dirty="0"/>
              <a:t>神圣的维斯塔</a:t>
            </a:r>
            <a:r>
              <a:rPr lang="zh-CN" altLang="en-US" dirty="0"/>
              <a:t>）</a:t>
            </a:r>
          </a:p>
          <a:p>
            <a:r>
              <a:rPr lang="en-US" altLang="zh-CN" dirty="0"/>
              <a:t>• </a:t>
            </a:r>
            <a:r>
              <a:rPr lang="zh-CN" altLang="en-US" dirty="0"/>
              <a:t>图案：</a:t>
            </a:r>
            <a:r>
              <a:rPr lang="zh-CN" altLang="en-US" b="1" dirty="0"/>
              <a:t>维斯塔（</a:t>
            </a:r>
            <a:r>
              <a:rPr lang="en-US" altLang="zh-CN" b="1" dirty="0"/>
              <a:t>Vesta</a:t>
            </a:r>
            <a:r>
              <a:rPr lang="zh-CN" altLang="en-US" b="1" dirty="0"/>
              <a:t>）站立向左，手持供盘（</a:t>
            </a:r>
            <a:r>
              <a:rPr lang="en-US" altLang="zh-CN" b="1" dirty="0"/>
              <a:t>patera</a:t>
            </a:r>
            <a:r>
              <a:rPr lang="zh-CN" altLang="en-US" b="1" dirty="0"/>
              <a:t>）与权杖（</a:t>
            </a:r>
            <a:r>
              <a:rPr lang="en-US" altLang="zh-CN" b="1" dirty="0"/>
              <a:t>scepter</a:t>
            </a:r>
            <a:r>
              <a:rPr lang="zh-CN" altLang="en-US" b="1" dirty="0"/>
              <a:t>）</a:t>
            </a:r>
            <a:endParaRPr lang="en-US" altLang="zh-CN" dirty="0"/>
          </a:p>
          <a:p>
            <a:endParaRPr lang="en-US" altLang="zh-CN" dirty="0"/>
          </a:p>
          <a:p>
            <a:r>
              <a:rPr lang="zh-CN" altLang="en-US" dirty="0"/>
              <a:t>🔗 </a:t>
            </a:r>
            <a:r>
              <a:rPr lang="zh-CN" altLang="en-US" dirty="0">
                <a:hlinkClick r:id="rId4"/>
              </a:rPr>
              <a:t>原文链接</a:t>
            </a:r>
            <a:endParaRPr lang="zh-CN" altLang="en-US" dirty="0"/>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232</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861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a:t>
            </a:r>
            <a:r>
              <a:rPr lang="zh-CN" altLang="en-US" dirty="0"/>
              <a:t> </a:t>
            </a:r>
            <a:r>
              <a:rPr lang="en-US" dirty="0"/>
              <a:t>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patera and scepter. </a:t>
            </a:r>
          </a:p>
          <a:p>
            <a:endParaRPr lang="en-US" sz="1200" kern="1200" dirty="0">
              <a:solidFill>
                <a:schemeClr val="tx1"/>
              </a:solidFill>
              <a:latin typeface="Times New Roman" pitchFamily="-112" charset="0"/>
              <a:ea typeface="ＭＳ Ｐゴシック" pitchFamily="-108" charset="-128"/>
            </a:endParaRPr>
          </a:p>
          <a:p>
            <a:r>
              <a:rPr lang="zh-CN" altLang="en-US" b="1" dirty="0"/>
              <a:t>“这座城市极其富裕。”</a:t>
            </a:r>
            <a:endParaRPr lang="zh-CN" altLang="en-US" dirty="0"/>
          </a:p>
          <a:p>
            <a:br>
              <a:rPr lang="zh-CN" altLang="en-US" dirty="0"/>
            </a:br>
            <a:endParaRPr lang="zh-CN" altLang="en-US" dirty="0"/>
          </a:p>
          <a:p>
            <a:r>
              <a:rPr lang="zh-CN" altLang="en-US" dirty="0"/>
              <a:t>他们同样经历过</a:t>
            </a:r>
            <a:r>
              <a:rPr lang="zh-CN" altLang="en-US" b="1" dirty="0"/>
              <a:t>公元 </a:t>
            </a:r>
            <a:r>
              <a:rPr lang="en-US" altLang="zh-CN" b="1" dirty="0"/>
              <a:t>17 </a:t>
            </a:r>
            <a:r>
              <a:rPr lang="zh-CN" altLang="en-US" b="1" dirty="0"/>
              <a:t>年的大地震</a:t>
            </a:r>
            <a:r>
              <a:rPr lang="zh-CN" altLang="en-US" dirty="0"/>
              <a:t>，这场地震</a:t>
            </a:r>
            <a:r>
              <a:rPr lang="zh-CN" altLang="en-US" b="1" dirty="0"/>
              <a:t>摧毁了非拉铁非（</a:t>
            </a:r>
            <a:r>
              <a:rPr lang="en-US" altLang="zh-CN" b="1" dirty="0"/>
              <a:t>Philadelphia</a:t>
            </a:r>
            <a:r>
              <a:rPr lang="zh-CN" altLang="en-US" b="1" dirty="0"/>
              <a:t>）</a:t>
            </a:r>
            <a:r>
              <a:rPr lang="zh-CN" altLang="en-US" dirty="0"/>
              <a:t>。但与非拉铁非不同，</a:t>
            </a:r>
            <a:r>
              <a:rPr lang="zh-CN" altLang="en-US" b="1" dirty="0"/>
              <a:t>老底嘉（</a:t>
            </a:r>
            <a:r>
              <a:rPr lang="en-US" altLang="zh-CN" b="1" dirty="0"/>
              <a:t>Laodicea</a:t>
            </a:r>
            <a:r>
              <a:rPr lang="zh-CN" altLang="en-US" b="1" dirty="0"/>
              <a:t>）完全有能力自行出资重建城市</a:t>
            </a:r>
            <a:r>
              <a:rPr lang="zh-CN" altLang="en-US" dirty="0"/>
              <a:t>。事实上，</a:t>
            </a:r>
            <a:r>
              <a:rPr lang="zh-CN" altLang="en-US" b="1" dirty="0"/>
              <a:t>老底嘉甚至为该地区的几个较小城市提供了资金援助</a:t>
            </a:r>
            <a:r>
              <a:rPr lang="zh-CN" altLang="en-US" dirty="0"/>
              <a:t>，帮助它们重建。</a:t>
            </a:r>
          </a:p>
          <a:p>
            <a:br>
              <a:rPr lang="zh-CN" altLang="en-US" dirty="0"/>
            </a:br>
            <a:endParaRPr lang="zh-CN" altLang="en-US" dirty="0"/>
          </a:p>
          <a:p>
            <a:r>
              <a:rPr lang="zh-CN" altLang="en-US" dirty="0"/>
              <a:t>🔗 </a:t>
            </a:r>
            <a:r>
              <a:rPr lang="zh-CN" altLang="en-US" dirty="0">
                <a:hlinkClick r:id="rId3"/>
              </a:rPr>
              <a:t>原文链接</a:t>
            </a:r>
            <a:endParaRPr lang="zh-CN" altLang="en-US" dirty="0"/>
          </a:p>
          <a:p>
            <a:r>
              <a:rPr lang="zh-CN" altLang="en-US" b="1" dirty="0"/>
              <a:t>公元 </a:t>
            </a:r>
            <a:r>
              <a:rPr lang="en-US" altLang="zh-CN" b="1" dirty="0"/>
              <a:t>197 </a:t>
            </a:r>
            <a:r>
              <a:rPr lang="zh-CN" altLang="en-US" b="1" dirty="0"/>
              <a:t>年，朱莉娅</a:t>
            </a:r>
            <a:r>
              <a:rPr lang="en-US" altLang="zh-CN" b="1" dirty="0"/>
              <a:t>·</a:t>
            </a:r>
            <a:r>
              <a:rPr lang="zh-CN" altLang="en-US" b="1" dirty="0"/>
              <a:t>多姆娜（</a:t>
            </a:r>
            <a:r>
              <a:rPr lang="en-US" altLang="zh-CN" b="1" dirty="0"/>
              <a:t>Julia </a:t>
            </a:r>
            <a:r>
              <a:rPr lang="en-US" altLang="zh-CN" b="1" dirty="0" err="1"/>
              <a:t>Domna</a:t>
            </a:r>
            <a:r>
              <a:rPr lang="zh-CN" altLang="en-US" b="1" dirty="0"/>
              <a:t>）之币</a:t>
            </a:r>
            <a:endParaRPr lang="zh-CN" altLang="en-US" dirty="0"/>
          </a:p>
          <a:p>
            <a:br>
              <a:rPr lang="zh-CN" altLang="en-US" dirty="0"/>
            </a:br>
            <a:endParaRPr lang="zh-CN" altLang="en-US" dirty="0"/>
          </a:p>
          <a:p>
            <a:r>
              <a:rPr lang="zh-CN" altLang="en-US" b="1" dirty="0"/>
              <a:t>朱莉娅</a:t>
            </a:r>
            <a:r>
              <a:rPr lang="en-US" altLang="zh-CN" b="1" dirty="0"/>
              <a:t>·</a:t>
            </a:r>
            <a:r>
              <a:rPr lang="zh-CN" altLang="en-US" b="1" dirty="0"/>
              <a:t>多姆娜（</a:t>
            </a:r>
            <a:r>
              <a:rPr lang="en-US" altLang="zh-CN" b="1" dirty="0"/>
              <a:t>Julia </a:t>
            </a:r>
            <a:r>
              <a:rPr lang="en-US" altLang="zh-CN" b="1" dirty="0" err="1"/>
              <a:t>Domna</a:t>
            </a:r>
            <a:r>
              <a:rPr lang="zh-CN" altLang="en-US" b="1" dirty="0"/>
              <a:t>）</a:t>
            </a:r>
            <a:r>
              <a:rPr lang="zh-CN" altLang="en-US" dirty="0"/>
              <a:t>，</a:t>
            </a:r>
            <a:r>
              <a:rPr lang="zh-CN" altLang="en-US" b="1" dirty="0"/>
              <a:t>卡拉卡拉（</a:t>
            </a:r>
            <a:r>
              <a:rPr lang="en-US" altLang="zh-CN" b="1" dirty="0"/>
              <a:t>Caracalla</a:t>
            </a:r>
            <a:r>
              <a:rPr lang="zh-CN" altLang="en-US" b="1" dirty="0"/>
              <a:t>）之母</a:t>
            </a:r>
            <a:r>
              <a:rPr lang="zh-CN" altLang="en-US" dirty="0"/>
              <a:t>，银币（</a:t>
            </a:r>
            <a:r>
              <a:rPr lang="en-US" altLang="zh-CN" b="1" dirty="0"/>
              <a:t>AR Denarius</a:t>
            </a:r>
            <a:r>
              <a:rPr lang="zh-CN" altLang="en-US" dirty="0"/>
              <a:t>）</a:t>
            </a:r>
          </a:p>
          <a:p>
            <a:r>
              <a:rPr lang="zh-CN" altLang="en-US" b="1" dirty="0"/>
              <a:t>重量：</a:t>
            </a:r>
            <a:r>
              <a:rPr lang="zh-CN" altLang="en-US" dirty="0"/>
              <a:t> </a:t>
            </a:r>
            <a:r>
              <a:rPr lang="en-US" altLang="zh-CN" dirty="0"/>
              <a:t>3.12 </a:t>
            </a:r>
            <a:r>
              <a:rPr lang="zh-CN" altLang="en-US" dirty="0"/>
              <a:t>克</a:t>
            </a:r>
          </a:p>
          <a:p>
            <a:r>
              <a:rPr lang="zh-CN" altLang="en-US" b="1" dirty="0"/>
              <a:t>铸造地：</a:t>
            </a:r>
            <a:r>
              <a:rPr lang="zh-CN" altLang="en-US" dirty="0"/>
              <a:t> 老底嘉（</a:t>
            </a:r>
            <a:r>
              <a:rPr lang="en-US" altLang="zh-CN" dirty="0"/>
              <a:t>Laodicea</a:t>
            </a:r>
            <a:r>
              <a:rPr lang="zh-CN" altLang="en-US" dirty="0"/>
              <a:t>）</a:t>
            </a:r>
          </a:p>
          <a:p>
            <a:r>
              <a:rPr lang="zh-CN" altLang="en-US" b="1" dirty="0"/>
              <a:t>编号：</a:t>
            </a:r>
            <a:r>
              <a:rPr lang="zh-CN" altLang="en-US" dirty="0"/>
              <a:t> </a:t>
            </a:r>
            <a:r>
              <a:rPr lang="en-US" altLang="zh-CN" dirty="0"/>
              <a:t>SearM-6614</a:t>
            </a:r>
          </a:p>
          <a:p>
            <a:r>
              <a:rPr lang="en-US" altLang="zh-CN" dirty="0"/>
              <a:t>• </a:t>
            </a:r>
            <a:r>
              <a:rPr lang="zh-CN" altLang="en-US" b="1" dirty="0"/>
              <a:t>正面（</a:t>
            </a:r>
            <a:r>
              <a:rPr lang="en-US" altLang="zh-CN" b="1" dirty="0" err="1"/>
              <a:t>obv</a:t>
            </a:r>
            <a:r>
              <a:rPr lang="en-US" altLang="zh-CN" b="1" dirty="0"/>
              <a:t>.</a:t>
            </a:r>
            <a:r>
              <a:rPr lang="zh-CN" altLang="en-US" b="1" dirty="0"/>
              <a:t>）</a:t>
            </a:r>
            <a:r>
              <a:rPr lang="zh-CN" altLang="en-US" dirty="0"/>
              <a:t>：</a:t>
            </a:r>
          </a:p>
          <a:p>
            <a:r>
              <a:rPr lang="en-US" altLang="zh-CN" dirty="0"/>
              <a:t>• </a:t>
            </a:r>
            <a:r>
              <a:rPr lang="zh-CN" altLang="en-US" dirty="0"/>
              <a:t>铭文：「</a:t>
            </a:r>
            <a:r>
              <a:rPr lang="en-US" altLang="zh-CN" dirty="0"/>
              <a:t>[IVLIA] AVGVSTA</a:t>
            </a:r>
            <a:r>
              <a:rPr lang="zh-CN" altLang="en-US" dirty="0"/>
              <a:t>」（</a:t>
            </a:r>
            <a:r>
              <a:rPr lang="zh-CN" altLang="en-US" b="1" dirty="0"/>
              <a:t>朱莉娅</a:t>
            </a:r>
            <a:r>
              <a:rPr lang="en-US" altLang="zh-CN" b="1" dirty="0"/>
              <a:t>·</a:t>
            </a:r>
            <a:r>
              <a:rPr lang="zh-CN" altLang="en-US" b="1" dirty="0"/>
              <a:t>奥古斯塔</a:t>
            </a:r>
            <a:r>
              <a:rPr lang="zh-CN" altLang="en-US" dirty="0"/>
              <a:t>）</a:t>
            </a:r>
          </a:p>
          <a:p>
            <a:r>
              <a:rPr lang="en-US" altLang="zh-CN" dirty="0"/>
              <a:t>• </a:t>
            </a:r>
            <a:r>
              <a:rPr lang="zh-CN" altLang="en-US" dirty="0"/>
              <a:t>头像：</a:t>
            </a:r>
            <a:r>
              <a:rPr lang="zh-CN" altLang="en-US" b="1" dirty="0"/>
              <a:t>朱莉娅</a:t>
            </a:r>
            <a:r>
              <a:rPr lang="en-US" altLang="zh-CN" b="1" dirty="0"/>
              <a:t>·</a:t>
            </a:r>
            <a:r>
              <a:rPr lang="zh-CN" altLang="en-US" b="1" dirty="0"/>
              <a:t>多姆娜裸头、身披长袍，朝右侧</a:t>
            </a:r>
            <a:endParaRPr lang="zh-CN" altLang="en-US" dirty="0"/>
          </a:p>
          <a:p>
            <a:r>
              <a:rPr lang="en-US" altLang="zh-CN" dirty="0"/>
              <a:t>• </a:t>
            </a:r>
            <a:r>
              <a:rPr lang="zh-CN" altLang="en-US" b="1" dirty="0"/>
              <a:t>背面（</a:t>
            </a:r>
            <a:r>
              <a:rPr lang="en-US" altLang="zh-CN" b="1" dirty="0"/>
              <a:t>rev.</a:t>
            </a:r>
            <a:r>
              <a:rPr lang="zh-CN" altLang="en-US" b="1" dirty="0"/>
              <a:t>）</a:t>
            </a:r>
            <a:r>
              <a:rPr lang="zh-CN" altLang="en-US" dirty="0"/>
              <a:t>：</a:t>
            </a:r>
          </a:p>
          <a:p>
            <a:r>
              <a:rPr lang="en-US" altLang="zh-CN" dirty="0"/>
              <a:t>• </a:t>
            </a:r>
            <a:r>
              <a:rPr lang="zh-CN" altLang="en-US" dirty="0"/>
              <a:t>铭文：「</a:t>
            </a:r>
            <a:r>
              <a:rPr lang="en-US" altLang="zh-CN" dirty="0"/>
              <a:t>VESTAE SANCTAE</a:t>
            </a:r>
            <a:r>
              <a:rPr lang="zh-CN" altLang="en-US" dirty="0"/>
              <a:t>」（</a:t>
            </a:r>
            <a:r>
              <a:rPr lang="zh-CN" altLang="en-US" b="1" dirty="0"/>
              <a:t>神圣的维斯塔</a:t>
            </a:r>
            <a:r>
              <a:rPr lang="zh-CN" altLang="en-US" dirty="0"/>
              <a:t>）</a:t>
            </a:r>
          </a:p>
          <a:p>
            <a:r>
              <a:rPr lang="en-US" altLang="zh-CN" dirty="0"/>
              <a:t>• </a:t>
            </a:r>
            <a:r>
              <a:rPr lang="zh-CN" altLang="en-US" dirty="0"/>
              <a:t>图案：</a:t>
            </a:r>
            <a:r>
              <a:rPr lang="zh-CN" altLang="en-US" b="1" dirty="0"/>
              <a:t>维斯塔（</a:t>
            </a:r>
            <a:r>
              <a:rPr lang="en-US" altLang="zh-CN" b="1" dirty="0"/>
              <a:t>Vesta</a:t>
            </a:r>
            <a:r>
              <a:rPr lang="zh-CN" altLang="en-US" b="1" dirty="0"/>
              <a:t>）站立向左，手持供盘（</a:t>
            </a:r>
            <a:r>
              <a:rPr lang="en-US" altLang="zh-CN" b="1" dirty="0"/>
              <a:t>patera</a:t>
            </a:r>
            <a:r>
              <a:rPr lang="zh-CN" altLang="en-US" b="1" dirty="0"/>
              <a:t>）与权杖（</a:t>
            </a:r>
            <a:r>
              <a:rPr lang="en-US" altLang="zh-CN" b="1" dirty="0"/>
              <a:t>scepter</a:t>
            </a:r>
            <a:r>
              <a:rPr lang="zh-CN" altLang="en-US" b="1" dirty="0"/>
              <a:t>）</a:t>
            </a:r>
            <a:endParaRPr lang="en-US" altLang="zh-CN" dirty="0"/>
          </a:p>
          <a:p>
            <a:endParaRPr lang="en-US" altLang="zh-CN" dirty="0"/>
          </a:p>
          <a:p>
            <a:r>
              <a:rPr lang="zh-CN" altLang="en-US" dirty="0"/>
              <a:t>🔗 </a:t>
            </a:r>
            <a:r>
              <a:rPr lang="zh-CN" altLang="en-US" dirty="0">
                <a:hlinkClick r:id="rId4"/>
              </a:rPr>
              <a:t>原文链接</a:t>
            </a:r>
            <a:endParaRPr lang="zh-CN" altLang="en-US" dirty="0"/>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233</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310505"/>
          </a:xfrm>
        </p:spPr>
        <p:txBody>
          <a:bodyPr/>
          <a:lstStyle/>
          <a:p>
            <a:r>
              <a:rPr lang="en-US" b="1" dirty="0"/>
              <a:t>EGYPTIAN GENERAL JOHN DOUCETTE "ACHILLAS" COSTUME FROM CLEOPATRA.</a:t>
            </a:r>
            <a:r>
              <a:rPr lang="en-US" dirty="0"/>
              <a:t> (TCF,1963) Designed by Vittorio Nino </a:t>
            </a:r>
            <a:r>
              <a:rPr lang="en-US" dirty="0" err="1"/>
              <a:t>Novorese</a:t>
            </a:r>
            <a:r>
              <a:rPr lang="en-US" dirty="0"/>
              <a:t> for John Doucette, who portrays Egyptian General </a:t>
            </a:r>
            <a:r>
              <a:rPr lang="en-US" dirty="0" err="1"/>
              <a:t>Achillas</a:t>
            </a:r>
            <a:r>
              <a:rPr lang="en-US" dirty="0"/>
              <a:t>, head of Pharaoh Ptolemy XIII</a:t>
            </a:r>
            <a:r>
              <a:rPr lang="fr-FR" dirty="0"/>
              <a:t>'</a:t>
            </a:r>
            <a:r>
              <a:rPr lang="en-US" dirty="0"/>
              <a:t>s army in Cleopatra. Worn during Caesar</a:t>
            </a:r>
            <a:r>
              <a:rPr lang="fr-FR" dirty="0"/>
              <a:t>'</a:t>
            </a:r>
            <a:r>
              <a:rPr lang="en-US" dirty="0"/>
              <a:t>s royal visit to Egypt to order the end of discord between Ptolemy and his sister Cleopatra. Constructed authentically by "Casa D</a:t>
            </a:r>
            <a:r>
              <a:rPr lang="fr-FR" dirty="0"/>
              <a:t>'</a:t>
            </a:r>
            <a:r>
              <a:rPr lang="en-US" dirty="0"/>
              <a:t>Arte Firenze" of heavy leather with numerous pressed, cast, and stamped metallic ornaments and medallions. Label inside is inscribed for re-purposing of "</a:t>
            </a:r>
            <a:r>
              <a:rPr lang="en-US" dirty="0" err="1"/>
              <a:t>Ammiraglio</a:t>
            </a:r>
            <a:r>
              <a:rPr lang="en-US" dirty="0"/>
              <a:t> </a:t>
            </a:r>
            <a:r>
              <a:rPr lang="en-US" dirty="0" err="1"/>
              <a:t>Egiziano</a:t>
            </a:r>
            <a:r>
              <a:rPr lang="en-US" dirty="0"/>
              <a:t>" as is the black and gold thread under-tunic which is from the same re- purposed screen-use. Excellent condition overall, with only a few of the smallest ornaments missing. </a:t>
            </a:r>
            <a:r>
              <a:rPr lang="en-US" b="1" dirty="0"/>
              <a:t>$1,500 – $2,000 at http://</a:t>
            </a:r>
            <a:r>
              <a:rPr lang="en-US" b="1" dirty="0" err="1"/>
              <a:t>beingcleopatra.blogspot.com</a:t>
            </a:r>
            <a:r>
              <a:rPr lang="en-US" b="1" dirty="0"/>
              <a:t>/2011/12/cleopatra-up-for-</a:t>
            </a:r>
            <a:r>
              <a:rPr lang="en-US" b="1" dirty="0" err="1"/>
              <a:t>auction.html</a:t>
            </a:r>
            <a:endParaRPr lang="en-US" b="1" dirty="0"/>
          </a:p>
          <a:p>
            <a:endParaRPr lang="en-US" b="1" dirty="0">
              <a:solidFill>
                <a:schemeClr val="tx1"/>
              </a:solidFill>
            </a:endParaRPr>
          </a:p>
          <a:p>
            <a:r>
              <a:rPr lang="zh-CN" altLang="en-US" b="1" dirty="0">
                <a:solidFill>
                  <a:srgbClr val="0E0E0E"/>
                </a:solidFill>
                <a:effectLst/>
                <a:latin typeface="Helvetica Neue" panose="02000503000000020004" pitchFamily="2" charset="0"/>
              </a:rPr>
              <a:t>埃及将军约翰</a:t>
            </a:r>
            <a:r>
              <a:rPr lang="en-US" altLang="zh-CN" b="1" dirty="0">
                <a:solidFill>
                  <a:srgbClr val="0E0E0E"/>
                </a:solidFill>
                <a:effectLst/>
                <a:latin typeface="Helvetica Neue" panose="02000503000000020004" pitchFamily="2" charset="0"/>
              </a:rPr>
              <a:t>·</a:t>
            </a:r>
            <a:r>
              <a:rPr lang="zh-CN" altLang="en-US" b="1" dirty="0">
                <a:solidFill>
                  <a:srgbClr val="0E0E0E"/>
                </a:solidFill>
                <a:effectLst/>
                <a:latin typeface="Helvetica Neue" panose="02000503000000020004" pitchFamily="2" charset="0"/>
              </a:rPr>
              <a:t>杜塞特（</a:t>
            </a:r>
            <a:r>
              <a:rPr lang="en-US" altLang="zh-CN" b="1" dirty="0">
                <a:solidFill>
                  <a:srgbClr val="0E0E0E"/>
                </a:solidFill>
                <a:effectLst/>
                <a:latin typeface="Helvetica Neue" panose="02000503000000020004" pitchFamily="2" charset="0"/>
              </a:rPr>
              <a:t>John Doucette</a:t>
            </a:r>
            <a:r>
              <a:rPr lang="zh-CN" altLang="en-US" b="1" dirty="0">
                <a:solidFill>
                  <a:srgbClr val="0E0E0E"/>
                </a:solidFill>
                <a:effectLst/>
                <a:latin typeface="Helvetica Neue" panose="02000503000000020004" pitchFamily="2" charset="0"/>
              </a:rPr>
              <a:t>）饰演的“阿基拉斯（</a:t>
            </a:r>
            <a:r>
              <a:rPr lang="en-US" altLang="zh-CN" b="1" dirty="0" err="1">
                <a:solidFill>
                  <a:srgbClr val="0E0E0E"/>
                </a:solidFill>
                <a:effectLst/>
                <a:latin typeface="Helvetica Neue" panose="02000503000000020004" pitchFamily="2" charset="0"/>
              </a:rPr>
              <a:t>Achillas</a:t>
            </a:r>
            <a:r>
              <a:rPr lang="zh-CN" altLang="en-US" b="1" dirty="0">
                <a:solidFill>
                  <a:srgbClr val="0E0E0E"/>
                </a:solidFill>
                <a:effectLst/>
                <a:latin typeface="Helvetica Neue" panose="02000503000000020004" pitchFamily="2" charset="0"/>
              </a:rPr>
              <a:t>）”服装</a:t>
            </a:r>
            <a:r>
              <a:rPr lang="en-US" altLang="zh-CN" b="1" dirty="0">
                <a:solidFill>
                  <a:srgbClr val="0E0E0E"/>
                </a:solidFill>
                <a:effectLst/>
                <a:latin typeface="Helvetica Neue" panose="02000503000000020004" pitchFamily="2" charset="0"/>
              </a:rPr>
              <a:t>——</a:t>
            </a:r>
            <a:r>
              <a:rPr lang="zh-CN" altLang="en-US" b="1" dirty="0">
                <a:solidFill>
                  <a:srgbClr val="0E0E0E"/>
                </a:solidFill>
                <a:effectLst/>
                <a:latin typeface="Helvetica Neue" panose="02000503000000020004" pitchFamily="2" charset="0"/>
              </a:rPr>
              <a:t>出自电影</a:t>
            </a:r>
            <a:r>
              <a:rPr lang="en-US" altLang="zh-CN" b="1" dirty="0">
                <a:solidFill>
                  <a:srgbClr val="0E0E0E"/>
                </a:solidFill>
                <a:effectLst/>
                <a:latin typeface="Helvetica Neue" panose="02000503000000020004" pitchFamily="2" charset="0"/>
              </a:rPr>
              <a:t>《</a:t>
            </a:r>
            <a:r>
              <a:rPr lang="zh-CN" altLang="en-US" b="1" dirty="0">
                <a:solidFill>
                  <a:srgbClr val="0E0E0E"/>
                </a:solidFill>
                <a:effectLst/>
                <a:latin typeface="Helvetica Neue" panose="02000503000000020004" pitchFamily="2" charset="0"/>
              </a:rPr>
              <a:t>埃及艳后</a:t>
            </a:r>
            <a:r>
              <a:rPr lang="en-US" altLang="zh-CN" b="1" dirty="0">
                <a:solidFill>
                  <a:srgbClr val="0E0E0E"/>
                </a:solidFill>
                <a:effectLst/>
                <a:latin typeface="Helvetica Neue" panose="02000503000000020004" pitchFamily="2" charset="0"/>
              </a:rPr>
              <a:t>》</a:t>
            </a:r>
            <a:r>
              <a:rPr lang="zh-CN" altLang="en-US" b="1" dirty="0">
                <a:solidFill>
                  <a:srgbClr val="0E0E0E"/>
                </a:solidFill>
                <a:effectLst/>
                <a:latin typeface="Helvetica Neue" panose="02000503000000020004" pitchFamily="2" charset="0"/>
              </a:rPr>
              <a:t>（</a:t>
            </a:r>
            <a:r>
              <a:rPr lang="en-US" altLang="zh-CN" b="1" dirty="0">
                <a:solidFill>
                  <a:srgbClr val="0E0E0E"/>
                </a:solidFill>
                <a:effectLst/>
                <a:latin typeface="Helvetica Neue" panose="02000503000000020004" pitchFamily="2" charset="0"/>
              </a:rPr>
              <a:t>Cleopatra, 1963</a:t>
            </a:r>
            <a:r>
              <a:rPr lang="zh-CN" altLang="en-US" b="1" dirty="0">
                <a:solidFill>
                  <a:srgbClr val="0E0E0E"/>
                </a:solidFill>
                <a:effectLst/>
                <a:latin typeface="Helvetica Neue" panose="02000503000000020004" pitchFamily="2" charset="0"/>
              </a:rPr>
              <a:t>）</a:t>
            </a:r>
            <a:endParaRPr lang="en-US" altLang="zh-CN" dirty="0">
              <a:solidFill>
                <a:srgbClr val="0E0E0E"/>
              </a:solidFill>
              <a:effectLst/>
              <a:latin typeface="Helvetica Neue" panose="02000503000000020004" pitchFamily="2" charset="0"/>
            </a:endParaRPr>
          </a:p>
          <a:p>
            <a:endParaRPr lang="en-US" altLang="zh-CN" dirty="0">
              <a:solidFill>
                <a:srgbClr val="0E0E0E"/>
              </a:solidFill>
              <a:effectLst/>
              <a:latin typeface=".SF NS"/>
            </a:endParaRPr>
          </a:p>
          <a:p>
            <a:r>
              <a:rPr lang="zh-CN" altLang="en-US" dirty="0">
                <a:solidFill>
                  <a:srgbClr val="0E0E0E"/>
                </a:solidFill>
                <a:effectLst/>
                <a:latin typeface=".SF NS"/>
              </a:rPr>
              <a:t>此服装由</a:t>
            </a:r>
            <a:r>
              <a:rPr lang="zh-CN" altLang="en-US" b="1" dirty="0">
                <a:solidFill>
                  <a:srgbClr val="0E0E0E"/>
                </a:solidFill>
                <a:effectLst/>
                <a:latin typeface="Helvetica Neue" panose="02000503000000020004" pitchFamily="2" charset="0"/>
              </a:rPr>
              <a:t>维托里奥</a:t>
            </a:r>
            <a:r>
              <a:rPr lang="en-US" altLang="zh-CN" b="1" dirty="0">
                <a:solidFill>
                  <a:srgbClr val="0E0E0E"/>
                </a:solidFill>
                <a:effectLst/>
                <a:latin typeface="Helvetica Neue" panose="02000503000000020004" pitchFamily="2" charset="0"/>
              </a:rPr>
              <a:t>·</a:t>
            </a:r>
            <a:r>
              <a:rPr lang="zh-CN" altLang="en-US" b="1" dirty="0">
                <a:solidFill>
                  <a:srgbClr val="0E0E0E"/>
                </a:solidFill>
                <a:effectLst/>
                <a:latin typeface="Helvetica Neue" panose="02000503000000020004" pitchFamily="2" charset="0"/>
              </a:rPr>
              <a:t>尼诺</a:t>
            </a:r>
            <a:r>
              <a:rPr lang="en-US" altLang="zh-CN" b="1" dirty="0">
                <a:solidFill>
                  <a:srgbClr val="0E0E0E"/>
                </a:solidFill>
                <a:effectLst/>
                <a:latin typeface="Helvetica Neue" panose="02000503000000020004" pitchFamily="2" charset="0"/>
              </a:rPr>
              <a:t>·</a:t>
            </a:r>
            <a:r>
              <a:rPr lang="zh-CN" altLang="en-US" b="1" dirty="0">
                <a:solidFill>
                  <a:srgbClr val="0E0E0E"/>
                </a:solidFill>
                <a:effectLst/>
                <a:latin typeface="Helvetica Neue" panose="02000503000000020004" pitchFamily="2" charset="0"/>
              </a:rPr>
              <a:t>诺沃雷塞（</a:t>
            </a:r>
            <a:r>
              <a:rPr lang="en-US" altLang="zh-CN" b="1" dirty="0">
                <a:solidFill>
                  <a:srgbClr val="0E0E0E"/>
                </a:solidFill>
                <a:effectLst/>
                <a:latin typeface="Helvetica Neue" panose="02000503000000020004" pitchFamily="2" charset="0"/>
              </a:rPr>
              <a:t>Vittorio Nino </a:t>
            </a:r>
            <a:r>
              <a:rPr lang="en-US" altLang="zh-CN" b="1" dirty="0" err="1">
                <a:solidFill>
                  <a:srgbClr val="0E0E0E"/>
                </a:solidFill>
                <a:effectLst/>
                <a:latin typeface="Helvetica Neue" panose="02000503000000020004" pitchFamily="2" charset="0"/>
              </a:rPr>
              <a:t>Novarese</a:t>
            </a:r>
            <a:r>
              <a:rPr lang="zh-CN" altLang="en-US" b="1" dirty="0">
                <a:solidFill>
                  <a:srgbClr val="0E0E0E"/>
                </a:solidFill>
                <a:effectLst/>
                <a:latin typeface="Helvetica Neue" panose="02000503000000020004" pitchFamily="2" charset="0"/>
              </a:rPr>
              <a:t>）为约翰</a:t>
            </a:r>
            <a:r>
              <a:rPr lang="en-US" altLang="zh-CN" b="1" dirty="0">
                <a:solidFill>
                  <a:srgbClr val="0E0E0E"/>
                </a:solidFill>
                <a:effectLst/>
                <a:latin typeface="Helvetica Neue" panose="02000503000000020004" pitchFamily="2" charset="0"/>
              </a:rPr>
              <a:t>·</a:t>
            </a:r>
            <a:r>
              <a:rPr lang="zh-CN" altLang="en-US" b="1" dirty="0">
                <a:solidFill>
                  <a:srgbClr val="0E0E0E"/>
                </a:solidFill>
                <a:effectLst/>
                <a:latin typeface="Helvetica Neue" panose="02000503000000020004" pitchFamily="2" charset="0"/>
              </a:rPr>
              <a:t>杜塞特（</a:t>
            </a:r>
            <a:r>
              <a:rPr lang="en-US" altLang="zh-CN" b="1" dirty="0">
                <a:solidFill>
                  <a:srgbClr val="0E0E0E"/>
                </a:solidFill>
                <a:effectLst/>
                <a:latin typeface="Helvetica Neue" panose="02000503000000020004" pitchFamily="2" charset="0"/>
              </a:rPr>
              <a:t>John Doucette</a:t>
            </a:r>
            <a:r>
              <a:rPr lang="zh-CN" altLang="en-US" b="1" dirty="0">
                <a:solidFill>
                  <a:srgbClr val="0E0E0E"/>
                </a:solidFill>
                <a:effectLst/>
                <a:latin typeface="Helvetica Neue" panose="02000503000000020004" pitchFamily="2" charset="0"/>
              </a:rPr>
              <a:t>）特别设计，他在电影</a:t>
            </a:r>
            <a:r>
              <a:rPr lang="en-US" altLang="zh-CN" b="1" dirty="0">
                <a:solidFill>
                  <a:srgbClr val="0E0E0E"/>
                </a:solidFill>
                <a:effectLst/>
                <a:latin typeface="Helvetica Neue" panose="02000503000000020004" pitchFamily="2" charset="0"/>
              </a:rPr>
              <a:t>《</a:t>
            </a:r>
            <a:r>
              <a:rPr lang="zh-CN" altLang="en-US" b="1" dirty="0">
                <a:solidFill>
                  <a:srgbClr val="0E0E0E"/>
                </a:solidFill>
                <a:effectLst/>
                <a:latin typeface="Helvetica Neue" panose="02000503000000020004" pitchFamily="2" charset="0"/>
              </a:rPr>
              <a:t>埃及艳后</a:t>
            </a:r>
            <a:r>
              <a:rPr lang="en-US" altLang="zh-CN" b="1" dirty="0">
                <a:solidFill>
                  <a:srgbClr val="0E0E0E"/>
                </a:solidFill>
                <a:effectLst/>
                <a:latin typeface="Helvetica Neue" panose="02000503000000020004" pitchFamily="2" charset="0"/>
              </a:rPr>
              <a:t>》</a:t>
            </a:r>
            <a:r>
              <a:rPr lang="zh-CN" altLang="en-US" b="1" dirty="0">
                <a:solidFill>
                  <a:srgbClr val="0E0E0E"/>
                </a:solidFill>
                <a:effectLst/>
                <a:latin typeface="Helvetica Neue" panose="02000503000000020004" pitchFamily="2" charset="0"/>
              </a:rPr>
              <a:t>中饰演埃及将军阿基拉斯（</a:t>
            </a:r>
            <a:r>
              <a:rPr lang="en-US" altLang="zh-CN" b="1" dirty="0" err="1">
                <a:solidFill>
                  <a:srgbClr val="0E0E0E"/>
                </a:solidFill>
                <a:effectLst/>
                <a:latin typeface="Helvetica Neue" panose="02000503000000020004" pitchFamily="2" charset="0"/>
              </a:rPr>
              <a:t>Achillas</a:t>
            </a:r>
            <a:r>
              <a:rPr lang="zh-CN" altLang="en-US" b="1" dirty="0">
                <a:solidFill>
                  <a:srgbClr val="0E0E0E"/>
                </a:solidFill>
                <a:effectLst/>
                <a:latin typeface="Helvetica Neue" panose="02000503000000020004" pitchFamily="2" charset="0"/>
              </a:rPr>
              <a:t>）</a:t>
            </a:r>
            <a:r>
              <a:rPr lang="zh-CN" altLang="en-US" dirty="0">
                <a:solidFill>
                  <a:srgbClr val="0E0E0E"/>
                </a:solidFill>
                <a:effectLst/>
                <a:latin typeface=".SF NS"/>
              </a:rPr>
              <a:t>，即**托勒密十三世（</a:t>
            </a:r>
            <a:r>
              <a:rPr lang="en-US" altLang="zh-CN" dirty="0">
                <a:solidFill>
                  <a:srgbClr val="0E0E0E"/>
                </a:solidFill>
                <a:effectLst/>
                <a:latin typeface=".SF NS"/>
              </a:rPr>
              <a:t>Ptolemy XIII</a:t>
            </a:r>
            <a:r>
              <a:rPr lang="zh-CN" altLang="en-US" dirty="0">
                <a:solidFill>
                  <a:srgbClr val="0E0E0E"/>
                </a:solidFill>
                <a:effectLst/>
                <a:latin typeface=".SF NS"/>
              </a:rPr>
              <a:t>）**麾下的军队统帅。</a:t>
            </a:r>
            <a:endParaRPr lang="zh-CN" altLang="en-US" dirty="0">
              <a:solidFill>
                <a:srgbClr val="0E0E0E"/>
              </a:solidFill>
              <a:effectLst/>
              <a:latin typeface="Helvetica Neue" panose="02000503000000020004" pitchFamily="2" charset="0"/>
            </a:endParaRPr>
          </a:p>
          <a:p>
            <a:endParaRPr lang="zh-CN" altLang="en-US" dirty="0">
              <a:solidFill>
                <a:srgbClr val="0E0E0E"/>
              </a:solidFill>
              <a:effectLst/>
              <a:latin typeface=".SF NS"/>
            </a:endParaRPr>
          </a:p>
          <a:p>
            <a:r>
              <a:rPr lang="zh-CN" altLang="en-US" dirty="0">
                <a:solidFill>
                  <a:srgbClr val="0E0E0E"/>
                </a:solidFill>
                <a:effectLst/>
                <a:latin typeface=".SF NS"/>
              </a:rPr>
              <a:t>该服装在</a:t>
            </a:r>
            <a:r>
              <a:rPr lang="zh-CN" altLang="en-US" b="1" dirty="0">
                <a:solidFill>
                  <a:srgbClr val="0E0E0E"/>
                </a:solidFill>
                <a:effectLst/>
                <a:latin typeface="Helvetica Neue" panose="02000503000000020004" pitchFamily="2" charset="0"/>
              </a:rPr>
              <a:t>凯撒（</a:t>
            </a:r>
            <a:r>
              <a:rPr lang="en-US" altLang="zh-CN" b="1" dirty="0">
                <a:solidFill>
                  <a:srgbClr val="0E0E0E"/>
                </a:solidFill>
                <a:effectLst/>
                <a:latin typeface="Helvetica Neue" panose="02000503000000020004" pitchFamily="2" charset="0"/>
              </a:rPr>
              <a:t>Caesar</a:t>
            </a:r>
            <a:r>
              <a:rPr lang="zh-CN" altLang="en-US" b="1" dirty="0">
                <a:solidFill>
                  <a:srgbClr val="0E0E0E"/>
                </a:solidFill>
                <a:effectLst/>
                <a:latin typeface="Helvetica Neue" panose="02000503000000020004" pitchFamily="2" charset="0"/>
              </a:rPr>
              <a:t>）访问埃及时穿着</a:t>
            </a:r>
            <a:r>
              <a:rPr lang="zh-CN" altLang="en-US" dirty="0">
                <a:solidFill>
                  <a:srgbClr val="0E0E0E"/>
                </a:solidFill>
                <a:effectLst/>
                <a:latin typeface=".SF NS"/>
              </a:rPr>
              <a:t>，当时凯撒前来下令托勒密与其姐姐**克娄巴特拉（</a:t>
            </a:r>
            <a:r>
              <a:rPr lang="en-US" altLang="zh-CN" dirty="0">
                <a:solidFill>
                  <a:srgbClr val="0E0E0E"/>
                </a:solidFill>
                <a:effectLst/>
                <a:latin typeface=".SF NS"/>
              </a:rPr>
              <a:t>Cleopatra</a:t>
            </a:r>
            <a:r>
              <a:rPr lang="zh-CN" altLang="en-US" dirty="0">
                <a:solidFill>
                  <a:srgbClr val="0E0E0E"/>
                </a:solidFill>
                <a:effectLst/>
                <a:latin typeface=".SF NS"/>
              </a:rPr>
              <a:t>）**停止内战。</a:t>
            </a:r>
          </a:p>
          <a:p>
            <a:endParaRPr lang="zh-CN" altLang="en-US" dirty="0">
              <a:solidFill>
                <a:srgbClr val="0E0E0E"/>
              </a:solidFill>
              <a:effectLst/>
              <a:latin typeface=".SF NS"/>
            </a:endParaRPr>
          </a:p>
          <a:p>
            <a:r>
              <a:rPr lang="zh-CN" altLang="en-US" dirty="0">
                <a:solidFill>
                  <a:srgbClr val="0E0E0E"/>
                </a:solidFill>
                <a:effectLst/>
                <a:latin typeface=".SF NS"/>
              </a:rPr>
              <a:t>服装由</a:t>
            </a:r>
            <a:r>
              <a:rPr lang="zh-CN" altLang="en-US" b="1" dirty="0">
                <a:solidFill>
                  <a:srgbClr val="0E0E0E"/>
                </a:solidFill>
                <a:effectLst/>
                <a:latin typeface="Helvetica Neue" panose="02000503000000020004" pitchFamily="2" charset="0"/>
              </a:rPr>
              <a:t>意大利佛罗伦萨的“</a:t>
            </a:r>
            <a:r>
              <a:rPr lang="en-US" altLang="zh-CN" b="1" dirty="0">
                <a:solidFill>
                  <a:srgbClr val="0E0E0E"/>
                </a:solidFill>
                <a:effectLst/>
                <a:latin typeface="Helvetica Neue" panose="02000503000000020004" pitchFamily="2" charset="0"/>
              </a:rPr>
              <a:t>Casa </a:t>
            </a:r>
            <a:r>
              <a:rPr lang="en-US" altLang="zh-CN" b="1" dirty="0" err="1">
                <a:solidFill>
                  <a:srgbClr val="0E0E0E"/>
                </a:solidFill>
                <a:effectLst/>
                <a:latin typeface="Helvetica Neue" panose="02000503000000020004" pitchFamily="2" charset="0"/>
              </a:rPr>
              <a:t>D’Arte</a:t>
            </a:r>
            <a:r>
              <a:rPr lang="en-US" altLang="zh-CN" b="1" dirty="0">
                <a:solidFill>
                  <a:srgbClr val="0E0E0E"/>
                </a:solidFill>
                <a:effectLst/>
                <a:latin typeface="Helvetica Neue" panose="02000503000000020004" pitchFamily="2" charset="0"/>
              </a:rPr>
              <a:t> Firenze”</a:t>
            </a:r>
            <a:r>
              <a:rPr lang="zh-CN" altLang="en-US" b="1" dirty="0">
                <a:solidFill>
                  <a:srgbClr val="0E0E0E"/>
                </a:solidFill>
                <a:effectLst/>
                <a:latin typeface="Helvetica Neue" panose="02000503000000020004" pitchFamily="2" charset="0"/>
              </a:rPr>
              <a:t>按照埃及风格</a:t>
            </a:r>
            <a:r>
              <a:rPr lang="zh-CN" altLang="en-US" dirty="0">
                <a:solidFill>
                  <a:srgbClr val="0E0E0E"/>
                </a:solidFill>
                <a:effectLst/>
                <a:latin typeface=".SF NS"/>
              </a:rPr>
              <a:t>制作，以</a:t>
            </a:r>
            <a:r>
              <a:rPr lang="zh-CN" altLang="en-US" b="1" dirty="0">
                <a:solidFill>
                  <a:srgbClr val="0E0E0E"/>
                </a:solidFill>
                <a:effectLst/>
                <a:latin typeface="Helvetica Neue" panose="02000503000000020004" pitchFamily="2" charset="0"/>
              </a:rPr>
              <a:t>厚重皮革</a:t>
            </a:r>
            <a:r>
              <a:rPr lang="zh-CN" altLang="en-US" dirty="0">
                <a:solidFill>
                  <a:srgbClr val="0E0E0E"/>
                </a:solidFill>
                <a:effectLst/>
                <a:latin typeface=".SF NS"/>
              </a:rPr>
              <a:t>打造，并饰有</a:t>
            </a:r>
            <a:r>
              <a:rPr lang="zh-CN" altLang="en-US" b="1" dirty="0">
                <a:solidFill>
                  <a:srgbClr val="0E0E0E"/>
                </a:solidFill>
                <a:effectLst/>
                <a:latin typeface="Helvetica Neue" panose="02000503000000020004" pitchFamily="2" charset="0"/>
              </a:rPr>
              <a:t>大量压制、铸造和雕刻的金属装饰及勋章</a:t>
            </a:r>
            <a:r>
              <a:rPr lang="zh-CN" altLang="en-US" dirty="0">
                <a:solidFill>
                  <a:srgbClr val="0E0E0E"/>
                </a:solidFill>
                <a:effectLst/>
                <a:latin typeface=".SF NS"/>
              </a:rPr>
              <a:t>。</a:t>
            </a:r>
            <a:endParaRPr lang="zh-CN" altLang="en-US" dirty="0">
              <a:solidFill>
                <a:srgbClr val="0E0E0E"/>
              </a:solidFill>
              <a:effectLst/>
              <a:latin typeface="Helvetica Neue" panose="02000503000000020004" pitchFamily="2" charset="0"/>
            </a:endParaRPr>
          </a:p>
          <a:p>
            <a:endParaRPr lang="zh-CN" altLang="en-US" dirty="0">
              <a:solidFill>
                <a:srgbClr val="0E0E0E"/>
              </a:solidFill>
              <a:effectLst/>
              <a:latin typeface=".SF NS"/>
            </a:endParaRPr>
          </a:p>
          <a:p>
            <a:r>
              <a:rPr lang="zh-CN" altLang="en-US" dirty="0">
                <a:solidFill>
                  <a:srgbClr val="0E0E0E"/>
                </a:solidFill>
                <a:effectLst/>
                <a:latin typeface=".SF NS"/>
              </a:rPr>
              <a:t>服装内部标签标注为**“埃及海军上将（</a:t>
            </a:r>
            <a:r>
              <a:rPr lang="en-US" altLang="zh-CN" dirty="0" err="1">
                <a:solidFill>
                  <a:srgbClr val="0E0E0E"/>
                </a:solidFill>
                <a:effectLst/>
                <a:latin typeface=".SF NS"/>
              </a:rPr>
              <a:t>Ammiraglio</a:t>
            </a:r>
            <a:r>
              <a:rPr lang="en-US" altLang="zh-CN" dirty="0">
                <a:solidFill>
                  <a:srgbClr val="0E0E0E"/>
                </a:solidFill>
                <a:effectLst/>
                <a:latin typeface=".SF NS"/>
              </a:rPr>
              <a:t> </a:t>
            </a:r>
            <a:r>
              <a:rPr lang="en-US" altLang="zh-CN" dirty="0" err="1">
                <a:solidFill>
                  <a:srgbClr val="0E0E0E"/>
                </a:solidFill>
                <a:effectLst/>
                <a:latin typeface=".SF NS"/>
              </a:rPr>
              <a:t>Egiziano</a:t>
            </a:r>
            <a:r>
              <a:rPr lang="zh-CN" altLang="en-US" dirty="0">
                <a:solidFill>
                  <a:srgbClr val="0E0E0E"/>
                </a:solidFill>
                <a:effectLst/>
                <a:latin typeface=".SF NS"/>
              </a:rPr>
              <a:t>）”</a:t>
            </a:r>
            <a:r>
              <a:rPr lang="zh-CN" altLang="en-US" b="1" dirty="0">
                <a:solidFill>
                  <a:srgbClr val="0E0E0E"/>
                </a:solidFill>
                <a:effectLst/>
                <a:latin typeface="Helvetica Neue" panose="02000503000000020004" pitchFamily="2" charset="0"/>
              </a:rPr>
              <a:t>，其</a:t>
            </a:r>
            <a:r>
              <a:rPr lang="zh-CN" altLang="en-US" dirty="0">
                <a:solidFill>
                  <a:srgbClr val="0E0E0E"/>
                </a:solidFill>
                <a:effectLst/>
                <a:latin typeface=".SF NS"/>
              </a:rPr>
              <a:t>黑金色线织内衬</a:t>
            </a:r>
            <a:r>
              <a:rPr lang="zh-CN" altLang="en-US" b="1" dirty="0">
                <a:solidFill>
                  <a:srgbClr val="0E0E0E"/>
                </a:solidFill>
                <a:effectLst/>
                <a:latin typeface="Helvetica Neue" panose="02000503000000020004" pitchFamily="2" charset="0"/>
              </a:rPr>
              <a:t>也来自同一批改制的</a:t>
            </a:r>
            <a:r>
              <a:rPr lang="zh-CN" altLang="en-US" dirty="0">
                <a:solidFill>
                  <a:srgbClr val="0E0E0E"/>
                </a:solidFill>
                <a:effectLst/>
                <a:latin typeface=".SF NS"/>
              </a:rPr>
              <a:t>电影服装**。</a:t>
            </a:r>
            <a:br>
              <a:rPr lang="zh-CN" altLang="en-US" dirty="0">
                <a:solidFill>
                  <a:srgbClr val="0E0E0E"/>
                </a:solidFill>
                <a:effectLst/>
                <a:latin typeface=".SF NS"/>
              </a:rPr>
            </a:br>
            <a:endParaRPr lang="zh-CN" altLang="en-US" dirty="0">
              <a:solidFill>
                <a:srgbClr val="0E0E0E"/>
              </a:solidFill>
              <a:effectLst/>
              <a:latin typeface=".SF NS"/>
            </a:endParaRPr>
          </a:p>
          <a:p>
            <a:r>
              <a:rPr lang="zh-CN" altLang="en-US" dirty="0">
                <a:solidFill>
                  <a:srgbClr val="0E0E0E"/>
                </a:solidFill>
                <a:effectLst/>
                <a:latin typeface=".SF NS"/>
              </a:rPr>
              <a:t>整体</a:t>
            </a:r>
            <a:r>
              <a:rPr lang="zh-CN" altLang="en-US" b="1" dirty="0">
                <a:solidFill>
                  <a:srgbClr val="0E0E0E"/>
                </a:solidFill>
                <a:effectLst/>
                <a:latin typeface="Helvetica Neue" panose="02000503000000020004" pitchFamily="2" charset="0"/>
              </a:rPr>
              <a:t>保存状况极佳</a:t>
            </a:r>
            <a:r>
              <a:rPr lang="zh-CN" altLang="en-US" dirty="0">
                <a:solidFill>
                  <a:srgbClr val="0E0E0E"/>
                </a:solidFill>
                <a:effectLst/>
                <a:latin typeface=".SF NS"/>
              </a:rPr>
              <a:t>，仅少量小型装饰缺失。</a:t>
            </a:r>
          </a:p>
          <a:p>
            <a:endParaRPr lang="zh-CN" altLang="en-US" dirty="0">
              <a:solidFill>
                <a:srgbClr val="0E0E0E"/>
              </a:solidFill>
              <a:effectLst/>
              <a:latin typeface=".SF NS"/>
            </a:endParaRPr>
          </a:p>
          <a:p>
            <a:r>
              <a:rPr lang="zh-CN" altLang="en-US" dirty="0">
                <a:solidFill>
                  <a:srgbClr val="0E0E0E"/>
                </a:solidFill>
                <a:effectLst/>
                <a:latin typeface=".SF NS"/>
              </a:rPr>
              <a:t>拍卖估价：</a:t>
            </a:r>
            <a:r>
              <a:rPr lang="en-US" altLang="zh-CN" b="1" dirty="0">
                <a:solidFill>
                  <a:srgbClr val="0E0E0E"/>
                </a:solidFill>
                <a:effectLst/>
                <a:latin typeface="Helvetica Neue" panose="02000503000000020004" pitchFamily="2" charset="0"/>
              </a:rPr>
              <a:t>$1,500 – $2,000</a:t>
            </a:r>
            <a:endParaRPr lang="zh-CN" altLang="en-US" dirty="0">
              <a:solidFill>
                <a:srgbClr val="0E0E0E"/>
              </a:solidFill>
              <a:effectLst/>
              <a:latin typeface="Helvetica Neue" panose="02000503000000020004" pitchFamily="2" charset="0"/>
            </a:endParaRPr>
          </a:p>
          <a:p>
            <a:r>
              <a:rPr lang="zh-CN" altLang="en-US" dirty="0">
                <a:solidFill>
                  <a:srgbClr val="0E0E0E"/>
                </a:solidFill>
                <a:effectLst/>
                <a:latin typeface=".SF NS"/>
              </a:rPr>
              <a:t>🔗 </a:t>
            </a:r>
            <a:r>
              <a:rPr lang="zh-CN" altLang="en-US" dirty="0">
                <a:solidFill>
                  <a:srgbClr val="0E0E0E"/>
                </a:solidFill>
                <a:effectLst/>
                <a:latin typeface=".SF NS"/>
                <a:hlinkClick r:id="rId3"/>
              </a:rPr>
              <a:t>拍卖链接</a:t>
            </a:r>
            <a:endParaRPr lang="zh-CN" altLang="en-US" dirty="0">
              <a:solidFill>
                <a:srgbClr val="0E0E0E"/>
              </a:solidFill>
              <a:effectLst/>
              <a:latin typeface=".SF NS"/>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234</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235</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236</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16E0E-596D-654F-B01F-D81B198359AE}" type="slidenum">
              <a:rPr lang="en-US">
                <a:solidFill>
                  <a:prstClr val="black"/>
                </a:solidFill>
              </a:rPr>
              <a:pPr/>
              <a:t>23</a:t>
            </a:fld>
            <a:endParaRPr lang="en-US">
              <a:solidFill>
                <a:prstClr val="black"/>
              </a:solidFill>
            </a:endParaRPr>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a:xfrm>
            <a:off x="914400" y="4343400"/>
            <a:ext cx="5029200" cy="4803494"/>
          </a:xfrm>
        </p:spPr>
        <p:txBody>
          <a:bodyPr/>
          <a:lstStyle/>
          <a:p>
            <a:pPr marL="228600" indent="-228600"/>
            <a:r>
              <a:rPr lang="en-US" b="1" dirty="0"/>
              <a:t>Historical Background</a:t>
            </a:r>
          </a:p>
          <a:p>
            <a:pPr marL="228600" indent="-228600">
              <a:buFontTx/>
              <a:buAutoNum type="arabicPeriod"/>
            </a:pPr>
            <a:r>
              <a:rPr lang="en-US" dirty="0"/>
              <a:t>Sardis was a city of Roman Asia, located in western modern-day Turkey. The acropolis of Sardis, large and imposing, is part of the edge of the mountain range </a:t>
            </a:r>
            <a:r>
              <a:rPr lang="en-US" dirty="0" err="1"/>
              <a:t>Tmolus</a:t>
            </a:r>
            <a:r>
              <a:rPr lang="en-US" dirty="0"/>
              <a:t>, forming a natural fortress difficult to penetrate.  Unfortunately, few ruins have been found upon it.</a:t>
            </a:r>
          </a:p>
          <a:p>
            <a:pPr marL="228600" indent="-228600">
              <a:buFontTx/>
              <a:buAutoNum type="arabicPeriod"/>
            </a:pPr>
            <a:r>
              <a:rPr lang="en-US" dirty="0"/>
              <a:t>Lydia—Founded in 1200 B.C., Sardis was the capital of the Lydian kingdom under King </a:t>
            </a:r>
            <a:r>
              <a:rPr lang="en-US" dirty="0" err="1"/>
              <a:t>Gyges</a:t>
            </a:r>
            <a:r>
              <a:rPr lang="en-US" dirty="0"/>
              <a:t>.  It was a prosperous city, especially under Croesus; its wealth was thought to come from the </a:t>
            </a:r>
            <a:r>
              <a:rPr lang="en-US" dirty="0" err="1"/>
              <a:t>Pactolis</a:t>
            </a:r>
            <a:r>
              <a:rPr lang="en-US" dirty="0"/>
              <a:t> River, which ran through the ancient city.  According to mythology, this was the river of the great Phrygian King Midas, in which he washed to cleanse himself of his </a:t>
            </a:r>
            <a:r>
              <a:rPr lang="en-US" altLang="ja-JP" dirty="0">
                <a:latin typeface="Arial"/>
              </a:rPr>
              <a:t>"</a:t>
            </a:r>
            <a:r>
              <a:rPr lang="en-US" dirty="0"/>
              <a:t>golden touch,</a:t>
            </a:r>
            <a:r>
              <a:rPr lang="en-US" altLang="ja-JP" dirty="0">
                <a:latin typeface="Arial"/>
              </a:rPr>
              <a:t>"</a:t>
            </a:r>
            <a:r>
              <a:rPr lang="en-US" dirty="0"/>
              <a:t> which even turned his food to gold.  Gold found on the banks of the </a:t>
            </a:r>
            <a:r>
              <a:rPr lang="en-US" dirty="0" err="1"/>
              <a:t>Pactolis</a:t>
            </a:r>
            <a:r>
              <a:rPr lang="en-US" dirty="0"/>
              <a:t> was used for the production of gold coins during this time.</a:t>
            </a:r>
          </a:p>
          <a:p>
            <a:pPr marL="228600" indent="-228600">
              <a:buFontTx/>
              <a:buAutoNum type="arabicPeriod"/>
            </a:pPr>
            <a:r>
              <a:rPr lang="en-US" dirty="0"/>
              <a:t>Persia—When Kings Cyrus of the Persians besieged and took the city (then called </a:t>
            </a:r>
            <a:r>
              <a:rPr lang="en-US" dirty="0" err="1"/>
              <a:t>Pers</a:t>
            </a:r>
            <a:r>
              <a:rPr lang="en-US" dirty="0"/>
              <a:t> </a:t>
            </a:r>
            <a:r>
              <a:rPr lang="en-US" i="1" dirty="0" err="1"/>
              <a:t>Sparda</a:t>
            </a:r>
            <a:r>
              <a:rPr lang="en-US" dirty="0"/>
              <a:t>) in 546 B.C., Lydian control came to an end.  Cyrus took the citadel by means of scaling the cliffs in the dark of night, a method repeated years later (214 B.C.) by Antiochus the Great.</a:t>
            </a:r>
          </a:p>
          <a:p>
            <a:pPr marL="228600" indent="-228600">
              <a:buFontTx/>
              <a:buAutoNum type="arabicPeriod"/>
            </a:pPr>
            <a:r>
              <a:rPr lang="en-US" dirty="0"/>
              <a:t>Greece—Alexander the Great gave Sardis its independence in 333 B.C.  Sardis was under Seleucid control from 270-190 B.C.</a:t>
            </a:r>
          </a:p>
          <a:p>
            <a:pPr marL="228600" indent="-228600">
              <a:buFontTx/>
              <a:buAutoNum type="arabicPeriod"/>
            </a:pPr>
            <a:r>
              <a:rPr lang="en-US" dirty="0"/>
              <a:t>Rome—In 188 B.C. the Romans defeated Antiochus III and gave Sardis to King </a:t>
            </a:r>
            <a:r>
              <a:rPr lang="en-US" dirty="0" err="1"/>
              <a:t>Eumenes</a:t>
            </a:r>
            <a:r>
              <a:rPr lang="en-US" dirty="0"/>
              <a:t> II of </a:t>
            </a:r>
            <a:r>
              <a:rPr lang="en-US" dirty="0" err="1"/>
              <a:t>Pergamos</a:t>
            </a:r>
            <a:r>
              <a:rPr lang="en-US" dirty="0"/>
              <a:t>, who held control until 133 B.C. when it came back to Roman power.  Sardis honored various Roman Caesars and remained a prominent city until ca. 26 A.D., when it lost out to Smyrna for the privilege of building the imperial temple.</a:t>
            </a:r>
          </a:p>
          <a:p>
            <a:pPr marL="228600" indent="-228600">
              <a:buFontTx/>
              <a:buAutoNum type="arabicPeriod"/>
            </a:pPr>
            <a:endParaRPr lang="en-US" dirty="0"/>
          </a:p>
          <a:p>
            <a:r>
              <a:rPr lang="zh-CN" altLang="en-US" b="1" dirty="0"/>
              <a:t>历史背景</a:t>
            </a:r>
            <a:endParaRPr lang="zh-CN" altLang="en-US" dirty="0"/>
          </a:p>
          <a:p>
            <a:endParaRPr lang="zh-CN" altLang="en-US" dirty="0"/>
          </a:p>
          <a:p>
            <a:r>
              <a:rPr lang="zh-CN" altLang="en-US" b="1" dirty="0"/>
              <a:t>撒狄（</a:t>
            </a:r>
            <a:r>
              <a:rPr lang="en-US" altLang="zh-CN" b="1" dirty="0"/>
              <a:t>Sardis</a:t>
            </a:r>
            <a:r>
              <a:rPr lang="zh-CN" altLang="en-US" b="1" dirty="0"/>
              <a:t>）</a:t>
            </a:r>
            <a:r>
              <a:rPr lang="en-US" altLang="zh-CN" dirty="0"/>
              <a:t> </a:t>
            </a:r>
            <a:r>
              <a:rPr lang="zh-CN" altLang="en-US" dirty="0"/>
              <a:t>是</a:t>
            </a:r>
            <a:r>
              <a:rPr lang="zh-CN" altLang="en-US" b="1" dirty="0"/>
              <a:t>罗马亚细亚省</a:t>
            </a:r>
            <a:r>
              <a:rPr lang="zh-CN" altLang="en-US" dirty="0"/>
              <a:t>的一座城市，位于</a:t>
            </a:r>
            <a:r>
              <a:rPr lang="zh-CN" altLang="en-US" b="1" dirty="0"/>
              <a:t>现代土耳其西部</a:t>
            </a:r>
            <a:r>
              <a:rPr lang="zh-CN" altLang="en-US" dirty="0"/>
              <a:t>。撒狄的</a:t>
            </a:r>
            <a:r>
              <a:rPr lang="zh-CN" altLang="en-US" b="1" dirty="0"/>
              <a:t>卫城（</a:t>
            </a:r>
            <a:r>
              <a:rPr lang="en-US" altLang="zh-CN" b="1" dirty="0"/>
              <a:t>Acropolis</a:t>
            </a:r>
            <a:r>
              <a:rPr lang="zh-CN" altLang="en-US" b="1" dirty="0"/>
              <a:t>）高大雄伟，坐落在提摩路斯山脉（</a:t>
            </a:r>
            <a:r>
              <a:rPr lang="en-US" altLang="zh-CN" b="1" dirty="0" err="1"/>
              <a:t>Tmolus</a:t>
            </a:r>
            <a:r>
              <a:rPr lang="zh-CN" altLang="en-US" b="1" dirty="0"/>
              <a:t>）的边缘，形成了一座天然的堡垒</a:t>
            </a:r>
            <a:r>
              <a:rPr lang="zh-CN" altLang="en-US" dirty="0"/>
              <a:t>，极难攻破。然而，遗憾的是，在该地发现的遗迹较少。</a:t>
            </a:r>
          </a:p>
          <a:p>
            <a:endParaRPr lang="zh-CN" altLang="en-US" dirty="0"/>
          </a:p>
          <a:p>
            <a:r>
              <a:rPr lang="zh-CN" altLang="en-US" b="1" dirty="0"/>
              <a:t>吕底亚时期（</a:t>
            </a:r>
            <a:r>
              <a:rPr lang="en-US" altLang="zh-CN" b="1" dirty="0"/>
              <a:t>Lydia</a:t>
            </a:r>
            <a:r>
              <a:rPr lang="zh-CN" altLang="en-US" b="1" dirty="0"/>
              <a:t>）</a:t>
            </a:r>
            <a:endParaRPr lang="en-US" altLang="zh-CN" dirty="0"/>
          </a:p>
          <a:p>
            <a:endParaRPr lang="en-US" altLang="zh-CN" dirty="0"/>
          </a:p>
          <a:p>
            <a:r>
              <a:rPr lang="zh-CN" altLang="en-US" dirty="0"/>
              <a:t>撒狄建立于公元前 </a:t>
            </a:r>
            <a:r>
              <a:rPr lang="en-US" altLang="zh-CN" b="1" dirty="0"/>
              <a:t>1200 </a:t>
            </a:r>
            <a:r>
              <a:rPr lang="zh-CN" altLang="en-US" b="1" dirty="0"/>
              <a:t>年</a:t>
            </a:r>
            <a:r>
              <a:rPr lang="zh-CN" altLang="en-US" dirty="0"/>
              <a:t>，是</a:t>
            </a:r>
            <a:r>
              <a:rPr lang="zh-CN" altLang="en-US" b="1" dirty="0"/>
              <a:t>吕底亚王国</a:t>
            </a:r>
            <a:r>
              <a:rPr lang="zh-CN" altLang="en-US" dirty="0"/>
              <a:t>（</a:t>
            </a:r>
            <a:r>
              <a:rPr lang="en-US" altLang="zh-CN" dirty="0"/>
              <a:t>Lydian Kingdom</a:t>
            </a:r>
            <a:r>
              <a:rPr lang="zh-CN" altLang="en-US" dirty="0"/>
              <a:t>）在</a:t>
            </a:r>
            <a:r>
              <a:rPr lang="zh-CN" altLang="en-US" b="1" dirty="0"/>
              <a:t>居癸士（</a:t>
            </a:r>
            <a:r>
              <a:rPr lang="en-US" altLang="zh-CN" b="1" dirty="0"/>
              <a:t>Gyges</a:t>
            </a:r>
            <a:r>
              <a:rPr lang="zh-CN" altLang="en-US" b="1" dirty="0"/>
              <a:t>）统治下的首都。它曾是繁荣兴盛的城市</a:t>
            </a:r>
            <a:r>
              <a:rPr lang="zh-CN" altLang="en-US" dirty="0"/>
              <a:t>，尤其在</a:t>
            </a:r>
            <a:r>
              <a:rPr lang="zh-CN" altLang="en-US" b="1" dirty="0"/>
              <a:t>克罗伊斯（</a:t>
            </a:r>
            <a:r>
              <a:rPr lang="en-US" altLang="zh-CN" b="1" dirty="0"/>
              <a:t>Croesus</a:t>
            </a:r>
            <a:r>
              <a:rPr lang="zh-CN" altLang="en-US" b="1" dirty="0"/>
              <a:t>）时代。</a:t>
            </a:r>
            <a:endParaRPr lang="zh-CN" altLang="en-US" dirty="0"/>
          </a:p>
          <a:p>
            <a:r>
              <a:rPr lang="zh-CN" altLang="en-US" b="1" dirty="0"/>
              <a:t>其财富被认为来自帕克托罗斯河（</a:t>
            </a:r>
            <a:r>
              <a:rPr lang="en-US" altLang="zh-CN" b="1" dirty="0" err="1"/>
              <a:t>Pactolis</a:t>
            </a:r>
            <a:r>
              <a:rPr lang="en-US" altLang="zh-CN" b="1" dirty="0"/>
              <a:t> River</a:t>
            </a:r>
            <a:r>
              <a:rPr lang="zh-CN" altLang="en-US" b="1" dirty="0"/>
              <a:t>）</a:t>
            </a:r>
            <a:r>
              <a:rPr lang="zh-CN" altLang="en-US" dirty="0"/>
              <a:t>，这条河流贯穿古城。根据神话，</a:t>
            </a:r>
            <a:r>
              <a:rPr lang="zh-CN" altLang="en-US" b="1" dirty="0"/>
              <a:t>伟大的弗里吉亚国王</a:t>
            </a:r>
            <a:r>
              <a:rPr lang="zh-CN" altLang="en-US" dirty="0"/>
              <a:t> </a:t>
            </a:r>
            <a:r>
              <a:rPr lang="zh-CN" altLang="en-US" b="1" dirty="0"/>
              <a:t>弥达斯（</a:t>
            </a:r>
            <a:r>
              <a:rPr lang="en-US" altLang="zh-CN" b="1" dirty="0"/>
              <a:t>King Midas</a:t>
            </a:r>
            <a:r>
              <a:rPr lang="zh-CN" altLang="en-US" b="1" dirty="0"/>
              <a:t>）</a:t>
            </a:r>
            <a:r>
              <a:rPr lang="en-US" altLang="zh-CN" dirty="0"/>
              <a:t> </a:t>
            </a:r>
            <a:r>
              <a:rPr lang="zh-CN" altLang="en-US" dirty="0"/>
              <a:t>曾在这条河中洗净了自己的“</a:t>
            </a:r>
            <a:r>
              <a:rPr lang="zh-CN" altLang="en-US" b="1" dirty="0"/>
              <a:t>点金之手</a:t>
            </a:r>
            <a:r>
              <a:rPr lang="zh-CN" altLang="en-US" dirty="0"/>
              <a:t>”，因为他的能力甚至让食物都变成了黄金。</a:t>
            </a:r>
          </a:p>
          <a:p>
            <a:r>
              <a:rPr lang="zh-CN" altLang="en-US" dirty="0"/>
              <a:t>当时，人们从</a:t>
            </a:r>
            <a:r>
              <a:rPr lang="zh-CN" altLang="en-US" b="1" dirty="0"/>
              <a:t>帕克托罗斯河的河岸</a:t>
            </a:r>
            <a:r>
              <a:rPr lang="zh-CN" altLang="en-US" dirty="0"/>
              <a:t>采集黄金，用来</a:t>
            </a:r>
            <a:r>
              <a:rPr lang="zh-CN" altLang="en-US" b="1" dirty="0"/>
              <a:t>铸造金币</a:t>
            </a:r>
            <a:r>
              <a:rPr lang="zh-CN" altLang="en-US" dirty="0"/>
              <a:t>。</a:t>
            </a:r>
          </a:p>
          <a:p>
            <a:endParaRPr lang="zh-CN" altLang="en-US" dirty="0"/>
          </a:p>
          <a:p>
            <a:r>
              <a:rPr lang="zh-CN" altLang="en-US" b="1" dirty="0"/>
              <a:t>波斯时期（</a:t>
            </a:r>
            <a:r>
              <a:rPr lang="en-US" altLang="zh-CN" b="1" dirty="0"/>
              <a:t>Persia</a:t>
            </a:r>
            <a:r>
              <a:rPr lang="zh-CN" altLang="en-US" b="1" dirty="0"/>
              <a:t>）</a:t>
            </a:r>
            <a:br>
              <a:rPr lang="en-US" altLang="zh-CN" dirty="0"/>
            </a:br>
            <a:endParaRPr lang="en-US" altLang="zh-CN" dirty="0"/>
          </a:p>
          <a:p>
            <a:r>
              <a:rPr lang="zh-CN" altLang="en-US" dirty="0"/>
              <a:t>公元前 </a:t>
            </a:r>
            <a:r>
              <a:rPr lang="en-US" altLang="zh-CN" b="1" dirty="0"/>
              <a:t>546 </a:t>
            </a:r>
            <a:r>
              <a:rPr lang="zh-CN" altLang="en-US" b="1" dirty="0"/>
              <a:t>年</a:t>
            </a:r>
            <a:r>
              <a:rPr lang="zh-CN" altLang="en-US" dirty="0"/>
              <a:t>，波斯王</a:t>
            </a:r>
            <a:r>
              <a:rPr lang="zh-CN" altLang="en-US" b="1" dirty="0"/>
              <a:t>居鲁士大帝（</a:t>
            </a:r>
            <a:r>
              <a:rPr lang="en-US" altLang="zh-CN" b="1" dirty="0"/>
              <a:t>Cyrus the Great</a:t>
            </a:r>
            <a:r>
              <a:rPr lang="zh-CN" altLang="en-US" b="1" dirty="0"/>
              <a:t>）</a:t>
            </a:r>
            <a:r>
              <a:rPr lang="en-US" altLang="zh-CN" dirty="0"/>
              <a:t> </a:t>
            </a:r>
            <a:r>
              <a:rPr lang="zh-CN" altLang="en-US" b="1" dirty="0"/>
              <a:t>围攻并占领</a:t>
            </a:r>
            <a:r>
              <a:rPr lang="zh-CN" altLang="en-US" dirty="0"/>
              <a:t> 了撒狄（当时称为 </a:t>
            </a:r>
            <a:r>
              <a:rPr lang="en-US" altLang="zh-CN" b="1" dirty="0"/>
              <a:t>Pers </a:t>
            </a:r>
            <a:r>
              <a:rPr lang="en-US" altLang="zh-CN" b="1" dirty="0" err="1"/>
              <a:t>Sparda</a:t>
            </a:r>
            <a:r>
              <a:rPr lang="zh-CN" altLang="en-US" dirty="0"/>
              <a:t>），吕底亚的统治就此终结。</a:t>
            </a:r>
          </a:p>
          <a:p>
            <a:r>
              <a:rPr lang="zh-CN" altLang="en-US" b="1" dirty="0"/>
              <a:t>居鲁士</a:t>
            </a:r>
            <a:r>
              <a:rPr lang="zh-CN" altLang="en-US" dirty="0"/>
              <a:t>采用的战术是</a:t>
            </a:r>
            <a:r>
              <a:rPr lang="zh-CN" altLang="en-US" b="1" dirty="0"/>
              <a:t>在夜幕掩护下攀爬悬崖</a:t>
            </a:r>
            <a:r>
              <a:rPr lang="zh-CN" altLang="en-US" dirty="0"/>
              <a:t>，占领了</a:t>
            </a:r>
            <a:r>
              <a:rPr lang="zh-CN" altLang="en-US" b="1" dirty="0"/>
              <a:t>卫城</a:t>
            </a:r>
            <a:r>
              <a:rPr lang="zh-CN" altLang="en-US" dirty="0"/>
              <a:t>。多年后（公元前 </a:t>
            </a:r>
            <a:r>
              <a:rPr lang="en-US" altLang="zh-CN" b="1" dirty="0"/>
              <a:t>214 </a:t>
            </a:r>
            <a:r>
              <a:rPr lang="zh-CN" altLang="en-US" b="1" dirty="0"/>
              <a:t>年</a:t>
            </a:r>
            <a:r>
              <a:rPr lang="zh-CN" altLang="en-US" dirty="0"/>
              <a:t>），**安条克大帝（</a:t>
            </a:r>
            <a:r>
              <a:rPr lang="en-US" altLang="zh-CN" dirty="0"/>
              <a:t>Antiochus the Great</a:t>
            </a:r>
            <a:r>
              <a:rPr lang="zh-CN" altLang="en-US" dirty="0"/>
              <a:t>）**也用相同的方式攻取了这座城市。</a:t>
            </a:r>
          </a:p>
          <a:p>
            <a:endParaRPr lang="zh-CN" altLang="en-US" dirty="0"/>
          </a:p>
          <a:p>
            <a:r>
              <a:rPr lang="zh-CN" altLang="en-US" b="1" dirty="0"/>
              <a:t>希腊时期（</a:t>
            </a:r>
            <a:r>
              <a:rPr lang="en-US" altLang="zh-CN" b="1" dirty="0"/>
              <a:t>Greece</a:t>
            </a:r>
            <a:r>
              <a:rPr lang="zh-CN" altLang="en-US" b="1" dirty="0"/>
              <a:t>）</a:t>
            </a:r>
            <a:br>
              <a:rPr lang="en-US" altLang="zh-CN" dirty="0"/>
            </a:br>
            <a:endParaRPr lang="en-US" altLang="zh-CN" dirty="0"/>
          </a:p>
          <a:p>
            <a:r>
              <a:rPr lang="zh-CN" altLang="en-US" b="1" dirty="0"/>
              <a:t>公元前 </a:t>
            </a:r>
            <a:r>
              <a:rPr lang="en-US" altLang="zh-CN" b="1" dirty="0"/>
              <a:t>333 </a:t>
            </a:r>
            <a:r>
              <a:rPr lang="zh-CN" altLang="en-US" b="1" dirty="0"/>
              <a:t>年</a:t>
            </a:r>
            <a:r>
              <a:rPr lang="zh-CN" altLang="en-US" dirty="0"/>
              <a:t>，</a:t>
            </a:r>
            <a:r>
              <a:rPr lang="zh-CN" altLang="en-US" b="1" dirty="0"/>
              <a:t>亚历山大大帝（</a:t>
            </a:r>
            <a:r>
              <a:rPr lang="en-US" altLang="zh-CN" b="1" dirty="0"/>
              <a:t>Alexander the Great</a:t>
            </a:r>
            <a:r>
              <a:rPr lang="zh-CN" altLang="en-US" b="1" dirty="0"/>
              <a:t>）</a:t>
            </a:r>
            <a:r>
              <a:rPr lang="en-US" altLang="zh-CN" dirty="0"/>
              <a:t> </a:t>
            </a:r>
            <a:r>
              <a:rPr lang="zh-CN" altLang="en-US" dirty="0"/>
              <a:t>给予撒狄</a:t>
            </a:r>
            <a:r>
              <a:rPr lang="zh-CN" altLang="en-US" b="1" dirty="0"/>
              <a:t>独立</a:t>
            </a:r>
            <a:r>
              <a:rPr lang="zh-CN" altLang="en-US" dirty="0"/>
              <a:t>。</a:t>
            </a:r>
          </a:p>
          <a:p>
            <a:r>
              <a:rPr lang="zh-CN" altLang="en-US" dirty="0"/>
              <a:t>从公元前 </a:t>
            </a:r>
            <a:r>
              <a:rPr lang="en-US" altLang="zh-CN" b="1" dirty="0"/>
              <a:t>270 </a:t>
            </a:r>
            <a:r>
              <a:rPr lang="zh-CN" altLang="en-US" b="1" dirty="0"/>
              <a:t>年到 </a:t>
            </a:r>
            <a:r>
              <a:rPr lang="en-US" altLang="zh-CN" b="1" dirty="0"/>
              <a:t>190 </a:t>
            </a:r>
            <a:r>
              <a:rPr lang="zh-CN" altLang="en-US" b="1" dirty="0"/>
              <a:t>年</a:t>
            </a:r>
            <a:r>
              <a:rPr lang="zh-CN" altLang="en-US" dirty="0"/>
              <a:t>，撒狄处于**塞琉古王朝（</a:t>
            </a:r>
            <a:r>
              <a:rPr lang="en-US" altLang="zh-CN" dirty="0"/>
              <a:t>Seleucid</a:t>
            </a:r>
            <a:r>
              <a:rPr lang="zh-CN" altLang="en-US" dirty="0"/>
              <a:t>）**的统治之下。</a:t>
            </a:r>
          </a:p>
          <a:p>
            <a:endParaRPr lang="zh-CN" altLang="en-US" dirty="0"/>
          </a:p>
          <a:p>
            <a:r>
              <a:rPr lang="zh-CN" altLang="en-US" b="1" dirty="0"/>
              <a:t>罗马时期（</a:t>
            </a:r>
            <a:r>
              <a:rPr lang="en-US" altLang="zh-CN" b="1" dirty="0"/>
              <a:t>Rome</a:t>
            </a:r>
            <a:r>
              <a:rPr lang="zh-CN" altLang="en-US" b="1" dirty="0"/>
              <a:t>）</a:t>
            </a:r>
            <a:br>
              <a:rPr lang="en-US" altLang="zh-CN" dirty="0"/>
            </a:br>
            <a:endParaRPr lang="en-US" altLang="zh-CN" dirty="0"/>
          </a:p>
          <a:p>
            <a:r>
              <a:rPr lang="zh-CN" altLang="en-US" b="1" dirty="0"/>
              <a:t>公元前 </a:t>
            </a:r>
            <a:r>
              <a:rPr lang="en-US" altLang="zh-CN" b="1" dirty="0"/>
              <a:t>188 </a:t>
            </a:r>
            <a:r>
              <a:rPr lang="zh-CN" altLang="en-US" b="1" dirty="0"/>
              <a:t>年</a:t>
            </a:r>
            <a:r>
              <a:rPr lang="zh-CN" altLang="en-US" dirty="0"/>
              <a:t>，</a:t>
            </a:r>
            <a:r>
              <a:rPr lang="zh-CN" altLang="en-US" b="1" dirty="0"/>
              <a:t>罗马人</a:t>
            </a:r>
            <a:r>
              <a:rPr lang="zh-CN" altLang="en-US" dirty="0"/>
              <a:t>击败</a:t>
            </a:r>
            <a:r>
              <a:rPr lang="zh-CN" altLang="en-US" b="1" dirty="0"/>
              <a:t>安条克三世（</a:t>
            </a:r>
            <a:r>
              <a:rPr lang="en-US" altLang="zh-CN" b="1" dirty="0"/>
              <a:t>Antiochus III</a:t>
            </a:r>
            <a:r>
              <a:rPr lang="zh-CN" altLang="en-US" b="1" dirty="0"/>
              <a:t>）</a:t>
            </a:r>
            <a:r>
              <a:rPr lang="zh-CN" altLang="en-US" dirty="0"/>
              <a:t>，并将撒狄交给</a:t>
            </a:r>
            <a:r>
              <a:rPr lang="zh-CN" altLang="en-US" b="1" dirty="0"/>
              <a:t>别迦摩王</a:t>
            </a:r>
            <a:r>
              <a:rPr lang="zh-CN" altLang="en-US" dirty="0"/>
              <a:t> </a:t>
            </a:r>
            <a:r>
              <a:rPr lang="zh-CN" altLang="en-US" b="1" dirty="0"/>
              <a:t>欧迈尼斯二世（</a:t>
            </a:r>
            <a:r>
              <a:rPr lang="en-US" altLang="zh-CN" b="1" dirty="0"/>
              <a:t>Eumenes II of Pergamos</a:t>
            </a:r>
            <a:r>
              <a:rPr lang="zh-CN" altLang="en-US" b="1" dirty="0"/>
              <a:t>）</a:t>
            </a:r>
            <a:r>
              <a:rPr lang="zh-CN" altLang="en-US" dirty="0"/>
              <a:t>。</a:t>
            </a:r>
          </a:p>
          <a:p>
            <a:r>
              <a:rPr lang="zh-CN" altLang="en-US" b="1" dirty="0"/>
              <a:t>公元前 </a:t>
            </a:r>
            <a:r>
              <a:rPr lang="en-US" altLang="zh-CN" b="1" dirty="0"/>
              <a:t>133 </a:t>
            </a:r>
            <a:r>
              <a:rPr lang="zh-CN" altLang="en-US" b="1" dirty="0"/>
              <a:t>年</a:t>
            </a:r>
            <a:r>
              <a:rPr lang="zh-CN" altLang="en-US" dirty="0"/>
              <a:t>，撒狄回归</a:t>
            </a:r>
            <a:r>
              <a:rPr lang="zh-CN" altLang="en-US" b="1" dirty="0"/>
              <a:t>罗马统治</a:t>
            </a:r>
            <a:r>
              <a:rPr lang="zh-CN" altLang="en-US" dirty="0"/>
              <a:t>。</a:t>
            </a:r>
          </a:p>
          <a:p>
            <a:r>
              <a:rPr lang="zh-CN" altLang="en-US" dirty="0"/>
              <a:t>撒狄曾</a:t>
            </a:r>
            <a:r>
              <a:rPr lang="zh-CN" altLang="en-US" b="1" dirty="0"/>
              <a:t>尊崇多位罗马皇帝</a:t>
            </a:r>
            <a:r>
              <a:rPr lang="zh-CN" altLang="en-US" dirty="0"/>
              <a:t>，并一直是</a:t>
            </a:r>
            <a:r>
              <a:rPr lang="zh-CN" altLang="en-US" b="1" dirty="0"/>
              <a:t>重要城市</a:t>
            </a:r>
            <a:r>
              <a:rPr lang="zh-CN" altLang="en-US" dirty="0"/>
              <a:t>，直到</a:t>
            </a:r>
            <a:r>
              <a:rPr lang="zh-CN" altLang="en-US" b="1" dirty="0"/>
              <a:t>公元 </a:t>
            </a:r>
            <a:r>
              <a:rPr lang="en-US" altLang="zh-CN" b="1" dirty="0"/>
              <a:t>26 </a:t>
            </a:r>
            <a:r>
              <a:rPr lang="zh-CN" altLang="en-US" b="1" dirty="0"/>
              <a:t>年</a:t>
            </a:r>
            <a:r>
              <a:rPr lang="zh-CN" altLang="en-US" dirty="0"/>
              <a:t>，当时撒狄在争取</a:t>
            </a:r>
            <a:r>
              <a:rPr lang="zh-CN" altLang="en-US" b="1" dirty="0"/>
              <a:t>建造帝国神庙</a:t>
            </a:r>
            <a:r>
              <a:rPr lang="zh-CN" altLang="en-US" dirty="0"/>
              <a:t>（</a:t>
            </a:r>
            <a:r>
              <a:rPr lang="en-US" altLang="zh-CN" dirty="0"/>
              <a:t>Imperial Temple</a:t>
            </a:r>
            <a:r>
              <a:rPr lang="zh-CN" altLang="en-US" dirty="0"/>
              <a:t>）的竞赛中</a:t>
            </a:r>
            <a:r>
              <a:rPr lang="zh-CN" altLang="en-US" b="1" dirty="0"/>
              <a:t>败给士每拿（</a:t>
            </a:r>
            <a:r>
              <a:rPr lang="en-US" altLang="zh-CN" b="1" dirty="0"/>
              <a:t>Smyrna</a:t>
            </a:r>
            <a:r>
              <a:rPr lang="zh-CN" altLang="en-US" b="1" dirty="0"/>
              <a:t>）</a:t>
            </a:r>
            <a:r>
              <a:rPr lang="zh-CN" altLang="en-US" dirty="0"/>
              <a:t>，其地位开始衰落。</a:t>
            </a:r>
          </a:p>
          <a:p>
            <a:pPr marL="228600" indent="-228600">
              <a:buFontTx/>
              <a:buAutoNum type="arabicPeriod"/>
            </a:pPr>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r>
              <a:rPr lang="en-US" sz="1200" kern="1200" dirty="0">
                <a:solidFill>
                  <a:schemeClr val="tx1"/>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1"/>
                </a:solidFill>
                <a:latin typeface="Times New Roman" pitchFamily="-112" charset="0"/>
                <a:ea typeface="ＭＳ Ｐゴシック" pitchFamily="-108" charset="-128"/>
                <a:cs typeface="ＭＳ Ｐゴシック" pitchFamily="-108" charset="-128"/>
              </a:rPr>
              <a:t>Domna</a:t>
            </a:r>
            <a:r>
              <a:rPr lang="en-US" sz="1200" kern="1200" dirty="0">
                <a:solidFill>
                  <a:schemeClr val="tx1"/>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3.12 </a:t>
            </a:r>
            <a:r>
              <a:rPr lang="en-US" sz="1200" kern="1200" dirty="0" err="1">
                <a:solidFill>
                  <a:schemeClr val="tx1"/>
                </a:solidFill>
                <a:latin typeface="Times New Roman" pitchFamily="-112" charset="0"/>
                <a:ea typeface="ＭＳ Ｐゴシック" pitchFamily="-108" charset="-128"/>
                <a:cs typeface="ＭＳ Ｐゴシック" pitchFamily="-108" charset="-128"/>
              </a:rPr>
              <a:t>gm</a:t>
            </a:r>
            <a:r>
              <a:rPr lang="en-US" sz="1200" kern="1200" dirty="0">
                <a:solidFill>
                  <a:schemeClr val="tx1"/>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err="1">
                <a:solidFill>
                  <a:schemeClr val="tx1"/>
                </a:solidFill>
                <a:latin typeface="Times New Roman" pitchFamily="-112" charset="0"/>
                <a:ea typeface="ＭＳ Ｐゴシック" pitchFamily="-108" charset="-128"/>
                <a:cs typeface="ＭＳ Ｐゴシック" pitchFamily="-108" charset="-128"/>
              </a:rPr>
              <a:t>obv</a:t>
            </a:r>
            <a:r>
              <a:rPr lang="en-US" sz="1200" kern="1200" dirty="0">
                <a:solidFill>
                  <a:schemeClr val="tx1"/>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err="1">
                <a:solidFill>
                  <a:schemeClr val="tx1"/>
                </a:solidFill>
                <a:latin typeface="Times New Roman" pitchFamily="-112" charset="0"/>
                <a:ea typeface="ＭＳ Ｐゴシック" pitchFamily="-108" charset="-128"/>
                <a:cs typeface="ＭＳ Ｐゴシック" pitchFamily="-108" charset="-128"/>
              </a:rPr>
              <a:t>Vesta</a:t>
            </a:r>
            <a:r>
              <a:rPr lang="en-US" sz="1200" kern="1200" dirty="0">
                <a:solidFill>
                  <a:schemeClr val="tx1"/>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patera and scepter. </a:t>
            </a:r>
          </a:p>
          <a:p>
            <a:endParaRPr lang="en-US" sz="1200" kern="1200" dirty="0">
              <a:solidFill>
                <a:schemeClr val="tx1"/>
              </a:solidFill>
              <a:latin typeface="Times New Roman" pitchFamily="-112" charset="0"/>
              <a:ea typeface="ＭＳ Ｐゴシック" pitchFamily="-108" charset="-128"/>
            </a:endParaRPr>
          </a:p>
          <a:p>
            <a:r>
              <a:rPr lang="zh-CN" altLang="en-US" dirty="0"/>
              <a:t>朱莉娅</a:t>
            </a:r>
            <a:r>
              <a:rPr lang="en-US" altLang="zh-CN" dirty="0"/>
              <a:t>·</a:t>
            </a:r>
            <a:r>
              <a:rPr lang="zh-CN" altLang="en-US" dirty="0"/>
              <a:t>多姆娜（</a:t>
            </a:r>
            <a:r>
              <a:rPr lang="en-US" altLang="zh-CN" dirty="0"/>
              <a:t>Julia </a:t>
            </a:r>
            <a:r>
              <a:rPr lang="en-US" altLang="zh-CN" dirty="0" err="1"/>
              <a:t>Domna</a:t>
            </a:r>
            <a:r>
              <a:rPr lang="zh-CN" altLang="en-US" dirty="0"/>
              <a:t>）银币，公元</a:t>
            </a:r>
            <a:r>
              <a:rPr lang="en-US" altLang="zh-CN" dirty="0"/>
              <a:t>197</a:t>
            </a:r>
            <a:r>
              <a:rPr lang="zh-CN" altLang="en-US" dirty="0"/>
              <a:t>年，卡拉卡拉（</a:t>
            </a:r>
            <a:r>
              <a:rPr lang="en-US" altLang="zh-CN" dirty="0"/>
              <a:t>Caracalla</a:t>
            </a:r>
            <a:r>
              <a:rPr lang="zh-CN" altLang="en-US" dirty="0"/>
              <a:t>）之母，</a:t>
            </a:r>
            <a:r>
              <a:rPr lang="en-US" altLang="zh-CN" dirty="0"/>
              <a:t>AR</a:t>
            </a:r>
            <a:r>
              <a:rPr lang="zh-CN" altLang="en-US" dirty="0"/>
              <a:t>（银）第纳里乌斯（</a:t>
            </a:r>
            <a:r>
              <a:rPr lang="en-US" altLang="zh-CN" dirty="0"/>
              <a:t>Denarius</a:t>
            </a:r>
            <a:r>
              <a:rPr lang="zh-CN" altLang="en-US" dirty="0"/>
              <a:t>），</a:t>
            </a:r>
            <a:br>
              <a:rPr lang="zh-CN" altLang="en-US" dirty="0"/>
            </a:br>
            <a:r>
              <a:rPr lang="zh-CN" altLang="en-US" b="1" dirty="0"/>
              <a:t>重量</a:t>
            </a:r>
            <a:r>
              <a:rPr lang="zh-CN" altLang="en-US" dirty="0"/>
              <a:t>：</a:t>
            </a:r>
            <a:r>
              <a:rPr lang="en-US" altLang="zh-CN" dirty="0"/>
              <a:t>3.12 </a:t>
            </a:r>
            <a:r>
              <a:rPr lang="zh-CN" altLang="en-US" dirty="0"/>
              <a:t>克，铸造于老底嘉，</a:t>
            </a:r>
            <a:r>
              <a:rPr lang="en-US" altLang="zh-CN" dirty="0"/>
              <a:t>SearM-6614</a:t>
            </a:r>
          </a:p>
          <a:p>
            <a:r>
              <a:rPr lang="zh-CN" altLang="en-US" b="1" dirty="0"/>
              <a:t>正面</a:t>
            </a:r>
            <a:r>
              <a:rPr lang="zh-CN" altLang="en-US" dirty="0"/>
              <a:t>：</a:t>
            </a:r>
            <a:r>
              <a:rPr lang="en-US" altLang="zh-CN" dirty="0"/>
              <a:t>"[IVLIA] AVGVSTA"</a:t>
            </a:r>
            <a:br>
              <a:rPr lang="en-US" altLang="zh-CN" dirty="0"/>
            </a:br>
            <a:r>
              <a:rPr lang="zh-CN" altLang="en-US" b="1" dirty="0"/>
              <a:t>图案</a:t>
            </a:r>
            <a:r>
              <a:rPr lang="zh-CN" altLang="en-US" dirty="0"/>
              <a:t>：无冠、身披长袍的半身像朝右</a:t>
            </a:r>
          </a:p>
          <a:p>
            <a:r>
              <a:rPr lang="zh-CN" altLang="en-US" b="1" dirty="0"/>
              <a:t>反面</a:t>
            </a:r>
            <a:r>
              <a:rPr lang="zh-CN" altLang="en-US" dirty="0"/>
              <a:t>：</a:t>
            </a:r>
            <a:r>
              <a:rPr lang="en-US" altLang="zh-CN" dirty="0"/>
              <a:t>"VESTAE SANCTAE"</a:t>
            </a:r>
            <a:br>
              <a:rPr lang="en-US" altLang="zh-CN" dirty="0"/>
            </a:br>
            <a:r>
              <a:rPr lang="zh-CN" altLang="en-US" b="1" dirty="0"/>
              <a:t>图案</a:t>
            </a:r>
            <a:r>
              <a:rPr lang="zh-CN" altLang="en-US" dirty="0"/>
              <a:t>：灶神维斯塔（</a:t>
            </a:r>
            <a:r>
              <a:rPr lang="en-US" altLang="zh-CN" dirty="0"/>
              <a:t>Vesta</a:t>
            </a:r>
            <a:r>
              <a:rPr lang="zh-CN" altLang="en-US" dirty="0"/>
              <a:t>）站立朝左，手持献祭碟（</a:t>
            </a:r>
            <a:r>
              <a:rPr lang="en-US" altLang="zh-CN" dirty="0"/>
              <a:t>patera</a:t>
            </a:r>
            <a:r>
              <a:rPr lang="zh-CN" altLang="en-US" dirty="0"/>
              <a:t>）和权杖（</a:t>
            </a:r>
            <a:r>
              <a:rPr lang="en-US" altLang="zh-CN" dirty="0"/>
              <a:t>scepter</a:t>
            </a:r>
            <a:r>
              <a:rPr lang="zh-CN" altLang="en-US" dirty="0"/>
              <a:t>）</a:t>
            </a:r>
          </a:p>
          <a:p>
            <a:r>
              <a:rPr lang="zh-CN" altLang="en-US" dirty="0">
                <a:hlinkClick r:id="rId3"/>
              </a:rPr>
              <a:t>来源</a:t>
            </a:r>
            <a:endParaRPr lang="zh-CN" altLang="en-US" dirty="0"/>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237</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238</a:t>
            </a:fld>
            <a:endParaRPr lang="en-GB" sz="1200">
              <a:solidFill>
                <a:prstClr val="white"/>
              </a:solidFill>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239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因此，基督为他们敞开了</a:t>
            </a:r>
            <a:r>
              <a:rPr lang="zh-CN" altLang="en-US" b="1" dirty="0"/>
              <a:t>事工的大门</a:t>
            </a:r>
            <a:r>
              <a:rPr lang="en-US" altLang="zh-CN" dirty="0"/>
              <a:t>——</a:t>
            </a:r>
            <a:r>
              <a:rPr lang="zh-CN" altLang="en-US" dirty="0"/>
              <a:t>你知道吗？</a:t>
            </a:r>
            <a:r>
              <a:rPr lang="zh-CN" altLang="en-US" b="1" dirty="0"/>
              <a:t>直到今天，这座城市里仍然有基督教的见证！</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240</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241</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4343400"/>
            <a:ext cx="5029200" cy="8885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was an appeal to Christians rather than to non-Christians, but does it really matter?  Neither the believer nor the unbeliever were experiencing genuine fellowship with Christ!  He says, "…if anyone hears my voice…"</a:t>
            </a:r>
          </a:p>
          <a:p>
            <a:r>
              <a:rPr lang="en-US" sz="1200" kern="1200" dirty="0">
                <a:solidFill>
                  <a:schemeClr val="tx1"/>
                </a:solidFill>
                <a:effectLst/>
                <a:latin typeface="+mn-lt"/>
                <a:ea typeface="+mn-ea"/>
                <a:cs typeface="+mn-cs"/>
              </a:rPr>
              <a:t>The letter is written to believers who were living like unbelievers.  </a:t>
            </a:r>
          </a:p>
          <a:p>
            <a:endParaRPr lang="en-US" sz="1200" kern="1200" dirty="0">
              <a:solidFill>
                <a:schemeClr val="tx1"/>
              </a:solidFill>
              <a:effectLst/>
              <a:latin typeface="+mn-lt"/>
              <a:ea typeface="+mn-ea"/>
              <a:cs typeface="+mn-cs"/>
            </a:endParaRPr>
          </a:p>
          <a:p>
            <a:r>
              <a:rPr lang="zh-CN" altLang="en-US" dirty="0"/>
              <a:t>这封信是写给</a:t>
            </a:r>
            <a:r>
              <a:rPr lang="zh-CN" altLang="en-US" b="1" dirty="0"/>
              <a:t>基督徒</a:t>
            </a:r>
            <a:r>
              <a:rPr lang="zh-CN" altLang="en-US" dirty="0"/>
              <a:t>的，而不是</a:t>
            </a:r>
            <a:r>
              <a:rPr lang="zh-CN" altLang="en-US" b="1" dirty="0"/>
              <a:t>非基督徒</a:t>
            </a:r>
            <a:r>
              <a:rPr lang="zh-CN" altLang="en-US" dirty="0"/>
              <a:t>，但这真的重要吗？</a:t>
            </a:r>
          </a:p>
          <a:p>
            <a:r>
              <a:rPr lang="zh-CN" altLang="en-US" b="1" dirty="0"/>
              <a:t>无论是信徒还是未信者，都没有真正与基督相交！</a:t>
            </a:r>
            <a:endParaRPr lang="zh-CN" altLang="en-US" dirty="0"/>
          </a:p>
          <a:p>
            <a:r>
              <a:rPr lang="zh-CN" altLang="en-US" dirty="0"/>
              <a:t>耶稣说：</a:t>
            </a:r>
            <a:r>
              <a:rPr lang="zh-CN" altLang="en-US" b="1" dirty="0"/>
              <a:t>“</a:t>
            </a:r>
            <a:r>
              <a:rPr lang="en-US" altLang="zh-CN" b="1" dirty="0"/>
              <a:t>…</a:t>
            </a:r>
            <a:r>
              <a:rPr lang="zh-CN" altLang="en-US" b="1" dirty="0"/>
              <a:t>若有人听见我的声音</a:t>
            </a:r>
            <a:r>
              <a:rPr lang="en-US" altLang="zh-CN" b="1" dirty="0"/>
              <a:t>……”</a:t>
            </a:r>
            <a:br>
              <a:rPr lang="zh-CN" altLang="en-US" dirty="0"/>
            </a:br>
            <a:endParaRPr lang="zh-CN" altLang="en-US" dirty="0"/>
          </a:p>
          <a:p>
            <a:r>
              <a:rPr lang="zh-CN" altLang="en-US" dirty="0"/>
              <a:t>这封信是写给</a:t>
            </a:r>
            <a:r>
              <a:rPr lang="zh-CN" altLang="en-US" b="1" dirty="0"/>
              <a:t>那些活得像非信徒的信徒</a:t>
            </a:r>
            <a:r>
              <a:rPr lang="zh-CN" altLang="en-US" dirty="0"/>
              <a:t>的。</a:t>
            </a:r>
          </a:p>
          <a:p>
            <a:endParaRPr lang="en-US" sz="1200" kern="1200" dirty="0">
              <a:solidFill>
                <a:schemeClr val="tx1"/>
              </a:solidFill>
              <a:effectLst/>
              <a:latin typeface="+mn-lt"/>
              <a:ea typeface="+mn-ea"/>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242</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4343400"/>
            <a:ext cx="5029200" cy="112864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word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for "dine" here refers to the main meal of the day—the evening dinner.  "This mealtime was set aside for relaxation, enjoyment, and fellowship" (Swindoll, </a:t>
            </a:r>
            <a:r>
              <a:rPr lang="en-US" sz="1200" i="1" kern="1200" dirty="0">
                <a:solidFill>
                  <a:schemeClr val="tx1"/>
                </a:solidFill>
                <a:effectLst/>
                <a:latin typeface="+mn-lt"/>
                <a:ea typeface="+mn-ea"/>
                <a:cs typeface="+mn-cs"/>
              </a:rPr>
              <a:t>Letters to Churches…Then and Now</a:t>
            </a:r>
            <a:r>
              <a:rPr lang="en-US" sz="1200" kern="1200" dirty="0">
                <a:solidFill>
                  <a:schemeClr val="tx1"/>
                </a:solidFill>
                <a:effectLst/>
                <a:latin typeface="+mn-lt"/>
                <a:ea typeface="+mn-ea"/>
                <a:cs typeface="+mn-cs"/>
              </a:rPr>
              <a:t>, 53).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Isn't it</a:t>
            </a:r>
            <a:r>
              <a:rPr lang="en-US" sz="1200" kern="1200" baseline="0" dirty="0">
                <a:solidFill>
                  <a:schemeClr val="tx1"/>
                </a:solidFill>
                <a:effectLst/>
                <a:latin typeface="+mn-lt"/>
                <a:ea typeface="+mn-ea"/>
                <a:cs typeface="+mn-cs"/>
              </a:rPr>
              <a:t> true today too?  Your most personal place is your home.  Invite him in!</a:t>
            </a:r>
          </a:p>
          <a:p>
            <a:endParaRPr lang="en-US" sz="1200" kern="1200" baseline="0" dirty="0">
              <a:solidFill>
                <a:schemeClr val="tx1"/>
              </a:solidFill>
              <a:effectLst/>
              <a:latin typeface="+mn-lt"/>
              <a:ea typeface="+mn-ea"/>
              <a:cs typeface="+mn-cs"/>
            </a:endParaRPr>
          </a:p>
          <a:p>
            <a:r>
              <a:rPr lang="zh-CN" altLang="en-US" dirty="0"/>
              <a:t>这里“</a:t>
            </a:r>
            <a:r>
              <a:rPr lang="en-US" altLang="zh-CN" dirty="0"/>
              <a:t>dine”</a:t>
            </a:r>
            <a:r>
              <a:rPr lang="zh-CN" altLang="en-US" dirty="0"/>
              <a:t>（用餐）一词指的是一天中的正餐</a:t>
            </a:r>
            <a:r>
              <a:rPr lang="en-US" altLang="zh-CN" dirty="0"/>
              <a:t>——</a:t>
            </a:r>
            <a:r>
              <a:rPr lang="zh-CN" altLang="en-US" dirty="0"/>
              <a:t>晚餐。</a:t>
            </a:r>
            <a:br>
              <a:rPr lang="zh-CN" altLang="en-US" dirty="0"/>
            </a:br>
            <a:r>
              <a:rPr lang="zh-CN" altLang="en-US" b="1" dirty="0"/>
              <a:t>“这个用餐时间是为了放松、享受和团契而预留的。”</a:t>
            </a:r>
            <a:r>
              <a:rPr lang="zh-CN" altLang="en-US" dirty="0"/>
              <a:t>（斯温多尔，</a:t>
            </a:r>
            <a:r>
              <a:rPr lang="en-US" altLang="zh-CN" dirty="0"/>
              <a:t>《</a:t>
            </a:r>
            <a:r>
              <a:rPr lang="zh-CN" altLang="en-US" dirty="0"/>
              <a:t>致教会的书信</a:t>
            </a:r>
            <a:r>
              <a:rPr lang="en-US" altLang="zh-CN" dirty="0"/>
              <a:t>……</a:t>
            </a:r>
            <a:r>
              <a:rPr lang="zh-CN" altLang="en-US" dirty="0"/>
              <a:t>过去与现在</a:t>
            </a:r>
            <a:r>
              <a:rPr lang="en-US" altLang="zh-CN" dirty="0"/>
              <a:t>》</a:t>
            </a:r>
            <a:r>
              <a:rPr lang="zh-CN" altLang="en-US" dirty="0"/>
              <a:t>，第</a:t>
            </a:r>
            <a:r>
              <a:rPr lang="en-US" altLang="zh-CN" dirty="0"/>
              <a:t>53</a:t>
            </a:r>
            <a:r>
              <a:rPr lang="zh-CN" altLang="en-US" dirty="0"/>
              <a:t>页）。</a:t>
            </a:r>
          </a:p>
          <a:p>
            <a:r>
              <a:rPr lang="zh-CN" altLang="en-US" dirty="0"/>
              <a:t>今天不也是如此吗？你最私人的地方就是你的家。邀请祂进来吧！</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244</a:t>
            </a:fld>
            <a:endParaRPr lang="en-GB" sz="1200">
              <a:solidFill>
                <a:prstClr val="white"/>
              </a:solidFill>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98007373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83944027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530857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009B1-322F-2C4C-82D4-4FA086D02C8A}" type="slidenum">
              <a:rPr lang="en-US">
                <a:solidFill>
                  <a:prstClr val="black"/>
                </a:solidFill>
              </a:rPr>
              <a:pPr/>
              <a:t>24</a:t>
            </a:fld>
            <a:endParaRPr lang="en-US">
              <a:solidFill>
                <a:prstClr val="black"/>
              </a:solidFill>
            </a:endParaRPr>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p:txBody>
          <a:bodyPr/>
          <a:lstStyle/>
          <a:p>
            <a:pPr marL="228600" indent="-228600"/>
            <a:r>
              <a:rPr lang="en-US" b="1" dirty="0"/>
              <a:t>Biblical Significance</a:t>
            </a:r>
          </a:p>
          <a:p>
            <a:pPr marL="228600" indent="-228600"/>
            <a:r>
              <a:rPr lang="en-US" dirty="0"/>
              <a:t>Sardis became an important center for Christianity during Roman times.  In fact, it is one of the seven churches to whom the John wrote the letters mentioned in Revelation 1:11.  However, John</a:t>
            </a:r>
            <a:r>
              <a:rPr lang="ja-JP" altLang="en-US">
                <a:latin typeface="Arial"/>
              </a:rPr>
              <a:t>’</a:t>
            </a:r>
            <a:r>
              <a:rPr lang="en-US" dirty="0"/>
              <a:t>s letter to Sardis (Revelation 3:1-6) reveals that the attitude of the believers in the city reflected that of the city as a whole, resting on past reputation and not being faithful.  In fact, Sardis was more completely rebuked than any city, aside from Laodicea.  Sardis remained a center for Christianity well into the 14th century A.D.</a:t>
            </a:r>
          </a:p>
          <a:p>
            <a:pPr marL="228600" indent="-228600"/>
            <a:endParaRPr lang="en-US" dirty="0"/>
          </a:p>
          <a:p>
            <a:r>
              <a:rPr lang="zh-CN" altLang="en-US" b="1" dirty="0"/>
              <a:t>圣经中的意义</a:t>
            </a:r>
            <a:endParaRPr lang="zh-CN" altLang="en-US" dirty="0"/>
          </a:p>
          <a:p>
            <a:r>
              <a:rPr lang="zh-CN" altLang="en-US" dirty="0"/>
              <a:t>撒狄在罗马时期成为基督教的重要中心。事实上，它是约翰在</a:t>
            </a:r>
            <a:r>
              <a:rPr lang="en-US" altLang="zh-CN" dirty="0"/>
              <a:t>《</a:t>
            </a:r>
            <a:r>
              <a:rPr lang="zh-CN" altLang="en-US" dirty="0"/>
              <a:t>启示录</a:t>
            </a:r>
            <a:r>
              <a:rPr lang="en-US" altLang="zh-CN" dirty="0"/>
              <a:t>》1:11 </a:t>
            </a:r>
            <a:r>
              <a:rPr lang="zh-CN" altLang="en-US" dirty="0"/>
              <a:t>中提到的七个教会之一。然而，约翰在</a:t>
            </a:r>
            <a:r>
              <a:rPr lang="en-US" altLang="zh-CN" dirty="0"/>
              <a:t>《</a:t>
            </a:r>
            <a:r>
              <a:rPr lang="zh-CN" altLang="en-US" dirty="0"/>
              <a:t>启示录</a:t>
            </a:r>
            <a:r>
              <a:rPr lang="en-US" altLang="zh-CN" dirty="0"/>
              <a:t>》3:1-6 </a:t>
            </a:r>
            <a:r>
              <a:rPr lang="zh-CN" altLang="en-US" dirty="0"/>
              <a:t>中写给撒狄教会的信表明，该城的信徒们与整座城市的态度类似，他们依赖过去的名声，而没有真正忠心。实际上，除了老底嘉以外，撒狄受到的责备比任何其他城市都要严厉。尽管如此，撒狄一直是基督教的中心，直至公元 </a:t>
            </a:r>
            <a:r>
              <a:rPr lang="en-US" altLang="zh-CN" dirty="0"/>
              <a:t>14 </a:t>
            </a:r>
            <a:r>
              <a:rPr lang="zh-CN" altLang="en-US" dirty="0"/>
              <a:t>世纪。</a:t>
            </a:r>
          </a:p>
          <a:p>
            <a:pPr marL="228600" indent="-228600"/>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01039672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249</a:t>
            </a:fld>
            <a:endParaRPr lang="en-GB" sz="1200">
              <a:solidFill>
                <a:prstClr val="white"/>
              </a:solidFill>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250</a:t>
            </a:fld>
            <a:endParaRPr lang="en-GB" sz="1200">
              <a:solidFill>
                <a:prstClr val="white"/>
              </a:solidFill>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251</a:t>
            </a:fld>
            <a:endParaRPr lang="en-GB" sz="1200">
              <a:solidFill>
                <a:prstClr val="white"/>
              </a:solidFill>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252</a:t>
            </a:fld>
            <a:endParaRPr lang="en-GB" sz="1200">
              <a:solidFill>
                <a:prstClr val="white"/>
              </a:solidFill>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253</a:t>
            </a:fld>
            <a:endParaRPr lang="en-GB" sz="1200">
              <a:solidFill>
                <a:prstClr val="white"/>
              </a:solidFill>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254</a:t>
            </a:fld>
            <a:endParaRPr lang="en-GB" sz="1200">
              <a:solidFill>
                <a:prstClr val="white"/>
              </a:solidFill>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255</a:t>
            </a:fld>
            <a:endParaRPr lang="en-GB" sz="1200">
              <a:solidFill>
                <a:prstClr val="white"/>
              </a:solidFill>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256</a:t>
            </a:fld>
            <a:endParaRPr lang="en-GB" sz="1200">
              <a:solidFill>
                <a:prstClr val="white"/>
              </a:solidFil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257</a:t>
            </a:fld>
            <a:endParaRPr lang="en-GB" sz="1200">
              <a:solidFill>
                <a:prstClr val="white"/>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452EF-C613-B042-864C-2136C57C8DB7}" type="slidenum">
              <a:rPr lang="en-US">
                <a:solidFill>
                  <a:prstClr val="black"/>
                </a:solidFill>
              </a:rPr>
              <a:pPr/>
              <a:t>25</a:t>
            </a:fld>
            <a:endParaRPr lang="en-US">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p:txBody>
          <a:bodyPr/>
          <a:lstStyle/>
          <a:p>
            <a:r>
              <a:rPr lang="en-US" dirty="0"/>
              <a:t>Artemis was held to be one of the patron deities of Sardis, along with Cybele.  A temple dedicated to Artemis lies at the foot of the steep acropolis.</a:t>
            </a:r>
          </a:p>
          <a:p>
            <a:endParaRPr lang="en-US" dirty="0"/>
          </a:p>
          <a:p>
            <a:r>
              <a:rPr lang="zh-CN" altLang="en-US" b="1" dirty="0"/>
              <a:t>阿耳忒弥斯（</a:t>
            </a:r>
            <a:r>
              <a:rPr lang="en-US" altLang="zh-CN" b="1" dirty="0"/>
              <a:t>Artemis</a:t>
            </a:r>
            <a:r>
              <a:rPr lang="zh-CN" altLang="en-US" b="1" dirty="0"/>
              <a:t>）被认为是撒狄的守护女神</a:t>
            </a:r>
            <a:r>
              <a:rPr lang="zh-CN" altLang="en-US" dirty="0"/>
              <a:t>之一，与</a:t>
            </a:r>
            <a:r>
              <a:rPr lang="zh-CN" altLang="en-US" b="1" dirty="0"/>
              <a:t>西布莉（</a:t>
            </a:r>
            <a:r>
              <a:rPr lang="en-US" altLang="zh-CN" b="1" dirty="0"/>
              <a:t>Cybele</a:t>
            </a:r>
            <a:r>
              <a:rPr lang="zh-CN" altLang="en-US" b="1" dirty="0"/>
              <a:t>）并列。</a:t>
            </a:r>
            <a:endParaRPr lang="zh-CN" altLang="en-US" dirty="0"/>
          </a:p>
          <a:p>
            <a:r>
              <a:rPr lang="zh-CN" altLang="en-US" b="1" dirty="0"/>
              <a:t>一座献给阿耳忒弥斯的神庙</a:t>
            </a:r>
            <a:r>
              <a:rPr lang="zh-CN" altLang="en-US" dirty="0"/>
              <a:t>位于</a:t>
            </a:r>
            <a:r>
              <a:rPr lang="zh-CN" altLang="en-US" b="1" dirty="0"/>
              <a:t>陡峭的卫城脚下</a:t>
            </a:r>
            <a:r>
              <a:rPr lang="zh-CN" altLang="en-US" dirty="0"/>
              <a:t>。</a:t>
            </a:r>
          </a:p>
          <a:p>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24767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effectLst/>
              </a:rPr>
              <a:t>The problem </a:t>
            </a:r>
            <a:r>
              <a:rPr lang="en-US" dirty="0" err="1">
                <a:effectLst/>
              </a:rPr>
              <a:t>wasn</a:t>
            </a:r>
            <a:r>
              <a:rPr lang="fr-FR" dirty="0">
                <a:effectLst/>
              </a:rPr>
              <a:t>'</a:t>
            </a:r>
            <a:r>
              <a:rPr lang="en-US" dirty="0">
                <a:effectLst/>
              </a:rPr>
              <a:t>t that they needed their physical needs met. The problem was that they were utterly satisfied with where they stood with the Lord spiritually. They were living spiritually unhealthy lives and in my opinion committing spiritual suicide.</a:t>
            </a:r>
          </a:p>
          <a:p>
            <a:r>
              <a:rPr lang="fr-FR" b="1" dirty="0">
                <a:effectLst/>
              </a:rPr>
              <a:t>'</a:t>
            </a:r>
            <a:r>
              <a:rPr lang="en-US" b="1" dirty="0">
                <a:effectLst/>
              </a:rPr>
              <a:t>To be satisfied with where you are spiritually is to commit spiritual suicide!</a:t>
            </a:r>
            <a:r>
              <a:rPr lang="fr-FR" b="1" dirty="0">
                <a:effectLst/>
              </a:rPr>
              <a:t>'</a:t>
            </a:r>
            <a:endParaRPr lang="en-US" dirty="0">
              <a:effectLst/>
            </a:endParaRPr>
          </a:p>
          <a:p>
            <a:r>
              <a:rPr lang="en-US" dirty="0">
                <a:effectLst/>
              </a:rPr>
              <a:t>If you are not moving towards God, then you are moving away from him. There is no in-between. Its either one or the other"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a:t>
            </a:r>
            <a:r>
              <a:rPr lang="en-US" dirty="0"/>
              <a:t>"</a:t>
            </a:r>
            <a:r>
              <a:rPr lang="en-US" b="1" dirty="0"/>
              <a:t>The Church God Spit Out of His Mouth"</a:t>
            </a:r>
            <a:r>
              <a:rPr lang="en-US" b="1" baseline="0" dirty="0"/>
              <a:t> </a:t>
            </a:r>
            <a:r>
              <a:rPr lang="en-US" dirty="0"/>
              <a:t>by </a:t>
            </a:r>
            <a:r>
              <a:rPr lang="en-US" dirty="0">
                <a:hlinkClick r:id="rId3" tooltip="View all posts by Lisa Haven"/>
              </a:rPr>
              <a:t>Lisa Haven</a:t>
            </a:r>
            <a:r>
              <a:rPr lang="en-US" dirty="0"/>
              <a:t> in </a:t>
            </a:r>
            <a:r>
              <a:rPr lang="en-US" dirty="0">
                <a:hlinkClick r:id="rId4" tooltip="View all posts in BIBLICAL ANSWERS"/>
              </a:rPr>
              <a:t>BIBLICAL ANSWERS</a:t>
            </a:r>
            <a:r>
              <a:rPr lang="en-US" dirty="0"/>
              <a:t>, </a:t>
            </a:r>
            <a:r>
              <a:rPr lang="en-US" dirty="0">
                <a:hlinkClick r:id="rId5" tooltip="View all posts in END TIMES"/>
              </a:rPr>
              <a:t>END TIMES</a:t>
            </a:r>
            <a:r>
              <a:rPr lang="en-US" dirty="0"/>
              <a:t> http://</a:t>
            </a:r>
            <a:r>
              <a:rPr lang="en-US" dirty="0" err="1"/>
              <a:t>vineoflife.wordpress.com</a:t>
            </a:r>
            <a:r>
              <a:rPr lang="en-US" dirty="0"/>
              <a:t>/2013/04/08/the-church-god-spit-out-of-his-mouth/</a:t>
            </a:r>
            <a:r>
              <a:rPr lang="en-US" baseline="0" dirty="0"/>
              <a:t> accessed 18 Jan 2014)</a:t>
            </a:r>
            <a:endParaRPr lang="en-US" dirty="0">
              <a:effectLst/>
            </a:endParaRPr>
          </a:p>
          <a:p>
            <a:endParaRPr lang="en-US" dirty="0">
              <a:effectLst/>
            </a:endParaRPr>
          </a:p>
          <a:p>
            <a:r>
              <a:rPr lang="zh-CN" altLang="en-US" b="1" dirty="0"/>
              <a:t>“问题不在于他们需要满足生理需求。问题在于他们对自己与主的属灵关系感到完全满足。</a:t>
            </a:r>
            <a:endParaRPr lang="zh-CN" altLang="en-US" dirty="0"/>
          </a:p>
          <a:p>
            <a:r>
              <a:rPr lang="zh-CN" altLang="en-US" b="1" dirty="0"/>
              <a:t>他们过着属灵上不健康的生活，我认为他们是在犯属灵自杀。</a:t>
            </a:r>
            <a:endParaRPr lang="zh-CN" altLang="en-US" dirty="0"/>
          </a:p>
          <a:p>
            <a:r>
              <a:rPr lang="zh-CN" altLang="en-US" b="1" dirty="0"/>
              <a:t>‘对自己目前的属灵状态感到满足，就是在犯属灵自杀！’</a:t>
            </a:r>
            <a:br>
              <a:rPr lang="zh-CN" altLang="en-US" dirty="0"/>
            </a:br>
            <a:endParaRPr lang="zh-CN" altLang="en-US" dirty="0"/>
          </a:p>
          <a:p>
            <a:r>
              <a:rPr lang="zh-CN" altLang="en-US" b="1" dirty="0"/>
              <a:t>如果你没有朝着神前进，那么你就在远离神。没有中间地带，要么是一个，要么是另一个。”</a:t>
            </a:r>
            <a:endParaRPr lang="zh-CN" altLang="en-US" dirty="0"/>
          </a:p>
          <a:p>
            <a:r>
              <a:rPr lang="zh-CN" altLang="en-US" dirty="0"/>
              <a:t>（</a:t>
            </a:r>
            <a:r>
              <a:rPr lang="en-US" altLang="zh-CN" b="1" dirty="0"/>
              <a:t>《</a:t>
            </a:r>
            <a:r>
              <a:rPr lang="zh-CN" altLang="en-US" b="1" dirty="0"/>
              <a:t>神从口中吐出的教会</a:t>
            </a:r>
            <a:r>
              <a:rPr lang="en-US" altLang="zh-CN" b="1" dirty="0"/>
              <a:t>》</a:t>
            </a:r>
            <a:r>
              <a:rPr lang="zh-CN" altLang="en-US" dirty="0"/>
              <a:t>，作者：</a:t>
            </a:r>
            <a:r>
              <a:rPr lang="zh-CN" altLang="en-US" b="1" dirty="0"/>
              <a:t>丽莎</a:t>
            </a:r>
            <a:r>
              <a:rPr lang="en-US" altLang="zh-CN" b="1" dirty="0"/>
              <a:t>·</a:t>
            </a:r>
            <a:r>
              <a:rPr lang="zh-CN" altLang="en-US" b="1" dirty="0"/>
              <a:t>哈文（</a:t>
            </a:r>
            <a:r>
              <a:rPr lang="en-US" altLang="zh-CN" b="1" dirty="0"/>
              <a:t>Lisa Haven</a:t>
            </a:r>
            <a:r>
              <a:rPr lang="zh-CN" altLang="en-US" b="1" dirty="0"/>
              <a:t>）</a:t>
            </a:r>
            <a:r>
              <a:rPr lang="zh-CN" altLang="en-US" dirty="0"/>
              <a:t>，发表于</a:t>
            </a:r>
            <a:r>
              <a:rPr lang="en-US" altLang="zh-CN" dirty="0"/>
              <a:t>《</a:t>
            </a:r>
            <a:r>
              <a:rPr lang="zh-CN" altLang="en-US" dirty="0"/>
              <a:t>圣经答案，末世</a:t>
            </a:r>
            <a:r>
              <a:rPr lang="en-US" altLang="zh-CN" dirty="0"/>
              <a:t>》</a:t>
            </a:r>
          </a:p>
          <a:p>
            <a:r>
              <a:rPr lang="en-US" altLang="zh-CN" dirty="0">
                <a:hlinkClick r:id="rId6"/>
              </a:rPr>
              <a:t>http://vineoflife.wordpress.com/2013/04/08/the-church-god-spit-out-of-his-mouth/</a:t>
            </a:r>
            <a:r>
              <a:rPr lang="en-US" altLang="zh-CN" dirty="0"/>
              <a:t> </a:t>
            </a:r>
            <a:r>
              <a:rPr lang="zh-CN" altLang="en-US" dirty="0"/>
              <a:t>访问日期：</a:t>
            </a:r>
            <a:r>
              <a:rPr lang="en-US" altLang="zh-CN" dirty="0"/>
              <a:t>2014</a:t>
            </a:r>
            <a:r>
              <a:rPr lang="zh-CN" altLang="en-US" dirty="0"/>
              <a:t>年</a:t>
            </a:r>
            <a:r>
              <a:rPr lang="en-US" altLang="zh-CN" dirty="0"/>
              <a:t>1</a:t>
            </a:r>
            <a:r>
              <a:rPr lang="zh-CN" altLang="en-US" dirty="0"/>
              <a:t>月</a:t>
            </a:r>
            <a:r>
              <a:rPr lang="en-US" altLang="zh-CN" dirty="0"/>
              <a:t>18</a:t>
            </a:r>
            <a:r>
              <a:rPr lang="zh-CN" altLang="en-US" dirty="0"/>
              <a:t>日）</a:t>
            </a:r>
          </a:p>
          <a:p>
            <a:endParaRPr lang="en-US" dirty="0">
              <a:effectLs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3E189-6527-1F44-9D1A-31DCE45DB92E}" type="slidenum">
              <a:rPr lang="en-US">
                <a:solidFill>
                  <a:prstClr val="black"/>
                </a:solidFill>
              </a:rPr>
              <a:pPr/>
              <a:t>26</a:t>
            </a:fld>
            <a:endParaRPr lang="en-US">
              <a:solidFill>
                <a:prstClr val="black"/>
              </a:solidFill>
            </a:endParaRPr>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r>
              <a:rPr lang="en-US" dirty="0"/>
              <a:t>This temple to Artemis was built by Croesus in the 6th century B.C. but was then destroyed in the Ionian Revolt of 499 B.C.  It was a magnificent structure, the fourth-largest Ionic-style temple existing in the ancient world.  Alexander the Great began to rebuild this temple in 334 B.C. but never finished.  Its remains were covered over by landslides from an earthquake in 17 A.D.  </a:t>
            </a:r>
          </a:p>
          <a:p>
            <a:endParaRPr lang="en-US" dirty="0"/>
          </a:p>
          <a:p>
            <a:r>
              <a:rPr lang="zh-CN" altLang="en-US" dirty="0"/>
              <a:t>这座</a:t>
            </a:r>
            <a:r>
              <a:rPr lang="zh-CN" altLang="en-US" b="1" dirty="0"/>
              <a:t>献给阿耳忒弥斯（</a:t>
            </a:r>
            <a:r>
              <a:rPr lang="en-US" altLang="zh-CN" b="1" dirty="0"/>
              <a:t>Artemis</a:t>
            </a:r>
            <a:r>
              <a:rPr lang="zh-CN" altLang="en-US" b="1" dirty="0"/>
              <a:t>）的神庙</a:t>
            </a:r>
            <a:r>
              <a:rPr lang="zh-CN" altLang="en-US" dirty="0"/>
              <a:t>由</a:t>
            </a:r>
            <a:r>
              <a:rPr lang="zh-CN" altLang="en-US" b="1" dirty="0"/>
              <a:t>克罗伊斯（</a:t>
            </a:r>
            <a:r>
              <a:rPr lang="en-US" altLang="zh-CN" b="1" dirty="0"/>
              <a:t>Croesus</a:t>
            </a:r>
            <a:r>
              <a:rPr lang="zh-CN" altLang="en-US" b="1" dirty="0"/>
              <a:t>）于公元前 </a:t>
            </a:r>
            <a:r>
              <a:rPr lang="en-US" altLang="zh-CN" b="1" dirty="0"/>
              <a:t>6 </a:t>
            </a:r>
            <a:r>
              <a:rPr lang="zh-CN" altLang="en-US" b="1" dirty="0"/>
              <a:t>世纪</a:t>
            </a:r>
            <a:r>
              <a:rPr lang="zh-CN" altLang="en-US" dirty="0"/>
              <a:t>建造，但在**公元前 </a:t>
            </a:r>
            <a:r>
              <a:rPr lang="en-US" altLang="zh-CN" dirty="0"/>
              <a:t>499 </a:t>
            </a:r>
            <a:r>
              <a:rPr lang="zh-CN" altLang="en-US" dirty="0"/>
              <a:t>年的伊奥尼亚起义（</a:t>
            </a:r>
            <a:r>
              <a:rPr lang="en-US" altLang="zh-CN" dirty="0"/>
              <a:t>Ionian Revolt</a:t>
            </a:r>
            <a:r>
              <a:rPr lang="zh-CN" altLang="en-US" dirty="0"/>
              <a:t>）**中被摧毁。</a:t>
            </a:r>
            <a:br>
              <a:rPr lang="zh-CN" altLang="en-US" dirty="0"/>
            </a:br>
            <a:endParaRPr lang="zh-CN" altLang="en-US" dirty="0"/>
          </a:p>
          <a:p>
            <a:r>
              <a:rPr lang="zh-CN" altLang="en-US" dirty="0"/>
              <a:t>它曾是一座</a:t>
            </a:r>
            <a:r>
              <a:rPr lang="zh-CN" altLang="en-US" b="1" dirty="0"/>
              <a:t>宏伟的建筑</a:t>
            </a:r>
            <a:r>
              <a:rPr lang="zh-CN" altLang="en-US" dirty="0"/>
              <a:t>，是</a:t>
            </a:r>
            <a:r>
              <a:rPr lang="zh-CN" altLang="en-US" b="1" dirty="0"/>
              <a:t>古代世界第四大爱奥尼亚风格（</a:t>
            </a:r>
            <a:r>
              <a:rPr lang="en-US" altLang="zh-CN" b="1" dirty="0"/>
              <a:t>Ionic-style</a:t>
            </a:r>
            <a:r>
              <a:rPr lang="zh-CN" altLang="en-US" b="1" dirty="0"/>
              <a:t>）神庙</a:t>
            </a:r>
            <a:r>
              <a:rPr lang="zh-CN" altLang="en-US" dirty="0"/>
              <a:t>。</a:t>
            </a:r>
          </a:p>
          <a:p>
            <a:endParaRPr lang="zh-CN" altLang="en-US" dirty="0"/>
          </a:p>
          <a:p>
            <a:r>
              <a:rPr lang="zh-CN" altLang="en-US" b="1" dirty="0"/>
              <a:t>公元前 </a:t>
            </a:r>
            <a:r>
              <a:rPr lang="en-US" altLang="zh-CN" b="1" dirty="0"/>
              <a:t>334 </a:t>
            </a:r>
            <a:r>
              <a:rPr lang="zh-CN" altLang="en-US" b="1" dirty="0"/>
              <a:t>年</a:t>
            </a:r>
            <a:r>
              <a:rPr lang="zh-CN" altLang="en-US" dirty="0"/>
              <a:t>，**亚历山大大帝（</a:t>
            </a:r>
            <a:r>
              <a:rPr lang="en-US" altLang="zh-CN" dirty="0"/>
              <a:t>Alexander the Great</a:t>
            </a:r>
            <a:r>
              <a:rPr lang="zh-CN" altLang="en-US" dirty="0"/>
              <a:t>）**开始重建这座神庙，但未能完成。</a:t>
            </a:r>
            <a:br>
              <a:rPr lang="zh-CN" altLang="en-US" dirty="0"/>
            </a:br>
            <a:endParaRPr lang="zh-CN" altLang="en-US" dirty="0"/>
          </a:p>
          <a:p>
            <a:r>
              <a:rPr lang="zh-CN" altLang="en-US" dirty="0"/>
              <a:t>公元 </a:t>
            </a:r>
            <a:r>
              <a:rPr lang="en-US" altLang="zh-CN" b="1" dirty="0"/>
              <a:t>17 </a:t>
            </a:r>
            <a:r>
              <a:rPr lang="zh-CN" altLang="en-US" b="1" dirty="0"/>
              <a:t>年</a:t>
            </a:r>
            <a:r>
              <a:rPr lang="zh-CN" altLang="en-US" dirty="0"/>
              <a:t>，</a:t>
            </a:r>
            <a:r>
              <a:rPr lang="zh-CN" altLang="en-US" b="1" dirty="0"/>
              <a:t>地震引发的山体滑坡</a:t>
            </a:r>
            <a:r>
              <a:rPr lang="zh-CN" altLang="en-US" dirty="0"/>
              <a:t>掩埋了这座神庙的遗迹。</a:t>
            </a:r>
          </a:p>
          <a:p>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ffectLst/>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ffectLst/>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ffectLst/>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271</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effectLst/>
              </a:rPr>
              <a:t>Slide 260</a:t>
            </a: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effectLst/>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275</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276</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66CAD-DD7F-794B-8488-1405F40A87D9}" type="slidenum">
              <a:rPr lang="en-US">
                <a:solidFill>
                  <a:prstClr val="black"/>
                </a:solidFill>
              </a:rPr>
              <a:pPr/>
              <a:t>27</a:t>
            </a:fld>
            <a:endParaRPr lang="en-US">
              <a:solidFill>
                <a:prstClr val="black"/>
              </a:solidFill>
            </a:endParaRPr>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7872B-2A22-B14E-8808-CB086369F2B3}" type="slidenum">
              <a:rPr lang="en-US">
                <a:solidFill>
                  <a:prstClr val="black"/>
                </a:solidFill>
              </a:rPr>
              <a:pPr/>
              <a:t>28</a:t>
            </a:fld>
            <a:endParaRPr lang="en-US">
              <a:solidFill>
                <a:prstClr val="black"/>
              </a:solidFill>
            </a:endParaRPr>
          </a:p>
        </p:txBody>
      </p:sp>
      <p:sp>
        <p:nvSpPr>
          <p:cNvPr id="5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E2B5A-DD93-E643-A778-9A6C4D6B43D3}" type="slidenum">
              <a:rPr lang="en-US">
                <a:solidFill>
                  <a:prstClr val="black"/>
                </a:solidFill>
              </a:rPr>
              <a:pPr/>
              <a:t>29</a:t>
            </a:fld>
            <a:endParaRPr lang="en-US">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pPr marL="228600" indent="-228600"/>
            <a:r>
              <a:rPr lang="en-US" b="1" dirty="0"/>
              <a:t>Jews in Sardis</a:t>
            </a:r>
          </a:p>
          <a:p>
            <a:pPr marL="228600" indent="-228600">
              <a:buFontTx/>
              <a:buAutoNum type="arabicPeriod"/>
            </a:pPr>
            <a:r>
              <a:rPr lang="en-US" dirty="0"/>
              <a:t>There was a large Jewish Diaspora community in Sardis during Roman times, which may have existed for centuries before.  The </a:t>
            </a:r>
            <a:r>
              <a:rPr lang="en-US" dirty="0" err="1"/>
              <a:t>Sepharad</a:t>
            </a:r>
            <a:r>
              <a:rPr lang="en-US" dirty="0"/>
              <a:t> (Aramaic name for Sardis) mentioned in Obadiah 20 (these being exiles from Jerusalem ca. 586 B.C.) may refer to Sardis.  Seleucid King Antiochus III (late third century B.C.) expanded the Jewish community by means of transferring Jews from Mesopotamia to Lydia.</a:t>
            </a:r>
          </a:p>
          <a:p>
            <a:pPr marL="228600" indent="-228600">
              <a:buFontTx/>
              <a:buAutoNum type="arabicPeriod"/>
            </a:pPr>
            <a:r>
              <a:rPr lang="en-US" dirty="0"/>
              <a:t>According to Josephus, Jews of Sardis were granted various privileges during the time of Julius Caesar, including the right to send temple tax to Jerusalem, to have a communal life and conduct suits among themselves, and to receive provisions of ritually clean food.</a:t>
            </a:r>
          </a:p>
          <a:p>
            <a:pPr marL="228600" indent="-228600">
              <a:buFontTx/>
              <a:buAutoNum type="arabicPeriod"/>
            </a:pPr>
            <a:r>
              <a:rPr lang="en-US" dirty="0"/>
              <a:t>The approximately eighty inscriptions found in this ostentatious structure reveal that many Jews held high positions, serving on the city council or as wealthy citizens of Sardis.  This synagogue (called Beth Alpha) found next to the Marble Hall attests this, since it is the largest synagogue ever found.  These remains date to the 4th century A.D., but the three other levels found show that a structure existed here since the 2nd century A.D., although it may have served a different purpose (possibly a basilica).</a:t>
            </a:r>
          </a:p>
          <a:p>
            <a:pPr marL="228600" indent="-228600">
              <a:buFontTx/>
              <a:buAutoNum type="arabicPeriod"/>
            </a:pPr>
            <a:endParaRPr lang="en-US" dirty="0"/>
          </a:p>
          <a:p>
            <a:r>
              <a:rPr lang="zh-CN" altLang="en-US" b="1" dirty="0"/>
              <a:t>撒狄的犹太人</a:t>
            </a:r>
            <a:br>
              <a:rPr lang="zh-CN" altLang="en-US" dirty="0"/>
            </a:br>
            <a:endParaRPr lang="zh-CN" altLang="en-US" dirty="0"/>
          </a:p>
          <a:p>
            <a:r>
              <a:rPr lang="zh-CN" altLang="en-US" dirty="0"/>
              <a:t>在</a:t>
            </a:r>
            <a:r>
              <a:rPr lang="zh-CN" altLang="en-US" b="1" dirty="0"/>
              <a:t>罗马时代</a:t>
            </a:r>
            <a:r>
              <a:rPr lang="zh-CN" altLang="en-US" dirty="0"/>
              <a:t>，撒狄拥有</a:t>
            </a:r>
            <a:r>
              <a:rPr lang="zh-CN" altLang="en-US" b="1" dirty="0"/>
              <a:t>庞大的犹太侨民社区</a:t>
            </a:r>
            <a:r>
              <a:rPr lang="zh-CN" altLang="en-US" dirty="0"/>
              <a:t>，可能在几个世纪前就已存在。</a:t>
            </a:r>
            <a:br>
              <a:rPr lang="zh-CN" altLang="en-US" dirty="0"/>
            </a:br>
            <a:endParaRPr lang="zh-CN" altLang="en-US" dirty="0"/>
          </a:p>
          <a:p>
            <a:r>
              <a:rPr lang="zh-CN" altLang="en-US" b="1" dirty="0"/>
              <a:t>俄巴底亚书 </a:t>
            </a:r>
            <a:r>
              <a:rPr lang="en-US" altLang="zh-CN" b="1" dirty="0"/>
              <a:t>20 </a:t>
            </a:r>
            <a:r>
              <a:rPr lang="zh-CN" altLang="en-US" b="1" dirty="0"/>
              <a:t>节</a:t>
            </a:r>
            <a:r>
              <a:rPr lang="zh-CN" altLang="en-US" dirty="0"/>
              <a:t>中提到的</a:t>
            </a:r>
            <a:r>
              <a:rPr lang="zh-CN" altLang="en-US" b="1" dirty="0"/>
              <a:t>西法拉（</a:t>
            </a:r>
            <a:r>
              <a:rPr lang="en-US" altLang="zh-CN" b="1" dirty="0" err="1"/>
              <a:t>Sepharad</a:t>
            </a:r>
            <a:r>
              <a:rPr lang="zh-CN" altLang="en-US" b="1" dirty="0"/>
              <a:t>，亚兰语名称，指撒狄）可能指的就是此地，这些人是公元前 </a:t>
            </a:r>
            <a:r>
              <a:rPr lang="en-US" altLang="zh-CN" b="1" dirty="0"/>
              <a:t>586 </a:t>
            </a:r>
            <a:r>
              <a:rPr lang="zh-CN" altLang="en-US" b="1" dirty="0"/>
              <a:t>年左右</a:t>
            </a:r>
            <a:r>
              <a:rPr lang="zh-CN" altLang="en-US" dirty="0"/>
              <a:t>从耶路撒冷被掳的犹太人。</a:t>
            </a:r>
          </a:p>
          <a:p>
            <a:endParaRPr lang="zh-CN" altLang="en-US" dirty="0"/>
          </a:p>
          <a:p>
            <a:r>
              <a:rPr lang="zh-CN" altLang="en-US" b="1" dirty="0"/>
              <a:t>塞琉古王安条克三世（</a:t>
            </a:r>
            <a:r>
              <a:rPr lang="en-US" altLang="zh-CN" b="1" dirty="0"/>
              <a:t>Antiochus III</a:t>
            </a:r>
            <a:r>
              <a:rPr lang="zh-CN" altLang="en-US" b="1" dirty="0"/>
              <a:t>，公元前 </a:t>
            </a:r>
            <a:r>
              <a:rPr lang="en-US" altLang="zh-CN" b="1" dirty="0"/>
              <a:t>3 </a:t>
            </a:r>
            <a:r>
              <a:rPr lang="zh-CN" altLang="en-US" b="1" dirty="0"/>
              <a:t>世纪晚期）通过将犹太人从美索不达米亚迁至吕底亚</a:t>
            </a:r>
            <a:r>
              <a:rPr lang="zh-CN" altLang="en-US" dirty="0"/>
              <a:t>，进一步扩展了撒狄的犹太社区。</a:t>
            </a:r>
          </a:p>
          <a:p>
            <a:endParaRPr lang="zh-CN" altLang="en-US" dirty="0"/>
          </a:p>
          <a:p>
            <a:r>
              <a:rPr lang="zh-CN" altLang="en-US" dirty="0"/>
              <a:t>根据**犹太历史学家约瑟夫斯（</a:t>
            </a:r>
            <a:r>
              <a:rPr lang="en-US" altLang="zh-CN" dirty="0"/>
              <a:t>Josephus</a:t>
            </a:r>
            <a:r>
              <a:rPr lang="zh-CN" altLang="en-US" dirty="0"/>
              <a:t>）</a:t>
            </a:r>
            <a:r>
              <a:rPr lang="zh-CN" altLang="en-US" b="1" dirty="0"/>
              <a:t>的记载，撒狄的犹太人在</a:t>
            </a:r>
            <a:r>
              <a:rPr lang="zh-CN" altLang="en-US" dirty="0"/>
              <a:t>尤利乌斯</a:t>
            </a:r>
            <a:r>
              <a:rPr lang="en-US" altLang="zh-CN" dirty="0"/>
              <a:t>·</a:t>
            </a:r>
            <a:r>
              <a:rPr lang="zh-CN" altLang="en-US" dirty="0"/>
              <a:t>凯撒（</a:t>
            </a:r>
            <a:r>
              <a:rPr lang="en-US" altLang="zh-CN" dirty="0"/>
              <a:t>Julius Caesar</a:t>
            </a:r>
            <a:r>
              <a:rPr lang="zh-CN" altLang="en-US" dirty="0"/>
              <a:t>）**统治时期获得了多项特权，包括：</a:t>
            </a:r>
          </a:p>
          <a:p>
            <a:r>
              <a:rPr lang="en-US" altLang="zh-CN" dirty="0"/>
              <a:t>• </a:t>
            </a:r>
            <a:r>
              <a:rPr lang="zh-CN" altLang="en-US" b="1" dirty="0"/>
              <a:t>向耶路撒冷圣殿缴纳圣殿税的权利</a:t>
            </a:r>
            <a:endParaRPr lang="zh-CN" altLang="en-US" dirty="0"/>
          </a:p>
          <a:p>
            <a:r>
              <a:rPr lang="en-US" altLang="zh-CN" dirty="0"/>
              <a:t>• </a:t>
            </a:r>
            <a:r>
              <a:rPr lang="zh-CN" altLang="en-US" b="1" dirty="0"/>
              <a:t>维持犹太社群生活并在内部进行诉讼的权利</a:t>
            </a:r>
            <a:endParaRPr lang="zh-CN" altLang="en-US" dirty="0"/>
          </a:p>
          <a:p>
            <a:r>
              <a:rPr lang="en-US" altLang="zh-CN" dirty="0"/>
              <a:t>• </a:t>
            </a:r>
            <a:r>
              <a:rPr lang="zh-CN" altLang="en-US" b="1" dirty="0"/>
              <a:t>获得符合犹太教规洁净食品的供应</a:t>
            </a:r>
            <a:br>
              <a:rPr lang="zh-CN" altLang="en-US" dirty="0"/>
            </a:br>
            <a:endParaRPr lang="zh-CN" altLang="en-US" dirty="0"/>
          </a:p>
          <a:p>
            <a:r>
              <a:rPr lang="zh-CN" altLang="en-US" dirty="0"/>
              <a:t>在这座</a:t>
            </a:r>
            <a:r>
              <a:rPr lang="zh-CN" altLang="en-US" b="1" dirty="0"/>
              <a:t>华丽的建筑</a:t>
            </a:r>
            <a:r>
              <a:rPr lang="zh-CN" altLang="en-US" dirty="0"/>
              <a:t>中发现的</a:t>
            </a:r>
            <a:r>
              <a:rPr lang="zh-CN" altLang="en-US" b="1" dirty="0"/>
              <a:t>约 </a:t>
            </a:r>
            <a:r>
              <a:rPr lang="en-US" altLang="zh-CN" b="1" dirty="0"/>
              <a:t>80 </a:t>
            </a:r>
            <a:r>
              <a:rPr lang="zh-CN" altLang="en-US" b="1" dirty="0"/>
              <a:t>处铭文</a:t>
            </a:r>
            <a:r>
              <a:rPr lang="zh-CN" altLang="en-US" dirty="0"/>
              <a:t>表明，许多犹太人</a:t>
            </a:r>
            <a:r>
              <a:rPr lang="zh-CN" altLang="en-US" b="1" dirty="0"/>
              <a:t>在撒狄担任高官</a:t>
            </a:r>
            <a:r>
              <a:rPr lang="zh-CN" altLang="en-US" dirty="0"/>
              <a:t>，或是</a:t>
            </a:r>
            <a:r>
              <a:rPr lang="zh-CN" altLang="en-US" b="1" dirty="0"/>
              <a:t>富裕的公民</a:t>
            </a:r>
            <a:r>
              <a:rPr lang="zh-CN" altLang="en-US" dirty="0"/>
              <a:t>，甚至进入</a:t>
            </a:r>
            <a:r>
              <a:rPr lang="zh-CN" altLang="en-US" b="1" dirty="0"/>
              <a:t>市议会</a:t>
            </a:r>
            <a:r>
              <a:rPr lang="zh-CN" altLang="en-US" dirty="0"/>
              <a:t>。</a:t>
            </a:r>
          </a:p>
          <a:p>
            <a:endParaRPr lang="zh-CN" altLang="en-US" dirty="0"/>
          </a:p>
          <a:p>
            <a:r>
              <a:rPr lang="zh-CN" altLang="en-US" b="1" dirty="0"/>
              <a:t>这座犹太会堂（</a:t>
            </a:r>
            <a:r>
              <a:rPr lang="en-US" altLang="zh-CN" b="1" dirty="0"/>
              <a:t>Beth Alpha</a:t>
            </a:r>
            <a:r>
              <a:rPr lang="zh-CN" altLang="en-US" b="1" dirty="0"/>
              <a:t>）位于大理石大厅（</a:t>
            </a:r>
            <a:r>
              <a:rPr lang="en-US" altLang="zh-CN" b="1" dirty="0"/>
              <a:t>Marble Hall</a:t>
            </a:r>
            <a:r>
              <a:rPr lang="zh-CN" altLang="en-US" b="1" dirty="0"/>
              <a:t>）旁，被认为是迄今发现的最大犹太会堂</a:t>
            </a:r>
            <a:r>
              <a:rPr lang="zh-CN" altLang="en-US" dirty="0"/>
              <a:t>，足以证明撒狄犹太社区的显赫地位。</a:t>
            </a:r>
            <a:br>
              <a:rPr lang="zh-CN" altLang="en-US" dirty="0"/>
            </a:br>
            <a:endParaRPr lang="zh-CN" altLang="en-US" dirty="0"/>
          </a:p>
          <a:p>
            <a:r>
              <a:rPr lang="zh-CN" altLang="en-US" dirty="0"/>
              <a:t>该遗址可追溯至</a:t>
            </a:r>
            <a:r>
              <a:rPr lang="zh-CN" altLang="en-US" b="1" dirty="0"/>
              <a:t>公元 </a:t>
            </a:r>
            <a:r>
              <a:rPr lang="en-US" altLang="zh-CN" b="1" dirty="0"/>
              <a:t>4 </a:t>
            </a:r>
            <a:r>
              <a:rPr lang="zh-CN" altLang="en-US" b="1" dirty="0"/>
              <a:t>世纪</a:t>
            </a:r>
            <a:r>
              <a:rPr lang="zh-CN" altLang="en-US" dirty="0"/>
              <a:t>，但遗址下的</a:t>
            </a:r>
            <a:r>
              <a:rPr lang="zh-CN" altLang="en-US" b="1" dirty="0"/>
              <a:t>三层建筑</a:t>
            </a:r>
            <a:r>
              <a:rPr lang="zh-CN" altLang="en-US" dirty="0"/>
              <a:t>显示，早在</a:t>
            </a:r>
            <a:r>
              <a:rPr lang="zh-CN" altLang="en-US" b="1" dirty="0"/>
              <a:t>公元 </a:t>
            </a:r>
            <a:r>
              <a:rPr lang="en-US" altLang="zh-CN" b="1" dirty="0"/>
              <a:t>2 </a:t>
            </a:r>
            <a:r>
              <a:rPr lang="zh-CN" altLang="en-US" b="1" dirty="0"/>
              <a:t>世纪</a:t>
            </a:r>
            <a:r>
              <a:rPr lang="zh-CN" altLang="en-US" dirty="0"/>
              <a:t>这里就已经有建筑存在，尽管当时的用途可能不同（可能是一座</a:t>
            </a:r>
            <a:r>
              <a:rPr lang="zh-CN" altLang="en-US" b="1" dirty="0"/>
              <a:t>长方形教堂</a:t>
            </a:r>
            <a:r>
              <a:rPr lang="zh-CN" altLang="en-US" dirty="0"/>
              <a:t>）。</a:t>
            </a:r>
          </a:p>
          <a:p>
            <a:pPr marL="228600" indent="-228600">
              <a:buFontTx/>
              <a:buAutoNum type="arabicPeriod"/>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1DFF8D-DF06-6149-8269-564EFF1AFD72}" type="slidenum">
              <a:rPr lang="en-US">
                <a:solidFill>
                  <a:prstClr val="black"/>
                </a:solidFill>
              </a:rPr>
              <a:pPr/>
              <a:t>30</a:t>
            </a:fld>
            <a:endParaRPr lang="en-US">
              <a:solidFill>
                <a:prstClr val="black"/>
              </a:solidFill>
            </a:endParaRPr>
          </a:p>
        </p:txBody>
      </p:sp>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0CF94-DE73-D845-B97B-5EFC07B4504D}" type="slidenum">
              <a:rPr lang="en-US">
                <a:solidFill>
                  <a:prstClr val="black"/>
                </a:solidFill>
              </a:rPr>
              <a:pPr/>
              <a:t>31</a:t>
            </a:fld>
            <a:endParaRPr lang="en-US">
              <a:solidFill>
                <a:prstClr val="black"/>
              </a:solidFill>
            </a:endParaRPr>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6FB28-EE6D-2143-BBC4-96204524A845}" type="slidenum">
              <a:rPr lang="en-US">
                <a:solidFill>
                  <a:prstClr val="black"/>
                </a:solidFill>
              </a:rPr>
              <a:pPr/>
              <a:t>32</a:t>
            </a:fld>
            <a:endParaRPr lang="en-US">
              <a:solidFill>
                <a:prstClr val="black"/>
              </a:solidFill>
            </a:endParaRPr>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r>
              <a:rPr lang="en-US" dirty="0"/>
              <a:t>Part of Sardis</a:t>
            </a:r>
            <a:r>
              <a:rPr lang="ja-JP" altLang="en-US">
                <a:latin typeface="Arial"/>
              </a:rPr>
              <a:t>’</a:t>
            </a:r>
            <a:r>
              <a:rPr lang="en-US" dirty="0"/>
              <a:t>s prosperity was based upon its location, which was at the crossroads of several major trade routes.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撒狄的繁荣部分源于其</a:t>
            </a:r>
            <a:r>
              <a:rPr lang="zh-CN" altLang="en-US" b="1" dirty="0"/>
              <a:t>地理位置</a:t>
            </a:r>
            <a:r>
              <a:rPr lang="zh-CN" altLang="en-US" dirty="0"/>
              <a:t>，它位于</a:t>
            </a:r>
            <a:r>
              <a:rPr lang="zh-CN" altLang="en-US" b="1" dirty="0"/>
              <a:t>多条主要贸易路线的交汇处</a:t>
            </a:r>
            <a:r>
              <a:rPr lang="zh-CN" altLang="en-US" dirty="0"/>
              <a:t>。</a:t>
            </a: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33</a:t>
            </a:fld>
            <a:endParaRPr lang="en-GB" sz="1200">
              <a:solidFill>
                <a:prstClr val="white"/>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xfrm>
            <a:off x="914400" y="4343400"/>
            <a:ext cx="5029200" cy="23659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The sword from His mouth certainly represents the living Word of God (Heb. 4:12; Eph. 6:17). He fights His enemies by using His Word (Rev. 2:16; 19:19–21)"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b="1" dirty="0"/>
              <a:t>基督的衣袍象征着一位审判之王（</a:t>
            </a:r>
            <a:r>
              <a:rPr lang="en-US" altLang="zh-CN" b="1" dirty="0"/>
              <a:t>Judge-King</a:t>
            </a:r>
            <a:r>
              <a:rPr lang="zh-CN" altLang="en-US" b="1" dirty="0"/>
              <a:t>）</a:t>
            </a:r>
            <a:r>
              <a:rPr lang="zh-CN" altLang="en-US" dirty="0"/>
              <a:t>，</a:t>
            </a:r>
            <a:r>
              <a:rPr lang="zh-CN" altLang="en-US" b="1" dirty="0"/>
              <a:t>他拥有尊荣和权柄</a:t>
            </a:r>
            <a:r>
              <a:rPr lang="zh-CN" altLang="en-US" dirty="0"/>
              <a:t>。</a:t>
            </a:r>
          </a:p>
          <a:p>
            <a:r>
              <a:rPr lang="zh-CN" altLang="en-US" b="1" dirty="0"/>
              <a:t>他的白发象征着他的永恒性</a:t>
            </a:r>
            <a:r>
              <a:rPr lang="zh-CN" altLang="en-US" dirty="0"/>
              <a:t>，即**“亘古常在者”（但 </a:t>
            </a:r>
            <a:r>
              <a:rPr lang="en-US" altLang="zh-CN" dirty="0"/>
              <a:t>7:9, 13, 22</a:t>
            </a:r>
            <a:r>
              <a:rPr lang="zh-CN" altLang="en-US" dirty="0"/>
              <a:t>）**。</a:t>
            </a:r>
          </a:p>
          <a:p>
            <a:r>
              <a:rPr lang="zh-CN" altLang="en-US" b="1" dirty="0"/>
              <a:t>他的眼目洞察一切（启 </a:t>
            </a:r>
            <a:r>
              <a:rPr lang="en-US" altLang="zh-CN" b="1" dirty="0"/>
              <a:t>19:12</a:t>
            </a:r>
            <a:r>
              <a:rPr lang="zh-CN" altLang="en-US" b="1" dirty="0"/>
              <a:t>；来 </a:t>
            </a:r>
            <a:r>
              <a:rPr lang="en-US" altLang="zh-CN" b="1" dirty="0"/>
              <a:t>4:12</a:t>
            </a:r>
            <a:r>
              <a:rPr lang="zh-CN" altLang="en-US" b="1" dirty="0"/>
              <a:t>）</a:t>
            </a:r>
            <a:r>
              <a:rPr lang="zh-CN" altLang="en-US" dirty="0"/>
              <a:t>，</a:t>
            </a:r>
            <a:r>
              <a:rPr lang="zh-CN" altLang="en-US" b="1" dirty="0"/>
              <a:t>使他能公义地施行审判</a:t>
            </a:r>
            <a:r>
              <a:rPr lang="zh-CN" altLang="en-US" dirty="0"/>
              <a:t>。</a:t>
            </a:r>
          </a:p>
          <a:p>
            <a:r>
              <a:rPr lang="zh-CN" altLang="en-US" b="1" dirty="0"/>
              <a:t>他像燃烧着的铜一般的脚</a:t>
            </a:r>
            <a:r>
              <a:rPr lang="zh-CN" altLang="en-US" dirty="0"/>
              <a:t>，也象征着</a:t>
            </a:r>
            <a:r>
              <a:rPr lang="zh-CN" altLang="en-US" b="1" dirty="0"/>
              <a:t>审判</a:t>
            </a:r>
            <a:r>
              <a:rPr lang="zh-CN" altLang="en-US" dirty="0"/>
              <a:t>，因为</a:t>
            </a:r>
            <a:r>
              <a:rPr lang="zh-CN" altLang="en-US" b="1" dirty="0"/>
              <a:t>铜祭坛是火焚烧赎罪祭的地方</a:t>
            </a:r>
            <a:r>
              <a:rPr lang="zh-CN" altLang="en-US" dirty="0"/>
              <a:t>。</a:t>
            </a:r>
          </a:p>
          <a:p>
            <a:r>
              <a:rPr lang="zh-CN" altLang="en-US" b="1" dirty="0"/>
              <a:t>主来是要审判教会</a:t>
            </a:r>
            <a:r>
              <a:rPr lang="zh-CN" altLang="en-US" dirty="0"/>
              <a:t>，</a:t>
            </a:r>
            <a:r>
              <a:rPr lang="zh-CN" altLang="en-US" b="1" dirty="0"/>
              <a:t>他也必审判这邪恶的世界体系</a:t>
            </a:r>
            <a:r>
              <a:rPr lang="zh-CN" altLang="en-US" dirty="0"/>
              <a:t>。</a:t>
            </a:r>
          </a:p>
          <a:p>
            <a:r>
              <a:rPr lang="zh-CN" altLang="en-US" b="1" dirty="0"/>
              <a:t>“众水的声音”（启 </a:t>
            </a:r>
            <a:r>
              <a:rPr lang="en-US" altLang="zh-CN" b="1" dirty="0"/>
              <a:t>1:15</a:t>
            </a:r>
            <a:r>
              <a:rPr lang="zh-CN" altLang="en-US" b="1" dirty="0"/>
              <a:t>）让我想到尼亚加拉大瀑布！</a:t>
            </a:r>
            <a:endParaRPr lang="zh-CN" altLang="en-US" dirty="0"/>
          </a:p>
          <a:p>
            <a:r>
              <a:rPr lang="zh-CN" altLang="en-US" dirty="0"/>
              <a:t>或许这里暗示着两个意思：</a:t>
            </a:r>
          </a:p>
          <a:p>
            <a:pPr>
              <a:buFont typeface="+mj-lt"/>
              <a:buAutoNum type="arabicPeriod"/>
            </a:pPr>
            <a:r>
              <a:rPr lang="zh-CN" altLang="en-US" b="1" dirty="0"/>
              <a:t>基督汇聚了所有“启示的溪流”</a:t>
            </a:r>
            <a:r>
              <a:rPr lang="zh-CN" altLang="en-US" dirty="0"/>
              <a:t>，</a:t>
            </a:r>
            <a:r>
              <a:rPr lang="zh-CN" altLang="en-US" b="1" dirty="0"/>
              <a:t>是天父赐给人类的“最终之言”（来 </a:t>
            </a:r>
            <a:r>
              <a:rPr lang="en-US" altLang="zh-CN" b="1" dirty="0"/>
              <a:t>1:1-3</a:t>
            </a:r>
            <a:r>
              <a:rPr lang="zh-CN" altLang="en-US" b="1" dirty="0"/>
              <a:t>）</a:t>
            </a:r>
            <a:r>
              <a:rPr lang="zh-CN" altLang="en-US" dirty="0"/>
              <a:t>；</a:t>
            </a:r>
          </a:p>
          <a:p>
            <a:pPr>
              <a:buFont typeface="+mj-lt"/>
              <a:buAutoNum type="arabicPeriod"/>
            </a:pPr>
            <a:r>
              <a:rPr lang="zh-CN" altLang="en-US" b="1" dirty="0"/>
              <a:t>他以能力和权柄说话，人必须听从</a:t>
            </a:r>
            <a:r>
              <a:rPr lang="zh-CN" altLang="en-US" dirty="0"/>
              <a:t>。</a:t>
            </a:r>
          </a:p>
          <a:p>
            <a:r>
              <a:rPr lang="zh-CN" altLang="en-US" b="1" dirty="0"/>
              <a:t>他口中发出的利剑</a:t>
            </a:r>
            <a:r>
              <a:rPr lang="zh-CN" altLang="en-US" dirty="0"/>
              <a:t>，</a:t>
            </a:r>
            <a:r>
              <a:rPr lang="zh-CN" altLang="en-US" b="1" dirty="0"/>
              <a:t>无疑代表着神活泼的道（来 </a:t>
            </a:r>
            <a:r>
              <a:rPr lang="en-US" altLang="zh-CN" b="1" dirty="0"/>
              <a:t>4:12</a:t>
            </a:r>
            <a:r>
              <a:rPr lang="zh-CN" altLang="en-US" b="1" dirty="0"/>
              <a:t>；弗 </a:t>
            </a:r>
            <a:r>
              <a:rPr lang="en-US" altLang="zh-CN" b="1" dirty="0"/>
              <a:t>6:17</a:t>
            </a:r>
            <a:r>
              <a:rPr lang="zh-CN" altLang="en-US" b="1" dirty="0"/>
              <a:t>）</a:t>
            </a:r>
            <a:r>
              <a:rPr lang="zh-CN" altLang="en-US" dirty="0"/>
              <a:t>。</a:t>
            </a:r>
          </a:p>
          <a:p>
            <a:r>
              <a:rPr lang="zh-CN" altLang="en-US" b="1" dirty="0"/>
              <a:t>他用自己的话语攻击敌人（启 </a:t>
            </a:r>
            <a:r>
              <a:rPr lang="en-US" altLang="zh-CN" b="1" dirty="0"/>
              <a:t>2:16</a:t>
            </a:r>
            <a:r>
              <a:rPr lang="zh-CN" altLang="en-US" b="1" dirty="0"/>
              <a:t>；</a:t>
            </a:r>
            <a:r>
              <a:rPr lang="en-US" altLang="zh-CN" b="1" dirty="0"/>
              <a:t>19:19-21</a:t>
            </a:r>
            <a:r>
              <a:rPr lang="zh-CN" altLang="en-US" b="1" dirty="0"/>
              <a:t>）</a:t>
            </a:r>
            <a:r>
              <a:rPr lang="zh-CN" altLang="en-US" dirty="0"/>
              <a: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36</a:t>
            </a:fld>
            <a:endParaRPr lang="en-GB" sz="1200">
              <a:solidFill>
                <a:prstClr val="white"/>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41</a:t>
            </a:fld>
            <a:endParaRPr lang="en-GB" sz="1200">
              <a:solidFill>
                <a:prstClr val="white"/>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6EF55-AA0D-C94E-907B-BFDD45F2DA56}" type="slidenum">
              <a:rPr lang="en-US">
                <a:solidFill>
                  <a:prstClr val="black"/>
                </a:solidFill>
              </a:rPr>
              <a:pPr/>
              <a:t>42</a:t>
            </a:fld>
            <a:endParaRPr lang="en-US">
              <a:solidFill>
                <a:prstClr val="black"/>
              </a:solidFill>
            </a:endParaRPr>
          </a:p>
        </p:txBody>
      </p:sp>
      <p:sp>
        <p:nvSpPr>
          <p:cNvPr id="67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i="1" kern="1200" dirty="0">
                <a:solidFill>
                  <a:schemeClr val="tx1"/>
                </a:solidFill>
                <a:effectLst/>
                <a:latin typeface="+mn-lt"/>
                <a:ea typeface="+mn-ea"/>
                <a:cs typeface="+mn-cs"/>
              </a:rPr>
              <a:t>Jim Keenan is a motivational speaker who runs a website called </a:t>
            </a:r>
            <a:r>
              <a:rPr lang="en-US" sz="1200" i="1" kern="1200" dirty="0" err="1">
                <a:solidFill>
                  <a:schemeClr val="tx1"/>
                </a:solidFill>
                <a:effectLst/>
                <a:latin typeface="+mn-lt"/>
                <a:ea typeface="+mn-ea"/>
                <a:cs typeface="+mn-cs"/>
              </a:rPr>
              <a:t>asalesguy.com</a:t>
            </a:r>
            <a:r>
              <a:rPr lang="en-US" sz="1200" i="1" kern="1200" dirty="0">
                <a:solidFill>
                  <a:schemeClr val="tx1"/>
                </a:solidFill>
                <a:effectLst/>
                <a:latin typeface="+mn-lt"/>
                <a:ea typeface="+mn-ea"/>
                <a:cs typeface="+mn-cs"/>
              </a:rPr>
              <a:t>.  I ran across it this week and found this observation of his very insightful.  He writes,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our biggest challenges in life is self-assessment. We think we know ourselves pretty well, however the science says different.</a:t>
            </a:r>
          </a:p>
          <a:p>
            <a:r>
              <a:rPr lang="en-US" sz="1200" kern="1200" dirty="0">
                <a:solidFill>
                  <a:schemeClr val="tx1"/>
                </a:solidFill>
                <a:effectLst/>
                <a:latin typeface="+mn-lt"/>
                <a:ea typeface="+mn-ea"/>
                <a:cs typeface="+mn-cs"/>
              </a:rPr>
              <a:t>As a leader, personal self-assessment is critical to success. We have to be able accurately assess our abilities.</a:t>
            </a:r>
          </a:p>
          <a:p>
            <a:r>
              <a:rPr lang="en-US" sz="1200" kern="1200" dirty="0">
                <a:solidFill>
                  <a:schemeClr val="tx1"/>
                </a:solidFill>
                <a:effectLst/>
                <a:latin typeface="+mn-lt"/>
                <a:ea typeface="+mn-ea"/>
                <a:cs typeface="+mn-cs"/>
              </a:rPr>
              <a:t>We all have blind spots. Our blind spots are those things that others know about us, that we are unaware of. Our blind spots are those things others see in us, that we can’t see in ourselves.</a:t>
            </a:r>
          </a:p>
          <a:p>
            <a:endParaRPr lang="en-US" dirty="0">
              <a:latin typeface="Times New Roman" charset="0"/>
              <a:ea typeface="ＭＳ Ｐゴシック" charset="0"/>
              <a:cs typeface="ＭＳ Ｐゴシック" charset="0"/>
            </a:endParaRPr>
          </a:p>
          <a:p>
            <a:r>
              <a:rPr lang="zh-CN" altLang="en-US" dirty="0"/>
              <a:t>**吉姆</a:t>
            </a:r>
            <a:r>
              <a:rPr lang="en-US" altLang="zh-CN" dirty="0"/>
              <a:t>·</a:t>
            </a:r>
            <a:r>
              <a:rPr lang="zh-CN" altLang="en-US" dirty="0"/>
              <a:t>基南（</a:t>
            </a:r>
            <a:r>
              <a:rPr lang="en-US" altLang="zh-CN" dirty="0"/>
              <a:t>Jim Keenan</a:t>
            </a:r>
            <a:r>
              <a:rPr lang="zh-CN" altLang="en-US" dirty="0"/>
              <a:t>）**是一位励志演讲家，他运营着一个名为 </a:t>
            </a:r>
            <a:r>
              <a:rPr lang="en-US" altLang="zh-CN" b="1" dirty="0" err="1"/>
              <a:t>asalesguy.com</a:t>
            </a:r>
            <a:r>
              <a:rPr lang="en-US" altLang="zh-CN" dirty="0"/>
              <a:t> </a:t>
            </a:r>
            <a:r>
              <a:rPr lang="zh-CN" altLang="en-US" dirty="0"/>
              <a:t>的网站。本周我偶然浏览到这个网站，并发现他的一些观点非常有见地。他写道：</a:t>
            </a:r>
            <a:br>
              <a:rPr lang="zh-CN" altLang="en-US" dirty="0"/>
            </a:br>
            <a:endParaRPr lang="zh-CN" altLang="en-US" dirty="0"/>
          </a:p>
          <a:p>
            <a:r>
              <a:rPr lang="zh-CN" altLang="en-US" b="1" dirty="0"/>
              <a:t>“我们人生中最大的问题之一就是自我评估。我们以为自己很了解自己，但科学研究却表明事实并非如此。</a:t>
            </a:r>
            <a:br>
              <a:rPr lang="zh-CN" altLang="en-US" dirty="0"/>
            </a:br>
            <a:endParaRPr lang="zh-CN" altLang="en-US" dirty="0"/>
          </a:p>
          <a:p>
            <a:r>
              <a:rPr lang="zh-CN" altLang="en-US" dirty="0"/>
              <a:t>作为一名领导者，</a:t>
            </a:r>
            <a:r>
              <a:rPr lang="zh-CN" altLang="en-US" b="1" dirty="0"/>
              <a:t>个人的自我评估</a:t>
            </a:r>
            <a:r>
              <a:rPr lang="zh-CN" altLang="en-US" dirty="0"/>
              <a:t>对成功至关重要。我们必须能够</a:t>
            </a:r>
            <a:r>
              <a:rPr lang="zh-CN" altLang="en-US" b="1" dirty="0"/>
              <a:t>准确评估自己的能力</a:t>
            </a:r>
            <a:r>
              <a:rPr lang="zh-CN" altLang="en-US" dirty="0"/>
              <a:t>。</a:t>
            </a:r>
          </a:p>
          <a:p>
            <a:endParaRPr lang="zh-CN" altLang="en-US" dirty="0"/>
          </a:p>
          <a:p>
            <a:r>
              <a:rPr lang="zh-CN" altLang="en-US" dirty="0"/>
              <a:t>我们每个人都有</a:t>
            </a:r>
            <a:r>
              <a:rPr lang="zh-CN" altLang="en-US" b="1" dirty="0"/>
              <a:t>盲点</a:t>
            </a:r>
            <a:r>
              <a:rPr lang="zh-CN" altLang="en-US" dirty="0"/>
              <a:t>。盲点是那些</a:t>
            </a:r>
            <a:r>
              <a:rPr lang="zh-CN" altLang="en-US" b="1" dirty="0"/>
              <a:t>别人知道、但我们自己却没有意识到的事情</a:t>
            </a:r>
            <a:r>
              <a:rPr lang="zh-CN" altLang="en-US" dirty="0"/>
              <a:t>。盲点是那些</a:t>
            </a:r>
            <a:r>
              <a:rPr lang="zh-CN" altLang="en-US" b="1" dirty="0"/>
              <a:t>别人能看到，但我们自己却看不到的部分</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www.patheos.com</a:t>
            </a:r>
            <a:r>
              <a:rPr lang="en-US" dirty="0"/>
              <a:t>/blogs/</a:t>
            </a:r>
            <a:r>
              <a:rPr lang="en-US" dirty="0" err="1"/>
              <a:t>robertcrosby</a:t>
            </a:r>
            <a:r>
              <a:rPr lang="en-US" dirty="0"/>
              <a:t>/2012/05/a-w-</a:t>
            </a:r>
            <a:r>
              <a:rPr lang="en-US" dirty="0" err="1"/>
              <a:t>tozer</a:t>
            </a:r>
            <a:r>
              <a:rPr lang="en-US" dirty="0"/>
              <a:t>-on-the-holy-spirit-todays-church/</a:t>
            </a:r>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935252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45</a:t>
            </a:fld>
            <a:endParaRPr lang="en-GB" sz="1200">
              <a:solidFill>
                <a:prstClr val="white"/>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54</a:t>
            </a:fld>
            <a:endParaRPr lang="en-GB" sz="1200">
              <a:solidFill>
                <a:prstClr val="white"/>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u="sng" kern="1200" dirty="0" err="1">
                <a:solidFill>
                  <a:schemeClr val="tx1"/>
                </a:solidFill>
                <a:effectLst/>
                <a:latin typeface="+mn-lt"/>
                <a:ea typeface="+mn-ea"/>
                <a:cs typeface="+mn-cs"/>
                <a:hlinkClick r:id="rId3" tooltip="Johari window"/>
              </a:rPr>
              <a:t>Johari</a:t>
            </a:r>
            <a:r>
              <a:rPr lang="en-US" sz="1200" kern="12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a:p>
            <a:endParaRPr lang="en-US" sz="1200" kern="1200" dirty="0">
              <a:solidFill>
                <a:schemeClr val="tx1"/>
              </a:solidFill>
              <a:effectLst/>
              <a:latin typeface="+mn-lt"/>
              <a:ea typeface="+mn-ea"/>
              <a:cs typeface="+mn-cs"/>
            </a:endParaRPr>
          </a:p>
          <a:p>
            <a:r>
              <a:rPr lang="en-US" altLang="zh-CN" dirty="0"/>
              <a:t>Johari </a:t>
            </a:r>
            <a:r>
              <a:rPr lang="zh-CN" altLang="en-US" dirty="0"/>
              <a:t>窗模型很好地总结了这一点：</a:t>
            </a:r>
          </a:p>
          <a:p>
            <a:pPr>
              <a:buFont typeface="Arial" panose="020B0604020202020204" pitchFamily="34" charset="0"/>
              <a:buChar char="•"/>
            </a:pPr>
            <a:r>
              <a:rPr lang="zh-CN" altLang="en-US" b="1" dirty="0"/>
              <a:t>开放区（</a:t>
            </a:r>
            <a:r>
              <a:rPr lang="en-US" altLang="zh-CN" b="1" dirty="0"/>
              <a:t>The Open</a:t>
            </a:r>
            <a:r>
              <a:rPr lang="zh-CN" altLang="en-US" b="1" dirty="0"/>
              <a:t>）</a:t>
            </a:r>
            <a:r>
              <a:rPr lang="en-US" altLang="zh-CN" dirty="0"/>
              <a:t> – </a:t>
            </a:r>
            <a:r>
              <a:rPr lang="zh-CN" altLang="en-US" dirty="0"/>
              <a:t>这是我们愿意公开分享的内容，也是他人了解我们的部分。</a:t>
            </a:r>
          </a:p>
          <a:p>
            <a:pPr>
              <a:buFont typeface="Arial" panose="020B0604020202020204" pitchFamily="34" charset="0"/>
              <a:buChar char="•"/>
            </a:pPr>
            <a:r>
              <a:rPr lang="zh-CN" altLang="en-US" b="1" dirty="0"/>
              <a:t>隐藏区（</a:t>
            </a:r>
            <a:r>
              <a:rPr lang="en-US" altLang="zh-CN" b="1" dirty="0"/>
              <a:t>The Hidden</a:t>
            </a:r>
            <a:r>
              <a:rPr lang="zh-CN" altLang="en-US" b="1" dirty="0"/>
              <a:t>）</a:t>
            </a:r>
            <a:r>
              <a:rPr lang="en-US" altLang="zh-CN" dirty="0"/>
              <a:t> – </a:t>
            </a:r>
            <a:r>
              <a:rPr lang="zh-CN" altLang="en-US" dirty="0"/>
              <a:t>这是我们自己知道但他人不知道的部分（我们刻意隐藏的内容）。</a:t>
            </a:r>
          </a:p>
          <a:p>
            <a:pPr>
              <a:buFont typeface="Arial" panose="020B0604020202020204" pitchFamily="34" charset="0"/>
              <a:buChar char="•"/>
            </a:pPr>
            <a:r>
              <a:rPr lang="zh-CN" altLang="en-US" b="1" dirty="0"/>
              <a:t>未知区（</a:t>
            </a:r>
            <a:r>
              <a:rPr lang="en-US" altLang="zh-CN" b="1" dirty="0"/>
              <a:t>The Unknown</a:t>
            </a:r>
            <a:r>
              <a:rPr lang="zh-CN" altLang="en-US" b="1" dirty="0"/>
              <a:t>）</a:t>
            </a:r>
            <a:r>
              <a:rPr lang="en-US" altLang="zh-CN" dirty="0"/>
              <a:t> – </a:t>
            </a:r>
            <a:r>
              <a:rPr lang="zh-CN" altLang="en-US" dirty="0"/>
              <a:t>这是我们自己不了解，同时他人也不了解的部分。</a:t>
            </a:r>
          </a:p>
          <a:p>
            <a:pPr>
              <a:buFont typeface="Arial" panose="020B0604020202020204" pitchFamily="34" charset="0"/>
              <a:buChar char="•"/>
            </a:pPr>
            <a:r>
              <a:rPr lang="zh-CN" altLang="en-US" b="1" dirty="0"/>
              <a:t>盲点区（</a:t>
            </a:r>
            <a:r>
              <a:rPr lang="en-US" altLang="zh-CN" b="1" dirty="0"/>
              <a:t>The Blind Spot</a:t>
            </a:r>
            <a:r>
              <a:rPr lang="zh-CN" altLang="en-US" b="1" dirty="0"/>
              <a:t>）</a:t>
            </a:r>
            <a:r>
              <a:rPr lang="en-US" altLang="zh-CN" dirty="0"/>
              <a:t> – </a:t>
            </a:r>
            <a:r>
              <a:rPr lang="zh-CN" altLang="en-US" dirty="0"/>
              <a:t>这是他人知道但我们自己不知道的部分。</a:t>
            </a:r>
          </a:p>
          <a:p>
            <a:r>
              <a:rPr lang="zh-CN" altLang="en-US" dirty="0"/>
              <a:t>盲点往往是让我们跌倒的地方。这就是为什么我们会失败，为什么有时候会感到困惑</a:t>
            </a:r>
            <a:r>
              <a:rPr lang="en-US" altLang="zh-CN" dirty="0"/>
              <a:t>——</a:t>
            </a:r>
            <a:r>
              <a:rPr lang="zh-CN" altLang="en-US" dirty="0"/>
              <a:t>明明以为自己做得很好，却出了问题。这就像一次我们觉得很棒的约会，但对方却不愿再见面；又像在一次我们认为非常高效的会议后，某位同事却感到被轻视。盲点就是那些我们自己看不到、但别人能看到，并且可能会让事情变糟的部分。</a:t>
            </a:r>
          </a:p>
          <a:p>
            <a:r>
              <a:rPr lang="zh-CN" altLang="en-US" dirty="0"/>
              <a:t>你知道自己的盲点吗？问问身边的人，他们可能早就知道了！</a:t>
            </a:r>
          </a:p>
          <a:p>
            <a:endParaRPr lang="en-US" sz="1200" kern="1200" dirty="0">
              <a:solidFill>
                <a:schemeClr val="tx1"/>
              </a:solidFill>
              <a:effectLst/>
              <a:latin typeface="+mn-lt"/>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u="sng" kern="1200" dirty="0" err="1">
                <a:solidFill>
                  <a:schemeClr val="tx1"/>
                </a:solidFill>
                <a:effectLst/>
                <a:latin typeface="+mn-lt"/>
                <a:ea typeface="+mn-ea"/>
                <a:cs typeface="+mn-cs"/>
                <a:hlinkClick r:id="rId3" tooltip="Johari window"/>
              </a:rPr>
              <a:t>Johari</a:t>
            </a:r>
            <a:r>
              <a:rPr lang="en-US" sz="1200" kern="12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a:p>
            <a:r>
              <a:rPr lang="en-US" altLang="zh-CN" dirty="0"/>
              <a:t>Johari </a:t>
            </a:r>
            <a:r>
              <a:rPr lang="zh-CN" altLang="en-US" dirty="0"/>
              <a:t>窗模型很好地总结了这一点：</a:t>
            </a:r>
          </a:p>
          <a:p>
            <a:pPr>
              <a:buFont typeface="Arial" panose="020B0604020202020204" pitchFamily="34" charset="0"/>
              <a:buChar char="•"/>
            </a:pPr>
            <a:r>
              <a:rPr lang="zh-CN" altLang="en-US" b="1" dirty="0"/>
              <a:t>开放区（</a:t>
            </a:r>
            <a:r>
              <a:rPr lang="en-US" altLang="zh-CN" b="1" dirty="0"/>
              <a:t>The Open</a:t>
            </a:r>
            <a:r>
              <a:rPr lang="zh-CN" altLang="en-US" b="1" dirty="0"/>
              <a:t>）</a:t>
            </a:r>
            <a:r>
              <a:rPr lang="en-US" altLang="zh-CN" dirty="0"/>
              <a:t> – </a:t>
            </a:r>
            <a:r>
              <a:rPr lang="zh-CN" altLang="en-US" dirty="0"/>
              <a:t>这是我们愿意公开分享的内容，也是他人了解我们的部分。</a:t>
            </a:r>
          </a:p>
          <a:p>
            <a:pPr>
              <a:buFont typeface="Arial" panose="020B0604020202020204" pitchFamily="34" charset="0"/>
              <a:buChar char="•"/>
            </a:pPr>
            <a:r>
              <a:rPr lang="zh-CN" altLang="en-US" b="1" dirty="0"/>
              <a:t>隐藏区（</a:t>
            </a:r>
            <a:r>
              <a:rPr lang="en-US" altLang="zh-CN" b="1" dirty="0"/>
              <a:t>The Hidden</a:t>
            </a:r>
            <a:r>
              <a:rPr lang="zh-CN" altLang="en-US" b="1" dirty="0"/>
              <a:t>）</a:t>
            </a:r>
            <a:r>
              <a:rPr lang="en-US" altLang="zh-CN" dirty="0"/>
              <a:t> – </a:t>
            </a:r>
            <a:r>
              <a:rPr lang="zh-CN" altLang="en-US" dirty="0"/>
              <a:t>这是我们自己知道但他人不知道的部分（我们刻意隐藏的内容）。</a:t>
            </a:r>
          </a:p>
          <a:p>
            <a:pPr>
              <a:buFont typeface="Arial" panose="020B0604020202020204" pitchFamily="34" charset="0"/>
              <a:buChar char="•"/>
            </a:pPr>
            <a:r>
              <a:rPr lang="zh-CN" altLang="en-US" b="1" dirty="0"/>
              <a:t>未知区（</a:t>
            </a:r>
            <a:r>
              <a:rPr lang="en-US" altLang="zh-CN" b="1" dirty="0"/>
              <a:t>The Unknown</a:t>
            </a:r>
            <a:r>
              <a:rPr lang="zh-CN" altLang="en-US" b="1" dirty="0"/>
              <a:t>）</a:t>
            </a:r>
            <a:r>
              <a:rPr lang="en-US" altLang="zh-CN" dirty="0"/>
              <a:t> – </a:t>
            </a:r>
            <a:r>
              <a:rPr lang="zh-CN" altLang="en-US" dirty="0"/>
              <a:t>这是我们自己不了解，同时他人也不了解的部分。</a:t>
            </a:r>
          </a:p>
          <a:p>
            <a:pPr>
              <a:buFont typeface="Arial" panose="020B0604020202020204" pitchFamily="34" charset="0"/>
              <a:buChar char="•"/>
            </a:pPr>
            <a:r>
              <a:rPr lang="zh-CN" altLang="en-US" b="1" dirty="0"/>
              <a:t>盲点区（</a:t>
            </a:r>
            <a:r>
              <a:rPr lang="en-US" altLang="zh-CN" b="1" dirty="0"/>
              <a:t>The Blind Spot</a:t>
            </a:r>
            <a:r>
              <a:rPr lang="zh-CN" altLang="en-US" b="1" dirty="0"/>
              <a:t>）</a:t>
            </a:r>
            <a:r>
              <a:rPr lang="en-US" altLang="zh-CN" dirty="0"/>
              <a:t> – </a:t>
            </a:r>
            <a:r>
              <a:rPr lang="zh-CN" altLang="en-US" dirty="0"/>
              <a:t>这是他人知道但我们自己不知道的部分。</a:t>
            </a:r>
          </a:p>
          <a:p>
            <a:r>
              <a:rPr lang="zh-CN" altLang="en-US" dirty="0"/>
              <a:t>盲点往往是让我们跌倒的地方。这就是为什么我们会失败，为什么有时候会感到困惑</a:t>
            </a:r>
            <a:r>
              <a:rPr lang="en-US" altLang="zh-CN" dirty="0"/>
              <a:t>——</a:t>
            </a:r>
            <a:r>
              <a:rPr lang="zh-CN" altLang="en-US" dirty="0"/>
              <a:t>明明以为自己做得很好，却出了问题。这就像一次我们觉得很棒的约会，但对方却不愿再见面；又像在一次我们认为非常高效的会议后，某位同事却感到被轻视。盲点就是那些我们自己看不到、但别人能看到，并且可能会让事情变糟的部分。</a:t>
            </a:r>
          </a:p>
          <a:p>
            <a:r>
              <a:rPr lang="zh-CN" altLang="en-US" dirty="0"/>
              <a:t>你知道自己的盲点吗？问问身边的人，他们可能早就知道了！</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61</a:t>
            </a:fld>
            <a:endParaRPr lang="en-GB" sz="1200">
              <a:solidFill>
                <a:prstClr val="white"/>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62</a:t>
            </a:fld>
            <a:endParaRPr lang="en-GB" sz="1200">
              <a:solidFill>
                <a:prstClr val="white"/>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a:t>
            </a:r>
            <a:r>
              <a:rPr lang="zh-CN" altLang="en-US" b="1" dirty="0"/>
              <a:t>没有</a:t>
            </a:r>
            <a:r>
              <a:rPr lang="zh-CN" altLang="en-US" dirty="0"/>
              <a:t>任何确切的记载表明耶稣曾经写下过任何东西，唯一的例外是在</a:t>
            </a:r>
            <a:r>
              <a:rPr lang="zh-CN" altLang="en-US" b="1" dirty="0"/>
              <a:t>约翰福音第</a:t>
            </a:r>
            <a:r>
              <a:rPr lang="en-US" altLang="zh-CN" b="1" dirty="0"/>
              <a:t>8</a:t>
            </a:r>
            <a:r>
              <a:rPr lang="zh-CN" altLang="en-US" b="1" dirty="0"/>
              <a:t>章</a:t>
            </a:r>
            <a:r>
              <a:rPr lang="zh-CN" altLang="en-US" dirty="0"/>
              <a:t>中，祂曾在地上写字</a:t>
            </a:r>
            <a:r>
              <a:rPr lang="en-US" altLang="zh-CN" dirty="0"/>
              <a:t>——</a:t>
            </a:r>
            <a:r>
              <a:rPr lang="zh-CN" altLang="en-US" dirty="0"/>
              <a:t>但我们完全不知道祂写了什么！</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solidFill>
            <a:srgbClr val="FFFFFF"/>
          </a:solidFill>
          <a:ln/>
        </p:spPr>
      </p:sp>
      <p:sp>
        <p:nvSpPr>
          <p:cNvPr id="191490" name="Notes Placeholder 2"/>
          <p:cNvSpPr>
            <a:spLocks noGrp="1"/>
          </p:cNvSpPr>
          <p:nvPr>
            <p:ph type="body" idx="1"/>
          </p:nvPr>
        </p:nvSpPr>
        <p:spPr>
          <a:xfrm>
            <a:off x="0" y="0"/>
            <a:ext cx="0" cy="297991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22325" indent="-273050">
              <a:spcBef>
                <a:spcPts val="1200"/>
              </a:spcBef>
            </a:pPr>
            <a:r>
              <a:rPr lang="en-US" sz="1100" b="1" dirty="0">
                <a:ea typeface="ＭＳ 明朝" charset="0"/>
                <a:cs typeface="ＭＳ 明朝" charset="0"/>
              </a:rPr>
              <a:t>• Love God</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Where it starts—and ends—is in our call to LOVE.  As Paul noted, </a:t>
            </a:r>
            <a:r>
              <a:rPr lang="en-US" altLang="ja-JP" b="1" dirty="0">
                <a:latin typeface="Times" charset="0"/>
                <a:cs typeface="ＭＳ Ｐゴシック" charset="0"/>
              </a:rPr>
              <a:t>"The greatest of these is love" (1 Cor. 13:13).  </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What is the most important thing we do as a church?  It begins with loving the God who loves us.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Church</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Do you genuinely love him?  If you don</a:t>
            </a:r>
            <a:r>
              <a:rPr lang="ja-JP" altLang="en-US" b="1" dirty="0">
                <a:latin typeface="Times" charset="0"/>
                <a:cs typeface="ＭＳ Ｐゴシック" charset="0"/>
              </a:rPr>
              <a:t>’</a:t>
            </a:r>
            <a:r>
              <a:rPr lang="en-US" altLang="ja-JP" b="1" dirty="0">
                <a:latin typeface="Times" charset="0"/>
                <a:cs typeface="ＭＳ Ｐゴシック" charset="0"/>
              </a:rPr>
              <a:t>t, then nothing else you do counts, really.</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The second thing He said right after this: to love your neighbor as yourself.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Nations</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But who is your neighbor?  It starts right here in the body—to love the church—but then it extends from this </a:t>
            </a:r>
            <a:r>
              <a:rPr lang="en-US" altLang="ja-JP" b="1" dirty="0">
                <a:latin typeface="Times"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dirty="0">
              <a:cs typeface="ＭＳ Ｐゴシック" charset="0"/>
            </a:endParaRPr>
          </a:p>
          <a:p>
            <a:pPr marL="822325" indent="-273050">
              <a:spcBef>
                <a:spcPct val="0"/>
              </a:spcBef>
            </a:pPr>
            <a:endParaRPr lang="en-US" dirty="0">
              <a:cs typeface="ＭＳ Ｐゴシック" charset="0"/>
            </a:endParaRPr>
          </a:p>
          <a:p>
            <a:pPr marL="822325" indent="-273050">
              <a:spcBef>
                <a:spcPct val="0"/>
              </a:spcBef>
            </a:pPr>
            <a:endParaRPr lang="en-US" dirty="0">
              <a:cs typeface="ＭＳ Ｐゴシック" charset="0"/>
            </a:endParaRPr>
          </a:p>
          <a:p>
            <a:r>
              <a:rPr lang="en-US" altLang="zh-CN" b="1" dirty="0"/>
              <a:t>• </a:t>
            </a:r>
            <a:r>
              <a:rPr lang="zh-CN" altLang="en-US" b="1" dirty="0"/>
              <a:t>爱神（</a:t>
            </a:r>
            <a:r>
              <a:rPr lang="en-US" altLang="zh-CN" b="1" dirty="0"/>
              <a:t>Love God</a:t>
            </a:r>
            <a:r>
              <a:rPr lang="zh-CN" altLang="en-US" b="1" dirty="0"/>
              <a:t>）</a:t>
            </a:r>
            <a:br>
              <a:rPr lang="en-US" altLang="zh-CN" dirty="0"/>
            </a:br>
            <a:endParaRPr lang="en-US" altLang="zh-CN" dirty="0"/>
          </a:p>
          <a:p>
            <a:r>
              <a:rPr lang="zh-CN" altLang="en-US" dirty="0"/>
              <a:t>我们的呼召从</a:t>
            </a:r>
            <a:r>
              <a:rPr lang="zh-CN" altLang="en-US" b="1" dirty="0"/>
              <a:t>爱</a:t>
            </a:r>
            <a:r>
              <a:rPr lang="zh-CN" altLang="en-US" dirty="0"/>
              <a:t>开始，也以</a:t>
            </a:r>
            <a:r>
              <a:rPr lang="zh-CN" altLang="en-US" b="1" dirty="0"/>
              <a:t>爱</a:t>
            </a:r>
            <a:r>
              <a:rPr lang="zh-CN" altLang="en-US" dirty="0"/>
              <a:t>为终点。正如保罗所说：</a:t>
            </a:r>
          </a:p>
          <a:p>
            <a:r>
              <a:rPr lang="zh-CN" altLang="en-US" b="1" dirty="0"/>
              <a:t>“其中最大的是爱。”</a:t>
            </a:r>
            <a:r>
              <a:rPr lang="zh-CN" altLang="en-US" dirty="0"/>
              <a:t>（哥林多前书 </a:t>
            </a:r>
            <a:r>
              <a:rPr lang="en-US" altLang="zh-CN" dirty="0"/>
              <a:t>13:13</a:t>
            </a:r>
            <a:r>
              <a:rPr lang="zh-CN" altLang="en-US" dirty="0"/>
              <a:t>）</a:t>
            </a:r>
            <a:br>
              <a:rPr lang="zh-CN" altLang="en-US" dirty="0"/>
            </a:br>
            <a:endParaRPr lang="zh-CN" altLang="en-US" dirty="0"/>
          </a:p>
          <a:p>
            <a:r>
              <a:rPr lang="zh-CN" altLang="en-US" dirty="0"/>
              <a:t>作为</a:t>
            </a:r>
            <a:r>
              <a:rPr lang="zh-CN" altLang="en-US" b="1" dirty="0"/>
              <a:t>教会</a:t>
            </a:r>
            <a:r>
              <a:rPr lang="zh-CN" altLang="en-US" dirty="0"/>
              <a:t>，我们最重要的事是什么？</a:t>
            </a:r>
          </a:p>
          <a:p>
            <a:r>
              <a:rPr lang="zh-CN" altLang="en-US" b="1" dirty="0"/>
              <a:t>首先是去爱那位先爱我们的神。</a:t>
            </a:r>
            <a:endParaRPr lang="zh-CN" altLang="en-US" dirty="0"/>
          </a:p>
          <a:p>
            <a:endParaRPr lang="zh-CN" altLang="en-US" dirty="0"/>
          </a:p>
          <a:p>
            <a:r>
              <a:rPr lang="en-US" altLang="zh-CN" b="1" dirty="0"/>
              <a:t>• </a:t>
            </a:r>
            <a:r>
              <a:rPr lang="zh-CN" altLang="en-US" b="1" dirty="0"/>
              <a:t>爱教会（</a:t>
            </a:r>
            <a:r>
              <a:rPr lang="en-US" altLang="zh-CN" b="1" dirty="0"/>
              <a:t>Love Church</a:t>
            </a:r>
            <a:r>
              <a:rPr lang="zh-CN" altLang="en-US" b="1" dirty="0"/>
              <a:t>）</a:t>
            </a:r>
            <a:endParaRPr lang="en-US" altLang="zh-CN" dirty="0"/>
          </a:p>
          <a:p>
            <a:endParaRPr lang="en-US" altLang="zh-CN" dirty="0"/>
          </a:p>
          <a:p>
            <a:r>
              <a:rPr lang="zh-CN" altLang="en-US" dirty="0"/>
              <a:t>你真的</a:t>
            </a:r>
            <a:r>
              <a:rPr lang="zh-CN" altLang="en-US" b="1" dirty="0"/>
              <a:t>爱祂</a:t>
            </a:r>
            <a:r>
              <a:rPr lang="zh-CN" altLang="en-US" dirty="0"/>
              <a:t>吗？</a:t>
            </a:r>
          </a:p>
          <a:p>
            <a:r>
              <a:rPr lang="zh-CN" altLang="en-US" dirty="0"/>
              <a:t>如果你不爱祂，那么无论你做什么，</a:t>
            </a:r>
            <a:r>
              <a:rPr lang="zh-CN" altLang="en-US" b="1" dirty="0"/>
              <a:t>其实都毫无意义</a:t>
            </a:r>
            <a:r>
              <a:rPr lang="zh-CN" altLang="en-US" dirty="0"/>
              <a:t>。</a:t>
            </a:r>
          </a:p>
          <a:p>
            <a:endParaRPr lang="zh-CN" altLang="en-US" dirty="0"/>
          </a:p>
          <a:p>
            <a:r>
              <a:rPr lang="zh-CN" altLang="en-US" dirty="0"/>
              <a:t>紧接着，耶稣说的第二条诫命是：</a:t>
            </a:r>
          </a:p>
          <a:p>
            <a:r>
              <a:rPr lang="zh-CN" altLang="en-US" b="1" dirty="0"/>
              <a:t>“要爱邻舍如同自己。”</a:t>
            </a:r>
            <a:endParaRPr lang="zh-CN" altLang="en-US" dirty="0"/>
          </a:p>
          <a:p>
            <a:endParaRPr lang="zh-CN" altLang="en-US" dirty="0"/>
          </a:p>
          <a:p>
            <a:r>
              <a:rPr lang="en-US" altLang="zh-CN" b="1" dirty="0"/>
              <a:t>• </a:t>
            </a:r>
            <a:r>
              <a:rPr lang="zh-CN" altLang="en-US" b="1" dirty="0"/>
              <a:t>爱万国（</a:t>
            </a:r>
            <a:r>
              <a:rPr lang="en-US" altLang="zh-CN" b="1" dirty="0"/>
              <a:t>Love Nations</a:t>
            </a:r>
            <a:r>
              <a:rPr lang="zh-CN" altLang="en-US" b="1" dirty="0"/>
              <a:t>）</a:t>
            </a:r>
            <a:endParaRPr lang="en-US" altLang="zh-CN" dirty="0"/>
          </a:p>
          <a:p>
            <a:endParaRPr lang="en-US" altLang="zh-CN" dirty="0"/>
          </a:p>
          <a:p>
            <a:r>
              <a:rPr lang="zh-CN" altLang="en-US" b="1" dirty="0"/>
              <a:t>但谁是你的邻舍呢？</a:t>
            </a:r>
            <a:endParaRPr lang="zh-CN" altLang="en-US" dirty="0"/>
          </a:p>
          <a:p>
            <a:r>
              <a:rPr lang="zh-CN" altLang="en-US" dirty="0"/>
              <a:t>首先，这爱要从</a:t>
            </a:r>
            <a:r>
              <a:rPr lang="zh-CN" altLang="en-US" b="1" dirty="0"/>
              <a:t>教会</a:t>
            </a:r>
            <a:r>
              <a:rPr lang="zh-CN" altLang="en-US" dirty="0"/>
              <a:t>内部开始</a:t>
            </a:r>
            <a:r>
              <a:rPr lang="en-US" altLang="zh-CN" dirty="0"/>
              <a:t>——</a:t>
            </a:r>
            <a:r>
              <a:rPr lang="zh-CN" altLang="en-US" b="1" dirty="0"/>
              <a:t>爱弟兄姊妹</a:t>
            </a:r>
            <a:r>
              <a:rPr lang="zh-CN" altLang="en-US" dirty="0"/>
              <a:t>，然后再从</a:t>
            </a:r>
            <a:r>
              <a:rPr lang="zh-CN" altLang="en-US" b="1" dirty="0"/>
              <a:t>这位“近邻”延伸出去，去爱那些远离我们团契</a:t>
            </a:r>
            <a:r>
              <a:rPr lang="zh-CN" altLang="en-US" dirty="0"/>
              <a:t>、未曾得着福音的</a:t>
            </a:r>
            <a:r>
              <a:rPr lang="zh-CN" altLang="en-US" b="1" dirty="0"/>
              <a:t>万国万民</a:t>
            </a:r>
            <a:r>
              <a:rPr lang="zh-CN" altLang="en-US" dirty="0"/>
              <a:t>。</a:t>
            </a:r>
          </a:p>
          <a:p>
            <a:endParaRPr lang="zh-CN" altLang="en-US" dirty="0"/>
          </a:p>
          <a:p>
            <a:r>
              <a:rPr lang="zh-CN" altLang="en-US" dirty="0"/>
              <a:t>我们的</a:t>
            </a:r>
            <a:r>
              <a:rPr lang="zh-CN" altLang="en-US" b="1" dirty="0"/>
              <a:t>教会领袖</a:t>
            </a:r>
            <a:r>
              <a:rPr lang="zh-CN" altLang="en-US" dirty="0"/>
              <a:t>致力于让我们的事工</a:t>
            </a:r>
            <a:r>
              <a:rPr lang="zh-CN" altLang="en-US" b="1" dirty="0"/>
              <a:t>围绕这三大优先事项展开</a:t>
            </a:r>
            <a:r>
              <a:rPr lang="zh-CN" altLang="en-US" dirty="0"/>
              <a:t>。</a:t>
            </a:r>
          </a:p>
          <a:p>
            <a:pPr marL="822325" indent="-273050">
              <a:spcBef>
                <a:spcPct val="0"/>
              </a:spcBef>
            </a:pPr>
            <a:endParaRPr lang="en-US" dirty="0">
              <a:cs typeface="ＭＳ Ｐゴシック" charset="0"/>
            </a:endParaRPr>
          </a:p>
        </p:txBody>
      </p:sp>
      <p:sp>
        <p:nvSpPr>
          <p:cNvPr id="191491" name="Slide Number Placeholder 3"/>
          <p:cNvSpPr txBox="1">
            <a:spLocks noGrp="1"/>
          </p:cNvSpPr>
          <p:nvPr/>
        </p:nvSpPr>
        <p:spPr bwMode="auto">
          <a:xfrm>
            <a:off x="3886200" y="8686489"/>
            <a:ext cx="2971800" cy="45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a:fld id="{7E571687-7BED-F148-A1CD-62A26E829F14}" type="slidenum">
              <a:rPr lang="en-US" sz="1200">
                <a:solidFill>
                  <a:srgbClr val="000000"/>
                </a:solidFill>
                <a:latin typeface="Times New Roman" charset="0"/>
              </a:rPr>
              <a:pPr algn="r"/>
              <a:t>79</a:t>
            </a:fld>
            <a:endParaRPr lang="en-US" sz="1200">
              <a:solidFill>
                <a:srgbClr val="000000"/>
              </a:solidFill>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But do you want our church to remain small?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fear us getting big where we lose our family atmosphere?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fight growth?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Or do you enfold new people?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invite others to church?</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a:p>
            <a:r>
              <a:rPr lang="zh-CN" altLang="en-US" dirty="0"/>
              <a:t>但你希望我们的</a:t>
            </a:r>
            <a:r>
              <a:rPr lang="zh-CN" altLang="en-US" b="1" dirty="0"/>
              <a:t>教会一直维持小规模</a:t>
            </a:r>
            <a:r>
              <a:rPr lang="zh-CN" altLang="en-US" dirty="0"/>
              <a:t>吗？</a:t>
            </a:r>
          </a:p>
          <a:p>
            <a:r>
              <a:rPr lang="zh-CN" altLang="en-US" dirty="0"/>
              <a:t>你是否害怕</a:t>
            </a:r>
            <a:r>
              <a:rPr lang="zh-CN" altLang="en-US" b="1" dirty="0"/>
              <a:t>教会变大</a:t>
            </a:r>
            <a:r>
              <a:rPr lang="zh-CN" altLang="en-US" dirty="0"/>
              <a:t>，以至于我们失去</a:t>
            </a:r>
            <a:r>
              <a:rPr lang="zh-CN" altLang="en-US" b="1" dirty="0"/>
              <a:t>家庭般的氛围</a:t>
            </a:r>
            <a:r>
              <a:rPr lang="zh-CN" altLang="en-US" dirty="0"/>
              <a:t>？</a:t>
            </a:r>
          </a:p>
          <a:p>
            <a:r>
              <a:rPr lang="zh-CN" altLang="en-US" dirty="0"/>
              <a:t>你是在</a:t>
            </a:r>
            <a:r>
              <a:rPr lang="zh-CN" altLang="en-US" b="1" dirty="0"/>
              <a:t>抗拒成长</a:t>
            </a:r>
            <a:r>
              <a:rPr lang="zh-CN" altLang="en-US" dirty="0"/>
              <a:t>，还是</a:t>
            </a:r>
            <a:r>
              <a:rPr lang="zh-CN" altLang="en-US" b="1" dirty="0"/>
              <a:t>接纳新来的人</a:t>
            </a:r>
            <a:r>
              <a:rPr lang="zh-CN" altLang="en-US" dirty="0"/>
              <a:t>？</a:t>
            </a:r>
          </a:p>
          <a:p>
            <a:r>
              <a:rPr lang="zh-CN" altLang="en-US" dirty="0"/>
              <a:t>你是否</a:t>
            </a:r>
            <a:r>
              <a:rPr lang="zh-CN" altLang="en-US" b="1" dirty="0"/>
              <a:t>邀请他人来教会</a:t>
            </a:r>
            <a:r>
              <a:rPr lang="zh-CN" altLang="en-US" dirty="0"/>
              <a:t>？</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82</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83</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84</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85</a:t>
            </a:fld>
            <a:endParaRPr lang="en-GB" sz="1200">
              <a:solidFill>
                <a:prstClr val="white"/>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10</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AB277-61F0-734B-8718-E1E7D7A0E1AF}" type="slidenum">
              <a:rPr lang="en-US">
                <a:solidFill>
                  <a:prstClr val="black"/>
                </a:solidFill>
                <a:latin typeface="Calibri"/>
              </a:rPr>
              <a:pPr/>
              <a:t>90</a:t>
            </a:fld>
            <a:endParaRPr lang="en-US">
              <a:solidFill>
                <a:prstClr val="black"/>
              </a:solidFill>
              <a:latin typeface="Calibri"/>
            </a:endParaRPr>
          </a:p>
        </p:txBody>
      </p:sp>
      <p:sp>
        <p:nvSpPr>
          <p:cNvPr id="1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xfrm>
            <a:off x="914400" y="4343400"/>
            <a:ext cx="5029200" cy="2605971"/>
          </a:xfrm>
        </p:spPr>
        <p:txBody>
          <a:bodyPr/>
          <a:lstStyle/>
          <a:p>
            <a:pPr marL="228600" indent="-228600"/>
            <a:r>
              <a:rPr lang="en-US" b="1" dirty="0"/>
              <a:t>Historical Background (</a:t>
            </a:r>
            <a:r>
              <a:rPr lang="en-US" b="1" dirty="0" err="1"/>
              <a:t>BiblePlaces.com</a:t>
            </a:r>
            <a:r>
              <a:rPr lang="en-US" b="1" dirty="0"/>
              <a:t>)</a:t>
            </a:r>
          </a:p>
          <a:p>
            <a:pPr marL="228600" indent="-228600">
              <a:buFontTx/>
              <a:buAutoNum type="arabicPeriod"/>
            </a:pPr>
            <a:r>
              <a:rPr lang="en-US" dirty="0"/>
              <a:t>Philadelphia was founded either by </a:t>
            </a:r>
            <a:r>
              <a:rPr lang="en-US" dirty="0" err="1"/>
              <a:t>Eumenes</a:t>
            </a:r>
            <a:r>
              <a:rPr lang="en-US" dirty="0"/>
              <a:t> II, king of Pergamum, or his younger brother </a:t>
            </a:r>
            <a:r>
              <a:rPr lang="en-US" dirty="0" err="1"/>
              <a:t>Attalus</a:t>
            </a:r>
            <a:r>
              <a:rPr lang="en-US" dirty="0"/>
              <a:t> II, who reigned from 159-138 B.C.  Founded in honor of </a:t>
            </a:r>
            <a:r>
              <a:rPr lang="en-US" dirty="0" err="1"/>
              <a:t>Attalus</a:t>
            </a:r>
            <a:r>
              <a:rPr lang="en-US" dirty="0"/>
              <a:t> II, the name of the city means </a:t>
            </a:r>
            <a:r>
              <a:rPr lang="en-US" altLang="ja-JP" dirty="0">
                <a:latin typeface="Arial"/>
              </a:rPr>
              <a:t>"</a:t>
            </a:r>
            <a:r>
              <a:rPr lang="en-US" dirty="0"/>
              <a:t>lover of his brother.</a:t>
            </a:r>
            <a:r>
              <a:rPr lang="en-US" altLang="ja-JP" dirty="0">
                <a:latin typeface="Arial"/>
              </a:rPr>
              <a:t>"</a:t>
            </a:r>
            <a:r>
              <a:rPr lang="en-US" dirty="0"/>
              <a:t>  This refers to </a:t>
            </a:r>
            <a:r>
              <a:rPr lang="en-US" dirty="0" err="1"/>
              <a:t>Attalus</a:t>
            </a:r>
            <a:r>
              <a:rPr lang="ja-JP" altLang="en-US" dirty="0">
                <a:latin typeface="Arial"/>
              </a:rPr>
              <a:t>’</a:t>
            </a:r>
            <a:r>
              <a:rPr lang="en-US" dirty="0"/>
              <a:t> loyalty to his brother in refusing to overthrow him, even amidst encouragement from advisors to do so.</a:t>
            </a:r>
          </a:p>
          <a:p>
            <a:pPr marL="228600" indent="-228600">
              <a:buFontTx/>
              <a:buAutoNum type="arabicPeriod"/>
            </a:pPr>
            <a:r>
              <a:rPr lang="en-US" dirty="0"/>
              <a:t>At the edge of the </a:t>
            </a:r>
            <a:r>
              <a:rPr lang="en-US" i="1" dirty="0" err="1"/>
              <a:t>Katakekaumene</a:t>
            </a:r>
            <a:r>
              <a:rPr lang="en-US" i="1" dirty="0"/>
              <a:t> </a:t>
            </a:r>
            <a:r>
              <a:rPr lang="en-US" dirty="0"/>
              <a:t>(the </a:t>
            </a:r>
            <a:r>
              <a:rPr lang="en-US" altLang="ja-JP" dirty="0">
                <a:latin typeface="Arial"/>
              </a:rPr>
              <a:t>"</a:t>
            </a:r>
            <a:r>
              <a:rPr lang="en-US" dirty="0"/>
              <a:t>burned land</a:t>
            </a:r>
            <a:r>
              <a:rPr lang="en-US" altLang="ja-JP" dirty="0">
                <a:latin typeface="Arial"/>
              </a:rPr>
              <a:t>"</a:t>
            </a:r>
            <a:r>
              <a:rPr lang="en-US" dirty="0"/>
              <a:t>) was a fertile volcanic plain suitable for agriculture, especially grapes; Philadelphia came to be known for its grape production.  It was located in a region plagued by many earthquakes, which severely damaged the city in 17 and 23 A.D.  Out of gratitude to Emperor Tiberius for his help in rebuilding it, the city took on the name Neo Caesarea.  Emperor </a:t>
            </a:r>
            <a:r>
              <a:rPr lang="en-US" dirty="0" err="1"/>
              <a:t>Rasmanianus</a:t>
            </a:r>
            <a:r>
              <a:rPr lang="en-US" dirty="0"/>
              <a:t> changed this name to </a:t>
            </a:r>
            <a:r>
              <a:rPr lang="en-US" dirty="0" err="1"/>
              <a:t>Plabia</a:t>
            </a:r>
            <a:r>
              <a:rPr lang="en-US" dirty="0"/>
              <a:t>, after his wife, but this name also quickly went out of use.</a:t>
            </a:r>
          </a:p>
          <a:p>
            <a:pPr marL="228600" indent="-228600">
              <a:buFontTx/>
              <a:buAutoNum type="arabicPeriod"/>
            </a:pPr>
            <a:endParaRPr lang="en-US" dirty="0"/>
          </a:p>
          <a:p>
            <a:r>
              <a:rPr lang="zh-CN" altLang="en-US" b="1" dirty="0"/>
              <a:t>历史背景（来源：</a:t>
            </a:r>
            <a:r>
              <a:rPr lang="en-US" altLang="zh-CN" b="1" dirty="0" err="1"/>
              <a:t>BiblePlaces.com</a:t>
            </a:r>
            <a:r>
              <a:rPr lang="zh-CN" altLang="en-US" b="1" dirty="0"/>
              <a:t>）</a:t>
            </a:r>
            <a:endParaRPr lang="en-US" altLang="zh-CN" dirty="0"/>
          </a:p>
          <a:p>
            <a:endParaRPr lang="en-US" altLang="zh-CN" dirty="0"/>
          </a:p>
          <a:p>
            <a:r>
              <a:rPr lang="zh-CN" altLang="en-US" b="1" dirty="0"/>
              <a:t>非拉铁非（</a:t>
            </a:r>
            <a:r>
              <a:rPr lang="en-US" altLang="zh-CN" b="1" dirty="0"/>
              <a:t>Philadelphia</a:t>
            </a:r>
            <a:r>
              <a:rPr lang="zh-CN" altLang="en-US" b="1" dirty="0"/>
              <a:t>）</a:t>
            </a:r>
            <a:r>
              <a:rPr lang="en-US" altLang="zh-CN" dirty="0"/>
              <a:t> </a:t>
            </a:r>
            <a:r>
              <a:rPr lang="zh-CN" altLang="en-US" dirty="0"/>
              <a:t>由</a:t>
            </a:r>
            <a:r>
              <a:rPr lang="zh-CN" altLang="en-US" b="1" dirty="0"/>
              <a:t>别迦摩王国</a:t>
            </a:r>
            <a:r>
              <a:rPr lang="zh-CN" altLang="en-US" dirty="0"/>
              <a:t>的</a:t>
            </a:r>
            <a:r>
              <a:rPr lang="zh-CN" altLang="en-US" b="1" dirty="0"/>
              <a:t>欧迈尼斯二世（</a:t>
            </a:r>
            <a:r>
              <a:rPr lang="en-US" altLang="zh-CN" b="1" dirty="0"/>
              <a:t>Eumenes II</a:t>
            </a:r>
            <a:r>
              <a:rPr lang="zh-CN" altLang="en-US" b="1" dirty="0"/>
              <a:t>）或他的弟弟阿他罗斯二世（</a:t>
            </a:r>
            <a:r>
              <a:rPr lang="en-US" altLang="zh-CN" b="1" dirty="0"/>
              <a:t>Attalus II</a:t>
            </a:r>
            <a:r>
              <a:rPr lang="zh-CN" altLang="en-US" b="1" dirty="0"/>
              <a:t>）</a:t>
            </a:r>
            <a:r>
              <a:rPr lang="zh-CN" altLang="en-US" dirty="0"/>
              <a:t>（公元前 </a:t>
            </a:r>
            <a:r>
              <a:rPr lang="en-US" altLang="zh-CN" dirty="0"/>
              <a:t>159-138 </a:t>
            </a:r>
            <a:r>
              <a:rPr lang="zh-CN" altLang="en-US" dirty="0"/>
              <a:t>年在位）所建立。</a:t>
            </a:r>
          </a:p>
          <a:p>
            <a:endParaRPr lang="zh-CN" altLang="en-US" dirty="0"/>
          </a:p>
          <a:p>
            <a:r>
              <a:rPr lang="zh-CN" altLang="en-US" b="1" dirty="0"/>
              <a:t>这座城市的名字意为“爱兄之城”</a:t>
            </a:r>
            <a:r>
              <a:rPr lang="zh-CN" altLang="en-US" dirty="0"/>
              <a:t>，是为了</a:t>
            </a:r>
            <a:r>
              <a:rPr lang="zh-CN" altLang="en-US" b="1" dirty="0"/>
              <a:t>纪念阿他罗斯二世</a:t>
            </a:r>
            <a:r>
              <a:rPr lang="zh-CN" altLang="en-US" dirty="0"/>
              <a:t>。这个名字象征着</a:t>
            </a:r>
            <a:r>
              <a:rPr lang="zh-CN" altLang="en-US" b="1" dirty="0"/>
              <a:t>阿他罗斯对兄长的忠诚</a:t>
            </a:r>
            <a:r>
              <a:rPr lang="en-US" altLang="zh-CN" dirty="0"/>
              <a:t>——</a:t>
            </a:r>
            <a:r>
              <a:rPr lang="zh-CN" altLang="en-US" dirty="0"/>
              <a:t>尽管他的顾问们曾鼓励他篡夺王位，他仍拒绝这样做，始终忠于兄长。</a:t>
            </a:r>
          </a:p>
          <a:p>
            <a:endParaRPr lang="zh-CN" altLang="en-US" dirty="0"/>
          </a:p>
          <a:p>
            <a:r>
              <a:rPr lang="zh-CN" altLang="en-US" dirty="0"/>
              <a:t>非拉铁非位于</a:t>
            </a:r>
            <a:r>
              <a:rPr lang="zh-CN" altLang="en-US" b="1" dirty="0"/>
              <a:t>卡塔卡奥墨涅（</a:t>
            </a:r>
            <a:r>
              <a:rPr lang="en-US" altLang="zh-CN" b="1" dirty="0" err="1"/>
              <a:t>Katakekaumene</a:t>
            </a:r>
            <a:r>
              <a:rPr lang="zh-CN" altLang="en-US" b="1" dirty="0"/>
              <a:t>，“烧毁之地”）的边缘</a:t>
            </a:r>
            <a:r>
              <a:rPr lang="zh-CN" altLang="en-US" dirty="0"/>
              <a:t>，该地区是一片</a:t>
            </a:r>
            <a:r>
              <a:rPr lang="zh-CN" altLang="en-US" b="1" dirty="0"/>
              <a:t>肥沃的火山平原</a:t>
            </a:r>
            <a:r>
              <a:rPr lang="zh-CN" altLang="en-US" dirty="0"/>
              <a:t>，特别适合</a:t>
            </a:r>
            <a:r>
              <a:rPr lang="zh-CN" altLang="en-US" b="1" dirty="0"/>
              <a:t>农业种植，尤其是葡萄种植</a:t>
            </a:r>
            <a:r>
              <a:rPr lang="zh-CN" altLang="en-US" dirty="0"/>
              <a:t>。因此，非拉铁非</a:t>
            </a:r>
            <a:r>
              <a:rPr lang="zh-CN" altLang="en-US" b="1" dirty="0"/>
              <a:t>以葡萄生产闻名</a:t>
            </a:r>
            <a:r>
              <a:rPr lang="zh-CN" altLang="en-US" dirty="0"/>
              <a:t>。</a:t>
            </a:r>
          </a:p>
          <a:p>
            <a:endParaRPr lang="zh-CN" altLang="en-US" dirty="0"/>
          </a:p>
          <a:p>
            <a:r>
              <a:rPr lang="zh-CN" altLang="en-US" dirty="0"/>
              <a:t>然而，这座城市位于一个</a:t>
            </a:r>
            <a:r>
              <a:rPr lang="zh-CN" altLang="en-US" b="1" dirty="0"/>
              <a:t>地震多发地区</a:t>
            </a:r>
            <a:r>
              <a:rPr lang="zh-CN" altLang="en-US" dirty="0"/>
              <a:t>，曾在</a:t>
            </a:r>
            <a:r>
              <a:rPr lang="zh-CN" altLang="en-US" b="1" dirty="0"/>
              <a:t>公元 </a:t>
            </a:r>
            <a:r>
              <a:rPr lang="en-US" altLang="zh-CN" b="1" dirty="0"/>
              <a:t>17 </a:t>
            </a:r>
            <a:r>
              <a:rPr lang="zh-CN" altLang="en-US" b="1" dirty="0"/>
              <a:t>年和 </a:t>
            </a:r>
            <a:r>
              <a:rPr lang="en-US" altLang="zh-CN" b="1" dirty="0"/>
              <a:t>23 </a:t>
            </a:r>
            <a:r>
              <a:rPr lang="zh-CN" altLang="en-US" b="1" dirty="0"/>
              <a:t>年</a:t>
            </a:r>
            <a:r>
              <a:rPr lang="zh-CN" altLang="en-US" dirty="0"/>
              <a:t>遭受</a:t>
            </a:r>
            <a:r>
              <a:rPr lang="zh-CN" altLang="en-US" b="1" dirty="0"/>
              <a:t>严重破坏</a:t>
            </a:r>
            <a:r>
              <a:rPr lang="zh-CN" altLang="en-US" dirty="0"/>
              <a:t>。</a:t>
            </a:r>
          </a:p>
          <a:p>
            <a:endParaRPr lang="zh-CN" altLang="en-US" dirty="0"/>
          </a:p>
          <a:p>
            <a:r>
              <a:rPr lang="zh-CN" altLang="en-US" dirty="0"/>
              <a:t>由于</a:t>
            </a:r>
            <a:r>
              <a:rPr lang="zh-CN" altLang="en-US" b="1" dirty="0"/>
              <a:t>罗马皇帝提比略（</a:t>
            </a:r>
            <a:r>
              <a:rPr lang="en-US" altLang="zh-CN" b="1" dirty="0"/>
              <a:t>Emperor Tiberius</a:t>
            </a:r>
            <a:r>
              <a:rPr lang="zh-CN" altLang="en-US" b="1" dirty="0"/>
              <a:t>）帮助重建了这座城市，非拉铁非为了表示感激，改名为“新凯撒利亚”（</a:t>
            </a:r>
            <a:r>
              <a:rPr lang="en-US" altLang="zh-CN" b="1" dirty="0"/>
              <a:t>Neo Caesarea</a:t>
            </a:r>
            <a:r>
              <a:rPr lang="zh-CN" altLang="en-US" b="1" dirty="0"/>
              <a:t>）</a:t>
            </a:r>
            <a:r>
              <a:rPr lang="zh-CN" altLang="en-US" dirty="0"/>
              <a:t>。</a:t>
            </a:r>
          </a:p>
          <a:p>
            <a:endParaRPr lang="zh-CN" altLang="en-US" dirty="0"/>
          </a:p>
          <a:p>
            <a:r>
              <a:rPr lang="zh-CN" altLang="en-US" dirty="0"/>
              <a:t>后来，</a:t>
            </a:r>
            <a:r>
              <a:rPr lang="zh-CN" altLang="en-US" b="1" dirty="0"/>
              <a:t>皇帝拉斯马尼安努斯（</a:t>
            </a:r>
            <a:r>
              <a:rPr lang="en-US" altLang="zh-CN" b="1" dirty="0"/>
              <a:t>Emperor </a:t>
            </a:r>
            <a:r>
              <a:rPr lang="en-US" altLang="zh-CN" b="1" dirty="0" err="1"/>
              <a:t>Rasmanianus</a:t>
            </a:r>
            <a:r>
              <a:rPr lang="zh-CN" altLang="en-US" b="1" dirty="0"/>
              <a:t>）又将其更名为“</a:t>
            </a:r>
            <a:r>
              <a:rPr lang="en-US" altLang="zh-CN" b="1" dirty="0" err="1"/>
              <a:t>Plabia</a:t>
            </a:r>
            <a:r>
              <a:rPr lang="en-US" altLang="zh-CN" b="1" dirty="0"/>
              <a:t>”</a:t>
            </a:r>
            <a:r>
              <a:rPr lang="zh-CN" altLang="en-US" dirty="0"/>
              <a:t>，以纪念他的妻子，但这一名称很快被废弃。</a:t>
            </a:r>
          </a:p>
          <a:p>
            <a:pPr marL="228600" indent="-228600">
              <a:buFontTx/>
              <a:buAutoNum type="arabicPeriod"/>
            </a:pP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endParaRPr lang="en-US" dirty="0">
              <a:latin typeface="Times New Roman" charset="0"/>
              <a:ea typeface="ＭＳ Ｐゴシック" charset="0"/>
              <a:cs typeface="ＭＳ Ｐゴシック" charset="0"/>
            </a:endParaRPr>
          </a:p>
          <a:p>
            <a:r>
              <a:rPr lang="zh-CN" altLang="en-US" b="1" dirty="0"/>
              <a:t>耶稣设计了一个绝妙的策略</a:t>
            </a:r>
            <a:r>
              <a:rPr lang="zh-CN" altLang="en-US" dirty="0"/>
              <a:t>，</a:t>
            </a:r>
            <a:r>
              <a:rPr lang="zh-CN" altLang="en-US" b="1" dirty="0"/>
              <a:t>让他的启示首先传到该省的首都</a:t>
            </a:r>
            <a:r>
              <a:rPr lang="en-US" altLang="zh-CN" b="1" dirty="0"/>
              <a:t>——</a:t>
            </a:r>
            <a:r>
              <a:rPr lang="zh-CN" altLang="en-US" b="1" dirty="0"/>
              <a:t>以弗所</a:t>
            </a:r>
            <a:r>
              <a:rPr lang="zh-CN" altLang="en-US" dirty="0"/>
              <a:t>。</a:t>
            </a:r>
          </a:p>
          <a:p>
            <a:r>
              <a:rPr lang="zh-CN" altLang="en-US" dirty="0"/>
              <a:t>这不仅包括</a:t>
            </a:r>
            <a:r>
              <a:rPr lang="zh-CN" altLang="en-US" b="1" dirty="0"/>
              <a:t>一封写给以弗所的书信</a:t>
            </a:r>
            <a:r>
              <a:rPr lang="zh-CN" altLang="en-US" dirty="0"/>
              <a:t>，</a:t>
            </a:r>
            <a:r>
              <a:rPr lang="zh-CN" altLang="en-US" b="1" dirty="0"/>
              <a:t>还包括写给另外六间重要教会的书信</a:t>
            </a:r>
            <a:r>
              <a:rPr lang="zh-CN" altLang="en-US" dirty="0"/>
              <a:t>。</a:t>
            </a:r>
          </a:p>
          <a:p>
            <a:r>
              <a:rPr lang="zh-CN" altLang="en-US" b="1" dirty="0"/>
              <a:t>以弗所的信徒抄写了整本</a:t>
            </a:r>
            <a:r>
              <a:rPr lang="en-US" altLang="zh-CN" b="1" dirty="0"/>
              <a:t>《</a:t>
            </a:r>
            <a:r>
              <a:rPr lang="zh-CN" altLang="en-US" b="1" dirty="0"/>
              <a:t>启示录</a:t>
            </a:r>
            <a:r>
              <a:rPr lang="en-US" altLang="zh-CN" b="1" dirty="0"/>
              <a:t>》</a:t>
            </a:r>
            <a:r>
              <a:rPr lang="zh-CN" altLang="en-US" dirty="0"/>
              <a:t>，</a:t>
            </a:r>
            <a:r>
              <a:rPr lang="zh-CN" altLang="en-US" b="1" dirty="0"/>
              <a:t>然后将原稿送往下一座城市</a:t>
            </a:r>
            <a:r>
              <a:rPr lang="en-US" altLang="zh-CN" b="1" dirty="0"/>
              <a:t>——</a:t>
            </a:r>
            <a:r>
              <a:rPr lang="zh-CN" altLang="en-US" b="1" dirty="0"/>
              <a:t>士每拿</a:t>
            </a:r>
            <a:r>
              <a:rPr lang="zh-CN" altLang="en-US" dirty="0"/>
              <a:t>。</a:t>
            </a:r>
          </a:p>
          <a:p>
            <a:r>
              <a:rPr lang="zh-CN" altLang="en-US" b="1" dirty="0"/>
              <a:t>士每拿</a:t>
            </a:r>
            <a:r>
              <a:rPr lang="zh-CN" altLang="en-US" dirty="0"/>
              <a:t>再</a:t>
            </a:r>
            <a:r>
              <a:rPr lang="zh-CN" altLang="en-US" b="1" dirty="0"/>
              <a:t>抄写自己的副本</a:t>
            </a:r>
            <a:r>
              <a:rPr lang="zh-CN" altLang="en-US" dirty="0"/>
              <a:t>，</a:t>
            </a:r>
            <a:r>
              <a:rPr lang="zh-CN" altLang="en-US" b="1" dirty="0"/>
              <a:t>并将原稿送往北方主干道上的别迦摩</a:t>
            </a:r>
            <a:r>
              <a:rPr lang="zh-CN" altLang="en-US" dirty="0"/>
              <a:t>。</a:t>
            </a:r>
          </a:p>
          <a:p>
            <a:r>
              <a:rPr lang="zh-CN" altLang="en-US" b="1" dirty="0"/>
              <a:t>别迦摩</a:t>
            </a:r>
            <a:r>
              <a:rPr lang="zh-CN" altLang="en-US" dirty="0"/>
              <a:t>随后</a:t>
            </a:r>
            <a:r>
              <a:rPr lang="zh-CN" altLang="en-US" b="1" dirty="0"/>
              <a:t>将这卷预言书送往推雅推喇</a:t>
            </a:r>
            <a:r>
              <a:rPr lang="zh-CN" altLang="en-US" dirty="0"/>
              <a:t>，</a:t>
            </a:r>
            <a:r>
              <a:rPr lang="zh-CN" altLang="en-US" b="1" dirty="0"/>
              <a:t>推雅推喇再传递给撒狄</a:t>
            </a:r>
            <a:r>
              <a:rPr lang="zh-CN" altLang="en-US" dirty="0"/>
              <a:t>，</a:t>
            </a:r>
            <a:r>
              <a:rPr lang="zh-CN" altLang="en-US" b="1" dirty="0"/>
              <a:t>然后是非拉铁非</a:t>
            </a:r>
            <a:r>
              <a:rPr lang="zh-CN" altLang="en-US" dirty="0"/>
              <a:t>，</a:t>
            </a:r>
            <a:r>
              <a:rPr lang="zh-CN" altLang="en-US" b="1" dirty="0"/>
              <a:t>最后到达老底嘉</a:t>
            </a:r>
            <a:r>
              <a:rPr lang="zh-CN" altLang="en-US"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91</a:t>
            </a:fld>
            <a:endParaRPr lang="en-GB" sz="1200">
              <a:solidFill>
                <a:prstClr val="white"/>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92</a:t>
            </a:fld>
            <a:endParaRPr lang="en-GB" sz="1200">
              <a:solidFill>
                <a:prstClr val="white"/>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a:t>
            </a:r>
            <a:r>
              <a:rPr lang="en-US" sz="1200" b="1" kern="1200" dirty="0">
                <a:solidFill>
                  <a:schemeClr val="tx1"/>
                </a:solidFill>
                <a:effectLst/>
                <a:latin typeface="+mn-lt"/>
                <a:ea typeface="+mn-ea"/>
                <a:cs typeface="+mn-cs"/>
              </a:rPr>
              <a:t>Holy" means Christ is worthy to judge the spiritual life of the Philadelphia church.</a:t>
            </a:r>
          </a:p>
          <a:p>
            <a:pPr marL="0" marR="0" lvl="3" indent="0" algn="l" defTabSz="457200" rtl="0" eaLnBrk="1" fontAlgn="auto" latinLnBrk="0" hangingPunct="1">
              <a:lnSpc>
                <a:spcPct val="100000"/>
              </a:lnSpc>
              <a:spcBef>
                <a:spcPts val="0"/>
              </a:spcBef>
              <a:spcAft>
                <a:spcPts val="0"/>
              </a:spcAft>
              <a:buClrTx/>
              <a:buSzTx/>
              <a:buFontTx/>
              <a:buNone/>
              <a:tabLst/>
              <a:defRPr/>
            </a:pPr>
            <a:r>
              <a:rPr lang="zh-CN" altLang="en-US" dirty="0"/>
              <a:t>“</a:t>
            </a:r>
            <a:r>
              <a:rPr lang="zh-CN" altLang="en-US" b="1" dirty="0"/>
              <a:t>圣洁</a:t>
            </a:r>
            <a:r>
              <a:rPr lang="zh-CN" altLang="en-US" dirty="0"/>
              <a:t>”意味着</a:t>
            </a:r>
            <a:r>
              <a:rPr lang="zh-CN" altLang="en-US" b="1" dirty="0"/>
              <a:t>基督有资格审判</a:t>
            </a:r>
            <a:r>
              <a:rPr lang="zh-CN" altLang="en-US" dirty="0"/>
              <a:t>非拉铁非教会的</a:t>
            </a:r>
            <a:r>
              <a:rPr lang="zh-CN" altLang="en-US" b="1" dirty="0"/>
              <a:t>属灵生命</a:t>
            </a:r>
            <a:r>
              <a:rPr lang="zh-CN" altLang="en-US" dirty="0"/>
              <a:t>。</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97</a:t>
            </a:fld>
            <a:endParaRPr lang="en-GB" sz="1200">
              <a:solidFill>
                <a:prstClr val="white"/>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a:p>
            <a:endParaRPr lang="en-US" dirty="0">
              <a:latin typeface="Times New Roman" charset="0"/>
              <a:ea typeface="ＭＳ Ｐゴシック" charset="0"/>
              <a:cs typeface="ＭＳ Ｐゴシック" charset="0"/>
            </a:endParaRPr>
          </a:p>
          <a:p>
            <a:r>
              <a:rPr lang="zh-CN" altLang="en-US" b="1" dirty="0"/>
              <a:t>耶稣设计了一个绝妙的策略</a:t>
            </a:r>
            <a:r>
              <a:rPr lang="zh-CN" altLang="en-US" dirty="0"/>
              <a:t>，</a:t>
            </a:r>
            <a:r>
              <a:rPr lang="zh-CN" altLang="en-US" b="1" dirty="0"/>
              <a:t>让他的启示首先传到该省的首都</a:t>
            </a:r>
            <a:r>
              <a:rPr lang="en-US" altLang="zh-CN" b="1" dirty="0"/>
              <a:t>——</a:t>
            </a:r>
            <a:r>
              <a:rPr lang="zh-CN" altLang="en-US" b="1" dirty="0"/>
              <a:t>以弗所</a:t>
            </a:r>
            <a:r>
              <a:rPr lang="zh-CN" altLang="en-US" dirty="0"/>
              <a:t>。</a:t>
            </a:r>
          </a:p>
          <a:p>
            <a:r>
              <a:rPr lang="zh-CN" altLang="en-US" dirty="0"/>
              <a:t>这不仅包括</a:t>
            </a:r>
            <a:r>
              <a:rPr lang="zh-CN" altLang="en-US" b="1" dirty="0"/>
              <a:t>一封写给以弗所的书信</a:t>
            </a:r>
            <a:r>
              <a:rPr lang="zh-CN" altLang="en-US" dirty="0"/>
              <a:t>，</a:t>
            </a:r>
            <a:r>
              <a:rPr lang="zh-CN" altLang="en-US" b="1" dirty="0"/>
              <a:t>还包括写给另外六间重要教会的书信</a:t>
            </a:r>
            <a:r>
              <a:rPr lang="zh-CN" altLang="en-US" dirty="0"/>
              <a:t>。</a:t>
            </a:r>
          </a:p>
          <a:p>
            <a:r>
              <a:rPr lang="zh-CN" altLang="en-US" b="1" dirty="0"/>
              <a:t>以弗所的信徒抄写了整本</a:t>
            </a:r>
            <a:r>
              <a:rPr lang="en-US" altLang="zh-CN" b="1" dirty="0"/>
              <a:t>《</a:t>
            </a:r>
            <a:r>
              <a:rPr lang="zh-CN" altLang="en-US" b="1" dirty="0"/>
              <a:t>启示录</a:t>
            </a:r>
            <a:r>
              <a:rPr lang="en-US" altLang="zh-CN" b="1" dirty="0"/>
              <a:t>》</a:t>
            </a:r>
            <a:r>
              <a:rPr lang="zh-CN" altLang="en-US" dirty="0"/>
              <a:t>，</a:t>
            </a:r>
            <a:r>
              <a:rPr lang="zh-CN" altLang="en-US" b="1" dirty="0"/>
              <a:t>然后将原稿送往下一座城市</a:t>
            </a:r>
            <a:r>
              <a:rPr lang="en-US" altLang="zh-CN" b="1" dirty="0"/>
              <a:t>——</a:t>
            </a:r>
            <a:r>
              <a:rPr lang="zh-CN" altLang="en-US" b="1" dirty="0"/>
              <a:t>士每拿</a:t>
            </a:r>
            <a:r>
              <a:rPr lang="zh-CN" altLang="en-US" dirty="0"/>
              <a:t>。</a:t>
            </a:r>
          </a:p>
          <a:p>
            <a:r>
              <a:rPr lang="zh-CN" altLang="en-US" b="1" dirty="0"/>
              <a:t>士每拿</a:t>
            </a:r>
            <a:r>
              <a:rPr lang="zh-CN" altLang="en-US" dirty="0"/>
              <a:t>再</a:t>
            </a:r>
            <a:r>
              <a:rPr lang="zh-CN" altLang="en-US" b="1" dirty="0"/>
              <a:t>抄写自己的副本</a:t>
            </a:r>
            <a:r>
              <a:rPr lang="zh-CN" altLang="en-US" dirty="0"/>
              <a:t>，</a:t>
            </a:r>
            <a:r>
              <a:rPr lang="zh-CN" altLang="en-US" b="1" dirty="0"/>
              <a:t>并将原稿送往北方主干道上的别迦摩</a:t>
            </a:r>
            <a:r>
              <a:rPr lang="zh-CN" altLang="en-US" dirty="0"/>
              <a:t>。</a:t>
            </a:r>
          </a:p>
          <a:p>
            <a:r>
              <a:rPr lang="zh-CN" altLang="en-US" b="1" dirty="0"/>
              <a:t>别迦摩</a:t>
            </a:r>
            <a:r>
              <a:rPr lang="zh-CN" altLang="en-US" dirty="0"/>
              <a:t>随后</a:t>
            </a:r>
            <a:r>
              <a:rPr lang="zh-CN" altLang="en-US" b="1" dirty="0"/>
              <a:t>将这卷预言书送往推雅推喇</a:t>
            </a:r>
            <a:r>
              <a:rPr lang="zh-CN" altLang="en-US" dirty="0"/>
              <a:t>，</a:t>
            </a:r>
            <a:r>
              <a:rPr lang="zh-CN" altLang="en-US" b="1" dirty="0"/>
              <a:t>推雅推喇再传递给撒狄</a:t>
            </a:r>
            <a:r>
              <a:rPr lang="zh-CN" altLang="en-US" dirty="0"/>
              <a:t>，</a:t>
            </a:r>
            <a:r>
              <a:rPr lang="zh-CN" altLang="en-US" b="1" dirty="0"/>
              <a:t>然后是非拉铁非</a:t>
            </a:r>
            <a:r>
              <a:rPr lang="zh-CN" altLang="en-US" dirty="0"/>
              <a:t>，</a:t>
            </a:r>
            <a:r>
              <a:rPr lang="zh-CN" altLang="en-US" b="1" dirty="0"/>
              <a:t>最后到达老底嘉</a:t>
            </a:r>
            <a:r>
              <a:rPr lang="zh-CN" altLang="en-US"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11</a:t>
            </a:fld>
            <a:endParaRPr lang="en-GB" sz="1200">
              <a:solidFill>
                <a:prstClr val="white"/>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因此，基督为他们敞开了</a:t>
            </a:r>
            <a:r>
              <a:rPr lang="zh-CN" altLang="en-US" b="1" dirty="0"/>
              <a:t>事工的大门</a:t>
            </a:r>
            <a:r>
              <a:rPr lang="en-US" altLang="zh-CN" dirty="0"/>
              <a:t>——</a:t>
            </a:r>
            <a:r>
              <a:rPr lang="zh-CN" altLang="en-US" dirty="0"/>
              <a:t>你知道吗？</a:t>
            </a:r>
            <a:r>
              <a:rPr lang="zh-CN" altLang="en-US" b="1" dirty="0"/>
              <a:t>直到今天，这座城市里仍然有基督教的见证！</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99</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1997-July 2014 God has seen fit to grant me the privilege to train pastors in 12 other countries on 52 trips the past 17 years.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从 </a:t>
            </a:r>
            <a:r>
              <a:rPr lang="en-US" altLang="zh-CN" b="1" dirty="0"/>
              <a:t>1997 </a:t>
            </a:r>
            <a:r>
              <a:rPr lang="zh-CN" altLang="en-US" b="1" dirty="0"/>
              <a:t>年至 </a:t>
            </a:r>
            <a:r>
              <a:rPr lang="en-US" altLang="zh-CN" b="1" dirty="0"/>
              <a:t>2014 </a:t>
            </a:r>
            <a:r>
              <a:rPr lang="zh-CN" altLang="en-US" b="1" dirty="0"/>
              <a:t>年 </a:t>
            </a:r>
            <a:r>
              <a:rPr lang="en-US" altLang="zh-CN" b="1" dirty="0"/>
              <a:t>7 </a:t>
            </a:r>
            <a:r>
              <a:rPr lang="zh-CN" altLang="en-US" b="1" dirty="0"/>
              <a:t>月</a:t>
            </a:r>
            <a:r>
              <a:rPr lang="zh-CN" altLang="en-US" dirty="0"/>
              <a:t>，</a:t>
            </a:r>
            <a:r>
              <a:rPr lang="zh-CN" altLang="en-US" b="1" dirty="0"/>
              <a:t>在过去 </a:t>
            </a:r>
            <a:r>
              <a:rPr lang="en-US" altLang="zh-CN" b="1" dirty="0"/>
              <a:t>17 </a:t>
            </a:r>
            <a:r>
              <a:rPr lang="zh-CN" altLang="en-US" b="1" dirty="0"/>
              <a:t>年间</a:t>
            </a:r>
            <a:r>
              <a:rPr lang="zh-CN" altLang="en-US" dirty="0"/>
              <a:t>，神让我有幸</a:t>
            </a:r>
            <a:r>
              <a:rPr lang="en-US" altLang="zh-CN" b="1" dirty="0"/>
              <a:t>52 </a:t>
            </a:r>
            <a:r>
              <a:rPr lang="zh-CN" altLang="en-US" b="1" dirty="0"/>
              <a:t>次出行</a:t>
            </a:r>
            <a:r>
              <a:rPr lang="zh-CN" altLang="en-US" dirty="0"/>
              <a:t>，在</a:t>
            </a:r>
            <a:r>
              <a:rPr lang="en-US" altLang="zh-CN" b="1" dirty="0"/>
              <a:t>12 </a:t>
            </a:r>
            <a:r>
              <a:rPr lang="zh-CN" altLang="en-US" b="1" dirty="0"/>
              <a:t>个国家</a:t>
            </a:r>
            <a:r>
              <a:rPr lang="zh-CN" altLang="en-US" dirty="0"/>
              <a:t>培训牧者。</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solidFill>
            <a:srgbClr val="FFFFFF"/>
          </a:solidFill>
          <a:ln/>
        </p:spPr>
      </p:sp>
      <p:sp>
        <p:nvSpPr>
          <p:cNvPr id="191490" name="Notes Placeholder 2"/>
          <p:cNvSpPr>
            <a:spLocks noGrp="1"/>
          </p:cNvSpPr>
          <p:nvPr>
            <p:ph type="body" idx="1"/>
          </p:nvPr>
        </p:nvSpPr>
        <p:spPr>
          <a:xfrm>
            <a:off x="0" y="0"/>
            <a:ext cx="0" cy="297991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22325" indent="-273050">
              <a:spcBef>
                <a:spcPts val="1200"/>
              </a:spcBef>
            </a:pPr>
            <a:r>
              <a:rPr lang="en-US" sz="1100" b="1" dirty="0">
                <a:ea typeface="ＭＳ 明朝" charset="0"/>
                <a:cs typeface="ＭＳ 明朝" charset="0"/>
              </a:rPr>
              <a:t>• Love God</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Where it starts—and ends—is in our call to LOVE.  As Paul noted, </a:t>
            </a:r>
            <a:r>
              <a:rPr lang="en-US" altLang="ja-JP" b="1" dirty="0">
                <a:latin typeface="Times" charset="0"/>
                <a:cs typeface="ＭＳ Ｐゴシック" charset="0"/>
              </a:rPr>
              <a:t>"The greatest of these is love" (1 Cor. 13:13).  </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What is the most important thing we do as a church?  It begins with loving the God who loves us.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Church</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Do you genuinely love him?  If you don</a:t>
            </a:r>
            <a:r>
              <a:rPr lang="ja-JP" altLang="en-US" b="1" dirty="0">
                <a:latin typeface="Times" charset="0"/>
                <a:cs typeface="ＭＳ Ｐゴシック" charset="0"/>
              </a:rPr>
              <a:t>’</a:t>
            </a:r>
            <a:r>
              <a:rPr lang="en-US" altLang="ja-JP" b="1" dirty="0">
                <a:latin typeface="Times" charset="0"/>
                <a:cs typeface="ＭＳ Ｐゴシック" charset="0"/>
              </a:rPr>
              <a:t>t, then nothing else you do counts, really.</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The second thing He said right after this: to love your neighbor as yourself.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Nations</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But who is your neighbor?  It starts right here in the body—to love the church—but then it extends from this </a:t>
            </a:r>
            <a:r>
              <a:rPr lang="en-US" altLang="ja-JP" b="1" dirty="0">
                <a:latin typeface="Times"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dirty="0">
              <a:cs typeface="ＭＳ Ｐゴシック" charset="0"/>
            </a:endParaRPr>
          </a:p>
          <a:p>
            <a:pPr marL="822325" indent="-273050">
              <a:spcBef>
                <a:spcPct val="0"/>
              </a:spcBef>
            </a:pPr>
            <a:endParaRPr lang="en-US" dirty="0">
              <a:cs typeface="ＭＳ Ｐゴシック" charset="0"/>
            </a:endParaRPr>
          </a:p>
          <a:p>
            <a:r>
              <a:rPr lang="en-US" altLang="zh-CN" b="1" dirty="0"/>
              <a:t>• </a:t>
            </a:r>
            <a:r>
              <a:rPr lang="zh-CN" altLang="en-US" b="1" dirty="0"/>
              <a:t>爱神（</a:t>
            </a:r>
            <a:r>
              <a:rPr lang="en-US" altLang="zh-CN" b="1" dirty="0"/>
              <a:t>Love God</a:t>
            </a:r>
            <a:r>
              <a:rPr lang="zh-CN" altLang="en-US" b="1" dirty="0"/>
              <a:t>）</a:t>
            </a:r>
            <a:br>
              <a:rPr lang="en-US" altLang="zh-CN" dirty="0"/>
            </a:br>
            <a:endParaRPr lang="en-US" altLang="zh-CN" dirty="0"/>
          </a:p>
          <a:p>
            <a:r>
              <a:rPr lang="zh-CN" altLang="en-US" dirty="0"/>
              <a:t>我们的呼召从</a:t>
            </a:r>
            <a:r>
              <a:rPr lang="zh-CN" altLang="en-US" b="1" dirty="0"/>
              <a:t>爱</a:t>
            </a:r>
            <a:r>
              <a:rPr lang="zh-CN" altLang="en-US" dirty="0"/>
              <a:t>开始，也以</a:t>
            </a:r>
            <a:r>
              <a:rPr lang="zh-CN" altLang="en-US" b="1" dirty="0"/>
              <a:t>爱</a:t>
            </a:r>
            <a:r>
              <a:rPr lang="zh-CN" altLang="en-US" dirty="0"/>
              <a:t>为终点。正如保罗所说：</a:t>
            </a:r>
          </a:p>
          <a:p>
            <a:r>
              <a:rPr lang="zh-CN" altLang="en-US" b="1" dirty="0"/>
              <a:t>“其中最大的是爱。”</a:t>
            </a:r>
            <a:r>
              <a:rPr lang="zh-CN" altLang="en-US" dirty="0"/>
              <a:t>（哥林多前书 </a:t>
            </a:r>
            <a:r>
              <a:rPr lang="en-US" altLang="zh-CN" dirty="0"/>
              <a:t>13:13</a:t>
            </a:r>
            <a:r>
              <a:rPr lang="zh-CN" altLang="en-US" dirty="0"/>
              <a:t>）</a:t>
            </a:r>
          </a:p>
          <a:p>
            <a:endParaRPr lang="zh-CN" altLang="en-US" dirty="0"/>
          </a:p>
          <a:p>
            <a:r>
              <a:rPr lang="zh-CN" altLang="en-US" dirty="0"/>
              <a:t>作为</a:t>
            </a:r>
            <a:r>
              <a:rPr lang="zh-CN" altLang="en-US" b="1" dirty="0"/>
              <a:t>教会</a:t>
            </a:r>
            <a:r>
              <a:rPr lang="zh-CN" altLang="en-US" dirty="0"/>
              <a:t>，我们最重要的事是什么？</a:t>
            </a:r>
          </a:p>
          <a:p>
            <a:r>
              <a:rPr lang="zh-CN" altLang="en-US" b="1" dirty="0"/>
              <a:t>首先是去爱那位先爱我们的神。</a:t>
            </a:r>
            <a:endParaRPr lang="zh-CN" altLang="en-US" dirty="0"/>
          </a:p>
          <a:p>
            <a:endParaRPr lang="zh-CN" altLang="en-US" dirty="0"/>
          </a:p>
          <a:p>
            <a:r>
              <a:rPr lang="en-US" altLang="zh-CN" b="1" dirty="0"/>
              <a:t>• </a:t>
            </a:r>
            <a:r>
              <a:rPr lang="zh-CN" altLang="en-US" b="1" dirty="0"/>
              <a:t>爱教会（</a:t>
            </a:r>
            <a:r>
              <a:rPr lang="en-US" altLang="zh-CN" b="1" dirty="0"/>
              <a:t>Love Church</a:t>
            </a:r>
            <a:r>
              <a:rPr lang="zh-CN" altLang="en-US" b="1" dirty="0"/>
              <a:t>）</a:t>
            </a:r>
            <a:br>
              <a:rPr lang="en-US" altLang="zh-CN" dirty="0"/>
            </a:br>
            <a:endParaRPr lang="en-US" altLang="zh-CN" dirty="0"/>
          </a:p>
          <a:p>
            <a:r>
              <a:rPr lang="zh-CN" altLang="en-US" dirty="0"/>
              <a:t>你真的</a:t>
            </a:r>
            <a:r>
              <a:rPr lang="zh-CN" altLang="en-US" b="1" dirty="0"/>
              <a:t>爱祂</a:t>
            </a:r>
            <a:r>
              <a:rPr lang="zh-CN" altLang="en-US" dirty="0"/>
              <a:t>吗？</a:t>
            </a:r>
          </a:p>
          <a:p>
            <a:r>
              <a:rPr lang="zh-CN" altLang="en-US" dirty="0"/>
              <a:t>如果你不爱祂，那么无论你做什么，</a:t>
            </a:r>
            <a:r>
              <a:rPr lang="zh-CN" altLang="en-US" b="1" dirty="0"/>
              <a:t>其实都毫无意义</a:t>
            </a:r>
            <a:r>
              <a:rPr lang="zh-CN" altLang="en-US" dirty="0"/>
              <a:t>。</a:t>
            </a:r>
            <a:br>
              <a:rPr lang="zh-CN" altLang="en-US" dirty="0"/>
            </a:br>
            <a:endParaRPr lang="zh-CN" altLang="en-US" dirty="0"/>
          </a:p>
          <a:p>
            <a:r>
              <a:rPr lang="zh-CN" altLang="en-US" dirty="0"/>
              <a:t>紧接着，耶稣说的第二条诫命是：</a:t>
            </a:r>
          </a:p>
          <a:p>
            <a:r>
              <a:rPr lang="zh-CN" altLang="en-US" b="1" dirty="0"/>
              <a:t>“要爱邻舍如同自己。”</a:t>
            </a:r>
            <a:endParaRPr lang="zh-CN" altLang="en-US" dirty="0"/>
          </a:p>
          <a:p>
            <a:endParaRPr lang="zh-CN" altLang="en-US" dirty="0"/>
          </a:p>
          <a:p>
            <a:r>
              <a:rPr lang="en-US" altLang="zh-CN" b="1" dirty="0"/>
              <a:t>• </a:t>
            </a:r>
            <a:r>
              <a:rPr lang="zh-CN" altLang="en-US" b="1" dirty="0"/>
              <a:t>爱万国（</a:t>
            </a:r>
            <a:r>
              <a:rPr lang="en-US" altLang="zh-CN" b="1" dirty="0"/>
              <a:t>Love Nations</a:t>
            </a:r>
            <a:r>
              <a:rPr lang="zh-CN" altLang="en-US" b="1" dirty="0"/>
              <a:t>）</a:t>
            </a:r>
            <a:br>
              <a:rPr lang="en-US" altLang="zh-CN" dirty="0"/>
            </a:br>
            <a:endParaRPr lang="en-US" altLang="zh-CN" dirty="0"/>
          </a:p>
          <a:p>
            <a:r>
              <a:rPr lang="zh-CN" altLang="en-US" b="1" dirty="0"/>
              <a:t>但谁是你的邻舍呢？</a:t>
            </a:r>
            <a:endParaRPr lang="zh-CN" altLang="en-US" dirty="0"/>
          </a:p>
          <a:p>
            <a:r>
              <a:rPr lang="zh-CN" altLang="en-US" dirty="0"/>
              <a:t>首先，这爱要从</a:t>
            </a:r>
            <a:r>
              <a:rPr lang="zh-CN" altLang="en-US" b="1" dirty="0"/>
              <a:t>教会</a:t>
            </a:r>
            <a:r>
              <a:rPr lang="zh-CN" altLang="en-US" dirty="0"/>
              <a:t>内部开始</a:t>
            </a:r>
            <a:r>
              <a:rPr lang="en-US" altLang="zh-CN" dirty="0"/>
              <a:t>——</a:t>
            </a:r>
            <a:r>
              <a:rPr lang="zh-CN" altLang="en-US" b="1" dirty="0"/>
              <a:t>爱弟兄姊妹</a:t>
            </a:r>
            <a:r>
              <a:rPr lang="zh-CN" altLang="en-US" dirty="0"/>
              <a:t>，然后再从</a:t>
            </a:r>
            <a:r>
              <a:rPr lang="zh-CN" altLang="en-US" b="1" dirty="0"/>
              <a:t>这位“近邻”延伸出去，去爱那些远离我们团契</a:t>
            </a:r>
            <a:r>
              <a:rPr lang="zh-CN" altLang="en-US" dirty="0"/>
              <a:t>、未曾得着福音的</a:t>
            </a:r>
            <a:r>
              <a:rPr lang="zh-CN" altLang="en-US" b="1" dirty="0"/>
              <a:t>万国万民</a:t>
            </a:r>
            <a:r>
              <a:rPr lang="zh-CN" altLang="en-US" dirty="0"/>
              <a:t>。</a:t>
            </a:r>
          </a:p>
          <a:p>
            <a:endParaRPr lang="zh-CN" altLang="en-US" dirty="0"/>
          </a:p>
          <a:p>
            <a:r>
              <a:rPr lang="zh-CN" altLang="en-US" dirty="0"/>
              <a:t>我们的</a:t>
            </a:r>
            <a:r>
              <a:rPr lang="zh-CN" altLang="en-US" b="1" dirty="0"/>
              <a:t>教会领袖</a:t>
            </a:r>
            <a:r>
              <a:rPr lang="zh-CN" altLang="en-US" dirty="0"/>
              <a:t>致力于让我们的事工</a:t>
            </a:r>
            <a:r>
              <a:rPr lang="zh-CN" altLang="en-US" b="1" dirty="0"/>
              <a:t>围绕这三大优先事项展开</a:t>
            </a:r>
            <a:r>
              <a:rPr lang="zh-CN" altLang="en-US" dirty="0"/>
              <a:t>。</a:t>
            </a:r>
          </a:p>
          <a:p>
            <a:pPr marL="822325" indent="-273050">
              <a:spcBef>
                <a:spcPct val="0"/>
              </a:spcBef>
            </a:pPr>
            <a:endParaRPr lang="en-US" dirty="0">
              <a:cs typeface="ＭＳ Ｐゴシック" charset="0"/>
            </a:endParaRPr>
          </a:p>
        </p:txBody>
      </p:sp>
      <p:sp>
        <p:nvSpPr>
          <p:cNvPr id="191491" name="Slide Number Placeholder 3"/>
          <p:cNvSpPr txBox="1">
            <a:spLocks noGrp="1"/>
          </p:cNvSpPr>
          <p:nvPr/>
        </p:nvSpPr>
        <p:spPr bwMode="auto">
          <a:xfrm>
            <a:off x="3886200" y="8686489"/>
            <a:ext cx="2971800" cy="45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a:fld id="{7E571687-7BED-F148-A1CD-62A26E829F14}" type="slidenum">
              <a:rPr lang="en-US" sz="1200">
                <a:solidFill>
                  <a:srgbClr val="000000"/>
                </a:solidFill>
                <a:latin typeface="Times New Roman" charset="0"/>
              </a:rPr>
              <a:pPr algn="r"/>
              <a:t>101</a:t>
            </a:fld>
            <a:endParaRPr lang="en-US" sz="1200">
              <a:solidFill>
                <a:srgbClr val="000000"/>
              </a:solidFill>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018F85-8664-0F4E-93F5-394ABC92FE60}" type="slidenum">
              <a:rPr lang="en-US" sz="1200">
                <a:solidFill>
                  <a:prstClr val="black"/>
                </a:solidFill>
              </a:rPr>
              <a:pPr/>
              <a:t>102</a:t>
            </a:fld>
            <a:endParaRPr lang="en-US" sz="1200">
              <a:solidFill>
                <a:prstClr val="black"/>
              </a:solidFill>
            </a:endParaRPr>
          </a:p>
        </p:txBody>
      </p:sp>
      <p:sp>
        <p:nvSpPr>
          <p:cNvPr id="157698" name="Rectangle 1026"/>
          <p:cNvSpPr>
            <a:spLocks noGrp="1" noRot="1" noChangeAspect="1" noChangeArrowheads="1"/>
          </p:cNvSpPr>
          <p:nvPr>
            <p:ph type="sldImg"/>
          </p:nvPr>
        </p:nvSpPr>
        <p:spPr>
          <a:solidFill>
            <a:srgbClr val="FFFFFF"/>
          </a:solidFill>
          <a:ln/>
        </p:spPr>
      </p:sp>
      <p:sp>
        <p:nvSpPr>
          <p:cNvPr id="157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D4CB66-0A63-9444-9408-4391380B9F82}" type="slidenum">
              <a:rPr lang="en-US" sz="1200">
                <a:solidFill>
                  <a:prstClr val="black"/>
                </a:solidFill>
              </a:rPr>
              <a:pPr/>
              <a:t>103</a:t>
            </a:fld>
            <a:endParaRPr lang="en-US" sz="1200">
              <a:solidFill>
                <a:prstClr val="black"/>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105</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1997-July 2014 God has seen fit to grant me the privilege to train pastors in 12 other countries on 52 trips the past 17 years.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从 </a:t>
            </a:r>
            <a:r>
              <a:rPr lang="en-US" altLang="zh-CN" b="1" dirty="0"/>
              <a:t>1997 </a:t>
            </a:r>
            <a:r>
              <a:rPr lang="zh-CN" altLang="en-US" b="1" dirty="0"/>
              <a:t>年至 </a:t>
            </a:r>
            <a:r>
              <a:rPr lang="en-US" altLang="zh-CN" b="1" dirty="0"/>
              <a:t>2014 </a:t>
            </a:r>
            <a:r>
              <a:rPr lang="zh-CN" altLang="en-US" b="1" dirty="0"/>
              <a:t>年 </a:t>
            </a:r>
            <a:r>
              <a:rPr lang="en-US" altLang="zh-CN" b="1" dirty="0"/>
              <a:t>7 </a:t>
            </a:r>
            <a:r>
              <a:rPr lang="zh-CN" altLang="en-US" b="1" dirty="0"/>
              <a:t>月</a:t>
            </a:r>
            <a:r>
              <a:rPr lang="zh-CN" altLang="en-US" dirty="0"/>
              <a:t>，</a:t>
            </a:r>
            <a:r>
              <a:rPr lang="zh-CN" altLang="en-US" b="1" dirty="0"/>
              <a:t>在过去 </a:t>
            </a:r>
            <a:r>
              <a:rPr lang="en-US" altLang="zh-CN" b="1" dirty="0"/>
              <a:t>17 </a:t>
            </a:r>
            <a:r>
              <a:rPr lang="zh-CN" altLang="en-US" b="1" dirty="0"/>
              <a:t>年间</a:t>
            </a:r>
            <a:r>
              <a:rPr lang="zh-CN" altLang="en-US" dirty="0"/>
              <a:t>，神让我有幸</a:t>
            </a:r>
            <a:r>
              <a:rPr lang="en-US" altLang="zh-CN" b="1" dirty="0"/>
              <a:t>52 </a:t>
            </a:r>
            <a:r>
              <a:rPr lang="zh-CN" altLang="en-US" b="1" dirty="0"/>
              <a:t>次出行</a:t>
            </a:r>
            <a:r>
              <a:rPr lang="zh-CN" altLang="en-US" dirty="0"/>
              <a:t>，在</a:t>
            </a:r>
            <a:r>
              <a:rPr lang="en-US" altLang="zh-CN" b="1" dirty="0"/>
              <a:t>12 </a:t>
            </a:r>
            <a:r>
              <a:rPr lang="zh-CN" altLang="en-US" b="1" dirty="0"/>
              <a:t>个国家</a:t>
            </a:r>
            <a:r>
              <a:rPr lang="zh-CN" altLang="en-US" dirty="0"/>
              <a:t>培训牧者。</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1F306F-9CF8-9144-A84C-50ADDBEDE3A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718583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F392A88-89E1-7249-ACE0-B4F39C59D20F}"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712500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xmlns="">
                <a:solidFill>
                  <a:schemeClr val="bg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2793EE59-69B5-8140-9727-275BBFDF2F3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110175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96BFF3A-DF37-AA41-B554-BF5289642C5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863365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F2F1564-4D81-B444-B6C0-A21F4BCF433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433807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A415D8D-A964-9442-AE6F-3D949C5E491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5661549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3D65E3E3-FA00-C247-A910-EF64E5B106F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56862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416191D-7C38-FD41-848E-24FD5ED5E9C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209872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C2E3C05-EED6-6442-9C7C-FA8E2146425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724295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9B3C8B5-0667-8A4F-94E2-E43B6A8508E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48890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3000D3E-8E43-9548-A803-770A16680A6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608061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1541893-4FD1-FB4A-9261-28FCD53C7E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073352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CCEEF9A-BDAD-A049-8C4F-54B597A0C80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922696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F71C7-AC95-9D48-9EFA-ADF607B96776}"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54317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9465A-2DBD-384E-897A-B6AE21F465F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055861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00705-73B5-AA43-8A35-6F63436EE16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869870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87E154-B957-B444-B3E6-FF92D75A7B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319198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A33C5E-0F34-E544-AD44-D30ECCC1ADF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149035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F82F83-E653-4C46-A1A5-2B94C977F61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306538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429ECC-B7D8-6649-8253-E323EDD1F5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3093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3F372-AF5C-F34F-9202-AEDED2BFDA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953368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3DA0C-F5E7-8D4C-B86D-F97B417B52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207008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1682D-128C-2F44-B535-F1C530EC4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579334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1B53A-3D5A-A740-A0B7-FF1FE995F0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801269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6969883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385050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964998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8"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9"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123299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90394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316164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7623828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06392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10014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122040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49439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634809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8"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583676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4"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7332444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3"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2751927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67654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76436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202607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702566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342704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02910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822098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459106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8"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9"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266872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239520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9487558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933755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127081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125740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613587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5429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34530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3" name="Rectangle 5"/>
          <p:cNvSpPr>
            <a:spLocks noGrp="1" noChangeArrowheads="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5514268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54293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345305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3" name="Rectangle 5"/>
          <p:cNvSpPr>
            <a:spLocks noGrp="1" noChangeArrowheads="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5514268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54293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345305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3" name="Rectangle 5"/>
          <p:cNvSpPr>
            <a:spLocks noGrp="1" noChangeArrowheads="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5514268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smtClean="0"/>
              <a:pPr>
                <a:defRPr/>
              </a:pPr>
              <a:t>‹#›</a:t>
            </a:fld>
            <a:endParaRPr lang="en-US" altLang="zh-TW"/>
          </a:p>
        </p:txBody>
      </p:sp>
    </p:spTree>
    <p:extLst>
      <p:ext uri="{BB962C8B-B14F-4D97-AF65-F5344CB8AC3E}">
        <p14:creationId xmlns:p14="http://schemas.microsoft.com/office/powerpoint/2010/main" val="41796401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smtClean="0"/>
              <a:pPr>
                <a:defRPr/>
              </a:pPr>
              <a:t>‹#›</a:t>
            </a:fld>
            <a:endParaRPr lang="en-US" altLang="zh-TW"/>
          </a:p>
        </p:txBody>
      </p:sp>
    </p:spTree>
    <p:extLst>
      <p:ext uri="{BB962C8B-B14F-4D97-AF65-F5344CB8AC3E}">
        <p14:creationId xmlns:p14="http://schemas.microsoft.com/office/powerpoint/2010/main" val="1656365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smtClean="0"/>
              <a:pPr>
                <a:defRPr/>
              </a:pPr>
              <a:t>‹#›</a:t>
            </a:fld>
            <a:endParaRPr lang="en-US" altLang="zh-TW"/>
          </a:p>
        </p:txBody>
      </p:sp>
    </p:spTree>
    <p:extLst>
      <p:ext uri="{BB962C8B-B14F-4D97-AF65-F5344CB8AC3E}">
        <p14:creationId xmlns:p14="http://schemas.microsoft.com/office/powerpoint/2010/main" val="41321692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smtClean="0"/>
              <a:pPr>
                <a:defRPr/>
              </a:pPr>
              <a:t>‹#›</a:t>
            </a:fld>
            <a:endParaRPr lang="en-US" altLang="zh-TW"/>
          </a:p>
        </p:txBody>
      </p:sp>
    </p:spTree>
    <p:extLst>
      <p:ext uri="{BB962C8B-B14F-4D97-AF65-F5344CB8AC3E}">
        <p14:creationId xmlns:p14="http://schemas.microsoft.com/office/powerpoint/2010/main" val="198451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smtClean="0"/>
              <a:pPr>
                <a:defRPr/>
              </a:pPr>
              <a:t>‹#›</a:t>
            </a:fld>
            <a:endParaRPr lang="en-US" altLang="zh-TW"/>
          </a:p>
        </p:txBody>
      </p:sp>
    </p:spTree>
    <p:extLst>
      <p:ext uri="{BB962C8B-B14F-4D97-AF65-F5344CB8AC3E}">
        <p14:creationId xmlns:p14="http://schemas.microsoft.com/office/powerpoint/2010/main" val="19096758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smtClean="0"/>
              <a:pPr>
                <a:defRPr/>
              </a:pPr>
              <a:t>‹#›</a:t>
            </a:fld>
            <a:endParaRPr lang="en-US" altLang="zh-TW"/>
          </a:p>
        </p:txBody>
      </p:sp>
    </p:spTree>
    <p:extLst>
      <p:ext uri="{BB962C8B-B14F-4D97-AF65-F5344CB8AC3E}">
        <p14:creationId xmlns:p14="http://schemas.microsoft.com/office/powerpoint/2010/main" val="1932737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smtClean="0"/>
              <a:pPr>
                <a:defRPr/>
              </a:pPr>
              <a:t>‹#›</a:t>
            </a:fld>
            <a:endParaRPr lang="en-US" altLang="zh-TW"/>
          </a:p>
        </p:txBody>
      </p:sp>
    </p:spTree>
    <p:extLst>
      <p:ext uri="{BB962C8B-B14F-4D97-AF65-F5344CB8AC3E}">
        <p14:creationId xmlns:p14="http://schemas.microsoft.com/office/powerpoint/2010/main" val="33452717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smtClean="0"/>
              <a:pPr>
                <a:defRPr/>
              </a:pPr>
              <a:t>‹#›</a:t>
            </a:fld>
            <a:endParaRPr lang="en-US" altLang="zh-TW"/>
          </a:p>
        </p:txBody>
      </p:sp>
    </p:spTree>
    <p:extLst>
      <p:ext uri="{BB962C8B-B14F-4D97-AF65-F5344CB8AC3E}">
        <p14:creationId xmlns:p14="http://schemas.microsoft.com/office/powerpoint/2010/main" val="35684913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smtClean="0"/>
              <a:pPr>
                <a:defRPr/>
              </a:pPr>
              <a:t>‹#›</a:t>
            </a:fld>
            <a:endParaRPr lang="en-US" altLang="zh-TW"/>
          </a:p>
        </p:txBody>
      </p:sp>
    </p:spTree>
    <p:extLst>
      <p:ext uri="{BB962C8B-B14F-4D97-AF65-F5344CB8AC3E}">
        <p14:creationId xmlns:p14="http://schemas.microsoft.com/office/powerpoint/2010/main" val="20907915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smtClean="0"/>
              <a:pPr>
                <a:defRPr/>
              </a:pPr>
              <a:t>‹#›</a:t>
            </a:fld>
            <a:endParaRPr lang="en-US" altLang="zh-TW"/>
          </a:p>
        </p:txBody>
      </p:sp>
    </p:spTree>
    <p:extLst>
      <p:ext uri="{BB962C8B-B14F-4D97-AF65-F5344CB8AC3E}">
        <p14:creationId xmlns:p14="http://schemas.microsoft.com/office/powerpoint/2010/main" val="3871824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smtClean="0"/>
              <a:pPr>
                <a:defRPr/>
              </a:pPr>
              <a:t>‹#›</a:t>
            </a:fld>
            <a:endParaRPr lang="en-US" altLang="zh-TW"/>
          </a:p>
        </p:txBody>
      </p:sp>
    </p:spTree>
    <p:extLst>
      <p:ext uri="{BB962C8B-B14F-4D97-AF65-F5344CB8AC3E}">
        <p14:creationId xmlns:p14="http://schemas.microsoft.com/office/powerpoint/2010/main" val="16425149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817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2764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4650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8157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681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363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9055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7579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2584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4201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138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7037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268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8092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127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8482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1190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99962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5816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0250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63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2287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47277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4287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3352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4567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1488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6222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5354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987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232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79275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70962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8165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4254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8138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6719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5075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80347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423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31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6452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65887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7405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315803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6559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7926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8485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7047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2416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481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501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882747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3421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41543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12204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57950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09540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10664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4527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781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40514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41251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71816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354444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037580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789597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170292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418246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198015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92719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189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0628121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914202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548473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384044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698192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1574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44265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2186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241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4549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27084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2643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9165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4062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7901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8340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4123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6378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956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134283076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2328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8493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4551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2270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5950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6758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06167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70034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8453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385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27456977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3685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9490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1752530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836602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39879804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22033258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90540645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96814418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4044487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62538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8955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686189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4318473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90773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391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0127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871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7314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5607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8176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8585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9539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524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5738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273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012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3075897-DA7A-B54E-8C93-68683BFA8D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864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006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726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055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813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204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8055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04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802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033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62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010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652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2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96562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64228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58305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26643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311349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75795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88109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251269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028361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50854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315798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3903308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069267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951705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9146277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9103867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940642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9164985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908888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3581025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8003780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620684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434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50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069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2997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3771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4131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329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689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19825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4225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15556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214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6450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xmlns="">
                <a:solidFill>
                  <a:schemeClr val="bg2">
                    <a:alpha val="50000"/>
                  </a:schemeClr>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8C971814-8D9F-0C4F-B153-ED3D9EC4817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1790847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0F3EC5D-A675-A247-B11C-5001E556680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862099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79C7DC4-6FFC-D04D-854F-5A9CF06C6B1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025080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3FF168-EC15-AE4E-8085-4AE4E7976DF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50414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02EFB594-2CB9-4D47-964F-8D96657348B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54127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9815D4B-B098-0E49-8265-717B56527B3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431139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EADF71D4-1AEA-D746-807A-A251E1647BE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809956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808ADDD-3316-ED4B-A3E8-B8DE58EE054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5047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3CC19E7-8E0D-AC4D-8AF7-D734EC2C5F2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2042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2.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5" Type="http://schemas.openxmlformats.org/officeDocument/2006/relationships/image" Target="../media/image2.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5" Type="http://schemas.openxmlformats.org/officeDocument/2006/relationships/image" Target="../media/image2.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5" Type="http://schemas.openxmlformats.org/officeDocument/2006/relationships/image" Target="../media/image2.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20.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3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6.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30.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230794"/>
      </p:ext>
    </p:extLst>
  </p:cSld>
  <p:clrMap bg1="lt1" tx1="dk1" bg2="lt2" tx2="dk2" accent1="accent1" accent2="accent2" accent3="accent3" accent4="accent4" accent5="accent5" accent6="accent6" hlink="hlink" folHlink="folHlink"/>
  <p:sldLayoutIdLst>
    <p:sldLayoutId id="2147508062" r:id="rId1"/>
    <p:sldLayoutId id="2147508063" r:id="rId2"/>
    <p:sldLayoutId id="2147508064" r:id="rId3"/>
    <p:sldLayoutId id="2147508065" r:id="rId4"/>
    <p:sldLayoutId id="2147508066" r:id="rId5"/>
    <p:sldLayoutId id="2147508067" r:id="rId6"/>
    <p:sldLayoutId id="2147508068" r:id="rId7"/>
    <p:sldLayoutId id="2147508069" r:id="rId8"/>
    <p:sldLayoutId id="2147508070" r:id="rId9"/>
    <p:sldLayoutId id="2147508071" r:id="rId10"/>
    <p:sldLayoutId id="2147508072" r:id="rId11"/>
    <p:sldLayoutId id="2147508073" r:id="rId12"/>
    <p:sldLayoutId id="21475080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0472C90-CBA9-8744-BDDF-DC6A0CFD7D3F}" type="slidenum">
              <a:rPr lang="en-US" smtClean="0">
                <a:solidFill>
                  <a:srgbClr val="000000"/>
                </a:solidFill>
                <a:latin typeface="Arial" charset="0"/>
                <a:cs typeface="+mn-cs"/>
              </a:rPr>
              <a:pPr eaLnBrk="1" hangingPunct="1"/>
              <a:t>‹#›</a:t>
            </a:fld>
            <a:endParaRPr lang="en-US">
              <a:solidFill>
                <a:srgbClr val="000000"/>
              </a:solidFill>
              <a:latin typeface="Arial" charset="0"/>
              <a:cs typeface="+mn-cs"/>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xmlns="">
                <a:blipFill dpi="0" rotWithShape="0">
                  <a:blip r:embed="rId13"/>
                  <a:srcRect/>
                  <a:stretch>
                    <a:fillRect/>
                  </a:stretch>
                </a:blip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216974506"/>
      </p:ext>
    </p:extLst>
  </p:cSld>
  <p:clrMap bg1="lt1" tx1="dk1" bg2="lt2" tx2="dk2" accent1="accent1" accent2="accent2" accent3="accent3" accent4="accent4" accent5="accent5" accent6="accent6" hlink="hlink" folHlink="folHlink"/>
  <p:sldLayoutIdLst>
    <p:sldLayoutId id="2147508154" r:id="rId1"/>
    <p:sldLayoutId id="2147508155" r:id="rId2"/>
    <p:sldLayoutId id="2147508156" r:id="rId3"/>
    <p:sldLayoutId id="2147508157" r:id="rId4"/>
    <p:sldLayoutId id="2147508158" r:id="rId5"/>
    <p:sldLayoutId id="2147508159" r:id="rId6"/>
    <p:sldLayoutId id="2147508160" r:id="rId7"/>
    <p:sldLayoutId id="2147508161" r:id="rId8"/>
    <p:sldLayoutId id="2147508162" r:id="rId9"/>
    <p:sldLayoutId id="2147508163" r:id="rId10"/>
    <p:sldLayoutId id="2147508164"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1FD13D8-8EB2-9442-B8BE-0DE986D5BE18}" type="slidenum">
              <a:rPr lang="en-US" smtClean="0">
                <a:solidFill>
                  <a:srgbClr val="000000"/>
                </a:solidFill>
                <a:latin typeface="Arial" charset="0"/>
                <a:cs typeface="+mn-cs"/>
              </a:rPr>
              <a:pPr eaLnBrk="1" hangingPunct="1"/>
              <a:t>‹#›</a:t>
            </a:fld>
            <a:endParaRPr lang="en-US">
              <a:solidFill>
                <a:srgbClr val="000000"/>
              </a:solidFill>
              <a:latin typeface="Arial" charset="0"/>
              <a:cs typeface="+mn-cs"/>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xmlns="">
                <a:blipFill dpi="0" rotWithShape="0">
                  <a:blip r:embed="rId13"/>
                  <a:srcRect/>
                  <a:stretch>
                    <a:fillRect/>
                  </a:stretch>
                </a:blip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3283971239"/>
      </p:ext>
    </p:extLst>
  </p:cSld>
  <p:clrMap bg1="lt1" tx1="dk1" bg2="lt2" tx2="dk2" accent1="accent1" accent2="accent2" accent3="accent3" accent4="accent4" accent5="accent5" accent6="accent6" hlink="hlink" folHlink="folHlink"/>
  <p:sldLayoutIdLst>
    <p:sldLayoutId id="2147508166" r:id="rId1"/>
    <p:sldLayoutId id="2147508167" r:id="rId2"/>
    <p:sldLayoutId id="2147508168" r:id="rId3"/>
    <p:sldLayoutId id="2147508169" r:id="rId4"/>
    <p:sldLayoutId id="2147508170" r:id="rId5"/>
    <p:sldLayoutId id="2147508171" r:id="rId6"/>
    <p:sldLayoutId id="2147508172" r:id="rId7"/>
    <p:sldLayoutId id="2147508173" r:id="rId8"/>
    <p:sldLayoutId id="2147508174" r:id="rId9"/>
    <p:sldLayoutId id="2147508175" r:id="rId10"/>
    <p:sldLayoutId id="2147508176"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8DE55A7B-84C1-4046-893D-4795B59E552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784369326"/>
      </p:ext>
    </p:extLst>
  </p:cSld>
  <p:clrMap bg1="lt1" tx1="dk1" bg2="lt2" tx2="dk2" accent1="accent1" accent2="accent2" accent3="accent3" accent4="accent4" accent5="accent5" accent6="accent6" hlink="hlink" folHlink="folHlink"/>
  <p:sldLayoutIdLst>
    <p:sldLayoutId id="2147508178" r:id="rId1"/>
    <p:sldLayoutId id="2147508179" r:id="rId2"/>
    <p:sldLayoutId id="2147508180" r:id="rId3"/>
    <p:sldLayoutId id="2147508181" r:id="rId4"/>
    <p:sldLayoutId id="2147508182" r:id="rId5"/>
    <p:sldLayoutId id="2147508183" r:id="rId6"/>
    <p:sldLayoutId id="2147508184" r:id="rId7"/>
    <p:sldLayoutId id="2147508185" r:id="rId8"/>
    <p:sldLayoutId id="2147508186" r:id="rId9"/>
    <p:sldLayoutId id="2147508187" r:id="rId10"/>
    <p:sldLayoutId id="21475081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508190" r:id="rId1"/>
    <p:sldLayoutId id="2147508191" r:id="rId2"/>
    <p:sldLayoutId id="2147508192" r:id="rId3"/>
    <p:sldLayoutId id="2147508193" r:id="rId4"/>
    <p:sldLayoutId id="2147508194" r:id="rId5"/>
    <p:sldLayoutId id="2147508195" r:id="rId6"/>
    <p:sldLayoutId id="2147508196" r:id="rId7"/>
    <p:sldLayoutId id="2147508197" r:id="rId8"/>
    <p:sldLayoutId id="2147508198" r:id="rId9"/>
    <p:sldLayoutId id="2147508199" r:id="rId10"/>
    <p:sldLayoutId id="2147508200" r:id="rId11"/>
    <p:sldLayoutId id="2147508201" r:id="rId12"/>
    <p:sldLayoutId id="21475082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3318140610"/>
      </p:ext>
    </p:extLst>
  </p:cSld>
  <p:clrMap bg1="lt1" tx1="dk1" bg2="lt2" tx2="dk2" accent1="accent1" accent2="accent2" accent3="accent3" accent4="accent4" accent5="accent5" accent6="accent6" hlink="hlink" folHlink="folHlink"/>
  <p:sldLayoutIdLst>
    <p:sldLayoutId id="2147508204" r:id="rId1"/>
    <p:sldLayoutId id="2147508205" r:id="rId2"/>
    <p:sldLayoutId id="2147508206" r:id="rId3"/>
    <p:sldLayoutId id="2147508207" r:id="rId4"/>
    <p:sldLayoutId id="2147508208" r:id="rId5"/>
    <p:sldLayoutId id="2147508209" r:id="rId6"/>
    <p:sldLayoutId id="2147508210" r:id="rId7"/>
    <p:sldLayoutId id="2147508211" r:id="rId8"/>
    <p:sldLayoutId id="2147508212" r:id="rId9"/>
    <p:sldLayoutId id="2147508213" r:id="rId10"/>
    <p:sldLayoutId id="2147508214"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3810918633"/>
      </p:ext>
    </p:extLst>
  </p:cSld>
  <p:clrMap bg1="lt1" tx1="dk1" bg2="lt2" tx2="dk2" accent1="accent1" accent2="accent2" accent3="accent3" accent4="accent4" accent5="accent5" accent6="accent6" hlink="hlink" folHlink="folHlink"/>
  <p:sldLayoutIdLst>
    <p:sldLayoutId id="2147508216" r:id="rId1"/>
    <p:sldLayoutId id="2147508217" r:id="rId2"/>
    <p:sldLayoutId id="2147508218" r:id="rId3"/>
    <p:sldLayoutId id="2147508219" r:id="rId4"/>
    <p:sldLayoutId id="2147508220" r:id="rId5"/>
    <p:sldLayoutId id="2147508221" r:id="rId6"/>
    <p:sldLayoutId id="2147508222" r:id="rId7"/>
    <p:sldLayoutId id="2147508223" r:id="rId8"/>
    <p:sldLayoutId id="2147508224" r:id="rId9"/>
    <p:sldLayoutId id="2147508225" r:id="rId10"/>
    <p:sldLayoutId id="2147508226"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1086487F-A443-774C-B771-167E7F98E6D9}" type="slidenum">
              <a:rPr lang="en-US" smtClean="0"/>
              <a:pPr>
                <a:defRPr/>
              </a:pPr>
              <a:t>‹#›</a:t>
            </a:fld>
            <a:endParaRPr lang="en-US"/>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04825"/>
            <a:ext cx="8334375"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508228" r:id="rId1"/>
    <p:sldLayoutId id="2147508229" r:id="rId2"/>
    <p:sldLayoutId id="2147508230" r:id="rId3"/>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1086487F-A443-774C-B771-167E7F98E6D9}" type="slidenum">
              <a:rPr lang="en-US" smtClean="0"/>
              <a:pPr>
                <a:defRPr/>
              </a:pPr>
              <a:t>‹#›</a:t>
            </a:fld>
            <a:endParaRPr lang="en-US"/>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04825"/>
            <a:ext cx="8334375"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508232" r:id="rId1"/>
    <p:sldLayoutId id="2147508233" r:id="rId2"/>
    <p:sldLayoutId id="2147508234" r:id="rId3"/>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1086487F-A443-774C-B771-167E7F98E6D9}" type="slidenum">
              <a:rPr lang="en-US" smtClean="0"/>
              <a:pPr>
                <a:defRPr/>
              </a:pPr>
              <a:t>‹#›</a:t>
            </a:fld>
            <a:endParaRPr lang="en-US"/>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04825"/>
            <a:ext cx="8334375"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508236" r:id="rId1"/>
    <p:sldLayoutId id="2147508237" r:id="rId2"/>
    <p:sldLayoutId id="2147508238" r:id="rId3"/>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3322708052"/>
      </p:ext>
    </p:extLst>
  </p:cSld>
  <p:clrMap bg1="lt1" tx1="dk1" bg2="lt2" tx2="dk2" accent1="accent1" accent2="accent2" accent3="accent3" accent4="accent4" accent5="accent5" accent6="accent6" hlink="hlink" folHlink="folHlink"/>
  <p:sldLayoutIdLst>
    <p:sldLayoutId id="2147508240" r:id="rId1"/>
    <p:sldLayoutId id="2147508241" r:id="rId2"/>
    <p:sldLayoutId id="2147508242" r:id="rId3"/>
    <p:sldLayoutId id="2147508243" r:id="rId4"/>
    <p:sldLayoutId id="2147508244" r:id="rId5"/>
    <p:sldLayoutId id="2147508245" r:id="rId6"/>
    <p:sldLayoutId id="2147508246" r:id="rId7"/>
    <p:sldLayoutId id="2147508247" r:id="rId8"/>
    <p:sldLayoutId id="2147508248" r:id="rId9"/>
    <p:sldLayoutId id="2147508249" r:id="rId10"/>
    <p:sldLayoutId id="2147508250"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414497"/>
      </p:ext>
    </p:extLst>
  </p:cSld>
  <p:clrMap bg1="lt1" tx1="dk1" bg2="lt2" tx2="dk2" accent1="accent1" accent2="accent2" accent3="accent3" accent4="accent4" accent5="accent5" accent6="accent6" hlink="hlink" folHlink="folHlink"/>
  <p:sldLayoutIdLst>
    <p:sldLayoutId id="2147508252" r:id="rId1"/>
    <p:sldLayoutId id="2147508253" r:id="rId2"/>
    <p:sldLayoutId id="2147508254" r:id="rId3"/>
    <p:sldLayoutId id="2147508255" r:id="rId4"/>
    <p:sldLayoutId id="2147508256" r:id="rId5"/>
    <p:sldLayoutId id="2147508257" r:id="rId6"/>
    <p:sldLayoutId id="2147508258" r:id="rId7"/>
    <p:sldLayoutId id="2147508259" r:id="rId8"/>
    <p:sldLayoutId id="2147508260" r:id="rId9"/>
    <p:sldLayoutId id="2147508261" r:id="rId10"/>
    <p:sldLayoutId id="2147508262" r:id="rId11"/>
    <p:sldLayoutId id="2147508263" r:id="rId12"/>
    <p:sldLayoutId id="21475082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722241"/>
      </p:ext>
    </p:extLst>
  </p:cSld>
  <p:clrMap bg1="lt1" tx1="dk1" bg2="lt2" tx2="dk2" accent1="accent1" accent2="accent2" accent3="accent3" accent4="accent4" accent5="accent5" accent6="accent6" hlink="hlink" folHlink="folHlink"/>
  <p:sldLayoutIdLst>
    <p:sldLayoutId id="2147508266" r:id="rId1"/>
    <p:sldLayoutId id="2147508267" r:id="rId2"/>
    <p:sldLayoutId id="2147508268" r:id="rId3"/>
    <p:sldLayoutId id="2147508269" r:id="rId4"/>
    <p:sldLayoutId id="2147508270" r:id="rId5"/>
    <p:sldLayoutId id="2147508271" r:id="rId6"/>
    <p:sldLayoutId id="2147508272" r:id="rId7"/>
    <p:sldLayoutId id="2147508273" r:id="rId8"/>
    <p:sldLayoutId id="2147508274" r:id="rId9"/>
    <p:sldLayoutId id="2147508275" r:id="rId10"/>
    <p:sldLayoutId id="2147508276" r:id="rId11"/>
    <p:sldLayoutId id="2147508277" r:id="rId12"/>
    <p:sldLayoutId id="21475082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305231"/>
      </p:ext>
    </p:extLst>
  </p:cSld>
  <p:clrMap bg1="lt1" tx1="dk1" bg2="lt2" tx2="dk2" accent1="accent1" accent2="accent2" accent3="accent3" accent4="accent4" accent5="accent5" accent6="accent6" hlink="hlink" folHlink="folHlink"/>
  <p:sldLayoutIdLst>
    <p:sldLayoutId id="2147508280" r:id="rId1"/>
    <p:sldLayoutId id="2147508281" r:id="rId2"/>
    <p:sldLayoutId id="2147508282" r:id="rId3"/>
    <p:sldLayoutId id="2147508283" r:id="rId4"/>
    <p:sldLayoutId id="2147508284" r:id="rId5"/>
    <p:sldLayoutId id="2147508285" r:id="rId6"/>
    <p:sldLayoutId id="2147508286" r:id="rId7"/>
    <p:sldLayoutId id="2147508287" r:id="rId8"/>
    <p:sldLayoutId id="2147508288" r:id="rId9"/>
    <p:sldLayoutId id="2147508289" r:id="rId10"/>
    <p:sldLayoutId id="2147508290" r:id="rId11"/>
    <p:sldLayoutId id="2147508291" r:id="rId12"/>
    <p:sldLayoutId id="21475082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566675"/>
      </p:ext>
    </p:extLst>
  </p:cSld>
  <p:clrMap bg1="lt1" tx1="dk1" bg2="lt2" tx2="dk2" accent1="accent1" accent2="accent2" accent3="accent3" accent4="accent4" accent5="accent5" accent6="accent6" hlink="hlink" folHlink="folHlink"/>
  <p:sldLayoutIdLst>
    <p:sldLayoutId id="2147508294" r:id="rId1"/>
    <p:sldLayoutId id="2147508295" r:id="rId2"/>
    <p:sldLayoutId id="2147508296" r:id="rId3"/>
    <p:sldLayoutId id="2147508297" r:id="rId4"/>
    <p:sldLayoutId id="2147508298" r:id="rId5"/>
    <p:sldLayoutId id="2147508299" r:id="rId6"/>
    <p:sldLayoutId id="2147508300" r:id="rId7"/>
    <p:sldLayoutId id="2147508301" r:id="rId8"/>
    <p:sldLayoutId id="2147508302" r:id="rId9"/>
    <p:sldLayoutId id="2147508303" r:id="rId10"/>
    <p:sldLayoutId id="2147508304" r:id="rId11"/>
    <p:sldLayoutId id="2147508305" r:id="rId12"/>
    <p:sldLayoutId id="21475083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ea typeface="ＭＳ Ｐゴシック" charset="0"/>
              </a: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781483567"/>
      </p:ext>
    </p:extLst>
  </p:cSld>
  <p:clrMap bg1="lt1" tx1="dk1" bg2="lt2" tx2="dk2" accent1="accent1" accent2="accent2" accent3="accent3" accent4="accent4" accent5="accent5" accent6="accent6" hlink="hlink" folHlink="folHlink"/>
  <p:sldLayoutIdLst>
    <p:sldLayoutId id="2147508308"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898720413"/>
      </p:ext>
    </p:extLst>
  </p:cSld>
  <p:clrMap bg1="lt1" tx1="dk1" bg2="lt2" tx2="dk2" accent1="accent1" accent2="accent2" accent3="accent3" accent4="accent4" accent5="accent5" accent6="accent6" hlink="hlink" folHlink="folHlink"/>
  <p:sldLayoutIdLst>
    <p:sldLayoutId id="2147508310" r:id="rId1"/>
    <p:sldLayoutId id="2147508311" r:id="rId2"/>
    <p:sldLayoutId id="2147508312" r:id="rId3"/>
    <p:sldLayoutId id="2147508313" r:id="rId4"/>
    <p:sldLayoutId id="2147508314" r:id="rId5"/>
    <p:sldLayoutId id="2147508315" r:id="rId6"/>
    <p:sldLayoutId id="2147508316" r:id="rId7"/>
    <p:sldLayoutId id="2147508317" r:id="rId8"/>
    <p:sldLayoutId id="2147508318" r:id="rId9"/>
    <p:sldLayoutId id="2147508319" r:id="rId10"/>
    <p:sldLayoutId id="21475083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98858706"/>
      </p:ext>
    </p:extLst>
  </p:cSld>
  <p:clrMap bg1="lt1" tx1="dk1" bg2="lt2" tx2="dk2" accent1="accent1" accent2="accent2" accent3="accent3" accent4="accent4" accent5="accent5" accent6="accent6" hlink="hlink" folHlink="folHlink"/>
  <p:sldLayoutIdLst>
    <p:sldLayoutId id="2147508334" r:id="rId1"/>
    <p:sldLayoutId id="2147508335" r:id="rId2"/>
    <p:sldLayoutId id="2147508336" r:id="rId3"/>
    <p:sldLayoutId id="2147508337" r:id="rId4"/>
    <p:sldLayoutId id="2147508338" r:id="rId5"/>
    <p:sldLayoutId id="2147508339" r:id="rId6"/>
    <p:sldLayoutId id="2147508340" r:id="rId7"/>
    <p:sldLayoutId id="2147508341" r:id="rId8"/>
    <p:sldLayoutId id="2147508342" r:id="rId9"/>
    <p:sldLayoutId id="2147508343" r:id="rId10"/>
    <p:sldLayoutId id="2147508344" r:id="rId11"/>
    <p:sldLayoutId id="2147508345" r:id="rId12"/>
    <p:sldLayoutId id="21475083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14302365"/>
      </p:ext>
    </p:extLst>
  </p:cSld>
  <p:clrMap bg1="lt1" tx1="dk1" bg2="lt2" tx2="dk2" accent1="accent1" accent2="accent2" accent3="accent3" accent4="accent4" accent5="accent5" accent6="accent6" hlink="hlink" folHlink="folHlink"/>
  <p:sldLayoutIdLst>
    <p:sldLayoutId id="2147508348" r:id="rId1"/>
    <p:sldLayoutId id="2147508349" r:id="rId2"/>
    <p:sldLayoutId id="2147508350" r:id="rId3"/>
    <p:sldLayoutId id="2147508351" r:id="rId4"/>
    <p:sldLayoutId id="2147508352" r:id="rId5"/>
    <p:sldLayoutId id="2147508353" r:id="rId6"/>
    <p:sldLayoutId id="2147508354" r:id="rId7"/>
    <p:sldLayoutId id="2147508355" r:id="rId8"/>
    <p:sldLayoutId id="2147508356" r:id="rId9"/>
    <p:sldLayoutId id="2147508357" r:id="rId10"/>
    <p:sldLayoutId id="2147508358" r:id="rId11"/>
    <p:sldLayoutId id="2147508359" r:id="rId12"/>
    <p:sldLayoutId id="21475083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06071447"/>
      </p:ext>
    </p:extLst>
  </p:cSld>
  <p:clrMap bg1="lt1" tx1="dk1" bg2="lt2" tx2="dk2" accent1="accent1" accent2="accent2" accent3="accent3" accent4="accent4" accent5="accent5" accent6="accent6" hlink="hlink" folHlink="folHlink"/>
  <p:sldLayoutIdLst>
    <p:sldLayoutId id="2147508362" r:id="rId1"/>
    <p:sldLayoutId id="2147508363" r:id="rId2"/>
    <p:sldLayoutId id="2147508364" r:id="rId3"/>
    <p:sldLayoutId id="2147508365" r:id="rId4"/>
    <p:sldLayoutId id="2147508366" r:id="rId5"/>
    <p:sldLayoutId id="2147508367" r:id="rId6"/>
    <p:sldLayoutId id="2147508368" r:id="rId7"/>
    <p:sldLayoutId id="2147508369" r:id="rId8"/>
    <p:sldLayoutId id="2147508370" r:id="rId9"/>
    <p:sldLayoutId id="2147508371" r:id="rId10"/>
    <p:sldLayoutId id="2147508372" r:id="rId11"/>
    <p:sldLayoutId id="2147508373" r:id="rId12"/>
    <p:sldLayoutId id="21475083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42449530"/>
      </p:ext>
    </p:extLst>
  </p:cSld>
  <p:clrMap bg1="lt1" tx1="dk1" bg2="lt2" tx2="dk2" accent1="accent1" accent2="accent2" accent3="accent3" accent4="accent4" accent5="accent5" accent6="accent6" hlink="hlink" folHlink="folHlink"/>
  <p:sldLayoutIdLst>
    <p:sldLayoutId id="2147505588" r:id="rId1"/>
    <p:sldLayoutId id="214750558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14355006"/>
      </p:ext>
    </p:extLst>
  </p:cSld>
  <p:clrMap bg1="lt1" tx1="dk1" bg2="lt2" tx2="dk2" accent1="accent1" accent2="accent2" accent3="accent3" accent4="accent4" accent5="accent5" accent6="accent6" hlink="hlink" folHlink="folHlink"/>
  <p:sldLayoutIdLst>
    <p:sldLayoutId id="2147508376" r:id="rId1"/>
    <p:sldLayoutId id="2147508377" r:id="rId2"/>
    <p:sldLayoutId id="2147508378" r:id="rId3"/>
    <p:sldLayoutId id="2147508379" r:id="rId4"/>
    <p:sldLayoutId id="2147508380" r:id="rId5"/>
    <p:sldLayoutId id="2147508381" r:id="rId6"/>
    <p:sldLayoutId id="2147508382" r:id="rId7"/>
    <p:sldLayoutId id="2147508383" r:id="rId8"/>
    <p:sldLayoutId id="2147508384" r:id="rId9"/>
    <p:sldLayoutId id="2147508385" r:id="rId10"/>
    <p:sldLayoutId id="214750838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4270649921"/>
      </p:ext>
    </p:extLst>
  </p:cSld>
  <p:clrMap bg1="lt1" tx1="dk1" bg2="lt2" tx2="dk2" accent1="accent1" accent2="accent2" accent3="accent3" accent4="accent4" accent5="accent5" accent6="accent6" hlink="hlink" folHlink="folHlink"/>
  <p:sldLayoutIdLst>
    <p:sldLayoutId id="2147505621" r:id="rId1"/>
    <p:sldLayoutId id="2147505622" r:id="rId2"/>
    <p:sldLayoutId id="2147505623" r:id="rId3"/>
    <p:sldLayoutId id="2147505624" r:id="rId4"/>
    <p:sldLayoutId id="2147505625" r:id="rId5"/>
    <p:sldLayoutId id="2147505626" r:id="rId6"/>
    <p:sldLayoutId id="2147505627" r:id="rId7"/>
    <p:sldLayoutId id="2147505628" r:id="rId8"/>
    <p:sldLayoutId id="2147505629" r:id="rId9"/>
    <p:sldLayoutId id="2147505630" r:id="rId10"/>
    <p:sldLayoutId id="214750563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07065A-C60D-6C48-827E-1927ABF661F9}"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55502919"/>
      </p:ext>
    </p:extLst>
  </p:cSld>
  <p:clrMap bg1="lt1" tx1="dk1" bg2="lt2" tx2="dk2" accent1="accent1" accent2="accent2" accent3="accent3" accent4="accent4" accent5="accent5" accent6="accent6" hlink="hlink" folHlink="folHlink"/>
  <p:sldLayoutIdLst>
    <p:sldLayoutId id="2147505633" r:id="rId1"/>
    <p:sldLayoutId id="2147505634"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7B3588F-8F6D-9348-B375-880B50DFBA53}"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3524730"/>
      </p:ext>
    </p:extLst>
  </p:cSld>
  <p:clrMap bg1="lt1" tx1="dk1" bg2="lt2" tx2="dk2" accent1="accent1" accent2="accent2" accent3="accent3" accent4="accent4" accent5="accent5" accent6="accent6" hlink="hlink" folHlink="folHlink"/>
  <p:sldLayoutIdLst>
    <p:sldLayoutId id="2147505636"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230224"/>
      </p:ext>
    </p:extLst>
  </p:cSld>
  <p:clrMap bg1="lt1" tx1="dk1" bg2="lt2" tx2="dk2" accent1="accent1" accent2="accent2" accent3="accent3" accent4="accent4" accent5="accent5" accent6="accent6" hlink="hlink" folHlink="folHlink"/>
  <p:sldLayoutIdLst>
    <p:sldLayoutId id="2147507781" r:id="rId1"/>
    <p:sldLayoutId id="2147507782" r:id="rId2"/>
    <p:sldLayoutId id="2147507783" r:id="rId3"/>
    <p:sldLayoutId id="2147507784" r:id="rId4"/>
    <p:sldLayoutId id="2147507785" r:id="rId5"/>
    <p:sldLayoutId id="2147507786" r:id="rId6"/>
    <p:sldLayoutId id="2147507787" r:id="rId7"/>
    <p:sldLayoutId id="2147507788" r:id="rId8"/>
    <p:sldLayoutId id="2147507789" r:id="rId9"/>
    <p:sldLayoutId id="2147507790" r:id="rId10"/>
    <p:sldLayoutId id="2147507791" r:id="rId11"/>
    <p:sldLayoutId id="2147507792" r:id="rId12"/>
    <p:sldLayoutId id="21475077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88135839"/>
      </p:ext>
    </p:extLst>
  </p:cSld>
  <p:clrMap bg1="lt1" tx1="dk1" bg2="lt2" tx2="dk2" accent1="accent1" accent2="accent2" accent3="accent3" accent4="accent4" accent5="accent5" accent6="accent6" hlink="hlink" folHlink="folHlink"/>
  <p:sldLayoutIdLst>
    <p:sldLayoutId id="2147507944" r:id="rId1"/>
    <p:sldLayoutId id="2147507945" r:id="rId2"/>
    <p:sldLayoutId id="2147507946" r:id="rId3"/>
    <p:sldLayoutId id="2147507947" r:id="rId4"/>
    <p:sldLayoutId id="2147507948" r:id="rId5"/>
    <p:sldLayoutId id="2147507949" r:id="rId6"/>
    <p:sldLayoutId id="2147507950" r:id="rId7"/>
    <p:sldLayoutId id="2147507951" r:id="rId8"/>
    <p:sldLayoutId id="2147507952" r:id="rId9"/>
    <p:sldLayoutId id="2147507953" r:id="rId10"/>
    <p:sldLayoutId id="21475079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519826848"/>
      </p:ext>
    </p:extLst>
  </p:cSld>
  <p:clrMap bg1="lt1" tx1="dk1" bg2="lt2" tx2="dk2" accent1="accent1" accent2="accent2" accent3="accent3" accent4="accent4" accent5="accent5" accent6="accent6" hlink="hlink" folHlink="folHlink"/>
  <p:sldLayoutIdLst>
    <p:sldLayoutId id="2147507956" r:id="rId1"/>
    <p:sldLayoutId id="2147507957" r:id="rId2"/>
    <p:sldLayoutId id="2147507958" r:id="rId3"/>
    <p:sldLayoutId id="2147507959" r:id="rId4"/>
    <p:sldLayoutId id="2147507960" r:id="rId5"/>
    <p:sldLayoutId id="2147507961" r:id="rId6"/>
    <p:sldLayoutId id="2147507962" r:id="rId7"/>
    <p:sldLayoutId id="2147507963" r:id="rId8"/>
    <p:sldLayoutId id="2147507964" r:id="rId9"/>
    <p:sldLayoutId id="2147507965" r:id="rId10"/>
    <p:sldLayoutId id="21475079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2.xml"/><Relationship Id="rId1" Type="http://schemas.openxmlformats.org/officeDocument/2006/relationships/slideLayout" Target="../slideLayouts/slideLayout62.xml"/><Relationship Id="rId6" Type="http://schemas.openxmlformats.org/officeDocument/2006/relationships/image" Target="../media/image82.jpeg"/><Relationship Id="rId5" Type="http://schemas.openxmlformats.org/officeDocument/2006/relationships/image" Target="../media/image61.jpeg"/><Relationship Id="rId4" Type="http://schemas.openxmlformats.org/officeDocument/2006/relationships/image" Target="../media/image60.jpeg"/></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3.xml"/><Relationship Id="rId1" Type="http://schemas.openxmlformats.org/officeDocument/2006/relationships/slideLayout" Target="../slideLayouts/slideLayout113.xml"/><Relationship Id="rId4" Type="http://schemas.openxmlformats.org/officeDocument/2006/relationships/image" Target="../media/image59.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49.xml"/><Relationship Id="rId1" Type="http://schemas.openxmlformats.org/officeDocument/2006/relationships/themeOverride" Target="../theme/themeOverride3.xml"/><Relationship Id="rId5" Type="http://schemas.openxmlformats.org/officeDocument/2006/relationships/image" Target="../media/image84.jpeg"/><Relationship Id="rId4" Type="http://schemas.openxmlformats.org/officeDocument/2006/relationships/chart" Target="../charts/char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5.xml"/><Relationship Id="rId1" Type="http://schemas.openxmlformats.org/officeDocument/2006/relationships/slideLayout" Target="../slideLayouts/slideLayout57.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6.xml"/><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160.xml"/><Relationship Id="rId1" Type="http://schemas.openxmlformats.org/officeDocument/2006/relationships/themeOverride" Target="../theme/themeOverride4.xml"/><Relationship Id="rId5" Type="http://schemas.openxmlformats.org/officeDocument/2006/relationships/image" Target="../media/image87.png"/><Relationship Id="rId4" Type="http://schemas.openxmlformats.org/officeDocument/2006/relationships/image" Target="../media/image86.jpeg"/></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63.xml"/><Relationship Id="rId1" Type="http://schemas.openxmlformats.org/officeDocument/2006/relationships/themeOverride" Target="../theme/themeOverride5.xml"/></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66.xml"/><Relationship Id="rId1" Type="http://schemas.openxmlformats.org/officeDocument/2006/relationships/themeOverride" Target="../theme/themeOverride6.xml"/><Relationship Id="rId4" Type="http://schemas.openxmlformats.org/officeDocument/2006/relationships/image" Target="../media/image90.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1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6.xml"/></Relationships>
</file>

<file path=ppt/slides/_rels/slide1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57.xm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57.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57.xml"/></Relationships>
</file>

<file path=ppt/slides/_rels/slide1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3.xml"/><Relationship Id="rId1" Type="http://schemas.openxmlformats.org/officeDocument/2006/relationships/slideLayout" Target="../slideLayouts/slideLayout57.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4.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5.xml"/><Relationship Id="rId1" Type="http://schemas.openxmlformats.org/officeDocument/2006/relationships/slideLayout" Target="../slideLayouts/slideLayout57.xml"/></Relationships>
</file>

<file path=ppt/slides/_rels/slide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5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9.xml"/><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8.xml"/><Relationship Id="rId1" Type="http://schemas.openxmlformats.org/officeDocument/2006/relationships/slideLayout" Target="../slideLayouts/slideLayout40.xml"/><Relationship Id="rId5" Type="http://schemas.openxmlformats.org/officeDocument/2006/relationships/image" Target="../media/image105.jpeg"/><Relationship Id="rId4" Type="http://schemas.openxmlformats.org/officeDocument/2006/relationships/image" Target="../media/image104.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3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1.xml"/><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2.xml"/><Relationship Id="rId1" Type="http://schemas.openxmlformats.org/officeDocument/2006/relationships/slideLayout" Target="../slideLayouts/slideLayout35.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57.xml"/><Relationship Id="rId1" Type="http://schemas.openxmlformats.org/officeDocument/2006/relationships/themeOverride" Target="../theme/themeOverride7.xml"/><Relationship Id="rId4" Type="http://schemas.openxmlformats.org/officeDocument/2006/relationships/image" Target="../media/image108.png"/></Relationships>
</file>

<file path=ppt/slides/_rels/slide14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3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96.xml"/><Relationship Id="rId1" Type="http://schemas.openxmlformats.org/officeDocument/2006/relationships/tags" Target="../tags/tag12.xml"/><Relationship Id="rId5" Type="http://schemas.openxmlformats.org/officeDocument/2006/relationships/image" Target="../media/image2.jpeg"/><Relationship Id="rId4" Type="http://schemas.openxmlformats.org/officeDocument/2006/relationships/image" Target="../media/image110.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96.xml"/><Relationship Id="rId1" Type="http://schemas.openxmlformats.org/officeDocument/2006/relationships/tags" Target="../tags/tag13.xml"/><Relationship Id="rId5" Type="http://schemas.openxmlformats.org/officeDocument/2006/relationships/image" Target="../media/image2.jpeg"/><Relationship Id="rId4" Type="http://schemas.openxmlformats.org/officeDocument/2006/relationships/image" Target="../media/image111.jpeg"/></Relationships>
</file>

<file path=ppt/slides/_rels/slide1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9.xml"/><Relationship Id="rId1" Type="http://schemas.openxmlformats.org/officeDocument/2006/relationships/slideLayout" Target="../slideLayouts/slideLayout5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1.xml"/><Relationship Id="rId1" Type="http://schemas.openxmlformats.org/officeDocument/2006/relationships/slideLayout" Target="../slideLayouts/slideLayout14.xml"/><Relationship Id="rId4" Type="http://schemas.openxmlformats.org/officeDocument/2006/relationships/image" Target="../media/image115.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57.xml"/><Relationship Id="rId1" Type="http://schemas.openxmlformats.org/officeDocument/2006/relationships/themeOverride" Target="../theme/themeOverride8.xml"/><Relationship Id="rId4" Type="http://schemas.openxmlformats.org/officeDocument/2006/relationships/image" Target="../media/image66.png"/></Relationships>
</file>

<file path=ppt/slides/_rels/slide1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3.xml"/><Relationship Id="rId1" Type="http://schemas.openxmlformats.org/officeDocument/2006/relationships/slideLayout" Target="../slideLayouts/slideLayout57.xml"/></Relationships>
</file>

<file path=ppt/slides/_rels/slide1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4.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5.xml"/><Relationship Id="rId1" Type="http://schemas.openxmlformats.org/officeDocument/2006/relationships/slideLayout" Target="../slideLayouts/slideLayout57.xml"/><Relationship Id="rId4" Type="http://schemas.openxmlformats.org/officeDocument/2006/relationships/image" Target="../media/image117.png"/></Relationships>
</file>

<file path=ppt/slides/_rels/slide1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7.xml"/></Relationships>
</file>

<file path=ppt/slides/_rels/slide1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6.xml"/><Relationship Id="rId1" Type="http://schemas.openxmlformats.org/officeDocument/2006/relationships/slideLayout" Target="../slideLayouts/slideLayout5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7.xml"/><Relationship Id="rId1" Type="http://schemas.openxmlformats.org/officeDocument/2006/relationships/slideLayout" Target="../slideLayouts/slideLayout57.xml"/><Relationship Id="rId4" Type="http://schemas.openxmlformats.org/officeDocument/2006/relationships/image" Target="../media/image12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8.xml"/><Relationship Id="rId1" Type="http://schemas.openxmlformats.org/officeDocument/2006/relationships/slideLayout" Target="../slideLayouts/slideLayout5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49.xml"/><Relationship Id="rId1" Type="http://schemas.openxmlformats.org/officeDocument/2006/relationships/slideLayout" Target="../slideLayouts/slideLayout56.xml"/></Relationships>
</file>

<file path=ppt/slides/_rels/slide1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0.xml"/><Relationship Id="rId1" Type="http://schemas.openxmlformats.org/officeDocument/2006/relationships/slideLayout" Target="../slideLayouts/slideLayout243.xml"/></Relationships>
</file>

<file path=ppt/slides/_rels/slide1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1.xml"/><Relationship Id="rId1" Type="http://schemas.openxmlformats.org/officeDocument/2006/relationships/slideLayout" Target="../slideLayouts/slideLayout243.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2.xml"/><Relationship Id="rId1" Type="http://schemas.openxmlformats.org/officeDocument/2006/relationships/slideLayout" Target="../slideLayouts/slideLayout2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3.xml"/><Relationship Id="rId1" Type="http://schemas.openxmlformats.org/officeDocument/2006/relationships/slideLayout" Target="../slideLayouts/slideLayout243.xml"/></Relationships>
</file>

<file path=ppt/slides/_rels/slide1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4.xml"/><Relationship Id="rId1" Type="http://schemas.openxmlformats.org/officeDocument/2006/relationships/slideLayout" Target="../slideLayouts/slideLayout56.xml"/></Relationships>
</file>

<file path=ppt/slides/_rels/slide1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5.xml"/><Relationship Id="rId1" Type="http://schemas.openxmlformats.org/officeDocument/2006/relationships/slideLayout" Target="../slideLayouts/slideLayout56.xml"/></Relationships>
</file>

<file path=ppt/slides/_rels/slide17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8.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9.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68.xml"/><Relationship Id="rId1" Type="http://schemas.openxmlformats.org/officeDocument/2006/relationships/themeOverride" Target="../theme/themeOverride9.xml"/><Relationship Id="rId4" Type="http://schemas.openxmlformats.org/officeDocument/2006/relationships/image" Target="../media/image11.png"/></Relationships>
</file>

<file path=ppt/slides/_rels/slide1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1.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5.png"/><Relationship Id="rId4" Type="http://schemas.openxmlformats.org/officeDocument/2006/relationships/notesSlide" Target="../notesSlides/notesSlide162.xml"/></Relationships>
</file>

<file path=ppt/slides/_rels/slide1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3.xml"/><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67.xml"/><Relationship Id="rId1" Type="http://schemas.openxmlformats.org/officeDocument/2006/relationships/themeOverride" Target="../theme/themeOverride10.xml"/><Relationship Id="rId4" Type="http://schemas.openxmlformats.org/officeDocument/2006/relationships/image" Target="../media/image136.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07.xml"/><Relationship Id="rId1" Type="http://schemas.openxmlformats.org/officeDocument/2006/relationships/tags" Target="../tags/tag14.xml"/><Relationship Id="rId5" Type="http://schemas.openxmlformats.org/officeDocument/2006/relationships/image" Target="../media/image2.jpeg"/><Relationship Id="rId4" Type="http://schemas.openxmlformats.org/officeDocument/2006/relationships/image" Target="../media/image137.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07.xml"/><Relationship Id="rId1" Type="http://schemas.openxmlformats.org/officeDocument/2006/relationships/tags" Target="../tags/tag15.xml"/><Relationship Id="rId5" Type="http://schemas.openxmlformats.org/officeDocument/2006/relationships/image" Target="../media/image2.jpeg"/><Relationship Id="rId4" Type="http://schemas.openxmlformats.org/officeDocument/2006/relationships/image" Target="../media/image138.jpeg"/></Relationships>
</file>

<file path=ppt/slides/_rels/slide1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107.xml"/><Relationship Id="rId1" Type="http://schemas.openxmlformats.org/officeDocument/2006/relationships/tags" Target="../tags/tag16.xml"/><Relationship Id="rId5" Type="http://schemas.openxmlformats.org/officeDocument/2006/relationships/image" Target="../media/image2.jpeg"/><Relationship Id="rId4" Type="http://schemas.openxmlformats.org/officeDocument/2006/relationships/image" Target="../media/image140.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07.xml"/><Relationship Id="rId1" Type="http://schemas.openxmlformats.org/officeDocument/2006/relationships/tags" Target="../tags/tag17.xml"/><Relationship Id="rId4" Type="http://schemas.openxmlformats.org/officeDocument/2006/relationships/image" Target="../media/image14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4.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07.xml"/><Relationship Id="rId1" Type="http://schemas.openxmlformats.org/officeDocument/2006/relationships/tags" Target="../tags/tag18.xml"/><Relationship Id="rId5" Type="http://schemas.openxmlformats.org/officeDocument/2006/relationships/image" Target="../media/image2.jpeg"/><Relationship Id="rId4" Type="http://schemas.openxmlformats.org/officeDocument/2006/relationships/image" Target="../media/image142.jpe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07.xml"/><Relationship Id="rId1" Type="http://schemas.openxmlformats.org/officeDocument/2006/relationships/tags" Target="../tags/tag19.xml"/><Relationship Id="rId5" Type="http://schemas.openxmlformats.org/officeDocument/2006/relationships/image" Target="../media/image2.jpeg"/><Relationship Id="rId4" Type="http://schemas.openxmlformats.org/officeDocument/2006/relationships/image" Target="../media/image143.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07.xml"/><Relationship Id="rId1" Type="http://schemas.openxmlformats.org/officeDocument/2006/relationships/tags" Target="../tags/tag20.xml"/><Relationship Id="rId5" Type="http://schemas.openxmlformats.org/officeDocument/2006/relationships/image" Target="../media/image2.jpeg"/><Relationship Id="rId4" Type="http://schemas.openxmlformats.org/officeDocument/2006/relationships/image" Target="../media/image144.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07.xml"/><Relationship Id="rId1" Type="http://schemas.openxmlformats.org/officeDocument/2006/relationships/tags" Target="../tags/tag21.xml"/><Relationship Id="rId5" Type="http://schemas.openxmlformats.org/officeDocument/2006/relationships/image" Target="../media/image2.jpeg"/><Relationship Id="rId4" Type="http://schemas.openxmlformats.org/officeDocument/2006/relationships/image" Target="../media/image145.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07.xml"/><Relationship Id="rId1" Type="http://schemas.openxmlformats.org/officeDocument/2006/relationships/tags" Target="../tags/tag22.xml"/><Relationship Id="rId5" Type="http://schemas.openxmlformats.org/officeDocument/2006/relationships/image" Target="../media/image2.jpeg"/><Relationship Id="rId4" Type="http://schemas.openxmlformats.org/officeDocument/2006/relationships/image" Target="../media/image146.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07.xml"/><Relationship Id="rId1" Type="http://schemas.openxmlformats.org/officeDocument/2006/relationships/tags" Target="../tags/tag23.xml"/><Relationship Id="rId5" Type="http://schemas.openxmlformats.org/officeDocument/2006/relationships/image" Target="../media/image2.jpeg"/><Relationship Id="rId4" Type="http://schemas.openxmlformats.org/officeDocument/2006/relationships/image" Target="../media/image147.jpeg"/></Relationships>
</file>

<file path=ppt/slides/_rels/slide1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7.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61.xml"/><Relationship Id="rId1" Type="http://schemas.openxmlformats.org/officeDocument/2006/relationships/themeOverride" Target="../theme/themeOverride11.xml"/><Relationship Id="rId4" Type="http://schemas.openxmlformats.org/officeDocument/2006/relationships/image" Target="../media/image150.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61.xml"/><Relationship Id="rId1" Type="http://schemas.openxmlformats.org/officeDocument/2006/relationships/themeOverride" Target="../theme/themeOverride12.xml"/><Relationship Id="rId4" Type="http://schemas.openxmlformats.org/officeDocument/2006/relationships/image" Target="../media/image1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61.xml"/><Relationship Id="rId1" Type="http://schemas.openxmlformats.org/officeDocument/2006/relationships/themeOverride" Target="../theme/themeOverride13.xml"/><Relationship Id="rId4" Type="http://schemas.openxmlformats.org/officeDocument/2006/relationships/image" Target="../media/image152.jpeg"/></Relationships>
</file>

<file path=ppt/slides/_rels/slide2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1.xml"/><Relationship Id="rId1" Type="http://schemas.openxmlformats.org/officeDocument/2006/relationships/slideLayout" Target="../slideLayouts/slideLayout83.xml"/></Relationships>
</file>

<file path=ppt/slides/_rels/slide2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2.xml"/><Relationship Id="rId1" Type="http://schemas.openxmlformats.org/officeDocument/2006/relationships/slideLayout" Target="../slideLayouts/slideLayout78.xml"/></Relationships>
</file>

<file path=ppt/slides/_rels/slide20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3.xml"/><Relationship Id="rId1" Type="http://schemas.openxmlformats.org/officeDocument/2006/relationships/slideLayout" Target="../slideLayouts/slideLayout78.xml"/></Relationships>
</file>

<file path=ppt/slides/_rels/slide20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4.xml"/><Relationship Id="rId1" Type="http://schemas.openxmlformats.org/officeDocument/2006/relationships/slideLayout" Target="../slideLayouts/slideLayout78.xml"/></Relationships>
</file>

<file path=ppt/slides/_rels/slide2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85.xml"/><Relationship Id="rId1" Type="http://schemas.openxmlformats.org/officeDocument/2006/relationships/slideLayout" Target="../slideLayouts/slideLayout78.xml"/></Relationships>
</file>

<file path=ppt/slides/_rels/slide2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6.xml"/><Relationship Id="rId1" Type="http://schemas.openxmlformats.org/officeDocument/2006/relationships/slideLayout" Target="../slideLayouts/slideLayout78.xml"/></Relationships>
</file>

<file path=ppt/slides/_rels/slide20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7.xml"/><Relationship Id="rId1" Type="http://schemas.openxmlformats.org/officeDocument/2006/relationships/slideLayout" Target="../slideLayouts/slideLayout78.xml"/></Relationships>
</file>

<file path=ppt/slides/_rels/slide2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8.xml"/><Relationship Id="rId1" Type="http://schemas.openxmlformats.org/officeDocument/2006/relationships/slideLayout" Target="../slideLayouts/slideLayout48.xml"/></Relationships>
</file>

<file path=ppt/slides/_rels/slide20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1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8.xml"/></Relationships>
</file>

<file path=ppt/slides/_rels/slide21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1.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67.xml"/><Relationship Id="rId1" Type="http://schemas.openxmlformats.org/officeDocument/2006/relationships/themeOverride" Target="../theme/themeOverride14.xml"/><Relationship Id="rId4" Type="http://schemas.openxmlformats.org/officeDocument/2006/relationships/image" Target="../media/image136.png"/></Relationships>
</file>

<file path=ppt/slides/_rels/slide21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1.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2.xm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93.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4.xml"/><Relationship Id="rId1" Type="http://schemas.openxmlformats.org/officeDocument/2006/relationships/slideLayout" Target="../slideLayouts/slideLayout192.xml"/></Relationships>
</file>

<file path=ppt/slides/_rels/slide21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1.xml"/></Relationships>
</file>

<file path=ppt/slides/_rels/slide21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2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5.xml"/><Relationship Id="rId1" Type="http://schemas.openxmlformats.org/officeDocument/2006/relationships/slideLayout" Target="../slideLayouts/slideLayout205.xml"/><Relationship Id="rId4" Type="http://schemas.openxmlformats.org/officeDocument/2006/relationships/image" Target="../media/image167.png"/></Relationships>
</file>

<file path=ppt/slides/_rels/slide2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1.xml"/></Relationships>
</file>

<file path=ppt/slides/_rels/slide22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7.xml"/><Relationship Id="rId1" Type="http://schemas.openxmlformats.org/officeDocument/2006/relationships/slideLayout" Target="../slideLayouts/slideLayout218.xml"/></Relationships>
</file>

<file path=ppt/slides/_rels/slide2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8.xml"/><Relationship Id="rId1" Type="http://schemas.openxmlformats.org/officeDocument/2006/relationships/slideLayout" Target="../slideLayouts/slideLayout218.xml"/></Relationships>
</file>

<file path=ppt/slides/_rels/slide225.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99.xml"/><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1.xml"/></Relationships>
</file>

<file path=ppt/slides/_rels/slide22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0.xml"/><Relationship Id="rId1" Type="http://schemas.openxmlformats.org/officeDocument/2006/relationships/slideLayout" Target="../slideLayouts/slideLayout56.xml"/></Relationships>
</file>

<file path=ppt/slides/_rels/slide22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01.xml"/><Relationship Id="rId1" Type="http://schemas.openxmlformats.org/officeDocument/2006/relationships/slideLayout" Target="../slideLayouts/slideLayout56.xml"/></Relationships>
</file>

<file path=ppt/slides/_rels/slide2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02.xml"/><Relationship Id="rId1" Type="http://schemas.openxmlformats.org/officeDocument/2006/relationships/slideLayout" Target="../slideLayouts/slideLayout14.xml"/><Relationship Id="rId4" Type="http://schemas.openxmlformats.org/officeDocument/2006/relationships/image" Target="../media/image17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1.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6.jpeg"/></Relationships>
</file>

<file path=ppt/slides/_rels/slide2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3.xml"/><Relationship Id="rId1" Type="http://schemas.openxmlformats.org/officeDocument/2006/relationships/slideLayout" Target="../slideLayouts/slideLayout19.xml"/></Relationships>
</file>

<file path=ppt/slides/_rels/slide2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4.xml"/><Relationship Id="rId1" Type="http://schemas.openxmlformats.org/officeDocument/2006/relationships/slideLayout" Target="../slideLayouts/slideLayout19.xml"/></Relationships>
</file>

<file path=ppt/slides/_rels/slide23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05.xml"/><Relationship Id="rId1" Type="http://schemas.openxmlformats.org/officeDocument/2006/relationships/slideLayout" Target="../slideLayouts/slideLayout48.xml"/></Relationships>
</file>

<file path=ppt/slides/_rels/slide23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6.xml"/><Relationship Id="rId1" Type="http://schemas.openxmlformats.org/officeDocument/2006/relationships/slideLayout" Target="../slideLayouts/slideLayout48.xml"/></Relationships>
</file>

<file path=ppt/slides/_rels/slide23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7.xml"/><Relationship Id="rId1" Type="http://schemas.openxmlformats.org/officeDocument/2006/relationships/slideLayout" Target="../slideLayouts/slideLayout48.xml"/><Relationship Id="rId5" Type="http://schemas.openxmlformats.org/officeDocument/2006/relationships/image" Target="../media/image178.png"/><Relationship Id="rId4" Type="http://schemas.openxmlformats.org/officeDocument/2006/relationships/image" Target="../media/image177.jpeg"/></Relationships>
</file>

<file path=ppt/slides/_rels/slide23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8.xml"/><Relationship Id="rId1" Type="http://schemas.openxmlformats.org/officeDocument/2006/relationships/slideLayout" Target="../slideLayouts/slideLayout48.xml"/></Relationships>
</file>

<file path=ppt/slides/_rels/slide23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09.xml"/><Relationship Id="rId1" Type="http://schemas.openxmlformats.org/officeDocument/2006/relationships/slideLayout" Target="../slideLayouts/slideLayout48.xml"/><Relationship Id="rId4" Type="http://schemas.openxmlformats.org/officeDocument/2006/relationships/image" Target="../media/image180.png"/></Relationships>
</file>

<file path=ppt/slides/_rels/slide23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10.xml"/><Relationship Id="rId1" Type="http://schemas.openxmlformats.org/officeDocument/2006/relationships/slideLayout" Target="../slideLayouts/slideLayout48.xml"/></Relationships>
</file>

<file path=ppt/slides/_rels/slide2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1.xml"/><Relationship Id="rId1" Type="http://schemas.openxmlformats.org/officeDocument/2006/relationships/slideLayout" Target="../slideLayouts/slideLayout48.xml"/></Relationships>
</file>

<file path=ppt/slides/_rels/slide2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2.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1.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7.jpeg"/></Relationships>
</file>

<file path=ppt/slides/_rels/slide24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13.xml"/><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14.xml"/><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15.xml"/><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7.xml"/></Relationships>
</file>

<file path=ppt/slides/_rels/slide2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6.xml"/><Relationship Id="rId1" Type="http://schemas.openxmlformats.org/officeDocument/2006/relationships/slideLayout" Target="../slideLayouts/slideLayout48.xml"/></Relationships>
</file>

<file path=ppt/slides/_rels/slide24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7.xml"/><Relationship Id="rId1" Type="http://schemas.openxmlformats.org/officeDocument/2006/relationships/slideLayout" Target="../slideLayouts/slideLayout274.xml"/></Relationships>
</file>

<file path=ppt/slides/_rels/slide24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8.xml"/><Relationship Id="rId1" Type="http://schemas.openxmlformats.org/officeDocument/2006/relationships/slideLayout" Target="../slideLayouts/slideLayout274.xml"/></Relationships>
</file>

<file path=ppt/slides/_rels/slide24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9.xml"/><Relationship Id="rId1" Type="http://schemas.openxmlformats.org/officeDocument/2006/relationships/slideLayout" Target="../slideLayouts/slideLayout274.xml"/></Relationships>
</file>

<file path=ppt/slides/_rels/slide24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20.xml"/><Relationship Id="rId1" Type="http://schemas.openxmlformats.org/officeDocument/2006/relationships/slideLayout" Target="../slideLayouts/slideLayout274.xml"/></Relationships>
</file>

<file path=ppt/slides/_rels/slide2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1.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1.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18.jpeg"/></Relationships>
</file>

<file path=ppt/slides/_rels/slide2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2.xml"/><Relationship Id="rId1" Type="http://schemas.openxmlformats.org/officeDocument/2006/relationships/slideLayout" Target="../slideLayouts/slideLayout48.xml"/></Relationships>
</file>

<file path=ppt/slides/_rels/slide2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3.xml"/><Relationship Id="rId1" Type="http://schemas.openxmlformats.org/officeDocument/2006/relationships/slideLayout" Target="../slideLayouts/slideLayout48.xml"/></Relationships>
</file>

<file path=ppt/slides/_rels/slide2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4.xml"/><Relationship Id="rId1" Type="http://schemas.openxmlformats.org/officeDocument/2006/relationships/slideLayout" Target="../slideLayouts/slideLayout48.xml"/></Relationships>
</file>

<file path=ppt/slides/_rels/slide2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5.xml"/><Relationship Id="rId1" Type="http://schemas.openxmlformats.org/officeDocument/2006/relationships/slideLayout" Target="../slideLayouts/slideLayout48.xml"/></Relationships>
</file>

<file path=ppt/slides/_rels/slide2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6.xml"/><Relationship Id="rId1" Type="http://schemas.openxmlformats.org/officeDocument/2006/relationships/slideLayout" Target="../slideLayouts/slideLayout48.xml"/></Relationships>
</file>

<file path=ppt/slides/_rels/slide2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7.xml"/><Relationship Id="rId1" Type="http://schemas.openxmlformats.org/officeDocument/2006/relationships/slideLayout" Target="../slideLayouts/slideLayout48.xml"/></Relationships>
</file>

<file path=ppt/slides/_rels/slide2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8.xml"/><Relationship Id="rId1" Type="http://schemas.openxmlformats.org/officeDocument/2006/relationships/slideLayout" Target="../slideLayouts/slideLayout48.xml"/></Relationships>
</file>

<file path=ppt/slides/_rels/slide2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9.xml"/><Relationship Id="rId1" Type="http://schemas.openxmlformats.org/officeDocument/2006/relationships/slideLayout" Target="../slideLayouts/slideLayout48.xml"/></Relationships>
</file>

<file path=ppt/slides/_rels/slide2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3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1.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image" Target="../media/image19.jpeg"/></Relationships>
</file>

<file path=ppt/slides/_rels/slide2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32.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35.xml"/><Relationship Id="rId1" Type="http://schemas.openxmlformats.org/officeDocument/2006/relationships/slideLayout" Target="../slideLayouts/slideLayout1.xml"/><Relationship Id="rId4" Type="http://schemas.openxmlformats.org/officeDocument/2006/relationships/image" Target="../media/image174.png"/></Relationships>
</file>

<file path=ppt/slides/_rels/slide26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36.xm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37.xm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38.xml"/><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9.xml"/><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0.xml"/><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1.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20.jpeg"/></Relationships>
</file>

<file path=ppt/slides/_rels/slide2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2.xml"/><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43.xml"/><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44.xml"/><Relationship Id="rId1" Type="http://schemas.openxmlformats.org/officeDocument/2006/relationships/slideLayout" Target="../slideLayouts/slideLayout14.xml"/><Relationship Id="rId5" Type="http://schemas.openxmlformats.org/officeDocument/2006/relationships/image" Target="../media/image192.png"/><Relationship Id="rId4" Type="http://schemas.openxmlformats.org/officeDocument/2006/relationships/image" Target="../media/image191.png"/></Relationships>
</file>

<file path=ppt/slides/_rels/slide27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45.xml"/><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7.xml"/></Relationships>
</file>

<file path=ppt/slides/_rels/slide27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46.xm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47.xml"/><Relationship Id="rId1" Type="http://schemas.openxmlformats.org/officeDocument/2006/relationships/slideLayout" Target="../slideLayouts/slideLayout1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8.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248.xml"/><Relationship Id="rId1" Type="http://schemas.openxmlformats.org/officeDocument/2006/relationships/slideLayout" Target="../slideLayouts/slideLayout282.xml"/><Relationship Id="rId4" Type="http://schemas.openxmlformats.org/officeDocument/2006/relationships/image" Target="../media/image19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1.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1.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1.xml"/><Relationship Id="rId1" Type="http://schemas.openxmlformats.org/officeDocument/2006/relationships/tags" Target="../tags/tag8.xml"/><Relationship Id="rId5" Type="http://schemas.openxmlformats.org/officeDocument/2006/relationships/image" Target="../media/image2.jpe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1.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1.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7.xml"/><Relationship Id="rId1" Type="http://schemas.openxmlformats.org/officeDocument/2006/relationships/themeOverride" Target="../theme/themeOverride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79.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56.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56.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62.xml"/><Relationship Id="rId5" Type="http://schemas.openxmlformats.org/officeDocument/2006/relationships/image" Target="../media/image61.jpeg"/><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0.xml"/><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1.xml"/><Relationship Id="rId1" Type="http://schemas.openxmlformats.org/officeDocument/2006/relationships/tags" Target="../tags/tag11.xml"/><Relationship Id="rId5" Type="http://schemas.openxmlformats.org/officeDocument/2006/relationships/image" Target="../media/image2.jpeg"/><Relationship Id="rId4" Type="http://schemas.openxmlformats.org/officeDocument/2006/relationships/image" Target="../media/image69.jpeg"/></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3.xml"/><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4.xml"/><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5.xml"/><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6.xml"/><Relationship Id="rId1" Type="http://schemas.openxmlformats.org/officeDocument/2006/relationships/slideLayout" Target="../slideLayouts/slideLayout57.xml"/><Relationship Id="rId4" Type="http://schemas.openxmlformats.org/officeDocument/2006/relationships/image" Target="../media/image72.jpeg"/></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7.xml"/><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8.xml"/><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0.xml"/><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1.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3:21</a:t>
              </a:r>
            </a:p>
          </p:txBody>
        </p:sp>
      </p:grpSp>
      <p:sp>
        <p:nvSpPr>
          <p:cNvPr id="5" name="TextBox 4"/>
          <p:cNvSpPr txBox="1">
            <a:spLocks noChangeArrowheads="1"/>
          </p:cNvSpPr>
          <p:nvPr/>
        </p:nvSpPr>
        <p:spPr bwMode="auto">
          <a:xfrm>
            <a:off x="3059113" y="2620603"/>
            <a:ext cx="331311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得胜的，</a:t>
            </a:r>
            <a:r>
              <a:rPr kumimoji="0" lang="en-US" sz="2400" b="0" i="0" u="none" strike="noStrike" kern="1200" cap="none" spc="0" normalizeH="0" baseline="0" noProof="0" dirty="0">
                <a:ln>
                  <a:noFill/>
                </a:ln>
                <a:solidFill>
                  <a:srgbClr val="FF0000"/>
                </a:solidFill>
                <a:effectLst/>
                <a:uLnTx/>
                <a:uFillTx/>
                <a:latin typeface="ＭＳ Ｐゴシック"/>
                <a:ea typeface="ＭＳ Ｐゴシック"/>
                <a:cs typeface="ＭＳ Ｐゴシック"/>
              </a:rPr>
              <a:t>必承受这些为业：我要作他的神，他要作我的儿子</a:t>
            </a:r>
            <a:r>
              <a:rPr kumimoji="0" 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a:rPr>
              <a:t>(21:7)</a:t>
            </a:r>
          </a:p>
        </p:txBody>
      </p:sp>
      <p:sp>
        <p:nvSpPr>
          <p:cNvPr id="36"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0" cap="none" spc="0" normalizeH="0" baseline="0" noProof="0" dirty="0">
                <a:ln>
                  <a:noFill/>
                </a:ln>
                <a:solidFill>
                  <a:srgbClr val="FFFFFF"/>
                </a:solidFill>
                <a:effectLst/>
                <a:uLnTx/>
                <a:uFillTx/>
                <a:latin typeface="Arial" charset="0"/>
                <a:ea typeface="ＭＳ Ｐゴシック" charset="0"/>
                <a:cs typeface="Arial"/>
              </a:rPr>
              <a:t>得胜者</a:t>
            </a:r>
            <a:r>
              <a:rPr kumimoji="0" lang="en-US" sz="4400" b="0" i="0" u="none" strike="noStrike" kern="0" cap="none" spc="0" normalizeH="0" baseline="0" noProof="0" dirty="0">
                <a:ln>
                  <a:noFill/>
                </a:ln>
                <a:solidFill>
                  <a:srgbClr val="FFFFFF"/>
                </a:solidFill>
                <a:effectLst/>
                <a:uLnTx/>
                <a:uFillTx/>
                <a:latin typeface="Arial" charset="0"/>
                <a:ea typeface="ＭＳ Ｐゴシック" charset="0"/>
                <a:cs typeface="Arial"/>
              </a:rPr>
              <a:t> (</a:t>
            </a:r>
            <a:r>
              <a:rPr kumimoji="0" lang="zh-CN" altLang="en-US" sz="4400" b="0" i="0" u="none" strike="noStrike" kern="0" cap="none" spc="0" normalizeH="0" baseline="0" noProof="0" dirty="0">
                <a:ln>
                  <a:noFill/>
                </a:ln>
                <a:solidFill>
                  <a:srgbClr val="FFFFFF"/>
                </a:solidFill>
                <a:effectLst/>
                <a:uLnTx/>
                <a:uFillTx/>
                <a:latin typeface="Arial" charset="0"/>
                <a:ea typeface="ＭＳ Ｐゴシック" charset="0"/>
                <a:cs typeface="Arial"/>
              </a:rPr>
              <a:t>启示录</a:t>
            </a:r>
            <a:r>
              <a:rPr kumimoji="0" lang="en-US" sz="4400" b="0" i="0" u="none" strike="noStrike" kern="0" cap="none" spc="0" normalizeH="0" baseline="0" noProof="0" dirty="0">
                <a:ln>
                  <a:noFill/>
                </a:ln>
                <a:solidFill>
                  <a:srgbClr val="FFFFFF"/>
                </a:solidFill>
                <a:effectLst/>
                <a:uLnTx/>
                <a:uFillTx/>
                <a:latin typeface="Arial" charset="0"/>
                <a:ea typeface="ＭＳ Ｐゴシック" charset="0"/>
                <a:cs typeface="Arial"/>
              </a:rPr>
              <a:t> 2–3)</a:t>
            </a:r>
          </a:p>
        </p:txBody>
      </p:sp>
      <p:sp>
        <p:nvSpPr>
          <p:cNvPr id="37" name="TextBox 36"/>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老底嘉</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Box 3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以弗所</a:t>
            </a:r>
          </a:p>
        </p:txBody>
      </p:sp>
      <p:sp>
        <p:nvSpPr>
          <p:cNvPr id="39" name="TextBox 38"/>
          <p:cNvSpPr txBox="1"/>
          <p:nvPr/>
        </p:nvSpPr>
        <p:spPr>
          <a:xfrm>
            <a:off x="6996435" y="5144293"/>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非拉铁非</a:t>
            </a:r>
          </a:p>
        </p:txBody>
      </p:sp>
      <p:sp>
        <p:nvSpPr>
          <p:cNvPr id="40" name="TextBox 39"/>
          <p:cNvSpPr txBox="1"/>
          <p:nvPr/>
        </p:nvSpPr>
        <p:spPr>
          <a:xfrm>
            <a:off x="7401229" y="2895600"/>
            <a:ext cx="1563384" cy="4619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撒狄 </a:t>
            </a:r>
          </a:p>
        </p:txBody>
      </p:sp>
      <p:sp>
        <p:nvSpPr>
          <p:cNvPr id="41" name="TextBox 40"/>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推雅推喇</a:t>
            </a:r>
          </a:p>
        </p:txBody>
      </p:sp>
      <p:sp>
        <p:nvSpPr>
          <p:cNvPr id="42" name="TextBox 41"/>
          <p:cNvSpPr txBox="1"/>
          <p:nvPr/>
        </p:nvSpPr>
        <p:spPr>
          <a:xfrm>
            <a:off x="518905" y="962667"/>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别迦摩</a:t>
            </a:r>
          </a:p>
        </p:txBody>
      </p:sp>
      <p:sp>
        <p:nvSpPr>
          <p:cNvPr id="43" name="TextBox 42"/>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士每拿</a:t>
            </a:r>
          </a:p>
        </p:txBody>
      </p:sp>
      <p:sp>
        <p:nvSpPr>
          <p:cNvPr id="2" name="Title 2">
            <a:extLst>
              <a:ext uri="{FF2B5EF4-FFF2-40B4-BE49-F238E27FC236}">
                <a16:creationId xmlns:a16="http://schemas.microsoft.com/office/drawing/2014/main" id="{DDC1236D-AD4F-7CDF-29F9-8BF58809EE76}"/>
              </a:ext>
            </a:extLst>
          </p:cNvPr>
          <p:cNvSpPr txBox="1">
            <a:spLocks/>
          </p:cNvSpPr>
          <p:nvPr/>
        </p:nvSpPr>
        <p:spPr bwMode="auto">
          <a:xfrm rot="20778595">
            <a:off x="16150" y="2279925"/>
            <a:ext cx="9144000" cy="156966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8800" kern="0" dirty="0">
                <a:latin typeface="Arial" charset="0"/>
                <a:ea typeface="Osaka" charset="0"/>
                <a:cs typeface="Arial" charset="0"/>
              </a:rPr>
              <a:t>启示录</a:t>
            </a:r>
            <a:r>
              <a:rPr lang="en-US" sz="8800" kern="0" dirty="0">
                <a:latin typeface="Arial" charset="0"/>
                <a:ea typeface="Osaka" charset="0"/>
                <a:cs typeface="Arial" charset="0"/>
              </a:rPr>
              <a:t> 3</a:t>
            </a:r>
          </a:p>
        </p:txBody>
      </p:sp>
      <p:sp>
        <p:nvSpPr>
          <p:cNvPr id="4" name="Text Box 6">
            <a:extLst>
              <a:ext uri="{FF2B5EF4-FFF2-40B4-BE49-F238E27FC236}">
                <a16:creationId xmlns:a16="http://schemas.microsoft.com/office/drawing/2014/main" id="{AA075CD9-618C-B1D7-7E8A-5E391A218126}"/>
              </a:ext>
            </a:extLst>
          </p:cNvPr>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3074408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 y="5358193"/>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4000" b="1" i="1" dirty="0">
                <a:solidFill>
                  <a:srgbClr val="FFFFFF"/>
                </a:solidFill>
                <a:effectLst>
                  <a:outerShdw blurRad="38100" dist="38100" dir="2700000" algn="tl">
                    <a:srgbClr val="000000">
                      <a:alpha val="43137"/>
                    </a:srgbClr>
                  </a:outerShdw>
                </a:effectLst>
              </a:rPr>
              <a:t>我们的系列即将完成</a:t>
            </a:r>
            <a:r>
              <a:rPr lang="en-US" altLang="zh-CN" sz="4000" b="1" i="1" dirty="0">
                <a:solidFill>
                  <a:srgbClr val="FFFFFF"/>
                </a:solidFill>
                <a:effectLst>
                  <a:outerShdw blurRad="38100" dist="38100" dir="2700000" algn="tl">
                    <a:srgbClr val="000000">
                      <a:alpha val="43137"/>
                    </a:srgbClr>
                  </a:outerShdw>
                </a:effectLst>
              </a:rPr>
              <a:t>...</a:t>
            </a:r>
            <a:endParaRPr lang="en-US" sz="4000" b="1" i="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77048" cy="5209822"/>
          </a:xfrm>
          <a:prstGeom prst="rect">
            <a:avLst/>
          </a:prstGeom>
        </p:spPr>
      </p:pic>
      <p:sp>
        <p:nvSpPr>
          <p:cNvPr id="6" name="Text Box 1028"/>
          <p:cNvSpPr txBox="1">
            <a:spLocks noChangeArrowheads="1"/>
          </p:cNvSpPr>
          <p:nvPr/>
        </p:nvSpPr>
        <p:spPr bwMode="auto">
          <a:xfrm>
            <a:off x="5562600" y="2131076"/>
            <a:ext cx="358140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1800" b="1" dirty="0">
                <a:solidFill>
                  <a:srgbClr val="FFFFFF"/>
                </a:solidFill>
              </a:rPr>
              <a:t>耶稣的书写事奉</a:t>
            </a:r>
            <a:endParaRPr lang="en-US" sz="1800" b="1" dirty="0">
              <a:solidFill>
                <a:srgbClr val="FFFFFF"/>
              </a:solidFill>
              <a:effectLst>
                <a:outerShdw blurRad="38100" dist="38100" dir="2700000" algn="tl">
                  <a:srgbClr val="000000"/>
                </a:outerShdw>
              </a:effectLst>
              <a:latin typeface="Arial" charset="0"/>
              <a:cs typeface="Arial" charset="0"/>
            </a:endParaRPr>
          </a:p>
        </p:txBody>
      </p:sp>
      <p:sp>
        <p:nvSpPr>
          <p:cNvPr id="7" name="Rectangle 6"/>
          <p:cNvSpPr/>
          <p:nvPr/>
        </p:nvSpPr>
        <p:spPr>
          <a:xfrm>
            <a:off x="332509" y="349135"/>
            <a:ext cx="8545483" cy="769441"/>
          </a:xfrm>
          <a:prstGeom prst="rect">
            <a:avLst/>
          </a:prstGeom>
          <a:solidFill>
            <a:srgbClr val="800000"/>
          </a:solidFill>
        </p:spPr>
        <p:txBody>
          <a:bodyPr wrap="square">
            <a:spAutoFit/>
          </a:bodyPr>
          <a:lstStyle/>
          <a:p>
            <a:r>
              <a:rPr lang="zh-CN" altLang="en-US" sz="4400" dirty="0">
                <a:solidFill>
                  <a:srgbClr val="FFFFFF"/>
                </a:solidFill>
              </a:rPr>
              <a:t>          耶稣对你有何想法？</a:t>
            </a:r>
            <a:endParaRPr lang="en-US" dirty="0"/>
          </a:p>
        </p:txBody>
      </p:sp>
    </p:spTree>
    <p:extLst>
      <p:ext uri="{BB962C8B-B14F-4D97-AF65-F5344CB8AC3E}">
        <p14:creationId xmlns:p14="http://schemas.microsoft.com/office/powerpoint/2010/main" val="288605758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569348" name="Picture 4" descr="IMG_379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76825" y="3806825"/>
            <a:ext cx="4067175" cy="305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9350" name="Picture 6" descr="IMG_3718.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141663"/>
            <a:ext cx="4984750" cy="373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IMG_0361.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80" y="-1"/>
            <a:ext cx="4427604" cy="3320703"/>
          </a:xfrm>
          <a:prstGeom prst="rect">
            <a:avLst/>
          </a:prstGeom>
        </p:spPr>
      </p:pic>
      <p:pic>
        <p:nvPicPr>
          <p:cNvPr id="5" name="Picture 4" descr="IMG_0376.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64021" y="3573016"/>
            <a:ext cx="4379978" cy="3284984"/>
          </a:xfrm>
          <a:prstGeom prst="rect">
            <a:avLst/>
          </a:prstGeom>
        </p:spPr>
      </p:pic>
      <p:pic>
        <p:nvPicPr>
          <p:cNvPr id="6" name="Picture 5" descr="IMG_0355.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27984" y="0"/>
            <a:ext cx="4716016" cy="3537012"/>
          </a:xfrm>
          <a:prstGeom prst="rect">
            <a:avLst/>
          </a:prstGeom>
        </p:spPr>
      </p:pic>
      <p:sp>
        <p:nvSpPr>
          <p:cNvPr id="3" name="TextBox 2"/>
          <p:cNvSpPr txBox="1"/>
          <p:nvPr/>
        </p:nvSpPr>
        <p:spPr>
          <a:xfrm>
            <a:off x="179512" y="2978949"/>
            <a:ext cx="6264696" cy="523220"/>
          </a:xfrm>
          <a:prstGeom prst="rect">
            <a:avLst/>
          </a:prstGeom>
          <a:solidFill>
            <a:schemeClr val="tx1"/>
          </a:solidFill>
        </p:spPr>
        <p:txBody>
          <a:bodyPr wrap="square">
            <a:spAutoFit/>
          </a:bodyPr>
          <a:lstStyle/>
          <a:p>
            <a:pPr>
              <a:defRPr/>
            </a:pPr>
            <a:r>
              <a:rPr lang="zh-CN" altLang="en-US" sz="2800" b="1" dirty="0">
                <a:solidFill>
                  <a:schemeClr val="bg1"/>
                </a:solidFill>
              </a:rPr>
              <a:t>让我们传福音给更多新加坡居民</a:t>
            </a:r>
            <a:r>
              <a:rPr lang="en-US" sz="2800" b="1" dirty="0">
                <a:solidFill>
                  <a:srgbClr val="FFFFFF"/>
                </a:solidFill>
                <a:latin typeface="Arial"/>
                <a:ea typeface="ＭＳ Ｐゴシック" pitchFamily="34" charset="-128"/>
                <a:cs typeface="Arial"/>
              </a:rPr>
              <a:t>!</a:t>
            </a:r>
          </a:p>
        </p:txBody>
      </p:sp>
    </p:spTree>
    <p:extLst>
      <p:ext uri="{BB962C8B-B14F-4D97-AF65-F5344CB8AC3E}">
        <p14:creationId xmlns:p14="http://schemas.microsoft.com/office/powerpoint/2010/main" val="37733495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algn="ctr"/>
            <a:endParaRPr lang="en-US">
              <a:solidFill>
                <a:srgbClr val="000000"/>
              </a:solidFill>
              <a:latin typeface="Times New Roman" charset="0"/>
            </a:endParaRPr>
          </a:p>
        </p:txBody>
      </p:sp>
      <p:sp>
        <p:nvSpPr>
          <p:cNvPr id="190466" name="Title 1"/>
          <p:cNvSpPr>
            <a:spLocks noGrp="1"/>
          </p:cNvSpPr>
          <p:nvPr>
            <p:ph type="title" idx="4294967295"/>
          </p:nvPr>
        </p:nvSpPr>
        <p:spPr>
          <a:xfrm>
            <a:off x="2298700" y="228600"/>
            <a:ext cx="4686300" cy="533400"/>
          </a:xfrm>
        </p:spPr>
        <p:txBody>
          <a:bodyPr>
            <a:normAutofit fontScale="90000"/>
          </a:bodyPr>
          <a:lstStyle/>
          <a:p>
            <a:pPr eaLnBrk="1" hangingPunct="1"/>
            <a:r>
              <a:rPr lang="zh-CN" altLang="en-US" sz="3200" b="1" dirty="0">
                <a:solidFill>
                  <a:srgbClr val="993300"/>
                </a:solidFill>
              </a:rPr>
              <a:t>我们的异像</a:t>
            </a:r>
            <a:r>
              <a:rPr lang="en-US" sz="3200" b="1" i="1" dirty="0">
                <a:solidFill>
                  <a:srgbClr val="800000"/>
                </a:solidFill>
                <a:latin typeface="Arial" charset="0"/>
                <a:ea typeface="ＭＳ Ｐゴシック" charset="0"/>
                <a:cs typeface="Arial" charset="0"/>
              </a:rPr>
              <a:t>…</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743075"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a:defRPr/>
              </a:pPr>
              <a:r>
                <a:rPr lang="zh-CN" altLang="en-US" sz="4400" b="1" dirty="0">
                  <a:solidFill>
                    <a:srgbClr val="800000"/>
                  </a:solidFill>
                </a:rPr>
                <a:t>爱神</a:t>
              </a:r>
              <a:endParaRPr lang="en-US" sz="4400" b="1" kern="0" dirty="0">
                <a:solidFill>
                  <a:srgbClr val="800000"/>
                </a:solidFill>
                <a:latin typeface="Arial"/>
                <a:ea typeface="ＭＳ Ｐゴシック" pitchFamily="-107" charset="-128"/>
                <a:cs typeface="Arial"/>
              </a:endParaRP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algn="ctr">
              <a:defRPr/>
            </a:pPr>
            <a:r>
              <a:rPr lang="zh-CN" altLang="en-US" sz="4400" b="1" dirty="0">
                <a:solidFill>
                  <a:srgbClr val="800000"/>
                </a:solidFill>
              </a:rPr>
              <a:t>爱国</a:t>
            </a:r>
            <a:endParaRPr lang="en-US" sz="4400" b="1" kern="0" dirty="0">
              <a:solidFill>
                <a:srgbClr val="800000"/>
              </a:solidFill>
              <a:latin typeface="Arial"/>
              <a:ea typeface="ＭＳ Ｐゴシック" pitchFamily="-107" charset="-128"/>
              <a:cs typeface="Arial"/>
            </a:endParaRPr>
          </a:p>
        </p:txBody>
      </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a:defRPr/>
              </a:pPr>
              <a:r>
                <a:rPr lang="zh-CN" altLang="en-US" sz="4400" b="1" dirty="0">
                  <a:solidFill>
                    <a:srgbClr val="800000"/>
                  </a:solidFill>
                </a:rPr>
                <a:t>爱教会</a:t>
              </a:r>
              <a:endParaRPr lang="en-US" sz="4400" b="1" kern="0" dirty="0">
                <a:solidFill>
                  <a:srgbClr val="800000"/>
                </a:solidFill>
                <a:latin typeface="Arial"/>
                <a:ea typeface="ＭＳ Ｐゴシック" pitchFamily="-107" charset="-128"/>
                <a:cs typeface="Arial"/>
              </a:endParaRP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val="0"/>
              </a:ext>
            </a:extLst>
          </a:blip>
          <a:srcRect l="-66" r="-66"/>
          <a:stretch>
            <a:fillRect/>
          </a:stretch>
        </p:blipFill>
        <p:spPr>
          <a:xfrm>
            <a:off x="6172200" y="4572000"/>
            <a:ext cx="3048000" cy="2286000"/>
          </a:xfrm>
          <a:prstGeom prst="rect">
            <a:avLst/>
          </a:prstGeom>
        </p:spPr>
      </p:pic>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20" name="Right Arrow 19"/>
          <p:cNvSpPr>
            <a:spLocks noChangeArrowheads="1"/>
          </p:cNvSpPr>
          <p:nvPr/>
        </p:nvSpPr>
        <p:spPr bwMode="auto">
          <a:xfrm>
            <a:off x="4119563" y="54864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21" name="Right Arrow 20"/>
          <p:cNvSpPr>
            <a:spLocks noChangeArrowheads="1"/>
          </p:cNvSpPr>
          <p:nvPr/>
        </p:nvSpPr>
        <p:spPr bwMode="auto">
          <a:xfrm rot="-8142921">
            <a:off x="6173788" y="26289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16" name="Rectangle 15"/>
          <p:cNvSpPr/>
          <p:nvPr/>
        </p:nvSpPr>
        <p:spPr bwMode="auto">
          <a:xfrm>
            <a:off x="299546" y="1939159"/>
            <a:ext cx="1828800" cy="8828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CN" altLang="en-US" b="1" dirty="0"/>
              <a:t>十字路口的</a:t>
            </a:r>
            <a:endParaRPr lang="en-US" altLang="zh-CN" b="1" dirty="0"/>
          </a:p>
          <a:p>
            <a:r>
              <a:rPr lang="zh-CN" altLang="en-US" b="1" dirty="0"/>
              <a:t>国际礼拜堂</a:t>
            </a:r>
            <a:endParaRPr lang="en-US" altLang="zh-CN" b="1" dirty="0"/>
          </a:p>
          <a:p>
            <a:endParaRPr kumimoji="0" lang="en-US" sz="2400" b="1"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064285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200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1066800" y="228600"/>
            <a:ext cx="7772400" cy="1143000"/>
          </a:xfrm>
        </p:spPr>
        <p:txBody>
          <a:bodyPr/>
          <a:lstStyle/>
          <a:p>
            <a:pPr eaLnBrk="1" hangingPunct="1"/>
            <a:r>
              <a:rPr lang="zh-CN" altLang="en-US" b="1" dirty="0">
                <a:latin typeface="Arial" charset="0"/>
                <a:ea typeface="ＭＳ Ｐゴシック" charset="0"/>
                <a:cs typeface="ＭＳ Ｐゴシック" charset="0"/>
              </a:rPr>
              <a:t>我们的使命</a:t>
            </a:r>
            <a:endParaRPr lang="en-US" b="1" dirty="0">
              <a:latin typeface="Arial" charset="0"/>
              <a:ea typeface="ＭＳ Ｐゴシック" charset="0"/>
              <a:cs typeface="ＭＳ Ｐゴシック" charset="0"/>
            </a:endParaRPr>
          </a:p>
        </p:txBody>
      </p:sp>
      <p:pic>
        <p:nvPicPr>
          <p:cNvPr id="156674" name="Picture 3" descr="globe+--+clea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175" y="1676400"/>
            <a:ext cx="3643313"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6" name="Rectangle 5"/>
          <p:cNvSpPr>
            <a:spLocks noChangeArrowheads="1"/>
          </p:cNvSpPr>
          <p:nvPr/>
        </p:nvSpPr>
        <p:spPr bwMode="auto">
          <a:xfrm>
            <a:off x="35496" y="2780928"/>
            <a:ext cx="2736304"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pPr eaLnBrk="1" hangingPunct="1"/>
            <a:r>
              <a:rPr lang="en-US" sz="3200" b="1" dirty="0">
                <a:solidFill>
                  <a:srgbClr val="000000"/>
                </a:solidFill>
                <a:latin typeface="Arial" charset="0"/>
              </a:rPr>
              <a:t>• 泰国</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越南</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印度</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蒙古</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菲律宾</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缅甸</a:t>
            </a:r>
            <a:endParaRPr lang="en-US" sz="3200" b="1" dirty="0">
              <a:solidFill>
                <a:srgbClr val="000000"/>
              </a:solidFill>
              <a:latin typeface="Arial" charset="0"/>
            </a:endParaRPr>
          </a:p>
          <a:p>
            <a:pPr eaLnBrk="1" hangingPunct="1"/>
            <a:r>
              <a:rPr lang="en-US" sz="3200" b="1" dirty="0">
                <a:solidFill>
                  <a:srgbClr val="000000"/>
                </a:solidFill>
                <a:latin typeface="Arial" charset="0"/>
              </a:rPr>
              <a:t>• </a:t>
            </a:r>
            <a:r>
              <a:rPr lang="zh-CN" altLang="en-US" sz="3200" b="1" dirty="0">
                <a:solidFill>
                  <a:srgbClr val="000000"/>
                </a:solidFill>
                <a:latin typeface="Arial" charset="0"/>
              </a:rPr>
              <a:t>巴基斯坦</a:t>
            </a:r>
            <a:endParaRPr lang="en-US" sz="3200" b="1" dirty="0">
              <a:solidFill>
                <a:srgbClr val="000000"/>
              </a:solidFill>
              <a:latin typeface="Arial" charset="0"/>
            </a:endParaRPr>
          </a:p>
        </p:txBody>
      </p:sp>
      <p:sp>
        <p:nvSpPr>
          <p:cNvPr id="6" name="Rectangle 5"/>
          <p:cNvSpPr>
            <a:spLocks noChangeArrowheads="1"/>
          </p:cNvSpPr>
          <p:nvPr/>
        </p:nvSpPr>
        <p:spPr bwMode="auto">
          <a:xfrm>
            <a:off x="2555776" y="2791544"/>
            <a:ext cx="288032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pPr eaLnBrk="1" hangingPunct="1"/>
            <a:r>
              <a:rPr lang="en-US" sz="3200" b="1" dirty="0">
                <a:solidFill>
                  <a:srgbClr val="000000"/>
                </a:solidFill>
                <a:latin typeface="Arial" charset="0"/>
              </a:rPr>
              <a:t>• </a:t>
            </a:r>
            <a:r>
              <a:rPr lang="zh-CN" altLang="en-US" sz="3200" b="1" dirty="0">
                <a:solidFill>
                  <a:srgbClr val="000000"/>
                </a:solidFill>
                <a:latin typeface="Arial" charset="0"/>
              </a:rPr>
              <a:t>孟加拉</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阿富汗</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尼泊尔</a:t>
            </a:r>
            <a:endParaRPr lang="en-US" sz="3200" b="1" dirty="0">
              <a:solidFill>
                <a:srgbClr val="000000"/>
              </a:solidFill>
              <a:latin typeface="Arial" charset="0"/>
            </a:endParaRPr>
          </a:p>
          <a:p>
            <a:pPr eaLnBrk="1" hangingPunct="1"/>
            <a:r>
              <a:rPr lang="en-US" sz="3200" b="1" dirty="0">
                <a:solidFill>
                  <a:srgbClr val="000000"/>
                </a:solidFill>
                <a:latin typeface="Arial" charset="0"/>
              </a:rPr>
              <a:t>• </a:t>
            </a:r>
            <a:r>
              <a:rPr lang="zh-CN" altLang="en-US" sz="3200" b="1" dirty="0">
                <a:solidFill>
                  <a:srgbClr val="000000"/>
                </a:solidFill>
                <a:latin typeface="Arial" charset="0"/>
              </a:rPr>
              <a:t>加拿大</a:t>
            </a:r>
            <a:r>
              <a:rPr lang="en-US" sz="3200" b="1" dirty="0">
                <a:solidFill>
                  <a:srgbClr val="000000"/>
                </a:solidFill>
                <a:latin typeface="Arial" charset="0"/>
              </a:rPr>
              <a:t> (</a:t>
            </a:r>
            <a:r>
              <a:rPr lang="zh-CN" altLang="en-US" sz="3200" b="1" dirty="0">
                <a:solidFill>
                  <a:srgbClr val="000000"/>
                </a:solidFill>
                <a:latin typeface="Arial" charset="0"/>
              </a:rPr>
              <a:t>印度尼西亚的训练</a:t>
            </a:r>
            <a:r>
              <a:rPr lang="en-US" sz="3200" b="1" dirty="0">
                <a:solidFill>
                  <a:srgbClr val="000000"/>
                </a:solidFill>
                <a:latin typeface="Arial" charset="0"/>
              </a:rPr>
              <a:t>) </a:t>
            </a:r>
          </a:p>
        </p:txBody>
      </p:sp>
      <p:pic>
        <p:nvPicPr>
          <p:cNvPr id="13" name="Picture 4" descr="Crossroads-Logo.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1743075"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矩形 2"/>
          <p:cNvSpPr/>
          <p:nvPr/>
        </p:nvSpPr>
        <p:spPr>
          <a:xfrm>
            <a:off x="269875" y="1727627"/>
            <a:ext cx="4572000" cy="830997"/>
          </a:xfrm>
          <a:prstGeom prst="rect">
            <a:avLst/>
          </a:prstGeom>
          <a:solidFill>
            <a:schemeClr val="bg1"/>
          </a:solidFill>
        </p:spPr>
        <p:txBody>
          <a:bodyPr>
            <a:spAutoFit/>
          </a:bodyPr>
          <a:lstStyle/>
          <a:p>
            <a:r>
              <a:rPr lang="zh-CN" altLang="en-US" b="1" dirty="0"/>
              <a:t>十字路口的</a:t>
            </a:r>
            <a:endParaRPr lang="en-US" altLang="zh-CN" b="1" dirty="0"/>
          </a:p>
          <a:p>
            <a:r>
              <a:rPr lang="zh-CN" altLang="en-US" b="1" dirty="0"/>
              <a:t>国际礼拜堂</a:t>
            </a:r>
            <a:endParaRPr lang="en-US" altLang="zh-CN" b="1" dirty="0"/>
          </a:p>
        </p:txBody>
      </p:sp>
    </p:spTree>
    <p:extLst>
      <p:ext uri="{BB962C8B-B14F-4D97-AF65-F5344CB8AC3E}">
        <p14:creationId xmlns:p14="http://schemas.microsoft.com/office/powerpoint/2010/main" val="28813638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949823068"/>
              </p:ext>
            </p:extLst>
          </p:nvPr>
        </p:nvGraphicFramePr>
        <p:xfrm>
          <a:off x="1810982" y="3354860"/>
          <a:ext cx="6408712" cy="4264248"/>
        </p:xfrm>
        <a:graphic>
          <a:graphicData uri="http://schemas.openxmlformats.org/drawingml/2006/chart">
            <c:chart xmlns:c="http://schemas.openxmlformats.org/drawingml/2006/chart" xmlns:r="http://schemas.openxmlformats.org/officeDocument/2006/relationships" r:id="rId4"/>
          </a:graphicData>
        </a:graphic>
      </p:graphicFrame>
      <p:pic>
        <p:nvPicPr>
          <p:cNvPr id="172033" name="Picture 1026" descr="fiveglob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zh-CN" altLang="en-US" b="1" dirty="0">
                <a:solidFill>
                  <a:srgbClr val="FFFFFF"/>
                </a:solidFill>
              </a:rPr>
              <a:t>使命呼召</a:t>
            </a:r>
            <a:endParaRPr lang="en-US" b="1" dirty="0">
              <a:solidFill>
                <a:srgbClr val="FFFFFF"/>
              </a:solidFill>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lnSpc>
                <a:spcPct val="90000"/>
              </a:lnSpc>
              <a:spcBef>
                <a:spcPct val="20000"/>
              </a:spcBef>
            </a:pPr>
            <a:r>
              <a:rPr lang="en-US" sz="5400" b="1" dirty="0">
                <a:solidFill>
                  <a:srgbClr val="000000"/>
                </a:solidFill>
                <a:latin typeface="Arial" charset="0"/>
              </a:rPr>
              <a:t>20%</a:t>
            </a:r>
          </a:p>
        </p:txBody>
      </p:sp>
      <p:sp>
        <p:nvSpPr>
          <p:cNvPr id="6" name="Rectangle 5"/>
          <p:cNvSpPr/>
          <p:nvPr/>
        </p:nvSpPr>
        <p:spPr bwMode="auto">
          <a:xfrm>
            <a:off x="6351373" y="4670854"/>
            <a:ext cx="2421925" cy="1853514"/>
          </a:xfrm>
          <a:prstGeom prst="rect">
            <a:avLst/>
          </a:prstGeom>
          <a:solidFill>
            <a:schemeClr val="accent3"/>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CN" altLang="en-US" sz="3600" b="1" dirty="0"/>
              <a:t>使命</a:t>
            </a:r>
            <a:endParaRPr lang="en-US" altLang="zh-CN" sz="3600" b="1" dirty="0"/>
          </a:p>
          <a:p>
            <a:endParaRPr lang="en-US" altLang="zh-CN" sz="3600" b="1" dirty="0"/>
          </a:p>
          <a:p>
            <a:r>
              <a:rPr lang="zh-CN" altLang="en-US" sz="3600" b="1" dirty="0"/>
              <a:t>新加坡</a:t>
            </a:r>
            <a:endParaRPr kumimoji="0" lang="en-US" sz="3600" b="1"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069517678"/>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latin typeface="ＭＳ Ｐゴシック"/>
                <a:ea typeface="ＭＳ Ｐゴシック"/>
                <a:cs typeface="ＭＳ Ｐゴシック"/>
              </a:rPr>
              <a:t>打开门外出传福音</a:t>
            </a:r>
            <a:endParaRPr lang="en-US" b="1" dirty="0">
              <a:effectLst>
                <a:glow rad="165100">
                  <a:schemeClr val="tx1"/>
                </a:glow>
              </a:effectLst>
              <a:latin typeface="ＭＳ Ｐゴシック"/>
              <a:ea typeface="ＭＳ Ｐゴシック"/>
              <a:cs typeface="ＭＳ Ｐゴシック"/>
            </a:endParaRPr>
          </a:p>
        </p:txBody>
      </p:sp>
      <p:sp>
        <p:nvSpPr>
          <p:cNvPr id="5" name="Rectangle 2"/>
          <p:cNvSpPr txBox="1">
            <a:spLocks noChangeArrowheads="1"/>
          </p:cNvSpPr>
          <p:nvPr/>
        </p:nvSpPr>
        <p:spPr bwMode="auto">
          <a:xfrm>
            <a:off x="4717006" y="2134312"/>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TW"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altLang="zh-TW" sz="4000" b="1" dirty="0">
                <a:solidFill>
                  <a:prstClr val="white"/>
                </a:solidFill>
                <a:effectLst>
                  <a:glow rad="165100">
                    <a:prstClr val="black"/>
                  </a:glow>
                </a:effectLst>
                <a:ea typeface="ＭＳ Ｐゴシック" charset="0"/>
              </a:rPr>
              <a:t>…" </a:t>
            </a:r>
            <a:br>
              <a:rPr lang="en-US" altLang="zh-TW" sz="4000" b="1" dirty="0">
                <a:solidFill>
                  <a:prstClr val="white"/>
                </a:solidFill>
                <a:effectLst>
                  <a:glow rad="165100">
                    <a:prstClr val="black"/>
                  </a:glow>
                </a:effectLst>
                <a:ea typeface="ＭＳ Ｐゴシック" charset="0"/>
              </a:rPr>
            </a:br>
            <a:r>
              <a:rPr lang="en-US" altLang="zh-TW" sz="4000" b="1" dirty="0">
                <a:solidFill>
                  <a:prstClr val="white"/>
                </a:solidFill>
                <a:effectLst>
                  <a:glow rad="165100">
                    <a:prstClr val="black"/>
                  </a:glow>
                </a:effectLst>
                <a:ea typeface="ＭＳ Ｐゴシック" charset="0"/>
              </a:rPr>
              <a:t>(3:8 </a:t>
            </a:r>
            <a:r>
              <a:rPr lang="zh-CN" altLang="en-US" sz="4000" b="1" dirty="0">
                <a:solidFill>
                  <a:prstClr val="white"/>
                </a:solidFill>
                <a:effectLst>
                  <a:glow rad="165100">
                    <a:prstClr val="black"/>
                  </a:glow>
                </a:effectLst>
                <a:ea typeface="ＭＳ Ｐゴシック" charset="0"/>
              </a:rPr>
              <a:t>新译本</a:t>
            </a:r>
            <a:r>
              <a:rPr lang="en-US" altLang="zh-TW" sz="4000" b="1" dirty="0">
                <a:solidFill>
                  <a:prstClr val="white"/>
                </a:solidFill>
                <a:effectLst>
                  <a:glow rad="165100">
                    <a:prstClr val="black"/>
                  </a:glow>
                </a:effectLst>
                <a:ea typeface="ＭＳ Ｐゴシック" charset="0"/>
              </a:rPr>
              <a:t>)</a:t>
            </a:r>
          </a:p>
        </p:txBody>
      </p:sp>
      <p:pic>
        <p:nvPicPr>
          <p:cNvPr id="7" name="Picture 6"/>
          <p:cNvPicPr>
            <a:picLocks noChangeAspect="1"/>
          </p:cNvPicPr>
          <p:nvPr/>
        </p:nvPicPr>
        <p:blipFill rotWithShape="1">
          <a:blip r:embed="rId3"/>
          <a:srcRect l="3969" r="43652"/>
          <a:stretch/>
        </p:blipFill>
        <p:spPr>
          <a:xfrm>
            <a:off x="1105646" y="2016919"/>
            <a:ext cx="3152589" cy="4017517"/>
          </a:xfrm>
          <a:prstGeom prst="rect">
            <a:avLst/>
          </a:prstGeom>
        </p:spPr>
      </p:pic>
    </p:spTree>
    <p:extLst>
      <p:ext uri="{BB962C8B-B14F-4D97-AF65-F5344CB8AC3E}">
        <p14:creationId xmlns:p14="http://schemas.microsoft.com/office/powerpoint/2010/main" val="31966816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latin typeface="ＭＳ Ｐゴシック"/>
                <a:ea typeface="ＭＳ Ｐゴシック"/>
                <a:cs typeface="ＭＳ Ｐゴシック"/>
              </a:rPr>
              <a:t>52 </a:t>
            </a:r>
            <a:r>
              <a:rPr lang="zh-CN" altLang="en-US" b="1" dirty="0">
                <a:latin typeface="ＭＳ Ｐゴシック"/>
                <a:ea typeface="ＭＳ Ｐゴシック"/>
                <a:cs typeface="ＭＳ Ｐゴシック"/>
              </a:rPr>
              <a:t>教导之旅 </a:t>
            </a:r>
            <a:r>
              <a:rPr lang="en-US" b="1" dirty="0">
                <a:latin typeface="ＭＳ Ｐゴシック"/>
                <a:ea typeface="ＭＳ Ｐゴシック"/>
                <a:cs typeface="ＭＳ Ｐゴシック"/>
              </a:rPr>
              <a:t>(1997-2014)</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蒙古</a:t>
            </a:r>
            <a:endParaRPr lang="en-US" sz="1800" b="1" dirty="0">
              <a:solidFill>
                <a:srgbClr val="FFFFFF"/>
              </a:solidFill>
              <a:latin typeface="Arial"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a:t>
            </a:r>
            <a:endParaRPr lang="en-US" sz="1800" b="1" dirty="0">
              <a:solidFill>
                <a:srgbClr val="FFFFFF"/>
              </a:solidFill>
              <a:latin typeface="Arial"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缅甸</a:t>
            </a:r>
            <a:endParaRPr lang="en-US" sz="1800" b="1" dirty="0">
              <a:solidFill>
                <a:srgbClr val="FFFFFF"/>
              </a:solidFill>
              <a:latin typeface="Arial"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dirty="0">
                <a:solidFill>
                  <a:srgbClr val="FFFFFF"/>
                </a:solidFill>
              </a:rPr>
              <a:t>新神</a:t>
            </a:r>
            <a:endParaRPr lang="en-US" sz="1800" b="1" dirty="0">
              <a:solidFill>
                <a:srgbClr val="FFFFFF"/>
              </a:solidFill>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新加坡</a:t>
            </a:r>
            <a:endParaRPr lang="en-US" sz="1800" b="1" dirty="0">
              <a:solidFill>
                <a:srgbClr val="FFFFFF"/>
              </a:solidFill>
              <a:latin typeface="Arial"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中国</a:t>
            </a:r>
            <a:endParaRPr lang="en-US" sz="1800" b="1" dirty="0">
              <a:solidFill>
                <a:srgbClr val="FFFFFF"/>
              </a:solidFill>
              <a:latin typeface="Arial"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越南</a:t>
            </a:r>
            <a:endParaRPr lang="en-US" sz="1800" b="1" dirty="0">
              <a:solidFill>
                <a:srgbClr val="FFFFFF"/>
              </a:solidFill>
              <a:latin typeface="Arial"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马来西亚</a:t>
            </a:r>
            <a:endParaRPr lang="en-US" sz="1800" b="1" dirty="0">
              <a:solidFill>
                <a:srgbClr val="FFFFFF"/>
              </a:solidFill>
              <a:latin typeface="Arial"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泰国</a:t>
            </a:r>
            <a:endParaRPr lang="en-US" sz="1800" b="1" dirty="0">
              <a:solidFill>
                <a:srgbClr val="FFFFFF"/>
              </a:solidFill>
              <a:latin typeface="Arial"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印度尼西亚</a:t>
            </a:r>
            <a:endParaRPr lang="en-US" sz="1800" b="1" dirty="0">
              <a:solidFill>
                <a:srgbClr val="FFFFFF"/>
              </a:solidFill>
              <a:latin typeface="Arial"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韩国</a:t>
            </a:r>
            <a:endParaRPr lang="en-US" sz="1800" b="1" dirty="0">
              <a:solidFill>
                <a:srgbClr val="FFFFFF"/>
              </a:solidFill>
              <a:latin typeface="Arial"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约旦</a:t>
            </a:r>
            <a:endParaRPr lang="en-US" sz="1800" b="1" dirty="0">
              <a:solidFill>
                <a:srgbClr val="FFFFFF"/>
              </a:solidFill>
              <a:latin typeface="Arial"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尼泊尔</a:t>
            </a:r>
            <a:endParaRPr lang="en-US" sz="1800" b="1" dirty="0">
              <a:solidFill>
                <a:srgbClr val="FFFFFF"/>
              </a:solidFill>
              <a:latin typeface="Arial"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斯里兰卡</a:t>
            </a:r>
            <a:endParaRPr lang="en-US" sz="1800" b="1" dirty="0">
              <a:solidFill>
                <a:srgbClr val="FFFFFF"/>
              </a:solidFill>
              <a:latin typeface="Arial" charset="0"/>
            </a:endParaRPr>
          </a:p>
        </p:txBody>
      </p:sp>
    </p:spTree>
    <p:extLst>
      <p:ext uri="{BB962C8B-B14F-4D97-AF65-F5344CB8AC3E}">
        <p14:creationId xmlns:p14="http://schemas.microsoft.com/office/powerpoint/2010/main" val="2791637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1665" name="Picture 8" descr="2010 Blank Printable Calendar A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2813" y="3751263"/>
            <a:ext cx="2617787" cy="196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66" name="Picture 7" descr="20070920110247177.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390621">
            <a:off x="193675" y="1658938"/>
            <a:ext cx="2968625" cy="222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67" name="Picture 3" descr="MongoliaMap 72  low resolution.gif"/>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778958">
            <a:off x="5076825" y="1155700"/>
            <a:ext cx="3467100"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itle 1"/>
          <p:cNvSpPr>
            <a:spLocks noGrp="1"/>
          </p:cNvSpPr>
          <p:nvPr>
            <p:ph type="title"/>
          </p:nvPr>
        </p:nvSpPr>
        <p:spPr>
          <a:xfrm>
            <a:off x="468313" y="762000"/>
            <a:ext cx="8229600" cy="1143000"/>
          </a:xfrm>
        </p:spPr>
        <p:txBody>
          <a:bodyPr/>
          <a:lstStyle/>
          <a:p>
            <a:pPr eaLnBrk="1" hangingPunct="1"/>
            <a:r>
              <a:rPr lang="en-US" sz="6600" dirty="0">
                <a:solidFill>
                  <a:srgbClr val="800000"/>
                </a:solidFill>
                <a:latin typeface="ＭＳ Ｐゴシック"/>
                <a:ea typeface="ＭＳ Ｐゴシック"/>
                <a:cs typeface="ＭＳ Ｐゴシック"/>
              </a:rPr>
              <a:t>2010 </a:t>
            </a:r>
            <a:r>
              <a:rPr lang="zh-CN" altLang="en-US" sz="6600" dirty="0">
                <a:solidFill>
                  <a:srgbClr val="800000"/>
                </a:solidFill>
                <a:latin typeface="ＭＳ Ｐゴシック"/>
                <a:ea typeface="ＭＳ Ｐゴシック"/>
                <a:cs typeface="ＭＳ Ｐゴシック"/>
              </a:rPr>
              <a:t>福音之旅？</a:t>
            </a:r>
            <a:endParaRPr lang="en-US" sz="6600" dirty="0">
              <a:solidFill>
                <a:srgbClr val="800000"/>
              </a:solidFill>
              <a:latin typeface="ＭＳ Ｐゴシック"/>
              <a:ea typeface="ＭＳ Ｐゴシック"/>
              <a:cs typeface="ＭＳ Ｐゴシック"/>
            </a:endParaRPr>
          </a:p>
        </p:txBody>
      </p:sp>
      <p:sp>
        <p:nvSpPr>
          <p:cNvPr id="241669" name="Title 1"/>
          <p:cNvSpPr txBox="1">
            <a:spLocks/>
          </p:cNvSpPr>
          <p:nvPr/>
        </p:nvSpPr>
        <p:spPr bwMode="auto">
          <a:xfrm>
            <a:off x="0" y="4724400"/>
            <a:ext cx="6783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endParaRPr lang="en-US" altLang="zh-CN" sz="3100" b="1" dirty="0">
              <a:solidFill>
                <a:srgbClr val="800000"/>
              </a:solidFill>
              <a:latin typeface="Calibri" charset="0"/>
            </a:endParaRPr>
          </a:p>
          <a:p>
            <a:pPr algn="ctr" eaLnBrk="1" hangingPunct="1">
              <a:lnSpc>
                <a:spcPct val="80000"/>
              </a:lnSpc>
            </a:pPr>
            <a:endParaRPr lang="en-US" altLang="zh-CN" sz="3100" b="1" dirty="0">
              <a:solidFill>
                <a:srgbClr val="800000"/>
              </a:solidFill>
              <a:latin typeface="Calibri" charset="0"/>
            </a:endParaRPr>
          </a:p>
          <a:p>
            <a:pPr algn="ctr" eaLnBrk="1" hangingPunct="1">
              <a:lnSpc>
                <a:spcPct val="80000"/>
              </a:lnSpc>
            </a:pPr>
            <a:r>
              <a:rPr lang="zh-CN" altLang="en-US" sz="4000" b="1" dirty="0">
                <a:solidFill>
                  <a:srgbClr val="800000"/>
                </a:solidFill>
              </a:rPr>
              <a:t>什么活动？教导</a:t>
            </a:r>
            <a:endParaRPr lang="en-US" sz="4000" b="1" dirty="0">
              <a:solidFill>
                <a:srgbClr val="800000"/>
              </a:solidFill>
              <a:latin typeface="Calibri" charset="0"/>
            </a:endParaRPr>
          </a:p>
          <a:p>
            <a:pPr algn="ctr" eaLnBrk="1" hangingPunct="1">
              <a:lnSpc>
                <a:spcPct val="80000"/>
              </a:lnSpc>
            </a:pPr>
            <a:endParaRPr lang="en-US" sz="3100" dirty="0">
              <a:solidFill>
                <a:srgbClr val="000000"/>
              </a:solidFill>
              <a:latin typeface="Calibri" charset="0"/>
            </a:endParaRPr>
          </a:p>
          <a:p>
            <a:pPr algn="ctr" eaLnBrk="1" hangingPunct="1">
              <a:lnSpc>
                <a:spcPct val="80000"/>
              </a:lnSpc>
            </a:pPr>
            <a:endParaRPr lang="en-US" sz="3100" dirty="0">
              <a:solidFill>
                <a:srgbClr val="000000"/>
              </a:solidFill>
              <a:latin typeface="Calibri" charset="0"/>
            </a:endParaRPr>
          </a:p>
        </p:txBody>
      </p:sp>
      <p:sp>
        <p:nvSpPr>
          <p:cNvPr id="241670" name="Title 1"/>
          <p:cNvSpPr txBox="1">
            <a:spLocks/>
          </p:cNvSpPr>
          <p:nvPr/>
        </p:nvSpPr>
        <p:spPr bwMode="auto">
          <a:xfrm>
            <a:off x="990600" y="2760663"/>
            <a:ext cx="513873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endParaRPr lang="en-US" sz="2500" b="1" dirty="0">
              <a:solidFill>
                <a:srgbClr val="800000"/>
              </a:solidFill>
              <a:latin typeface="Calibri" charset="0"/>
            </a:endParaRPr>
          </a:p>
          <a:p>
            <a:pPr algn="ctr" eaLnBrk="1" hangingPunct="1">
              <a:lnSpc>
                <a:spcPct val="80000"/>
              </a:lnSpc>
            </a:pPr>
            <a:r>
              <a:rPr lang="zh-CN" altLang="en-US" sz="4000" b="1" dirty="0">
                <a:solidFill>
                  <a:srgbClr val="800000"/>
                </a:solidFill>
                <a:latin typeface="ＭＳ Ｐゴシック"/>
                <a:ea typeface="ＭＳ Ｐゴシック"/>
                <a:cs typeface="ＭＳ Ｐゴシック"/>
              </a:rPr>
              <a:t>什么地点？外蒙古</a:t>
            </a:r>
            <a:endParaRPr lang="en-US" sz="4000" b="1" dirty="0">
              <a:solidFill>
                <a:srgbClr val="800000"/>
              </a:solidFill>
              <a:latin typeface="ＭＳ Ｐゴシック"/>
              <a:ea typeface="ＭＳ Ｐゴシック"/>
              <a:cs typeface="ＭＳ Ｐゴシック"/>
            </a:endParaRPr>
          </a:p>
          <a:p>
            <a:pPr algn="ctr" eaLnBrk="1" hangingPunct="1">
              <a:lnSpc>
                <a:spcPct val="80000"/>
              </a:lnSpc>
            </a:pPr>
            <a:endParaRPr lang="en-US" sz="2500" dirty="0">
              <a:solidFill>
                <a:srgbClr val="000000"/>
              </a:solidFill>
              <a:latin typeface="Calibri" charset="0"/>
            </a:endParaRPr>
          </a:p>
        </p:txBody>
      </p:sp>
      <p:sp>
        <p:nvSpPr>
          <p:cNvPr id="241671" name="Title 1"/>
          <p:cNvSpPr txBox="1">
            <a:spLocks/>
          </p:cNvSpPr>
          <p:nvPr/>
        </p:nvSpPr>
        <p:spPr bwMode="auto">
          <a:xfrm>
            <a:off x="609600" y="3751263"/>
            <a:ext cx="7620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endParaRPr lang="en-US" sz="3100" b="1" dirty="0">
              <a:solidFill>
                <a:srgbClr val="800000"/>
              </a:solidFill>
              <a:latin typeface="Calibri" charset="0"/>
            </a:endParaRPr>
          </a:p>
          <a:p>
            <a:pPr algn="ctr" eaLnBrk="1" hangingPunct="1">
              <a:lnSpc>
                <a:spcPct val="90000"/>
              </a:lnSpc>
            </a:pPr>
            <a:r>
              <a:rPr lang="zh-CN" altLang="en-US" sz="4000" b="1" dirty="0">
                <a:solidFill>
                  <a:srgbClr val="800000"/>
                </a:solidFill>
                <a:latin typeface="ＭＳ Ｐゴシック"/>
                <a:ea typeface="ＭＳ Ｐゴシック"/>
                <a:cs typeface="ＭＳ Ｐゴシック"/>
              </a:rPr>
              <a:t>什么时间？</a:t>
            </a:r>
            <a:r>
              <a:rPr lang="en-US" sz="4000" dirty="0">
                <a:solidFill>
                  <a:srgbClr val="800000"/>
                </a:solidFill>
                <a:latin typeface="ＭＳ Ｐゴシック"/>
                <a:ea typeface="ＭＳ Ｐゴシック"/>
                <a:cs typeface="ＭＳ Ｐゴシック"/>
              </a:rPr>
              <a:t> 9</a:t>
            </a:r>
            <a:r>
              <a:rPr lang="zh-CN" altLang="en-US" sz="4000" b="1" dirty="0">
                <a:solidFill>
                  <a:srgbClr val="800000"/>
                </a:solidFill>
                <a:latin typeface="ＭＳ Ｐゴシック"/>
                <a:ea typeface="ＭＳ Ｐゴシック"/>
                <a:cs typeface="ＭＳ Ｐゴシック"/>
              </a:rPr>
              <a:t>月</a:t>
            </a:r>
            <a:r>
              <a:rPr lang="zh-CN" altLang="en-US" sz="4000" dirty="0">
                <a:solidFill>
                  <a:srgbClr val="800000"/>
                </a:solidFill>
                <a:latin typeface="ＭＳ Ｐゴシック"/>
                <a:ea typeface="ＭＳ Ｐゴシック"/>
                <a:cs typeface="ＭＳ Ｐゴシック"/>
              </a:rPr>
              <a:t> </a:t>
            </a:r>
            <a:r>
              <a:rPr lang="en-US" sz="4000" dirty="0">
                <a:solidFill>
                  <a:srgbClr val="800000"/>
                </a:solidFill>
                <a:latin typeface="ＭＳ Ｐゴシック"/>
                <a:ea typeface="ＭＳ Ｐゴシック"/>
                <a:cs typeface="ＭＳ Ｐゴシック"/>
              </a:rPr>
              <a:t>4-12, 2010</a:t>
            </a:r>
          </a:p>
          <a:p>
            <a:pPr algn="ctr" eaLnBrk="1" hangingPunct="1">
              <a:lnSpc>
                <a:spcPct val="90000"/>
              </a:lnSpc>
            </a:pPr>
            <a:endParaRPr lang="en-US" sz="3100" dirty="0">
              <a:solidFill>
                <a:srgbClr val="000000"/>
              </a:solidFill>
              <a:latin typeface="Calibri" charset="0"/>
            </a:endParaRPr>
          </a:p>
          <a:p>
            <a:pPr algn="ctr" eaLnBrk="1" hangingPunct="1">
              <a:lnSpc>
                <a:spcPct val="90000"/>
              </a:lnSpc>
            </a:pPr>
            <a:endParaRPr lang="en-US" sz="3100" dirty="0">
              <a:solidFill>
                <a:srgbClr val="000000"/>
              </a:solidFill>
              <a:latin typeface="Calibri" charset="0"/>
            </a:endParaRPr>
          </a:p>
        </p:txBody>
      </p:sp>
    </p:spTree>
    <p:extLst>
      <p:ext uri="{BB962C8B-B14F-4D97-AF65-F5344CB8AC3E}">
        <p14:creationId xmlns:p14="http://schemas.microsoft.com/office/powerpoint/2010/main" val="1881138110"/>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26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1412875"/>
            <a:ext cx="4422775"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normAutofit fontScale="90000"/>
          </a:bodyPr>
          <a:lstStyle/>
          <a:p>
            <a:pPr eaLnBrk="1" hangingPunct="1"/>
            <a:r>
              <a:rPr lang="en-US" sz="6600" dirty="0">
                <a:solidFill>
                  <a:srgbClr val="800000"/>
                </a:solidFill>
                <a:latin typeface="ＭＳ Ｐゴシック"/>
                <a:ea typeface="ＭＳ Ｐゴシック"/>
                <a:cs typeface="ＭＳ Ｐゴシック"/>
              </a:rPr>
              <a:t>2012</a:t>
            </a:r>
            <a:r>
              <a:rPr lang="zh-CN" altLang="en-US" sz="6600" b="1" dirty="0">
                <a:solidFill>
                  <a:srgbClr val="800000"/>
                </a:solidFill>
                <a:latin typeface="ＭＳ Ｐゴシック"/>
                <a:ea typeface="ＭＳ Ｐゴシック"/>
                <a:cs typeface="ＭＳ Ｐゴシック"/>
              </a:rPr>
              <a:t>缅甸福音之旅</a:t>
            </a:r>
            <a:endParaRPr lang="en-US" sz="6600" b="1" dirty="0">
              <a:solidFill>
                <a:srgbClr val="800000"/>
              </a:solidFill>
              <a:latin typeface="ＭＳ Ｐゴシック"/>
              <a:ea typeface="ＭＳ Ｐゴシック"/>
              <a:cs typeface="ＭＳ Ｐゴシック"/>
            </a:endParaRPr>
          </a:p>
        </p:txBody>
      </p:sp>
      <p:sp>
        <p:nvSpPr>
          <p:cNvPr id="162821" name="Title 1"/>
          <p:cNvSpPr txBox="1">
            <a:spLocks/>
          </p:cNvSpPr>
          <p:nvPr/>
        </p:nvSpPr>
        <p:spPr bwMode="auto">
          <a:xfrm>
            <a:off x="228600" y="4724400"/>
            <a:ext cx="88026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defRPr/>
            </a:pPr>
            <a:endParaRPr lang="en-US" sz="3100" b="1" dirty="0">
              <a:solidFill>
                <a:srgbClr val="800000"/>
              </a:solidFill>
              <a:latin typeface="Calibri" charset="0"/>
            </a:endParaRPr>
          </a:p>
          <a:p>
            <a:pPr marL="2151063" indent="-2151063" eaLnBrk="1" hangingPunct="1">
              <a:lnSpc>
                <a:spcPct val="80000"/>
              </a:lnSpc>
              <a:defRPr/>
            </a:pPr>
            <a:r>
              <a:rPr lang="zh-CN" altLang="en-US" sz="4000" b="1" dirty="0">
                <a:solidFill>
                  <a:srgbClr val="800000"/>
                </a:solidFill>
                <a:latin typeface="ＭＳ Ｐゴシック"/>
                <a:ea typeface="ＭＳ Ｐゴシック"/>
                <a:cs typeface="ＭＳ Ｐゴシック"/>
              </a:rPr>
              <a:t>活动？裁判和教导工作</a:t>
            </a:r>
            <a:r>
              <a:rPr lang="en-US" sz="4000" b="1" dirty="0">
                <a:solidFill>
                  <a:srgbClr val="800000"/>
                </a:solidFill>
                <a:latin typeface="ＭＳ Ｐゴシック"/>
                <a:ea typeface="ＭＳ Ｐゴシック"/>
                <a:cs typeface="ＭＳ Ｐゴシック"/>
              </a:rPr>
              <a:t> </a:t>
            </a:r>
            <a:endParaRPr lang="en-US" sz="3100" b="1" dirty="0">
              <a:solidFill>
                <a:srgbClr val="000000"/>
              </a:solidFill>
              <a:latin typeface="ＭＳ Ｐゴシック"/>
              <a:ea typeface="ＭＳ Ｐゴシック"/>
              <a:cs typeface="ＭＳ Ｐゴシック"/>
            </a:endParaRPr>
          </a:p>
          <a:p>
            <a:pPr algn="ctr" eaLnBrk="1" hangingPunct="1">
              <a:lnSpc>
                <a:spcPct val="80000"/>
              </a:lnSpc>
              <a:defRPr/>
            </a:pPr>
            <a:endParaRPr lang="en-US" sz="3100" b="1" dirty="0">
              <a:solidFill>
                <a:srgbClr val="000000"/>
              </a:solidFill>
              <a:latin typeface="Calibri" charset="0"/>
            </a:endParaRPr>
          </a:p>
        </p:txBody>
      </p:sp>
      <p:sp>
        <p:nvSpPr>
          <p:cNvPr id="162822" name="Title 1"/>
          <p:cNvSpPr txBox="1">
            <a:spLocks/>
          </p:cNvSpPr>
          <p:nvPr/>
        </p:nvSpPr>
        <p:spPr bwMode="auto">
          <a:xfrm>
            <a:off x="228600" y="2736850"/>
            <a:ext cx="8915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defRPr/>
            </a:pPr>
            <a:endParaRPr lang="en-US" sz="2500" b="1" dirty="0">
              <a:solidFill>
                <a:srgbClr val="000000"/>
              </a:solidFill>
              <a:latin typeface="Calibri" charset="0"/>
            </a:endParaRPr>
          </a:p>
          <a:p>
            <a:pPr marL="2151063" indent="-2151063" eaLnBrk="1" hangingPunct="1">
              <a:lnSpc>
                <a:spcPct val="80000"/>
              </a:lnSpc>
              <a:defRPr/>
            </a:pPr>
            <a:r>
              <a:rPr lang="zh-CN" altLang="en-US" sz="4000" b="1" dirty="0">
                <a:solidFill>
                  <a:srgbClr val="800000"/>
                </a:solidFill>
                <a:latin typeface="ＭＳ Ｐゴシック"/>
                <a:ea typeface="ＭＳ Ｐゴシック"/>
                <a:cs typeface="ＭＳ Ｐゴシック"/>
              </a:rPr>
              <a:t>地方</a:t>
            </a:r>
            <a:r>
              <a:rPr lang="en-US" sz="4000" b="1" dirty="0">
                <a:solidFill>
                  <a:srgbClr val="800000"/>
                </a:solidFill>
                <a:latin typeface="ＭＳ Ｐゴシック"/>
                <a:ea typeface="ＭＳ Ｐゴシック"/>
                <a:cs typeface="ＭＳ Ｐゴシック"/>
              </a:rPr>
              <a:t>?     </a:t>
            </a:r>
            <a:r>
              <a:rPr lang="zh-CN" altLang="en-US" sz="4000" b="1" dirty="0">
                <a:solidFill>
                  <a:srgbClr val="800000"/>
                </a:solidFill>
                <a:latin typeface="ＭＳ Ｐゴシック"/>
                <a:ea typeface="ＭＳ Ｐゴシック"/>
                <a:cs typeface="ＭＳ Ｐゴシック"/>
              </a:rPr>
              <a:t>仰光省</a:t>
            </a:r>
            <a:r>
              <a:rPr lang="en-US" sz="4000" b="1" dirty="0">
                <a:solidFill>
                  <a:srgbClr val="800000"/>
                </a:solidFill>
                <a:latin typeface="ＭＳ Ｐゴシック"/>
                <a:ea typeface="ＭＳ Ｐゴシック"/>
                <a:cs typeface="ＭＳ Ｐゴシック"/>
              </a:rPr>
              <a:t> </a:t>
            </a:r>
            <a:r>
              <a:rPr lang="en-US" sz="4000" b="1" dirty="0">
                <a:solidFill>
                  <a:srgbClr val="800000"/>
                </a:solidFill>
              </a:rPr>
              <a:t> </a:t>
            </a:r>
            <a:endParaRPr lang="en-US" sz="4000" b="1" dirty="0">
              <a:solidFill>
                <a:srgbClr val="800000"/>
              </a:solidFill>
              <a:latin typeface="Calibri" charset="0"/>
            </a:endParaRPr>
          </a:p>
          <a:p>
            <a:pPr algn="ctr" eaLnBrk="1" hangingPunct="1">
              <a:lnSpc>
                <a:spcPct val="80000"/>
              </a:lnSpc>
              <a:defRPr/>
            </a:pPr>
            <a:endParaRPr lang="en-US" sz="2500" b="1" dirty="0">
              <a:solidFill>
                <a:srgbClr val="000000"/>
              </a:solidFill>
              <a:latin typeface="Calibri" charset="0"/>
            </a:endParaRPr>
          </a:p>
        </p:txBody>
      </p:sp>
      <p:sp>
        <p:nvSpPr>
          <p:cNvPr id="242693" name="Title 1"/>
          <p:cNvSpPr txBox="1">
            <a:spLocks/>
          </p:cNvSpPr>
          <p:nvPr/>
        </p:nvSpPr>
        <p:spPr bwMode="auto">
          <a:xfrm>
            <a:off x="228600" y="3844925"/>
            <a:ext cx="8915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4000" b="1" dirty="0">
                <a:solidFill>
                  <a:srgbClr val="800000"/>
                </a:solidFill>
                <a:latin typeface="ＭＳ Ｐゴシック"/>
                <a:ea typeface="ＭＳ Ｐゴシック"/>
                <a:cs typeface="ＭＳ Ｐゴシック"/>
              </a:rPr>
              <a:t>时间？</a:t>
            </a:r>
            <a:r>
              <a:rPr lang="en-US" altLang="zh-CN" sz="4000" b="1" dirty="0">
                <a:solidFill>
                  <a:srgbClr val="800000"/>
                </a:solidFill>
                <a:latin typeface="ＭＳ Ｐゴシック"/>
                <a:ea typeface="ＭＳ Ｐゴシック"/>
                <a:cs typeface="ＭＳ Ｐゴシック"/>
              </a:rPr>
              <a:t>    </a:t>
            </a:r>
            <a:r>
              <a:rPr lang="en-US" sz="4000" b="1" dirty="0">
                <a:solidFill>
                  <a:srgbClr val="800000"/>
                </a:solidFill>
                <a:latin typeface="ＭＳ Ｐゴシック"/>
                <a:ea typeface="ＭＳ Ｐゴシック"/>
                <a:cs typeface="ＭＳ Ｐゴシック"/>
              </a:rPr>
              <a:t>11</a:t>
            </a:r>
            <a:r>
              <a:rPr lang="zh-CN" altLang="en-US" sz="4000" b="1" dirty="0">
                <a:solidFill>
                  <a:srgbClr val="800000"/>
                </a:solidFill>
                <a:latin typeface="ＭＳ Ｐゴシック"/>
                <a:ea typeface="ＭＳ Ｐゴシック"/>
                <a:cs typeface="ＭＳ Ｐゴシック"/>
              </a:rPr>
              <a:t>月</a:t>
            </a:r>
            <a:r>
              <a:rPr lang="en-US" sz="4000" b="1" dirty="0">
                <a:solidFill>
                  <a:srgbClr val="800000"/>
                </a:solidFill>
                <a:latin typeface="ＭＳ Ｐゴシック"/>
                <a:ea typeface="ＭＳ Ｐゴシック"/>
                <a:cs typeface="ＭＳ Ｐゴシック"/>
              </a:rPr>
              <a:t>30</a:t>
            </a:r>
            <a:r>
              <a:rPr lang="zh-CN" altLang="en-US" sz="4000" b="1" dirty="0">
                <a:solidFill>
                  <a:srgbClr val="800000"/>
                </a:solidFill>
                <a:latin typeface="ＭＳ Ｐゴシック"/>
                <a:ea typeface="ＭＳ Ｐゴシック"/>
                <a:cs typeface="ＭＳ Ｐゴシック"/>
              </a:rPr>
              <a:t>日</a:t>
            </a:r>
            <a:r>
              <a:rPr lang="en-US" sz="4000" b="1" dirty="0">
                <a:solidFill>
                  <a:srgbClr val="800000"/>
                </a:solidFill>
                <a:latin typeface="ＭＳ Ｐゴシック"/>
                <a:ea typeface="ＭＳ Ｐゴシック"/>
                <a:cs typeface="ＭＳ Ｐゴシック"/>
              </a:rPr>
              <a:t>-12</a:t>
            </a:r>
            <a:r>
              <a:rPr lang="zh-CN" altLang="en-US" sz="4000" b="1" dirty="0">
                <a:solidFill>
                  <a:srgbClr val="800000"/>
                </a:solidFill>
                <a:latin typeface="ＭＳ Ｐゴシック"/>
                <a:ea typeface="ＭＳ Ｐゴシック"/>
                <a:cs typeface="ＭＳ Ｐゴシック"/>
              </a:rPr>
              <a:t>月</a:t>
            </a:r>
            <a:r>
              <a:rPr lang="en-US" sz="4000" b="1" dirty="0">
                <a:solidFill>
                  <a:srgbClr val="800000"/>
                </a:solidFill>
                <a:latin typeface="ＭＳ Ｐゴシック"/>
                <a:ea typeface="ＭＳ Ｐゴシック"/>
                <a:cs typeface="ＭＳ Ｐゴシック"/>
              </a:rPr>
              <a:t>3</a:t>
            </a:r>
            <a:r>
              <a:rPr lang="zh-CN" altLang="en-US" sz="4000" b="1" dirty="0">
                <a:solidFill>
                  <a:srgbClr val="800000"/>
                </a:solidFill>
                <a:latin typeface="ＭＳ Ｐゴシック"/>
                <a:ea typeface="ＭＳ Ｐゴシック"/>
                <a:cs typeface="ＭＳ Ｐゴシック"/>
              </a:rPr>
              <a:t>日</a:t>
            </a:r>
            <a:endParaRPr lang="en-US" sz="4000" b="1" dirty="0">
              <a:solidFill>
                <a:srgbClr val="800000"/>
              </a:solidFill>
              <a:latin typeface="ＭＳ Ｐゴシック"/>
              <a:ea typeface="ＭＳ Ｐゴシック"/>
              <a:cs typeface="ＭＳ Ｐゴシック"/>
            </a:endParaRPr>
          </a:p>
        </p:txBody>
      </p:sp>
      <p:sp>
        <p:nvSpPr>
          <p:cNvPr id="9" name="Title 1"/>
          <p:cNvSpPr txBox="1">
            <a:spLocks/>
          </p:cNvSpPr>
          <p:nvPr/>
        </p:nvSpPr>
        <p:spPr bwMode="auto">
          <a:xfrm>
            <a:off x="228600" y="1628775"/>
            <a:ext cx="8915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defRPr/>
            </a:pPr>
            <a:endParaRPr lang="en-US" sz="2500" b="1" dirty="0">
              <a:solidFill>
                <a:srgbClr val="000000"/>
              </a:solidFill>
              <a:latin typeface="Calibri" charset="0"/>
            </a:endParaRPr>
          </a:p>
          <a:p>
            <a:pPr marL="2151063" indent="-2151063" eaLnBrk="1" hangingPunct="1">
              <a:lnSpc>
                <a:spcPct val="80000"/>
              </a:lnSpc>
              <a:defRPr/>
            </a:pPr>
            <a:r>
              <a:rPr lang="zh-CN" altLang="en-US" sz="4000" b="1" dirty="0">
                <a:solidFill>
                  <a:srgbClr val="800000"/>
                </a:solidFill>
                <a:latin typeface="ＭＳ Ｐゴシック"/>
                <a:ea typeface="ＭＳ Ｐゴシック"/>
                <a:cs typeface="ＭＳ Ｐゴシック"/>
              </a:rPr>
              <a:t>人物？</a:t>
            </a:r>
            <a:r>
              <a:rPr lang="en-US" sz="4000" b="1" dirty="0">
                <a:solidFill>
                  <a:srgbClr val="800000"/>
                </a:solidFill>
                <a:latin typeface="ＭＳ Ｐゴシック"/>
                <a:ea typeface="ＭＳ Ｐゴシック"/>
                <a:cs typeface="ＭＳ Ｐゴシック"/>
              </a:rPr>
              <a:t>	Lewis &amp; Barbara Winkler</a:t>
            </a:r>
          </a:p>
          <a:p>
            <a:pPr algn="ctr" eaLnBrk="1" hangingPunct="1">
              <a:lnSpc>
                <a:spcPct val="80000"/>
              </a:lnSpc>
              <a:defRPr/>
            </a:pPr>
            <a:endParaRPr lang="en-US" sz="2500" b="1" dirty="0">
              <a:solidFill>
                <a:srgbClr val="000000"/>
              </a:solidFill>
              <a:latin typeface="Calibri" charset="0"/>
            </a:endParaRPr>
          </a:p>
        </p:txBody>
      </p:sp>
      <p:sp>
        <p:nvSpPr>
          <p:cNvPr id="8" name="Rectangle 7"/>
          <p:cNvSpPr/>
          <p:nvPr/>
        </p:nvSpPr>
        <p:spPr>
          <a:xfrm>
            <a:off x="5189838" y="2669060"/>
            <a:ext cx="1655805" cy="37070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rPr>
              <a:t>曼德勒</a:t>
            </a:r>
            <a:endParaRPr lang="en-US" b="1" dirty="0">
              <a:solidFill>
                <a:schemeClr val="tx1"/>
              </a:solidFill>
            </a:endParaRPr>
          </a:p>
        </p:txBody>
      </p:sp>
      <p:sp>
        <p:nvSpPr>
          <p:cNvPr id="10" name="Rectangle 9"/>
          <p:cNvSpPr/>
          <p:nvPr/>
        </p:nvSpPr>
        <p:spPr>
          <a:xfrm>
            <a:off x="7315200" y="3311611"/>
            <a:ext cx="1482810"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rPr>
              <a:t>掸邦</a:t>
            </a:r>
            <a:endParaRPr lang="en-US" b="1" dirty="0">
              <a:solidFill>
                <a:schemeClr val="tx1"/>
              </a:solidFill>
            </a:endParaRPr>
          </a:p>
        </p:txBody>
      </p:sp>
      <p:sp>
        <p:nvSpPr>
          <p:cNvPr id="11" name="Rectangle 10"/>
          <p:cNvSpPr/>
          <p:nvPr/>
        </p:nvSpPr>
        <p:spPr>
          <a:xfrm>
            <a:off x="6079525" y="4522573"/>
            <a:ext cx="1507524"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rPr>
              <a:t>仰光</a:t>
            </a:r>
            <a:endParaRPr lang="en-US" b="1" dirty="0">
              <a:solidFill>
                <a:schemeClr val="tx1"/>
              </a:solidFill>
            </a:endParaRPr>
          </a:p>
        </p:txBody>
      </p:sp>
    </p:spTree>
    <p:extLst>
      <p:ext uri="{BB962C8B-B14F-4D97-AF65-F5344CB8AC3E}">
        <p14:creationId xmlns:p14="http://schemas.microsoft.com/office/powerpoint/2010/main" val="791675090"/>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5100" y="0"/>
            <a:ext cx="8791015"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zh-CN" altLang="zh-CN" sz="4800" b="1" dirty="0">
                <a:effectLst>
                  <a:glow rad="165100">
                    <a:schemeClr val="tx1"/>
                  </a:glow>
                </a:effectLst>
                <a:ea typeface="ＭＳ Ｐゴシック" charset="0"/>
              </a:rPr>
              <a:t>2</a:t>
            </a:r>
            <a:r>
              <a:rPr lang="en-US" altLang="zh-CN" sz="4800" b="1" dirty="0">
                <a:effectLst>
                  <a:glow rad="165100">
                    <a:schemeClr val="tx1"/>
                  </a:glow>
                </a:effectLst>
                <a:ea typeface="ＭＳ Ｐゴシック" charset="0"/>
              </a:rPr>
              <a:t>014</a:t>
            </a:r>
            <a:r>
              <a:rPr lang="zh-CN" altLang="en-US" sz="4800" b="1" dirty="0">
                <a:effectLst>
                  <a:glow rad="165100">
                    <a:schemeClr val="tx1"/>
                  </a:glow>
                </a:effectLst>
                <a:ea typeface="ＭＳ Ｐゴシック" charset="0"/>
              </a:rPr>
              <a:t>的邀请：走出新加坡传福音 </a:t>
            </a:r>
            <a:br>
              <a:rPr lang="en-US" sz="4800" dirty="0"/>
            </a:br>
            <a:endParaRPr lang="en-US" sz="54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540798" y="4389817"/>
            <a:ext cx="3415317" cy="24681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泰国</a:t>
            </a:r>
            <a:r>
              <a:rPr lang="en-US" sz="4000" b="1" dirty="0">
                <a:solidFill>
                  <a:prstClr val="white"/>
                </a:solidFill>
                <a:effectLst>
                  <a:glow rad="165100">
                    <a:prstClr val="black"/>
                  </a:glow>
                </a:effectLst>
                <a:ea typeface="ＭＳ Ｐゴシック" charset="0"/>
              </a:rPr>
              <a:t>: </a:t>
            </a:r>
          </a:p>
          <a:p>
            <a:pPr>
              <a:defRPr/>
            </a:pPr>
            <a:r>
              <a:rPr lang="en-US" sz="4000" b="1" dirty="0" err="1">
                <a:solidFill>
                  <a:prstClr val="white"/>
                </a:solidFill>
                <a:effectLst>
                  <a:glow rad="165100">
                    <a:prstClr val="black"/>
                  </a:glow>
                </a:effectLst>
                <a:ea typeface="ＭＳ Ｐゴシック" charset="0"/>
              </a:rPr>
              <a:t>Manik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Corea</a:t>
            </a:r>
            <a:endParaRPr lang="en-US" sz="4000" b="1" dirty="0">
              <a:solidFill>
                <a:prstClr val="white"/>
              </a:solidFill>
              <a:effectLst>
                <a:glow rad="165100">
                  <a:prstClr val="black"/>
                </a:glow>
              </a:effectLst>
              <a:ea typeface="ＭＳ Ｐゴシック" charset="0"/>
            </a:endParaRPr>
          </a:p>
        </p:txBody>
      </p:sp>
      <p:sp>
        <p:nvSpPr>
          <p:cNvPr id="7" name="Rectangle 2"/>
          <p:cNvSpPr txBox="1">
            <a:spLocks noChangeArrowheads="1"/>
          </p:cNvSpPr>
          <p:nvPr/>
        </p:nvSpPr>
        <p:spPr bwMode="auto">
          <a:xfrm>
            <a:off x="165100" y="1386608"/>
            <a:ext cx="4249419" cy="24681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缅甸</a:t>
            </a:r>
            <a:r>
              <a:rPr lang="en-US" sz="4000" b="1" dirty="0">
                <a:solidFill>
                  <a:prstClr val="white"/>
                </a:solidFill>
                <a:effectLst>
                  <a:glow rad="165100">
                    <a:prstClr val="black"/>
                  </a:glow>
                </a:effectLst>
                <a:ea typeface="ＭＳ Ｐゴシック" charset="0"/>
              </a:rPr>
              <a:t>: </a:t>
            </a:r>
          </a:p>
          <a:p>
            <a:pPr>
              <a:defRPr/>
            </a:pPr>
            <a:r>
              <a:rPr lang="en-US" sz="4000" b="1" dirty="0">
                <a:solidFill>
                  <a:prstClr val="white"/>
                </a:solidFill>
                <a:effectLst>
                  <a:glow rad="165100">
                    <a:prstClr val="black"/>
                  </a:glow>
                </a:effectLst>
                <a:ea typeface="ＭＳ Ｐゴシック" charset="0"/>
              </a:rPr>
              <a:t>Jonathan Stone</a:t>
            </a:r>
          </a:p>
        </p:txBody>
      </p:sp>
    </p:spTree>
    <p:extLst>
      <p:ext uri="{BB962C8B-B14F-4D97-AF65-F5344CB8AC3E}">
        <p14:creationId xmlns:p14="http://schemas.microsoft.com/office/powerpoint/2010/main" val="7387731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26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1412875"/>
            <a:ext cx="4422775"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normAutofit fontScale="90000"/>
          </a:bodyPr>
          <a:lstStyle/>
          <a:p>
            <a:pPr eaLnBrk="1" hangingPunct="1"/>
            <a:r>
              <a:rPr lang="zh-CN" altLang="en-US" sz="6600" b="1" dirty="0">
                <a:solidFill>
                  <a:srgbClr val="800000"/>
                </a:solidFill>
                <a:latin typeface="ＭＳ Ｐゴシック"/>
                <a:ea typeface="ＭＳ Ｐゴシック"/>
                <a:cs typeface="ＭＳ Ｐゴシック"/>
              </a:rPr>
              <a:t>缅甸</a:t>
            </a:r>
            <a:r>
              <a:rPr lang="en-US" sz="6600" dirty="0">
                <a:solidFill>
                  <a:srgbClr val="800000"/>
                </a:solidFill>
                <a:latin typeface="ＭＳ Ｐゴシック"/>
                <a:ea typeface="ＭＳ Ｐゴシック"/>
                <a:cs typeface="ＭＳ Ｐゴシック"/>
              </a:rPr>
              <a:t>2014?</a:t>
            </a:r>
          </a:p>
        </p:txBody>
      </p:sp>
      <p:sp>
        <p:nvSpPr>
          <p:cNvPr id="242693" name="Title 1"/>
          <p:cNvSpPr txBox="1">
            <a:spLocks/>
          </p:cNvSpPr>
          <p:nvPr/>
        </p:nvSpPr>
        <p:spPr bwMode="auto">
          <a:xfrm>
            <a:off x="263525" y="1408048"/>
            <a:ext cx="8915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6000" b="1" dirty="0">
                <a:solidFill>
                  <a:srgbClr val="800000"/>
                </a:solidFill>
                <a:latin typeface="Calibri" charset="0"/>
              </a:rPr>
              <a:t>Jonathan Stone</a:t>
            </a:r>
          </a:p>
        </p:txBody>
      </p:sp>
      <p:pic>
        <p:nvPicPr>
          <p:cNvPr id="8" name="Picture 7" descr="Jonath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81894"/>
            <a:ext cx="5273859" cy="3955394"/>
          </a:xfrm>
          <a:prstGeom prst="rect">
            <a:avLst/>
          </a:prstGeom>
        </p:spPr>
      </p:pic>
      <p:sp>
        <p:nvSpPr>
          <p:cNvPr id="6" name="Rectangle 5"/>
          <p:cNvSpPr/>
          <p:nvPr/>
        </p:nvSpPr>
        <p:spPr>
          <a:xfrm>
            <a:off x="5189838" y="2669060"/>
            <a:ext cx="1655805" cy="37070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latin typeface="ＭＳ Ｐゴシック"/>
                <a:ea typeface="ＭＳ Ｐゴシック"/>
                <a:cs typeface="ＭＳ Ｐゴシック"/>
              </a:rPr>
              <a:t>曼德勒</a:t>
            </a:r>
            <a:endParaRPr lang="en-US" b="1" dirty="0">
              <a:solidFill>
                <a:schemeClr val="tx1"/>
              </a:solidFill>
              <a:latin typeface="ＭＳ Ｐゴシック"/>
              <a:ea typeface="ＭＳ Ｐゴシック"/>
              <a:cs typeface="ＭＳ Ｐゴシック"/>
            </a:endParaRPr>
          </a:p>
        </p:txBody>
      </p:sp>
      <p:sp>
        <p:nvSpPr>
          <p:cNvPr id="7" name="Rectangle 6"/>
          <p:cNvSpPr/>
          <p:nvPr/>
        </p:nvSpPr>
        <p:spPr>
          <a:xfrm>
            <a:off x="7315200" y="3311611"/>
            <a:ext cx="1482810"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latin typeface="ＭＳ Ｐゴシック"/>
                <a:ea typeface="ＭＳ Ｐゴシック"/>
                <a:cs typeface="ＭＳ Ｐゴシック"/>
              </a:rPr>
              <a:t>掸邦</a:t>
            </a:r>
            <a:endParaRPr lang="en-US" b="1" dirty="0">
              <a:solidFill>
                <a:schemeClr val="tx1"/>
              </a:solidFill>
              <a:latin typeface="ＭＳ Ｐゴシック"/>
              <a:ea typeface="ＭＳ Ｐゴシック"/>
              <a:cs typeface="ＭＳ Ｐゴシック"/>
            </a:endParaRPr>
          </a:p>
        </p:txBody>
      </p:sp>
      <p:sp>
        <p:nvSpPr>
          <p:cNvPr id="9" name="Rectangle 8"/>
          <p:cNvSpPr/>
          <p:nvPr/>
        </p:nvSpPr>
        <p:spPr>
          <a:xfrm>
            <a:off x="6079525" y="4522573"/>
            <a:ext cx="1507524"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latin typeface="ＭＳ Ｐゴシック"/>
                <a:ea typeface="ＭＳ Ｐゴシック"/>
                <a:cs typeface="ＭＳ Ｐゴシック"/>
              </a:rPr>
              <a:t>仰光</a:t>
            </a:r>
            <a:endParaRPr lang="en-US" b="1"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107249872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665"/>
          </a:xfrm>
          <a:prstGeom prst="rect">
            <a:avLst/>
          </a:prstGeom>
          <a:noFill/>
        </p:spPr>
        <p:txBody>
          <a:bodyPr>
            <a:spAutoFit/>
          </a:bodyPr>
          <a:lstStyle/>
          <a:p>
            <a:pPr algn="r">
              <a:defRPr/>
            </a:pPr>
            <a:r>
              <a:rPr lang="zh-CN" altLang="en-US" b="1" dirty="0">
                <a:solidFill>
                  <a:srgbClr val="FFFFFF"/>
                </a:solidFill>
              </a:rPr>
              <a:t>尼斯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665"/>
          </a:xfrm>
          <a:prstGeom prst="rect">
            <a:avLst/>
          </a:prstGeom>
          <a:noFill/>
        </p:spPr>
        <p:txBody>
          <a:bodyPr>
            <a:spAutoFit/>
          </a:bodyPr>
          <a:lstStyle/>
          <a:p>
            <a:pPr algn="r">
              <a:defRPr/>
            </a:pPr>
            <a:r>
              <a:rPr lang="zh-CN" altLang="en-US" b="1" dirty="0">
                <a:solidFill>
                  <a:srgbClr val="FFFFFF"/>
                </a:solidFill>
              </a:rPr>
              <a:t>希俄斯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665"/>
          </a:xfrm>
          <a:prstGeom prst="rect">
            <a:avLst/>
          </a:prstGeom>
          <a:noFill/>
        </p:spPr>
        <p:txBody>
          <a:bodyPr>
            <a:spAutoFit/>
          </a:bodyPr>
          <a:lstStyle/>
          <a:p>
            <a:pPr algn="r">
              <a:defRPr/>
            </a:pPr>
            <a:r>
              <a:rPr lang="zh-CN" altLang="en-US" b="1" dirty="0">
                <a:solidFill>
                  <a:srgbClr val="FFFFFF"/>
                </a:solidFill>
              </a:rPr>
              <a:t>艾芙洛狄西亚</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1665"/>
          </a:xfrm>
          <a:prstGeom prst="rect">
            <a:avLst/>
          </a:prstGeom>
          <a:noFill/>
        </p:spPr>
        <p:txBody>
          <a:bodyPr>
            <a:spAutoFit/>
          </a:bodyPr>
          <a:lstStyle/>
          <a:p>
            <a:pPr>
              <a:defRPr/>
            </a:pPr>
            <a:r>
              <a:rPr lang="zh-CN" altLang="en-US" b="1" dirty="0">
                <a:solidFill>
                  <a:srgbClr val="FFFFFF"/>
                </a:solidFill>
              </a:rPr>
              <a:t>希拉波里斯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665"/>
          </a:xfrm>
          <a:prstGeom prst="rect">
            <a:avLst/>
          </a:prstGeom>
          <a:noFill/>
        </p:spPr>
        <p:txBody>
          <a:bodyPr>
            <a:spAutoFit/>
          </a:bodyPr>
          <a:lstStyle/>
          <a:p>
            <a:pPr>
              <a:defRPr/>
            </a:pPr>
            <a:r>
              <a:rPr lang="zh-CN" altLang="en-US" b="1" dirty="0">
                <a:solidFill>
                  <a:srgbClr val="FFFFFF"/>
                </a:solidFill>
              </a:rPr>
              <a:t>歌罗西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665"/>
          </a:xfrm>
          <a:prstGeom prst="rect">
            <a:avLst/>
          </a:prstGeom>
          <a:noFill/>
        </p:spPr>
        <p:txBody>
          <a:bodyPr>
            <a:spAutoFit/>
          </a:bodyPr>
          <a:lstStyle/>
          <a:p>
            <a:pPr>
              <a:defRPr/>
            </a:pPr>
            <a:r>
              <a:rPr lang="zh-CN" altLang="en-US" b="1" dirty="0">
                <a:solidFill>
                  <a:srgbClr val="FFFFFF"/>
                </a:solidFill>
              </a:rPr>
              <a:t>阿拉班达</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665"/>
          </a:xfrm>
          <a:prstGeom prst="rect">
            <a:avLst/>
          </a:prstGeom>
          <a:noFill/>
        </p:spPr>
        <p:txBody>
          <a:bodyPr>
            <a:spAutoFit/>
          </a:bodyPr>
          <a:lstStyle/>
          <a:p>
            <a:pPr>
              <a:defRPr/>
            </a:pPr>
            <a:r>
              <a:rPr lang="zh-CN" altLang="en-US" b="1" dirty="0">
                <a:solidFill>
                  <a:srgbClr val="FFFFFF"/>
                </a:solidFill>
              </a:rPr>
              <a:t>米利都</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665"/>
          </a:xfrm>
          <a:prstGeom prst="rect">
            <a:avLst/>
          </a:prstGeom>
          <a:noFill/>
        </p:spPr>
        <p:txBody>
          <a:bodyPr>
            <a:spAutoFit/>
          </a:bodyPr>
          <a:lstStyle/>
          <a:p>
            <a:pPr algn="r">
              <a:defRPr/>
            </a:pPr>
            <a:r>
              <a:rPr lang="zh-CN" altLang="en-US" b="1" dirty="0">
                <a:solidFill>
                  <a:srgbClr val="FFFFFF"/>
                </a:solidFill>
              </a:rPr>
              <a:t>勒柏杜斯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3291862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8" descr="IMG_5170"/>
          <p:cNvPicPr>
            <a:picLocks noGrp="1" noChangeAspect="1" noChangeArrowheads="1"/>
          </p:cNvPicPr>
          <p:nvPr>
            <p:ph type="ctrTitle"/>
          </p:nvPr>
        </p:nvPicPr>
        <p:blipFill>
          <a:blip r:embed="rId2" cstate="screen">
            <a:extLst>
              <a:ext uri="{28A0092B-C50C-407E-A947-70E740481C1C}">
                <a14:useLocalDpi xmlns:a14="http://schemas.microsoft.com/office/drawing/2010/main" val="0"/>
              </a:ext>
            </a:extLst>
          </a:blip>
          <a:srcRect/>
          <a:stretch>
            <a:fillRect/>
          </a:stretch>
        </p:blipFill>
        <p:spPr>
          <a:xfrm>
            <a:off x="-1471506" y="-2882274"/>
            <a:ext cx="13455506" cy="89703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051" name="Rectangle 3"/>
          <p:cNvSpPr>
            <a:spLocks noGrp="1" noChangeArrowheads="1"/>
          </p:cNvSpPr>
          <p:nvPr>
            <p:ph type="subTitle" idx="1"/>
          </p:nvPr>
        </p:nvSpPr>
        <p:spPr>
          <a:xfrm>
            <a:off x="0" y="6092825"/>
            <a:ext cx="9144000" cy="765175"/>
          </a:xfrm>
        </p:spPr>
        <p:txBody>
          <a:bodyPr anchor="ctr"/>
          <a:lstStyle/>
          <a:p>
            <a:pPr eaLnBrk="1" hangingPunct="1">
              <a:defRPr/>
            </a:pPr>
            <a:r>
              <a:rPr lang="en-US" sz="2800" b="1" dirty="0" err="1">
                <a:latin typeface="ＭＳ Ｐゴシック"/>
                <a:ea typeface="ＭＳ Ｐゴシック"/>
                <a:cs typeface="ＭＳ Ｐゴシック"/>
              </a:rPr>
              <a:t>Coreas</a:t>
            </a:r>
            <a:r>
              <a:rPr lang="en-US" sz="2800" b="1" dirty="0">
                <a:latin typeface="ＭＳ Ｐゴシック"/>
                <a:ea typeface="ＭＳ Ｐゴシック"/>
                <a:cs typeface="ＭＳ Ｐゴシック"/>
              </a:rPr>
              <a:t> </a:t>
            </a:r>
            <a:r>
              <a:rPr lang="zh-CN" altLang="en-US" sz="2800" b="1" dirty="0">
                <a:latin typeface="ＭＳ Ｐゴシック"/>
                <a:ea typeface="ＭＳ Ｐゴシック"/>
                <a:cs typeface="ＭＳ Ｐゴシック"/>
              </a:rPr>
              <a:t>家人从</a:t>
            </a:r>
            <a:r>
              <a:rPr lang="en-US" sz="2800" b="1" dirty="0">
                <a:latin typeface="ＭＳ Ｐゴシック"/>
                <a:ea typeface="ＭＳ Ｐゴシック"/>
                <a:cs typeface="ＭＳ Ｐゴシック"/>
              </a:rPr>
              <a:t>2008</a:t>
            </a:r>
            <a:r>
              <a:rPr lang="zh-CN" altLang="en-US" sz="2800" b="1" dirty="0">
                <a:latin typeface="ＭＳ Ｐゴシック"/>
                <a:ea typeface="ＭＳ Ｐゴシック"/>
                <a:cs typeface="ＭＳ Ｐゴシック"/>
              </a:rPr>
              <a:t>年</a:t>
            </a:r>
            <a:r>
              <a:rPr lang="en-US" sz="2800" b="1" dirty="0">
                <a:latin typeface="ＭＳ Ｐゴシック"/>
                <a:ea typeface="ＭＳ Ｐゴシック"/>
                <a:cs typeface="ＭＳ Ｐゴシック"/>
              </a:rPr>
              <a:t>7</a:t>
            </a:r>
            <a:r>
              <a:rPr lang="zh-CN" altLang="en-US" sz="2800" b="1" dirty="0">
                <a:latin typeface="ＭＳ Ｐゴシック"/>
                <a:ea typeface="ＭＳ Ｐゴシック"/>
                <a:cs typeface="ＭＳ Ｐゴシック"/>
              </a:rPr>
              <a:t>月开始在泰国的曼谷</a:t>
            </a:r>
            <a:endParaRPr lang="th-TH" sz="2800" b="1" dirty="0">
              <a:latin typeface="ＭＳ Ｐゴシック"/>
              <a:ea typeface="ＭＳ Ｐゴシック"/>
              <a:cs typeface="ＭＳ Ｐゴシック"/>
            </a:endParaRPr>
          </a:p>
        </p:txBody>
      </p:sp>
    </p:spTree>
    <p:extLst>
      <p:ext uri="{BB962C8B-B14F-4D97-AF65-F5344CB8AC3E}">
        <p14:creationId xmlns:p14="http://schemas.microsoft.com/office/powerpoint/2010/main" val="14697675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4" descr="IMG_392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007" y="0"/>
            <a:ext cx="9186007" cy="6878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title"/>
          </p:nvPr>
        </p:nvSpPr>
        <p:spPr>
          <a:xfrm>
            <a:off x="0" y="-1"/>
            <a:ext cx="9144000" cy="1894089"/>
          </a:xfrm>
          <a:solidFill>
            <a:schemeClr val="tx1"/>
          </a:solidFill>
        </p:spPr>
        <p:txBody>
          <a:bodyPr/>
          <a:lstStyle/>
          <a:p>
            <a:pPr eaLnBrk="1" hangingPunct="1">
              <a:defRPr/>
            </a:pPr>
            <a:r>
              <a:rPr lang="en-GB" b="1" dirty="0" err="1">
                <a:solidFill>
                  <a:schemeClr val="bg1"/>
                </a:solidFill>
                <a:latin typeface="ＭＳ Ｐゴシック"/>
                <a:ea typeface="ＭＳ Ｐゴシック"/>
                <a:cs typeface="ＭＳ Ｐゴシック"/>
              </a:rPr>
              <a:t>Manik's</a:t>
            </a:r>
            <a:r>
              <a:rPr lang="en-GB" b="1" dirty="0">
                <a:solidFill>
                  <a:schemeClr val="bg1"/>
                </a:solidFill>
                <a:latin typeface="ＭＳ Ｐゴシック"/>
                <a:ea typeface="ＭＳ Ｐゴシック"/>
                <a:cs typeface="ＭＳ Ｐゴシック"/>
              </a:rPr>
              <a:t> </a:t>
            </a:r>
            <a:r>
              <a:rPr lang="zh-CN" altLang="en-US" b="1" dirty="0">
                <a:solidFill>
                  <a:srgbClr val="FFFFFF"/>
                </a:solidFill>
                <a:latin typeface="ＭＳ Ｐゴシック"/>
                <a:ea typeface="ＭＳ Ｐゴシック"/>
                <a:cs typeface="ＭＳ Ｐゴシック"/>
              </a:rPr>
              <a:t>建设囯際教会</a:t>
            </a:r>
            <a:endParaRPr lang="en-GB"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92141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0"/>
            <a:ext cx="9359900" cy="7129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3715" name="Rectangle 2"/>
          <p:cNvSpPr>
            <a:spLocks noGrp="1" noChangeArrowheads="1"/>
          </p:cNvSpPr>
          <p:nvPr>
            <p:ph type="title" idx="4294967295"/>
          </p:nvPr>
        </p:nvSpPr>
        <p:spPr>
          <a:xfrm>
            <a:off x="0" y="-1447800"/>
            <a:ext cx="8432800" cy="1371600"/>
          </a:xfrm>
        </p:spPr>
        <p:txBody>
          <a:bodyPr>
            <a:normAutofit fontScale="90000"/>
          </a:bodyPr>
          <a:lstStyle/>
          <a:p>
            <a:r>
              <a:rPr lang="zh-CN" altLang="en-US" dirty="0">
                <a:solidFill>
                  <a:schemeClr val="tx2">
                    <a:lumMod val="60000"/>
                    <a:lumOff val="40000"/>
                  </a:schemeClr>
                </a:solidFill>
              </a:rPr>
              <a:t>湖岸家庭中心</a:t>
            </a:r>
            <a:br>
              <a:rPr lang="en-US" dirty="0"/>
            </a:br>
            <a:endParaRPr lang="en-US" dirty="0">
              <a:solidFill>
                <a:schemeClr val="accent1"/>
              </a:solidFill>
              <a:latin typeface="Arial" charset="0"/>
              <a:ea typeface="ＭＳ Ｐゴシック" charset="0"/>
              <a:cs typeface="ＭＳ Ｐゴシック" charset="0"/>
            </a:endParaRPr>
          </a:p>
        </p:txBody>
      </p:sp>
      <p:pic>
        <p:nvPicPr>
          <p:cNvPr id="2437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3581400"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3717" name="Picture 2" descr="Albina_director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19638" y="685800"/>
            <a:ext cx="3617912" cy="516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8" name="Rectangle 2"/>
          <p:cNvSpPr txBox="1">
            <a:spLocks noChangeArrowheads="1"/>
          </p:cNvSpPr>
          <p:nvPr/>
        </p:nvSpPr>
        <p:spPr bwMode="auto">
          <a:xfrm>
            <a:off x="4114800" y="5557838"/>
            <a:ext cx="4827588"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a:solidFill>
                  <a:srgbClr val="000000"/>
                </a:solidFill>
              </a:rPr>
              <a:t>Albina Chan</a:t>
            </a:r>
          </a:p>
        </p:txBody>
      </p:sp>
      <p:sp>
        <p:nvSpPr>
          <p:cNvPr id="7" name="Rectangle 6"/>
          <p:cNvSpPr/>
          <p:nvPr/>
        </p:nvSpPr>
        <p:spPr>
          <a:xfrm>
            <a:off x="568411" y="4226011"/>
            <a:ext cx="3410465" cy="42013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b="1" dirty="0">
                <a:solidFill>
                  <a:schemeClr val="tx1"/>
                </a:solidFill>
              </a:rPr>
              <a:t>湖岸</a:t>
            </a:r>
            <a:endParaRPr lang="en-US" sz="2800" b="1" dirty="0">
              <a:solidFill>
                <a:schemeClr val="tx1"/>
              </a:solidFill>
            </a:endParaRPr>
          </a:p>
        </p:txBody>
      </p:sp>
      <p:sp>
        <p:nvSpPr>
          <p:cNvPr id="8" name="Rectangle 7"/>
          <p:cNvSpPr/>
          <p:nvPr/>
        </p:nvSpPr>
        <p:spPr>
          <a:xfrm>
            <a:off x="621956" y="5490519"/>
            <a:ext cx="3410465" cy="42013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rPr>
              <a:t>中心</a:t>
            </a:r>
            <a:endParaRPr lang="en-US" b="1" dirty="0">
              <a:solidFill>
                <a:schemeClr val="tx1"/>
              </a:solidFill>
            </a:endParaRPr>
          </a:p>
        </p:txBody>
      </p:sp>
      <p:sp>
        <p:nvSpPr>
          <p:cNvPr id="9" name="Rectangle 8"/>
          <p:cNvSpPr/>
          <p:nvPr/>
        </p:nvSpPr>
        <p:spPr>
          <a:xfrm>
            <a:off x="600951" y="4756528"/>
            <a:ext cx="3490989" cy="569852"/>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b="1" dirty="0">
                <a:solidFill>
                  <a:schemeClr val="tx1"/>
                </a:solidFill>
              </a:rPr>
              <a:t>家庭</a:t>
            </a:r>
            <a:endParaRPr lang="en-US" sz="2800" b="1" dirty="0">
              <a:solidFill>
                <a:schemeClr val="tx1"/>
              </a:solidFill>
            </a:endParaRPr>
          </a:p>
        </p:txBody>
      </p:sp>
    </p:spTree>
    <p:extLst>
      <p:ext uri="{BB962C8B-B14F-4D97-AF65-F5344CB8AC3E}">
        <p14:creationId xmlns:p14="http://schemas.microsoft.com/office/powerpoint/2010/main" val="24184328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34549"/>
            <a:ext cx="9144000" cy="1328192"/>
          </a:xfrm>
          <a:effectLst/>
        </p:spPr>
        <p:txBody>
          <a:bodyPr>
            <a:normAutofit/>
          </a:bodyPr>
          <a:lstStyle/>
          <a:p>
            <a:pPr>
              <a:defRPr/>
            </a:pPr>
            <a:r>
              <a:rPr lang="zh-CN" altLang="en-US" sz="6600" b="1" dirty="0">
                <a:effectLst>
                  <a:glow rad="165100">
                    <a:schemeClr val="tx1"/>
                  </a:glow>
                </a:effectLst>
                <a:ea typeface="ＭＳ Ｐゴシック" charset="0"/>
              </a:rPr>
              <a:t>监狱</a:t>
            </a:r>
            <a:endParaRPr lang="en-US" sz="66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1338496"/>
            <a:ext cx="9144000" cy="4814957"/>
          </a:xfrm>
          <a:prstGeom prst="rect">
            <a:avLst/>
          </a:prstGeom>
        </p:spPr>
      </p:pic>
      <p:sp>
        <p:nvSpPr>
          <p:cNvPr id="6" name="Rectangle 2"/>
          <p:cNvSpPr txBox="1">
            <a:spLocks noChangeArrowheads="1"/>
          </p:cNvSpPr>
          <p:nvPr/>
        </p:nvSpPr>
        <p:spPr>
          <a:xfrm>
            <a:off x="0" y="5053860"/>
            <a:ext cx="9144000" cy="1328192"/>
          </a:xfrm>
          <a:prstGeom prst="rect">
            <a:avLst/>
          </a:prstGeom>
          <a:solidFill>
            <a:srgbClr val="000000"/>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zh-CN" altLang="en-US" sz="8800" b="1" i="1" dirty="0">
                <a:effectLst>
                  <a:glow rad="165100">
                    <a:prstClr val="black"/>
                  </a:glow>
                </a:effectLst>
                <a:latin typeface="Noteworthy Light"/>
                <a:ea typeface="ＭＳ Ｐゴシック" charset="0"/>
                <a:cs typeface="Noteworthy Light"/>
              </a:rPr>
              <a:t>布道</a:t>
            </a:r>
            <a:endParaRPr lang="en-US" sz="8800" b="1" i="1" dirty="0">
              <a:effectLst>
                <a:glow rad="165100">
                  <a:prstClr val="black"/>
                </a:glow>
              </a:effectLst>
              <a:latin typeface="Noteworthy Light"/>
              <a:ea typeface="ＭＳ Ｐゴシック" charset="0"/>
              <a:cs typeface="Noteworthy Light"/>
            </a:endParaRPr>
          </a:p>
        </p:txBody>
      </p:sp>
    </p:spTree>
    <p:extLst>
      <p:ext uri="{BB962C8B-B14F-4D97-AF65-F5344CB8AC3E}">
        <p14:creationId xmlns:p14="http://schemas.microsoft.com/office/powerpoint/2010/main" val="30317431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9144000" cy="61722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反应不佳的布道</a:t>
            </a:r>
            <a:endParaRPr lang="en-US" b="1" dirty="0">
              <a:effectLst>
                <a:glow rad="165100">
                  <a:schemeClr val="tx1"/>
                </a:glow>
              </a:effectLst>
              <a:latin typeface="+mn-ea"/>
              <a:ea typeface="+mn-ea"/>
            </a:endParaRPr>
          </a:p>
        </p:txBody>
      </p:sp>
    </p:spTree>
    <p:extLst>
      <p:ext uri="{BB962C8B-B14F-4D97-AF65-F5344CB8AC3E}">
        <p14:creationId xmlns:p14="http://schemas.microsoft.com/office/powerpoint/2010/main" val="8370936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5811608" y="2338068"/>
            <a:ext cx="3332391" cy="4519931"/>
          </a:xfrm>
          <a:effectLst/>
        </p:spPr>
        <p:txBody>
          <a:bodyPr>
            <a:normAutofit/>
          </a:bodyPr>
          <a:lstStyle/>
          <a:p>
            <a:pPr>
              <a:defRPr/>
            </a:pPr>
            <a:r>
              <a:rPr lang="zh-CN" altLang="en-US" b="1" dirty="0">
                <a:effectLst>
                  <a:glow rad="165100">
                    <a:schemeClr val="tx1"/>
                  </a:glow>
                </a:effectLst>
                <a:ea typeface="ＭＳ Ｐゴシック" charset="0"/>
              </a:rPr>
              <a:t>来，包裹我们的信仰。</a:t>
            </a:r>
            <a:endParaRPr lang="en-US" b="1" dirty="0">
              <a:effectLst>
                <a:glow rad="1651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44450"/>
            <a:ext cx="5790552" cy="6813550"/>
          </a:xfrm>
          <a:prstGeom prst="rect">
            <a:avLst/>
          </a:prstGeom>
        </p:spPr>
      </p:pic>
      <p:sp>
        <p:nvSpPr>
          <p:cNvPr id="7" name="平行四边形 6"/>
          <p:cNvSpPr/>
          <p:nvPr/>
        </p:nvSpPr>
        <p:spPr>
          <a:xfrm rot="21135418">
            <a:off x="4524832" y="947224"/>
            <a:ext cx="770371" cy="1336314"/>
          </a:xfrm>
          <a:prstGeom prst="parallelogram">
            <a:avLst/>
          </a:prstGeom>
          <a:solidFill>
            <a:srgbClr val="DCDC00"/>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600" dirty="0">
                <a:solidFill>
                  <a:schemeClr val="tx1"/>
                </a:solidFill>
                <a:latin typeface="ＭＳ Ｐゴシック"/>
                <a:ea typeface="ＭＳ Ｐゴシック"/>
                <a:cs typeface="ＭＳ Ｐゴシック"/>
              </a:rPr>
              <a:t>公交车站</a:t>
            </a:r>
          </a:p>
        </p:txBody>
      </p:sp>
      <p:sp>
        <p:nvSpPr>
          <p:cNvPr id="3" name="梯形 2"/>
          <p:cNvSpPr/>
          <p:nvPr/>
        </p:nvSpPr>
        <p:spPr>
          <a:xfrm>
            <a:off x="492125" y="4238625"/>
            <a:ext cx="1301750" cy="1460500"/>
          </a:xfrm>
          <a:prstGeom prst="trapezoid">
            <a:avLst/>
          </a:prstGeom>
          <a:solidFill>
            <a:srgbClr val="7086A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a:latin typeface="ＭＳ Ｐゴシック"/>
                <a:ea typeface="ＭＳ Ｐゴシック"/>
                <a:cs typeface="ＭＳ Ｐゴシック"/>
              </a:rPr>
              <a:t>聊聊耶稣</a:t>
            </a:r>
          </a:p>
        </p:txBody>
      </p:sp>
      <p:grpSp>
        <p:nvGrpSpPr>
          <p:cNvPr id="9" name="Group 8"/>
          <p:cNvGrpSpPr/>
          <p:nvPr/>
        </p:nvGrpSpPr>
        <p:grpSpPr>
          <a:xfrm>
            <a:off x="548106" y="668421"/>
            <a:ext cx="2459790" cy="1042736"/>
            <a:chOff x="548106" y="668421"/>
            <a:chExt cx="2459790" cy="1042736"/>
          </a:xfrm>
        </p:grpSpPr>
        <p:sp>
          <p:nvSpPr>
            <p:cNvPr id="10" name="Oval 9"/>
            <p:cNvSpPr/>
            <p:nvPr/>
          </p:nvSpPr>
          <p:spPr>
            <a:xfrm>
              <a:off x="548106" y="668421"/>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sp>
          <p:nvSpPr>
            <p:cNvPr id="11" name="Oval 10"/>
            <p:cNvSpPr/>
            <p:nvPr/>
          </p:nvSpPr>
          <p:spPr>
            <a:xfrm>
              <a:off x="1644317" y="708526"/>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sp>
          <p:nvSpPr>
            <p:cNvPr id="12" name="Oval 11"/>
            <p:cNvSpPr/>
            <p:nvPr/>
          </p:nvSpPr>
          <p:spPr>
            <a:xfrm>
              <a:off x="1096212" y="695158"/>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grpSp>
      <p:sp>
        <p:nvSpPr>
          <p:cNvPr id="5" name="椭圆 4"/>
          <p:cNvSpPr/>
          <p:nvPr/>
        </p:nvSpPr>
        <p:spPr>
          <a:xfrm>
            <a:off x="491505" y="650255"/>
            <a:ext cx="2460625" cy="1031875"/>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a:solidFill>
                  <a:schemeClr val="tx1"/>
                </a:solidFill>
                <a:latin typeface="ＭＳ Ｐゴシック"/>
                <a:ea typeface="ＭＳ Ｐゴシック"/>
                <a:cs typeface="ＭＳ Ｐゴシック"/>
              </a:rPr>
              <a:t>能保证我有大大的座位</a:t>
            </a:r>
          </a:p>
        </p:txBody>
      </p:sp>
    </p:spTree>
    <p:extLst>
      <p:ext uri="{BB962C8B-B14F-4D97-AF65-F5344CB8AC3E}">
        <p14:creationId xmlns:p14="http://schemas.microsoft.com/office/powerpoint/2010/main" val="7184655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22556"/>
            <a:ext cx="9144000" cy="6015789"/>
          </a:xfrm>
          <a:prstGeom prst="rect">
            <a:avLst/>
          </a:prstGeom>
        </p:spPr>
      </p:pic>
      <p:sp>
        <p:nvSpPr>
          <p:cNvPr id="841730" name="Rectangle 2"/>
          <p:cNvSpPr>
            <a:spLocks noGrp="1" noChangeArrowheads="1"/>
          </p:cNvSpPr>
          <p:nvPr>
            <p:ph type="title"/>
          </p:nvPr>
        </p:nvSpPr>
        <p:spPr>
          <a:xfrm>
            <a:off x="0" y="490628"/>
            <a:ext cx="9144000" cy="1328192"/>
          </a:xfrm>
          <a:effectLst/>
        </p:spPr>
        <p:txBody>
          <a:bodyPr>
            <a:noAutofit/>
          </a:bodyPr>
          <a:lstStyle/>
          <a:p>
            <a:pPr>
              <a:defRPr/>
            </a:pPr>
            <a:r>
              <a:rPr lang="zh-CN" altLang="en-US" sz="4800" b="1" dirty="0">
                <a:effectLst>
                  <a:glow rad="165100">
                    <a:schemeClr val="tx1"/>
                  </a:glow>
                </a:effectLst>
                <a:ea typeface="ＭＳ Ｐゴシック" charset="0"/>
              </a:rPr>
              <a:t>你的职场也是一个宣教工场</a:t>
            </a:r>
            <a:endParaRPr lang="en-US" sz="48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3486948"/>
            <a:ext cx="5269819" cy="27503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a:solidFill>
                  <a:prstClr val="white"/>
                </a:solidFill>
                <a:effectLst>
                  <a:glow rad="165100">
                    <a:prstClr val="black"/>
                  </a:glow>
                </a:effectLst>
                <a:ea typeface="ＭＳ Ｐゴシック" charset="0"/>
              </a:rPr>
              <a:t>"</a:t>
            </a:r>
            <a:r>
              <a:rPr lang="en-US" altLang="zh-CN"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altLang="zh-CN"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r>
              <a:rPr lang="en-US" altLang="zh-CN" sz="4000" b="1" dirty="0">
                <a:solidFill>
                  <a:prstClr val="white"/>
                </a:solidFill>
                <a:effectLst>
                  <a:glow rad="165100">
                    <a:prstClr val="black"/>
                  </a:glow>
                </a:effectLst>
                <a:ea typeface="ＭＳ Ｐゴシック" charset="0"/>
              </a:rPr>
              <a:t> </a:t>
            </a:r>
            <a:r>
              <a:rPr lang="zh-CN" altLang="en-US" sz="4000" b="1" dirty="0">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137665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95860"/>
            <a:ext cx="9109048" cy="4102658"/>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sz="6000" b="1" dirty="0">
                <a:effectLst>
                  <a:glow rad="165100">
                    <a:schemeClr val="tx1"/>
                  </a:glow>
                </a:effectLst>
                <a:ea typeface="ＭＳ Ｐゴシック" charset="0"/>
              </a:rPr>
              <a:t>只管向人宣讲</a:t>
            </a:r>
            <a:r>
              <a:rPr lang="en-US" sz="6000"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a:t>
            </a:r>
            <a:r>
              <a:rPr lang="en-US" altLang="zh-CN" sz="4000" b="1" dirty="0">
                <a:solidFill>
                  <a:prstClr val="white"/>
                </a:solidFill>
                <a:effectLst>
                  <a:glow rad="165100">
                    <a:prstClr val="black"/>
                  </a:glow>
                </a:effectLst>
                <a:ea typeface="ＭＳ Ｐゴシック" charset="0"/>
              </a:rPr>
              <a:t> …</a:t>
            </a:r>
            <a:r>
              <a:rPr lang="zh-TW" altLang="en-US" sz="4000" b="1" dirty="0">
                <a:solidFill>
                  <a:prstClr val="white"/>
                </a:solidFill>
                <a:effectLst>
                  <a:glow rad="165100">
                    <a:prstClr val="black"/>
                  </a:glow>
                </a:effectLst>
                <a:ea typeface="ＭＳ Ｐゴシック" charset="0"/>
              </a:rPr>
              <a:t>我已经在你面前给你一道开着的门</a:t>
            </a:r>
            <a:r>
              <a:rPr lang="en-US" altLang="zh-CN"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新译本)</a:t>
            </a:r>
          </a:p>
        </p:txBody>
      </p:sp>
    </p:spTree>
    <p:extLst>
      <p:ext uri="{BB962C8B-B14F-4D97-AF65-F5344CB8AC3E}">
        <p14:creationId xmlns:p14="http://schemas.microsoft.com/office/powerpoint/2010/main" val="36206313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2239"/>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b="1" dirty="0">
                <a:effectLst>
                  <a:glow rad="165100">
                    <a:schemeClr val="tx1"/>
                  </a:glow>
                </a:effectLst>
                <a:ea typeface="ＭＳ Ｐゴシック" charset="0"/>
              </a:rPr>
              <a:t>耶稣如何鼓励我们</a:t>
            </a:r>
            <a:br>
              <a:rPr lang="en-US" altLang="zh-CN" b="1" dirty="0">
                <a:effectLst>
                  <a:glow rad="165100">
                    <a:schemeClr val="tx1"/>
                  </a:glow>
                </a:effectLst>
                <a:ea typeface="ＭＳ Ｐゴシック" charset="0"/>
              </a:rPr>
            </a:br>
            <a:r>
              <a:rPr lang="zh-CN" altLang="en-US" b="1" dirty="0">
                <a:effectLst>
                  <a:glow rad="165100">
                    <a:schemeClr val="tx1"/>
                  </a:glow>
                </a:effectLst>
                <a:ea typeface="ＭＳ Ｐゴシック" charset="0"/>
              </a:rPr>
              <a:t>走出去</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zh-CN" altLang="en-US" sz="7200" b="1" dirty="0">
                <a:effectLst>
                  <a:glow rad="165100">
                    <a:prstClr val="black"/>
                  </a:glow>
                </a:effectLst>
                <a:ea typeface="ＭＳ Ｐゴシック" charset="0"/>
              </a:rPr>
              <a:t>两方面</a:t>
            </a:r>
            <a:r>
              <a:rPr lang="en-US" sz="7200" b="1" dirty="0">
                <a:effectLst>
                  <a:glow rad="165100">
                    <a:prstClr val="black"/>
                  </a:glow>
                </a:effectLst>
                <a:ea typeface="ＭＳ Ｐゴシック" charset="0"/>
              </a:rPr>
              <a:t>…</a:t>
            </a: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fontAlgn="auto">
              <a:spcAft>
                <a:spcPts val="0"/>
              </a:spcAft>
              <a:defRPr/>
            </a:pPr>
            <a:r>
              <a:rPr lang="en-US" sz="5400" b="1" i="1" dirty="0">
                <a:effectLst>
                  <a:glow rad="165100">
                    <a:prstClr val="black"/>
                  </a:glow>
                </a:effectLst>
                <a:ea typeface="ＭＳ Ｐゴシック" charset="0"/>
              </a:rPr>
              <a:t>启. 3:7-13</a:t>
            </a:r>
          </a:p>
        </p:txBody>
      </p:sp>
    </p:spTree>
    <p:extLst>
      <p:ext uri="{BB962C8B-B14F-4D97-AF65-F5344CB8AC3E}">
        <p14:creationId xmlns:p14="http://schemas.microsoft.com/office/powerpoint/2010/main" val="15291220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a:t>
            </a:r>
            <a:r>
              <a:rPr lang="zh-CN" altLang="en-US" b="1" dirty="0">
                <a:effectLst>
                  <a:glow rad="165100">
                    <a:schemeClr val="tx1"/>
                  </a:glow>
                </a:effectLst>
                <a:ea typeface="ＭＳ Ｐゴシック" charset="0"/>
              </a:rPr>
              <a:t>基督为</a:t>
            </a:r>
            <a:r>
              <a:rPr lang="zh-CN" altLang="en-US" b="1" dirty="0">
                <a:solidFill>
                  <a:srgbClr val="FFFF00"/>
                </a:solidFill>
                <a:effectLst>
                  <a:glow rad="165100">
                    <a:schemeClr val="tx1"/>
                  </a:glow>
                </a:effectLst>
                <a:ea typeface="ＭＳ Ｐゴシック" charset="0"/>
              </a:rPr>
              <a:t>见证人</a:t>
            </a:r>
            <a:r>
              <a:rPr lang="zh-CN" altLang="en-US" b="1" dirty="0">
                <a:solidFill>
                  <a:schemeClr val="bg1"/>
                </a:solidFill>
                <a:effectLst>
                  <a:glow rad="165100">
                    <a:schemeClr val="tx1"/>
                  </a:glow>
                </a:effectLst>
                <a:ea typeface="ＭＳ Ｐゴシック" charset="0"/>
              </a:rPr>
              <a:t>敞</a:t>
            </a:r>
            <a:r>
              <a:rPr lang="zh-CN" altLang="en-US" b="1" dirty="0">
                <a:effectLst>
                  <a:glow rad="165100">
                    <a:schemeClr val="tx1"/>
                  </a:glow>
                </a:effectLst>
                <a:ea typeface="ＭＳ Ｐゴシック" charset="0"/>
              </a:rPr>
              <a:t>开门</a:t>
            </a:r>
            <a:r>
              <a:rPr lang="en-US" b="1" dirty="0">
                <a:effectLst>
                  <a:glow rad="165100">
                    <a:schemeClr val="tx1"/>
                  </a:glow>
                </a:effectLst>
                <a:ea typeface="ＭＳ Ｐゴシック" charset="0"/>
              </a:rPr>
              <a:t>(3:7-8).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3234867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920156" y="5013325"/>
            <a:ext cx="1887537"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521143" y="4984750"/>
            <a:ext cx="1885950"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325755" y="4362337"/>
            <a:ext cx="2390775"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2268538" y="2565400"/>
            <a:ext cx="1885950" cy="400110"/>
          </a:xfrm>
          <a:prstGeom prst="rect">
            <a:avLst/>
          </a:prstGeom>
          <a:noFill/>
        </p:spPr>
        <p:txBody>
          <a:bodyPr>
            <a:spAutoFit/>
          </a:bodyPr>
          <a:lstStyle/>
          <a:p>
            <a:pPr algn="r">
              <a:defRPr/>
            </a:pPr>
            <a:r>
              <a:rPr lang="zh-SG" altLang="en-US" sz="2000"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331755" y="3890385"/>
            <a:ext cx="1887537"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xmlns="">
                  <a:noFill/>
                </a14:hiddenFill>
              </a:ext>
            </a:extLst>
          </p:spPr>
        </p:cxnSp>
      </p:grpSp>
      <p:sp>
        <p:nvSpPr>
          <p:cNvPr id="7803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2469763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II. </a:t>
            </a:r>
            <a:r>
              <a:rPr lang="zh-CN" altLang="en-US" sz="4800" b="1" dirty="0">
                <a:effectLst>
                  <a:glow rad="165100">
                    <a:schemeClr val="tx1"/>
                  </a:glow>
                </a:effectLst>
                <a:ea typeface="ＭＳ Ｐゴシック" charset="0"/>
              </a:rPr>
              <a:t>基督应许服侍的</a:t>
            </a:r>
            <a:r>
              <a:rPr lang="zh-CN" altLang="en-US" sz="4800" b="1" dirty="0">
                <a:solidFill>
                  <a:srgbClr val="FFFF00"/>
                </a:solidFill>
                <a:effectLst>
                  <a:glow rad="165100">
                    <a:schemeClr val="tx1"/>
                  </a:glow>
                </a:effectLst>
                <a:ea typeface="ＭＳ Ｐゴシック" charset="0"/>
              </a:rPr>
              <a:t>赏赐</a:t>
            </a:r>
            <a:r>
              <a:rPr lang="en-US" sz="4800" b="1" dirty="0">
                <a:effectLst>
                  <a:glow rad="165100">
                    <a:schemeClr val="tx1"/>
                  </a:glow>
                </a:effectLst>
                <a:ea typeface="ＭＳ Ｐゴシック" charset="0"/>
              </a:rPr>
              <a:t>(3:9-13).</a:t>
            </a:r>
          </a:p>
        </p:txBody>
      </p:sp>
    </p:spTree>
    <p:extLst>
      <p:ext uri="{BB962C8B-B14F-4D97-AF65-F5344CB8AC3E}">
        <p14:creationId xmlns:p14="http://schemas.microsoft.com/office/powerpoint/2010/main" val="16209287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遵 守 我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忍 耐 的 道</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001834" y="760412"/>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无</a:t>
              </a:r>
            </a:p>
          </p:txBody>
        </p:sp>
      </p:grpSp>
      <p:grpSp>
        <p:nvGrpSpPr>
          <p:cNvPr id="52" name="Group 51"/>
          <p:cNvGrpSpPr>
            <a:grpSpLocks noChangeAspect="1"/>
          </p:cNvGrpSpPr>
          <p:nvPr/>
        </p:nvGrpSpPr>
        <p:grpSpPr bwMode="auto">
          <a:xfrm>
            <a:off x="1440430" y="508001"/>
            <a:ext cx="6412222" cy="5951144"/>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320533" y="1304643"/>
              <a:ext cx="3347388" cy="321609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得 胜 的 ， 我 要 叫 他 在 我 神 殿 中 作 柱 子 ， 他 也 必 不 再 从 那 里 出 去 。 我 又 要 将 我 神 的 名 和 我 神 城 的 名 （ 这 城 就 是 从 天 上 、 从 我 神 那 里 降 下 来 的 新 耶 路 撒 冷 ） ， 并 我 的 新 名 ， 都 写 在 他 上 面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(启. </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7-13</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5911654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zh-CN" altLang="en-US" b="1" dirty="0">
                <a:effectLst>
                  <a:glow rad="165100">
                    <a:schemeClr val="tx1"/>
                  </a:glow>
                </a:effectLst>
                <a:ea typeface="ＭＳ Ｐゴシック" charset="0"/>
              </a:rPr>
              <a:t>基督应许在你敌人面前的荣耀</a:t>
            </a:r>
            <a:r>
              <a:rPr lang="en-US" b="1" dirty="0">
                <a:effectLst>
                  <a:glow rad="165100">
                    <a:schemeClr val="tx1"/>
                  </a:glow>
                </a:effectLst>
                <a:ea typeface="ＭＳ Ｐゴシック" charset="0"/>
              </a:rPr>
              <a:t>(3:9).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sz="3200" b="1" dirty="0">
                <a:effectLst>
                  <a:glow rad="165100">
                    <a:prstClr val="black"/>
                  </a:glow>
                </a:effectLst>
                <a:ea typeface="ＭＳ Ｐゴシック" charset="0"/>
              </a:rPr>
              <a:t>"</a:t>
            </a:r>
            <a:r>
              <a:rPr lang="zh-TW" altLang="en-US" sz="3200" b="1" dirty="0">
                <a:effectLst>
                  <a:glow rad="165100">
                    <a:prstClr val="black"/>
                  </a:glow>
                </a:effectLst>
                <a:ea typeface="ＭＳ Ｐゴシック" charset="0"/>
              </a:rPr>
              <a:t>看哪！ 从撒但的一党， 就是自称是犹太人， 其实不是犹太人， 而是说谎的人中， 我要使他们一些人来在你脚前下拜， 并且知道我已经爱了你</a:t>
            </a:r>
            <a:r>
              <a:rPr lang="en-US" altLang="zh-TW" sz="3200" b="1" dirty="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21271322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19503" y="2743200"/>
            <a:ext cx="311803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4" name="Oval 17"/>
          <p:cNvSpPr>
            <a:spLocks noChangeArrowheads="1"/>
          </p:cNvSpPr>
          <p:nvPr/>
        </p:nvSpPr>
        <p:spPr bwMode="auto">
          <a:xfrm>
            <a:off x="2036627"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5" name="Oval 14"/>
          <p:cNvSpPr>
            <a:spLocks noChangeArrowheads="1"/>
          </p:cNvSpPr>
          <p:nvPr/>
        </p:nvSpPr>
        <p:spPr bwMode="auto">
          <a:xfrm>
            <a:off x="2036627"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6" name="Text Box 7"/>
          <p:cNvSpPr txBox="1">
            <a:spLocks noChangeArrowheads="1"/>
          </p:cNvSpPr>
          <p:nvPr/>
        </p:nvSpPr>
        <p:spPr bwMode="auto">
          <a:xfrm>
            <a:off x="2798627" y="2772216"/>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a:solidFill>
                  <a:schemeClr val="bg1"/>
                </a:solidFill>
                <a:effectLst>
                  <a:outerShdw blurRad="38100" dist="38100" dir="2700000" algn="tl">
                    <a:srgbClr val="FFFFFF"/>
                  </a:outerShdw>
                </a:effectLst>
                <a:latin typeface="Arial"/>
                <a:cs typeface="Arial"/>
              </a:rPr>
              <a:t>以色列</a:t>
            </a:r>
            <a:endParaRPr lang="en-US" sz="3200" b="1" dirty="0">
              <a:solidFill>
                <a:schemeClr val="bg1"/>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960427"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5048115"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a:off x="-30584" y="3356992"/>
            <a:ext cx="2010296" cy="1200329"/>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zh-SG" altLang="en-US" sz="3600" b="1" dirty="0">
                <a:solidFill>
                  <a:srgbClr val="FFFFFF"/>
                </a:solidFill>
                <a:latin typeface="Arial"/>
                <a:cs typeface="Arial"/>
              </a:rPr>
              <a:t>教会时代</a:t>
            </a:r>
          </a:p>
        </p:txBody>
      </p:sp>
      <p:sp>
        <p:nvSpPr>
          <p:cNvPr id="50181" name="Text Box 1029"/>
          <p:cNvSpPr txBox="1">
            <a:spLocks noChangeArrowheads="1"/>
          </p:cNvSpPr>
          <p:nvPr/>
        </p:nvSpPr>
        <p:spPr bwMode="auto">
          <a:xfrm>
            <a:off x="3827327" y="1257300"/>
            <a:ext cx="2057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50182" name="Text Box 1030"/>
          <p:cNvSpPr txBox="1">
            <a:spLocks noChangeArrowheads="1"/>
          </p:cNvSpPr>
          <p:nvPr/>
        </p:nvSpPr>
        <p:spPr bwMode="auto">
          <a:xfrm>
            <a:off x="2112827"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p>
        </p:txBody>
      </p:sp>
      <p:sp>
        <p:nvSpPr>
          <p:cNvPr id="50183" name="Text Box 1031"/>
          <p:cNvSpPr txBox="1">
            <a:spLocks noChangeArrowheads="1"/>
          </p:cNvSpPr>
          <p:nvPr/>
        </p:nvSpPr>
        <p:spPr bwMode="auto">
          <a:xfrm>
            <a:off x="2417627"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50184" name="Text Box 1032"/>
          <p:cNvSpPr txBox="1">
            <a:spLocks noChangeArrowheads="1"/>
          </p:cNvSpPr>
          <p:nvPr/>
        </p:nvSpPr>
        <p:spPr bwMode="auto">
          <a:xfrm>
            <a:off x="5237027"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endParaRPr lang="en-US" sz="3600" b="1" dirty="0">
              <a:solidFill>
                <a:srgbClr val="000000"/>
              </a:solidFill>
              <a:latin typeface="Arial"/>
              <a:cs typeface="Arial"/>
            </a:endParaRPr>
          </a:p>
        </p:txBody>
      </p:sp>
      <p:sp>
        <p:nvSpPr>
          <p:cNvPr id="50185" name="Text Box 1033"/>
          <p:cNvSpPr txBox="1">
            <a:spLocks noChangeArrowheads="1"/>
          </p:cNvSpPr>
          <p:nvPr/>
        </p:nvSpPr>
        <p:spPr bwMode="auto">
          <a:xfrm>
            <a:off x="5465627"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6371296"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CC00"/>
                </a:solidFill>
                <a:latin typeface="Arial"/>
                <a:cs typeface="Arial"/>
              </a:rPr>
              <a:t>永远的国度</a:t>
            </a:r>
          </a:p>
        </p:txBody>
      </p:sp>
      <p:sp>
        <p:nvSpPr>
          <p:cNvPr id="50187" name="Text Box 1035"/>
          <p:cNvSpPr txBox="1">
            <a:spLocks noChangeArrowheads="1"/>
          </p:cNvSpPr>
          <p:nvPr/>
        </p:nvSpPr>
        <p:spPr bwMode="auto">
          <a:xfrm rot="5381629">
            <a:off x="7134090"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审判</a:t>
            </a:r>
          </a:p>
        </p:txBody>
      </p:sp>
      <p:sp>
        <p:nvSpPr>
          <p:cNvPr id="50189" name="Rectangle 1037"/>
          <p:cNvSpPr>
            <a:spLocks noGrp="1" noChangeArrowheads="1"/>
          </p:cNvSpPr>
          <p:nvPr>
            <p:ph type="title" idx="4294967295"/>
          </p:nvPr>
        </p:nvSpPr>
        <p:spPr>
          <a:xfrm>
            <a:off x="819472"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zh-SG" altLang="en-US" sz="4000" b="1" dirty="0">
                <a:solidFill>
                  <a:srgbClr val="FFFFFF"/>
                </a:solidFill>
                <a:ea typeface="ＭＳ Ｐゴシック" charset="-128"/>
              </a:rPr>
              <a:t>时代</a:t>
            </a:r>
            <a:r>
              <a:rPr lang="zh-CN" altLang="en-US" sz="4000" b="1" dirty="0">
                <a:solidFill>
                  <a:srgbClr val="FFFFFF"/>
                </a:solidFill>
                <a:ea typeface="ＭＳ Ｐゴシック" charset="-128"/>
              </a:rPr>
              <a:t>派</a:t>
            </a:r>
            <a:endParaRPr lang="en-US" sz="4000" b="1" dirty="0">
              <a:solidFill>
                <a:srgbClr val="FFFFFF"/>
              </a:solidFill>
              <a:latin typeface="Arial"/>
              <a:ea typeface="ＭＳ Ｐゴシック" charset="-128"/>
              <a:cs typeface="Arial"/>
            </a:endParaRPr>
          </a:p>
        </p:txBody>
      </p:sp>
      <p:sp>
        <p:nvSpPr>
          <p:cNvPr id="52241" name="Text Box 1041"/>
          <p:cNvSpPr txBox="1">
            <a:spLocks noChangeArrowheads="1"/>
          </p:cNvSpPr>
          <p:nvPr/>
        </p:nvSpPr>
        <p:spPr bwMode="auto">
          <a:xfrm>
            <a:off x="8254764" y="77723"/>
            <a:ext cx="8693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208</a:t>
            </a:r>
          </a:p>
          <a:p>
            <a:pPr algn="r"/>
            <a:r>
              <a:rPr lang="en-US" b="1" dirty="0">
                <a:solidFill>
                  <a:srgbClr val="FFFFFF"/>
                </a:solidFill>
                <a:latin typeface="Arial"/>
                <a:cs typeface="Arial"/>
              </a:rPr>
              <a:t>339e</a:t>
            </a:r>
            <a:endParaRPr lang="en-US" b="1" dirty="0">
              <a:solidFill>
                <a:srgbClr val="000000"/>
              </a:solidFill>
              <a:latin typeface="Arial"/>
              <a:cs typeface="Arial"/>
            </a:endParaRPr>
          </a:p>
        </p:txBody>
      </p:sp>
    </p:spTree>
    <p:extLst>
      <p:ext uri="{BB962C8B-B14F-4D97-AF65-F5344CB8AC3E}">
        <p14:creationId xmlns:p14="http://schemas.microsoft.com/office/powerpoint/2010/main" val="21452865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09588"/>
            <a:ext cx="9145588"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Rectangle 3"/>
          <p:cNvSpPr>
            <a:spLocks noGrp="1" noChangeArrowheads="1"/>
          </p:cNvSpPr>
          <p:nvPr>
            <p:ph type="title" idx="4294967295"/>
          </p:nvPr>
        </p:nvSpPr>
        <p:spPr/>
        <p:txBody>
          <a:bodyPr/>
          <a:lstStyle/>
          <a:p>
            <a:r>
              <a:rPr lang="zh-CN" altLang="en-US" b="1" dirty="0">
                <a:solidFill>
                  <a:schemeClr val="bg1"/>
                </a:solidFill>
                <a:latin typeface="Times New Roman" charset="0"/>
                <a:ea typeface="ＭＳ Ｐゴシック" charset="0"/>
                <a:cs typeface="ＭＳ Ｐゴシック" charset="0"/>
              </a:rPr>
              <a:t>何时</a:t>
            </a:r>
            <a:r>
              <a:rPr lang="zh-SG" altLang="en-US" b="1" dirty="0">
                <a:solidFill>
                  <a:schemeClr val="bg1"/>
                </a:solidFill>
                <a:latin typeface="Times New Roman" charset="0"/>
                <a:ea typeface="ＭＳ Ｐゴシック" charset="0"/>
                <a:cs typeface="ＭＳ Ｐゴシック" charset="0"/>
              </a:rPr>
              <a:t>升天</a:t>
            </a:r>
            <a:r>
              <a:rPr lang="zh-CN" altLang="en-US" b="1" dirty="0">
                <a:solidFill>
                  <a:schemeClr val="bg1"/>
                </a:solidFill>
                <a:latin typeface="Times New Roman" charset="0"/>
                <a:ea typeface="ＭＳ Ｐゴシック" charset="0"/>
                <a:cs typeface="ＭＳ Ｐゴシック" charset="0"/>
              </a:rPr>
              <a:t>会发生？</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01266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a:spcBef>
                <a:spcPct val="50000"/>
              </a:spcBef>
            </a:pPr>
            <a:r>
              <a:rPr lang="zh-SG" altLang="en-US" sz="4000" b="1" dirty="0">
                <a:solidFill>
                  <a:srgbClr val="FFFF99"/>
                </a:solidFill>
                <a:effectLst>
                  <a:outerShdw blurRad="38100" dist="38100" dir="2700000" algn="tl">
                    <a:srgbClr val="000000"/>
                  </a:outerShdw>
                </a:effectLst>
                <a:ea typeface="ＭＳ Ｐゴシック" charset="0"/>
              </a:rPr>
              <a:t>希腊的介词</a:t>
            </a:r>
            <a:endParaRPr lang="en-US" sz="4000" b="1" dirty="0">
              <a:solidFill>
                <a:srgbClr val="FFFF99"/>
              </a:solidFill>
              <a:effectLst>
                <a:outerShdw blurRad="38100" dist="38100" dir="2700000" algn="tl">
                  <a:srgbClr val="000000"/>
                </a:outerShdw>
              </a:effectLst>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21" name="Text Box 7"/>
          <p:cNvSpPr txBox="1">
            <a:spLocks noChangeArrowheads="1"/>
          </p:cNvSpPr>
          <p:nvPr/>
        </p:nvSpPr>
        <p:spPr bwMode="auto">
          <a:xfrm>
            <a:off x="283377" y="2448022"/>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effectLst>
                  <a:outerShdw blurRad="38100" dist="38100" dir="2700000" algn="tl">
                    <a:srgbClr val="000000"/>
                  </a:outerShdw>
                </a:effectLst>
                <a:latin typeface="Arial"/>
                <a:cs typeface="Arial"/>
              </a:rPr>
              <a:t> </a:t>
            </a:r>
            <a:r>
              <a:rPr lang="en-US" sz="3600" b="1" dirty="0" err="1">
                <a:solidFill>
                  <a:srgbClr val="FFFFFF"/>
                </a:solidFill>
                <a:effectLst>
                  <a:outerShdw blurRad="38100" dist="38100" dir="2700000" algn="tl">
                    <a:srgbClr val="000000"/>
                  </a:outerShdw>
                </a:effectLst>
                <a:latin typeface="Arial"/>
                <a:ea typeface="Bwgrkl" charset="0"/>
                <a:cs typeface="Arial"/>
              </a:rPr>
              <a:t>ek</a:t>
            </a:r>
            <a:r>
              <a:rPr lang="en-US" sz="3600" b="1" dirty="0">
                <a:solidFill>
                  <a:srgbClr val="FFFFFF"/>
                </a:solidFill>
                <a:effectLst>
                  <a:outerShdw blurRad="38100" dist="38100" dir="2700000" algn="tl">
                    <a:srgbClr val="000000"/>
                  </a:outerShdw>
                </a:effectLst>
                <a:latin typeface="Arial"/>
                <a:cs typeface="Arial"/>
              </a:rPr>
              <a:t> </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3" name="Text Box 7"/>
          <p:cNvSpPr txBox="1">
            <a:spLocks noChangeArrowheads="1"/>
          </p:cNvSpPr>
          <p:nvPr/>
        </p:nvSpPr>
        <p:spPr bwMode="auto">
          <a:xfrm>
            <a:off x="0" y="4658613"/>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eis</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5" name="Text Box 7"/>
          <p:cNvSpPr txBox="1">
            <a:spLocks noChangeArrowheads="1"/>
          </p:cNvSpPr>
          <p:nvPr/>
        </p:nvSpPr>
        <p:spPr bwMode="auto">
          <a:xfrm>
            <a:off x="65790" y="3547209"/>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dia</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进入</a:t>
            </a:r>
            <a:r>
              <a:rPr lang="en-US" altLang="zh-CN"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8" name="Text Box 7"/>
          <p:cNvSpPr txBox="1">
            <a:spLocks noChangeArrowheads="1"/>
          </p:cNvSpPr>
          <p:nvPr/>
        </p:nvSpPr>
        <p:spPr bwMode="auto">
          <a:xfrm>
            <a:off x="1905000" y="384232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经过</a:t>
            </a:r>
            <a:r>
              <a:rPr lang="en-US" altLang="zh-CN"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9" name="Text Box 7"/>
          <p:cNvSpPr txBox="1">
            <a:spLocks noChangeArrowheads="1"/>
          </p:cNvSpPr>
          <p:nvPr/>
        </p:nvSpPr>
        <p:spPr bwMode="auto">
          <a:xfrm>
            <a:off x="1539759" y="1466455"/>
            <a:ext cx="35052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从</a:t>
            </a:r>
            <a:r>
              <a:rPr lang="en-US" sz="3200" b="1" dirty="0">
                <a:solidFill>
                  <a:srgbClr val="FFFFFF"/>
                </a:solidFill>
                <a:effectLst>
                  <a:outerShdw blurRad="38100" dist="38100" dir="2700000" algn="tl">
                    <a:srgbClr val="000000"/>
                  </a:outerShdw>
                </a:effectLst>
                <a:latin typeface="Arial"/>
                <a:cs typeface="Arial"/>
              </a:rPr>
              <a:t>, </a:t>
            </a:r>
            <a:r>
              <a:rPr lang="zh-CN" altLang="en-US" sz="3200" b="1" dirty="0">
                <a:solidFill>
                  <a:srgbClr val="FFFFFF"/>
                </a:solidFill>
                <a:effectLst>
                  <a:outerShdw blurRad="38100" dist="38100" dir="2700000" algn="tl">
                    <a:srgbClr val="000000"/>
                  </a:outerShdw>
                </a:effectLst>
                <a:latin typeface="Arial"/>
                <a:cs typeface="Arial"/>
              </a:rPr>
              <a:t>外面</a:t>
            </a:r>
            <a:r>
              <a:rPr lang="en-US" sz="3200" b="1" dirty="0">
                <a:solidFill>
                  <a:srgbClr val="FFFFFF"/>
                </a:solidFill>
                <a:effectLst>
                  <a:outerShdw blurRad="38100" dist="38100" dir="2700000" algn="tl">
                    <a:srgbClr val="000000"/>
                  </a:outerShdw>
                </a:effectLst>
                <a:latin typeface="Arial"/>
                <a:cs typeface="Arial"/>
              </a:rPr>
              <a:t>, </a:t>
            </a:r>
            <a:r>
              <a:rPr lang="zh-SG" altLang="en-US" sz="3200" b="1" dirty="0">
                <a:solidFill>
                  <a:srgbClr val="FFFFFF"/>
                </a:solidFill>
                <a:effectLst>
                  <a:outerShdw blurRad="38100" dist="38100" dir="2700000" algn="tl">
                    <a:srgbClr val="000000"/>
                  </a:outerShdw>
                </a:effectLst>
                <a:latin typeface="Arial"/>
                <a:cs typeface="Arial"/>
              </a:rPr>
              <a:t>别处</a:t>
            </a:r>
            <a:r>
              <a:rPr lang="en-US" altLang="zh-SG"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32" name="Text Box 7"/>
          <p:cNvSpPr txBox="1">
            <a:spLocks noChangeArrowheads="1"/>
          </p:cNvSpPr>
          <p:nvPr/>
        </p:nvSpPr>
        <p:spPr bwMode="auto">
          <a:xfrm>
            <a:off x="4374481" y="2850546"/>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peri</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SG" altLang="en-US" sz="3200" b="1" dirty="0">
                <a:solidFill>
                  <a:srgbClr val="FFFFFF"/>
                </a:solidFill>
                <a:effectLst>
                  <a:outerShdw blurRad="38100" dist="38100" dir="2700000" algn="tl">
                    <a:srgbClr val="000000"/>
                  </a:outerShdw>
                </a:effectLst>
                <a:latin typeface="Arial"/>
                <a:cs typeface="Arial"/>
              </a:rPr>
              <a:t>附近</a:t>
            </a:r>
            <a:r>
              <a:rPr lang="en-US" altLang="zh-SG"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18"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40650014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rot="-5400000">
            <a:off x="-678658" y="3276599"/>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FFFF"/>
                </a:solidFill>
                <a:latin typeface="Arial"/>
                <a:cs typeface="Arial"/>
              </a:rPr>
              <a:t>教会时代</a:t>
            </a:r>
            <a:endParaRPr lang="en-US" sz="3600" b="1" dirty="0">
              <a:solidFill>
                <a:srgbClr val="FFFFFF"/>
              </a:solidFill>
              <a:latin typeface="Arial"/>
              <a:cs typeface="Arial"/>
            </a:endParaRPr>
          </a:p>
        </p:txBody>
      </p:sp>
      <p:sp>
        <p:nvSpPr>
          <p:cNvPr id="50181" name="Text Box 1029"/>
          <p:cNvSpPr txBox="1">
            <a:spLocks noChangeArrowheads="1"/>
          </p:cNvSpPr>
          <p:nvPr/>
        </p:nvSpPr>
        <p:spPr bwMode="auto">
          <a:xfrm>
            <a:off x="3429000" y="1257300"/>
            <a:ext cx="2057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r>
              <a:rPr lang="zh-CN" altLang="en-US" sz="3600" b="1" dirty="0">
                <a:solidFill>
                  <a:srgbClr val="00CCFF"/>
                </a:solidFill>
                <a:latin typeface="Arial"/>
                <a:cs typeface="Arial"/>
              </a:rPr>
              <a:t> </a:t>
            </a:r>
            <a:r>
              <a:rPr lang="en-US" altLang="zh-CN" sz="3600" b="1" dirty="0">
                <a:solidFill>
                  <a:srgbClr val="00CCFF"/>
                </a:solidFill>
                <a:latin typeface="Arial"/>
                <a:cs typeface="Arial"/>
              </a:rPr>
              <a:t>=</a:t>
            </a:r>
            <a:endParaRPr lang="zh-SG" altLang="en-US" sz="3600" b="1" dirty="0">
              <a:solidFill>
                <a:srgbClr val="00CCFF"/>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a:t>
            </a:r>
            <a:r>
              <a:rPr lang="zh-CN" altLang="en-US" sz="3600" b="1" dirty="0">
                <a:solidFill>
                  <a:srgbClr val="FFFF00"/>
                </a:solidFill>
                <a:latin typeface="Arial"/>
                <a:cs typeface="Arial"/>
              </a:rPr>
              <a:t> 年</a:t>
            </a:r>
            <a:r>
              <a:rPr lang="en-US" sz="3600" b="1" dirty="0">
                <a:solidFill>
                  <a:srgbClr val="FFFF00"/>
                </a:solidFill>
                <a:latin typeface="Arial"/>
                <a:cs typeface="Arial"/>
              </a:rPr>
              <a:t> </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 </a:t>
            </a: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CC00"/>
                </a:solidFill>
                <a:latin typeface="Arial"/>
                <a:cs typeface="Arial"/>
              </a:rPr>
              <a:t>永远的国度</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审判</a:t>
            </a:r>
          </a:p>
        </p:txBody>
      </p:sp>
      <p:sp>
        <p:nvSpPr>
          <p:cNvPr id="50188" name="Text Box 1036"/>
          <p:cNvSpPr txBox="1">
            <a:spLocks noChangeArrowheads="1"/>
          </p:cNvSpPr>
          <p:nvPr/>
        </p:nvSpPr>
        <p:spPr bwMode="auto">
          <a:xfrm>
            <a:off x="5244721" y="1706974"/>
            <a:ext cx="2438400" cy="19665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lnSpc>
                <a:spcPct val="0"/>
              </a:lnSpc>
              <a:spcBef>
                <a:spcPct val="50000"/>
              </a:spcBef>
              <a:defRPr/>
            </a:pPr>
            <a:r>
              <a:rPr lang="zh-CN" altLang="en-US" sz="3600" b="1" i="1" dirty="0">
                <a:solidFill>
                  <a:srgbClr val="00FFFF"/>
                </a:solidFill>
                <a:latin typeface="Arial"/>
                <a:cs typeface="Arial"/>
              </a:rPr>
              <a:t>第二</a:t>
            </a:r>
            <a:r>
              <a:rPr lang="zh-SG" altLang="en-US" sz="3600" b="1" i="1" dirty="0">
                <a:solidFill>
                  <a:srgbClr val="00FFFF"/>
                </a:solidFill>
                <a:latin typeface="Arial"/>
                <a:cs typeface="Arial"/>
              </a:rPr>
              <a:t>降临</a:t>
            </a:r>
            <a:endParaRPr lang="en-US" sz="3600" b="1" i="1" dirty="0">
              <a:solidFill>
                <a:srgbClr val="00FFFF"/>
              </a:solidFill>
              <a:latin typeface="Arial"/>
              <a:cs typeface="Arial"/>
            </a:endParaRPr>
          </a:p>
        </p:txBody>
      </p:sp>
      <p:sp>
        <p:nvSpPr>
          <p:cNvPr id="50189" name="Rectangle 1037"/>
          <p:cNvSpPr>
            <a:spLocks noGrp="1" noChangeArrowheads="1"/>
          </p:cNvSpPr>
          <p:nvPr>
            <p:ph type="title" idx="4294967295"/>
          </p:nvPr>
        </p:nvSpPr>
        <p:spPr>
          <a:xfrm>
            <a:off x="685800" y="457200"/>
            <a:ext cx="7772400" cy="830997"/>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tLang="ja-JP" sz="4800" b="1" dirty="0">
                <a:solidFill>
                  <a:srgbClr val="FFFF99"/>
                </a:solidFill>
                <a:latin typeface="SimSun" pitchFamily="2" charset="-122"/>
                <a:ea typeface="SimSun" pitchFamily="2" charset="-122"/>
              </a:rPr>
              <a:t>"</a:t>
            </a:r>
            <a:r>
              <a:rPr lang="zh-TW" altLang="en-US" sz="4800" b="1" dirty="0">
                <a:solidFill>
                  <a:srgbClr val="FFFF99"/>
                </a:solidFill>
                <a:latin typeface="SimSun" pitchFamily="2" charset="-122"/>
                <a:ea typeface="SimSun" pitchFamily="2" charset="-122"/>
              </a:rPr>
              <a:t>大灾难之前</a:t>
            </a:r>
            <a:r>
              <a:rPr lang="en-US" altLang="zh-TW" sz="4800" b="1" dirty="0">
                <a:solidFill>
                  <a:srgbClr val="FFFF99"/>
                </a:solidFill>
                <a:latin typeface="SimSun" pitchFamily="2" charset="-122"/>
                <a:ea typeface="SimSun" pitchFamily="2" charset="-122"/>
              </a:rPr>
              <a:t>"</a:t>
            </a:r>
            <a:r>
              <a:rPr lang="zh-TW" altLang="en-US" sz="4800" b="1" dirty="0">
                <a:solidFill>
                  <a:srgbClr val="FFFF99"/>
                </a:solidFill>
                <a:latin typeface="SimSun" pitchFamily="2" charset="-122"/>
                <a:ea typeface="SimSun" pitchFamily="2" charset="-122"/>
              </a:rPr>
              <a:t>被提</a:t>
            </a:r>
            <a:endParaRPr lang="en-US" sz="4000" b="1" dirty="0">
              <a:solidFill>
                <a:srgbClr val="FFFFFF"/>
              </a:solidFill>
              <a:latin typeface="Arial"/>
              <a:ea typeface="ＭＳ Ｐゴシック" charset="-128"/>
              <a:cs typeface="Arial"/>
            </a:endParaRPr>
          </a:p>
        </p:txBody>
      </p:sp>
      <p:sp>
        <p:nvSpPr>
          <p:cNvPr id="15" name="Text Box 7"/>
          <p:cNvSpPr txBox="1">
            <a:spLocks noChangeArrowheads="1"/>
          </p:cNvSpPr>
          <p:nvPr/>
        </p:nvSpPr>
        <p:spPr bwMode="auto">
          <a:xfrm rot="20751823">
            <a:off x="731706" y="4899244"/>
            <a:ext cx="4724400" cy="1323439"/>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5</a:t>
            </a:r>
            <a:r>
              <a:rPr lang="zh-CN" altLang="en-US" sz="3200" b="1" dirty="0">
                <a:solidFill>
                  <a:srgbClr val="FFFFFF"/>
                </a:solidFill>
                <a:latin typeface="Arial"/>
                <a:cs typeface="Arial"/>
              </a:rPr>
              <a:t>个</a:t>
            </a:r>
            <a:r>
              <a:rPr lang="en-US" sz="3200" b="1" dirty="0">
                <a:solidFill>
                  <a:srgbClr val="FFFFFF"/>
                </a:solidFill>
                <a:latin typeface="Arial"/>
                <a:cs typeface="Arial"/>
              </a:rPr>
              <a:t> </a:t>
            </a:r>
            <a:r>
              <a:rPr lang="zh-SG" altLang="en-US" sz="3200" b="1" dirty="0">
                <a:solidFill>
                  <a:srgbClr val="FFFFFF"/>
                </a:solidFill>
                <a:latin typeface="Arial"/>
                <a:cs typeface="Arial"/>
              </a:rPr>
              <a:t>升天</a:t>
            </a:r>
            <a:r>
              <a:rPr lang="zh-CN" altLang="en-US" sz="3200" b="1" dirty="0">
                <a:solidFill>
                  <a:srgbClr val="FFFFFF"/>
                </a:solidFill>
                <a:latin typeface="Arial"/>
                <a:cs typeface="Arial"/>
              </a:rPr>
              <a:t>论全是</a:t>
            </a:r>
            <a:r>
              <a:rPr lang="en-US" sz="3200" b="1" dirty="0">
                <a:solidFill>
                  <a:srgbClr val="FFFFFF"/>
                </a:solidFill>
                <a:latin typeface="Arial"/>
                <a:cs typeface="Arial"/>
              </a:rPr>
              <a:t> </a:t>
            </a:r>
          </a:p>
          <a:p>
            <a:pPr algn="ctr">
              <a:spcBef>
                <a:spcPct val="50000"/>
              </a:spcBef>
            </a:pPr>
            <a:r>
              <a:rPr lang="zh-SG" altLang="en-US" sz="3200" b="1" dirty="0">
                <a:solidFill>
                  <a:srgbClr val="FFFFFF"/>
                </a:solidFill>
                <a:latin typeface="Arial"/>
                <a:cs typeface="Arial"/>
              </a:rPr>
              <a:t>大灾难之前</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8121092" y="77723"/>
            <a:ext cx="8693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208</a:t>
            </a:r>
          </a:p>
          <a:p>
            <a:pPr algn="r"/>
            <a:r>
              <a:rPr lang="en-US" b="1" dirty="0">
                <a:solidFill>
                  <a:srgbClr val="FFFFFF"/>
                </a:solidFill>
                <a:latin typeface="Arial"/>
                <a:cs typeface="Arial"/>
              </a:rPr>
              <a:t>339e</a:t>
            </a:r>
            <a:endParaRPr lang="en-US" b="1" dirty="0">
              <a:solidFill>
                <a:srgbClr val="000000"/>
              </a:solidFill>
              <a:latin typeface="Arial"/>
              <a:cs typeface="Arial"/>
            </a:endParaRPr>
          </a:p>
        </p:txBody>
      </p:sp>
    </p:spTree>
    <p:extLst>
      <p:ext uri="{BB962C8B-B14F-4D97-AF65-F5344CB8AC3E}">
        <p14:creationId xmlns:p14="http://schemas.microsoft.com/office/powerpoint/2010/main" val="41328321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Tree>
    <p:extLst>
      <p:ext uri="{BB962C8B-B14F-4D97-AF65-F5344CB8AC3E}">
        <p14:creationId xmlns:p14="http://schemas.microsoft.com/office/powerpoint/2010/main" val="13013237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644555"/>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保守信徒</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在这此刻 </a:t>
            </a:r>
            <a:r>
              <a:rPr lang="en-SG" altLang="zh-CN" sz="3600" dirty="0">
                <a:solidFill>
                  <a:srgbClr val="FFFFFF"/>
                </a:solidFill>
                <a:effectLst>
                  <a:outerShdw blurRad="38100" dist="38100" dir="2700000" algn="tl">
                    <a:srgbClr val="000000"/>
                  </a:outerShdw>
                </a:effectLst>
                <a:latin typeface="Arial" charset="0"/>
                <a:cs typeface="Arial" charset="0"/>
              </a:rPr>
              <a:t>(</a:t>
            </a:r>
            <a:r>
              <a:rPr lang="en-SG" altLang="zh-CN" sz="3600" dirty="0" err="1">
                <a:solidFill>
                  <a:srgbClr val="FFFFFF"/>
                </a:solidFill>
                <a:effectLst>
                  <a:outerShdw blurRad="38100" dist="38100" dir="2700000" algn="tl">
                    <a:srgbClr val="000000"/>
                  </a:outerShdw>
                </a:effectLst>
                <a:latin typeface="Arial" charset="0"/>
                <a:cs typeface="Arial" charset="0"/>
              </a:rPr>
              <a:t>evk</a:t>
            </a:r>
            <a:r>
              <a:rPr lang="en-SG" altLang="zh-CN"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 免 去 你 的 试 炼 </a:t>
            </a:r>
            <a:r>
              <a:rPr lang="en-US" sz="3600" dirty="0">
                <a:solidFill>
                  <a:srgbClr val="FFFFFF"/>
                </a:solidFill>
                <a:effectLst>
                  <a:outerShdw blurRad="38100" dist="38100" dir="2700000" algn="tl">
                    <a:srgbClr val="000000"/>
                  </a:outerShdw>
                </a:effectLst>
                <a:latin typeface="Arial" charset="0"/>
                <a:cs typeface="Arial" charset="0"/>
              </a:rPr>
              <a:t>(</a:t>
            </a:r>
            <a:r>
              <a:rPr lang="zh-SG" altLang="en-US" sz="3600" dirty="0">
                <a:solidFill>
                  <a:srgbClr val="FFFFFF"/>
                </a:solidFill>
                <a:effectLst>
                  <a:outerShdw blurRad="38100" dist="38100" dir="2700000" algn="tl">
                    <a:srgbClr val="000000"/>
                  </a:outerShdw>
                </a:effectLst>
                <a:latin typeface="Arial" charset="0"/>
                <a:cs typeface="Arial" charset="0"/>
              </a:rPr>
              <a:t>启 示 录</a:t>
            </a:r>
            <a:r>
              <a:rPr lang="en-US" sz="3600" dirty="0">
                <a:solidFill>
                  <a:srgbClr val="FFFFFF"/>
                </a:solidFill>
                <a:effectLst>
                  <a:outerShdw blurRad="38100" dist="38100" dir="2700000" algn="tl">
                    <a:srgbClr val="000000"/>
                  </a:outerShdw>
                </a:effectLst>
                <a:latin typeface="Arial" charset="0"/>
                <a:cs typeface="Arial" charset="0"/>
              </a:rPr>
              <a:t>. 3:10)</a:t>
            </a:r>
          </a:p>
          <a:p>
            <a:pPr>
              <a:spcBef>
                <a:spcPct val="20000"/>
              </a:spcBef>
              <a:defRPr/>
            </a:pP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1589442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276602" y="1765042"/>
            <a:ext cx="3810000" cy="501675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ctr">
              <a:spcBef>
                <a:spcPct val="50000"/>
              </a:spcBef>
              <a:buAutoNum type="arabicPeriod"/>
            </a:pPr>
            <a:r>
              <a:rPr lang="zh-CN" altLang="en-US" sz="3200" b="1" dirty="0">
                <a:solidFill>
                  <a:srgbClr val="FFFFFF"/>
                </a:solidFill>
                <a:latin typeface="Arial"/>
                <a:cs typeface="Arial"/>
              </a:rPr>
              <a:t>你 既 遵 守 我 忍 耐 的 道 ， </a:t>
            </a:r>
            <a:endParaRPr lang="en-US" altLang="zh-CN" sz="3200" b="1" dirty="0">
              <a:solidFill>
                <a:srgbClr val="FFFFFF"/>
              </a:solidFill>
              <a:latin typeface="Arial"/>
              <a:cs typeface="Arial"/>
            </a:endParaRPr>
          </a:p>
          <a:p>
            <a:pPr algn="ctr">
              <a:spcBef>
                <a:spcPct val="50000"/>
              </a:spcBef>
            </a:pPr>
            <a:r>
              <a:rPr lang="zh-CN" altLang="en-US" sz="3200" b="1" dirty="0">
                <a:solidFill>
                  <a:srgbClr val="FFFFFF"/>
                </a:solidFill>
                <a:latin typeface="Arial"/>
                <a:cs typeface="Arial"/>
              </a:rPr>
              <a:t>我 必 在 普 天 下 人 受 试 炼 的 时 候 ， </a:t>
            </a:r>
            <a:endParaRPr lang="en-US" altLang="zh-CN" sz="3200" b="1" dirty="0">
              <a:solidFill>
                <a:srgbClr val="FFFFFF"/>
              </a:solidFill>
              <a:latin typeface="Arial"/>
              <a:cs typeface="Arial"/>
            </a:endParaRPr>
          </a:p>
          <a:p>
            <a:pPr algn="ctr">
              <a:spcBef>
                <a:spcPct val="50000"/>
              </a:spcBef>
            </a:pPr>
            <a:r>
              <a:rPr lang="zh-CN" altLang="en-US" sz="3200" b="1" dirty="0">
                <a:solidFill>
                  <a:srgbClr val="FFFFFF"/>
                </a:solidFill>
                <a:latin typeface="Arial"/>
                <a:cs typeface="Arial"/>
              </a:rPr>
              <a:t>保 守 你 免 去 你 的 试 炼</a:t>
            </a:r>
            <a:endParaRPr lang="en-US" altLang="zh-CN" sz="3200" b="1" dirty="0">
              <a:solidFill>
                <a:srgbClr val="FFFFFF"/>
              </a:solidFill>
              <a:latin typeface="Arial"/>
              <a:cs typeface="Arial"/>
            </a:endParaRPr>
          </a:p>
          <a:p>
            <a:pPr algn="ctr">
              <a:spcBef>
                <a:spcPct val="50000"/>
              </a:spcBef>
            </a:pP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a:p>
            <a:pPr algn="ctr">
              <a:spcBef>
                <a:spcPct val="50000"/>
              </a:spcBef>
            </a:pPr>
            <a:endParaRPr lang="en-US" sz="3200" b="1" dirty="0">
              <a:solidFill>
                <a:srgbClr val="FFFFFF"/>
              </a:solidFill>
              <a:latin typeface="Arial"/>
              <a:cs typeface="Arial"/>
            </a:endParaRPr>
          </a:p>
        </p:txBody>
      </p:sp>
    </p:spTree>
    <p:extLst>
      <p:ext uri="{BB962C8B-B14F-4D97-AF65-F5344CB8AC3E}">
        <p14:creationId xmlns:p14="http://schemas.microsoft.com/office/powerpoint/2010/main" val="19800408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会阶段</a:t>
            </a:r>
            <a:r>
              <a:rPr lang="en-US" dirty="0">
                <a:latin typeface="Arial" charset="0"/>
                <a:ea typeface="ＭＳ Ｐゴシック" charset="0"/>
              </a:rPr>
              <a:t>?</a:t>
            </a:r>
          </a:p>
        </p:txBody>
      </p:sp>
      <p:sp>
        <p:nvSpPr>
          <p:cNvPr id="8" name="TextBox 7"/>
          <p:cNvSpPr txBox="1"/>
          <p:nvPr/>
        </p:nvSpPr>
        <p:spPr>
          <a:xfrm rot="19361246">
            <a:off x="-233363" y="5741988"/>
            <a:ext cx="1885951"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rot="19361246">
            <a:off x="7327900" y="5741988"/>
            <a:ext cx="1885950"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rot="19361246">
            <a:off x="5746750" y="5589588"/>
            <a:ext cx="2390775"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rot="19361246">
            <a:off x="4724400" y="5808663"/>
            <a:ext cx="1670050"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rot="19361246">
            <a:off x="3278972" y="5811551"/>
            <a:ext cx="2116565" cy="461665"/>
          </a:xfrm>
          <a:prstGeom prst="rect">
            <a:avLst/>
          </a:prstGeom>
          <a:noFill/>
        </p:spPr>
        <p:txBody>
          <a:bodyPr wrap="square">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rot="19361246">
            <a:off x="2244725" y="5741988"/>
            <a:ext cx="1887538"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0" name="TextBox 19"/>
          <p:cNvSpPr txBox="1"/>
          <p:nvPr/>
        </p:nvSpPr>
        <p:spPr>
          <a:xfrm rot="19361246">
            <a:off x="1006475" y="5741988"/>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439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a14="http://schemas.microsoft.com/office/drawing/2010/main" xmlns="">
                <a:noFill/>
              </a14:hiddenFill>
            </a:ext>
          </a:extLst>
        </p:spPr>
      </p:cxnSp>
      <p:sp>
        <p:nvSpPr>
          <p:cNvPr id="15" name="TextBox 14"/>
          <p:cNvSpPr txBox="1"/>
          <p:nvPr/>
        </p:nvSpPr>
        <p:spPr>
          <a:xfrm rot="19361246">
            <a:off x="-103188" y="1763067"/>
            <a:ext cx="2220913" cy="461665"/>
          </a:xfrm>
          <a:prstGeom prst="rect">
            <a:avLst/>
          </a:prstGeom>
          <a:noFill/>
        </p:spPr>
        <p:txBody>
          <a:bodyPr>
            <a:spAutoFit/>
          </a:bodyPr>
          <a:lstStyle/>
          <a:p>
            <a:pPr>
              <a:defRPr/>
            </a:pPr>
            <a:r>
              <a:rPr lang="zh-CN" altLang="en-US" b="1" dirty="0">
                <a:solidFill>
                  <a:srgbClr val="FFFFFF"/>
                </a:solidFill>
                <a:effectLst>
                  <a:outerShdw blurRad="38100" dist="38100" dir="2700000" algn="tl">
                    <a:srgbClr val="000000">
                      <a:alpha val="43137"/>
                    </a:srgbClr>
                  </a:outerShdw>
                </a:effectLst>
                <a:latin typeface="Arial"/>
                <a:cs typeface="Arial"/>
              </a:rPr>
              <a:t>忙碌却</a:t>
            </a:r>
            <a:r>
              <a:rPr lang="zh-SG" altLang="en-US" b="1" dirty="0">
                <a:solidFill>
                  <a:srgbClr val="FFFFFF"/>
                </a:solidFill>
                <a:effectLst>
                  <a:outerShdw blurRad="38100" dist="38100" dir="2700000" algn="tl">
                    <a:srgbClr val="000000">
                      <a:alpha val="43137"/>
                    </a:srgbClr>
                  </a:outerShdw>
                </a:effectLst>
                <a:latin typeface="Arial"/>
                <a:cs typeface="Arial"/>
              </a:rPr>
              <a:t>倒退</a:t>
            </a:r>
            <a:r>
              <a:rPr lang="en-US" b="1" dirty="0">
                <a:solidFill>
                  <a:srgbClr val="FFFFFF"/>
                </a:solidFill>
                <a:effectLst>
                  <a:outerShdw blurRad="38100" dist="38100" dir="2700000" algn="tl">
                    <a:srgbClr val="000000">
                      <a:alpha val="43137"/>
                    </a:srgbClr>
                  </a:outerShdw>
                </a:effectLst>
                <a:latin typeface="Arial"/>
                <a:cs typeface="Arial"/>
              </a:rPr>
              <a:t> </a:t>
            </a:r>
          </a:p>
        </p:txBody>
      </p:sp>
      <p:sp>
        <p:nvSpPr>
          <p:cNvPr id="17" name="TextBox 16"/>
          <p:cNvSpPr txBox="1"/>
          <p:nvPr/>
        </p:nvSpPr>
        <p:spPr>
          <a:xfrm rot="19361246">
            <a:off x="7169150" y="1705917"/>
            <a:ext cx="2408238" cy="461665"/>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豪华</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却</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微温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TextBox 18"/>
          <p:cNvSpPr txBox="1"/>
          <p:nvPr/>
        </p:nvSpPr>
        <p:spPr>
          <a:xfrm rot="19361246">
            <a:off x="5845175" y="1511449"/>
            <a:ext cx="3048000" cy="461665"/>
          </a:xfrm>
          <a:prstGeom prst="rect">
            <a:avLst/>
          </a:prstGeom>
          <a:noFill/>
        </p:spPr>
        <p:txBody>
          <a:bodyPr>
            <a:spAutoFit/>
          </a:bodyPr>
          <a:lstStyle/>
          <a:p>
            <a:pPr>
              <a:defRPr/>
            </a:pPr>
            <a:r>
              <a:rPr lang="zh-CN" altLang="en-US" b="1" dirty="0">
                <a:solidFill>
                  <a:srgbClr val="FFFF00"/>
                </a:solidFill>
                <a:effectLst>
                  <a:outerShdw blurRad="38100" dist="38100" dir="2700000" algn="tl">
                    <a:srgbClr val="000000">
                      <a:alpha val="43137"/>
                    </a:srgbClr>
                  </a:outerShdw>
                </a:effectLst>
                <a:latin typeface="Arial"/>
                <a:cs typeface="Arial"/>
              </a:rPr>
              <a:t>虐待</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却传教使命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1" name="TextBox 20"/>
          <p:cNvSpPr txBox="1"/>
          <p:nvPr/>
        </p:nvSpPr>
        <p:spPr>
          <a:xfrm rot="19361246">
            <a:off x="4768850" y="1570980"/>
            <a:ext cx="2852738" cy="461665"/>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与众不同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却死</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rot="19361246">
            <a:off x="3595688" y="1705917"/>
            <a:ext cx="2408237" cy="46166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I</a:t>
            </a:r>
            <a:r>
              <a:rPr lang="zh-CN" altLang="en-US" b="1" dirty="0">
                <a:solidFill>
                  <a:srgbClr val="FFFF00"/>
                </a:solidFill>
                <a:effectLst>
                  <a:outerShdw blurRad="38100" dist="38100" dir="2700000" algn="tl">
                    <a:srgbClr val="000000">
                      <a:alpha val="43137"/>
                    </a:srgbClr>
                  </a:outerShdw>
                </a:effectLst>
                <a:latin typeface="Arial"/>
                <a:cs typeface="Arial"/>
              </a:rPr>
              <a:t>成员</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不道德</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3" name="TextBox 22"/>
          <p:cNvSpPr txBox="1"/>
          <p:nvPr/>
        </p:nvSpPr>
        <p:spPr>
          <a:xfrm rot="19361246">
            <a:off x="2347913" y="1678136"/>
            <a:ext cx="2498725" cy="461665"/>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继续</a:t>
            </a:r>
            <a:r>
              <a:rPr lang="zh-CN" alt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却</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妥协</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rot="19361246">
            <a:off x="1111250" y="1687661"/>
            <a:ext cx="2466975" cy="461665"/>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a:defRPr/>
            </a:pPr>
            <a:r>
              <a:rPr lang="zh-SG" altLang="en-US" dirty="0">
                <a:solidFill>
                  <a:srgbClr val="FFFF00"/>
                </a:solidFill>
              </a:rPr>
              <a:t>痛苦</a:t>
            </a:r>
            <a:r>
              <a:rPr lang="en-US" dirty="0">
                <a:solidFill>
                  <a:srgbClr val="FFFF00"/>
                </a:solidFill>
              </a:rPr>
              <a:t> </a:t>
            </a:r>
            <a:r>
              <a:rPr lang="zh-SG" altLang="en-US" dirty="0">
                <a:solidFill>
                  <a:srgbClr val="FFFF00"/>
                </a:solidFill>
              </a:rPr>
              <a:t>却坚定</a:t>
            </a:r>
            <a:endParaRPr lang="en-US" dirty="0">
              <a:solidFill>
                <a:srgbClr val="FFFF00"/>
              </a:solidFill>
            </a:endParaRPr>
          </a:p>
        </p:txBody>
      </p:sp>
      <p:sp>
        <p:nvSpPr>
          <p:cNvPr id="25" name="TextBox 24"/>
          <p:cNvSpPr txBox="1"/>
          <p:nvPr/>
        </p:nvSpPr>
        <p:spPr>
          <a:xfrm rot="19288788">
            <a:off x="-104775" y="3948113"/>
            <a:ext cx="2289175"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使徒</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时代</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6" name="TextBox 25"/>
          <p:cNvSpPr txBox="1"/>
          <p:nvPr/>
        </p:nvSpPr>
        <p:spPr>
          <a:xfrm rot="19288788">
            <a:off x="7346950" y="3746500"/>
            <a:ext cx="2289175" cy="461963"/>
          </a:xfrm>
          <a:prstGeom prst="rect">
            <a:avLst/>
          </a:prstGeom>
          <a:noFill/>
        </p:spPr>
        <p:txBody>
          <a:bodyPr>
            <a:spAutoFit/>
          </a:bodyPr>
          <a:lstStyle/>
          <a:p>
            <a:pPr>
              <a:defRPr/>
            </a:pPr>
            <a:r>
              <a:rPr lang="zh-CN" altLang="en-US" b="1" dirty="0">
                <a:solidFill>
                  <a:srgbClr val="FFFFFF"/>
                </a:solidFill>
                <a:effectLst>
                  <a:outerShdw blurRad="38100" dist="38100" dir="2700000" algn="tl">
                    <a:srgbClr val="000000">
                      <a:alpha val="43137"/>
                    </a:srgbClr>
                  </a:outerShdw>
                </a:effectLst>
                <a:latin typeface="Arial"/>
                <a:cs typeface="Arial"/>
              </a:rPr>
              <a:t>唯物主义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7" name="TextBox 26"/>
          <p:cNvSpPr txBox="1"/>
          <p:nvPr/>
        </p:nvSpPr>
        <p:spPr>
          <a:xfrm rot="19288788">
            <a:off x="5792788" y="3357196"/>
            <a:ext cx="3452812" cy="830997"/>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现代的传教使命时代</a:t>
            </a: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rot="19288788">
            <a:off x="4786313" y="3587750"/>
            <a:ext cx="2586037"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改革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9" name="TextBox 28"/>
          <p:cNvSpPr txBox="1"/>
          <p:nvPr/>
        </p:nvSpPr>
        <p:spPr>
          <a:xfrm rot="19288788">
            <a:off x="3602038" y="3746500"/>
            <a:ext cx="2290762" cy="461963"/>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中间的时代</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rot="19288788">
            <a:off x="2362200" y="3592761"/>
            <a:ext cx="2290763" cy="769441"/>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Constantine</a:t>
            </a:r>
          </a:p>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君士坦丁堡</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rot="19288788">
            <a:off x="1092200" y="3843338"/>
            <a:ext cx="2573338"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教会 </a:t>
            </a:r>
            <a:r>
              <a:rPr lang="zh-CN" altLang="en-US" b="1" dirty="0">
                <a:solidFill>
                  <a:srgbClr val="FFFF00"/>
                </a:solidFill>
                <a:effectLst>
                  <a:outerShdw blurRad="38100" dist="38100" dir="2700000" algn="tl">
                    <a:srgbClr val="000000">
                      <a:alpha val="43137"/>
                    </a:srgbClr>
                  </a:outerShdw>
                </a:effectLst>
                <a:latin typeface="Arial"/>
                <a:cs typeface="Arial"/>
              </a:rPr>
              <a:t>先族</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2" name="TextBox 31"/>
          <p:cNvSpPr txBox="1"/>
          <p:nvPr/>
        </p:nvSpPr>
        <p:spPr>
          <a:xfrm>
            <a:off x="0" y="5027613"/>
            <a:ext cx="684213" cy="461962"/>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100</a:t>
            </a:r>
          </a:p>
        </p:txBody>
      </p:sp>
    </p:spTree>
    <p:extLst>
      <p:ext uri="{BB962C8B-B14F-4D97-AF65-F5344CB8AC3E}">
        <p14:creationId xmlns:p14="http://schemas.microsoft.com/office/powerpoint/2010/main" val="4159244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p>
        </p:txBody>
      </p:sp>
      <p:sp>
        <p:nvSpPr>
          <p:cNvPr id="23" name="Text Box 7"/>
          <p:cNvSpPr txBox="1">
            <a:spLocks noChangeArrowheads="1"/>
          </p:cNvSpPr>
          <p:nvPr/>
        </p:nvSpPr>
        <p:spPr bwMode="auto">
          <a:xfrm>
            <a:off x="22878" y="4670055"/>
            <a:ext cx="1295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latin typeface="Bwgrki"/>
                <a:cs typeface="Bwgrki"/>
              </a:rPr>
              <a:t>ei;j</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eis</a:t>
            </a:r>
            <a:endParaRPr lang="en-US" sz="3600" b="1" dirty="0">
              <a:solidFill>
                <a:srgbClr val="000000"/>
              </a:solidFill>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3366FF"/>
                </a:solidFill>
                <a:latin typeface="Arial"/>
                <a:cs typeface="Arial"/>
              </a:rPr>
              <a:t>教会时代</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62472" name="Text Box 7"/>
          <p:cNvSpPr txBox="1">
            <a:spLocks noChangeArrowheads="1"/>
          </p:cNvSpPr>
          <p:nvPr/>
        </p:nvSpPr>
        <p:spPr bwMode="auto">
          <a:xfrm>
            <a:off x="1828800" y="3276600"/>
            <a:ext cx="2667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磨难前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 </a:t>
            </a:r>
            <a:r>
              <a:rPr lang="zh-CN"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62481" name="Text Box 5"/>
          <p:cNvSpPr txBox="1">
            <a:spLocks noChangeArrowheads="1"/>
          </p:cNvSpPr>
          <p:nvPr/>
        </p:nvSpPr>
        <p:spPr bwMode="auto">
          <a:xfrm>
            <a:off x="5269597" y="2579906"/>
            <a:ext cx="3810000" cy="427809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zh-CN" altLang="en-US" sz="3200" b="1" dirty="0">
                <a:solidFill>
                  <a:srgbClr val="FFFFFF"/>
                </a:solidFill>
                <a:latin typeface="Arial"/>
                <a:cs typeface="Arial"/>
              </a:rPr>
              <a:t>你 既 遵 守 我 忍 耐 的 道 ， </a:t>
            </a:r>
          </a:p>
          <a:p>
            <a:pPr algn="ctr">
              <a:spcBef>
                <a:spcPct val="50000"/>
              </a:spcBef>
            </a:pPr>
            <a:r>
              <a:rPr lang="zh-CN" altLang="en-US" sz="3200" b="1" dirty="0">
                <a:solidFill>
                  <a:srgbClr val="FFFFFF"/>
                </a:solidFill>
                <a:latin typeface="Arial"/>
                <a:cs typeface="Arial"/>
              </a:rPr>
              <a:t>我 必 在 普 天 下 人 受 试 炼 的 时 候 ， </a:t>
            </a:r>
          </a:p>
          <a:p>
            <a:pPr algn="ctr">
              <a:spcBef>
                <a:spcPct val="50000"/>
              </a:spcBef>
            </a:pPr>
            <a:r>
              <a:rPr lang="zh-CN" altLang="en-US" sz="3200" b="1" dirty="0">
                <a:solidFill>
                  <a:srgbClr val="FFFFFF"/>
                </a:solidFill>
                <a:latin typeface="Arial"/>
                <a:cs typeface="Arial"/>
              </a:rPr>
              <a:t>保 守 你 免 去 你 的 试 炼</a:t>
            </a:r>
          </a:p>
          <a:p>
            <a:pPr algn="ctr">
              <a:spcBef>
                <a:spcPct val="50000"/>
              </a:spcBef>
            </a:pPr>
            <a:r>
              <a:rPr lang="en-US" altLang="zh-CN" sz="3200" b="1" dirty="0">
                <a:solidFill>
                  <a:srgbClr val="FFFFFF"/>
                </a:solidFill>
                <a:latin typeface="Arial"/>
                <a:cs typeface="Arial"/>
              </a:rPr>
              <a:t>(</a:t>
            </a:r>
            <a:r>
              <a:rPr lang="zh-CN" altLang="en-US" sz="3200" b="1" dirty="0">
                <a:solidFill>
                  <a:srgbClr val="FFFFFF"/>
                </a:solidFill>
                <a:latin typeface="Arial"/>
                <a:cs typeface="Arial"/>
              </a:rPr>
              <a:t>启 示 录</a:t>
            </a:r>
            <a:r>
              <a:rPr lang="en-US" altLang="zh-CN" sz="3200" b="1" dirty="0">
                <a:solidFill>
                  <a:srgbClr val="FFFFFF"/>
                </a:solidFill>
                <a:latin typeface="Arial"/>
                <a:cs typeface="Arial"/>
              </a:rPr>
              <a:t>.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457200" y="1978578"/>
            <a:ext cx="1066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Bwgrki"/>
                <a:cs typeface="Bwgrki"/>
              </a:rPr>
              <a:t>e,k</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ek</a:t>
            </a:r>
            <a:r>
              <a:rPr lang="en-US" sz="3600" b="1" dirty="0">
                <a:solidFill>
                  <a:srgbClr val="FFFFFF"/>
                </a:solidFill>
                <a:latin typeface="Arial"/>
                <a:cs typeface="Arial"/>
              </a:rPr>
              <a:t> </a:t>
            </a:r>
            <a:endParaRPr lang="en-US" sz="3600" b="1" dirty="0">
              <a:solidFill>
                <a:srgbClr val="000000"/>
              </a:solidFill>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5" name="Text Box 7"/>
          <p:cNvSpPr txBox="1">
            <a:spLocks noChangeArrowheads="1"/>
          </p:cNvSpPr>
          <p:nvPr/>
        </p:nvSpPr>
        <p:spPr bwMode="auto">
          <a:xfrm>
            <a:off x="228600" y="3248025"/>
            <a:ext cx="1143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latin typeface="Bwgrki"/>
                <a:cs typeface="Bwgrki"/>
              </a:rPr>
              <a:t>dia</a:t>
            </a:r>
            <a:r>
              <a:rPr lang="en-US" sz="3600" b="1" dirty="0">
                <a:solidFill>
                  <a:srgbClr val="FFFFFF"/>
                </a:solidFill>
                <a:latin typeface="Bwgrki"/>
                <a:cs typeface="Bwgrki"/>
              </a:rPr>
              <a:t>, </a:t>
            </a:r>
            <a:r>
              <a:rPr lang="en-US" sz="3600" b="1" dirty="0" err="1">
                <a:solidFill>
                  <a:srgbClr val="FFFFFF"/>
                </a:solidFill>
                <a:latin typeface="Arial"/>
                <a:ea typeface="Bwgrkl" charset="0"/>
                <a:cs typeface="Arial"/>
              </a:rPr>
              <a:t>dia</a:t>
            </a:r>
            <a:endParaRPr lang="en-US" sz="3600" b="1" dirty="0">
              <a:solidFill>
                <a:srgbClr val="000000"/>
              </a:solidFill>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CN" altLang="en-US" sz="3200" b="1" dirty="0">
                <a:solidFill>
                  <a:srgbClr val="FFFFFF"/>
                </a:solidFill>
                <a:latin typeface="Arial"/>
                <a:cs typeface="Arial"/>
              </a:rPr>
              <a:t>进入</a:t>
            </a:r>
            <a:r>
              <a:rPr lang="en-US" altLang="zh-CN" sz="3200" b="1" dirty="0">
                <a:solidFill>
                  <a:srgbClr val="FFFFFF"/>
                </a:solidFill>
                <a:latin typeface="Arial"/>
                <a:cs typeface="Arial"/>
              </a:rPr>
              <a:t>"</a:t>
            </a:r>
            <a:endParaRPr lang="en-US" sz="3200" b="1" dirty="0">
              <a:solidFill>
                <a:srgbClr val="000000"/>
              </a:solidFill>
              <a:latin typeface="Arial"/>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CN" altLang="en-US" sz="3200" b="1" dirty="0">
                <a:solidFill>
                  <a:srgbClr val="FFFFFF"/>
                </a:solidFill>
                <a:latin typeface="Arial"/>
                <a:cs typeface="Arial"/>
              </a:rPr>
              <a:t>经过</a:t>
            </a:r>
            <a:r>
              <a:rPr lang="en-US" altLang="zh-CN" sz="3200" b="1" dirty="0">
                <a:solidFill>
                  <a:srgbClr val="FFFFFF"/>
                </a:solidFill>
                <a:latin typeface="Arial"/>
                <a:cs typeface="Arial"/>
              </a:rPr>
              <a:t>"</a:t>
            </a:r>
            <a:endParaRPr lang="en-US" sz="3200" b="1" dirty="0">
              <a:solidFill>
                <a:srgbClr val="000000"/>
              </a:solidFill>
              <a:latin typeface="Arial"/>
              <a:cs typeface="Arial"/>
            </a:endParaRPr>
          </a:p>
        </p:txBody>
      </p:sp>
      <p:sp>
        <p:nvSpPr>
          <p:cNvPr id="29" name="Text Box 7"/>
          <p:cNvSpPr txBox="1">
            <a:spLocks noChangeArrowheads="1"/>
          </p:cNvSpPr>
          <p:nvPr/>
        </p:nvSpPr>
        <p:spPr bwMode="auto">
          <a:xfrm>
            <a:off x="1402042" y="1832594"/>
            <a:ext cx="3036964" cy="115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ts val="600"/>
              </a:spcBef>
            </a:pPr>
            <a:r>
              <a:rPr lang="en-US" altLang="zh-CN" sz="3200" b="1" dirty="0">
                <a:solidFill>
                  <a:srgbClr val="FFFFFF"/>
                </a:solidFill>
                <a:latin typeface="Arial"/>
                <a:cs typeface="Arial"/>
              </a:rPr>
              <a:t>"</a:t>
            </a:r>
            <a:r>
              <a:rPr lang="zh-CN" altLang="en-US" sz="3200" b="1" dirty="0">
                <a:solidFill>
                  <a:srgbClr val="FFFFFF"/>
                </a:solidFill>
                <a:latin typeface="Arial"/>
                <a:cs typeface="Arial"/>
              </a:rPr>
              <a:t>从</a:t>
            </a:r>
            <a:r>
              <a:rPr lang="en-US" altLang="zh-CN" sz="3200" b="1" dirty="0">
                <a:solidFill>
                  <a:srgbClr val="FFFFFF"/>
                </a:solidFill>
                <a:latin typeface="Arial"/>
                <a:cs typeface="Arial"/>
              </a:rPr>
              <a:t>, </a:t>
            </a:r>
            <a:r>
              <a:rPr lang="zh-CN" altLang="en-US" sz="3200" b="1" dirty="0">
                <a:solidFill>
                  <a:srgbClr val="FFFFFF"/>
                </a:solidFill>
                <a:latin typeface="Arial"/>
                <a:cs typeface="Arial"/>
              </a:rPr>
              <a:t>外面</a:t>
            </a:r>
            <a:r>
              <a:rPr lang="en-US" altLang="zh-CN" sz="3200" b="1" dirty="0">
                <a:solidFill>
                  <a:srgbClr val="FFFFFF"/>
                </a:solidFill>
                <a:latin typeface="Arial"/>
                <a:cs typeface="Arial"/>
              </a:rPr>
              <a:t>, </a:t>
            </a:r>
          </a:p>
          <a:p>
            <a:pPr algn="ctr">
              <a:spcBef>
                <a:spcPts val="600"/>
              </a:spcBef>
            </a:pPr>
            <a:r>
              <a:rPr lang="zh-CN" altLang="en-US" sz="3200" b="1" dirty="0">
                <a:solidFill>
                  <a:srgbClr val="FFFFFF"/>
                </a:solidFill>
                <a:latin typeface="Arial"/>
                <a:cs typeface="Arial"/>
              </a:rPr>
              <a:t>别处</a:t>
            </a:r>
            <a:r>
              <a:rPr lang="en-US" altLang="zh-CN" sz="3200" b="1" dirty="0">
                <a:solidFill>
                  <a:srgbClr val="FFFFFF"/>
                </a:solidFill>
                <a:latin typeface="Arial"/>
                <a:cs typeface="Arial"/>
              </a:rPr>
              <a:t>"</a:t>
            </a:r>
            <a:endParaRPr lang="zh-CN" altLang="en-US" sz="3200" b="1" dirty="0">
              <a:solidFill>
                <a:srgbClr val="FFFFFF"/>
              </a:solidFill>
              <a:latin typeface="Arial"/>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2"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11319342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4515"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6" name="Text Box 7"/>
          <p:cNvSpPr txBox="1">
            <a:spLocks noChangeArrowheads="1"/>
          </p:cNvSpPr>
          <p:nvPr/>
        </p:nvSpPr>
        <p:spPr bwMode="auto">
          <a:xfrm>
            <a:off x="1828800" y="3276600"/>
            <a:ext cx="25146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600" b="1" dirty="0">
                <a:solidFill>
                  <a:srgbClr val="FFFFFF"/>
                </a:solidFill>
                <a:latin typeface="Arial"/>
                <a:cs typeface="Arial"/>
              </a:rPr>
              <a:t>"</a:t>
            </a:r>
            <a:r>
              <a:rPr lang="zh-SG" altLang="en-US" sz="3600" b="1" dirty="0">
                <a:solidFill>
                  <a:srgbClr val="FFFFFF"/>
                </a:solidFill>
                <a:latin typeface="Arial"/>
                <a:cs typeface="Arial"/>
              </a:rPr>
              <a:t>恶者</a:t>
            </a:r>
            <a:r>
              <a:rPr lang="en-US" altLang="zh-SG" sz="3600" b="1" dirty="0">
                <a:solidFill>
                  <a:srgbClr val="FFFFFF"/>
                </a:solidFill>
                <a:latin typeface="Arial"/>
                <a:cs typeface="Arial"/>
              </a:rPr>
              <a:t>"</a:t>
            </a:r>
            <a:endParaRPr lang="en-US" altLang="zh-CN" sz="3600" b="1" dirty="0">
              <a:solidFill>
                <a:srgbClr val="FFFFFF"/>
              </a:solidFill>
              <a:latin typeface="Arial"/>
              <a:cs typeface="Arial"/>
            </a:endParaRPr>
          </a:p>
          <a:p>
            <a:pPr algn="ctr">
              <a:spcBef>
                <a:spcPct val="50000"/>
              </a:spcBef>
            </a:pPr>
            <a:r>
              <a:rPr lang="ja-JP" altLang="en-US" sz="3600" b="1" dirty="0">
                <a:solidFill>
                  <a:srgbClr val="FFFFFF"/>
                </a:solidFill>
                <a:latin typeface="Arial"/>
                <a:cs typeface="Arial"/>
              </a:rPr>
              <a:t>领域</a:t>
            </a:r>
            <a:endParaRPr lang="en-US" sz="3600" b="1" dirty="0">
              <a:solidFill>
                <a:srgbClr val="000000"/>
              </a:solidFill>
              <a:latin typeface="Arial"/>
              <a:cs typeface="Arial"/>
            </a:endParaRPr>
          </a:p>
        </p:txBody>
      </p:sp>
      <p:sp>
        <p:nvSpPr>
          <p:cNvPr id="64517"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8"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9" name="Rectangle 15"/>
          <p:cNvSpPr>
            <a:spLocks noGrp="1" noChangeArrowheads="1"/>
          </p:cNvSpPr>
          <p:nvPr>
            <p:ph type="title" idx="4294967295"/>
          </p:nvPr>
        </p:nvSpPr>
        <p:spPr>
          <a:xfrm>
            <a:off x="609600" y="-76200"/>
            <a:ext cx="7848600" cy="707886"/>
          </a:xfrm>
          <a:noFill/>
        </p:spPr>
        <p:txBody>
          <a:bodyPr anchor="t">
            <a:spAutoFit/>
          </a:bodyPr>
          <a:lstStyle/>
          <a:p>
            <a:pPr>
              <a:spcBef>
                <a:spcPct val="50000"/>
              </a:spcBef>
            </a:pPr>
            <a:r>
              <a:rPr lang="zh-CN" altLang="en-US" sz="4000" b="1" dirty="0">
                <a:solidFill>
                  <a:srgbClr val="FFFF99"/>
                </a:solidFill>
                <a:latin typeface="Arial"/>
                <a:ea typeface="ＭＳ Ｐゴシック" charset="0"/>
                <a:cs typeface="Arial"/>
              </a:rPr>
              <a:t>唯一新约出现</a:t>
            </a:r>
            <a:r>
              <a:rPr lang="en-US" sz="4000" b="1" dirty="0">
                <a:solidFill>
                  <a:srgbClr val="FFFF99"/>
                </a:solidFill>
                <a:latin typeface="Arial"/>
                <a:ea typeface="ＭＳ Ｐゴシック" charset="0"/>
                <a:cs typeface="Arial"/>
              </a:rPr>
              <a:t> </a:t>
            </a: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远离</a:t>
            </a:r>
            <a:r>
              <a:rPr lang="en-US" altLang="zh-SG"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en-US" sz="4000" b="1" dirty="0" err="1">
                <a:solidFill>
                  <a:srgbClr val="FFFF00"/>
                </a:solidFill>
                <a:latin typeface="Bwgrki"/>
                <a:ea typeface="ＭＳ Ｐゴシック" charset="0"/>
                <a:cs typeface="Bwgrki"/>
              </a:rPr>
              <a:t>thre,w</a:t>
            </a:r>
            <a:r>
              <a:rPr lang="en-US" sz="4000" b="1" dirty="0">
                <a:solidFill>
                  <a:srgbClr val="FFFF00"/>
                </a:solidFill>
                <a:latin typeface="Bwgrki"/>
                <a:ea typeface="ＭＳ Ｐゴシック" charset="0"/>
                <a:cs typeface="Bwgrki"/>
              </a:rPr>
              <a:t> </a:t>
            </a:r>
            <a:r>
              <a:rPr lang="en-US" sz="4000" b="1" dirty="0" err="1">
                <a:solidFill>
                  <a:srgbClr val="FFFF00"/>
                </a:solidFill>
                <a:latin typeface="Bwgrki"/>
                <a:ea typeface="ＭＳ Ｐゴシック" charset="0"/>
                <a:cs typeface="Bwgrki"/>
              </a:rPr>
              <a:t>e,k</a:t>
            </a:r>
            <a:r>
              <a:rPr lang="en-US" sz="4000" b="1" dirty="0">
                <a:solidFill>
                  <a:srgbClr val="FFFF99"/>
                </a:solidFill>
                <a:latin typeface="Arial"/>
                <a:ea typeface="ＭＳ Ｐゴシック" charset="0"/>
                <a:cs typeface="Arial"/>
              </a:rPr>
              <a:t>)</a:t>
            </a:r>
          </a:p>
        </p:txBody>
      </p:sp>
      <p:sp>
        <p:nvSpPr>
          <p:cNvPr id="64520" name="Text Box 5"/>
          <p:cNvSpPr txBox="1">
            <a:spLocks noChangeArrowheads="1"/>
          </p:cNvSpPr>
          <p:nvPr/>
        </p:nvSpPr>
        <p:spPr bwMode="auto">
          <a:xfrm>
            <a:off x="4953000" y="1536700"/>
            <a:ext cx="4191000" cy="280076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ctr">
              <a:spcBef>
                <a:spcPct val="50000"/>
              </a:spcBef>
              <a:buAutoNum type="arabicPeriod"/>
            </a:pPr>
            <a:r>
              <a:rPr lang="zh-CN" altLang="en-US" sz="3200" b="1" dirty="0">
                <a:solidFill>
                  <a:srgbClr val="FFFFFF"/>
                </a:solidFill>
                <a:latin typeface="Arial"/>
                <a:cs typeface="Arial"/>
              </a:rPr>
              <a:t>我 不 求 你 叫 他 们 离 开 世 界 ， 只 求 你 保 守 他 们 脱 离 那 恶 者 </a:t>
            </a:r>
            <a:endParaRPr lang="en-US" altLang="zh-CN" sz="3200" b="1" dirty="0">
              <a:solidFill>
                <a:srgbClr val="FFFFFF"/>
              </a:solidFill>
              <a:latin typeface="Arial"/>
              <a:cs typeface="Arial"/>
            </a:endParaRPr>
          </a:p>
          <a:p>
            <a:pPr algn="ctr">
              <a:spcBef>
                <a:spcPct val="50000"/>
              </a:spcBef>
            </a:pPr>
            <a:r>
              <a:rPr lang="en-US" sz="3200" b="1" dirty="0">
                <a:solidFill>
                  <a:srgbClr val="FFFFFF"/>
                </a:solidFill>
                <a:latin typeface="Arial"/>
                <a:cs typeface="Arial"/>
              </a:rPr>
              <a:t>(</a:t>
            </a:r>
            <a:r>
              <a:rPr lang="zh-SG" altLang="en-US" sz="3200" b="1" dirty="0">
                <a:solidFill>
                  <a:srgbClr val="FFFFFF"/>
                </a:solidFill>
                <a:latin typeface="Arial"/>
                <a:cs typeface="Arial"/>
              </a:rPr>
              <a:t>約 翰 福 音</a:t>
            </a:r>
            <a:r>
              <a:rPr lang="en-US" sz="3200" b="1" dirty="0">
                <a:solidFill>
                  <a:srgbClr val="FFFFFF"/>
                </a:solidFill>
                <a:latin typeface="Arial"/>
                <a:cs typeface="Arial"/>
              </a:rPr>
              <a:t> 17:15)</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228600" y="4343400"/>
            <a:ext cx="1066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Bwgrki"/>
                <a:cs typeface="Bwgrki"/>
              </a:rPr>
              <a:t>e,k</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ek</a:t>
            </a:r>
            <a:r>
              <a:rPr lang="en-US" sz="3600" b="1" dirty="0">
                <a:solidFill>
                  <a:srgbClr val="FFFFFF"/>
                </a:solidFill>
                <a:latin typeface="Arial"/>
                <a:cs typeface="Arial"/>
              </a:rPr>
              <a:t> </a:t>
            </a:r>
            <a:endParaRPr lang="en-US" sz="3600" b="1" dirty="0">
              <a:solidFill>
                <a:srgbClr val="000000"/>
              </a:solidFill>
              <a:latin typeface="Arial"/>
              <a:ea typeface="Bwgrkl" charset="0"/>
              <a:cs typeface="Arial"/>
            </a:endParaRPr>
          </a:p>
        </p:txBody>
      </p:sp>
      <p:sp>
        <p:nvSpPr>
          <p:cNvPr id="29" name="Text Box 7"/>
          <p:cNvSpPr txBox="1">
            <a:spLocks noChangeArrowheads="1"/>
          </p:cNvSpPr>
          <p:nvPr/>
        </p:nvSpPr>
        <p:spPr bwMode="auto">
          <a:xfrm>
            <a:off x="1219200" y="5353050"/>
            <a:ext cx="3505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SG" altLang="en-US" sz="3200" b="1" dirty="0">
                <a:solidFill>
                  <a:srgbClr val="FFFFFF"/>
                </a:solidFill>
                <a:latin typeface="Arial"/>
                <a:cs typeface="Arial"/>
              </a:rPr>
              <a:t>从</a:t>
            </a:r>
            <a:r>
              <a:rPr lang="en-US" sz="3200" b="1" dirty="0">
                <a:solidFill>
                  <a:srgbClr val="FFFFFF"/>
                </a:solidFill>
                <a:latin typeface="Arial"/>
                <a:cs typeface="Arial"/>
              </a:rPr>
              <a:t>, </a:t>
            </a:r>
            <a:r>
              <a:rPr lang="zh-SG" altLang="en-US" sz="3200" b="1" dirty="0">
                <a:solidFill>
                  <a:srgbClr val="FFFFFF"/>
                </a:solidFill>
                <a:latin typeface="Arial"/>
                <a:cs typeface="Arial"/>
              </a:rPr>
              <a:t>外面</a:t>
            </a:r>
            <a:r>
              <a:rPr lang="en-US" altLang="zh-SG" sz="3200" b="1" dirty="0">
                <a:solidFill>
                  <a:srgbClr val="FFFFFF"/>
                </a:solidFill>
                <a:latin typeface="Arial"/>
                <a:cs typeface="Arial"/>
              </a:rPr>
              <a:t>, </a:t>
            </a:r>
            <a:r>
              <a:rPr lang="zh-SG" altLang="en-US" sz="3200" b="1" dirty="0">
                <a:solidFill>
                  <a:srgbClr val="FFFFFF"/>
                </a:solidFill>
                <a:latin typeface="Arial"/>
                <a:cs typeface="Arial"/>
              </a:rPr>
              <a:t>远离</a:t>
            </a:r>
            <a:r>
              <a:rPr lang="en-US" altLang="zh-SG" sz="3200" b="1" dirty="0">
                <a:solidFill>
                  <a:srgbClr val="FFFFFF"/>
                </a:solidFill>
                <a:latin typeface="Arial"/>
                <a:cs typeface="Arial"/>
              </a:rPr>
              <a:t>"</a:t>
            </a:r>
            <a:endParaRPr lang="en-US" sz="3200" b="1" dirty="0">
              <a:solidFill>
                <a:srgbClr val="000000"/>
              </a:solidFill>
              <a:latin typeface="Arial"/>
              <a:cs typeface="Arial"/>
            </a:endParaRPr>
          </a:p>
        </p:txBody>
      </p:sp>
      <p:sp>
        <p:nvSpPr>
          <p:cNvPr id="30" name="Bent Arrow 29"/>
          <p:cNvSpPr/>
          <p:nvPr/>
        </p:nvSpPr>
        <p:spPr bwMode="auto">
          <a:xfrm rot="5400000">
            <a:off x="800100" y="491490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7"/>
          <p:cNvSpPr txBox="1">
            <a:spLocks noChangeArrowheads="1"/>
          </p:cNvSpPr>
          <p:nvPr/>
        </p:nvSpPr>
        <p:spPr bwMode="auto">
          <a:xfrm>
            <a:off x="4419600" y="4943564"/>
            <a:ext cx="4724400" cy="1723549"/>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ts val="600"/>
              </a:spcBef>
            </a:pPr>
            <a:r>
              <a:rPr lang="zh-CN" altLang="en-US" b="1" dirty="0">
                <a:solidFill>
                  <a:srgbClr val="FFFFFF"/>
                </a:solidFill>
                <a:latin typeface="Arial"/>
                <a:cs typeface="Arial"/>
              </a:rPr>
              <a:t>别在</a:t>
            </a:r>
            <a:r>
              <a:rPr lang="zh-SG" altLang="en-US" b="1" dirty="0">
                <a:solidFill>
                  <a:srgbClr val="FFFFFF"/>
                </a:solidFill>
                <a:latin typeface="Arial"/>
                <a:cs typeface="Arial"/>
              </a:rPr>
              <a:t>恶者领域</a:t>
            </a:r>
          </a:p>
          <a:p>
            <a:pPr algn="ctr">
              <a:spcBef>
                <a:spcPts val="600"/>
              </a:spcBef>
            </a:pPr>
            <a:r>
              <a:rPr lang="zh-CN" altLang="en-US" b="1" dirty="0">
                <a:solidFill>
                  <a:srgbClr val="FFFFFF"/>
                </a:solidFill>
                <a:latin typeface="Arial"/>
                <a:cs typeface="Arial"/>
              </a:rPr>
              <a:t>跟不锁在磨难期</a:t>
            </a:r>
            <a:endParaRPr lang="en-US" altLang="zh-SG" b="1" dirty="0">
              <a:solidFill>
                <a:srgbClr val="FFFFFF"/>
              </a:solidFill>
              <a:latin typeface="Arial"/>
              <a:cs typeface="Arial"/>
            </a:endParaRPr>
          </a:p>
          <a:p>
            <a:pPr algn="ctr">
              <a:spcBef>
                <a:spcPts val="600"/>
              </a:spcBef>
            </a:pPr>
            <a:r>
              <a:rPr lang="zh-CN" altLang="en-US" b="1" dirty="0">
                <a:solidFill>
                  <a:srgbClr val="FFFFFF"/>
                </a:solidFill>
                <a:latin typeface="Arial"/>
                <a:cs typeface="Arial"/>
              </a:rPr>
              <a:t>是</a:t>
            </a:r>
            <a:r>
              <a:rPr lang="zh-SG" altLang="en-US" b="1" dirty="0">
                <a:solidFill>
                  <a:srgbClr val="FFFFFF"/>
                </a:solidFill>
                <a:latin typeface="Arial"/>
                <a:cs typeface="Arial"/>
              </a:rPr>
              <a:t>平行的</a:t>
            </a:r>
            <a:br>
              <a:rPr lang="en-US" b="1" dirty="0">
                <a:solidFill>
                  <a:srgbClr val="FFFFFF"/>
                </a:solidFill>
                <a:latin typeface="Arial"/>
                <a:cs typeface="Arial"/>
              </a:rPr>
            </a:br>
            <a:endParaRPr lang="en-US" b="1" dirty="0">
              <a:solidFill>
                <a:srgbClr val="000000"/>
              </a:solidFill>
              <a:latin typeface="Arial"/>
              <a:cs typeface="Arial"/>
            </a:endParaRPr>
          </a:p>
        </p:txBody>
      </p:sp>
      <p:sp>
        <p:nvSpPr>
          <p:cNvPr id="15" name="Text Box 7"/>
          <p:cNvSpPr txBox="1">
            <a:spLocks noChangeArrowheads="1"/>
          </p:cNvSpPr>
          <p:nvPr/>
        </p:nvSpPr>
        <p:spPr bwMode="auto">
          <a:xfrm>
            <a:off x="154925" y="1501965"/>
            <a:ext cx="4724400" cy="101566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a:cs typeface="Arial"/>
              </a:rPr>
              <a:t>离 开 世 界和 </a:t>
            </a:r>
            <a:endParaRPr lang="en-US" altLang="zh-CN" b="1" dirty="0">
              <a:solidFill>
                <a:srgbClr val="FFFFFF"/>
              </a:solidFill>
              <a:latin typeface="Arial"/>
              <a:cs typeface="Arial"/>
            </a:endParaRPr>
          </a:p>
          <a:p>
            <a:pPr algn="ctr">
              <a:spcBef>
                <a:spcPct val="50000"/>
              </a:spcBef>
            </a:pPr>
            <a:r>
              <a:rPr lang="zh-CN" altLang="en-US" b="1" dirty="0">
                <a:solidFill>
                  <a:srgbClr val="FFFFFF"/>
                </a:solidFill>
                <a:latin typeface="Arial"/>
                <a:cs typeface="Arial"/>
              </a:rPr>
              <a:t>从世 界</a:t>
            </a:r>
            <a:r>
              <a:rPr lang="zh-CN" altLang="en-US" b="1" dirty="0">
                <a:solidFill>
                  <a:srgbClr val="FFFF00"/>
                </a:solidFill>
                <a:latin typeface="Arial"/>
                <a:cs typeface="Arial"/>
              </a:rPr>
              <a:t>消除</a:t>
            </a:r>
            <a:r>
              <a:rPr lang="zh-CN" altLang="en-US" b="1" dirty="0">
                <a:solidFill>
                  <a:schemeClr val="bg1"/>
                </a:solidFill>
                <a:latin typeface="Arial"/>
                <a:cs typeface="Arial"/>
              </a:rPr>
              <a:t>有关联</a:t>
            </a:r>
            <a:endParaRPr lang="en-US" b="1" dirty="0">
              <a:solidFill>
                <a:schemeClr val="bg1"/>
              </a:solidFill>
              <a:latin typeface="Arial"/>
              <a:cs typeface="Arial"/>
            </a:endParaRPr>
          </a:p>
        </p:txBody>
      </p:sp>
      <p:sp>
        <p:nvSpPr>
          <p:cNvPr id="1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23674630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animBg="1"/>
      <p:bldP spid="31" grpId="0" animBg="1"/>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炼</a:t>
            </a:r>
            <a:r>
              <a:rPr lang="en-US" altLang="zh-CN" sz="3200" b="1" dirty="0">
                <a:solidFill>
                  <a:srgbClr val="FFFFFF"/>
                </a:solidFill>
                <a:latin typeface="Arial"/>
                <a:cs typeface="Arial"/>
              </a:rPr>
              <a:t> </a:t>
            </a: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1" name="Text Box 5"/>
          <p:cNvSpPr txBox="1">
            <a:spLocks noChangeArrowheads="1"/>
          </p:cNvSpPr>
          <p:nvPr/>
        </p:nvSpPr>
        <p:spPr bwMode="auto">
          <a:xfrm>
            <a:off x="0" y="4643438"/>
            <a:ext cx="5410200" cy="16004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2800" b="1" dirty="0">
                <a:solidFill>
                  <a:srgbClr val="FFFFFF"/>
                </a:solidFill>
                <a:latin typeface="Arial"/>
                <a:cs typeface="Arial"/>
              </a:rPr>
              <a:t>每次这短语</a:t>
            </a:r>
            <a:endParaRPr lang="en-US" altLang="zh-CN" sz="2800" b="1" dirty="0">
              <a:solidFill>
                <a:srgbClr val="FFFFFF"/>
              </a:solidFill>
              <a:latin typeface="Arial"/>
              <a:cs typeface="Arial"/>
            </a:endParaRPr>
          </a:p>
          <a:p>
            <a:pPr algn="ctr">
              <a:spcBef>
                <a:spcPct val="50000"/>
              </a:spcBef>
            </a:pPr>
            <a:r>
              <a:rPr lang="en-US" altLang="zh-CN" sz="2800" b="1" dirty="0">
                <a:solidFill>
                  <a:srgbClr val="FFFFFF"/>
                </a:solidFill>
                <a:latin typeface="Arial"/>
                <a:cs typeface="Arial"/>
              </a:rPr>
              <a:t>"</a:t>
            </a:r>
            <a:r>
              <a:rPr lang="zh-CN" altLang="en-US" sz="2800" b="1" dirty="0">
                <a:solidFill>
                  <a:srgbClr val="FFFFFF"/>
                </a:solidFill>
                <a:latin typeface="Arial"/>
                <a:cs typeface="Arial"/>
              </a:rPr>
              <a:t>教堂的</a:t>
            </a:r>
            <a:r>
              <a:rPr lang="zh-CN" altLang="en-US" sz="2800" b="1" dirty="0">
                <a:solidFill>
                  <a:srgbClr val="FFFF00"/>
                </a:solidFill>
                <a:latin typeface="Arial"/>
                <a:cs typeface="Arial"/>
              </a:rPr>
              <a:t>敌人</a:t>
            </a:r>
            <a:r>
              <a:rPr lang="zh-CN" altLang="en-US" sz="2800" b="1" dirty="0">
                <a:solidFill>
                  <a:srgbClr val="FFFFFF"/>
                </a:solidFill>
                <a:latin typeface="Arial"/>
                <a:cs typeface="Arial"/>
              </a:rPr>
              <a:t>一直在我脑海</a:t>
            </a:r>
            <a:r>
              <a:rPr lang="en-US" altLang="zh-CN" sz="2800" b="1" dirty="0">
                <a:solidFill>
                  <a:srgbClr val="FFFFFF"/>
                </a:solidFill>
                <a:latin typeface="Arial"/>
                <a:cs typeface="Arial"/>
              </a:rPr>
              <a:t>"</a:t>
            </a:r>
            <a:br>
              <a:rPr lang="en-US" sz="2800" b="1" dirty="0">
                <a:solidFill>
                  <a:srgbClr val="FFFFFF"/>
                </a:solidFill>
                <a:latin typeface="Arial"/>
                <a:cs typeface="Arial"/>
              </a:rPr>
            </a:br>
            <a:r>
              <a:rPr lang="en-US" sz="2800" b="1" dirty="0">
                <a:solidFill>
                  <a:srgbClr val="FFFFFF"/>
                </a:solidFill>
                <a:latin typeface="Arial"/>
                <a:cs typeface="Arial"/>
              </a:rPr>
              <a:t>- </a:t>
            </a:r>
            <a:r>
              <a:rPr lang="en-US" sz="2800" b="1" dirty="0" err="1">
                <a:solidFill>
                  <a:srgbClr val="FFFFFF"/>
                </a:solidFill>
                <a:latin typeface="Arial"/>
                <a:cs typeface="Arial"/>
              </a:rPr>
              <a:t>Mounce</a:t>
            </a:r>
            <a:r>
              <a:rPr lang="en-US" sz="2800" b="1" dirty="0">
                <a:solidFill>
                  <a:srgbClr val="FFFFFF"/>
                </a:solidFill>
                <a:latin typeface="Arial"/>
                <a:cs typeface="Arial"/>
              </a:rPr>
              <a:t>, 120</a:t>
            </a:r>
            <a:endParaRPr lang="en-US" sz="2800" dirty="0">
              <a:solidFill>
                <a:srgbClr val="FFFFFF"/>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Tree>
    <p:extLst>
      <p:ext uri="{BB962C8B-B14F-4D97-AF65-F5344CB8AC3E}">
        <p14:creationId xmlns:p14="http://schemas.microsoft.com/office/powerpoint/2010/main" val="19702069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childTnLst>
                          </p:cTn>
                        </p:par>
                        <p:par>
                          <p:cTn id="81" fill="hold">
                            <p:stCondLst>
                              <p:cond delay="0"/>
                            </p:stCondLst>
                            <p:childTnLst>
                              <p:par>
                                <p:cTn id="82" presetID="22" presetClass="entr" presetSubtype="2"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right)">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1" grpId="0" animBg="1"/>
      <p:bldP spid="2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保守信徒 在这此刻 </a:t>
            </a:r>
            <a:r>
              <a:rPr lang="en-US" altLang="zh-CN" sz="3600" dirty="0">
                <a:solidFill>
                  <a:srgbClr val="FFFFFF"/>
                </a:solidFill>
                <a:effectLst>
                  <a:outerShdw blurRad="38100" dist="38100" dir="2700000" algn="tl">
                    <a:srgbClr val="000000"/>
                  </a:outerShdw>
                </a:effectLst>
                <a:latin typeface="Arial" charset="0"/>
                <a:cs typeface="Arial" charset="0"/>
              </a:rPr>
              <a:t>(</a:t>
            </a:r>
            <a:r>
              <a:rPr lang="en-US" altLang="zh-CN" sz="3600" dirty="0" err="1">
                <a:solidFill>
                  <a:srgbClr val="FFFFFF"/>
                </a:solidFill>
                <a:effectLst>
                  <a:outerShdw blurRad="38100" dist="38100" dir="2700000" algn="tl">
                    <a:srgbClr val="000000"/>
                  </a:outerShdw>
                </a:effectLst>
                <a:latin typeface="Arial" charset="0"/>
                <a:cs typeface="Arial" charset="0"/>
              </a:rPr>
              <a:t>evk</a:t>
            </a:r>
            <a:r>
              <a:rPr lang="en-US" altLang="zh-CN"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免 去 你 的 试 炼 </a:t>
            </a:r>
            <a:r>
              <a:rPr lang="en-US" altLang="zh-CN"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启 示 录</a:t>
            </a:r>
            <a:r>
              <a:rPr lang="en-US" altLang="zh-CN" sz="3600" dirty="0">
                <a:solidFill>
                  <a:srgbClr val="FFFFFF"/>
                </a:solidFill>
                <a:effectLst>
                  <a:outerShdw blurRad="38100" dist="38100" dir="2700000" algn="tl">
                    <a:srgbClr val="000000"/>
                  </a:outerShdw>
                </a:effectLst>
                <a:latin typeface="Arial" charset="0"/>
                <a:cs typeface="Arial" charset="0"/>
              </a:rPr>
              <a:t>. 3:10)</a:t>
            </a:r>
          </a:p>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非信徒将在</a:t>
            </a:r>
            <a:r>
              <a:rPr lang="zh-SG" altLang="en-US" sz="3600" dirty="0">
                <a:solidFill>
                  <a:srgbClr val="FFFFFF"/>
                </a:solidFill>
                <a:effectLst>
                  <a:outerShdw blurRad="38100" dist="38100" dir="2700000" algn="tl">
                    <a:srgbClr val="000000"/>
                  </a:outerShdw>
                </a:effectLst>
                <a:latin typeface="Arial" charset="0"/>
                <a:cs typeface="Arial" charset="0"/>
              </a:rPr>
              <a:t>磨难</a:t>
            </a:r>
            <a:r>
              <a:rPr lang="zh-CN" altLang="en-US" sz="3600" dirty="0">
                <a:solidFill>
                  <a:srgbClr val="FFFFFF"/>
                </a:solidFill>
                <a:effectLst>
                  <a:outerShdw blurRad="38100" dist="38100" dir="2700000" algn="tl">
                    <a:srgbClr val="000000"/>
                  </a:outerShdw>
                </a:effectLst>
                <a:latin typeface="Arial" charset="0"/>
                <a:cs typeface="Arial" charset="0"/>
              </a:rPr>
              <a:t>期</a:t>
            </a:r>
            <a:r>
              <a:rPr lang="en-US" sz="3600" dirty="0">
                <a:solidFill>
                  <a:srgbClr val="FFFFFF"/>
                </a:solidFill>
                <a:effectLst>
                  <a:outerShdw blurRad="38100" dist="38100" dir="2700000" algn="tl">
                    <a:srgbClr val="000000"/>
                  </a:outerShdw>
                </a:effectLst>
                <a:latin typeface="Arial" charset="0"/>
                <a:cs typeface="Arial" charset="0"/>
              </a:rPr>
              <a:t> (3:10) </a:t>
            </a:r>
            <a:r>
              <a:rPr lang="zh-CN" altLang="en-US" sz="3600" dirty="0">
                <a:solidFill>
                  <a:srgbClr val="FFFFFF"/>
                </a:solidFill>
                <a:effectLst>
                  <a:outerShdw blurRad="38100" dist="38100" dir="2700000" algn="tl">
                    <a:srgbClr val="000000"/>
                  </a:outerShdw>
                </a:effectLst>
                <a:latin typeface="Arial" charset="0"/>
                <a:cs typeface="Arial" charset="0"/>
              </a:rPr>
              <a:t>接受</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神的</a:t>
            </a:r>
            <a:r>
              <a:rPr lang="zh-SG" altLang="en-US" sz="3600" dirty="0">
                <a:solidFill>
                  <a:srgbClr val="FFFFFF"/>
                </a:solidFill>
                <a:effectLst>
                  <a:outerShdw blurRad="38100" dist="38100" dir="2700000" algn="tl">
                    <a:srgbClr val="000000"/>
                  </a:outerShdw>
                </a:effectLst>
                <a:latin typeface="Arial" charset="0"/>
                <a:cs typeface="Arial" charset="0"/>
              </a:rPr>
              <a:t>忿 怒 </a:t>
            </a:r>
            <a:r>
              <a:rPr lang="en-US" sz="3600" dirty="0">
                <a:solidFill>
                  <a:srgbClr val="FFFFFF"/>
                </a:solidFill>
                <a:effectLst>
                  <a:outerShdw blurRad="38100" dist="38100" dir="2700000" algn="tl">
                    <a:srgbClr val="000000"/>
                  </a:outerShdw>
                </a:effectLst>
                <a:latin typeface="Arial" charset="0"/>
                <a:cs typeface="Arial" charset="0"/>
              </a:rPr>
              <a:t>(6:16-17)</a:t>
            </a:r>
          </a:p>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圣灵的拦 阻 被 除 去 </a:t>
            </a:r>
            <a:r>
              <a:rPr lang="en-US" sz="2800" dirty="0">
                <a:solidFill>
                  <a:srgbClr val="FFFFFF"/>
                </a:solidFill>
                <a:effectLst>
                  <a:outerShdw blurRad="38100" dist="38100" dir="2700000" algn="tl">
                    <a:srgbClr val="000000"/>
                  </a:outerShdw>
                </a:effectLst>
                <a:latin typeface="Arial" charset="0"/>
                <a:cs typeface="Arial" charset="0"/>
              </a:rPr>
              <a:t>(</a:t>
            </a:r>
            <a:r>
              <a:rPr lang="zh-TW" altLang="en-US" sz="2800" dirty="0">
                <a:solidFill>
                  <a:srgbClr val="FFFFFF"/>
                </a:solidFill>
                <a:effectLst>
                  <a:outerShdw blurRad="38100" dist="38100" dir="2700000" algn="tl">
                    <a:srgbClr val="000000"/>
                  </a:outerShdw>
                </a:effectLst>
                <a:latin typeface="Arial" charset="0"/>
                <a:cs typeface="Arial" charset="0"/>
              </a:rPr>
              <a:t>帖 撒 羅 尼 迦 後 書 </a:t>
            </a:r>
            <a:r>
              <a:rPr lang="en-US" sz="2800" dirty="0">
                <a:solidFill>
                  <a:srgbClr val="FFFFFF"/>
                </a:solidFill>
                <a:effectLst>
                  <a:outerShdw blurRad="38100" dist="38100" dir="2700000" algn="tl">
                    <a:srgbClr val="000000"/>
                  </a:outerShdw>
                </a:effectLst>
                <a:latin typeface="Arial" charset="0"/>
                <a:cs typeface="Arial" charset="0"/>
              </a:rPr>
              <a:t>2:6-7).</a:t>
            </a: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4" name="Group 3"/>
          <p:cNvGrpSpPr>
            <a:grpSpLocks/>
          </p:cNvGrpSpPr>
          <p:nvPr/>
        </p:nvGrpSpPr>
        <p:grpSpPr bwMode="auto">
          <a:xfrm>
            <a:off x="107504" y="6172200"/>
            <a:ext cx="9036496" cy="609600"/>
            <a:chOff x="107504" y="6172200"/>
            <a:chExt cx="9036496" cy="609600"/>
          </a:xfrm>
        </p:grpSpPr>
        <p:sp>
          <p:nvSpPr>
            <p:cNvPr id="8" name="Rectangle 7"/>
            <p:cNvSpPr>
              <a:spLocks noChangeArrowheads="1"/>
            </p:cNvSpPr>
            <p:nvPr/>
          </p:nvSpPr>
          <p:spPr bwMode="auto">
            <a:xfrm>
              <a:off x="152400" y="6172200"/>
              <a:ext cx="8991600" cy="609600"/>
            </a:xfrm>
            <a:prstGeom prst="rect">
              <a:avLst/>
            </a:prstGeom>
            <a:noFill/>
            <a:ln w="9525">
              <a:noFill/>
              <a:miter lim="800000"/>
              <a:headEnd/>
              <a:tailEnd/>
            </a:ln>
          </p:spPr>
          <p:txBody>
            <a:bodyPr/>
            <a:lstStyle/>
            <a:p>
              <a:pPr marL="742950" indent="-74295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灵</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中性名词</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 用在于人</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89694" y="5537108"/>
            <a:ext cx="9021318" cy="635092"/>
            <a:chOff x="89694" y="5537108"/>
            <a:chExt cx="9021318" cy="635092"/>
          </a:xfrm>
        </p:grpSpPr>
        <p:sp>
          <p:nvSpPr>
            <p:cNvPr id="6" name="Rectangle 5"/>
            <p:cNvSpPr>
              <a:spLocks noChangeArrowheads="1"/>
            </p:cNvSpPr>
            <p:nvPr/>
          </p:nvSpPr>
          <p:spPr bwMode="auto">
            <a:xfrm>
              <a:off x="119412" y="55626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CN" altLang="en-US" sz="2000" b="1" dirty="0">
                  <a:solidFill>
                    <a:srgbClr val="FFFFFF"/>
                  </a:solidFill>
                  <a:effectLst>
                    <a:outerShdw blurRad="50800" dist="38100" dir="2700000">
                      <a:srgbClr val="000000">
                        <a:alpha val="43000"/>
                      </a:srgbClr>
                    </a:outerShdw>
                  </a:effectLst>
                  <a:latin typeface="Arial" charset="0"/>
                  <a:cs typeface="Arial" charset="0"/>
                </a:rPr>
                <a:t>他</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抑制</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男性</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的</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2:7 = </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人</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694" y="5537108"/>
              <a:ext cx="2034034" cy="560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Group 1"/>
          <p:cNvGrpSpPr>
            <a:grpSpLocks/>
          </p:cNvGrpSpPr>
          <p:nvPr/>
        </p:nvGrpSpPr>
        <p:grpSpPr bwMode="auto">
          <a:xfrm>
            <a:off x="64996" y="4941169"/>
            <a:ext cx="9062510" cy="621431"/>
            <a:chOff x="64996" y="4941169"/>
            <a:chExt cx="9062510" cy="621431"/>
          </a:xfrm>
        </p:grpSpPr>
        <p:sp>
          <p:nvSpPr>
            <p:cNvPr id="7" name="Rectangle 6"/>
            <p:cNvSpPr>
              <a:spLocks noChangeArrowheads="1"/>
            </p:cNvSpPr>
            <p:nvPr/>
          </p:nvSpPr>
          <p:spPr bwMode="auto">
            <a:xfrm>
              <a:off x="135906" y="49530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CN" altLang="en-US" sz="2000" b="1" dirty="0">
                  <a:solidFill>
                    <a:srgbClr val="FFFFFF"/>
                  </a:solidFill>
                  <a:effectLst>
                    <a:outerShdw blurRad="50800" dist="38100" dir="2700000">
                      <a:srgbClr val="000000">
                        <a:alpha val="43000"/>
                      </a:srgbClr>
                    </a:outerShdw>
                  </a:effectLst>
                  <a:latin typeface="Arial" charset="0"/>
                  <a:cs typeface="Arial" charset="0"/>
                </a:rPr>
                <a:t>什么</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拦 阻</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中性名词</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neuter</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2:6 = </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传</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福音</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996" y="4941169"/>
              <a:ext cx="2058732" cy="526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380440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1988">
                                            <p:txEl>
                                              <p:pRg st="1" end="1"/>
                                            </p:txEl>
                                          </p:spTgt>
                                        </p:tgtEl>
                                        <p:attrNameLst>
                                          <p:attrName>style.visibility</p:attrName>
                                        </p:attrNameLst>
                                      </p:cBhvr>
                                      <p:to>
                                        <p:strVal val="visible"/>
                                      </p:to>
                                    </p:set>
                                    <p:animEffect transition="in" filter="dissolve">
                                      <p:cBhvr>
                                        <p:cTn id="11" dur="500"/>
                                        <p:tgtEl>
                                          <p:spTgt spid="68198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988">
                                            <p:txEl>
                                              <p:pRg st="2" end="2"/>
                                            </p:txEl>
                                          </p:spTgt>
                                        </p:tgtEl>
                                        <p:attrNameLst>
                                          <p:attrName>style.visibility</p:attrName>
                                        </p:attrNameLst>
                                      </p:cBhvr>
                                      <p:to>
                                        <p:strVal val="visible"/>
                                      </p:to>
                                    </p:set>
                                    <p:animEffect transition="in" filter="dissolve">
                                      <p:cBhvr>
                                        <p:cTn id="16" dur="500"/>
                                        <p:tgtEl>
                                          <p:spTgt spid="68198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2135875"/>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4.	</a:t>
            </a:r>
            <a:r>
              <a:rPr lang="zh-CN" altLang="en-US" sz="3600" dirty="0">
                <a:solidFill>
                  <a:srgbClr val="FFFFFF"/>
                </a:solidFill>
                <a:effectLst>
                  <a:outerShdw blurRad="38100" dist="38100" dir="2700000" algn="tl">
                    <a:srgbClr val="000000"/>
                  </a:outerShdw>
                </a:effectLst>
                <a:latin typeface="Arial" charset="0"/>
                <a:cs typeface="Arial" charset="0"/>
              </a:rPr>
              <a:t>教会没有在磨难</a:t>
            </a:r>
            <a:r>
              <a:rPr lang="en-US" altLang="zh-CN" sz="3600" dirty="0">
                <a:solidFill>
                  <a:srgbClr val="FFFFFF"/>
                </a:solidFill>
                <a:effectLst>
                  <a:outerShdw blurRad="38100" dist="38100" dir="2700000" algn="tl">
                    <a:srgbClr val="000000"/>
                  </a:outerShdw>
                </a:effectLst>
                <a:latin typeface="Arial" charset="0"/>
                <a:cs typeface="Arial" charset="0"/>
              </a:rPr>
              <a:t>(tribulation), </a:t>
            </a:r>
            <a:r>
              <a:rPr lang="en-US" altLang="zh-CN" sz="3200" dirty="0">
                <a:solidFill>
                  <a:srgbClr val="FFFFFF"/>
                </a:solidFill>
                <a:effectLst>
                  <a:outerShdw blurRad="38100" dist="38100" dir="2700000" algn="tl">
                    <a:srgbClr val="000000"/>
                  </a:outerShdw>
                </a:effectLst>
                <a:latin typeface="Arial" charset="0"/>
                <a:cs typeface="Arial" charset="0"/>
              </a:rPr>
              <a:t>(</a:t>
            </a:r>
            <a:r>
              <a:rPr lang="zh-SG" altLang="en-US" sz="3200" dirty="0">
                <a:solidFill>
                  <a:srgbClr val="FFFFFF"/>
                </a:solidFill>
                <a:effectLst>
                  <a:outerShdw blurRad="38100" dist="38100" dir="2700000" algn="tl">
                    <a:srgbClr val="000000"/>
                  </a:outerShdw>
                </a:effectLst>
                <a:latin typeface="Arial" charset="0"/>
                <a:cs typeface="Arial" charset="0"/>
              </a:rPr>
              <a:t>启 示 录</a:t>
            </a:r>
            <a:r>
              <a:rPr lang="en-US" altLang="zh-CN" sz="3200" dirty="0">
                <a:solidFill>
                  <a:srgbClr val="FFFFFF"/>
                </a:solidFill>
                <a:effectLst>
                  <a:outerShdw blurRad="38100" dist="38100" dir="2700000" algn="tl">
                    <a:srgbClr val="000000"/>
                  </a:outerShdw>
                </a:effectLst>
                <a:latin typeface="Arial" charset="0"/>
                <a:cs typeface="Arial" charset="0"/>
              </a:rPr>
              <a:t>4–19) </a:t>
            </a:r>
            <a:r>
              <a:rPr lang="zh-CN" altLang="en-US" sz="3600" dirty="0">
                <a:solidFill>
                  <a:srgbClr val="FFFFFF"/>
                </a:solidFill>
                <a:effectLst>
                  <a:outerShdw blurRad="38100" dist="38100" dir="2700000" algn="tl">
                    <a:srgbClr val="000000"/>
                  </a:outerShdw>
                </a:effectLst>
                <a:latin typeface="Arial" charset="0"/>
                <a:cs typeface="Arial" charset="0"/>
              </a:rPr>
              <a:t>被提到，除了</a:t>
            </a:r>
            <a:r>
              <a:rPr lang="en-US" sz="3600" dirty="0">
                <a:solidFill>
                  <a:srgbClr val="FFFFFF"/>
                </a:solidFill>
                <a:effectLst>
                  <a:outerShdw blurRad="38100" dist="38100" dir="2700000" algn="tl">
                    <a:srgbClr val="000000"/>
                  </a:outerShdw>
                </a:effectLst>
                <a:latin typeface="Arial" charset="0"/>
                <a:cs typeface="Arial" charset="0"/>
              </a:rPr>
              <a:t> </a:t>
            </a:r>
            <a:r>
              <a:rPr lang="en-US" altLang="zh-CN" sz="3600" dirty="0">
                <a:solidFill>
                  <a:srgbClr val="FFFFFF"/>
                </a:solidFill>
                <a:effectLst>
                  <a:outerShdw blurRad="38100" dist="38100" dir="2700000" algn="tl">
                    <a:srgbClr val="000000"/>
                  </a:outerShdw>
                </a:effectLst>
                <a:latin typeface="Arial" charset="0"/>
                <a:cs typeface="Arial" charset="0"/>
              </a:rPr>
              <a:t>"</a:t>
            </a:r>
            <a:r>
              <a:rPr lang="zh-SG" altLang="en-US" sz="3600" dirty="0">
                <a:solidFill>
                  <a:srgbClr val="FFFFFF"/>
                </a:solidFill>
                <a:effectLst>
                  <a:outerShdw blurRad="38100" dist="38100" dir="2700000" algn="tl">
                    <a:srgbClr val="000000"/>
                  </a:outerShdw>
                </a:effectLst>
                <a:latin typeface="Arial" charset="0"/>
                <a:cs typeface="Arial" charset="0"/>
              </a:rPr>
              <a:t>神 殿 中</a:t>
            </a:r>
            <a:r>
              <a:rPr lang="en-US" altLang="zh-SG"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在天上 </a:t>
            </a:r>
            <a:r>
              <a:rPr lang="en-US" sz="3200" dirty="0">
                <a:solidFill>
                  <a:srgbClr val="FFFFFF"/>
                </a:solidFill>
                <a:effectLst>
                  <a:outerShdw blurRad="38100" dist="38100" dir="2700000" algn="tl">
                    <a:srgbClr val="000000"/>
                  </a:outerShdw>
                </a:effectLst>
                <a:latin typeface="Arial" charset="0"/>
                <a:cs typeface="Arial" charset="0"/>
              </a:rPr>
              <a:t>(13:6; cf. </a:t>
            </a:r>
            <a:r>
              <a:rPr lang="zh-SG" altLang="en-US" sz="3200" dirty="0">
                <a:solidFill>
                  <a:srgbClr val="FFFFFF"/>
                </a:solidFill>
                <a:effectLst>
                  <a:outerShdw blurRad="38100" dist="38100" dir="2700000" algn="tl">
                    <a:srgbClr val="000000"/>
                  </a:outerShdw>
                </a:effectLst>
                <a:latin typeface="Arial" charset="0"/>
                <a:cs typeface="Arial" charset="0"/>
              </a:rPr>
              <a:t>以 弗 所 書</a:t>
            </a:r>
            <a:r>
              <a:rPr lang="en-US" sz="3200" dirty="0">
                <a:solidFill>
                  <a:srgbClr val="FFFFFF"/>
                </a:solidFill>
                <a:effectLst>
                  <a:outerShdw blurRad="38100" dist="38100" dir="2700000" algn="tl">
                    <a:srgbClr val="000000"/>
                  </a:outerShdw>
                </a:effectLst>
                <a:latin typeface="Arial" charset="0"/>
                <a:cs typeface="Arial" charset="0"/>
              </a:rPr>
              <a:t>. 2:21-22)</a:t>
            </a:r>
          </a:p>
        </p:txBody>
      </p:sp>
      <p:sp>
        <p:nvSpPr>
          <p:cNvPr id="5" name="Rectangle 4"/>
          <p:cNvSpPr>
            <a:spLocks noChangeArrowheads="1"/>
          </p:cNvSpPr>
          <p:nvPr/>
        </p:nvSpPr>
        <p:spPr bwMode="auto">
          <a:xfrm>
            <a:off x="381000" y="3703093"/>
            <a:ext cx="8496300" cy="25908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5.	</a:t>
            </a:r>
            <a:r>
              <a:rPr lang="zh-SG" altLang="en-US" sz="3600" dirty="0">
                <a:solidFill>
                  <a:srgbClr val="FFFFFF"/>
                </a:solidFill>
                <a:effectLst>
                  <a:outerShdw blurRad="38100" dist="38100" dir="2700000" algn="tl">
                    <a:srgbClr val="000000"/>
                  </a:outerShdw>
                </a:effectLst>
                <a:latin typeface="Arial" charset="0"/>
                <a:cs typeface="Arial" charset="0"/>
              </a:rPr>
              <a:t>教会免去神的忿 怒</a:t>
            </a:r>
            <a:r>
              <a:rPr lang="en-US" sz="3600" dirty="0">
                <a:solidFill>
                  <a:srgbClr val="FFFFFF"/>
                </a:solidFill>
                <a:effectLst>
                  <a:outerShdw blurRad="38100" dist="38100" dir="2700000" algn="tl">
                    <a:srgbClr val="000000"/>
                  </a:outerShdw>
                </a:effectLst>
                <a:latin typeface="Arial" charset="0"/>
                <a:cs typeface="Arial" charset="0"/>
              </a:rPr>
              <a:t> </a:t>
            </a:r>
            <a:r>
              <a:rPr lang="en-US" sz="3200" dirty="0">
                <a:solidFill>
                  <a:srgbClr val="FFFFFF"/>
                </a:solidFill>
                <a:effectLst>
                  <a:outerShdw blurRad="38100" dist="38100" dir="2700000" algn="tl">
                    <a:srgbClr val="000000"/>
                  </a:outerShdw>
                </a:effectLst>
                <a:latin typeface="Arial" charset="0"/>
                <a:cs typeface="Arial" charset="0"/>
              </a:rPr>
              <a:t>(</a:t>
            </a:r>
            <a:r>
              <a:rPr lang="zh-SG" altLang="en-US" sz="3200" dirty="0">
                <a:solidFill>
                  <a:srgbClr val="FFFFFF"/>
                </a:solidFill>
                <a:effectLst>
                  <a:outerShdw blurRad="38100" dist="38100" dir="2700000" algn="tl">
                    <a:srgbClr val="000000"/>
                  </a:outerShdw>
                </a:effectLst>
                <a:latin typeface="Arial" charset="0"/>
                <a:cs typeface="Arial" charset="0"/>
              </a:rPr>
              <a:t>約翰福音</a:t>
            </a:r>
            <a:r>
              <a:rPr lang="en-US" sz="3200" dirty="0">
                <a:solidFill>
                  <a:srgbClr val="FFFFFF"/>
                </a:solidFill>
                <a:effectLst>
                  <a:outerShdw blurRad="38100" dist="38100" dir="2700000" algn="tl">
                    <a:srgbClr val="000000"/>
                  </a:outerShdw>
                </a:effectLst>
                <a:latin typeface="Arial" charset="0"/>
                <a:cs typeface="Arial" charset="0"/>
              </a:rPr>
              <a:t> 5:24, </a:t>
            </a:r>
            <a:r>
              <a:rPr lang="zh-CN" altLang="en-US" sz="3200" dirty="0">
                <a:solidFill>
                  <a:srgbClr val="FFFFFF"/>
                </a:solidFill>
                <a:effectLst>
                  <a:outerShdw blurRad="38100" dist="38100" dir="2700000" algn="tl">
                    <a:srgbClr val="000000"/>
                  </a:outerShdw>
                </a:effectLst>
                <a:latin typeface="Arial" charset="0"/>
                <a:cs typeface="Arial" charset="0"/>
              </a:rPr>
              <a:t>罗马</a:t>
            </a:r>
            <a:r>
              <a:rPr lang="en-US" sz="3200" dirty="0">
                <a:solidFill>
                  <a:srgbClr val="FFFFFF"/>
                </a:solidFill>
                <a:effectLst>
                  <a:outerShdw blurRad="38100" dist="38100" dir="2700000" algn="tl">
                    <a:srgbClr val="000000"/>
                  </a:outerShdw>
                </a:effectLst>
                <a:latin typeface="Arial" charset="0"/>
                <a:cs typeface="Arial" charset="0"/>
              </a:rPr>
              <a:t>. 5:9; 8:1; </a:t>
            </a:r>
            <a:r>
              <a:rPr lang="zh-TW" altLang="en-US" sz="3200" dirty="0">
                <a:solidFill>
                  <a:srgbClr val="FFFFFF"/>
                </a:solidFill>
                <a:effectLst>
                  <a:outerShdw blurRad="38100" dist="38100" dir="2700000" algn="tl">
                    <a:srgbClr val="000000"/>
                  </a:outerShdw>
                </a:effectLst>
                <a:latin typeface="Arial" charset="0"/>
                <a:cs typeface="Arial" charset="0"/>
              </a:rPr>
              <a:t>帖撒羅尼迦前書</a:t>
            </a:r>
            <a:r>
              <a:rPr lang="en-US" sz="3200" dirty="0">
                <a:solidFill>
                  <a:srgbClr val="FFFFFF"/>
                </a:solidFill>
                <a:effectLst>
                  <a:outerShdw blurRad="38100" dist="38100" dir="2700000" algn="tl">
                    <a:srgbClr val="000000"/>
                  </a:outerShdw>
                </a:effectLst>
                <a:latin typeface="Arial" charset="0"/>
                <a:cs typeface="Arial" charset="0"/>
              </a:rPr>
              <a:t> 1:10; 5:9).</a:t>
            </a:r>
            <a:r>
              <a:rPr lang="en-US" sz="3600" dirty="0">
                <a:solidFill>
                  <a:srgbClr val="FFFFFF"/>
                </a:solidFill>
                <a:effectLst>
                  <a:outerShdw blurRad="38100" dist="38100" dir="2700000" algn="tl">
                    <a:srgbClr val="000000"/>
                  </a:outerShdw>
                </a:effectLst>
                <a:latin typeface="Arial" charset="0"/>
                <a:cs typeface="Arial" charset="0"/>
              </a:rPr>
              <a:t> </a:t>
            </a:r>
            <a:r>
              <a:rPr lang="zh-SG" altLang="en-US" sz="3600" dirty="0">
                <a:solidFill>
                  <a:srgbClr val="FFFFFF"/>
                </a:solidFill>
                <a:effectLst>
                  <a:outerShdw blurRad="38100" dist="38100" dir="2700000" algn="tl">
                    <a:srgbClr val="000000"/>
                  </a:outerShdw>
                </a:effectLst>
                <a:latin typeface="Arial" charset="0"/>
                <a:cs typeface="Arial" charset="0"/>
              </a:rPr>
              <a:t>迫害</a:t>
            </a:r>
            <a:r>
              <a:rPr lang="zh-CN" altLang="en-US" sz="3600" dirty="0">
                <a:solidFill>
                  <a:srgbClr val="FFFFFF"/>
                </a:solidFill>
                <a:effectLst>
                  <a:outerShdw blurRad="38100" dist="38100" dir="2700000" algn="tl">
                    <a:srgbClr val="000000"/>
                  </a:outerShdw>
                </a:effectLst>
                <a:latin typeface="Arial" charset="0"/>
                <a:cs typeface="Arial" charset="0"/>
              </a:rPr>
              <a:t>和</a:t>
            </a:r>
            <a:r>
              <a:rPr lang="zh-SG" altLang="en-US" sz="3600" dirty="0">
                <a:solidFill>
                  <a:srgbClr val="FFFFFF"/>
                </a:solidFill>
                <a:effectLst>
                  <a:outerShdw blurRad="38100" dist="38100" dir="2700000" algn="tl">
                    <a:srgbClr val="000000"/>
                  </a:outerShdw>
                </a:effectLst>
                <a:latin typeface="Arial" charset="0"/>
                <a:cs typeface="Arial" charset="0"/>
              </a:rPr>
              <a:t>忿怒</a:t>
            </a:r>
            <a:r>
              <a:rPr lang="zh-CN" altLang="en-US" sz="3600" dirty="0">
                <a:solidFill>
                  <a:srgbClr val="FFFFFF"/>
                </a:solidFill>
                <a:effectLst>
                  <a:outerShdw blurRad="38100" dist="38100" dir="2700000" algn="tl">
                    <a:srgbClr val="000000"/>
                  </a:outerShdw>
                </a:effectLst>
                <a:latin typeface="Arial" charset="0"/>
                <a:cs typeface="Arial" charset="0"/>
              </a:rPr>
              <a:t>是截然不同。</a:t>
            </a: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142341"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677252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炼</a:t>
            </a:r>
            <a:r>
              <a:rPr lang="en-US" altLang="zh-CN" sz="3200" b="1" dirty="0">
                <a:solidFill>
                  <a:srgbClr val="FFFFFF"/>
                </a:solidFill>
                <a:latin typeface="Arial"/>
                <a:cs typeface="Arial"/>
              </a:rPr>
              <a:t> </a:t>
            </a: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3" name="Text Box 5"/>
          <p:cNvSpPr txBox="1">
            <a:spLocks noChangeArrowheads="1"/>
          </p:cNvSpPr>
          <p:nvPr/>
        </p:nvSpPr>
        <p:spPr bwMode="auto">
          <a:xfrm>
            <a:off x="5301301" y="1241286"/>
            <a:ext cx="3810000" cy="480131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a:solidFill>
                  <a:srgbClr val="FFFFFF"/>
                </a:solidFill>
                <a:latin typeface="Arial"/>
                <a:cs typeface="Arial"/>
              </a:rPr>
              <a:t>5. </a:t>
            </a:r>
            <a:r>
              <a:rPr lang="zh-CN" altLang="en-US" sz="3200" b="1" dirty="0">
                <a:solidFill>
                  <a:srgbClr val="FFFFFF"/>
                </a:solidFill>
                <a:latin typeface="Arial"/>
                <a:cs typeface="Arial"/>
              </a:rPr>
              <a:t>教会免去神的忿 怒 </a:t>
            </a:r>
            <a:r>
              <a:rPr lang="en-US" sz="3200" b="1" dirty="0">
                <a:solidFill>
                  <a:srgbClr val="FFFFFF"/>
                </a:solidFill>
                <a:latin typeface="Arial"/>
                <a:cs typeface="Arial"/>
              </a:rPr>
              <a:t>:</a:t>
            </a:r>
            <a:br>
              <a:rPr lang="en-US" sz="3200" dirty="0">
                <a:solidFill>
                  <a:srgbClr val="FFFFFF"/>
                </a:solidFill>
                <a:latin typeface="Arial"/>
                <a:cs typeface="Arial"/>
              </a:rPr>
            </a:br>
            <a:r>
              <a:rPr lang="en-US" sz="3200" dirty="0">
                <a:solidFill>
                  <a:srgbClr val="FFFFFF"/>
                </a:solidFill>
                <a:latin typeface="Arial"/>
                <a:cs typeface="Arial"/>
              </a:rPr>
              <a:t>• </a:t>
            </a:r>
            <a:r>
              <a:rPr lang="zh-SG" altLang="en-US" sz="2800" dirty="0">
                <a:solidFill>
                  <a:srgbClr val="FFFFFF"/>
                </a:solidFill>
                <a:latin typeface="Arial"/>
                <a:cs typeface="Arial"/>
              </a:rPr>
              <a:t>約翰福音</a:t>
            </a:r>
            <a:r>
              <a:rPr lang="en-US" sz="2800" dirty="0">
                <a:solidFill>
                  <a:srgbClr val="FFFFFF"/>
                </a:solidFill>
                <a:latin typeface="Arial"/>
                <a:cs typeface="Arial"/>
              </a:rPr>
              <a:t> 5:24</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罗马</a:t>
            </a:r>
            <a:r>
              <a:rPr lang="en-US" sz="2800" dirty="0">
                <a:solidFill>
                  <a:srgbClr val="FFFFFF"/>
                </a:solidFill>
                <a:latin typeface="Arial"/>
                <a:cs typeface="Arial"/>
              </a:rPr>
              <a:t>. 5:9; 8:1</a:t>
            </a:r>
            <a:br>
              <a:rPr lang="en-US" sz="2800" dirty="0">
                <a:solidFill>
                  <a:srgbClr val="FFFFFF"/>
                </a:solidFill>
                <a:latin typeface="Arial"/>
                <a:cs typeface="Arial"/>
              </a:rPr>
            </a:br>
            <a:r>
              <a:rPr lang="en-US" sz="2800" dirty="0">
                <a:solidFill>
                  <a:srgbClr val="FFFFFF"/>
                </a:solidFill>
                <a:latin typeface="Arial"/>
                <a:cs typeface="Arial"/>
              </a:rPr>
              <a:t>• </a:t>
            </a:r>
            <a:r>
              <a:rPr lang="zh-TW" altLang="en-US" sz="2800" dirty="0">
                <a:solidFill>
                  <a:srgbClr val="FFFFFF"/>
                </a:solidFill>
                <a:latin typeface="Arial"/>
                <a:cs typeface="Arial"/>
              </a:rPr>
              <a:t>帖撒羅尼迦前書</a:t>
            </a:r>
            <a:r>
              <a:rPr lang="en-US" sz="2800" dirty="0">
                <a:solidFill>
                  <a:srgbClr val="FFFFFF"/>
                </a:solidFill>
                <a:latin typeface="Arial"/>
                <a:cs typeface="Arial"/>
              </a:rPr>
              <a:t> 1:10; 5:9</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 6:15-17</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11:18</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 14:10, 19</a:t>
            </a:r>
          </a:p>
          <a:p>
            <a:pPr>
              <a:spcBef>
                <a:spcPct val="50000"/>
              </a:spcBef>
            </a:pPr>
            <a:endParaRPr lang="en-US" sz="2800" b="1" dirty="0">
              <a:solidFill>
                <a:srgbClr val="FFFFFF"/>
              </a:solidFill>
              <a:latin typeface="Arial"/>
              <a:cs typeface="Arial"/>
            </a:endParaRPr>
          </a:p>
        </p:txBody>
      </p:sp>
    </p:spTree>
    <p:extLst>
      <p:ext uri="{BB962C8B-B14F-4D97-AF65-F5344CB8AC3E}">
        <p14:creationId xmlns:p14="http://schemas.microsoft.com/office/powerpoint/2010/main" val="29643171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par>
                          <p:cTn id="77" fill="hold">
                            <p:stCondLst>
                              <p:cond delay="0"/>
                            </p:stCondLst>
                            <p:childTnLst>
                              <p:par>
                                <p:cTn id="78" presetID="22" presetClass="entr" presetSubtype="2"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right)">
                                      <p:cBhvr>
                                        <p:cTn id="8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142303"/>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071344"/>
            <a:ext cx="8496300" cy="1549021"/>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6.	</a:t>
            </a:r>
            <a:r>
              <a:rPr lang="zh-SG" altLang="en-US" sz="3600" dirty="0">
                <a:solidFill>
                  <a:srgbClr val="FFFFFF"/>
                </a:solidFill>
                <a:effectLst>
                  <a:outerShdw blurRad="38100" dist="38100" dir="2700000" algn="tl">
                    <a:srgbClr val="000000"/>
                  </a:outerShdw>
                </a:effectLst>
                <a:latin typeface="Arial" charset="0"/>
                <a:cs typeface="Arial" charset="0"/>
              </a:rPr>
              <a:t>升天</a:t>
            </a:r>
            <a:r>
              <a:rPr lang="zh-CN" altLang="en-US" sz="3600" dirty="0">
                <a:solidFill>
                  <a:srgbClr val="FFFFFF"/>
                </a:solidFill>
                <a:effectLst>
                  <a:outerShdw blurRad="38100" dist="38100" dir="2700000" algn="tl">
                    <a:srgbClr val="000000"/>
                  </a:outerShdw>
                </a:effectLst>
                <a:latin typeface="Arial" charset="0"/>
                <a:cs typeface="Arial" charset="0"/>
              </a:rPr>
              <a:t>将</a:t>
            </a:r>
            <a:r>
              <a:rPr lang="zh-SG" altLang="en-US" sz="3600" dirty="0">
                <a:solidFill>
                  <a:srgbClr val="FFFFFF"/>
                </a:solidFill>
                <a:effectLst>
                  <a:outerShdw blurRad="38100" dist="38100" dir="2700000" algn="tl">
                    <a:srgbClr val="000000"/>
                  </a:outerShdw>
                </a:effectLst>
                <a:latin typeface="Arial" charset="0"/>
                <a:cs typeface="Arial" charset="0"/>
              </a:rPr>
              <a:t>逼近</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随时都会发生</a:t>
            </a:r>
            <a:r>
              <a:rPr lang="en-US" altLang="zh-CN" sz="3600" dirty="0">
                <a:solidFill>
                  <a:srgbClr val="FFFFFF"/>
                </a:solidFill>
                <a:effectLst>
                  <a:outerShdw blurRad="38100" dist="38100" dir="2700000" algn="tl">
                    <a:srgbClr val="000000"/>
                  </a:outerShdw>
                </a:effectLst>
                <a:latin typeface="Arial" charset="0"/>
                <a:cs typeface="Arial" charset="0"/>
              </a:rPr>
              <a:t>"</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当然磨难前也将来即。</a:t>
            </a: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5" name="Rectangle 4"/>
          <p:cNvSpPr>
            <a:spLocks noChangeArrowheads="1"/>
          </p:cNvSpPr>
          <p:nvPr/>
        </p:nvSpPr>
        <p:spPr bwMode="auto">
          <a:xfrm>
            <a:off x="1066800" y="2142685"/>
            <a:ext cx="7810500" cy="990600"/>
          </a:xfrm>
          <a:prstGeom prst="rect">
            <a:avLst/>
          </a:prstGeom>
          <a:noFill/>
          <a:ln w="9525">
            <a:noFill/>
            <a:miter lim="800000"/>
            <a:headEnd/>
            <a:tailEnd/>
          </a:ln>
        </p:spPr>
        <p:txBody>
          <a:bodyPr/>
          <a:lstStyle/>
          <a:p>
            <a:pPr marL="742950" indent="-742950">
              <a:spcBef>
                <a:spcPct val="20000"/>
              </a:spcBef>
            </a:pPr>
            <a:r>
              <a:rPr lang="en-US" sz="2800" dirty="0">
                <a:solidFill>
                  <a:srgbClr val="FFFFFF"/>
                </a:solidFill>
                <a:effectLst>
                  <a:outerShdw blurRad="38100" dist="38100" dir="2700000" algn="tl">
                    <a:srgbClr val="000000"/>
                  </a:outerShdw>
                </a:effectLst>
                <a:latin typeface="Arial" charset="0"/>
                <a:cs typeface="Arial" charset="0"/>
              </a:rPr>
              <a:t>a.	"…</a:t>
            </a:r>
            <a:r>
              <a:rPr lang="zh-CN" altLang="en-US" sz="2800" dirty="0">
                <a:solidFill>
                  <a:srgbClr val="FFFFFF"/>
                </a:solidFill>
                <a:effectLst>
                  <a:outerShdw blurRad="38100" dist="38100" dir="2700000" algn="tl">
                    <a:srgbClr val="000000"/>
                  </a:outerShdw>
                </a:effectLst>
                <a:latin typeface="Arial" charset="0"/>
                <a:cs typeface="Arial" charset="0"/>
              </a:rPr>
              <a:t>主 的 日 子 来 到 ， 好 像 夜 间 的 贼 一 样 </a:t>
            </a:r>
            <a:r>
              <a:rPr lang="en-US" sz="2800" dirty="0">
                <a:solidFill>
                  <a:srgbClr val="FFFFFF"/>
                </a:solidFill>
                <a:effectLst>
                  <a:outerShdw blurRad="38100" dist="38100" dir="2700000" algn="tl">
                    <a:srgbClr val="000000"/>
                  </a:outerShdw>
                </a:effectLst>
                <a:latin typeface="Arial" charset="0"/>
                <a:cs typeface="Arial" charset="0"/>
              </a:rPr>
              <a:t>(</a:t>
            </a:r>
            <a:r>
              <a:rPr lang="zh-TW" altLang="en-US" sz="2800" dirty="0">
                <a:solidFill>
                  <a:srgbClr val="FFFFFF"/>
                </a:solidFill>
                <a:effectLst>
                  <a:outerShdw blurRad="38100" dist="38100" dir="2700000" algn="tl">
                    <a:srgbClr val="000000"/>
                  </a:outerShdw>
                </a:effectLst>
                <a:latin typeface="Arial" charset="0"/>
                <a:cs typeface="Arial" charset="0"/>
              </a:rPr>
              <a:t>帖撒羅尼迦前書</a:t>
            </a:r>
            <a:r>
              <a:rPr lang="zh-CN" altLang="en-US" sz="2800" dirty="0">
                <a:solidFill>
                  <a:srgbClr val="FFFFFF"/>
                </a:solidFill>
                <a:effectLst>
                  <a:outerShdw blurRad="38100" dist="38100" dir="2700000" algn="tl">
                    <a:srgbClr val="000000"/>
                  </a:outerShdw>
                </a:effectLst>
                <a:latin typeface="Arial" charset="0"/>
                <a:cs typeface="Arial" charset="0"/>
              </a:rPr>
              <a:t> </a:t>
            </a:r>
            <a:r>
              <a:rPr lang="en-US" sz="2800" dirty="0">
                <a:solidFill>
                  <a:srgbClr val="FFFFFF"/>
                </a:solidFill>
                <a:effectLst>
                  <a:outerShdw blurRad="38100" dist="38100" dir="2700000" algn="tl">
                    <a:srgbClr val="000000"/>
                  </a:outerShdw>
                </a:effectLst>
                <a:latin typeface="Arial" charset="0"/>
                <a:cs typeface="Arial" charset="0"/>
              </a:rPr>
              <a:t>5:2)</a:t>
            </a:r>
          </a:p>
        </p:txBody>
      </p:sp>
      <p:sp>
        <p:nvSpPr>
          <p:cNvPr id="6" name="Rectangle 5"/>
          <p:cNvSpPr>
            <a:spLocks noChangeArrowheads="1"/>
          </p:cNvSpPr>
          <p:nvPr/>
        </p:nvSpPr>
        <p:spPr bwMode="auto">
          <a:xfrm>
            <a:off x="1066800" y="3109018"/>
            <a:ext cx="7810500" cy="1409700"/>
          </a:xfrm>
          <a:prstGeom prst="rect">
            <a:avLst/>
          </a:prstGeom>
          <a:noFill/>
          <a:ln w="9525">
            <a:noFill/>
            <a:miter lim="800000"/>
            <a:headEnd/>
            <a:tailEnd/>
          </a:ln>
        </p:spPr>
        <p:txBody>
          <a:bodyPr/>
          <a:lstStyle/>
          <a:p>
            <a:pPr marL="742950" indent="-742950">
              <a:spcBef>
                <a:spcPct val="20000"/>
              </a:spcBef>
              <a:defRPr/>
            </a:pPr>
            <a:r>
              <a:rPr lang="en-US" sz="2800" dirty="0">
                <a:solidFill>
                  <a:srgbClr val="FFFFFF"/>
                </a:solidFill>
                <a:effectLst>
                  <a:outerShdw blurRad="38100" dist="38100" dir="2700000" algn="tl">
                    <a:srgbClr val="000000"/>
                  </a:outerShdw>
                </a:effectLst>
                <a:latin typeface="Arial" charset="0"/>
                <a:cs typeface="Arial" charset="0"/>
              </a:rPr>
              <a:t>b.	"</a:t>
            </a:r>
            <a:r>
              <a:rPr lang="zh-CN" altLang="en-US" sz="2800" dirty="0">
                <a:solidFill>
                  <a:srgbClr val="FFFFFF"/>
                </a:solidFill>
                <a:effectLst>
                  <a:outerShdw blurRad="38100" dist="38100" dir="2700000" algn="tl">
                    <a:srgbClr val="000000"/>
                  </a:outerShdw>
                </a:effectLst>
                <a:latin typeface="Arial" charset="0"/>
                <a:cs typeface="Arial" charset="0"/>
              </a:rPr>
              <a:t>我 若 去 为 你 们 预 备 了 地 方 ， 就 必 再 来 接 你 们 到 我 那 里 去 ， 我 在 那 里 ， 叫 你 们 也 在 那 里</a:t>
            </a:r>
            <a:r>
              <a:rPr lang="en-US" altLang="zh-CN" sz="2800" dirty="0">
                <a:solidFill>
                  <a:srgbClr val="FFFFFF"/>
                </a:solidFill>
                <a:effectLst>
                  <a:outerShdw blurRad="38100" dist="38100" dir="2700000" algn="tl">
                    <a:srgbClr val="000000"/>
                  </a:outerShdw>
                </a:effectLst>
                <a:latin typeface="Arial" charset="0"/>
                <a:cs typeface="Arial" charset="0"/>
              </a:rPr>
              <a:t>"</a:t>
            </a:r>
            <a:r>
              <a:rPr lang="en-US" sz="2800" dirty="0">
                <a:solidFill>
                  <a:srgbClr val="FFFFFF"/>
                </a:solidFill>
                <a:effectLst>
                  <a:outerShdw blurRad="38100" dist="38100" dir="2700000" algn="tl">
                    <a:srgbClr val="000000"/>
                  </a:outerShdw>
                </a:effectLst>
                <a:latin typeface="Arial" charset="0"/>
                <a:cs typeface="Arial" charset="0"/>
              </a:rPr>
              <a:t> (</a:t>
            </a:r>
            <a:r>
              <a:rPr lang="zh-SG" altLang="en-US" sz="2800" dirty="0">
                <a:solidFill>
                  <a:srgbClr val="FFFFFF"/>
                </a:solidFill>
                <a:effectLst>
                  <a:outerShdw blurRad="38100" dist="38100" dir="2700000" algn="tl">
                    <a:srgbClr val="000000"/>
                  </a:outerShdw>
                </a:effectLst>
                <a:latin typeface="Arial" charset="0"/>
                <a:cs typeface="Arial" charset="0"/>
              </a:rPr>
              <a:t>約翰福音</a:t>
            </a:r>
            <a:r>
              <a:rPr lang="en-US" sz="2800" dirty="0">
                <a:solidFill>
                  <a:srgbClr val="FFFFFF"/>
                </a:solidFill>
                <a:effectLst>
                  <a:outerShdw blurRad="38100" dist="38100" dir="2700000" algn="tl">
                    <a:srgbClr val="000000"/>
                  </a:outerShdw>
                </a:effectLst>
                <a:latin typeface="Arial" charset="0"/>
                <a:cs typeface="Arial" charset="0"/>
              </a:rPr>
              <a:t> 14:3) = "</a:t>
            </a:r>
            <a:r>
              <a:rPr lang="zh-CN" altLang="en-US" sz="2800" dirty="0">
                <a:solidFill>
                  <a:srgbClr val="FFFFFF"/>
                </a:solidFill>
                <a:effectLst>
                  <a:outerShdw blurRad="38100" dist="38100" dir="2700000" algn="tl">
                    <a:srgbClr val="000000"/>
                  </a:outerShdw>
                </a:effectLst>
                <a:latin typeface="Arial" charset="0"/>
                <a:cs typeface="Arial" charset="0"/>
              </a:rPr>
              <a:t>我要来临</a:t>
            </a:r>
            <a:r>
              <a:rPr lang="en-US" altLang="zh-CN" sz="2800" dirty="0">
                <a:solidFill>
                  <a:srgbClr val="FFFFFF"/>
                </a:solidFill>
                <a:effectLst>
                  <a:outerShdw blurRad="38100" dist="38100" dir="2700000" algn="tl">
                    <a:srgbClr val="000000"/>
                  </a:outerShdw>
                </a:effectLst>
                <a:latin typeface="Arial" charset="0"/>
                <a:cs typeface="Arial" charset="0"/>
              </a:rPr>
              <a:t>"</a:t>
            </a:r>
            <a:r>
              <a:rPr lang="en-US" sz="2800" dirty="0">
                <a:solidFill>
                  <a:srgbClr val="FFFFFF"/>
                </a:solidFill>
                <a:effectLst>
                  <a:outerShdw blurRad="38100" dist="38100" dir="2700000" algn="tl">
                    <a:srgbClr val="000000"/>
                  </a:outerShdw>
                </a:effectLst>
                <a:latin typeface="Arial" charset="0"/>
                <a:cs typeface="Arial" charset="0"/>
              </a:rPr>
              <a:t> </a:t>
            </a:r>
            <a:r>
              <a:rPr lang="zh-CN" altLang="en-US" sz="2800" dirty="0">
                <a:solidFill>
                  <a:srgbClr val="FFFFFF"/>
                </a:solidFill>
                <a:effectLst>
                  <a:outerShdw blurRad="38100" dist="38100" dir="2700000" algn="tl">
                    <a:srgbClr val="000000"/>
                  </a:outerShdw>
                </a:effectLst>
                <a:latin typeface="Arial" charset="0"/>
                <a:cs typeface="Arial" charset="0"/>
              </a:rPr>
              <a:t>可没迹象</a:t>
            </a:r>
            <a:endParaRPr lang="en-US" sz="2800" dirty="0">
              <a:solidFill>
                <a:srgbClr val="FFFFFF"/>
              </a:solidFill>
              <a:effectLst>
                <a:outerShdw blurRad="38100" dist="38100" dir="2700000" algn="tl">
                  <a:srgbClr val="000000"/>
                </a:outerShdw>
              </a:effectLst>
              <a:latin typeface="Arial" charset="0"/>
              <a:cs typeface="Arial" charset="0"/>
            </a:endParaRPr>
          </a:p>
        </p:txBody>
      </p:sp>
      <p:sp>
        <p:nvSpPr>
          <p:cNvPr id="7" name="Rectangle 6"/>
          <p:cNvSpPr>
            <a:spLocks noChangeArrowheads="1"/>
          </p:cNvSpPr>
          <p:nvPr/>
        </p:nvSpPr>
        <p:spPr bwMode="auto">
          <a:xfrm>
            <a:off x="1066800" y="4941804"/>
            <a:ext cx="7810500" cy="990600"/>
          </a:xfrm>
          <a:prstGeom prst="rect">
            <a:avLst/>
          </a:prstGeom>
          <a:noFill/>
          <a:ln w="9525">
            <a:noFill/>
            <a:miter lim="800000"/>
            <a:headEnd/>
            <a:tailEnd/>
          </a:ln>
        </p:spPr>
        <p:txBody>
          <a:bodyPr/>
          <a:lstStyle/>
          <a:p>
            <a:pPr marL="742950" indent="-742950">
              <a:spcBef>
                <a:spcPct val="20000"/>
              </a:spcBef>
              <a:defRPr/>
            </a:pPr>
            <a:r>
              <a:rPr lang="en-US" sz="2800" dirty="0">
                <a:solidFill>
                  <a:srgbClr val="FFFFFF"/>
                </a:solidFill>
                <a:effectLst>
                  <a:outerShdw blurRad="38100" dist="38100" dir="2700000" algn="tl">
                    <a:srgbClr val="000000"/>
                  </a:outerShdw>
                </a:effectLst>
                <a:latin typeface="Arial" charset="0"/>
                <a:cs typeface="Arial" charset="0"/>
              </a:rPr>
              <a:t>c.	</a:t>
            </a:r>
            <a:r>
              <a:rPr lang="zh-SG" altLang="en-US" sz="2800" dirty="0">
                <a:solidFill>
                  <a:srgbClr val="FFFFFF"/>
                </a:solidFill>
                <a:effectLst>
                  <a:outerShdw blurRad="38100" dist="38100" dir="2700000" algn="tl">
                    <a:srgbClr val="000000"/>
                  </a:outerShdw>
                </a:effectLst>
                <a:latin typeface="Arial" charset="0"/>
                <a:cs typeface="Arial" charset="0"/>
              </a:rPr>
              <a:t>雅 各 書</a:t>
            </a:r>
            <a:r>
              <a:rPr lang="en-US" sz="2800" dirty="0">
                <a:solidFill>
                  <a:srgbClr val="FFFFFF"/>
                </a:solidFill>
                <a:effectLst>
                  <a:outerShdw blurRad="38100" dist="38100" dir="2700000" algn="tl">
                    <a:srgbClr val="000000"/>
                  </a:outerShdw>
                </a:effectLst>
                <a:latin typeface="Arial" charset="0"/>
                <a:cs typeface="Arial" charset="0"/>
              </a:rPr>
              <a:t> 5:8-9; </a:t>
            </a:r>
            <a:r>
              <a:rPr lang="zh-SG" altLang="en-US" sz="2800" dirty="0">
                <a:solidFill>
                  <a:srgbClr val="FFFFFF"/>
                </a:solidFill>
                <a:effectLst>
                  <a:outerShdw blurRad="38100" dist="38100" dir="2700000" algn="tl">
                    <a:srgbClr val="000000"/>
                  </a:outerShdw>
                </a:effectLst>
                <a:latin typeface="Arial" charset="0"/>
                <a:cs typeface="Arial" charset="0"/>
              </a:rPr>
              <a:t>提 多 書</a:t>
            </a:r>
            <a:r>
              <a:rPr lang="en-US" sz="2800" dirty="0">
                <a:solidFill>
                  <a:srgbClr val="FFFFFF"/>
                </a:solidFill>
                <a:effectLst>
                  <a:outerShdw blurRad="38100" dist="38100" dir="2700000" algn="tl">
                    <a:srgbClr val="000000"/>
                  </a:outerShdw>
                </a:effectLst>
                <a:latin typeface="Arial" charset="0"/>
                <a:cs typeface="Arial" charset="0"/>
              </a:rPr>
              <a:t> 2:13; </a:t>
            </a:r>
            <a:r>
              <a:rPr lang="zh-SG" altLang="en-US" sz="2800" dirty="0">
                <a:solidFill>
                  <a:srgbClr val="FFFFFF"/>
                </a:solidFill>
                <a:effectLst>
                  <a:outerShdw blurRad="38100" dist="38100" dir="2700000" algn="tl">
                    <a:srgbClr val="000000"/>
                  </a:outerShdw>
                </a:effectLst>
                <a:latin typeface="Arial" charset="0"/>
                <a:cs typeface="Arial" charset="0"/>
              </a:rPr>
              <a:t>希伯來書</a:t>
            </a:r>
            <a:r>
              <a:rPr lang="en-US" sz="2800" dirty="0">
                <a:solidFill>
                  <a:srgbClr val="FFFFFF"/>
                </a:solidFill>
                <a:effectLst>
                  <a:outerShdw blurRad="38100" dist="38100" dir="2700000" algn="tl">
                    <a:srgbClr val="000000"/>
                  </a:outerShdw>
                </a:effectLst>
                <a:latin typeface="Arial" charset="0"/>
                <a:cs typeface="Arial" charset="0"/>
              </a:rPr>
              <a:t> 9:28; </a:t>
            </a:r>
            <a:r>
              <a:rPr lang="zh-TW" altLang="en-US" sz="2800" dirty="0">
                <a:solidFill>
                  <a:srgbClr val="FFFFFF"/>
                </a:solidFill>
                <a:effectLst>
                  <a:outerShdw blurRad="38100" dist="38100" dir="2700000" algn="tl">
                    <a:srgbClr val="000000"/>
                  </a:outerShdw>
                </a:effectLst>
                <a:latin typeface="Arial" charset="0"/>
                <a:cs typeface="Arial" charset="0"/>
              </a:rPr>
              <a:t>彼得前書 </a:t>
            </a:r>
            <a:r>
              <a:rPr lang="en-US" altLang="zh-TW" sz="2800" dirty="0">
                <a:solidFill>
                  <a:srgbClr val="FFFFFF"/>
                </a:solidFill>
                <a:effectLst>
                  <a:outerShdw blurRad="38100" dist="38100" dir="2700000" algn="tl">
                    <a:srgbClr val="000000"/>
                  </a:outerShdw>
                </a:effectLst>
                <a:latin typeface="Arial" charset="0"/>
                <a:cs typeface="Arial" charset="0"/>
              </a:rPr>
              <a:t>1</a:t>
            </a:r>
            <a:r>
              <a:rPr lang="en-US" sz="2800" dirty="0">
                <a:solidFill>
                  <a:srgbClr val="FFFFFF"/>
                </a:solidFill>
                <a:effectLst>
                  <a:outerShdw blurRad="38100" dist="38100" dir="2700000" algn="tl">
                    <a:srgbClr val="000000"/>
                  </a:outerShdw>
                </a:effectLst>
                <a:latin typeface="Arial" charset="0"/>
                <a:cs typeface="Arial" charset="0"/>
              </a:rPr>
              <a:t>1:6-7; </a:t>
            </a:r>
            <a:r>
              <a:rPr lang="zh-TW" altLang="en-US" sz="2800" dirty="0">
                <a:solidFill>
                  <a:srgbClr val="FFFFFF"/>
                </a:solidFill>
                <a:effectLst>
                  <a:outerShdw blurRad="38100" dist="38100" dir="2700000" algn="tl">
                    <a:srgbClr val="000000"/>
                  </a:outerShdw>
                </a:effectLst>
                <a:latin typeface="Arial" charset="0"/>
                <a:cs typeface="Arial" charset="0"/>
              </a:rPr>
              <a:t>約翰一書 </a:t>
            </a:r>
            <a:r>
              <a:rPr lang="en-US" altLang="zh-TW" sz="2800" dirty="0">
                <a:solidFill>
                  <a:srgbClr val="FFFFFF"/>
                </a:solidFill>
                <a:effectLst>
                  <a:outerShdw blurRad="38100" dist="38100" dir="2700000" algn="tl">
                    <a:srgbClr val="000000"/>
                  </a:outerShdw>
                </a:effectLst>
                <a:latin typeface="Arial" charset="0"/>
                <a:cs typeface="Arial" charset="0"/>
              </a:rPr>
              <a:t>1</a:t>
            </a:r>
            <a:r>
              <a:rPr lang="en-US" sz="2800" dirty="0">
                <a:solidFill>
                  <a:srgbClr val="FFFFFF"/>
                </a:solidFill>
                <a:effectLst>
                  <a:outerShdw blurRad="38100" dist="38100" dir="2700000" algn="tl">
                    <a:srgbClr val="000000"/>
                  </a:outerShdw>
                </a:effectLst>
                <a:latin typeface="Arial" charset="0"/>
                <a:cs typeface="Arial" charset="0"/>
              </a:rPr>
              <a:t>2:28; 3:2-3; </a:t>
            </a:r>
            <a:r>
              <a:rPr lang="zh-SG" altLang="en-US" sz="2800" dirty="0">
                <a:solidFill>
                  <a:srgbClr val="FFFFFF"/>
                </a:solidFill>
                <a:effectLst>
                  <a:outerShdw blurRad="38100" dist="38100" dir="2700000" algn="tl">
                    <a:srgbClr val="000000"/>
                  </a:outerShdw>
                </a:effectLst>
                <a:latin typeface="Arial" charset="0"/>
                <a:cs typeface="Arial" charset="0"/>
              </a:rPr>
              <a:t>启示录</a:t>
            </a:r>
            <a:r>
              <a:rPr lang="en-US" sz="2800" dirty="0">
                <a:solidFill>
                  <a:srgbClr val="FFFFFF"/>
                </a:solidFill>
                <a:effectLst>
                  <a:outerShdw blurRad="38100" dist="38100" dir="2700000" algn="tl">
                    <a:srgbClr val="000000"/>
                  </a:outerShdw>
                </a:effectLst>
                <a:latin typeface="Arial" charset="0"/>
                <a:cs typeface="Arial" charset="0"/>
              </a:rPr>
              <a:t>. 22:10, 12	</a:t>
            </a:r>
          </a:p>
        </p:txBody>
      </p:sp>
      <p:sp>
        <p:nvSpPr>
          <p:cNvPr id="144391" name="Text Box 18"/>
          <p:cNvSpPr txBox="1">
            <a:spLocks noChangeArrowheads="1"/>
          </p:cNvSpPr>
          <p:nvPr/>
        </p:nvSpPr>
        <p:spPr bwMode="auto">
          <a:xfrm>
            <a:off x="8382000" y="1158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14910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耶稣第二来临的步骤</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sp>
        <p:nvSpPr>
          <p:cNvPr id="146435"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90789487"/>
              </p:ext>
            </p:extLst>
          </p:nvPr>
        </p:nvGraphicFramePr>
        <p:xfrm>
          <a:off x="152400" y="838200"/>
          <a:ext cx="8915400" cy="643191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FFFFFF"/>
                          </a:solidFill>
                          <a:effectLst/>
                          <a:latin typeface="Arial" charset="0"/>
                          <a:ea typeface="ＭＳ Ｐゴシック" charset="0"/>
                          <a:cs typeface="Arial" charset="0"/>
                        </a:rPr>
                        <a:t>升天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FFFFFF"/>
                          </a:solidFill>
                          <a:effectLst/>
                          <a:latin typeface="Arial" charset="0"/>
                          <a:ea typeface="ＭＳ Ｐゴシック" charset="0"/>
                          <a:cs typeface="Arial" charset="0"/>
                        </a:rPr>
                        <a:t>启示</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磨难</a:t>
                      </a:r>
                      <a:r>
                        <a:rPr kumimoji="0" lang="zh-SG" altLang="en-US" sz="2000" b="1" i="0" u="sng" strike="noStrike" cap="none" normalizeH="0" baseline="0" dirty="0">
                          <a:ln>
                            <a:noFill/>
                          </a:ln>
                          <a:solidFill>
                            <a:srgbClr val="0070C0"/>
                          </a:solidFill>
                          <a:effectLst/>
                          <a:latin typeface="Arial" charset="0"/>
                          <a:ea typeface="ＭＳ Ｐゴシック" charset="0"/>
                          <a:cs typeface="Times New Roman" charset="0"/>
                        </a:rPr>
                        <a:t>前</a:t>
                      </a:r>
                      <a:r>
                        <a:rPr kumimoji="0" lang="zh-CN" altLang="en-US" sz="2000" b="1" i="0" u="sng" strike="noStrike" cap="none" normalizeH="0" baseline="0" dirty="0">
                          <a:ln>
                            <a:noFill/>
                          </a:ln>
                          <a:solidFill>
                            <a:srgbClr val="0070C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磨难</a:t>
                      </a:r>
                      <a:r>
                        <a:rPr kumimoji="0" lang="zh-CN" altLang="en-US" sz="2000" b="1" i="0" u="sng" strike="noStrike" cap="none" normalizeH="0" baseline="0" dirty="0">
                          <a:ln>
                            <a:noFill/>
                          </a:ln>
                          <a:solidFill>
                            <a:srgbClr val="0070C0"/>
                          </a:solidFill>
                          <a:effectLst/>
                          <a:latin typeface="Arial" charset="0"/>
                          <a:ea typeface="ＭＳ Ｐゴシック" charset="0"/>
                          <a:cs typeface="Times New Roman" charset="0"/>
                        </a:rPr>
                        <a:t>后</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主 必 亲 自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从 天 降 临</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 </a:t>
                      </a:r>
                      <a:r>
                        <a:rPr kumimoji="0" lang="en-US" altLang="zh-TW" sz="1800" b="1" i="0" u="none" strike="noStrike" cap="none" normalizeH="0" baseline="0" dirty="0">
                          <a:ln>
                            <a:noFill/>
                          </a:ln>
                          <a:solidFill>
                            <a:srgbClr val="000000"/>
                          </a:solidFill>
                          <a:effectLst/>
                          <a:latin typeface="Arial" charset="0"/>
                          <a:ea typeface="ＭＳ Ｐゴシック" charset="0"/>
                          <a:cs typeface="Times New Roman" charset="0"/>
                        </a:rPr>
                        <a:t>4:16</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a:t>
                      </a:r>
                      <a:endParaRPr kumimoji="0" lang="en-US"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基督的 脚 必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站 在 耶 路 撒 冷</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前 面 朝 东 的 橄 榄 山 上</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撒迦利亞</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我 来是</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为了</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你们</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約翰福音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14:1-2; </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帖撒羅尼迦前書</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主 耶 稣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同 他 众 圣 徒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25:31; </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3:13;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圣徒</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死了的人必先复活</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被提到 云里</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升天</a:t>
                      </a:r>
                      <a:r>
                        <a:rPr kumimoji="0" lang="en-US" altLang="zh-SG"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从地球提到 在 空 中 与主相遇我 们 就 要 和 主 永 远 同 在</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4:16-17) </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圣 徒</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如已经在世上， 将会</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呆在</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世上</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不会升天</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迎来</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千禧年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使徒行傳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15:16;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5:10; cf.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6:10; chap. 24)</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产生  </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劝 慰</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 希望</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产生</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惧怕和审判</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24:27-31;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路 加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21:20-28;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27437422"/>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奥秘</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只在新约时代被透露</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哥前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旧约预言的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关键</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在新约澄清</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耶利米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30:7;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撒迦利亚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24:30; </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歌羅西</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圣民会得到不朽坏的身体</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哥前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15:51-58;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腓利比书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3:20-21)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被带回天堂七年</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灾</a:t>
                      </a:r>
                      <a:r>
                        <a:rPr lang="zh-CN" altLang="en-US" sz="2000" b="1" dirty="0">
                          <a:latin typeface="ＭＳ Ｐゴシック"/>
                          <a:ea typeface="ＭＳ Ｐゴシック"/>
                          <a:cs typeface="ＭＳ Ｐゴシック"/>
                        </a:rPr>
                        <a:t>祸</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时圣民的身体会以</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终有一死</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的状态在千禧年继续生存</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逼近的</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不需要神迹</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不逼近</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，但会先有在天与地的神迹</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24:29-31;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路加福音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21:25-28;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使徒行传</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2:19-21;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chs</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首要目的：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救圣民</a:t>
                      </a:r>
                      <a:r>
                        <a:rPr lang="en-US" sz="2000" u="sng" dirty="0">
                          <a:latin typeface="ＭＳ Ｐゴシック"/>
                          <a:ea typeface="ＭＳ Ｐゴシック"/>
                          <a:cs typeface="ＭＳ Ｐゴシック"/>
                        </a:rPr>
                        <a:t>脱离将来忿怒</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首要目的：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判断</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不信者</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313019319"/>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只有信徒们才能体会和看得见</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，因为神会以敌基督张开错觉</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lang="en-US" sz="2000" dirty="0">
                          <a:latin typeface="ＭＳ Ｐゴシック"/>
                          <a:ea typeface="ＭＳ Ｐゴシック"/>
                          <a:cs typeface="ＭＳ Ｐゴシック"/>
                        </a:rPr>
                        <a:t>帖</a:t>
                      </a:r>
                      <a:r>
                        <a:rPr lang="zh-CN" altLang="en-US" sz="2000" dirty="0">
                          <a:latin typeface="ＭＳ Ｐゴシック"/>
                          <a:ea typeface="ＭＳ Ｐゴシック"/>
                          <a:cs typeface="ＭＳ Ｐゴシック"/>
                        </a:rPr>
                        <a:t>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众人都能看得见，因为</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众目要看见他</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a:t>
                      </a: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对于</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没有切分犹太和非犹太人的教会</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实现诺言</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4:15;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约翰福音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以弗所书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实现在旧约和</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以色列</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所下定的约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创世记</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12:1-3;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诗篇</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89;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义赛亚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11:11-14;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罗马书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罪恶</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开始增加</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恶毒被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抑制</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诗篇</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教会被拆除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撒旦被拆除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475016370"/>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normAutofit fontScale="90000"/>
          </a:bodyPr>
          <a:lstStyle/>
          <a:p>
            <a:r>
              <a:rPr lang="zh-CN" altLang="en-US" dirty="0">
                <a:latin typeface="Arial" charset="0"/>
                <a:ea typeface="ＭＳ Ｐゴシック" charset="0"/>
              </a:rPr>
              <a:t>启示录</a:t>
            </a:r>
            <a:r>
              <a:rPr lang="en-US" altLang="zh-CN" dirty="0">
                <a:latin typeface="Arial" charset="0"/>
                <a:ea typeface="ＭＳ Ｐゴシック" charset="0"/>
              </a:rPr>
              <a:t>2-3</a:t>
            </a:r>
            <a:r>
              <a:rPr lang="zh-CN" altLang="en-US" dirty="0">
                <a:latin typeface="Arial" charset="0"/>
                <a:ea typeface="ＭＳ Ｐゴシック" charset="0"/>
              </a:rPr>
              <a:t>章的四个观点</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1806222" y="2565400"/>
            <a:ext cx="2348266" cy="461665"/>
          </a:xfrm>
          <a:prstGeom prst="rect">
            <a:avLst/>
          </a:prstGeom>
          <a:noFill/>
        </p:spPr>
        <p:txBody>
          <a:bodyPr wrap="square">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endParaRPr lang="en-US">
              <a:solidFill>
                <a:srgbClr val="000000"/>
              </a:solidFill>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345</a:t>
            </a:r>
          </a:p>
        </p:txBody>
      </p:sp>
      <p:grpSp>
        <p:nvGrpSpPr>
          <p:cNvPr id="63" name="Group 62"/>
          <p:cNvGrpSpPr>
            <a:grpSpLocks noChangeAspect="1"/>
          </p:cNvGrpSpPr>
          <p:nvPr/>
        </p:nvGrpSpPr>
        <p:grpSpPr bwMode="auto">
          <a:xfrm>
            <a:off x="1770855" y="1213126"/>
            <a:ext cx="4224876" cy="4035548"/>
            <a:chOff x="3476053" y="2780929"/>
            <a:chExt cx="1960043"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65" name="TextBox 64"/>
            <p:cNvSpPr txBox="1"/>
            <p:nvPr/>
          </p:nvSpPr>
          <p:spPr>
            <a:xfrm>
              <a:off x="3476053" y="3375749"/>
              <a:ext cx="1199370" cy="233401"/>
            </a:xfrm>
            <a:prstGeom prst="rect">
              <a:avLst/>
            </a:prstGeom>
            <a:noFill/>
          </p:spPr>
          <p:txBody>
            <a:bodyPr wrap="square">
              <a:spAutoFit/>
            </a:bodyPr>
            <a:lstStyle/>
            <a:p>
              <a:pPr algn="ctr">
                <a:defRPr/>
              </a:pP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过去派</a:t>
              </a:r>
              <a:r>
                <a:rPr lang="en-US" altLang="zh-CN" sz="2800" b="1" dirty="0">
                  <a:solidFill>
                    <a:srgbClr val="FFFFFF"/>
                  </a:solidFill>
                  <a:effectLst>
                    <a:outerShdw blurRad="38100" dist="38100" dir="2700000" algn="tl">
                      <a:srgbClr val="000000">
                        <a:alpha val="43137"/>
                      </a:srgbClr>
                    </a:outerShdw>
                  </a:effectLst>
                  <a:latin typeface="Arial"/>
                  <a:cs typeface="Arial"/>
                </a:rPr>
                <a:t>"</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66" name="Group 65"/>
          <p:cNvGrpSpPr>
            <a:grpSpLocks noChangeAspect="1"/>
          </p:cNvGrpSpPr>
          <p:nvPr/>
        </p:nvGrpSpPr>
        <p:grpSpPr bwMode="auto">
          <a:xfrm>
            <a:off x="3965460" y="1187144"/>
            <a:ext cx="4035547" cy="4035548"/>
            <a:chOff x="3563888" y="2780929"/>
            <a:chExt cx="1872208"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69" name="TextBox 68"/>
            <p:cNvSpPr txBox="1"/>
            <p:nvPr/>
          </p:nvSpPr>
          <p:spPr>
            <a:xfrm>
              <a:off x="4406273" y="3372399"/>
              <a:ext cx="936934" cy="425613"/>
            </a:xfrm>
            <a:prstGeom prst="rect">
              <a:avLst/>
            </a:prstGeom>
            <a:noFill/>
          </p:spPr>
          <p:txBody>
            <a:bodyPr wrap="square">
              <a:spAutoFit/>
            </a:bodyPr>
            <a:lstStyle/>
            <a:p>
              <a:pPr algn="ctr">
                <a:defRPr/>
              </a:pPr>
              <a:endParaRPr lang="en-US" altLang="zh-CN" sz="2800"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将来派</a:t>
              </a:r>
              <a:r>
                <a:rPr lang="en-US" altLang="zh-CN" sz="2800" b="1" dirty="0">
                  <a:solidFill>
                    <a:srgbClr val="FFFFFF"/>
                  </a:solidFill>
                  <a:effectLst>
                    <a:outerShdw blurRad="38100" dist="38100" dir="2700000" algn="tl">
                      <a:srgbClr val="000000">
                        <a:alpha val="43137"/>
                      </a:srgbClr>
                    </a:outerShdw>
                  </a:effectLst>
                  <a:latin typeface="Arial"/>
                  <a:cs typeface="Arial"/>
                </a:rPr>
                <a:t>"</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sp>
        <p:nvSpPr>
          <p:cNvPr id="70" name="TextBox 69"/>
          <p:cNvSpPr txBox="1"/>
          <p:nvPr/>
        </p:nvSpPr>
        <p:spPr bwMode="auto">
          <a:xfrm>
            <a:off x="3597616" y="2540081"/>
            <a:ext cx="2793260" cy="954107"/>
          </a:xfrm>
          <a:prstGeom prst="rect">
            <a:avLst/>
          </a:prstGeom>
          <a:noFill/>
        </p:spPr>
        <p:txBody>
          <a:bodyPr wrap="square">
            <a:spAutoFit/>
          </a:bodyPr>
          <a:lstStyle/>
          <a:p>
            <a:pPr algn="ctr">
              <a:defRPr/>
            </a:pPr>
            <a:r>
              <a:rPr lang="zh-CN" altLang="en-US" sz="2800" b="1" dirty="0">
                <a:solidFill>
                  <a:srgbClr val="FFFFFF"/>
                </a:solidFill>
                <a:effectLst>
                  <a:outerShdw blurRad="38100" dist="38100" dir="2700000" algn="tl">
                    <a:srgbClr val="000000">
                      <a:alpha val="43137"/>
                    </a:srgbClr>
                  </a:outerShdw>
                </a:effectLst>
                <a:latin typeface="Arial"/>
                <a:cs typeface="Arial"/>
              </a:rPr>
              <a:t> </a:t>
            </a: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历史派</a:t>
            </a: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 </a:t>
            </a:r>
            <a:endParaRPr lang="en-US" altLang="zh-CN" sz="2800"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将来派</a:t>
            </a:r>
            <a:r>
              <a:rPr lang="en-US" altLang="zh-CN" sz="2800" b="1" dirty="0">
                <a:solidFill>
                  <a:srgbClr val="FFFFFF"/>
                </a:solidFill>
                <a:effectLst>
                  <a:outerShdw blurRad="38100" dist="38100" dir="2700000" algn="tl">
                    <a:srgbClr val="000000">
                      <a:alpha val="43137"/>
                    </a:srgbClr>
                  </a:outerShdw>
                </a:effectLst>
                <a:latin typeface="Arial"/>
                <a:cs typeface="Arial"/>
              </a:rPr>
              <a:t>"</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sp>
        <p:nvSpPr>
          <p:cNvPr id="71" name="TextBox 70"/>
          <p:cNvSpPr txBox="1"/>
          <p:nvPr/>
        </p:nvSpPr>
        <p:spPr bwMode="auto">
          <a:xfrm>
            <a:off x="3142548" y="5655541"/>
            <a:ext cx="3066640" cy="954107"/>
          </a:xfrm>
          <a:prstGeom prst="rect">
            <a:avLst/>
          </a:prstGeom>
          <a:noFill/>
        </p:spPr>
        <p:txBody>
          <a:bodyPr wrap="square">
            <a:spAutoFit/>
          </a:bodyPr>
          <a:lstStyle/>
          <a:p>
            <a:pPr algn="ctr">
              <a:defRPr/>
            </a:pPr>
            <a:r>
              <a:rPr lang="zh-CN" altLang="en-US" sz="2800" b="1" dirty="0">
                <a:solidFill>
                  <a:srgbClr val="FFFFFF"/>
                </a:solidFill>
                <a:effectLst>
                  <a:outerShdw blurRad="38100" dist="38100" dir="2700000" algn="tl">
                    <a:srgbClr val="000000">
                      <a:alpha val="43137"/>
                    </a:srgbClr>
                  </a:outerShdw>
                </a:effectLst>
                <a:latin typeface="Arial"/>
                <a:cs typeface="Arial"/>
              </a:rPr>
              <a:t>代表派</a:t>
            </a:r>
            <a:endParaRPr lang="en-US" altLang="zh-CN" sz="2800"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sz="2800" b="1" dirty="0">
              <a:solidFill>
                <a:srgbClr val="FFFFFF"/>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18620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9.76033E-7 -1.14762E-6 L -0.19642 0.00301 " pathEditMode="relative" rAng="0" ptsTypes="AA">
                                      <p:cBhvr>
                                        <p:cTn id="20" dur="2000" fill="hold"/>
                                        <p:tgtEl>
                                          <p:spTgt spid="66"/>
                                        </p:tgtEl>
                                        <p:attrNameLst>
                                          <p:attrName>ppt_x</p:attrName>
                                          <p:attrName>ppt_y</p:attrName>
                                        </p:attrNameLst>
                                      </p:cBhvr>
                                      <p:rCtr x="-9830" y="139"/>
                                    </p:animMotion>
                                  </p:childTnLst>
                                </p:cTn>
                              </p:par>
                              <p:par>
                                <p:cTn id="21" presetID="3" presetClass="entr" presetSubtype="1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linds(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blinds(horizontal)">
                                      <p:cBhvr>
                                        <p:cTn id="2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49688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ＭＳ Ｐゴシック"/>
                        <a:ea typeface="ＭＳ Ｐゴシック"/>
                        <a:cs typeface="ＭＳ Ｐゴシック"/>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基督显为教会的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头</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，也是</a:t>
                      </a:r>
                      <a:r>
                        <a:rPr lang="en-US" sz="2000" b="1" dirty="0">
                          <a:latin typeface="ＭＳ Ｐゴシック"/>
                          <a:ea typeface="ＭＳ Ｐゴシック"/>
                          <a:cs typeface="ＭＳ Ｐゴシック"/>
                        </a:rPr>
                        <a:t>各样执政掌权者的元首</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以弗所书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1:10, 22; 4:15;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歌罗西书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基督证明为以色列的弥赛亚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撒加利亚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14:3-4;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使徒行传</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1:6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和</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v</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信徒们</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在基督的座位前得到审判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5:10;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以色列和非犹太人</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的审判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以西结书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20:34-38;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马太福音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撒加利亚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14:4; cf.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p</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主</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已经近了</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腓立比书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天国</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已经近了</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马太福音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大自然被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消灭</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大自然被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复原</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罗马书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8:19-22;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义赛亚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159261228"/>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1007094" y="2015387"/>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uLnTx/>
                <a:uFillTx/>
                <a:latin typeface="Arial"/>
                <a:ea typeface="ＭＳ Ｐゴシック" charset="0"/>
                <a:cs typeface="Arial"/>
              </a:rPr>
              <a:t>教会时代</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00CCFF"/>
                </a:solidFill>
                <a:effectLst/>
                <a:uLnTx/>
                <a:uFillTx/>
                <a:latin typeface="Arial"/>
                <a:ea typeface="ＭＳ Ｐゴシック" charset="0"/>
                <a:cs typeface="Arial"/>
              </a:rPr>
              <a:t>被提</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uLnTx/>
                <a:uFillTx/>
                <a:latin typeface="Arial"/>
                <a:ea typeface="ＭＳ Ｐゴシック" charset="0"/>
                <a:cs typeface="Arial"/>
              </a:rPr>
              <a:t>大灾难</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rPr>
              <a:t>7 </a:t>
            </a:r>
            <a:r>
              <a:rPr kumimoji="0" lang="ja-JP" altLang="en-US" sz="3600" b="0" i="0" u="none" strike="noStrike" kern="1200" cap="none" spc="0" normalizeH="0" baseline="0" noProof="0">
                <a:ln>
                  <a:noFill/>
                </a:ln>
                <a:solidFill>
                  <a:srgbClr val="FFFF00"/>
                </a:solidFill>
                <a:effectLst/>
                <a:uLnTx/>
                <a:uFillTx/>
                <a:latin typeface="Arial"/>
                <a:ea typeface="ＭＳ Ｐゴシック" charset="0"/>
                <a:cs typeface="Arial"/>
              </a:rPr>
              <a:t>年</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68" name="Text Box 9"/>
          <p:cNvSpPr txBox="1">
            <a:spLocks noChangeArrowheads="1"/>
          </p:cNvSpPr>
          <p:nvPr/>
        </p:nvSpPr>
        <p:spPr bwMode="auto">
          <a:xfrm>
            <a:off x="5361835"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uLnTx/>
                <a:uFillTx/>
                <a:latin typeface="Arial"/>
                <a:ea typeface="ＭＳ Ｐゴシック" charset="0"/>
                <a:cs typeface="Arial"/>
              </a:rPr>
              <a:t>千禧年</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rPr>
              <a:t>1000 </a:t>
            </a:r>
            <a:r>
              <a:rPr kumimoji="0" lang="ja-JP" altLang="en-US" sz="3600" b="0" i="0" u="none" strike="noStrike" kern="1200" cap="none" spc="0" normalizeH="0" baseline="0" noProof="0">
                <a:ln>
                  <a:noFill/>
                </a:ln>
                <a:solidFill>
                  <a:srgbClr val="FFFF00"/>
                </a:solidFill>
                <a:effectLst/>
                <a:uLnTx/>
                <a:uFillTx/>
                <a:latin typeface="Arial"/>
                <a:ea typeface="ＭＳ Ｐゴシック" charset="0"/>
                <a:cs typeface="Arial"/>
              </a:rPr>
              <a:t>年</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70" name="Text Box 11"/>
          <p:cNvSpPr txBox="1">
            <a:spLocks noChangeArrowheads="1"/>
          </p:cNvSpPr>
          <p:nvPr/>
        </p:nvSpPr>
        <p:spPr bwMode="auto">
          <a:xfrm rot="5400000" flipH="1">
            <a:off x="6784544" y="2015385"/>
            <a:ext cx="311626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CC00"/>
                </a:solidFill>
                <a:effectLst/>
                <a:uLnTx/>
                <a:uFillTx/>
                <a:latin typeface="Arial"/>
                <a:ea typeface="ＭＳ Ｐゴシック" charset="0"/>
                <a:cs typeface="Arial"/>
              </a:rPr>
              <a:t>永恒国度</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990600" y="11160"/>
            <a:ext cx="7236297" cy="1077218"/>
          </a:xfrm>
          <a:noFill/>
        </p:spPr>
        <p:txBody>
          <a:bodyPr wrap="square" anchor="t">
            <a:spAutoFit/>
          </a:bodyPr>
          <a:lstStyle/>
          <a:p>
            <a:pPr>
              <a:spcBef>
                <a:spcPct val="50000"/>
              </a:spcBef>
            </a:pPr>
            <a:r>
              <a:rPr lang="zh-CN" altLang="en-US" sz="3200" b="1" dirty="0">
                <a:solidFill>
                  <a:srgbClr val="FFFF99"/>
                </a:solidFill>
                <a:latin typeface="Arial"/>
                <a:ea typeface="ＭＳ Ｐゴシック" charset="0"/>
                <a:cs typeface="Arial"/>
              </a:rPr>
              <a:t>“</a:t>
            </a:r>
            <a:r>
              <a:rPr lang="ja-JP" altLang="en-SG" sz="3200" b="1">
                <a:solidFill>
                  <a:srgbClr val="FFFF99"/>
                </a:solidFill>
                <a:latin typeface="Arial"/>
                <a:ea typeface="ＭＳ Ｐゴシック" charset="0"/>
                <a:cs typeface="Arial"/>
              </a:rPr>
              <a:t>灾前被</a:t>
            </a:r>
            <a:r>
              <a:rPr lang="ja-JP" altLang="en-US" sz="3200" b="1">
                <a:solidFill>
                  <a:srgbClr val="FFFF99"/>
                </a:solidFill>
                <a:latin typeface="Arial"/>
                <a:ea typeface="ＭＳ Ｐゴシック" charset="0"/>
                <a:cs typeface="Arial"/>
              </a:rPr>
              <a:t>提阐</a:t>
            </a:r>
            <a:r>
              <a:rPr lang="zh-CN" altLang="en-US" sz="3200" b="1" dirty="0">
                <a:solidFill>
                  <a:srgbClr val="FFFF99"/>
                </a:solidFill>
                <a:latin typeface="Arial"/>
                <a:ea typeface="ＭＳ Ｐゴシック" charset="0"/>
                <a:cs typeface="Arial"/>
              </a:rPr>
              <a:t>”</a:t>
            </a:r>
            <a:r>
              <a:rPr lang="ja-JP" altLang="en-US" sz="3200" b="1">
                <a:solidFill>
                  <a:srgbClr val="FFFF99"/>
                </a:solidFill>
                <a:latin typeface="Arial"/>
                <a:ea typeface="ＭＳ Ｐゴシック" charset="0"/>
                <a:cs typeface="Arial"/>
              </a:rPr>
              <a:t>理论述了千禧年如何有新生儿和死亡</a:t>
            </a:r>
            <a:endParaRPr lang="en-US" sz="32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00CCFF"/>
                </a:solidFill>
                <a:effectLst/>
                <a:uLnTx/>
                <a:uFillTx/>
                <a:latin typeface="Arial"/>
                <a:ea typeface="ＭＳ Ｐゴシック" charset="0"/>
                <a:cs typeface="Arial"/>
              </a:rPr>
              <a:t>第二次再来</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2240" name="Text Box 5"/>
          <p:cNvSpPr txBox="1">
            <a:spLocks noChangeArrowheads="1"/>
          </p:cNvSpPr>
          <p:nvPr/>
        </p:nvSpPr>
        <p:spPr bwMode="auto">
          <a:xfrm>
            <a:off x="-1" y="4856172"/>
            <a:ext cx="4237427" cy="15696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在被提的时候</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信徒们相信自己将会去到天堂</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而</a:t>
            </a:r>
            <a:r>
              <a:rPr kumimoji="0" lang="ja-JP" altLang="en-SG" sz="2400" b="1" i="0" u="none" strike="noStrike" kern="1200" cap="none" spc="0" normalizeH="0" baseline="0" noProof="0">
                <a:ln>
                  <a:noFill/>
                </a:ln>
                <a:solidFill>
                  <a:srgbClr val="FFFFFF"/>
                </a:solidFill>
                <a:effectLst/>
                <a:uLnTx/>
                <a:uFillTx/>
                <a:latin typeface="Arial"/>
                <a:ea typeface="ＭＳ Ｐゴシック" charset="0"/>
                <a:cs typeface="Arial"/>
              </a:rPr>
              <a:t>非信徒</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将会留存在地上</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大灾难</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0%</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可能性发生在基督徒身上</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4403600" y="4838031"/>
            <a:ext cx="4740399" cy="15696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大灾难之后</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在地上的基督徒相信可以进入到千禧年</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以凡人的身体进入千禧年</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千禧年会</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100%</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的发生在基督徒身上</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2800" b="0" i="0" u="none" strike="noStrike" kern="1200" cap="none" spc="0" normalizeH="0" baseline="0" noProof="0">
                <a:ln>
                  <a:noFill/>
                </a:ln>
                <a:solidFill>
                  <a:srgbClr val="FFFFFF"/>
                </a:solidFill>
                <a:effectLst/>
                <a:uLnTx/>
                <a:uFillTx/>
                <a:latin typeface="Arial"/>
                <a:ea typeface="ＭＳ Ｐゴシック" charset="0"/>
                <a:cs typeface="Arial"/>
              </a:rPr>
              <a:t>基督徒</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9"/>
          <p:cNvSpPr txBox="1">
            <a:spLocks noChangeArrowheads="1"/>
          </p:cNvSpPr>
          <p:nvPr/>
        </p:nvSpPr>
        <p:spPr bwMode="auto">
          <a:xfrm>
            <a:off x="6433277" y="1804697"/>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2800" b="0" i="0" u="none" strike="noStrike" kern="1200" cap="none" spc="0" normalizeH="0" baseline="0" noProof="0">
                <a:ln>
                  <a:noFill/>
                </a:ln>
                <a:solidFill>
                  <a:srgbClr val="FFFFFF"/>
                </a:solidFill>
                <a:effectLst/>
                <a:uLnTx/>
                <a:uFillTx/>
                <a:latin typeface="Arial"/>
                <a:ea typeface="ＭＳ Ｐゴシック" charset="0"/>
                <a:cs typeface="Arial"/>
              </a:rPr>
              <a:t>这些再来</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7504424" y="4441043"/>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0066"/>
                </a:solidFill>
                <a:effectLst/>
                <a:uLnTx/>
                <a:uFillTx/>
                <a:latin typeface="Arial"/>
                <a:ea typeface="ＭＳ Ｐゴシック" charset="0"/>
                <a:cs typeface="Arial"/>
              </a:rPr>
              <a:t>审判</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746781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40965" name="Text Box 5"/>
          <p:cNvSpPr txBox="1">
            <a:spLocks noChangeArrowheads="1"/>
          </p:cNvSpPr>
          <p:nvPr/>
        </p:nvSpPr>
        <p:spPr bwMode="auto">
          <a:xfrm>
            <a:off x="3565554" y="1883459"/>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40966" name="Text Box 6"/>
          <p:cNvSpPr txBox="1">
            <a:spLocks noChangeArrowheads="1"/>
          </p:cNvSpPr>
          <p:nvPr/>
        </p:nvSpPr>
        <p:spPr bwMode="auto">
          <a:xfrm>
            <a:off x="1736725" y="188345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40967"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40968"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7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0969"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40970"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1000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0972"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40973"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FF00"/>
                </a:solidFill>
                <a:latin typeface="Arial"/>
                <a:cs typeface="Arial"/>
              </a:rPr>
              <a:t>审判</a:t>
            </a:r>
            <a:endParaRPr lang="en-US" sz="3600" b="1" dirty="0">
              <a:solidFill>
                <a:srgbClr val="FFFF00"/>
              </a:solidFill>
              <a:latin typeface="Arial"/>
              <a:cs typeface="Arial"/>
            </a:endParaRP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患难中</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154641"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a:cs typeface="Arial"/>
              </a:rPr>
              <a:t>208</a:t>
            </a:r>
            <a:endParaRPr lang="en-US" sz="2000" b="1">
              <a:solidFill>
                <a:srgbClr val="000000"/>
              </a:solidFill>
              <a:latin typeface="Arial"/>
              <a:cs typeface="Arial"/>
            </a:endParaRPr>
          </a:p>
        </p:txBody>
      </p:sp>
    </p:spTree>
    <p:extLst>
      <p:ext uri="{BB962C8B-B14F-4D97-AF65-F5344CB8AC3E}">
        <p14:creationId xmlns:p14="http://schemas.microsoft.com/office/powerpoint/2010/main" val="3322065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患难后</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158737"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dirty="0">
                <a:solidFill>
                  <a:srgbClr val="FFFFFF"/>
                </a:solidFill>
                <a:latin typeface="Arial"/>
                <a:cs typeface="Arial"/>
              </a:rPr>
              <a:t>208</a:t>
            </a:r>
            <a:endParaRPr lang="en-US" sz="2000" b="1" dirty="0">
              <a:solidFill>
                <a:srgbClr val="000000"/>
              </a:solidFill>
              <a:latin typeface="Arial"/>
              <a:cs typeface="Arial"/>
            </a:endParaRPr>
          </a:p>
        </p:txBody>
      </p:sp>
      <p:sp>
        <p:nvSpPr>
          <p:cNvPr id="1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19" name="Text Box 5"/>
          <p:cNvSpPr txBox="1">
            <a:spLocks noChangeArrowheads="1"/>
          </p:cNvSpPr>
          <p:nvPr/>
        </p:nvSpPr>
        <p:spPr bwMode="auto">
          <a:xfrm>
            <a:off x="3852306" y="1883459"/>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20" name="Text Box 6"/>
          <p:cNvSpPr txBox="1">
            <a:spLocks noChangeArrowheads="1"/>
          </p:cNvSpPr>
          <p:nvPr/>
        </p:nvSpPr>
        <p:spPr bwMode="auto">
          <a:xfrm>
            <a:off x="2119065" y="188345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21"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22"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7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23"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24"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1000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25"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26"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FF00"/>
                </a:solidFill>
                <a:latin typeface="Arial"/>
                <a:cs typeface="Arial"/>
              </a:rPr>
              <a:t>审判</a:t>
            </a:r>
            <a:endParaRPr lang="en-US" sz="3600" b="1" dirty="0">
              <a:solidFill>
                <a:srgbClr val="FFFF00"/>
              </a:solidFill>
              <a:latin typeface="Arial"/>
              <a:cs typeface="Arial"/>
            </a:endParaRPr>
          </a:p>
        </p:txBody>
      </p:sp>
    </p:spTree>
    <p:extLst>
      <p:ext uri="{BB962C8B-B14F-4D97-AF65-F5344CB8AC3E}">
        <p14:creationId xmlns:p14="http://schemas.microsoft.com/office/powerpoint/2010/main" val="21259189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39941"/>
                                        </p:tgtEl>
                                        <p:attrNameLst>
                                          <p:attrName>style.visibility</p:attrName>
                                        </p:attrNameLst>
                                      </p:cBhvr>
                                      <p:to>
                                        <p:strVal val="visible"/>
                                      </p:to>
                                    </p:set>
                                    <p:anim calcmode="lin" valueType="num">
                                      <p:cBhvr additive="base">
                                        <p:cTn id="12" dur="500" fill="hold"/>
                                        <p:tgtEl>
                                          <p:spTgt spid="39941"/>
                                        </p:tgtEl>
                                        <p:attrNameLst>
                                          <p:attrName>ppt_x</p:attrName>
                                        </p:attrNameLst>
                                      </p:cBhvr>
                                      <p:tavLst>
                                        <p:tav tm="0">
                                          <p:val>
                                            <p:strVal val="#ppt_x"/>
                                          </p:val>
                                        </p:tav>
                                        <p:tav tm="100000">
                                          <p:val>
                                            <p:strVal val="#ppt_x"/>
                                          </p:val>
                                        </p:tav>
                                      </p:tavLst>
                                    </p:anim>
                                    <p:anim calcmode="lin" valueType="num">
                                      <p:cBhvr additive="base">
                                        <p:cTn id="13" dur="500" fill="hold"/>
                                        <p:tgtEl>
                                          <p:spTgt spid="39941"/>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39942"/>
                                        </p:tgtEl>
                                        <p:attrNameLst>
                                          <p:attrName>style.visibility</p:attrName>
                                        </p:attrNameLst>
                                      </p:cBhvr>
                                      <p:to>
                                        <p:strVal val="visible"/>
                                      </p:to>
                                    </p:set>
                                    <p:anim calcmode="lin" valueType="num">
                                      <p:cBhvr additive="base">
                                        <p:cTn id="17" dur="500" fill="hold"/>
                                        <p:tgtEl>
                                          <p:spTgt spid="39942"/>
                                        </p:tgtEl>
                                        <p:attrNameLst>
                                          <p:attrName>ppt_x</p:attrName>
                                        </p:attrNameLst>
                                      </p:cBhvr>
                                      <p:tavLst>
                                        <p:tav tm="0">
                                          <p:val>
                                            <p:strVal val="#ppt_x"/>
                                          </p:val>
                                        </p:tav>
                                        <p:tav tm="100000">
                                          <p:val>
                                            <p:strVal val="#ppt_x"/>
                                          </p:val>
                                        </p:tav>
                                      </p:tavLst>
                                    </p:anim>
                                    <p:anim calcmode="lin" valueType="num">
                                      <p:cBhvr additive="base">
                                        <p:cTn id="18" dur="500" fill="hold"/>
                                        <p:tgtEl>
                                          <p:spTgt spid="3994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500"/>
                            </p:stCondLst>
                            <p:childTnLst>
                              <p:par>
                                <p:cTn id="20" presetID="2" presetClass="entr" presetSubtype="1" fill="hold" grpId="0" nodeType="afterEffect">
                                  <p:stCondLst>
                                    <p:cond delay="0"/>
                                  </p:stCondLst>
                                  <p:childTnLst>
                                    <p:set>
                                      <p:cBhvr>
                                        <p:cTn id="21" dur="1" fill="hold">
                                          <p:stCondLst>
                                            <p:cond delay="0"/>
                                          </p:stCondLst>
                                        </p:cTn>
                                        <p:tgtEl>
                                          <p:spTgt spid="39939"/>
                                        </p:tgtEl>
                                        <p:attrNameLst>
                                          <p:attrName>style.visibility</p:attrName>
                                        </p:attrNameLst>
                                      </p:cBhvr>
                                      <p:to>
                                        <p:strVal val="visible"/>
                                      </p:to>
                                    </p:set>
                                    <p:anim calcmode="lin" valueType="num">
                                      <p:cBhvr additive="base">
                                        <p:cTn id="22" dur="500" fill="hold"/>
                                        <p:tgtEl>
                                          <p:spTgt spid="39939"/>
                                        </p:tgtEl>
                                        <p:attrNameLst>
                                          <p:attrName>ppt_x</p:attrName>
                                        </p:attrNameLst>
                                      </p:cBhvr>
                                      <p:tavLst>
                                        <p:tav tm="0">
                                          <p:val>
                                            <p:strVal val="#ppt_x"/>
                                          </p:val>
                                        </p:tav>
                                        <p:tav tm="100000">
                                          <p:val>
                                            <p:strVal val="#ppt_x"/>
                                          </p:val>
                                        </p:tav>
                                      </p:tavLst>
                                    </p:anim>
                                    <p:anim calcmode="lin" valueType="num">
                                      <p:cBhvr additive="base">
                                        <p:cTn id="23" dur="500" fill="hold"/>
                                        <p:tgtEl>
                                          <p:spTgt spid="39939"/>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3" presetClass="entr" presetSubtype="16" fill="hold" grpId="0" nodeType="after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childTnLst>
                                </p:cTn>
                              </p:par>
                            </p:childTnLst>
                          </p:cTn>
                        </p:par>
                        <p:par>
                          <p:cTn id="29" fill="hold">
                            <p:stCondLst>
                              <p:cond delay="5500"/>
                            </p:stCondLst>
                            <p:childTnLst>
                              <p:par>
                                <p:cTn id="30" presetID="23" presetClass="entr" presetSubtype="16"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childTnLst>
                                </p:cTn>
                              </p:par>
                            </p:childTnLst>
                          </p:cTn>
                        </p:par>
                        <p:par>
                          <p:cTn id="34" fill="hold">
                            <p:stCondLst>
                              <p:cond delay="6000"/>
                            </p:stCondLst>
                            <p:childTnLst>
                              <p:par>
                                <p:cTn id="35" presetID="4" presetClass="entr" presetSubtype="32" fill="hold" grpId="0" nodeType="afterEffect">
                                  <p:stCondLst>
                                    <p:cond delay="2000"/>
                                  </p:stCondLst>
                                  <p:childTnLst>
                                    <p:set>
                                      <p:cBhvr>
                                        <p:cTn id="36" dur="1" fill="hold">
                                          <p:stCondLst>
                                            <p:cond delay="0"/>
                                          </p:stCondLst>
                                        </p:cTn>
                                        <p:tgtEl>
                                          <p:spTgt spid="20"/>
                                        </p:tgtEl>
                                        <p:attrNameLst>
                                          <p:attrName>style.visibility</p:attrName>
                                        </p:attrNameLst>
                                      </p:cBhvr>
                                      <p:to>
                                        <p:strVal val="visible"/>
                                      </p:to>
                                    </p:set>
                                    <p:animEffect transition="in" filter="box(out)">
                                      <p:cBhvr>
                                        <p:cTn id="37" dur="500"/>
                                        <p:tgtEl>
                                          <p:spTgt spid="20"/>
                                        </p:tgtEl>
                                      </p:cBhvr>
                                    </p:animEffect>
                                  </p:childTnLst>
                                </p:cTn>
                              </p:par>
                            </p:childTnLst>
                          </p:cTn>
                        </p:par>
                        <p:par>
                          <p:cTn id="38" fill="hold">
                            <p:stCondLst>
                              <p:cond delay="8500"/>
                            </p:stCondLst>
                            <p:childTnLst>
                              <p:par>
                                <p:cTn id="39" presetID="2" presetClass="entr" presetSubtype="1" fill="hold" grpId="0" nodeType="afterEffect">
                                  <p:stCondLst>
                                    <p:cond delay="20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childTnLst>
                          </p:cTn>
                        </p:par>
                        <p:par>
                          <p:cTn id="43" fill="hold">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childTnLst>
                                </p:cTn>
                              </p:par>
                            </p:childTnLst>
                          </p:cTn>
                        </p:par>
                        <p:par>
                          <p:cTn id="48" fill="hold">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childTnLst>
                                </p:cTn>
                              </p:par>
                            </p:childTnLst>
                          </p:cTn>
                        </p:par>
                        <p:par>
                          <p:cTn id="53" fill="hold">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childTnLst>
                          </p:cTn>
                        </p:par>
                        <p:par>
                          <p:cTn id="58" fill="hold">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1+#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52" grpId="0" animBg="1"/>
      <p:bldP spid="19" grpId="0" autoUpdateAnimBg="0"/>
      <p:bldP spid="20" grpId="0" autoUpdateAnimBg="0"/>
      <p:bldP spid="21" grpId="0"/>
      <p:bldP spid="22" grpId="0" autoUpdateAnimBg="0"/>
      <p:bldP spid="23" grpId="0"/>
      <p:bldP spid="24" grpId="0" autoUpdateAnimBg="0"/>
      <p:bldP spid="25" grpId="0" autoUpdateAnimBg="0"/>
      <p:bldP spid="26"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chemeClr val="accent2"/>
          </a:solidFill>
        </p:spPr>
        <p:txBody>
          <a:bodyPr/>
          <a:lstStyle/>
          <a:p>
            <a:r>
              <a:rPr lang="zh-CN" altLang="en-US" sz="3600" dirty="0">
                <a:solidFill>
                  <a:schemeClr val="bg1"/>
                </a:solidFill>
                <a:latin typeface="Arial" charset="0"/>
                <a:ea typeface="ＭＳ Ｐゴシック" charset="0"/>
                <a:cs typeface="Arial" charset="0"/>
              </a:rPr>
              <a:t>为什么我不跟随</a:t>
            </a:r>
            <a:r>
              <a:rPr lang="en-US" altLang="zh-CN" sz="3600" dirty="0">
                <a:solidFill>
                  <a:schemeClr val="bg1"/>
                </a:solidFill>
                <a:latin typeface="Arial" charset="0"/>
                <a:ea typeface="ＭＳ Ｐゴシック" charset="0"/>
                <a:cs typeface="Arial" charset="0"/>
              </a:rPr>
              <a:t>"</a:t>
            </a:r>
            <a:r>
              <a:rPr lang="zh-CN" altLang="en-US" sz="3600" dirty="0">
                <a:solidFill>
                  <a:schemeClr val="bg1"/>
                </a:solidFill>
                <a:latin typeface="Arial" charset="0"/>
                <a:ea typeface="ＭＳ Ｐゴシック" charset="0"/>
                <a:cs typeface="Arial" charset="0"/>
              </a:rPr>
              <a:t>患难后</a:t>
            </a:r>
            <a:r>
              <a:rPr lang="en-US" altLang="zh-CN" sz="3600" dirty="0">
                <a:solidFill>
                  <a:schemeClr val="bg1"/>
                </a:solidFill>
                <a:latin typeface="Arial" charset="0"/>
                <a:ea typeface="ＭＳ Ｐゴシック" charset="0"/>
                <a:cs typeface="Arial" charset="0"/>
              </a:rPr>
              <a:t>"</a:t>
            </a:r>
            <a:r>
              <a:rPr lang="zh-CN" altLang="en-US" sz="3600" dirty="0">
                <a:solidFill>
                  <a:schemeClr val="bg1"/>
                </a:solidFill>
                <a:latin typeface="Arial" charset="0"/>
                <a:ea typeface="ＭＳ Ｐゴシック" charset="0"/>
                <a:cs typeface="Arial" charset="0"/>
              </a:rPr>
              <a:t>的看法呢？</a:t>
            </a:r>
            <a:endParaRPr lang="en-US" sz="3600" i="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8.	</a:t>
            </a:r>
            <a:r>
              <a:rPr lang="zh-CN" altLang="en-US" sz="3600" dirty="0">
                <a:solidFill>
                  <a:srgbClr val="FFFFFF"/>
                </a:solidFill>
                <a:effectLst>
                  <a:outerShdw blurRad="38100" dist="38100" dir="2700000" algn="tl">
                    <a:srgbClr val="000000"/>
                  </a:outerShdw>
                </a:effectLst>
                <a:latin typeface="Arial" charset="0"/>
                <a:cs typeface="Arial" charset="0"/>
              </a:rPr>
              <a:t>如果如此，那绵羊和山羊因该已被分别。</a:t>
            </a:r>
            <a:r>
              <a:rPr lang="en-US" altLang="zh-CN" sz="3600" dirty="0">
                <a:solidFill>
                  <a:srgbClr val="FFFFFF"/>
                </a:solidFill>
                <a:effectLst>
                  <a:outerShdw blurRad="38100" dist="38100" dir="2700000" algn="tl">
                    <a:srgbClr val="000000"/>
                  </a:outerShdw>
                </a:effectLst>
                <a:latin typeface="Arial" charset="0"/>
                <a:cs typeface="Arial" charset="0"/>
              </a:rPr>
              <a:t> </a:t>
            </a:r>
            <a:r>
              <a:rPr lang="en-US"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马泰福音</a:t>
            </a:r>
            <a:r>
              <a:rPr lang="en-US" sz="3600" dirty="0">
                <a:solidFill>
                  <a:srgbClr val="FFFFFF"/>
                </a:solidFill>
                <a:effectLst>
                  <a:outerShdw blurRad="38100" dist="38100" dir="2700000" algn="tl">
                    <a:srgbClr val="000000"/>
                  </a:outerShdw>
                </a:effectLst>
                <a:latin typeface="Arial" charset="0"/>
                <a:cs typeface="Arial" charset="0"/>
              </a:rPr>
              <a:t> 25:31-46).</a:t>
            </a: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
        <p:nvSpPr>
          <p:cNvPr id="5" name="Rectangle 4"/>
          <p:cNvSpPr>
            <a:spLocks noChangeArrowheads="1"/>
          </p:cNvSpPr>
          <p:nvPr/>
        </p:nvSpPr>
        <p:spPr bwMode="auto">
          <a:xfrm>
            <a:off x="381000" y="2933030"/>
            <a:ext cx="8458200" cy="37338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9.	</a:t>
            </a:r>
            <a:r>
              <a:rPr lang="zh-CN" altLang="en-US" sz="3600" dirty="0">
                <a:solidFill>
                  <a:srgbClr val="FFFFFF"/>
                </a:solidFill>
                <a:effectLst>
                  <a:outerShdw blurRad="38100" dist="38100" dir="2700000" algn="tl">
                    <a:srgbClr val="000000"/>
                  </a:outerShdw>
                </a:effectLst>
                <a:latin typeface="Arial" charset="0"/>
                <a:cs typeface="Arial" charset="0"/>
              </a:rPr>
              <a:t>有的人会在千禧年死亡</a:t>
            </a:r>
            <a:r>
              <a:rPr lang="en-US"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以赛亚</a:t>
            </a:r>
            <a:r>
              <a:rPr lang="en-US" sz="3600" dirty="0">
                <a:solidFill>
                  <a:srgbClr val="FFFFFF"/>
                </a:solidFill>
                <a:effectLst>
                  <a:outerShdw blurRad="38100" dist="38100" dir="2700000" algn="tl">
                    <a:srgbClr val="000000"/>
                  </a:outerShdw>
                </a:effectLst>
                <a:latin typeface="Arial" charset="0"/>
                <a:cs typeface="Arial" charset="0"/>
              </a:rPr>
              <a:t> 65:20), </a:t>
            </a:r>
            <a:r>
              <a:rPr lang="zh-CN" altLang="en-US" sz="3600" dirty="0">
                <a:solidFill>
                  <a:srgbClr val="FFFFFF"/>
                </a:solidFill>
                <a:effectLst>
                  <a:outerShdw blurRad="38100" dist="38100" dir="2700000" algn="tl">
                    <a:srgbClr val="000000"/>
                  </a:outerShdw>
                </a:effectLst>
                <a:latin typeface="Arial" charset="0"/>
                <a:cs typeface="Arial" charset="0"/>
              </a:rPr>
              <a:t>但是患难后被提时</a:t>
            </a:r>
            <a:r>
              <a:rPr lang="zh-CN" altLang="en-US" sz="3600" i="1" dirty="0">
                <a:solidFill>
                  <a:srgbClr val="FFFFFF"/>
                </a:solidFill>
                <a:effectLst>
                  <a:outerShdw blurRad="38100" dist="38100" dir="2700000" algn="tl">
                    <a:srgbClr val="000000"/>
                  </a:outerShdw>
                </a:effectLst>
                <a:latin typeface="Arial" charset="0"/>
                <a:cs typeface="Arial" charset="0"/>
              </a:rPr>
              <a:t>每个</a:t>
            </a:r>
            <a:r>
              <a:rPr lang="zh-CN" altLang="en-US" sz="3600" dirty="0">
                <a:solidFill>
                  <a:srgbClr val="FFFFFF"/>
                </a:solidFill>
                <a:effectLst>
                  <a:outerShdw blurRad="38100" dist="38100" dir="2700000" algn="tl">
                    <a:srgbClr val="000000"/>
                  </a:outerShdw>
                </a:effectLst>
                <a:latin typeface="Arial" charset="0"/>
                <a:cs typeface="Arial" charset="0"/>
              </a:rPr>
              <a:t>信徒都会收到荣耀的身体</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所以一些人必须会在患难时信主，而且以终有一死的身体进入千禧年。</a:t>
            </a:r>
            <a:endParaRPr lang="en-US" sz="3600"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855688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部分</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156699"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a:cs typeface="Arial"/>
              </a:rPr>
              <a:t>208</a:t>
            </a:r>
            <a:endParaRPr lang="en-US" sz="2000" b="1">
              <a:solidFill>
                <a:srgbClr val="000000"/>
              </a:solidFill>
              <a:latin typeface="Arial"/>
              <a:cs typeface="Arial"/>
            </a:endParaRPr>
          </a:p>
        </p:txBody>
      </p:sp>
      <p:sp>
        <p:nvSpPr>
          <p:cNvPr id="37"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38" name="Text Box 5"/>
          <p:cNvSpPr txBox="1">
            <a:spLocks noChangeArrowheads="1"/>
          </p:cNvSpPr>
          <p:nvPr/>
        </p:nvSpPr>
        <p:spPr bwMode="auto">
          <a:xfrm>
            <a:off x="3729414" y="1883459"/>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39" name="Text Box 6"/>
          <p:cNvSpPr txBox="1">
            <a:spLocks noChangeArrowheads="1"/>
          </p:cNvSpPr>
          <p:nvPr/>
        </p:nvSpPr>
        <p:spPr bwMode="auto">
          <a:xfrm>
            <a:off x="1900585" y="188345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40"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41"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7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2"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43"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1000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4"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45"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FF00"/>
                </a:solidFill>
                <a:latin typeface="Arial"/>
                <a:cs typeface="Arial"/>
              </a:rPr>
              <a:t>审判</a:t>
            </a:r>
            <a:endParaRPr lang="en-US" sz="3600" b="1" dirty="0">
              <a:solidFill>
                <a:srgbClr val="FFFF00"/>
              </a:solidFill>
              <a:latin typeface="Arial"/>
              <a:cs typeface="Arial"/>
            </a:endParaRPr>
          </a:p>
        </p:txBody>
      </p:sp>
    </p:spTree>
    <p:extLst>
      <p:ext uri="{BB962C8B-B14F-4D97-AF65-F5344CB8AC3E}">
        <p14:creationId xmlns:p14="http://schemas.microsoft.com/office/powerpoint/2010/main" val="3517163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236549"/>
                                        </p:tgtEl>
                                        <p:attrNameLst>
                                          <p:attrName>style.visibility</p:attrName>
                                        </p:attrNameLst>
                                      </p:cBhvr>
                                      <p:to>
                                        <p:strVal val="visible"/>
                                      </p:to>
                                    </p:set>
                                    <p:anim calcmode="lin" valueType="num">
                                      <p:cBhvr additive="base">
                                        <p:cTn id="12" dur="500" fill="hold"/>
                                        <p:tgtEl>
                                          <p:spTgt spid="236549"/>
                                        </p:tgtEl>
                                        <p:attrNameLst>
                                          <p:attrName>ppt_x</p:attrName>
                                        </p:attrNameLst>
                                      </p:cBhvr>
                                      <p:tavLst>
                                        <p:tav tm="0">
                                          <p:val>
                                            <p:strVal val="#ppt_x"/>
                                          </p:val>
                                        </p:tav>
                                        <p:tav tm="100000">
                                          <p:val>
                                            <p:strVal val="#ppt_x"/>
                                          </p:val>
                                        </p:tav>
                                      </p:tavLst>
                                    </p:anim>
                                    <p:anim calcmode="lin" valueType="num">
                                      <p:cBhvr additive="base">
                                        <p:cTn id="13" dur="500" fill="hold"/>
                                        <p:tgtEl>
                                          <p:spTgt spid="23654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236550"/>
                                        </p:tgtEl>
                                        <p:attrNameLst>
                                          <p:attrName>style.visibility</p:attrName>
                                        </p:attrNameLst>
                                      </p:cBhvr>
                                      <p:to>
                                        <p:strVal val="visible"/>
                                      </p:to>
                                    </p:set>
                                    <p:anim calcmode="lin" valueType="num">
                                      <p:cBhvr additive="base">
                                        <p:cTn id="17" dur="500" fill="hold"/>
                                        <p:tgtEl>
                                          <p:spTgt spid="236550"/>
                                        </p:tgtEl>
                                        <p:attrNameLst>
                                          <p:attrName>ppt_x</p:attrName>
                                        </p:attrNameLst>
                                      </p:cBhvr>
                                      <p:tavLst>
                                        <p:tav tm="0">
                                          <p:val>
                                            <p:strVal val="#ppt_x"/>
                                          </p:val>
                                        </p:tav>
                                        <p:tav tm="100000">
                                          <p:val>
                                            <p:strVal val="#ppt_x"/>
                                          </p:val>
                                        </p:tav>
                                      </p:tavLst>
                                    </p:anim>
                                    <p:anim calcmode="lin" valueType="num">
                                      <p:cBhvr additive="base">
                                        <p:cTn id="18" dur="500" fill="hold"/>
                                        <p:tgtEl>
                                          <p:spTgt spid="23655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500"/>
                            </p:stCondLst>
                            <p:childTnLst>
                              <p:par>
                                <p:cTn id="20" presetID="2" presetClass="entr" presetSubtype="1" fill="hold" grpId="0" nodeType="afterEffect">
                                  <p:stCondLst>
                                    <p:cond delay="0"/>
                                  </p:stCondLst>
                                  <p:childTnLst>
                                    <p:set>
                                      <p:cBhvr>
                                        <p:cTn id="21" dur="1" fill="hold">
                                          <p:stCondLst>
                                            <p:cond delay="0"/>
                                          </p:stCondLst>
                                        </p:cTn>
                                        <p:tgtEl>
                                          <p:spTgt spid="236547"/>
                                        </p:tgtEl>
                                        <p:attrNameLst>
                                          <p:attrName>style.visibility</p:attrName>
                                        </p:attrNameLst>
                                      </p:cBhvr>
                                      <p:to>
                                        <p:strVal val="visible"/>
                                      </p:to>
                                    </p:set>
                                    <p:anim calcmode="lin" valueType="num">
                                      <p:cBhvr additive="base">
                                        <p:cTn id="22" dur="500" fill="hold"/>
                                        <p:tgtEl>
                                          <p:spTgt spid="236547"/>
                                        </p:tgtEl>
                                        <p:attrNameLst>
                                          <p:attrName>ppt_x</p:attrName>
                                        </p:attrNameLst>
                                      </p:cBhvr>
                                      <p:tavLst>
                                        <p:tav tm="0">
                                          <p:val>
                                            <p:strVal val="#ppt_x"/>
                                          </p:val>
                                        </p:tav>
                                        <p:tav tm="100000">
                                          <p:val>
                                            <p:strVal val="#ppt_x"/>
                                          </p:val>
                                        </p:tav>
                                      </p:tavLst>
                                    </p:anim>
                                    <p:anim calcmode="lin" valueType="num">
                                      <p:cBhvr additive="base">
                                        <p:cTn id="23" dur="500" fill="hold"/>
                                        <p:tgtEl>
                                          <p:spTgt spid="236547"/>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4000"/>
                            </p:stCondLst>
                            <p:childTnLst>
                              <p:par>
                                <p:cTn id="25" presetID="2" presetClass="entr" presetSubtype="1" fill="hold" grpId="0" nodeType="afterEffect">
                                  <p:stCondLst>
                                    <p:cond delay="1000"/>
                                  </p:stCondLst>
                                  <p:childTnLst>
                                    <p:set>
                                      <p:cBhvr>
                                        <p:cTn id="26" dur="1" fill="hold">
                                          <p:stCondLst>
                                            <p:cond delay="0"/>
                                          </p:stCondLst>
                                        </p:cTn>
                                        <p:tgtEl>
                                          <p:spTgt spid="236561"/>
                                        </p:tgtEl>
                                        <p:attrNameLst>
                                          <p:attrName>style.visibility</p:attrName>
                                        </p:attrNameLst>
                                      </p:cBhvr>
                                      <p:to>
                                        <p:strVal val="visible"/>
                                      </p:to>
                                    </p:set>
                                    <p:anim calcmode="lin" valueType="num">
                                      <p:cBhvr additive="base">
                                        <p:cTn id="27" dur="500" fill="hold"/>
                                        <p:tgtEl>
                                          <p:spTgt spid="236561"/>
                                        </p:tgtEl>
                                        <p:attrNameLst>
                                          <p:attrName>ppt_x</p:attrName>
                                        </p:attrNameLst>
                                      </p:cBhvr>
                                      <p:tavLst>
                                        <p:tav tm="0">
                                          <p:val>
                                            <p:strVal val="#ppt_x"/>
                                          </p:val>
                                        </p:tav>
                                        <p:tav tm="100000">
                                          <p:val>
                                            <p:strVal val="#ppt_x"/>
                                          </p:val>
                                        </p:tav>
                                      </p:tavLst>
                                    </p:anim>
                                    <p:anim calcmode="lin" valueType="num">
                                      <p:cBhvr additive="base">
                                        <p:cTn id="28" dur="500" fill="hold"/>
                                        <p:tgtEl>
                                          <p:spTgt spid="236561"/>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500"/>
                            </p:stCondLst>
                            <p:childTnLst>
                              <p:par>
                                <p:cTn id="30" presetID="2" presetClass="entr" presetSubtype="4" fill="hold" grpId="0" nodeType="afterEffect">
                                  <p:stCondLst>
                                    <p:cond delay="0"/>
                                  </p:stCondLst>
                                  <p:childTnLst>
                                    <p:set>
                                      <p:cBhvr>
                                        <p:cTn id="31" dur="1" fill="hold">
                                          <p:stCondLst>
                                            <p:cond delay="0"/>
                                          </p:stCondLst>
                                        </p:cTn>
                                        <p:tgtEl>
                                          <p:spTgt spid="236562"/>
                                        </p:tgtEl>
                                        <p:attrNameLst>
                                          <p:attrName>style.visibility</p:attrName>
                                        </p:attrNameLst>
                                      </p:cBhvr>
                                      <p:to>
                                        <p:strVal val="visible"/>
                                      </p:to>
                                    </p:set>
                                    <p:anim calcmode="lin" valueType="num">
                                      <p:cBhvr additive="base">
                                        <p:cTn id="32" dur="500" fill="hold"/>
                                        <p:tgtEl>
                                          <p:spTgt spid="236562"/>
                                        </p:tgtEl>
                                        <p:attrNameLst>
                                          <p:attrName>ppt_x</p:attrName>
                                        </p:attrNameLst>
                                      </p:cBhvr>
                                      <p:tavLst>
                                        <p:tav tm="0">
                                          <p:val>
                                            <p:strVal val="#ppt_x"/>
                                          </p:val>
                                        </p:tav>
                                        <p:tav tm="100000">
                                          <p:val>
                                            <p:strVal val="#ppt_x"/>
                                          </p:val>
                                        </p:tav>
                                      </p:tavLst>
                                    </p:anim>
                                    <p:anim calcmode="lin" valueType="num">
                                      <p:cBhvr additive="base">
                                        <p:cTn id="33" dur="500" fill="hold"/>
                                        <p:tgtEl>
                                          <p:spTgt spid="236562"/>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6000"/>
                            </p:stCondLst>
                            <p:childTnLst>
                              <p:par>
                                <p:cTn id="35" presetID="2" presetClass="entr" presetSubtype="1" fill="hold" grpId="0" nodeType="afterEffect">
                                  <p:stCondLst>
                                    <p:cond delay="1000"/>
                                  </p:stCondLst>
                                  <p:childTnLst>
                                    <p:set>
                                      <p:cBhvr>
                                        <p:cTn id="36" dur="1" fill="hold">
                                          <p:stCondLst>
                                            <p:cond delay="0"/>
                                          </p:stCondLst>
                                        </p:cTn>
                                        <p:tgtEl>
                                          <p:spTgt spid="236563"/>
                                        </p:tgtEl>
                                        <p:attrNameLst>
                                          <p:attrName>style.visibility</p:attrName>
                                        </p:attrNameLst>
                                      </p:cBhvr>
                                      <p:to>
                                        <p:strVal val="visible"/>
                                      </p:to>
                                    </p:set>
                                    <p:anim calcmode="lin" valueType="num">
                                      <p:cBhvr additive="base">
                                        <p:cTn id="37" dur="500" fill="hold"/>
                                        <p:tgtEl>
                                          <p:spTgt spid="236563"/>
                                        </p:tgtEl>
                                        <p:attrNameLst>
                                          <p:attrName>ppt_x</p:attrName>
                                        </p:attrNameLst>
                                      </p:cBhvr>
                                      <p:tavLst>
                                        <p:tav tm="0">
                                          <p:val>
                                            <p:strVal val="#ppt_x"/>
                                          </p:val>
                                        </p:tav>
                                        <p:tav tm="100000">
                                          <p:val>
                                            <p:strVal val="#ppt_x"/>
                                          </p:val>
                                        </p:tav>
                                      </p:tavLst>
                                    </p:anim>
                                    <p:anim calcmode="lin" valueType="num">
                                      <p:cBhvr additive="base">
                                        <p:cTn id="38" dur="500" fill="hold"/>
                                        <p:tgtEl>
                                          <p:spTgt spid="236563"/>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7500"/>
                            </p:stCondLst>
                            <p:childTnLst>
                              <p:par>
                                <p:cTn id="40" presetID="2" presetClass="entr" presetSubtype="4" fill="hold" grpId="0" nodeType="afterEffect">
                                  <p:stCondLst>
                                    <p:cond delay="0"/>
                                  </p:stCondLst>
                                  <p:childTnLst>
                                    <p:set>
                                      <p:cBhvr>
                                        <p:cTn id="41" dur="1" fill="hold">
                                          <p:stCondLst>
                                            <p:cond delay="0"/>
                                          </p:stCondLst>
                                        </p:cTn>
                                        <p:tgtEl>
                                          <p:spTgt spid="236564"/>
                                        </p:tgtEl>
                                        <p:attrNameLst>
                                          <p:attrName>style.visibility</p:attrName>
                                        </p:attrNameLst>
                                      </p:cBhvr>
                                      <p:to>
                                        <p:strVal val="visible"/>
                                      </p:to>
                                    </p:set>
                                    <p:anim calcmode="lin" valueType="num">
                                      <p:cBhvr additive="base">
                                        <p:cTn id="42" dur="500" fill="hold"/>
                                        <p:tgtEl>
                                          <p:spTgt spid="236564"/>
                                        </p:tgtEl>
                                        <p:attrNameLst>
                                          <p:attrName>ppt_x</p:attrName>
                                        </p:attrNameLst>
                                      </p:cBhvr>
                                      <p:tavLst>
                                        <p:tav tm="0">
                                          <p:val>
                                            <p:strVal val="#ppt_x"/>
                                          </p:val>
                                        </p:tav>
                                        <p:tav tm="100000">
                                          <p:val>
                                            <p:strVal val="#ppt_x"/>
                                          </p:val>
                                        </p:tav>
                                      </p:tavLst>
                                    </p:anim>
                                    <p:anim calcmode="lin" valueType="num">
                                      <p:cBhvr additive="base">
                                        <p:cTn id="43" dur="500" fill="hold"/>
                                        <p:tgtEl>
                                          <p:spTgt spid="236564"/>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8000"/>
                            </p:stCondLst>
                            <p:childTnLst>
                              <p:par>
                                <p:cTn id="45" presetID="2" presetClass="entr" presetSubtype="1" fill="hold" grpId="0" nodeType="afterEffect">
                                  <p:stCondLst>
                                    <p:cond delay="1000"/>
                                  </p:stCondLst>
                                  <p:childTnLst>
                                    <p:set>
                                      <p:cBhvr>
                                        <p:cTn id="46" dur="1" fill="hold">
                                          <p:stCondLst>
                                            <p:cond delay="0"/>
                                          </p:stCondLst>
                                        </p:cTn>
                                        <p:tgtEl>
                                          <p:spTgt spid="236565"/>
                                        </p:tgtEl>
                                        <p:attrNameLst>
                                          <p:attrName>style.visibility</p:attrName>
                                        </p:attrNameLst>
                                      </p:cBhvr>
                                      <p:to>
                                        <p:strVal val="visible"/>
                                      </p:to>
                                    </p:set>
                                    <p:anim calcmode="lin" valueType="num">
                                      <p:cBhvr additive="base">
                                        <p:cTn id="47" dur="500" fill="hold"/>
                                        <p:tgtEl>
                                          <p:spTgt spid="236565"/>
                                        </p:tgtEl>
                                        <p:attrNameLst>
                                          <p:attrName>ppt_x</p:attrName>
                                        </p:attrNameLst>
                                      </p:cBhvr>
                                      <p:tavLst>
                                        <p:tav tm="0">
                                          <p:val>
                                            <p:strVal val="#ppt_x"/>
                                          </p:val>
                                        </p:tav>
                                        <p:tav tm="100000">
                                          <p:val>
                                            <p:strVal val="#ppt_x"/>
                                          </p:val>
                                        </p:tav>
                                      </p:tavLst>
                                    </p:anim>
                                    <p:anim calcmode="lin" valueType="num">
                                      <p:cBhvr additive="base">
                                        <p:cTn id="48" dur="500" fill="hold"/>
                                        <p:tgtEl>
                                          <p:spTgt spid="236565"/>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9500"/>
                            </p:stCondLst>
                            <p:childTnLst>
                              <p:par>
                                <p:cTn id="50" presetID="2" presetClass="entr" presetSubtype="4" fill="hold" grpId="0" nodeType="afterEffect">
                                  <p:stCondLst>
                                    <p:cond delay="0"/>
                                  </p:stCondLst>
                                  <p:childTnLst>
                                    <p:set>
                                      <p:cBhvr>
                                        <p:cTn id="51" dur="1" fill="hold">
                                          <p:stCondLst>
                                            <p:cond delay="0"/>
                                          </p:stCondLst>
                                        </p:cTn>
                                        <p:tgtEl>
                                          <p:spTgt spid="236566"/>
                                        </p:tgtEl>
                                        <p:attrNameLst>
                                          <p:attrName>style.visibility</p:attrName>
                                        </p:attrNameLst>
                                      </p:cBhvr>
                                      <p:to>
                                        <p:strVal val="visible"/>
                                      </p:to>
                                    </p:set>
                                    <p:anim calcmode="lin" valueType="num">
                                      <p:cBhvr additive="base">
                                        <p:cTn id="52" dur="500" fill="hold"/>
                                        <p:tgtEl>
                                          <p:spTgt spid="236566"/>
                                        </p:tgtEl>
                                        <p:attrNameLst>
                                          <p:attrName>ppt_x</p:attrName>
                                        </p:attrNameLst>
                                      </p:cBhvr>
                                      <p:tavLst>
                                        <p:tav tm="0">
                                          <p:val>
                                            <p:strVal val="#ppt_x"/>
                                          </p:val>
                                        </p:tav>
                                        <p:tav tm="100000">
                                          <p:val>
                                            <p:strVal val="#ppt_x"/>
                                          </p:val>
                                        </p:tav>
                                      </p:tavLst>
                                    </p:anim>
                                    <p:anim calcmode="lin" valueType="num">
                                      <p:cBhvr additive="base">
                                        <p:cTn id="53" dur="500" fill="hold"/>
                                        <p:tgtEl>
                                          <p:spTgt spid="236566"/>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10000"/>
                            </p:stCondLst>
                            <p:childTnLst>
                              <p:par>
                                <p:cTn id="55" presetID="2" presetClass="entr" presetSubtype="1" fill="hold" grpId="0" nodeType="afterEffect">
                                  <p:stCondLst>
                                    <p:cond delay="1000"/>
                                  </p:stCondLst>
                                  <p:childTnLst>
                                    <p:set>
                                      <p:cBhvr>
                                        <p:cTn id="56" dur="1" fill="hold">
                                          <p:stCondLst>
                                            <p:cond delay="0"/>
                                          </p:stCondLst>
                                        </p:cTn>
                                        <p:tgtEl>
                                          <p:spTgt spid="236567"/>
                                        </p:tgtEl>
                                        <p:attrNameLst>
                                          <p:attrName>style.visibility</p:attrName>
                                        </p:attrNameLst>
                                      </p:cBhvr>
                                      <p:to>
                                        <p:strVal val="visible"/>
                                      </p:to>
                                    </p:set>
                                    <p:anim calcmode="lin" valueType="num">
                                      <p:cBhvr additive="base">
                                        <p:cTn id="57" dur="500" fill="hold"/>
                                        <p:tgtEl>
                                          <p:spTgt spid="236567"/>
                                        </p:tgtEl>
                                        <p:attrNameLst>
                                          <p:attrName>ppt_x</p:attrName>
                                        </p:attrNameLst>
                                      </p:cBhvr>
                                      <p:tavLst>
                                        <p:tav tm="0">
                                          <p:val>
                                            <p:strVal val="#ppt_x"/>
                                          </p:val>
                                        </p:tav>
                                        <p:tav tm="100000">
                                          <p:val>
                                            <p:strVal val="#ppt_x"/>
                                          </p:val>
                                        </p:tav>
                                      </p:tavLst>
                                    </p:anim>
                                    <p:anim calcmode="lin" valueType="num">
                                      <p:cBhvr additive="base">
                                        <p:cTn id="58" dur="500" fill="hold"/>
                                        <p:tgtEl>
                                          <p:spTgt spid="236567"/>
                                        </p:tgtEl>
                                        <p:attrNameLst>
                                          <p:attrName>ppt_y</p:attrName>
                                        </p:attrNameLst>
                                      </p:cBhvr>
                                      <p:tavLst>
                                        <p:tav tm="0">
                                          <p:val>
                                            <p:strVal val="0-#ppt_h/2"/>
                                          </p:val>
                                        </p:tav>
                                        <p:tav tm="100000">
                                          <p:val>
                                            <p:strVal val="#ppt_y"/>
                                          </p:val>
                                        </p:tav>
                                      </p:tavLst>
                                    </p:anim>
                                  </p:childTnLst>
                                </p:cTn>
                              </p:par>
                            </p:childTnLst>
                          </p:cTn>
                        </p:par>
                        <p:par>
                          <p:cTn id="59" fill="hold" nodeType="afterGroup">
                            <p:stCondLst>
                              <p:cond delay="11500"/>
                            </p:stCondLst>
                            <p:childTnLst>
                              <p:par>
                                <p:cTn id="60" presetID="2" presetClass="entr" presetSubtype="4" fill="hold" grpId="0" nodeType="afterEffect">
                                  <p:stCondLst>
                                    <p:cond delay="0"/>
                                  </p:stCondLst>
                                  <p:childTnLst>
                                    <p:set>
                                      <p:cBhvr>
                                        <p:cTn id="61" dur="1" fill="hold">
                                          <p:stCondLst>
                                            <p:cond delay="0"/>
                                          </p:stCondLst>
                                        </p:cTn>
                                        <p:tgtEl>
                                          <p:spTgt spid="236568"/>
                                        </p:tgtEl>
                                        <p:attrNameLst>
                                          <p:attrName>style.visibility</p:attrName>
                                        </p:attrNameLst>
                                      </p:cBhvr>
                                      <p:to>
                                        <p:strVal val="visible"/>
                                      </p:to>
                                    </p:set>
                                    <p:anim calcmode="lin" valueType="num">
                                      <p:cBhvr additive="base">
                                        <p:cTn id="62" dur="500" fill="hold"/>
                                        <p:tgtEl>
                                          <p:spTgt spid="236568"/>
                                        </p:tgtEl>
                                        <p:attrNameLst>
                                          <p:attrName>ppt_x</p:attrName>
                                        </p:attrNameLst>
                                      </p:cBhvr>
                                      <p:tavLst>
                                        <p:tav tm="0">
                                          <p:val>
                                            <p:strVal val="#ppt_x"/>
                                          </p:val>
                                        </p:tav>
                                        <p:tav tm="100000">
                                          <p:val>
                                            <p:strVal val="#ppt_x"/>
                                          </p:val>
                                        </p:tav>
                                      </p:tavLst>
                                    </p:anim>
                                    <p:anim calcmode="lin" valueType="num">
                                      <p:cBhvr additive="base">
                                        <p:cTn id="63" dur="500" fill="hold"/>
                                        <p:tgtEl>
                                          <p:spTgt spid="236568"/>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12000"/>
                            </p:stCondLst>
                            <p:childTnLst>
                              <p:par>
                                <p:cTn id="65" presetID="2" presetClass="entr" presetSubtype="1" fill="hold" grpId="0" nodeType="afterEffect">
                                  <p:stCondLst>
                                    <p:cond delay="1000"/>
                                  </p:stCondLst>
                                  <p:childTnLst>
                                    <p:set>
                                      <p:cBhvr>
                                        <p:cTn id="66" dur="1" fill="hold">
                                          <p:stCondLst>
                                            <p:cond delay="0"/>
                                          </p:stCondLst>
                                        </p:cTn>
                                        <p:tgtEl>
                                          <p:spTgt spid="236569"/>
                                        </p:tgtEl>
                                        <p:attrNameLst>
                                          <p:attrName>style.visibility</p:attrName>
                                        </p:attrNameLst>
                                      </p:cBhvr>
                                      <p:to>
                                        <p:strVal val="visible"/>
                                      </p:to>
                                    </p:set>
                                    <p:anim calcmode="lin" valueType="num">
                                      <p:cBhvr additive="base">
                                        <p:cTn id="67" dur="500" fill="hold"/>
                                        <p:tgtEl>
                                          <p:spTgt spid="236569"/>
                                        </p:tgtEl>
                                        <p:attrNameLst>
                                          <p:attrName>ppt_x</p:attrName>
                                        </p:attrNameLst>
                                      </p:cBhvr>
                                      <p:tavLst>
                                        <p:tav tm="0">
                                          <p:val>
                                            <p:strVal val="#ppt_x"/>
                                          </p:val>
                                        </p:tav>
                                        <p:tav tm="100000">
                                          <p:val>
                                            <p:strVal val="#ppt_x"/>
                                          </p:val>
                                        </p:tav>
                                      </p:tavLst>
                                    </p:anim>
                                    <p:anim calcmode="lin" valueType="num">
                                      <p:cBhvr additive="base">
                                        <p:cTn id="68" dur="500" fill="hold"/>
                                        <p:tgtEl>
                                          <p:spTgt spid="236569"/>
                                        </p:tgtEl>
                                        <p:attrNameLst>
                                          <p:attrName>ppt_y</p:attrName>
                                        </p:attrNameLst>
                                      </p:cBhvr>
                                      <p:tavLst>
                                        <p:tav tm="0">
                                          <p:val>
                                            <p:strVal val="0-#ppt_h/2"/>
                                          </p:val>
                                        </p:tav>
                                        <p:tav tm="100000">
                                          <p:val>
                                            <p:strVal val="#ppt_y"/>
                                          </p:val>
                                        </p:tav>
                                      </p:tavLst>
                                    </p:anim>
                                  </p:childTnLst>
                                </p:cTn>
                              </p:par>
                            </p:childTnLst>
                          </p:cTn>
                        </p:par>
                        <p:par>
                          <p:cTn id="69" fill="hold" nodeType="afterGroup">
                            <p:stCondLst>
                              <p:cond delay="13500"/>
                            </p:stCondLst>
                            <p:childTnLst>
                              <p:par>
                                <p:cTn id="70" presetID="2" presetClass="entr" presetSubtype="4" fill="hold" grpId="0" nodeType="afterEffect">
                                  <p:stCondLst>
                                    <p:cond delay="0"/>
                                  </p:stCondLst>
                                  <p:childTnLst>
                                    <p:set>
                                      <p:cBhvr>
                                        <p:cTn id="71" dur="1" fill="hold">
                                          <p:stCondLst>
                                            <p:cond delay="0"/>
                                          </p:stCondLst>
                                        </p:cTn>
                                        <p:tgtEl>
                                          <p:spTgt spid="236570"/>
                                        </p:tgtEl>
                                        <p:attrNameLst>
                                          <p:attrName>style.visibility</p:attrName>
                                        </p:attrNameLst>
                                      </p:cBhvr>
                                      <p:to>
                                        <p:strVal val="visible"/>
                                      </p:to>
                                    </p:set>
                                    <p:anim calcmode="lin" valueType="num">
                                      <p:cBhvr additive="base">
                                        <p:cTn id="72" dur="500" fill="hold"/>
                                        <p:tgtEl>
                                          <p:spTgt spid="236570"/>
                                        </p:tgtEl>
                                        <p:attrNameLst>
                                          <p:attrName>ppt_x</p:attrName>
                                        </p:attrNameLst>
                                      </p:cBhvr>
                                      <p:tavLst>
                                        <p:tav tm="0">
                                          <p:val>
                                            <p:strVal val="#ppt_x"/>
                                          </p:val>
                                        </p:tav>
                                        <p:tav tm="100000">
                                          <p:val>
                                            <p:strVal val="#ppt_x"/>
                                          </p:val>
                                        </p:tav>
                                      </p:tavLst>
                                    </p:anim>
                                    <p:anim calcmode="lin" valueType="num">
                                      <p:cBhvr additive="base">
                                        <p:cTn id="73" dur="500" fill="hold"/>
                                        <p:tgtEl>
                                          <p:spTgt spid="236570"/>
                                        </p:tgtEl>
                                        <p:attrNameLst>
                                          <p:attrName>ppt_y</p:attrName>
                                        </p:attrNameLst>
                                      </p:cBhvr>
                                      <p:tavLst>
                                        <p:tav tm="0">
                                          <p:val>
                                            <p:strVal val="1+#ppt_h/2"/>
                                          </p:val>
                                        </p:tav>
                                        <p:tav tm="100000">
                                          <p:val>
                                            <p:strVal val="#ppt_y"/>
                                          </p:val>
                                        </p:tav>
                                      </p:tavLst>
                                    </p:anim>
                                  </p:childTnLst>
                                </p:cTn>
                              </p:par>
                            </p:childTnLst>
                          </p:cTn>
                        </p:par>
                        <p:par>
                          <p:cTn id="74" fill="hold">
                            <p:stCondLst>
                              <p:cond delay="14000"/>
                            </p:stCondLst>
                            <p:childTnLst>
                              <p:par>
                                <p:cTn id="75" presetID="23" presetClass="entr" presetSubtype="16" fill="hold" grpId="0" nodeType="afterEffect">
                                  <p:stCondLst>
                                    <p:cond delay="100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fltVal val="0"/>
                                          </p:val>
                                        </p:tav>
                                        <p:tav tm="100000">
                                          <p:val>
                                            <p:strVal val="#ppt_w"/>
                                          </p:val>
                                        </p:tav>
                                      </p:tavLst>
                                    </p:anim>
                                    <p:anim calcmode="lin" valueType="num">
                                      <p:cBhvr>
                                        <p:cTn id="78" dur="500" fill="hold"/>
                                        <p:tgtEl>
                                          <p:spTgt spid="40"/>
                                        </p:tgtEl>
                                        <p:attrNameLst>
                                          <p:attrName>ppt_h</p:attrName>
                                        </p:attrNameLst>
                                      </p:cBhvr>
                                      <p:tavLst>
                                        <p:tav tm="0">
                                          <p:val>
                                            <p:fltVal val="0"/>
                                          </p:val>
                                        </p:tav>
                                        <p:tav tm="100000">
                                          <p:val>
                                            <p:strVal val="#ppt_h"/>
                                          </p:val>
                                        </p:tav>
                                      </p:tavLst>
                                    </p:anim>
                                  </p:childTnLst>
                                </p:cTn>
                              </p:par>
                            </p:childTnLst>
                          </p:cTn>
                        </p:par>
                        <p:par>
                          <p:cTn id="79" fill="hold">
                            <p:stCondLst>
                              <p:cond delay="15500"/>
                            </p:stCondLst>
                            <p:childTnLst>
                              <p:par>
                                <p:cTn id="80" presetID="23" presetClass="entr" presetSubtype="16" fill="hold" grpId="0" nodeType="after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p:cTn id="82" dur="500" fill="hold"/>
                                        <p:tgtEl>
                                          <p:spTgt spid="41"/>
                                        </p:tgtEl>
                                        <p:attrNameLst>
                                          <p:attrName>ppt_w</p:attrName>
                                        </p:attrNameLst>
                                      </p:cBhvr>
                                      <p:tavLst>
                                        <p:tav tm="0">
                                          <p:val>
                                            <p:fltVal val="0"/>
                                          </p:val>
                                        </p:tav>
                                        <p:tav tm="100000">
                                          <p:val>
                                            <p:strVal val="#ppt_w"/>
                                          </p:val>
                                        </p:tav>
                                      </p:tavLst>
                                    </p:anim>
                                    <p:anim calcmode="lin" valueType="num">
                                      <p:cBhvr>
                                        <p:cTn id="83" dur="500" fill="hold"/>
                                        <p:tgtEl>
                                          <p:spTgt spid="41"/>
                                        </p:tgtEl>
                                        <p:attrNameLst>
                                          <p:attrName>ppt_h</p:attrName>
                                        </p:attrNameLst>
                                      </p:cBhvr>
                                      <p:tavLst>
                                        <p:tav tm="0">
                                          <p:val>
                                            <p:fltVal val="0"/>
                                          </p:val>
                                        </p:tav>
                                        <p:tav tm="100000">
                                          <p:val>
                                            <p:strVal val="#ppt_h"/>
                                          </p:val>
                                        </p:tav>
                                      </p:tavLst>
                                    </p:anim>
                                  </p:childTnLst>
                                </p:cTn>
                              </p:par>
                            </p:childTnLst>
                          </p:cTn>
                        </p:par>
                        <p:par>
                          <p:cTn id="84" fill="hold">
                            <p:stCondLst>
                              <p:cond delay="16000"/>
                            </p:stCondLst>
                            <p:childTnLst>
                              <p:par>
                                <p:cTn id="85" presetID="4" presetClass="entr" presetSubtype="32" fill="hold" grpId="0" nodeType="afterEffect">
                                  <p:stCondLst>
                                    <p:cond delay="2000"/>
                                  </p:stCondLst>
                                  <p:childTnLst>
                                    <p:set>
                                      <p:cBhvr>
                                        <p:cTn id="86" dur="1" fill="hold">
                                          <p:stCondLst>
                                            <p:cond delay="0"/>
                                          </p:stCondLst>
                                        </p:cTn>
                                        <p:tgtEl>
                                          <p:spTgt spid="39"/>
                                        </p:tgtEl>
                                        <p:attrNameLst>
                                          <p:attrName>style.visibility</p:attrName>
                                        </p:attrNameLst>
                                      </p:cBhvr>
                                      <p:to>
                                        <p:strVal val="visible"/>
                                      </p:to>
                                    </p:set>
                                    <p:animEffect transition="in" filter="box(out)">
                                      <p:cBhvr>
                                        <p:cTn id="87" dur="500"/>
                                        <p:tgtEl>
                                          <p:spTgt spid="39"/>
                                        </p:tgtEl>
                                      </p:cBhvr>
                                    </p:animEffect>
                                  </p:childTnLst>
                                </p:cTn>
                              </p:par>
                            </p:childTnLst>
                          </p:cTn>
                        </p:par>
                        <p:par>
                          <p:cTn id="88" fill="hold">
                            <p:stCondLst>
                              <p:cond delay="18500"/>
                            </p:stCondLst>
                            <p:childTnLst>
                              <p:par>
                                <p:cTn id="89" presetID="2" presetClass="entr" presetSubtype="1" fill="hold" grpId="0" nodeType="afterEffect">
                                  <p:stCondLst>
                                    <p:cond delay="200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0-#ppt_h/2"/>
                                          </p:val>
                                        </p:tav>
                                        <p:tav tm="100000">
                                          <p:val>
                                            <p:strVal val="#ppt_y"/>
                                          </p:val>
                                        </p:tav>
                                      </p:tavLst>
                                    </p:anim>
                                  </p:childTnLst>
                                </p:cTn>
                              </p:par>
                            </p:childTnLst>
                          </p:cTn>
                        </p:par>
                        <p:par>
                          <p:cTn id="93" fill="hold">
                            <p:stCondLst>
                              <p:cond delay="21000"/>
                            </p:stCondLst>
                            <p:childTnLst>
                              <p:par>
                                <p:cTn id="94" presetID="23" presetClass="entr" presetSubtype="16" fill="hold" grpId="0" nodeType="afterEffect">
                                  <p:stCondLst>
                                    <p:cond delay="1000"/>
                                  </p:stCondLst>
                                  <p:childTnLst>
                                    <p:set>
                                      <p:cBhvr>
                                        <p:cTn id="95" dur="1" fill="hold">
                                          <p:stCondLst>
                                            <p:cond delay="0"/>
                                          </p:stCondLst>
                                        </p:cTn>
                                        <p:tgtEl>
                                          <p:spTgt spid="42"/>
                                        </p:tgtEl>
                                        <p:attrNameLst>
                                          <p:attrName>style.visibility</p:attrName>
                                        </p:attrNameLst>
                                      </p:cBhvr>
                                      <p:to>
                                        <p:strVal val="visible"/>
                                      </p:to>
                                    </p:set>
                                    <p:anim calcmode="lin" valueType="num">
                                      <p:cBhvr>
                                        <p:cTn id="96" dur="500" fill="hold"/>
                                        <p:tgtEl>
                                          <p:spTgt spid="42"/>
                                        </p:tgtEl>
                                        <p:attrNameLst>
                                          <p:attrName>ppt_w</p:attrName>
                                        </p:attrNameLst>
                                      </p:cBhvr>
                                      <p:tavLst>
                                        <p:tav tm="0">
                                          <p:val>
                                            <p:fltVal val="0"/>
                                          </p:val>
                                        </p:tav>
                                        <p:tav tm="100000">
                                          <p:val>
                                            <p:strVal val="#ppt_w"/>
                                          </p:val>
                                        </p:tav>
                                      </p:tavLst>
                                    </p:anim>
                                    <p:anim calcmode="lin" valueType="num">
                                      <p:cBhvr>
                                        <p:cTn id="97" dur="500" fill="hold"/>
                                        <p:tgtEl>
                                          <p:spTgt spid="42"/>
                                        </p:tgtEl>
                                        <p:attrNameLst>
                                          <p:attrName>ppt_h</p:attrName>
                                        </p:attrNameLst>
                                      </p:cBhvr>
                                      <p:tavLst>
                                        <p:tav tm="0">
                                          <p:val>
                                            <p:fltVal val="0"/>
                                          </p:val>
                                        </p:tav>
                                        <p:tav tm="100000">
                                          <p:val>
                                            <p:strVal val="#ppt_h"/>
                                          </p:val>
                                        </p:tav>
                                      </p:tavLst>
                                    </p:anim>
                                  </p:childTnLst>
                                </p:cTn>
                              </p:par>
                            </p:childTnLst>
                          </p:cTn>
                        </p:par>
                        <p:par>
                          <p:cTn id="98" fill="hold">
                            <p:stCondLst>
                              <p:cond delay="22500"/>
                            </p:stCondLst>
                            <p:childTnLst>
                              <p:par>
                                <p:cTn id="99" presetID="23" presetClass="entr" presetSubtype="16"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p:cTn id="101" dur="500" fill="hold"/>
                                        <p:tgtEl>
                                          <p:spTgt spid="43"/>
                                        </p:tgtEl>
                                        <p:attrNameLst>
                                          <p:attrName>ppt_w</p:attrName>
                                        </p:attrNameLst>
                                      </p:cBhvr>
                                      <p:tavLst>
                                        <p:tav tm="0">
                                          <p:val>
                                            <p:fltVal val="0"/>
                                          </p:val>
                                        </p:tav>
                                        <p:tav tm="100000">
                                          <p:val>
                                            <p:strVal val="#ppt_w"/>
                                          </p:val>
                                        </p:tav>
                                      </p:tavLst>
                                    </p:anim>
                                    <p:anim calcmode="lin" valueType="num">
                                      <p:cBhvr>
                                        <p:cTn id="102" dur="500" fill="hold"/>
                                        <p:tgtEl>
                                          <p:spTgt spid="43"/>
                                        </p:tgtEl>
                                        <p:attrNameLst>
                                          <p:attrName>ppt_h</p:attrName>
                                        </p:attrNameLst>
                                      </p:cBhvr>
                                      <p:tavLst>
                                        <p:tav tm="0">
                                          <p:val>
                                            <p:fltVal val="0"/>
                                          </p:val>
                                        </p:tav>
                                        <p:tav tm="100000">
                                          <p:val>
                                            <p:strVal val="#ppt_h"/>
                                          </p:val>
                                        </p:tav>
                                      </p:tavLst>
                                    </p:anim>
                                  </p:childTnLst>
                                </p:cTn>
                              </p:par>
                            </p:childTnLst>
                          </p:cTn>
                        </p:par>
                        <p:par>
                          <p:cTn id="103" fill="hold">
                            <p:stCondLst>
                              <p:cond delay="23000"/>
                            </p:stCondLst>
                            <p:childTnLst>
                              <p:par>
                                <p:cTn id="104" presetID="2" presetClass="entr" presetSubtype="4" fill="hold" grpId="0" nodeType="afterEffect">
                                  <p:stCondLst>
                                    <p:cond delay="1000"/>
                                  </p:stCondLst>
                                  <p:childTnLst>
                                    <p:set>
                                      <p:cBhvr>
                                        <p:cTn id="105" dur="1" fill="hold">
                                          <p:stCondLst>
                                            <p:cond delay="0"/>
                                          </p:stCondLst>
                                        </p:cTn>
                                        <p:tgtEl>
                                          <p:spTgt spid="45"/>
                                        </p:tgtEl>
                                        <p:attrNameLst>
                                          <p:attrName>style.visibility</p:attrName>
                                        </p:attrNameLst>
                                      </p:cBhvr>
                                      <p:to>
                                        <p:strVal val="visible"/>
                                      </p:to>
                                    </p:set>
                                    <p:anim calcmode="lin" valueType="num">
                                      <p:cBhvr additive="base">
                                        <p:cTn id="106" dur="500" fill="hold"/>
                                        <p:tgtEl>
                                          <p:spTgt spid="45"/>
                                        </p:tgtEl>
                                        <p:attrNameLst>
                                          <p:attrName>ppt_x</p:attrName>
                                        </p:attrNameLst>
                                      </p:cBhvr>
                                      <p:tavLst>
                                        <p:tav tm="0">
                                          <p:val>
                                            <p:strVal val="#ppt_x"/>
                                          </p:val>
                                        </p:tav>
                                        <p:tav tm="100000">
                                          <p:val>
                                            <p:strVal val="#ppt_x"/>
                                          </p:val>
                                        </p:tav>
                                      </p:tavLst>
                                    </p:anim>
                                    <p:anim calcmode="lin" valueType="num">
                                      <p:cBhvr additive="base">
                                        <p:cTn id="107" dur="500" fill="hold"/>
                                        <p:tgtEl>
                                          <p:spTgt spid="45"/>
                                        </p:tgtEl>
                                        <p:attrNameLst>
                                          <p:attrName>ppt_y</p:attrName>
                                        </p:attrNameLst>
                                      </p:cBhvr>
                                      <p:tavLst>
                                        <p:tav tm="0">
                                          <p:val>
                                            <p:strVal val="1+#ppt_h/2"/>
                                          </p:val>
                                        </p:tav>
                                        <p:tav tm="100000">
                                          <p:val>
                                            <p:strVal val="#ppt_y"/>
                                          </p:val>
                                        </p:tav>
                                      </p:tavLst>
                                    </p:anim>
                                  </p:childTnLst>
                                </p:cTn>
                              </p:par>
                            </p:childTnLst>
                          </p:cTn>
                        </p:par>
                        <p:par>
                          <p:cTn id="108" fill="hold">
                            <p:stCondLst>
                              <p:cond delay="24500"/>
                            </p:stCondLst>
                            <p:childTnLst>
                              <p:par>
                                <p:cTn id="109" presetID="2" presetClass="entr" presetSubtype="2" fill="hold" grpId="0" nodeType="afterEffect">
                                  <p:stCondLst>
                                    <p:cond delay="1000"/>
                                  </p:stCondLst>
                                  <p:childTnLst>
                                    <p:set>
                                      <p:cBhvr>
                                        <p:cTn id="110" dur="1" fill="hold">
                                          <p:stCondLst>
                                            <p:cond delay="0"/>
                                          </p:stCondLst>
                                        </p:cTn>
                                        <p:tgtEl>
                                          <p:spTgt spid="44"/>
                                        </p:tgtEl>
                                        <p:attrNameLst>
                                          <p:attrName>style.visibility</p:attrName>
                                        </p:attrNameLst>
                                      </p:cBhvr>
                                      <p:to>
                                        <p:strVal val="visible"/>
                                      </p:to>
                                    </p:set>
                                    <p:anim calcmode="lin" valueType="num">
                                      <p:cBhvr additive="base">
                                        <p:cTn id="111" dur="500" fill="hold"/>
                                        <p:tgtEl>
                                          <p:spTgt spid="44"/>
                                        </p:tgtEl>
                                        <p:attrNameLst>
                                          <p:attrName>ppt_x</p:attrName>
                                        </p:attrNameLst>
                                      </p:cBhvr>
                                      <p:tavLst>
                                        <p:tav tm="0">
                                          <p:val>
                                            <p:strVal val="1+#ppt_w/2"/>
                                          </p:val>
                                        </p:tav>
                                        <p:tav tm="100000">
                                          <p:val>
                                            <p:strVal val="#ppt_x"/>
                                          </p:val>
                                        </p:tav>
                                      </p:tavLst>
                                    </p:anim>
                                    <p:anim calcmode="lin" valueType="num">
                                      <p:cBhvr additive="base">
                                        <p:cTn id="11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P spid="38" grpId="0" autoUpdateAnimBg="0"/>
      <p:bldP spid="39" grpId="0" autoUpdateAnimBg="0"/>
      <p:bldP spid="40" grpId="0"/>
      <p:bldP spid="41" grpId="0" autoUpdateAnimBg="0"/>
      <p:bldP spid="42" grpId="0"/>
      <p:bldP spid="43" grpId="0" autoUpdateAnimBg="0"/>
      <p:bldP spid="44" grpId="0" autoUpdateAnimBg="0"/>
      <p:bldP spid="45"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5" name="Picture 17" descr="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 y="0"/>
            <a:ext cx="934085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6546" name="Line 1026"/>
          <p:cNvSpPr>
            <a:spLocks noChangeShapeType="1"/>
          </p:cNvSpPr>
          <p:nvPr/>
        </p:nvSpPr>
        <p:spPr bwMode="auto">
          <a:xfrm>
            <a:off x="1143000" y="4114800"/>
            <a:ext cx="70104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876548" name="Text Box 1028"/>
          <p:cNvSpPr txBox="1">
            <a:spLocks noChangeArrowheads="1"/>
          </p:cNvSpPr>
          <p:nvPr/>
        </p:nvSpPr>
        <p:spPr bwMode="auto">
          <a:xfrm rot="-5400000">
            <a:off x="-750887" y="3684587"/>
            <a:ext cx="31178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FFFFFF"/>
                </a:solidFill>
                <a:latin typeface="SimSun" pitchFamily="2" charset="-122"/>
                <a:ea typeface="SimSun" pitchFamily="2" charset="-122"/>
                <a:cs typeface="+mn-cs"/>
              </a:rPr>
              <a:t>教会时代</a:t>
            </a:r>
            <a:endParaRPr lang="en-US" sz="4000">
              <a:solidFill>
                <a:srgbClr val="FFFFFF"/>
              </a:solidFill>
              <a:latin typeface="SimSun" pitchFamily="2" charset="-122"/>
              <a:ea typeface="SimSun" pitchFamily="2" charset="-122"/>
              <a:cs typeface="+mn-cs"/>
            </a:endParaRPr>
          </a:p>
        </p:txBody>
      </p:sp>
      <p:sp>
        <p:nvSpPr>
          <p:cNvPr id="234503" name="Text Box 1031"/>
          <p:cNvSpPr txBox="1">
            <a:spLocks noChangeArrowheads="1"/>
          </p:cNvSpPr>
          <p:nvPr/>
        </p:nvSpPr>
        <p:spPr bwMode="auto">
          <a:xfrm>
            <a:off x="4343400" y="1371600"/>
            <a:ext cx="2057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cs typeface="+mn-cs"/>
              </a:rPr>
              <a:t>主再来</a:t>
            </a:r>
            <a:endParaRPr lang="zh-CN" altLang="en-US" sz="4000">
              <a:solidFill>
                <a:srgbClr val="000000"/>
              </a:solidFill>
              <a:latin typeface="Times New Roman" pitchFamily="18" charset="0"/>
              <a:ea typeface="SimSun" pitchFamily="2" charset="-122"/>
              <a:cs typeface="+mn-cs"/>
            </a:endParaRPr>
          </a:p>
        </p:txBody>
      </p:sp>
      <p:sp>
        <p:nvSpPr>
          <p:cNvPr id="234504" name="Text Box 1032"/>
          <p:cNvSpPr txBox="1">
            <a:spLocks noChangeArrowheads="1"/>
          </p:cNvSpPr>
          <p:nvPr/>
        </p:nvSpPr>
        <p:spPr bwMode="auto">
          <a:xfrm>
            <a:off x="990600" y="1600200"/>
            <a:ext cx="3429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99"/>
                </a:solidFill>
                <a:ea typeface="SimSun" pitchFamily="2" charset="-122"/>
                <a:cs typeface="+mn-cs"/>
              </a:rPr>
              <a:t>愤怒前的被提</a:t>
            </a:r>
            <a:endParaRPr lang="en-US" sz="4000" b="1">
              <a:solidFill>
                <a:srgbClr val="FFFF99"/>
              </a:solidFill>
              <a:ea typeface="SimSun" pitchFamily="2" charset="-122"/>
              <a:cs typeface="+mn-cs"/>
            </a:endParaRPr>
          </a:p>
        </p:txBody>
      </p:sp>
      <p:sp>
        <p:nvSpPr>
          <p:cNvPr id="234505" name="Text Box 1033"/>
          <p:cNvSpPr txBox="1">
            <a:spLocks noChangeArrowheads="1"/>
          </p:cNvSpPr>
          <p:nvPr/>
        </p:nvSpPr>
        <p:spPr bwMode="auto">
          <a:xfrm>
            <a:off x="2362200" y="2903538"/>
            <a:ext cx="914400" cy="83026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a:solidFill>
                  <a:srgbClr val="FFFFFF"/>
                </a:solidFill>
                <a:latin typeface="Times New Roman" pitchFamily="18" charset="0"/>
                <a:ea typeface="PMingLiU" pitchFamily="18" charset="-120"/>
                <a:cs typeface="+mn-cs"/>
              </a:rPr>
              <a:t>大灾难</a:t>
            </a:r>
          </a:p>
        </p:txBody>
      </p:sp>
      <p:sp>
        <p:nvSpPr>
          <p:cNvPr id="234506" name="Text Box 1034"/>
          <p:cNvSpPr txBox="1">
            <a:spLocks noChangeArrowheads="1"/>
          </p:cNvSpPr>
          <p:nvPr/>
        </p:nvSpPr>
        <p:spPr bwMode="auto">
          <a:xfrm>
            <a:off x="1905000" y="6156325"/>
            <a:ext cx="2362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dirty="0">
                <a:solidFill>
                  <a:srgbClr val="FFFF00"/>
                </a:solidFill>
                <a:latin typeface="Times New Roman" pitchFamily="18" charset="0"/>
                <a:cs typeface="+mn-cs"/>
              </a:rPr>
              <a:t>7</a:t>
            </a:r>
            <a:r>
              <a:rPr lang="zh-TW" altLang="en-US" sz="4000" dirty="0">
                <a:solidFill>
                  <a:srgbClr val="FFFF00"/>
                </a:solidFill>
                <a:latin typeface="SimSun" pitchFamily="2" charset="-122"/>
                <a:ea typeface="SimSun" pitchFamily="2" charset="-122"/>
                <a:cs typeface="+mn-cs"/>
              </a:rPr>
              <a:t>年</a:t>
            </a:r>
            <a:endParaRPr lang="en-US" sz="4000" dirty="0">
              <a:solidFill>
                <a:srgbClr val="FFFF00"/>
              </a:solidFill>
              <a:latin typeface="Times New Roman" pitchFamily="18" charset="0"/>
              <a:ea typeface="SimSun" pitchFamily="2" charset="-122"/>
              <a:cs typeface="+mn-cs"/>
            </a:endParaRPr>
          </a:p>
        </p:txBody>
      </p:sp>
      <p:sp>
        <p:nvSpPr>
          <p:cNvPr id="234508" name="Text Box 1036"/>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FF00"/>
                </a:solidFill>
                <a:latin typeface="Times New Roman" pitchFamily="18" charset="0"/>
                <a:cs typeface="+mn-cs"/>
              </a:rPr>
              <a:t>1000</a:t>
            </a:r>
            <a:r>
              <a:rPr lang="zh-TW" altLang="en-US" sz="4000">
                <a:solidFill>
                  <a:srgbClr val="FFFF00"/>
                </a:solidFill>
                <a:latin typeface="SimSun" pitchFamily="2" charset="-122"/>
                <a:ea typeface="SimSun" pitchFamily="2" charset="-122"/>
                <a:cs typeface="+mn-cs"/>
              </a:rPr>
              <a:t>年</a:t>
            </a:r>
            <a:endParaRPr lang="en-US" sz="4000">
              <a:solidFill>
                <a:srgbClr val="FFFF00"/>
              </a:solidFill>
              <a:latin typeface="Times New Roman" pitchFamily="18" charset="0"/>
              <a:ea typeface="SimSun" pitchFamily="2" charset="-122"/>
              <a:cs typeface="+mn-cs"/>
            </a:endParaRPr>
          </a:p>
        </p:txBody>
      </p:sp>
      <p:sp>
        <p:nvSpPr>
          <p:cNvPr id="234509" name="Text Box 1037"/>
          <p:cNvSpPr txBox="1">
            <a:spLocks noChangeArrowheads="1"/>
          </p:cNvSpPr>
          <p:nvPr/>
        </p:nvSpPr>
        <p:spPr bwMode="auto">
          <a:xfrm rot="5400000" flipH="1">
            <a:off x="5866607" y="3885406"/>
            <a:ext cx="49514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CC00"/>
                </a:solidFill>
                <a:latin typeface="Times New Roman" pitchFamily="18" charset="0"/>
                <a:ea typeface="SimSun" pitchFamily="2" charset="-122"/>
                <a:cs typeface="+mn-cs"/>
              </a:rPr>
              <a:t>永远的国度</a:t>
            </a:r>
            <a:endParaRPr lang="zh-CN" altLang="en-US" sz="4000">
              <a:solidFill>
                <a:srgbClr val="FFCC00"/>
              </a:solidFill>
              <a:latin typeface="Times New Roman" pitchFamily="18" charset="0"/>
              <a:ea typeface="SimSun" pitchFamily="2" charset="-122"/>
              <a:cs typeface="+mn-cs"/>
            </a:endParaRPr>
          </a:p>
        </p:txBody>
      </p:sp>
      <p:sp>
        <p:nvSpPr>
          <p:cNvPr id="234510" name="Text Box 1038"/>
          <p:cNvSpPr txBox="1">
            <a:spLocks noChangeArrowheads="1"/>
          </p:cNvSpPr>
          <p:nvPr/>
        </p:nvSpPr>
        <p:spPr bwMode="auto">
          <a:xfrm rot="5381629">
            <a:off x="6621463" y="5097462"/>
            <a:ext cx="2514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FF00"/>
                </a:solidFill>
                <a:latin typeface="Times New Roman" pitchFamily="18" charset="0"/>
                <a:ea typeface="SimSun" pitchFamily="2" charset="-122"/>
                <a:cs typeface="+mn-cs"/>
              </a:rPr>
              <a:t>审判</a:t>
            </a:r>
          </a:p>
        </p:txBody>
      </p:sp>
      <p:sp>
        <p:nvSpPr>
          <p:cNvPr id="234511" name="Rectangle 1039"/>
          <p:cNvSpPr>
            <a:spLocks noChangeArrowheads="1"/>
          </p:cNvSpPr>
          <p:nvPr/>
        </p:nvSpPr>
        <p:spPr bwMode="auto">
          <a:xfrm>
            <a:off x="457200" y="2590800"/>
            <a:ext cx="3962400" cy="3581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Times New Roman" pitchFamily="18" charset="0"/>
              <a:ea typeface="MS PGothic" pitchFamily="34" charset="-128"/>
              <a:cs typeface="+mn-cs"/>
            </a:endParaRPr>
          </a:p>
        </p:txBody>
      </p:sp>
      <p:sp>
        <p:nvSpPr>
          <p:cNvPr id="876557" name="Rectangle 1040"/>
          <p:cNvSpPr>
            <a:spLocks noGrp="1" noChangeArrowheads="1"/>
          </p:cNvSpPr>
          <p:nvPr>
            <p:ph type="title" idx="4294967295"/>
          </p:nvPr>
        </p:nvSpPr>
        <p:spPr>
          <a:xfrm>
            <a:off x="685800" y="533400"/>
            <a:ext cx="7772400" cy="762000"/>
          </a:xfrm>
          <a:noFill/>
        </p:spPr>
        <p:txBody>
          <a:bodyPr anchor="t">
            <a:spAutoFit/>
          </a:bodyPr>
          <a:lstStyle/>
          <a:p>
            <a:pPr>
              <a:spcBef>
                <a:spcPct val="50000"/>
              </a:spcBef>
            </a:pPr>
            <a:r>
              <a:rPr lang="zh-CN" altLang="en-US" b="1">
                <a:solidFill>
                  <a:srgbClr val="FFFF99"/>
                </a:solidFill>
                <a:ea typeface="SimSun" pitchFamily="2" charset="-122"/>
              </a:rPr>
              <a:t>愤怒前的被提</a:t>
            </a:r>
            <a:endParaRPr lang="en-US" b="1">
              <a:solidFill>
                <a:srgbClr val="FFFF99"/>
              </a:solidFill>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234524" name="Text Box 1052"/>
          <p:cNvSpPr txBox="1">
            <a:spLocks noChangeArrowheads="1"/>
          </p:cNvSpPr>
          <p:nvPr/>
        </p:nvSpPr>
        <p:spPr bwMode="auto">
          <a:xfrm>
            <a:off x="3276600" y="2667000"/>
            <a:ext cx="12954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000">
                <a:solidFill>
                  <a:srgbClr val="FFFFFF"/>
                </a:solidFill>
                <a:latin typeface="Times New Roman" pitchFamily="18" charset="0"/>
                <a:ea typeface="SimSun" pitchFamily="2" charset="-122"/>
                <a:cs typeface="+mn-cs"/>
              </a:rPr>
              <a:t>神的愤怒（主的日子）</a:t>
            </a:r>
          </a:p>
        </p:txBody>
      </p:sp>
      <p:sp>
        <p:nvSpPr>
          <p:cNvPr id="234525" name="Text Box 1053"/>
          <p:cNvSpPr txBox="1">
            <a:spLocks noChangeArrowheads="1"/>
          </p:cNvSpPr>
          <p:nvPr/>
        </p:nvSpPr>
        <p:spPr bwMode="auto">
          <a:xfrm>
            <a:off x="1143000" y="2903538"/>
            <a:ext cx="1143000" cy="83026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a:solidFill>
                  <a:srgbClr val="FFFFFF"/>
                </a:solidFill>
                <a:latin typeface="SimSun" pitchFamily="2" charset="-122"/>
                <a:ea typeface="SimSun" pitchFamily="2" charset="-122"/>
                <a:cs typeface="+mn-cs"/>
              </a:rPr>
              <a:t>伤痛的开始</a:t>
            </a:r>
          </a:p>
        </p:txBody>
      </p:sp>
      <p:sp>
        <p:nvSpPr>
          <p:cNvPr id="234527" name="Text Box 1055"/>
          <p:cNvSpPr txBox="1">
            <a:spLocks noChangeArrowheads="1"/>
          </p:cNvSpPr>
          <p:nvPr/>
        </p:nvSpPr>
        <p:spPr bwMode="auto">
          <a:xfrm>
            <a:off x="990600" y="4191000"/>
            <a:ext cx="1447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a:solidFill>
                  <a:srgbClr val="FFFFFF"/>
                </a:solidFill>
                <a:latin typeface="Times New Roman" pitchFamily="18" charset="0"/>
                <a:ea typeface="SimSun" pitchFamily="2" charset="-122"/>
                <a:cs typeface="+mn-cs"/>
              </a:rPr>
              <a:t>因为你遵守了我忍耐的话</a:t>
            </a:r>
            <a:r>
              <a:rPr lang="zh-CN" altLang="en-US" sz="2000">
                <a:solidFill>
                  <a:srgbClr val="FFFFFF"/>
                </a:solidFill>
                <a:latin typeface="Times New Roman" pitchFamily="18" charset="0"/>
                <a:ea typeface="SimSun" pitchFamily="2" charset="-122"/>
                <a:cs typeface="+mn-cs"/>
              </a:rPr>
              <a:t> </a:t>
            </a:r>
            <a:endParaRPr lang="en-US" sz="2000">
              <a:solidFill>
                <a:srgbClr val="000000"/>
              </a:solidFill>
              <a:latin typeface="Times New Roman" pitchFamily="18" charset="0"/>
              <a:ea typeface="SimSun" pitchFamily="2" charset="-122"/>
              <a:cs typeface="+mn-cs"/>
            </a:endParaRPr>
          </a:p>
        </p:txBody>
      </p:sp>
      <p:sp>
        <p:nvSpPr>
          <p:cNvPr id="234528" name="Text Box 1056"/>
          <p:cNvSpPr txBox="1">
            <a:spLocks noChangeArrowheads="1"/>
          </p:cNvSpPr>
          <p:nvPr/>
        </p:nvSpPr>
        <p:spPr bwMode="auto">
          <a:xfrm>
            <a:off x="2133600" y="4114800"/>
            <a:ext cx="1219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a:solidFill>
                  <a:srgbClr val="FFFFFF"/>
                </a:solidFill>
                <a:latin typeface="Times New Roman" pitchFamily="18" charset="0"/>
                <a:ea typeface="SimSun" pitchFamily="2" charset="-122"/>
                <a:cs typeface="+mn-cs"/>
              </a:rPr>
              <a:t>我会在小时保护你</a:t>
            </a:r>
            <a:endParaRPr lang="en-US">
              <a:solidFill>
                <a:srgbClr val="000000"/>
              </a:solidFill>
              <a:latin typeface="Times New Roman" pitchFamily="18" charset="0"/>
              <a:ea typeface="SimSun" pitchFamily="2" charset="-122"/>
              <a:cs typeface="+mn-cs"/>
            </a:endParaRPr>
          </a:p>
        </p:txBody>
      </p:sp>
      <p:sp>
        <p:nvSpPr>
          <p:cNvPr id="234529" name="Text Box 1057"/>
          <p:cNvSpPr txBox="1">
            <a:spLocks noChangeArrowheads="1"/>
          </p:cNvSpPr>
          <p:nvPr/>
        </p:nvSpPr>
        <p:spPr bwMode="auto">
          <a:xfrm>
            <a:off x="3276600" y="4175125"/>
            <a:ext cx="12192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000">
                <a:solidFill>
                  <a:srgbClr val="FFFFFF"/>
                </a:solidFill>
                <a:latin typeface="SimSun" pitchFamily="2" charset="-122"/>
                <a:ea typeface="SimSun" pitchFamily="2" charset="-122"/>
                <a:cs typeface="+mn-cs"/>
              </a:rPr>
              <a:t>被提与主的日子后续测试 </a:t>
            </a:r>
            <a:endParaRPr lang="en-US" sz="2000">
              <a:solidFill>
                <a:srgbClr val="FFFFFF"/>
              </a:solidFill>
              <a:latin typeface="SimSun" pitchFamily="2" charset="-122"/>
              <a:ea typeface="SimSun" pitchFamily="2" charset="-122"/>
              <a:cs typeface="+mn-cs"/>
            </a:endParaRPr>
          </a:p>
        </p:txBody>
      </p:sp>
      <p:sp>
        <p:nvSpPr>
          <p:cNvPr id="876565"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Times New Roman" pitchFamily="18" charset="0"/>
                <a:cs typeface="+mn-cs"/>
              </a:rPr>
              <a:t>208</a:t>
            </a:r>
            <a:endParaRPr lang="en-US" b="1">
              <a:solidFill>
                <a:srgbClr val="000000"/>
              </a:solidFill>
              <a:latin typeface="Times New Roman" pitchFamily="18" charset="0"/>
              <a:cs typeface="+mn-cs"/>
            </a:endParaRPr>
          </a:p>
        </p:txBody>
      </p:sp>
      <p:sp>
        <p:nvSpPr>
          <p:cNvPr id="876566" name="Rectangle 23"/>
          <p:cNvSpPr>
            <a:spLocks noChangeArrowheads="1"/>
          </p:cNvSpPr>
          <p:nvPr/>
        </p:nvSpPr>
        <p:spPr bwMode="auto">
          <a:xfrm>
            <a:off x="4953000" y="3200400"/>
            <a:ext cx="2209800" cy="70802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lang="zh-TW" altLang="en-US" sz="4000" b="1" dirty="0">
                <a:solidFill>
                  <a:srgbClr val="FFFFFF"/>
                </a:solidFill>
                <a:latin typeface="NSimSun" pitchFamily="49" charset="-122"/>
                <a:ea typeface="NSimSun" pitchFamily="49" charset="-122"/>
                <a:cs typeface="+mn-cs"/>
              </a:rPr>
              <a:t>千禧年</a:t>
            </a:r>
            <a:endParaRPr lang="en-US" sz="4000" dirty="0">
              <a:solidFill>
                <a:srgbClr val="FFFFFF"/>
              </a:solidFill>
              <a:latin typeface="Lucida Sans Unicode" pitchFamily="34" charset="0"/>
              <a:ea typeface="NSimSun" pitchFamily="49" charset="-122"/>
              <a:cs typeface="+mn-cs"/>
            </a:endParaRPr>
          </a:p>
        </p:txBody>
      </p:sp>
    </p:spTree>
    <p:extLst>
      <p:ext uri="{BB962C8B-B14F-4D97-AF65-F5344CB8AC3E}">
        <p14:creationId xmlns:p14="http://schemas.microsoft.com/office/powerpoint/2010/main" val="7755504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0"/>
                                  </p:stCondLst>
                                  <p:childTnLst>
                                    <p:set>
                                      <p:cBhvr>
                                        <p:cTn id="77" dur="1" fill="hold">
                                          <p:stCondLst>
                                            <p:cond delay="0"/>
                                          </p:stCondLst>
                                        </p:cTn>
                                        <p:tgtEl>
                                          <p:spTgt spid="234508"/>
                                        </p:tgtEl>
                                        <p:attrNameLst>
                                          <p:attrName>style.visibility</p:attrName>
                                        </p:attrNameLst>
                                      </p:cBhvr>
                                      <p:to>
                                        <p:strVal val="visible"/>
                                      </p:to>
                                    </p:set>
                                    <p:anim calcmode="lin" valueType="num">
                                      <p:cBhvr>
                                        <p:cTn id="78" dur="500" fill="hold"/>
                                        <p:tgtEl>
                                          <p:spTgt spid="234508"/>
                                        </p:tgtEl>
                                        <p:attrNameLst>
                                          <p:attrName>ppt_w</p:attrName>
                                        </p:attrNameLst>
                                      </p:cBhvr>
                                      <p:tavLst>
                                        <p:tav tm="0">
                                          <p:val>
                                            <p:fltVal val="0"/>
                                          </p:val>
                                        </p:tav>
                                        <p:tav tm="100000">
                                          <p:val>
                                            <p:strVal val="#ppt_w"/>
                                          </p:val>
                                        </p:tav>
                                      </p:tavLst>
                                    </p:anim>
                                    <p:anim calcmode="lin" valueType="num">
                                      <p:cBhvr>
                                        <p:cTn id="79" dur="500" fill="hold"/>
                                        <p:tgtEl>
                                          <p:spTgt spid="234508"/>
                                        </p:tgtEl>
                                        <p:attrNameLst>
                                          <p:attrName>ppt_h</p:attrName>
                                        </p:attrNameLst>
                                      </p:cBhvr>
                                      <p:tavLst>
                                        <p:tav tm="0">
                                          <p:val>
                                            <p:fltVal val="0"/>
                                          </p:val>
                                        </p:tav>
                                        <p:tav tm="100000">
                                          <p:val>
                                            <p:strVal val="#ppt_h"/>
                                          </p:val>
                                        </p:tav>
                                      </p:tavLst>
                                    </p:anim>
                                  </p:childTnLst>
                                </p:cTn>
                              </p:par>
                            </p:childTnLst>
                          </p:cTn>
                        </p:par>
                        <p:par>
                          <p:cTn id="80" fill="hold" nodeType="afterGroup">
                            <p:stCondLst>
                              <p:cond delay="4000"/>
                            </p:stCondLst>
                            <p:childTnLst>
                              <p:par>
                                <p:cTn id="81" presetID="2" presetClass="entr" presetSubtype="4" fill="hold" grpId="0" nodeType="afterEffect">
                                  <p:stCondLst>
                                    <p:cond delay="1000"/>
                                  </p:stCondLst>
                                  <p:childTnLst>
                                    <p:set>
                                      <p:cBhvr>
                                        <p:cTn id="82" dur="1" fill="hold">
                                          <p:stCondLst>
                                            <p:cond delay="0"/>
                                          </p:stCondLst>
                                        </p:cTn>
                                        <p:tgtEl>
                                          <p:spTgt spid="234510"/>
                                        </p:tgtEl>
                                        <p:attrNameLst>
                                          <p:attrName>style.visibility</p:attrName>
                                        </p:attrNameLst>
                                      </p:cBhvr>
                                      <p:to>
                                        <p:strVal val="visible"/>
                                      </p:to>
                                    </p:set>
                                    <p:anim calcmode="lin" valueType="num">
                                      <p:cBhvr additive="base">
                                        <p:cTn id="83" dur="500" fill="hold"/>
                                        <p:tgtEl>
                                          <p:spTgt spid="234510"/>
                                        </p:tgtEl>
                                        <p:attrNameLst>
                                          <p:attrName>ppt_x</p:attrName>
                                        </p:attrNameLst>
                                      </p:cBhvr>
                                      <p:tavLst>
                                        <p:tav tm="0">
                                          <p:val>
                                            <p:strVal val="#ppt_x"/>
                                          </p:val>
                                        </p:tav>
                                        <p:tav tm="100000">
                                          <p:val>
                                            <p:strVal val="#ppt_x"/>
                                          </p:val>
                                        </p:tav>
                                      </p:tavLst>
                                    </p:anim>
                                    <p:anim calcmode="lin" valueType="num">
                                      <p:cBhvr additive="base">
                                        <p:cTn id="84" dur="500" fill="hold"/>
                                        <p:tgtEl>
                                          <p:spTgt spid="234510"/>
                                        </p:tgtEl>
                                        <p:attrNameLst>
                                          <p:attrName>ppt_y</p:attrName>
                                        </p:attrNameLst>
                                      </p:cBhvr>
                                      <p:tavLst>
                                        <p:tav tm="0">
                                          <p:val>
                                            <p:strVal val="1+#ppt_h/2"/>
                                          </p:val>
                                        </p:tav>
                                        <p:tav tm="100000">
                                          <p:val>
                                            <p:strVal val="#ppt_y"/>
                                          </p:val>
                                        </p:tav>
                                      </p:tavLst>
                                    </p:anim>
                                  </p:childTnLst>
                                </p:cTn>
                              </p:par>
                            </p:childTnLst>
                          </p:cTn>
                        </p:par>
                        <p:par>
                          <p:cTn id="85" fill="hold" nodeType="afterGroup">
                            <p:stCondLst>
                              <p:cond delay="5500"/>
                            </p:stCondLst>
                            <p:childTnLst>
                              <p:par>
                                <p:cTn id="86" presetID="2" presetClass="entr" presetSubtype="2" fill="hold" grpId="0" nodeType="afterEffect">
                                  <p:stCondLst>
                                    <p:cond delay="1000"/>
                                  </p:stCondLst>
                                  <p:childTnLst>
                                    <p:set>
                                      <p:cBhvr>
                                        <p:cTn id="87" dur="1" fill="hold">
                                          <p:stCondLst>
                                            <p:cond delay="0"/>
                                          </p:stCondLst>
                                        </p:cTn>
                                        <p:tgtEl>
                                          <p:spTgt spid="234509"/>
                                        </p:tgtEl>
                                        <p:attrNameLst>
                                          <p:attrName>style.visibility</p:attrName>
                                        </p:attrNameLst>
                                      </p:cBhvr>
                                      <p:to>
                                        <p:strVal val="visible"/>
                                      </p:to>
                                    </p:set>
                                    <p:anim calcmode="lin" valueType="num">
                                      <p:cBhvr additive="base">
                                        <p:cTn id="88" dur="500" fill="hold"/>
                                        <p:tgtEl>
                                          <p:spTgt spid="234509"/>
                                        </p:tgtEl>
                                        <p:attrNameLst>
                                          <p:attrName>ppt_x</p:attrName>
                                        </p:attrNameLst>
                                      </p:cBhvr>
                                      <p:tavLst>
                                        <p:tav tm="0">
                                          <p:val>
                                            <p:strVal val="1+#ppt_w/2"/>
                                          </p:val>
                                        </p:tav>
                                        <p:tav tm="100000">
                                          <p:val>
                                            <p:strVal val="#ppt_x"/>
                                          </p:val>
                                        </p:tav>
                                      </p:tavLst>
                                    </p:anim>
                                    <p:anim calcmode="lin" valueType="num">
                                      <p:cBhvr additive="base">
                                        <p:cTn id="89"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8" grpId="0" autoUpdateAnimBg="0"/>
      <p:bldP spid="234509" grpId="0" autoUpdateAnimBg="0"/>
      <p:bldP spid="234510" grpId="0" autoUpdateAnimBg="0"/>
      <p:bldP spid="234511" grpId="0" animBg="1"/>
      <p:bldP spid="234519" grpId="0" animBg="1"/>
      <p:bldP spid="234520" grpId="0" animBg="1"/>
      <p:bldP spid="234524" grpId="0"/>
      <p:bldP spid="234525" grpId="0" animBg="1" autoUpdateAnimBg="0"/>
      <p:bldP spid="234527" grpId="0"/>
      <p:bldP spid="234528" grpId="0"/>
      <p:bldP spid="23452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1" descr="aqu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6306"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pitchFamily="34" charset="0"/>
              <a:ea typeface="MS PGothic" pitchFamily="34" charset="-128"/>
              <a:cs typeface="+mn-cs"/>
            </a:endParaRPr>
          </a:p>
        </p:txBody>
      </p:sp>
      <p:sp>
        <p:nvSpPr>
          <p:cNvPr id="866307"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latin typeface="Arial" pitchFamily="34" charset="0"/>
              <a:ea typeface="MS PGothic" pitchFamily="34" charset="-128"/>
              <a:cs typeface="+mn-cs"/>
            </a:endParaRPr>
          </a:p>
        </p:txBody>
      </p:sp>
      <p:grpSp>
        <p:nvGrpSpPr>
          <p:cNvPr id="2" name="Group 4"/>
          <p:cNvGrpSpPr>
            <a:grpSpLocks/>
          </p:cNvGrpSpPr>
          <p:nvPr/>
        </p:nvGrpSpPr>
        <p:grpSpPr bwMode="auto">
          <a:xfrm>
            <a:off x="254000" y="1581150"/>
            <a:ext cx="693738" cy="1466850"/>
            <a:chOff x="648" y="1860"/>
            <a:chExt cx="492" cy="924"/>
          </a:xfrm>
        </p:grpSpPr>
        <p:sp>
          <p:nvSpPr>
            <p:cNvPr id="866324"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866325"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grpSp>
      <p:sp>
        <p:nvSpPr>
          <p:cNvPr id="646151" name="Text Box 7"/>
          <p:cNvSpPr txBox="1">
            <a:spLocks noChangeArrowheads="1"/>
          </p:cNvSpPr>
          <p:nvPr/>
        </p:nvSpPr>
        <p:spPr bwMode="auto">
          <a:xfrm>
            <a:off x="741363" y="3086100"/>
            <a:ext cx="1946275" cy="584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cs typeface="+mn-cs"/>
              </a:rPr>
              <a:t>教会时代</a:t>
            </a:r>
            <a:r>
              <a:rPr lang="zh-TW" altLang="en-US" sz="2800">
                <a:solidFill>
                  <a:srgbClr val="000000"/>
                </a:solidFill>
                <a:latin typeface="Lucida Sans Unicode" pitchFamily="34" charset="0"/>
                <a:ea typeface="PMingLiU" pitchFamily="18" charset="-120"/>
                <a:cs typeface="+mn-cs"/>
              </a:rPr>
              <a:t> </a:t>
            </a:r>
            <a:endParaRPr lang="en-US" sz="2800">
              <a:solidFill>
                <a:srgbClr val="000000"/>
              </a:solidFill>
              <a:latin typeface="Lucida Sans Unicode" pitchFamily="34" charset="0"/>
              <a:ea typeface="PMingLiU" pitchFamily="18" charset="-120"/>
              <a:cs typeface="+mn-cs"/>
            </a:endParaRP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646153" name="Text Box 9"/>
          <p:cNvSpPr txBox="1">
            <a:spLocks noChangeArrowheads="1"/>
          </p:cNvSpPr>
          <p:nvPr/>
        </p:nvSpPr>
        <p:spPr bwMode="auto">
          <a:xfrm>
            <a:off x="3200400" y="3086100"/>
            <a:ext cx="1295400" cy="523875"/>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cs typeface="+mn-cs"/>
              </a:rPr>
              <a:t>灾 难</a:t>
            </a:r>
            <a:endParaRPr lang="en-US" sz="2800" b="1">
              <a:solidFill>
                <a:srgbClr val="000000"/>
              </a:solidFill>
              <a:latin typeface="Lucida Sans Unicode" pitchFamily="34" charset="0"/>
              <a:ea typeface="PMingLiU" pitchFamily="18" charset="-120"/>
              <a:cs typeface="+mn-cs"/>
            </a:endParaRPr>
          </a:p>
        </p:txBody>
      </p:sp>
      <p:sp>
        <p:nvSpPr>
          <p:cNvPr id="646154" name="Text Box 10"/>
          <p:cNvSpPr txBox="1">
            <a:spLocks noChangeArrowheads="1"/>
          </p:cNvSpPr>
          <p:nvPr/>
        </p:nvSpPr>
        <p:spPr bwMode="auto">
          <a:xfrm>
            <a:off x="5203825" y="3086100"/>
            <a:ext cx="1420813" cy="584200"/>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cs typeface="+mn-cs"/>
              </a:rPr>
              <a:t>千禧年</a:t>
            </a:r>
            <a:endParaRPr lang="en-US" sz="3200">
              <a:solidFill>
                <a:srgbClr val="000000"/>
              </a:solidFill>
              <a:latin typeface="Lucida Sans Unicode" pitchFamily="34" charset="0"/>
              <a:ea typeface="NSimSun" pitchFamily="49" charset="-122"/>
              <a:cs typeface="+mn-cs"/>
            </a:endParaRP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46156" name="Text Box 12"/>
          <p:cNvSpPr txBox="1">
            <a:spLocks noChangeArrowheads="1"/>
          </p:cNvSpPr>
          <p:nvPr/>
        </p:nvSpPr>
        <p:spPr bwMode="auto">
          <a:xfrm>
            <a:off x="2227263" y="1352550"/>
            <a:ext cx="1111250" cy="646113"/>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cs typeface="+mn-cs"/>
              </a:rPr>
              <a:t>被提</a:t>
            </a:r>
            <a:endParaRPr lang="en-US" sz="3600">
              <a:solidFill>
                <a:srgbClr val="000000"/>
              </a:solidFill>
              <a:latin typeface="Lucida Sans Unicode" pitchFamily="34" charset="0"/>
              <a:ea typeface="NSimSun" pitchFamily="49" charset="-122"/>
              <a:cs typeface="+mn-cs"/>
            </a:endParaRP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646158" name="Text Box 14"/>
          <p:cNvSpPr txBox="1">
            <a:spLocks noChangeArrowheads="1"/>
          </p:cNvSpPr>
          <p:nvPr/>
        </p:nvSpPr>
        <p:spPr bwMode="auto">
          <a:xfrm>
            <a:off x="3779838" y="1371600"/>
            <a:ext cx="2139950" cy="646113"/>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cs typeface="+mn-cs"/>
              </a:rPr>
              <a:t>第二降临</a:t>
            </a:r>
            <a:r>
              <a:rPr lang="zh-TW" altLang="en-US" sz="2800">
                <a:solidFill>
                  <a:srgbClr val="000000"/>
                </a:solidFill>
                <a:ea typeface="PMingLiU" pitchFamily="18" charset="-120"/>
                <a:cs typeface="+mn-cs"/>
              </a:rPr>
              <a:t> </a:t>
            </a:r>
            <a:endParaRPr lang="en-US" sz="2800">
              <a:solidFill>
                <a:srgbClr val="000000"/>
              </a:solidFill>
              <a:latin typeface="Lucida Sans Unicode" pitchFamily="34" charset="0"/>
              <a:ea typeface="PMingLiU" pitchFamily="18" charset="-120"/>
              <a:cs typeface="+mn-cs"/>
            </a:endParaRPr>
          </a:p>
        </p:txBody>
      </p:sp>
      <p:sp>
        <p:nvSpPr>
          <p:cNvPr id="646159" name="Text Box 15"/>
          <p:cNvSpPr txBox="1">
            <a:spLocks noChangeArrowheads="1"/>
          </p:cNvSpPr>
          <p:nvPr/>
        </p:nvSpPr>
        <p:spPr bwMode="auto">
          <a:xfrm>
            <a:off x="3387725" y="4457700"/>
            <a:ext cx="1489075" cy="954088"/>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cs typeface="+mn-cs"/>
              </a:rPr>
              <a:t>大 决 战</a:t>
            </a:r>
            <a:r>
              <a:rPr lang="zh-TW" altLang="en-US" sz="2800">
                <a:solidFill>
                  <a:srgbClr val="000000"/>
                </a:solidFill>
                <a:ea typeface="PMingLiU" pitchFamily="18" charset="-120"/>
                <a:cs typeface="+mn-cs"/>
              </a:rPr>
              <a:t> </a:t>
            </a:r>
            <a:endParaRPr lang="en-US" sz="2800">
              <a:solidFill>
                <a:srgbClr val="000000"/>
              </a:solidFill>
              <a:latin typeface="Lucida Sans Unicode" pitchFamily="34" charset="0"/>
              <a:ea typeface="PMingLiU" pitchFamily="18" charset="-120"/>
              <a:cs typeface="+mn-cs"/>
            </a:endParaRPr>
          </a:p>
        </p:txBody>
      </p:sp>
      <p:sp>
        <p:nvSpPr>
          <p:cNvPr id="646160" name="Text Box 16"/>
          <p:cNvSpPr txBox="1">
            <a:spLocks noChangeArrowheads="1"/>
          </p:cNvSpPr>
          <p:nvPr/>
        </p:nvSpPr>
        <p:spPr bwMode="auto">
          <a:xfrm>
            <a:off x="5927725" y="4476750"/>
            <a:ext cx="1981200" cy="954088"/>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2800" b="1">
                <a:solidFill>
                  <a:srgbClr val="000000"/>
                </a:solidFill>
                <a:latin typeface="NSimSun" pitchFamily="49" charset="-122"/>
                <a:ea typeface="NSimSun" pitchFamily="49" charset="-122"/>
                <a:cs typeface="+mn-cs"/>
              </a:rPr>
              <a:t>歌革和玛各</a:t>
            </a:r>
            <a:endParaRPr lang="en-US" altLang="zh-TW" sz="2800" b="1">
              <a:solidFill>
                <a:srgbClr val="000000"/>
              </a:solidFill>
              <a:latin typeface="NSimSun" pitchFamily="49" charset="-122"/>
              <a:ea typeface="NSimSun" pitchFamily="49" charset="-122"/>
              <a:cs typeface="+mn-cs"/>
            </a:endParaRPr>
          </a:p>
          <a:p>
            <a:r>
              <a:rPr lang="zh-TW" altLang="en-US" sz="2800" b="1">
                <a:solidFill>
                  <a:srgbClr val="000000"/>
                </a:solidFill>
                <a:latin typeface="NSimSun" pitchFamily="49" charset="-122"/>
                <a:ea typeface="NSimSun" pitchFamily="49" charset="-122"/>
                <a:cs typeface="+mn-cs"/>
              </a:rPr>
              <a:t>  的战斗</a:t>
            </a:r>
          </a:p>
        </p:txBody>
      </p:sp>
      <p:sp>
        <p:nvSpPr>
          <p:cNvPr id="646161" name="Text Box 17"/>
          <p:cNvSpPr txBox="1">
            <a:spLocks noChangeArrowheads="1"/>
          </p:cNvSpPr>
          <p:nvPr/>
        </p:nvSpPr>
        <p:spPr bwMode="auto">
          <a:xfrm>
            <a:off x="7112000" y="2270125"/>
            <a:ext cx="1568450" cy="12001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CN" altLang="en-US" sz="3600" b="1">
                <a:solidFill>
                  <a:srgbClr val="000000"/>
                </a:solidFill>
                <a:ea typeface="SimSun" pitchFamily="2" charset="-122"/>
                <a:cs typeface="+mn-cs"/>
              </a:rPr>
              <a:t>白色大</a:t>
            </a:r>
            <a:endParaRPr lang="en-US" altLang="zh-CN" sz="3600" b="1">
              <a:solidFill>
                <a:srgbClr val="000000"/>
              </a:solidFill>
              <a:ea typeface="SimSun" pitchFamily="2" charset="-122"/>
              <a:cs typeface="+mn-cs"/>
            </a:endParaRPr>
          </a:p>
          <a:p>
            <a:pPr algn="ctr" eaLnBrk="1" hangingPunct="1"/>
            <a:r>
              <a:rPr lang="zh-CN" altLang="en-US" sz="3600" b="1">
                <a:solidFill>
                  <a:srgbClr val="000000"/>
                </a:solidFill>
                <a:ea typeface="SimSun" pitchFamily="2" charset="-122"/>
                <a:cs typeface="+mn-cs"/>
              </a:rPr>
              <a:t>宝座</a:t>
            </a:r>
            <a:endParaRPr lang="en-US" sz="3600" b="1">
              <a:solidFill>
                <a:srgbClr val="000000"/>
              </a:solidFill>
              <a:latin typeface="Lucida Sans Unicode" pitchFamily="34" charset="0"/>
              <a:ea typeface="SimSun" pitchFamily="2" charset="-122"/>
              <a:cs typeface="+mn-cs"/>
            </a:endParaRP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866322" name="Rectangle 20"/>
          <p:cNvSpPr>
            <a:spLocks noGrp="1" noChangeArrowheads="1"/>
          </p:cNvSpPr>
          <p:nvPr>
            <p:ph type="title" idx="4294967295"/>
          </p:nvPr>
        </p:nvSpPr>
        <p:spPr>
          <a:xfrm>
            <a:off x="1981200" y="228600"/>
            <a:ext cx="5943600" cy="769938"/>
          </a:xfrm>
          <a:noFill/>
        </p:spPr>
        <p:txBody>
          <a:bodyPr anchor="t">
            <a:spAutoFit/>
          </a:bodyPr>
          <a:lstStyle/>
          <a:p>
            <a:pPr eaLnBrk="1" hangingPunct="1"/>
            <a:r>
              <a:rPr lang="zh-TW" altLang="en-US" b="1">
                <a:solidFill>
                  <a:schemeClr val="tx1"/>
                </a:solidFill>
                <a:latin typeface="NSimSun" pitchFamily="49" charset="-122"/>
                <a:ea typeface="NSimSun" pitchFamily="49" charset="-122"/>
              </a:rPr>
              <a:t>灾前被提</a:t>
            </a:r>
            <a:r>
              <a:rPr lang="zh-TW" altLang="en-US" b="1">
                <a:latin typeface="NSimSun" pitchFamily="49" charset="-122"/>
                <a:ea typeface="NSimSun" pitchFamily="49" charset="-122"/>
              </a:rPr>
              <a:t>的前千禧年論</a:t>
            </a:r>
            <a:r>
              <a:rPr lang="zh-TW" altLang="en-US" sz="3600">
                <a:ea typeface="PMingLiU" pitchFamily="18" charset="-120"/>
              </a:rPr>
              <a:t> </a:t>
            </a:r>
            <a:endParaRPr lang="en-US" sz="3600" b="1">
              <a:solidFill>
                <a:schemeClr val="tx1"/>
              </a:solidFill>
              <a:latin typeface="Lucida Sans Unicode" pitchFamily="34" charset="0"/>
            </a:endParaRPr>
          </a:p>
        </p:txBody>
      </p:sp>
      <p:sp>
        <p:nvSpPr>
          <p:cNvPr id="866323" name="Text Box 22"/>
          <p:cNvSpPr txBox="1">
            <a:spLocks noChangeArrowheads="1"/>
          </p:cNvSpPr>
          <p:nvPr/>
        </p:nvSpPr>
        <p:spPr bwMode="auto">
          <a:xfrm>
            <a:off x="457200" y="5670550"/>
            <a:ext cx="7848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ja-JP" dirty="0">
                <a:solidFill>
                  <a:srgbClr val="FFFFFF"/>
                </a:solidFill>
                <a:latin typeface="Arial" pitchFamily="34" charset="0"/>
                <a:cs typeface="+mn-cs"/>
              </a:rPr>
              <a:t>"</a:t>
            </a:r>
            <a:r>
              <a:rPr lang="zh-CN" altLang="en-US" sz="3200" b="1" dirty="0">
                <a:solidFill>
                  <a:srgbClr val="FFFFFF"/>
                </a:solidFill>
                <a:latin typeface="Arial" pitchFamily="34" charset="0"/>
                <a:ea typeface="SimSun" pitchFamily="2" charset="-122"/>
                <a:cs typeface="+mn-cs"/>
              </a:rPr>
              <a:t>哀哉、那日为大、无日可比、这是雅各遭难的时候、但他必被救出来</a:t>
            </a:r>
            <a:r>
              <a:rPr lang="zh-CN" altLang="en-US" dirty="0">
                <a:solidFill>
                  <a:srgbClr val="FFFFFF"/>
                </a:solidFill>
                <a:latin typeface="Arial" pitchFamily="34" charset="0"/>
                <a:ea typeface="SimSun" pitchFamily="2" charset="-122"/>
                <a:cs typeface="+mn-cs"/>
              </a:rPr>
              <a:t>。 </a:t>
            </a:r>
            <a:r>
              <a:rPr lang="en-US" altLang="zh-CN" dirty="0">
                <a:solidFill>
                  <a:srgbClr val="FFFFFF"/>
                </a:solidFill>
                <a:latin typeface="Arial" pitchFamily="34" charset="0"/>
                <a:ea typeface="SimSun" pitchFamily="2" charset="-122"/>
                <a:cs typeface="+mn-cs"/>
              </a:rPr>
              <a:t>"</a:t>
            </a:r>
            <a:r>
              <a:rPr lang="en-US" altLang="ja-JP" dirty="0">
                <a:solidFill>
                  <a:srgbClr val="FFFFFF"/>
                </a:solidFill>
                <a:latin typeface="Arial" pitchFamily="34" charset="0"/>
                <a:ea typeface="SimSun" pitchFamily="2" charset="-122"/>
                <a:cs typeface="+mn-cs"/>
              </a:rPr>
              <a:t> (</a:t>
            </a:r>
            <a:r>
              <a:rPr lang="zh-TW" altLang="en-US" b="1" dirty="0">
                <a:solidFill>
                  <a:srgbClr val="FFFFFF"/>
                </a:solidFill>
                <a:latin typeface="Arial" pitchFamily="34" charset="0"/>
                <a:ea typeface="PMingLiU" pitchFamily="18" charset="-120"/>
                <a:cs typeface="+mn-cs"/>
              </a:rPr>
              <a:t>耶</a:t>
            </a:r>
            <a:r>
              <a:rPr lang="en-US" altLang="ja-JP" dirty="0">
                <a:solidFill>
                  <a:srgbClr val="FFFFFF"/>
                </a:solidFill>
                <a:latin typeface="Arial" pitchFamily="34" charset="0"/>
                <a:ea typeface="PMingLiU" pitchFamily="18" charset="-120"/>
                <a:cs typeface="+mn-cs"/>
              </a:rPr>
              <a:t> 30:7)</a:t>
            </a:r>
            <a:endParaRPr lang="en-US" dirty="0">
              <a:solidFill>
                <a:srgbClr val="FFFFFF"/>
              </a:solidFill>
              <a:latin typeface="Arial" pitchFamily="34" charset="0"/>
              <a:ea typeface="PMingLiU" pitchFamily="18" charset="-120"/>
              <a:cs typeface="+mn-cs"/>
            </a:endParaRPr>
          </a:p>
        </p:txBody>
      </p:sp>
    </p:spTree>
    <p:extLst>
      <p:ext uri="{BB962C8B-B14F-4D97-AF65-F5344CB8AC3E}">
        <p14:creationId xmlns:p14="http://schemas.microsoft.com/office/powerpoint/2010/main" val="312275896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42" presetClass="entr" presetSubtype="0" fill="hold" grpId="0" nodeType="afterEffect">
                                  <p:stCondLst>
                                    <p:cond delay="0"/>
                                  </p:stCondLst>
                                  <p:childTnLst>
                                    <p:set>
                                      <p:cBhvr>
                                        <p:cTn id="53" dur="1" fill="hold">
                                          <p:stCondLst>
                                            <p:cond delay="0"/>
                                          </p:stCondLst>
                                        </p:cTn>
                                        <p:tgtEl>
                                          <p:spTgt spid="646162"/>
                                        </p:tgtEl>
                                        <p:attrNameLst>
                                          <p:attrName>style.visibility</p:attrName>
                                        </p:attrNameLst>
                                      </p:cBhvr>
                                      <p:to>
                                        <p:strVal val="visible"/>
                                      </p:to>
                                    </p:set>
                                    <p:animEffect transition="in" filter="fade">
                                      <p:cBhvr>
                                        <p:cTn id="54" dur="2000"/>
                                        <p:tgtEl>
                                          <p:spTgt spid="646162"/>
                                        </p:tgtEl>
                                      </p:cBhvr>
                                    </p:animEffect>
                                    <p:anim calcmode="lin" valueType="num">
                                      <p:cBhvr>
                                        <p:cTn id="55" dur="2000" fill="hold"/>
                                        <p:tgtEl>
                                          <p:spTgt spid="646162"/>
                                        </p:tgtEl>
                                        <p:attrNameLst>
                                          <p:attrName>ppt_x</p:attrName>
                                        </p:attrNameLst>
                                      </p:cBhvr>
                                      <p:tavLst>
                                        <p:tav tm="0">
                                          <p:val>
                                            <p:strVal val="#ppt_x"/>
                                          </p:val>
                                        </p:tav>
                                        <p:tav tm="100000">
                                          <p:val>
                                            <p:strVal val="#ppt_x"/>
                                          </p:val>
                                        </p:tav>
                                      </p:tavLst>
                                    </p:anim>
                                    <p:anim calcmode="lin" valueType="num">
                                      <p:cBhvr>
                                        <p:cTn id="56" dur="2000" fill="hold"/>
                                        <p:tgtEl>
                                          <p:spTgt spid="646162"/>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22000"/>
                            </p:stCondLst>
                            <p:childTnLst>
                              <p:par>
                                <p:cTn id="58" presetID="9" presetClass="entr" presetSubtype="0" fill="hold" grpId="0" nodeType="afterEffect">
                                  <p:stCondLst>
                                    <p:cond delay="0"/>
                                  </p:stCondLst>
                                  <p:childTnLst>
                                    <p:set>
                                      <p:cBhvr>
                                        <p:cTn id="59" dur="1" fill="hold">
                                          <p:stCondLst>
                                            <p:cond delay="0"/>
                                          </p:stCondLst>
                                        </p:cTn>
                                        <p:tgtEl>
                                          <p:spTgt spid="646154"/>
                                        </p:tgtEl>
                                        <p:attrNameLst>
                                          <p:attrName>style.visibility</p:attrName>
                                        </p:attrNameLst>
                                      </p:cBhvr>
                                      <p:to>
                                        <p:strVal val="visible"/>
                                      </p:to>
                                    </p:set>
                                    <p:animEffect transition="in" filter="dissolve">
                                      <p:cBhvr>
                                        <p:cTn id="60" dur="2000"/>
                                        <p:tgtEl>
                                          <p:spTgt spid="646154"/>
                                        </p:tgtEl>
                                      </p:cBhvr>
                                    </p:animEffect>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60">
                                            <p:bg/>
                                          </p:spTgt>
                                        </p:tgtEl>
                                        <p:attrNameLst>
                                          <p:attrName>style.visibility</p:attrName>
                                        </p:attrNameLst>
                                      </p:cBhvr>
                                      <p:to>
                                        <p:strVal val="visible"/>
                                      </p:to>
                                    </p:set>
                                    <p:animEffect transition="in" filter="dissolve">
                                      <p:cBhvr>
                                        <p:cTn id="64" dur="2000"/>
                                        <p:tgtEl>
                                          <p:spTgt spid="646160">
                                            <p:bg/>
                                          </p:spTgt>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txEl>
                                              <p:pRg st="0" end="0"/>
                                            </p:txEl>
                                          </p:spTgt>
                                        </p:tgtEl>
                                        <p:attrNameLst>
                                          <p:attrName>style.visibility</p:attrName>
                                        </p:attrNameLst>
                                      </p:cBhvr>
                                      <p:to>
                                        <p:strVal val="visible"/>
                                      </p:to>
                                    </p:set>
                                    <p:animEffect transition="in" filter="dissolve">
                                      <p:cBhvr>
                                        <p:cTn id="68" dur="2000"/>
                                        <p:tgtEl>
                                          <p:spTgt spid="646160">
                                            <p:txEl>
                                              <p:pRg st="0" end="0"/>
                                            </p:txEl>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1" end="1"/>
                                            </p:txEl>
                                          </p:spTgt>
                                        </p:tgtEl>
                                        <p:attrNameLst>
                                          <p:attrName>style.visibility</p:attrName>
                                        </p:attrNameLst>
                                      </p:cBhvr>
                                      <p:to>
                                        <p:strVal val="visible"/>
                                      </p:to>
                                    </p:set>
                                    <p:animEffect transition="in" filter="dissolve">
                                      <p:cBhvr>
                                        <p:cTn id="72" dur="2000"/>
                                        <p:tgtEl>
                                          <p:spTgt spid="646160">
                                            <p:txEl>
                                              <p:pRg st="1" end="1"/>
                                            </p:txEl>
                                          </p:spTgt>
                                        </p:tgtEl>
                                      </p:cBhvr>
                                    </p:animEffect>
                                  </p:childTnLst>
                                </p:cTn>
                              </p:par>
                            </p:childTnLst>
                          </p:cTn>
                        </p:par>
                        <p:par>
                          <p:cTn id="73" fill="hold" nodeType="afterGroup">
                            <p:stCondLst>
                              <p:cond delay="30000"/>
                            </p:stCondLst>
                            <p:childTnLst>
                              <p:par>
                                <p:cTn id="74" presetID="42" presetClass="entr" presetSubtype="0" fill="hold" grpId="0" nodeType="afterEffect">
                                  <p:stCondLst>
                                    <p:cond delay="0"/>
                                  </p:stCondLst>
                                  <p:childTnLst>
                                    <p:set>
                                      <p:cBhvr>
                                        <p:cTn id="75" dur="1" fill="hold">
                                          <p:stCondLst>
                                            <p:cond delay="0"/>
                                          </p:stCondLst>
                                        </p:cTn>
                                        <p:tgtEl>
                                          <p:spTgt spid="646163"/>
                                        </p:tgtEl>
                                        <p:attrNameLst>
                                          <p:attrName>style.visibility</p:attrName>
                                        </p:attrNameLst>
                                      </p:cBhvr>
                                      <p:to>
                                        <p:strVal val="visible"/>
                                      </p:to>
                                    </p:set>
                                    <p:animEffect transition="in" filter="fade">
                                      <p:cBhvr>
                                        <p:cTn id="76" dur="2000"/>
                                        <p:tgtEl>
                                          <p:spTgt spid="646163"/>
                                        </p:tgtEl>
                                      </p:cBhvr>
                                    </p:animEffect>
                                    <p:anim calcmode="lin" valueType="num">
                                      <p:cBhvr>
                                        <p:cTn id="77" dur="2000" fill="hold"/>
                                        <p:tgtEl>
                                          <p:spTgt spid="646163"/>
                                        </p:tgtEl>
                                        <p:attrNameLst>
                                          <p:attrName>ppt_x</p:attrName>
                                        </p:attrNameLst>
                                      </p:cBhvr>
                                      <p:tavLst>
                                        <p:tav tm="0">
                                          <p:val>
                                            <p:strVal val="#ppt_x"/>
                                          </p:val>
                                        </p:tav>
                                        <p:tav tm="100000">
                                          <p:val>
                                            <p:strVal val="#ppt_x"/>
                                          </p:val>
                                        </p:tav>
                                      </p:tavLst>
                                    </p:anim>
                                    <p:anim calcmode="lin" valueType="num">
                                      <p:cBhvr>
                                        <p:cTn id="78" dur="2000" fill="hold"/>
                                        <p:tgtEl>
                                          <p:spTgt spid="646163"/>
                                        </p:tgtEl>
                                        <p:attrNameLst>
                                          <p:attrName>ppt_y</p:attrName>
                                        </p:attrNameLst>
                                      </p:cBhvr>
                                      <p:tavLst>
                                        <p:tav tm="0">
                                          <p:val>
                                            <p:strVal val="#ppt_y+.1"/>
                                          </p:val>
                                        </p:tav>
                                        <p:tav tm="100000">
                                          <p:val>
                                            <p:strVal val="#ppt_y"/>
                                          </p:val>
                                        </p:tav>
                                      </p:tavLst>
                                    </p:anim>
                                  </p:childTnLst>
                                </p:cTn>
                              </p:par>
                            </p:childTnLst>
                          </p:cTn>
                        </p:par>
                        <p:par>
                          <p:cTn id="79" fill="hold" nodeType="afterGroup">
                            <p:stCondLst>
                              <p:cond delay="32000"/>
                            </p:stCondLst>
                            <p:childTnLst>
                              <p:par>
                                <p:cTn id="80" presetID="9" presetClass="entr" presetSubtype="0" fill="hold" grpId="0" nodeType="afterEffect">
                                  <p:stCondLst>
                                    <p:cond delay="0"/>
                                  </p:stCondLst>
                                  <p:childTnLst>
                                    <p:set>
                                      <p:cBhvr>
                                        <p:cTn id="81" dur="1" fill="hold">
                                          <p:stCondLst>
                                            <p:cond delay="0"/>
                                          </p:stCondLst>
                                        </p:cTn>
                                        <p:tgtEl>
                                          <p:spTgt spid="646161"/>
                                        </p:tgtEl>
                                        <p:attrNameLst>
                                          <p:attrName>style.visibility</p:attrName>
                                        </p:attrNameLst>
                                      </p:cBhvr>
                                      <p:to>
                                        <p:strVal val="visible"/>
                                      </p:to>
                                    </p:set>
                                    <p:animEffect transition="in" filter="dissolve">
                                      <p:cBhvr>
                                        <p:cTn id="82" dur="2000"/>
                                        <p:tgtEl>
                                          <p:spTgt spid="64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t="18592"/>
          <a:stretch/>
        </p:blipFill>
        <p:spPr>
          <a:xfrm>
            <a:off x="0" y="2897860"/>
            <a:ext cx="5730875" cy="333945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祂应许持守的</a:t>
            </a:r>
            <a:r>
              <a:rPr lang="zh-CN" altLang="en-US" b="1" dirty="0">
                <a:solidFill>
                  <a:srgbClr val="FFFF00"/>
                </a:solidFill>
                <a:effectLst>
                  <a:glow rad="165100">
                    <a:schemeClr val="tx1"/>
                  </a:glow>
                </a:effectLst>
                <a:ea typeface="ＭＳ Ｐゴシック" charset="0"/>
              </a:rPr>
              <a:t>赏赐</a:t>
            </a:r>
            <a:r>
              <a:rPr lang="en-US" b="1" dirty="0">
                <a:effectLst>
                  <a:glow rad="165100">
                    <a:schemeClr val="tx1"/>
                  </a:glow>
                </a:effectLst>
                <a:ea typeface="ＭＳ Ｐゴシック" charset="0"/>
              </a:rPr>
              <a:t>(3:11b). </a:t>
            </a:r>
          </a:p>
        </p:txBody>
      </p:sp>
      <p:sp>
        <p:nvSpPr>
          <p:cNvPr id="5" name="Rectangle 2"/>
          <p:cNvSpPr txBox="1">
            <a:spLocks noChangeArrowheads="1"/>
          </p:cNvSpPr>
          <p:nvPr/>
        </p:nvSpPr>
        <p:spPr bwMode="auto">
          <a:xfrm>
            <a:off x="5214432" y="1843984"/>
            <a:ext cx="3929568"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solidFill>
                  <a:prstClr val="white"/>
                </a:solidFill>
                <a:effectLst>
                  <a:glow rad="165100">
                    <a:prstClr val="black"/>
                  </a:glow>
                </a:effectLst>
                <a:ea typeface="ＭＳ Ｐゴシック" charset="0"/>
              </a:rPr>
              <a:t>"</a:t>
            </a:r>
            <a:r>
              <a:rPr lang="zh-TW" altLang="en-US" sz="3200" b="1" dirty="0">
                <a:solidFill>
                  <a:prstClr val="white"/>
                </a:solidFill>
                <a:effectLst>
                  <a:glow rad="165100">
                    <a:prstClr val="black"/>
                  </a:glow>
                </a:effectLst>
                <a:ea typeface="ＭＳ Ｐゴシック" charset="0"/>
              </a:rPr>
              <a:t>我必快来！ 你要持守你所有的， 不要让人拿走你的冠冕</a:t>
            </a:r>
            <a:r>
              <a:rPr lang="zh-CN" altLang="en-US" sz="3200" b="1" dirty="0">
                <a:solidFill>
                  <a:prstClr val="white"/>
                </a:solidFill>
                <a:effectLst>
                  <a:glow rad="165100">
                    <a:prstClr val="black"/>
                  </a:glow>
                </a:effectLst>
                <a:ea typeface="ＭＳ Ｐゴシック" charset="0"/>
              </a:rPr>
              <a:t>。</a:t>
            </a:r>
            <a:r>
              <a:rPr lang="en-US" altLang="zh-CN" sz="3200" b="1" dirty="0">
                <a:solidFill>
                  <a:prstClr val="white"/>
                </a:solidFill>
                <a:effectLst>
                  <a:glow rad="165100">
                    <a:prstClr val="black"/>
                  </a:glow>
                </a:effectLst>
                <a:ea typeface="ＭＳ Ｐゴシック" charset="0"/>
              </a:rPr>
              <a:t>"</a:t>
            </a:r>
            <a:r>
              <a:rPr lang="en-US" sz="3200" b="1" dirty="0">
                <a:solidFill>
                  <a:prstClr val="white"/>
                </a:solidFill>
                <a:effectLst>
                  <a:glow rad="165100">
                    <a:prstClr val="black"/>
                  </a:glow>
                </a:effectLst>
                <a:ea typeface="ＭＳ Ｐゴシック" charset="0"/>
              </a:rPr>
              <a:t> (新译本)</a:t>
            </a:r>
          </a:p>
        </p:txBody>
      </p:sp>
    </p:spTree>
    <p:extLst>
      <p:ext uri="{BB962C8B-B14F-4D97-AF65-F5344CB8AC3E}">
        <p14:creationId xmlns:p14="http://schemas.microsoft.com/office/powerpoint/2010/main" val="2314457811"/>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millennial rew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7044"/>
            <a:ext cx="9179894" cy="5910956"/>
          </a:xfrm>
          <a:prstGeom prst="rect">
            <a:avLst/>
          </a:prstGeom>
        </p:spPr>
      </p:pic>
      <p:sp>
        <p:nvSpPr>
          <p:cNvPr id="841730" name="Rectangle 2"/>
          <p:cNvSpPr>
            <a:spLocks noGrp="1" noChangeArrowheads="1"/>
          </p:cNvSpPr>
          <p:nvPr>
            <p:ph type="title"/>
          </p:nvPr>
        </p:nvSpPr>
        <p:spPr>
          <a:xfrm>
            <a:off x="0" y="1"/>
            <a:ext cx="9144000" cy="947043"/>
          </a:xfrm>
          <a:effectLst/>
        </p:spPr>
        <p:txBody>
          <a:bodyPr>
            <a:normAutofit/>
          </a:bodyPr>
          <a:lstStyle/>
          <a:p>
            <a:pPr>
              <a:defRPr/>
            </a:pPr>
            <a:r>
              <a:rPr lang="zh-CN" altLang="en-US" b="1" dirty="0">
                <a:effectLst>
                  <a:glow rad="165100">
                    <a:schemeClr val="tx1"/>
                  </a:glow>
                </a:effectLst>
                <a:ea typeface="ＭＳ Ｐゴシック" charset="0"/>
              </a:rPr>
              <a:t>赏赐有可能丢失</a:t>
            </a:r>
            <a:r>
              <a:rPr lang="en-US" b="1" dirty="0">
                <a:effectLst>
                  <a:glow rad="165100">
                    <a:schemeClr val="tx1"/>
                  </a:glow>
                </a:effectLst>
                <a:ea typeface="ＭＳ Ｐゴシック" charset="0"/>
              </a:rPr>
              <a:t>!</a:t>
            </a:r>
          </a:p>
        </p:txBody>
      </p:sp>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fontAlgn="auto">
              <a:spcAft>
                <a:spcPts val="0"/>
              </a:spcAft>
              <a:defRPr/>
            </a:pPr>
            <a:r>
              <a:rPr lang="en-US" sz="3200" b="1" dirty="0">
                <a:effectLst>
                  <a:glow rad="165100">
                    <a:prstClr val="black"/>
                  </a:glow>
                </a:effectLst>
                <a:ea typeface="ＭＳ Ｐゴシック" charset="0"/>
              </a:rPr>
              <a:t>"</a:t>
            </a:r>
            <a:r>
              <a:rPr lang="zh-TW" altLang="en-US" sz="3200" b="1" dirty="0">
                <a:effectLst>
                  <a:glow rad="165100">
                    <a:prstClr val="black"/>
                  </a:glow>
                </a:effectLst>
                <a:ea typeface="ＭＳ Ｐゴシック" charset="0"/>
              </a:rPr>
              <a:t>你们要小心， 不要拆毁我们已经完成的工作， 却要得着美满的赏赐</a:t>
            </a:r>
            <a:r>
              <a:rPr lang="en-US" altLang="zh-TW"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 (</a:t>
            </a:r>
            <a:r>
              <a:rPr lang="zh-TW" altLang="en-US" sz="3200" b="1" dirty="0">
                <a:effectLst>
                  <a:glow rad="165100">
                    <a:prstClr val="black"/>
                  </a:glow>
                </a:effectLst>
                <a:ea typeface="ＭＳ Ｐゴシック" charset="0"/>
              </a:rPr>
              <a:t>约翰二书</a:t>
            </a:r>
            <a:r>
              <a:rPr lang="en-US" altLang="zh-TW" sz="3200" b="1" dirty="0">
                <a:effectLst>
                  <a:glow rad="165100">
                    <a:prstClr val="black"/>
                  </a:glow>
                </a:effectLst>
                <a:ea typeface="ＭＳ Ｐゴシック" charset="0"/>
              </a:rPr>
              <a:t> </a:t>
            </a:r>
            <a:r>
              <a:rPr lang="en-US" sz="3200" b="1" dirty="0">
                <a:effectLst>
                  <a:glow rad="165100">
                    <a:prstClr val="black"/>
                  </a:glow>
                </a:effectLst>
                <a:ea typeface="ＭＳ Ｐゴシック" charset="0"/>
              </a:rPr>
              <a:t>8</a:t>
            </a:r>
            <a:r>
              <a:rPr lang="zh-CN" altLang="en-US" sz="3200" b="1" dirty="0">
                <a:effectLst>
                  <a:glow rad="165100">
                    <a:prstClr val="black"/>
                  </a:glow>
                </a:effectLst>
                <a:ea typeface="ＭＳ Ｐゴシック" charset="0"/>
              </a:rPr>
              <a:t> 新译本</a:t>
            </a:r>
            <a:r>
              <a:rPr lang="en-US" sz="3200" b="1" dirty="0">
                <a:effectLst>
                  <a:glow rad="165100">
                    <a:prstClr val="black"/>
                  </a:glow>
                </a:effectLst>
                <a:ea typeface="ＭＳ Ｐゴシック" charset="0"/>
              </a:rPr>
              <a:t> )</a:t>
            </a:r>
          </a:p>
        </p:txBody>
      </p:sp>
    </p:spTree>
    <p:extLst>
      <p:ext uri="{BB962C8B-B14F-4D97-AF65-F5344CB8AC3E}">
        <p14:creationId xmlns:p14="http://schemas.microsoft.com/office/powerpoint/2010/main" val="2142790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耶稣持有着</a:t>
            </a:r>
            <a:r>
              <a:rPr lang="en-US" b="1" dirty="0">
                <a:latin typeface="Arial" charset="0"/>
                <a:ea typeface="ＭＳ Ｐゴシック" charset="0"/>
              </a:rPr>
              <a:t> </a:t>
            </a:r>
            <a:r>
              <a:rPr lang="zh-CN" altLang="en-US" b="1" dirty="0">
                <a:latin typeface="Arial" charset="0"/>
                <a:ea typeface="ＭＳ Ｐゴシック" charset="0"/>
              </a:rPr>
              <a:t>对个大教会的</a:t>
            </a:r>
            <a:r>
              <a:rPr lang="en-US" b="1" dirty="0">
                <a:latin typeface="Arial" charset="0"/>
                <a:ea typeface="ＭＳ Ｐゴシック" charset="0"/>
              </a:rPr>
              <a:t> </a:t>
            </a:r>
            <a:r>
              <a:rPr lang="zh-SG" altLang="en-US" b="1" dirty="0">
                <a:latin typeface="Arial" charset="0"/>
                <a:ea typeface="ＭＳ Ｐゴシック" charset="0"/>
              </a:rPr>
              <a:t>权威</a:t>
            </a:r>
            <a:endParaRPr lang="en-US" b="1" dirty="0">
              <a:latin typeface="Arial" charset="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Tree>
    <p:extLst>
      <p:ext uri="{BB962C8B-B14F-4D97-AF65-F5344CB8AC3E}">
        <p14:creationId xmlns:p14="http://schemas.microsoft.com/office/powerpoint/2010/main" val="26126448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sp>
        <p:nvSpPr>
          <p:cNvPr id="5" name="TextBox 4"/>
          <p:cNvSpPr txBox="1">
            <a:spLocks noChangeArrowheads="1"/>
          </p:cNvSpPr>
          <p:nvPr/>
        </p:nvSpPr>
        <p:spPr bwMode="auto">
          <a:xfrm>
            <a:off x="2627313" y="2326345"/>
            <a:ext cx="424815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dirty="0">
                <a:solidFill>
                  <a:srgbClr val="000000"/>
                </a:solidFill>
                <a:latin typeface="ＭＳ Ｐゴシック"/>
                <a:ea typeface="ＭＳ Ｐゴシック"/>
                <a:cs typeface="ＭＳ Ｐゴシック"/>
              </a:rPr>
              <a:t>得胜的，</a:t>
            </a:r>
          </a:p>
          <a:p>
            <a:pPr algn="ctr"/>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591465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Philadelphia city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266" name="Rectangle 2" hidden="1"/>
          <p:cNvSpPr>
            <a:spLocks noGrp="1" noChangeArrowheads="1"/>
          </p:cNvSpPr>
          <p:nvPr>
            <p:ph type="title"/>
          </p:nvPr>
        </p:nvSpPr>
        <p:spPr/>
        <p:txBody>
          <a:bodyPr/>
          <a:lstStyle/>
          <a:p>
            <a:r>
              <a:rPr lang="en-US" dirty="0">
                <a:solidFill>
                  <a:schemeClr val="bg1"/>
                </a:solidFill>
              </a:rPr>
              <a:t>Philadelphia city from acropolis</a:t>
            </a:r>
          </a:p>
        </p:txBody>
      </p:sp>
      <p:sp>
        <p:nvSpPr>
          <p:cNvPr id="11268" name="Text Box 4"/>
          <p:cNvSpPr txBox="1">
            <a:spLocks noChangeArrowheads="1"/>
          </p:cNvSpPr>
          <p:nvPr/>
        </p:nvSpPr>
        <p:spPr bwMode="auto">
          <a:xfrm>
            <a:off x="15875" y="6091217"/>
            <a:ext cx="9128125" cy="76678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en-US" sz="3200" b="1" dirty="0">
                <a:solidFill>
                  <a:srgbClr val="FFFFFF"/>
                </a:solidFill>
                <a:latin typeface="Arial" charset="0"/>
                <a:cs typeface="+mn-cs"/>
              </a:rPr>
              <a:t>非拉铁非柱子在多次地震中塌毁</a:t>
            </a:r>
          </a:p>
        </p:txBody>
      </p:sp>
    </p:spTree>
    <p:extLst>
      <p:ext uri="{BB962C8B-B14F-4D97-AF65-F5344CB8AC3E}">
        <p14:creationId xmlns:p14="http://schemas.microsoft.com/office/powerpoint/2010/main" val="38832463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r>
              <a:rPr lang="en-US" dirty="0">
                <a:solidFill>
                  <a:schemeClr val="bg1"/>
                </a:solidFill>
              </a:rPr>
              <a:t>Philadelphia Church of St John columns</a:t>
            </a:r>
          </a:p>
        </p:txBody>
      </p:sp>
      <p:pic>
        <p:nvPicPr>
          <p:cNvPr id="9219" name="Picture 3" descr="Philadelphia Church of St John columns2,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220" name="Text Box 4"/>
          <p:cNvSpPr txBox="1">
            <a:spLocks noChangeArrowheads="1"/>
          </p:cNvSpPr>
          <p:nvPr/>
        </p:nvSpPr>
        <p:spPr bwMode="auto">
          <a:xfrm>
            <a:off x="92075" y="6400800"/>
            <a:ext cx="9051925" cy="457200"/>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zh-CN" altLang="en-US" dirty="0">
                <a:solidFill>
                  <a:srgbClr val="FFFFFF"/>
                </a:solidFill>
                <a:latin typeface="Arial" charset="0"/>
                <a:cs typeface="+mn-cs"/>
              </a:rPr>
              <a:t>非拉铁非教会的圣约翰圆柱</a:t>
            </a:r>
            <a:endParaRPr lang="en-US" dirty="0">
              <a:solidFill>
                <a:srgbClr val="FFFFFF"/>
              </a:solidFill>
              <a:latin typeface="Arial" charset="0"/>
              <a:cs typeface="+mn-cs"/>
            </a:endParaRPr>
          </a:p>
        </p:txBody>
      </p:sp>
    </p:spTree>
    <p:extLst>
      <p:ext uri="{BB962C8B-B14F-4D97-AF65-F5344CB8AC3E}">
        <p14:creationId xmlns:p14="http://schemas.microsoft.com/office/powerpoint/2010/main" val="26833284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sp>
        <p:nvSpPr>
          <p:cNvPr id="5" name="TextBox 4"/>
          <p:cNvSpPr txBox="1">
            <a:spLocks noChangeArrowheads="1"/>
          </p:cNvSpPr>
          <p:nvPr/>
        </p:nvSpPr>
        <p:spPr bwMode="auto">
          <a:xfrm>
            <a:off x="2627313" y="2407745"/>
            <a:ext cx="424815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dirty="0">
                <a:solidFill>
                  <a:srgbClr val="000000"/>
                </a:solidFill>
                <a:latin typeface="ＭＳ Ｐゴシック"/>
                <a:ea typeface="ＭＳ Ｐゴシック"/>
                <a:cs typeface="ＭＳ Ｐゴシック"/>
              </a:rPr>
              <a:t>得胜的，</a:t>
            </a:r>
          </a:p>
          <a:p>
            <a:pPr algn="ctr"/>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33" name="TextBox 32"/>
          <p:cNvSpPr txBox="1"/>
          <p:nvPr/>
        </p:nvSpPr>
        <p:spPr>
          <a:xfrm>
            <a:off x="0" y="255240"/>
            <a:ext cx="2905439" cy="584776"/>
          </a:xfrm>
          <a:prstGeom prst="rect">
            <a:avLst/>
          </a:prstGeom>
          <a:solidFill>
            <a:srgbClr val="800000"/>
          </a:solidFill>
          <a:ln w="38100" cmpd="sng">
            <a:solidFill>
              <a:srgbClr val="FFFFFF"/>
            </a:solidFill>
          </a:ln>
        </p:spPr>
        <p:txBody>
          <a:bodyPr wrap="square">
            <a:spAutoFit/>
          </a:bodyPr>
          <a:lstStyle/>
          <a:p>
            <a:pPr algn="ctr">
              <a:defRPr/>
            </a:pPr>
            <a:r>
              <a:rPr lang="en-US" sz="3200" b="1" dirty="0" err="1">
                <a:solidFill>
                  <a:srgbClr val="FFFFFF"/>
                </a:solidFill>
                <a:effectLst>
                  <a:outerShdw blurRad="38100" dist="38100" dir="2700000" algn="tl">
                    <a:srgbClr val="000000">
                      <a:alpha val="43137"/>
                    </a:srgbClr>
                  </a:outerShdw>
                </a:effectLst>
                <a:latin typeface="Arial"/>
                <a:cs typeface="Arial"/>
              </a:rPr>
              <a:t>Philadelphus</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42" name="TextBox 41"/>
          <p:cNvSpPr txBox="1"/>
          <p:nvPr/>
        </p:nvSpPr>
        <p:spPr>
          <a:xfrm>
            <a:off x="1720980" y="860009"/>
            <a:ext cx="2905439" cy="584776"/>
          </a:xfrm>
          <a:prstGeom prst="rect">
            <a:avLst/>
          </a:prstGeom>
          <a:solidFill>
            <a:srgbClr val="800000"/>
          </a:solidFill>
          <a:ln w="38100" cmpd="sng">
            <a:solidFill>
              <a:srgbClr val="FFFFFF"/>
            </a:solidFill>
          </a:ln>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新该撒利亚</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43" name="TextBox 42"/>
          <p:cNvSpPr txBox="1"/>
          <p:nvPr/>
        </p:nvSpPr>
        <p:spPr>
          <a:xfrm>
            <a:off x="3393401" y="1464778"/>
            <a:ext cx="2905439" cy="584776"/>
          </a:xfrm>
          <a:prstGeom prst="rect">
            <a:avLst/>
          </a:prstGeom>
          <a:solidFill>
            <a:srgbClr val="800000"/>
          </a:solidFill>
          <a:ln w="38100" cmpd="sng">
            <a:solidFill>
              <a:srgbClr val="FFFFFF"/>
            </a:solidFill>
          </a:ln>
        </p:spPr>
        <p:txBody>
          <a:bodyPr wrap="square">
            <a:spAutoFit/>
          </a:bodyPr>
          <a:lstStyle/>
          <a:p>
            <a:pPr algn="ctr">
              <a:defRPr/>
            </a:pPr>
            <a:r>
              <a:rPr lang="en-US" sz="3200" b="1" dirty="0" err="1">
                <a:solidFill>
                  <a:srgbClr val="FFFFFF"/>
                </a:solidFill>
                <a:effectLst>
                  <a:outerShdw blurRad="38100" dist="38100" dir="2700000" algn="tl">
                    <a:srgbClr val="000000">
                      <a:alpha val="43137"/>
                    </a:srgbClr>
                  </a:outerShdw>
                </a:effectLst>
                <a:latin typeface="Arial"/>
                <a:cs typeface="Arial"/>
              </a:rPr>
              <a:t>Plabia</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44" name="TextBox 43"/>
          <p:cNvSpPr txBox="1"/>
          <p:nvPr/>
        </p:nvSpPr>
        <p:spPr>
          <a:xfrm>
            <a:off x="5065823" y="2069546"/>
            <a:ext cx="4043252" cy="584776"/>
          </a:xfrm>
          <a:prstGeom prst="rect">
            <a:avLst/>
          </a:prstGeom>
          <a:solidFill>
            <a:srgbClr val="800000"/>
          </a:solidFill>
          <a:ln w="38100" cmpd="sng">
            <a:solidFill>
              <a:srgbClr val="FFFFFF"/>
            </a:solidFill>
          </a:ln>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阿拉谢希尔</a:t>
            </a:r>
            <a:r>
              <a:rPr lang="en-US" sz="3200" b="1" dirty="0">
                <a:solidFill>
                  <a:srgbClr val="FFFFFF"/>
                </a:solidFill>
                <a:effectLst>
                  <a:outerShdw blurRad="38100" dist="38100" dir="2700000" algn="tl">
                    <a:srgbClr val="000000">
                      <a:alpha val="43137"/>
                    </a:srgbClr>
                  </a:outerShdw>
                </a:effectLst>
                <a:latin typeface="Arial"/>
                <a:cs typeface="Arial"/>
              </a:rPr>
              <a:t> (</a:t>
            </a:r>
            <a:r>
              <a:rPr lang="zh-CN" altLang="en-US" sz="3200" b="1" dirty="0">
                <a:solidFill>
                  <a:srgbClr val="FFFFFF"/>
                </a:solidFill>
                <a:effectLst>
                  <a:outerShdw blurRad="38100" dist="38100" dir="2700000" algn="tl">
                    <a:srgbClr val="000000">
                      <a:alpha val="43137"/>
                    </a:srgbClr>
                  </a:outerShdw>
                </a:effectLst>
                <a:latin typeface="Arial"/>
                <a:cs typeface="Arial"/>
              </a:rPr>
              <a:t>现在</a:t>
            </a:r>
            <a:r>
              <a:rPr lang="en-US" sz="3200" b="1" dirty="0">
                <a:solidFill>
                  <a:srgbClr val="FFFFFF"/>
                </a:solidFill>
                <a:effectLst>
                  <a:outerShdw blurRad="38100" dist="38100" dir="2700000" algn="tl">
                    <a:srgbClr val="000000">
                      <a:alpha val="43137"/>
                    </a:srgbClr>
                  </a:outerShdw>
                </a:effectLst>
                <a:latin typeface="Arial"/>
                <a:cs typeface="Arial"/>
              </a:rPr>
              <a:t>)</a:t>
            </a:r>
          </a:p>
        </p:txBody>
      </p:sp>
    </p:spTree>
    <p:extLst>
      <p:ext uri="{BB962C8B-B14F-4D97-AF65-F5344CB8AC3E}">
        <p14:creationId xmlns:p14="http://schemas.microsoft.com/office/powerpoint/2010/main" val="2869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899"/>
                                          </p:stCondLst>
                                        </p:cTn>
                                        <p:tgtEl>
                                          <p:spTgt spid="33"/>
                                        </p:tgtEl>
                                        <p:attrNameLst>
                                          <p:attrName>style.visibility</p:attrName>
                                        </p:attrNameLst>
                                      </p:cBhvr>
                                      <p:to>
                                        <p:strVal val="visible"/>
                                      </p:to>
                                    </p:set>
                                  </p:childTnLst>
                                </p:cTn>
                              </p:par>
                            </p:childTnLst>
                          </p:cTn>
                        </p:par>
                        <p:par>
                          <p:cTn id="17" fill="hold">
                            <p:stCondLst>
                              <p:cond delay="3900"/>
                            </p:stCondLst>
                            <p:childTnLst>
                              <p:par>
                                <p:cTn id="18" presetID="1" presetClass="entr" presetSubtype="0" fill="hold" grpId="0" nodeType="afterEffect">
                                  <p:stCondLst>
                                    <p:cond delay="0"/>
                                  </p:stCondLst>
                                  <p:childTnLst>
                                    <p:set>
                                      <p:cBhvr>
                                        <p:cTn id="19" dur="1" fill="hold">
                                          <p:stCondLst>
                                            <p:cond delay="899"/>
                                          </p:stCondLst>
                                        </p:cTn>
                                        <p:tgtEl>
                                          <p:spTgt spid="42"/>
                                        </p:tgtEl>
                                        <p:attrNameLst>
                                          <p:attrName>style.visibility</p:attrName>
                                        </p:attrNameLst>
                                      </p:cBhvr>
                                      <p:to>
                                        <p:strVal val="visible"/>
                                      </p:to>
                                    </p:set>
                                  </p:childTnLst>
                                </p:cTn>
                              </p:par>
                            </p:childTnLst>
                          </p:cTn>
                        </p:par>
                        <p:par>
                          <p:cTn id="20" fill="hold">
                            <p:stCondLst>
                              <p:cond delay="4800"/>
                            </p:stCondLst>
                            <p:childTnLst>
                              <p:par>
                                <p:cTn id="21" presetID="1" presetClass="entr" presetSubtype="0" fill="hold" grpId="0" nodeType="afterEffect">
                                  <p:stCondLst>
                                    <p:cond delay="0"/>
                                  </p:stCondLst>
                                  <p:childTnLst>
                                    <p:set>
                                      <p:cBhvr>
                                        <p:cTn id="22" dur="1" fill="hold">
                                          <p:stCondLst>
                                            <p:cond delay="899"/>
                                          </p:stCondLst>
                                        </p:cTn>
                                        <p:tgtEl>
                                          <p:spTgt spid="43"/>
                                        </p:tgtEl>
                                        <p:attrNameLst>
                                          <p:attrName>style.visibility</p:attrName>
                                        </p:attrNameLst>
                                      </p:cBhvr>
                                      <p:to>
                                        <p:strVal val="visible"/>
                                      </p:to>
                                    </p:set>
                                  </p:childTnLst>
                                </p:cTn>
                              </p:par>
                            </p:childTnLst>
                          </p:cTn>
                        </p:par>
                        <p:par>
                          <p:cTn id="23" fill="hold">
                            <p:stCondLst>
                              <p:cond delay="5700"/>
                            </p:stCondLst>
                            <p:childTnLst>
                              <p:par>
                                <p:cTn id="24" presetID="1" presetClass="entr" presetSubtype="0" fill="hold" grpId="0" nodeType="afterEffect">
                                  <p:stCondLst>
                                    <p:cond delay="0"/>
                                  </p:stCondLst>
                                  <p:childTnLst>
                                    <p:set>
                                      <p:cBhvr>
                                        <p:cTn id="25" dur="1" fill="hold">
                                          <p:stCondLst>
                                            <p:cond delay="899"/>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animBg="1"/>
      <p:bldP spid="42" grpId="0" animBg="1"/>
      <p:bldP spid="43" grpId="0" animBg="1"/>
      <p:bldP spid="4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6601"/>
            <a:ext cx="9144000" cy="1328192"/>
          </a:xfrm>
          <a:effectLst/>
        </p:spPr>
        <p:txBody>
          <a:bodyPr>
            <a:normAutofit/>
          </a:bodyPr>
          <a:lstStyle/>
          <a:p>
            <a:pPr>
              <a:defRPr/>
            </a:pPr>
            <a:r>
              <a:rPr lang="zh-CN" altLang="en-US" b="1" dirty="0">
                <a:effectLst>
                  <a:glow rad="165100">
                    <a:schemeClr val="tx1"/>
                  </a:glow>
                </a:effectLst>
                <a:ea typeface="ＭＳ Ｐゴシック" charset="0"/>
              </a:rPr>
              <a:t>阿尔伯特</a:t>
            </a:r>
            <a:r>
              <a:rPr lang="zh-CN" altLang="en-US" b="1" dirty="0">
                <a:effectLst>
                  <a:glow rad="165100">
                    <a:schemeClr val="tx1"/>
                  </a:glow>
                </a:effectLst>
                <a:latin typeface="Wingdings"/>
                <a:ea typeface="Wingdings"/>
                <a:cs typeface="Wingdings"/>
                <a:sym typeface="Wingdings"/>
              </a:rPr>
              <a:t></a:t>
            </a:r>
            <a:r>
              <a:rPr lang="zh-CN" altLang="en-US" b="1" dirty="0">
                <a:effectLst>
                  <a:glow rad="165100">
                    <a:schemeClr val="tx1"/>
                  </a:glow>
                </a:effectLst>
                <a:ea typeface="ＭＳ Ｐゴシック" charset="0"/>
              </a:rPr>
              <a:t>爱因斯坦</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a:stretch>
            <a:fillRect/>
          </a:stretch>
        </p:blipFill>
        <p:spPr>
          <a:xfrm>
            <a:off x="308489" y="1007791"/>
            <a:ext cx="8775248" cy="5668810"/>
          </a:xfrm>
          <a:prstGeom prst="rect">
            <a:avLst/>
          </a:prstGeom>
        </p:spPr>
      </p:pic>
      <p:sp>
        <p:nvSpPr>
          <p:cNvPr id="7" name="Rectangle 2"/>
          <p:cNvSpPr txBox="1">
            <a:spLocks noChangeArrowheads="1"/>
          </p:cNvSpPr>
          <p:nvPr/>
        </p:nvSpPr>
        <p:spPr>
          <a:xfrm>
            <a:off x="4495149" y="1171591"/>
            <a:ext cx="4394361" cy="5505010"/>
          </a:xfrm>
          <a:prstGeom prst="rect">
            <a:avLst/>
          </a:prstGeom>
          <a:solidFill>
            <a:schemeClr val="tx1"/>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altLang="zh-CN" sz="3600" b="1" dirty="0">
                <a:effectLst>
                  <a:glow rad="165100">
                    <a:schemeClr val="tx1"/>
                  </a:glow>
                </a:effectLst>
                <a:ea typeface="ＭＳ Ｐゴシック" charset="0"/>
              </a:rPr>
              <a:t>"</a:t>
            </a:r>
            <a:r>
              <a:rPr lang="zh-CN" altLang="en-US" sz="3600" b="1" dirty="0">
                <a:effectLst>
                  <a:glow rad="165100">
                    <a:schemeClr val="tx1"/>
                  </a:glow>
                </a:effectLst>
                <a:ea typeface="ＭＳ Ｐゴシック" charset="0"/>
              </a:rPr>
              <a:t>如果人类只是因为害怕审判和期盼赏赐而行善，那么我们就太悲哀了。</a:t>
            </a:r>
            <a:r>
              <a:rPr lang="en-US" altLang="zh-CN" sz="3600" b="1" dirty="0">
                <a:effectLst>
                  <a:glow rad="165100">
                    <a:schemeClr val="tx1"/>
                  </a:glow>
                </a:effectLst>
                <a:ea typeface="ＭＳ Ｐゴシック" charset="0"/>
              </a:rPr>
              <a:t>"</a:t>
            </a:r>
            <a:endParaRPr lang="en-US" sz="3600" b="1" dirty="0">
              <a:effectLst>
                <a:glow rad="165100">
                  <a:prstClr val="black"/>
                </a:glow>
              </a:effectLst>
              <a:ea typeface="ＭＳ Ｐゴシック" charset="0"/>
            </a:endParaRPr>
          </a:p>
        </p:txBody>
      </p:sp>
    </p:spTree>
    <p:extLst>
      <p:ext uri="{BB962C8B-B14F-4D97-AF65-F5344CB8AC3E}">
        <p14:creationId xmlns:p14="http://schemas.microsoft.com/office/powerpoint/2010/main" val="18124629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3179888"/>
          </a:xfrm>
        </p:spPr>
        <p:txBody>
          <a:bodyPr/>
          <a:lstStyle/>
          <a:p>
            <a:r>
              <a:rPr lang="zh-CN" altLang="en-US" sz="7200" b="1" i="1" dirty="0">
                <a:effectLst>
                  <a:glow rad="177800">
                    <a:schemeClr val="tx1"/>
                  </a:glow>
                </a:effectLst>
                <a:latin typeface="Arial" charset="0"/>
                <a:ea typeface="ＭＳ Ｐゴシック" charset="0"/>
              </a:rPr>
              <a:t>赏赐没有错</a:t>
            </a:r>
            <a:endParaRPr lang="en-US" sz="7200" b="1" i="1" dirty="0">
              <a:effectLst>
                <a:glow rad="177800">
                  <a:schemeClr val="tx1"/>
                </a:glow>
              </a:effectLst>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0" y="3688506"/>
            <a:ext cx="9144000" cy="3169494"/>
          </a:xfrm>
          <a:prstGeom prst="rect">
            <a:avLst/>
          </a:prstGeom>
        </p:spPr>
      </p:pic>
    </p:spTree>
    <p:extLst>
      <p:ext uri="{BB962C8B-B14F-4D97-AF65-F5344CB8AC3E}">
        <p14:creationId xmlns:p14="http://schemas.microsoft.com/office/powerpoint/2010/main" val="7710021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zh-CN" altLang="en-US" sz="7200" b="1" i="1" dirty="0">
                <a:effectLst>
                  <a:glow rad="177800">
                    <a:schemeClr val="tx1"/>
                  </a:glow>
                </a:effectLst>
                <a:latin typeface="Arial" charset="0"/>
                <a:ea typeface="ＭＳ Ｐゴシック" charset="0"/>
              </a:rPr>
              <a:t>君尊义仆的末后统治</a:t>
            </a:r>
            <a:endParaRPr lang="en-US" sz="7200" b="1" i="1" dirty="0">
              <a:effectLst>
                <a:glow rad="177800">
                  <a:schemeClr val="tx1"/>
                </a:glow>
              </a:effectLst>
              <a:latin typeface="Arial" charset="0"/>
              <a:ea typeface="ＭＳ Ｐゴシック" charset="0"/>
            </a:endParaRPr>
          </a:p>
        </p:txBody>
      </p:sp>
      <p:grpSp>
        <p:nvGrpSpPr>
          <p:cNvPr id="4" name="Group 3"/>
          <p:cNvGrpSpPr/>
          <p:nvPr/>
        </p:nvGrpSpPr>
        <p:grpSpPr>
          <a:xfrm>
            <a:off x="0" y="0"/>
            <a:ext cx="4860517" cy="7092247"/>
            <a:chOff x="-4295696" y="-73480"/>
            <a:chExt cx="4860517" cy="7092247"/>
          </a:xfrm>
        </p:grpSpPr>
        <p:pic>
          <p:nvPicPr>
            <p:cNvPr id="3" name="Picture 2"/>
            <p:cNvPicPr>
              <a:picLocks noChangeAspect="1"/>
            </p:cNvPicPr>
            <p:nvPr/>
          </p:nvPicPr>
          <p:blipFill>
            <a:blip r:embed="rId4"/>
            <a:stretch>
              <a:fillRect/>
            </a:stretch>
          </p:blipFill>
          <p:spPr>
            <a:xfrm>
              <a:off x="-4295696" y="-73480"/>
              <a:ext cx="4860517" cy="7092247"/>
            </a:xfrm>
            <a:prstGeom prst="rect">
              <a:avLst/>
            </a:prstGeom>
          </p:spPr>
        </p:pic>
        <p:sp>
          <p:nvSpPr>
            <p:cNvPr id="7" name="Rectangle 2"/>
            <p:cNvSpPr txBox="1">
              <a:spLocks noChangeArrowheads="1"/>
            </p:cNvSpPr>
            <p:nvPr/>
          </p:nvSpPr>
          <p:spPr bwMode="auto">
            <a:xfrm>
              <a:off x="-4295696" y="289568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effectLst>
                    <a:glow rad="177800">
                      <a:srgbClr val="000000"/>
                    </a:glow>
                  </a:effectLst>
                  <a:latin typeface="Lucida Bright"/>
                  <a:ea typeface="ＭＳ Ｐゴシック" charset="0"/>
                  <a:cs typeface="Lucida Bright"/>
                </a:rPr>
                <a:t>最终的命运</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4295696" y="5642378"/>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i="1" dirty="0">
                  <a:solidFill>
                    <a:srgbClr val="FFFFFF"/>
                  </a:solidFill>
                  <a:effectLst>
                    <a:glow rad="177800">
                      <a:srgbClr val="000000"/>
                    </a:glow>
                  </a:effectLst>
                  <a:latin typeface="Arial" charset="0"/>
                  <a:ea typeface="ＭＳ Ｐゴシック" charset="0"/>
                </a:rPr>
                <a:t>约瑟</a:t>
              </a:r>
              <a:r>
                <a:rPr lang="zh-CN" altLang="en-US" sz="3200" b="1" i="1" dirty="0">
                  <a:solidFill>
                    <a:srgbClr val="FFFFFF"/>
                  </a:solidFill>
                  <a:effectLst>
                    <a:glow rad="177800">
                      <a:srgbClr val="000000"/>
                    </a:glow>
                  </a:effectLst>
                  <a:latin typeface="Wingdings"/>
                  <a:ea typeface="Wingdings"/>
                  <a:cs typeface="Wingdings"/>
                  <a:sym typeface="Wingdings"/>
                </a:rPr>
                <a:t>迪洛</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295696" y="3955267"/>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800" b="1" i="1" dirty="0">
                  <a:solidFill>
                    <a:srgbClr val="FFFFFF"/>
                  </a:solidFill>
                  <a:effectLst>
                    <a:glow rad="177800">
                      <a:srgbClr val="000000"/>
                    </a:glow>
                  </a:effectLst>
                  <a:latin typeface="Arial" charset="0"/>
                  <a:ea typeface="ＭＳ Ｐゴシック" charset="0"/>
                </a:rPr>
                <a:t>君尊义仆的末后统治</a:t>
              </a:r>
              <a:endParaRPr lang="en-US" sz="2800" b="1" i="1" dirty="0">
                <a:solidFill>
                  <a:srgbClr val="FFFFFF"/>
                </a:solidFill>
                <a:effectLst>
                  <a:glow rad="177800">
                    <a:srgbClr val="000000"/>
                  </a:glow>
                </a:effectLst>
                <a:latin typeface="Arial" charset="0"/>
                <a:ea typeface="ＭＳ Ｐゴシック" charset="0"/>
              </a:endParaRPr>
            </a:p>
          </p:txBody>
        </p:sp>
      </p:grpSp>
    </p:spTree>
    <p:extLst>
      <p:ext uri="{BB962C8B-B14F-4D97-AF65-F5344CB8AC3E}">
        <p14:creationId xmlns:p14="http://schemas.microsoft.com/office/powerpoint/2010/main" val="12459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12239"/>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b="1" dirty="0">
                <a:solidFill>
                  <a:prstClr val="white"/>
                </a:solidFill>
                <a:effectLst>
                  <a:glow rad="165100">
                    <a:schemeClr val="tx1"/>
                  </a:glow>
                </a:effectLst>
                <a:latin typeface="ＭＳ Ｐゴシック"/>
                <a:ea typeface="ＭＳ Ｐゴシック"/>
                <a:cs typeface="ＭＳ Ｐゴシック"/>
              </a:rPr>
              <a:t>耶稣如何鼓励我们走出去</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1304065692"/>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a:t>
            </a:r>
            <a:r>
              <a:rPr lang="zh-CN" altLang="en-US" b="1" dirty="0">
                <a:effectLst>
                  <a:glow rad="165100">
                    <a:schemeClr val="tx1"/>
                  </a:glow>
                </a:effectLst>
                <a:latin typeface="ＭＳ Ｐゴシック"/>
                <a:ea typeface="ＭＳ Ｐゴシック"/>
                <a:cs typeface="ＭＳ Ｐゴシック"/>
              </a:rPr>
              <a:t>基督为</a:t>
            </a:r>
            <a:r>
              <a:rPr lang="zh-CN" altLang="en-US" b="1" dirty="0">
                <a:solidFill>
                  <a:srgbClr val="FFFF00"/>
                </a:solidFill>
                <a:effectLst>
                  <a:glow rad="165100">
                    <a:schemeClr val="tx1"/>
                  </a:glow>
                </a:effectLst>
                <a:latin typeface="ＭＳ Ｐゴシック"/>
                <a:ea typeface="ＭＳ Ｐゴシック"/>
                <a:cs typeface="ＭＳ Ｐゴシック"/>
              </a:rPr>
              <a:t>见证人</a:t>
            </a:r>
            <a:r>
              <a:rPr lang="zh-CN" altLang="en-US" b="1" dirty="0">
                <a:effectLst>
                  <a:glow rad="165100">
                    <a:schemeClr val="tx1"/>
                  </a:glow>
                </a:effectLst>
                <a:latin typeface="ＭＳ Ｐゴシック"/>
                <a:ea typeface="ＭＳ Ｐゴシック"/>
                <a:cs typeface="ＭＳ Ｐゴシック"/>
              </a:rPr>
              <a:t>敞开门</a:t>
            </a:r>
            <a:r>
              <a:rPr lang="en-US" b="1" dirty="0">
                <a:effectLst>
                  <a:glow rad="165100">
                    <a:schemeClr val="tx1"/>
                  </a:glow>
                </a:effectLst>
                <a:latin typeface="+mn-ea"/>
                <a:ea typeface="+mn-ea"/>
              </a:rPr>
              <a:t>(3:7-8).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12144708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II. </a:t>
            </a:r>
            <a:r>
              <a:rPr lang="zh-CN" altLang="en-US" sz="4800" b="1" dirty="0">
                <a:effectLst>
                  <a:glow rad="165100">
                    <a:schemeClr val="tx1"/>
                  </a:glow>
                </a:effectLst>
                <a:ea typeface="ＭＳ Ｐゴシック" charset="0"/>
              </a:rPr>
              <a:t>基督应许服侍的</a:t>
            </a:r>
            <a:r>
              <a:rPr lang="zh-CN" altLang="en-US" sz="4800" b="1" dirty="0">
                <a:solidFill>
                  <a:srgbClr val="FFFF00"/>
                </a:solidFill>
                <a:effectLst>
                  <a:glow rad="165100">
                    <a:schemeClr val="tx1"/>
                  </a:glow>
                </a:effectLst>
                <a:ea typeface="ＭＳ Ｐゴシック" charset="0"/>
              </a:rPr>
              <a:t>赏赐</a:t>
            </a:r>
            <a:r>
              <a:rPr lang="en-US" sz="4800" b="1" dirty="0">
                <a:effectLst>
                  <a:glow rad="165100">
                    <a:schemeClr val="tx1"/>
                  </a:glow>
                </a:effectLst>
                <a:ea typeface="ＭＳ Ｐゴシック" charset="0"/>
              </a:rPr>
              <a:t>(3:9-13).</a:t>
            </a:r>
          </a:p>
        </p:txBody>
      </p:sp>
    </p:spTree>
    <p:extLst>
      <p:ext uri="{BB962C8B-B14F-4D97-AF65-F5344CB8AC3E}">
        <p14:creationId xmlns:p14="http://schemas.microsoft.com/office/powerpoint/2010/main" val="4186261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ＭＳ Ｐゴシック"/>
                <a:ea typeface="ＭＳ Ｐゴシック"/>
                <a:cs typeface="ＭＳ Ｐゴシック"/>
              </a:rPr>
              <a:t>(</a:t>
            </a:r>
            <a:r>
              <a:rPr lang="zh-SG" altLang="en-US" sz="3200" b="1" dirty="0">
                <a:latin typeface="ＭＳ Ｐゴシック"/>
                <a:ea typeface="ＭＳ Ｐゴシック"/>
                <a:cs typeface="ＭＳ Ｐゴシック"/>
              </a:rPr>
              <a:t>启示录</a:t>
            </a:r>
            <a:r>
              <a:rPr lang="en-US" sz="3200" b="1" dirty="0">
                <a:latin typeface="ＭＳ Ｐゴシック"/>
                <a:ea typeface="ＭＳ Ｐゴシック"/>
                <a:cs typeface="ＭＳ Ｐゴシック"/>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10235149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4064000" y="2972005"/>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zh-CN" altLang="en-US" sz="6000" b="1" dirty="0">
                <a:effectLst>
                  <a:glow rad="165100">
                    <a:schemeClr val="tx1"/>
                  </a:glow>
                </a:effectLst>
                <a:ea typeface="ＭＳ Ｐゴシック" charset="0"/>
              </a:rPr>
              <a:t>主旨</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prstClr val="white"/>
                </a:solidFill>
                <a:effectLst>
                  <a:glow rad="165100">
                    <a:prstClr val="black"/>
                  </a:glow>
                </a:effectLst>
                <a:ea typeface="ＭＳ Ｐゴシック" charset="0"/>
              </a:rPr>
              <a:t>耶稣给予我们见证的</a:t>
            </a:r>
            <a:r>
              <a:rPr lang="zh-CN" altLang="en-US" sz="4800" b="1" dirty="0">
                <a:solidFill>
                  <a:srgbClr val="FFFF00"/>
                </a:solidFill>
                <a:effectLst>
                  <a:glow rad="165100">
                    <a:prstClr val="black"/>
                  </a:glow>
                </a:effectLst>
                <a:ea typeface="ＭＳ Ｐゴシック" charset="0"/>
              </a:rPr>
              <a:t>机会</a:t>
            </a:r>
            <a:r>
              <a:rPr lang="zh-CN" altLang="en-US" sz="4800" b="1" dirty="0">
                <a:solidFill>
                  <a:prstClr val="white"/>
                </a:solidFill>
                <a:effectLst>
                  <a:glow rad="165100">
                    <a:prstClr val="black"/>
                  </a:glow>
                </a:effectLst>
                <a:ea typeface="ＭＳ Ｐゴシック" charset="0"/>
              </a:rPr>
              <a:t>和</a:t>
            </a:r>
            <a:r>
              <a:rPr lang="zh-CN" altLang="en-US" sz="4800" b="1" dirty="0">
                <a:solidFill>
                  <a:srgbClr val="FFFF00"/>
                </a:solidFill>
                <a:effectLst>
                  <a:glow rad="165100">
                    <a:prstClr val="black"/>
                  </a:glow>
                </a:effectLst>
                <a:ea typeface="ＭＳ Ｐゴシック" charset="0"/>
              </a:rPr>
              <a:t>赏赐</a:t>
            </a:r>
            <a:endParaRPr lang="en-US" sz="4800" b="1" dirty="0">
              <a:solidFill>
                <a:srgbClr val="FFFF00"/>
              </a:solidFill>
              <a:effectLst>
                <a:glow rad="165100">
                  <a:prstClr val="black"/>
                </a:glow>
              </a:effectLst>
              <a:ea typeface="ＭＳ Ｐゴシック" charset="0"/>
            </a:endParaRPr>
          </a:p>
        </p:txBody>
      </p:sp>
    </p:spTree>
    <p:extLst>
      <p:ext uri="{BB962C8B-B14F-4D97-AF65-F5344CB8AC3E}">
        <p14:creationId xmlns:p14="http://schemas.microsoft.com/office/powerpoint/2010/main" val="32902430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71839" y="3524508"/>
            <a:ext cx="5062388" cy="3333492"/>
          </a:xfrm>
          <a:prstGeom prst="rect">
            <a:avLst/>
          </a:prstGeom>
        </p:spPr>
      </p:pic>
      <p:sp>
        <p:nvSpPr>
          <p:cNvPr id="2" name="Title 1"/>
          <p:cNvSpPr>
            <a:spLocks noGrp="1"/>
          </p:cNvSpPr>
          <p:nvPr>
            <p:ph type="ctrTitle"/>
          </p:nvPr>
        </p:nvSpPr>
        <p:spPr>
          <a:xfrm>
            <a:off x="3851920" y="1572143"/>
            <a:ext cx="3810000" cy="2395942"/>
          </a:xfrm>
        </p:spPr>
        <p:txBody>
          <a:bodyPr/>
          <a:lstStyle/>
          <a:p>
            <a:r>
              <a:rPr lang="zh-CN" alt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耶稣也会赏赐我们的服侍</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a:t>
            </a:r>
            <a:endParaRPr lang="en-US" sz="4800" i="1" dirty="0">
              <a:solidFill>
                <a:schemeClr val="tx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3253186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0"/>
            <a:ext cx="9388444" cy="5288185"/>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4800" b="1" dirty="0">
                <a:solidFill>
                  <a:prstClr val="white"/>
                </a:solidFill>
                <a:effectLst>
                  <a:glow rad="165100">
                    <a:prstClr val="black"/>
                  </a:glow>
                </a:effectLst>
                <a:ea typeface="ＭＳ Ｐゴシック" charset="0"/>
              </a:rPr>
              <a:t>崇拜</a:t>
            </a:r>
            <a:r>
              <a:rPr lang="en-US" sz="4800" b="1" dirty="0">
                <a:solidFill>
                  <a:prstClr val="white"/>
                </a:solidFill>
                <a:effectLst>
                  <a:glow rad="165100">
                    <a:prstClr val="black"/>
                  </a:glow>
                </a:effectLst>
                <a:ea typeface="ＭＳ Ｐゴシック" charset="0"/>
              </a:rPr>
              <a:t> • </a:t>
            </a:r>
            <a:r>
              <a:rPr lang="zh-CN" altLang="en-US" sz="4800" b="1" dirty="0">
                <a:solidFill>
                  <a:prstClr val="white"/>
                </a:solidFill>
                <a:effectLst>
                  <a:glow rad="165100">
                    <a:prstClr val="black"/>
                  </a:glow>
                </a:effectLst>
                <a:ea typeface="ＭＳ Ｐゴシック" charset="0"/>
              </a:rPr>
              <a:t>合一</a:t>
            </a:r>
            <a:r>
              <a:rPr lang="en-US" sz="4800" b="1" dirty="0">
                <a:solidFill>
                  <a:prstClr val="white"/>
                </a:solidFill>
                <a:effectLst>
                  <a:glow rad="165100">
                    <a:prstClr val="black"/>
                  </a:glow>
                </a:effectLst>
                <a:ea typeface="ＭＳ Ｐゴシック" charset="0"/>
              </a:rPr>
              <a:t> • </a:t>
            </a:r>
            <a:r>
              <a:rPr lang="zh-CN" altLang="en-US" sz="4800" b="1" dirty="0">
                <a:solidFill>
                  <a:prstClr val="white"/>
                </a:solidFill>
                <a:effectLst>
                  <a:glow rad="165100">
                    <a:prstClr val="black"/>
                  </a:glow>
                </a:effectLst>
                <a:ea typeface="ＭＳ Ｐゴシック" charset="0"/>
              </a:rPr>
              <a:t>聚焦</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238125"/>
            <a:ext cx="9144000" cy="1333500"/>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7200" b="1" dirty="0">
                <a:solidFill>
                  <a:prstClr val="white"/>
                </a:solidFill>
                <a:effectLst>
                  <a:glow rad="165100">
                    <a:prstClr val="black"/>
                  </a:glow>
                </a:effectLst>
                <a:ea typeface="ＭＳ Ｐゴシック" charset="0"/>
              </a:rPr>
              <a:t>基督里的聚集</a:t>
            </a:r>
            <a:endParaRPr lang="en-US" sz="7200" b="1" dirty="0">
              <a:solidFill>
                <a:prstClr val="white"/>
              </a:solidFill>
              <a:effectLst>
                <a:glow rad="165100">
                  <a:prstClr val="black"/>
                </a:glow>
              </a:effectLst>
              <a:ea typeface="ＭＳ Ｐゴシック" charset="0"/>
            </a:endParaRPr>
          </a:p>
        </p:txBody>
      </p:sp>
      <p:sp>
        <p:nvSpPr>
          <p:cNvPr id="3" name="Cross 2"/>
          <p:cNvSpPr/>
          <p:nvPr/>
        </p:nvSpPr>
        <p:spPr>
          <a:xfrm rot="19379836">
            <a:off x="1823431" y="598430"/>
            <a:ext cx="6100940" cy="5837082"/>
          </a:xfrm>
          <a:prstGeom prst="plus">
            <a:avLst>
              <a:gd name="adj" fmla="val 4112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414275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sz="4800" b="1" dirty="0">
                <a:effectLst>
                  <a:glow rad="165100">
                    <a:schemeClr val="tx1"/>
                  </a:glow>
                </a:effectLst>
                <a:latin typeface="ＭＳ Ｐゴシック"/>
                <a:ea typeface="ＭＳ Ｐゴシック"/>
                <a:cs typeface="ＭＳ Ｐゴシック"/>
              </a:rPr>
              <a:t>今年基督为你开了哪些门</a:t>
            </a:r>
            <a:r>
              <a:rPr lang="en-US" sz="4800" b="1" dirty="0">
                <a:effectLst>
                  <a:glow rad="165100">
                    <a:schemeClr val="tx1"/>
                  </a:glow>
                </a:effectLst>
                <a:latin typeface="ＭＳ Ｐゴシック"/>
                <a:ea typeface="ＭＳ Ｐゴシック"/>
                <a:cs typeface="ＭＳ Ｐゴシック"/>
              </a:rPr>
              <a:t>?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a:stretch>
            <a:fillRect/>
          </a:stretch>
        </p:blipFill>
        <p:spPr>
          <a:xfrm>
            <a:off x="0" y="2011680"/>
            <a:ext cx="9144000" cy="4846320"/>
          </a:xfrm>
          <a:prstGeom prst="rect">
            <a:avLst/>
          </a:prstGeom>
        </p:spPr>
      </p:pic>
      <p:pic>
        <p:nvPicPr>
          <p:cNvPr id="6" name="Picture 5"/>
          <p:cNvPicPr>
            <a:picLocks noChangeAspect="1"/>
          </p:cNvPicPr>
          <p:nvPr/>
        </p:nvPicPr>
        <p:blipFill>
          <a:blip r:embed="rId4"/>
          <a:stretch>
            <a:fillRect/>
          </a:stretch>
        </p:blipFill>
        <p:spPr>
          <a:xfrm>
            <a:off x="775006" y="2650681"/>
            <a:ext cx="3463350" cy="3927510"/>
          </a:xfrm>
          <a:prstGeom prst="rect">
            <a:avLst/>
          </a:prstGeom>
        </p:spPr>
      </p:pic>
      <p:sp>
        <p:nvSpPr>
          <p:cNvPr id="8" name="Rectangle 2"/>
          <p:cNvSpPr txBox="1">
            <a:spLocks noChangeArrowheads="1"/>
          </p:cNvSpPr>
          <p:nvPr/>
        </p:nvSpPr>
        <p:spPr>
          <a:xfrm>
            <a:off x="-169560" y="1691968"/>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zh-CN" altLang="en-US" sz="4800" b="1" dirty="0">
                <a:effectLst>
                  <a:glow rad="165100">
                    <a:prstClr val="black"/>
                  </a:glow>
                </a:effectLst>
                <a:latin typeface="ＭＳ Ｐゴシック"/>
                <a:ea typeface="ＭＳ Ｐゴシック"/>
                <a:cs typeface="ＭＳ Ｐゴシック"/>
              </a:rPr>
              <a:t>请写下来</a:t>
            </a:r>
            <a:r>
              <a:rPr lang="en-US" sz="4800" b="1" dirty="0">
                <a:effectLst>
                  <a:glow rad="165100">
                    <a:prstClr val="black"/>
                  </a:glow>
                </a:effectLst>
                <a:ea typeface="ＭＳ Ｐゴシック" charset="0"/>
              </a:rPr>
              <a:t>.</a:t>
            </a:r>
          </a:p>
        </p:txBody>
      </p:sp>
    </p:spTree>
    <p:extLst>
      <p:ext uri="{BB962C8B-B14F-4D97-AF65-F5344CB8AC3E}">
        <p14:creationId xmlns:p14="http://schemas.microsoft.com/office/powerpoint/2010/main" val="238902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启示录 </a:t>
            </a:r>
            <a:br>
              <a:rPr lang="en-US" sz="8800" dirty="0">
                <a:solidFill>
                  <a:schemeClr val="bg1"/>
                </a:solidFill>
                <a:latin typeface="Arial" charset="0"/>
                <a:ea typeface="Osaka" charset="0"/>
                <a:cs typeface="Arial" charset="0"/>
              </a:rPr>
            </a:br>
            <a:r>
              <a:rPr lang="zh-SG" altLang="en-US" sz="7200" dirty="0">
                <a:latin typeface="Arial" charset="0"/>
                <a:ea typeface="ＭＳ Ｐゴシック" charset="0"/>
              </a:rPr>
              <a:t>启示录</a:t>
            </a:r>
            <a:r>
              <a:rPr lang="en-US" sz="7200" dirty="0">
                <a:solidFill>
                  <a:schemeClr val="bg1"/>
                </a:solidFill>
                <a:latin typeface="Arial" charset="0"/>
                <a:ea typeface="Osaka" charset="0"/>
                <a:cs typeface="Arial" charset="0"/>
              </a:rPr>
              <a:t> 3:14-33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7569108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800" b="1" i="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5609502"/>
            <a:ext cx="9144000" cy="980728"/>
          </a:xfrm>
          <a:solidFill>
            <a:schemeClr val="tx1"/>
          </a:solidFill>
        </p:spPr>
        <p:txBody>
          <a:bodyPr>
            <a:noAutofit/>
          </a:bodyPr>
          <a:lstStyle/>
          <a:p>
            <a:r>
              <a:rPr lang="zh-TW" altLang="en-US" sz="6000" b="1" dirty="0">
                <a:effectLst>
                  <a:glow rad="152400">
                    <a:schemeClr val="tx1"/>
                  </a:glow>
                </a:effectLst>
                <a:latin typeface="Arial" charset="0"/>
                <a:ea typeface="ＭＳ Ｐゴシック" charset="0"/>
              </a:rPr>
              <a:t>既奢侈又不冷不热</a:t>
            </a:r>
            <a:endParaRPr lang="en-US" sz="6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408352"/>
            <a:ext cx="9144000" cy="294535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TW" altLang="en-US" sz="8800" b="1" dirty="0">
                <a:effectLst>
                  <a:glow rad="152400">
                    <a:schemeClr val="tx1"/>
                  </a:glow>
                </a:effectLst>
                <a:latin typeface="Arial" charset="0"/>
                <a:ea typeface="ＭＳ Ｐゴシック" charset="0"/>
              </a:rPr>
              <a:t>老底嘉</a:t>
            </a:r>
            <a:br>
              <a:rPr lang="en-US" sz="8800" b="1" dirty="0">
                <a:solidFill>
                  <a:srgbClr val="FFFFFF"/>
                </a:solidFill>
                <a:effectLst>
                  <a:glow rad="152400">
                    <a:srgbClr val="000000"/>
                  </a:glow>
                </a:effectLst>
                <a:latin typeface="Arial" charset="0"/>
                <a:ea typeface="ＭＳ Ｐゴシック" charset="0"/>
              </a:rPr>
            </a:br>
            <a:r>
              <a:rPr lang="en-US" sz="6600" b="1" dirty="0">
                <a:solidFill>
                  <a:srgbClr val="FFFFFF"/>
                </a:solidFill>
                <a:effectLst>
                  <a:glow rad="152400">
                    <a:srgbClr val="000000"/>
                  </a:glow>
                </a:effectLst>
                <a:latin typeface="Arial" charset="0"/>
                <a:ea typeface="ＭＳ Ｐゴシック" charset="0"/>
              </a:rPr>
              <a:t>(3:14-22)</a:t>
            </a: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a:solidFill>
                  <a:srgbClr val="E5E5FF"/>
                </a:solidFill>
                <a:latin typeface="Arial" charset="0"/>
                <a:cs typeface="Arial" charset="0"/>
              </a:rPr>
              <a:t>Dr. Rick Griffith • Singapore Bible College • biblestudydownloads.com</a:t>
            </a:r>
          </a:p>
        </p:txBody>
      </p:sp>
    </p:spTree>
    <p:extLst>
      <p:ext uri="{BB962C8B-B14F-4D97-AF65-F5344CB8AC3E}">
        <p14:creationId xmlns:p14="http://schemas.microsoft.com/office/powerpoint/2010/main" val="21327991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2687276" y="2693987"/>
            <a:ext cx="6858002" cy="1470026"/>
          </a:xfrm>
        </p:spPr>
        <p:txBody>
          <a:bodyPr/>
          <a:lstStyle/>
          <a:p>
            <a:r>
              <a:rPr lang="zh-CN" altLang="en-US" dirty="0"/>
              <a:t>主祷文</a:t>
            </a:r>
            <a:endParaRPr lang="en-US" dirty="0"/>
          </a:p>
        </p:txBody>
      </p:sp>
      <p:pic>
        <p:nvPicPr>
          <p:cNvPr id="5" name="图片 4" descr="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00" y="1365250"/>
            <a:ext cx="8047600" cy="4397375"/>
          </a:xfrm>
          <a:prstGeom prst="rect">
            <a:avLst/>
          </a:prstGeom>
        </p:spPr>
      </p:pic>
    </p:spTree>
    <p:extLst>
      <p:ext uri="{BB962C8B-B14F-4D97-AF65-F5344CB8AC3E}">
        <p14:creationId xmlns:p14="http://schemas.microsoft.com/office/powerpoint/2010/main" val="9949989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啊，舒适</a:t>
            </a:r>
            <a:r>
              <a:rPr lang="en-US" altLang="zh-CN"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711911"/>
            <a:ext cx="9148603" cy="5146089"/>
          </a:xfrm>
          <a:prstGeom prst="rect">
            <a:avLst/>
          </a:prstGeom>
        </p:spPr>
      </p:pic>
    </p:spTree>
    <p:extLst>
      <p:ext uri="{BB962C8B-B14F-4D97-AF65-F5344CB8AC3E}">
        <p14:creationId xmlns:p14="http://schemas.microsoft.com/office/powerpoint/2010/main" val="3303465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舒适有什么问题？</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03129"/>
            <a:ext cx="9144000" cy="5143500"/>
          </a:xfrm>
          <a:prstGeom prst="rect">
            <a:avLst/>
          </a:prstGeom>
        </p:spPr>
      </p:pic>
    </p:spTree>
    <p:extLst>
      <p:ext uri="{BB962C8B-B14F-4D97-AF65-F5344CB8AC3E}">
        <p14:creationId xmlns:p14="http://schemas.microsoft.com/office/powerpoint/2010/main" val="36344142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3619"/>
          </a:xfrm>
          <a:prstGeom prst="rect">
            <a:avLst/>
          </a:prstGeom>
        </p:spPr>
      </p:pic>
      <p:sp>
        <p:nvSpPr>
          <p:cNvPr id="900098" name="Rectangle 2"/>
          <p:cNvSpPr>
            <a:spLocks noGrp="1" noChangeArrowheads="1"/>
          </p:cNvSpPr>
          <p:nvPr>
            <p:ph type="ctrTitle"/>
          </p:nvPr>
        </p:nvSpPr>
        <p:spPr>
          <a:xfrm>
            <a:off x="0" y="232008"/>
            <a:ext cx="9144000" cy="280525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“当你走在美丽的道路上，不要寻找其他道路。”</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84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normAutofit fontScale="90000"/>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3951297422"/>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zh-CN" sz="1800" b="1" i="0" u="none" strike="noStrike" cap="none" normalizeH="0" baseline="0" dirty="0">
                          <a:ln>
                            <a:noFill/>
                          </a:ln>
                          <a:solidFill>
                            <a:schemeClr val="tx1"/>
                          </a:solidFill>
                          <a:effectLst/>
                          <a:latin typeface="Arial"/>
                          <a:ea typeface="SimSun" pitchFamily="2" charset="-122"/>
                          <a:cs typeface="Arial"/>
                        </a:rPr>
                        <a:t>"</a:t>
                      </a:r>
                      <a:endParaRPr kumimoji="0" lang="en-US" altLang="ja-JP" sz="18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zh-CN" sz="1800" b="1" i="0" u="none" strike="noStrike" cap="none" normalizeH="0" baseline="0" dirty="0">
                          <a:ln>
                            <a:noFill/>
                          </a:ln>
                          <a:solidFill>
                            <a:schemeClr val="tx1"/>
                          </a:solidFill>
                          <a:effectLst/>
                          <a:latin typeface="Arial"/>
                          <a:ea typeface="SimSun" pitchFamily="2" charset="-122"/>
                          <a:cs typeface="Arial"/>
                        </a:rPr>
                        <a:t>"</a:t>
                      </a:r>
                      <a:endParaRPr kumimoji="0" lang="en-US" altLang="ja-JP" sz="18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451033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537" r="7122"/>
          <a:stretch/>
        </p:blipFill>
        <p:spPr>
          <a:xfrm>
            <a:off x="0" y="-27907"/>
            <a:ext cx="9138830" cy="6885907"/>
          </a:xfrm>
          <a:prstGeom prst="rect">
            <a:avLst/>
          </a:prstGeom>
        </p:spPr>
      </p:pic>
      <p:sp>
        <p:nvSpPr>
          <p:cNvPr id="900098" name="Rectangle 2"/>
          <p:cNvSpPr>
            <a:spLocks noGrp="1" noChangeArrowheads="1"/>
          </p:cNvSpPr>
          <p:nvPr>
            <p:ph type="ctrTitle"/>
          </p:nvPr>
        </p:nvSpPr>
        <p:spPr>
          <a:xfrm>
            <a:off x="0" y="80142"/>
            <a:ext cx="8420970" cy="2750032"/>
          </a:xfrm>
          <a:effectLst>
            <a:outerShdw blurRad="63500" dist="35921" dir="2700000" algn="ctr" rotWithShape="0">
              <a:schemeClr val="tx2">
                <a:alpha val="74998"/>
              </a:schemeClr>
            </a:outerShdw>
          </a:effectLst>
        </p:spPr>
        <p:txBody>
          <a:bodyPr anchor="t"/>
          <a:lstStyle/>
          <a:p>
            <a:pPr algn="l">
              <a:defRPr/>
            </a:pPr>
            <a:r>
              <a:rPr lang="zh-CN" altLang="en-US" sz="4000" b="1" dirty="0">
                <a:effectLst>
                  <a:glow rad="127000">
                    <a:schemeClr val="tx1"/>
                  </a:glow>
                </a:effectLst>
                <a:latin typeface="Arial" charset="0"/>
                <a:ea typeface="ＭＳ Ｐゴシック" charset="0"/>
                <a:cs typeface="ＭＳ Ｐゴシック" charset="0"/>
              </a:rPr>
              <a:t>“我寻求安慰受扰动的人，也寻求扰动安逸的人。”</a:t>
            </a:r>
            <a:br>
              <a:rPr lang="zh-CN" altLang="en-US" sz="4000" b="1" dirty="0">
                <a:effectLst>
                  <a:glow rad="127000">
                    <a:schemeClr val="tx1"/>
                  </a:glow>
                </a:effectLst>
                <a:latin typeface="Arial" charset="0"/>
                <a:ea typeface="ＭＳ Ｐゴシック" charset="0"/>
                <a:cs typeface="ＭＳ Ｐゴシック" charset="0"/>
              </a:rPr>
            </a:b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959112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2027" y="1291426"/>
            <a:ext cx="9223657" cy="4735222"/>
          </a:xfrm>
          <a:prstGeom prst="rect">
            <a:avLst/>
          </a:prstGeom>
        </p:spPr>
      </p:pic>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en-US" sz="3600" b="1" dirty="0">
                <a:effectLst>
                  <a:glow rad="152400">
                    <a:schemeClr val="tx1"/>
                  </a:glow>
                </a:effectLst>
                <a:latin typeface="Arial" charset="0"/>
                <a:ea typeface="ＭＳ Ｐゴシック" charset="0"/>
              </a:rPr>
              <a:t>"</a:t>
            </a:r>
            <a:r>
              <a:rPr lang="zh-CN" altLang="en-US" sz="3600" b="1" dirty="0">
                <a:effectLst>
                  <a:glow rad="152400">
                    <a:schemeClr val="tx1"/>
                  </a:glow>
                </a:effectLst>
                <a:latin typeface="Arial" charset="0"/>
                <a:ea typeface="ＭＳ Ｐゴシック" charset="0"/>
              </a:rPr>
              <a:t>我们对神不冷不热</a:t>
            </a:r>
            <a:r>
              <a:rPr lang="en-US" sz="36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FFFFFF"/>
                </a:solidFill>
                <a:effectLst>
                  <a:glow rad="152400">
                    <a:srgbClr val="000000"/>
                  </a:glow>
                </a:effectLst>
                <a:latin typeface="Arial" charset="0"/>
                <a:ea typeface="ＭＳ Ｐゴシック" charset="0"/>
              </a:rPr>
              <a:t>两个极端</a:t>
            </a:r>
          </a:p>
        </p:txBody>
      </p:sp>
    </p:spTree>
    <p:extLst>
      <p:ext uri="{BB962C8B-B14F-4D97-AF65-F5344CB8AC3E}">
        <p14:creationId xmlns:p14="http://schemas.microsoft.com/office/powerpoint/2010/main" val="19992129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zh-CN" altLang="en-US" sz="4000" b="1" dirty="0">
                <a:effectLst>
                  <a:glow rad="152400">
                    <a:schemeClr val="tx1"/>
                  </a:glow>
                </a:effectLst>
                <a:latin typeface="Arial" charset="0"/>
                <a:ea typeface="ＭＳ Ｐゴシック" charset="0"/>
              </a:rPr>
              <a:t>难道只有两个选择吗</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5400" b="1" dirty="0">
                <a:solidFill>
                  <a:srgbClr val="FFFFFF"/>
                </a:solidFill>
                <a:effectLst>
                  <a:glow rad="152400">
                    <a:srgbClr val="000000"/>
                  </a:glow>
                </a:effectLst>
                <a:latin typeface="Arial" charset="0"/>
                <a:ea typeface="ＭＳ Ｐゴシック" charset="0"/>
              </a:rPr>
              <a:t>两个极端</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rotWithShape="1">
          <a:blip r:embed="rId3"/>
          <a:srcRect l="49254"/>
          <a:stretch/>
        </p:blipFill>
        <p:spPr>
          <a:xfrm>
            <a:off x="395350" y="1676400"/>
            <a:ext cx="2951729" cy="3492500"/>
          </a:xfrm>
          <a:prstGeom prst="rect">
            <a:avLst/>
          </a:prstGeom>
        </p:spPr>
      </p:pic>
      <p:pic>
        <p:nvPicPr>
          <p:cNvPr id="6" name="Picture 5"/>
          <p:cNvPicPr>
            <a:picLocks noChangeAspect="1"/>
          </p:cNvPicPr>
          <p:nvPr/>
        </p:nvPicPr>
        <p:blipFill rotWithShape="1">
          <a:blip r:embed="rId3"/>
          <a:srcRect r="49923"/>
          <a:stretch/>
        </p:blipFill>
        <p:spPr>
          <a:xfrm>
            <a:off x="5784940" y="1676400"/>
            <a:ext cx="2912792" cy="3492500"/>
          </a:xfrm>
          <a:prstGeom prst="rect">
            <a:avLst/>
          </a:prstGeom>
        </p:spPr>
      </p:pic>
    </p:spTree>
    <p:extLst>
      <p:ext uri="{BB962C8B-B14F-4D97-AF65-F5344CB8AC3E}">
        <p14:creationId xmlns:p14="http://schemas.microsoft.com/office/powerpoint/2010/main" val="11680525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4439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000000"/>
                </a:solidFill>
              </a:rPr>
              <a:t>"</a:t>
            </a:r>
            <a:r>
              <a:rPr lang="zh-CN" altLang="en-US" sz="3600" b="1" dirty="0">
                <a:solidFill>
                  <a:srgbClr val="000000"/>
                </a:solidFill>
              </a:rPr>
              <a:t>我知道你的行为，你也不冷也不热；我巴不得你或冷或热。</a:t>
            </a:r>
            <a:r>
              <a:rPr lang="en-US" altLang="zh-CN" sz="3600" b="1" dirty="0">
                <a:solidFill>
                  <a:srgbClr val="000000"/>
                </a:solidFill>
              </a:rPr>
              <a:t>"</a:t>
            </a:r>
            <a:r>
              <a:rPr lang="en-US" sz="3600" b="1" dirty="0">
                <a:solidFill>
                  <a:srgbClr val="000000"/>
                </a:solidFill>
              </a:rPr>
              <a:t> (3:15 新译本)</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FF0000"/>
                </a:solidFill>
              </a:rPr>
              <a:t>热</a:t>
            </a:r>
            <a:endParaRPr lang="en-US" sz="2400" b="1" dirty="0">
              <a:solidFill>
                <a:srgbClr val="FF0000"/>
              </a:solidFill>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41080413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1183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en-US" dirty="0" err="1"/>
              <a:t>你既如温水,也不冷也不热,所以我必从我口中把你吐出去</a:t>
            </a:r>
            <a:r>
              <a:rPr lang="en-US" dirty="0"/>
              <a:t>" (3:16 新译本)</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FF0000"/>
                </a:solidFill>
              </a:rPr>
              <a:t>热</a:t>
            </a:r>
            <a:endParaRPr lang="en-US" sz="2400" b="1" dirty="0">
              <a:solidFill>
                <a:srgbClr val="FF0000"/>
              </a:solidFill>
            </a:endParaRP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32738794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27823"/>
            <a:ext cx="9144000" cy="980728"/>
          </a:xfrm>
          <a:solidFill>
            <a:schemeClr val="tx1"/>
          </a:solidFill>
        </p:spPr>
        <p:txBody>
          <a:bodyPr/>
          <a:lstStyle/>
          <a:p>
            <a:r>
              <a:rPr lang="zh-CN" altLang="en-US" sz="4000" b="1" dirty="0">
                <a:effectLst>
                  <a:glow rad="152400">
                    <a:schemeClr val="tx1"/>
                  </a:glow>
                </a:effectLst>
                <a:latin typeface="Arial" charset="0"/>
                <a:ea typeface="ＭＳ Ｐゴシック" charset="0"/>
              </a:rPr>
              <a:t>基督徒可能就处于中间的位置</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5400" b="1" dirty="0">
                <a:solidFill>
                  <a:srgbClr val="FFFFFF"/>
                </a:solidFill>
                <a:effectLst>
                  <a:glow rad="152400">
                    <a:srgbClr val="000000"/>
                  </a:glow>
                </a:effectLst>
                <a:latin typeface="Arial" charset="0"/>
                <a:ea typeface="ＭＳ Ｐゴシック" charset="0"/>
              </a:rPr>
              <a:t>光谱</a:t>
            </a:r>
            <a:endParaRPr lang="en-US" sz="5400" b="1" dirty="0">
              <a:solidFill>
                <a:srgbClr val="FFFFFF"/>
              </a:solidFill>
              <a:effectLst>
                <a:glow rad="152400">
                  <a:srgbClr val="000000"/>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917700"/>
            <a:ext cx="9144000" cy="3008376"/>
          </a:xfrm>
          <a:prstGeom prst="rect">
            <a:avLst/>
          </a:prstGeom>
        </p:spPr>
      </p:pic>
    </p:spTree>
    <p:extLst>
      <p:ext uri="{BB962C8B-B14F-4D97-AF65-F5344CB8AC3E}">
        <p14:creationId xmlns:p14="http://schemas.microsoft.com/office/powerpoint/2010/main" val="38709328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347792"/>
            <a:ext cx="6867418" cy="2220914"/>
          </a:xfrm>
          <a:noFill/>
        </p:spPr>
        <p:txBody>
          <a:bodyPr/>
          <a:lstStyle/>
          <a:p>
            <a:r>
              <a:rPr lang="en-US" sz="7200" b="1" dirty="0">
                <a:solidFill>
                  <a:schemeClr val="bg2">
                    <a:lumMod val="50000"/>
                  </a:schemeClr>
                </a:solidFill>
                <a:latin typeface="Arial" charset="0"/>
                <a:ea typeface="ＭＳ Ｐゴシック" charset="0"/>
              </a:rPr>
              <a:t>你是不冷不热的现状吗?</a:t>
            </a:r>
          </a:p>
        </p:txBody>
      </p:sp>
    </p:spTree>
    <p:extLst>
      <p:ext uri="{BB962C8B-B14F-4D97-AF65-F5344CB8AC3E}">
        <p14:creationId xmlns:p14="http://schemas.microsoft.com/office/powerpoint/2010/main" val="8877406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zh-CN" altLang="en-US" sz="6000" b="1" dirty="0">
                <a:latin typeface="Arial" charset="0"/>
                <a:ea typeface="ＭＳ Ｐゴシック" charset="0"/>
              </a:rPr>
              <a:t>你如何胜过属灵的冷淡</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316443110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zh-CN" altLang="en-US" b="1" dirty="0">
                <a:latin typeface="Arial" charset="0"/>
                <a:ea typeface="ＭＳ Ｐゴシック" charset="0"/>
              </a:rPr>
              <a:t>耶稣是如何看待你的</a:t>
            </a:r>
            <a:r>
              <a:rPr lang="en-US" b="1" dirty="0">
                <a:latin typeface="Arial" charset="0"/>
                <a:ea typeface="ＭＳ Ｐゴシック" charset="0"/>
              </a:rPr>
              <a:t>?</a:t>
            </a:r>
          </a:p>
        </p:txBody>
      </p:sp>
    </p:spTree>
    <p:extLst>
      <p:ext uri="{BB962C8B-B14F-4D97-AF65-F5344CB8AC3E}">
        <p14:creationId xmlns:p14="http://schemas.microsoft.com/office/powerpoint/2010/main" val="5922641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内容会是什么呢？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rgbClr val="FFFFFF"/>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71485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CN" altLang="en-US" dirty="0">
                <a:latin typeface="Arial" charset="0"/>
                <a:ea typeface="ＭＳ Ｐゴシック" charset="0"/>
              </a:rPr>
              <a:t>启</a:t>
            </a:r>
            <a:r>
              <a:rPr lang="en-US" dirty="0">
                <a:latin typeface="Arial" charset="0"/>
                <a:ea typeface="ＭＳ Ｐゴシック" charset="0"/>
              </a:rPr>
              <a:t>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333375"/>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5" name="TextBox 34"/>
            <p:cNvSpPr txBox="1"/>
            <p:nvPr/>
          </p:nvSpPr>
          <p:spPr>
            <a:xfrm>
              <a:off x="3484471" y="836712"/>
              <a:ext cx="1887026" cy="392206"/>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a:off x="3376613" y="6423025"/>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a:off x="5781675" y="836613"/>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644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grpSp>
        <p:nvGrpSpPr>
          <p:cNvPr id="13" name="Group 12"/>
          <p:cNvGrpSpPr>
            <a:grpSpLocks noChangeAspect="1"/>
          </p:cNvGrpSpPr>
          <p:nvPr/>
        </p:nvGrpSpPr>
        <p:grpSpPr bwMode="auto">
          <a:xfrm>
            <a:off x="1476375" y="836613"/>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3484525" y="836712"/>
              <a:ext cx="1886918" cy="462012"/>
            </a:xfrm>
            <a:prstGeom prst="rect">
              <a:avLst/>
            </a:prstGeom>
            <a:noFill/>
          </p:spPr>
          <p:txBody>
            <a:bodyPr>
              <a:spAutoFit/>
            </a:bodyPr>
            <a:lstStyle/>
            <a:p>
              <a:pPr algn="ctr">
                <a:defRPr/>
              </a:pPr>
              <a:r>
                <a:rPr lang="zh-SG"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048209"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告诫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465388" y="1844675"/>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3422954" y="1879410"/>
              <a:ext cx="2010059" cy="46062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2987675" y="2349500"/>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3131798" y="2420331"/>
              <a:ext cx="2661035" cy="46204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6" name="Group 5"/>
          <p:cNvGrpSpPr>
            <a:grpSpLocks noChangeAspect="1"/>
          </p:cNvGrpSpPr>
          <p:nvPr/>
        </p:nvGrpSpPr>
        <p:grpSpPr bwMode="auto">
          <a:xfrm>
            <a:off x="3419475" y="2781300"/>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7" name="TextBox 26"/>
            <p:cNvSpPr txBox="1"/>
            <p:nvPr/>
          </p:nvSpPr>
          <p:spPr>
            <a:xfrm>
              <a:off x="3636531" y="3327021"/>
              <a:ext cx="1655931" cy="46195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监督</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30" name="TextBox 29"/>
          <p:cNvSpPr txBox="1"/>
          <p:nvPr/>
        </p:nvSpPr>
        <p:spPr>
          <a:xfrm>
            <a:off x="1989222" y="3141663"/>
            <a:ext cx="1214354" cy="830997"/>
          </a:xfrm>
          <a:prstGeom prst="rect">
            <a:avLst/>
          </a:prstGeom>
          <a:noFill/>
        </p:spPr>
        <p:txBody>
          <a:bodyPr wrap="square">
            <a:spAutoFit/>
          </a:bodyPr>
          <a:lstStyle/>
          <a:p>
            <a:pPr algn="ctr">
              <a:defRPr/>
            </a:pPr>
            <a:r>
              <a:rPr lang="zh-CN" altLang="en-US" b="1" dirty="0">
                <a:solidFill>
                  <a:srgbClr val="FFFFFF"/>
                </a:solidFill>
                <a:effectLst>
                  <a:outerShdw blurRad="38100" dist="38100" dir="2700000" algn="tl">
                    <a:srgbClr val="000000">
                      <a:alpha val="43137"/>
                    </a:srgbClr>
                  </a:outerShdw>
                </a:effectLst>
              </a:rPr>
              <a:t>不适用</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a:off x="3959225" y="4508500"/>
            <a:ext cx="1190291" cy="830997"/>
          </a:xfrm>
          <a:prstGeom prst="rect">
            <a:avLst/>
          </a:prstGeom>
          <a:noFill/>
        </p:spPr>
        <p:txBody>
          <a:bodyPr wrap="square">
            <a:spAutoFit/>
          </a:bodyPr>
          <a:lstStyle/>
          <a:p>
            <a:pPr algn="ctr">
              <a:defRPr/>
            </a:pPr>
            <a:r>
              <a:rPr lang="zh-CN" altLang="en-US" b="1" dirty="0">
                <a:solidFill>
                  <a:srgbClr val="FFFFFF"/>
                </a:solidFill>
                <a:effectLst>
                  <a:outerShdw blurRad="38100" dist="38100" dir="2700000" algn="tl">
                    <a:srgbClr val="000000">
                      <a:alpha val="43137"/>
                    </a:srgbClr>
                  </a:outerShdw>
                </a:effectLst>
              </a:rPr>
              <a:t>不适用</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2" name="TextBox 31"/>
          <p:cNvSpPr txBox="1"/>
          <p:nvPr/>
        </p:nvSpPr>
        <p:spPr>
          <a:xfrm>
            <a:off x="5292725" y="3843423"/>
            <a:ext cx="1428917" cy="830997"/>
          </a:xfrm>
          <a:prstGeom prst="rect">
            <a:avLst/>
          </a:prstGeom>
          <a:noFill/>
        </p:spPr>
        <p:txBody>
          <a:bodyPr wrap="square">
            <a:spAutoFit/>
          </a:bodyPr>
          <a:lstStyle/>
          <a:p>
            <a:pPr algn="ctr">
              <a:defRPr/>
            </a:pPr>
            <a:r>
              <a:rPr lang="zh-CN" altLang="en-US" b="1" dirty="0">
                <a:solidFill>
                  <a:srgbClr val="FFFFFF"/>
                </a:solidFill>
                <a:effectLst>
                  <a:outerShdw blurRad="38100" dist="38100" dir="2700000" algn="tl">
                    <a:srgbClr val="000000">
                      <a:alpha val="43137"/>
                    </a:srgbClr>
                  </a:outerShdw>
                </a:effectLst>
              </a:rPr>
              <a:t>不适用</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3593433" y="6021388"/>
            <a:ext cx="1395662" cy="461665"/>
          </a:xfrm>
          <a:prstGeom prst="rect">
            <a:avLst/>
          </a:prstGeom>
          <a:noFill/>
        </p:spPr>
        <p:txBody>
          <a:bodyPr wrap="square">
            <a:spAutoFit/>
          </a:bodyPr>
          <a:lstStyle/>
          <a:p>
            <a:pPr algn="ctr">
              <a:defRPr/>
            </a:pPr>
            <a:r>
              <a:rPr lang="zh-CN" altLang="en-US" b="1" dirty="0">
                <a:effectLst>
                  <a:outerShdw blurRad="38100" dist="38100" dir="2700000" algn="tl">
                    <a:srgbClr val="000000">
                      <a:alpha val="43137"/>
                    </a:srgbClr>
                  </a:outerShdw>
                </a:effectLst>
              </a:rPr>
              <a:t>不适用</a:t>
            </a:r>
            <a:endParaRPr lang="en-US" b="1" dirty="0">
              <a:solidFill>
                <a:srgbClr val="000000"/>
              </a:solidFill>
              <a:effectLst>
                <a:outerShdw blurRad="38100" dist="38100" dir="2700000" algn="tl">
                  <a:srgbClr val="000000">
                    <a:alpha val="43137"/>
                  </a:srgbClr>
                </a:outerShdw>
              </a:effectLst>
              <a:latin typeface="Arial"/>
              <a:cs typeface="Arial"/>
            </a:endParaRPr>
          </a:p>
        </p:txBody>
      </p:sp>
      <p:sp>
        <p:nvSpPr>
          <p:cNvPr id="37" name="TextBox 36"/>
          <p:cNvSpPr txBox="1"/>
          <p:nvPr/>
        </p:nvSpPr>
        <p:spPr>
          <a:xfrm>
            <a:off x="6047874" y="4772527"/>
            <a:ext cx="1122947" cy="830997"/>
          </a:xfrm>
          <a:prstGeom prst="rect">
            <a:avLst/>
          </a:prstGeom>
          <a:noFill/>
        </p:spPr>
        <p:txBody>
          <a:bodyPr wrap="square">
            <a:spAutoFit/>
          </a:bodyPr>
          <a:lstStyle/>
          <a:p>
            <a:pPr algn="ctr">
              <a:defRPr/>
            </a:pPr>
            <a:r>
              <a:rPr lang="zh-CN" altLang="en-US" b="1" dirty="0">
                <a:effectLst>
                  <a:outerShdw blurRad="38100" dist="38100" dir="2700000" algn="tl">
                    <a:srgbClr val="000000">
                      <a:alpha val="43137"/>
                    </a:srgbClr>
                  </a:outerShdw>
                </a:effectLst>
              </a:rPr>
              <a:t>不适用</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4028066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zh-CN" altLang="en-US" sz="4000" b="1" i="1" dirty="0">
                <a:solidFill>
                  <a:srgbClr val="E5E5FF"/>
                </a:solidFill>
                <a:effectLst>
                  <a:outerShdw blurRad="38100" dist="38100" dir="2700000" algn="tl">
                    <a:srgbClr val="000000"/>
                  </a:outerShdw>
                </a:effectLst>
                <a:latin typeface="Arial" charset="0"/>
                <a:cs typeface="Arial" charset="0"/>
              </a:rPr>
              <a:t>这是启示录</a:t>
            </a:r>
            <a:r>
              <a:rPr lang="en-US" altLang="zh-CN" sz="4000" b="1" i="1" dirty="0">
                <a:solidFill>
                  <a:srgbClr val="E5E5FF"/>
                </a:solidFill>
                <a:effectLst>
                  <a:outerShdw blurRad="38100" dist="38100" dir="2700000" algn="tl">
                    <a:srgbClr val="000000"/>
                  </a:outerShdw>
                </a:effectLst>
                <a:latin typeface="Arial" charset="0"/>
                <a:cs typeface="Arial" charset="0"/>
              </a:rPr>
              <a:t>2-3</a:t>
            </a:r>
            <a:r>
              <a:rPr lang="zh-CN" altLang="en-US" sz="4000" b="1" i="1" dirty="0">
                <a:solidFill>
                  <a:srgbClr val="E5E5FF"/>
                </a:solidFill>
                <a:effectLst>
                  <a:outerShdw blurRad="38100" dist="38100" dir="2700000" algn="tl">
                    <a:srgbClr val="000000"/>
                  </a:outerShdw>
                </a:effectLst>
                <a:latin typeface="Arial" charset="0"/>
                <a:cs typeface="Arial" charset="0"/>
              </a:rPr>
              <a:t>章中七封信的最后一封</a:t>
            </a:r>
            <a:endParaRPr lang="en-US" sz="4000" b="1" i="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val="0"/>
              </a:ext>
            </a:extLst>
          </a:blip>
          <a:srcRect r="1435"/>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zh-CN" altLang="en-US" sz="2800" b="1" dirty="0">
                <a:solidFill>
                  <a:srgbClr val="E5E5FF"/>
                </a:solidFill>
                <a:effectLst>
                  <a:outerShdw blurRad="38100" dist="38100" dir="2700000" algn="tl">
                    <a:srgbClr val="000000"/>
                  </a:outerShdw>
                </a:effectLst>
                <a:latin typeface="Arial" charset="0"/>
                <a:cs typeface="Arial" charset="0"/>
              </a:rPr>
              <a:t>耶稣的文字事工</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sz="3600" b="1" dirty="0">
                <a:solidFill>
                  <a:srgbClr val="E5E5FF"/>
                </a:solidFill>
                <a:effectLst>
                  <a:outerShdw blurRad="38100" dist="38100" dir="2700000" algn="tl">
                    <a:srgbClr val="000000"/>
                  </a:outerShdw>
                </a:effectLst>
                <a:latin typeface="Arial" charset="0"/>
                <a:cs typeface="Arial" charset="0"/>
              </a:rPr>
              <a:t>启示录中的七教会</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107007523"/>
      </p:ext>
    </p:extLst>
  </p:cSld>
  <p:clrMapOvr>
    <a:overrideClrMapping bg1="lt1" tx1="dk1" bg2="lt2" tx2="dk2" accent1="accent1" accent2="accent2" accent3="accent3" accent4="accent4" accent5="accent5" accent6="accent6" hlink="hlink" folHlink="folHlink"/>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zh-CN" altLang="en-US" b="1" dirty="0">
                <a:latin typeface="Arial" charset="0"/>
                <a:ea typeface="ＭＳ Ｐゴシック" charset="0"/>
              </a:rPr>
              <a:t>当时的老底嘉是怎么样的</a:t>
            </a:r>
            <a:r>
              <a:rPr lang="en-US" b="1" dirty="0">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42271" y="583538"/>
            <a:ext cx="9122599" cy="5131462"/>
          </a:xfrm>
          <a:prstGeom prst="rect">
            <a:avLst/>
          </a:prstGeom>
        </p:spPr>
      </p:pic>
    </p:spTree>
    <p:extLst>
      <p:ext uri="{BB962C8B-B14F-4D97-AF65-F5344CB8AC3E}">
        <p14:creationId xmlns:p14="http://schemas.microsoft.com/office/powerpoint/2010/main" val="22544862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odicea" descr="Laodicea">
            <a:hlinkClick r:id="" action="ppaction://media"/>
            <a:extLst>
              <a:ext uri="{FF2B5EF4-FFF2-40B4-BE49-F238E27FC236}">
                <a16:creationId xmlns:a16="http://schemas.microsoft.com/office/drawing/2014/main" id="{6B1D658F-2638-1941-8657-2F12D8338B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4"/>
            <a:ext cx="9137650" cy="6999051"/>
          </a:xfrm>
          <a:prstGeom prst="rect">
            <a:avLst/>
          </a:prstGeom>
        </p:spPr>
      </p:pic>
      <p:sp>
        <p:nvSpPr>
          <p:cNvPr id="111618" name="Rectangle 2"/>
          <p:cNvSpPr>
            <a:spLocks noGrp="1" noChangeArrowheads="1"/>
          </p:cNvSpPr>
          <p:nvPr>
            <p:ph type="ctrTitle"/>
          </p:nvPr>
        </p:nvSpPr>
        <p:spPr>
          <a:xfrm>
            <a:off x="0" y="6271708"/>
            <a:ext cx="9144000" cy="727398"/>
          </a:xfrm>
          <a:solidFill>
            <a:schemeClr val="tx1"/>
          </a:solidFill>
        </p:spPr>
        <p:txBody>
          <a:bodyPr/>
          <a:lstStyle/>
          <a:p>
            <a:r>
              <a:rPr lang="en-US" b="1" dirty="0">
                <a:latin typeface="Arial" charset="0"/>
                <a:ea typeface="ＭＳ Ｐゴシック" charset="0"/>
              </a:rPr>
              <a:t>Laodicea Video</a:t>
            </a:r>
          </a:p>
        </p:txBody>
      </p:sp>
    </p:spTree>
    <p:extLst>
      <p:ext uri="{BB962C8B-B14F-4D97-AF65-F5344CB8AC3E}">
        <p14:creationId xmlns:p14="http://schemas.microsoft.com/office/powerpoint/2010/main" val="889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335</a:t>
            </a:r>
          </a:p>
        </p:txBody>
      </p:sp>
    </p:spTree>
    <p:extLst>
      <p:ext uri="{BB962C8B-B14F-4D97-AF65-F5344CB8AC3E}">
        <p14:creationId xmlns:p14="http://schemas.microsoft.com/office/powerpoint/2010/main" val="1592205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4800" b="1" i="1" dirty="0">
                <a:solidFill>
                  <a:srgbClr val="E5E5FF"/>
                </a:solidFill>
                <a:effectLst>
                  <a:outerShdw blurRad="38100" dist="38100" dir="2700000" algn="tl">
                    <a:srgbClr val="000000"/>
                  </a:outerShdw>
                </a:effectLst>
                <a:latin typeface="Arial" charset="0"/>
                <a:cs typeface="Arial" charset="0"/>
              </a:rPr>
              <a:t>老底嘉的战略位置</a:t>
            </a:r>
            <a:endParaRPr lang="en-US" sz="4800" b="1" i="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a:solidFill>
                  <a:schemeClr val="bg1"/>
                </a:solidFill>
                <a:latin typeface="Arial" charset="0"/>
                <a:ea typeface="ＭＳ Ｐゴシック" charset="0"/>
                <a:cs typeface="Arial Rounded MT Bold" charset="0"/>
              </a:rPr>
              <a:t>莱卡思河谷流域</a:t>
            </a:r>
            <a:endParaRPr lang="en-US" sz="2000" b="1" dirty="0">
              <a:solidFill>
                <a:schemeClr val="bg1"/>
              </a:solidFill>
              <a:latin typeface="Arial Rounded MT Bold" charset="0"/>
              <a:ea typeface="ＭＳ Ｐゴシック" charset="0"/>
              <a:cs typeface="Arial Rounded MT Bold" charset="0"/>
            </a:endParaRPr>
          </a:p>
        </p:txBody>
      </p: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希拉波里斯</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5311012" y="3556895"/>
            <a:ext cx="2392351"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歌罗西</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老底嘉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9" name="Text Box 1028"/>
          <p:cNvSpPr txBox="1">
            <a:spLocks noChangeArrowheads="1"/>
          </p:cNvSpPr>
          <p:nvPr/>
        </p:nvSpPr>
        <p:spPr bwMode="auto">
          <a:xfrm rot="20864038">
            <a:off x="53138" y="850805"/>
            <a:ext cx="2392351" cy="458409"/>
          </a:xfrm>
          <a:prstGeom prst="rect">
            <a:avLst/>
          </a:prstGeom>
          <a:solidFill>
            <a:srgbClr val="3366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曲流河</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0" name="Text Box 1028"/>
          <p:cNvSpPr txBox="1">
            <a:spLocks noChangeArrowheads="1"/>
          </p:cNvSpPr>
          <p:nvPr/>
        </p:nvSpPr>
        <p:spPr bwMode="auto">
          <a:xfrm rot="1804459">
            <a:off x="3411201" y="2499452"/>
            <a:ext cx="2154870" cy="458409"/>
          </a:xfrm>
          <a:prstGeom prst="rect">
            <a:avLst/>
          </a:prstGeom>
          <a:solidFill>
            <a:srgbClr val="008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莱克斯河</a:t>
            </a:r>
            <a:endParaRPr lang="en-US" sz="28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956542977"/>
      </p:ext>
    </p:extLst>
  </p:cSld>
  <p:clrMapOvr>
    <a:overrideClrMapping bg1="lt1" tx1="dk1" bg2="lt2" tx2="dk2" accent1="accent1" accent2="accent2" accent3="accent3" accent4="accent4" accent5="accent5" accent6="accent6" hlink="hlink" folHlink="folHlink"/>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Laodicea tell from southwest,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3794" name="Rectangle 2" hidden="1"/>
          <p:cNvSpPr>
            <a:spLocks noGrp="1" noChangeArrowheads="1"/>
          </p:cNvSpPr>
          <p:nvPr>
            <p:ph type="title"/>
          </p:nvPr>
        </p:nvSpPr>
        <p:spPr/>
        <p:txBody>
          <a:bodyPr/>
          <a:lstStyle/>
          <a:p>
            <a:r>
              <a:rPr lang="en-US">
                <a:solidFill>
                  <a:schemeClr val="bg1"/>
                </a:solidFill>
              </a:rPr>
              <a:t>Laodicea tell from southwest</a:t>
            </a:r>
          </a:p>
        </p:txBody>
      </p:sp>
      <p:sp>
        <p:nvSpPr>
          <p:cNvPr id="33796"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老底嘉的西南面</a:t>
            </a:r>
            <a:endParaRPr lang="en-US" sz="4400" dirty="0">
              <a:cs typeface="+mn-cs"/>
            </a:endParaRPr>
          </a:p>
        </p:txBody>
      </p:sp>
    </p:spTree>
    <p:extLst>
      <p:ext uri="{BB962C8B-B14F-4D97-AF65-F5344CB8AC3E}">
        <p14:creationId xmlns:p14="http://schemas.microsoft.com/office/powerpoint/2010/main" val="320436813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Laodicea tell from south,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70" name="Rectangle 2" hidden="1"/>
          <p:cNvSpPr>
            <a:spLocks noGrp="1" noChangeArrowheads="1"/>
          </p:cNvSpPr>
          <p:nvPr>
            <p:ph type="title"/>
          </p:nvPr>
        </p:nvSpPr>
        <p:spPr/>
        <p:txBody>
          <a:bodyPr/>
          <a:lstStyle/>
          <a:p>
            <a:r>
              <a:rPr lang="en-US">
                <a:solidFill>
                  <a:schemeClr val="bg1"/>
                </a:solidFill>
              </a:rPr>
              <a:t>Laodicea tell from south</a:t>
            </a:r>
          </a:p>
        </p:txBody>
      </p:sp>
      <p:sp>
        <p:nvSpPr>
          <p:cNvPr id="32772"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老底嘉的南面</a:t>
            </a:r>
            <a:endParaRPr lang="en-US" sz="4400" dirty="0">
              <a:cs typeface="+mn-cs"/>
            </a:endParaRPr>
          </a:p>
        </p:txBody>
      </p:sp>
      <p:sp>
        <p:nvSpPr>
          <p:cNvPr id="5" name="Text Box 4"/>
          <p:cNvSpPr txBox="1">
            <a:spLocks noChangeArrowheads="1"/>
          </p:cNvSpPr>
          <p:nvPr/>
        </p:nvSpPr>
        <p:spPr bwMode="auto">
          <a:xfrm>
            <a:off x="1" y="317531"/>
            <a:ext cx="9144000" cy="72825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en-US" sz="4000" dirty="0">
                <a:cs typeface="+mn-cs"/>
              </a:rPr>
              <a:t>只有7500</a:t>
            </a:r>
            <a:r>
              <a:rPr lang="zh-CN" altLang="en-US" sz="4000" dirty="0">
                <a:cs typeface="+mn-cs"/>
              </a:rPr>
              <a:t>名</a:t>
            </a:r>
            <a:r>
              <a:rPr lang="en-US" sz="4000" dirty="0">
                <a:cs typeface="+mn-cs"/>
              </a:rPr>
              <a:t>犹太男性!</a:t>
            </a:r>
          </a:p>
        </p:txBody>
      </p:sp>
    </p:spTree>
    <p:extLst>
      <p:ext uri="{BB962C8B-B14F-4D97-AF65-F5344CB8AC3E}">
        <p14:creationId xmlns:p14="http://schemas.microsoft.com/office/powerpoint/2010/main" val="22053392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6805" cy="6858000"/>
          </a:xfrm>
          <a:prstGeom prst="rect">
            <a:avLst/>
          </a:prstGeom>
        </p:spPr>
      </p:pic>
      <p:sp>
        <p:nvSpPr>
          <p:cNvPr id="111618" name="Rectangle 2"/>
          <p:cNvSpPr>
            <a:spLocks noGrp="1" noChangeArrowheads="1"/>
          </p:cNvSpPr>
          <p:nvPr>
            <p:ph type="ctrTitle"/>
          </p:nvPr>
        </p:nvSpPr>
        <p:spPr>
          <a:xfrm>
            <a:off x="0" y="5897286"/>
            <a:ext cx="9144000" cy="980728"/>
          </a:xfrm>
          <a:solidFill>
            <a:schemeClr val="tx1"/>
          </a:solidFill>
        </p:spPr>
        <p:txBody>
          <a:bodyPr/>
          <a:lstStyle/>
          <a:p>
            <a:r>
              <a:rPr lang="zh-CN" altLang="en-US" b="1" dirty="0">
                <a:latin typeface="Arial" charset="0"/>
                <a:ea typeface="ＭＳ Ｐゴシック" charset="0"/>
              </a:rPr>
              <a:t>热水</a:t>
            </a:r>
            <a:r>
              <a:rPr lang="en-US" altLang="en-US" b="1" dirty="0">
                <a:latin typeface="Arial" charset="0"/>
                <a:ea typeface="ＭＳ Ｐゴシック" charset="0"/>
              </a:rPr>
              <a:t>管</a:t>
            </a:r>
            <a:r>
              <a:rPr lang="zh-CN" altLang="en-US" b="1" dirty="0">
                <a:latin typeface="Arial" charset="0"/>
                <a:ea typeface="ＭＳ Ｐゴシック" charset="0"/>
              </a:rPr>
              <a:t>和冷水管</a:t>
            </a:r>
            <a:endParaRPr lang="en-US" b="1" dirty="0">
              <a:latin typeface="Arial" charset="0"/>
              <a:ea typeface="ＭＳ Ｐゴシック" charset="0"/>
            </a:endParaRPr>
          </a:p>
        </p:txBody>
      </p:sp>
    </p:spTree>
    <p:extLst>
      <p:ext uri="{BB962C8B-B14F-4D97-AF65-F5344CB8AC3E}">
        <p14:creationId xmlns:p14="http://schemas.microsoft.com/office/powerpoint/2010/main" val="25907920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r>
              <a:rPr lang="en-US">
                <a:solidFill>
                  <a:schemeClr val="bg1"/>
                </a:solidFill>
              </a:rPr>
              <a:t>Laodicea aqueduct south of tell</a:t>
            </a:r>
          </a:p>
        </p:txBody>
      </p:sp>
      <p:pic>
        <p:nvPicPr>
          <p:cNvPr id="7171" name="Picture 3" descr="Laodicea aqueduct south of tell,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172" name="Text Box 4"/>
          <p:cNvSpPr txBox="1">
            <a:spLocks noChangeArrowheads="1"/>
          </p:cNvSpPr>
          <p:nvPr/>
        </p:nvSpPr>
        <p:spPr bwMode="auto">
          <a:xfrm>
            <a:off x="15875" y="6157359"/>
            <a:ext cx="9128125" cy="700641"/>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000" dirty="0">
                <a:cs typeface="+mn-cs"/>
              </a:rPr>
              <a:t>老底嘉南面的输水管</a:t>
            </a:r>
            <a:endParaRPr lang="en-US" sz="4000" dirty="0">
              <a:cs typeface="+mn-cs"/>
            </a:endParaRPr>
          </a:p>
        </p:txBody>
      </p:sp>
    </p:spTree>
    <p:extLst>
      <p:ext uri="{BB962C8B-B14F-4D97-AF65-F5344CB8AC3E}">
        <p14:creationId xmlns:p14="http://schemas.microsoft.com/office/powerpoint/2010/main" val="10663131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r>
              <a:rPr lang="en-US">
                <a:solidFill>
                  <a:schemeClr val="bg1"/>
                </a:solidFill>
              </a:rPr>
              <a:t>Laodicea pipe with calcium</a:t>
            </a:r>
          </a:p>
        </p:txBody>
      </p:sp>
      <p:pic>
        <p:nvPicPr>
          <p:cNvPr id="36867" name="Picture 3" descr="Laodicea pipe with calcium, rs 0319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868" name="Text Box 4"/>
          <p:cNvSpPr txBox="1">
            <a:spLocks noChangeArrowheads="1"/>
          </p:cNvSpPr>
          <p:nvPr/>
        </p:nvSpPr>
        <p:spPr bwMode="auto">
          <a:xfrm>
            <a:off x="0" y="5949676"/>
            <a:ext cx="9144000" cy="951188"/>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老底嘉的输水管含大量钙杂质</a:t>
            </a:r>
            <a:endParaRPr lang="en-US" sz="4400" dirty="0">
              <a:cs typeface="+mn-cs"/>
            </a:endParaRPr>
          </a:p>
        </p:txBody>
      </p:sp>
    </p:spTree>
    <p:extLst>
      <p:ext uri="{BB962C8B-B14F-4D97-AF65-F5344CB8AC3E}">
        <p14:creationId xmlns:p14="http://schemas.microsoft.com/office/powerpoint/2010/main" val="3598283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5495202"/>
            <a:ext cx="9144000" cy="1362798"/>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4" name="Rectangle 2"/>
          <p:cNvSpPr txBox="1">
            <a:spLocks noChangeArrowheads="1"/>
          </p:cNvSpPr>
          <p:nvPr/>
        </p:nvSpPr>
        <p:spPr bwMode="auto">
          <a:xfrm>
            <a:off x="0" y="5204789"/>
            <a:ext cx="2979894" cy="165321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600" b="1" dirty="0">
                <a:solidFill>
                  <a:srgbClr val="FF0000"/>
                </a:solidFill>
              </a:rPr>
              <a:t>好的</a:t>
            </a:r>
            <a:endParaRPr lang="en-US" sz="6600" b="1" spc="-130" dirty="0">
              <a:solidFill>
                <a:srgbClr val="FF0000"/>
              </a:solidFill>
              <a:latin typeface="Times"/>
              <a:ea typeface="ＭＳ Ｐゴシック" charset="0"/>
              <a:cs typeface="Times"/>
            </a:endParaRPr>
          </a:p>
        </p:txBody>
      </p:sp>
      <p:sp>
        <p:nvSpPr>
          <p:cNvPr id="5" name="Rectangle 2"/>
          <p:cNvSpPr txBox="1">
            <a:spLocks noChangeArrowheads="1"/>
          </p:cNvSpPr>
          <p:nvPr/>
        </p:nvSpPr>
        <p:spPr bwMode="auto">
          <a:xfrm>
            <a:off x="2482927" y="5204789"/>
            <a:ext cx="2979894" cy="165321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600" b="1" dirty="0">
                <a:solidFill>
                  <a:srgbClr val="FF0000"/>
                </a:solidFill>
              </a:rPr>
              <a:t>恶的</a:t>
            </a:r>
            <a:endParaRPr lang="en-US" sz="6600" b="1" spc="-130" dirty="0">
              <a:solidFill>
                <a:srgbClr val="FF0000"/>
              </a:solidFill>
              <a:latin typeface="Times"/>
              <a:ea typeface="ＭＳ Ｐゴシック" charset="0"/>
              <a:cs typeface="Times"/>
            </a:endParaRPr>
          </a:p>
        </p:txBody>
      </p:sp>
      <p:sp>
        <p:nvSpPr>
          <p:cNvPr id="6" name="Rectangle 2"/>
          <p:cNvSpPr txBox="1">
            <a:spLocks noChangeArrowheads="1"/>
          </p:cNvSpPr>
          <p:nvPr/>
        </p:nvSpPr>
        <p:spPr bwMode="auto">
          <a:xfrm>
            <a:off x="5203748" y="5204789"/>
            <a:ext cx="3940252" cy="165321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600" b="1" dirty="0">
                <a:solidFill>
                  <a:srgbClr val="FF0000"/>
                </a:solidFill>
              </a:rPr>
              <a:t> 丑陋的</a:t>
            </a:r>
            <a:endParaRPr lang="en-US" sz="6600" b="1" spc="-130" dirty="0">
              <a:solidFill>
                <a:srgbClr val="FF0000"/>
              </a:solidFill>
              <a:latin typeface="Times"/>
              <a:ea typeface="ＭＳ Ｐゴシック" charset="0"/>
              <a:cs typeface="Times"/>
            </a:endParaRPr>
          </a:p>
        </p:txBody>
      </p:sp>
      <p:pic>
        <p:nvPicPr>
          <p:cNvPr id="8" name="Picture 7"/>
          <p:cNvPicPr>
            <a:picLocks noChangeAspect="1"/>
          </p:cNvPicPr>
          <p:nvPr/>
        </p:nvPicPr>
        <p:blipFill rotWithShape="1">
          <a:blip r:embed="rId4"/>
          <a:srcRect b="19281"/>
          <a:stretch/>
        </p:blipFill>
        <p:spPr>
          <a:xfrm>
            <a:off x="1188750" y="0"/>
            <a:ext cx="9144000" cy="5535716"/>
          </a:xfrm>
          <a:prstGeom prst="rect">
            <a:avLst/>
          </a:prstGeom>
        </p:spPr>
      </p:pic>
      <p:sp>
        <p:nvSpPr>
          <p:cNvPr id="111618" name="Rectangle 2"/>
          <p:cNvSpPr>
            <a:spLocks noGrp="1" noChangeArrowheads="1"/>
          </p:cNvSpPr>
          <p:nvPr>
            <p:ph type="ctrTitle"/>
          </p:nvPr>
        </p:nvSpPr>
        <p:spPr>
          <a:xfrm>
            <a:off x="148451" y="1089404"/>
            <a:ext cx="2514954" cy="2776562"/>
          </a:xfrm>
        </p:spPr>
        <p:txBody>
          <a:bodyPr>
            <a:normAutofit/>
          </a:bodyPr>
          <a:lstStyle/>
          <a:p>
            <a:r>
              <a:rPr lang="zh-CN" altLang="en-US" sz="3600" dirty="0">
                <a:solidFill>
                  <a:srgbClr val="FF0000"/>
                </a:solidFill>
                <a:latin typeface="ＭＳ Ｐゴシック"/>
                <a:ea typeface="ＭＳ Ｐゴシック"/>
                <a:cs typeface="ＭＳ Ｐゴシック"/>
              </a:rPr>
              <a:t>克林特</a:t>
            </a:r>
            <a:r>
              <a:rPr lang="en-US" sz="3600" dirty="0">
                <a:solidFill>
                  <a:srgbClr val="FF0000"/>
                </a:solidFill>
                <a:latin typeface="ＭＳ Ｐゴシック"/>
                <a:ea typeface="ＭＳ Ｐゴシック"/>
                <a:cs typeface="ＭＳ Ｐゴシック"/>
              </a:rPr>
              <a:t>·</a:t>
            </a:r>
            <a:br>
              <a:rPr lang="en-US" sz="3600" dirty="0">
                <a:solidFill>
                  <a:srgbClr val="FF0000"/>
                </a:solidFill>
                <a:latin typeface="ＭＳ Ｐゴシック"/>
                <a:ea typeface="ＭＳ Ｐゴシック"/>
                <a:cs typeface="ＭＳ Ｐゴシック"/>
              </a:rPr>
            </a:br>
            <a:r>
              <a:rPr lang="zh-CN" altLang="en-US" sz="3600" dirty="0">
                <a:solidFill>
                  <a:srgbClr val="FF0000"/>
                </a:solidFill>
                <a:latin typeface="ＭＳ Ｐゴシック"/>
                <a:ea typeface="ＭＳ Ｐゴシック"/>
                <a:cs typeface="ＭＳ Ｐゴシック"/>
              </a:rPr>
              <a:t>伊斯特</a:t>
            </a:r>
            <a:br>
              <a:rPr lang="en-US" altLang="zh-CN" sz="3600" dirty="0">
                <a:solidFill>
                  <a:srgbClr val="FF0000"/>
                </a:solidFill>
                <a:latin typeface="ＭＳ Ｐゴシック"/>
                <a:ea typeface="ＭＳ Ｐゴシック"/>
                <a:cs typeface="ＭＳ Ｐゴシック"/>
              </a:rPr>
            </a:br>
            <a:r>
              <a:rPr lang="zh-CN" altLang="en-US" sz="3600" dirty="0">
                <a:solidFill>
                  <a:srgbClr val="FF0000"/>
                </a:solidFill>
                <a:latin typeface="ＭＳ Ｐゴシック"/>
                <a:ea typeface="ＭＳ Ｐゴシック"/>
                <a:cs typeface="ＭＳ Ｐゴシック"/>
              </a:rPr>
              <a:t>伍德 </a:t>
            </a:r>
            <a:br>
              <a:rPr lang="en-US" sz="3600" b="1" dirty="0">
                <a:solidFill>
                  <a:srgbClr val="FF0000"/>
                </a:solidFill>
                <a:latin typeface="ＭＳ Ｐゴシック"/>
                <a:ea typeface="ＭＳ Ｐゴシック"/>
                <a:cs typeface="ＭＳ Ｐゴシック"/>
              </a:rPr>
            </a:br>
            <a:r>
              <a:rPr lang="en-US" sz="3600" b="1" dirty="0">
                <a:solidFill>
                  <a:srgbClr val="FF0000"/>
                </a:solidFill>
                <a:latin typeface="ＭＳ Ｐゴシック"/>
                <a:ea typeface="ＭＳ Ｐゴシック"/>
                <a:cs typeface="ＭＳ Ｐゴシック"/>
              </a:rPr>
              <a:t>1966</a:t>
            </a:r>
          </a:p>
        </p:txBody>
      </p:sp>
    </p:spTree>
    <p:extLst>
      <p:ext uri="{BB962C8B-B14F-4D97-AF65-F5344CB8AC3E}">
        <p14:creationId xmlns:p14="http://schemas.microsoft.com/office/powerpoint/2010/main" val="2502538442"/>
      </p:ext>
    </p:extLst>
  </p:cSld>
  <p:clrMapOvr>
    <a:overrideClrMapping bg1="lt1" tx1="dk1" bg2="lt2" tx2="dk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solidFill>
                  <a:schemeClr val="bg1"/>
                </a:solidFill>
              </a:rPr>
              <a:t>Laodicea graveyard with bathhouse remains</a:t>
            </a:r>
          </a:p>
        </p:txBody>
      </p:sp>
      <p:pic>
        <p:nvPicPr>
          <p:cNvPr id="15363" name="Picture 3" descr="Laodicea graveyard with bathhouse remain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 Box 4"/>
          <p:cNvSpPr txBox="1">
            <a:spLocks noChangeArrowheads="1"/>
          </p:cNvSpPr>
          <p:nvPr/>
        </p:nvSpPr>
        <p:spPr bwMode="auto">
          <a:xfrm>
            <a:off x="317512" y="115888"/>
            <a:ext cx="8826488" cy="1858332"/>
          </a:xfrm>
          <a:prstGeom prst="rect">
            <a:avLst/>
          </a:prstGeom>
          <a:noFill/>
          <a:ln>
            <a:noFill/>
          </a:ln>
          <a:effectLst/>
        </p:spPr>
        <p:txBody>
          <a:bodyPr/>
          <a:lstStyle/>
          <a:p>
            <a:pPr marL="342900" indent="-342900" eaLnBrk="1" hangingPunct="1">
              <a:buFont typeface="Arial"/>
              <a:buChar char="•"/>
            </a:pPr>
            <a:r>
              <a:rPr lang="en-US" sz="3200" b="1" dirty="0">
                <a:solidFill>
                  <a:srgbClr val="FFFFFF"/>
                </a:solidFill>
                <a:effectLst>
                  <a:glow rad="228600">
                    <a:srgbClr val="000000"/>
                  </a:glow>
                </a:effectLst>
                <a:latin typeface="Arial" charset="0"/>
                <a:cs typeface="+mn-cs"/>
              </a:rPr>
              <a:t>遍地是大理石 (</a:t>
            </a:r>
            <a:r>
              <a:rPr lang="zh-CN" altLang="en-US" sz="3200" b="1" dirty="0">
                <a:solidFill>
                  <a:srgbClr val="FFFFFF"/>
                </a:solidFill>
                <a:effectLst>
                  <a:glow rad="228600">
                    <a:srgbClr val="000000"/>
                  </a:glow>
                </a:effectLst>
                <a:latin typeface="Arial" charset="0"/>
                <a:cs typeface="+mn-cs"/>
              </a:rPr>
              <a:t>十分富有</a:t>
            </a:r>
            <a:r>
              <a:rPr lang="en-US" sz="3200" b="1" dirty="0">
                <a:solidFill>
                  <a:srgbClr val="FFFFFF"/>
                </a:solidFill>
                <a:effectLst>
                  <a:glow rad="228600">
                    <a:srgbClr val="000000"/>
                  </a:glow>
                </a:effectLst>
                <a:latin typeface="Arial" charset="0"/>
                <a:cs typeface="+mn-cs"/>
              </a:rPr>
              <a:t>!)</a:t>
            </a:r>
          </a:p>
          <a:p>
            <a:pPr marL="342900" indent="-342900" eaLnBrk="1" hangingPunct="1">
              <a:buFont typeface="Arial"/>
              <a:buChar char="•"/>
            </a:pPr>
            <a:r>
              <a:rPr lang="zh-CN" altLang="en-US" sz="3200" b="1" dirty="0">
                <a:solidFill>
                  <a:srgbClr val="FFFFFF"/>
                </a:solidFill>
                <a:effectLst>
                  <a:glow rad="228600">
                    <a:srgbClr val="000000"/>
                  </a:glow>
                </a:effectLst>
                <a:latin typeface="Arial" charset="0"/>
                <a:cs typeface="+mn-cs"/>
              </a:rPr>
              <a:t>两个剧院，一个体育馆等</a:t>
            </a:r>
            <a:r>
              <a:rPr lang="en-US" sz="3200" b="1" dirty="0">
                <a:solidFill>
                  <a:srgbClr val="FFFFFF"/>
                </a:solidFill>
                <a:effectLst>
                  <a:glow rad="228600">
                    <a:srgbClr val="000000"/>
                  </a:glow>
                </a:effectLst>
                <a:latin typeface="Arial" charset="0"/>
                <a:cs typeface="+mn-cs"/>
              </a:rPr>
              <a:t>.</a:t>
            </a:r>
          </a:p>
        </p:txBody>
      </p:sp>
      <p:sp>
        <p:nvSpPr>
          <p:cNvPr id="15364" name="Text Box 4"/>
          <p:cNvSpPr txBox="1">
            <a:spLocks noChangeArrowheads="1"/>
          </p:cNvSpPr>
          <p:nvPr/>
        </p:nvSpPr>
        <p:spPr bwMode="auto">
          <a:xfrm>
            <a:off x="0" y="6171165"/>
            <a:ext cx="9144000" cy="723348"/>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zh-CN" altLang="en-US" sz="4000" b="1" dirty="0">
                <a:solidFill>
                  <a:srgbClr val="FFFFFF"/>
                </a:solidFill>
                <a:latin typeface="Arial" charset="0"/>
                <a:cs typeface="+mn-cs"/>
              </a:rPr>
              <a:t>墓地的山上有澡堂</a:t>
            </a:r>
            <a:endParaRPr lang="en-US" sz="4000" b="1" dirty="0">
              <a:solidFill>
                <a:srgbClr val="FFFFFF"/>
              </a:solidFill>
              <a:latin typeface="Arial" charset="0"/>
              <a:cs typeface="+mn-cs"/>
            </a:endParaRPr>
          </a:p>
        </p:txBody>
      </p:sp>
    </p:spTree>
    <p:extLst>
      <p:ext uri="{BB962C8B-B14F-4D97-AF65-F5344CB8AC3E}">
        <p14:creationId xmlns:p14="http://schemas.microsoft.com/office/powerpoint/2010/main" val="34469432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Laodicea bathhouse arches</a:t>
            </a:r>
          </a:p>
        </p:txBody>
      </p:sp>
      <p:pic>
        <p:nvPicPr>
          <p:cNvPr id="10243" name="Picture 3" descr="Laodicea bathhouse arche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老底嘉澡堂的拱形造型</a:t>
            </a:r>
            <a:endParaRPr lang="en-US" sz="4400" dirty="0">
              <a:cs typeface="+mn-cs"/>
            </a:endParaRPr>
          </a:p>
        </p:txBody>
      </p:sp>
    </p:spTree>
    <p:extLst>
      <p:ext uri="{BB962C8B-B14F-4D97-AF65-F5344CB8AC3E}">
        <p14:creationId xmlns:p14="http://schemas.microsoft.com/office/powerpoint/2010/main" val="13646831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r>
              <a:rPr lang="en-US">
                <a:solidFill>
                  <a:schemeClr val="bg1"/>
                </a:solidFill>
              </a:rPr>
              <a:t>Laodicea Greek theater</a:t>
            </a:r>
          </a:p>
        </p:txBody>
      </p:sp>
      <p:pic>
        <p:nvPicPr>
          <p:cNvPr id="19459" name="Picture 3" descr="Laodicea Roman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460" name="Text Box 4"/>
          <p:cNvSpPr txBox="1">
            <a:spLocks noChangeArrowheads="1"/>
          </p:cNvSpPr>
          <p:nvPr/>
        </p:nvSpPr>
        <p:spPr bwMode="auto">
          <a:xfrm>
            <a:off x="0" y="5926159"/>
            <a:ext cx="9142412" cy="931841"/>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zh-CN" altLang="en-US" sz="4800" b="1" dirty="0">
                <a:solidFill>
                  <a:srgbClr val="FFFFFF"/>
                </a:solidFill>
                <a:effectLst>
                  <a:glow rad="101600">
                    <a:srgbClr val="000000">
                      <a:alpha val="75000"/>
                    </a:srgbClr>
                  </a:glow>
                </a:effectLst>
                <a:latin typeface="Arial" charset="0"/>
                <a:cs typeface="+mn-cs"/>
              </a:rPr>
              <a:t>老底嘉的罗马剧院</a:t>
            </a:r>
            <a:endParaRPr lang="en-US" sz="4800" b="1" dirty="0">
              <a:solidFill>
                <a:srgbClr val="FFFFFF"/>
              </a:solidFill>
              <a:effectLst>
                <a:glow rad="101600">
                  <a:srgbClr val="000000">
                    <a:alpha val="75000"/>
                  </a:srgbClr>
                </a:glow>
              </a:effectLst>
              <a:latin typeface="Arial" charset="0"/>
              <a:cs typeface="+mn-cs"/>
            </a:endParaRPr>
          </a:p>
        </p:txBody>
      </p:sp>
    </p:spTree>
    <p:extLst>
      <p:ext uri="{BB962C8B-B14F-4D97-AF65-F5344CB8AC3E}">
        <p14:creationId xmlns:p14="http://schemas.microsoft.com/office/powerpoint/2010/main" val="14176663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Laodicea Greek theater</a:t>
            </a:r>
          </a:p>
        </p:txBody>
      </p:sp>
      <p:pic>
        <p:nvPicPr>
          <p:cNvPr id="16387" name="Picture 3" descr="Laodicea Greek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600" b="1">
                <a:solidFill>
                  <a:srgbClr val="FFFFFF"/>
                </a:solidFill>
                <a:effectLst>
                  <a:glow rad="101600">
                    <a:schemeClr val="tx1">
                      <a:alpha val="75000"/>
                    </a:schemeClr>
                  </a:glow>
                </a:effectLst>
                <a:latin typeface="Arial" charset="0"/>
                <a:ea typeface="ＭＳ Ｐゴシック" charset="0"/>
              </a:defRPr>
            </a:lvl1pPr>
          </a:lstStyle>
          <a:p>
            <a:pPr eaLnBrk="1" hangingPunct="1"/>
            <a:r>
              <a:rPr lang="zh-CN" altLang="en-US" sz="4800" dirty="0">
                <a:effectLst>
                  <a:glow rad="101600">
                    <a:srgbClr val="000000">
                      <a:alpha val="75000"/>
                    </a:srgbClr>
                  </a:glow>
                </a:effectLst>
                <a:cs typeface="+mn-cs"/>
              </a:rPr>
              <a:t>老底嘉的希腊剧院</a:t>
            </a:r>
            <a:endParaRPr lang="en-US" sz="4800" dirty="0">
              <a:effectLst>
                <a:glow rad="101600">
                  <a:srgbClr val="000000">
                    <a:alpha val="75000"/>
                  </a:srgbClr>
                </a:glow>
              </a:effectLst>
              <a:cs typeface="+mn-cs"/>
            </a:endParaRPr>
          </a:p>
        </p:txBody>
      </p:sp>
    </p:spTree>
    <p:extLst>
      <p:ext uri="{BB962C8B-B14F-4D97-AF65-F5344CB8AC3E}">
        <p14:creationId xmlns:p14="http://schemas.microsoft.com/office/powerpoint/2010/main" val="11546244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r>
              <a:rPr lang="en-US">
                <a:solidFill>
                  <a:schemeClr val="bg1"/>
                </a:solidFill>
              </a:rPr>
              <a:t>Laodicea stadium seating northern side</a:t>
            </a:r>
          </a:p>
        </p:txBody>
      </p:sp>
      <p:pic>
        <p:nvPicPr>
          <p:cNvPr id="26627" name="Picture 3" descr="Laodicea stadium seating northern side,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628" name="Text Box 4"/>
          <p:cNvSpPr txBox="1">
            <a:spLocks noChangeArrowheads="1"/>
          </p:cNvSpPr>
          <p:nvPr/>
        </p:nvSpPr>
        <p:spPr bwMode="auto">
          <a:xfrm>
            <a:off x="15875" y="6143554"/>
            <a:ext cx="9128125" cy="825233"/>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pPr eaLnBrk="1" hangingPunct="1"/>
            <a:r>
              <a:rPr lang="zh-CN" altLang="en-US" dirty="0">
                <a:effectLst>
                  <a:glow rad="101600">
                    <a:srgbClr val="000000">
                      <a:alpha val="75000"/>
                    </a:srgbClr>
                  </a:glow>
                </a:effectLst>
                <a:cs typeface="+mn-cs"/>
              </a:rPr>
              <a:t>老底嘉的体育馆座位</a:t>
            </a:r>
            <a:endParaRPr lang="en-US" dirty="0">
              <a:effectLst>
                <a:glow rad="101600">
                  <a:srgbClr val="000000">
                    <a:alpha val="75000"/>
                  </a:srgbClr>
                </a:glow>
              </a:effectLst>
              <a:cs typeface="+mn-cs"/>
            </a:endParaRPr>
          </a:p>
        </p:txBody>
      </p:sp>
    </p:spTree>
    <p:extLst>
      <p:ext uri="{BB962C8B-B14F-4D97-AF65-F5344CB8AC3E}">
        <p14:creationId xmlns:p14="http://schemas.microsoft.com/office/powerpoint/2010/main" val="142919305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r>
              <a:rPr lang="en-US">
                <a:solidFill>
                  <a:schemeClr val="bg1"/>
                </a:solidFill>
              </a:rPr>
              <a:t>Laodicea walls still standing</a:t>
            </a:r>
          </a:p>
        </p:txBody>
      </p:sp>
      <p:pic>
        <p:nvPicPr>
          <p:cNvPr id="34819" name="Picture 3" descr="Laodicea walls still standing,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4820" name="Text Box 4"/>
          <p:cNvSpPr txBox="1">
            <a:spLocks noChangeArrowheads="1"/>
          </p:cNvSpPr>
          <p:nvPr/>
        </p:nvSpPr>
        <p:spPr bwMode="auto">
          <a:xfrm>
            <a:off x="-20638" y="6043741"/>
            <a:ext cx="9164638" cy="814259"/>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pPr eaLnBrk="1" hangingPunct="1"/>
            <a:r>
              <a:rPr lang="zh-CN" altLang="en-US" dirty="0">
                <a:effectLst>
                  <a:glow rad="101600">
                    <a:srgbClr val="000000">
                      <a:alpha val="75000"/>
                    </a:srgbClr>
                  </a:glow>
                </a:effectLst>
                <a:cs typeface="+mn-cs"/>
              </a:rPr>
              <a:t>老底嘉的城墙依然保留着</a:t>
            </a:r>
            <a:endParaRPr lang="en-US" dirty="0">
              <a:effectLst>
                <a:glow rad="101600">
                  <a:srgbClr val="000000">
                    <a:alpha val="75000"/>
                  </a:srgbClr>
                </a:glow>
              </a:effectLst>
              <a:cs typeface="+mn-cs"/>
            </a:endParaRPr>
          </a:p>
        </p:txBody>
      </p:sp>
    </p:spTree>
    <p:extLst>
      <p:ext uri="{BB962C8B-B14F-4D97-AF65-F5344CB8AC3E}">
        <p14:creationId xmlns:p14="http://schemas.microsoft.com/office/powerpoint/2010/main" val="87799154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737"/>
          <a:stretch/>
        </p:blipFill>
        <p:spPr>
          <a:xfrm>
            <a:off x="-1" y="0"/>
            <a:ext cx="9144001" cy="6858000"/>
          </a:xfrm>
          <a:prstGeom prst="rect">
            <a:avLst/>
          </a:prstGeom>
        </p:spPr>
      </p:pic>
      <p:sp>
        <p:nvSpPr>
          <p:cNvPr id="111618" name="Rectangle 2"/>
          <p:cNvSpPr>
            <a:spLocks noGrp="1" noChangeArrowheads="1"/>
          </p:cNvSpPr>
          <p:nvPr>
            <p:ph type="ctrTitle"/>
          </p:nvPr>
        </p:nvSpPr>
        <p:spPr>
          <a:xfrm>
            <a:off x="5630763" y="1367249"/>
            <a:ext cx="3513237" cy="1787206"/>
          </a:xfrm>
          <a:noFill/>
        </p:spPr>
        <p:txBody>
          <a:bodyPr/>
          <a:lstStyle/>
          <a:p>
            <a:r>
              <a:rPr lang="zh-CN" altLang="en-US" sz="8000" b="1" dirty="0">
                <a:solidFill>
                  <a:srgbClr val="FF0000"/>
                </a:solidFill>
                <a:latin typeface="Bradley Hand ITC TT-Bold"/>
                <a:ea typeface="ＭＳ Ｐゴシック" charset="0"/>
                <a:cs typeface="Bradley Hand ITC TT-Bold"/>
              </a:rPr>
              <a:t>变热</a:t>
            </a:r>
            <a:r>
              <a:rPr lang="en-US" sz="8000" b="1" dirty="0">
                <a:solidFill>
                  <a:srgbClr val="FF0000"/>
                </a:solidFill>
                <a:latin typeface="Bradley Hand ITC TT-Bold"/>
                <a:ea typeface="ＭＳ Ｐゴシック" charset="0"/>
                <a:cs typeface="Bradley Hand ITC TT-Bold"/>
              </a:rPr>
              <a:t>!</a:t>
            </a: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800" b="1" dirty="0">
                <a:solidFill>
                  <a:srgbClr val="FFFFFF"/>
                </a:solidFill>
                <a:latin typeface="Arial" charset="0"/>
                <a:ea typeface="ＭＳ Ｐゴシック" charset="0"/>
              </a:rPr>
              <a:t>三种</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关系</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治疗冷漠</a:t>
            </a:r>
            <a:r>
              <a:rPr lang="en-US" sz="4800" b="1" dirty="0">
                <a:solidFill>
                  <a:srgbClr val="FFFFFF"/>
                </a:solidFill>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i="1" dirty="0">
                <a:solidFill>
                  <a:srgbClr val="FFFFFF"/>
                </a:solidFill>
                <a:latin typeface="Arial" charset="0"/>
                <a:ea typeface="ＭＳ Ｐゴシック" charset="0"/>
              </a:rPr>
              <a:t>启. 3:14-22</a:t>
            </a:r>
          </a:p>
        </p:txBody>
      </p:sp>
    </p:spTree>
    <p:extLst>
      <p:ext uri="{BB962C8B-B14F-4D97-AF65-F5344CB8AC3E}">
        <p14:creationId xmlns:p14="http://schemas.microsoft.com/office/powerpoint/2010/main" val="13573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66630651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latin typeface="ＭＳ Ｐゴシック"/>
                <a:ea typeface="ＭＳ Ｐゴシック"/>
              </a:rPr>
              <a:t>奢侈的老底嘉</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prstClr val="white"/>
                </a:solidFill>
                <a:effectLst>
                  <a:glow rad="177800">
                    <a:prstClr val="black"/>
                  </a:glow>
                </a:effectLst>
                <a:latin typeface="ＭＳ Ｐゴシック"/>
                <a:ea typeface="ＭＳ Ｐゴシック"/>
              </a:rPr>
              <a:t>公元17 </a:t>
            </a:r>
            <a:r>
              <a:rPr lang="zh-CN" altLang="en-US" sz="3600" b="1" dirty="0">
                <a:solidFill>
                  <a:prstClr val="white"/>
                </a:solidFill>
                <a:effectLst>
                  <a:glow rad="177800">
                    <a:prstClr val="black"/>
                  </a:glow>
                </a:effectLst>
                <a:latin typeface="ＭＳ Ｐゴシック"/>
                <a:ea typeface="ＭＳ Ｐゴシック"/>
              </a:rPr>
              <a:t>年地震后重建城市</a:t>
            </a:r>
            <a:r>
              <a:rPr lang="en-US" sz="3600" b="1" dirty="0">
                <a:solidFill>
                  <a:prstClr val="white"/>
                </a:solidFill>
                <a:effectLst>
                  <a:glow rad="177800">
                    <a:prstClr val="black"/>
                  </a:glow>
                </a:effectLst>
                <a:latin typeface="ＭＳ Ｐゴシック"/>
                <a:ea typeface="ＭＳ Ｐゴシック"/>
              </a:rPr>
              <a:t> </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893698810"/>
      </p:ext>
    </p:extLst>
  </p:cSld>
  <p:clrMapOvr>
    <a:overrideClrMapping bg1="lt1" tx1="dk1" bg2="lt2" tx2="dk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dirty="0">
                <a:latin typeface="ＭＳ Ｐゴシック"/>
                <a:ea typeface="ＭＳ Ｐゴシック"/>
                <a:cs typeface="ＭＳ Ｐゴシック"/>
              </a:rPr>
              <a:t>                 老底嘉的服装工业</a:t>
            </a:r>
            <a:endParaRPr lang="en-US" sz="4000" b="1" dirty="0">
              <a:effectLst>
                <a:glow rad="152400">
                  <a:schemeClr val="tx1"/>
                </a:glow>
              </a:effectLst>
              <a:latin typeface="ＭＳ Ｐゴシック"/>
              <a:ea typeface="ＭＳ Ｐゴシック"/>
              <a:cs typeface="ＭＳ Ｐゴシック"/>
            </a:endParaRP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61456719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SG" altLang="en-US" sz="8800" dirty="0">
                <a:solidFill>
                  <a:srgbClr val="FFFFFF"/>
                </a:solidFill>
                <a:effectLst>
                  <a:outerShdw blurRad="38100" dist="38100" dir="2700000" algn="tl">
                    <a:srgbClr val="000000">
                      <a:alpha val="43137"/>
                    </a:srgbClr>
                  </a:outerShdw>
                </a:effectLst>
                <a:cs typeface="Arial"/>
              </a:rPr>
              <a:t>撒 狄</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启示录</a:t>
            </a:r>
            <a:r>
              <a:rPr lang="en-US" altLang="zh-CN" sz="7200" dirty="0">
                <a:latin typeface="Arial" charset="0"/>
                <a:ea typeface="Osaka" charset="0"/>
                <a:cs typeface="Arial" charset="0"/>
              </a:rPr>
              <a:t> </a:t>
            </a:r>
            <a:r>
              <a:rPr lang="en-US" sz="7200" dirty="0">
                <a:solidFill>
                  <a:schemeClr val="bg1"/>
                </a:solidFill>
                <a:latin typeface="Arial" charset="0"/>
                <a:ea typeface="Osaka" charset="0"/>
                <a:cs typeface="Arial" charset="0"/>
              </a:rPr>
              <a:t>3:1-6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319923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9281"/>
          <a:stretch/>
        </p:blipFill>
        <p:spPr>
          <a:xfrm>
            <a:off x="1188750" y="0"/>
            <a:ext cx="9144000" cy="5535716"/>
          </a:xfrm>
          <a:prstGeom prst="rect">
            <a:avLst/>
          </a:prstGeom>
        </p:spPr>
      </p:pic>
      <p:sp>
        <p:nvSpPr>
          <p:cNvPr id="111618" name="Rectangle 2"/>
          <p:cNvSpPr>
            <a:spLocks noGrp="1" noChangeArrowheads="1"/>
          </p:cNvSpPr>
          <p:nvPr>
            <p:ph type="ctrTitle"/>
          </p:nvPr>
        </p:nvSpPr>
        <p:spPr>
          <a:xfrm>
            <a:off x="-4628" y="3841991"/>
            <a:ext cx="2593862" cy="2776562"/>
          </a:xfrm>
        </p:spPr>
        <p:txBody>
          <a:bodyPr/>
          <a:lstStyle/>
          <a:p>
            <a:r>
              <a:rPr lang="zh-CN" altLang="en-US" sz="4800" b="1" dirty="0">
                <a:solidFill>
                  <a:srgbClr val="FF0000"/>
                </a:solidFill>
                <a:latin typeface="ＭＳ Ｐゴシック"/>
                <a:ea typeface="ＭＳ Ｐゴシック"/>
                <a:cs typeface="ＭＳ Ｐゴシック"/>
              </a:rPr>
              <a:t>耶稣全</a:t>
            </a:r>
            <a:br>
              <a:rPr lang="en-US" altLang="zh-CN" sz="4800" b="1" dirty="0">
                <a:solidFill>
                  <a:srgbClr val="FF0000"/>
                </a:solidFill>
                <a:latin typeface="ＭＳ Ｐゴシック"/>
                <a:ea typeface="ＭＳ Ｐゴシック"/>
                <a:cs typeface="ＭＳ Ｐゴシック"/>
              </a:rPr>
            </a:br>
            <a:r>
              <a:rPr lang="zh-CN" altLang="en-US" sz="4800" b="1" dirty="0">
                <a:solidFill>
                  <a:srgbClr val="FF0000"/>
                </a:solidFill>
                <a:latin typeface="ＭＳ Ｐゴシック"/>
                <a:ea typeface="ＭＳ Ｐゴシック"/>
                <a:cs typeface="ＭＳ Ｐゴシック"/>
              </a:rPr>
              <a:t>知道</a:t>
            </a:r>
            <a:endParaRPr lang="en-US" sz="4800" b="1" dirty="0">
              <a:solidFill>
                <a:srgbClr val="FF0000"/>
              </a:solidFill>
              <a:latin typeface="Times"/>
              <a:ea typeface="ＭＳ Ｐゴシック" charset="0"/>
              <a:cs typeface="Times"/>
            </a:endParaRPr>
          </a:p>
        </p:txBody>
      </p:sp>
      <p:sp>
        <p:nvSpPr>
          <p:cNvPr id="4" name="Rectangle 2"/>
          <p:cNvSpPr txBox="1">
            <a:spLocks noChangeArrowheads="1"/>
          </p:cNvSpPr>
          <p:nvPr/>
        </p:nvSpPr>
        <p:spPr bwMode="auto">
          <a:xfrm>
            <a:off x="2061781" y="5257551"/>
            <a:ext cx="7066057"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600" b="1" dirty="0">
                <a:solidFill>
                  <a:srgbClr val="000000"/>
                </a:solidFill>
              </a:rPr>
              <a:t>撒狄教会</a:t>
            </a:r>
            <a:br>
              <a:rPr lang="en-US" sz="3600" b="1" dirty="0">
                <a:solidFill>
                  <a:srgbClr val="000000"/>
                </a:solidFill>
                <a:latin typeface="Arial" charset="0"/>
                <a:ea typeface="ＭＳ Ｐゴシック" charset="0"/>
              </a:rPr>
            </a:br>
            <a:r>
              <a:rPr lang="en-US" sz="3600" b="1" dirty="0">
                <a:solidFill>
                  <a:srgbClr val="000000"/>
                </a:solidFill>
                <a:latin typeface="Arial" charset="0"/>
                <a:ea typeface="ＭＳ Ｐゴシック" charset="0"/>
              </a:rPr>
              <a:t>(</a:t>
            </a:r>
            <a:r>
              <a:rPr lang="zh-CN" altLang="en-US" sz="3600" b="1" dirty="0">
                <a:solidFill>
                  <a:srgbClr val="000000"/>
                </a:solidFill>
              </a:rPr>
              <a:t>启示录</a:t>
            </a:r>
            <a:r>
              <a:rPr lang="en-US" sz="3600" b="1" dirty="0">
                <a:solidFill>
                  <a:srgbClr val="000000"/>
                </a:solidFill>
                <a:latin typeface="Arial" charset="0"/>
                <a:ea typeface="ＭＳ Ｐゴシック" charset="0"/>
              </a:rPr>
              <a:t> 3:1-6)</a:t>
            </a:r>
          </a:p>
        </p:txBody>
      </p:sp>
    </p:spTree>
    <p:extLst>
      <p:ext uri="{BB962C8B-B14F-4D97-AF65-F5344CB8AC3E}">
        <p14:creationId xmlns:p14="http://schemas.microsoft.com/office/powerpoint/2010/main" val="235129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b="1" dirty="0">
                <a:latin typeface="ＭＳ Ｐゴシック"/>
                <a:ea typeface="ＭＳ Ｐゴシック"/>
                <a:cs typeface="ＭＳ Ｐゴシック"/>
              </a:rPr>
              <a:t>老底嘉的医科学校</a:t>
            </a:r>
            <a:endParaRPr lang="en-US" sz="4000" b="1" dirty="0">
              <a:latin typeface="ＭＳ Ｐゴシック"/>
              <a:ea typeface="ＭＳ Ｐゴシック"/>
              <a:cs typeface="ＭＳ Ｐゴシック"/>
            </a:endParaRP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dirty="0">
                <a:effectLst>
                  <a:glow rad="177800">
                    <a:prstClr val="black"/>
                  </a:glow>
                </a:effectLst>
              </a:rPr>
              <a:t>出口的眼药膏遍布罗马帝国各地</a:t>
            </a:r>
            <a:endParaRPr lang="en-US" dirty="0">
              <a:effectLst>
                <a:glow rad="177800">
                  <a:prstClr val="black"/>
                </a:glow>
              </a:effectLst>
            </a:endParaRP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773495671"/>
      </p:ext>
    </p:extLst>
  </p:cSld>
  <p:clrMapOvr>
    <a:overrideClrMapping bg1="lt1" tx1="dk1" bg2="lt2" tx2="dk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
        <p:nvSpPr>
          <p:cNvPr id="17" name="Title 1"/>
          <p:cNvSpPr txBox="1">
            <a:spLocks/>
          </p:cNvSpPr>
          <p:nvPr/>
        </p:nvSpPr>
        <p:spPr bwMode="auto">
          <a:xfrm>
            <a:off x="-31750" y="-26989"/>
            <a:ext cx="9212263" cy="139700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b="1" dirty="0">
                <a:latin typeface="Arial" charset="0"/>
                <a:ea typeface="ＭＳ Ｐゴシック" charset="0"/>
              </a:rPr>
              <a:t>统治者</a:t>
            </a:r>
            <a:r>
              <a:rPr lang="en-US" b="1" dirty="0">
                <a:latin typeface="Arial" charset="0"/>
                <a:ea typeface="ＭＳ Ｐゴシック" charset="0"/>
              </a:rPr>
              <a:t>: </a:t>
            </a:r>
            <a:r>
              <a:rPr lang="zh-CN" altLang="en-US" b="1" dirty="0">
                <a:latin typeface="Arial" charset="0"/>
                <a:ea typeface="ＭＳ Ｐゴシック" charset="0"/>
              </a:rPr>
              <a:t>耶稣是至高君王，信实的创造者</a:t>
            </a:r>
            <a:r>
              <a:rPr lang="en-US" b="1" dirty="0">
                <a:latin typeface="Arial" charset="0"/>
                <a:ea typeface="ＭＳ Ｐゴシック" charset="0"/>
              </a:rPr>
              <a:t> (3:14b) </a:t>
            </a:r>
          </a:p>
        </p:txBody>
      </p:sp>
    </p:spTree>
    <p:extLst>
      <p:ext uri="{BB962C8B-B14F-4D97-AF65-F5344CB8AC3E}">
        <p14:creationId xmlns:p14="http://schemas.microsoft.com/office/powerpoint/2010/main" val="2468143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66360"/>
            <a:ext cx="9144000" cy="1291640"/>
          </a:xfrm>
          <a:noFill/>
          <a:ln>
            <a:noFill/>
          </a:ln>
        </p:spPr>
        <p:txBody>
          <a:bodyPr vert="horz" wrap="square" lIns="91440" tIns="45720" rIns="91440" bIns="45720" numCol="1" anchor="ctr" anchorCtr="0" compatLnSpc="1">
            <a:prstTxWarp prst="textNoShape">
              <a:avLst/>
            </a:prstTxWarp>
          </a:bodyPr>
          <a:lstStyle/>
          <a:p>
            <a:r>
              <a:rPr lang="zh-CN" altLang="en-US" sz="4000" b="1" dirty="0">
                <a:effectLst>
                  <a:glow rad="152400">
                    <a:schemeClr val="tx1"/>
                  </a:glow>
                </a:effectLst>
                <a:latin typeface="Arial" charset="0"/>
                <a:ea typeface="ＭＳ Ｐゴシック" charset="0"/>
              </a:rPr>
              <a:t>耶稣就是我们的确信和坚定</a:t>
            </a:r>
            <a:r>
              <a:rPr lang="en-US" altLang="zh-CN" sz="4000" b="1" dirty="0">
                <a:effectLst>
                  <a:glow rad="152400">
                    <a:schemeClr val="tx1"/>
                  </a:glow>
                </a:effectLst>
                <a:latin typeface="Arial" charset="0"/>
                <a:ea typeface="ＭＳ Ｐゴシック" charset="0"/>
              </a:rPr>
              <a:t>(</a:t>
            </a:r>
            <a:r>
              <a:rPr lang="zh-CN" altLang="en-US" sz="4000" b="1" dirty="0">
                <a:effectLst>
                  <a:glow rad="152400">
                    <a:schemeClr val="tx1"/>
                  </a:glow>
                </a:effectLst>
                <a:latin typeface="Arial" charset="0"/>
                <a:ea typeface="ＭＳ Ｐゴシック" charset="0"/>
              </a:rPr>
              <a:t>比较</a:t>
            </a:r>
            <a:r>
              <a:rPr lang="en-US" altLang="zh-CN" sz="4000" b="1" dirty="0">
                <a:effectLst>
                  <a:glow rad="152400">
                    <a:schemeClr val="tx1"/>
                  </a:glow>
                </a:effectLst>
                <a:latin typeface="Arial" charset="0"/>
                <a:ea typeface="ＭＳ Ｐゴシック" charset="0"/>
              </a:rPr>
              <a:t>1</a:t>
            </a:r>
            <a:r>
              <a:rPr lang="zh-CN" altLang="en-US" sz="4000" b="1" dirty="0">
                <a:effectLst>
                  <a:glow rad="152400">
                    <a:schemeClr val="tx1"/>
                  </a:glow>
                </a:effectLst>
                <a:latin typeface="Arial" charset="0"/>
                <a:ea typeface="ＭＳ Ｐゴシック" charset="0"/>
              </a:rPr>
              <a:t>：</a:t>
            </a:r>
            <a:r>
              <a:rPr lang="en-US" altLang="zh-CN" sz="4000" b="1" dirty="0">
                <a:effectLst>
                  <a:glow rad="152400">
                    <a:schemeClr val="tx1"/>
                  </a:glow>
                </a:effectLst>
                <a:latin typeface="Arial" charset="0"/>
                <a:ea typeface="ＭＳ Ｐゴシック" charset="0"/>
              </a:rPr>
              <a:t>6</a:t>
            </a:r>
            <a:r>
              <a:rPr lang="zh-CN" altLang="en-US" sz="4000" b="1" dirty="0">
                <a:effectLst>
                  <a:glow rad="152400">
                    <a:schemeClr val="tx1"/>
                  </a:glow>
                </a:effectLst>
                <a:latin typeface="Arial" charset="0"/>
                <a:ea typeface="ＭＳ Ｐゴシック" charset="0"/>
              </a:rPr>
              <a:t>）</a:t>
            </a:r>
            <a:r>
              <a:rPr lang="en-US" sz="4000" b="1" dirty="0">
                <a:effectLst>
                  <a:glow rad="152400">
                    <a:schemeClr val="tx1"/>
                  </a:glow>
                </a:effectLst>
                <a:latin typeface="Arial" charset="0"/>
                <a:ea typeface="ＭＳ Ｐゴシック" charset="0"/>
              </a:rPr>
              <a:t>!</a:t>
            </a:r>
          </a:p>
        </p:txBody>
      </p:sp>
      <p:sp>
        <p:nvSpPr>
          <p:cNvPr id="6" name="Rectangle 2"/>
          <p:cNvSpPr txBox="1">
            <a:spLocks noChangeArrowheads="1"/>
          </p:cNvSpPr>
          <p:nvPr/>
        </p:nvSpPr>
        <p:spPr bwMode="auto">
          <a:xfrm>
            <a:off x="0" y="2744379"/>
            <a:ext cx="9144000" cy="1291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1500" b="1" dirty="0">
                <a:solidFill>
                  <a:srgbClr val="FFFFFF"/>
                </a:solidFill>
                <a:effectLst>
                  <a:glow rad="152400">
                    <a:srgbClr val="000000"/>
                  </a:glow>
                </a:effectLst>
                <a:latin typeface="Arial" charset="0"/>
                <a:ea typeface="ＭＳ Ｐゴシック" charset="0"/>
              </a:rPr>
              <a:t>"</a:t>
            </a:r>
            <a:r>
              <a:rPr lang="zh-CN" altLang="en-US" sz="11500" b="1" dirty="0">
                <a:solidFill>
                  <a:srgbClr val="FFFFFF"/>
                </a:solidFill>
                <a:effectLst>
                  <a:glow rad="152400">
                    <a:srgbClr val="000000"/>
                  </a:glow>
                </a:effectLst>
                <a:latin typeface="Arial" charset="0"/>
                <a:ea typeface="ＭＳ Ｐゴシック" charset="0"/>
              </a:rPr>
              <a:t>阿门</a:t>
            </a:r>
            <a:r>
              <a:rPr lang="en-US" altLang="zh-CN" sz="11500" b="1" dirty="0">
                <a:solidFill>
                  <a:srgbClr val="FFFFFF"/>
                </a:solidFill>
                <a:effectLst>
                  <a:glow rad="152400">
                    <a:srgbClr val="000000"/>
                  </a:glow>
                </a:effectLst>
                <a:latin typeface="Arial" charset="0"/>
                <a:ea typeface="ＭＳ Ｐゴシック" charset="0"/>
              </a:rPr>
              <a:t>"</a:t>
            </a:r>
            <a:endParaRPr lang="en-US" sz="115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235097674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1"/>
            <a:ext cx="6821248" cy="5022660"/>
          </a:xfrm>
          <a:noFill/>
          <a:ln>
            <a:noFill/>
          </a:ln>
        </p:spPr>
        <p:txBody>
          <a:bodyPr vert="horz" wrap="square" lIns="91440" tIns="45720" rIns="91440" bIns="45720" numCol="1" anchor="ctr" anchorCtr="0" compatLnSpc="1">
            <a:prstTxWarp prst="textNoShape">
              <a:avLst/>
            </a:prstTxWarp>
          </a:bodyPr>
          <a:lstStyle/>
          <a:p>
            <a:r>
              <a:rPr lang="en-US" sz="8000" b="1" dirty="0">
                <a:effectLst>
                  <a:glow rad="152400">
                    <a:schemeClr val="tx1"/>
                  </a:glow>
                </a:effectLst>
                <a:latin typeface="Arial" charset="0"/>
                <a:ea typeface="ＭＳ Ｐゴシック" charset="0"/>
              </a:rPr>
              <a:t>"</a:t>
            </a:r>
            <a:r>
              <a:rPr lang="en-US" sz="8000" b="1" dirty="0">
                <a:effectLst>
                  <a:glow rad="152400">
                    <a:schemeClr val="tx1"/>
                  </a:glow>
                </a:effectLst>
                <a:latin typeface="ＭＳ Ｐゴシック"/>
                <a:ea typeface="ＭＳ Ｐゴシック"/>
                <a:cs typeface="ＭＳ Ｐゴシック"/>
              </a:rPr>
              <a:t>忠信真实的见证人</a:t>
            </a:r>
            <a:r>
              <a:rPr lang="en-US" sz="8000" b="1" dirty="0">
                <a:effectLst>
                  <a:glow rad="152400">
                    <a:schemeClr val="tx1"/>
                  </a:glow>
                </a:effectLst>
                <a:latin typeface="Arial" charset="0"/>
                <a:ea typeface="ＭＳ Ｐゴシック" charset="0"/>
              </a:rPr>
              <a:t>"</a:t>
            </a:r>
          </a:p>
        </p:txBody>
      </p:sp>
      <p:sp>
        <p:nvSpPr>
          <p:cNvPr id="4" name="Rectangle 2"/>
          <p:cNvSpPr txBox="1">
            <a:spLocks noChangeArrowheads="1"/>
          </p:cNvSpPr>
          <p:nvPr/>
        </p:nvSpPr>
        <p:spPr bwMode="auto">
          <a:xfrm>
            <a:off x="0" y="5566360"/>
            <a:ext cx="9144000" cy="1291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b="1" dirty="0">
                <a:solidFill>
                  <a:srgbClr val="FFFFFF"/>
                </a:solidFill>
                <a:effectLst>
                  <a:glow rad="152400">
                    <a:srgbClr val="000000"/>
                  </a:glow>
                </a:effectLst>
                <a:latin typeface="Arial" charset="0"/>
                <a:ea typeface="ＭＳ Ｐゴシック" charset="0"/>
              </a:rPr>
              <a:t>耶稣启示末后</a:t>
            </a:r>
            <a:r>
              <a:rPr lang="en-US" b="1" dirty="0">
                <a:solidFill>
                  <a:srgbClr val="FFFFFF"/>
                </a:solidFill>
                <a:effectLst>
                  <a:glow rad="152400">
                    <a:srgbClr val="000000"/>
                  </a:glow>
                </a:effectLst>
                <a:latin typeface="Arial" charset="0"/>
                <a:ea typeface="ＭＳ Ｐゴシック" charset="0"/>
              </a:rPr>
              <a:t>(</a:t>
            </a:r>
            <a:r>
              <a:rPr lang="zh-CN" altLang="en-US" b="1" dirty="0">
                <a:solidFill>
                  <a:srgbClr val="FFFFFF"/>
                </a:solidFill>
                <a:effectLst>
                  <a:glow rad="152400">
                    <a:srgbClr val="000000"/>
                  </a:glow>
                </a:effectLst>
                <a:latin typeface="Arial" charset="0"/>
                <a:ea typeface="ＭＳ Ｐゴシック" charset="0"/>
              </a:rPr>
              <a:t>比较</a:t>
            </a:r>
            <a:r>
              <a:rPr lang="en-US" b="1" dirty="0">
                <a:solidFill>
                  <a:srgbClr val="FFFFFF"/>
                </a:solidFill>
                <a:effectLst>
                  <a:glow rad="152400">
                    <a:srgbClr val="000000"/>
                  </a:glow>
                </a:effectLst>
                <a:latin typeface="Arial" charset="0"/>
                <a:ea typeface="ＭＳ Ｐゴシック" charset="0"/>
              </a:rPr>
              <a:t>1:5)</a:t>
            </a:r>
          </a:p>
        </p:txBody>
      </p:sp>
    </p:spTree>
    <p:extLst>
      <p:ext uri="{BB962C8B-B14F-4D97-AF65-F5344CB8AC3E}">
        <p14:creationId xmlns:p14="http://schemas.microsoft.com/office/powerpoint/2010/main" val="17468219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2 jesus holding l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54"/>
            <a:ext cx="9144000" cy="6805246"/>
          </a:xfrm>
          <a:prstGeom prst="rect">
            <a:avLst/>
          </a:prstGeom>
        </p:spPr>
      </p:pic>
      <p:sp>
        <p:nvSpPr>
          <p:cNvPr id="111618" name="Rectangle 2"/>
          <p:cNvSpPr>
            <a:spLocks noGrp="1" noChangeArrowheads="1"/>
          </p:cNvSpPr>
          <p:nvPr>
            <p:ph type="ctrTitle"/>
          </p:nvPr>
        </p:nvSpPr>
        <p:spPr>
          <a:xfrm>
            <a:off x="0" y="5492306"/>
            <a:ext cx="9144000" cy="1291640"/>
          </a:xfrm>
          <a:noFill/>
        </p:spPr>
        <p:txBody>
          <a:bodyPr/>
          <a:lstStyle/>
          <a:p>
            <a:r>
              <a:rPr lang="en-US" altLang="zh-CN" b="1" dirty="0">
                <a:effectLst>
                  <a:glow rad="152400">
                    <a:schemeClr val="tx1"/>
                  </a:glow>
                </a:effectLst>
                <a:latin typeface="Arial" charset="0"/>
                <a:ea typeface="ＭＳ Ｐゴシック" charset="0"/>
              </a:rPr>
              <a:t>"</a:t>
            </a:r>
            <a:r>
              <a:rPr lang="en-US" b="1" dirty="0">
                <a:effectLst>
                  <a:glow rad="152400">
                    <a:schemeClr val="tx1"/>
                  </a:glow>
                </a:effectLst>
                <a:latin typeface="Arial" charset="0"/>
                <a:ea typeface="ＭＳ Ｐゴシック" charset="0"/>
              </a:rPr>
              <a:t>统治者</a:t>
            </a:r>
            <a:r>
              <a:rPr lang="zh-CN" altLang="en-US" b="1" dirty="0">
                <a:effectLst>
                  <a:glow rad="152400">
                    <a:schemeClr val="tx1"/>
                  </a:glow>
                </a:effectLst>
                <a:latin typeface="Arial" charset="0"/>
                <a:ea typeface="ＭＳ Ｐゴシック" charset="0"/>
              </a:rPr>
              <a:t>是创始的</a:t>
            </a:r>
            <a:r>
              <a:rPr lang="en-US" b="1" dirty="0">
                <a:effectLst>
                  <a:glow rad="152400">
                    <a:schemeClr val="tx1"/>
                  </a:glow>
                </a:effectLst>
                <a:latin typeface="Arial" charset="0"/>
                <a:ea typeface="ＭＳ Ｐゴシック" charset="0"/>
              </a:rPr>
              <a:t>, </a:t>
            </a:r>
            <a:r>
              <a:rPr lang="zh-CN" altLang="en-US" b="1" dirty="0">
                <a:effectLst>
                  <a:glow rad="152400">
                    <a:schemeClr val="tx1"/>
                  </a:glow>
                </a:effectLst>
                <a:latin typeface="Arial" charset="0"/>
                <a:ea typeface="ＭＳ Ｐゴシック" charset="0"/>
              </a:rPr>
              <a:t>是头</a:t>
            </a:r>
            <a:r>
              <a:rPr lang="en-US" b="1" dirty="0">
                <a:effectLst>
                  <a:glow rad="152400">
                    <a:schemeClr val="tx1"/>
                  </a:glow>
                </a:effectLst>
                <a:latin typeface="Arial" charset="0"/>
                <a:ea typeface="ＭＳ Ｐゴシック" charset="0"/>
              </a:rPr>
              <a:t>, </a:t>
            </a:r>
            <a:r>
              <a:rPr lang="zh-CN" altLang="en-US" b="1" dirty="0">
                <a:effectLst>
                  <a:glow rad="152400">
                    <a:schemeClr val="tx1"/>
                  </a:glow>
                </a:effectLst>
                <a:latin typeface="Arial" charset="0"/>
                <a:ea typeface="ＭＳ Ｐゴシック" charset="0"/>
              </a:rPr>
              <a:t>是万有的根源</a:t>
            </a:r>
            <a:r>
              <a:rPr lang="en-US" altLang="zh-CN" b="1" dirty="0">
                <a:effectLst>
                  <a:glow rad="152400">
                    <a:schemeClr val="tx1"/>
                  </a:glow>
                </a:effectLst>
                <a:latin typeface="Arial" charset="0"/>
                <a:ea typeface="ＭＳ Ｐゴシック" charset="0"/>
              </a:rPr>
              <a:t>"</a:t>
            </a:r>
            <a:r>
              <a:rPr lang="en-US" b="1" dirty="0">
                <a:effectLst>
                  <a:glow rad="152400">
                    <a:schemeClr val="tx1"/>
                  </a:glow>
                </a:effectLst>
                <a:latin typeface="Arial" charset="0"/>
                <a:ea typeface="ＭＳ Ｐゴシック" charset="0"/>
              </a:rPr>
              <a:t> (</a:t>
            </a:r>
            <a:r>
              <a:rPr lang="zh-CN" altLang="en-US" b="1" dirty="0">
                <a:effectLst>
                  <a:glow rad="152400">
                    <a:schemeClr val="tx1"/>
                  </a:glow>
                </a:effectLst>
                <a:latin typeface="Arial" charset="0"/>
                <a:ea typeface="ＭＳ Ｐゴシック" charset="0"/>
              </a:rPr>
              <a:t>比较</a:t>
            </a:r>
            <a:r>
              <a:rPr lang="en-US" b="1" dirty="0">
                <a:effectLst>
                  <a:glow rad="152400">
                    <a:schemeClr val="tx1"/>
                  </a:glow>
                </a:effectLst>
                <a:latin typeface="Arial" charset="0"/>
                <a:ea typeface="ＭＳ Ｐゴシック" charset="0"/>
              </a:rPr>
              <a:t>21:6)</a:t>
            </a:r>
          </a:p>
        </p:txBody>
      </p:sp>
    </p:spTree>
    <p:extLst>
      <p:ext uri="{BB962C8B-B14F-4D97-AF65-F5344CB8AC3E}">
        <p14:creationId xmlns:p14="http://schemas.microsoft.com/office/powerpoint/2010/main" val="2641548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4916479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第二种属灵冷淡的治疗是</a:t>
            </a:r>
            <a:r>
              <a:rPr lang="zh-CN" altLang="en-US" sz="4000" b="1" i="1" dirty="0">
                <a:solidFill>
                  <a:srgbClr val="FFFFFF"/>
                </a:solidFill>
                <a:effectLst>
                  <a:glow rad="165100">
                    <a:srgbClr val="000000"/>
                  </a:glow>
                </a:effectLst>
                <a:latin typeface="Arial" charset="0"/>
                <a:ea typeface="ＭＳ Ｐゴシック" charset="0"/>
              </a:rPr>
              <a:t>留意基督的教导</a:t>
            </a:r>
            <a:endParaRPr lang="en-US" sz="4000" b="1" i="1" dirty="0">
              <a:solidFill>
                <a:srgbClr val="FFFFFF"/>
              </a:solidFill>
              <a:effectLst>
                <a:glow rad="165100">
                  <a:srgbClr val="000000"/>
                </a:glow>
              </a:effectLst>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zh-CN" altLang="en-US" b="1" dirty="0">
                <a:solidFill>
                  <a:srgbClr val="FFFF00"/>
                </a:solidFill>
                <a:effectLst>
                  <a:glow rad="165100">
                    <a:schemeClr val="tx1"/>
                  </a:glow>
                </a:effectLst>
                <a:latin typeface="Arial" charset="0"/>
                <a:ea typeface="ＭＳ Ｐゴシック" charset="0"/>
              </a:rPr>
              <a:t>责备</a:t>
            </a:r>
            <a:r>
              <a:rPr lang="en-US" b="1" dirty="0">
                <a:solidFill>
                  <a:srgbClr val="FFFF00"/>
                </a:solidFill>
                <a:effectLst>
                  <a:glow rad="165100">
                    <a:schemeClr val="tx1"/>
                  </a:glow>
                </a:effectLst>
                <a:latin typeface="Arial" charset="0"/>
                <a:ea typeface="ＭＳ Ｐゴシック" charset="0"/>
              </a:rPr>
              <a:t>: </a:t>
            </a:r>
            <a:r>
              <a:rPr lang="zh-CN" altLang="en-US" b="1" dirty="0">
                <a:solidFill>
                  <a:srgbClr val="FFFF00"/>
                </a:solidFill>
                <a:effectLst>
                  <a:glow rad="165100">
                    <a:schemeClr val="tx1"/>
                  </a:glow>
                </a:effectLst>
                <a:latin typeface="Arial" charset="0"/>
                <a:ea typeface="ＭＳ Ｐゴシック" charset="0"/>
              </a:rPr>
              <a:t>基督对属灵冷淡进行管教</a:t>
            </a:r>
            <a:endParaRPr lang="en-US" dirty="0">
              <a:effectLst>
                <a:glow rad="165100">
                  <a:schemeClr val="tx1"/>
                </a:glow>
              </a:effectLst>
            </a:endParaRPr>
          </a:p>
        </p:txBody>
      </p:sp>
    </p:spTree>
    <p:extLst>
      <p:ext uri="{BB962C8B-B14F-4D97-AF65-F5344CB8AC3E}">
        <p14:creationId xmlns:p14="http://schemas.microsoft.com/office/powerpoint/2010/main" val="221709073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92306"/>
            <a:ext cx="9144000" cy="1291640"/>
          </a:xfrm>
          <a:solidFill>
            <a:schemeClr val="tx1"/>
          </a:solidFill>
        </p:spPr>
        <p:txBody>
          <a:bodyPr/>
          <a:lstStyle/>
          <a:p>
            <a:r>
              <a:rPr lang="zh-CN" altLang="en-US" b="1" dirty="0">
                <a:latin typeface="Arial" charset="0"/>
                <a:ea typeface="ＭＳ Ｐゴシック" charset="0"/>
              </a:rPr>
              <a:t>现实</a:t>
            </a:r>
            <a:r>
              <a:rPr lang="en-US" b="1" dirty="0">
                <a:latin typeface="Arial" charset="0"/>
                <a:ea typeface="ＭＳ Ｐゴシック" charset="0"/>
              </a:rPr>
              <a:t>: </a:t>
            </a:r>
            <a:r>
              <a:rPr lang="zh-CN" altLang="en-US" b="1" dirty="0">
                <a:latin typeface="Arial" charset="0"/>
                <a:ea typeface="ＭＳ Ｐゴシック" charset="0"/>
              </a:rPr>
              <a:t>我们在做</a:t>
            </a:r>
            <a:r>
              <a:rPr lang="en-US" altLang="zh-CN" b="1" dirty="0">
                <a:latin typeface="Arial" charset="0"/>
                <a:ea typeface="ＭＳ Ｐゴシック" charset="0"/>
              </a:rPr>
              <a:t>,</a:t>
            </a:r>
            <a:r>
              <a:rPr lang="zh-CN" altLang="en-US" b="1" dirty="0">
                <a:latin typeface="Arial" charset="0"/>
                <a:ea typeface="ＭＳ Ｐゴシック" charset="0"/>
              </a:rPr>
              <a:t>却是妥协的态度</a:t>
            </a:r>
            <a:r>
              <a:rPr lang="en-US" b="1" dirty="0">
                <a:latin typeface="Arial" charset="0"/>
                <a:ea typeface="ＭＳ Ｐゴシック" charset="0"/>
              </a:rPr>
              <a:t>(3:15-16a). </a:t>
            </a:r>
          </a:p>
        </p:txBody>
      </p:sp>
      <p:pic>
        <p:nvPicPr>
          <p:cNvPr id="2" name="Picture 1"/>
          <p:cNvPicPr>
            <a:picLocks noChangeAspect="1"/>
          </p:cNvPicPr>
          <p:nvPr/>
        </p:nvPicPr>
        <p:blipFill>
          <a:blip r:embed="rId3"/>
          <a:stretch>
            <a:fillRect/>
          </a:stretch>
        </p:blipFill>
        <p:spPr>
          <a:xfrm>
            <a:off x="1599467" y="364831"/>
            <a:ext cx="5775560" cy="4999738"/>
          </a:xfrm>
          <a:prstGeom prst="rect">
            <a:avLst/>
          </a:prstGeom>
        </p:spPr>
      </p:pic>
    </p:spTree>
    <p:extLst>
      <p:ext uri="{BB962C8B-B14F-4D97-AF65-F5344CB8AC3E}">
        <p14:creationId xmlns:p14="http://schemas.microsoft.com/office/powerpoint/2010/main" val="274477892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Tree>
    <p:extLst>
      <p:ext uri="{BB962C8B-B14F-4D97-AF65-F5344CB8AC3E}">
        <p14:creationId xmlns:p14="http://schemas.microsoft.com/office/powerpoint/2010/main" val="319191627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4439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000000"/>
                </a:solidFill>
              </a:rPr>
              <a:t>"</a:t>
            </a:r>
            <a:r>
              <a:rPr lang="zh-CN" altLang="en-US" sz="3600" b="1" dirty="0">
                <a:solidFill>
                  <a:srgbClr val="000000"/>
                </a:solidFill>
              </a:rPr>
              <a:t>我知道你的行为，你也不冷也不热；我巴不得你或冷或热。</a:t>
            </a:r>
            <a:r>
              <a:rPr lang="en-US" altLang="zh-CN" sz="3600" b="1" dirty="0">
                <a:solidFill>
                  <a:srgbClr val="000000"/>
                </a:solidFill>
              </a:rPr>
              <a:t>"</a:t>
            </a:r>
            <a:r>
              <a:rPr lang="en-US" sz="3600" b="1" dirty="0">
                <a:solidFill>
                  <a:srgbClr val="000000"/>
                </a:solidFill>
              </a:rPr>
              <a:t> (3:15)</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FF0000"/>
                </a:solidFill>
              </a:rPr>
              <a:t>热</a:t>
            </a:r>
            <a:endParaRPr lang="en-US" sz="2400" b="1" dirty="0">
              <a:solidFill>
                <a:srgbClr val="FF0000"/>
              </a:solidFill>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98268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	</a:t>
            </a:r>
            <a:r>
              <a:rPr lang="zh-CN" altLang="en-US" b="1" dirty="0">
                <a:latin typeface="ＭＳ Ｐゴシック"/>
                <a:ea typeface="ＭＳ Ｐゴシック"/>
                <a:cs typeface="ＭＳ Ｐゴシック"/>
              </a:rPr>
              <a:t>耶稣知道那</a:t>
            </a:r>
            <a:r>
              <a:rPr lang="zh-CN" altLang="en-US" dirty="0">
                <a:solidFill>
                  <a:srgbClr val="FFFF00"/>
                </a:solidFill>
                <a:latin typeface="ＭＳ Ｐゴシック"/>
                <a:ea typeface="ＭＳ Ｐゴシック"/>
                <a:cs typeface="ＭＳ Ｐゴシック"/>
              </a:rPr>
              <a:t>美</a:t>
            </a:r>
            <a:r>
              <a:rPr lang="zh-CN" altLang="en-US" b="1" dirty="0">
                <a:solidFill>
                  <a:srgbClr val="FFFF00"/>
                </a:solidFill>
                <a:latin typeface="ＭＳ Ｐゴシック"/>
                <a:ea typeface="ＭＳ Ｐゴシック"/>
                <a:cs typeface="ＭＳ Ｐゴシック"/>
              </a:rPr>
              <a:t>好的</a:t>
            </a:r>
            <a:r>
              <a:rPr lang="zh-CN" altLang="en-US" dirty="0">
                <a:latin typeface="ＭＳ Ｐゴシック"/>
                <a:ea typeface="ＭＳ Ｐゴシック"/>
                <a:cs typeface="ＭＳ Ｐゴシック"/>
              </a:rPr>
              <a:t>。</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89587575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1183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en-US" dirty="0" err="1"/>
              <a:t>你既如温水,也不冷也不热,所以我必从我口中把你吐出去</a:t>
            </a:r>
            <a:r>
              <a:rPr lang="en-US" dirty="0"/>
              <a:t>" (3:16)</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solidFill>
                  <a:srgbClr val="FF0000"/>
                </a:solidFill>
              </a:rPr>
              <a:t>热</a:t>
            </a: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242255940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4624"/>
            <a:ext cx="4536504" cy="1728192"/>
          </a:xfrm>
        </p:spPr>
        <p:txBody>
          <a:bodyPr/>
          <a:lstStyle/>
          <a:p>
            <a:r>
              <a:rPr lang="zh-CN" altLang="en-US" b="1" dirty="0">
                <a:latin typeface="ＭＳ Ｐゴシック"/>
                <a:ea typeface="ＭＳ Ｐゴシック"/>
                <a:cs typeface="ＭＳ Ｐゴシック"/>
              </a:rPr>
              <a:t>老底嘉的输水道</a:t>
            </a:r>
            <a:endParaRPr lang="en-US" dirty="0">
              <a:latin typeface="ＭＳ Ｐゴシック"/>
              <a:ea typeface="ＭＳ Ｐゴシック"/>
              <a:cs typeface="ＭＳ Ｐゴシック"/>
            </a:endParaRPr>
          </a:p>
        </p:txBody>
      </p:sp>
      <p:pic>
        <p:nvPicPr>
          <p:cNvPr id="3" name="Picture 2" descr="rev 3 laodicea sevenCities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6350000" cy="5080000"/>
          </a:xfrm>
          <a:prstGeom prst="rect">
            <a:avLst/>
          </a:prstGeom>
        </p:spPr>
      </p:pic>
      <p:pic>
        <p:nvPicPr>
          <p:cNvPr id="4" name="Picture 3" descr="rev 3 laodicea aqueduc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552" y="-171400"/>
            <a:ext cx="4211960" cy="4330607"/>
          </a:xfrm>
          <a:prstGeom prst="rect">
            <a:avLst/>
          </a:prstGeom>
        </p:spPr>
      </p:pic>
    </p:spTree>
    <p:extLst>
      <p:ext uri="{BB962C8B-B14F-4D97-AF65-F5344CB8AC3E}">
        <p14:creationId xmlns:p14="http://schemas.microsoft.com/office/powerpoint/2010/main" val="9746169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4000" b="1" i="1" dirty="0">
                <a:solidFill>
                  <a:srgbClr val="E5E5FF"/>
                </a:solidFill>
                <a:effectLst>
                  <a:outerShdw blurRad="38100" dist="38100" dir="2700000" algn="tl">
                    <a:srgbClr val="000000"/>
                  </a:outerShdw>
                </a:effectLst>
                <a:latin typeface="Arial" charset="0"/>
                <a:cs typeface="Arial" charset="0"/>
              </a:rPr>
              <a:t>老底嘉</a:t>
            </a:r>
            <a:r>
              <a:rPr lang="zh-CN" altLang="en-US" sz="4000" b="1" i="1" dirty="0">
                <a:solidFill>
                  <a:srgbClr val="E5E5FF"/>
                </a:solidFill>
                <a:effectLst>
                  <a:outerShdw blurRad="38100" dist="38100" dir="2700000" algn="tl">
                    <a:srgbClr val="000000"/>
                  </a:outerShdw>
                </a:effectLst>
                <a:latin typeface="Arial" charset="0"/>
                <a:cs typeface="Arial" charset="0"/>
              </a:rPr>
              <a:t>有钱</a:t>
            </a:r>
            <a:r>
              <a:rPr lang="en-US" sz="4000" b="1" i="1" dirty="0">
                <a:solidFill>
                  <a:srgbClr val="E5E5FF"/>
                </a:solidFill>
                <a:effectLst>
                  <a:outerShdw blurRad="38100" dist="38100" dir="2700000" algn="tl">
                    <a:srgbClr val="000000"/>
                  </a:outerShdw>
                </a:effectLst>
                <a:latin typeface="Arial" charset="0"/>
                <a:cs typeface="Arial" charset="0"/>
              </a:rPr>
              <a:t>但是没有水源</a:t>
            </a: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altLang="zh-CN" b="1" dirty="0">
                <a:solidFill>
                  <a:schemeClr val="bg1"/>
                </a:solidFill>
                <a:latin typeface="Arial" charset="0"/>
                <a:ea typeface="ＭＳ Ｐゴシック" charset="0"/>
                <a:cs typeface="Arial Rounded MT Bold" charset="0"/>
              </a:rPr>
              <a:t>莱卡思河谷流域</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歌罗西</a:t>
            </a: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老底嘉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热水泉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冷水泉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温水</a:t>
            </a:r>
            <a:endParaRPr lang="en-US" sz="2800" b="1" dirty="0">
              <a:solidFill>
                <a:srgbClr val="E5E5FF"/>
              </a:solidFill>
              <a:effectLst>
                <a:outerShdw blurRad="38100" dist="38100" dir="2700000" algn="tl">
                  <a:srgbClr val="000000"/>
                </a:outerShdw>
              </a:effectLst>
              <a:latin typeface="Arial" charset="0"/>
              <a:cs typeface="Arial"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endParaRPr lang="en-US" altLang="zh-CN" sz="2800" b="1" dirty="0">
              <a:solidFill>
                <a:srgbClr val="E5E5FF"/>
              </a:solidFill>
              <a:effectLst>
                <a:outerShdw blurRad="38100" dist="38100" dir="2700000" algn="tl">
                  <a:srgbClr val="000000"/>
                </a:outerShdw>
              </a:effectLst>
              <a:latin typeface="Arial" charset="0"/>
              <a:cs typeface="Arial" charset="0"/>
            </a:endParaRPr>
          </a:p>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希拉波里斯</a:t>
            </a:r>
            <a:endParaRPr lang="en-US" altLang="zh-CN" sz="2800" b="1" dirty="0">
              <a:solidFill>
                <a:srgbClr val="E5E5FF"/>
              </a:solidFill>
              <a:effectLst>
                <a:outerShdw blurRad="38100" dist="38100" dir="2700000" algn="tl">
                  <a:srgbClr val="000000"/>
                </a:outerShdw>
              </a:effectLst>
              <a:latin typeface="Arial" charset="0"/>
              <a:cs typeface="Arial" charset="0"/>
            </a:endParaRPr>
          </a:p>
          <a:p>
            <a:pPr algn="ctr" eaLnBrk="1" hangingPunct="1">
              <a:defRPr/>
            </a:pPr>
            <a:endParaRPr lang="en-US" altLang="zh-CN" sz="2800" b="1" dirty="0">
              <a:solidFill>
                <a:srgbClr val="E5E5FF"/>
              </a:solidFill>
              <a:effectLst>
                <a:outerShdw blurRad="38100" dist="38100" dir="2700000" algn="tl">
                  <a:srgbClr val="000000"/>
                </a:outerShdw>
              </a:effectLst>
              <a:latin typeface="Arial" charset="0"/>
              <a:cs typeface="Arial" charset="0"/>
            </a:endParaRPr>
          </a:p>
        </p:txBody>
      </p:sp>
      <p:sp>
        <p:nvSpPr>
          <p:cNvPr id="14" name="Text Box 1028"/>
          <p:cNvSpPr txBox="1">
            <a:spLocks noChangeArrowheads="1"/>
          </p:cNvSpPr>
          <p:nvPr/>
        </p:nvSpPr>
        <p:spPr bwMode="auto">
          <a:xfrm rot="20864038">
            <a:off x="53138" y="850805"/>
            <a:ext cx="2392351" cy="458409"/>
          </a:xfrm>
          <a:prstGeom prst="rect">
            <a:avLst/>
          </a:prstGeom>
          <a:solidFill>
            <a:srgbClr val="3366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曲流河</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5" name="Text Box 1028"/>
          <p:cNvSpPr txBox="1">
            <a:spLocks noChangeArrowheads="1"/>
          </p:cNvSpPr>
          <p:nvPr/>
        </p:nvSpPr>
        <p:spPr bwMode="auto">
          <a:xfrm rot="1804459">
            <a:off x="3970346" y="2727709"/>
            <a:ext cx="1646641" cy="458409"/>
          </a:xfrm>
          <a:prstGeom prst="rect">
            <a:avLst/>
          </a:prstGeom>
          <a:solidFill>
            <a:srgbClr val="008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莱克斯河</a:t>
            </a:r>
            <a:endParaRPr lang="en-US" sz="28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6130824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zh-CN" altLang="en-US" sz="4000" b="1" dirty="0">
                <a:effectLst>
                  <a:glow rad="152400">
                    <a:schemeClr val="tx1"/>
                  </a:glow>
                </a:effectLst>
                <a:latin typeface="Arial" charset="0"/>
                <a:ea typeface="ＭＳ Ｐゴシック" charset="0"/>
              </a:rPr>
              <a:t>大部分人喜欢其中之一</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5400" b="1" dirty="0">
                <a:solidFill>
                  <a:srgbClr val="FFFFFF"/>
                </a:solidFill>
                <a:effectLst>
                  <a:glow rad="152400">
                    <a:srgbClr val="000000"/>
                  </a:glow>
                </a:effectLst>
                <a:latin typeface="Arial" charset="0"/>
                <a:ea typeface="ＭＳ Ｐゴシック" charset="0"/>
              </a:rPr>
              <a:t>热饮</a:t>
            </a:r>
            <a:r>
              <a:rPr lang="en-US" sz="5400" b="1" dirty="0">
                <a:solidFill>
                  <a:srgbClr val="FFFFFF"/>
                </a:solidFill>
                <a:effectLst>
                  <a:glow rad="152400">
                    <a:srgbClr val="000000"/>
                  </a:glow>
                </a:effectLst>
                <a:latin typeface="Arial" charset="0"/>
                <a:ea typeface="ＭＳ Ｐゴシック" charset="0"/>
              </a:rPr>
              <a:t>&amp; </a:t>
            </a:r>
            <a:r>
              <a:rPr lang="zh-CN" altLang="en-US" sz="5400" b="1" dirty="0">
                <a:solidFill>
                  <a:srgbClr val="FFFFFF"/>
                </a:solidFill>
                <a:effectLst>
                  <a:glow rad="152400">
                    <a:srgbClr val="000000"/>
                  </a:glow>
                </a:effectLst>
                <a:latin typeface="Arial" charset="0"/>
                <a:ea typeface="ＭＳ Ｐゴシック" charset="0"/>
              </a:rPr>
              <a:t>冷饮</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1460500" y="1206500"/>
            <a:ext cx="6223000" cy="4445000"/>
          </a:xfrm>
          <a:prstGeom prst="rect">
            <a:avLst/>
          </a:prstGeom>
        </p:spPr>
      </p:pic>
    </p:spTree>
    <p:extLst>
      <p:ext uri="{BB962C8B-B14F-4D97-AF65-F5344CB8AC3E}">
        <p14:creationId xmlns:p14="http://schemas.microsoft.com/office/powerpoint/2010/main" val="267438009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627538"/>
            <a:ext cx="3070210" cy="1446897"/>
          </a:xfrm>
          <a:noFill/>
        </p:spPr>
        <p:txBody>
          <a:bodyPr anchor="t"/>
          <a:lstStyle/>
          <a:p>
            <a:r>
              <a:rPr lang="zh-CN" altLang="en-US" sz="4000" b="1" dirty="0">
                <a:effectLst>
                  <a:glow rad="152400">
                    <a:schemeClr val="tx1"/>
                  </a:glow>
                </a:effectLst>
                <a:latin typeface="Arial" charset="0"/>
                <a:ea typeface="ＭＳ Ｐゴシック" charset="0"/>
              </a:rPr>
              <a:t>为基督复兴</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5400" b="1" dirty="0">
                <a:solidFill>
                  <a:srgbClr val="FFFFFF"/>
                </a:solidFill>
                <a:effectLst>
                  <a:glow rad="152400">
                    <a:srgbClr val="000000"/>
                  </a:glow>
                </a:effectLst>
                <a:latin typeface="Arial" charset="0"/>
                <a:ea typeface="ＭＳ Ｐゴシック" charset="0"/>
              </a:rPr>
              <a:t>属灵热忱</a:t>
            </a:r>
            <a:endParaRPr lang="en-US" sz="5400" b="1" dirty="0">
              <a:solidFill>
                <a:srgbClr val="FFFFFF"/>
              </a:solidFill>
              <a:effectLst>
                <a:glow rad="152400">
                  <a:srgbClr val="000000"/>
                </a:glow>
              </a:effectLst>
              <a:latin typeface="Arial" charset="0"/>
              <a:ea typeface="ＭＳ Ｐゴシック" charset="0"/>
            </a:endParaRPr>
          </a:p>
        </p:txBody>
      </p:sp>
      <p:grpSp>
        <p:nvGrpSpPr>
          <p:cNvPr id="4" name="Group 3"/>
          <p:cNvGrpSpPr/>
          <p:nvPr/>
        </p:nvGrpSpPr>
        <p:grpSpPr>
          <a:xfrm>
            <a:off x="-153895" y="1385015"/>
            <a:ext cx="3150833" cy="3120832"/>
            <a:chOff x="-153895" y="1385015"/>
            <a:chExt cx="3150833" cy="3120832"/>
          </a:xfrm>
        </p:grpSpPr>
        <p:pic>
          <p:nvPicPr>
            <p:cNvPr id="6" name="Picture 5"/>
            <p:cNvPicPr>
              <a:picLocks noChangeAspect="1"/>
            </p:cNvPicPr>
            <p:nvPr/>
          </p:nvPicPr>
          <p:blipFill rotWithShape="1">
            <a:blip r:embed="rId3"/>
            <a:srcRect r="65542" b="21501"/>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FF0000"/>
                  </a:solidFill>
                </a:rPr>
                <a:t>热</a:t>
              </a:r>
              <a:endParaRPr lang="en-US" sz="1800" b="1" dirty="0">
                <a:solidFill>
                  <a:srgbClr val="FF0000"/>
                </a:solidFill>
              </a:endParaRPr>
            </a:p>
          </p:txBody>
        </p:sp>
      </p:grpSp>
      <p:grpSp>
        <p:nvGrpSpPr>
          <p:cNvPr id="18" name="Group 17"/>
          <p:cNvGrpSpPr/>
          <p:nvPr/>
        </p:nvGrpSpPr>
        <p:grpSpPr>
          <a:xfrm>
            <a:off x="6163210" y="1385015"/>
            <a:ext cx="2983106" cy="3120832"/>
            <a:chOff x="6163210" y="1385015"/>
            <a:chExt cx="2983106" cy="3120832"/>
          </a:xfrm>
        </p:grpSpPr>
        <p:pic>
          <p:nvPicPr>
            <p:cNvPr id="8" name="Picture 7"/>
            <p:cNvPicPr>
              <a:picLocks noChangeAspect="1"/>
            </p:cNvPicPr>
            <p:nvPr/>
          </p:nvPicPr>
          <p:blipFill rotWithShape="1">
            <a:blip r:embed="rId3"/>
            <a:srcRect l="33279" r="34097" b="21501"/>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0000FF"/>
                  </a:solidFill>
                </a:rPr>
                <a:t>冷</a:t>
              </a:r>
              <a:endParaRPr lang="en-US" sz="1800" b="1" dirty="0">
                <a:solidFill>
                  <a:srgbClr val="0000FF"/>
                </a:solidFill>
              </a:endParaRPr>
            </a:p>
          </p:txBody>
        </p:sp>
      </p:grpSp>
      <p:grpSp>
        <p:nvGrpSpPr>
          <p:cNvPr id="5" name="Group 4"/>
          <p:cNvGrpSpPr/>
          <p:nvPr/>
        </p:nvGrpSpPr>
        <p:grpSpPr>
          <a:xfrm>
            <a:off x="3070210" y="1385015"/>
            <a:ext cx="3007069" cy="3120832"/>
            <a:chOff x="3070210" y="1385015"/>
            <a:chExt cx="3007069" cy="3120832"/>
          </a:xfrm>
        </p:grpSpPr>
        <p:pic>
          <p:nvPicPr>
            <p:cNvPr id="3" name="Picture 2"/>
            <p:cNvPicPr>
              <a:picLocks noChangeAspect="1"/>
            </p:cNvPicPr>
            <p:nvPr/>
          </p:nvPicPr>
          <p:blipFill rotWithShape="1">
            <a:blip r:embed="rId3"/>
            <a:srcRect l="64723" r="2391" b="21501"/>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400" b="1" dirty="0">
                  <a:solidFill>
                    <a:srgbClr val="660066"/>
                  </a:solidFill>
                </a:rPr>
                <a:t>温水</a:t>
              </a:r>
              <a:endParaRPr lang="en-US" sz="1400" b="1" dirty="0">
                <a:solidFill>
                  <a:srgbClr val="660066"/>
                </a:solidFill>
              </a:endParaRPr>
            </a:p>
          </p:txBody>
        </p:sp>
      </p:grpSp>
      <p:sp>
        <p:nvSpPr>
          <p:cNvPr id="19" name="Rectangle 2"/>
          <p:cNvSpPr txBox="1">
            <a:spLocks noChangeArrowheads="1"/>
          </p:cNvSpPr>
          <p:nvPr/>
        </p:nvSpPr>
        <p:spPr bwMode="auto">
          <a:xfrm>
            <a:off x="6047462" y="4627538"/>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拒绝基督</a:t>
            </a:r>
            <a:endParaRPr lang="en-US" sz="4000" b="1" dirty="0">
              <a:solidFill>
                <a:srgbClr val="FFFFFF"/>
              </a:solidFill>
              <a:effectLst>
                <a:glow rad="152400">
                  <a:srgbClr val="000000"/>
                </a:glow>
              </a:effectLst>
              <a:latin typeface="Arial" charset="0"/>
              <a:ea typeface="ＭＳ Ｐゴシック" charset="0"/>
            </a:endParaRPr>
          </a:p>
        </p:txBody>
      </p:sp>
      <p:sp>
        <p:nvSpPr>
          <p:cNvPr id="20" name="Rectangle 2"/>
          <p:cNvSpPr txBox="1">
            <a:spLocks noChangeArrowheads="1"/>
          </p:cNvSpPr>
          <p:nvPr/>
        </p:nvSpPr>
        <p:spPr bwMode="auto">
          <a:xfrm>
            <a:off x="3023731" y="4627538"/>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伪装者</a:t>
            </a:r>
            <a:endParaRPr lang="en-US" sz="40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3788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1618"/>
                                        </p:tgtEl>
                                        <p:attrNameLst>
                                          <p:attrName>style.visibility</p:attrName>
                                        </p:attrNameLst>
                                      </p:cBhvr>
                                      <p:to>
                                        <p:strVal val="visible"/>
                                      </p:to>
                                    </p:set>
                                    <p:anim calcmode="lin" valueType="num">
                                      <p:cBhvr>
                                        <p:cTn id="14" dur="500" fill="hold"/>
                                        <p:tgtEl>
                                          <p:spTgt spid="111618"/>
                                        </p:tgtEl>
                                        <p:attrNameLst>
                                          <p:attrName>ppt_w</p:attrName>
                                        </p:attrNameLst>
                                      </p:cBhvr>
                                      <p:tavLst>
                                        <p:tav tm="0">
                                          <p:val>
                                            <p:fltVal val="0"/>
                                          </p:val>
                                        </p:tav>
                                        <p:tav tm="100000">
                                          <p:val>
                                            <p:strVal val="#ppt_w"/>
                                          </p:val>
                                        </p:tav>
                                      </p:tavLst>
                                    </p:anim>
                                    <p:anim calcmode="lin" valueType="num">
                                      <p:cBhvr>
                                        <p:cTn id="15" dur="500" fill="hold"/>
                                        <p:tgtEl>
                                          <p:spTgt spid="111618"/>
                                        </p:tgtEl>
                                        <p:attrNameLst>
                                          <p:attrName>ppt_h</p:attrName>
                                        </p:attrNameLst>
                                      </p:cBhvr>
                                      <p:tavLst>
                                        <p:tav tm="0">
                                          <p:val>
                                            <p:fltVal val="0"/>
                                          </p:val>
                                        </p:tav>
                                        <p:tav tm="100000">
                                          <p:val>
                                            <p:strVal val="#ppt_h"/>
                                          </p:val>
                                        </p:tav>
                                      </p:tavLst>
                                    </p:anim>
                                    <p:animEffect transition="in" filter="fade">
                                      <p:cBhvr>
                                        <p:cTn id="16" dur="500"/>
                                        <p:tgtEl>
                                          <p:spTgt spid="1116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strVal val="#ppt_w*0.70"/>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9" grpId="0"/>
      <p:bldP spid="20"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zh-CN" altLang="en-US" sz="4000" b="1" dirty="0">
                <a:effectLst>
                  <a:glow rad="152400">
                    <a:schemeClr val="tx1"/>
                  </a:glow>
                </a:effectLst>
                <a:latin typeface="Arial" charset="0"/>
                <a:ea typeface="ＭＳ Ｐゴシック" charset="0"/>
              </a:rPr>
              <a:t>为基督复兴</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000" b="1" dirty="0">
                <a:solidFill>
                  <a:srgbClr val="FFFFFF"/>
                </a:solidFill>
                <a:effectLst>
                  <a:glow rad="152400">
                    <a:srgbClr val="000000"/>
                  </a:glow>
                </a:effectLst>
                <a:latin typeface="Arial" charset="0"/>
                <a:ea typeface="ＭＳ Ｐゴシック" charset="0"/>
              </a:rPr>
              <a:t>"我巴不得你或冷或热</a:t>
            </a:r>
            <a:r>
              <a:rPr lang="en-US" sz="4000" b="1" dirty="0">
                <a:solidFill>
                  <a:srgbClr val="FFFFFF"/>
                </a:solidFill>
              </a:rPr>
              <a:t>" </a:t>
            </a:r>
            <a:br>
              <a:rPr lang="en-US" sz="4000" b="1" dirty="0">
                <a:solidFill>
                  <a:srgbClr val="FFFFFF"/>
                </a:solidFill>
              </a:rPr>
            </a:br>
            <a:r>
              <a:rPr lang="en-US" sz="4000" b="1" dirty="0">
                <a:solidFill>
                  <a:srgbClr val="FFFFFF"/>
                </a:solidFill>
              </a:rPr>
              <a:t>(3:15b).  </a:t>
            </a:r>
            <a:r>
              <a:rPr lang="zh-CN" altLang="en-US" sz="4000" b="1" dirty="0">
                <a:solidFill>
                  <a:srgbClr val="FFFFFF"/>
                </a:solidFill>
              </a:rPr>
              <a:t>是吗</a:t>
            </a:r>
            <a:r>
              <a:rPr lang="en-US" sz="4000" b="1" dirty="0">
                <a:solidFill>
                  <a:srgbClr val="FFFFFF"/>
                </a:solidFill>
              </a:rPr>
              <a:t>?  </a:t>
            </a:r>
            <a:r>
              <a:rPr lang="zh-CN" altLang="en-US" sz="4000" b="1" dirty="0">
                <a:solidFill>
                  <a:srgbClr val="FFFFFF"/>
                </a:solidFill>
              </a:rPr>
              <a:t>为什么</a:t>
            </a:r>
            <a:r>
              <a:rPr lang="en-US" sz="4000" b="1" dirty="0">
                <a:solidFill>
                  <a:srgbClr val="FFFFFF"/>
                </a:solidFill>
              </a:rPr>
              <a:t>?</a:t>
            </a:r>
            <a:endParaRPr lang="en-US" sz="4000" b="1" dirty="0">
              <a:solidFill>
                <a:srgbClr val="FFFFFF"/>
              </a:solidFill>
              <a:effectLst>
                <a:glow rad="152400">
                  <a:srgbClr val="000000"/>
                </a:glow>
              </a:effectLst>
              <a:latin typeface="Arial" charset="0"/>
              <a:ea typeface="ＭＳ Ｐゴシック" charset="0"/>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a:srcRect r="65542" b="21501"/>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FF0000"/>
                  </a:solidFill>
                </a:rPr>
                <a:t>热</a:t>
              </a:r>
              <a:endParaRPr lang="en-US" sz="1800" b="1" dirty="0">
                <a:solidFill>
                  <a:srgbClr val="FF0000"/>
                </a:solidFill>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3"/>
            <a:srcRect l="33279" r="34097" b="21501"/>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0000FF"/>
                  </a:solidFill>
                </a:rPr>
                <a:t>冷</a:t>
              </a:r>
              <a:endParaRPr lang="en-US" sz="1800" b="1" dirty="0">
                <a:solidFill>
                  <a:srgbClr val="0000FF"/>
                </a:solidFill>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3"/>
            <a:srcRect l="64723" r="2391" b="21501"/>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400" b="1" dirty="0">
                  <a:solidFill>
                    <a:srgbClr val="660066"/>
                  </a:solidFill>
                </a:rPr>
                <a:t>温水</a:t>
              </a:r>
              <a:endParaRPr lang="en-US" sz="1400" b="1" dirty="0">
                <a:solidFill>
                  <a:srgbClr val="660066"/>
                </a:solidFill>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拒绝基督</a:t>
            </a:r>
            <a:endParaRPr lang="en-US" sz="4000" b="1" dirty="0">
              <a:solidFill>
                <a:srgbClr val="FFFFFF"/>
              </a:solidFill>
              <a:effectLst>
                <a:glow rad="152400">
                  <a:srgbClr val="000000"/>
                </a:glow>
              </a:effectLst>
              <a:latin typeface="Arial" charset="0"/>
              <a:ea typeface="ＭＳ Ｐゴシック" charset="0"/>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伪装者</a:t>
            </a:r>
            <a:endParaRPr lang="en-US" sz="4000" b="1" dirty="0">
              <a:solidFill>
                <a:srgbClr val="FFFFFF"/>
              </a:solidFill>
              <a:effectLst>
                <a:glow rad="152400">
                  <a:srgbClr val="000000"/>
                </a:glow>
              </a:effectLst>
              <a:latin typeface="Arial" charset="0"/>
              <a:ea typeface="ＭＳ Ｐゴシック" charset="0"/>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400272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44160"/>
            <a:ext cx="9144000" cy="1113840"/>
          </a:xfrm>
          <a:solidFill>
            <a:schemeClr val="tx1"/>
          </a:solidFill>
        </p:spPr>
        <p:txBody>
          <a:bodyPr/>
          <a:lstStyle/>
          <a:p>
            <a:r>
              <a:rPr lang="en-US" sz="7200" b="1" dirty="0">
                <a:effectLst>
                  <a:glow rad="139700">
                    <a:schemeClr val="tx1"/>
                  </a:glow>
                </a:effectLst>
                <a:latin typeface="Arial" charset="0"/>
                <a:ea typeface="ＭＳ Ｐゴシック" charset="0"/>
              </a:rPr>
              <a:t>"</a:t>
            </a:r>
            <a:r>
              <a:rPr lang="zh-CN" altLang="en-US" sz="7200" b="1" dirty="0">
                <a:effectLst>
                  <a:glow rad="139700">
                    <a:schemeClr val="tx1"/>
                  </a:glow>
                </a:effectLst>
                <a:latin typeface="Arial" charset="0"/>
                <a:ea typeface="ＭＳ Ｐゴシック" charset="0"/>
              </a:rPr>
              <a:t>冷</a:t>
            </a:r>
            <a:r>
              <a:rPr lang="en-US" altLang="zh-CN" sz="7200" b="1" dirty="0">
                <a:effectLst>
                  <a:glow rad="139700">
                    <a:schemeClr val="tx1"/>
                  </a:glow>
                </a:effectLst>
                <a:latin typeface="Arial" charset="0"/>
                <a:ea typeface="ＭＳ Ｐゴシック" charset="0"/>
              </a:rPr>
              <a:t>"</a:t>
            </a:r>
            <a:endParaRPr lang="en-US" sz="7200" b="1" dirty="0">
              <a:effectLst>
                <a:glow rad="139700">
                  <a:schemeClr val="tx1"/>
                </a:glow>
              </a:effectLst>
              <a:latin typeface="Arial" charset="0"/>
              <a:ea typeface="ＭＳ Ｐゴシック" charset="0"/>
            </a:endParaRPr>
          </a:p>
        </p:txBody>
      </p:sp>
      <p:sp>
        <p:nvSpPr>
          <p:cNvPr id="6"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zh-CN" altLang="en-US" b="1" dirty="0">
                <a:solidFill>
                  <a:srgbClr val="FFFFFF"/>
                </a:solidFill>
                <a:effectLst>
                  <a:glow rad="139700">
                    <a:srgbClr val="000000"/>
                  </a:glow>
                </a:effectLst>
                <a:latin typeface="Arial" charset="0"/>
                <a:ea typeface="ＭＳ Ｐゴシック" charset="0"/>
              </a:rPr>
              <a:t>拒绝基督</a:t>
            </a:r>
            <a:endParaRPr lang="en-US" b="1" dirty="0">
              <a:solidFill>
                <a:srgbClr val="FFFFFF"/>
              </a:solidFill>
              <a:effectLst>
                <a:glow rad="139700">
                  <a:srgbClr val="000000"/>
                </a:glow>
              </a:effectLst>
              <a:latin typeface="Arial" charset="0"/>
              <a:ea typeface="ＭＳ Ｐゴシック" charset="0"/>
            </a:endParaRPr>
          </a:p>
        </p:txBody>
      </p:sp>
      <p:pic>
        <p:nvPicPr>
          <p:cNvPr id="4" name="图片 3" descr="002AMeqngy6EbEVhjtK48&amp;6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100" y="0"/>
            <a:ext cx="6565900" cy="5689600"/>
          </a:xfrm>
          <a:prstGeom prst="rect">
            <a:avLst/>
          </a:prstGeom>
        </p:spPr>
      </p:pic>
    </p:spTree>
    <p:extLst>
      <p:ext uri="{BB962C8B-B14F-4D97-AF65-F5344CB8AC3E}">
        <p14:creationId xmlns:p14="http://schemas.microsoft.com/office/powerpoint/2010/main" val="395315682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806440"/>
          </a:xfrm>
          <a:prstGeom prst="rect">
            <a:avLst/>
          </a:prstGeom>
        </p:spPr>
      </p:pic>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en-US" altLang="zh-CN" sz="7200" b="1" dirty="0">
                <a:latin typeface="Arial" charset="0"/>
                <a:ea typeface="ＭＳ Ｐゴシック" charset="0"/>
              </a:rPr>
              <a:t>"</a:t>
            </a:r>
            <a:r>
              <a:rPr lang="zh-CN" altLang="en-US" sz="7200" b="1" dirty="0">
                <a:latin typeface="Arial" charset="0"/>
                <a:ea typeface="ＭＳ Ｐゴシック" charset="0"/>
              </a:rPr>
              <a:t>温水</a:t>
            </a:r>
            <a:r>
              <a:rPr lang="en-US" altLang="zh-CN" sz="7200" b="1" dirty="0">
                <a:latin typeface="Arial" charset="0"/>
                <a:ea typeface="ＭＳ Ｐゴシック" charset="0"/>
              </a:rPr>
              <a:t>"</a:t>
            </a:r>
            <a:endParaRPr lang="en-US" sz="7200" b="1" dirty="0">
              <a:latin typeface="Arial" charset="0"/>
              <a:ea typeface="ＭＳ Ｐゴシック" charset="0"/>
            </a:endParaRPr>
          </a:p>
        </p:txBody>
      </p:sp>
      <p:sp>
        <p:nvSpPr>
          <p:cNvPr id="6" name="Rectangle 2"/>
          <p:cNvSpPr txBox="1">
            <a:spLocks noChangeArrowheads="1"/>
          </p:cNvSpPr>
          <p:nvPr/>
        </p:nvSpPr>
        <p:spPr bwMode="auto">
          <a:xfrm>
            <a:off x="4581398" y="4554995"/>
            <a:ext cx="4293314"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zh-CN" altLang="en-US" b="1" dirty="0">
                <a:solidFill>
                  <a:srgbClr val="FFFFFF"/>
                </a:solidFill>
                <a:latin typeface="Arial" charset="0"/>
                <a:ea typeface="ＭＳ Ｐゴシック" charset="0"/>
              </a:rPr>
              <a:t>冷淡的状况</a:t>
            </a:r>
          </a:p>
        </p:txBody>
      </p:sp>
    </p:spTree>
    <p:extLst>
      <p:ext uri="{BB962C8B-B14F-4D97-AF65-F5344CB8AC3E}">
        <p14:creationId xmlns:p14="http://schemas.microsoft.com/office/powerpoint/2010/main" val="319928485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205" y="0"/>
            <a:ext cx="9188205" cy="6858000"/>
          </a:xfrm>
          <a:prstGeom prst="rect">
            <a:avLst/>
          </a:prstGeom>
        </p:spPr>
      </p:pic>
      <p:sp>
        <p:nvSpPr>
          <p:cNvPr id="2" name="Title 1"/>
          <p:cNvSpPr>
            <a:spLocks noGrp="1"/>
          </p:cNvSpPr>
          <p:nvPr>
            <p:ph type="title"/>
          </p:nvPr>
        </p:nvSpPr>
        <p:spPr>
          <a:xfrm>
            <a:off x="37727" y="44624"/>
            <a:ext cx="7002755" cy="1984819"/>
          </a:xfrm>
        </p:spPr>
        <p:txBody>
          <a:bodyPr vert="horz" lIns="91440" tIns="45720" rIns="91440" bIns="45720" rtlCol="0" anchor="ctr">
            <a:noAutofit/>
          </a:bodyPr>
          <a:lstStyle/>
          <a:p>
            <a:pPr algn="l"/>
            <a:r>
              <a:rPr lang="zh-CN" altLang="en-US" sz="4800" b="1" dirty="0">
                <a:effectLst>
                  <a:glow rad="317500">
                    <a:prstClr val="black">
                      <a:alpha val="75000"/>
                    </a:prstClr>
                  </a:glow>
                </a:effectLst>
                <a:latin typeface="Arial" charset="0"/>
                <a:ea typeface="ＭＳ Ｐゴシック" charset="0"/>
              </a:rPr>
              <a:t>结果</a:t>
            </a:r>
            <a:r>
              <a:rPr lang="en-US" sz="4800" b="1" dirty="0">
                <a:effectLst>
                  <a:glow rad="317500">
                    <a:prstClr val="black">
                      <a:alpha val="75000"/>
                    </a:prstClr>
                  </a:glow>
                </a:effectLst>
                <a:latin typeface="Arial" charset="0"/>
                <a:ea typeface="ＭＳ Ｐゴシック" charset="0"/>
              </a:rPr>
              <a:t>: </a:t>
            </a:r>
            <a:r>
              <a:rPr lang="zh-CN" altLang="en-US" sz="4800" b="1" dirty="0">
                <a:effectLst>
                  <a:glow rad="317500">
                    <a:prstClr val="black">
                      <a:alpha val="75000"/>
                    </a:prstClr>
                  </a:glow>
                </a:effectLst>
                <a:latin typeface="Arial" charset="0"/>
                <a:ea typeface="ＭＳ Ｐゴシック" charset="0"/>
              </a:rPr>
              <a:t>基督终止妥协</a:t>
            </a:r>
            <a:r>
              <a:rPr lang="en-US" sz="4800" b="1" dirty="0">
                <a:effectLst>
                  <a:glow rad="317500">
                    <a:prstClr val="black">
                      <a:alpha val="75000"/>
                    </a:prstClr>
                  </a:glow>
                </a:effectLst>
                <a:latin typeface="Arial" charset="0"/>
                <a:ea typeface="ＭＳ Ｐゴシック" charset="0"/>
              </a:rPr>
              <a:t> (3:16b). </a:t>
            </a:r>
          </a:p>
        </p:txBody>
      </p:sp>
      <p:sp>
        <p:nvSpPr>
          <p:cNvPr id="6" name="Rectangle 2"/>
          <p:cNvSpPr txBox="1">
            <a:spLocks noChangeArrowheads="1"/>
          </p:cNvSpPr>
          <p:nvPr/>
        </p:nvSpPr>
        <p:spPr>
          <a:xfrm>
            <a:off x="190480" y="4141719"/>
            <a:ext cx="3978593" cy="26667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fontAlgn="auto">
              <a:spcAft>
                <a:spcPts val="0"/>
              </a:spcAft>
            </a:pPr>
            <a:r>
              <a:rPr lang="en-US" altLang="ja-JP" sz="4000" b="1" dirty="0">
                <a:effectLst>
                  <a:glow rad="317500">
                    <a:prstClr val="black">
                      <a:alpha val="75000"/>
                    </a:prstClr>
                  </a:glow>
                </a:effectLst>
                <a:latin typeface="Arial" charset="0"/>
                <a:ea typeface="ＭＳ Ｐゴシック" charset="0"/>
              </a:rPr>
              <a:t>"</a:t>
            </a:r>
            <a:r>
              <a:rPr lang="zh-TW" altLang="en-US" sz="4000" b="1" dirty="0">
                <a:effectLst>
                  <a:glow rad="317500">
                    <a:prstClr val="black">
                      <a:alpha val="75000"/>
                    </a:prstClr>
                  </a:glow>
                </a:effectLst>
                <a:latin typeface="Arial" charset="0"/>
                <a:ea typeface="ＭＳ Ｐゴシック" charset="0"/>
              </a:rPr>
              <a:t>所以我要把你从我口中吐出去</a:t>
            </a:r>
            <a:r>
              <a:rPr lang="en-US" altLang="zh-TW" sz="4000" b="1" dirty="0">
                <a:effectLst>
                  <a:glow rad="317500">
                    <a:prstClr val="black">
                      <a:alpha val="75000"/>
                    </a:prstClr>
                  </a:glow>
                </a:effectLst>
                <a:latin typeface="Arial" charset="0"/>
                <a:ea typeface="ＭＳ Ｐゴシック" charset="0"/>
              </a:rPr>
              <a:t>"</a:t>
            </a:r>
            <a:r>
              <a:rPr lang="en-US" altLang="ja-JP" sz="4000" b="1" dirty="0">
                <a:effectLst>
                  <a:glow rad="317500">
                    <a:prstClr val="black">
                      <a:alpha val="75000"/>
                    </a:prstClr>
                  </a:glow>
                </a:effectLst>
                <a:latin typeface="Arial" charset="0"/>
                <a:ea typeface="ＭＳ Ｐゴシック" charset="0"/>
              </a:rPr>
              <a:t> (3:16</a:t>
            </a:r>
            <a:r>
              <a:rPr lang="zh-CN" altLang="en-US" sz="4000" b="1" dirty="0">
                <a:effectLst>
                  <a:glow rad="317500">
                    <a:prstClr val="black">
                      <a:alpha val="75000"/>
                    </a:prstClr>
                  </a:glow>
                </a:effectLst>
                <a:latin typeface="Arial" charset="0"/>
                <a:ea typeface="ＭＳ Ｐゴシック" charset="0"/>
              </a:rPr>
              <a:t> 新译本</a:t>
            </a:r>
            <a:r>
              <a:rPr lang="en-US" altLang="ja-JP" sz="4000" b="1" dirty="0">
                <a:effectLst>
                  <a:glow rad="317500">
                    <a:prstClr val="black">
                      <a:alpha val="75000"/>
                    </a:prstClr>
                  </a:glow>
                </a:effectLst>
                <a:latin typeface="Arial" charset="0"/>
                <a:ea typeface="ＭＳ Ｐゴシック" charset="0"/>
              </a:rPr>
              <a:t>)</a:t>
            </a:r>
            <a:endParaRPr lang="en-US" sz="40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4839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60" y="-16495"/>
            <a:ext cx="9292448" cy="6977592"/>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3314" name="Title 1"/>
          <p:cNvSpPr>
            <a:spLocks noGrp="1"/>
          </p:cNvSpPr>
          <p:nvPr>
            <p:ph type="title"/>
          </p:nvPr>
        </p:nvSpPr>
        <p:spPr>
          <a:xfrm>
            <a:off x="457200" y="76200"/>
            <a:ext cx="8229600" cy="868362"/>
          </a:xfrm>
        </p:spPr>
        <p:txBody>
          <a:bodyPr>
            <a:normAutofit/>
          </a:bodyPr>
          <a:lstStyle/>
          <a:p>
            <a:r>
              <a:rPr lang="zh-CN" altLang="en-US" dirty="0">
                <a:latin typeface="ＭＳ Ｐゴシック"/>
                <a:ea typeface="ＭＳ Ｐゴシック"/>
                <a:cs typeface="ＭＳ Ｐゴシック"/>
              </a:rPr>
              <a:t>老 底 嘉 的 供 水</a:t>
            </a:r>
            <a:endParaRPr lang="en-SG" dirty="0">
              <a:solidFill>
                <a:schemeClr val="bg1"/>
              </a:solidFill>
              <a:latin typeface="ＭＳ Ｐゴシック"/>
              <a:ea typeface="ＭＳ Ｐゴシック"/>
              <a:cs typeface="ＭＳ Ｐゴシック"/>
            </a:endParaRPr>
          </a:p>
        </p:txBody>
      </p:sp>
      <p:sp>
        <p:nvSpPr>
          <p:cNvPr id="5" name="Title 1"/>
          <p:cNvSpPr txBox="1">
            <a:spLocks/>
          </p:cNvSpPr>
          <p:nvPr/>
        </p:nvSpPr>
        <p:spPr>
          <a:xfrm>
            <a:off x="-10440" y="5105400"/>
            <a:ext cx="9154439" cy="1752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80000"/>
              </a:lnSpc>
              <a:spcAft>
                <a:spcPts val="0"/>
              </a:spcAft>
            </a:pPr>
            <a:r>
              <a:rPr lang="zh-CN" altLang="en-US" sz="3600" b="1" dirty="0">
                <a:solidFill>
                  <a:prstClr val="white"/>
                </a:solidFill>
                <a:latin typeface="ＭＳ Ｐゴシック"/>
                <a:ea typeface="ＭＳ Ｐゴシック"/>
                <a:cs typeface="ＭＳ Ｐゴシック"/>
              </a:rPr>
              <a:t>老底嘉的水由双管道系统输送</a:t>
            </a:r>
            <a:r>
              <a:rPr lang="en-US" altLang="zh-CN" sz="3600" b="1" dirty="0">
                <a:solidFill>
                  <a:prstClr val="white"/>
                </a:solidFill>
                <a:latin typeface="ＭＳ Ｐゴシック"/>
                <a:ea typeface="ＭＳ Ｐゴシック"/>
                <a:cs typeface="ＭＳ Ｐゴシック"/>
              </a:rPr>
              <a:t>,</a:t>
            </a:r>
            <a:r>
              <a:rPr lang="zh-CN" altLang="en-US" sz="3600" b="1" dirty="0">
                <a:solidFill>
                  <a:prstClr val="white"/>
                </a:solidFill>
                <a:latin typeface="ＭＳ Ｐゴシック"/>
                <a:ea typeface="ＭＳ Ｐゴシック"/>
                <a:cs typeface="ＭＳ Ｐゴシック"/>
              </a:rPr>
              <a:t>但由于管内含有钙杂质</a:t>
            </a:r>
            <a:r>
              <a:rPr lang="en-US" altLang="zh-CN" sz="3600" b="1" dirty="0">
                <a:solidFill>
                  <a:prstClr val="white"/>
                </a:solidFill>
                <a:latin typeface="ＭＳ Ｐゴシック"/>
                <a:ea typeface="ＭＳ Ｐゴシック"/>
                <a:cs typeface="ＭＳ Ｐゴシック"/>
              </a:rPr>
              <a:t>,</a:t>
            </a:r>
            <a:r>
              <a:rPr lang="zh-CN" altLang="en-US" sz="3600" b="1" dirty="0">
                <a:solidFill>
                  <a:prstClr val="white"/>
                </a:solidFill>
                <a:latin typeface="ＭＳ Ｐゴシック"/>
                <a:ea typeface="ＭＳ Ｐゴシック"/>
                <a:cs typeface="ＭＳ Ｐゴシック"/>
              </a:rPr>
              <a:t>加上不冷不热的水温</a:t>
            </a:r>
            <a:r>
              <a:rPr lang="en-US" altLang="zh-CN" sz="3600" b="1" dirty="0">
                <a:solidFill>
                  <a:prstClr val="white"/>
                </a:solidFill>
                <a:latin typeface="ＭＳ Ｐゴシック"/>
                <a:ea typeface="ＭＳ Ｐゴシック"/>
                <a:cs typeface="ＭＳ Ｐゴシック"/>
              </a:rPr>
              <a:t>, </a:t>
            </a:r>
            <a:r>
              <a:rPr lang="zh-CN" altLang="en-US" sz="3600" b="1" dirty="0">
                <a:solidFill>
                  <a:prstClr val="white"/>
                </a:solidFill>
                <a:latin typeface="ＭＳ Ｐゴシック"/>
                <a:ea typeface="ＭＳ Ｐゴシック"/>
                <a:cs typeface="ＭＳ Ｐゴシック"/>
              </a:rPr>
              <a:t>使访客喝了会呕吐。</a:t>
            </a:r>
            <a:endParaRPr lang="en-SG" sz="3600" b="1" dirty="0">
              <a:solidFill>
                <a:prstClr val="white"/>
              </a:solidFill>
              <a:latin typeface="ＭＳ Ｐゴシック"/>
              <a:ea typeface="ＭＳ Ｐゴシック"/>
              <a:cs typeface="ＭＳ Ｐゴシック"/>
            </a:endParaRPr>
          </a:p>
        </p:txBody>
      </p:sp>
      <p:pic>
        <p:nvPicPr>
          <p:cNvPr id="7" name="Picture 2" descr="C:\Users\bs\Documents\Bible Text &amp; Chart\NT\Revelation\Others\Scan0004.jpg"/>
          <p:cNvPicPr>
            <a:picLocks noChangeAspect="1" noChangeArrowheads="1"/>
          </p:cNvPicPr>
          <p:nvPr/>
        </p:nvPicPr>
        <p:blipFill rotWithShape="1">
          <a:blip r:embed="rId2" cstate="print"/>
          <a:srcRect l="58804" t="60454" b="21137"/>
          <a:stretch/>
        </p:blipFill>
        <p:spPr bwMode="auto">
          <a:xfrm>
            <a:off x="0" y="990600"/>
            <a:ext cx="9144000" cy="4090036"/>
          </a:xfrm>
          <a:prstGeom prst="rect">
            <a:avLst/>
          </a:prstGeom>
          <a:noFill/>
          <a:ln w="9525">
            <a:noFill/>
            <a:miter lim="800000"/>
            <a:headEnd/>
            <a:tailEnd/>
          </a:ln>
        </p:spPr>
      </p:pic>
      <p:sp>
        <p:nvSpPr>
          <p:cNvPr id="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28744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665"/>
          </a:xfrm>
          <a:prstGeom prst="rect">
            <a:avLst/>
          </a:prstGeom>
          <a:noFill/>
        </p:spPr>
        <p:txBody>
          <a:bodyPr>
            <a:spAutoFit/>
          </a:bodyPr>
          <a:lstStyle/>
          <a:p>
            <a:pPr algn="r">
              <a:defRPr/>
            </a:pPr>
            <a:r>
              <a:rPr lang="zh-CN" altLang="en-US" b="1" dirty="0">
                <a:solidFill>
                  <a:srgbClr val="FFFFFF"/>
                </a:solidFill>
              </a:rPr>
              <a:t>尼斯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665"/>
          </a:xfrm>
          <a:prstGeom prst="rect">
            <a:avLst/>
          </a:prstGeom>
          <a:noFill/>
        </p:spPr>
        <p:txBody>
          <a:bodyPr>
            <a:spAutoFit/>
          </a:bodyPr>
          <a:lstStyle/>
          <a:p>
            <a:pPr algn="r">
              <a:defRPr/>
            </a:pPr>
            <a:r>
              <a:rPr lang="zh-CN" altLang="en-US" b="1" dirty="0">
                <a:solidFill>
                  <a:srgbClr val="FFFFFF"/>
                </a:solidFill>
              </a:rPr>
              <a:t>希俄斯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665"/>
          </a:xfrm>
          <a:prstGeom prst="rect">
            <a:avLst/>
          </a:prstGeom>
          <a:noFill/>
        </p:spPr>
        <p:txBody>
          <a:bodyPr>
            <a:spAutoFit/>
          </a:bodyPr>
          <a:lstStyle/>
          <a:p>
            <a:pPr algn="r">
              <a:defRPr/>
            </a:pPr>
            <a:r>
              <a:rPr lang="zh-CN" altLang="en-US" b="1" dirty="0">
                <a:solidFill>
                  <a:srgbClr val="FFFFFF"/>
                </a:solidFill>
              </a:rPr>
              <a:t>艾芙洛狄西亚</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1665"/>
          </a:xfrm>
          <a:prstGeom prst="rect">
            <a:avLst/>
          </a:prstGeom>
          <a:noFill/>
        </p:spPr>
        <p:txBody>
          <a:bodyPr>
            <a:spAutoFit/>
          </a:bodyPr>
          <a:lstStyle/>
          <a:p>
            <a:pPr>
              <a:defRPr/>
            </a:pPr>
            <a:r>
              <a:rPr lang="zh-CN" altLang="en-US" b="1" dirty="0">
                <a:solidFill>
                  <a:srgbClr val="FFFFFF"/>
                </a:solidFill>
              </a:rPr>
              <a:t>希拉波里斯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665"/>
          </a:xfrm>
          <a:prstGeom prst="rect">
            <a:avLst/>
          </a:prstGeom>
          <a:noFill/>
        </p:spPr>
        <p:txBody>
          <a:bodyPr>
            <a:spAutoFit/>
          </a:bodyPr>
          <a:lstStyle/>
          <a:p>
            <a:pPr>
              <a:defRPr/>
            </a:pPr>
            <a:r>
              <a:rPr lang="zh-CN" altLang="en-US" b="1" dirty="0">
                <a:solidFill>
                  <a:srgbClr val="FFFFFF"/>
                </a:solidFill>
              </a:rPr>
              <a:t>歌罗西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665"/>
          </a:xfrm>
          <a:prstGeom prst="rect">
            <a:avLst/>
          </a:prstGeom>
          <a:noFill/>
        </p:spPr>
        <p:txBody>
          <a:bodyPr>
            <a:spAutoFit/>
          </a:bodyPr>
          <a:lstStyle/>
          <a:p>
            <a:pPr>
              <a:defRPr/>
            </a:pPr>
            <a:r>
              <a:rPr lang="zh-CN" altLang="en-US" b="1" dirty="0">
                <a:solidFill>
                  <a:srgbClr val="FFFFFF"/>
                </a:solidFill>
              </a:rPr>
              <a:t>阿拉班达</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665"/>
          </a:xfrm>
          <a:prstGeom prst="rect">
            <a:avLst/>
          </a:prstGeom>
          <a:noFill/>
        </p:spPr>
        <p:txBody>
          <a:bodyPr>
            <a:spAutoFit/>
          </a:bodyPr>
          <a:lstStyle/>
          <a:p>
            <a:pPr>
              <a:defRPr/>
            </a:pPr>
            <a:r>
              <a:rPr lang="zh-CN" altLang="en-US" b="1" dirty="0">
                <a:solidFill>
                  <a:srgbClr val="FFFFFF"/>
                </a:solidFill>
              </a:rPr>
              <a:t>米利都</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665"/>
          </a:xfrm>
          <a:prstGeom prst="rect">
            <a:avLst/>
          </a:prstGeom>
          <a:noFill/>
        </p:spPr>
        <p:txBody>
          <a:bodyPr>
            <a:spAutoFit/>
          </a:bodyPr>
          <a:lstStyle/>
          <a:p>
            <a:pPr algn="r">
              <a:defRPr/>
            </a:pPr>
            <a:r>
              <a:rPr lang="zh-CN" altLang="en-US" b="1" dirty="0">
                <a:solidFill>
                  <a:srgbClr val="FFFFFF"/>
                </a:solidFill>
              </a:rPr>
              <a:t>勒柏杜斯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
        <p:nvSpPr>
          <p:cNvPr id="778244" name="Title 1"/>
          <p:cNvSpPr>
            <a:spLocks noGrp="1"/>
          </p:cNvSpPr>
          <p:nvPr>
            <p:ph type="title"/>
          </p:nvPr>
        </p:nvSpPr>
        <p:spPr>
          <a:xfrm>
            <a:off x="-31750" y="-26988"/>
            <a:ext cx="9212263" cy="2096440"/>
          </a:xfrm>
          <a:solidFill>
            <a:schemeClr val="tx1"/>
          </a:solidFill>
        </p:spPr>
        <p:txBody>
          <a:bodyPr/>
          <a:lstStyle/>
          <a:p>
            <a:r>
              <a:rPr lang="en-US" altLang="zh-SG" sz="3600" b="1" dirty="0">
                <a:latin typeface="Arial" charset="0"/>
                <a:ea typeface="ＭＳ Ｐゴシック" charset="0"/>
              </a:rPr>
              <a:t> </a:t>
            </a:r>
            <a:r>
              <a:rPr lang="zh-CN" altLang="en-US" sz="3600" b="1" dirty="0">
                <a:latin typeface="ＭＳ Ｐゴシック"/>
                <a:ea typeface="ＭＳ Ｐゴシック"/>
                <a:cs typeface="ＭＳ Ｐゴシック"/>
              </a:rPr>
              <a:t>耶稣以好消息鼓励撒狄，牠是至高统治者並知道他们的信实</a:t>
            </a:r>
            <a:r>
              <a:rPr lang="zh-CN" altLang="en-US" sz="3600" dirty="0">
                <a:latin typeface="ＭＳ Ｐゴシック"/>
                <a:ea typeface="ＭＳ Ｐゴシック"/>
                <a:cs typeface="ＭＳ Ｐゴシック"/>
              </a:rPr>
              <a:t> </a:t>
            </a:r>
            <a:r>
              <a:rPr lang="en-US" altLang="zh-SG" sz="3600" b="1" dirty="0">
                <a:latin typeface="ＭＳ Ｐゴシック"/>
                <a:ea typeface="ＭＳ Ｐゴシック"/>
                <a:cs typeface="ＭＳ Ｐゴシック"/>
              </a:rPr>
              <a:t>(3:1-2a)</a:t>
            </a:r>
            <a:endParaRPr lang="en-US" sz="3600" b="1" dirty="0">
              <a:latin typeface="ＭＳ Ｐゴシック"/>
              <a:ea typeface="ＭＳ Ｐゴシック"/>
              <a:cs typeface="ＭＳ Ｐゴシック"/>
            </a:endParaRPr>
          </a:p>
        </p:txBody>
      </p:sp>
    </p:spTree>
    <p:extLst>
      <p:ext uri="{BB962C8B-B14F-4D97-AF65-F5344CB8AC3E}">
        <p14:creationId xmlns:p14="http://schemas.microsoft.com/office/powerpoint/2010/main" val="2244165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withGroup">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up)">
                                      <p:cBhvr>
                                        <p:cTn id="67" dur="500"/>
                                        <p:tgtEl>
                                          <p:spTgt spid="63"/>
                                        </p:tgtEl>
                                      </p:cBhvr>
                                    </p:animEffect>
                                  </p:childTnLst>
                                </p:cTn>
                              </p:par>
                            </p:childTnLst>
                          </p:cTn>
                        </p:par>
                        <p:par>
                          <p:cTn id="68" fill="hold" nodeType="afterGroup">
                            <p:stCondLst>
                              <p:cond delay="35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nodeType="afterGroup">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155266" y="0"/>
            <a:ext cx="4988734" cy="3492852"/>
          </a:xfrm>
          <a:noFill/>
        </p:spPr>
        <p:txBody>
          <a:bodyPr/>
          <a:lstStyle/>
          <a:p>
            <a:r>
              <a:rPr lang="zh-CN" altLang="en-US" b="1" dirty="0">
                <a:latin typeface="Arial" charset="0"/>
                <a:ea typeface="ＭＳ Ｐゴシック" charset="0"/>
              </a:rPr>
              <a:t>耶稣吐出温水</a:t>
            </a:r>
            <a:br>
              <a:rPr lang="zh-CN" altLang="en-US" b="1" dirty="0">
                <a:latin typeface="Arial" charset="0"/>
                <a:ea typeface="ＭＳ Ｐゴシック" charset="0"/>
              </a:rPr>
            </a:br>
            <a:r>
              <a:rPr lang="zh-CN" altLang="en-US" b="1" dirty="0">
                <a:latin typeface="Arial" charset="0"/>
                <a:ea typeface="ＭＳ Ｐゴシック" charset="0"/>
              </a:rPr>
              <a:t>意味着什么</a:t>
            </a:r>
            <a:r>
              <a:rPr lang="en-US" altLang="zh-CN" b="1" dirty="0">
                <a:latin typeface="Arial" charset="0"/>
                <a:ea typeface="ＭＳ Ｐゴシック" charset="0"/>
              </a:rPr>
              <a:t>?</a:t>
            </a:r>
            <a:endParaRPr lang="en-US" b="1" dirty="0">
              <a:latin typeface="Arial" charset="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712" y="662676"/>
            <a:ext cx="3319481" cy="2317274"/>
          </a:xfrm>
          <a:prstGeom prst="rect">
            <a:avLst/>
          </a:prstGeom>
        </p:spPr>
      </p:pic>
      <p:sp>
        <p:nvSpPr>
          <p:cNvPr id="5" name="Rectangle 2"/>
          <p:cNvSpPr txBox="1">
            <a:spLocks noChangeArrowheads="1"/>
          </p:cNvSpPr>
          <p:nvPr/>
        </p:nvSpPr>
        <p:spPr bwMode="auto">
          <a:xfrm>
            <a:off x="628712" y="3603296"/>
            <a:ext cx="8515288" cy="3296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457200">
              <a:buFont typeface="Arial"/>
              <a:buChar char="•"/>
            </a:pPr>
            <a:r>
              <a:rPr lang="zh-CN" altLang="en-US" b="1" dirty="0">
                <a:solidFill>
                  <a:srgbClr val="FFFFFF"/>
                </a:solidFill>
                <a:latin typeface="Arial" charset="0"/>
                <a:ea typeface="ＭＳ Ｐゴシック" charset="0"/>
              </a:rPr>
              <a:t>失去得救的机会</a:t>
            </a:r>
            <a:r>
              <a:rPr lang="en-US" altLang="zh-CN" b="1" dirty="0">
                <a:solidFill>
                  <a:srgbClr val="FFFFFF"/>
                </a:solidFill>
                <a:latin typeface="Arial" charset="0"/>
                <a:ea typeface="ＭＳ Ｐゴシック" charset="0"/>
              </a:rPr>
              <a:t>?</a:t>
            </a:r>
          </a:p>
          <a:p>
            <a:pPr marL="571500" indent="-571500" algn="l" defTabSz="457200">
              <a:buFont typeface="Arial"/>
              <a:buChar char="•"/>
            </a:pPr>
            <a:r>
              <a:rPr lang="zh-CN" altLang="en-US" b="1" dirty="0">
                <a:solidFill>
                  <a:srgbClr val="FFFFFF"/>
                </a:solidFill>
                <a:latin typeface="Arial" charset="0"/>
                <a:ea typeface="ＭＳ Ｐゴシック" charset="0"/>
              </a:rPr>
              <a:t>失去做门徒的特权</a:t>
            </a:r>
            <a:r>
              <a:rPr lang="en-US" altLang="zh-CN" b="1" dirty="0">
                <a:solidFill>
                  <a:srgbClr val="FFFFFF"/>
                </a:solidFill>
                <a:latin typeface="Arial" charset="0"/>
                <a:ea typeface="ＭＳ Ｐゴシック" charset="0"/>
              </a:rPr>
              <a:t>?</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731" y="4232978"/>
            <a:ext cx="1017711" cy="987692"/>
          </a:xfrm>
          <a:prstGeom prst="rect">
            <a:avLst/>
          </a:prstGeom>
        </p:spPr>
      </p:pic>
      <p:sp>
        <p:nvSpPr>
          <p:cNvPr id="6" name="Rectangle 2"/>
          <p:cNvSpPr txBox="1">
            <a:spLocks noChangeArrowheads="1"/>
          </p:cNvSpPr>
          <p:nvPr/>
        </p:nvSpPr>
        <p:spPr bwMode="auto">
          <a:xfrm>
            <a:off x="1938421" y="909053"/>
            <a:ext cx="1844841" cy="833705"/>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5400" b="1" dirty="0">
                <a:solidFill>
                  <a:srgbClr val="000090"/>
                </a:solidFill>
                <a:latin typeface="Arial" charset="0"/>
                <a:ea typeface="ＭＳ Ｐゴシック" charset="0"/>
              </a:rPr>
              <a:t>Like</a:t>
            </a:r>
          </a:p>
        </p:txBody>
      </p:sp>
      <p:sp>
        <p:nvSpPr>
          <p:cNvPr id="7" name="Rectangle 2"/>
          <p:cNvSpPr txBox="1">
            <a:spLocks noChangeArrowheads="1"/>
          </p:cNvSpPr>
          <p:nvPr/>
        </p:nvSpPr>
        <p:spPr bwMode="auto">
          <a:xfrm>
            <a:off x="1938421" y="2005260"/>
            <a:ext cx="1844841" cy="833705"/>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dirty="0">
                <a:solidFill>
                  <a:srgbClr val="000090"/>
                </a:solidFill>
                <a:latin typeface="Arial" charset="0"/>
                <a:ea typeface="ＭＳ Ｐゴシック" charset="0"/>
              </a:rPr>
              <a:t>Vomit</a:t>
            </a:r>
          </a:p>
        </p:txBody>
      </p:sp>
    </p:spTree>
    <p:extLst>
      <p:ext uri="{BB962C8B-B14F-4D97-AF65-F5344CB8AC3E}">
        <p14:creationId xmlns:p14="http://schemas.microsoft.com/office/powerpoint/2010/main" val="276835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br>
              <a:rPr lang="en-US" altLang="zh-CN" dirty="0">
                <a:latin typeface="Arial" charset="0"/>
                <a:ea typeface="ＭＳ Ｐゴシック" charset="0"/>
              </a:rPr>
            </a:br>
            <a:r>
              <a:rPr lang="zh-CN" altLang="en-US" dirty="0">
                <a:latin typeface="Arial" charset="0"/>
                <a:ea typeface="ＭＳ Ｐゴシック" charset="0"/>
              </a:rPr>
              <a:t>交叉体</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8" name="TextBox 7"/>
          <p:cNvSpPr txBox="1"/>
          <p:nvPr/>
        </p:nvSpPr>
        <p:spPr>
          <a:xfrm>
            <a:off x="12940" y="1052736"/>
            <a:ext cx="2494157"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以弗所</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老底嘉</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2" name="TextBox 11"/>
          <p:cNvSpPr txBox="1"/>
          <p:nvPr/>
        </p:nvSpPr>
        <p:spPr>
          <a:xfrm>
            <a:off x="2457972" y="5212560"/>
            <a:ext cx="276632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5107120" y="4432159"/>
            <a:ext cx="161519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撒狄</a:t>
            </a:r>
          </a:p>
        </p:txBody>
      </p:sp>
      <p:sp>
        <p:nvSpPr>
          <p:cNvPr id="16" name="TextBox 15"/>
          <p:cNvSpPr txBox="1"/>
          <p:nvPr/>
        </p:nvSpPr>
        <p:spPr>
          <a:xfrm>
            <a:off x="7032532" y="3536069"/>
            <a:ext cx="2205215"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4513441" y="2611950"/>
            <a:ext cx="1768045"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2316788" y="1833137"/>
            <a:ext cx="1984664"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士每拿</a:t>
            </a:r>
          </a:p>
        </p:txBody>
      </p:sp>
      <p:sp>
        <p:nvSpPr>
          <p:cNvPr id="78234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
        <p:nvSpPr>
          <p:cNvPr id="2" name="Up-Down Arrow Callout 1"/>
          <p:cNvSpPr/>
          <p:nvPr/>
        </p:nvSpPr>
        <p:spPr bwMode="auto">
          <a:xfrm>
            <a:off x="367196" y="1636417"/>
            <a:ext cx="1728192" cy="4467450"/>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生存被受威胁</a:t>
            </a:r>
            <a:endParaRPr lang="en-US" altLang="zh-CN"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1200" b="1" dirty="0">
              <a:solidFill>
                <a:srgbClr val="000000"/>
              </a:solidFill>
              <a:latin typeface="Comic Sans MS" pitchFamily="-112" charset="0"/>
            </a:endParaRPr>
          </a:p>
          <a:p>
            <a:pPr algn="ctr"/>
            <a:endParaRPr lang="en-US" sz="12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迫害时</a:t>
            </a:r>
            <a:endParaRPr lang="en-US" altLang="zh-CN"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仍然信实</a:t>
            </a:r>
            <a:endParaRPr lang="en-US" sz="1600" b="1" dirty="0">
              <a:solidFill>
                <a:srgbClr val="000000"/>
              </a:solidFill>
              <a:latin typeface="Comic Sans MS" pitchFamily="-112" charset="0"/>
            </a:endParaRPr>
          </a:p>
          <a:p>
            <a:pPr algn="ctr"/>
            <a:endParaRPr lang="en-US" sz="1600" b="1" dirty="0">
              <a:solidFill>
                <a:srgbClr val="000000"/>
              </a:solidFill>
              <a:latin typeface="Comic Sans MS" pitchFamily="-112"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7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情况参杂</a:t>
              </a:r>
              <a:endParaRPr lang="en-US" sz="800" b="1" dirty="0">
                <a:solidFill>
                  <a:srgbClr val="000000"/>
                </a:solidFill>
                <a:latin typeface="Comic Sans MS" pitchFamily="-112" charset="0"/>
              </a:endParaRPr>
            </a:p>
            <a:p>
              <a:pPr algn="ctr"/>
              <a:endParaRPr lang="en-US" sz="700" b="1" dirty="0">
                <a:solidFill>
                  <a:srgbClr val="000000"/>
                </a:solidFill>
                <a:latin typeface="Comic Sans MS" pitchFamily="-112"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r>
                <a:rPr lang="en-US" sz="600" dirty="0">
                  <a:solidFill>
                    <a:srgbClr val="000000"/>
                  </a:solidFill>
                  <a:latin typeface="Comic Sans MS" pitchFamily="-112" charset="0"/>
                </a:rPr>
                <a:t> </a:t>
              </a:r>
            </a:p>
          </p:txBody>
        </p:sp>
      </p:grpSp>
    </p:spTree>
    <p:extLst>
      <p:ext uri="{BB962C8B-B14F-4D97-AF65-F5344CB8AC3E}">
        <p14:creationId xmlns:p14="http://schemas.microsoft.com/office/powerpoint/2010/main" val="342996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_satell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897" y="0"/>
            <a:ext cx="7070103" cy="6858000"/>
          </a:xfrm>
          <a:prstGeom prst="rect">
            <a:avLst/>
          </a:prstGeom>
        </p:spPr>
      </p:pic>
      <p:sp>
        <p:nvSpPr>
          <p:cNvPr id="2" name="Title 1"/>
          <p:cNvSpPr>
            <a:spLocks noGrp="1"/>
          </p:cNvSpPr>
          <p:nvPr>
            <p:ph type="title"/>
          </p:nvPr>
        </p:nvSpPr>
        <p:spPr>
          <a:xfrm>
            <a:off x="37728" y="44624"/>
            <a:ext cx="2158008" cy="2952328"/>
          </a:xfrm>
        </p:spPr>
        <p:txBody>
          <a:bodyPr>
            <a:normAutofit/>
          </a:bodyPr>
          <a:lstStyle/>
          <a:p>
            <a:r>
              <a:rPr lang="zh-CHT" altLang="en-US" sz="3600" b="1" dirty="0"/>
              <a:t>今日的老底嘉</a:t>
            </a:r>
            <a:endParaRPr lang="en-US" sz="3600" b="1" dirty="0"/>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5" name="Title 1"/>
          <p:cNvSpPr txBox="1">
            <a:spLocks/>
          </p:cNvSpPr>
          <p:nvPr/>
        </p:nvSpPr>
        <p:spPr>
          <a:xfrm>
            <a:off x="5984875" y="5651500"/>
            <a:ext cx="3159125" cy="12065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en-US" sz="2800" b="1" dirty="0">
                <a:solidFill>
                  <a:prstClr val="black"/>
                </a:solidFill>
                <a:latin typeface="Arial Black"/>
                <a:cs typeface="Arial Black"/>
              </a:rPr>
              <a:t>在莱卡</a:t>
            </a:r>
            <a:r>
              <a:rPr lang="zh-CN" altLang="en-US" sz="2800" b="1" dirty="0">
                <a:solidFill>
                  <a:prstClr val="black"/>
                </a:solidFill>
                <a:latin typeface="Arial Black"/>
                <a:cs typeface="Arial Black"/>
              </a:rPr>
              <a:t>思地区的</a:t>
            </a:r>
            <a:r>
              <a:rPr lang="en-US" altLang="zh-CN" sz="2800" b="1" dirty="0">
                <a:solidFill>
                  <a:prstClr val="black"/>
                </a:solidFill>
                <a:latin typeface="Arial Black"/>
                <a:cs typeface="Arial Black"/>
              </a:rPr>
              <a:t>老底嘉</a:t>
            </a:r>
            <a:endParaRPr lang="en-US" sz="2800" b="1" dirty="0">
              <a:solidFill>
                <a:prstClr val="black"/>
              </a:solidFill>
              <a:latin typeface="Arial Black"/>
              <a:cs typeface="Arial Black"/>
            </a:endParaRPr>
          </a:p>
        </p:txBody>
      </p:sp>
      <p:sp>
        <p:nvSpPr>
          <p:cNvPr id="6" name="Rectangle 2"/>
          <p:cNvSpPr txBox="1">
            <a:spLocks noChangeArrowheads="1"/>
          </p:cNvSpPr>
          <p:nvPr/>
        </p:nvSpPr>
        <p:spPr>
          <a:xfrm>
            <a:off x="187504" y="2539521"/>
            <a:ext cx="5608648"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fontAlgn="auto">
              <a:spcAft>
                <a:spcPts val="0"/>
              </a:spcAft>
            </a:pPr>
            <a:r>
              <a:rPr lang="en-US" altLang="ja-JP" sz="4800" b="1" dirty="0">
                <a:effectLst>
                  <a:glow rad="317500">
                    <a:prstClr val="black">
                      <a:alpha val="75000"/>
                    </a:prstClr>
                  </a:glow>
                </a:effectLst>
                <a:latin typeface="Arial" charset="0"/>
                <a:ea typeface="ＭＳ Ｐゴシック" charset="0"/>
              </a:rPr>
              <a:t>"</a:t>
            </a:r>
            <a:r>
              <a:rPr lang="zh-TW" altLang="en-US" sz="4800" b="1" dirty="0">
                <a:effectLst>
                  <a:glow rad="317500">
                    <a:prstClr val="black">
                      <a:alpha val="75000"/>
                    </a:prstClr>
                  </a:glow>
                </a:effectLst>
                <a:latin typeface="Arial" charset="0"/>
                <a:ea typeface="ＭＳ Ｐゴシック" charset="0"/>
              </a:rPr>
              <a:t>所以我要把你从我口中吐出去</a:t>
            </a:r>
            <a:r>
              <a:rPr lang="en-US" altLang="zh-TW" sz="4800" b="1" dirty="0">
                <a:effectLst>
                  <a:glow rad="317500">
                    <a:prstClr val="black">
                      <a:alpha val="75000"/>
                    </a:prstClr>
                  </a:glow>
                </a:effectLst>
                <a:latin typeface="Arial" charset="0"/>
                <a:ea typeface="ＭＳ Ｐゴシック" charset="0"/>
              </a:rPr>
              <a:t>"</a:t>
            </a:r>
            <a:r>
              <a:rPr lang="en-US" altLang="ja-JP" sz="4800" b="1" dirty="0">
                <a:effectLst>
                  <a:glow rad="317500">
                    <a:prstClr val="black">
                      <a:alpha val="75000"/>
                    </a:prstClr>
                  </a:glow>
                </a:effectLst>
                <a:latin typeface="Arial" charset="0"/>
                <a:ea typeface="ＭＳ Ｐゴシック" charset="0"/>
              </a:rPr>
              <a:t> (3:16</a:t>
            </a:r>
            <a:r>
              <a:rPr lang="zh-CN" altLang="en-US" sz="4800" b="1" dirty="0">
                <a:effectLst>
                  <a:glow rad="317500">
                    <a:prstClr val="black">
                      <a:alpha val="75000"/>
                    </a:prstClr>
                  </a:glow>
                </a:effectLst>
                <a:latin typeface="Arial" charset="0"/>
                <a:ea typeface="ＭＳ Ｐゴシック" charset="0"/>
              </a:rPr>
              <a:t> 新译本</a:t>
            </a:r>
            <a:r>
              <a:rPr lang="en-US" altLang="ja-JP" sz="4800" b="1" dirty="0">
                <a:effectLst>
                  <a:glow rad="317500">
                    <a:prstClr val="black">
                      <a:alpha val="75000"/>
                    </a:prstClr>
                  </a:glow>
                </a:effectLst>
                <a:latin typeface="Arial" charset="0"/>
                <a:ea typeface="ＭＳ Ｐゴシック" charset="0"/>
              </a:rPr>
              <a:t>)</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310555154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5170"/>
            <a:ext cx="9144000" cy="6075045"/>
          </a:xfrm>
          <a:prstGeom prst="rect">
            <a:avLst/>
          </a:prstGeom>
        </p:spPr>
      </p:pic>
      <p:sp>
        <p:nvSpPr>
          <p:cNvPr id="111618" name="Rectangle 2"/>
          <p:cNvSpPr>
            <a:spLocks noGrp="1" noChangeArrowheads="1"/>
          </p:cNvSpPr>
          <p:nvPr>
            <p:ph type="ctrTitle"/>
          </p:nvPr>
        </p:nvSpPr>
        <p:spPr>
          <a:xfrm>
            <a:off x="0" y="5832093"/>
            <a:ext cx="9144000" cy="1022404"/>
          </a:xfrm>
          <a:solidFill>
            <a:schemeClr val="tx1"/>
          </a:solidFill>
        </p:spPr>
        <p:txBody>
          <a:bodyPr/>
          <a:lstStyle/>
          <a:p>
            <a:r>
              <a:rPr lang="zh-CN" altLang="en-US" sz="4800" b="1" dirty="0">
                <a:latin typeface="Arial" charset="0"/>
                <a:ea typeface="ＭＳ Ｐゴシック" charset="0"/>
              </a:rPr>
              <a:t>滨海湾的“超级树”</a:t>
            </a:r>
            <a:r>
              <a:rPr lang="zh-CN" altLang="en-US" b="1" dirty="0">
                <a:latin typeface="Arial" charset="0"/>
                <a:ea typeface="ＭＳ Ｐゴシック" charset="0"/>
              </a:rPr>
              <a:t>（</a:t>
            </a:r>
            <a:r>
              <a:rPr lang="en-US" b="1" dirty="0">
                <a:latin typeface="Arial" charset="0"/>
                <a:ea typeface="ＭＳ Ｐゴシック" charset="0"/>
              </a:rPr>
              <a:t>Super Trees）</a:t>
            </a:r>
            <a:endParaRPr lang="en-US" sz="4800" b="1" dirty="0">
              <a:latin typeface="Arial" charset="0"/>
              <a:ea typeface="ＭＳ Ｐゴシック" charset="0"/>
            </a:endParaRPr>
          </a:p>
        </p:txBody>
      </p:sp>
    </p:spTree>
    <p:extLst>
      <p:ext uri="{BB962C8B-B14F-4D97-AF65-F5344CB8AC3E}">
        <p14:creationId xmlns:p14="http://schemas.microsoft.com/office/powerpoint/2010/main" val="4075017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5714" cy="6858000"/>
          </a:xfrm>
          <a:prstGeom prst="rect">
            <a:avLst/>
          </a:prstGeom>
        </p:spPr>
      </p:pic>
      <p:sp>
        <p:nvSpPr>
          <p:cNvPr id="111618" name="Rectangle 2"/>
          <p:cNvSpPr>
            <a:spLocks noGrp="1" noChangeArrowheads="1"/>
          </p:cNvSpPr>
          <p:nvPr>
            <p:ph type="ctrTitle"/>
          </p:nvPr>
        </p:nvSpPr>
        <p:spPr>
          <a:xfrm>
            <a:off x="0" y="5136811"/>
            <a:ext cx="9144000" cy="1717686"/>
          </a:xfrm>
          <a:solidFill>
            <a:schemeClr val="tx1"/>
          </a:solidFill>
        </p:spPr>
        <p:txBody>
          <a:bodyPr/>
          <a:lstStyle/>
          <a:p>
            <a:r>
              <a:rPr lang="zh-CN" altLang="en-US" sz="3600" b="1" dirty="0"/>
              <a:t>滨海堤坝（</a:t>
            </a:r>
            <a:r>
              <a:rPr lang="en-US" altLang="zh-CN" sz="3600" b="1" dirty="0"/>
              <a:t>Marina Barrage</a:t>
            </a:r>
            <a:r>
              <a:rPr lang="zh-CN" altLang="en-US" sz="3600" b="1" dirty="0"/>
              <a:t>）</a:t>
            </a:r>
            <a:br>
              <a:rPr lang="en-US" altLang="zh-CN" sz="3600" dirty="0"/>
            </a:br>
            <a:r>
              <a:rPr lang="zh-CN" altLang="en-US" sz="3600" b="1" dirty="0"/>
              <a:t>海水淡化厂（</a:t>
            </a:r>
            <a:r>
              <a:rPr lang="en-US" altLang="zh-CN" sz="3600" b="1" dirty="0"/>
              <a:t>Desalination Plant</a:t>
            </a:r>
            <a:r>
              <a:rPr lang="zh-CN" altLang="en-US" sz="3600" b="1" dirty="0"/>
              <a:t>）</a:t>
            </a:r>
            <a:endParaRPr lang="en-US" altLang="zh-CN" sz="3600" dirty="0"/>
          </a:p>
        </p:txBody>
      </p:sp>
    </p:spTree>
    <p:extLst>
      <p:ext uri="{BB962C8B-B14F-4D97-AF65-F5344CB8AC3E}">
        <p14:creationId xmlns:p14="http://schemas.microsoft.com/office/powerpoint/2010/main" val="86422220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teau_wood_ypres_19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102" y="-1"/>
            <a:ext cx="11645102" cy="11193855"/>
          </a:xfrm>
          <a:prstGeom prst="rect">
            <a:avLst/>
          </a:prstGeom>
        </p:spPr>
      </p:pic>
      <p:sp>
        <p:nvSpPr>
          <p:cNvPr id="111618" name="Rectangle 2"/>
          <p:cNvSpPr>
            <a:spLocks noGrp="1" noChangeArrowheads="1"/>
          </p:cNvSpPr>
          <p:nvPr>
            <p:ph type="ctrTitle"/>
          </p:nvPr>
        </p:nvSpPr>
        <p:spPr>
          <a:xfrm>
            <a:off x="0" y="5855610"/>
            <a:ext cx="9144000" cy="1022404"/>
          </a:xfrm>
          <a:solidFill>
            <a:schemeClr val="tx1"/>
          </a:solidFill>
        </p:spPr>
        <p:txBody>
          <a:bodyPr/>
          <a:lstStyle/>
          <a:p>
            <a:r>
              <a:rPr lang="zh-CN" altLang="en-US" sz="4800" b="1" dirty="0">
                <a:latin typeface="Arial" charset="0"/>
                <a:ea typeface="ＭＳ Ｐゴシック" charset="0"/>
              </a:rPr>
              <a:t>结果</a:t>
            </a:r>
            <a:r>
              <a:rPr lang="en-US" sz="4800" b="1" dirty="0">
                <a:latin typeface="Arial" charset="0"/>
                <a:ea typeface="ＭＳ Ｐゴシック" charset="0"/>
              </a:rPr>
              <a:t>…</a:t>
            </a:r>
          </a:p>
        </p:txBody>
      </p:sp>
    </p:spTree>
    <p:extLst>
      <p:ext uri="{BB962C8B-B14F-4D97-AF65-F5344CB8AC3E}">
        <p14:creationId xmlns:p14="http://schemas.microsoft.com/office/powerpoint/2010/main" val="194443525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83" y="-73992"/>
            <a:ext cx="2620197" cy="6931992"/>
          </a:xfrm>
        </p:spPr>
        <p:txBody>
          <a:bodyPr vert="horz" lIns="91440" tIns="45720" rIns="91440" bIns="45720" rtlCol="0" anchor="ctr">
            <a:noAutofit/>
          </a:bodyPr>
          <a:lstStyle/>
          <a:p>
            <a:pPr algn="l"/>
            <a:r>
              <a:rPr lang="zh-CN" altLang="en-US" sz="4800" b="1" dirty="0">
                <a:effectLst>
                  <a:glow rad="317500">
                    <a:prstClr val="black">
                      <a:alpha val="75000"/>
                    </a:prstClr>
                  </a:glow>
                </a:effectLst>
                <a:latin typeface="Arial" charset="0"/>
                <a:ea typeface="ＭＳ Ｐゴシック" charset="0"/>
              </a:rPr>
              <a:t>耶稣</a:t>
            </a:r>
            <a:r>
              <a:rPr lang="en-US" sz="4800" b="1" dirty="0">
                <a:effectLst>
                  <a:glow rad="317500">
                    <a:prstClr val="black">
                      <a:alpha val="75000"/>
                    </a:prstClr>
                  </a:glow>
                </a:effectLst>
                <a:latin typeface="Arial" charset="0"/>
                <a:ea typeface="ＭＳ Ｐゴシック" charset="0"/>
              </a:rPr>
              <a:t>: </a:t>
            </a:r>
            <a:br>
              <a:rPr lang="en-US" sz="4800" b="1" dirty="0">
                <a:effectLst>
                  <a:glow rad="317500">
                    <a:prstClr val="black">
                      <a:alpha val="75000"/>
                    </a:prstClr>
                  </a:glow>
                </a:effectLst>
                <a:latin typeface="Arial" charset="0"/>
                <a:ea typeface="ＭＳ Ｐゴシック" charset="0"/>
              </a:rPr>
            </a:br>
            <a:r>
              <a:rPr lang="en-US" sz="4800" b="1" dirty="0">
                <a:effectLst>
                  <a:glow rad="317500">
                    <a:prstClr val="black">
                      <a:alpha val="75000"/>
                    </a:prstClr>
                  </a:glow>
                </a:effectLst>
                <a:latin typeface="Arial" charset="0"/>
                <a:ea typeface="ＭＳ Ｐゴシック" charset="0"/>
              </a:rPr>
              <a:t>"</a:t>
            </a:r>
            <a:r>
              <a:rPr lang="zh-CN" altLang="en-US" sz="4800" b="1" dirty="0">
                <a:effectLst>
                  <a:glow rad="317500">
                    <a:prstClr val="black">
                      <a:alpha val="75000"/>
                    </a:prstClr>
                  </a:glow>
                </a:effectLst>
                <a:latin typeface="Arial" charset="0"/>
                <a:ea typeface="ＭＳ Ｐゴシック" charset="0"/>
              </a:rPr>
              <a:t>不</a:t>
            </a:r>
            <a:r>
              <a:rPr lang="en-US" sz="4800" b="1" dirty="0">
                <a:effectLst>
                  <a:glow rad="317500">
                    <a:prstClr val="black">
                      <a:alpha val="75000"/>
                    </a:prstClr>
                  </a:glow>
                </a:effectLst>
                <a:latin typeface="Arial" charset="0"/>
                <a:ea typeface="ＭＳ Ｐゴシック" charset="0"/>
              </a:rPr>
              <a:t>,</a:t>
            </a:r>
            <a:r>
              <a:rPr lang="zh-CN" altLang="en-US" sz="4800" b="1" dirty="0">
                <a:effectLst>
                  <a:glow rad="317500">
                    <a:prstClr val="black">
                      <a:alpha val="75000"/>
                    </a:prstClr>
                  </a:glow>
                </a:effectLst>
                <a:latin typeface="Arial" charset="0"/>
                <a:ea typeface="ＭＳ Ｐゴシック" charset="0"/>
              </a:rPr>
              <a:t>是你让我不舒服了</a:t>
            </a:r>
            <a:r>
              <a:rPr lang="en-US" sz="4800" b="1" dirty="0">
                <a:effectLst>
                  <a:glow rad="317500">
                    <a:prstClr val="black">
                      <a:alpha val="75000"/>
                    </a:prstClr>
                  </a:glow>
                </a:effectLst>
                <a:latin typeface="Arial" charset="0"/>
                <a:ea typeface="ＭＳ Ｐゴシック" charset="0"/>
              </a:rPr>
              <a:t>!"</a:t>
            </a:r>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pic>
        <p:nvPicPr>
          <p:cNvPr id="7" name="Picture 6"/>
          <p:cNvPicPr>
            <a:picLocks noChangeAspect="1"/>
          </p:cNvPicPr>
          <p:nvPr/>
        </p:nvPicPr>
        <p:blipFill>
          <a:blip r:embed="rId2"/>
          <a:stretch>
            <a:fillRect/>
          </a:stretch>
        </p:blipFill>
        <p:spPr>
          <a:xfrm>
            <a:off x="4488940" y="-73992"/>
            <a:ext cx="4655060" cy="6931992"/>
          </a:xfrm>
          <a:prstGeom prst="rect">
            <a:avLst/>
          </a:prstGeom>
        </p:spPr>
      </p:pic>
      <p:sp>
        <p:nvSpPr>
          <p:cNvPr id="6" name="Rectangle 2"/>
          <p:cNvSpPr txBox="1">
            <a:spLocks noChangeArrowheads="1"/>
          </p:cNvSpPr>
          <p:nvPr/>
        </p:nvSpPr>
        <p:spPr>
          <a:xfrm>
            <a:off x="3156114" y="1150689"/>
            <a:ext cx="5232310"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fontAlgn="auto">
              <a:spcAft>
                <a:spcPts val="0"/>
              </a:spcAft>
            </a:pPr>
            <a:r>
              <a:rPr lang="ja-JP" altLang="en-US" sz="4800" b="1" dirty="0">
                <a:effectLst>
                  <a:glow rad="317500">
                    <a:prstClr val="black">
                      <a:alpha val="75000"/>
                    </a:prstClr>
                  </a:glow>
                </a:effectLst>
                <a:latin typeface="Arial" charset="0"/>
                <a:ea typeface="ＭＳ Ｐゴシック" charset="0"/>
              </a:rPr>
              <a:t>不冷不热的信徒</a:t>
            </a:r>
            <a:r>
              <a:rPr lang="en-US" altLang="ja-JP" sz="4800" b="1" dirty="0">
                <a:effectLst>
                  <a:glow rad="317500">
                    <a:prstClr val="black">
                      <a:alpha val="75000"/>
                    </a:prstClr>
                  </a:glow>
                </a:effectLst>
                <a:latin typeface="Arial" charset="0"/>
                <a:ea typeface="ＭＳ Ｐゴシック" charset="0"/>
              </a:rPr>
              <a:t>: "</a:t>
            </a:r>
            <a:r>
              <a:rPr lang="zh-CN" altLang="en-US" sz="4800" b="1" dirty="0">
                <a:effectLst>
                  <a:glow rad="317500">
                    <a:prstClr val="black">
                      <a:alpha val="75000"/>
                    </a:prstClr>
                  </a:glow>
                </a:effectLst>
                <a:latin typeface="Arial" charset="0"/>
                <a:ea typeface="ＭＳ Ｐゴシック" charset="0"/>
              </a:rPr>
              <a:t>耶稣</a:t>
            </a:r>
            <a:r>
              <a:rPr lang="en-US" altLang="ja-JP" sz="4800" b="1" dirty="0">
                <a:effectLst>
                  <a:glow rad="317500">
                    <a:prstClr val="black">
                      <a:alpha val="75000"/>
                    </a:prstClr>
                  </a:glow>
                </a:effectLst>
                <a:latin typeface="Arial" charset="0"/>
                <a:ea typeface="ＭＳ Ｐゴシック" charset="0"/>
              </a:rPr>
              <a:t>, </a:t>
            </a:r>
            <a:r>
              <a:rPr lang="zh-CN" altLang="en-US" sz="4800" b="1" dirty="0">
                <a:effectLst>
                  <a:glow rad="317500">
                    <a:prstClr val="black">
                      <a:alpha val="75000"/>
                    </a:prstClr>
                  </a:glow>
                </a:effectLst>
                <a:latin typeface="Arial" charset="0"/>
                <a:ea typeface="ＭＳ Ｐゴシック" charset="0"/>
              </a:rPr>
              <a:t>你让我生病了</a:t>
            </a:r>
            <a:r>
              <a:rPr lang="en-US" altLang="ja-JP" sz="4800" b="1" dirty="0">
                <a:effectLst>
                  <a:glow rad="317500">
                    <a:prstClr val="black">
                      <a:alpha val="75000"/>
                    </a:prstClr>
                  </a:glow>
                </a:effectLst>
                <a:latin typeface="Arial" charset="0"/>
                <a:ea typeface="ＭＳ Ｐゴシック" charset="0"/>
              </a:rPr>
              <a:t>!"</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347814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192468851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第二种属灵冷</a:t>
            </a:r>
            <a:r>
              <a:rPr lang="zh-CN" altLang="en-US" sz="4000" b="1" i="1" dirty="0">
                <a:solidFill>
                  <a:srgbClr val="FFFFFF"/>
                </a:solidFill>
                <a:effectLst>
                  <a:glow rad="165100">
                    <a:srgbClr val="000000"/>
                  </a:glow>
                </a:effectLst>
                <a:latin typeface="Arial" charset="0"/>
                <a:ea typeface="ＭＳ Ｐゴシック" charset="0"/>
              </a:rPr>
              <a:t>淡</a:t>
            </a:r>
            <a:r>
              <a:rPr lang="en-US" sz="4000" b="1" i="1" dirty="0">
                <a:solidFill>
                  <a:srgbClr val="FFFFFF"/>
                </a:solidFill>
                <a:effectLst>
                  <a:glow rad="165100">
                    <a:srgbClr val="000000"/>
                  </a:glow>
                </a:effectLst>
                <a:latin typeface="Arial" charset="0"/>
                <a:ea typeface="ＭＳ Ｐゴシック" charset="0"/>
              </a:rPr>
              <a:t>的治疗是</a:t>
            </a:r>
            <a:r>
              <a:rPr lang="zh-CN" altLang="en-US" sz="4000" b="1" i="1" dirty="0">
                <a:solidFill>
                  <a:srgbClr val="FFFFFF"/>
                </a:solidFill>
                <a:effectLst>
                  <a:glow rad="165100">
                    <a:srgbClr val="000000"/>
                  </a:glow>
                </a:effectLst>
                <a:latin typeface="Arial" charset="0"/>
                <a:ea typeface="ＭＳ Ｐゴシック" charset="0"/>
              </a:rPr>
              <a:t>留意基督的教导</a:t>
            </a:r>
            <a:endParaRPr lang="en-US" sz="4000" b="1" i="1" dirty="0">
              <a:solidFill>
                <a:srgbClr val="FFFFFF"/>
              </a:solidFill>
              <a:effectLst>
                <a:glow rad="165100">
                  <a:srgbClr val="000000"/>
                </a:glow>
              </a:effectLst>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zh-CN" altLang="en-US" b="1" dirty="0">
                <a:solidFill>
                  <a:srgbClr val="FFFF00"/>
                </a:solidFill>
                <a:effectLst>
                  <a:glow rad="165100">
                    <a:schemeClr val="tx1"/>
                  </a:glow>
                </a:effectLst>
                <a:latin typeface="Arial" charset="0"/>
                <a:ea typeface="ＭＳ Ｐゴシック" charset="0"/>
              </a:rPr>
              <a:t>责备</a:t>
            </a:r>
            <a:r>
              <a:rPr lang="en-US" b="1" dirty="0">
                <a:solidFill>
                  <a:srgbClr val="FFFF00"/>
                </a:solidFill>
                <a:effectLst>
                  <a:glow rad="165100">
                    <a:schemeClr val="tx1"/>
                  </a:glow>
                </a:effectLst>
                <a:latin typeface="Arial" charset="0"/>
                <a:ea typeface="ＭＳ Ｐゴシック" charset="0"/>
              </a:rPr>
              <a:t>: </a:t>
            </a:r>
            <a:r>
              <a:rPr lang="zh-CN" altLang="en-US" b="1" dirty="0">
                <a:solidFill>
                  <a:srgbClr val="FFFF00"/>
                </a:solidFill>
                <a:effectLst>
                  <a:glow rad="165100">
                    <a:schemeClr val="tx1"/>
                  </a:glow>
                </a:effectLst>
                <a:latin typeface="Arial" charset="0"/>
                <a:ea typeface="ＭＳ Ｐゴシック" charset="0"/>
              </a:rPr>
              <a:t>基督对属灵冷淡进行管教</a:t>
            </a:r>
            <a:endParaRPr lang="en-US" dirty="0">
              <a:effectLst>
                <a:glow rad="165100">
                  <a:schemeClr val="tx1"/>
                </a:glow>
              </a:effectLst>
            </a:endParaRPr>
          </a:p>
        </p:txBody>
      </p:sp>
    </p:spTree>
    <p:extLst>
      <p:ext uri="{BB962C8B-B14F-4D97-AF65-F5344CB8AC3E}">
        <p14:creationId xmlns:p14="http://schemas.microsoft.com/office/powerpoint/2010/main" val="1715414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zh-CN" sz="4000" b="1" i="1" dirty="0">
                <a:solidFill>
                  <a:srgbClr val="FFFFFF"/>
                </a:solidFill>
                <a:effectLst>
                  <a:glow rad="165100">
                    <a:srgbClr val="000000"/>
                  </a:glow>
                </a:effectLst>
                <a:latin typeface="Arial" charset="0"/>
                <a:ea typeface="ＭＳ Ｐゴシック" charset="0"/>
              </a:rPr>
              <a:t>第</a:t>
            </a:r>
            <a:r>
              <a:rPr lang="zh-CN" altLang="en-US" sz="4000" b="1" i="1" dirty="0">
                <a:solidFill>
                  <a:srgbClr val="FFFFFF"/>
                </a:solidFill>
                <a:effectLst>
                  <a:glow rad="165100">
                    <a:srgbClr val="000000"/>
                  </a:glow>
                </a:effectLst>
                <a:latin typeface="Arial" charset="0"/>
                <a:ea typeface="ＭＳ Ｐゴシック" charset="0"/>
              </a:rPr>
              <a:t>三</a:t>
            </a:r>
            <a:r>
              <a:rPr lang="en-US" altLang="zh-CN" sz="4000" b="1" i="1" dirty="0">
                <a:solidFill>
                  <a:srgbClr val="FFFFFF"/>
                </a:solidFill>
                <a:effectLst>
                  <a:glow rad="165100">
                    <a:srgbClr val="000000"/>
                  </a:glow>
                </a:effectLst>
                <a:latin typeface="Arial" charset="0"/>
                <a:ea typeface="ＭＳ Ｐゴシック" charset="0"/>
              </a:rPr>
              <a:t>种属灵冷漠的治疗</a:t>
            </a:r>
            <a:r>
              <a:rPr lang="zh-CN" altLang="en-US" sz="4000" b="1" i="1" dirty="0">
                <a:solidFill>
                  <a:srgbClr val="FFFFFF"/>
                </a:solidFill>
                <a:effectLst>
                  <a:glow rad="165100">
                    <a:srgbClr val="000000"/>
                  </a:glow>
                </a:effectLst>
                <a:latin typeface="Arial" charset="0"/>
                <a:ea typeface="ＭＳ Ｐゴシック" charset="0"/>
              </a:rPr>
              <a:t>是改变我们的</a:t>
            </a:r>
            <a:endParaRPr lang="en-US" sz="4000" b="1" i="1" dirty="0">
              <a:solidFill>
                <a:srgbClr val="FFFFFF"/>
              </a:solidFill>
              <a:effectLst>
                <a:glow rad="165100">
                  <a:srgbClr val="000000"/>
                </a:glow>
              </a:effectLst>
              <a:latin typeface="Arial" charset="0"/>
              <a:ea typeface="ＭＳ Ｐゴシック" charset="0"/>
            </a:endParaRPr>
          </a:p>
        </p:txBody>
      </p:sp>
      <p:sp>
        <p:nvSpPr>
          <p:cNvPr id="8" name="Title 7"/>
          <p:cNvSpPr>
            <a:spLocks noGrp="1"/>
          </p:cNvSpPr>
          <p:nvPr>
            <p:ph type="ctrTitle"/>
          </p:nvPr>
        </p:nvSpPr>
        <p:spPr>
          <a:xfrm>
            <a:off x="0" y="1835135"/>
            <a:ext cx="9144000" cy="1470025"/>
          </a:xfrm>
        </p:spPr>
        <p:txBody>
          <a:bodyPr>
            <a:normAutofit/>
          </a:bodyPr>
          <a:lstStyle/>
          <a:p>
            <a:r>
              <a:rPr lang="en-US" b="1" dirty="0">
                <a:solidFill>
                  <a:srgbClr val="FFFF00"/>
                </a:solidFill>
                <a:effectLst>
                  <a:glow rad="165100">
                    <a:schemeClr val="tx1"/>
                  </a:glow>
                </a:effectLst>
                <a:latin typeface="Arial" charset="0"/>
                <a:ea typeface="ＭＳ Ｐゴシック" charset="0"/>
              </a:rPr>
              <a:t>III.  </a:t>
            </a:r>
            <a:r>
              <a:rPr lang="zh-CN" altLang="en-US" b="1" dirty="0">
                <a:solidFill>
                  <a:srgbClr val="FFFF00"/>
                </a:solidFill>
                <a:effectLst>
                  <a:glow rad="165100">
                    <a:schemeClr val="tx1"/>
                  </a:glow>
                </a:effectLst>
                <a:latin typeface="Arial" charset="0"/>
                <a:ea typeface="ＭＳ Ｐゴシック" charset="0"/>
              </a:rPr>
              <a:t>依靠</a:t>
            </a:r>
            <a:r>
              <a:rPr lang="en-US" b="1" dirty="0">
                <a:effectLst>
                  <a:glow rad="165100">
                    <a:schemeClr val="tx1"/>
                  </a:glow>
                </a:effectLst>
                <a:latin typeface="Arial" charset="0"/>
                <a:ea typeface="ＭＳ Ｐゴシック" charset="0"/>
              </a:rPr>
              <a:t>: </a:t>
            </a:r>
            <a:r>
              <a:rPr lang="zh-CN" altLang="en-US" b="1" dirty="0">
                <a:effectLst>
                  <a:glow rad="165100">
                    <a:schemeClr val="tx1"/>
                  </a:glow>
                </a:effectLst>
                <a:latin typeface="Arial" charset="0"/>
                <a:ea typeface="ＭＳ Ｐゴシック" charset="0"/>
              </a:rPr>
              <a:t>接受基督的</a:t>
            </a:r>
            <a:r>
              <a:rPr lang="zh-CN" altLang="en-US" b="1" dirty="0">
                <a:solidFill>
                  <a:srgbClr val="FFFF00"/>
                </a:solidFill>
                <a:effectLst>
                  <a:glow rad="165100">
                    <a:schemeClr val="tx1"/>
                  </a:glow>
                </a:effectLst>
                <a:latin typeface="Arial" charset="0"/>
                <a:ea typeface="ＭＳ Ｐゴシック" charset="0"/>
              </a:rPr>
              <a:t>富足</a:t>
            </a:r>
            <a:r>
              <a:rPr lang="zh-CN" altLang="en-US" b="1" dirty="0">
                <a:effectLst>
                  <a:glow rad="165100">
                    <a:schemeClr val="tx1"/>
                  </a:glow>
                </a:effectLst>
                <a:latin typeface="Arial" charset="0"/>
                <a:ea typeface="ＭＳ Ｐゴシック" charset="0"/>
              </a:rPr>
              <a:t>和掌管取代自我的依靠</a:t>
            </a:r>
            <a:endParaRPr lang="en-US" dirty="0">
              <a:effectLst>
                <a:glow rad="165100">
                  <a:schemeClr val="tx1"/>
                </a:glow>
              </a:effectLst>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latin typeface="Times New Roman"/>
            </a:endParaRPr>
          </a:p>
        </p:txBody>
      </p:sp>
      <p:pic>
        <p:nvPicPr>
          <p:cNvPr id="9" name="Picture 8"/>
          <p:cNvPicPr>
            <a:picLocks noChangeAspect="1"/>
          </p:cNvPicPr>
          <p:nvPr/>
        </p:nvPicPr>
        <p:blipFill rotWithShape="1">
          <a:blip r:embed="rId3"/>
          <a:srcRect l="55275" b="72772"/>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3:17-22</a:t>
            </a:r>
          </a:p>
        </p:txBody>
      </p:sp>
      <p:pic>
        <p:nvPicPr>
          <p:cNvPr id="7" name="Picture 6" descr="Rule with Chri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4021628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r>
              <a:rPr lang="en-US">
                <a:solidFill>
                  <a:schemeClr val="bg1"/>
                </a:solidFill>
              </a:rPr>
              <a:t>Sardis acropolis from below</a:t>
            </a:r>
          </a:p>
        </p:txBody>
      </p:sp>
      <p:pic>
        <p:nvPicPr>
          <p:cNvPr id="5123" name="Picture 3" descr="Sardis acropolis from below,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124" name="Text Box 4"/>
          <p:cNvSpPr txBox="1">
            <a:spLocks noChangeArrowheads="1"/>
          </p:cNvSpPr>
          <p:nvPr/>
        </p:nvSpPr>
        <p:spPr bwMode="auto">
          <a:xfrm>
            <a:off x="0" y="6036084"/>
            <a:ext cx="9144000" cy="821916"/>
          </a:xfrm>
          <a:prstGeom prst="rect">
            <a:avLst/>
          </a:prstGeom>
          <a:solidFill>
            <a:schemeClr val="tx1"/>
          </a:solidFill>
          <a:ln>
            <a:noFill/>
          </a:ln>
          <a:effectLst/>
        </p:spPr>
        <p:txBody>
          <a:bodyPr/>
          <a:lstStyle/>
          <a:p>
            <a:pPr algn="ctr"/>
            <a:r>
              <a:rPr lang="zh-CN" altLang="en-US" sz="4000" b="1" dirty="0">
                <a:solidFill>
                  <a:srgbClr val="FFFFFF"/>
                </a:solidFill>
              </a:rPr>
              <a:t>撒狄雅典卫城往上观望</a:t>
            </a:r>
            <a:endParaRPr lang="en-US" sz="4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77106972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
        <p:nvSpPr>
          <p:cNvPr id="22" name="Title 1"/>
          <p:cNvSpPr txBox="1">
            <a:spLocks/>
          </p:cNvSpPr>
          <p:nvPr/>
        </p:nvSpPr>
        <p:spPr bwMode="auto">
          <a:xfrm>
            <a:off x="-31750" y="-26989"/>
            <a:ext cx="9212263" cy="13970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en-US" b="1" dirty="0"/>
              <a:t>意识</a:t>
            </a:r>
            <a:r>
              <a:rPr lang="zh-CN" altLang="en-US" b="1" dirty="0"/>
              <a:t>到属灵自我满足所带来的可悲现状</a:t>
            </a:r>
            <a:r>
              <a:rPr lang="en-US" b="1" dirty="0"/>
              <a:t> (3:17) </a:t>
            </a:r>
            <a:endParaRPr lang="en-US" b="1" dirty="0">
              <a:latin typeface="Arial" charset="0"/>
              <a:ea typeface="ＭＳ Ｐゴシック" charset="0"/>
            </a:endParaRPr>
          </a:p>
        </p:txBody>
      </p:sp>
      <p:sp>
        <p:nvSpPr>
          <p:cNvPr id="24" name="Curved Left Arrow 23"/>
          <p:cNvSpPr/>
          <p:nvPr/>
        </p:nvSpPr>
        <p:spPr>
          <a:xfrm rot="1585876">
            <a:off x="6115113" y="1304607"/>
            <a:ext cx="2796707" cy="4790240"/>
          </a:xfrm>
          <a:prstGeom prst="curved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36208354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
        <p:nvSpPr>
          <p:cNvPr id="28" name="Title 1"/>
          <p:cNvSpPr txBox="1">
            <a:spLocks/>
          </p:cNvSpPr>
          <p:nvPr/>
        </p:nvSpPr>
        <p:spPr>
          <a:xfrm>
            <a:off x="-31750" y="-26989"/>
            <a:ext cx="9212263" cy="1325563"/>
          </a:xfrm>
          <a:prstGeom prst="rect">
            <a:avLst/>
          </a:prstGeom>
          <a:solidFill>
            <a:sysClr val="windowText" lastClr="0000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b="1" dirty="0">
                <a:latin typeface="Arial" charset="0"/>
                <a:ea typeface="ＭＳ Ｐゴシック" charset="0"/>
              </a:rPr>
              <a:t>悔改信靠在基督里的富足</a:t>
            </a: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rPr>
              <a:t>(3:18-19).</a:t>
            </a:r>
          </a:p>
        </p:txBody>
      </p:sp>
      <p:grpSp>
        <p:nvGrpSpPr>
          <p:cNvPr id="11" name="Group 10"/>
          <p:cNvGrpSpPr>
            <a:grpSpLocks/>
          </p:cNvGrpSpPr>
          <p:nvPr/>
        </p:nvGrpSpPr>
        <p:grpSpPr bwMode="auto">
          <a:xfrm>
            <a:off x="2215268" y="84068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箴言</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向主买火炼的金子，买白衣穿上，买眼药。</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要发热心，</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要悔改。</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97070630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 y="1220329"/>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zh-CN" altLang="en-US" sz="4000" b="1" dirty="0"/>
              <a:t>奢侈的老底嘉</a:t>
            </a:r>
            <a:endParaRPr lang="en-US" sz="4000" b="1" dirty="0"/>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rPr>
              <a:t>"我 劝 你 向 我 买 精</a:t>
            </a:r>
            <a:r>
              <a:rPr lang="zh-CN" altLang="en-US" sz="3600" b="1" dirty="0">
                <a:solidFill>
                  <a:srgbClr val="FFFFFF"/>
                </a:solidFill>
              </a:rPr>
              <a:t> </a:t>
            </a:r>
            <a:r>
              <a:rPr lang="en-US" sz="3600" b="1" dirty="0">
                <a:solidFill>
                  <a:srgbClr val="FFFFFF"/>
                </a:solidFill>
              </a:rPr>
              <a:t>炼 的 金 子 ， </a:t>
            </a:r>
          </a:p>
          <a:p>
            <a:r>
              <a:rPr lang="en-US" sz="3600" b="1" dirty="0">
                <a:solidFill>
                  <a:srgbClr val="FFFFFF"/>
                </a:solidFill>
              </a:rPr>
              <a:t>使</a:t>
            </a:r>
            <a:r>
              <a:rPr lang="zh-CN" altLang="en-US" sz="3600" b="1" dirty="0">
                <a:solidFill>
                  <a:srgbClr val="FFFFFF"/>
                </a:solidFill>
              </a:rPr>
              <a:t> </a:t>
            </a:r>
            <a:r>
              <a:rPr lang="en-US" sz="3600" b="1" dirty="0">
                <a:solidFill>
                  <a:srgbClr val="FFFFFF"/>
                </a:solidFill>
              </a:rPr>
              <a:t>你 富 足" (3:18a</a:t>
            </a:r>
            <a:r>
              <a:rPr lang="zh-CN" altLang="en-US" sz="3600" b="1" dirty="0">
                <a:solidFill>
                  <a:srgbClr val="FFFFFF"/>
                </a:solidFill>
              </a:rPr>
              <a:t> 新译本</a:t>
            </a:r>
            <a:r>
              <a:rPr lang="en-US" sz="3600" b="1" dirty="0">
                <a:solidFill>
                  <a:srgbClr val="FFFFFF"/>
                </a:solidFill>
              </a:rPr>
              <a:t>)</a:t>
            </a:r>
          </a:p>
        </p:txBody>
      </p:sp>
      <p:sp>
        <p:nvSpPr>
          <p:cNvPr id="6" name="Title 1"/>
          <p:cNvSpPr txBox="1">
            <a:spLocks/>
          </p:cNvSpPr>
          <p:nvPr/>
        </p:nvSpPr>
        <p:spPr bwMode="auto">
          <a:xfrm>
            <a:off x="73224" y="733661"/>
            <a:ext cx="9070776"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rPr>
              <a:t>公元17</a:t>
            </a:r>
            <a:r>
              <a:rPr lang="zh-CN" altLang="en-US" sz="3600" b="1" dirty="0">
                <a:solidFill>
                  <a:srgbClr val="FFFFFF"/>
                </a:solidFill>
              </a:rPr>
              <a:t>年</a:t>
            </a:r>
            <a:r>
              <a:rPr lang="en-US" sz="3600" b="1" dirty="0">
                <a:solidFill>
                  <a:srgbClr val="FFFFFF"/>
                </a:solidFill>
              </a:rPr>
              <a:t> </a:t>
            </a:r>
            <a:r>
              <a:rPr lang="zh-CN" altLang="en-US" sz="3600" b="1" dirty="0">
                <a:solidFill>
                  <a:srgbClr val="FFFFFF"/>
                </a:solidFill>
              </a:rPr>
              <a:t>地震过后重建城市</a:t>
            </a:r>
            <a:endParaRPr lang="en-US" sz="3600" b="1" dirty="0">
              <a:solidFill>
                <a:srgbClr val="FFFFFF"/>
              </a:solidFill>
            </a:endParaRPr>
          </a:p>
        </p:txBody>
      </p:sp>
    </p:spTree>
    <p:extLst>
      <p:ext uri="{BB962C8B-B14F-4D97-AF65-F5344CB8AC3E}">
        <p14:creationId xmlns:p14="http://schemas.microsoft.com/office/powerpoint/2010/main" val="3019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118265"/>
            <a:ext cx="9171741" cy="5739735"/>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奢侈的老底嘉</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prstClr val="white"/>
                </a:solidFill>
                <a:effectLst>
                  <a:glow rad="177800">
                    <a:prstClr val="black"/>
                  </a:glow>
                </a:effectLst>
              </a:rPr>
              <a:t>"</a:t>
            </a:r>
            <a:r>
              <a:rPr lang="zh-CN" altLang="en-US" sz="3600" b="1" dirty="0">
                <a:solidFill>
                  <a:prstClr val="white"/>
                </a:solidFill>
                <a:effectLst>
                  <a:glow rad="177800">
                    <a:prstClr val="black"/>
                  </a:glow>
                </a:effectLst>
              </a:rPr>
              <a:t>我劝你向我买精炼的金子，使你富足</a:t>
            </a:r>
            <a:r>
              <a:rPr lang="en-US" altLang="zh-CN" sz="3600" b="1" dirty="0">
                <a:solidFill>
                  <a:prstClr val="white"/>
                </a:solidFill>
                <a:effectLst>
                  <a:glow rad="177800">
                    <a:prstClr val="black"/>
                  </a:glow>
                </a:effectLst>
              </a:rPr>
              <a:t>"</a:t>
            </a:r>
            <a:r>
              <a:rPr lang="en-US" sz="3600" b="1" dirty="0">
                <a:solidFill>
                  <a:prstClr val="white"/>
                </a:solidFill>
                <a:effectLst>
                  <a:glow rad="177800">
                    <a:prstClr val="black"/>
                  </a:glow>
                </a:effectLst>
              </a:rPr>
              <a:t> (3:18a</a:t>
            </a:r>
            <a:r>
              <a:rPr lang="zh-CN" altLang="en-US" sz="3600" b="1" dirty="0">
                <a:solidFill>
                  <a:prstClr val="white"/>
                </a:solidFill>
                <a:effectLst>
                  <a:glow rad="177800">
                    <a:prstClr val="black"/>
                  </a:glow>
                </a:effectLst>
              </a:rPr>
              <a:t> 新译本</a:t>
            </a:r>
            <a:r>
              <a:rPr lang="en-US" sz="3600" b="1" dirty="0">
                <a:solidFill>
                  <a:prstClr val="white"/>
                </a:solidFill>
                <a:effectLst>
                  <a:glow rad="177800">
                    <a:prstClr val="black"/>
                  </a:glow>
                </a:effectLst>
              </a:rPr>
              <a:t>)</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600" b="1" dirty="0">
                <a:solidFill>
                  <a:srgbClr val="FFFFFF"/>
                </a:solidFill>
              </a:rPr>
              <a:t>公元</a:t>
            </a:r>
            <a:r>
              <a:rPr lang="en-US" altLang="zh-CN" sz="3600" b="1" dirty="0">
                <a:solidFill>
                  <a:srgbClr val="FFFFFF"/>
                </a:solidFill>
              </a:rPr>
              <a:t>17</a:t>
            </a:r>
            <a:r>
              <a:rPr lang="zh-CN" altLang="en-US" sz="3600" b="1" dirty="0">
                <a:solidFill>
                  <a:srgbClr val="FFFFFF"/>
                </a:solidFill>
              </a:rPr>
              <a:t>年</a:t>
            </a:r>
            <a:r>
              <a:rPr lang="en-US" altLang="zh-CN" sz="3600" b="1" dirty="0">
                <a:solidFill>
                  <a:srgbClr val="FFFFFF"/>
                </a:solidFill>
              </a:rPr>
              <a:t> </a:t>
            </a:r>
            <a:r>
              <a:rPr lang="zh-CN" altLang="en-US" sz="3600" b="1" dirty="0">
                <a:solidFill>
                  <a:srgbClr val="FFFFFF"/>
                </a:solidFill>
              </a:rPr>
              <a:t>地震过后重建城市</a:t>
            </a:r>
            <a:endParaRPr lang="en-US" altLang="zh-CN" sz="3600" b="1" dirty="0">
              <a:solidFill>
                <a:srgbClr val="FFFFFF"/>
              </a:solidFill>
            </a:endParaRP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2443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zh-CN" altLang="en-US" sz="4000" b="1" dirty="0"/>
              <a:t>老底嘉的服装工业</a:t>
            </a:r>
            <a:endParaRPr lang="en-US" sz="4000" b="1" dirty="0"/>
          </a:p>
        </p:txBody>
      </p:sp>
      <p:sp>
        <p:nvSpPr>
          <p:cNvPr id="6" name="Title 1"/>
          <p:cNvSpPr txBox="1">
            <a:spLocks/>
          </p:cNvSpPr>
          <p:nvPr/>
        </p:nvSpPr>
        <p:spPr bwMode="auto">
          <a:xfrm>
            <a:off x="73224" y="836712"/>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rPr>
              <a:t>制作了一种特别的黑毛</a:t>
            </a:r>
            <a:endParaRPr lang="en-US" sz="4000" b="1" dirty="0">
              <a:solidFill>
                <a:srgbClr val="FFFFFF"/>
              </a:solidFill>
            </a:endParaRPr>
          </a:p>
        </p:txBody>
      </p:sp>
      <p:pic>
        <p:nvPicPr>
          <p:cNvPr id="3" name="Picture 2" descr="rev 3 laodicea black wo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844824"/>
            <a:ext cx="4206240" cy="3136392"/>
          </a:xfrm>
          <a:prstGeom prst="rect">
            <a:avLst/>
          </a:prstGeom>
        </p:spPr>
      </p:pic>
      <p:pic>
        <p:nvPicPr>
          <p:cNvPr id="5" name="Picture 4" descr="rev 3 laodicea black yarn-640w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9975" y="1844824"/>
            <a:ext cx="4224024" cy="3158240"/>
          </a:xfrm>
          <a:prstGeom prst="rect">
            <a:avLst/>
          </a:prstGeom>
        </p:spPr>
      </p:pic>
      <p:pic>
        <p:nvPicPr>
          <p:cNvPr id="8" name="Picture 7" descr="rev 3 laodicea black wool rob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776" y="1778000"/>
            <a:ext cx="3619500" cy="5080000"/>
          </a:xfrm>
          <a:prstGeom prst="rect">
            <a:avLst/>
          </a:prstGeom>
        </p:spPr>
      </p:pic>
    </p:spTree>
    <p:extLst>
      <p:ext uri="{BB962C8B-B14F-4D97-AF65-F5344CB8AC3E}">
        <p14:creationId xmlns:p14="http://schemas.microsoft.com/office/powerpoint/2010/main" val="221967661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79912" y="1484784"/>
            <a:ext cx="4522146" cy="4149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3600" b="1" dirty="0">
                <a:solidFill>
                  <a:srgbClr val="FFFFFF"/>
                </a:solidFill>
              </a:rPr>
              <a:t>"又买白衣穿上</a:t>
            </a:r>
            <a:r>
              <a:rPr lang="zh-CN" altLang="en-US" sz="3600" b="1" dirty="0">
                <a:solidFill>
                  <a:srgbClr val="FFFFFF"/>
                </a:solidFill>
              </a:rPr>
              <a:t>，</a:t>
            </a:r>
            <a:r>
              <a:rPr lang="en-US" sz="3600" b="1" dirty="0">
                <a:solidFill>
                  <a:srgbClr val="FFFFFF"/>
                </a:solidFill>
              </a:rPr>
              <a:t>叫你赤身的羞耻不露出来" (3:18b 新译本)</a:t>
            </a:r>
          </a:p>
        </p:txBody>
      </p:sp>
      <p:pic>
        <p:nvPicPr>
          <p:cNvPr id="3" name="Picture 2" descr="rev 3 laodicea Waffle-Weave-Rob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8418" y="620688"/>
            <a:ext cx="3002935" cy="6237311"/>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b="1" dirty="0"/>
              <a:t>老底嘉的服装工业</a:t>
            </a:r>
            <a:endParaRPr lang="en-US" sz="4000" b="1" dirty="0"/>
          </a:p>
        </p:txBody>
      </p:sp>
    </p:spTree>
    <p:extLst>
      <p:ext uri="{BB962C8B-B14F-4D97-AF65-F5344CB8AC3E}">
        <p14:creationId xmlns:p14="http://schemas.microsoft.com/office/powerpoint/2010/main" val="156235330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b="1" dirty="0"/>
              <a:t>老底嘉的医科学校</a:t>
            </a:r>
            <a:endParaRPr lang="en-US" sz="4000" b="1" dirty="0"/>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rPr>
              <a:t>出口的眼药膏遍布罗马帝国各地</a:t>
            </a:r>
            <a:endParaRPr lang="en-US" sz="4000" b="1" dirty="0">
              <a:solidFill>
                <a:srgbClr val="FFFFFF"/>
              </a:solidFill>
            </a:endParaRPr>
          </a:p>
        </p:txBody>
      </p:sp>
      <p:pic>
        <p:nvPicPr>
          <p:cNvPr id="5" name="Picture 4"/>
          <p:cNvPicPr>
            <a:picLocks noChangeAspect="1"/>
          </p:cNvPicPr>
          <p:nvPr/>
        </p:nvPicPr>
        <p:blipFill>
          <a:blip r:embed="rId4"/>
          <a:stretch>
            <a:fillRect/>
          </a:stretch>
        </p:blipFill>
        <p:spPr>
          <a:xfrm>
            <a:off x="-2963" y="3580454"/>
            <a:ext cx="3277546" cy="3277546"/>
          </a:xfrm>
          <a:prstGeom prst="rect">
            <a:avLst/>
          </a:prstGeom>
        </p:spPr>
      </p:pic>
      <p:sp>
        <p:nvSpPr>
          <p:cNvPr id="7" name="Title 1"/>
          <p:cNvSpPr txBox="1">
            <a:spLocks/>
          </p:cNvSpPr>
          <p:nvPr/>
        </p:nvSpPr>
        <p:spPr bwMode="auto">
          <a:xfrm>
            <a:off x="1466060" y="4849512"/>
            <a:ext cx="8086944"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400" dirty="0">
                <a:effectLst>
                  <a:glow rad="177800">
                    <a:prstClr val="black"/>
                  </a:glow>
                </a:effectLst>
              </a:rPr>
              <a:t>"</a:t>
            </a:r>
            <a:r>
              <a:rPr lang="zh-CHT" altLang="en-US" sz="4400" dirty="0">
                <a:effectLst>
                  <a:glow rad="177800">
                    <a:prstClr val="black"/>
                  </a:glow>
                </a:effectLst>
              </a:rPr>
              <a:t>瞎眼的</a:t>
            </a:r>
            <a:r>
              <a:rPr lang="en-US" sz="4400" dirty="0">
                <a:effectLst>
                  <a:glow rad="177800">
                    <a:prstClr val="black"/>
                  </a:glow>
                </a:effectLst>
              </a:rPr>
              <a:t>…" (3:17)</a:t>
            </a:r>
          </a:p>
        </p:txBody>
      </p:sp>
    </p:spTree>
    <p:extLst>
      <p:ext uri="{BB962C8B-B14F-4D97-AF65-F5344CB8AC3E}">
        <p14:creationId xmlns:p14="http://schemas.microsoft.com/office/powerpoint/2010/main" val="267151886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zh-CN" altLang="en-US" sz="4000" b="1" dirty="0"/>
              <a:t>老底嘉的医科学校</a:t>
            </a:r>
            <a:endParaRPr lang="en-US" sz="4000" b="1" dirty="0"/>
          </a:p>
        </p:txBody>
      </p:sp>
      <p:sp>
        <p:nvSpPr>
          <p:cNvPr id="4" name="Title 1"/>
          <p:cNvSpPr txBox="1">
            <a:spLocks/>
          </p:cNvSpPr>
          <p:nvPr/>
        </p:nvSpPr>
        <p:spPr bwMode="auto">
          <a:xfrm>
            <a:off x="4752084" y="2636912"/>
            <a:ext cx="4205511" cy="4149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rPr>
              <a:t>"</a:t>
            </a:r>
            <a:r>
              <a:rPr lang="zh-CN" altLang="en-US" sz="3600" b="1" dirty="0">
                <a:solidFill>
                  <a:srgbClr val="FFFFFF"/>
                </a:solidFill>
              </a:rPr>
              <a:t>买眼药膏抹你的眼睛，使你可以看见</a:t>
            </a:r>
            <a:r>
              <a:rPr lang="en-US" altLang="zh-CN" sz="3600" b="1" dirty="0">
                <a:solidFill>
                  <a:srgbClr val="FFFFFF"/>
                </a:solidFill>
              </a:rPr>
              <a:t>"</a:t>
            </a:r>
            <a:r>
              <a:rPr lang="en-US" sz="3600" b="1" dirty="0">
                <a:solidFill>
                  <a:srgbClr val="FFFFFF"/>
                </a:solidFill>
              </a:rPr>
              <a:t> (3:18c)</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rPr>
              <a:t>出口的眼药膏遍布罗马帝国各地</a:t>
            </a:r>
            <a:endParaRPr lang="en-US" altLang="zh-CN" sz="4000" b="1" dirty="0">
              <a:solidFill>
                <a:srgbClr val="FFFFFF"/>
              </a:solidFill>
            </a:endParaRPr>
          </a:p>
        </p:txBody>
      </p:sp>
      <p:pic>
        <p:nvPicPr>
          <p:cNvPr id="7" name="Picture 6" descr="rev 3 laodicea jaundiced_ey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 y="2443750"/>
            <a:ext cx="4445000" cy="4445000"/>
          </a:xfrm>
          <a:prstGeom prst="rect">
            <a:avLst/>
          </a:prstGeom>
        </p:spPr>
      </p:pic>
    </p:spTree>
    <p:extLst>
      <p:ext uri="{BB962C8B-B14F-4D97-AF65-F5344CB8AC3E}">
        <p14:creationId xmlns:p14="http://schemas.microsoft.com/office/powerpoint/2010/main" val="163888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p:cNvGrpSpPr>
          <p:nvPr/>
        </p:nvGrpSpPr>
        <p:grpSpPr bwMode="auto">
          <a:xfrm>
            <a:off x="2215268" y="77470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箴言</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向主买火炼的金子，买白衣穿上，买眼药。</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要发热心，</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要悔改。</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28" name="Group 27"/>
          <p:cNvGrpSpPr>
            <a:grpSpLocks noChangeAspect="1"/>
          </p:cNvGrpSpPr>
          <p:nvPr/>
        </p:nvGrpSpPr>
        <p:grpSpPr bwMode="auto">
          <a:xfrm>
            <a:off x="1758598" y="739069"/>
            <a:ext cx="5688013" cy="5688012"/>
            <a:chOff x="1768628" y="739157"/>
            <a:chExt cx="5904656" cy="5688632"/>
          </a:xfrm>
        </p:grpSpPr>
        <p:sp>
          <p:nvSpPr>
            <p:cNvPr id="802835" name="Oval 4"/>
            <p:cNvSpPr>
              <a:spLocks noChangeArrowheads="1"/>
            </p:cNvSpPr>
            <p:nvPr/>
          </p:nvSpPr>
          <p:spPr bwMode="auto">
            <a:xfrm>
              <a:off x="1768628" y="739157"/>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2216875" y="739157"/>
              <a:ext cx="5008164" cy="4155436"/>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没有</a:t>
              </a:r>
              <a:r>
                <a:rPr lang="en-US" b="1" dirty="0">
                  <a:solidFill>
                    <a:srgbClr val="000000"/>
                  </a:solidFill>
                  <a:effectLst>
                    <a:outerShdw blurRad="38100" dist="38100" dir="2700000" algn="tl">
                      <a:srgbClr val="000000">
                        <a:alpha val="43137"/>
                      </a:srgbClr>
                    </a:outerShdw>
                  </a:effectLst>
                  <a:latin typeface="Arial"/>
                  <a:cs typeface="Arial"/>
                </a:rPr>
                <a:t>!</a:t>
              </a: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lvl="0" algn="ctr">
                <a:defRPr/>
              </a:pPr>
              <a:r>
                <a:rPr lang="zh-CN" altLang="en-US" sz="4800" b="1" dirty="0">
                  <a:solidFill>
                    <a:prstClr val="black"/>
                  </a:solidFill>
                  <a:effectLst>
                    <a:outerShdw blurRad="38100" dist="38100" dir="2700000" algn="tl">
                      <a:srgbClr val="000000">
                        <a:alpha val="43137"/>
                      </a:srgbClr>
                    </a:outerShdw>
                  </a:effectLst>
                  <a:latin typeface="Arial"/>
                  <a:cs typeface="Arial"/>
                </a:rPr>
                <a:t>但是这里有一个邀请</a:t>
              </a:r>
              <a:r>
                <a:rPr lang="en-US" sz="4800" b="1" dirty="0">
                  <a:solidFill>
                    <a:prstClr val="black"/>
                  </a:solidFill>
                  <a:effectLst>
                    <a:outerShdw blurRad="38100" dist="38100" dir="2700000" algn="tl">
                      <a:srgbClr val="000000">
                        <a:alpha val="43137"/>
                      </a:srgbClr>
                    </a:outerShdw>
                  </a:effectLst>
                  <a:latin typeface="Arial"/>
                  <a:cs typeface="Arial"/>
                </a:rPr>
                <a:t>!</a:t>
              </a: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Tree>
    <p:extLst>
      <p:ext uri="{BB962C8B-B14F-4D97-AF65-F5344CB8AC3E}">
        <p14:creationId xmlns:p14="http://schemas.microsoft.com/office/powerpoint/2010/main" val="297451272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b="1" dirty="0">
                <a:effectLst>
                  <a:glow rad="165100">
                    <a:schemeClr val="tx1"/>
                  </a:glow>
                </a:effectLst>
                <a:ea typeface="ＭＳ Ｐゴシック" charset="0"/>
              </a:rPr>
              <a:t>耶稣对非拉铁非教会</a:t>
            </a:r>
          </a:p>
        </p:txBody>
      </p:sp>
      <p:sp>
        <p:nvSpPr>
          <p:cNvPr id="5" name="Rectangle 2"/>
          <p:cNvSpPr txBox="1">
            <a:spLocks noChangeArrowheads="1"/>
          </p:cNvSpPr>
          <p:nvPr/>
        </p:nvSpPr>
        <p:spPr bwMode="auto">
          <a:xfrm>
            <a:off x="502158" y="263205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sz="4000" b="1" dirty="0">
                <a:solidFill>
                  <a:prstClr val="white"/>
                </a:solidFill>
                <a:effectLst>
                  <a:glow rad="165100">
                    <a:prstClr val="black"/>
                  </a:glow>
                </a:effectLst>
                <a:ea typeface="ＭＳ Ｐゴシック" charset="0"/>
              </a:rPr>
              <a: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a:t>
            </a:r>
            <a:r>
              <a:rPr lang="en-US" sz="3200" b="1" dirty="0">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26726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r>
              <a:rPr lang="en-US">
                <a:solidFill>
                  <a:schemeClr val="bg1"/>
                </a:solidFill>
              </a:rPr>
              <a:t>Sardis from acropolis</a:t>
            </a:r>
          </a:p>
        </p:txBody>
      </p:sp>
      <p:pic>
        <p:nvPicPr>
          <p:cNvPr id="8195" name="Picture 3" descr="Sardis from acropolis,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196" name="Text Box 4"/>
          <p:cNvSpPr txBox="1">
            <a:spLocks noChangeArrowheads="1"/>
          </p:cNvSpPr>
          <p:nvPr/>
        </p:nvSpPr>
        <p:spPr bwMode="auto">
          <a:xfrm>
            <a:off x="0" y="6157849"/>
            <a:ext cx="9144000" cy="700151"/>
          </a:xfrm>
          <a:prstGeom prst="rect">
            <a:avLst/>
          </a:prstGeom>
          <a:solidFill>
            <a:srgbClr val="000000"/>
          </a:solidFill>
          <a:ln>
            <a:noFill/>
          </a:ln>
          <a:effec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zh-CN" altLang="en-US" dirty="0"/>
              <a:t>撒狄从雅典卫城观望</a:t>
            </a:r>
            <a:endParaRPr lang="en-US" dirty="0"/>
          </a:p>
        </p:txBody>
      </p:sp>
    </p:spTree>
    <p:extLst>
      <p:ext uri="{BB962C8B-B14F-4D97-AF65-F5344CB8AC3E}">
        <p14:creationId xmlns:p14="http://schemas.microsoft.com/office/powerpoint/2010/main" val="45978063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457200"/>
            <a:ext cx="3600400" cy="3692525"/>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看哪，我站在门外敲门</a:t>
            </a:r>
            <a:r>
              <a:rPr lang="en-US" altLang="zh-CN" sz="4000" b="1" dirty="0">
                <a:effectLst>
                  <a:glow rad="317500">
                    <a:schemeClr val="tx1">
                      <a:alpha val="75000"/>
                    </a:schemeClr>
                  </a:glow>
                </a:effectLst>
                <a:latin typeface="Arial" charset="0"/>
                <a:ea typeface="ＭＳ Ｐゴシック" charset="0"/>
              </a:rPr>
              <a:t>…</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t>
            </a:r>
            <a:r>
              <a:rPr lang="zh-CN" altLang="en-US" sz="4000" b="1" dirty="0">
                <a:effectLst>
                  <a:glow rad="317500">
                    <a:schemeClr val="tx1">
                      <a:alpha val="75000"/>
                    </a:schemeClr>
                  </a:glow>
                </a:effectLst>
                <a:latin typeface="Arial" charset="0"/>
                <a:ea typeface="ＭＳ Ｐゴシック" charset="0"/>
              </a:rPr>
              <a:t> 新译本</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effectLst>
                  <a:glow rad="317500">
                    <a:srgbClr val="000000">
                      <a:alpha val="75000"/>
                    </a:srgbClr>
                  </a:glow>
                </a:effectLst>
                <a:latin typeface="Arial" charset="0"/>
                <a:ea typeface="ＭＳ Ｐゴシック" charset="0"/>
              </a:rPr>
              <a:t>接受耶稣进入你的生命</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7298939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1333"/>
          <a:stretch/>
        </p:blipFill>
        <p:spPr>
          <a:xfrm>
            <a:off x="0" y="0"/>
            <a:ext cx="9144000" cy="6858000"/>
          </a:xfrm>
          <a:prstGeom prst="rect">
            <a:avLst/>
          </a:prstGeom>
        </p:spPr>
      </p:pic>
      <p:sp>
        <p:nvSpPr>
          <p:cNvPr id="113667" name="Rectangle 2"/>
          <p:cNvSpPr>
            <a:spLocks noGrp="1" noChangeArrowheads="1"/>
          </p:cNvSpPr>
          <p:nvPr>
            <p:ph type="ctrTitle"/>
          </p:nvPr>
        </p:nvSpPr>
        <p:spPr>
          <a:xfrm>
            <a:off x="0" y="0"/>
            <a:ext cx="3925632" cy="5078906"/>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看哪</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我站在门外敲门</a:t>
            </a:r>
            <a:r>
              <a:rPr lang="en-US" altLang="ja-JP" sz="4000" b="1" dirty="0">
                <a:effectLst>
                  <a:glow rad="317500">
                    <a:schemeClr val="tx1">
                      <a:alpha val="75000"/>
                    </a:schemeClr>
                  </a:glow>
                </a:effectLst>
                <a:latin typeface="Arial" charset="0"/>
                <a:ea typeface="ＭＳ Ｐゴシック" charset="0"/>
              </a:rPr>
              <a:t>. </a:t>
            </a:r>
            <a:r>
              <a:rPr lang="en-US" altLang="ja-JP" sz="4000" b="1" i="1" dirty="0">
                <a:solidFill>
                  <a:srgbClr val="FFFF00"/>
                </a:solidFill>
                <a:effectLst>
                  <a:glow rad="317500">
                    <a:schemeClr val="tx1">
                      <a:alpha val="75000"/>
                    </a:schemeClr>
                  </a:glow>
                </a:effectLst>
                <a:latin typeface="Arial" charset="0"/>
                <a:ea typeface="ＭＳ Ｐゴシック" charset="0"/>
              </a:rPr>
              <a:t> </a:t>
            </a:r>
            <a:r>
              <a:rPr lang="zh-CN" altLang="en-US" sz="4000" b="1" i="1" dirty="0">
                <a:solidFill>
                  <a:srgbClr val="FFFF00"/>
                </a:solidFill>
                <a:effectLst>
                  <a:glow rad="317500">
                    <a:schemeClr val="tx1">
                      <a:alpha val="75000"/>
                    </a:schemeClr>
                  </a:glow>
                </a:effectLst>
                <a:latin typeface="Arial" charset="0"/>
                <a:ea typeface="ＭＳ Ｐゴシック" charset="0"/>
              </a:rPr>
              <a:t>如果有人听见</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zh-CN" altLang="en-US" sz="4000" b="1" dirty="0">
                <a:effectLst>
                  <a:glow rad="317500">
                    <a:schemeClr val="tx1">
                      <a:alpha val="75000"/>
                    </a:schemeClr>
                  </a:glow>
                </a:effectLst>
                <a:latin typeface="Arial" charset="0"/>
                <a:ea typeface="ＭＳ Ｐゴシック" charset="0"/>
              </a:rPr>
              <a:t>新译本</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101764"/>
            <a:ext cx="8967558" cy="1779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zh-CN" altLang="en-US" b="1" dirty="0">
                <a:solidFill>
                  <a:srgbClr val="FFFFFF"/>
                </a:solidFill>
                <a:effectLst>
                  <a:glow rad="317500">
                    <a:srgbClr val="000000">
                      <a:alpha val="75000"/>
                    </a:srgbClr>
                  </a:glow>
                </a:effectLst>
                <a:latin typeface="Arial" charset="0"/>
                <a:ea typeface="ＭＳ Ｐゴシック" charset="0"/>
              </a:rPr>
              <a:t>这份邀请是对信徒还是非信徒</a:t>
            </a:r>
            <a:r>
              <a:rPr lang="en-US" altLang="ja-JP" b="1" dirty="0">
                <a:solidFill>
                  <a:srgbClr val="FFFFFF"/>
                </a:solidFill>
                <a:effectLst>
                  <a:glow rad="317500">
                    <a:srgbClr val="000000">
                      <a:alpha val="75000"/>
                    </a:srgbClr>
                  </a:glow>
                </a:effectLst>
                <a:latin typeface="Arial" charset="0"/>
                <a:ea typeface="ＭＳ Ｐゴシック" charset="0"/>
              </a:rPr>
              <a:t>?</a:t>
            </a:r>
            <a:endParaRPr lang="en-US"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341154478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3667" name="Rectangle 2"/>
          <p:cNvSpPr>
            <a:spLocks noGrp="1" noChangeArrowheads="1"/>
          </p:cNvSpPr>
          <p:nvPr>
            <p:ph type="ctrTitle"/>
          </p:nvPr>
        </p:nvSpPr>
        <p:spPr>
          <a:xfrm>
            <a:off x="165668" y="0"/>
            <a:ext cx="6588279" cy="3867872"/>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我要跟他在一起，他也要跟我在一起吃饭</a:t>
            </a:r>
            <a:r>
              <a:rPr lang="en-US" altLang="zh-CN" sz="4000" b="1" dirty="0">
                <a:effectLst>
                  <a:glow rad="317500">
                    <a:schemeClr val="tx1">
                      <a:alpha val="75000"/>
                    </a:schemeClr>
                  </a:glow>
                </a:effectLst>
                <a:latin typeface="Arial" charset="0"/>
                <a:ea typeface="ＭＳ Ｐゴシック" charset="0"/>
              </a:rPr>
              <a:t>"</a:t>
            </a:r>
            <a:r>
              <a:rPr lang="en-US" altLang="ja-JP" sz="4000" b="1" dirty="0">
                <a:effectLst>
                  <a:glow rad="317500">
                    <a:schemeClr val="tx1">
                      <a:alpha val="75000"/>
                    </a:schemeClr>
                  </a:glow>
                </a:effectLst>
                <a:latin typeface="Arial" charset="0"/>
                <a:ea typeface="ＭＳ Ｐゴシック" charset="0"/>
              </a:rPr>
              <a:t> (3:20b</a:t>
            </a:r>
            <a:r>
              <a:rPr lang="zh-CN" altLang="en-US" sz="4000" b="1" dirty="0">
                <a:effectLst>
                  <a:glow rad="317500">
                    <a:schemeClr val="tx1">
                      <a:alpha val="75000"/>
                    </a:schemeClr>
                  </a:glow>
                </a:effectLst>
                <a:latin typeface="Arial" charset="0"/>
                <a:ea typeface="ＭＳ Ｐゴシック" charset="0"/>
              </a:rPr>
              <a:t> 新译本</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5"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effectLst>
                  <a:glow rad="317500">
                    <a:srgbClr val="000000">
                      <a:alpha val="75000"/>
                    </a:srgbClr>
                  </a:glow>
                </a:effectLst>
                <a:latin typeface="Arial" charset="0"/>
                <a:ea typeface="ＭＳ Ｐゴシック" charset="0"/>
              </a:rPr>
              <a:t>接受耶稣进入你的生命</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64537376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zh-CN" altLang="en-US" sz="4800" i="1" dirty="0">
                <a:solidFill>
                  <a:schemeClr val="tx1"/>
                </a:solidFill>
                <a:latin typeface="ＭＳ Ｐゴシック"/>
                <a:ea typeface="ＭＳ Ｐゴシック"/>
                <a:cs typeface="ＭＳ Ｐゴシック"/>
              </a:rPr>
              <a:t>我们会与主一同作王！</a:t>
            </a:r>
            <a:endParaRPr lang="en-US" sz="4800" i="1"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37151452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p:cNvGrpSpPr>
          <p:nvPr/>
        </p:nvGrpSpPr>
        <p:grpSpPr bwMode="auto">
          <a:xfrm>
            <a:off x="2215268" y="77470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箴言</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向主买火炼的金子，买白衣穿上，买眼药。</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要发热心，</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要悔改。</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28" name="Group 27"/>
          <p:cNvGrpSpPr>
            <a:grpSpLocks noChangeAspect="1"/>
          </p:cNvGrpSpPr>
          <p:nvPr/>
        </p:nvGrpSpPr>
        <p:grpSpPr bwMode="auto">
          <a:xfrm>
            <a:off x="1758598" y="739069"/>
            <a:ext cx="5688013" cy="5688012"/>
            <a:chOff x="1768628" y="739157"/>
            <a:chExt cx="5904656" cy="5688632"/>
          </a:xfrm>
        </p:grpSpPr>
        <p:sp>
          <p:nvSpPr>
            <p:cNvPr id="802835" name="Oval 4"/>
            <p:cNvSpPr>
              <a:spLocks noChangeArrowheads="1"/>
            </p:cNvSpPr>
            <p:nvPr/>
          </p:nvSpPr>
          <p:spPr bwMode="auto">
            <a:xfrm>
              <a:off x="1768628" y="739157"/>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2216875" y="739157"/>
              <a:ext cx="5008164" cy="1200459"/>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没有</a:t>
              </a:r>
              <a:r>
                <a:rPr lang="en-US" b="1" dirty="0">
                  <a:solidFill>
                    <a:srgbClr val="000000"/>
                  </a:solidFill>
                  <a:effectLst>
                    <a:outerShdw blurRad="38100" dist="38100" dir="2700000" algn="tl">
                      <a:srgbClr val="000000">
                        <a:alpha val="43137"/>
                      </a:srgbClr>
                    </a:outerShdw>
                  </a:effectLst>
                  <a:latin typeface="Arial"/>
                  <a:cs typeface="Arial"/>
                </a:rPr>
                <a:t>!</a:t>
              </a: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grpSp>
        <p:nvGrpSpPr>
          <p:cNvPr id="13" name="Group 12"/>
          <p:cNvGrpSpPr>
            <a:grpSpLocks noChangeAspect="1"/>
          </p:cNvGrpSpPr>
          <p:nvPr/>
        </p:nvGrpSpPr>
        <p:grpSpPr bwMode="auto">
          <a:xfrm>
            <a:off x="1207404" y="333375"/>
            <a:ext cx="6696075" cy="6694488"/>
            <a:chOff x="1612532" y="1119997"/>
            <a:chExt cx="5904656" cy="5688632"/>
          </a:xfrm>
        </p:grpSpPr>
        <p:sp>
          <p:nvSpPr>
            <p:cNvPr id="802833" name="Oval 4"/>
            <p:cNvSpPr>
              <a:spLocks noChangeArrowheads="1"/>
            </p:cNvSpPr>
            <p:nvPr/>
          </p:nvSpPr>
          <p:spPr bwMode="auto">
            <a:xfrm>
              <a:off x="1612532" y="1119997"/>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3197186" y="1119997"/>
              <a:ext cx="2743747" cy="1647656"/>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承诺</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dirty="0">
                  <a:solidFill>
                    <a:srgbClr val="000000"/>
                  </a:solidFill>
                </a:rPr>
                <a:t> </a:t>
              </a:r>
              <a:r>
                <a:rPr lang="en-US" b="1" dirty="0" err="1">
                  <a:solidFill>
                    <a:srgbClr val="FFFFFF"/>
                  </a:solidFill>
                  <a:latin typeface="ＭＳ ゴシック"/>
                  <a:ea typeface="ＭＳ ゴシック"/>
                  <a:cs typeface="ＭＳ ゴシック"/>
                </a:rPr>
                <a:t>得胜的,我必将神乐园中生命树的果子赐</a:t>
              </a:r>
              <a:r>
                <a:rPr lang="en-US" b="1" dirty="0">
                  <a:solidFill>
                    <a:srgbClr val="FFFFFF"/>
                  </a:solidFill>
                  <a:latin typeface="ＭＳ ゴシック"/>
                  <a:ea typeface="ＭＳ ゴシック"/>
                  <a:cs typeface="ＭＳ ゴシック"/>
                </a:rPr>
                <a:t> 给他吃</a:t>
              </a:r>
              <a:r>
                <a:rPr lang="zh-CN" altLang="en-US" b="1" dirty="0">
                  <a:solidFill>
                    <a:srgbClr val="FFFFFF"/>
                  </a:solidFill>
                  <a:latin typeface="ＭＳ ゴシック"/>
                  <a:ea typeface="ＭＳ ゴシック"/>
                  <a:cs typeface="ＭＳ ゴシック"/>
                </a:rPr>
                <a:t>。</a:t>
              </a:r>
              <a:endParaRPr lang="en-US" b="1" dirty="0">
                <a:solidFill>
                  <a:srgbClr val="FFFFFF"/>
                </a:solidFill>
                <a:latin typeface="ＭＳ ゴシック"/>
                <a:ea typeface="ＭＳ ゴシック"/>
                <a:cs typeface="ＭＳ ゴシック"/>
              </a:endParaRPr>
            </a:p>
          </p:txBody>
        </p:sp>
      </p:gr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Tree>
    <p:extLst>
      <p:ext uri="{BB962C8B-B14F-4D97-AF65-F5344CB8AC3E}">
        <p14:creationId xmlns:p14="http://schemas.microsoft.com/office/powerpoint/2010/main" val="132081220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636028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a:defRPr/>
            </a:pPr>
            <a:r>
              <a:rPr lang="zh-CN" altLang="en-US" sz="2000" b="1" dirty="0">
                <a:solidFill>
                  <a:srgbClr val="000000"/>
                </a:solidFill>
                <a:latin typeface="Arial" panose="020B0604020202020204" pitchFamily="34" charset="0"/>
                <a:cs typeface="Arial" panose="020B0604020202020204" pitchFamily="34" charset="0"/>
              </a:rPr>
              <a:t>得胜的，又遵守我的旨意到底的，</a:t>
            </a:r>
          </a:p>
          <a:p>
            <a:pPr lvl="0" algn="ctr">
              <a:defRPr/>
            </a:pPr>
            <a:r>
              <a:rPr lang="zh-CN" altLang="en-US" sz="2000" b="1" dirty="0">
                <a:solidFill>
                  <a:srgbClr val="000000"/>
                </a:solidFill>
                <a:latin typeface="Arial" panose="020B0604020202020204" pitchFamily="34" charset="0"/>
                <a:cs typeface="Arial" panose="020B0604020202020204" pitchFamily="34" charset="0"/>
              </a:rPr>
              <a:t>我必把统治列国的权柄赐给他，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启示录</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2:26</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lang="en-US" sz="1800" b="1" dirty="0" err="1">
                <a:solidFill>
                  <a:srgbClr val="000000"/>
                </a:solidFill>
                <a:latin typeface="Arial" panose="020B0604020202020204" pitchFamily="34" charset="0"/>
                <a:cs typeface="Arial" panose="020B0604020202020204" pitchFamily="34" charset="0"/>
              </a:rPr>
              <a:t>新译本</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232857"/>
            <a:ext cx="2375962" cy="107721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a:defRPr/>
            </a:pPr>
            <a:r>
              <a:rPr lang="zh-CN" altLang="en-US" sz="3200" dirty="0"/>
              <a:t>每一个信徒都得胜</a:t>
            </a: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351755"/>
            <a:ext cx="2375962" cy="107721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a:defRPr/>
            </a:pPr>
            <a:r>
              <a:rPr lang="zh-CN" altLang="en-US" sz="3200" dirty="0"/>
              <a:t>忠心的信徒得胜</a:t>
            </a:r>
          </a:p>
        </p:txBody>
      </p:sp>
      <p:sp>
        <p:nvSpPr>
          <p:cNvPr id="3" name="5-Point Star 2"/>
          <p:cNvSpPr>
            <a:spLocks noChangeAspect="1"/>
          </p:cNvSpPr>
          <p:nvPr/>
        </p:nvSpPr>
        <p:spPr bwMode="auto">
          <a:xfrm>
            <a:off x="-1319753" y="-793396"/>
            <a:ext cx="8206917" cy="6938875"/>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1084285" y="2138666"/>
            <a:ext cx="3398839"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lang="en-US" altLang="zh-CN" sz="2000" dirty="0"/>
              <a:t>4</a:t>
            </a:r>
            <a:r>
              <a:rPr lang="zh-CN" altLang="en-US" sz="2000" dirty="0"/>
              <a:t>因为凡从　神生的就胜过世界。使我们胜过世界的，就是我们的信心。</a:t>
            </a:r>
            <a:r>
              <a:rPr lang="en-US" altLang="zh-CN" sz="2000" dirty="0"/>
              <a:t>5</a:t>
            </a:r>
            <a:r>
              <a:rPr lang="zh-CN" altLang="en-US" sz="2000" dirty="0"/>
              <a:t>胜过世界的是谁呢？不就是那信耶稣是　神的儿子的吗？</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约翰一书</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5:4-5 </a:t>
            </a:r>
            <a:r>
              <a:rPr kumimoji="0" 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新译本</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zh-CN" altLang="en-US" dirty="0">
                <a:latin typeface="Arial" charset="0"/>
                <a:ea typeface="ＭＳ Ｐゴシック" charset="0"/>
              </a:rPr>
              <a:t>得胜者（启示录 </a:t>
            </a:r>
            <a:r>
              <a:rPr lang="en-US" altLang="zh-CN" dirty="0">
                <a:latin typeface="Arial" charset="0"/>
                <a:ea typeface="ＭＳ Ｐゴシック" charset="0"/>
              </a:rPr>
              <a:t>2-3</a:t>
            </a:r>
            <a:r>
              <a:rPr lang="zh-CN" altLang="en-US" dirty="0">
                <a:latin typeface="Arial" charset="0"/>
                <a:ea typeface="ＭＳ Ｐゴシック" charset="0"/>
              </a:rPr>
              <a:t>章）</a:t>
            </a:r>
            <a:endParaRPr lang="en-US" dirty="0">
              <a:latin typeface="Arial" charset="0"/>
              <a:ea typeface="ＭＳ Ｐゴシック"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83556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得胜者（启示录 </a:t>
            </a:r>
            <a:r>
              <a:rPr lang="en-US" altLang="zh-CN" dirty="0">
                <a:latin typeface="Arial" charset="0"/>
                <a:ea typeface="ＭＳ Ｐゴシック" charset="0"/>
              </a:rPr>
              <a:t>2-3</a:t>
            </a:r>
            <a:r>
              <a:rPr lang="zh-CN" altLang="en-US" dirty="0">
                <a:latin typeface="Arial" charset="0"/>
                <a:ea typeface="ＭＳ Ｐゴシック" charset="0"/>
              </a:rPr>
              <a:t>章）</a:t>
            </a:r>
            <a:endParaRPr lang="en-US" dirty="0">
              <a:latin typeface="Arial" charset="0"/>
              <a:ea typeface="ＭＳ Ｐゴシック" charset="0"/>
            </a:endParaRPr>
          </a:p>
        </p:txBody>
      </p:sp>
      <p:sp>
        <p:nvSpPr>
          <p:cNvPr id="8" name="TextBox 7"/>
          <p:cNvSpPr txBox="1"/>
          <p:nvPr/>
        </p:nvSpPr>
        <p:spPr>
          <a:xfrm>
            <a:off x="133572" y="3618597"/>
            <a:ext cx="2635138" cy="1938992"/>
          </a:xfrm>
          <a:prstGeom prst="rect">
            <a:avLst/>
          </a:prstGeom>
          <a:noFill/>
        </p:spPr>
        <p:txBody>
          <a:bodyPr wrap="square">
            <a:spAutoFit/>
          </a:bodyPr>
          <a:lstStyle/>
          <a:p>
            <a:pPr lvl="0">
              <a:defRPr/>
            </a:pPr>
            <a:r>
              <a:rPr lang="zh-CN" altLang="en-US" b="1" dirty="0">
                <a:solidFill>
                  <a:srgbClr val="FFFFFF"/>
                </a:solidFill>
                <a:effectLst>
                  <a:outerShdw blurRad="38100" dist="38100" dir="2700000" algn="tl">
                    <a:srgbClr val="000000">
                      <a:alpha val="43137"/>
                    </a:srgbClr>
                  </a:outerShdw>
                </a:effectLst>
                <a:latin typeface="Arial"/>
                <a:cs typeface="Arial"/>
              </a:rPr>
              <a:t>所有信徒都在约翰一书 </a:t>
            </a:r>
            <a:r>
              <a:rPr lang="en-US" altLang="zh-CN" b="1" dirty="0">
                <a:solidFill>
                  <a:srgbClr val="FFFFFF"/>
                </a:solidFill>
                <a:effectLst>
                  <a:outerShdw blurRad="38100" dist="38100" dir="2700000" algn="tl">
                    <a:srgbClr val="000000">
                      <a:alpha val="43137"/>
                    </a:srgbClr>
                  </a:outerShdw>
                </a:effectLst>
                <a:latin typeface="Arial"/>
                <a:cs typeface="Arial"/>
              </a:rPr>
              <a:t>5:4-5 </a:t>
            </a:r>
            <a:r>
              <a:rPr lang="zh-CN" altLang="en-US" b="1" dirty="0">
                <a:solidFill>
                  <a:srgbClr val="FFFFFF"/>
                </a:solidFill>
                <a:effectLst>
                  <a:outerShdw blurRad="38100" dist="38100" dir="2700000" algn="tl">
                    <a:srgbClr val="000000">
                      <a:alpha val="43137"/>
                    </a:srgbClr>
                  </a:outerShdw>
                </a:effectLst>
                <a:latin typeface="Arial"/>
                <a:cs typeface="Arial"/>
              </a:rPr>
              <a:t>中得胜，然而有些人仍会‘因羞愧而退缩’（约翰一书 </a:t>
            </a:r>
            <a:r>
              <a:rPr lang="en-US" altLang="zh-CN" b="1" dirty="0">
                <a:solidFill>
                  <a:srgbClr val="FFFFFF"/>
                </a:solidFill>
                <a:effectLst>
                  <a:outerShdw blurRad="38100" dist="38100" dir="2700000" algn="tl">
                    <a:srgbClr val="000000">
                      <a:alpha val="43137"/>
                    </a:srgbClr>
                  </a:outerShdw>
                </a:effectLst>
                <a:latin typeface="Arial"/>
                <a:cs typeface="Arial"/>
              </a:rPr>
              <a:t>2:28</a:t>
            </a:r>
            <a:r>
              <a:rPr lang="zh-CN" altLang="en-US" b="1" dirty="0">
                <a:solidFill>
                  <a:srgbClr val="FFFFFF"/>
                </a:solidFill>
                <a:effectLst>
                  <a:outerShdw blurRad="38100" dist="38100" dir="2700000" algn="tl">
                    <a:srgbClr val="000000">
                      <a:alpha val="43137"/>
                    </a:srgbClr>
                  </a:outerShdw>
                </a:effectLst>
                <a:latin typeface="Arial"/>
                <a:cs typeface="Arial"/>
              </a:rPr>
              <a:t>）</a:t>
            </a:r>
          </a:p>
        </p:txBody>
      </p:sp>
      <p:sp>
        <p:nvSpPr>
          <p:cNvPr id="14" name="TextBox 13"/>
          <p:cNvSpPr txBox="1"/>
          <p:nvPr/>
        </p:nvSpPr>
        <p:spPr>
          <a:xfrm>
            <a:off x="6781800" y="3485019"/>
            <a:ext cx="2289858" cy="2677656"/>
          </a:xfrm>
          <a:prstGeom prst="rect">
            <a:avLst/>
          </a:prstGeom>
          <a:noFill/>
        </p:spPr>
        <p:txBody>
          <a:bodyPr wrap="square">
            <a:spAutoFit/>
          </a:bodyPr>
          <a:lstStyle/>
          <a:p>
            <a:pPr algn="r">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使他们成为我们　神的国度和祭司，</a:t>
            </a:r>
          </a:p>
          <a:p>
            <a:pPr algn="r">
              <a:defRPr/>
            </a:pPr>
            <a:r>
              <a:rPr lang="zh-CN" altLang="en-US" b="1" dirty="0">
                <a:solidFill>
                  <a:srgbClr val="FFFFFF"/>
                </a:solidFill>
                <a:effectLst>
                  <a:outerShdw blurRad="38100" dist="38100" dir="2700000" algn="tl">
                    <a:srgbClr val="000000">
                      <a:alpha val="43137"/>
                    </a:srgbClr>
                  </a:outerShdw>
                </a:effectLst>
                <a:latin typeface="Arial"/>
                <a:cs typeface="Arial"/>
              </a:rPr>
              <a:t>他们要在地上执掌王权。”</a:t>
            </a:r>
          </a:p>
          <a:p>
            <a:pPr algn="r">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启</a:t>
            </a:r>
            <a:r>
              <a:rPr kumimoji="0" lang="zh-CN" altLang="en-US" sz="2400" b="1"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5:10).</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3289983" cy="1200329"/>
          </a:xfrm>
          <a:prstGeom prst="rect">
            <a:avLst/>
          </a:prstGeom>
          <a:noFill/>
        </p:spPr>
        <p:txBody>
          <a:bodyPr wrap="square">
            <a:spAutoFit/>
          </a:bodyPr>
          <a:lstStyle/>
          <a:p>
            <a:pPr>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“唯有在天上得冠冕并受奖赏的教会才会掌权。”（</a:t>
            </a:r>
            <a:r>
              <a:rPr lang="en-US" b="1" dirty="0" err="1">
                <a:solidFill>
                  <a:srgbClr val="FFFFFF"/>
                </a:solidFill>
                <a:effectLst>
                  <a:outerShdw blurRad="38100" dist="38100" dir="2700000" algn="tl">
                    <a:srgbClr val="000000">
                      <a:alpha val="43137"/>
                    </a:srgbClr>
                  </a:outerShdw>
                </a:effectLst>
                <a:latin typeface="Arial"/>
                <a:cs typeface="Arial"/>
              </a:rPr>
              <a:t>Dillow</a:t>
            </a:r>
            <a:r>
              <a:rPr lang="en-US" b="1" dirty="0">
                <a:solidFill>
                  <a:srgbClr val="FFFFFF"/>
                </a:solidFill>
                <a:effectLst>
                  <a:outerShdw blurRad="38100" dist="38100" dir="2700000" algn="tl">
                    <a:srgbClr val="000000">
                      <a:alpha val="43137"/>
                    </a:srgbClr>
                  </a:outerShdw>
                </a:effectLst>
                <a:latin typeface="Arial"/>
                <a:cs typeface="Arial"/>
              </a:rPr>
              <a:t>, 664）</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71825" y="2553801"/>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a:defRPr/>
            </a:pPr>
            <a:r>
              <a:rPr lang="zh-CN" altLang="en-US" sz="3600" b="1" dirty="0">
                <a:solidFill>
                  <a:srgbClr val="000000"/>
                </a:solidFill>
                <a:latin typeface="Arial" panose="020B0604020202020204" pitchFamily="34" charset="0"/>
                <a:cs typeface="Arial" panose="020B0604020202020204" pitchFamily="34" charset="0"/>
              </a:rPr>
              <a:t>所有基督徒都是得胜者吗？</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72342" y="818547"/>
            <a:ext cx="4225737" cy="1692771"/>
          </a:xfrm>
          <a:prstGeom prst="rect">
            <a:avLst/>
          </a:prstGeom>
          <a:noFill/>
        </p:spPr>
        <p:txBody>
          <a:bodyPr wrap="square">
            <a:spAutoFit/>
          </a:bodyPr>
          <a:lstStyle/>
          <a:p>
            <a:pPr>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lang="zh-CN" altLang="en-US" sz="2000" b="1" dirty="0">
                <a:solidFill>
                  <a:srgbClr val="FFFFFF"/>
                </a:solidFill>
                <a:effectLst>
                  <a:outerShdw blurRad="38100" dist="38100" dir="2700000" algn="tl">
                    <a:srgbClr val="000000">
                      <a:alpha val="43137"/>
                    </a:srgbClr>
                  </a:outerShdw>
                </a:effectLst>
                <a:latin typeface="Arial"/>
                <a:cs typeface="Arial"/>
              </a:rPr>
              <a:t>凡是恨弟兄的，就是在黑暗里，也在黑暗里行事。他不知道往哪里去，因为黑暗弄瞎了他的眼睛。</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p>
          <a:p>
            <a:pPr algn="ctr">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约翰一书</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2:11)</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208338" y="3908821"/>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a:defRPr/>
            </a:pPr>
            <a:r>
              <a:rPr lang="zh-CN" altLang="en-US" sz="3600" b="1" i="1" dirty="0">
                <a:solidFill>
                  <a:srgbClr val="000000"/>
                </a:solidFill>
                <a:latin typeface="Arial" panose="020B0604020202020204" pitchFamily="34" charset="0"/>
                <a:cs typeface="Arial" panose="020B0604020202020204" pitchFamily="34" charset="0"/>
              </a:rPr>
              <a:t>不，只有忠心的信徒才是。</a:t>
            </a:r>
          </a:p>
        </p:txBody>
      </p:sp>
    </p:spTree>
    <p:extLst>
      <p:ext uri="{BB962C8B-B14F-4D97-AF65-F5344CB8AC3E}">
        <p14:creationId xmlns:p14="http://schemas.microsoft.com/office/powerpoint/2010/main" val="2252364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得胜者（启示录 </a:t>
            </a:r>
            <a:r>
              <a:rPr lang="en-US" altLang="zh-CN" dirty="0">
                <a:latin typeface="Arial" charset="0"/>
                <a:ea typeface="ＭＳ Ｐゴシック" charset="0"/>
              </a:rPr>
              <a:t>2-3</a:t>
            </a:r>
            <a:r>
              <a:rPr lang="zh-CN" altLang="en-US" dirty="0">
                <a:latin typeface="Arial" charset="0"/>
                <a:ea typeface="ＭＳ Ｐゴシック" charset="0"/>
              </a:rPr>
              <a:t>章）</a:t>
            </a:r>
            <a:endParaRPr lang="en-US" dirty="0">
              <a:latin typeface="Arial" charset="0"/>
              <a:ea typeface="ＭＳ Ｐゴシック" charset="0"/>
            </a:endParaRPr>
          </a:p>
        </p:txBody>
      </p:sp>
      <p:sp>
        <p:nvSpPr>
          <p:cNvPr id="18" name="TextBox 17"/>
          <p:cNvSpPr txBox="1"/>
          <p:nvPr/>
        </p:nvSpPr>
        <p:spPr>
          <a:xfrm>
            <a:off x="971550" y="908050"/>
            <a:ext cx="2808288" cy="830997"/>
          </a:xfrm>
          <a:prstGeom prst="rect">
            <a:avLst/>
          </a:prstGeom>
          <a:noFill/>
        </p:spPr>
        <p:txBody>
          <a:bodyPr wrap="square">
            <a:spAutoFit/>
          </a:bodyPr>
          <a:lstStyle/>
          <a:p>
            <a:pPr lvl="0" algn="ctr">
              <a:defRPr/>
            </a:pPr>
            <a:r>
              <a:rPr lang="zh-CN" altLang="en-US" b="1" dirty="0">
                <a:solidFill>
                  <a:srgbClr val="FFFFFF"/>
                </a:solidFill>
                <a:effectLst>
                  <a:outerShdw blurRad="38100" dist="38100" dir="2700000" algn="tl">
                    <a:srgbClr val="000000">
                      <a:alpha val="43137"/>
                    </a:srgbClr>
                  </a:outerShdw>
                </a:effectLst>
                <a:latin typeface="Arial"/>
                <a:cs typeface="Arial"/>
              </a:rPr>
              <a:t>启示录 </a:t>
            </a:r>
            <a:r>
              <a:rPr lang="en-US" altLang="zh-CN" b="1" dirty="0">
                <a:solidFill>
                  <a:srgbClr val="FFFFFF"/>
                </a:solidFill>
                <a:effectLst>
                  <a:outerShdw blurRad="38100" dist="38100" dir="2700000" algn="tl">
                    <a:srgbClr val="000000">
                      <a:alpha val="43137"/>
                    </a:srgbClr>
                  </a:outerShdw>
                </a:effectLst>
                <a:latin typeface="Arial"/>
                <a:cs typeface="Arial"/>
              </a:rPr>
              <a:t>21:6-8 </a:t>
            </a:r>
            <a:r>
              <a:rPr lang="zh-CN" altLang="en-US" b="1" dirty="0">
                <a:solidFill>
                  <a:srgbClr val="FFFFFF"/>
                </a:solidFill>
                <a:effectLst>
                  <a:outerShdw blurRad="38100" dist="38100" dir="2700000" algn="tl">
                    <a:srgbClr val="000000">
                      <a:alpha val="43137"/>
                    </a:srgbClr>
                  </a:outerShdw>
                </a:effectLst>
                <a:latin typeface="Arial"/>
                <a:cs typeface="Arial"/>
              </a:rPr>
              <a:t>的上下文呈现三类人：</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59113" y="2852738"/>
            <a:ext cx="331311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dirty="0">
                <a:solidFill>
                  <a:srgbClr val="000000"/>
                </a:solidFill>
              </a:rPr>
              <a:t>得胜的，</a:t>
            </a:r>
            <a:r>
              <a:rPr lang="zh-CN" altLang="en-US" dirty="0">
                <a:solidFill>
                  <a:srgbClr val="FF0000"/>
                </a:solidFill>
              </a:rPr>
              <a:t>必要承受这些福分。我要作他的　神，他要作我的儿子</a:t>
            </a:r>
            <a:r>
              <a:rPr lang="zh-CN" altLang="en-US" dirty="0">
                <a:solidFill>
                  <a:srgbClr val="000000"/>
                </a:solidFill>
              </a:rPr>
              <a:t>。</a:t>
            </a: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TextBox 7"/>
          <p:cNvSpPr txBox="1"/>
          <p:nvPr/>
        </p:nvSpPr>
        <p:spPr>
          <a:xfrm>
            <a:off x="48761" y="2636005"/>
            <a:ext cx="3017384" cy="2677656"/>
          </a:xfrm>
          <a:prstGeom prst="rect">
            <a:avLst/>
          </a:prstGeom>
          <a:solidFill>
            <a:schemeClr val="tx1"/>
          </a:solidFill>
        </p:spPr>
        <p:txBody>
          <a:bodyPr wrap="square">
            <a:spAutoFit/>
          </a:bodyPr>
          <a:lstStyle/>
          <a:p>
            <a:pPr>
              <a:defRPr/>
            </a:pPr>
            <a:r>
              <a:rPr lang="zh-CN" altLang="en-US" b="1" dirty="0">
                <a:solidFill>
                  <a:srgbClr val="FFFF00"/>
                </a:solidFill>
                <a:effectLst>
                  <a:outerShdw blurRad="38100" dist="38100" dir="2700000" algn="tl">
                    <a:srgbClr val="000000">
                      <a:alpha val="43137"/>
                    </a:srgbClr>
                  </a:outerShdw>
                </a:effectLst>
                <a:latin typeface="Arial"/>
                <a:cs typeface="Arial"/>
              </a:rPr>
              <a:t>所有圣徒</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lang="zh-CN" altLang="en-US" b="1" dirty="0">
                <a:solidFill>
                  <a:srgbClr val="FFFFFF"/>
                </a:solidFill>
                <a:effectLst>
                  <a:outerShdw blurRad="38100" dist="38100" dir="2700000" algn="tl">
                    <a:srgbClr val="000000">
                      <a:alpha val="43137"/>
                    </a:srgbClr>
                  </a:outerShdw>
                </a:effectLst>
                <a:latin typeface="Arial"/>
                <a:cs typeface="Arial"/>
              </a:rPr>
              <a:t>他又对我说：“成了！我是阿拉法，是俄梅格；我是创始的，也是成终的。我要把生命的泉水，白白赐给口渴的人喝。</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(21:6).</a:t>
            </a:r>
          </a:p>
        </p:txBody>
      </p:sp>
      <p:sp>
        <p:nvSpPr>
          <p:cNvPr id="14" name="TextBox 13"/>
          <p:cNvSpPr txBox="1"/>
          <p:nvPr/>
        </p:nvSpPr>
        <p:spPr>
          <a:xfrm>
            <a:off x="6286951" y="901700"/>
            <a:ext cx="2808288" cy="3416320"/>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pPr lvl="0">
              <a:defRPr/>
            </a:pPr>
            <a:r>
              <a:rPr lang="zh-CN" altLang="en-US" dirty="0">
                <a:solidFill>
                  <a:srgbClr val="FFFF00"/>
                </a:solidFill>
              </a:rPr>
              <a:t>不信者</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lang="zh-CN" altLang="en-US" b="0" dirty="0">
                <a:effectLst/>
              </a:rPr>
              <a:t>只是那些胆怯的、不信的、可憎的、杀人的、淫乱的、行邪术的、拜偶像的和所有说谎的人，他们的分是在烧着硫磺的火湖里。这就是第二次的死。”</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 (21:8).</a:t>
            </a:r>
          </a:p>
        </p:txBody>
      </p:sp>
    </p:spTree>
    <p:extLst>
      <p:ext uri="{BB962C8B-B14F-4D97-AF65-F5344CB8AC3E}">
        <p14:creationId xmlns:p14="http://schemas.microsoft.com/office/powerpoint/2010/main" val="55110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得胜者（启示录 </a:t>
            </a:r>
            <a:r>
              <a:rPr lang="en-US" altLang="zh-CN" dirty="0">
                <a:latin typeface="Arial" charset="0"/>
                <a:ea typeface="ＭＳ Ｐゴシック" charset="0"/>
              </a:rPr>
              <a:t>2-3</a:t>
            </a:r>
            <a:r>
              <a:rPr lang="zh-CN" altLang="en-US" dirty="0">
                <a:latin typeface="Arial" charset="0"/>
                <a:ea typeface="ＭＳ Ｐゴシック" charset="0"/>
              </a:rPr>
              <a:t>章）</a:t>
            </a:r>
            <a:endParaRPr lang="en-US" dirty="0">
              <a:latin typeface="Arial" charset="0"/>
              <a:ea typeface="ＭＳ Ｐゴシック" charset="0"/>
            </a:endParaRPr>
          </a:p>
        </p:txBody>
      </p:sp>
      <p:sp>
        <p:nvSpPr>
          <p:cNvPr id="8" name="TextBox 7"/>
          <p:cNvSpPr txBox="1"/>
          <p:nvPr/>
        </p:nvSpPr>
        <p:spPr>
          <a:xfrm>
            <a:off x="133572" y="3618597"/>
            <a:ext cx="2635138" cy="1569660"/>
          </a:xfrm>
          <a:prstGeom prst="rect">
            <a:avLst/>
          </a:prstGeom>
          <a:noFill/>
        </p:spPr>
        <p:txBody>
          <a:bodyPr wrap="square">
            <a:spAutoFit/>
          </a:bodyPr>
          <a:lstStyle/>
          <a:p>
            <a:pPr>
              <a:defRPr/>
            </a:pPr>
            <a:r>
              <a:rPr lang="zh-CN" altLang="en-US" b="1" dirty="0">
                <a:solidFill>
                  <a:srgbClr val="FFFFFF"/>
                </a:solidFill>
                <a:effectLst>
                  <a:outerShdw blurRad="38100" dist="38100" dir="2700000" algn="tl">
                    <a:srgbClr val="000000">
                      <a:alpha val="43137"/>
                    </a:srgbClr>
                  </a:outerShdw>
                </a:effectLst>
                <a:latin typeface="Arial"/>
                <a:cs typeface="Arial"/>
              </a:rPr>
              <a:t>如果我们都得胜，那么为什么还要有这些警告和应许呢？</a:t>
            </a:r>
          </a:p>
        </p:txBody>
      </p:sp>
      <p:sp>
        <p:nvSpPr>
          <p:cNvPr id="14" name="TextBox 13"/>
          <p:cNvSpPr txBox="1"/>
          <p:nvPr/>
        </p:nvSpPr>
        <p:spPr>
          <a:xfrm>
            <a:off x="6728846" y="3958772"/>
            <a:ext cx="2289858" cy="1200329"/>
          </a:xfrm>
          <a:prstGeom prst="rect">
            <a:avLst/>
          </a:prstGeom>
          <a:noFill/>
        </p:spPr>
        <p:txBody>
          <a:bodyPr wrap="square">
            <a:spAutoFit/>
          </a:bodyPr>
          <a:lstStyle/>
          <a:p>
            <a:pPr algn="r">
              <a:defRPr/>
            </a:pPr>
            <a:r>
              <a:rPr lang="zh-CN" altLang="en-US" b="1" dirty="0">
                <a:solidFill>
                  <a:srgbClr val="FFFFFF"/>
                </a:solidFill>
                <a:effectLst>
                  <a:outerShdw blurRad="38100" dist="38100" dir="2700000" algn="tl">
                    <a:srgbClr val="000000">
                      <a:alpha val="43137"/>
                    </a:srgbClr>
                  </a:outerShdw>
                </a:effectLst>
                <a:latin typeface="Arial"/>
                <a:cs typeface="Arial"/>
              </a:rPr>
              <a:t>我决不从生命册上涂抹他的名</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(3:5)</a:t>
            </a:r>
          </a:p>
        </p:txBody>
      </p:sp>
      <p:sp>
        <p:nvSpPr>
          <p:cNvPr id="16" name="TextBox 15"/>
          <p:cNvSpPr txBox="1"/>
          <p:nvPr/>
        </p:nvSpPr>
        <p:spPr>
          <a:xfrm>
            <a:off x="5475517" y="692150"/>
            <a:ext cx="3683229" cy="1477328"/>
          </a:xfrm>
          <a:prstGeom prst="rect">
            <a:avLst/>
          </a:prstGeom>
          <a:noFill/>
        </p:spPr>
        <p:txBody>
          <a:bodyPr wrap="square">
            <a:spAutoFit/>
          </a:bodyPr>
          <a:lstStyle/>
          <a:p>
            <a:pPr>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a:t>
            </a:r>
            <a:r>
              <a:rPr lang="zh-CN" altLang="en-US" sz="1800" b="1" dirty="0">
                <a:solidFill>
                  <a:srgbClr val="FFFFFF"/>
                </a:solidFill>
                <a:effectLst>
                  <a:outerShdw blurRad="38100" dist="38100" dir="2700000" algn="tl">
                    <a:srgbClr val="000000">
                      <a:alpha val="43137"/>
                    </a:srgbClr>
                  </a:outerShdw>
                </a:effectLst>
                <a:latin typeface="Arial"/>
                <a:cs typeface="Arial"/>
              </a:rPr>
              <a:t>“这七封信涉及的是基督徒的行为，而不是救恩（启示录 </a:t>
            </a:r>
            <a:r>
              <a:rPr lang="en-US" altLang="zh-CN" sz="1800" b="1" dirty="0">
                <a:solidFill>
                  <a:srgbClr val="FFFFFF"/>
                </a:solidFill>
                <a:effectLst>
                  <a:outerShdw blurRad="38100" dist="38100" dir="2700000" algn="tl">
                    <a:srgbClr val="000000">
                      <a:alpha val="43137"/>
                    </a:srgbClr>
                  </a:outerShdw>
                </a:effectLst>
                <a:latin typeface="Arial"/>
                <a:cs typeface="Arial"/>
              </a:rPr>
              <a:t>2:2, 9, 13, 19</a:t>
            </a:r>
            <a:r>
              <a:rPr lang="zh-CN" altLang="en-US" sz="1800" b="1" dirty="0">
                <a:solidFill>
                  <a:srgbClr val="FFFFFF"/>
                </a:solidFill>
                <a:effectLst>
                  <a:outerShdw blurRad="38100" dist="38100" dir="2700000" algn="tl">
                    <a:srgbClr val="000000">
                      <a:alpha val="43137"/>
                    </a:srgbClr>
                  </a:outerShdw>
                </a:effectLst>
                <a:latin typeface="Arial"/>
                <a:cs typeface="Arial"/>
              </a:rPr>
              <a:t>；</a:t>
            </a:r>
            <a:r>
              <a:rPr lang="en-US" altLang="zh-CN" sz="1800" b="1" dirty="0">
                <a:solidFill>
                  <a:srgbClr val="FFFFFF"/>
                </a:solidFill>
                <a:effectLst>
                  <a:outerShdw blurRad="38100" dist="38100" dir="2700000" algn="tl">
                    <a:srgbClr val="000000">
                      <a:alpha val="43137"/>
                    </a:srgbClr>
                  </a:outerShdw>
                </a:effectLst>
                <a:latin typeface="Arial"/>
                <a:cs typeface="Arial"/>
              </a:rPr>
              <a:t>3:1, 8, 15</a:t>
            </a:r>
            <a:r>
              <a:rPr lang="zh-CN" altLang="en-US" sz="1800" b="1" dirty="0">
                <a:solidFill>
                  <a:srgbClr val="FFFFFF"/>
                </a:solidFill>
                <a:effectLst>
                  <a:outerShdw blurRad="38100" dist="38100" dir="2700000" algn="tl">
                    <a:srgbClr val="000000">
                      <a:alpha val="43137"/>
                    </a:srgbClr>
                  </a:outerShdw>
                </a:effectLst>
                <a:latin typeface="Arial"/>
                <a:cs typeface="Arial"/>
              </a:rPr>
              <a:t>）”</a:t>
            </a:r>
          </a:p>
          <a:p>
            <a:pPr>
              <a:defRPr/>
            </a:pPr>
            <a:r>
              <a:rPr lang="en-US" altLang="zh-CN" sz="1800" b="1" dirty="0">
                <a:solidFill>
                  <a:srgbClr val="FFFFFF"/>
                </a:solidFill>
                <a:effectLst>
                  <a:outerShdw blurRad="38100" dist="38100" dir="2700000" algn="tl">
                    <a:srgbClr val="000000">
                      <a:alpha val="43137"/>
                    </a:srgbClr>
                  </a:outerShdw>
                </a:effectLst>
                <a:latin typeface="Arial"/>
                <a:cs typeface="Arial"/>
              </a:rPr>
              <a:t>—— </a:t>
            </a:r>
            <a:r>
              <a:rPr lang="zh-CN" altLang="en-US" sz="1800" b="1" dirty="0">
                <a:solidFill>
                  <a:srgbClr val="FFFFFF"/>
                </a:solidFill>
                <a:effectLst>
                  <a:outerShdw blurRad="38100" dist="38100" dir="2700000" algn="tl">
                    <a:srgbClr val="000000">
                      <a:alpha val="43137"/>
                    </a:srgbClr>
                  </a:outerShdw>
                </a:effectLst>
                <a:latin typeface="Arial"/>
                <a:cs typeface="Arial"/>
              </a:rPr>
              <a:t>耶茨（</a:t>
            </a:r>
            <a:r>
              <a:rPr lang="en-US" sz="1800" b="1" dirty="0">
                <a:solidFill>
                  <a:srgbClr val="FFFFFF"/>
                </a:solidFill>
                <a:effectLst>
                  <a:outerShdw blurRad="38100" dist="38100" dir="2700000" algn="tl">
                    <a:srgbClr val="000000">
                      <a:alpha val="43137"/>
                    </a:srgbClr>
                  </a:outerShdw>
                </a:effectLst>
                <a:latin typeface="Arial"/>
                <a:cs typeface="Arial"/>
              </a:rPr>
              <a:t>Yates），《</a:t>
            </a:r>
            <a:r>
              <a:rPr lang="zh-CN" altLang="en-US" sz="1800" b="1" dirty="0">
                <a:solidFill>
                  <a:srgbClr val="FFFFFF"/>
                </a:solidFill>
                <a:effectLst>
                  <a:outerShdw blurRad="38100" dist="38100" dir="2700000" algn="tl">
                    <a:srgbClr val="000000">
                      <a:alpha val="43137"/>
                    </a:srgbClr>
                  </a:outerShdw>
                </a:effectLst>
                <a:latin typeface="Arial"/>
                <a:cs typeface="Arial"/>
              </a:rPr>
              <a:t>圣经学报</a:t>
            </a:r>
            <a:r>
              <a:rPr lang="en-US" altLang="zh-CN" sz="1800" b="1" dirty="0">
                <a:solidFill>
                  <a:srgbClr val="FFFFFF"/>
                </a:solidFill>
                <a:effectLst>
                  <a:outerShdw blurRad="38100" dist="38100" dir="2700000" algn="tl">
                    <a:srgbClr val="000000">
                      <a:alpha val="43137"/>
                    </a:srgbClr>
                  </a:outerShdw>
                </a:effectLst>
                <a:latin typeface="Arial"/>
                <a:cs typeface="Arial"/>
              </a:rPr>
              <a:t>》</a:t>
            </a:r>
            <a:r>
              <a:rPr lang="zh-CN" altLang="en-US" sz="1800" b="1" dirty="0">
                <a:solidFill>
                  <a:srgbClr val="FFFFFF"/>
                </a:solidFill>
                <a:effectLst>
                  <a:outerShdw blurRad="38100" dist="38100" dir="2700000" algn="tl">
                    <a:srgbClr val="000000">
                      <a:alpha val="43137"/>
                    </a:srgbClr>
                  </a:outerShdw>
                </a:effectLst>
                <a:latin typeface="Arial"/>
                <a:cs typeface="Arial"/>
              </a:rPr>
              <a:t>（</a:t>
            </a:r>
            <a:r>
              <a:rPr lang="en-US" sz="1800" b="1" dirty="0">
                <a:solidFill>
                  <a:srgbClr val="FFFFFF"/>
                </a:solidFill>
                <a:effectLst>
                  <a:outerShdw blurRad="38100" dist="38100" dir="2700000" algn="tl">
                    <a:srgbClr val="000000">
                      <a:alpha val="43137"/>
                    </a:srgbClr>
                  </a:outerShdw>
                </a:effectLst>
                <a:latin typeface="Arial"/>
                <a:cs typeface="Arial"/>
              </a:rPr>
              <a:t>BibSac，2006</a:t>
            </a:r>
            <a:r>
              <a:rPr lang="zh-CN" altLang="en-US" sz="1800" b="1" dirty="0">
                <a:solidFill>
                  <a:srgbClr val="FFFFFF"/>
                </a:solidFill>
                <a:effectLst>
                  <a:outerShdw blurRad="38100" dist="38100" dir="2700000" algn="tl">
                    <a:srgbClr val="000000">
                      <a:alpha val="43137"/>
                    </a:srgbClr>
                  </a:outerShdw>
                </a:effectLst>
                <a:latin typeface="Arial"/>
                <a:cs typeface="Arial"/>
              </a:rPr>
              <a:t>年）：</a:t>
            </a:r>
            <a:r>
              <a:rPr lang="en-US" altLang="zh-CN" sz="1800" b="1" dirty="0">
                <a:solidFill>
                  <a:srgbClr val="FFFFFF"/>
                </a:solidFill>
                <a:effectLst>
                  <a:outerShdw blurRad="38100" dist="38100" dir="2700000" algn="tl">
                    <a:srgbClr val="000000">
                      <a:alpha val="43137"/>
                    </a:srgbClr>
                  </a:outerShdw>
                </a:effectLst>
                <a:latin typeface="Arial"/>
                <a:cs typeface="Arial"/>
              </a:rPr>
              <a:t>227</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33278" y="817494"/>
            <a:ext cx="4286027" cy="1200329"/>
          </a:xfrm>
          <a:prstGeom prst="rect">
            <a:avLst/>
          </a:prstGeom>
          <a:noFill/>
        </p:spPr>
        <p:txBody>
          <a:bodyPr wrap="square">
            <a:spAutoFit/>
          </a:bodyPr>
          <a:lstStyle/>
          <a:p>
            <a:pPr>
              <a:defRPr/>
            </a:pPr>
            <a:r>
              <a:rPr lang="zh-CN" altLang="en-US" b="1" dirty="0">
                <a:solidFill>
                  <a:srgbClr val="FFFFFF"/>
                </a:solidFill>
                <a:effectLst>
                  <a:outerShdw blurRad="38100" dist="38100" dir="2700000" algn="tl">
                    <a:srgbClr val="000000">
                      <a:alpha val="43137"/>
                    </a:srgbClr>
                  </a:outerShdw>
                </a:effectLst>
                <a:latin typeface="Arial"/>
                <a:cs typeface="Arial"/>
              </a:rPr>
              <a:t>我必快来！你要持守你所有的，不要让人拿走你的冠冕。</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(3:11).</a:t>
            </a:r>
          </a:p>
        </p:txBody>
      </p:sp>
      <p:sp>
        <p:nvSpPr>
          <p:cNvPr id="2" name="TextBox 4">
            <a:extLst>
              <a:ext uri="{FF2B5EF4-FFF2-40B4-BE49-F238E27FC236}">
                <a16:creationId xmlns:a16="http://schemas.microsoft.com/office/drawing/2014/main" id="{4038F58C-F883-D90B-6DD2-2797AD5D5141}"/>
              </a:ext>
            </a:extLst>
          </p:cNvPr>
          <p:cNvSpPr txBox="1">
            <a:spLocks noChangeArrowheads="1"/>
          </p:cNvSpPr>
          <p:nvPr/>
        </p:nvSpPr>
        <p:spPr bwMode="auto">
          <a:xfrm>
            <a:off x="3171825" y="2553801"/>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a:defRPr/>
            </a:pPr>
            <a:r>
              <a:rPr lang="zh-CN" altLang="en-US" sz="3600" b="1" dirty="0">
                <a:solidFill>
                  <a:srgbClr val="000000"/>
                </a:solidFill>
                <a:latin typeface="Arial" panose="020B0604020202020204" pitchFamily="34" charset="0"/>
                <a:cs typeface="Arial" panose="020B0604020202020204" pitchFamily="34" charset="0"/>
              </a:rPr>
              <a:t>所有基督徒都是得胜者吗？</a:t>
            </a:r>
          </a:p>
        </p:txBody>
      </p:sp>
      <p:sp>
        <p:nvSpPr>
          <p:cNvPr id="4" name="TextBox 14">
            <a:extLst>
              <a:ext uri="{FF2B5EF4-FFF2-40B4-BE49-F238E27FC236}">
                <a16:creationId xmlns:a16="http://schemas.microsoft.com/office/drawing/2014/main" id="{18893B52-5F43-F720-CC02-5511553FF193}"/>
              </a:ext>
            </a:extLst>
          </p:cNvPr>
          <p:cNvSpPr txBox="1">
            <a:spLocks noChangeArrowheads="1"/>
          </p:cNvSpPr>
          <p:nvPr/>
        </p:nvSpPr>
        <p:spPr bwMode="auto">
          <a:xfrm>
            <a:off x="3208338" y="3908821"/>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a:defRPr/>
            </a:pPr>
            <a:r>
              <a:rPr lang="zh-CN" altLang="en-US" sz="3600" b="1" i="1" dirty="0">
                <a:solidFill>
                  <a:srgbClr val="000000"/>
                </a:solidFill>
                <a:latin typeface="Arial" panose="020B0604020202020204" pitchFamily="34" charset="0"/>
                <a:cs typeface="Arial" panose="020B0604020202020204" pitchFamily="34" charset="0"/>
              </a:rPr>
              <a:t>不，只有忠心的信徒才是。</a:t>
            </a:r>
          </a:p>
        </p:txBody>
      </p:sp>
    </p:spTree>
    <p:extLst>
      <p:ext uri="{BB962C8B-B14F-4D97-AF65-F5344CB8AC3E}">
        <p14:creationId xmlns:p14="http://schemas.microsoft.com/office/powerpoint/2010/main" val="1185989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par>
                          <p:cTn id="26" fill="hold">
                            <p:stCondLst>
                              <p:cond delay="0"/>
                            </p:stCondLst>
                            <p:childTnLst>
                              <p:par>
                                <p:cTn id="27" presetID="55"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strVal val="#ppt_w*0.70"/>
                                          </p:val>
                                        </p:tav>
                                        <p:tav tm="100000">
                                          <p:val>
                                            <p:strVal val="#ppt_w"/>
                                          </p:val>
                                        </p:tav>
                                      </p:tavLst>
                                    </p:anim>
                                    <p:anim calcmode="lin" valueType="num">
                                      <p:cBhvr>
                                        <p:cTn id="30" dur="1000" fill="hold"/>
                                        <p:tgtEl>
                                          <p:spTgt spid="2"/>
                                        </p:tgtEl>
                                        <p:attrNameLst>
                                          <p:attrName>ppt_h</p:attrName>
                                        </p:attrNameLst>
                                      </p:cBhvr>
                                      <p:tavLst>
                                        <p:tav tm="0">
                                          <p:val>
                                            <p:strVal val="#ppt_h"/>
                                          </p:val>
                                        </p:tav>
                                        <p:tav tm="100000">
                                          <p:val>
                                            <p:strVal val="#ppt_h"/>
                                          </p:val>
                                        </p:tav>
                                      </p:tavLst>
                                    </p:anim>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strVal val="#ppt_w*0.70"/>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Effect transition="in" filter="fade">
                                      <p:cBhvr>
                                        <p:cTn id="3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18" grpId="0"/>
      <p:bldP spid="2" grpId="0"/>
      <p:bldP spid="4"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得胜者</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 name="5-Point Star 2"/>
          <p:cNvSpPr>
            <a:spLocks/>
          </p:cNvSpPr>
          <p:nvPr/>
        </p:nvSpPr>
        <p:spPr bwMode="auto">
          <a:xfrm>
            <a:off x="796616" y="68275"/>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sp>
        <p:nvSpPr>
          <p:cNvPr id="5" name="TextBox 4"/>
          <p:cNvSpPr txBox="1">
            <a:spLocks noChangeArrowheads="1"/>
          </p:cNvSpPr>
          <p:nvPr/>
        </p:nvSpPr>
        <p:spPr bwMode="auto">
          <a:xfrm>
            <a:off x="3132138" y="2944785"/>
            <a:ext cx="310673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FF0000"/>
                </a:solidFill>
              </a:rPr>
              <a:t>"</a:t>
            </a:r>
            <a:r>
              <a:rPr lang="zh-CN" altLang="en-US" dirty="0">
                <a:solidFill>
                  <a:srgbClr val="FF0000"/>
                </a:solidFill>
              </a:rPr>
              <a:t>得胜者</a:t>
            </a:r>
            <a:r>
              <a:rPr lang="en-US" altLang="zh-CN" dirty="0">
                <a:solidFill>
                  <a:srgbClr val="FF0000"/>
                </a:solidFill>
              </a:rPr>
              <a:t>"</a:t>
            </a:r>
            <a:r>
              <a:rPr lang="zh-CN" altLang="en-US" dirty="0">
                <a:solidFill>
                  <a:srgbClr val="000000"/>
                </a:solidFill>
              </a:rPr>
              <a:t>在每间教会的身上都有被提起；</a:t>
            </a:r>
            <a:endParaRPr lang="en-US" altLang="zh-CN" dirty="0">
              <a:solidFill>
                <a:srgbClr val="000000"/>
              </a:solidFill>
            </a:endParaRPr>
          </a:p>
          <a:p>
            <a:pPr algn="ctr"/>
            <a:r>
              <a:rPr lang="zh-CN" altLang="en-US" dirty="0">
                <a:solidFill>
                  <a:srgbClr val="000000"/>
                </a:solidFill>
              </a:rPr>
              <a:t>加上</a:t>
            </a:r>
            <a:r>
              <a:rPr lang="en-US" altLang="zh-CN" dirty="0">
                <a:solidFill>
                  <a:srgbClr val="000000"/>
                </a:solidFill>
              </a:rPr>
              <a:t>21:7</a:t>
            </a:r>
            <a:r>
              <a:rPr lang="zh-CN" altLang="en-US" dirty="0">
                <a:solidFill>
                  <a:srgbClr val="000000"/>
                </a:solidFill>
              </a:rPr>
              <a:t>一共出现了八次</a:t>
            </a:r>
            <a:endParaRPr lang="en-US" dirty="0">
              <a:solidFill>
                <a:srgbClr val="000000"/>
              </a:solidFill>
            </a:endParaRPr>
          </a:p>
        </p:txBody>
      </p:sp>
      <p:sp>
        <p:nvSpPr>
          <p:cNvPr id="13" name="TextBox 1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5" name="TextBox 1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7" name="TextBox 16"/>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9" name="TextBox 1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1" name="TextBox 20"/>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2" name="TextBox 21"/>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67796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normAutofit fontScale="90000"/>
          </a:bodyPr>
          <a:lstStyle/>
          <a:p>
            <a:r>
              <a:rPr lang="en-US">
                <a:solidFill>
                  <a:schemeClr val="bg1"/>
                </a:solidFill>
              </a:rPr>
              <a:t>Sardis Temple of Artemis from above</a:t>
            </a:r>
          </a:p>
        </p:txBody>
      </p:sp>
      <p:pic>
        <p:nvPicPr>
          <p:cNvPr id="17411" name="Picture 3" descr="Sardis Temple of Artemis from above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zh-CN" altLang="en-US" sz="3600" dirty="0"/>
              <a:t>撒狄的阿耳忒弥斯神庙往下观望</a:t>
            </a:r>
            <a:endParaRPr lang="en-US" sz="3600" dirty="0"/>
          </a:p>
        </p:txBody>
      </p:sp>
    </p:spTree>
    <p:extLst>
      <p:ext uri="{BB962C8B-B14F-4D97-AF65-F5344CB8AC3E}">
        <p14:creationId xmlns:p14="http://schemas.microsoft.com/office/powerpoint/2010/main" val="246329662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sp>
        <p:nvSpPr>
          <p:cNvPr id="5" name="TextBox 4"/>
          <p:cNvSpPr txBox="1">
            <a:spLocks noChangeArrowheads="1"/>
          </p:cNvSpPr>
          <p:nvPr/>
        </p:nvSpPr>
        <p:spPr bwMode="auto">
          <a:xfrm>
            <a:off x="3132138" y="2705100"/>
            <a:ext cx="3106737"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得胜的，我必将</a:t>
            </a:r>
            <a:r>
              <a:rPr lang="zh-CN" altLang="en-US" dirty="0">
                <a:solidFill>
                  <a:srgbClr val="FF0000"/>
                </a:solidFill>
              </a:rPr>
              <a:t>神乐园生命树的果子</a:t>
            </a:r>
            <a:r>
              <a:rPr lang="zh-CN" altLang="en-US" dirty="0">
                <a:solidFill>
                  <a:srgbClr val="000000"/>
                </a:solidFill>
              </a:rPr>
              <a:t>赐给他吃。</a:t>
            </a:r>
            <a:r>
              <a:rPr lang="en-US" dirty="0">
                <a:solidFill>
                  <a:srgbClr val="000000"/>
                </a:solidFill>
              </a:rPr>
              <a:t> (2:7)</a:t>
            </a:r>
          </a:p>
        </p:txBody>
      </p:sp>
      <p:sp>
        <p:nvSpPr>
          <p:cNvPr id="806925"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17" name="Title 16"/>
          <p:cNvSpPr>
            <a:spLocks noGrp="1"/>
          </p:cNvSpPr>
          <p:nvPr>
            <p:ph type="title"/>
          </p:nvPr>
        </p:nvSpPr>
        <p:spPr/>
        <p:txBody>
          <a:bodyPr/>
          <a:lstStyle/>
          <a:p>
            <a:endParaRPr lang="en-US"/>
          </a:p>
        </p:txBody>
      </p:sp>
      <p:sp>
        <p:nvSpPr>
          <p:cNvPr id="19"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1" name="TextBox 20"/>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3" name="TextBox 22"/>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4" name="TextBox 2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5" name="TextBox 24"/>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6" name="TextBox 25"/>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7" name="TextBox 26"/>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932479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sp>
        <p:nvSpPr>
          <p:cNvPr id="5" name="TextBox 4"/>
          <p:cNvSpPr txBox="1">
            <a:spLocks noChangeArrowheads="1"/>
          </p:cNvSpPr>
          <p:nvPr/>
        </p:nvSpPr>
        <p:spPr bwMode="auto">
          <a:xfrm>
            <a:off x="3132138" y="2705100"/>
            <a:ext cx="310673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a:t>
            </a:r>
            <a:r>
              <a:rPr lang="zh-CN" altLang="en-US" dirty="0">
                <a:solidFill>
                  <a:srgbClr val="FF0000"/>
                </a:solidFill>
              </a:rPr>
              <a:t>必不受第二次死的害</a:t>
            </a:r>
            <a:r>
              <a:rPr lang="zh-CN" altLang="en-US" dirty="0">
                <a:solidFill>
                  <a:srgbClr val="000000"/>
                </a:solidFill>
              </a:rPr>
              <a:t>。</a:t>
            </a:r>
            <a:r>
              <a:rPr lang="en-US" dirty="0">
                <a:solidFill>
                  <a:srgbClr val="000000"/>
                </a:solidFill>
              </a:rPr>
              <a:t> (2:11)</a:t>
            </a:r>
          </a:p>
        </p:txBody>
      </p:sp>
      <p:sp>
        <p:nvSpPr>
          <p:cNvPr id="80897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21" name="Title 20"/>
          <p:cNvSpPr>
            <a:spLocks noGrp="1"/>
          </p:cNvSpPr>
          <p:nvPr>
            <p:ph type="title"/>
          </p:nvPr>
        </p:nvSpPr>
        <p:spPr/>
        <p:txBody>
          <a:bodyPr/>
          <a:lstStyle/>
          <a:p>
            <a:endParaRPr lang="en-US"/>
          </a:p>
        </p:txBody>
      </p:sp>
      <p:sp>
        <p:nvSpPr>
          <p:cNvPr id="22"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3" name="TextBox 22"/>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5" name="TextBox 2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6" name="TextBox 25"/>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7" name="TextBox 26"/>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8" name="TextBox 2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9" name="TextBox 28"/>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1496589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sp>
        <p:nvSpPr>
          <p:cNvPr id="5" name="TextBox 4"/>
          <p:cNvSpPr txBox="1">
            <a:spLocks noChangeArrowheads="1"/>
          </p:cNvSpPr>
          <p:nvPr/>
        </p:nvSpPr>
        <p:spPr bwMode="auto">
          <a:xfrm>
            <a:off x="2771775" y="1125538"/>
            <a:ext cx="3971925"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br>
              <a:rPr lang="en-US" altLang="zh-CN" dirty="0">
                <a:solidFill>
                  <a:srgbClr val="000000"/>
                </a:solidFill>
                <a:latin typeface="ＭＳ ゴシック"/>
                <a:ea typeface="ＭＳ ゴシック"/>
                <a:cs typeface="ＭＳ ゴシック"/>
              </a:rPr>
            </a:br>
            <a:r>
              <a:rPr lang="en-US" altLang="zh-CN" dirty="0">
                <a:solidFill>
                  <a:srgbClr val="000000"/>
                </a:solidFill>
                <a:latin typeface="ＭＳ ゴシック"/>
                <a:ea typeface="ＭＳ ゴシック"/>
                <a:cs typeface="ＭＳ ゴシック"/>
              </a:rPr>
              <a:t> </a:t>
            </a:r>
            <a:r>
              <a:rPr lang="zh-CN" altLang="en-US" dirty="0">
                <a:solidFill>
                  <a:srgbClr val="000000"/>
                </a:solidFill>
                <a:latin typeface="ＭＳ ゴシック"/>
                <a:ea typeface="ＭＳ ゴシック"/>
                <a:cs typeface="ＭＳ ゴシック"/>
              </a:rPr>
              <a:t>得胜的，</a:t>
            </a:r>
            <a:endParaRPr lang="en-US" altLang="zh-CN" dirty="0">
              <a:solidFill>
                <a:srgbClr val="000000"/>
              </a:solidFill>
              <a:latin typeface="ＭＳ ゴシック"/>
              <a:ea typeface="ＭＳ ゴシック"/>
              <a:cs typeface="ＭＳ ゴシック"/>
            </a:endParaRPr>
          </a:p>
          <a:p>
            <a:pPr algn="ctr"/>
            <a:r>
              <a:rPr lang="en-US" dirty="0">
                <a:solidFill>
                  <a:srgbClr val="000000"/>
                </a:solidFill>
                <a:latin typeface="ＭＳ ゴシック"/>
                <a:ea typeface="ＭＳ ゴシック"/>
                <a:cs typeface="ＭＳ ゴシック"/>
              </a:rPr>
              <a:t>我必将 </a:t>
            </a:r>
          </a:p>
          <a:p>
            <a:pPr algn="ctr"/>
            <a:r>
              <a:rPr lang="en-US" dirty="0">
                <a:solidFill>
                  <a:srgbClr val="000000"/>
                </a:solidFill>
                <a:latin typeface="ＭＳ ゴシック"/>
                <a:ea typeface="ＭＳ ゴシック"/>
                <a:cs typeface="ＭＳ ゴシック"/>
              </a:rPr>
              <a:t>那</a:t>
            </a:r>
            <a:r>
              <a:rPr lang="en-US" dirty="0">
                <a:solidFill>
                  <a:srgbClr val="FF0000"/>
                </a:solidFill>
                <a:latin typeface="ＭＳ ゴシック"/>
                <a:ea typeface="ＭＳ ゴシック"/>
                <a:cs typeface="ＭＳ ゴシック"/>
              </a:rPr>
              <a:t>隐藏的 </a:t>
            </a:r>
          </a:p>
          <a:p>
            <a:pPr algn="ctr"/>
            <a:r>
              <a:rPr lang="en-US" dirty="0">
                <a:solidFill>
                  <a:srgbClr val="FF0000"/>
                </a:solidFill>
                <a:latin typeface="ＭＳ ゴシック"/>
                <a:ea typeface="ＭＳ ゴシック"/>
                <a:cs typeface="ＭＳ ゴシック"/>
              </a:rPr>
              <a:t>吗哪</a:t>
            </a:r>
            <a:r>
              <a:rPr lang="en-US" dirty="0">
                <a:solidFill>
                  <a:srgbClr val="000000"/>
                </a:solidFill>
                <a:latin typeface="ＭＳ ゴシック"/>
                <a:ea typeface="ＭＳ ゴシック"/>
                <a:cs typeface="ＭＳ ゴシック"/>
              </a:rPr>
              <a:t>赐给他</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并赐</a:t>
            </a:r>
          </a:p>
          <a:p>
            <a:pPr algn="ctr"/>
            <a:r>
              <a:rPr lang="en-US" dirty="0">
                <a:solidFill>
                  <a:srgbClr val="000000"/>
                </a:solidFill>
                <a:latin typeface="ＭＳ ゴシック"/>
                <a:ea typeface="ＭＳ ゴシック"/>
                <a:cs typeface="ＭＳ ゴシック"/>
              </a:rPr>
              <a:t>他</a:t>
            </a:r>
            <a:r>
              <a:rPr lang="en-US" dirty="0">
                <a:solidFill>
                  <a:srgbClr val="FF0000"/>
                </a:solidFill>
                <a:latin typeface="ＭＳ ゴシック"/>
                <a:ea typeface="ＭＳ ゴシック"/>
                <a:cs typeface="ＭＳ ゴシック"/>
              </a:rPr>
              <a:t>一块白石</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石上写着</a:t>
            </a:r>
          </a:p>
          <a:p>
            <a:pPr algn="ctr"/>
            <a:r>
              <a:rPr lang="en-US" dirty="0">
                <a:solidFill>
                  <a:srgbClr val="000000"/>
                </a:solidFill>
                <a:latin typeface="ＭＳ ゴシック"/>
                <a:ea typeface="ＭＳ ゴシック"/>
                <a:cs typeface="ＭＳ ゴシック"/>
              </a:rPr>
              <a:t>新名；除了那领受的以外，没有人能认识  </a:t>
            </a:r>
            <a:br>
              <a:rPr lang="en-US" dirty="0">
                <a:solidFill>
                  <a:srgbClr val="000000"/>
                </a:solidFill>
                <a:latin typeface="ＭＳ ゴシック"/>
                <a:ea typeface="ＭＳ ゴシック"/>
                <a:cs typeface="ＭＳ ゴシック"/>
              </a:rPr>
            </a:br>
            <a:r>
              <a:rPr lang="en-US" dirty="0">
                <a:solidFill>
                  <a:srgbClr val="000000"/>
                </a:solidFill>
                <a:latin typeface="ＭＳ ゴシック"/>
                <a:ea typeface="ＭＳ ゴシック"/>
                <a:cs typeface="ＭＳ ゴシック"/>
              </a:rPr>
              <a:t> (2:17)</a:t>
            </a:r>
          </a:p>
        </p:txBody>
      </p:sp>
      <p:sp>
        <p:nvSpPr>
          <p:cNvPr id="81102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5" name="Title 24"/>
          <p:cNvSpPr>
            <a:spLocks noGrp="1"/>
          </p:cNvSpPr>
          <p:nvPr>
            <p:ph type="title"/>
          </p:nvPr>
        </p:nvSpPr>
        <p:spPr/>
        <p:txBody>
          <a:bodyPr/>
          <a:lstStyle/>
          <a:p>
            <a:endParaRPr lang="en-US"/>
          </a:p>
        </p:txBody>
      </p:sp>
      <p:sp>
        <p:nvSpPr>
          <p:cNvPr id="26"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7" name="TextBox 26"/>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9" name="TextBox 28"/>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0" name="TextBox 29"/>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1" name="TextBox 30"/>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2" name="TextBox 31"/>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3" name="TextBox 32"/>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696711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sp>
        <p:nvSpPr>
          <p:cNvPr id="5" name="TextBox 4"/>
          <p:cNvSpPr txBox="1">
            <a:spLocks noChangeArrowheads="1"/>
          </p:cNvSpPr>
          <p:nvPr/>
        </p:nvSpPr>
        <p:spPr bwMode="auto">
          <a:xfrm>
            <a:off x="2976563" y="2636838"/>
            <a:ext cx="34671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rPr>
              <a:t> </a:t>
            </a:r>
            <a:r>
              <a:rPr lang="en-US" dirty="0">
                <a:solidFill>
                  <a:srgbClr val="000000"/>
                </a:solidFill>
                <a:latin typeface="ＭＳ Ｐゴシック"/>
                <a:ea typeface="ＭＳ Ｐゴシック"/>
                <a:cs typeface="ＭＳ Ｐゴシック"/>
              </a:rPr>
              <a:t>那得胜又遵守我命令到底的，我要赐给他权柄</a:t>
            </a:r>
          </a:p>
          <a:p>
            <a:pPr algn="ctr"/>
            <a:r>
              <a:rPr lang="en-US" dirty="0">
                <a:solidFill>
                  <a:srgbClr val="FF0000"/>
                </a:solidFill>
                <a:latin typeface="ＭＳ Ｐゴシック"/>
                <a:ea typeface="ＭＳ Ｐゴシック"/>
                <a:cs typeface="ＭＳ Ｐゴシック"/>
              </a:rPr>
              <a:t>制伏列国</a:t>
            </a:r>
          </a:p>
          <a:p>
            <a:pPr algn="ctr"/>
            <a:r>
              <a:rPr lang="en-US" dirty="0">
                <a:solidFill>
                  <a:srgbClr val="000000"/>
                </a:solidFill>
              </a:rPr>
              <a:t>(2:26)</a:t>
            </a:r>
          </a:p>
        </p:txBody>
      </p:sp>
      <p:sp>
        <p:nvSpPr>
          <p:cNvPr id="81307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7" name="Title 26"/>
          <p:cNvSpPr>
            <a:spLocks noGrp="1"/>
          </p:cNvSpPr>
          <p:nvPr>
            <p:ph type="title"/>
          </p:nvPr>
        </p:nvSpPr>
        <p:spPr/>
        <p:txBody>
          <a:bodyPr/>
          <a:lstStyle/>
          <a:p>
            <a:endParaRPr lang="en-US"/>
          </a:p>
        </p:txBody>
      </p:sp>
      <p:sp>
        <p:nvSpPr>
          <p:cNvPr id="28"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9" name="TextBox 28"/>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1" name="TextBox 30"/>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2" name="TextBox 31"/>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3" name="TextBox 32"/>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4" name="TextBox 33"/>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5" name="TextBox 34"/>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543733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sp>
        <p:nvSpPr>
          <p:cNvPr id="5" name="TextBox 4"/>
          <p:cNvSpPr txBox="1">
            <a:spLocks noChangeArrowheads="1"/>
          </p:cNvSpPr>
          <p:nvPr/>
        </p:nvSpPr>
        <p:spPr bwMode="auto">
          <a:xfrm>
            <a:off x="2555875" y="2041898"/>
            <a:ext cx="433228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ゴシック"/>
                <a:ea typeface="ＭＳ ゴシック"/>
                <a:cs typeface="ＭＳ ゴシック"/>
              </a:rPr>
              <a:t>凡得胜</a:t>
            </a:r>
          </a:p>
          <a:p>
            <a:pPr algn="ctr"/>
            <a:r>
              <a:rPr lang="en-US" dirty="0">
                <a:solidFill>
                  <a:srgbClr val="000000"/>
                </a:solidFill>
                <a:latin typeface="ＭＳ ゴシック"/>
                <a:ea typeface="ＭＳ ゴシック"/>
                <a:cs typeface="ＭＳ ゴシック"/>
              </a:rPr>
              <a:t>的必这样</a:t>
            </a:r>
          </a:p>
          <a:p>
            <a:pPr algn="ctr"/>
            <a:r>
              <a:rPr lang="en-US" dirty="0">
                <a:solidFill>
                  <a:srgbClr val="000000"/>
                </a:solidFill>
                <a:latin typeface="ＭＳ ゴシック"/>
                <a:ea typeface="ＭＳ ゴシック"/>
                <a:cs typeface="ＭＳ ゴシック"/>
              </a:rPr>
              <a:t>穿白衣，我也必不从生命册上涂抹他的名；且要在我父</a:t>
            </a:r>
          </a:p>
          <a:p>
            <a:pPr algn="ctr"/>
            <a:r>
              <a:rPr lang="en-US" dirty="0">
                <a:solidFill>
                  <a:srgbClr val="000000"/>
                </a:solidFill>
                <a:latin typeface="ＭＳ ゴシック"/>
                <a:ea typeface="ＭＳ ゴシック"/>
                <a:cs typeface="ＭＳ ゴシック"/>
              </a:rPr>
              <a:t>面前，和我父众使者面前 ，</a:t>
            </a:r>
          </a:p>
          <a:p>
            <a:pPr algn="ctr"/>
            <a:r>
              <a:rPr lang="en-US" dirty="0">
                <a:solidFill>
                  <a:srgbClr val="000000"/>
                </a:solidFill>
                <a:latin typeface="ＭＳ ゴシック"/>
                <a:ea typeface="ＭＳ ゴシック"/>
                <a:cs typeface="ＭＳ ゴシック"/>
              </a:rPr>
              <a:t>认他的名</a:t>
            </a:r>
          </a:p>
          <a:p>
            <a:pPr algn="ctr"/>
            <a:r>
              <a:rPr lang="zh-CN" altLang="en-US" dirty="0">
                <a:solidFill>
                  <a:srgbClr val="000000"/>
                </a:solidFill>
                <a:latin typeface="ＭＳ ゴシック"/>
                <a:ea typeface="ＭＳ ゴシック"/>
                <a:cs typeface="ＭＳ ゴシック"/>
              </a:rPr>
              <a:t>（</a:t>
            </a:r>
            <a:r>
              <a:rPr lang="en-US" altLang="zh-CN" dirty="0">
                <a:solidFill>
                  <a:srgbClr val="000000"/>
                </a:solidFill>
                <a:latin typeface="ＭＳ ゴシック"/>
                <a:ea typeface="ＭＳ ゴシック"/>
                <a:cs typeface="ＭＳ ゴシック"/>
              </a:rPr>
              <a:t>3:5</a:t>
            </a:r>
            <a:r>
              <a:rPr lang="zh-CN" altLang="en-US" dirty="0">
                <a:solidFill>
                  <a:srgbClr val="000000"/>
                </a:solidFill>
                <a:latin typeface="ＭＳ ゴシック"/>
                <a:ea typeface="ＭＳ ゴシック"/>
                <a:cs typeface="ＭＳ ゴシック"/>
              </a:rPr>
              <a:t>）</a:t>
            </a:r>
            <a:endParaRPr lang="en-US" dirty="0">
              <a:solidFill>
                <a:srgbClr val="000000"/>
              </a:solidFill>
              <a:latin typeface="ＭＳ ゴシック"/>
              <a:ea typeface="ＭＳ ゴシック"/>
              <a:cs typeface="ＭＳ ゴシック"/>
            </a:endParaRPr>
          </a:p>
        </p:txBody>
      </p:sp>
      <p:sp>
        <p:nvSpPr>
          <p:cNvPr id="81512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30" name="Title 29"/>
          <p:cNvSpPr>
            <a:spLocks noGrp="1"/>
          </p:cNvSpPr>
          <p:nvPr>
            <p:ph type="title"/>
          </p:nvPr>
        </p:nvSpPr>
        <p:spPr/>
        <p:txBody>
          <a:bodyPr/>
          <a:lstStyle/>
          <a:p>
            <a:endParaRPr lang="en-US"/>
          </a:p>
        </p:txBody>
      </p:sp>
      <p:sp>
        <p:nvSpPr>
          <p:cNvPr id="31"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2" name="TextBox 31"/>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3" name="TextBox 3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4" name="TextBox 33"/>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5" name="TextBox 34"/>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6" name="TextBox 3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7" name="TextBox 36"/>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766413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sp>
        <p:nvSpPr>
          <p:cNvPr id="5" name="TextBox 4"/>
          <p:cNvSpPr txBox="1">
            <a:spLocks noChangeArrowheads="1"/>
          </p:cNvSpPr>
          <p:nvPr/>
        </p:nvSpPr>
        <p:spPr bwMode="auto">
          <a:xfrm>
            <a:off x="2627313" y="2326345"/>
            <a:ext cx="424815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dirty="0">
                <a:solidFill>
                  <a:srgbClr val="000000"/>
                </a:solidFill>
                <a:latin typeface="ＭＳ Ｐゴシック"/>
                <a:ea typeface="ＭＳ Ｐゴシック"/>
                <a:cs typeface="ＭＳ Ｐゴシック"/>
              </a:rPr>
              <a:t>得胜的，</a:t>
            </a:r>
          </a:p>
          <a:p>
            <a:pPr algn="ctr"/>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Title 32"/>
          <p:cNvSpPr>
            <a:spLocks noGrp="1"/>
          </p:cNvSpPr>
          <p:nvPr>
            <p:ph type="title"/>
          </p:nvPr>
        </p:nvSpPr>
        <p:spPr/>
        <p:txBody>
          <a:bodyPr/>
          <a:lstStyle/>
          <a:p>
            <a:endParaRPr lang="en-US"/>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1673299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3:21</a:t>
              </a:r>
            </a:p>
          </p:txBody>
        </p:sp>
      </p:grpSp>
      <p:sp>
        <p:nvSpPr>
          <p:cNvPr id="5" name="TextBox 4"/>
          <p:cNvSpPr txBox="1">
            <a:spLocks noChangeArrowheads="1"/>
          </p:cNvSpPr>
          <p:nvPr/>
        </p:nvSpPr>
        <p:spPr bwMode="auto">
          <a:xfrm>
            <a:off x="3059113" y="2742915"/>
            <a:ext cx="331311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ゴシック"/>
                <a:ea typeface="ＭＳ ゴシック"/>
                <a:cs typeface="ＭＳ ゴシック"/>
              </a:rPr>
              <a:t>得胜的，我要赐他</a:t>
            </a:r>
            <a:r>
              <a:rPr lang="en-US" dirty="0">
                <a:solidFill>
                  <a:srgbClr val="FF0000"/>
                </a:solidFill>
                <a:latin typeface="ＭＳ ゴシック"/>
                <a:ea typeface="ＭＳ ゴシック"/>
                <a:cs typeface="ＭＳ ゴシック"/>
              </a:rPr>
              <a:t>在我宝座上与我同坐</a:t>
            </a:r>
            <a:r>
              <a:rPr lang="en-US" dirty="0">
                <a:solidFill>
                  <a:srgbClr val="000000"/>
                </a:solidFill>
                <a:latin typeface="ＭＳ ゴシック"/>
                <a:ea typeface="ＭＳ ゴシック"/>
                <a:cs typeface="ＭＳ ゴシック"/>
              </a:rPr>
              <a:t>，就如我得了胜，在我父的宝座上与他同坐一般.</a:t>
            </a:r>
          </a:p>
          <a:p>
            <a:pPr algn="ctr"/>
            <a:r>
              <a:rPr lang="en-US" dirty="0">
                <a:solidFill>
                  <a:srgbClr val="000000"/>
                </a:solidFill>
              </a:rPr>
              <a:t>(3:21)</a:t>
            </a:r>
          </a:p>
        </p:txBody>
      </p:sp>
      <p:sp>
        <p:nvSpPr>
          <p:cNvPr id="8192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6" name="Title 35"/>
          <p:cNvSpPr>
            <a:spLocks noGrp="1"/>
          </p:cNvSpPr>
          <p:nvPr>
            <p:ph type="title"/>
          </p:nvPr>
        </p:nvSpPr>
        <p:spPr/>
        <p:txBody>
          <a:bodyPr/>
          <a:lstStyle/>
          <a:p>
            <a:endParaRPr lang="en-US"/>
          </a:p>
        </p:txBody>
      </p:sp>
      <p:sp>
        <p:nvSpPr>
          <p:cNvPr id="37"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8" name="TextBox 37"/>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9" name="TextBox 38"/>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40" name="TextBox 39"/>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41" name="TextBox 40"/>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42" name="TextBox 41"/>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3" name="TextBox 42"/>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4" name="TextBox 43"/>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4210892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3:21</a:t>
              </a:r>
            </a:p>
          </p:txBody>
        </p:sp>
      </p:grpSp>
      <p:sp>
        <p:nvSpPr>
          <p:cNvPr id="5" name="TextBox 4"/>
          <p:cNvSpPr txBox="1">
            <a:spLocks noChangeArrowheads="1"/>
          </p:cNvSpPr>
          <p:nvPr/>
        </p:nvSpPr>
        <p:spPr bwMode="auto">
          <a:xfrm>
            <a:off x="3059113" y="2620603"/>
            <a:ext cx="331311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Ｐゴシック"/>
                <a:ea typeface="ＭＳ Ｐゴシック"/>
                <a:cs typeface="ＭＳ Ｐゴシック"/>
              </a:rPr>
              <a:t>得胜的，</a:t>
            </a:r>
            <a:r>
              <a:rPr lang="en-US" dirty="0">
                <a:solidFill>
                  <a:srgbClr val="FF0000"/>
                </a:solidFill>
                <a:latin typeface="ＭＳ Ｐゴシック"/>
                <a:ea typeface="ＭＳ Ｐゴシック"/>
                <a:cs typeface="ＭＳ Ｐゴシック"/>
              </a:rPr>
              <a:t>必承受这些为业：我要作他的神，他要作我的儿子</a:t>
            </a:r>
            <a:r>
              <a:rPr lang="en-US" dirty="0">
                <a:solidFill>
                  <a:srgbClr val="000000"/>
                </a:solidFill>
                <a:latin typeface="ＭＳ Ｐゴシック"/>
                <a:ea typeface="ＭＳ Ｐゴシック"/>
                <a:cs typeface="ＭＳ Ｐゴシック"/>
              </a:rPr>
              <a:t>。</a:t>
            </a:r>
          </a:p>
          <a:p>
            <a:pPr algn="ctr"/>
            <a:r>
              <a:rPr lang="en-US" dirty="0">
                <a:solidFill>
                  <a:srgbClr val="000000"/>
                </a:solidFill>
                <a:latin typeface="ＭＳ Ｐゴシック"/>
                <a:ea typeface="ＭＳ Ｐゴシック"/>
                <a:cs typeface="ＭＳ Ｐゴシック"/>
              </a:rPr>
              <a:t>(21:7)</a:t>
            </a:r>
          </a:p>
        </p:txBody>
      </p:sp>
      <p:sp>
        <p:nvSpPr>
          <p:cNvPr id="34" name="Title 33"/>
          <p:cNvSpPr>
            <a:spLocks noGrp="1"/>
          </p:cNvSpPr>
          <p:nvPr>
            <p:ph type="title"/>
          </p:nvPr>
        </p:nvSpPr>
        <p:spPr/>
        <p:txBody>
          <a:bodyPr/>
          <a:lstStyle/>
          <a:p>
            <a:endParaRPr lang="en-US"/>
          </a:p>
        </p:txBody>
      </p:sp>
      <p:sp>
        <p:nvSpPr>
          <p:cNvPr id="36"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7" name="TextBox 36"/>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8" name="TextBox 3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9" name="TextBox 38"/>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40" name="TextBox 39"/>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41" name="TextBox 40"/>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2" name="TextBox 41"/>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3" name="TextBox 42"/>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238929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zh-CN" altLang="en-US" sz="6000" b="1" dirty="0">
                <a:latin typeface="Arial" charset="0"/>
                <a:ea typeface="ＭＳ Ｐゴシック" charset="0"/>
              </a:rPr>
              <a:t>你如何胜过属灵的</a:t>
            </a:r>
            <a:r>
              <a:rPr lang="en-US" altLang="en-US" sz="6000" b="1" dirty="0">
                <a:latin typeface="Arial" charset="0"/>
                <a:ea typeface="ＭＳ Ｐゴシック" charset="0"/>
              </a:rPr>
              <a:t>冷淡</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221675406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zh-CN" altLang="en-US" sz="5400" b="1" dirty="0">
                <a:effectLst>
                  <a:glow rad="152400">
                    <a:schemeClr val="tx1"/>
                  </a:glow>
                </a:effectLst>
                <a:latin typeface="Arial" charset="0"/>
                <a:ea typeface="ＭＳ Ｐゴシック" charset="0"/>
              </a:rPr>
              <a:t>仰望基督取代自我依靠</a:t>
            </a:r>
            <a:endParaRPr lang="en-US" sz="54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5400" b="1" dirty="0">
                <a:solidFill>
                  <a:srgbClr val="FFFFFF"/>
                </a:solidFill>
                <a:effectLst>
                  <a:glow rad="152400">
                    <a:srgbClr val="000000"/>
                  </a:glow>
                </a:effectLst>
                <a:latin typeface="Arial" charset="0"/>
                <a:ea typeface="ＭＳ Ｐゴシック" charset="0"/>
              </a:rPr>
              <a:t>主旨</a:t>
            </a: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4189161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normAutofit fontScale="90000"/>
          </a:bodyPr>
          <a:lstStyle/>
          <a:p>
            <a:r>
              <a:rPr lang="en-US">
                <a:solidFill>
                  <a:schemeClr val="bg1"/>
                </a:solidFill>
              </a:rPr>
              <a:t>Sardis Temple of Artemis from above</a:t>
            </a:r>
          </a:p>
        </p:txBody>
      </p:sp>
      <p:pic>
        <p:nvPicPr>
          <p:cNvPr id="18435" name="Picture 3" descr="Sardis Temple of Artemis from above3,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43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撒狄的阿耳忒弥斯神庙往下观望</a:t>
            </a:r>
            <a:endParaRPr lang="en-US" dirty="0"/>
          </a:p>
        </p:txBody>
      </p:sp>
    </p:spTree>
    <p:extLst>
      <p:ext uri="{BB962C8B-B14F-4D97-AF65-F5344CB8AC3E}">
        <p14:creationId xmlns:p14="http://schemas.microsoft.com/office/powerpoint/2010/main" val="338885208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737"/>
          <a:stretch/>
        </p:blipFill>
        <p:spPr>
          <a:xfrm>
            <a:off x="-1" y="0"/>
            <a:ext cx="9144001" cy="6858000"/>
          </a:xfrm>
          <a:prstGeom prst="rect">
            <a:avLst/>
          </a:prstGeom>
        </p:spPr>
      </p:pic>
      <p:sp>
        <p:nvSpPr>
          <p:cNvPr id="111618" name="Rectangle 2"/>
          <p:cNvSpPr>
            <a:spLocks noGrp="1" noChangeArrowheads="1"/>
          </p:cNvSpPr>
          <p:nvPr>
            <p:ph type="ctrTitle"/>
          </p:nvPr>
        </p:nvSpPr>
        <p:spPr>
          <a:xfrm>
            <a:off x="5630763" y="1367249"/>
            <a:ext cx="3513237" cy="1787206"/>
          </a:xfrm>
          <a:noFill/>
        </p:spPr>
        <p:txBody>
          <a:bodyPr/>
          <a:lstStyle/>
          <a:p>
            <a:r>
              <a:rPr lang="zh-CN" altLang="en-US" sz="8000" b="1" dirty="0">
                <a:solidFill>
                  <a:srgbClr val="FF0000"/>
                </a:solidFill>
                <a:latin typeface="Bradley Hand ITC TT-Bold"/>
                <a:ea typeface="ＭＳ Ｐゴシック" charset="0"/>
                <a:cs typeface="Bradley Hand ITC TT-Bold"/>
              </a:rPr>
              <a:t>变热</a:t>
            </a:r>
            <a:r>
              <a:rPr lang="en-US" sz="8000" b="1" dirty="0">
                <a:solidFill>
                  <a:srgbClr val="FF0000"/>
                </a:solidFill>
                <a:latin typeface="Bradley Hand ITC TT-Bold"/>
                <a:ea typeface="ＭＳ Ｐゴシック" charset="0"/>
                <a:cs typeface="Bradley Hand ITC TT-Bold"/>
              </a:rPr>
              <a:t>!</a:t>
            </a: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800" b="1" dirty="0">
                <a:solidFill>
                  <a:srgbClr val="FFFFFF"/>
                </a:solidFill>
                <a:latin typeface="Arial" charset="0"/>
                <a:ea typeface="ＭＳ Ｐゴシック" charset="0"/>
              </a:rPr>
              <a:t>三种</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关系</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治疗冷漠</a:t>
            </a:r>
            <a:r>
              <a:rPr lang="en-US" sz="4800" b="1" dirty="0">
                <a:solidFill>
                  <a:srgbClr val="FFFFFF"/>
                </a:solidFill>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i="1" dirty="0">
                <a:solidFill>
                  <a:srgbClr val="FFFFFF"/>
                </a:solidFill>
                <a:latin typeface="Arial" charset="0"/>
                <a:ea typeface="ＭＳ Ｐゴシック" charset="0"/>
              </a:rPr>
              <a:t>启. 3:14-22</a:t>
            </a:r>
          </a:p>
        </p:txBody>
      </p:sp>
    </p:spTree>
    <p:extLst>
      <p:ext uri="{BB962C8B-B14F-4D97-AF65-F5344CB8AC3E}">
        <p14:creationId xmlns:p14="http://schemas.microsoft.com/office/powerpoint/2010/main" val="300345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249376015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第二种属灵冷淡的治疗是</a:t>
            </a:r>
            <a:r>
              <a:rPr lang="zh-CN" altLang="en-US" sz="4000" b="1" i="1" dirty="0">
                <a:solidFill>
                  <a:srgbClr val="FFFFFF"/>
                </a:solidFill>
                <a:effectLst>
                  <a:glow rad="165100">
                    <a:srgbClr val="000000"/>
                  </a:glow>
                </a:effectLst>
                <a:latin typeface="Arial" charset="0"/>
                <a:ea typeface="ＭＳ Ｐゴシック" charset="0"/>
              </a:rPr>
              <a:t>留意基督的教导</a:t>
            </a:r>
            <a:endParaRPr lang="en-US" sz="4000" b="1" i="1" dirty="0">
              <a:solidFill>
                <a:srgbClr val="FFFFFF"/>
              </a:solidFill>
              <a:effectLst>
                <a:glow rad="165100">
                  <a:srgbClr val="000000"/>
                </a:glow>
              </a:effectLst>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zh-CN" altLang="en-US" b="1" dirty="0">
                <a:solidFill>
                  <a:srgbClr val="FFFF00"/>
                </a:solidFill>
                <a:effectLst>
                  <a:glow rad="165100">
                    <a:schemeClr val="tx1"/>
                  </a:glow>
                </a:effectLst>
                <a:latin typeface="Arial" charset="0"/>
                <a:ea typeface="ＭＳ Ｐゴシック" charset="0"/>
              </a:rPr>
              <a:t>责备</a:t>
            </a:r>
            <a:r>
              <a:rPr lang="en-US" b="1" dirty="0">
                <a:solidFill>
                  <a:srgbClr val="FFFF00"/>
                </a:solidFill>
                <a:effectLst>
                  <a:glow rad="165100">
                    <a:schemeClr val="tx1"/>
                  </a:glow>
                </a:effectLst>
                <a:latin typeface="Arial" charset="0"/>
                <a:ea typeface="ＭＳ Ｐゴシック" charset="0"/>
              </a:rPr>
              <a:t>: </a:t>
            </a:r>
            <a:r>
              <a:rPr lang="zh-CN" altLang="en-US" b="1" dirty="0">
                <a:solidFill>
                  <a:srgbClr val="FFFF00"/>
                </a:solidFill>
                <a:effectLst>
                  <a:glow rad="165100">
                    <a:schemeClr val="tx1"/>
                  </a:glow>
                </a:effectLst>
                <a:latin typeface="Arial" charset="0"/>
                <a:ea typeface="ＭＳ Ｐゴシック" charset="0"/>
              </a:rPr>
              <a:t>基督对属灵冷淡进行管教</a:t>
            </a:r>
            <a:endParaRPr lang="en-US" dirty="0">
              <a:effectLst>
                <a:glow rad="165100">
                  <a:schemeClr val="tx1"/>
                </a:glow>
              </a:effectLst>
            </a:endParaRPr>
          </a:p>
        </p:txBody>
      </p:sp>
    </p:spTree>
    <p:extLst>
      <p:ext uri="{BB962C8B-B14F-4D97-AF65-F5344CB8AC3E}">
        <p14:creationId xmlns:p14="http://schemas.microsoft.com/office/powerpoint/2010/main" val="237842024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zh-CN" sz="4000" b="1" i="1" dirty="0">
                <a:solidFill>
                  <a:srgbClr val="FFFFFF"/>
                </a:solidFill>
                <a:effectLst>
                  <a:glow rad="165100">
                    <a:srgbClr val="000000"/>
                  </a:glow>
                </a:effectLst>
                <a:latin typeface="Arial" charset="0"/>
                <a:ea typeface="ＭＳ Ｐゴシック" charset="0"/>
              </a:rPr>
              <a:t>第</a:t>
            </a:r>
            <a:r>
              <a:rPr lang="zh-CN" altLang="en-US" sz="4000" b="1" i="1" dirty="0">
                <a:solidFill>
                  <a:srgbClr val="FFFFFF"/>
                </a:solidFill>
                <a:effectLst>
                  <a:glow rad="165100">
                    <a:srgbClr val="000000"/>
                  </a:glow>
                </a:effectLst>
                <a:latin typeface="Arial" charset="0"/>
                <a:ea typeface="ＭＳ Ｐゴシック" charset="0"/>
              </a:rPr>
              <a:t>三</a:t>
            </a:r>
            <a:r>
              <a:rPr lang="en-US" altLang="zh-CN" sz="4000" b="1" i="1" dirty="0">
                <a:solidFill>
                  <a:srgbClr val="FFFFFF"/>
                </a:solidFill>
                <a:effectLst>
                  <a:glow rad="165100">
                    <a:srgbClr val="000000"/>
                  </a:glow>
                </a:effectLst>
                <a:latin typeface="Arial" charset="0"/>
                <a:ea typeface="ＭＳ Ｐゴシック" charset="0"/>
              </a:rPr>
              <a:t>种属灵冷漠的治疗</a:t>
            </a:r>
            <a:r>
              <a:rPr lang="zh-CN" altLang="en-US" sz="4000" b="1" i="1" dirty="0">
                <a:solidFill>
                  <a:srgbClr val="FFFFFF"/>
                </a:solidFill>
                <a:effectLst>
                  <a:glow rad="165100">
                    <a:srgbClr val="000000"/>
                  </a:glow>
                </a:effectLst>
                <a:latin typeface="Arial" charset="0"/>
                <a:ea typeface="ＭＳ Ｐゴシック" charset="0"/>
              </a:rPr>
              <a:t>是改变我们的</a:t>
            </a:r>
            <a:endParaRPr lang="en-US" sz="4000" b="1" i="1" dirty="0">
              <a:solidFill>
                <a:srgbClr val="FFFFFF"/>
              </a:solidFill>
              <a:effectLst>
                <a:glow rad="165100">
                  <a:srgbClr val="000000"/>
                </a:glow>
              </a:effectLst>
              <a:latin typeface="Arial" charset="0"/>
              <a:ea typeface="ＭＳ Ｐゴシック" charset="0"/>
            </a:endParaRPr>
          </a:p>
        </p:txBody>
      </p:sp>
      <p:sp>
        <p:nvSpPr>
          <p:cNvPr id="8" name="Title 7"/>
          <p:cNvSpPr>
            <a:spLocks noGrp="1"/>
          </p:cNvSpPr>
          <p:nvPr>
            <p:ph type="ctrTitle"/>
          </p:nvPr>
        </p:nvSpPr>
        <p:spPr>
          <a:xfrm>
            <a:off x="0" y="1835135"/>
            <a:ext cx="9144000" cy="1470025"/>
          </a:xfrm>
        </p:spPr>
        <p:txBody>
          <a:bodyPr>
            <a:normAutofit/>
          </a:bodyPr>
          <a:lstStyle/>
          <a:p>
            <a:r>
              <a:rPr lang="en-US" b="1" dirty="0">
                <a:solidFill>
                  <a:srgbClr val="FFFF00"/>
                </a:solidFill>
                <a:effectLst>
                  <a:glow rad="165100">
                    <a:schemeClr val="tx1"/>
                  </a:glow>
                </a:effectLst>
                <a:latin typeface="Arial" charset="0"/>
                <a:ea typeface="ＭＳ Ｐゴシック" charset="0"/>
              </a:rPr>
              <a:t>III.  </a:t>
            </a:r>
            <a:r>
              <a:rPr lang="zh-CN" altLang="en-US" b="1" dirty="0">
                <a:solidFill>
                  <a:srgbClr val="FFFF00"/>
                </a:solidFill>
                <a:effectLst>
                  <a:glow rad="165100">
                    <a:schemeClr val="tx1"/>
                  </a:glow>
                </a:effectLst>
                <a:latin typeface="Arial" charset="0"/>
                <a:ea typeface="ＭＳ Ｐゴシック" charset="0"/>
              </a:rPr>
              <a:t>依靠</a:t>
            </a:r>
            <a:r>
              <a:rPr lang="en-US" b="1" dirty="0">
                <a:effectLst>
                  <a:glow rad="165100">
                    <a:schemeClr val="tx1"/>
                  </a:glow>
                </a:effectLst>
                <a:latin typeface="Arial" charset="0"/>
                <a:ea typeface="ＭＳ Ｐゴシック" charset="0"/>
              </a:rPr>
              <a:t>: </a:t>
            </a:r>
            <a:r>
              <a:rPr lang="zh-CN" altLang="en-US" b="1" dirty="0">
                <a:effectLst>
                  <a:glow rad="165100">
                    <a:schemeClr val="tx1"/>
                  </a:glow>
                </a:effectLst>
                <a:latin typeface="Arial" charset="0"/>
                <a:ea typeface="ＭＳ Ｐゴシック" charset="0"/>
              </a:rPr>
              <a:t>接受基督的</a:t>
            </a:r>
            <a:r>
              <a:rPr lang="zh-CN" altLang="en-US" b="1" dirty="0">
                <a:solidFill>
                  <a:srgbClr val="FFFF00"/>
                </a:solidFill>
                <a:effectLst>
                  <a:glow rad="165100">
                    <a:schemeClr val="tx1"/>
                  </a:glow>
                </a:effectLst>
                <a:latin typeface="Arial" charset="0"/>
                <a:ea typeface="ＭＳ Ｐゴシック" charset="0"/>
              </a:rPr>
              <a:t>富足</a:t>
            </a:r>
            <a:r>
              <a:rPr lang="zh-CN" altLang="en-US" b="1" dirty="0">
                <a:effectLst>
                  <a:glow rad="165100">
                    <a:schemeClr val="tx1"/>
                  </a:glow>
                </a:effectLst>
                <a:latin typeface="Arial" charset="0"/>
                <a:ea typeface="ＭＳ Ｐゴシック" charset="0"/>
              </a:rPr>
              <a:t>和掌管取代自我的依靠</a:t>
            </a:r>
            <a:endParaRPr lang="en-US" dirty="0">
              <a:effectLst>
                <a:glow rad="165100">
                  <a:schemeClr val="tx1"/>
                </a:glow>
              </a:effectLst>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latin typeface="Times New Roman"/>
            </a:endParaRPr>
          </a:p>
        </p:txBody>
      </p:sp>
      <p:pic>
        <p:nvPicPr>
          <p:cNvPr id="9" name="Picture 8"/>
          <p:cNvPicPr>
            <a:picLocks noChangeAspect="1"/>
          </p:cNvPicPr>
          <p:nvPr/>
        </p:nvPicPr>
        <p:blipFill rotWithShape="1">
          <a:blip r:embed="rId3"/>
          <a:srcRect l="55275" b="72772"/>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3:17-22</a:t>
            </a:r>
          </a:p>
        </p:txBody>
      </p:sp>
      <p:pic>
        <p:nvPicPr>
          <p:cNvPr id="7" name="Picture 6" descr="Rule with Chri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184175965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51014"/>
            <a:ext cx="9144000" cy="1406986"/>
          </a:xfrm>
          <a:solidFill>
            <a:schemeClr val="tx1"/>
          </a:solidFill>
        </p:spPr>
        <p:txBody>
          <a:bodyPr/>
          <a:lstStyle/>
          <a:p>
            <a:r>
              <a:rPr lang="zh-CN" altLang="en-US" sz="4000" b="1" dirty="0">
                <a:latin typeface="Arial" charset="0"/>
                <a:ea typeface="ＭＳ Ｐゴシック" charset="0"/>
              </a:rPr>
              <a:t>你和奢侈却不冷不热的老底嘉相似吗</a:t>
            </a:r>
            <a:r>
              <a:rPr lang="en-US" sz="4000" b="1" dirty="0">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40918" y="436049"/>
            <a:ext cx="9184918" cy="5014965"/>
          </a:xfrm>
          <a:prstGeom prst="rect">
            <a:avLst/>
          </a:prstGeom>
        </p:spPr>
      </p:pic>
      <p:sp>
        <p:nvSpPr>
          <p:cNvPr id="4" name="Rectangle 2"/>
          <p:cNvSpPr txBox="1">
            <a:spLocks noChangeArrowheads="1"/>
          </p:cNvSpPr>
          <p:nvPr/>
        </p:nvSpPr>
        <p:spPr bwMode="auto">
          <a:xfrm>
            <a:off x="2560553" y="1343960"/>
            <a:ext cx="6583447" cy="2251350"/>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50875" algn="l" defTabSz="457200"/>
            <a:r>
              <a:rPr lang="zh-CN" altLang="en-US" sz="6000" b="1" dirty="0">
                <a:solidFill>
                  <a:srgbClr val="FFFFFF"/>
                </a:solidFill>
                <a:effectLst>
                  <a:glow rad="101600">
                    <a:srgbClr val="000000"/>
                  </a:glow>
                </a:effectLst>
                <a:latin typeface="Arial" charset="0"/>
                <a:ea typeface="ＭＳ Ｐゴシック" charset="0"/>
              </a:rPr>
              <a:t>微温的</a:t>
            </a:r>
            <a:r>
              <a:rPr lang="en-US" sz="6000" b="1" dirty="0">
                <a:solidFill>
                  <a:srgbClr val="FFFFFF"/>
                </a:solidFill>
                <a:effectLst>
                  <a:glow rad="101600">
                    <a:srgbClr val="000000"/>
                  </a:glow>
                </a:effectLst>
                <a:latin typeface="Arial" charset="0"/>
                <a:ea typeface="ＭＳ Ｐゴシック" charset="0"/>
              </a:rPr>
              <a:t>…</a:t>
            </a:r>
            <a:br>
              <a:rPr lang="en-US" sz="6000" b="1" dirty="0">
                <a:solidFill>
                  <a:srgbClr val="FFFFFF"/>
                </a:solidFill>
                <a:effectLst>
                  <a:glow rad="101600">
                    <a:srgbClr val="000000"/>
                  </a:glow>
                </a:effectLst>
                <a:latin typeface="Arial" charset="0"/>
                <a:ea typeface="ＭＳ Ｐゴシック" charset="0"/>
              </a:rPr>
            </a:br>
            <a:r>
              <a:rPr lang="zh-CN" altLang="en-US" sz="6000" b="1" dirty="0">
                <a:solidFill>
                  <a:srgbClr val="FFFFFF"/>
                </a:solidFill>
                <a:effectLst>
                  <a:glow rad="101600">
                    <a:srgbClr val="000000"/>
                  </a:glow>
                </a:effectLst>
                <a:latin typeface="Arial" charset="0"/>
                <a:ea typeface="ＭＳ Ｐゴシック" charset="0"/>
              </a:rPr>
              <a:t>很喜欢</a:t>
            </a:r>
            <a:endParaRPr lang="en-US" sz="4800" b="1" i="1" dirty="0">
              <a:solidFill>
                <a:srgbClr val="FFFFFF"/>
              </a:solidFill>
              <a:effectLst>
                <a:glow rad="101600">
                  <a:srgbClr val="000000"/>
                </a:glow>
              </a:effectLst>
              <a:latin typeface="Arial" charset="0"/>
              <a:ea typeface="ＭＳ Ｐゴシック" charset="0"/>
            </a:endParaRPr>
          </a:p>
        </p:txBody>
      </p:sp>
    </p:spTree>
    <p:extLst>
      <p:ext uri="{BB962C8B-B14F-4D97-AF65-F5344CB8AC3E}">
        <p14:creationId xmlns:p14="http://schemas.microsoft.com/office/powerpoint/2010/main" val="104649881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zh-CN" altLang="en-US" b="1" dirty="0">
                <a:latin typeface="Arial" charset="0"/>
                <a:ea typeface="ＭＳ Ｐゴシック" charset="0"/>
              </a:rPr>
              <a:t>不冷不热是怎样的光景呢</a:t>
            </a:r>
            <a:r>
              <a:rPr lang="en-US" b="1" dirty="0">
                <a:latin typeface="Arial" charset="0"/>
                <a:ea typeface="ＭＳ Ｐゴシック" charset="0"/>
              </a:rPr>
              <a:t>?</a:t>
            </a:r>
          </a:p>
        </p:txBody>
      </p:sp>
      <p:pic>
        <p:nvPicPr>
          <p:cNvPr id="2" name="Picture 1"/>
          <p:cNvPicPr>
            <a:picLocks noChangeAspect="1"/>
          </p:cNvPicPr>
          <p:nvPr/>
        </p:nvPicPr>
        <p:blipFill rotWithShape="1">
          <a:blip r:embed="rId3"/>
          <a:srcRect r="15505"/>
          <a:stretch/>
        </p:blipFill>
        <p:spPr>
          <a:xfrm>
            <a:off x="0" y="1217312"/>
            <a:ext cx="9144000" cy="4435240"/>
          </a:xfrm>
          <a:prstGeom prst="rect">
            <a:avLst/>
          </a:prstGeom>
        </p:spPr>
      </p:pic>
      <p:sp>
        <p:nvSpPr>
          <p:cNvPr id="5" name="Rectangle 2"/>
          <p:cNvSpPr txBox="1">
            <a:spLocks noChangeArrowheads="1"/>
          </p:cNvSpPr>
          <p:nvPr/>
        </p:nvSpPr>
        <p:spPr bwMode="auto">
          <a:xfrm>
            <a:off x="5149215" y="1592468"/>
            <a:ext cx="3994785" cy="356307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rgbClr val="FFFFFF"/>
                </a:solidFill>
                <a:effectLst>
                  <a:glow rad="152400">
                    <a:srgbClr val="000000"/>
                  </a:glow>
                </a:effectLst>
                <a:latin typeface="Arial" charset="0"/>
                <a:ea typeface="ＭＳ Ｐゴシック" charset="0"/>
              </a:rPr>
              <a:t>属灵热忱的流逝</a:t>
            </a:r>
            <a:endParaRPr lang="en-US"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12160929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087291"/>
          </a:xfrm>
          <a:prstGeom prst="rect">
            <a:avLst/>
          </a:prstGeom>
        </p:spPr>
      </p:pic>
      <p:sp>
        <p:nvSpPr>
          <p:cNvPr id="111618" name="Rectangle 2"/>
          <p:cNvSpPr>
            <a:spLocks noGrp="1" noChangeArrowheads="1"/>
          </p:cNvSpPr>
          <p:nvPr>
            <p:ph type="ctrTitle"/>
          </p:nvPr>
        </p:nvSpPr>
        <p:spPr>
          <a:xfrm>
            <a:off x="0" y="5872248"/>
            <a:ext cx="9144000" cy="980728"/>
          </a:xfrm>
          <a:solidFill>
            <a:schemeClr val="tx1"/>
          </a:solidFill>
        </p:spPr>
        <p:txBody>
          <a:bodyPr/>
          <a:lstStyle/>
          <a:p>
            <a:r>
              <a:rPr lang="zh-CN" altLang="en-US" b="1" dirty="0">
                <a:latin typeface="Arial" charset="0"/>
                <a:ea typeface="ＭＳ Ｐゴシック" charset="0"/>
              </a:rPr>
              <a:t>不冷不热是怎样的光景呢</a:t>
            </a:r>
            <a:r>
              <a:rPr lang="en-US" altLang="zh-CN" b="1" dirty="0">
                <a:latin typeface="Arial" charset="0"/>
                <a:ea typeface="ＭＳ Ｐゴシック" charset="0"/>
              </a:rPr>
              <a:t>?</a:t>
            </a:r>
            <a:endParaRPr lang="en-US" b="1" dirty="0">
              <a:latin typeface="Arial" charset="0"/>
              <a:ea typeface="ＭＳ Ｐゴシック" charset="0"/>
            </a:endParaRPr>
          </a:p>
        </p:txBody>
      </p:sp>
      <p:sp>
        <p:nvSpPr>
          <p:cNvPr id="5"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zh-CN" altLang="en-US" b="1" dirty="0">
                <a:solidFill>
                  <a:srgbClr val="000000"/>
                </a:solidFill>
                <a:latin typeface="Arial" charset="0"/>
                <a:ea typeface="ＭＳ Ｐゴシック" charset="0"/>
              </a:rPr>
              <a:t>听不进去</a:t>
            </a:r>
            <a:endParaRPr lang="en-US"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03705718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765300" y="2514600"/>
            <a:ext cx="5867400" cy="395112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000" b="1" dirty="0">
                <a:solidFill>
                  <a:srgbClr val="FFFFFF"/>
                </a:solidFill>
                <a:effectLst>
                  <a:glow rad="152400">
                    <a:srgbClr val="000000"/>
                  </a:glow>
                </a:effectLst>
                <a:latin typeface="Arial" charset="0"/>
                <a:ea typeface="ＭＳ Ｐゴシック" charset="0"/>
              </a:rPr>
              <a:t>"</a:t>
            </a:r>
            <a:r>
              <a:rPr lang="zh-CN" altLang="en-US" sz="4000" b="1" dirty="0">
                <a:solidFill>
                  <a:srgbClr val="FFFFFF"/>
                </a:solidFill>
                <a:effectLst>
                  <a:glow rad="152400">
                    <a:srgbClr val="000000"/>
                  </a:glow>
                </a:effectLst>
                <a:latin typeface="Arial" charset="0"/>
                <a:ea typeface="ＭＳ Ｐゴシック" charset="0"/>
              </a:rPr>
              <a:t>对属灵光景的自我满足等于属灵的自杀</a:t>
            </a:r>
            <a:r>
              <a:rPr lang="en-US" altLang="zh-CN" sz="4000" b="1" dirty="0">
                <a:solidFill>
                  <a:srgbClr val="FFFFFF"/>
                </a:solidFill>
                <a:effectLst>
                  <a:glow rad="152400">
                    <a:srgbClr val="000000"/>
                  </a:glow>
                </a:effectLst>
                <a:latin typeface="Arial" charset="0"/>
                <a:ea typeface="ＭＳ Ｐゴシック" charset="0"/>
              </a:rPr>
              <a:t>"</a:t>
            </a:r>
            <a:br>
              <a:rPr lang="en-US" sz="4000" b="1" dirty="0">
                <a:solidFill>
                  <a:srgbClr val="FFFFFF"/>
                </a:solidFill>
                <a:effectLst>
                  <a:glow rad="152400">
                    <a:srgbClr val="000000"/>
                  </a:glow>
                </a:effectLst>
                <a:latin typeface="Arial" charset="0"/>
                <a:ea typeface="ＭＳ Ｐゴシック" charset="0"/>
              </a:rPr>
            </a:br>
            <a:endParaRPr lang="en-US" sz="4000" b="1" dirty="0">
              <a:solidFill>
                <a:srgbClr val="FFFFFF"/>
              </a:solidFill>
              <a:effectLst>
                <a:glow rad="152400">
                  <a:srgbClr val="000000"/>
                </a:glow>
              </a:effectLst>
              <a:latin typeface="Arial" charset="0"/>
              <a:ea typeface="ＭＳ Ｐゴシック" charset="0"/>
            </a:endParaRPr>
          </a:p>
          <a:p>
            <a:pPr defTabSz="457200"/>
            <a:r>
              <a:rPr lang="en-US" sz="4000" b="1" dirty="0">
                <a:solidFill>
                  <a:srgbClr val="FFFFFF"/>
                </a:solidFill>
                <a:effectLst>
                  <a:glow rad="152400">
                    <a:srgbClr val="000000"/>
                  </a:glow>
                </a:effectLst>
                <a:latin typeface="Arial" charset="0"/>
                <a:ea typeface="ＭＳ Ｐゴシック" charset="0"/>
              </a:rPr>
              <a:t>—</a:t>
            </a:r>
            <a:r>
              <a:rPr lang="zh-CN" altLang="en-US" sz="4000" b="1" dirty="0">
                <a:solidFill>
                  <a:srgbClr val="FFFFFF"/>
                </a:solidFill>
                <a:effectLst>
                  <a:glow rad="152400">
                    <a:srgbClr val="000000"/>
                  </a:glow>
                </a:effectLst>
                <a:latin typeface="Arial" charset="0"/>
                <a:ea typeface="ＭＳ Ｐゴシック" charset="0"/>
              </a:rPr>
              <a:t>丽莎</a:t>
            </a:r>
            <a:r>
              <a:rPr lang="zh-CN" altLang="en-US" sz="4000" b="1" dirty="0">
                <a:solidFill>
                  <a:srgbClr val="FFFFFF"/>
                </a:solidFill>
                <a:effectLst>
                  <a:glow rad="152400">
                    <a:srgbClr val="000000"/>
                  </a:glow>
                </a:effectLst>
                <a:latin typeface="Wingdings"/>
                <a:ea typeface="Wingdings"/>
                <a:cs typeface="Wingdings"/>
                <a:sym typeface="Wingdings"/>
              </a:rPr>
              <a:t></a:t>
            </a:r>
            <a:r>
              <a:rPr lang="zh-CN" altLang="en-US" sz="4000" b="1" dirty="0">
                <a:solidFill>
                  <a:srgbClr val="FFFFFF"/>
                </a:solidFill>
                <a:effectLst>
                  <a:glow rad="152400">
                    <a:srgbClr val="000000"/>
                  </a:glow>
                </a:effectLst>
                <a:latin typeface="Arial" charset="0"/>
                <a:ea typeface="ＭＳ Ｐゴシック" charset="0"/>
                <a:sym typeface="Wingdings"/>
              </a:rPr>
              <a:t>希文</a:t>
            </a:r>
            <a:endParaRPr lang="en-US" sz="4000" b="1" dirty="0">
              <a:solidFill>
                <a:srgbClr val="FFFFFF"/>
              </a:solidFill>
              <a:effectLst>
                <a:glow rad="152400">
                  <a:srgbClr val="000000"/>
                </a:glow>
              </a:effectLst>
              <a:latin typeface="Arial" charset="0"/>
              <a:ea typeface="ＭＳ Ｐゴシック" charset="0"/>
            </a:endParaRPr>
          </a:p>
        </p:txBody>
      </p:sp>
      <p:sp>
        <p:nvSpPr>
          <p:cNvPr id="8" name="Rectangle 2"/>
          <p:cNvSpPr txBox="1">
            <a:spLocks noChangeArrowheads="1"/>
          </p:cNvSpPr>
          <p:nvPr/>
        </p:nvSpPr>
        <p:spPr bwMode="auto">
          <a:xfrm>
            <a:off x="1317838" y="5343818"/>
            <a:ext cx="6265723" cy="151418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endParaRPr lang="en-US" sz="4000" b="1" dirty="0">
              <a:solidFill>
                <a:srgbClr val="FFFFFF"/>
              </a:solidFill>
              <a:effectLst>
                <a:glow rad="152400">
                  <a:srgbClr val="000000"/>
                </a:glow>
              </a:effectLst>
              <a:latin typeface="Arial" charset="0"/>
              <a:ea typeface="ＭＳ Ｐゴシック" charset="0"/>
            </a:endParaRPr>
          </a:p>
        </p:txBody>
      </p:sp>
      <p:sp>
        <p:nvSpPr>
          <p:cNvPr id="3" name="Title 2"/>
          <p:cNvSpPr>
            <a:spLocks noGrp="1"/>
          </p:cNvSpPr>
          <p:nvPr>
            <p:ph type="ctrTitle"/>
          </p:nvPr>
        </p:nvSpPr>
        <p:spPr>
          <a:xfrm>
            <a:off x="0" y="1"/>
            <a:ext cx="9144000" cy="927100"/>
          </a:xfrm>
          <a:noFill/>
          <a:ln>
            <a:noFill/>
          </a:ln>
        </p:spPr>
        <p:txBody>
          <a:bodyPr vert="horz" wrap="square" lIns="91440" tIns="45720" rIns="91440" bIns="45720" numCol="1" anchor="ctr" anchorCtr="0" compatLnSpc="1">
            <a:prstTxWarp prst="textNoShape">
              <a:avLst/>
            </a:prstTxWarp>
          </a:bodyPr>
          <a:lstStyle/>
          <a:p>
            <a:pPr defTabSz="457200"/>
            <a:r>
              <a:rPr lang="zh-CN" altLang="en-US" sz="4000" b="1" kern="1200" dirty="0">
                <a:effectLst>
                  <a:glow rad="152400">
                    <a:schemeClr val="tx1"/>
                  </a:glow>
                </a:effectLst>
                <a:latin typeface="Arial" charset="0"/>
                <a:ea typeface="ＭＳ Ｐゴシック" charset="0"/>
              </a:rPr>
              <a:t>你的属灵光景在光谱的哪个位置</a:t>
            </a:r>
            <a:r>
              <a:rPr lang="en-US" sz="4000" b="1" kern="1200" dirty="0">
                <a:effectLst>
                  <a:glow rad="152400">
                    <a:schemeClr val="tx1"/>
                  </a:glow>
                </a:effectLst>
                <a:latin typeface="Arial" charset="0"/>
                <a:ea typeface="ＭＳ Ｐゴシック" charset="0"/>
              </a:rPr>
              <a:t>?</a:t>
            </a:r>
          </a:p>
        </p:txBody>
      </p:sp>
      <p:sp>
        <p:nvSpPr>
          <p:cNvPr id="6" name="Title 2"/>
          <p:cNvSpPr txBox="1">
            <a:spLocks/>
          </p:cNvSpPr>
          <p:nvPr/>
        </p:nvSpPr>
        <p:spPr bwMode="auto">
          <a:xfrm>
            <a:off x="774700" y="965200"/>
            <a:ext cx="7772400" cy="97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不要自我满足</a:t>
            </a:r>
            <a:r>
              <a:rPr lang="en-US" sz="4000" b="1" dirty="0">
                <a:solidFill>
                  <a:srgbClr val="FFFFFF"/>
                </a:solidFill>
                <a:effectLst>
                  <a:glow rad="152400">
                    <a:srgbClr val="000000"/>
                  </a:glow>
                </a:effectLst>
                <a:latin typeface="Arial" charset="0"/>
                <a:ea typeface="ＭＳ Ｐゴシック" charset="0"/>
              </a:rPr>
              <a:t>!</a:t>
            </a:r>
          </a:p>
        </p:txBody>
      </p:sp>
    </p:spTree>
    <p:extLst>
      <p:ext uri="{BB962C8B-B14F-4D97-AF65-F5344CB8AC3E}">
        <p14:creationId xmlns:p14="http://schemas.microsoft.com/office/powerpoint/2010/main" val="304189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a:solidFill>
                  <a:srgbClr val="FFFFFF"/>
                </a:solidFill>
                <a:effectLst>
                  <a:glow rad="177800">
                    <a:srgbClr val="000000"/>
                  </a:glow>
                </a:effectLst>
              </a:rPr>
              <a:t>"</a:t>
            </a:r>
            <a:r>
              <a:rPr lang="zh-CN" altLang="en-US" sz="3200" b="1" dirty="0">
                <a:solidFill>
                  <a:srgbClr val="FFFFFF"/>
                </a:solidFill>
                <a:effectLst>
                  <a:glow rad="177800">
                    <a:srgbClr val="000000"/>
                  </a:glow>
                </a:effectLst>
              </a:rPr>
              <a:t>凡在人面前承认我的，我在我天父面前也要承认他</a:t>
            </a:r>
            <a:r>
              <a:rPr lang="en-US" sz="3200" b="1" dirty="0">
                <a:solidFill>
                  <a:srgbClr val="FFFFFF"/>
                </a:solidFill>
                <a:effectLst>
                  <a:glow rad="177800">
                    <a:srgbClr val="000000"/>
                  </a:glow>
                </a:effectLst>
              </a:rPr>
              <a:t>. </a:t>
            </a:r>
            <a:r>
              <a:rPr lang="en-US" sz="3200" b="1" baseline="30000" dirty="0">
                <a:solidFill>
                  <a:srgbClr val="FFFFFF"/>
                </a:solidFill>
                <a:effectLst>
                  <a:glow rad="177800">
                    <a:srgbClr val="000000"/>
                  </a:glow>
                </a:effectLst>
              </a:rPr>
              <a:t>33</a:t>
            </a:r>
            <a:r>
              <a:rPr lang="zh-CN" altLang="en-US" sz="3200" b="1" baseline="30000"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在人面前不认我的，我在我天父面前也要不认他</a:t>
            </a:r>
            <a:r>
              <a:rPr lang="en-US" sz="3200" b="1" dirty="0">
                <a:solidFill>
                  <a:srgbClr val="FFFFFF"/>
                </a:solidFill>
                <a:effectLst>
                  <a:glow rad="177800">
                    <a:srgbClr val="000000"/>
                  </a:glow>
                </a:effectLst>
              </a:rPr>
              <a:t>."</a:t>
            </a:r>
          </a:p>
          <a:p>
            <a:pPr defTabSz="457200"/>
            <a:endParaRPr lang="en-US" sz="3200" b="1" dirty="0">
              <a:solidFill>
                <a:srgbClr val="FFFFFF"/>
              </a:solidFill>
              <a:effectLst>
                <a:glow rad="177800">
                  <a:srgbClr val="000000"/>
                </a:glow>
              </a:effectLst>
            </a:endParaRPr>
          </a:p>
          <a:p>
            <a:pPr defTabSz="457200"/>
            <a:r>
              <a:rPr lang="en-US" sz="3200" b="1" baseline="30000" dirty="0">
                <a:solidFill>
                  <a:srgbClr val="FFFFFF"/>
                </a:solidFill>
                <a:effectLst>
                  <a:glow rad="177800">
                    <a:srgbClr val="000000"/>
                  </a:glow>
                </a:effectLst>
              </a:rPr>
              <a:t>34 </a:t>
            </a:r>
            <a:r>
              <a:rPr lang="en-US" sz="3200" b="1" dirty="0">
                <a:solidFill>
                  <a:srgbClr val="FFFFFF"/>
                </a:solidFill>
                <a:effectLst>
                  <a:glow rad="177800">
                    <a:srgbClr val="000000"/>
                  </a:glow>
                </a:effectLst>
              </a:rPr>
              <a:t>"</a:t>
            </a:r>
            <a:r>
              <a:rPr lang="zh-CN" altLang="en-US" sz="3200" b="1" dirty="0">
                <a:solidFill>
                  <a:srgbClr val="FFFFFF"/>
                </a:solidFill>
                <a:effectLst>
                  <a:glow rad="177800">
                    <a:srgbClr val="000000"/>
                  </a:glow>
                </a:effectLst>
              </a:rPr>
              <a:t>你们不要以为我来了，是要给地上带来和平； 我并没有带来和平，却带来刀剑</a:t>
            </a:r>
            <a:r>
              <a:rPr lang="en-US" sz="3200" b="1" dirty="0">
                <a:solidFill>
                  <a:srgbClr val="FFFFFF"/>
                </a:solidFill>
                <a:effectLst>
                  <a:glow rad="177800">
                    <a:srgbClr val="000000"/>
                  </a:glow>
                </a:effectLst>
              </a:rPr>
              <a:t>."</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en-US" sz="4800" b="1" kern="1200" dirty="0">
                <a:effectLst>
                  <a:glow rad="152400">
                    <a:schemeClr val="tx1"/>
                  </a:glow>
                </a:effectLst>
                <a:latin typeface="Arial" charset="0"/>
                <a:ea typeface="ＭＳ Ｐゴシック" charset="0"/>
              </a:rPr>
              <a:t>耶稣对完全委身的呼召</a:t>
            </a:r>
            <a:br>
              <a:rPr lang="en-US" sz="4800" b="1" kern="1200" dirty="0">
                <a:effectLst>
                  <a:glow rad="152400">
                    <a:schemeClr val="tx1"/>
                  </a:glow>
                </a:effectLst>
                <a:latin typeface="Arial" charset="0"/>
                <a:ea typeface="ＭＳ Ｐゴシック" charset="0"/>
              </a:rPr>
            </a:br>
            <a:r>
              <a:rPr lang="en-US" sz="4800" b="1" kern="1200" dirty="0">
                <a:effectLst>
                  <a:glow rad="152400">
                    <a:schemeClr val="tx1"/>
                  </a:glow>
                </a:effectLst>
                <a:latin typeface="Arial" charset="0"/>
                <a:ea typeface="ＭＳ Ｐゴシック" charset="0"/>
              </a:rPr>
              <a:t>(</a:t>
            </a:r>
            <a:r>
              <a:rPr lang="zh-CN" altLang="en-US" sz="4800" b="1" kern="1200" dirty="0">
                <a:effectLst>
                  <a:glow rad="152400">
                    <a:schemeClr val="tx1"/>
                  </a:glow>
                </a:effectLst>
                <a:latin typeface="Arial" charset="0"/>
                <a:ea typeface="ＭＳ Ｐゴシック" charset="0"/>
              </a:rPr>
              <a:t>太</a:t>
            </a:r>
            <a:r>
              <a:rPr lang="en-US" sz="4800" b="1" kern="1200" dirty="0">
                <a:effectLst>
                  <a:glow rad="152400">
                    <a:schemeClr val="tx1"/>
                  </a:glow>
                </a:effectLst>
                <a:latin typeface="Arial" charset="0"/>
                <a:ea typeface="ＭＳ Ｐゴシック" charset="0"/>
              </a:rPr>
              <a:t>. 10:32-39 新译本)</a:t>
            </a:r>
          </a:p>
        </p:txBody>
      </p:sp>
    </p:spTree>
    <p:extLst>
      <p:ext uri="{BB962C8B-B14F-4D97-AF65-F5344CB8AC3E}">
        <p14:creationId xmlns:p14="http://schemas.microsoft.com/office/powerpoint/2010/main" val="18319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baseline="30000" dirty="0">
                <a:solidFill>
                  <a:srgbClr val="FFFFFF"/>
                </a:solidFill>
                <a:effectLst>
                  <a:glow rad="177800">
                    <a:srgbClr val="000000"/>
                  </a:glow>
                </a:effectLst>
              </a:rPr>
              <a:t>35</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因为我来了是要叫人分裂：人与父亲作对，女儿与母亲作对， 媳妇与婆婆作对，</a:t>
            </a:r>
            <a:r>
              <a:rPr lang="en-US" sz="3200" b="1" baseline="30000" dirty="0">
                <a:solidFill>
                  <a:srgbClr val="FFFFFF"/>
                </a:solidFill>
                <a:effectLst>
                  <a:glow rad="177800">
                    <a:srgbClr val="000000"/>
                  </a:glow>
                </a:effectLst>
              </a:rPr>
              <a:t>36</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人的仇敌就是自己的家人</a:t>
            </a:r>
            <a:r>
              <a:rPr lang="en-US" sz="3200" b="1" dirty="0">
                <a:solidFill>
                  <a:srgbClr val="FFFFFF"/>
                </a:solidFill>
                <a:effectLst>
                  <a:glow rad="177800">
                    <a:srgbClr val="000000"/>
                  </a:glow>
                </a:effectLst>
              </a:rPr>
              <a:t>!"</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zh-CN" altLang="en-US" sz="4800" b="1" kern="1200" dirty="0">
                <a:effectLst>
                  <a:glow rad="152400">
                    <a:schemeClr val="tx1"/>
                  </a:glow>
                </a:effectLst>
                <a:latin typeface="Arial" charset="0"/>
                <a:ea typeface="ＭＳ Ｐゴシック" charset="0"/>
              </a:rPr>
              <a:t>耶稣对完全委身的呼召</a:t>
            </a:r>
            <a:r>
              <a:rPr lang="en-US" sz="4800" b="1" kern="1200" dirty="0">
                <a:effectLst>
                  <a:glow rad="152400">
                    <a:schemeClr val="tx1"/>
                  </a:glow>
                </a:effectLst>
                <a:latin typeface="Arial" charset="0"/>
                <a:ea typeface="ＭＳ Ｐゴシック" charset="0"/>
              </a:rPr>
              <a:t>(</a:t>
            </a:r>
            <a:r>
              <a:rPr lang="zh-CN" altLang="en-US" sz="4800" b="1" kern="1200" dirty="0">
                <a:effectLst>
                  <a:glow rad="152400">
                    <a:schemeClr val="tx1"/>
                  </a:glow>
                </a:effectLst>
                <a:latin typeface="Arial" charset="0"/>
                <a:ea typeface="ＭＳ Ｐゴシック" charset="0"/>
              </a:rPr>
              <a:t>太</a:t>
            </a:r>
            <a:r>
              <a:rPr lang="en-US" sz="4800" b="1" kern="1200" dirty="0">
                <a:effectLst>
                  <a:glow rad="152400">
                    <a:schemeClr val="tx1"/>
                  </a:glow>
                </a:effectLst>
                <a:latin typeface="Arial" charset="0"/>
                <a:ea typeface="ＭＳ Ｐゴシック" charset="0"/>
              </a:rPr>
              <a:t>. 10:32-39 新译本)</a:t>
            </a:r>
          </a:p>
        </p:txBody>
      </p:sp>
    </p:spTree>
    <p:extLst>
      <p:ext uri="{BB962C8B-B14F-4D97-AF65-F5344CB8AC3E}">
        <p14:creationId xmlns:p14="http://schemas.microsoft.com/office/powerpoint/2010/main" val="1748710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r>
              <a:rPr lang="en-US">
                <a:solidFill>
                  <a:schemeClr val="bg1"/>
                </a:solidFill>
              </a:rPr>
              <a:t>Sardis Temple of Artemis</a:t>
            </a:r>
          </a:p>
        </p:txBody>
      </p:sp>
      <p:pic>
        <p:nvPicPr>
          <p:cNvPr id="23555" name="Picture 3" descr="Sardis Temple of Artemis5,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355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撒狄的阿耳忒弥斯神庙</a:t>
            </a:r>
            <a:endParaRPr lang="en-US" dirty="0"/>
          </a:p>
        </p:txBody>
      </p:sp>
    </p:spTree>
    <p:extLst>
      <p:ext uri="{BB962C8B-B14F-4D97-AF65-F5344CB8AC3E}">
        <p14:creationId xmlns:p14="http://schemas.microsoft.com/office/powerpoint/2010/main" val="227796124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baseline="30000" dirty="0">
                <a:solidFill>
                  <a:srgbClr val="FFFFFF"/>
                </a:solidFill>
                <a:effectLst>
                  <a:glow rad="177800">
                    <a:srgbClr val="000000"/>
                  </a:glow>
                </a:effectLst>
              </a:rPr>
              <a:t>37</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爱父母过于爱我的， 不配作属我的； 爱儿女过于爱我的， 不配作属我的；</a:t>
            </a:r>
            <a:r>
              <a:rPr lang="en-US" sz="3200" b="1" dirty="0">
                <a:solidFill>
                  <a:srgbClr val="FFFFFF"/>
                </a:solidFill>
                <a:effectLst>
                  <a:glow rad="177800">
                    <a:srgbClr val="000000"/>
                  </a:glow>
                </a:effectLst>
              </a:rPr>
              <a:t> </a:t>
            </a:r>
            <a:r>
              <a:rPr lang="en-US" sz="3200" b="1" baseline="30000" dirty="0">
                <a:solidFill>
                  <a:srgbClr val="FFFFFF"/>
                </a:solidFill>
                <a:effectLst>
                  <a:glow rad="177800">
                    <a:srgbClr val="000000"/>
                  </a:glow>
                </a:effectLst>
              </a:rPr>
              <a:t>38</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凡不背起自己的十字架来跟从我的， 也不配作属我的。</a:t>
            </a:r>
            <a:r>
              <a:rPr lang="en-US" sz="3200" b="1" dirty="0">
                <a:solidFill>
                  <a:srgbClr val="FFFFFF"/>
                </a:solidFill>
                <a:effectLst>
                  <a:glow rad="177800">
                    <a:srgbClr val="000000"/>
                  </a:glow>
                </a:effectLst>
              </a:rPr>
              <a:t> </a:t>
            </a:r>
            <a:r>
              <a:rPr lang="en-US" sz="3200" b="1" baseline="30000" dirty="0">
                <a:solidFill>
                  <a:srgbClr val="FFFFFF"/>
                </a:solidFill>
                <a:effectLst>
                  <a:glow rad="177800">
                    <a:srgbClr val="000000"/>
                  </a:glow>
                </a:effectLst>
              </a:rPr>
              <a:t>39</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顾惜自己生命的，必要丧掉生命； 但为我牺牲生命的， 必要得着生命</a:t>
            </a:r>
            <a:r>
              <a:rPr lang="en-US" sz="3200" b="1" dirty="0">
                <a:solidFill>
                  <a:srgbClr val="FFFFFF"/>
                </a:solidFill>
                <a:effectLst>
                  <a:glow rad="177800">
                    <a:srgbClr val="000000"/>
                  </a:glow>
                </a:effectLst>
              </a:rPr>
              <a:t>."</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zh-CN" altLang="en-US" sz="4800" b="1" kern="1200" dirty="0">
                <a:effectLst>
                  <a:glow rad="152400">
                    <a:schemeClr val="tx1"/>
                  </a:glow>
                </a:effectLst>
                <a:latin typeface="Arial" charset="0"/>
                <a:ea typeface="ＭＳ Ｐゴシック" charset="0"/>
              </a:rPr>
              <a:t>耶稣对完全委身的呼召</a:t>
            </a:r>
            <a:r>
              <a:rPr lang="en-US" sz="4800" b="1" kern="1200" dirty="0">
                <a:effectLst>
                  <a:glow rad="152400">
                    <a:schemeClr val="tx1"/>
                  </a:glow>
                </a:effectLst>
                <a:latin typeface="Arial" charset="0"/>
                <a:ea typeface="ＭＳ Ｐゴシック" charset="0"/>
              </a:rPr>
              <a:t>(</a:t>
            </a:r>
            <a:r>
              <a:rPr lang="zh-CN" altLang="en-US" sz="4800" b="1" kern="1200" dirty="0">
                <a:effectLst>
                  <a:glow rad="152400">
                    <a:schemeClr val="tx1"/>
                  </a:glow>
                </a:effectLst>
                <a:latin typeface="Arial" charset="0"/>
                <a:ea typeface="ＭＳ Ｐゴシック" charset="0"/>
              </a:rPr>
              <a:t>太</a:t>
            </a:r>
            <a:r>
              <a:rPr lang="en-US" sz="4800" b="1" kern="1200" dirty="0">
                <a:effectLst>
                  <a:glow rad="152400">
                    <a:schemeClr val="tx1"/>
                  </a:glow>
                </a:effectLst>
                <a:latin typeface="Arial" charset="0"/>
                <a:ea typeface="ＭＳ Ｐゴシック" charset="0"/>
              </a:rPr>
              <a:t>. 10:32-39 新译本)</a:t>
            </a:r>
          </a:p>
        </p:txBody>
      </p:sp>
    </p:spTree>
    <p:extLst>
      <p:ext uri="{BB962C8B-B14F-4D97-AF65-F5344CB8AC3E}">
        <p14:creationId xmlns:p14="http://schemas.microsoft.com/office/powerpoint/2010/main" val="320745334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113218" y="0"/>
            <a:ext cx="3923278" cy="5508037"/>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看哪</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我站在门外敲门</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如果有人听见我的声音就开门的</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我要进到</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ja-JP" altLang="en-US" sz="4000" b="1" dirty="0">
                <a:effectLst>
                  <a:glow rad="317500">
                    <a:schemeClr val="tx1">
                      <a:alpha val="75000"/>
                    </a:schemeClr>
                  </a:glow>
                </a:effectLst>
                <a:latin typeface="Arial" charset="0"/>
                <a:ea typeface="ＭＳ Ｐゴシック" charset="0"/>
              </a:rPr>
              <a:t>新译本</a:t>
            </a:r>
            <a:r>
              <a:rPr lang="en-US" altLang="ja-JP" sz="4000" b="1" dirty="0">
                <a:effectLst>
                  <a:glow rad="317500">
                    <a:schemeClr val="tx1">
                      <a:alpha val="75000"/>
                    </a:schemeClr>
                  </a:glow>
                </a:effectLst>
                <a:latin typeface="Arial" charset="0"/>
                <a:ea typeface="ＭＳ Ｐゴシック" charset="0"/>
              </a:rPr>
              <a:t> )</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919503"/>
            <a:ext cx="9124038" cy="93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800" b="1" dirty="0">
                <a:solidFill>
                  <a:srgbClr val="FFFFFF"/>
                </a:solidFill>
                <a:effectLst>
                  <a:glow rad="317500">
                    <a:srgbClr val="000000">
                      <a:alpha val="75000"/>
                    </a:srgbClr>
                  </a:glow>
                </a:effectLst>
                <a:latin typeface="Arial" charset="0"/>
                <a:ea typeface="ＭＳ Ｐゴシック" charset="0"/>
              </a:rPr>
              <a:t>接受耶稣进入你的生命</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88624775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Will you answer Jesus?</a:t>
            </a:r>
          </a:p>
        </p:txBody>
      </p:sp>
      <p:pic>
        <p:nvPicPr>
          <p:cNvPr id="3" name="Picture 2"/>
          <p:cNvPicPr>
            <a:picLocks noChangeAspect="1"/>
          </p:cNvPicPr>
          <p:nvPr/>
        </p:nvPicPr>
        <p:blipFill>
          <a:blip r:embed="rId3"/>
          <a:stretch>
            <a:fillRect/>
          </a:stretch>
        </p:blipFill>
        <p:spPr>
          <a:xfrm>
            <a:off x="449070" y="0"/>
            <a:ext cx="8165710" cy="6804758"/>
          </a:xfrm>
          <a:prstGeom prst="rect">
            <a:avLst/>
          </a:prstGeom>
        </p:spPr>
      </p:pic>
      <p:sp>
        <p:nvSpPr>
          <p:cNvPr id="8" name="Rectangle 2"/>
          <p:cNvSpPr txBox="1">
            <a:spLocks noChangeArrowheads="1"/>
          </p:cNvSpPr>
          <p:nvPr/>
        </p:nvSpPr>
        <p:spPr bwMode="auto">
          <a:xfrm>
            <a:off x="0" y="6110314"/>
            <a:ext cx="9144000" cy="74768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effectLst>
                  <a:glow rad="152400">
                    <a:srgbClr val="000000"/>
                  </a:glow>
                </a:effectLst>
                <a:latin typeface="Arial" charset="0"/>
                <a:ea typeface="ＭＳ Ｐゴシック" charset="0"/>
              </a:rPr>
              <a:t>你会接听吗</a:t>
            </a:r>
            <a:r>
              <a:rPr lang="en-US" sz="4000" b="1" dirty="0">
                <a:solidFill>
                  <a:srgbClr val="FFFFFF"/>
                </a:solidFill>
                <a:effectLst>
                  <a:glow rad="152400">
                    <a:srgbClr val="000000"/>
                  </a:glow>
                </a:effectLst>
                <a:latin typeface="Arial" charset="0"/>
                <a:ea typeface="ＭＳ Ｐゴシック" charset="0"/>
              </a:rPr>
              <a:t>?</a:t>
            </a:r>
          </a:p>
        </p:txBody>
      </p:sp>
      <p:sp>
        <p:nvSpPr>
          <p:cNvPr id="5" name="Rectangle 2"/>
          <p:cNvSpPr txBox="1">
            <a:spLocks noChangeArrowheads="1"/>
          </p:cNvSpPr>
          <p:nvPr/>
        </p:nvSpPr>
        <p:spPr bwMode="auto">
          <a:xfrm>
            <a:off x="449070" y="0"/>
            <a:ext cx="8165710" cy="2505044"/>
          </a:xfrm>
          <a:prstGeom prst="rect">
            <a:avLst/>
          </a:prstGeom>
          <a:gradFill flip="none" rotWithShape="1">
            <a:gsLst>
              <a:gs pos="0">
                <a:schemeClr val="bg2">
                  <a:lumMod val="75000"/>
                </a:schemeClr>
              </a:gs>
              <a:gs pos="100000">
                <a:schemeClr val="tx1"/>
              </a:gs>
            </a:gsLst>
            <a:path path="shape">
              <a:fillToRect l="50000" t="50000" r="50000" b="50000"/>
            </a:path>
            <a:tileRect/>
          </a:gra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8000" dirty="0">
                <a:solidFill>
                  <a:srgbClr val="FFFFFF"/>
                </a:solidFill>
                <a:latin typeface="Helvetica"/>
                <a:ea typeface="ＭＳ Ｐゴシック" charset="0"/>
                <a:cs typeface="Helvetica"/>
              </a:rPr>
              <a:t>耶稣的</a:t>
            </a:r>
            <a:endParaRPr lang="en-US" dirty="0">
              <a:solidFill>
                <a:srgbClr val="FFFFFF"/>
              </a:solidFill>
              <a:effectLst/>
              <a:latin typeface="Helvetica"/>
              <a:ea typeface="ＭＳ Ｐゴシック" charset="0"/>
              <a:cs typeface="Helvetica"/>
            </a:endParaRPr>
          </a:p>
          <a:p>
            <a:endParaRPr lang="en-US" sz="1600" dirty="0">
              <a:solidFill>
                <a:srgbClr val="FFFFFF"/>
              </a:solidFill>
              <a:effectLst/>
              <a:latin typeface="Helvetica"/>
              <a:ea typeface="ＭＳ Ｐゴシック" charset="0"/>
              <a:cs typeface="Helvetica"/>
            </a:endParaRPr>
          </a:p>
          <a:p>
            <a:r>
              <a:rPr lang="zh-CN" altLang="en-US" dirty="0">
                <a:solidFill>
                  <a:srgbClr val="FFFFFF"/>
                </a:solidFill>
                <a:latin typeface="Helvetica"/>
                <a:ea typeface="ＭＳ Ｐゴシック" charset="0"/>
                <a:cs typeface="Helvetica"/>
              </a:rPr>
              <a:t>来电</a:t>
            </a:r>
            <a:endParaRPr lang="en-US" dirty="0">
              <a:solidFill>
                <a:srgbClr val="FFFFFF"/>
              </a:solidFill>
              <a:effectLst/>
              <a:latin typeface="Helvetica"/>
              <a:ea typeface="ＭＳ Ｐゴシック" charset="0"/>
              <a:cs typeface="Helvetica"/>
            </a:endParaRPr>
          </a:p>
        </p:txBody>
      </p:sp>
      <p:sp>
        <p:nvSpPr>
          <p:cNvPr id="11" name="Rounded Rectangle 10"/>
          <p:cNvSpPr/>
          <p:nvPr/>
        </p:nvSpPr>
        <p:spPr bwMode="auto">
          <a:xfrm>
            <a:off x="4649318" y="5005955"/>
            <a:ext cx="3353674" cy="1220184"/>
          </a:xfrm>
          <a:prstGeom prst="roundRect">
            <a:avLst/>
          </a:prstGeom>
          <a:solidFill>
            <a:srgbClr val="00B0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2"/>
          <p:cNvSpPr txBox="1">
            <a:spLocks noChangeArrowheads="1"/>
          </p:cNvSpPr>
          <p:nvPr/>
        </p:nvSpPr>
        <p:spPr bwMode="auto">
          <a:xfrm>
            <a:off x="5765259" y="5183215"/>
            <a:ext cx="2278079" cy="74768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effectLst>
                  <a:glow rad="152400">
                    <a:srgbClr val="000000"/>
                  </a:glow>
                </a:effectLst>
                <a:latin typeface="Arial" charset="0"/>
                <a:ea typeface="ＭＳ Ｐゴシック" charset="0"/>
              </a:rPr>
              <a:t>接听</a:t>
            </a:r>
            <a:endParaRPr lang="en-US" sz="4000" b="1" dirty="0">
              <a:solidFill>
                <a:srgbClr val="FFFFFF"/>
              </a:solidFill>
              <a:effectLst>
                <a:glow rad="152400">
                  <a:srgbClr val="000000"/>
                </a:glow>
              </a:effectLst>
              <a:latin typeface="Arial" charset="0"/>
              <a:ea typeface="ＭＳ Ｐゴシック" charset="0"/>
            </a:endParaRPr>
          </a:p>
        </p:txBody>
      </p:sp>
      <p:pic>
        <p:nvPicPr>
          <p:cNvPr id="6" name="Picture 5"/>
          <p:cNvPicPr>
            <a:picLocks noChangeAspect="1"/>
          </p:cNvPicPr>
          <p:nvPr/>
        </p:nvPicPr>
        <p:blipFill>
          <a:blip r:embed="rId4"/>
          <a:stretch>
            <a:fillRect/>
          </a:stretch>
        </p:blipFill>
        <p:spPr>
          <a:xfrm>
            <a:off x="4739376" y="5035588"/>
            <a:ext cx="1104359" cy="1104359"/>
          </a:xfrm>
          <a:prstGeom prst="rect">
            <a:avLst/>
          </a:prstGeom>
        </p:spPr>
      </p:pic>
      <p:grpSp>
        <p:nvGrpSpPr>
          <p:cNvPr id="13" name="Group 12"/>
          <p:cNvGrpSpPr/>
          <p:nvPr/>
        </p:nvGrpSpPr>
        <p:grpSpPr>
          <a:xfrm>
            <a:off x="979018" y="5005955"/>
            <a:ext cx="3394020" cy="1220184"/>
            <a:chOff x="979018" y="5005955"/>
            <a:chExt cx="3394020" cy="1220184"/>
          </a:xfrm>
        </p:grpSpPr>
        <p:sp>
          <p:nvSpPr>
            <p:cNvPr id="7" name="Rounded Rectangle 6"/>
            <p:cNvSpPr/>
            <p:nvPr/>
          </p:nvSpPr>
          <p:spPr bwMode="auto">
            <a:xfrm>
              <a:off x="979018" y="5005955"/>
              <a:ext cx="3353674" cy="1220184"/>
            </a:xfrm>
            <a:prstGeom prst="roundRect">
              <a:avLst/>
            </a:prstGeom>
            <a:solidFill>
              <a:srgbClr val="7E01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4" name="Picture 3"/>
            <p:cNvPicPr>
              <a:picLocks noChangeAspect="1"/>
            </p:cNvPicPr>
            <p:nvPr/>
          </p:nvPicPr>
          <p:blipFill rotWithShape="1">
            <a:blip r:embed="rId5"/>
            <a:srcRect l="30472" t="10245" r="30370" b="12820"/>
            <a:stretch/>
          </p:blipFill>
          <p:spPr>
            <a:xfrm rot="16200000">
              <a:off x="1312566" y="5061578"/>
              <a:ext cx="633641" cy="1108937"/>
            </a:xfrm>
            <a:prstGeom prst="rect">
              <a:avLst/>
            </a:prstGeom>
          </p:spPr>
        </p:pic>
        <p:sp>
          <p:nvSpPr>
            <p:cNvPr id="9" name="Rectangle 2"/>
            <p:cNvSpPr txBox="1">
              <a:spLocks noChangeArrowheads="1"/>
            </p:cNvSpPr>
            <p:nvPr/>
          </p:nvSpPr>
          <p:spPr bwMode="auto">
            <a:xfrm>
              <a:off x="2094959" y="5183215"/>
              <a:ext cx="2278079" cy="74768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effectLst>
                    <a:glow rad="152400">
                      <a:srgbClr val="000000"/>
                    </a:glow>
                  </a:effectLst>
                  <a:latin typeface="Arial" charset="0"/>
                  <a:ea typeface="ＭＳ Ｐゴシック" charset="0"/>
                </a:rPr>
                <a:t>拒听</a:t>
              </a:r>
              <a:endParaRPr lang="en-US" sz="4000" b="1" dirty="0">
                <a:solidFill>
                  <a:srgbClr val="FFFFFF"/>
                </a:solidFill>
                <a:effectLst>
                  <a:glow rad="152400">
                    <a:srgbClr val="000000"/>
                  </a:glow>
                </a:effectLst>
                <a:latin typeface="Arial" charset="0"/>
                <a:ea typeface="ＭＳ Ｐゴシック" charset="0"/>
              </a:endParaRPr>
            </a:p>
          </p:txBody>
        </p:sp>
      </p:grpSp>
    </p:spTree>
    <p:extLst>
      <p:ext uri="{BB962C8B-B14F-4D97-AF65-F5344CB8AC3E}">
        <p14:creationId xmlns:p14="http://schemas.microsoft.com/office/powerpoint/2010/main" val="328616509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2" t="1479" r="2064" b="2711"/>
          <a:stretch/>
        </p:blipFill>
        <p:spPr>
          <a:xfrm>
            <a:off x="114407" y="102977"/>
            <a:ext cx="6704266" cy="6670639"/>
          </a:xfrm>
          <a:prstGeom prst="rect">
            <a:avLst/>
          </a:prstGeom>
        </p:spPr>
      </p:pic>
      <p:sp>
        <p:nvSpPr>
          <p:cNvPr id="2" name="Title 1"/>
          <p:cNvSpPr>
            <a:spLocks noGrp="1"/>
          </p:cNvSpPr>
          <p:nvPr>
            <p:ph type="ctrTitle"/>
          </p:nvPr>
        </p:nvSpPr>
        <p:spPr>
          <a:xfrm>
            <a:off x="4469092" y="0"/>
            <a:ext cx="4398529" cy="6858000"/>
          </a:xfrm>
          <a:noFill/>
          <a:ln>
            <a:noFill/>
          </a:ln>
        </p:spPr>
        <p:txBody>
          <a:bodyPr vert="horz" wrap="square" lIns="91440" tIns="45720" rIns="91440" bIns="45720" numCol="1" anchor="ctr" anchorCtr="0" compatLnSpc="1">
            <a:prstTxWarp prst="textNoShape">
              <a:avLst/>
            </a:prstTxWarp>
          </a:bodyPr>
          <a:lstStyle/>
          <a:p>
            <a:pPr algn="r" defTabSz="457200"/>
            <a:r>
              <a:rPr lang="en-US" b="1" kern="1200" dirty="0">
                <a:effectLst>
                  <a:glow rad="152400">
                    <a:schemeClr val="tx1"/>
                  </a:glow>
                </a:effectLst>
                <a:latin typeface="Arial" charset="0"/>
                <a:ea typeface="ＭＳ Ｐゴシック" charset="0"/>
              </a:rPr>
              <a:t>"</a:t>
            </a:r>
            <a:r>
              <a:rPr lang="zh-CN" altLang="en-US" b="1" kern="1200" dirty="0">
                <a:effectLst>
                  <a:glow rad="152400">
                    <a:schemeClr val="tx1"/>
                  </a:glow>
                </a:effectLst>
                <a:latin typeface="Arial" charset="0"/>
                <a:ea typeface="ＭＳ Ｐゴシック" charset="0"/>
              </a:rPr>
              <a:t>圣灵向众教会所说的话，有耳的就应当听</a:t>
            </a:r>
            <a:r>
              <a:rPr lang="en-US" altLang="zh-CN" b="1" kern="1200" dirty="0">
                <a:effectLst>
                  <a:glow rad="152400">
                    <a:schemeClr val="tx1"/>
                  </a:glow>
                </a:effectLst>
                <a:latin typeface="Arial" charset="0"/>
                <a:ea typeface="ＭＳ Ｐゴシック" charset="0"/>
              </a:rPr>
              <a:t>"</a:t>
            </a:r>
            <a:r>
              <a:rPr lang="en-US" b="1" kern="1200" dirty="0">
                <a:effectLst>
                  <a:glow rad="152400">
                    <a:schemeClr val="tx1"/>
                  </a:glow>
                </a:effectLst>
                <a:latin typeface="Arial" charset="0"/>
                <a:ea typeface="ＭＳ Ｐゴシック" charset="0"/>
              </a:rPr>
              <a:t> </a:t>
            </a:r>
            <a:br>
              <a:rPr lang="en-US" b="1" kern="1200" dirty="0">
                <a:effectLst>
                  <a:glow rad="152400">
                    <a:schemeClr val="tx1"/>
                  </a:glow>
                </a:effectLst>
                <a:latin typeface="Arial" charset="0"/>
                <a:ea typeface="ＭＳ Ｐゴシック" charset="0"/>
              </a:rPr>
            </a:br>
            <a:r>
              <a:rPr lang="en-US" b="1" kern="1200" dirty="0">
                <a:effectLst>
                  <a:glow rad="152400">
                    <a:schemeClr val="tx1"/>
                  </a:glow>
                </a:effectLst>
                <a:latin typeface="Arial" charset="0"/>
                <a:ea typeface="ＭＳ Ｐゴシック" charset="0"/>
              </a:rPr>
              <a:t>(3:22 新译本)</a:t>
            </a:r>
          </a:p>
        </p:txBody>
      </p:sp>
    </p:spTree>
    <p:extLst>
      <p:ext uri="{BB962C8B-B14F-4D97-AF65-F5344CB8AC3E}">
        <p14:creationId xmlns:p14="http://schemas.microsoft.com/office/powerpoint/2010/main" val="109252598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5460" y="-98974"/>
            <a:ext cx="9292448" cy="6989964"/>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3314" name="Title 1"/>
          <p:cNvSpPr>
            <a:spLocks noGrp="1"/>
          </p:cNvSpPr>
          <p:nvPr>
            <p:ph type="title"/>
          </p:nvPr>
        </p:nvSpPr>
        <p:spPr>
          <a:xfrm>
            <a:off x="457200" y="46038"/>
            <a:ext cx="8229600" cy="868362"/>
          </a:xfrm>
        </p:spPr>
        <p:txBody>
          <a:bodyPr>
            <a:normAutofit/>
          </a:bodyPr>
          <a:lstStyle/>
          <a:p>
            <a:r>
              <a:rPr lang="zh-CN" altLang="en-US" dirty="0">
                <a:latin typeface="ＭＳ Ｐゴシック"/>
                <a:ea typeface="ＭＳ Ｐゴシック"/>
                <a:cs typeface="ＭＳ Ｐゴシック"/>
              </a:rPr>
              <a:t>老 底 嘉 的 供 水</a:t>
            </a:r>
            <a:endParaRPr lang="en-SG" dirty="0">
              <a:solidFill>
                <a:schemeClr val="bg1"/>
              </a:solidFill>
              <a:latin typeface="ＭＳ Ｐゴシック"/>
              <a:ea typeface="ＭＳ Ｐゴシック"/>
              <a:cs typeface="ＭＳ Ｐゴシック"/>
            </a:endParaRPr>
          </a:p>
        </p:txBody>
      </p:sp>
      <p:pic>
        <p:nvPicPr>
          <p:cNvPr id="13316" name="Picture 2" descr="C:\Users\bs\Documents\Bible Text &amp; Chart\NT\Revelation\Others\Scan0004.jpg"/>
          <p:cNvPicPr>
            <a:picLocks noChangeAspect="1" noChangeArrowheads="1"/>
          </p:cNvPicPr>
          <p:nvPr/>
        </p:nvPicPr>
        <p:blipFill rotWithShape="1">
          <a:blip r:embed="rId2" cstate="print"/>
          <a:srcRect l="58804" t="81817"/>
          <a:stretch/>
        </p:blipFill>
        <p:spPr bwMode="auto">
          <a:xfrm>
            <a:off x="0" y="990600"/>
            <a:ext cx="9143999" cy="4114800"/>
          </a:xfrm>
          <a:prstGeom prst="rect">
            <a:avLst/>
          </a:prstGeom>
          <a:noFill/>
          <a:ln w="9525">
            <a:noFill/>
            <a:miter lim="800000"/>
            <a:headEnd/>
            <a:tailEnd/>
          </a:ln>
        </p:spPr>
      </p:pic>
      <p:sp>
        <p:nvSpPr>
          <p:cNvPr id="6" name="Title 1"/>
          <p:cNvSpPr txBox="1">
            <a:spLocks/>
          </p:cNvSpPr>
          <p:nvPr/>
        </p:nvSpPr>
        <p:spPr>
          <a:xfrm>
            <a:off x="18549" y="5155720"/>
            <a:ext cx="9295222" cy="17526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80000"/>
              </a:lnSpc>
              <a:spcAft>
                <a:spcPts val="0"/>
              </a:spcAft>
            </a:pPr>
            <a:r>
              <a:rPr lang="zh-CN" altLang="en-US" sz="3800" b="1" dirty="0">
                <a:solidFill>
                  <a:prstClr val="white"/>
                </a:solidFill>
                <a:latin typeface="ＭＳ Ｐゴシック"/>
                <a:ea typeface="ＭＳ Ｐゴシック"/>
                <a:cs typeface="ＭＳ Ｐゴシック"/>
              </a:rPr>
              <a:t>老底嘉附近乡村里的温水对眼睛有帮助。</a:t>
            </a:r>
            <a:endParaRPr lang="en-US" altLang="zh-CN" sz="3800" b="1" dirty="0">
              <a:solidFill>
                <a:prstClr val="white"/>
              </a:solidFill>
              <a:latin typeface="ＭＳ Ｐゴシック"/>
              <a:ea typeface="ＭＳ Ｐゴシック"/>
              <a:cs typeface="ＭＳ Ｐゴシック"/>
            </a:endParaRPr>
          </a:p>
          <a:p>
            <a:pPr fontAlgn="auto">
              <a:lnSpc>
                <a:spcPct val="80000"/>
              </a:lnSpc>
              <a:spcAft>
                <a:spcPts val="0"/>
              </a:spcAft>
            </a:pPr>
            <a:r>
              <a:rPr lang="zh-CN" altLang="en-US" sz="3800" b="1" dirty="0">
                <a:solidFill>
                  <a:prstClr val="white"/>
                </a:solidFill>
                <a:latin typeface="ＭＳ Ｐゴシック"/>
                <a:ea typeface="ＭＳ Ｐゴシック"/>
                <a:cs typeface="ＭＳ Ｐゴシック"/>
              </a:rPr>
              <a:t>注意在废墟上的钙层</a:t>
            </a:r>
            <a:endParaRPr lang="en-SG" sz="3800" b="1" dirty="0">
              <a:solidFill>
                <a:prstClr val="white"/>
              </a:solidFill>
              <a:latin typeface="ＭＳ Ｐゴシック"/>
              <a:ea typeface="ＭＳ Ｐゴシック"/>
              <a:cs typeface="ＭＳ Ｐゴシック"/>
            </a:endParaRP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9137339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7" name="Rectangle 2"/>
          <p:cNvSpPr>
            <a:spLocks noGrp="1" noChangeArrowheads="1"/>
          </p:cNvSpPr>
          <p:nvPr>
            <p:ph type="ctrTitle"/>
          </p:nvPr>
        </p:nvSpPr>
        <p:spPr>
          <a:xfrm>
            <a:off x="5436096" y="457200"/>
            <a:ext cx="3600400" cy="3692525"/>
          </a:xfrm>
        </p:spPr>
        <p:txBody>
          <a:bodyPr/>
          <a:lstStyle/>
          <a:p>
            <a:pPr algn="l"/>
            <a:r>
              <a:rPr lang="en-US" altLang="ja-JP" sz="4000" b="1" dirty="0">
                <a:effectLst>
                  <a:glow rad="317500">
                    <a:schemeClr val="tx1">
                      <a:alpha val="75000"/>
                    </a:schemeClr>
                  </a:glow>
                </a:effectLst>
                <a:latin typeface="Arial" charset="0"/>
                <a:ea typeface="ＭＳ Ｐゴシック" charset="0"/>
              </a:rPr>
              <a:t>Complacency</a:t>
            </a:r>
            <a:endParaRPr lang="en-US" sz="4000" b="1" dirty="0">
              <a:effectLst>
                <a:glow rad="317500">
                  <a:schemeClr val="tx1">
                    <a:alpha val="75000"/>
                  </a:schemeClr>
                </a:glow>
              </a:effectLst>
              <a:latin typeface="Arial" charset="0"/>
              <a:ea typeface="ＭＳ Ｐゴシック" charset="0"/>
            </a:endParaRPr>
          </a:p>
        </p:txBody>
      </p:sp>
      <p:pic>
        <p:nvPicPr>
          <p:cNvPr id="3" name="Picture 2" descr="rev 3 Complacenc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884" y="0"/>
            <a:ext cx="9144883" cy="5669828"/>
          </a:xfrm>
          <a:prstGeom prst="rect">
            <a:avLst/>
          </a:prstGeom>
        </p:spPr>
      </p:pic>
      <p:sp>
        <p:nvSpPr>
          <p:cNvPr id="5" name="TextBox 4"/>
          <p:cNvSpPr txBox="1"/>
          <p:nvPr/>
        </p:nvSpPr>
        <p:spPr>
          <a:xfrm>
            <a:off x="1256302" y="5898767"/>
            <a:ext cx="6868669" cy="723275"/>
          </a:xfrm>
          <a:prstGeom prst="rect">
            <a:avLst/>
          </a:prstGeom>
          <a:noFill/>
        </p:spPr>
        <p:txBody>
          <a:bodyPr wrap="square" rtlCol="0">
            <a:spAutoFit/>
          </a:bodyPr>
          <a:lstStyle/>
          <a:p>
            <a:pPr algn="ctr"/>
            <a:r>
              <a:rPr lang="zh-CN" altLang="en-US" sz="4100" b="1" dirty="0">
                <a:solidFill>
                  <a:srgbClr val="FFFFFF"/>
                </a:solidFill>
              </a:rPr>
              <a:t>摇头摆尾</a:t>
            </a:r>
            <a:endParaRPr lang="en-US" sz="4100" b="1" dirty="0">
              <a:solidFill>
                <a:srgbClr val="FFFFFF"/>
              </a:solidFill>
            </a:endParaRPr>
          </a:p>
        </p:txBody>
      </p:sp>
    </p:spTree>
    <p:extLst>
      <p:ext uri="{BB962C8B-B14F-4D97-AF65-F5344CB8AC3E}">
        <p14:creationId xmlns:p14="http://schemas.microsoft.com/office/powerpoint/2010/main" val="75111410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title"/>
          </p:nvPr>
        </p:nvSpPr>
        <p:spPr>
          <a:xfrm>
            <a:off x="1976596" y="-10413"/>
            <a:ext cx="5296718" cy="2222500"/>
          </a:xfrm>
          <a:noFill/>
          <a:ln>
            <a:noFill/>
          </a:ln>
        </p:spPr>
        <p:txBody>
          <a:bodyPr vert="horz" wrap="square" lIns="91440" tIns="45720" rIns="91440" bIns="45720" numCol="1" anchor="ctr" anchorCtr="0" compatLnSpc="1">
            <a:prstTxWarp prst="textNoShape">
              <a:avLst/>
            </a:prstTxWarp>
          </a:bodyPr>
          <a:lstStyle/>
          <a:p>
            <a:r>
              <a:rPr lang="zh-CN" alt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基督的主权高于所有教会</a:t>
            </a:r>
            <a:endPar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345</a:t>
            </a:r>
            <a:endParaRPr lang="en-US" b="1" dirty="0">
              <a:solidFill>
                <a:srgbClr val="000000"/>
              </a:solidFill>
              <a:latin typeface="Arial"/>
              <a:cs typeface="Arial"/>
            </a:endParaRPr>
          </a:p>
        </p:txBody>
      </p:sp>
      <p:sp>
        <p:nvSpPr>
          <p:cNvPr id="5" name="Title 1"/>
          <p:cNvSpPr txBox="1">
            <a:spLocks/>
          </p:cNvSpPr>
          <p:nvPr/>
        </p:nvSpPr>
        <p:spPr bwMode="auto">
          <a:xfrm>
            <a:off x="15875" y="3703669"/>
            <a:ext cx="9074968"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II.  </a:t>
            </a:r>
            <a:r>
              <a:rPr lang="zh-CN" alt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耶稣通过七封信揭示七个教会内部妥协和外来敌对的光景，宣告祂审判所有教会的主权</a:t>
            </a:r>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zh-CN" alt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启</a:t>
            </a:r>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2–3)</a:t>
            </a:r>
          </a:p>
        </p:txBody>
      </p:sp>
      <p:pic>
        <p:nvPicPr>
          <p:cNvPr id="7" name="Picture 6"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46797" y="1613699"/>
            <a:ext cx="1154835" cy="866126"/>
          </a:xfrm>
          <a:prstGeom prst="rect">
            <a:avLst/>
          </a:prstGeom>
        </p:spPr>
      </p:pic>
      <p:pic>
        <p:nvPicPr>
          <p:cNvPr id="8" name="Picture 7"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33898" y="2218709"/>
            <a:ext cx="1154835" cy="866126"/>
          </a:xfrm>
          <a:prstGeom prst="rect">
            <a:avLst/>
          </a:prstGeom>
        </p:spPr>
      </p:pic>
      <p:pic>
        <p:nvPicPr>
          <p:cNvPr id="9" name="Picture 8"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71531" y="2747750"/>
            <a:ext cx="1154835" cy="866126"/>
          </a:xfrm>
          <a:prstGeom prst="rect">
            <a:avLst/>
          </a:prstGeom>
        </p:spPr>
      </p:pic>
      <p:pic>
        <p:nvPicPr>
          <p:cNvPr id="10" name="Picture 9"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09164" y="2218709"/>
            <a:ext cx="1154835" cy="866126"/>
          </a:xfrm>
          <a:prstGeom prst="rect">
            <a:avLst/>
          </a:prstGeom>
        </p:spPr>
      </p:pic>
      <p:pic>
        <p:nvPicPr>
          <p:cNvPr id="11" name="Picture 10"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96265" y="1613699"/>
            <a:ext cx="1154835" cy="866126"/>
          </a:xfrm>
          <a:prstGeom prst="rect">
            <a:avLst/>
          </a:prstGeom>
        </p:spPr>
      </p:pic>
      <p:pic>
        <p:nvPicPr>
          <p:cNvPr id="12" name="Picture 11"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58631" y="776818"/>
            <a:ext cx="1154835" cy="866126"/>
          </a:xfrm>
          <a:prstGeom prst="rect">
            <a:avLst/>
          </a:prstGeom>
        </p:spPr>
      </p:pic>
      <p:pic>
        <p:nvPicPr>
          <p:cNvPr id="13" name="Picture 12"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4430" y="776818"/>
            <a:ext cx="1154835" cy="866126"/>
          </a:xfrm>
          <a:prstGeom prst="rect">
            <a:avLst/>
          </a:prstGeom>
        </p:spPr>
      </p:pic>
    </p:spTree>
    <p:extLst>
      <p:ext uri="{BB962C8B-B14F-4D97-AF65-F5344CB8AC3E}">
        <p14:creationId xmlns:p14="http://schemas.microsoft.com/office/powerpoint/2010/main" val="21209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53076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Sardis gymnasium</a:t>
            </a:r>
          </a:p>
        </p:txBody>
      </p:sp>
      <p:pic>
        <p:nvPicPr>
          <p:cNvPr id="10243" name="Picture 3" descr="Sardis gymnasium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0" y="6105664"/>
            <a:ext cx="9144000" cy="75233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撒狄体育馆</a:t>
            </a:r>
            <a:endParaRPr lang="en-US" dirty="0"/>
          </a:p>
        </p:txBody>
      </p:sp>
    </p:spTree>
    <p:extLst>
      <p:ext uri="{BB962C8B-B14F-4D97-AF65-F5344CB8AC3E}">
        <p14:creationId xmlns:p14="http://schemas.microsoft.com/office/powerpoint/2010/main" val="303500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Sardis synagogue, 4th c AD</a:t>
            </a:r>
          </a:p>
        </p:txBody>
      </p:sp>
      <p:pic>
        <p:nvPicPr>
          <p:cNvPr id="16387" name="Picture 3" descr="Sardis synagogue, 4th c AD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0" y="6051850"/>
            <a:ext cx="9144000" cy="82191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撒狄犹太教堂</a:t>
            </a:r>
            <a:r>
              <a:rPr lang="en-US" dirty="0"/>
              <a:t>, </a:t>
            </a:r>
            <a:r>
              <a:rPr lang="zh-CN" altLang="en-US" dirty="0"/>
              <a:t>公元四年</a:t>
            </a:r>
            <a:endParaRPr lang="en-US" dirty="0"/>
          </a:p>
        </p:txBody>
      </p:sp>
    </p:spTree>
    <p:extLst>
      <p:ext uri="{BB962C8B-B14F-4D97-AF65-F5344CB8AC3E}">
        <p14:creationId xmlns:p14="http://schemas.microsoft.com/office/powerpoint/2010/main" val="1440935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pPr>
              <a:defRPr/>
            </a:pPr>
            <a:r>
              <a:rPr lang="zh-SG"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与众不同</a:t>
            </a:r>
            <a:r>
              <a:rPr 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 </a:t>
            </a:r>
            <a:r>
              <a:rPr lang="zh-SG"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却死</a:t>
            </a:r>
            <a:r>
              <a:rPr lang="zh-CN"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亡</a:t>
            </a:r>
            <a:endParaRPr 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HT" altLang="en-US" b="1" dirty="0">
                <a:solidFill>
                  <a:srgbClr val="000000"/>
                </a:solidFill>
                <a:latin typeface="Arial" charset="0"/>
                <a:ea typeface="ＭＳ Ｐゴシック" charset="0"/>
              </a:rPr>
              <a:t>撒 狄</a:t>
            </a:r>
            <a:br>
              <a:rPr lang="en-US" b="1" dirty="0">
                <a:solidFill>
                  <a:srgbClr val="000000"/>
                </a:solidFill>
                <a:latin typeface="Arial" charset="0"/>
                <a:ea typeface="ＭＳ Ｐゴシック" charset="0"/>
              </a:rPr>
            </a:br>
            <a:r>
              <a:rPr lang="en-US" b="1" dirty="0">
                <a:solidFill>
                  <a:srgbClr val="000000"/>
                </a:solidFill>
                <a:latin typeface="Arial" charset="0"/>
                <a:ea typeface="ＭＳ Ｐゴシック" charset="0"/>
              </a:rPr>
              <a:t>(</a:t>
            </a:r>
            <a:r>
              <a:rPr lang="zh-TW" altLang="en-US" b="1" dirty="0">
                <a:solidFill>
                  <a:srgbClr val="000000"/>
                </a:solidFill>
                <a:latin typeface="Arial" charset="0"/>
                <a:ea typeface="ＭＳ Ｐゴシック" charset="0"/>
              </a:rPr>
              <a:t>启示录 </a:t>
            </a:r>
            <a:r>
              <a:rPr lang="en-US" b="1" dirty="0">
                <a:solidFill>
                  <a:srgbClr val="000000"/>
                </a:solidFill>
                <a:latin typeface="Arial" charset="0"/>
                <a:ea typeface="ＭＳ Ｐゴシック" charset="0"/>
              </a:rPr>
              <a:t>3:1-6)</a:t>
            </a:r>
          </a:p>
        </p:txBody>
      </p:sp>
    </p:spTree>
    <p:extLst>
      <p:ext uri="{BB962C8B-B14F-4D97-AF65-F5344CB8AC3E}">
        <p14:creationId xmlns:p14="http://schemas.microsoft.com/office/powerpoint/2010/main" val="1482758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r>
              <a:rPr lang="en-US">
                <a:solidFill>
                  <a:schemeClr val="bg1"/>
                </a:solidFill>
              </a:rPr>
              <a:t>Sardis synagogue bema</a:t>
            </a:r>
          </a:p>
        </p:txBody>
      </p:sp>
      <p:pic>
        <p:nvPicPr>
          <p:cNvPr id="14339" name="Picture 3" descr="Sardis synagogue bema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340" name="Text Box 4"/>
          <p:cNvSpPr txBox="1">
            <a:spLocks noChangeArrowheads="1"/>
          </p:cNvSpPr>
          <p:nvPr/>
        </p:nvSpPr>
        <p:spPr bwMode="auto">
          <a:xfrm>
            <a:off x="0" y="6088269"/>
            <a:ext cx="9144000" cy="769731"/>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撒狄犹太教堂讲坛</a:t>
            </a:r>
            <a:endParaRPr lang="en-US" dirty="0"/>
          </a:p>
        </p:txBody>
      </p:sp>
    </p:spTree>
    <p:extLst>
      <p:ext uri="{BB962C8B-B14F-4D97-AF65-F5344CB8AC3E}">
        <p14:creationId xmlns:p14="http://schemas.microsoft.com/office/powerpoint/2010/main" val="3907695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t>Sardis synagogue mosaic, 400 AD</a:t>
            </a:r>
          </a:p>
        </p:txBody>
      </p:sp>
      <p:pic>
        <p:nvPicPr>
          <p:cNvPr id="15363" name="Picture 3" descr="Sardis synagogue mosaic, 400 AD,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5364"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撒狄犹太教堂镶嵌图案</a:t>
            </a:r>
            <a:r>
              <a:rPr lang="en-US" dirty="0"/>
              <a:t>, </a:t>
            </a:r>
            <a:r>
              <a:rPr lang="zh-CN" altLang="en-US" dirty="0"/>
              <a:t>公元四百年</a:t>
            </a:r>
            <a:endParaRPr lang="en-US" dirty="0"/>
          </a:p>
        </p:txBody>
      </p:sp>
    </p:spTree>
    <p:extLst>
      <p:ext uri="{BB962C8B-B14F-4D97-AF65-F5344CB8AC3E}">
        <p14:creationId xmlns:p14="http://schemas.microsoft.com/office/powerpoint/2010/main" val="2623445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normAutofit fontScale="90000"/>
          </a:bodyPr>
          <a:lstStyle/>
          <a:p>
            <a:r>
              <a:rPr lang="en-US">
                <a:solidFill>
                  <a:schemeClr val="bg1"/>
                </a:solidFill>
              </a:rPr>
              <a:t>Sardis paved Roman street leading to Persia</a:t>
            </a:r>
          </a:p>
        </p:txBody>
      </p:sp>
      <p:pic>
        <p:nvPicPr>
          <p:cNvPr id="11267" name="Picture 3" descr="Sardis paved Roman street leading to Persia,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268" name="Text Box 4"/>
          <p:cNvSpPr txBox="1">
            <a:spLocks noChangeArrowheads="1"/>
          </p:cNvSpPr>
          <p:nvPr/>
        </p:nvSpPr>
        <p:spPr bwMode="auto">
          <a:xfrm>
            <a:off x="0" y="6279614"/>
            <a:ext cx="9144000" cy="638712"/>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sz="3200" dirty="0"/>
              <a:t>撒狄到波斯的罗马式铺面道路</a:t>
            </a:r>
            <a:endParaRPr lang="en-US" sz="3200" dirty="0"/>
          </a:p>
        </p:txBody>
      </p:sp>
    </p:spTree>
    <p:extLst>
      <p:ext uri="{BB962C8B-B14F-4D97-AF65-F5344CB8AC3E}">
        <p14:creationId xmlns:p14="http://schemas.microsoft.com/office/powerpoint/2010/main" val="795769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6919"/>
                <a:gd name="adj2" fmla="val -32375"/>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有 神 的 七 灵 和 七 星 的</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681539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normAutofit/>
          </a:bodyPr>
          <a:lstStyle/>
          <a:p>
            <a:r>
              <a:rPr lang="zh-CN" altLang="en-US" sz="3600" b="1" dirty="0">
                <a:effectLst>
                  <a:glow rad="152400">
                    <a:schemeClr val="tx1"/>
                  </a:glow>
                </a:effectLst>
                <a:latin typeface="Arial" charset="0"/>
                <a:ea typeface="ＭＳ Ｐゴシック" charset="0"/>
              </a:rPr>
              <a:t>约翰预言那位荣耀的耶稣已见证了祂能处理教会内的问题</a:t>
            </a:r>
            <a:br>
              <a:rPr lang="en-US" sz="3600" b="1" dirty="0">
                <a:effectLst>
                  <a:glow rad="152400">
                    <a:schemeClr val="tx1"/>
                  </a:glow>
                </a:effectLst>
                <a:latin typeface="Arial" charset="0"/>
                <a:ea typeface="ＭＳ Ｐゴシック" charset="0"/>
              </a:rPr>
            </a:br>
            <a:r>
              <a:rPr lang="en-US" sz="3600" b="1" dirty="0">
                <a:effectLst>
                  <a:glow rad="152400">
                    <a:schemeClr val="tx1"/>
                  </a:glow>
                </a:effectLst>
                <a:latin typeface="Arial" charset="0"/>
                <a:ea typeface="ＭＳ Ｐゴシック" charset="0"/>
              </a:rPr>
              <a:t>(1:12-16)</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99059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zh-CN" altLang="en-US" sz="4000" b="1" dirty="0">
                <a:solidFill>
                  <a:schemeClr val="bg1"/>
                </a:solidFill>
                <a:effectLst>
                  <a:glow rad="152400">
                    <a:schemeClr val="tx1"/>
                  </a:glow>
                </a:effectLst>
                <a:latin typeface="Arial"/>
                <a:cs typeface="Arial"/>
              </a:rPr>
              <a:t>那七星和七个金灯台的奥秘是什么</a:t>
            </a:r>
            <a:r>
              <a:rPr lang="en-US" sz="4000" b="1" dirty="0">
                <a:solidFill>
                  <a:schemeClr val="bg1"/>
                </a:solidFill>
                <a:effectLst>
                  <a:glow rad="152400">
                    <a:schemeClr val="tx1"/>
                  </a:glow>
                </a:effectLst>
                <a:latin typeface="Arial"/>
                <a:cs typeface="Arial"/>
              </a:rPr>
              <a:t>(1:20 </a:t>
            </a:r>
            <a:r>
              <a:rPr lang="en-US" sz="3200" b="1" dirty="0">
                <a:solidFill>
                  <a:schemeClr val="bg1"/>
                </a:solidFill>
                <a:effectLst>
                  <a:glow rad="152400">
                    <a:schemeClr val="tx1"/>
                  </a:glow>
                </a:effectLst>
                <a:latin typeface="Arial"/>
                <a:cs typeface="Arial"/>
              </a:rPr>
              <a:t>新译本</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283199"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pPr>
            <a:r>
              <a:rPr lang="zh-TW" altLang="en-US" b="1" dirty="0">
                <a:solidFill>
                  <a:prstClr val="white"/>
                </a:solidFill>
                <a:effectLst>
                  <a:glow rad="152400">
                    <a:prstClr val="black"/>
                  </a:glow>
                </a:effectLst>
                <a:latin typeface="Arial"/>
                <a:cs typeface="Arial"/>
              </a:rPr>
              <a:t>你所看见在我右手中的七星和七个金灯台的奥祕就是这样： 七星是七个教会的使者， 七灯台是七个教会。</a:t>
            </a:r>
            <a:r>
              <a:rPr lang="en-US" altLang="zh-TW" b="1" dirty="0">
                <a:solidFill>
                  <a:prstClr val="white"/>
                </a:solidFill>
                <a:effectLst>
                  <a:glow rad="152400">
                    <a:prstClr val="black"/>
                  </a:glow>
                </a:effectLst>
                <a:latin typeface="Arial"/>
                <a:cs typeface="Arial"/>
              </a:rPr>
              <a:t>"</a:t>
            </a:r>
            <a:endParaRPr lang="en-US"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595300604"/>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ＭＳ Ｐゴシック"/>
                <a:ea typeface="ＭＳ Ｐゴシック"/>
                <a:cs typeface="ＭＳ Ｐゴシック"/>
              </a:rPr>
              <a:t>撒 狄</a:t>
            </a:r>
            <a:r>
              <a:rPr lang="zh-CN" altLang="en-US" sz="2800" dirty="0">
                <a:latin typeface="ＭＳ Ｐゴシック"/>
                <a:ea typeface="ＭＳ Ｐゴシック"/>
                <a:cs typeface="ＭＳ Ｐゴシック"/>
              </a:rPr>
              <a:t> </a:t>
            </a:r>
            <a:r>
              <a:rPr lang="en-US"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启</a:t>
            </a:r>
            <a:r>
              <a:rPr lang="en-US" altLang="zh-CN" sz="2800" dirty="0">
                <a:latin typeface="ＭＳ Ｐゴシック"/>
                <a:ea typeface="ＭＳ Ｐゴシック"/>
                <a:cs typeface="ＭＳ Ｐゴシック"/>
              </a:rPr>
              <a:t>3</a:t>
            </a:r>
            <a:r>
              <a:rPr lang="zh-CN" altLang="en-US" sz="2800" dirty="0">
                <a:latin typeface="ＭＳ Ｐゴシック"/>
                <a:ea typeface="ＭＳ Ｐゴシック"/>
                <a:cs typeface="ＭＳ Ｐゴシック"/>
              </a:rPr>
              <a:t>：</a:t>
            </a:r>
            <a:r>
              <a:rPr lang="en-US" altLang="zh-CN" sz="2800" dirty="0">
                <a:latin typeface="ＭＳ Ｐゴシック"/>
                <a:ea typeface="ＭＳ Ｐゴシック"/>
                <a:cs typeface="ＭＳ Ｐゴシック"/>
              </a:rPr>
              <a:t>1-6</a:t>
            </a:r>
            <a:r>
              <a:rPr lang="en-US" sz="2800" dirty="0">
                <a:latin typeface="ＭＳ Ｐゴシック"/>
                <a:ea typeface="ＭＳ Ｐゴシック"/>
                <a:cs typeface="ＭＳ Ｐゴシック"/>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6919"/>
                <a:gd name="adj2" fmla="val -32375"/>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有 神 的 七 灵 和 七 星 的</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60686"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1939335"/>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知 道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的 行 为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按 名 你 是 活 的</a:t>
              </a:r>
            </a:p>
          </p:txBody>
        </p:sp>
      </p:grpSp>
    </p:spTree>
    <p:extLst>
      <p:ext uri="{BB962C8B-B14F-4D97-AF65-F5344CB8AC3E}">
        <p14:creationId xmlns:p14="http://schemas.microsoft.com/office/powerpoint/2010/main" val="3203637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58336" y="5113459"/>
            <a:ext cx="8568127" cy="1744541"/>
          </a:xfrm>
          <a:solidFill>
            <a:schemeClr val="tx1"/>
          </a:solidFill>
        </p:spPr>
        <p:txBody>
          <a:bodyPr/>
          <a:lstStyle/>
          <a:p>
            <a:r>
              <a:rPr lang="zh-CN" altLang="en-US" dirty="0">
                <a:latin typeface="ＭＳ Ｐゴシック"/>
                <a:ea typeface="ＭＳ Ｐゴシック"/>
                <a:cs typeface="ＭＳ Ｐゴシック"/>
              </a:rPr>
              <a:t>耶稣知道你的好行为和名声</a:t>
            </a:r>
            <a:endParaRPr lang="en-US" b="1" dirty="0">
              <a:latin typeface="ＭＳ Ｐゴシック"/>
              <a:ea typeface="ＭＳ Ｐゴシック"/>
              <a:cs typeface="ＭＳ Ｐゴシック"/>
            </a:endParaRPr>
          </a:p>
        </p:txBody>
      </p:sp>
      <p:pic>
        <p:nvPicPr>
          <p:cNvPr id="2" name="Picture 1"/>
          <p:cNvPicPr>
            <a:picLocks noChangeAspect="1"/>
          </p:cNvPicPr>
          <p:nvPr/>
        </p:nvPicPr>
        <p:blipFill>
          <a:blip r:embed="rId3"/>
          <a:stretch>
            <a:fillRect/>
          </a:stretch>
        </p:blipFill>
        <p:spPr>
          <a:xfrm>
            <a:off x="0" y="-982"/>
            <a:ext cx="9144000" cy="5114441"/>
          </a:xfrm>
          <a:prstGeom prst="rect">
            <a:avLst/>
          </a:prstGeom>
        </p:spPr>
      </p:pic>
    </p:spTree>
    <p:extLst>
      <p:ext uri="{BB962C8B-B14F-4D97-AF65-F5344CB8AC3E}">
        <p14:creationId xmlns:p14="http://schemas.microsoft.com/office/powerpoint/2010/main" val="599471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solidFill>
            <a:schemeClr val="tx1"/>
          </a:solidFill>
        </p:spPr>
        <p:txBody>
          <a:bodyPr/>
          <a:lstStyle/>
          <a:p>
            <a:r>
              <a:rPr lang="zh-CN" altLang="en-US" b="1" dirty="0">
                <a:latin typeface="Arial" charset="0"/>
                <a:ea typeface="ＭＳ Ｐゴシック" charset="0"/>
              </a:rPr>
              <a:t>你有多在意？</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0"/>
            <a:ext cx="9144000" cy="6085230"/>
          </a:xfrm>
          <a:prstGeom prst="rect">
            <a:avLst/>
          </a:prstGeom>
        </p:spPr>
      </p:pic>
    </p:spTree>
    <p:extLst>
      <p:ext uri="{BB962C8B-B14F-4D97-AF65-F5344CB8AC3E}">
        <p14:creationId xmlns:p14="http://schemas.microsoft.com/office/powerpoint/2010/main" val="1989902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那美好的</a:t>
            </a:r>
            <a:r>
              <a:rPr lang="zh-CN" altLang="en-US" dirty="0">
                <a:latin typeface="ＭＳ Ｐゴシック"/>
                <a:ea typeface="ＭＳ Ｐゴシック"/>
                <a:cs typeface="ＭＳ Ｐゴシック"/>
              </a:rPr>
              <a:t>。</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417166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22831"/>
          </a:xfrm>
          <a:prstGeom prst="rect">
            <a:avLst/>
          </a:prstGeom>
        </p:spPr>
      </p:pic>
      <p:sp>
        <p:nvSpPr>
          <p:cNvPr id="111618" name="Rectangle 2"/>
          <p:cNvSpPr>
            <a:spLocks noGrp="1" noChangeArrowheads="1"/>
          </p:cNvSpPr>
          <p:nvPr>
            <p:ph type="ctrTitle"/>
          </p:nvPr>
        </p:nvSpPr>
        <p:spPr>
          <a:xfrm>
            <a:off x="0" y="5868411"/>
            <a:ext cx="9144000" cy="980728"/>
          </a:xfrm>
          <a:solidFill>
            <a:schemeClr val="tx1"/>
          </a:solidFill>
        </p:spPr>
        <p:txBody>
          <a:bodyPr/>
          <a:lstStyle/>
          <a:p>
            <a:r>
              <a:rPr lang="zh-CN" altLang="en-US" dirty="0">
                <a:latin typeface="ＭＳ Ｐゴシック"/>
                <a:ea typeface="ＭＳ Ｐゴシック"/>
                <a:cs typeface="ＭＳ Ｐゴシック"/>
              </a:rPr>
              <a:t>你对自已认识多深？</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148180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	</a:t>
            </a:r>
            <a:r>
              <a:rPr lang="zh-CN" altLang="en-US" dirty="0">
                <a:latin typeface="ＭＳ Ｐゴシック"/>
                <a:ea typeface="ＭＳ Ｐゴシック"/>
                <a:cs typeface="ＭＳ Ｐゴシック"/>
              </a:rPr>
              <a:t>耶稣知道那恶的。</a:t>
            </a:r>
            <a:endParaRPr lang="en-US" b="1" dirty="0">
              <a:effectLst>
                <a:outerShdw blurRad="38100" dist="38100" dir="2700000" algn="tl">
                  <a:srgbClr val="000000">
                    <a:alpha val="4313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539342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6919"/>
                <a:gd name="adj2" fmla="val -32375"/>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有 神 的 七 灵 和 七 星 的</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60686"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1939335"/>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知 道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的 行 为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按 名 你 是 活 的</a:t>
              </a:r>
            </a:p>
          </p:txBody>
        </p:sp>
      </p:grpSp>
      <p:grpSp>
        <p:nvGrpSpPr>
          <p:cNvPr id="43" name="Group 42"/>
          <p:cNvGrpSpPr>
            <a:grpSpLocks/>
          </p:cNvGrpSpPr>
          <p:nvPr/>
        </p:nvGrpSpPr>
        <p:grpSpPr bwMode="auto">
          <a:xfrm>
            <a:off x="2592387" y="175790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其 实 是 死 的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847334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8" name="Picture 4" descr="churchwindow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10306" name="Rectangle 2"/>
          <p:cNvSpPr>
            <a:spLocks noGrp="1" noChangeArrowheads="1"/>
          </p:cNvSpPr>
          <p:nvPr>
            <p:ph type="ctrTitle"/>
          </p:nvPr>
        </p:nvSpPr>
        <p:spPr>
          <a:xfrm>
            <a:off x="0" y="94710"/>
            <a:ext cx="9144000" cy="923617"/>
          </a:xfrm>
          <a:effectLst>
            <a:outerShdw blurRad="63500" dist="35921" dir="2700000" algn="ctr" rotWithShape="0">
              <a:srgbClr val="000000">
                <a:alpha val="74998"/>
              </a:srgbClr>
            </a:outerShdw>
          </a:effectLst>
        </p:spPr>
        <p:txBody>
          <a:bodyPr/>
          <a:lstStyle/>
          <a:p>
            <a:r>
              <a:rPr lang="zh-SG" altLang="en-US" b="1" dirty="0">
                <a:latin typeface="ＭＳ Ｐゴシック"/>
                <a:ea typeface="ＭＳ Ｐゴシック"/>
                <a:cs typeface="ＭＳ Ｐゴシック"/>
              </a:rPr>
              <a:t>撒 狄</a:t>
            </a:r>
            <a:r>
              <a:rPr lang="en-US" b="1" dirty="0">
                <a:solidFill>
                  <a:schemeClr val="bg1"/>
                </a:solidFill>
                <a:latin typeface="ＭＳ Ｐゴシック"/>
                <a:ea typeface="ＭＳ Ｐゴシック"/>
                <a:cs typeface="ＭＳ Ｐゴシック"/>
              </a:rPr>
              <a:t>: </a:t>
            </a:r>
            <a:r>
              <a:rPr lang="zh-SG" altLang="en-US" b="1" dirty="0">
                <a:latin typeface="ＭＳ Ｐゴシック"/>
                <a:ea typeface="ＭＳ Ｐゴシック"/>
                <a:cs typeface="ＭＳ Ｐゴシック"/>
              </a:rPr>
              <a:t>与众不同</a:t>
            </a:r>
            <a:r>
              <a:rPr lang="zh-CN" altLang="en-US" b="1" dirty="0">
                <a:latin typeface="ＭＳ Ｐゴシック"/>
                <a:ea typeface="ＭＳ Ｐゴシック"/>
                <a:cs typeface="ＭＳ Ｐゴシック"/>
              </a:rPr>
              <a:t>却死亡</a:t>
            </a:r>
            <a:endParaRPr lang="en-US" b="1" dirty="0">
              <a:latin typeface="ＭＳ Ｐゴシック"/>
              <a:ea typeface="ＭＳ Ｐゴシック"/>
              <a:cs typeface="ＭＳ Ｐゴシック"/>
            </a:endParaRPr>
          </a:p>
        </p:txBody>
      </p:sp>
      <p:sp>
        <p:nvSpPr>
          <p:cNvPr id="4" name="Rectangle 2"/>
          <p:cNvSpPr txBox="1">
            <a:spLocks noChangeArrowheads="1"/>
          </p:cNvSpPr>
          <p:nvPr/>
        </p:nvSpPr>
        <p:spPr bwMode="auto">
          <a:xfrm>
            <a:off x="35496" y="4865712"/>
            <a:ext cx="9144000" cy="1371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t>"</a:t>
            </a:r>
            <a:r>
              <a:rPr lang="zh-CN" altLang="en-US" sz="3600" b="1" dirty="0"/>
              <a:t>按 名 你 是 </a:t>
            </a:r>
            <a:r>
              <a:rPr lang="zh-CN" altLang="en-US" sz="3600" b="1" dirty="0">
                <a:solidFill>
                  <a:srgbClr val="FFFF00"/>
                </a:solidFill>
              </a:rPr>
              <a:t>活 的</a:t>
            </a:r>
            <a:r>
              <a:rPr lang="zh-CN" altLang="en-US" sz="3600" b="1" dirty="0"/>
              <a:t> ， 其 实 是 </a:t>
            </a:r>
            <a:r>
              <a:rPr lang="zh-CN" altLang="en-US" sz="3600" b="1" dirty="0">
                <a:solidFill>
                  <a:srgbClr val="FFFF00"/>
                </a:solidFill>
              </a:rPr>
              <a:t>死 的</a:t>
            </a:r>
            <a:r>
              <a:rPr lang="zh-CN" altLang="en-US" sz="3600" b="1" dirty="0"/>
              <a:t> 。</a:t>
            </a:r>
            <a:r>
              <a:rPr lang="en-US" altLang="zh-CN" sz="3600" b="1" dirty="0"/>
              <a:t>"</a:t>
            </a:r>
            <a:r>
              <a:rPr lang="en-US" sz="3600" b="1" dirty="0"/>
              <a:t> (3:1)</a:t>
            </a:r>
          </a:p>
        </p:txBody>
      </p:sp>
    </p:spTree>
    <p:extLst>
      <p:ext uri="{BB962C8B-B14F-4D97-AF65-F5344CB8AC3E}">
        <p14:creationId xmlns:p14="http://schemas.microsoft.com/office/powerpoint/2010/main" val="1974434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279875"/>
            <a:ext cx="9144000" cy="2578125"/>
          </a:xfrm>
        </p:spPr>
        <p:txBody>
          <a:bodyPr/>
          <a:lstStyle/>
          <a:p>
            <a:r>
              <a:rPr lang="zh-TW" altLang="en-US" sz="6000" b="1" dirty="0">
                <a:effectLst>
                  <a:glow rad="177800">
                    <a:schemeClr val="tx1"/>
                  </a:glow>
                </a:effectLst>
                <a:latin typeface="Arial" charset="0"/>
                <a:ea typeface="ＭＳ Ｐゴシック" charset="0"/>
              </a:rPr>
              <a:t>撒 狄</a:t>
            </a:r>
            <a:r>
              <a:rPr lang="en-US" altLang="zh-TW" sz="6000" b="1" dirty="0">
                <a:effectLst>
                  <a:glow rad="177800">
                    <a:schemeClr val="tx1"/>
                  </a:glow>
                </a:effectLst>
                <a:latin typeface="Arial" charset="0"/>
                <a:ea typeface="ＭＳ Ｐゴシック" charset="0"/>
              </a:rPr>
              <a:t>: </a:t>
            </a:r>
            <a:r>
              <a:rPr lang="zh-TW" altLang="en-US" sz="6000" b="1" dirty="0">
                <a:effectLst>
                  <a:glow rad="177800">
                    <a:schemeClr val="tx1"/>
                  </a:glow>
                </a:effectLst>
                <a:latin typeface="Arial" charset="0"/>
                <a:ea typeface="ＭＳ Ｐゴシック" charset="0"/>
              </a:rPr>
              <a:t>与众不同却死亡</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00262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09030" y="0"/>
            <a:ext cx="8734969" cy="990600"/>
          </a:xfrm>
        </p:spPr>
        <p:txBody>
          <a:bodyPr/>
          <a:lstStyle/>
          <a:p>
            <a:pPr algn="l" eaLnBrk="1" hangingPunct="1"/>
            <a:r>
              <a:rPr lang="en-SG" dirty="0"/>
              <a:t>A. W. Tozer</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122901" y="3132832"/>
            <a:ext cx="8925514" cy="36901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b="1" dirty="0">
                <a:latin typeface="MS PGothic" pitchFamily="34" charset="-128"/>
                <a:ea typeface="MS PGothic" pitchFamily="34" charset="-128"/>
              </a:rPr>
              <a:t>"</a:t>
            </a:r>
            <a:r>
              <a:rPr lang="zh-CN" altLang="en-US" sz="4400" b="1" dirty="0">
                <a:latin typeface="MS PGothic" pitchFamily="34" charset="-128"/>
                <a:ea typeface="MS PGothic" pitchFamily="34" charset="-128"/>
              </a:rPr>
              <a:t>假设圣灵退出了现今的教会</a:t>
            </a:r>
            <a:r>
              <a:rPr lang="en-US" sz="4400" b="1" dirty="0">
                <a:latin typeface="MS PGothic" pitchFamily="34" charset="-128"/>
                <a:ea typeface="MS PGothic" pitchFamily="34" charset="-128"/>
              </a:rPr>
              <a:t>,</a:t>
            </a:r>
            <a:r>
              <a:rPr lang="zh-CN" altLang="en-US" sz="4400" b="1" dirty="0">
                <a:latin typeface="MS PGothic" pitchFamily="34" charset="-128"/>
                <a:ea typeface="MS PGothic" pitchFamily="34" charset="-128"/>
              </a:rPr>
              <a:t>百分之</a:t>
            </a:r>
            <a:r>
              <a:rPr lang="en-US" sz="4400" b="1" dirty="0">
                <a:latin typeface="MS PGothic" pitchFamily="34" charset="-128"/>
                <a:ea typeface="MS PGothic" pitchFamily="34" charset="-128"/>
              </a:rPr>
              <a:t>95</a:t>
            </a:r>
            <a:r>
              <a:rPr lang="zh-CN" altLang="en-US" sz="4400" b="1" dirty="0">
                <a:latin typeface="MS PGothic" pitchFamily="34" charset="-128"/>
                <a:ea typeface="MS PGothic" pitchFamily="34" charset="-128"/>
              </a:rPr>
              <a:t>我们所行的会继续並且没人知道那差异。假设圣灵从退出了新约教会，百分之</a:t>
            </a:r>
            <a:r>
              <a:rPr lang="en-US" sz="4400" b="1" dirty="0">
                <a:latin typeface="MS PGothic" pitchFamily="34" charset="-128"/>
                <a:ea typeface="MS PGothic" pitchFamily="34" charset="-128"/>
              </a:rPr>
              <a:t>95</a:t>
            </a:r>
            <a:r>
              <a:rPr lang="zh-CN" altLang="en-US" sz="4400" b="1" dirty="0">
                <a:latin typeface="MS PGothic" pitchFamily="34" charset="-128"/>
                <a:ea typeface="MS PGothic" pitchFamily="34" charset="-128"/>
              </a:rPr>
              <a:t>他们所行的将会停止，並每个人会知道其差异。</a:t>
            </a:r>
            <a:r>
              <a:rPr lang="en-US" altLang="zh-CN" sz="4400" b="1" dirty="0"/>
              <a:t>"</a:t>
            </a:r>
            <a:r>
              <a:rPr lang="zh-CN" altLang="en-US" sz="4400" b="1" dirty="0"/>
              <a:t> </a:t>
            </a:r>
            <a:endParaRPr lang="en-SG" sz="4400" b="1" dirty="0">
              <a:effectLst>
                <a:glow rad="279400">
                  <a:prstClr val="black">
                    <a:alpha val="94000"/>
                  </a:prstClr>
                </a:glow>
              </a:effectLst>
            </a:endParaRPr>
          </a:p>
        </p:txBody>
      </p:sp>
      <p:pic>
        <p:nvPicPr>
          <p:cNvPr id="2" name="Picture 1"/>
          <p:cNvPicPr>
            <a:picLocks noChangeAspect="1"/>
          </p:cNvPicPr>
          <p:nvPr/>
        </p:nvPicPr>
        <p:blipFill>
          <a:blip r:embed="rId3"/>
          <a:stretch>
            <a:fillRect/>
          </a:stretch>
        </p:blipFill>
        <p:spPr>
          <a:xfrm>
            <a:off x="122901" y="-1"/>
            <a:ext cx="3493796" cy="3029889"/>
          </a:xfrm>
          <a:prstGeom prst="rect">
            <a:avLst/>
          </a:prstGeom>
        </p:spPr>
      </p:pic>
    </p:spTree>
    <p:extLst>
      <p:ext uri="{BB962C8B-B14F-4D97-AF65-F5344CB8AC3E}">
        <p14:creationId xmlns:p14="http://schemas.microsoft.com/office/powerpoint/2010/main" val="4130846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800000"/>
                  </a:solidFill>
                  <a:effectLst>
                    <a:outerShdw blurRad="38100" dist="38100" dir="2700000" algn="tl">
                      <a:srgbClr val="000000">
                        <a:alpha val="43137"/>
                      </a:srgbClr>
                    </a:outerShdw>
                  </a:effectLst>
                  <a:latin typeface="Arial"/>
                  <a:cs typeface="Arial"/>
                </a:rPr>
                <a:t>劝告</a:t>
              </a:r>
              <a:r>
                <a:rPr lang="zh-CN" altLang="en-US" b="1" dirty="0">
                  <a:solidFill>
                    <a:srgbClr val="800000"/>
                  </a:solidFill>
                  <a:effectLst>
                    <a:outerShdw blurRad="38100" dist="38100" dir="2700000" algn="tl">
                      <a:srgbClr val="000000">
                        <a:alpha val="43137"/>
                      </a:srgbClr>
                    </a:outerShdw>
                  </a:effectLst>
                  <a:latin typeface="Arial"/>
                  <a:cs typeface="Arial"/>
                </a:rPr>
                <a:t>：</a:t>
              </a:r>
              <a:endParaRPr lang="en-US" altLang="zh-CN" b="1" dirty="0">
                <a:solidFill>
                  <a:srgbClr val="8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8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800000"/>
                  </a:solidFill>
                  <a:effectLst>
                    <a:outerShdw blurRad="38100" dist="38100" dir="2700000" algn="tl">
                      <a:srgbClr val="000000">
                        <a:alpha val="43137"/>
                      </a:srgbClr>
                    </a:outerShdw>
                  </a:effectLst>
                  <a:latin typeface="Arial"/>
                  <a:cs typeface="Arial"/>
                </a:rPr>
                <a:t>遵 守 我 ，</a:t>
              </a:r>
              <a:endParaRPr lang="en-US" altLang="zh-CN" b="1" dirty="0">
                <a:solidFill>
                  <a:srgbClr val="8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800000"/>
                  </a:solidFill>
                  <a:effectLst>
                    <a:outerShdw blurRad="38100" dist="38100" dir="2700000" algn="tl">
                      <a:srgbClr val="000000">
                        <a:alpha val="43137"/>
                      </a:srgbClr>
                    </a:outerShdw>
                  </a:effectLst>
                  <a:latin typeface="Arial"/>
                  <a:cs typeface="Arial"/>
                </a:rPr>
                <a:t>忍 耐 的 道</a:t>
              </a:r>
              <a:endParaRPr lang="en-US" b="1" dirty="0">
                <a:solidFill>
                  <a:srgbClr val="800000"/>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313194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a:r>
              <a:rPr lang="zh-CN" altLang="en-US" b="1" dirty="0"/>
              <a:t>撒 狄</a:t>
            </a:r>
            <a:endParaRPr lang="en-SG" b="1"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4537494" y="804512"/>
            <a:ext cx="440168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zh-CN" altLang="en-US" sz="3600" b="1" dirty="0">
                <a:ea typeface="宋体"/>
              </a:rPr>
              <a:t>你 要 </a:t>
            </a:r>
            <a:r>
              <a:rPr lang="zh-CN" altLang="en-US" sz="3600" b="1" dirty="0">
                <a:solidFill>
                  <a:srgbClr val="FFFF00"/>
                </a:solidFill>
                <a:ea typeface="宋体"/>
              </a:rPr>
              <a:t>儆 醒</a:t>
            </a:r>
            <a:r>
              <a:rPr lang="zh-CN" altLang="en-US" sz="3600" b="1" dirty="0">
                <a:ea typeface="宋体"/>
              </a:rPr>
              <a:t> ， 坚 固 那 剩 下 将 要 衰 微 （ 原 文 是 死 ） 的</a:t>
            </a:r>
            <a:r>
              <a:rPr lang="en-US" altLang="zh-CN" sz="3600" b="1" dirty="0">
                <a:ea typeface="宋体"/>
              </a:rPr>
              <a:t> (3:2)</a:t>
            </a:r>
            <a:endParaRPr lang="zh-CN" altLang="en-US" sz="3600" b="1" dirty="0">
              <a:ea typeface="宋体"/>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3885235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990600"/>
          </a:xfrm>
        </p:spPr>
        <p:txBody>
          <a:bodyPr/>
          <a:lstStyle/>
          <a:p>
            <a:r>
              <a:rPr lang="zh-CN" altLang="en-US" dirty="0"/>
              <a:t>撒 狄 </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print"/>
          <a:srcRect t="71231" r="43338"/>
          <a:stretch/>
        </p:blipFill>
        <p:spPr bwMode="auto">
          <a:xfrm>
            <a:off x="-21963" y="990600"/>
            <a:ext cx="9165963" cy="5131217"/>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98261" y="3569085"/>
            <a:ext cx="8925514" cy="2209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charset="0"/>
              <a:buNone/>
            </a:pPr>
            <a:r>
              <a:rPr lang="zh-CN" altLang="en-US" b="1" dirty="0">
                <a:effectLst>
                  <a:glow rad="279400">
                    <a:prstClr val="black">
                      <a:alpha val="94000"/>
                    </a:prstClr>
                  </a:glow>
                  <a:outerShdw blurRad="38100" dist="38100" dir="2700000" algn="tl">
                    <a:srgbClr val="000000">
                      <a:alpha val="43137"/>
                    </a:srgbClr>
                  </a:outerShdw>
                </a:effectLst>
              </a:rPr>
              <a:t>撒 狄 城就处在这狭长陡峭的高原上（</a:t>
            </a:r>
            <a:r>
              <a:rPr lang="en-US" b="1" dirty="0">
                <a:effectLst>
                  <a:glow rad="279400">
                    <a:prstClr val="black">
                      <a:alpha val="94000"/>
                    </a:prstClr>
                  </a:glow>
                  <a:outerShdw blurRad="38100" dist="38100" dir="2700000" algn="tl">
                    <a:srgbClr val="000000">
                      <a:alpha val="43137"/>
                    </a:srgbClr>
                  </a:outerShdw>
                </a:effectLst>
              </a:rPr>
              <a:t> 457.5 </a:t>
            </a:r>
            <a:r>
              <a:rPr lang="zh-CN" altLang="en-US" b="1" dirty="0">
                <a:effectLst>
                  <a:glow rad="279400">
                    <a:prstClr val="black">
                      <a:alpha val="94000"/>
                    </a:prstClr>
                  </a:glow>
                  <a:outerShdw blurRad="38100" dist="38100" dir="2700000" algn="tl">
                    <a:srgbClr val="000000">
                      <a:alpha val="43137"/>
                    </a:srgbClr>
                  </a:outerShdw>
                </a:effectLst>
              </a:rPr>
              <a:t>米</a:t>
            </a:r>
            <a:r>
              <a:rPr lang="en-US"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或</a:t>
            </a:r>
            <a:r>
              <a:rPr lang="en-US" b="1" dirty="0">
                <a:effectLst>
                  <a:glow rad="279400">
                    <a:prstClr val="black">
                      <a:alpha val="94000"/>
                    </a:prstClr>
                  </a:glow>
                  <a:outerShdw blurRad="38100" dist="38100" dir="2700000" algn="tl">
                    <a:srgbClr val="000000">
                      <a:alpha val="43137"/>
                    </a:srgbClr>
                  </a:outerShdw>
                </a:effectLst>
              </a:rPr>
              <a:t>1500 </a:t>
            </a:r>
            <a:r>
              <a:rPr lang="zh-CN" altLang="en-US" b="1" dirty="0">
                <a:effectLst>
                  <a:glow rad="279400">
                    <a:prstClr val="black">
                      <a:alpha val="94000"/>
                    </a:prstClr>
                  </a:glow>
                  <a:outerShdw blurRad="38100" dist="38100" dir="2700000" algn="tl">
                    <a:srgbClr val="000000">
                      <a:alpha val="43137"/>
                    </a:srgbClr>
                  </a:outerShdw>
                </a:effectLst>
              </a:rPr>
              <a:t>尺高</a:t>
            </a:r>
            <a:r>
              <a:rPr lang="en-US"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，犹如一个坚不可摧的瞭望台。公元前</a:t>
            </a:r>
            <a:r>
              <a:rPr lang="en-US" altLang="zh-CN" b="1" dirty="0">
                <a:effectLst>
                  <a:glow rad="279400">
                    <a:prstClr val="black">
                      <a:alpha val="94000"/>
                    </a:prstClr>
                  </a:glow>
                  <a:outerShdw blurRad="38100" dist="38100" dir="2700000" algn="tl">
                    <a:srgbClr val="000000">
                      <a:alpha val="43137"/>
                    </a:srgbClr>
                  </a:outerShdw>
                </a:effectLst>
              </a:rPr>
              <a:t>549</a:t>
            </a:r>
            <a:r>
              <a:rPr lang="zh-CN" altLang="en-US" b="1" dirty="0">
                <a:effectLst>
                  <a:glow rad="279400">
                    <a:prstClr val="black">
                      <a:alpha val="94000"/>
                    </a:prstClr>
                  </a:glow>
                  <a:outerShdw blurRad="38100" dist="38100" dir="2700000" algn="tl">
                    <a:srgbClr val="000000">
                      <a:alpha val="43137"/>
                    </a:srgbClr>
                  </a:outerShdw>
                </a:effectLst>
              </a:rPr>
              <a:t>年波斯王古列 （居鲁士）的士兵趁它的</a:t>
            </a:r>
            <a:r>
              <a:rPr lang="zh-CN" altLang="en-US" b="1" dirty="0">
                <a:solidFill>
                  <a:srgbClr val="FFFF00"/>
                </a:solidFill>
                <a:effectLst>
                  <a:glow rad="279400">
                    <a:prstClr val="black">
                      <a:alpha val="94000"/>
                    </a:prstClr>
                  </a:glow>
                  <a:outerShdw blurRad="38100" dist="38100" dir="2700000" algn="tl">
                    <a:srgbClr val="000000">
                      <a:alpha val="43137"/>
                    </a:srgbClr>
                  </a:outerShdw>
                </a:effectLst>
              </a:rPr>
              <a:t>卫兵晚上熟睡时</a:t>
            </a:r>
            <a:r>
              <a:rPr lang="zh-CN" altLang="en-US" b="1" dirty="0">
                <a:effectLst>
                  <a:glow rad="279400">
                    <a:prstClr val="black">
                      <a:alpha val="94000"/>
                    </a:prstClr>
                  </a:glow>
                  <a:outerShdw blurRad="38100" dist="38100" dir="2700000" algn="tl">
                    <a:srgbClr val="000000">
                      <a:alpha val="43137"/>
                    </a:srgbClr>
                  </a:outerShdw>
                </a:effectLst>
              </a:rPr>
              <a:t>，成功的攀上北崖</a:t>
            </a:r>
            <a:r>
              <a:rPr lang="en-US" altLang="zh-CN"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侵占撒狄城。三个世纪后 </a:t>
            </a:r>
            <a:r>
              <a:rPr lang="en-US" altLang="zh-CN" b="1" dirty="0">
                <a:effectLst>
                  <a:glow rad="279400">
                    <a:prstClr val="black">
                      <a:alpha val="94000"/>
                    </a:prstClr>
                  </a:glow>
                  <a:outerShdw blurRad="38100" dist="38100" dir="2700000" algn="tl">
                    <a:srgbClr val="000000">
                      <a:alpha val="43137"/>
                    </a:srgbClr>
                  </a:outerShdw>
                </a:effectLst>
              </a:rPr>
              <a:t>(</a:t>
            </a:r>
            <a:r>
              <a:rPr lang="zh-CN" altLang="en-US" b="1" dirty="0">
                <a:effectLst>
                  <a:glow rad="279400">
                    <a:prstClr val="black">
                      <a:alpha val="94000"/>
                    </a:prstClr>
                  </a:glow>
                  <a:outerShdw blurRad="38100" dist="38100" dir="2700000" algn="tl">
                    <a:srgbClr val="000000">
                      <a:alpha val="43137"/>
                    </a:srgbClr>
                  </a:outerShdw>
                </a:effectLst>
              </a:rPr>
              <a:t>公元前</a:t>
            </a:r>
            <a:r>
              <a:rPr lang="en-US" altLang="zh-CN" b="1" dirty="0">
                <a:effectLst>
                  <a:glow rad="279400">
                    <a:prstClr val="black">
                      <a:alpha val="94000"/>
                    </a:prstClr>
                  </a:glow>
                  <a:outerShdw blurRad="38100" dist="38100" dir="2700000" algn="tl">
                    <a:srgbClr val="000000">
                      <a:alpha val="43137"/>
                    </a:srgbClr>
                  </a:outerShdw>
                </a:effectLst>
              </a:rPr>
              <a:t>214</a:t>
            </a:r>
            <a:r>
              <a:rPr lang="zh-CN" altLang="en-US" b="1" dirty="0">
                <a:effectLst>
                  <a:glow rad="279400">
                    <a:prstClr val="black">
                      <a:alpha val="94000"/>
                    </a:prstClr>
                  </a:glow>
                  <a:outerShdw blurRad="38100" dist="38100" dir="2700000" algn="tl">
                    <a:srgbClr val="000000">
                      <a:alpha val="43137"/>
                    </a:srgbClr>
                  </a:outerShdw>
                </a:effectLst>
              </a:rPr>
              <a:t>年</a:t>
            </a:r>
            <a:r>
              <a:rPr lang="en-US" altLang="zh-CN"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叙利亚西流古王朝的安提阿哥大帝再以同样的策略进攻获胜。</a:t>
            </a:r>
            <a:endParaRPr lang="en-SG" b="1" dirty="0">
              <a:effectLst>
                <a:glow rad="279400">
                  <a:prstClr val="black">
                    <a:alpha val="94000"/>
                  </a:prstClr>
                </a:glow>
                <a:outerShdw blurRad="38100" dist="38100" dir="2700000" algn="tl">
                  <a:srgbClr val="000000">
                    <a:alpha val="43137"/>
                  </a:srgbClr>
                </a:outerShdw>
              </a:effectLst>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3960311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606" y="1592756"/>
            <a:ext cx="9202774" cy="5258728"/>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zh-CN" altLang="en-US" sz="6000" b="1" dirty="0">
                <a:effectLst>
                  <a:glow rad="177800">
                    <a:schemeClr val="tx1"/>
                  </a:glow>
                </a:effectLst>
                <a:latin typeface="Arial" charset="0"/>
                <a:ea typeface="ＭＳ Ｐゴシック" charset="0"/>
              </a:rPr>
              <a:t>在教堂睡觉</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507701" y="419186"/>
            <a:ext cx="4443729" cy="4406698"/>
          </a:xfrm>
          <a:prstGeom prst="rect">
            <a:avLst/>
          </a:prstGeom>
          <a:ln w="57150" cmpd="sng">
            <a:solidFill>
              <a:srgbClr val="FFFFFF"/>
            </a:solidFill>
          </a:ln>
        </p:spPr>
      </p:pic>
    </p:spTree>
    <p:extLst>
      <p:ext uri="{BB962C8B-B14F-4D97-AF65-F5344CB8AC3E}">
        <p14:creationId xmlns:p14="http://schemas.microsoft.com/office/powerpoint/2010/main" val="698603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zh-CN" altLang="en-US" sz="6000" b="1" i="1" dirty="0">
                <a:effectLst>
                  <a:glow rad="177800">
                    <a:schemeClr val="tx1"/>
                  </a:glow>
                </a:effectLst>
                <a:latin typeface="Arial" charset="0"/>
                <a:ea typeface="ＭＳ Ｐゴシック" charset="0"/>
              </a:rPr>
              <a:t>不在教堂睡觉</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88445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494" r="29394"/>
          <a:stretch/>
        </p:blipFill>
        <p:spPr>
          <a:xfrm>
            <a:off x="0" y="-1"/>
            <a:ext cx="9144000" cy="6858001"/>
          </a:xfrm>
          <a:prstGeom prst="rect">
            <a:avLst/>
          </a:prstGeom>
        </p:spPr>
      </p:pic>
      <p:sp>
        <p:nvSpPr>
          <p:cNvPr id="111618" name="Rectangle 2"/>
          <p:cNvSpPr>
            <a:spLocks noGrp="1" noChangeArrowheads="1"/>
          </p:cNvSpPr>
          <p:nvPr>
            <p:ph type="ctrTitle"/>
          </p:nvPr>
        </p:nvSpPr>
        <p:spPr>
          <a:xfrm>
            <a:off x="0" y="5880740"/>
            <a:ext cx="9144000" cy="980728"/>
          </a:xfrm>
          <a:solidFill>
            <a:schemeClr val="tx1"/>
          </a:solidFill>
        </p:spPr>
        <p:txBody>
          <a:bodyPr/>
          <a:lstStyle/>
          <a:p>
            <a:r>
              <a:rPr lang="zh-CN" altLang="en-US" dirty="0">
                <a:latin typeface="ＭＳ Ｐゴシック"/>
                <a:ea typeface="ＭＳ Ｐゴシック"/>
                <a:cs typeface="ＭＳ Ｐゴシック"/>
              </a:rPr>
              <a:t>几米</a:t>
            </a:r>
            <a:r>
              <a:rPr lang="en-US" dirty="0">
                <a:latin typeface="ＭＳ Ｐゴシック"/>
                <a:ea typeface="ＭＳ Ｐゴシック"/>
                <a:cs typeface="ＭＳ Ｐゴシック"/>
              </a:rPr>
              <a:t>•</a:t>
            </a:r>
            <a:r>
              <a:rPr lang="zh-CN" altLang="en-US" dirty="0">
                <a:latin typeface="ＭＳ Ｐゴシック"/>
                <a:ea typeface="ＭＳ Ｐゴシック"/>
                <a:cs typeface="ＭＳ Ｐゴシック"/>
              </a:rPr>
              <a:t>料恩案 </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806629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normAutofit/>
          </a:bodyPr>
          <a:lstStyle/>
          <a:p>
            <a:r>
              <a:rPr lang="zh-CN" altLang="en-US" sz="6000" b="1" dirty="0">
                <a:effectLst>
                  <a:glow rad="177800">
                    <a:schemeClr val="tx1"/>
                  </a:glow>
                </a:effectLst>
                <a:latin typeface="Arial" charset="0"/>
                <a:ea typeface="ＭＳ Ｐゴシック" charset="0"/>
              </a:rPr>
              <a:t>当牧师看到你在崇拜中打盹的迹象</a:t>
            </a:r>
            <a:r>
              <a:rPr lang="en-US" altLang="zh-CN" sz="6000" b="1" dirty="0">
                <a:effectLst>
                  <a:glow rad="177800">
                    <a:schemeClr val="tx1"/>
                  </a:glow>
                </a:effectLst>
                <a:latin typeface="Arial" charset="0"/>
                <a:ea typeface="ＭＳ Ｐゴシック" charset="0"/>
              </a:rPr>
              <a:t>:</a:t>
            </a:r>
            <a:endParaRPr lang="en-US" sz="60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38178" y="3519713"/>
            <a:ext cx="5150679" cy="3392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zh-CN" altLang="en-US" b="1" dirty="0">
                <a:solidFill>
                  <a:srgbClr val="FFFFFF"/>
                </a:solidFill>
                <a:effectLst>
                  <a:glow rad="177800">
                    <a:srgbClr val="000000"/>
                  </a:glow>
                </a:effectLst>
                <a:latin typeface="Arial" charset="0"/>
                <a:ea typeface="ＭＳ Ｐゴシック" charset="0"/>
              </a:rPr>
              <a:t>他为你在崇拜中提供红牛维他命饮料</a:t>
            </a:r>
          </a:p>
        </p:txBody>
      </p:sp>
      <p:pic>
        <p:nvPicPr>
          <p:cNvPr id="5" name="Picture 4"/>
          <p:cNvPicPr>
            <a:picLocks noChangeAspect="1"/>
          </p:cNvPicPr>
          <p:nvPr/>
        </p:nvPicPr>
        <p:blipFill rotWithShape="1">
          <a:blip r:embed="rId4"/>
          <a:srcRect l="22651" t="5125" r="23942" b="6938"/>
          <a:stretch/>
        </p:blipFill>
        <p:spPr>
          <a:xfrm rot="802054">
            <a:off x="5950858" y="2558143"/>
            <a:ext cx="2104572" cy="4771572"/>
          </a:xfrm>
          <a:prstGeom prst="rect">
            <a:avLst/>
          </a:prstGeom>
        </p:spPr>
      </p:pic>
    </p:spTree>
    <p:extLst>
      <p:ext uri="{BB962C8B-B14F-4D97-AF65-F5344CB8AC3E}">
        <p14:creationId xmlns:p14="http://schemas.microsoft.com/office/powerpoint/2010/main" val="26781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normAutofit/>
          </a:bodyPr>
          <a:lstStyle/>
          <a:p>
            <a:r>
              <a:rPr lang="zh-CN" altLang="en-US" sz="6000" b="1" dirty="0">
                <a:effectLst>
                  <a:glow rad="177800">
                    <a:schemeClr val="tx1"/>
                  </a:glow>
                </a:effectLst>
                <a:latin typeface="Arial" charset="0"/>
                <a:ea typeface="ＭＳ Ｐゴシック" charset="0"/>
              </a:rPr>
              <a:t>当牧师看到你在崇拜中打盹的迹象</a:t>
            </a:r>
            <a:r>
              <a:rPr lang="en-US" altLang="zh-CN" sz="6000" b="1" dirty="0">
                <a:effectLst>
                  <a:glow rad="177800">
                    <a:schemeClr val="tx1"/>
                  </a:glow>
                </a:effectLst>
                <a:latin typeface="Arial" charset="0"/>
                <a:ea typeface="ＭＳ Ｐゴシック" charset="0"/>
              </a:rPr>
              <a:t>:</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6718378" y="3183505"/>
            <a:ext cx="2463800" cy="3289300"/>
          </a:xfrm>
          <a:prstGeom prst="rect">
            <a:avLst/>
          </a:prstGeom>
        </p:spPr>
      </p:pic>
      <p:sp>
        <p:nvSpPr>
          <p:cNvPr id="6" name="Rectangle 2"/>
          <p:cNvSpPr txBox="1">
            <a:spLocks noChangeArrowheads="1"/>
          </p:cNvSpPr>
          <p:nvPr/>
        </p:nvSpPr>
        <p:spPr bwMode="auto">
          <a:xfrm>
            <a:off x="38178" y="3392713"/>
            <a:ext cx="8126108" cy="3498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zh-CN" altLang="en-US" b="1" dirty="0">
                <a:solidFill>
                  <a:srgbClr val="FFFFFF"/>
                </a:solidFill>
                <a:effectLst>
                  <a:glow rad="177800">
                    <a:srgbClr val="000000"/>
                  </a:glow>
                </a:effectLst>
                <a:latin typeface="Arial" charset="0"/>
                <a:ea typeface="ＭＳ Ｐゴシック" charset="0"/>
              </a:rPr>
              <a:t>他中断他的讲道，　他将剃须膏放至你手心里，再用羽毛挠你的鼻子。</a:t>
            </a:r>
          </a:p>
        </p:txBody>
      </p:sp>
    </p:spTree>
    <p:extLst>
      <p:ext uri="{BB962C8B-B14F-4D97-AF65-F5344CB8AC3E}">
        <p14:creationId xmlns:p14="http://schemas.microsoft.com/office/powerpoint/2010/main" val="3926705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normAutofit/>
          </a:bodyPr>
          <a:lstStyle/>
          <a:p>
            <a:r>
              <a:rPr lang="zh-CN" altLang="en-US" sz="6000" b="1" dirty="0">
                <a:effectLst>
                  <a:glow rad="177800">
                    <a:schemeClr val="tx1"/>
                  </a:glow>
                </a:effectLst>
                <a:latin typeface="Arial" charset="0"/>
                <a:ea typeface="ＭＳ Ｐゴシック" charset="0"/>
              </a:rPr>
              <a:t>当牧师看到你在崇拜中打盹的迹象</a:t>
            </a:r>
            <a:r>
              <a:rPr lang="en-US" altLang="zh-CN" sz="6000" b="1" dirty="0">
                <a:effectLst>
                  <a:glow rad="177800">
                    <a:schemeClr val="tx1"/>
                  </a:glow>
                </a:effectLst>
                <a:latin typeface="Arial" charset="0"/>
                <a:ea typeface="ＭＳ Ｐゴシック" charset="0"/>
              </a:rPr>
              <a:t>:</a:t>
            </a:r>
            <a:endParaRPr lang="en-US" sz="60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38178" y="2652774"/>
            <a:ext cx="9144000" cy="4027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endParaRPr lang="en-US" altLang="zh-CN" b="1" dirty="0">
              <a:solidFill>
                <a:srgbClr val="FFFFFF"/>
              </a:solidFill>
              <a:effectLst>
                <a:glow rad="177800">
                  <a:srgbClr val="000000"/>
                </a:glow>
              </a:effectLst>
              <a:latin typeface="Arial" charset="0"/>
              <a:ea typeface="ＭＳ Ｐゴシック" charset="0"/>
            </a:endParaRPr>
          </a:p>
          <a:p>
            <a:pPr marL="473075" indent="-473075" algn="l">
              <a:buFont typeface="Arial"/>
              <a:buChar char="•"/>
            </a:pPr>
            <a:endParaRPr lang="en-US" altLang="zh-CN" b="1" dirty="0">
              <a:solidFill>
                <a:srgbClr val="FFFFFF"/>
              </a:solidFill>
              <a:effectLst>
                <a:glow rad="177800">
                  <a:srgbClr val="000000"/>
                </a:glow>
              </a:effectLst>
              <a:latin typeface="Arial" charset="0"/>
              <a:ea typeface="ＭＳ Ｐゴシック" charset="0"/>
            </a:endParaRPr>
          </a:p>
          <a:p>
            <a:pPr marL="473075" indent="-473075" algn="l">
              <a:buFont typeface="Arial"/>
              <a:buChar char="•"/>
            </a:pPr>
            <a:r>
              <a:rPr lang="zh-CN" altLang="en-US" b="1" dirty="0">
                <a:solidFill>
                  <a:srgbClr val="FFFFFF"/>
                </a:solidFill>
                <a:effectLst>
                  <a:glow rad="177800">
                    <a:srgbClr val="000000"/>
                  </a:glow>
                </a:effectLst>
                <a:latin typeface="Arial" charset="0"/>
                <a:ea typeface="ＭＳ Ｐゴシック" charset="0"/>
              </a:rPr>
              <a:t>因为你无法聚精会神，他开始𠆤怀疑他的呼唤</a:t>
            </a:r>
            <a:r>
              <a:rPr lang="en-US" altLang="zh-CN" b="1" dirty="0">
                <a:solidFill>
                  <a:srgbClr val="FFFFFF"/>
                </a:solidFill>
                <a:effectLst>
                  <a:glow rad="177800">
                    <a:srgbClr val="000000"/>
                  </a:glow>
                </a:effectLst>
                <a:latin typeface="Arial" charset="0"/>
                <a:ea typeface="ＭＳ Ｐゴシック" charset="0"/>
              </a:rPr>
              <a:t>, </a:t>
            </a:r>
            <a:r>
              <a:rPr lang="zh-CN" altLang="en-US" b="1" dirty="0">
                <a:solidFill>
                  <a:srgbClr val="FFFFFF"/>
                </a:solidFill>
                <a:effectLst>
                  <a:glow rad="177800">
                    <a:srgbClr val="000000"/>
                  </a:glow>
                </a:effectLst>
                <a:latin typeface="Arial" charset="0"/>
                <a:ea typeface="ＭＳ Ｐゴシック" charset="0"/>
              </a:rPr>
              <a:t>然后停职，开始酗酒，孤单的死在旅馆里。</a:t>
            </a:r>
          </a:p>
          <a:p>
            <a:pPr algn="l"/>
            <a:endParaRPr lang="en-US"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1360241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826" y="-206044"/>
            <a:ext cx="9433816" cy="7159593"/>
          </a:xfrm>
          <a:prstGeom prst="rect">
            <a:avLst/>
          </a:prstGeom>
        </p:spPr>
      </p:pic>
      <p:sp>
        <p:nvSpPr>
          <p:cNvPr id="6" name="Oval 5"/>
          <p:cNvSpPr/>
          <p:nvPr/>
        </p:nvSpPr>
        <p:spPr bwMode="auto">
          <a:xfrm>
            <a:off x="1911100" y="456173"/>
            <a:ext cx="3353673" cy="1837020"/>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11618" name="Rectangle 2"/>
          <p:cNvSpPr>
            <a:spLocks noGrp="1" noChangeArrowheads="1"/>
          </p:cNvSpPr>
          <p:nvPr>
            <p:ph type="ctrTitle"/>
          </p:nvPr>
        </p:nvSpPr>
        <p:spPr>
          <a:xfrm>
            <a:off x="0" y="5553124"/>
            <a:ext cx="9144000" cy="1304876"/>
          </a:xfrm>
        </p:spPr>
        <p:txBody>
          <a:bodyPr/>
          <a:lstStyle/>
          <a:p>
            <a:r>
              <a:rPr lang="en-US" sz="6000" b="1" dirty="0">
                <a:effectLst>
                  <a:glow rad="177800">
                    <a:schemeClr val="tx1"/>
                  </a:glow>
                </a:effectLst>
                <a:latin typeface="Arial" charset="0"/>
                <a:ea typeface="ＭＳ Ｐゴシック" charset="0"/>
              </a:rPr>
              <a:t>Sleeping in Church</a:t>
            </a:r>
          </a:p>
        </p:txBody>
      </p:sp>
      <p:sp>
        <p:nvSpPr>
          <p:cNvPr id="4" name="Rectangle 2"/>
          <p:cNvSpPr txBox="1">
            <a:spLocks noChangeArrowheads="1"/>
          </p:cNvSpPr>
          <p:nvPr/>
        </p:nvSpPr>
        <p:spPr bwMode="auto">
          <a:xfrm>
            <a:off x="0" y="5854257"/>
            <a:ext cx="9291670" cy="1003743"/>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chemeClr val="tx1"/>
                </a:solidFill>
              </a:rPr>
              <a:t>牧教认出你在崇拜中打盹的迹象。</a:t>
            </a:r>
            <a:endParaRPr lang="en-US" sz="3200" b="1" dirty="0">
              <a:solidFill>
                <a:schemeClr val="tx1"/>
              </a:solidFill>
              <a:latin typeface="Arial" charset="0"/>
              <a:ea typeface="ＭＳ Ｐゴシック" charset="0"/>
            </a:endParaRPr>
          </a:p>
        </p:txBody>
      </p:sp>
      <p:sp>
        <p:nvSpPr>
          <p:cNvPr id="5" name="Rectangle 2"/>
          <p:cNvSpPr txBox="1">
            <a:spLocks noChangeArrowheads="1"/>
          </p:cNvSpPr>
          <p:nvPr/>
        </p:nvSpPr>
        <p:spPr bwMode="auto">
          <a:xfrm>
            <a:off x="1830609" y="392515"/>
            <a:ext cx="3520478" cy="207328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i="1" dirty="0">
                <a:solidFill>
                  <a:schemeClr val="tx1"/>
                </a:solidFill>
                <a:latin typeface="MS PGothic" pitchFamily="34" charset="-128"/>
                <a:ea typeface="MS PGothic" pitchFamily="34" charset="-128"/>
              </a:rPr>
              <a:t>下星期天见</a:t>
            </a:r>
            <a:r>
              <a:rPr lang="en-US" sz="3200" b="1" dirty="0">
                <a:solidFill>
                  <a:schemeClr val="tx1"/>
                </a:solidFill>
                <a:latin typeface="MS PGothic" pitchFamily="34" charset="-128"/>
                <a:ea typeface="MS PGothic" pitchFamily="34" charset="-128"/>
              </a:rPr>
              <a:t>,</a:t>
            </a:r>
            <a:r>
              <a:rPr lang="zh-CN" altLang="en-US" sz="3200" b="1" dirty="0">
                <a:solidFill>
                  <a:schemeClr val="tx1"/>
                </a:solidFill>
              </a:rPr>
              <a:t>犹推古</a:t>
            </a:r>
            <a:r>
              <a:rPr lang="en-US" sz="3200" b="1" i="1" dirty="0">
                <a:solidFill>
                  <a:srgbClr val="000000"/>
                </a:solidFill>
                <a:latin typeface="Chalkboard"/>
                <a:ea typeface="ＭＳ Ｐゴシック" charset="0"/>
                <a:cs typeface="Chalkboard"/>
              </a:rPr>
              <a:t>!</a:t>
            </a:r>
          </a:p>
        </p:txBody>
      </p:sp>
    </p:spTree>
    <p:extLst>
      <p:ext uri="{BB962C8B-B14F-4D97-AF65-F5344CB8AC3E}">
        <p14:creationId xmlns:p14="http://schemas.microsoft.com/office/powerpoint/2010/main" val="2170983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劝告</a:t>
              </a:r>
              <a:r>
                <a:rPr lang="zh-CN" altLang="en-US" b="1" dirty="0">
                  <a:effectLst>
                    <a:outerShdw blurRad="38100" dist="38100" dir="2700000" algn="tl">
                      <a:srgbClr val="000000">
                        <a:alpha val="43137"/>
                      </a:srgbClr>
                    </a:outerShdw>
                  </a:effectLst>
                  <a:latin typeface="Arial"/>
                  <a:cs typeface="Arial"/>
                </a:rPr>
                <a:t>：</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遵 守 我 ，</a:t>
              </a:r>
              <a:endParaRPr lang="en-US" altLang="zh-CN"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忍 耐 的 道</a:t>
              </a:r>
              <a:endParaRPr lang="en-US" b="1" dirty="0">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820397" y="677936"/>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无</a:t>
              </a: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6778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a:r>
              <a:rPr lang="zh-CN" altLang="en-US" b="1" dirty="0"/>
              <a:t>撒 狄</a:t>
            </a:r>
            <a:endParaRPr lang="en-SG" b="1"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4537494" y="804512"/>
            <a:ext cx="440168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zh-CN" altLang="en-US" sz="3600" b="1" dirty="0">
                <a:ea typeface="宋体"/>
              </a:rPr>
              <a:t>你 要 </a:t>
            </a:r>
            <a:r>
              <a:rPr lang="zh-CN" altLang="en-US" sz="3600" b="1" dirty="0">
                <a:solidFill>
                  <a:srgbClr val="FFFF00"/>
                </a:solidFill>
                <a:ea typeface="宋体"/>
              </a:rPr>
              <a:t>儆 醒</a:t>
            </a:r>
            <a:r>
              <a:rPr lang="zh-CN" altLang="en-US" sz="3600" b="1" dirty="0">
                <a:ea typeface="宋体"/>
              </a:rPr>
              <a:t> ， 坚 固 那 剩 下 将 要 衰 微 （ 原 文 是 死 ） 的 ；</a:t>
            </a:r>
            <a:r>
              <a:rPr lang="en-US" altLang="zh-CN" sz="3600" b="1" dirty="0">
                <a:ea typeface="宋体"/>
              </a:rPr>
              <a:t>. . . </a:t>
            </a:r>
          </a:p>
          <a:p>
            <a:pPr marL="0" indent="0" fontAlgn="auto">
              <a:spcAft>
                <a:spcPts val="0"/>
              </a:spcAft>
              <a:buFont typeface="Arial" pitchFamily="34" charset="0"/>
              <a:buNone/>
            </a:pPr>
            <a:r>
              <a:rPr lang="zh-CN" altLang="en-US" sz="3600" b="1" dirty="0">
                <a:ea typeface="宋体"/>
              </a:rPr>
              <a:t>若 不 </a:t>
            </a:r>
            <a:r>
              <a:rPr lang="zh-CN" altLang="en-US" sz="3600" b="1" dirty="0">
                <a:solidFill>
                  <a:srgbClr val="FFFF00"/>
                </a:solidFill>
                <a:ea typeface="宋体"/>
              </a:rPr>
              <a:t>儆 醒</a:t>
            </a:r>
            <a:r>
              <a:rPr lang="zh-CN" altLang="en-US" sz="3600" b="1" dirty="0">
                <a:ea typeface="宋体"/>
              </a:rPr>
              <a:t> ， 我 必 临 到 你 那 里 ， 如 同 贼 一 样 。 我 几 时 临 到 ， 你 也 决 不 能 知 道 。</a:t>
            </a:r>
            <a:r>
              <a:rPr lang="en-US" altLang="zh-CN" sz="3600" b="1" dirty="0">
                <a:ea typeface="宋体"/>
              </a:rPr>
              <a:t>(3:2-3)</a:t>
            </a:r>
            <a:endParaRPr lang="zh-CN" altLang="en-US" sz="3600" b="1" dirty="0">
              <a:ea typeface="宋体"/>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33156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466008"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rgbClr val="000000"/>
                </a:solidFill>
              </a:rPr>
              <a:t>公开</a:t>
            </a:r>
            <a:endParaRPr lang="en-US" sz="3200" b="1" dirty="0">
              <a:solidFill>
                <a:srgbClr val="000000"/>
              </a:solidFill>
              <a:latin typeface="Arial Black"/>
              <a:ea typeface="ＭＳ Ｐゴシック" charset="0"/>
              <a:cs typeface="Arial Black"/>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3200" b="1" dirty="0">
              <a:solidFill>
                <a:srgbClr val="000000"/>
              </a:solidFill>
              <a:latin typeface="Arial Black"/>
              <a:ea typeface="ＭＳ Ｐゴシック" charset="0"/>
            </a:endParaRPr>
          </a:p>
          <a:p>
            <a:r>
              <a:rPr lang="zh-CN" altLang="en-US" sz="3200" b="1" dirty="0">
                <a:solidFill>
                  <a:srgbClr val="000000"/>
                </a:solidFill>
              </a:rPr>
              <a:t>隐秘</a:t>
            </a:r>
            <a:endParaRPr lang="en-US" sz="3200" b="1" dirty="0">
              <a:solidFill>
                <a:srgbClr val="000000"/>
              </a:solidFill>
              <a:latin typeface="Arial Black"/>
              <a:ea typeface="ＭＳ Ｐゴシック" charset="0"/>
              <a:cs typeface="Arial Black"/>
            </a:endParaRPr>
          </a:p>
          <a:p>
            <a:endParaRPr lang="en-US" sz="3200" b="1" dirty="0">
              <a:solidFill>
                <a:srgbClr val="000000"/>
              </a:solidFill>
              <a:latin typeface="Arial Black"/>
              <a:ea typeface="ＭＳ Ｐゴシック" charset="0"/>
              <a:cs typeface="Arial Black"/>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3200" b="1" dirty="0">
              <a:solidFill>
                <a:srgbClr val="000000"/>
              </a:solidFill>
              <a:latin typeface="Arial Black"/>
              <a:ea typeface="ＭＳ Ｐゴシック" charset="0"/>
            </a:endParaRPr>
          </a:p>
          <a:p>
            <a:r>
              <a:rPr lang="zh-CN" altLang="en-US" sz="3200" b="1" dirty="0">
                <a:solidFill>
                  <a:srgbClr val="000000"/>
                </a:solidFill>
              </a:rPr>
              <a:t>未知的</a:t>
            </a:r>
            <a:endParaRPr lang="en-US" sz="3200" b="1" dirty="0">
              <a:solidFill>
                <a:srgbClr val="000000"/>
              </a:solidFill>
              <a:latin typeface="Arial Black"/>
              <a:ea typeface="ＭＳ Ｐゴシック" charset="0"/>
              <a:cs typeface="Arial Black"/>
            </a:endParaRPr>
          </a:p>
          <a:p>
            <a:endParaRPr lang="en-US" sz="3200" b="1" dirty="0">
              <a:solidFill>
                <a:srgbClr val="000000"/>
              </a:solidFill>
              <a:latin typeface="Arial Black"/>
              <a:ea typeface="ＭＳ Ｐゴシック" charset="0"/>
              <a:cs typeface="Arial Black"/>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chemeClr val="tx1"/>
                </a:solidFill>
              </a:rPr>
              <a:t>盲点</a:t>
            </a:r>
            <a:endParaRPr lang="en-US" sz="3200" b="1" dirty="0">
              <a:solidFill>
                <a:schemeClr val="tx1"/>
              </a:solidFill>
              <a:latin typeface="Arial Black"/>
              <a:ea typeface="ＭＳ Ｐゴシック" charset="0"/>
              <a:cs typeface="Arial Black"/>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00"/>
                </a:solidFill>
              </a:rPr>
              <a:t>自己与他人知道的</a:t>
            </a:r>
            <a:endParaRPr lang="en-US" sz="2400" b="1" dirty="0">
              <a:solidFill>
                <a:srgbClr val="000000"/>
              </a:solidFill>
              <a:latin typeface="Chalkduster"/>
              <a:ea typeface="ＭＳ Ｐゴシック" charset="0"/>
              <a:cs typeface="Chalkduster"/>
            </a:endParaRPr>
          </a:p>
          <a:p>
            <a:endParaRPr lang="en-US" sz="2400" dirty="0">
              <a:solidFill>
                <a:srgbClr val="000000"/>
              </a:solidFill>
              <a:latin typeface="Chalkduster"/>
              <a:ea typeface="ＭＳ Ｐゴシック" charset="0"/>
              <a:cs typeface="Chalkduster"/>
            </a:endParaRPr>
          </a:p>
        </p:txBody>
      </p:sp>
      <p:sp>
        <p:nvSpPr>
          <p:cNvPr id="9" name="Rectangle 2"/>
          <p:cNvSpPr txBox="1">
            <a:spLocks noChangeArrowheads="1"/>
          </p:cNvSpPr>
          <p:nvPr/>
        </p:nvSpPr>
        <p:spPr bwMode="auto">
          <a:xfrm>
            <a:off x="4304995" y="95926"/>
            <a:ext cx="3916167" cy="3725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2400" dirty="0">
              <a:solidFill>
                <a:srgbClr val="000000"/>
              </a:solidFill>
              <a:latin typeface="Chalkduster"/>
              <a:ea typeface="ＭＳ Ｐゴシック" charset="0"/>
            </a:endParaRPr>
          </a:p>
          <a:p>
            <a:endParaRPr lang="en-US" altLang="zh-CN" sz="2400" b="1" dirty="0">
              <a:solidFill>
                <a:srgbClr val="000000"/>
              </a:solidFill>
              <a:latin typeface="Chalkduster"/>
              <a:ea typeface="ＭＳ Ｐゴシック" charset="0"/>
            </a:endParaRPr>
          </a:p>
          <a:p>
            <a:r>
              <a:rPr lang="zh-CN" altLang="en-US" sz="2400" b="1" dirty="0">
                <a:solidFill>
                  <a:srgbClr val="000000"/>
                </a:solidFill>
              </a:rPr>
              <a:t>別人知道的</a:t>
            </a:r>
            <a:endParaRPr lang="en-US" sz="2400" b="1" dirty="0">
              <a:solidFill>
                <a:srgbClr val="000000"/>
              </a:solidFill>
              <a:latin typeface="Chalkduster"/>
              <a:ea typeface="ＭＳ Ｐゴシック" charset="0"/>
              <a:cs typeface="Chalkduster"/>
            </a:endParaRPr>
          </a:p>
          <a:p>
            <a:endParaRPr lang="en-US" sz="2400" dirty="0">
              <a:solidFill>
                <a:srgbClr val="000000"/>
              </a:solidFill>
              <a:latin typeface="Chalkduster"/>
              <a:ea typeface="ＭＳ Ｐゴシック" charset="0"/>
              <a:cs typeface="Chalkduster"/>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2400" dirty="0">
              <a:solidFill>
                <a:srgbClr val="000000"/>
              </a:solidFill>
              <a:latin typeface="Chalkduster"/>
              <a:ea typeface="ＭＳ Ｐゴシック" charset="0"/>
            </a:endParaRPr>
          </a:p>
          <a:p>
            <a:r>
              <a:rPr lang="zh-CN" altLang="en-US" sz="2400" b="1" dirty="0">
                <a:solidFill>
                  <a:srgbClr val="000000"/>
                </a:solidFill>
              </a:rPr>
              <a:t>自己知道的</a:t>
            </a:r>
            <a:endParaRPr lang="en-US" sz="2400" b="1" dirty="0">
              <a:solidFill>
                <a:srgbClr val="000000"/>
              </a:solidFill>
              <a:latin typeface="Chalkduster"/>
              <a:ea typeface="ＭＳ Ｐゴシック" charset="0"/>
              <a:cs typeface="Chalkduster"/>
            </a:endParaRPr>
          </a:p>
          <a:p>
            <a:endParaRPr lang="en-US" sz="2400" b="1" dirty="0">
              <a:solidFill>
                <a:srgbClr val="000000"/>
              </a:solidFill>
              <a:latin typeface="Chalkduster"/>
              <a:ea typeface="ＭＳ Ｐゴシック" charset="0"/>
              <a:cs typeface="Chalkduster"/>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2400" b="1" dirty="0">
              <a:solidFill>
                <a:srgbClr val="000000"/>
              </a:solidFill>
            </a:endParaRPr>
          </a:p>
          <a:p>
            <a:r>
              <a:rPr lang="zh-CN" altLang="en-US" sz="2400" b="1" dirty="0">
                <a:solidFill>
                  <a:srgbClr val="000000"/>
                </a:solidFill>
              </a:rPr>
              <a:t>无人知道的</a:t>
            </a:r>
            <a:endParaRPr lang="en-US" sz="2400" b="1" dirty="0">
              <a:solidFill>
                <a:srgbClr val="000000"/>
              </a:solidFill>
              <a:latin typeface="Chalkduster"/>
              <a:ea typeface="ＭＳ Ｐゴシック" charset="0"/>
              <a:cs typeface="Chalkduster"/>
            </a:endParaRPr>
          </a:p>
          <a:p>
            <a:endParaRPr lang="en-US" sz="2400" dirty="0">
              <a:solidFill>
                <a:srgbClr val="000000"/>
              </a:solidFill>
              <a:latin typeface="Chalkduster"/>
              <a:ea typeface="ＭＳ Ｐゴシック" charset="0"/>
              <a:cs typeface="Chalkduster"/>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
        <p:nvSpPr>
          <p:cNvPr id="3" name="Oval 2"/>
          <p:cNvSpPr/>
          <p:nvPr/>
        </p:nvSpPr>
        <p:spPr bwMode="auto">
          <a:xfrm>
            <a:off x="4044136" y="-155554"/>
            <a:ext cx="4071470" cy="325485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6" name="Rectangle 2"/>
          <p:cNvSpPr txBox="1">
            <a:spLocks noChangeArrowheads="1"/>
          </p:cNvSpPr>
          <p:nvPr/>
        </p:nvSpPr>
        <p:spPr bwMode="auto">
          <a:xfrm>
            <a:off x="4537328" y="517819"/>
            <a:ext cx="3676917" cy="15001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5275" indent="-295275" algn="l"/>
            <a:r>
              <a:rPr lang="en-US" sz="2800" b="1" dirty="0">
                <a:solidFill>
                  <a:srgbClr val="000000"/>
                </a:solidFill>
                <a:latin typeface="Arial Black"/>
                <a:ea typeface="ＭＳ Ｐゴシック" charset="0"/>
                <a:cs typeface="Arial Black"/>
              </a:rPr>
              <a:t>• </a:t>
            </a:r>
            <a:r>
              <a:rPr lang="zh-CN" altLang="en-US" sz="2800" b="1" dirty="0">
                <a:solidFill>
                  <a:schemeClr val="tx1"/>
                </a:solidFill>
              </a:rPr>
              <a:t>家人</a:t>
            </a:r>
            <a:endParaRPr lang="en-US" sz="2800" b="1" dirty="0">
              <a:solidFill>
                <a:schemeClr val="tx1"/>
              </a:solidFill>
              <a:latin typeface="Arial Black"/>
              <a:ea typeface="ＭＳ Ｐゴシック" charset="0"/>
              <a:cs typeface="Arial Black"/>
            </a:endParaRPr>
          </a:p>
          <a:p>
            <a:pPr marL="295275" indent="-295275" algn="l"/>
            <a:r>
              <a:rPr lang="en-US" sz="2800" b="1" dirty="0">
                <a:solidFill>
                  <a:srgbClr val="000000"/>
                </a:solidFill>
                <a:latin typeface="Arial Black"/>
                <a:ea typeface="ＭＳ Ｐゴシック" charset="0"/>
                <a:cs typeface="Arial Black"/>
              </a:rPr>
              <a:t>• </a:t>
            </a:r>
            <a:r>
              <a:rPr lang="zh-CN" altLang="en-US" sz="2800" b="1" dirty="0">
                <a:solidFill>
                  <a:schemeClr val="tx1"/>
                </a:solidFill>
              </a:rPr>
              <a:t>灵命缺养</a:t>
            </a:r>
            <a:endParaRPr lang="en-US" sz="2800" b="1" dirty="0">
              <a:solidFill>
                <a:schemeClr val="tx1"/>
              </a:solidFill>
              <a:latin typeface="Arial Black"/>
              <a:ea typeface="ＭＳ Ｐゴシック" charset="0"/>
              <a:cs typeface="Arial Black"/>
            </a:endParaRPr>
          </a:p>
        </p:txBody>
      </p:sp>
      <p:sp>
        <p:nvSpPr>
          <p:cNvPr id="17" name="Rectangle 2"/>
          <p:cNvSpPr txBox="1">
            <a:spLocks noChangeArrowheads="1"/>
          </p:cNvSpPr>
          <p:nvPr/>
        </p:nvSpPr>
        <p:spPr bwMode="auto">
          <a:xfrm rot="16200000">
            <a:off x="5184387" y="3255879"/>
            <a:ext cx="6857999" cy="53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800" b="1" dirty="0">
                <a:solidFill>
                  <a:srgbClr val="FFFFFF"/>
                </a:solidFill>
                <a:effectLst>
                  <a:glow rad="177800">
                    <a:srgbClr val="000000"/>
                  </a:glow>
                </a:effectLst>
                <a:latin typeface="Arial" charset="0"/>
                <a:ea typeface="ＭＳ Ｐゴシック" charset="0"/>
              </a:rPr>
              <a:t>http://</a:t>
            </a:r>
            <a:r>
              <a:rPr lang="en-US" sz="1800" b="1" dirty="0" err="1">
                <a:solidFill>
                  <a:srgbClr val="FFFFFF"/>
                </a:solidFill>
                <a:effectLst>
                  <a:glow rad="177800">
                    <a:srgbClr val="000000"/>
                  </a:glow>
                </a:effectLst>
                <a:latin typeface="Arial" charset="0"/>
                <a:ea typeface="ＭＳ Ｐゴシック" charset="0"/>
              </a:rPr>
              <a:t>asalesguy.com</a:t>
            </a:r>
            <a:r>
              <a:rPr lang="en-US" sz="1800" b="1" dirty="0">
                <a:solidFill>
                  <a:srgbClr val="FFFFFF"/>
                </a:solidFill>
                <a:effectLst>
                  <a:glow rad="177800">
                    <a:srgbClr val="000000"/>
                  </a:glow>
                </a:effectLst>
                <a:latin typeface="Arial" charset="0"/>
                <a:ea typeface="ＭＳ Ｐゴシック" charset="0"/>
              </a:rPr>
              <a:t>/2012/12/11/how-well-do-you-know-you/</a:t>
            </a:r>
          </a:p>
        </p:txBody>
      </p:sp>
      <p:sp>
        <p:nvSpPr>
          <p:cNvPr id="111618" name="Rectangle 2"/>
          <p:cNvSpPr>
            <a:spLocks noGrp="1" noChangeArrowheads="1"/>
          </p:cNvSpPr>
          <p:nvPr>
            <p:ph type="ctrTitle"/>
          </p:nvPr>
        </p:nvSpPr>
        <p:spPr>
          <a:xfrm rot="20288274">
            <a:off x="724826" y="2270662"/>
            <a:ext cx="5599296" cy="2389557"/>
          </a:xfrm>
        </p:spPr>
        <p:txBody>
          <a:bodyPr>
            <a:normAutofit/>
          </a:bodyPr>
          <a:lstStyle/>
          <a:p>
            <a:r>
              <a:rPr lang="zh-CN" altLang="en-US" sz="9600" b="1" dirty="0">
                <a:effectLst>
                  <a:glow rad="177800">
                    <a:schemeClr val="tx1"/>
                  </a:glow>
                </a:effectLst>
                <a:latin typeface="Arial" charset="0"/>
                <a:ea typeface="ＭＳ Ｐゴシック" charset="0"/>
              </a:rPr>
              <a:t>醒来吧</a:t>
            </a:r>
            <a:endParaRPr lang="en-US" sz="11500" b="1" dirty="0">
              <a:ln w="38100">
                <a:solidFill>
                  <a:srgbClr val="010201"/>
                </a:solidFill>
                <a:prstDash val="solid"/>
              </a:ln>
              <a:solidFill>
                <a:schemeClr val="tx1"/>
              </a:solidFill>
              <a:effectLst>
                <a:glow rad="139700">
                  <a:srgbClr val="010201">
                    <a:alpha val="40000"/>
                  </a:srgbClr>
                </a:glow>
                <a:innerShdw blurRad="63500" dist="50800" dir="10800000">
                  <a:prstClr val="black">
                    <a:alpha val="50000"/>
                  </a:prstClr>
                </a:innerShdw>
              </a:effectLst>
              <a:latin typeface="MS PGothic" pitchFamily="34" charset="-128"/>
              <a:ea typeface="MS PGothic" pitchFamily="34" charset="-128"/>
            </a:endParaRPr>
          </a:p>
        </p:txBody>
      </p:sp>
    </p:spTree>
    <p:extLst>
      <p:ext uri="{BB962C8B-B14F-4D97-AF65-F5344CB8AC3E}">
        <p14:creationId xmlns:p14="http://schemas.microsoft.com/office/powerpoint/2010/main" val="273241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1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1000" fill="hold"/>
                                        <p:tgtEl>
                                          <p:spTgt spid="16">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16">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46656"/>
            <a:ext cx="9273458" cy="5949280"/>
          </a:xfrm>
          <a:prstGeom prst="rect">
            <a:avLst/>
          </a:prstGeom>
        </p:spPr>
      </p:pic>
      <p:sp>
        <p:nvSpPr>
          <p:cNvPr id="111618" name="Rectangle 2"/>
          <p:cNvSpPr>
            <a:spLocks noGrp="1" noChangeArrowheads="1"/>
          </p:cNvSpPr>
          <p:nvPr>
            <p:ph type="ctrTitle"/>
          </p:nvPr>
        </p:nvSpPr>
        <p:spPr>
          <a:xfrm>
            <a:off x="0" y="4724"/>
            <a:ext cx="9144000" cy="2152850"/>
          </a:xfrm>
        </p:spPr>
        <p:txBody>
          <a:bodyPr/>
          <a:lstStyle/>
          <a:p>
            <a:r>
              <a:rPr lang="zh-CN" altLang="en-US" sz="6000" dirty="0">
                <a:latin typeface="ＭＳ Ｐゴシック"/>
                <a:ea typeface="ＭＳ Ｐゴシック"/>
                <a:cs typeface="ＭＳ Ｐゴシック"/>
              </a:rPr>
              <a:t>耶稣提醒教会也要警醒</a:t>
            </a:r>
            <a:endParaRPr lang="en-US" sz="6000" b="1" dirty="0">
              <a:effectLst>
                <a:glow rad="177800">
                  <a:schemeClr val="tx1"/>
                </a:glow>
              </a:effectLst>
              <a:latin typeface="ＭＳ Ｐゴシック"/>
              <a:ea typeface="ＭＳ Ｐゴシック"/>
              <a:cs typeface="ＭＳ Ｐゴシック"/>
            </a:endParaRPr>
          </a:p>
        </p:txBody>
      </p:sp>
      <p:sp>
        <p:nvSpPr>
          <p:cNvPr id="4" name="Rectangle 2"/>
          <p:cNvSpPr txBox="1">
            <a:spLocks noChangeArrowheads="1"/>
          </p:cNvSpPr>
          <p:nvPr/>
        </p:nvSpPr>
        <p:spPr bwMode="auto">
          <a:xfrm>
            <a:off x="0" y="3146812"/>
            <a:ext cx="9230402" cy="3092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pPr>
            <a:r>
              <a:rPr lang="zh-CN" altLang="en-US" sz="4800" b="1" dirty="0">
                <a:effectLst>
                  <a:glow rad="228600">
                    <a:schemeClr val="tx1"/>
                  </a:glow>
                  <a:outerShdw blurRad="38100" dist="38100" dir="2700000" algn="tl">
                    <a:srgbClr val="000000">
                      <a:alpha val="43137"/>
                    </a:srgbClr>
                  </a:outerShdw>
                </a:effectLst>
              </a:rPr>
              <a:t>祂擁有我们所有一切</a:t>
            </a:r>
            <a:endParaRPr lang="en-US" sz="48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endParaRPr>
          </a:p>
          <a:p>
            <a:pPr marL="914400" indent="-914400" algn="l">
              <a:buFont typeface="+mj-lt"/>
              <a:buAutoNum type="arabicPeriod"/>
            </a:pPr>
            <a:r>
              <a:rPr lang="zh-CN" altLang="en-US" sz="4800" dirty="0">
                <a:effectLst>
                  <a:glow rad="228600">
                    <a:schemeClr val="tx1"/>
                  </a:glow>
                </a:effectLst>
              </a:rPr>
              <a:t>关心他人也意味着关心他们的孩子</a:t>
            </a:r>
            <a:endParaRPr lang="en-US" sz="4800" b="1" dirty="0">
              <a:solidFill>
                <a:srgbClr val="FFFFFF"/>
              </a:solidFill>
              <a:effectLst>
                <a:glow rad="228600">
                  <a:schemeClr val="tx1"/>
                </a:glow>
              </a:effectLst>
              <a:latin typeface="Arial" charset="0"/>
              <a:ea typeface="ＭＳ Ｐゴシック" charset="0"/>
            </a:endParaRPr>
          </a:p>
        </p:txBody>
      </p:sp>
    </p:spTree>
    <p:extLst>
      <p:ext uri="{BB962C8B-B14F-4D97-AF65-F5344CB8AC3E}">
        <p14:creationId xmlns:p14="http://schemas.microsoft.com/office/powerpoint/2010/main" val="3410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a:t>
            </a:r>
            <a:r>
              <a:rPr lang="en-US" b="1" dirty="0">
                <a:latin typeface="ＭＳ Ｐゴシック"/>
                <a:ea typeface="ＭＳ Ｐゴシック"/>
                <a:cs typeface="ＭＳ Ｐゴシック"/>
              </a:rPr>
              <a:t>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那美好的</a:t>
            </a:r>
            <a:r>
              <a:rPr lang="zh-CN" altLang="en-US" dirty="0">
                <a:latin typeface="ＭＳ Ｐゴシック"/>
                <a:ea typeface="ＭＳ Ｐゴシック"/>
                <a:cs typeface="ＭＳ Ｐゴシック"/>
              </a:rPr>
              <a:t>。</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2248626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那恶的。</a:t>
            </a:r>
            <a:endParaRPr lang="en-US" b="1" dirty="0">
              <a:solidFill>
                <a:srgbClr val="FFFF00"/>
              </a:solidFill>
              <a:effectLst>
                <a:outerShdw blurRad="38100" dist="38100" dir="2700000" algn="tl">
                  <a:srgbClr val="000000">
                    <a:alpha val="4313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373834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公开</a:t>
            </a:r>
            <a:endParaRPr lang="en-US" sz="3200" b="1" dirty="0">
              <a:solidFill>
                <a:srgbClr val="000000"/>
              </a:solidFill>
              <a:latin typeface="Arial Black"/>
              <a:ea typeface="ＭＳ Ｐゴシック" charset="0"/>
              <a:cs typeface="Arial Black"/>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隐秘</a:t>
            </a:r>
            <a:endParaRPr lang="en-US" sz="3200" b="1" dirty="0">
              <a:solidFill>
                <a:srgbClr val="000000"/>
              </a:solidFill>
              <a:latin typeface="Arial Black"/>
              <a:ea typeface="ＭＳ Ｐゴシック" charset="0"/>
              <a:cs typeface="Arial Black"/>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未知的</a:t>
            </a:r>
            <a:endParaRPr lang="en-US" sz="3200" b="1" dirty="0">
              <a:solidFill>
                <a:srgbClr val="000000"/>
              </a:solidFill>
              <a:latin typeface="Arial Black"/>
              <a:ea typeface="ＭＳ Ｐゴシック" charset="0"/>
              <a:cs typeface="Arial Black"/>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盲点</a:t>
            </a:r>
            <a:endParaRPr lang="en-US" sz="3200" b="1" dirty="0">
              <a:solidFill>
                <a:srgbClr val="000000"/>
              </a:solidFill>
              <a:latin typeface="Arial Black"/>
              <a:ea typeface="ＭＳ Ｐゴシック" charset="0"/>
              <a:cs typeface="Arial Black"/>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自己与他人知道的</a:t>
            </a:r>
            <a:endParaRPr lang="en-US" sz="2800" b="1" dirty="0">
              <a:solidFill>
                <a:srgbClr val="000000"/>
              </a:solidFill>
              <a:latin typeface="Chalkduster"/>
              <a:ea typeface="ＭＳ Ｐゴシック" charset="0"/>
              <a:cs typeface="Chalkduster"/>
            </a:endParaRP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別人知道的</a:t>
            </a:r>
            <a:endParaRPr lang="en-US" sz="2800" b="1" dirty="0">
              <a:solidFill>
                <a:srgbClr val="000000"/>
              </a:solidFill>
              <a:latin typeface="Chalkduster"/>
              <a:ea typeface="ＭＳ Ｐゴシック" charset="0"/>
              <a:cs typeface="Chalkduster"/>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自己知道的</a:t>
            </a:r>
            <a:endParaRPr lang="en-US" sz="2800" b="1" dirty="0">
              <a:solidFill>
                <a:srgbClr val="000000"/>
              </a:solidFill>
              <a:latin typeface="Chalkduster"/>
              <a:ea typeface="ＭＳ Ｐゴシック" charset="0"/>
              <a:cs typeface="Chalkduster"/>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无人知道的</a:t>
            </a:r>
            <a:endParaRPr lang="en-US" sz="2800" b="1" dirty="0">
              <a:solidFill>
                <a:srgbClr val="000000"/>
              </a:solidFill>
              <a:latin typeface="Chalkduster"/>
              <a:ea typeface="ＭＳ Ｐゴシック" charset="0"/>
              <a:cs typeface="Chalkduster"/>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Tree>
    <p:extLst>
      <p:ext uri="{BB962C8B-B14F-4D97-AF65-F5344CB8AC3E}">
        <p14:creationId xmlns:p14="http://schemas.microsoft.com/office/powerpoint/2010/main" val="10120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III.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未来</a:t>
            </a:r>
            <a:r>
              <a:rPr lang="zh-CN" altLang="en-US" dirty="0">
                <a:latin typeface="ＭＳ Ｐゴシック"/>
                <a:ea typeface="ＭＳ Ｐゴシック"/>
                <a:cs typeface="ＭＳ Ｐゴシック"/>
              </a:rPr>
              <a:t>。</a:t>
            </a:r>
            <a:endParaRPr lang="en-US" b="1" dirty="0">
              <a:solidFill>
                <a:srgbClr val="FFFF00"/>
              </a:solidFill>
              <a:effectLst>
                <a:outerShdw blurRad="38100" dist="38100" dir="2700000" algn="tl">
                  <a:srgbClr val="000000">
                    <a:alpha val="43137"/>
                  </a:srgbClr>
                </a:outerShdw>
              </a:effectLst>
              <a:latin typeface="ＭＳ Ｐゴシック"/>
              <a:ea typeface="ＭＳ Ｐゴシック"/>
              <a:cs typeface="ＭＳ Ｐゴシック"/>
            </a:endParaRPr>
          </a:p>
        </p:txBody>
      </p:sp>
      <p:pic>
        <p:nvPicPr>
          <p:cNvPr id="3" name="Picture 2"/>
          <p:cNvPicPr>
            <a:picLocks noChangeAspect="1"/>
          </p:cNvPicPr>
          <p:nvPr/>
        </p:nvPicPr>
        <p:blipFill>
          <a:blip r:embed="rId3"/>
          <a:stretch>
            <a:fillRect/>
          </a:stretch>
        </p:blipFill>
        <p:spPr>
          <a:xfrm>
            <a:off x="204754" y="181772"/>
            <a:ext cx="8707819" cy="5780190"/>
          </a:xfrm>
          <a:prstGeom prst="rect">
            <a:avLst/>
          </a:prstGeom>
        </p:spPr>
      </p:pic>
    </p:spTree>
    <p:extLst>
      <p:ext uri="{BB962C8B-B14F-4D97-AF65-F5344CB8AC3E}">
        <p14:creationId xmlns:p14="http://schemas.microsoft.com/office/powerpoint/2010/main" val="305184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遵 守 我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忍 耐 的 道</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001834" y="760412"/>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无</a:t>
              </a:r>
            </a:p>
          </p:txBody>
        </p:sp>
      </p:grpSp>
      <p:grpSp>
        <p:nvGrpSpPr>
          <p:cNvPr id="52" name="Group 51"/>
          <p:cNvGrpSpPr>
            <a:grpSpLocks noChangeAspect="1"/>
          </p:cNvGrpSpPr>
          <p:nvPr/>
        </p:nvGrpSpPr>
        <p:grpSpPr bwMode="auto">
          <a:xfrm>
            <a:off x="1440430" y="508001"/>
            <a:ext cx="6412222" cy="5951144"/>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320533" y="1304643"/>
              <a:ext cx="3347388" cy="321609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得 胜 的 ， 我 要 叫 他 在 我 神 殿 中 作 柱 子 ， 他 也 必 不 再 从 那 里 出 去 。 我 又 要 将 我 神 的 名 和 我 神 城 的 名 （ 这 城 就 是 从 天 上 、 从 我 神 那 里 降 下 来 的 新 耶 路 撒 冷 ） ， 并 我 的 新 名 ， 都 写 在 他 上 面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408961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sp>
        <p:nvSpPr>
          <p:cNvPr id="5" name="TextBox 4"/>
          <p:cNvSpPr txBox="1">
            <a:spLocks noChangeArrowheads="1"/>
          </p:cNvSpPr>
          <p:nvPr/>
        </p:nvSpPr>
        <p:spPr bwMode="auto">
          <a:xfrm>
            <a:off x="2555875" y="2041898"/>
            <a:ext cx="433228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ゴシック"/>
                <a:ea typeface="ＭＳ ゴシック"/>
                <a:cs typeface="ＭＳ ゴシック"/>
              </a:rPr>
              <a:t>凡得胜</a:t>
            </a:r>
          </a:p>
          <a:p>
            <a:pPr algn="ctr"/>
            <a:r>
              <a:rPr lang="en-US" dirty="0">
                <a:solidFill>
                  <a:srgbClr val="000000"/>
                </a:solidFill>
                <a:latin typeface="ＭＳ ゴシック"/>
                <a:ea typeface="ＭＳ ゴシック"/>
                <a:cs typeface="ＭＳ ゴシック"/>
              </a:rPr>
              <a:t>的必这样</a:t>
            </a:r>
          </a:p>
          <a:p>
            <a:pPr algn="ctr"/>
            <a:r>
              <a:rPr lang="en-US" dirty="0">
                <a:solidFill>
                  <a:srgbClr val="000000"/>
                </a:solidFill>
                <a:latin typeface="ＭＳ ゴシック"/>
                <a:ea typeface="ＭＳ ゴシック"/>
                <a:cs typeface="ＭＳ ゴシック"/>
              </a:rPr>
              <a:t>穿白衣，我也必不从生命册上涂抹他的名；且要在我父</a:t>
            </a:r>
          </a:p>
          <a:p>
            <a:pPr algn="ctr"/>
            <a:r>
              <a:rPr lang="en-US" dirty="0">
                <a:solidFill>
                  <a:srgbClr val="000000"/>
                </a:solidFill>
                <a:latin typeface="ＭＳ ゴシック"/>
                <a:ea typeface="ＭＳ ゴシック"/>
                <a:cs typeface="ＭＳ ゴシック"/>
              </a:rPr>
              <a:t>面前，和我父众使者面前 ，</a:t>
            </a:r>
          </a:p>
          <a:p>
            <a:pPr algn="ctr"/>
            <a:r>
              <a:rPr lang="en-US" dirty="0">
                <a:solidFill>
                  <a:srgbClr val="000000"/>
                </a:solidFill>
                <a:latin typeface="ＭＳ ゴシック"/>
                <a:ea typeface="ＭＳ ゴシック"/>
                <a:cs typeface="ＭＳ ゴシック"/>
              </a:rPr>
              <a:t>认他的名</a:t>
            </a:r>
          </a:p>
          <a:p>
            <a:pPr algn="ctr"/>
            <a:r>
              <a:rPr lang="zh-CN" altLang="en-US" dirty="0">
                <a:solidFill>
                  <a:srgbClr val="000000"/>
                </a:solidFill>
                <a:latin typeface="ＭＳ ゴシック"/>
                <a:ea typeface="ＭＳ ゴシック"/>
                <a:cs typeface="ＭＳ ゴシック"/>
              </a:rPr>
              <a:t>（</a:t>
            </a:r>
            <a:r>
              <a:rPr lang="en-US" altLang="zh-CN" dirty="0">
                <a:solidFill>
                  <a:srgbClr val="000000"/>
                </a:solidFill>
                <a:latin typeface="ＭＳ ゴシック"/>
                <a:ea typeface="ＭＳ ゴシック"/>
                <a:cs typeface="ＭＳ ゴシック"/>
              </a:rPr>
              <a:t>3:5</a:t>
            </a:r>
            <a:r>
              <a:rPr lang="zh-CN" altLang="en-US" dirty="0">
                <a:solidFill>
                  <a:srgbClr val="000000"/>
                </a:solidFill>
                <a:latin typeface="ＭＳ ゴシック"/>
                <a:ea typeface="ＭＳ ゴシック"/>
                <a:cs typeface="ＭＳ ゴシック"/>
              </a:rPr>
              <a:t>）</a:t>
            </a:r>
            <a:endParaRPr lang="en-US" dirty="0">
              <a:solidFill>
                <a:srgbClr val="000000"/>
              </a:solidFill>
              <a:latin typeface="ＭＳ ゴシック"/>
              <a:ea typeface="ＭＳ ゴシック"/>
              <a:cs typeface="ＭＳ ゴシック"/>
            </a:endParaRPr>
          </a:p>
        </p:txBody>
      </p:sp>
      <p:sp>
        <p:nvSpPr>
          <p:cNvPr id="81512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31" name="Title 1"/>
          <p:cNvSpPr txBox="1">
            <a:spLocks/>
          </p:cNvSpPr>
          <p:nvPr/>
        </p:nvSpPr>
        <p:spPr bwMode="auto">
          <a:xfrm>
            <a:off x="-31750" y="-26988"/>
            <a:ext cx="921226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2" name="TextBox 31"/>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3" name="TextBox 3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4" name="TextBox 33"/>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5" name="TextBox 34"/>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6" name="TextBox 3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7" name="TextBox 36"/>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1040567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72190"/>
            <a:ext cx="9073599" cy="6685810"/>
          </a:xfrm>
          <a:prstGeom prst="rect">
            <a:avLst/>
          </a:prstGeom>
        </p:spPr>
      </p:pic>
      <p:sp>
        <p:nvSpPr>
          <p:cNvPr id="111618" name="Rectangle 2"/>
          <p:cNvSpPr>
            <a:spLocks noGrp="1" noChangeArrowheads="1"/>
          </p:cNvSpPr>
          <p:nvPr>
            <p:ph type="ctrTitle"/>
          </p:nvPr>
        </p:nvSpPr>
        <p:spPr>
          <a:xfrm>
            <a:off x="0" y="4723"/>
            <a:ext cx="8912574" cy="2771839"/>
          </a:xfrm>
        </p:spPr>
        <p:txBody>
          <a:bodyPr/>
          <a:lstStyle/>
          <a:p>
            <a:r>
              <a:rPr lang="zh-CN" altLang="en-US" sz="5400" b="1" dirty="0">
                <a:effectLst>
                  <a:glow rad="177800">
                    <a:schemeClr val="tx1"/>
                  </a:glow>
                </a:effectLst>
                <a:latin typeface="Arial" charset="0"/>
                <a:ea typeface="ＭＳ Ｐゴシック" charset="0"/>
              </a:rPr>
              <a:t>耶稣为你预備了美好的未来</a:t>
            </a:r>
            <a:r>
              <a:rPr lang="en-US" altLang="zh-CN" sz="5400" b="1" dirty="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 y="3997025"/>
            <a:ext cx="9144001" cy="2771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77800">
                    <a:srgbClr val="000000"/>
                  </a:glow>
                </a:effectLst>
                <a:latin typeface="Arial" charset="0"/>
                <a:ea typeface="ＭＳ Ｐゴシック" charset="0"/>
              </a:rPr>
              <a:t>"</a:t>
            </a:r>
            <a:r>
              <a:rPr lang="zh-CN" altLang="en-US" sz="4000" b="1" dirty="0">
                <a:solidFill>
                  <a:srgbClr val="FFFFFF"/>
                </a:solidFill>
                <a:effectLst>
                  <a:glow rad="177800">
                    <a:srgbClr val="000000"/>
                  </a:glow>
                </a:effectLst>
                <a:latin typeface="Arial" charset="0"/>
                <a:ea typeface="ＭＳ Ｐゴシック" charset="0"/>
              </a:rPr>
              <a:t>圣灵向众教会所说的话，凡有耳的，就应当听。 </a:t>
            </a:r>
            <a:r>
              <a:rPr lang="en-US" altLang="zh-CN" sz="4000" b="1" dirty="0">
                <a:solidFill>
                  <a:srgbClr val="FFFFFF"/>
                </a:solidFill>
                <a:effectLst>
                  <a:glow rad="177800">
                    <a:srgbClr val="000000"/>
                  </a:glow>
                </a:effectLst>
                <a:latin typeface="Arial" charset="0"/>
                <a:ea typeface="ＭＳ Ｐゴシック" charset="0"/>
              </a:rPr>
              <a:t>" (3:6 </a:t>
            </a:r>
            <a:r>
              <a:rPr lang="zh-CN" altLang="en-US" sz="4000" b="1" dirty="0">
                <a:solidFill>
                  <a:srgbClr val="FFFFFF"/>
                </a:solidFill>
                <a:effectLst>
                  <a:glow rad="177800">
                    <a:srgbClr val="000000"/>
                  </a:glow>
                </a:effectLst>
                <a:latin typeface="Arial" charset="0"/>
                <a:ea typeface="ＭＳ Ｐゴシック" charset="0"/>
              </a:rPr>
              <a:t>新译本</a:t>
            </a:r>
            <a:r>
              <a:rPr lang="en-US" altLang="zh-CN" sz="4000" b="1" dirty="0">
                <a:solidFill>
                  <a:srgbClr val="FFFFFF"/>
                </a:solidFill>
                <a:effectLst>
                  <a:glow rad="177800">
                    <a:srgbClr val="000000"/>
                  </a:glow>
                </a:effectLst>
                <a:latin typeface="Arial" charset="0"/>
                <a:ea typeface="ＭＳ Ｐゴシック" charset="0"/>
              </a:rPr>
              <a:t>)</a:t>
            </a:r>
          </a:p>
        </p:txBody>
      </p:sp>
    </p:spTree>
    <p:extLst>
      <p:ext uri="{BB962C8B-B14F-4D97-AF65-F5344CB8AC3E}">
        <p14:creationId xmlns:p14="http://schemas.microsoft.com/office/powerpoint/2010/main" val="370979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ＭＳ Ｐゴシック"/>
                <a:ea typeface="ＭＳ Ｐゴシック"/>
                <a:cs typeface="ＭＳ Ｐゴシック"/>
              </a:rPr>
              <a:t>如果耶稣对</a:t>
            </a:r>
            <a:r>
              <a:rPr lang="zh-CN" altLang="en-US" sz="6400" b="1" dirty="0">
                <a:solidFill>
                  <a:srgbClr val="FFFF00"/>
                </a:solidFill>
                <a:latin typeface="ＭＳ Ｐゴシック"/>
                <a:ea typeface="ＭＳ Ｐゴシック"/>
                <a:cs typeface="ＭＳ Ｐゴシック"/>
              </a:rPr>
              <a:t>你</a:t>
            </a:r>
            <a:r>
              <a:rPr lang="zh-CN" altLang="en-US" b="1" dirty="0">
                <a:latin typeface="ＭＳ Ｐゴシック"/>
                <a:ea typeface="ＭＳ Ｐゴシック"/>
                <a:cs typeface="ＭＳ Ｐゴシック"/>
              </a:rPr>
              <a:t>写了一封信，</a:t>
            </a:r>
            <a:br>
              <a:rPr lang="en-US" altLang="zh-CN" b="1" dirty="0">
                <a:latin typeface="ＭＳ Ｐゴシック"/>
                <a:ea typeface="ＭＳ Ｐゴシック"/>
                <a:cs typeface="ＭＳ Ｐゴシック"/>
              </a:rPr>
            </a:br>
            <a:r>
              <a:rPr lang="zh-CN" altLang="en-US" b="1" dirty="0">
                <a:latin typeface="ＭＳ Ｐゴシック"/>
                <a:ea typeface="ＭＳ Ｐゴシック"/>
                <a:cs typeface="ＭＳ Ｐゴシック"/>
              </a:rPr>
              <a:t>内容会是如何呢？</a:t>
            </a:r>
            <a:endParaRPr lang="en-US" b="1" dirty="0">
              <a:latin typeface="ＭＳ Ｐゴシック"/>
              <a:ea typeface="ＭＳ Ｐゴシック"/>
              <a:cs typeface="ＭＳ Ｐゴシック"/>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rgbClr val="FFFFFF"/>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568370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2250" y="4723"/>
            <a:ext cx="5871750" cy="6860464"/>
          </a:xfrm>
          <a:prstGeom prst="rect">
            <a:avLst/>
          </a:prstGeom>
        </p:spPr>
      </p:pic>
      <p:sp>
        <p:nvSpPr>
          <p:cNvPr id="4" name="Rectangle 2"/>
          <p:cNvSpPr txBox="1">
            <a:spLocks noChangeArrowheads="1"/>
          </p:cNvSpPr>
          <p:nvPr/>
        </p:nvSpPr>
        <p:spPr bwMode="auto">
          <a:xfrm>
            <a:off x="0" y="1248377"/>
            <a:ext cx="4241008" cy="4639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7200" dirty="0">
                <a:latin typeface="ＭＳ Ｐゴシック"/>
                <a:ea typeface="ＭＳ Ｐゴシック"/>
                <a:cs typeface="ＭＳ Ｐゴシック"/>
              </a:rPr>
              <a:t>別在</a:t>
            </a:r>
            <a:endParaRPr lang="en-US" altLang="zh-CN" sz="7200" dirty="0">
              <a:latin typeface="ＭＳ Ｐゴシック"/>
              <a:ea typeface="ＭＳ Ｐゴシック"/>
              <a:cs typeface="ＭＳ Ｐゴシック"/>
            </a:endParaRPr>
          </a:p>
          <a:p>
            <a:r>
              <a:rPr lang="zh-CN" altLang="en-US" sz="7200" dirty="0">
                <a:latin typeface="ＭＳ Ｐゴシック"/>
                <a:ea typeface="ＭＳ Ｐゴシック"/>
                <a:cs typeface="ＭＳ Ｐゴシック"/>
              </a:rPr>
              <a:t>教堂</a:t>
            </a:r>
            <a:endParaRPr lang="en-US" altLang="zh-CN" sz="7200" dirty="0">
              <a:latin typeface="ＭＳ Ｐゴシック"/>
              <a:ea typeface="ＭＳ Ｐゴシック"/>
              <a:cs typeface="ＭＳ Ｐゴシック"/>
            </a:endParaRPr>
          </a:p>
          <a:p>
            <a:r>
              <a:rPr lang="zh-CN" altLang="en-US" sz="7200" dirty="0">
                <a:latin typeface="ＭＳ Ｐゴシック"/>
                <a:ea typeface="ＭＳ Ｐゴシック"/>
                <a:cs typeface="ＭＳ Ｐゴシック"/>
              </a:rPr>
              <a:t>睡觉</a:t>
            </a:r>
            <a:r>
              <a:rPr lang="en-US" altLang="zh-CN" sz="7200" dirty="0">
                <a:latin typeface="ＭＳ Ｐゴシック"/>
                <a:ea typeface="ＭＳ Ｐゴシック"/>
                <a:cs typeface="ＭＳ Ｐゴシック"/>
              </a:rPr>
              <a:t>!</a:t>
            </a:r>
            <a:endParaRPr lang="en-US" sz="7200" b="1" dirty="0">
              <a:solidFill>
                <a:srgbClr val="FFFFFF"/>
              </a:solidFill>
              <a:effectLst>
                <a:glow rad="177800">
                  <a:srgbClr val="000000"/>
                </a:glow>
              </a:effectLst>
              <a:latin typeface="ＭＳ Ｐゴシック"/>
              <a:ea typeface="ＭＳ Ｐゴシック"/>
              <a:cs typeface="ＭＳ Ｐゴシック"/>
            </a:endParaRPr>
          </a:p>
        </p:txBody>
      </p:sp>
      <p:sp>
        <p:nvSpPr>
          <p:cNvPr id="111618" name="Rectangle 2"/>
          <p:cNvSpPr>
            <a:spLocks noGrp="1" noChangeArrowheads="1"/>
          </p:cNvSpPr>
          <p:nvPr>
            <p:ph type="ctrTitle"/>
          </p:nvPr>
        </p:nvSpPr>
        <p:spPr>
          <a:xfrm>
            <a:off x="3272250" y="241484"/>
            <a:ext cx="4036492" cy="963845"/>
          </a:xfrm>
          <a:noFill/>
        </p:spPr>
        <p:txBody>
          <a:bodyPr>
            <a:normAutofit/>
          </a:bodyPr>
          <a:lstStyle/>
          <a:p>
            <a:r>
              <a:rPr lang="zh-CN" altLang="en-US" sz="4800" b="1">
                <a:effectLst>
                  <a:glow rad="177800">
                    <a:schemeClr val="tx1"/>
                  </a:glow>
                </a:effectLst>
                <a:latin typeface="Arial" charset="0"/>
                <a:ea typeface="ＭＳ Ｐゴシック" charset="0"/>
              </a:rPr>
              <a:t>重点？</a:t>
            </a:r>
            <a:endParaRPr lang="en-US" sz="4800" b="1" dirty="0">
              <a:ln w="28575">
                <a:noFill/>
              </a:ln>
              <a:effectLst>
                <a:glow rad="228600">
                  <a:schemeClr val="accent4">
                    <a:satMod val="175000"/>
                    <a:alpha val="40000"/>
                  </a:schemeClr>
                </a:glow>
              </a:effectLst>
              <a:latin typeface="Arial" charset="0"/>
              <a:ea typeface="ＭＳ Ｐゴシック" charset="0"/>
            </a:endParaRPr>
          </a:p>
        </p:txBody>
      </p:sp>
      <p:sp>
        <p:nvSpPr>
          <p:cNvPr id="6" name="Rectangle 2"/>
          <p:cNvSpPr txBox="1">
            <a:spLocks noChangeArrowheads="1"/>
          </p:cNvSpPr>
          <p:nvPr/>
        </p:nvSpPr>
        <p:spPr bwMode="auto">
          <a:xfrm>
            <a:off x="2794412" y="5888161"/>
            <a:ext cx="6349588" cy="963845"/>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rgbClr val="010201"/>
                </a:solidFill>
              </a:rPr>
              <a:t>妈妈</a:t>
            </a:r>
            <a:r>
              <a:rPr lang="en-US" altLang="zh-CN" sz="3200" b="1" dirty="0">
                <a:solidFill>
                  <a:srgbClr val="010201"/>
                </a:solidFill>
              </a:rPr>
              <a:t>,</a:t>
            </a:r>
            <a:r>
              <a:rPr lang="zh-CN" altLang="en-US" sz="3200" b="1" dirty="0">
                <a:solidFill>
                  <a:srgbClr val="010201"/>
                </a:solidFill>
              </a:rPr>
              <a:t>爸爸休息日的实践太过火了。</a:t>
            </a:r>
            <a:endParaRPr lang="en-US" sz="3200" b="1" dirty="0">
              <a:solidFill>
                <a:srgbClr val="010201"/>
              </a:solidFill>
              <a:latin typeface="Arial" charset="0"/>
              <a:ea typeface="ＭＳ Ｐゴシック" charset="0"/>
            </a:endParaRPr>
          </a:p>
        </p:txBody>
      </p:sp>
      <p:sp>
        <p:nvSpPr>
          <p:cNvPr id="2" name="矩形 1"/>
          <p:cNvSpPr/>
          <p:nvPr/>
        </p:nvSpPr>
        <p:spPr>
          <a:xfrm>
            <a:off x="3348334" y="0"/>
            <a:ext cx="2869999" cy="39589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a:solidFill>
                  <a:schemeClr val="tx1"/>
                </a:solidFill>
                <a:latin typeface="ＭＳ Ｐゴシック"/>
                <a:ea typeface="ＭＳ Ｐゴシック"/>
                <a:cs typeface="ＭＳ Ｐゴシック"/>
              </a:rPr>
              <a:t>伊甸园之后</a:t>
            </a:r>
          </a:p>
        </p:txBody>
      </p:sp>
    </p:spTree>
    <p:extLst>
      <p:ext uri="{BB962C8B-B14F-4D97-AF65-F5344CB8AC3E}">
        <p14:creationId xmlns:p14="http://schemas.microsoft.com/office/powerpoint/2010/main" val="4045429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6458"/>
            <a:ext cx="9144000" cy="6101542"/>
          </a:xfrm>
          <a:prstGeom prst="rect">
            <a:avLst/>
          </a:prstGeom>
        </p:spPr>
      </p:pic>
      <p:sp>
        <p:nvSpPr>
          <p:cNvPr id="111618" name="Rectangle 2"/>
          <p:cNvSpPr>
            <a:spLocks noGrp="1" noChangeArrowheads="1"/>
          </p:cNvSpPr>
          <p:nvPr>
            <p:ph type="ctrTitle"/>
          </p:nvPr>
        </p:nvSpPr>
        <p:spPr>
          <a:xfrm>
            <a:off x="0" y="4723"/>
            <a:ext cx="9144000" cy="1243654"/>
          </a:xfrm>
          <a:solidFill>
            <a:schemeClr val="tx1"/>
          </a:solidFill>
        </p:spPr>
        <p:txBody>
          <a:bodyPr/>
          <a:lstStyle/>
          <a:p>
            <a:r>
              <a:rPr lang="en-US" sz="6000" b="1" dirty="0">
                <a:effectLst>
                  <a:glow rad="177800">
                    <a:schemeClr val="tx1"/>
                  </a:glow>
                </a:effectLst>
                <a:latin typeface="Arial" charset="0"/>
                <a:ea typeface="ＭＳ Ｐゴシック" charset="0"/>
              </a:rPr>
              <a:t>重点:</a:t>
            </a:r>
          </a:p>
        </p:txBody>
      </p:sp>
      <p:sp>
        <p:nvSpPr>
          <p:cNvPr id="4" name="Rectangle 2"/>
          <p:cNvSpPr txBox="1">
            <a:spLocks noChangeArrowheads="1"/>
          </p:cNvSpPr>
          <p:nvPr/>
        </p:nvSpPr>
        <p:spPr bwMode="auto">
          <a:xfrm>
            <a:off x="184942" y="1829517"/>
            <a:ext cx="8823428" cy="426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6000" b="1" dirty="0">
                <a:solidFill>
                  <a:srgbClr val="FFFFFF"/>
                </a:solidFill>
                <a:effectLst>
                  <a:glow rad="177800">
                    <a:srgbClr val="000000"/>
                  </a:glow>
                </a:effectLst>
                <a:latin typeface="Arial" charset="0"/>
                <a:ea typeface="ＭＳ Ｐゴシック" charset="0"/>
              </a:rPr>
              <a:t>耶稣知道你的善，恶与</a:t>
            </a:r>
          </a:p>
          <a:p>
            <a:r>
              <a:rPr lang="zh-CN" altLang="en-US" sz="6000" b="1" dirty="0">
                <a:solidFill>
                  <a:srgbClr val="FFFFFF"/>
                </a:solidFill>
                <a:effectLst>
                  <a:glow rad="177800">
                    <a:srgbClr val="000000"/>
                  </a:glow>
                </a:effectLst>
                <a:latin typeface="Arial" charset="0"/>
                <a:ea typeface="ＭＳ Ｐゴシック" charset="0"/>
              </a:rPr>
              <a:t>未来</a:t>
            </a:r>
            <a:r>
              <a:rPr lang="en-US" sz="6000" b="1" dirty="0">
                <a:solidFill>
                  <a:srgbClr val="FFFFFF"/>
                </a:solidFill>
                <a:effectLst>
                  <a:glow rad="177800">
                    <a:srgbClr val="000000"/>
                  </a:glow>
                </a:effectLst>
                <a:latin typeface="Arial" charset="0"/>
                <a:ea typeface="ＭＳ Ｐゴシック" charset="0"/>
              </a:rPr>
              <a:t>! </a:t>
            </a:r>
          </a:p>
        </p:txBody>
      </p:sp>
    </p:spTree>
    <p:extLst>
      <p:ext uri="{BB962C8B-B14F-4D97-AF65-F5344CB8AC3E}">
        <p14:creationId xmlns:p14="http://schemas.microsoft.com/office/powerpoint/2010/main" val="2485815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en-US" sz="6600" b="1" dirty="0">
                <a:effectLst>
                  <a:glow rad="177800">
                    <a:schemeClr val="tx1"/>
                  </a:glow>
                </a:effectLst>
                <a:latin typeface="Chalkboard"/>
                <a:ea typeface="ＭＳ Ｐゴシック" charset="0"/>
                <a:cs typeface="Chalkboard"/>
              </a:rPr>
              <a:t>Will you wake up?</a:t>
            </a:r>
          </a:p>
        </p:txBody>
      </p:sp>
      <p:pic>
        <p:nvPicPr>
          <p:cNvPr id="3" name="Picture 2" descr="2014 Happy New Year Background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15766"/>
            <a:ext cx="9139943" cy="6858000"/>
          </a:xfrm>
          <a:prstGeom prst="rect">
            <a:avLst/>
          </a:prstGeom>
        </p:spPr>
      </p:pic>
      <p:sp>
        <p:nvSpPr>
          <p:cNvPr id="4" name="Rectangle 3"/>
          <p:cNvSpPr/>
          <p:nvPr/>
        </p:nvSpPr>
        <p:spPr>
          <a:xfrm>
            <a:off x="4250718" y="1968458"/>
            <a:ext cx="800219" cy="461665"/>
          </a:xfrm>
          <a:prstGeom prst="rect">
            <a:avLst/>
          </a:prstGeom>
        </p:spPr>
        <p:txBody>
          <a:bodyPr wrap="none">
            <a:spAutoFit/>
          </a:bodyPr>
          <a:lstStyle/>
          <a:p>
            <a:r>
              <a:rPr lang="zh-CN" altLang="en-US" dirty="0"/>
              <a:t>新年</a:t>
            </a:r>
            <a:endParaRPr lang="en-US" dirty="0"/>
          </a:p>
        </p:txBody>
      </p:sp>
      <p:sp>
        <p:nvSpPr>
          <p:cNvPr id="5" name="Rectangle 4"/>
          <p:cNvSpPr/>
          <p:nvPr/>
        </p:nvSpPr>
        <p:spPr bwMode="auto">
          <a:xfrm>
            <a:off x="3578771" y="2049517"/>
            <a:ext cx="2506718" cy="463846"/>
          </a:xfrm>
          <a:prstGeom prst="rect">
            <a:avLst/>
          </a:prstGeom>
          <a:solidFill>
            <a:srgbClr val="FFFFCC"/>
          </a:solidFill>
          <a:ln w="9525" cap="flat" cmpd="sng" algn="ctr">
            <a:solidFill>
              <a:srgbClr val="FFFFCC"/>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C00000"/>
                </a:solidFill>
              </a:rPr>
              <a:t>新年</a:t>
            </a:r>
            <a:endParaRPr kumimoji="0" lang="en-US" sz="2400" b="1" i="0" u="none" strike="noStrike" cap="none" normalizeH="0" baseline="0" dirty="0">
              <a:ln>
                <a:noFill/>
              </a:ln>
              <a:solidFill>
                <a:srgbClr val="C00000"/>
              </a:solidFill>
              <a:effectLst/>
              <a:latin typeface="Comic Sans MS" pitchFamily="-112" charset="0"/>
            </a:endParaRPr>
          </a:p>
        </p:txBody>
      </p:sp>
      <p:sp>
        <p:nvSpPr>
          <p:cNvPr id="6" name="Rectangle 5"/>
          <p:cNvSpPr/>
          <p:nvPr/>
        </p:nvSpPr>
        <p:spPr bwMode="auto">
          <a:xfrm>
            <a:off x="1466193" y="4288221"/>
            <a:ext cx="6542690" cy="463846"/>
          </a:xfrm>
          <a:prstGeom prst="rect">
            <a:avLst/>
          </a:prstGeom>
          <a:solidFill>
            <a:srgbClr val="FFCC99"/>
          </a:solidFill>
          <a:ln w="9525" cap="flat" cmpd="sng" algn="ctr">
            <a:solidFill>
              <a:srgbClr val="FFCC99"/>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C00000"/>
                </a:solidFill>
              </a:rPr>
              <a:t>去起作用</a:t>
            </a:r>
            <a:endParaRPr kumimoji="0" lang="en-US" sz="2400" b="1" i="0" u="none" strike="noStrike" cap="none" normalizeH="0" baseline="0" dirty="0">
              <a:ln>
                <a:noFill/>
              </a:ln>
              <a:solidFill>
                <a:srgbClr val="C00000"/>
              </a:solidFill>
              <a:effectLst/>
              <a:latin typeface="Comic Sans MS" pitchFamily="-112" charset="0"/>
            </a:endParaRPr>
          </a:p>
        </p:txBody>
      </p:sp>
    </p:spTree>
    <p:extLst>
      <p:ext uri="{BB962C8B-B14F-4D97-AF65-F5344CB8AC3E}">
        <p14:creationId xmlns:p14="http://schemas.microsoft.com/office/powerpoint/2010/main" val="41403530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4008" y="1475873"/>
            <a:ext cx="7612028" cy="4567217"/>
          </a:xfrm>
          <a:prstGeom prst="rect">
            <a:avLst/>
          </a:prstGeom>
        </p:spPr>
      </p:pic>
      <p:sp>
        <p:nvSpPr>
          <p:cNvPr id="111618" name="Rectangle 2"/>
          <p:cNvSpPr>
            <a:spLocks noGrp="1" noChangeArrowheads="1"/>
          </p:cNvSpPr>
          <p:nvPr>
            <p:ph type="ctrTitle"/>
          </p:nvPr>
        </p:nvSpPr>
        <p:spPr>
          <a:xfrm>
            <a:off x="0" y="4723"/>
            <a:ext cx="9144000" cy="1374134"/>
          </a:xfrm>
        </p:spPr>
        <p:txBody>
          <a:bodyPr/>
          <a:lstStyle/>
          <a:p>
            <a:r>
              <a:rPr lang="zh-CN" altLang="en-US" sz="6600" dirty="0">
                <a:latin typeface="ＭＳ Ｐゴシック"/>
                <a:ea typeface="ＭＳ Ｐゴシック"/>
                <a:cs typeface="ＭＳ Ｐゴシック"/>
              </a:rPr>
              <a:t>你会醒悟吗</a:t>
            </a:r>
            <a:r>
              <a:rPr lang="en-US" sz="6600" dirty="0">
                <a:latin typeface="ＭＳ Ｐゴシック"/>
                <a:ea typeface="ＭＳ Ｐゴシック"/>
                <a:cs typeface="ＭＳ Ｐゴシック"/>
              </a:rPr>
              <a:t>?</a:t>
            </a:r>
            <a:endParaRPr lang="en-US" sz="6600" b="1" dirty="0">
              <a:effectLst>
                <a:glow rad="177800">
                  <a:schemeClr val="tx1"/>
                </a:glow>
              </a:effectLst>
              <a:latin typeface="ＭＳ Ｐゴシック"/>
              <a:ea typeface="ＭＳ Ｐゴシック"/>
              <a:cs typeface="ＭＳ Ｐゴシック"/>
            </a:endParaRPr>
          </a:p>
        </p:txBody>
      </p:sp>
      <p:sp>
        <p:nvSpPr>
          <p:cNvPr id="5" name="Rectangle 4"/>
          <p:cNvSpPr/>
          <p:nvPr/>
        </p:nvSpPr>
        <p:spPr bwMode="auto">
          <a:xfrm>
            <a:off x="4235116" y="2470483"/>
            <a:ext cx="1540042" cy="2310505"/>
          </a:xfrm>
          <a:prstGeom prst="rect">
            <a:avLst/>
          </a:prstGeom>
          <a:solidFill>
            <a:schemeClr val="tx1"/>
          </a:solidFill>
          <a:ln w="9525" cap="flat" cmpd="sng" algn="ctr">
            <a:solidFill>
              <a:srgbClr val="01020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r>
              <a:rPr lang="zh-CN" altLang="en-US" sz="4800" dirty="0">
                <a:solidFill>
                  <a:schemeClr val="bg1"/>
                </a:solidFill>
              </a:rPr>
              <a:t>会</a:t>
            </a:r>
            <a:endParaRPr lang="en-US" sz="4800" dirty="0">
              <a:solidFill>
                <a:schemeClr val="bg1"/>
              </a:solidFill>
            </a:endParaRPr>
          </a:p>
          <a:p>
            <a:r>
              <a:rPr lang="zh-CN" altLang="en-US" sz="4800" dirty="0">
                <a:solidFill>
                  <a:schemeClr val="bg1"/>
                </a:solidFill>
              </a:rPr>
              <a:t>不会</a:t>
            </a:r>
            <a:endParaRPr lang="en-US" sz="4800" dirty="0">
              <a:solidFill>
                <a:schemeClr val="bg1"/>
              </a:solidFill>
            </a:endParaRPr>
          </a:p>
          <a:p>
            <a:endParaRPr lang="en-US" sz="4800" dirty="0">
              <a:solidFill>
                <a:schemeClr val="bg1"/>
              </a:solidFill>
            </a:endParaRPr>
          </a:p>
        </p:txBody>
      </p:sp>
    </p:spTree>
    <p:extLst>
      <p:ext uri="{BB962C8B-B14F-4D97-AF65-F5344CB8AC3E}">
        <p14:creationId xmlns:p14="http://schemas.microsoft.com/office/powerpoint/2010/main" val="1647048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非 拉 铁 非</a:t>
            </a:r>
            <a:br>
              <a:rPr lang="en-US" sz="8800" dirty="0">
                <a:solidFill>
                  <a:schemeClr val="bg1"/>
                </a:solidFill>
                <a:latin typeface="Arial" charset="0"/>
                <a:ea typeface="Osaka" charset="0"/>
                <a:cs typeface="Arial" charset="0"/>
              </a:rPr>
            </a:br>
            <a:r>
              <a:rPr lang="zh-CN" altLang="en-US" sz="7200" dirty="0">
                <a:solidFill>
                  <a:srgbClr val="FFFFFF"/>
                </a:solidFill>
                <a:latin typeface="Arial" charset="0"/>
                <a:cs typeface="Arial"/>
              </a:rPr>
              <a:t>启示录</a:t>
            </a:r>
            <a:r>
              <a:rPr lang="en-US" sz="7200" dirty="0">
                <a:solidFill>
                  <a:schemeClr val="bg1"/>
                </a:solidFill>
                <a:latin typeface="Arial" charset="0"/>
                <a:ea typeface="Osaka" charset="0"/>
                <a:cs typeface="Arial" charset="0"/>
              </a:rPr>
              <a:t> 3:7-13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2756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30596"/>
          <a:stretch/>
        </p:blipFill>
        <p:spPr>
          <a:xfrm>
            <a:off x="0" y="0"/>
            <a:ext cx="9144000" cy="6893218"/>
          </a:xfrm>
          <a:prstGeom prst="rect">
            <a:avLst/>
          </a:prstGeom>
        </p:spPr>
      </p:pic>
      <p:sp>
        <p:nvSpPr>
          <p:cNvPr id="111618" name="Rectangle 2"/>
          <p:cNvSpPr>
            <a:spLocks noGrp="1" noChangeArrowheads="1"/>
          </p:cNvSpPr>
          <p:nvPr>
            <p:ph type="ctrTitle"/>
          </p:nvPr>
        </p:nvSpPr>
        <p:spPr>
          <a:xfrm>
            <a:off x="0" y="5930056"/>
            <a:ext cx="9144000" cy="980728"/>
          </a:xfrm>
          <a:solidFill>
            <a:schemeClr val="tx1"/>
          </a:solidFill>
        </p:spPr>
        <p:txBody>
          <a:bodyPr/>
          <a:lstStyle/>
          <a:p>
            <a:r>
              <a:rPr lang="zh-CN" altLang="en-US" dirty="0">
                <a:latin typeface="ＭＳ Ｐゴシック"/>
                <a:ea typeface="ＭＳ Ｐゴシック"/>
                <a:cs typeface="ＭＳ Ｐゴシック"/>
              </a:rPr>
              <a:t>你对自已认识多深？</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334374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23490"/>
          <a:stretch/>
        </p:blipFill>
        <p:spPr>
          <a:xfrm>
            <a:off x="1" y="-1"/>
            <a:ext cx="9252632" cy="6858001"/>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1600" b="1" i="1" dirty="0">
                <a:solidFill>
                  <a:srgbClr val="E5E5FF"/>
                </a:solidFill>
                <a:latin typeface="Arial" charset="0"/>
                <a:cs typeface="Arial" charset="0"/>
              </a:rPr>
              <a:t>Dr. Rick Griffith • Singapore Bible College • biblestudydownloads.com</a:t>
            </a:r>
          </a:p>
        </p:txBody>
      </p:sp>
      <p:sp>
        <p:nvSpPr>
          <p:cNvPr id="111618" name="Rectangle 2"/>
          <p:cNvSpPr>
            <a:spLocks noGrp="1" noChangeArrowheads="1"/>
          </p:cNvSpPr>
          <p:nvPr>
            <p:ph type="ctrTitle"/>
          </p:nvPr>
        </p:nvSpPr>
        <p:spPr>
          <a:xfrm>
            <a:off x="0" y="5430422"/>
            <a:ext cx="9144000" cy="980728"/>
          </a:xfrm>
          <a:noFill/>
        </p:spPr>
        <p:txBody>
          <a:bodyPr>
            <a:normAutofit fontScale="90000"/>
          </a:bodyPr>
          <a:lstStyle/>
          <a:p>
            <a:r>
              <a:rPr lang="zh-TW" altLang="en-US" sz="6000" b="1" dirty="0">
                <a:effectLst>
                  <a:glow rad="165100">
                    <a:schemeClr val="tx1"/>
                  </a:glow>
                </a:effectLst>
                <a:latin typeface="Arial" charset="0"/>
                <a:ea typeface="ＭＳ Ｐゴシック" charset="0"/>
              </a:rPr>
              <a:t>饱受折磨却传教使命</a:t>
            </a:r>
            <a:endParaRPr lang="en-US" sz="6000" b="1" dirty="0">
              <a:effectLst>
                <a:glow rad="1651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TW" altLang="en-US" sz="5400" b="1" dirty="0">
                <a:effectLst>
                  <a:glow rad="165100">
                    <a:schemeClr val="tx1"/>
                  </a:glow>
                </a:effectLst>
                <a:latin typeface="Arial" charset="0"/>
                <a:ea typeface="ＭＳ Ｐゴシック" charset="0"/>
              </a:rPr>
              <a:t>非 拉 铁 非</a:t>
            </a:r>
            <a:br>
              <a:rPr lang="en-US" sz="5400" b="1" dirty="0">
                <a:solidFill>
                  <a:srgbClr val="FFFFFF"/>
                </a:solidFill>
                <a:effectLst>
                  <a:glow rad="165100">
                    <a:srgbClr val="000000"/>
                  </a:glow>
                </a:effectLst>
                <a:latin typeface="Arial" charset="0"/>
                <a:ea typeface="ＭＳ Ｐゴシック" charset="0"/>
              </a:rPr>
            </a:br>
            <a:r>
              <a:rPr lang="en-US" sz="5400" b="1" dirty="0">
                <a:solidFill>
                  <a:srgbClr val="FFFFFF"/>
                </a:solidFill>
                <a:effectLst>
                  <a:glow rad="165100">
                    <a:srgbClr val="000000"/>
                  </a:glow>
                </a:effectLst>
                <a:latin typeface="Arial" charset="0"/>
                <a:ea typeface="ＭＳ Ｐゴシック" charset="0"/>
              </a:rPr>
              <a:t>(3:7-13)</a:t>
            </a:r>
          </a:p>
        </p:txBody>
      </p:sp>
    </p:spTree>
    <p:extLst>
      <p:ext uri="{BB962C8B-B14F-4D97-AF65-F5344CB8AC3E}">
        <p14:creationId xmlns:p14="http://schemas.microsoft.com/office/powerpoint/2010/main" val="29531652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47987"/>
            <a:ext cx="9174194" cy="611001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sz="9600" dirty="0">
                <a:effectLst>
                  <a:glow rad="165100">
                    <a:schemeClr val="tx1"/>
                  </a:glow>
                </a:effectLst>
                <a:latin typeface="MS PGothic" pitchFamily="34" charset="-128"/>
                <a:ea typeface="MS PGothic" pitchFamily="34" charset="-128"/>
              </a:rPr>
              <a:t>聚集</a:t>
            </a:r>
            <a:endParaRPr lang="en-US" sz="9600" dirty="0">
              <a:effectLst>
                <a:glow rad="165100">
                  <a:schemeClr val="tx1"/>
                </a:glow>
              </a:effectLst>
              <a:latin typeface="MS PGothic" pitchFamily="34" charset="-128"/>
              <a:ea typeface="MS PGothic" pitchFamily="34" charset="-128"/>
            </a:endParaRPr>
          </a:p>
        </p:txBody>
      </p:sp>
    </p:spTree>
    <p:extLst>
      <p:ext uri="{BB962C8B-B14F-4D97-AF65-F5344CB8AC3E}">
        <p14:creationId xmlns:p14="http://schemas.microsoft.com/office/powerpoint/2010/main" val="308585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sz="7200" b="1" dirty="0">
                <a:effectLst>
                  <a:glow rad="165100">
                    <a:schemeClr val="tx1"/>
                  </a:glow>
                </a:effectLst>
                <a:ea typeface="ＭＳ Ｐゴシック" charset="0"/>
              </a:rPr>
              <a:t>谁讨厌合一呢？</a:t>
            </a:r>
            <a:endParaRPr lang="en-US" sz="6700"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5495113" y="5719215"/>
            <a:ext cx="3648887" cy="10361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没一人</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21279860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984588" y="228600"/>
            <a:ext cx="4159412" cy="1328192"/>
          </a:xfrm>
          <a:effectLst/>
        </p:spPr>
        <p:txBody>
          <a:bodyPr>
            <a:normAutofit/>
          </a:bodyPr>
          <a:lstStyle/>
          <a:p>
            <a:pPr>
              <a:defRPr/>
            </a:pPr>
            <a:r>
              <a:rPr lang="zh-CN" altLang="en-US" sz="6000" b="1" dirty="0">
                <a:latin typeface="MS PGothic" pitchFamily="34" charset="-128"/>
                <a:ea typeface="MS PGothic" pitchFamily="34" charset="-128"/>
              </a:rPr>
              <a:t>我们团结</a:t>
            </a:r>
            <a:endParaRPr lang="en-US" sz="6000"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5088964" y="1936254"/>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dirty="0"/>
              <a:t>感谢上帝让我们团结虽然我们来自</a:t>
            </a:r>
            <a:r>
              <a:rPr lang="en-US" sz="4000" dirty="0"/>
              <a:t>16</a:t>
            </a:r>
            <a:r>
              <a:rPr lang="zh-CN" altLang="en-US" sz="4000" dirty="0"/>
              <a:t>个国家</a:t>
            </a:r>
            <a:r>
              <a:rPr lang="en-US" sz="4000" b="1" dirty="0">
                <a:solidFill>
                  <a:prstClr val="white"/>
                </a:solidFill>
                <a:effectLst>
                  <a:glow rad="165100">
                    <a:prstClr val="black"/>
                  </a:glow>
                </a:effectLst>
                <a:ea typeface="ＭＳ Ｐゴシック" charset="0"/>
              </a:rPr>
              <a:t>!</a:t>
            </a:r>
          </a:p>
        </p:txBody>
      </p:sp>
      <p:pic>
        <p:nvPicPr>
          <p:cNvPr id="2" name="Picture 1"/>
          <p:cNvPicPr>
            <a:picLocks noChangeAspect="1"/>
          </p:cNvPicPr>
          <p:nvPr/>
        </p:nvPicPr>
        <p:blipFill>
          <a:blip r:embed="rId3"/>
          <a:stretch>
            <a:fillRect/>
          </a:stretch>
        </p:blipFill>
        <p:spPr>
          <a:xfrm>
            <a:off x="165100" y="228600"/>
            <a:ext cx="4819488" cy="6008712"/>
          </a:xfrm>
          <a:prstGeom prst="rect">
            <a:avLst/>
          </a:prstGeom>
        </p:spPr>
      </p:pic>
    </p:spTree>
    <p:extLst>
      <p:ext uri="{BB962C8B-B14F-4D97-AF65-F5344CB8AC3E}">
        <p14:creationId xmlns:p14="http://schemas.microsoft.com/office/powerpoint/2010/main" val="2231314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sz="9600" b="1" dirty="0">
                <a:latin typeface="MS PGothic" pitchFamily="34" charset="-128"/>
                <a:ea typeface="MS PGothic" pitchFamily="34" charset="-128"/>
              </a:rPr>
              <a:t>挤作一团</a:t>
            </a:r>
            <a:endParaRPr lang="en-US" sz="9600" b="1" dirty="0">
              <a:effectLst>
                <a:glow rad="165100">
                  <a:schemeClr val="tx1"/>
                </a:glow>
              </a:effectLst>
              <a:latin typeface="MS PGothic" pitchFamily="34" charset="-128"/>
              <a:ea typeface="MS PGothic" pitchFamily="34" charset="-128"/>
            </a:endParaRPr>
          </a:p>
        </p:txBody>
      </p:sp>
      <p:pic>
        <p:nvPicPr>
          <p:cNvPr id="8" name="Picture 7"/>
          <p:cNvPicPr>
            <a:picLocks noChangeAspect="1"/>
          </p:cNvPicPr>
          <p:nvPr/>
        </p:nvPicPr>
        <p:blipFill rotWithShape="1">
          <a:blip r:embed="rId3"/>
          <a:srcRect b="7008"/>
          <a:stretch/>
        </p:blipFill>
        <p:spPr>
          <a:xfrm>
            <a:off x="1252543" y="1791919"/>
            <a:ext cx="6846685" cy="4766018"/>
          </a:xfrm>
          <a:prstGeom prst="rect">
            <a:avLst/>
          </a:prstGeom>
        </p:spPr>
      </p:pic>
    </p:spTree>
    <p:extLst>
      <p:ext uri="{BB962C8B-B14F-4D97-AF65-F5344CB8AC3E}">
        <p14:creationId xmlns:p14="http://schemas.microsoft.com/office/powerpoint/2010/main" val="31478265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1"/>
            <a:ext cx="9144000" cy="5150498"/>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t>敬拜 </a:t>
            </a:r>
            <a:r>
              <a:rPr lang="en-US" sz="4800" b="1" dirty="0"/>
              <a:t>• </a:t>
            </a:r>
            <a:r>
              <a:rPr lang="zh-CN" altLang="en-US" sz="4800" b="1" dirty="0"/>
              <a:t>合一 </a:t>
            </a:r>
            <a:r>
              <a:rPr lang="en-US" sz="4800" b="1" dirty="0"/>
              <a:t>• </a:t>
            </a:r>
            <a:r>
              <a:rPr lang="zh-CN" altLang="en-US" sz="4800" b="1" dirty="0"/>
              <a:t>专注</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400201"/>
            <a:ext cx="9144000" cy="1413348"/>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7200" dirty="0"/>
              <a:t>圣洁的合一</a:t>
            </a:r>
            <a:endParaRPr lang="en-US" sz="72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3191195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7700"/>
            <a:ext cx="9144000" cy="5541264"/>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圣洁的合一</a:t>
            </a:r>
            <a:endParaRPr lang="en-US"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0" y="4453134"/>
            <a:ext cx="9144000" cy="24048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每个人如同我们看</a:t>
            </a:r>
            <a:r>
              <a:rPr lang="en-US" altLang="zh-CN" sz="4000" b="1" dirty="0">
                <a:solidFill>
                  <a:prstClr val="white"/>
                </a:solidFill>
                <a:effectLst>
                  <a:glow rad="165100">
                    <a:prstClr val="black"/>
                  </a:glow>
                </a:effectLst>
                <a:ea typeface="ＭＳ Ｐゴシック" charset="0"/>
              </a:rPr>
              <a:t>•</a:t>
            </a:r>
            <a:r>
              <a:rPr lang="zh-CN" altLang="en-US" sz="4000" b="1" dirty="0">
                <a:solidFill>
                  <a:prstClr val="white"/>
                </a:solidFill>
                <a:effectLst>
                  <a:glow rad="165100">
                    <a:prstClr val="black"/>
                  </a:glow>
                </a:effectLst>
                <a:ea typeface="ＭＳ Ｐゴシック" charset="0"/>
              </a:rPr>
              <a:t>行</a:t>
            </a:r>
            <a:r>
              <a:rPr lang="en-US" altLang="zh-CN" sz="4000" b="1" dirty="0">
                <a:solidFill>
                  <a:prstClr val="white"/>
                </a:solidFill>
                <a:effectLst>
                  <a:glow rad="165100">
                    <a:prstClr val="black"/>
                  </a:glow>
                </a:effectLst>
                <a:ea typeface="ＭＳ Ｐゴシック" charset="0"/>
              </a:rPr>
              <a:t>•</a:t>
            </a:r>
            <a:r>
              <a:rPr lang="zh-CN" altLang="en-US" sz="4000" b="1" dirty="0">
                <a:solidFill>
                  <a:prstClr val="white"/>
                </a:solidFill>
                <a:effectLst>
                  <a:glow rad="165100">
                    <a:prstClr val="black"/>
                  </a:glow>
                </a:effectLst>
                <a:ea typeface="ＭＳ Ｐゴシック" charset="0"/>
              </a:rPr>
              <a:t>唱</a:t>
            </a:r>
            <a:r>
              <a:rPr lang="en-US" altLang="zh-CN" sz="4000" b="1" dirty="0">
                <a:solidFill>
                  <a:prstClr val="white"/>
                </a:solidFill>
                <a:effectLst>
                  <a:glow rad="165100">
                    <a:prstClr val="black"/>
                  </a:glow>
                </a:effectLst>
                <a:ea typeface="ＭＳ Ｐゴシック" charset="0"/>
              </a:rPr>
              <a:t>•</a:t>
            </a:r>
            <a:r>
              <a:rPr lang="zh-CN" altLang="en-US" sz="4000" b="1" dirty="0">
                <a:solidFill>
                  <a:prstClr val="white"/>
                </a:solidFill>
                <a:effectLst>
                  <a:glow rad="165100">
                    <a:prstClr val="black"/>
                  </a:glow>
                </a:effectLst>
                <a:ea typeface="ＭＳ Ｐゴシック" charset="0"/>
              </a:rPr>
              <a:t>闻！</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885765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7082" y="728049"/>
            <a:ext cx="8435235" cy="550926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solidFill>
                  <a:prstClr val="white"/>
                </a:solidFill>
                <a:effectLst>
                  <a:glow rad="165100">
                    <a:prstClr val="black"/>
                  </a:glow>
                </a:effectLst>
                <a:ea typeface="ＭＳ Ｐゴシック" charset="0"/>
              </a:rPr>
              <a:t>圣洁的聚集</a:t>
            </a:r>
            <a:endParaRPr lang="en-US"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4759717"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prstClr val="white"/>
                </a:solidFill>
                <a:effectLst>
                  <a:glow rad="165100">
                    <a:prstClr val="black"/>
                  </a:glow>
                </a:effectLst>
                <a:ea typeface="ＭＳ Ｐゴシック" charset="0"/>
              </a:rPr>
              <a:t>一致</a:t>
            </a:r>
            <a:r>
              <a:rPr lang="en-US" sz="4000" b="1" dirty="0">
                <a:solidFill>
                  <a:prstClr val="white"/>
                </a:solidFill>
                <a:effectLst>
                  <a:glow rad="165100">
                    <a:prstClr val="black"/>
                  </a:glow>
                </a:effectLst>
                <a:ea typeface="ＭＳ Ｐゴシック" charset="0"/>
              </a:rPr>
              <a:t>—</a:t>
            </a:r>
          </a:p>
          <a:p>
            <a:pPr>
              <a:defRPr/>
            </a:pPr>
            <a:r>
              <a:rPr lang="zh-CN" altLang="en-US" sz="4000" b="1" dirty="0">
                <a:solidFill>
                  <a:prstClr val="white"/>
                </a:solidFill>
                <a:effectLst>
                  <a:glow rad="165100">
                    <a:prstClr val="black"/>
                  </a:glow>
                </a:effectLst>
                <a:ea typeface="ＭＳ Ｐゴシック" charset="0"/>
              </a:rPr>
              <a:t>不是合一</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22546230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6395"/>
            <a:ext cx="9154516" cy="6071873"/>
          </a:xfrm>
          <a:prstGeom prst="rect">
            <a:avLst/>
          </a:prstGeom>
        </p:spPr>
      </p:pic>
      <p:sp>
        <p:nvSpPr>
          <p:cNvPr id="841730" name="Rectangle 2"/>
          <p:cNvSpPr>
            <a:spLocks noGrp="1" noChangeArrowheads="1"/>
          </p:cNvSpPr>
          <p:nvPr>
            <p:ph type="title"/>
          </p:nvPr>
        </p:nvSpPr>
        <p:spPr>
          <a:xfrm>
            <a:off x="0" y="5966502"/>
            <a:ext cx="9144000" cy="934919"/>
          </a:xfrm>
          <a:effectLst/>
        </p:spPr>
        <p:txBody>
          <a:bodyPr>
            <a:normAutofit/>
          </a:bodyPr>
          <a:lstStyle/>
          <a:p>
            <a:pPr>
              <a:defRPr/>
            </a:pPr>
            <a:r>
              <a:rPr lang="zh-CN" altLang="en-US" b="1" dirty="0">
                <a:latin typeface="ＭＳ Ｐゴシック"/>
                <a:ea typeface="ＭＳ Ｐゴシック"/>
                <a:cs typeface="ＭＳ Ｐゴシック"/>
              </a:rPr>
              <a:t>你为何喜欢中国人民保险公司</a:t>
            </a:r>
            <a:r>
              <a:rPr lang="zh-CN" altLang="en-US" dirty="0">
                <a:latin typeface="ＭＳ Ｐゴシック"/>
                <a:ea typeface="ＭＳ Ｐゴシック"/>
                <a:cs typeface="ＭＳ Ｐゴシック"/>
              </a:rPr>
              <a:t> </a:t>
            </a:r>
            <a:r>
              <a:rPr lang="en-US" b="1" dirty="0">
                <a:effectLst>
                  <a:glow rad="165100">
                    <a:schemeClr val="tx1"/>
                  </a:glow>
                </a:effectLst>
                <a:ea typeface="ＭＳ Ｐゴシック" charset="0"/>
              </a:rPr>
              <a:t>?</a:t>
            </a:r>
          </a:p>
        </p:txBody>
      </p:sp>
    </p:spTree>
    <p:extLst>
      <p:ext uri="{BB962C8B-B14F-4D97-AF65-F5344CB8AC3E}">
        <p14:creationId xmlns:p14="http://schemas.microsoft.com/office/powerpoint/2010/main" val="36785711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algn="ctr"/>
            <a:endParaRPr lang="en-US">
              <a:solidFill>
                <a:srgbClr val="000000"/>
              </a:solidFill>
              <a:latin typeface="Times New Roman" charset="0"/>
            </a:endParaRPr>
          </a:p>
        </p:txBody>
      </p:sp>
      <p:sp>
        <p:nvSpPr>
          <p:cNvPr id="190466" name="Title 1"/>
          <p:cNvSpPr>
            <a:spLocks noGrp="1"/>
          </p:cNvSpPr>
          <p:nvPr>
            <p:ph type="title" idx="4294967295"/>
          </p:nvPr>
        </p:nvSpPr>
        <p:spPr>
          <a:xfrm>
            <a:off x="2282934" y="244365"/>
            <a:ext cx="4686300" cy="533400"/>
          </a:xfrm>
        </p:spPr>
        <p:txBody>
          <a:bodyPr>
            <a:noAutofit/>
          </a:bodyPr>
          <a:lstStyle/>
          <a:p>
            <a:pPr eaLnBrk="1" hangingPunct="1"/>
            <a:r>
              <a:rPr lang="zh-CN" altLang="en-US" sz="3200" dirty="0">
                <a:solidFill>
                  <a:srgbClr val="9A0000"/>
                </a:solidFill>
                <a:latin typeface="ＭＳ Ｐゴシック"/>
                <a:ea typeface="ＭＳ Ｐゴシック"/>
                <a:cs typeface="ＭＳ Ｐゴシック"/>
              </a:rPr>
              <a:t>我们的异像是</a:t>
            </a:r>
            <a:r>
              <a:rPr lang="zh-CN" altLang="en-US" sz="3200" dirty="0">
                <a:solidFill>
                  <a:srgbClr val="C00000"/>
                </a:solidFill>
                <a:latin typeface="ＭＳ Ｐゴシック"/>
                <a:ea typeface="ＭＳ Ｐゴシック"/>
                <a:cs typeface="ＭＳ Ｐゴシック"/>
              </a:rPr>
              <a:t> </a:t>
            </a:r>
            <a:r>
              <a:rPr lang="en-US" sz="3200" b="1" i="1" dirty="0">
                <a:solidFill>
                  <a:srgbClr val="800000"/>
                </a:solidFill>
                <a:latin typeface="ＭＳ Ｐゴシック"/>
                <a:ea typeface="ＭＳ Ｐゴシック"/>
                <a:cs typeface="ＭＳ Ｐゴシック"/>
              </a:rPr>
              <a:t>…</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743075"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a:defRPr/>
              </a:pPr>
              <a:r>
                <a:rPr lang="en-US" sz="4400" b="1" kern="0" dirty="0">
                  <a:solidFill>
                    <a:srgbClr val="993300"/>
                  </a:solidFill>
                  <a:latin typeface="Arial"/>
                  <a:ea typeface="ＭＳ Ｐゴシック" pitchFamily="-107" charset="-128"/>
                  <a:cs typeface="Arial"/>
                </a:rPr>
                <a:t> </a:t>
              </a:r>
              <a:r>
                <a:rPr lang="zh-CN" altLang="en-US" sz="4400" b="1" dirty="0">
                  <a:solidFill>
                    <a:srgbClr val="993300"/>
                  </a:solidFill>
                </a:rPr>
                <a:t>爱神 </a:t>
              </a:r>
              <a:endParaRPr lang="en-US" sz="4400" b="1" kern="0" dirty="0">
                <a:solidFill>
                  <a:srgbClr val="993300"/>
                </a:solidFill>
                <a:latin typeface="Arial"/>
                <a:ea typeface="ＭＳ Ｐゴシック" pitchFamily="-107" charset="-128"/>
                <a:cs typeface="Arial"/>
              </a:endParaRPr>
            </a:p>
          </p:txBody>
        </p:sp>
      </p:grpSp>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13" name="Rectangle 12"/>
          <p:cNvSpPr/>
          <p:nvPr/>
        </p:nvSpPr>
        <p:spPr bwMode="auto">
          <a:xfrm>
            <a:off x="0" y="1986455"/>
            <a:ext cx="2443655" cy="44143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4" name="Rectangle 13"/>
          <p:cNvSpPr/>
          <p:nvPr/>
        </p:nvSpPr>
        <p:spPr>
          <a:xfrm>
            <a:off x="318453" y="1963203"/>
            <a:ext cx="1723549" cy="830997"/>
          </a:xfrm>
          <a:prstGeom prst="rect">
            <a:avLst/>
          </a:prstGeom>
        </p:spPr>
        <p:txBody>
          <a:bodyPr wrap="none">
            <a:spAutoFit/>
          </a:bodyPr>
          <a:lstStyle/>
          <a:p>
            <a:r>
              <a:rPr lang="zh-CN" altLang="en-US" b="1" dirty="0"/>
              <a:t>十字路口的</a:t>
            </a:r>
            <a:endParaRPr lang="en-US" altLang="zh-CN" b="1" dirty="0"/>
          </a:p>
          <a:p>
            <a:r>
              <a:rPr lang="zh-CN" altLang="en-US" b="1" dirty="0"/>
              <a:t>国际礼拜堂</a:t>
            </a:r>
            <a:endParaRPr lang="en-US" b="1" dirty="0"/>
          </a:p>
        </p:txBody>
      </p:sp>
      <p:grpSp>
        <p:nvGrpSpPr>
          <p:cNvPr id="5" name="Group 4"/>
          <p:cNvGrpSpPr/>
          <p:nvPr/>
        </p:nvGrpSpPr>
        <p:grpSpPr>
          <a:xfrm>
            <a:off x="0" y="3360738"/>
            <a:ext cx="3048000" cy="3497262"/>
            <a:chOff x="0" y="3360738"/>
            <a:chExt cx="3048000" cy="3497262"/>
          </a:xfrm>
        </p:grpSpPr>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a:defRPr/>
                </a:pPr>
                <a:r>
                  <a:rPr lang="zh-CN" altLang="en-US" sz="4400" dirty="0"/>
                  <a:t> </a:t>
                </a:r>
                <a:r>
                  <a:rPr lang="zh-CN" altLang="en-US" sz="4400" b="1" dirty="0">
                    <a:solidFill>
                      <a:srgbClr val="7A0000"/>
                    </a:solidFill>
                  </a:rPr>
                  <a:t>爱教会</a:t>
                </a:r>
                <a:endParaRPr lang="en-US" sz="4400" b="1" kern="0" dirty="0">
                  <a:solidFill>
                    <a:srgbClr val="7A0000"/>
                  </a:solidFill>
                  <a:latin typeface="Arial"/>
                  <a:ea typeface="ＭＳ Ｐゴシック" pitchFamily="-107" charset="-128"/>
                  <a:cs typeface="Arial"/>
                </a:endParaRP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矩形 3"/>
            <p:cNvSpPr/>
            <p:nvPr/>
          </p:nvSpPr>
          <p:spPr>
            <a:xfrm>
              <a:off x="0" y="5971367"/>
              <a:ext cx="1253563" cy="69281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400" dirty="0"/>
                <a:t>一个身体，许多肢体</a:t>
              </a:r>
            </a:p>
          </p:txBody>
        </p:sp>
      </p:grpSp>
    </p:spTree>
    <p:extLst>
      <p:ext uri="{BB962C8B-B14F-4D97-AF65-F5344CB8AC3E}">
        <p14:creationId xmlns:p14="http://schemas.microsoft.com/office/powerpoint/2010/main" val="1809440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normAutofit fontScale="90000"/>
          </a:bodyPr>
          <a:lstStyle/>
          <a:p>
            <a:br>
              <a:rPr lang="en-US" altLang="zh-CN" b="1" dirty="0">
                <a:latin typeface="Arial" charset="0"/>
                <a:ea typeface="ＭＳ Ｐゴシック" charset="0"/>
              </a:rPr>
            </a:br>
            <a:r>
              <a:rPr lang="zh-CN" altLang="en-US" dirty="0">
                <a:solidFill>
                  <a:srgbClr val="FFFF00"/>
                </a:solidFill>
                <a:latin typeface="ＭＳ Ｐゴシック"/>
                <a:ea typeface="ＭＳ Ｐゴシック"/>
                <a:cs typeface="ＭＳ Ｐゴシック"/>
              </a:rPr>
              <a:t>耶稣</a:t>
            </a:r>
            <a:r>
              <a:rPr lang="zh-CN" altLang="en-US" dirty="0">
                <a:latin typeface="ＭＳ Ｐゴシック"/>
                <a:ea typeface="ＭＳ Ｐゴシック"/>
                <a:cs typeface="ＭＳ Ｐゴシック"/>
              </a:rPr>
              <a:t>对你有何想法？</a:t>
            </a:r>
            <a:br>
              <a:rPr lang="en-US" dirty="0">
                <a:latin typeface="ＭＳ Ｐゴシック"/>
                <a:ea typeface="ＭＳ Ｐゴシック"/>
                <a:cs typeface="ＭＳ Ｐゴシック"/>
              </a:rPr>
            </a:b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796112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8676456" cy="2740152"/>
          </a:xfrm>
          <a:effectLst/>
        </p:spPr>
        <p:txBody>
          <a:bodyPr>
            <a:normAutofit/>
          </a:bodyPr>
          <a:lstStyle/>
          <a:p>
            <a:pPr>
              <a:defRPr/>
            </a:pPr>
            <a:r>
              <a:rPr lang="zh-CN" altLang="en-US" sz="8900" dirty="0">
                <a:latin typeface="MS PGothic" pitchFamily="34" charset="-128"/>
                <a:ea typeface="MS PGothic" pitchFamily="34" charset="-128"/>
              </a:rPr>
              <a:t>你要我们一直是</a:t>
            </a:r>
            <a:br>
              <a:rPr lang="en-US" altLang="zh-CN" sz="8900" dirty="0">
                <a:latin typeface="MS PGothic" pitchFamily="34" charset="-128"/>
                <a:ea typeface="MS PGothic" pitchFamily="34" charset="-128"/>
              </a:rPr>
            </a:br>
            <a:r>
              <a:rPr lang="zh-CN" altLang="en-US" sz="4000" dirty="0">
                <a:latin typeface="MS PGothic" pitchFamily="34" charset="-128"/>
                <a:ea typeface="MS PGothic" pitchFamily="34" charset="-128"/>
              </a:rPr>
              <a:t>小孩吗</a:t>
            </a:r>
            <a:r>
              <a:rPr lang="en-US"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Where everyone looks like you</a:t>
            </a:r>
          </a:p>
        </p:txBody>
      </p:sp>
      <p:pic>
        <p:nvPicPr>
          <p:cNvPr id="3" name="Picture 2"/>
          <p:cNvPicPr>
            <a:picLocks noChangeAspect="1"/>
          </p:cNvPicPr>
          <p:nvPr/>
        </p:nvPicPr>
        <p:blipFill>
          <a:blip r:embed="rId3"/>
          <a:stretch>
            <a:fillRect/>
          </a:stretch>
        </p:blipFill>
        <p:spPr>
          <a:xfrm>
            <a:off x="0" y="3011800"/>
            <a:ext cx="9144000" cy="3889248"/>
          </a:xfrm>
          <a:prstGeom prst="rect">
            <a:avLst/>
          </a:prstGeom>
        </p:spPr>
      </p:pic>
    </p:spTree>
    <p:extLst>
      <p:ext uri="{BB962C8B-B14F-4D97-AF65-F5344CB8AC3E}">
        <p14:creationId xmlns:p14="http://schemas.microsoft.com/office/powerpoint/2010/main" val="3146675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zh-CN" altLang="en-US" b="1" dirty="0">
                <a:latin typeface="MS PGothic" pitchFamily="34" charset="-128"/>
                <a:ea typeface="MS PGothic" pitchFamily="34" charset="-128"/>
              </a:rPr>
              <a:t>耶稣要我们做什么</a:t>
            </a:r>
            <a:r>
              <a:rPr lang="en-US" b="1" dirty="0">
                <a:effectLst>
                  <a:glow rad="165100">
                    <a:schemeClr val="tx1"/>
                  </a:glow>
                </a:effectLst>
                <a:ea typeface="ＭＳ Ｐゴシック" charset="0"/>
              </a:rPr>
              <a:t>?  </a:t>
            </a:r>
            <a:br>
              <a:rPr lang="en-US" b="1" dirty="0">
                <a:effectLst>
                  <a:glow rad="165100">
                    <a:schemeClr val="tx1"/>
                  </a:glow>
                </a:effectLst>
                <a:ea typeface="ＭＳ Ｐゴシック" charset="0"/>
              </a:rPr>
            </a:br>
            <a:r>
              <a:rPr lang="zh-CN" altLang="en-US" b="1" dirty="0">
                <a:latin typeface="MS PGothic" pitchFamily="34" charset="-128"/>
                <a:ea typeface="MS PGothic" pitchFamily="34" charset="-128"/>
              </a:rPr>
              <a:t>祂不是要我们传福音吗</a:t>
            </a:r>
            <a:r>
              <a:rPr lang="en-US"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t>祂如何鼓励我们</a:t>
            </a:r>
            <a:r>
              <a:rPr lang="zh-CN" altLang="en-US" sz="4800" b="1" dirty="0">
                <a:solidFill>
                  <a:srgbClr val="FFFF00"/>
                </a:solidFill>
              </a:rPr>
              <a:t>传福音</a:t>
            </a:r>
            <a:r>
              <a:rPr lang="en-US" sz="4800" b="1" dirty="0">
                <a:solidFill>
                  <a:prstClr val="white"/>
                </a:solidFill>
                <a:effectLst>
                  <a:glow rad="165100">
                    <a:prstClr val="black"/>
                  </a:glow>
                </a:effectLst>
                <a:ea typeface="ＭＳ Ｐゴシック" charset="0"/>
              </a:rPr>
              <a:t>?</a:t>
            </a:r>
          </a:p>
        </p:txBody>
      </p:sp>
      <p:pic>
        <p:nvPicPr>
          <p:cNvPr id="3" name="Picture 2"/>
          <p:cNvPicPr>
            <a:picLocks noChangeAspect="1"/>
          </p:cNvPicPr>
          <p:nvPr/>
        </p:nvPicPr>
        <p:blipFill>
          <a:blip r:embed="rId3"/>
          <a:stretch>
            <a:fillRect/>
          </a:stretch>
        </p:blipFill>
        <p:spPr>
          <a:xfrm>
            <a:off x="0" y="1968500"/>
            <a:ext cx="9144000" cy="2895877"/>
          </a:xfrm>
          <a:prstGeom prst="rect">
            <a:avLst/>
          </a:prstGeom>
        </p:spPr>
      </p:pic>
    </p:spTree>
    <p:extLst>
      <p:ext uri="{BB962C8B-B14F-4D97-AF65-F5344CB8AC3E}">
        <p14:creationId xmlns:p14="http://schemas.microsoft.com/office/powerpoint/2010/main" val="217286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4000" b="1" i="1">
                <a:solidFill>
                  <a:srgbClr val="E5E5FF"/>
                </a:solidFill>
                <a:effectLst>
                  <a:outerShdw blurRad="38100" dist="38100" dir="2700000" algn="tl">
                    <a:srgbClr val="000000"/>
                  </a:outerShdw>
                </a:effectLst>
                <a:latin typeface="Arial" charset="0"/>
                <a:cs typeface="Arial" charset="0"/>
              </a:rPr>
              <a:t>我们的系列即将完成</a:t>
            </a:r>
            <a:endParaRPr lang="en-US" sz="4000" b="1" i="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3" cstate="screen">
            <a:extLst>
              <a:ext uri="{28A0092B-C50C-407E-A947-70E740481C1C}">
                <a14:useLocalDpi xmlns:a14="http://schemas.microsoft.com/office/drawing/2010/main" val="0"/>
              </a:ext>
            </a:extLst>
          </a:blip>
          <a:srcRect r="1435"/>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zh-CN" altLang="en-US" sz="2800" b="1" dirty="0">
                <a:solidFill>
                  <a:srgbClr val="E5E5FF"/>
                </a:solidFill>
                <a:effectLst>
                  <a:outerShdw blurRad="38100" dist="38100" dir="2700000" algn="tl">
                    <a:srgbClr val="000000"/>
                  </a:outerShdw>
                </a:effectLst>
                <a:latin typeface="Arial" charset="0"/>
                <a:cs typeface="Arial" charset="0"/>
              </a:rPr>
              <a:t>耶稣的文字事工</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sz="3600" b="1" dirty="0">
                <a:solidFill>
                  <a:srgbClr val="E5E5FF"/>
                </a:solidFill>
                <a:effectLst>
                  <a:outerShdw blurRad="38100" dist="38100" dir="2700000" algn="tl">
                    <a:srgbClr val="000000"/>
                  </a:outerShdw>
                </a:effectLst>
                <a:latin typeface="Arial" charset="0"/>
                <a:cs typeface="Arial" charset="0"/>
              </a:rPr>
              <a:t>启示录中的七教会</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21801618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FFFFFF"/>
              </a:solidFill>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0"/>
            <a:ext cx="8772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pPr algn="ctr"/>
            <a:r>
              <a:rPr lang="zh-TW" altLang="en-US" b="1" dirty="0">
                <a:solidFill>
                  <a:srgbClr val="000000"/>
                </a:solidFill>
                <a:latin typeface="Arial" charset="0"/>
                <a:ea typeface="ＭＳ Ｐゴシック" charset="0"/>
              </a:rPr>
              <a:t>小亚细亚 </a:t>
            </a:r>
            <a:r>
              <a:rPr lang="zh-CN" altLang="en-US" b="1" dirty="0">
                <a:solidFill>
                  <a:srgbClr val="000000"/>
                </a:solidFill>
                <a:latin typeface="Arial" charset="0"/>
                <a:ea typeface="ＭＳ Ｐゴシック" charset="0"/>
              </a:rPr>
              <a:t>公元</a:t>
            </a:r>
            <a:r>
              <a:rPr lang="en-US" altLang="zh-CN" b="1" dirty="0">
                <a:solidFill>
                  <a:srgbClr val="000000"/>
                </a:solidFill>
                <a:latin typeface="Arial" charset="0"/>
                <a:ea typeface="ＭＳ Ｐゴシック" charset="0"/>
              </a:rPr>
              <a:t>95</a:t>
            </a:r>
            <a:r>
              <a:rPr lang="zh-CN" altLang="en-US" b="1" dirty="0">
                <a:solidFill>
                  <a:srgbClr val="000000"/>
                </a:solidFill>
                <a:latin typeface="Arial" charset="0"/>
                <a:ea typeface="ＭＳ Ｐゴシック" charset="0"/>
              </a:rPr>
              <a:t>年</a:t>
            </a:r>
            <a:endParaRPr lang="en-US" b="1" dirty="0">
              <a:solidFill>
                <a:srgbClr val="000000"/>
              </a:solidFill>
              <a:latin typeface="Arial" charset="0"/>
              <a:ea typeface="ＭＳ Ｐゴシック"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4763254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73069" name="Rectangle 13"/>
          <p:cNvSpPr>
            <a:spLocks noGrp="1" noChangeArrowheads="1"/>
          </p:cNvSpPr>
          <p:nvPr>
            <p:ph type="title" idx="4294967295"/>
          </p:nvPr>
        </p:nvSpPr>
        <p:spPr>
          <a:xfrm>
            <a:off x="251520" y="4638044"/>
            <a:ext cx="4680520" cy="751447"/>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zh-CN" altLang="en-US" b="1" dirty="0">
                <a:solidFill>
                  <a:srgbClr val="FFEA18"/>
                </a:solidFill>
                <a:latin typeface="Comic Sans MS" charset="0"/>
                <a:ea typeface="ＭＳ Ｐゴシック" charset="0"/>
              </a:rPr>
              <a:t>约翰看见了什么？</a:t>
            </a:r>
            <a:endParaRPr lang="en-US" b="1" dirty="0">
              <a:solidFill>
                <a:srgbClr val="FFEA18"/>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latin typeface="Arial" charset="0"/>
            </a:endParaRPr>
          </a:p>
        </p:txBody>
      </p:sp>
      <p:grpSp>
        <p:nvGrpSpPr>
          <p:cNvPr id="5" name="Group 4"/>
          <p:cNvGrpSpPr/>
          <p:nvPr/>
        </p:nvGrpSpPr>
        <p:grpSpPr>
          <a:xfrm>
            <a:off x="4644008" y="404664"/>
            <a:ext cx="4320034" cy="3932565"/>
            <a:chOff x="4644008" y="404664"/>
            <a:chExt cx="4320034" cy="393256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0" name="Text Box 4"/>
            <p:cNvSpPr txBox="1">
              <a:spLocks noChangeArrowheads="1"/>
            </p:cNvSpPr>
            <p:nvPr/>
          </p:nvSpPr>
          <p:spPr bwMode="auto">
            <a:xfrm>
              <a:off x="5724128" y="404664"/>
              <a:ext cx="2232248" cy="461665"/>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SG" altLang="en-US" b="1" dirty="0">
                  <a:solidFill>
                    <a:srgbClr val="FFFFFF"/>
                  </a:solidFill>
                  <a:effectLst>
                    <a:outerShdw blurRad="38100" dist="38100" dir="2700000" algn="tl">
                      <a:srgbClr val="000000"/>
                    </a:outerShdw>
                  </a:effectLst>
                  <a:latin typeface="26" charset="0"/>
                </a:rPr>
                <a:t>亚洲的</a:t>
              </a:r>
              <a:r>
                <a:rPr lang="zh-CN" altLang="en-US" b="1" dirty="0">
                  <a:solidFill>
                    <a:srgbClr val="FFFFFF"/>
                  </a:solidFill>
                  <a:effectLst>
                    <a:outerShdw blurRad="38100" dist="38100" dir="2700000" algn="tl">
                      <a:srgbClr val="000000"/>
                    </a:outerShdw>
                  </a:effectLst>
                  <a:latin typeface="26" charset="0"/>
                </a:rPr>
                <a:t>教会</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6" name="Text Box 15"/>
            <p:cNvSpPr txBox="1">
              <a:spLocks noChangeArrowheads="1"/>
            </p:cNvSpPr>
            <p:nvPr/>
          </p:nvSpPr>
          <p:spPr bwMode="auto">
            <a:xfrm>
              <a:off x="4644008" y="2890679"/>
              <a:ext cx="4320034" cy="144655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AutoNum type="arabicPeriod"/>
                <a:defRPr/>
              </a:pPr>
              <a:r>
                <a:rPr lang="zh-SG" altLang="en-US" sz="3200" b="1" dirty="0">
                  <a:solidFill>
                    <a:srgbClr val="FFFFFF"/>
                  </a:solidFill>
                  <a:effectLst>
                    <a:outerShdw blurRad="38100" dist="38100" dir="2700000" algn="tl">
                      <a:srgbClr val="000000"/>
                    </a:outerShdw>
                  </a:effectLst>
                  <a:latin typeface="Arial" charset="0"/>
                </a:rPr>
                <a:t>教会</a:t>
              </a:r>
              <a:r>
                <a:rPr lang="zh-CN" altLang="en-US" sz="3200" b="1" dirty="0">
                  <a:solidFill>
                    <a:srgbClr val="FFFFFF"/>
                  </a:solidFill>
                  <a:effectLst>
                    <a:outerShdw blurRad="38100" dist="38100" dir="2700000" algn="tl">
                      <a:srgbClr val="000000"/>
                    </a:outerShdw>
                  </a:effectLst>
                  <a:latin typeface="Arial" charset="0"/>
                </a:rPr>
                <a:t> </a:t>
              </a:r>
              <a:r>
                <a:rPr lang="zh-CN" altLang="en-US" sz="3200" b="1" u="sng" dirty="0">
                  <a:solidFill>
                    <a:srgbClr val="FFFFFF"/>
                  </a:solidFill>
                  <a:effectLst>
                    <a:outerShdw blurRad="38100" dist="38100" dir="2700000" algn="tl">
                      <a:srgbClr val="000000"/>
                    </a:outerShdw>
                  </a:effectLst>
                  <a:latin typeface="Arial" charset="0"/>
                </a:rPr>
                <a:t>内部挣扎</a:t>
              </a:r>
              <a:r>
                <a:rPr lang="en-US" altLang="ja-JP" sz="3200" b="1" dirty="0">
                  <a:solidFill>
                    <a:srgbClr val="FFFFFF"/>
                  </a:solidFill>
                  <a:effectLst>
                    <a:outerShdw blurRad="38100" dist="38100" dir="2700000" algn="tl">
                      <a:srgbClr val="000000"/>
                    </a:outerShdw>
                  </a:effectLst>
                  <a:latin typeface="Arial" charset="0"/>
                </a:rPr>
                <a:t> </a:t>
              </a:r>
            </a:p>
            <a:p>
              <a:pPr>
                <a:defRPr/>
              </a:pP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(2:4, 14-15, 21-24;</a:t>
              </a:r>
            </a:p>
            <a:p>
              <a:pPr>
                <a:defRPr/>
              </a:pP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 </a:t>
              </a: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3:1, 15-17)</a:t>
              </a:r>
              <a:endParaRPr lang="en-US" sz="28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009820"/>
            <a:chOff x="107504" y="260648"/>
            <a:chExt cx="6048672" cy="3009820"/>
          </a:xfrm>
        </p:grpSpPr>
        <p:sp>
          <p:nvSpPr>
            <p:cNvPr id="173061" name="Text Box 5"/>
            <p:cNvSpPr txBox="1">
              <a:spLocks noChangeArrowheads="1"/>
            </p:cNvSpPr>
            <p:nvPr/>
          </p:nvSpPr>
          <p:spPr bwMode="auto">
            <a:xfrm>
              <a:off x="609600" y="685800"/>
              <a:ext cx="803425" cy="461665"/>
            </a:xfrm>
            <a:prstGeom prst="rect">
              <a:avLst/>
            </a:prstGeom>
            <a:noFill/>
            <a:ln>
              <a:solidFill>
                <a:srgbClr val="663300"/>
              </a:solid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CN" altLang="en-US" b="1" dirty="0">
                  <a:solidFill>
                    <a:srgbClr val="FFFFFF"/>
                  </a:solidFill>
                  <a:effectLst>
                    <a:outerShdw blurRad="38100" dist="38100" dir="2700000" algn="tl">
                      <a:srgbClr val="000000"/>
                    </a:outerShdw>
                  </a:effectLst>
                  <a:latin typeface="26" charset="0"/>
                </a:rPr>
                <a:t>罗马</a:t>
              </a:r>
              <a:endParaRPr lang="en-US" b="1" dirty="0">
                <a:solidFill>
                  <a:srgbClr val="FFFFFF"/>
                </a:solidFill>
                <a:effectLst>
                  <a:outerShdw blurRad="38100" dist="38100" dir="2700000" algn="tl">
                    <a:srgbClr val="000000"/>
                  </a:outerShdw>
                </a:effectLst>
                <a:latin typeface="26"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rgbClr val="663300"/>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71" name="Text Box 15"/>
            <p:cNvSpPr txBox="1">
              <a:spLocks noChangeArrowheads="1"/>
            </p:cNvSpPr>
            <p:nvPr/>
          </p:nvSpPr>
          <p:spPr bwMode="auto">
            <a:xfrm>
              <a:off x="107504" y="1700808"/>
              <a:ext cx="4032002" cy="1569660"/>
            </a:xfrm>
            <a:prstGeom prst="rect">
              <a:avLst/>
            </a:prstGeom>
            <a:solidFill>
              <a:srgbClr val="800000"/>
            </a:solidFill>
            <a:ln>
              <a:solidFill>
                <a:srgbClr val="663300"/>
              </a:solid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AutoNum type="arabicPeriod" startAt="2"/>
                <a:defRPr/>
              </a:pPr>
              <a:r>
                <a:rPr lang="zh-CN" altLang="en-US" sz="3200" b="1" u="sng" dirty="0">
                  <a:solidFill>
                    <a:srgbClr val="FFFFFF"/>
                  </a:solidFill>
                  <a:effectLst>
                    <a:outerShdw blurRad="38100" dist="38100" dir="2700000" algn="tl">
                      <a:srgbClr val="000000"/>
                    </a:outerShdw>
                  </a:effectLst>
                  <a:latin typeface="Arial" charset="0"/>
                </a:rPr>
                <a:t>外部的迫害</a:t>
              </a:r>
              <a:endParaRPr lang="en-US" altLang="zh-CN" sz="3200" b="1" u="sng" dirty="0">
                <a:solidFill>
                  <a:srgbClr val="FFFFFF"/>
                </a:solidFill>
                <a:effectLst>
                  <a:outerShdw blurRad="38100" dist="38100" dir="2700000" algn="tl">
                    <a:srgbClr val="000000"/>
                  </a:outerShdw>
                </a:effectLst>
                <a:latin typeface="Arial" charset="0"/>
              </a:endParaRPr>
            </a:p>
            <a:p>
              <a:pPr>
                <a:defRPr/>
              </a:pPr>
              <a:r>
                <a:rPr lang="zh-CN" altLang="en-US" sz="3200" b="1" dirty="0">
                  <a:solidFill>
                    <a:srgbClr val="FFFFFF"/>
                  </a:solidFill>
                  <a:effectLst>
                    <a:outerShdw blurRad="38100" dist="38100" dir="2700000" algn="tl">
                      <a:srgbClr val="000000"/>
                    </a:outerShdw>
                  </a:effectLst>
                  <a:latin typeface="Arial" charset="0"/>
                </a:rPr>
                <a:t>     来自</a:t>
              </a:r>
              <a:r>
                <a:rPr lang="zh-SG" altLang="en-US" sz="3200" b="1" dirty="0">
                  <a:solidFill>
                    <a:srgbClr val="FFFFFF"/>
                  </a:solidFill>
                  <a:effectLst>
                    <a:outerShdw blurRad="38100" dist="38100" dir="2700000" algn="tl">
                      <a:srgbClr val="000000"/>
                    </a:outerShdw>
                  </a:effectLst>
                  <a:latin typeface="Arial" charset="0"/>
                </a:rPr>
                <a:t>罗马</a:t>
              </a:r>
            </a:p>
            <a:p>
              <a:pPr marL="571500" indent="-571500">
                <a:defRPr/>
              </a:pPr>
              <a:r>
                <a:rPr lang="en-US" altLang="ja-JP" sz="3200" b="1" dirty="0">
                  <a:solidFill>
                    <a:srgbClr val="FFFFFF"/>
                  </a:solidFill>
                  <a:effectLst>
                    <a:outerShdw blurRad="38100" dist="38100" dir="2700000" algn="tl">
                      <a:srgbClr val="000000"/>
                    </a:outerShdw>
                  </a:effectLst>
                  <a:latin typeface="Arial" charset="0"/>
                </a:rPr>
                <a:t> </a:t>
              </a:r>
              <a:r>
                <a:rPr lang="zh-CN" altLang="en-US" sz="32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(1:9; 2:9-10; 3:10)</a:t>
              </a:r>
              <a:endParaRPr lang="en-US" sz="28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84371285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normAutofit fontScale="90000"/>
          </a:bodyPr>
          <a:lstStyle/>
          <a:p>
            <a:br>
              <a:rPr lang="en-US" altLang="zh-CN" dirty="0">
                <a:latin typeface="Arial" charset="0"/>
                <a:ea typeface="ＭＳ Ｐゴシック" charset="0"/>
              </a:rPr>
            </a:br>
            <a:r>
              <a:rPr lang="zh-CN" altLang="en-US" dirty="0">
                <a:latin typeface="Arial" charset="0"/>
                <a:ea typeface="ＭＳ Ｐゴシック" charset="0"/>
              </a:rPr>
              <a:t>交叉体</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8" name="TextBox 7"/>
          <p:cNvSpPr txBox="1"/>
          <p:nvPr/>
        </p:nvSpPr>
        <p:spPr>
          <a:xfrm>
            <a:off x="12940" y="1052736"/>
            <a:ext cx="2494157"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以弗所</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老底嘉</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2" name="TextBox 11"/>
          <p:cNvSpPr txBox="1"/>
          <p:nvPr/>
        </p:nvSpPr>
        <p:spPr>
          <a:xfrm>
            <a:off x="2457972" y="5212560"/>
            <a:ext cx="276632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5107120" y="4432159"/>
            <a:ext cx="161519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撒狄</a:t>
            </a:r>
          </a:p>
        </p:txBody>
      </p:sp>
      <p:sp>
        <p:nvSpPr>
          <p:cNvPr id="16" name="TextBox 15"/>
          <p:cNvSpPr txBox="1"/>
          <p:nvPr/>
        </p:nvSpPr>
        <p:spPr>
          <a:xfrm>
            <a:off x="7032532" y="3536069"/>
            <a:ext cx="2205215"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4513441" y="2611950"/>
            <a:ext cx="1768045"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2316788" y="1833137"/>
            <a:ext cx="1984664"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士每拿</a:t>
            </a:r>
          </a:p>
        </p:txBody>
      </p:sp>
      <p:sp>
        <p:nvSpPr>
          <p:cNvPr id="78234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
        <p:nvSpPr>
          <p:cNvPr id="2" name="Up-Down Arrow Callout 1"/>
          <p:cNvSpPr/>
          <p:nvPr/>
        </p:nvSpPr>
        <p:spPr bwMode="auto">
          <a:xfrm>
            <a:off x="367196" y="1916832"/>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生存被受威胁</a:t>
            </a: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1200" b="1" dirty="0">
              <a:solidFill>
                <a:srgbClr val="000000"/>
              </a:solidFill>
              <a:latin typeface="Comic Sans MS" pitchFamily="-112" charset="0"/>
            </a:endParaRPr>
          </a:p>
          <a:p>
            <a:pPr algn="ctr"/>
            <a:endParaRPr lang="en-US" sz="12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迫害时</a:t>
            </a:r>
            <a:endParaRPr lang="en-US" altLang="zh-CN"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仍然信实</a:t>
            </a:r>
            <a:endParaRPr lang="en-US" sz="1600" b="1" dirty="0">
              <a:solidFill>
                <a:srgbClr val="000000"/>
              </a:solidFill>
              <a:latin typeface="Comic Sans MS" pitchFamily="-112" charset="0"/>
            </a:endParaRPr>
          </a:p>
          <a:p>
            <a:pPr algn="ctr"/>
            <a:endParaRPr lang="en-US" sz="1600" b="1" dirty="0">
              <a:solidFill>
                <a:srgbClr val="000000"/>
              </a:solidFill>
              <a:latin typeface="Comic Sans MS" pitchFamily="-112"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7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情况参杂</a:t>
              </a:r>
              <a:endParaRPr lang="en-US" sz="800" b="1" dirty="0">
                <a:solidFill>
                  <a:srgbClr val="000000"/>
                </a:solidFill>
                <a:latin typeface="Comic Sans MS" pitchFamily="-112" charset="0"/>
              </a:endParaRPr>
            </a:p>
            <a:p>
              <a:pPr algn="ctr"/>
              <a:endParaRPr lang="en-US" sz="700" b="1" dirty="0">
                <a:solidFill>
                  <a:srgbClr val="000000"/>
                </a:solidFill>
                <a:latin typeface="Comic Sans MS" pitchFamily="-112"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r>
                <a:rPr lang="en-US" sz="600" dirty="0">
                  <a:solidFill>
                    <a:srgbClr val="000000"/>
                  </a:solidFill>
                  <a:latin typeface="Comic Sans MS" pitchFamily="-112" charset="0"/>
                </a:rPr>
                <a:t> </a:t>
              </a:r>
            </a:p>
          </p:txBody>
        </p:sp>
      </p:grpSp>
    </p:spTree>
    <p:extLst>
      <p:ext uri="{BB962C8B-B14F-4D97-AF65-F5344CB8AC3E}">
        <p14:creationId xmlns:p14="http://schemas.microsoft.com/office/powerpoint/2010/main" val="28858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2239"/>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b="1" dirty="0">
                <a:effectLst>
                  <a:glow rad="165100">
                    <a:schemeClr val="tx1"/>
                  </a:glow>
                </a:effectLst>
                <a:ea typeface="ＭＳ Ｐゴシック" charset="0"/>
              </a:rPr>
              <a:t>耶稣如何鼓励我们</a:t>
            </a:r>
            <a:br>
              <a:rPr lang="en-US" altLang="zh-CN" b="1" dirty="0">
                <a:effectLst>
                  <a:glow rad="165100">
                    <a:schemeClr val="tx1"/>
                  </a:glow>
                </a:effectLst>
                <a:ea typeface="ＭＳ Ｐゴシック" charset="0"/>
              </a:rPr>
            </a:br>
            <a:r>
              <a:rPr lang="zh-CN" altLang="en-US" b="1" dirty="0">
                <a:effectLst>
                  <a:glow rad="165100">
                    <a:schemeClr val="tx1"/>
                  </a:glow>
                </a:effectLst>
                <a:ea typeface="ＭＳ Ｐゴシック" charset="0"/>
              </a:rPr>
              <a:t>走出去</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zh-CN" altLang="en-US" sz="7200" b="1" dirty="0">
                <a:effectLst>
                  <a:glow rad="165100">
                    <a:prstClr val="black"/>
                  </a:glow>
                </a:effectLst>
                <a:ea typeface="ＭＳ Ｐゴシック" charset="0"/>
              </a:rPr>
              <a:t>两方面</a:t>
            </a:r>
            <a:r>
              <a:rPr lang="en-US" sz="7200" b="1" dirty="0">
                <a:effectLst>
                  <a:glow rad="165100">
                    <a:prstClr val="black"/>
                  </a:glow>
                </a:effectLst>
                <a:ea typeface="ＭＳ Ｐゴシック" charset="0"/>
              </a:rPr>
              <a:t>…</a:t>
            </a: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fontAlgn="auto">
              <a:spcAft>
                <a:spcPts val="0"/>
              </a:spcAft>
              <a:defRPr/>
            </a:pPr>
            <a:r>
              <a:rPr lang="en-US" sz="5400" b="1" i="1" dirty="0">
                <a:effectLst>
                  <a:glow rad="165100">
                    <a:prstClr val="black"/>
                  </a:glow>
                </a:effectLst>
                <a:ea typeface="ＭＳ Ｐゴシック" charset="0"/>
              </a:rPr>
              <a:t>启. 3:7-13</a:t>
            </a:r>
          </a:p>
        </p:txBody>
      </p:sp>
    </p:spTree>
    <p:extLst>
      <p:ext uri="{BB962C8B-B14F-4D97-AF65-F5344CB8AC3E}">
        <p14:creationId xmlns:p14="http://schemas.microsoft.com/office/powerpoint/2010/main" val="6327150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a:t>
            </a:r>
            <a:r>
              <a:rPr lang="zh-CN" altLang="en-US" b="1" dirty="0">
                <a:latin typeface="MS PGothic" pitchFamily="34" charset="-128"/>
                <a:ea typeface="MS PGothic" pitchFamily="34" charset="-128"/>
              </a:rPr>
              <a:t>耶稣</a:t>
            </a:r>
            <a:r>
              <a:rPr lang="zh-CN" altLang="en-US" b="1" dirty="0">
                <a:solidFill>
                  <a:srgbClr val="FFFF00"/>
                </a:solidFill>
                <a:latin typeface="MS PGothic" pitchFamily="34" charset="-128"/>
                <a:ea typeface="MS PGothic" pitchFamily="34" charset="-128"/>
              </a:rPr>
              <a:t>开门</a:t>
            </a:r>
            <a:r>
              <a:rPr lang="zh-CN" altLang="en-US" b="1" dirty="0">
                <a:latin typeface="MS PGothic" pitchFamily="34" charset="-128"/>
                <a:ea typeface="MS PGothic" pitchFamily="34" charset="-128"/>
              </a:rPr>
              <a:t>见证</a:t>
            </a:r>
            <a:r>
              <a:rPr lang="en-US" b="1" dirty="0">
                <a:effectLst>
                  <a:glow rad="165100">
                    <a:schemeClr val="tx1"/>
                  </a:glow>
                </a:effectLst>
                <a:ea typeface="ＭＳ Ｐゴシック" charset="0"/>
              </a:rPr>
              <a:t>(3:7-8)</a:t>
            </a:r>
            <a:r>
              <a:rPr lang="zh-CN" altLang="en-US" dirty="0"/>
              <a:t> 。</a:t>
            </a:r>
            <a:r>
              <a:rPr lang="en-US" b="1" dirty="0">
                <a:effectLst>
                  <a:glow rad="1651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58407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281" y="374443"/>
            <a:ext cx="9160281" cy="6234178"/>
            <a:chOff x="-16281" y="374443"/>
            <a:chExt cx="9160281" cy="6234178"/>
          </a:xfrm>
        </p:grpSpPr>
        <p:pic>
          <p:nvPicPr>
            <p:cNvPr id="2" name="Picture 1"/>
            <p:cNvPicPr>
              <a:picLocks noChangeAspect="1"/>
            </p:cNvPicPr>
            <p:nvPr/>
          </p:nvPicPr>
          <p:blipFill rotWithShape="1">
            <a:blip r:embed="rId3"/>
            <a:srcRect l="6944" t="13531" r="9304" b="13116"/>
            <a:stretch/>
          </p:blipFill>
          <p:spPr>
            <a:xfrm>
              <a:off x="-16281" y="374443"/>
              <a:ext cx="9160281" cy="6234178"/>
            </a:xfrm>
            <a:prstGeom prst="rect">
              <a:avLst/>
            </a:prstGeom>
          </p:spPr>
        </p:pic>
        <p:sp>
          <p:nvSpPr>
            <p:cNvPr id="3" name="Oval 2"/>
            <p:cNvSpPr/>
            <p:nvPr/>
          </p:nvSpPr>
          <p:spPr>
            <a:xfrm>
              <a:off x="280737" y="1684421"/>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30421" y="1737895"/>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1730" name="Rectangle 2"/>
          <p:cNvSpPr>
            <a:spLocks noGrp="1" noChangeArrowheads="1"/>
          </p:cNvSpPr>
          <p:nvPr>
            <p:ph type="title"/>
          </p:nvPr>
        </p:nvSpPr>
        <p:spPr>
          <a:xfrm>
            <a:off x="253998" y="1550734"/>
            <a:ext cx="3382210" cy="2446421"/>
          </a:xfrm>
          <a:effectLst/>
        </p:spPr>
        <p:txBody>
          <a:bodyPr>
            <a:normAutofit/>
          </a:bodyPr>
          <a:lstStyle/>
          <a:p>
            <a:pPr>
              <a:defRPr/>
            </a:pPr>
            <a:r>
              <a:rPr lang="zh-CN" altLang="en-US" sz="3600" b="1" i="1" dirty="0">
                <a:solidFill>
                  <a:srgbClr val="010201"/>
                </a:solidFill>
                <a:latin typeface="MS PGothic" pitchFamily="34" charset="-128"/>
                <a:ea typeface="MS PGothic" pitchFamily="34" charset="-128"/>
              </a:rPr>
              <a:t>不，不要传福音</a:t>
            </a:r>
            <a:r>
              <a:rPr lang="en-US" sz="3600" b="1" i="1" dirty="0">
                <a:solidFill>
                  <a:srgbClr val="010201"/>
                </a:solidFill>
                <a:effectLst/>
                <a:latin typeface="MS PGothic" pitchFamily="34" charset="-128"/>
                <a:ea typeface="MS PGothic" pitchFamily="34" charset="-128"/>
                <a:cs typeface="Chalkboard"/>
              </a:rPr>
              <a:t>!</a:t>
            </a:r>
          </a:p>
        </p:txBody>
      </p:sp>
    </p:spTree>
    <p:extLst>
      <p:ext uri="{BB962C8B-B14F-4D97-AF65-F5344CB8AC3E}">
        <p14:creationId xmlns:p14="http://schemas.microsoft.com/office/powerpoint/2010/main" val="2151645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3490"/>
          <a:stretch/>
        </p:blipFill>
        <p:spPr>
          <a:xfrm>
            <a:off x="1" y="-1"/>
            <a:ext cx="9252632" cy="6858001"/>
          </a:xfrm>
          <a:prstGeom prst="rect">
            <a:avLst/>
          </a:prstGeom>
        </p:spPr>
      </p:pic>
      <p:sp>
        <p:nvSpPr>
          <p:cNvPr id="111618" name="Rectangle 2"/>
          <p:cNvSpPr>
            <a:spLocks noGrp="1" noChangeArrowheads="1"/>
          </p:cNvSpPr>
          <p:nvPr>
            <p:ph type="ctrTitle"/>
          </p:nvPr>
        </p:nvSpPr>
        <p:spPr>
          <a:xfrm>
            <a:off x="0" y="4723"/>
            <a:ext cx="9144000" cy="2952436"/>
          </a:xfrm>
        </p:spPr>
        <p:txBody>
          <a:bodyPr/>
          <a:lstStyle/>
          <a:p>
            <a:pPr lvl="1"/>
            <a:r>
              <a:rPr kumimoji="0" lang="zh-CN" altLang="en-US" sz="4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耶稣给非拉铁非教会做见证</a:t>
            </a:r>
            <a:r>
              <a:rPr kumimoji="0" lang="en-US" altLang="zh-CN" sz="4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(3:7-8).</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74722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ＭＳ Ｐゴシック"/>
                <a:ea typeface="ＭＳ Ｐゴシック"/>
                <a:cs typeface="ＭＳ Ｐゴシック"/>
              </a:rPr>
              <a:t>如果耶稣对</a:t>
            </a:r>
            <a:r>
              <a:rPr lang="zh-CN" altLang="en-US" sz="6400" b="1" dirty="0">
                <a:solidFill>
                  <a:srgbClr val="FFFF00"/>
                </a:solidFill>
                <a:latin typeface="ＭＳ Ｐゴシック"/>
                <a:ea typeface="ＭＳ Ｐゴシック"/>
                <a:cs typeface="ＭＳ Ｐゴシック"/>
              </a:rPr>
              <a:t>你</a:t>
            </a:r>
            <a:r>
              <a:rPr lang="zh-CN" altLang="en-US" b="1" dirty="0">
                <a:latin typeface="ＭＳ Ｐゴシック"/>
                <a:ea typeface="ＭＳ Ｐゴシック"/>
                <a:cs typeface="ＭＳ Ｐゴシック"/>
              </a:rPr>
              <a:t>写了一封信，</a:t>
            </a:r>
            <a:br>
              <a:rPr lang="en-US" altLang="zh-CN" b="1" dirty="0">
                <a:latin typeface="ＭＳ Ｐゴシック"/>
                <a:ea typeface="ＭＳ Ｐゴシック"/>
                <a:cs typeface="ＭＳ Ｐゴシック"/>
              </a:rPr>
            </a:br>
            <a:r>
              <a:rPr lang="zh-CN" altLang="en-US" b="1" dirty="0">
                <a:latin typeface="ＭＳ Ｐゴシック"/>
                <a:ea typeface="ＭＳ Ｐゴシック"/>
                <a:cs typeface="ＭＳ Ｐゴシック"/>
              </a:rPr>
              <a:t>内容会是如何呢？</a:t>
            </a:r>
            <a:endParaRPr lang="en-US" b="1" dirty="0">
              <a:latin typeface="ＭＳ Ｐゴシック"/>
              <a:ea typeface="ＭＳ Ｐゴシック"/>
              <a:cs typeface="ＭＳ Ｐゴシック"/>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rgbClr val="FFFFFF"/>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15491590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normAutofit fontScale="90000"/>
          </a:bodyPr>
          <a:lstStyle/>
          <a:p>
            <a:r>
              <a:rPr lang="en-US">
                <a:solidFill>
                  <a:schemeClr val="bg1"/>
                </a:solidFill>
              </a:rPr>
              <a:t>Philadelphia view to south from acropolis</a:t>
            </a:r>
          </a:p>
        </p:txBody>
      </p:sp>
      <p:pic>
        <p:nvPicPr>
          <p:cNvPr id="13315" name="Picture 3" descr="Philadelphia view to south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16" name="Text Box 4"/>
          <p:cNvSpPr txBox="1">
            <a:spLocks noChangeArrowheads="1"/>
          </p:cNvSpPr>
          <p:nvPr/>
        </p:nvSpPr>
        <p:spPr bwMode="auto">
          <a:xfrm>
            <a:off x="15875" y="6400800"/>
            <a:ext cx="9128125" cy="457200"/>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zh-CN" altLang="en-US" b="1" dirty="0">
                <a:solidFill>
                  <a:schemeClr val="bg1"/>
                </a:solidFill>
              </a:rPr>
              <a:t>从雅典卫城观望费城南部</a:t>
            </a:r>
            <a:endParaRPr lang="en-US" b="1" dirty="0">
              <a:solidFill>
                <a:schemeClr val="bg1"/>
              </a:solidFill>
              <a:latin typeface="Arial" charset="0"/>
              <a:cs typeface="+mn-cs"/>
            </a:endParaRPr>
          </a:p>
        </p:txBody>
      </p:sp>
      <p:sp>
        <p:nvSpPr>
          <p:cNvPr id="5" name="Text Box 4"/>
          <p:cNvSpPr txBox="1">
            <a:spLocks noChangeArrowheads="1"/>
          </p:cNvSpPr>
          <p:nvPr/>
        </p:nvSpPr>
        <p:spPr bwMode="auto">
          <a:xfrm>
            <a:off x="-31161" y="-60638"/>
            <a:ext cx="9238365" cy="2213011"/>
          </a:xfrm>
          <a:prstGeom prst="rect">
            <a:avLst/>
          </a:prstGeom>
          <a:solidFill>
            <a:schemeClr val="tx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r>
              <a:rPr lang="en-US" sz="3200" b="1" dirty="0" err="1">
                <a:solidFill>
                  <a:srgbClr val="FFFFFF"/>
                </a:solidFill>
                <a:latin typeface="Arial" charset="0"/>
                <a:cs typeface="+mn-cs"/>
              </a:rPr>
              <a:t>Eumenes</a:t>
            </a:r>
            <a:r>
              <a:rPr lang="en-US" sz="3200" b="1" dirty="0">
                <a:solidFill>
                  <a:srgbClr val="FFFFFF"/>
                </a:solidFill>
                <a:latin typeface="Arial" charset="0"/>
                <a:cs typeface="+mn-cs"/>
              </a:rPr>
              <a:t> II, king of Pergamum</a:t>
            </a:r>
            <a:r>
              <a:rPr lang="zh-CN" altLang="en-US" sz="3200" b="1" dirty="0">
                <a:solidFill>
                  <a:schemeClr val="bg1"/>
                </a:solidFill>
              </a:rPr>
              <a:t>所建立</a:t>
            </a:r>
            <a:r>
              <a:rPr lang="en-US" sz="3200" b="1" dirty="0">
                <a:solidFill>
                  <a:srgbClr val="FFFFFF"/>
                </a:solidFill>
                <a:latin typeface="Arial" charset="0"/>
                <a:cs typeface="+mn-cs"/>
              </a:rPr>
              <a:t>, </a:t>
            </a:r>
            <a:br>
              <a:rPr lang="en-US" sz="3200" b="1" dirty="0">
                <a:solidFill>
                  <a:srgbClr val="FFFFFF"/>
                </a:solidFill>
                <a:latin typeface="Arial" charset="0"/>
                <a:cs typeface="+mn-cs"/>
              </a:rPr>
            </a:br>
            <a:r>
              <a:rPr lang="zh-CN" altLang="en-US" sz="3200" b="1" dirty="0">
                <a:solidFill>
                  <a:schemeClr val="bg1"/>
                </a:solidFill>
              </a:rPr>
              <a:t>或兄弟</a:t>
            </a:r>
            <a:r>
              <a:rPr lang="en-US" sz="3200" b="1" dirty="0">
                <a:solidFill>
                  <a:srgbClr val="FFFFFF"/>
                </a:solidFill>
                <a:latin typeface="Arial" charset="0"/>
                <a:cs typeface="+mn-cs"/>
              </a:rPr>
              <a:t>, </a:t>
            </a:r>
            <a:r>
              <a:rPr lang="en-US" sz="3200" b="1" dirty="0" err="1">
                <a:solidFill>
                  <a:srgbClr val="FFFFFF"/>
                </a:solidFill>
                <a:latin typeface="Arial" charset="0"/>
                <a:cs typeface="+mn-cs"/>
              </a:rPr>
              <a:t>Attalus</a:t>
            </a:r>
            <a:r>
              <a:rPr lang="en-US" sz="3200" b="1" dirty="0">
                <a:solidFill>
                  <a:srgbClr val="FFFFFF"/>
                </a:solidFill>
                <a:latin typeface="Arial" charset="0"/>
                <a:cs typeface="+mn-cs"/>
              </a:rPr>
              <a:t> II </a:t>
            </a:r>
            <a:r>
              <a:rPr lang="en-US" sz="3200" b="1" dirty="0" err="1">
                <a:solidFill>
                  <a:srgbClr val="FFFFFF"/>
                </a:solidFill>
                <a:latin typeface="Arial" charset="0"/>
                <a:cs typeface="+mn-cs"/>
              </a:rPr>
              <a:t>Philadelphus</a:t>
            </a:r>
            <a:r>
              <a:rPr lang="en-US" sz="3200" b="1" dirty="0">
                <a:solidFill>
                  <a:srgbClr val="FFFFFF"/>
                </a:solidFill>
                <a:latin typeface="Arial" charset="0"/>
                <a:cs typeface="+mn-cs"/>
              </a:rPr>
              <a:t> </a:t>
            </a:r>
            <a:br>
              <a:rPr lang="en-US" sz="3200" b="1" dirty="0">
                <a:solidFill>
                  <a:srgbClr val="FFFFFF"/>
                </a:solidFill>
                <a:latin typeface="Arial" charset="0"/>
                <a:cs typeface="+mn-cs"/>
              </a:rPr>
            </a:br>
            <a:r>
              <a:rPr lang="en-US" sz="3200" b="1" dirty="0">
                <a:solidFill>
                  <a:srgbClr val="FFFFFF"/>
                </a:solidFill>
                <a:latin typeface="Arial" charset="0"/>
                <a:cs typeface="+mn-cs"/>
              </a:rPr>
              <a:t>(</a:t>
            </a:r>
            <a:r>
              <a:rPr lang="zh-CN" altLang="en-US" sz="3200" b="1" dirty="0">
                <a:solidFill>
                  <a:schemeClr val="bg1"/>
                </a:solidFill>
              </a:rPr>
              <a:t>统治</a:t>
            </a:r>
            <a:r>
              <a:rPr lang="en-US" altLang="zh-CN" sz="3200" b="1" dirty="0">
                <a:solidFill>
                  <a:schemeClr val="bg1"/>
                </a:solidFill>
              </a:rPr>
              <a:t>,</a:t>
            </a:r>
            <a:r>
              <a:rPr lang="zh-CN" altLang="en-US" sz="3200" b="1" dirty="0">
                <a:solidFill>
                  <a:schemeClr val="bg1"/>
                </a:solidFill>
              </a:rPr>
              <a:t>公元前</a:t>
            </a:r>
            <a:r>
              <a:rPr lang="en-US" sz="3200" b="1" dirty="0">
                <a:solidFill>
                  <a:srgbClr val="FFFFFF"/>
                </a:solidFill>
                <a:latin typeface="Arial" charset="0"/>
                <a:cs typeface="+mn-cs"/>
              </a:rPr>
              <a:t>159-138), </a:t>
            </a:r>
            <a:br>
              <a:rPr lang="en-US" sz="3200" b="1" dirty="0">
                <a:solidFill>
                  <a:srgbClr val="FFFFFF"/>
                </a:solidFill>
                <a:latin typeface="Arial" charset="0"/>
                <a:cs typeface="+mn-cs"/>
              </a:rPr>
            </a:br>
            <a:r>
              <a:rPr lang="zh-CN" altLang="en-US" sz="3200" b="1" dirty="0">
                <a:solidFill>
                  <a:schemeClr val="bg1"/>
                </a:solidFill>
              </a:rPr>
              <a:t>意思是</a:t>
            </a:r>
            <a:r>
              <a:rPr lang="en-US" altLang="zh-CN" sz="3200" b="1" dirty="0">
                <a:solidFill>
                  <a:srgbClr val="FFFFFF"/>
                </a:solidFill>
                <a:latin typeface="Arial" charset="0"/>
                <a:cs typeface="+mn-cs"/>
              </a:rPr>
              <a:t>"</a:t>
            </a:r>
            <a:r>
              <a:rPr lang="zh-CN" altLang="en-US" sz="3200" b="1" dirty="0">
                <a:solidFill>
                  <a:schemeClr val="bg1"/>
                </a:solidFill>
              </a:rPr>
              <a:t>兄弟的爱人</a:t>
            </a:r>
            <a:r>
              <a:rPr lang="en-US" altLang="zh-CN" sz="3200" b="1" dirty="0">
                <a:solidFill>
                  <a:srgbClr val="FFFFFF"/>
                </a:solidFill>
                <a:latin typeface="Arial" charset="0"/>
                <a:cs typeface="+mn-cs"/>
              </a:rPr>
              <a:t>"</a:t>
            </a:r>
            <a:endParaRPr lang="en-US" sz="3200" b="1" dirty="0">
              <a:solidFill>
                <a:srgbClr val="FFFFFF"/>
              </a:solidFill>
              <a:latin typeface="Arial" charset="0"/>
              <a:cs typeface="+mn-cs"/>
            </a:endParaRPr>
          </a:p>
        </p:txBody>
      </p:sp>
    </p:spTree>
    <p:extLst>
      <p:ext uri="{BB962C8B-B14F-4D97-AF65-F5344CB8AC3E}">
        <p14:creationId xmlns:p14="http://schemas.microsoft.com/office/powerpoint/2010/main" val="4257859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2214309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(Rev. </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7-13</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151530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philadelphia key_unlock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3081"/>
            <a:ext cx="6912768" cy="6854920"/>
          </a:xfrm>
          <a:prstGeom prst="rect">
            <a:avLst/>
          </a:prstGeom>
        </p:spPr>
      </p:pic>
      <p:sp>
        <p:nvSpPr>
          <p:cNvPr id="841730" name="Rectangle 2"/>
          <p:cNvSpPr>
            <a:spLocks noGrp="1" noChangeArrowheads="1"/>
          </p:cNvSpPr>
          <p:nvPr>
            <p:ph type="title"/>
          </p:nvPr>
        </p:nvSpPr>
        <p:spPr>
          <a:xfrm>
            <a:off x="5653841" y="0"/>
            <a:ext cx="3490159" cy="6770513"/>
          </a:xfrm>
          <a:effectLst/>
        </p:spPr>
        <p:txBody>
          <a:bodyPr>
            <a:normAutofit/>
          </a:bodyPr>
          <a:lstStyle/>
          <a:p>
            <a:pPr>
              <a:defRPr/>
            </a:pPr>
            <a:r>
              <a:rPr lang="en-US" sz="4800" b="1" dirty="0">
                <a:effectLst>
                  <a:glow rad="165100">
                    <a:schemeClr val="tx1"/>
                  </a:glow>
                </a:effectLst>
                <a:ea typeface="ＭＳ Ｐゴシック" charset="0"/>
              </a:rPr>
              <a:t>"</a:t>
            </a:r>
            <a:r>
              <a:rPr lang="zh-TW" altLang="en-US" sz="4800" b="1" dirty="0">
                <a:effectLst>
                  <a:glow rad="165100">
                    <a:schemeClr val="tx1"/>
                  </a:glow>
                </a:effectLst>
                <a:ea typeface="ＭＳ Ｐゴシック" charset="0"/>
              </a:rPr>
              <a:t>那圣洁的、 真实的， </a:t>
            </a:r>
            <a:br>
              <a:rPr lang="zh-TW" altLang="en-US" sz="4800" b="1" dirty="0">
                <a:effectLst>
                  <a:glow rad="165100">
                    <a:schemeClr val="tx1"/>
                  </a:glow>
                </a:effectLst>
                <a:ea typeface="ＭＳ Ｐゴシック" charset="0"/>
              </a:rPr>
            </a:br>
            <a:r>
              <a:rPr lang="zh-TW" altLang="en-US" sz="4800" b="1" dirty="0">
                <a:effectLst>
                  <a:glow rad="165100">
                    <a:schemeClr val="tx1"/>
                  </a:glow>
                </a:effectLst>
                <a:ea typeface="ＭＳ Ｐゴシック" charset="0"/>
              </a:rPr>
              <a:t>	拿着大卫的钥匙</a:t>
            </a:r>
            <a:r>
              <a:rPr lang="en-US" altLang="zh-TW" sz="4800" b="1" dirty="0">
                <a:effectLst>
                  <a:glow rad="165100">
                    <a:schemeClr val="tx1"/>
                  </a:glow>
                </a:effectLst>
                <a:ea typeface="ＭＳ Ｐゴシック" charset="0"/>
              </a:rPr>
              <a:t>"</a:t>
            </a:r>
            <a:r>
              <a:rPr lang="en-US" sz="4800" b="1" dirty="0">
                <a:effectLst>
                  <a:glow rad="165100">
                    <a:schemeClr val="tx1"/>
                  </a:glow>
                </a:effectLst>
                <a:ea typeface="ＭＳ Ｐゴシック" charset="0"/>
              </a:rPr>
              <a:t> </a:t>
            </a:r>
            <a:br>
              <a:rPr lang="en-US" sz="4800" b="1" dirty="0">
                <a:effectLst>
                  <a:glow rad="165100">
                    <a:schemeClr val="tx1"/>
                  </a:glow>
                </a:effectLst>
                <a:ea typeface="ＭＳ Ｐゴシック" charset="0"/>
              </a:rPr>
            </a:br>
            <a:r>
              <a:rPr lang="en-US" sz="4800" b="1" dirty="0">
                <a:effectLst>
                  <a:glow rad="165100">
                    <a:schemeClr val="tx1"/>
                  </a:glow>
                </a:effectLst>
                <a:ea typeface="ＭＳ Ｐゴシック" charset="0"/>
              </a:rPr>
              <a:t>(3:7b 新译本</a:t>
            </a:r>
            <a:r>
              <a:rPr lang="en-US" sz="6000" b="1" dirty="0">
                <a:effectLst>
                  <a:glow rad="165100">
                    <a:schemeClr val="tx1"/>
                  </a:glow>
                </a:effectLst>
                <a:ea typeface="ＭＳ Ｐゴシック" charset="0"/>
              </a:rPr>
              <a:t>)</a:t>
            </a:r>
            <a:endParaRPr lang="en-US" sz="4800" b="1" dirty="0">
              <a:effectLst>
                <a:glow rad="165100">
                  <a:schemeClr val="tx1"/>
                </a:glow>
              </a:effectLst>
              <a:ea typeface="ＭＳ Ｐゴシック" charset="0"/>
            </a:endParaRPr>
          </a:p>
        </p:txBody>
      </p:sp>
    </p:spTree>
    <p:extLst>
      <p:ext uri="{BB962C8B-B14F-4D97-AF65-F5344CB8AC3E}">
        <p14:creationId xmlns:p14="http://schemas.microsoft.com/office/powerpoint/2010/main" val="36220752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y ho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25913"/>
            <a:ext cx="4972958" cy="3732087"/>
          </a:xfrm>
          <a:prstGeom prst="rect">
            <a:avLst/>
          </a:prstGeom>
        </p:spPr>
      </p:pic>
      <p:pic>
        <p:nvPicPr>
          <p:cNvPr id="5" name="Picture 4" descr="keys-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972959" cy="3319215"/>
          </a:xfrm>
          <a:prstGeom prst="rect">
            <a:avLst/>
          </a:prstGeom>
        </p:spPr>
      </p:pic>
      <p:sp>
        <p:nvSpPr>
          <p:cNvPr id="841730" name="Rectangle 2"/>
          <p:cNvSpPr>
            <a:spLocks noGrp="1" noChangeArrowheads="1"/>
          </p:cNvSpPr>
          <p:nvPr>
            <p:ph type="title"/>
          </p:nvPr>
        </p:nvSpPr>
        <p:spPr>
          <a:xfrm>
            <a:off x="4972958" y="0"/>
            <a:ext cx="4171042" cy="6858000"/>
          </a:xfrm>
          <a:effectLst/>
        </p:spPr>
        <p:txBody>
          <a:bodyPr>
            <a:normAutofit/>
          </a:bodyPr>
          <a:lstStyle/>
          <a:p>
            <a:r>
              <a:rPr lang="en-US" b="1" dirty="0">
                <a:effectLst>
                  <a:glow rad="165100">
                    <a:schemeClr val="tx1"/>
                  </a:glow>
                </a:effectLst>
                <a:latin typeface="ＭＳ Ｐゴシック"/>
                <a:ea typeface="ＭＳ Ｐゴシック"/>
                <a:cs typeface="ＭＳ Ｐゴシック"/>
              </a:rPr>
              <a:t>"</a:t>
            </a:r>
            <a:r>
              <a:rPr lang="zh-TW" altLang="en-US" sz="4000" dirty="0">
                <a:latin typeface="ＭＳ Ｐゴシック"/>
                <a:ea typeface="ＭＳ Ｐゴシック"/>
                <a:cs typeface="ＭＳ Ｐゴシック"/>
              </a:rPr>
              <a:t>我必把大卫家的钥匙放在他肩头上； 他开了， 就没有人能关； </a:t>
            </a:r>
            <a:br>
              <a:rPr lang="zh-TW" altLang="en-US" sz="4000" dirty="0">
                <a:latin typeface="ＭＳ Ｐゴシック"/>
                <a:ea typeface="ＭＳ Ｐゴシック"/>
                <a:cs typeface="ＭＳ Ｐゴシック"/>
              </a:rPr>
            </a:br>
            <a:r>
              <a:rPr lang="zh-TW" altLang="en-US" sz="4000" dirty="0">
                <a:latin typeface="ＭＳ Ｐゴシック"/>
                <a:ea typeface="ＭＳ Ｐゴシック"/>
                <a:cs typeface="ＭＳ Ｐゴシック"/>
              </a:rPr>
              <a:t>	他关了， 就没有人能开</a:t>
            </a:r>
            <a:r>
              <a:rPr lang="en-US" altLang="zh-TW" b="1" dirty="0">
                <a:effectLst>
                  <a:glow rad="165100">
                    <a:schemeClr val="tx1"/>
                  </a:glow>
                </a:effectLst>
                <a:latin typeface="ＭＳ Ｐゴシック"/>
                <a:ea typeface="ＭＳ Ｐゴシック"/>
                <a:cs typeface="ＭＳ Ｐゴシック"/>
              </a:rPr>
              <a:t>"</a:t>
            </a:r>
            <a:r>
              <a:rPr lang="en-US" b="1" dirty="0">
                <a:effectLst>
                  <a:glow rad="165100">
                    <a:schemeClr val="tx1"/>
                  </a:glow>
                </a:effectLst>
                <a:latin typeface="ＭＳ Ｐゴシック"/>
                <a:ea typeface="ＭＳ Ｐゴシック"/>
                <a:cs typeface="ＭＳ Ｐゴシック"/>
              </a:rPr>
              <a:t> </a:t>
            </a:r>
            <a:br>
              <a:rPr lang="en-US" b="1" dirty="0">
                <a:effectLst>
                  <a:glow rad="165100">
                    <a:schemeClr val="tx1"/>
                  </a:glow>
                </a:effectLst>
                <a:latin typeface="ＭＳ Ｐゴシック"/>
                <a:ea typeface="ＭＳ Ｐゴシック"/>
                <a:cs typeface="ＭＳ Ｐゴシック"/>
              </a:rPr>
            </a:br>
            <a:r>
              <a:rPr lang="en-US" b="1" dirty="0">
                <a:effectLst>
                  <a:glow rad="165100">
                    <a:schemeClr val="tx1"/>
                  </a:glow>
                </a:effectLst>
                <a:latin typeface="ＭＳ Ｐゴシック"/>
                <a:ea typeface="ＭＳ Ｐゴシック"/>
                <a:cs typeface="ＭＳ Ｐゴシック"/>
              </a:rPr>
              <a:t>(</a:t>
            </a:r>
            <a:r>
              <a:rPr lang="zh-TW" altLang="en-US" b="1" dirty="0">
                <a:effectLst>
                  <a:glow rad="165100">
                    <a:schemeClr val="tx1"/>
                  </a:glow>
                </a:effectLst>
                <a:latin typeface="ＭＳ Ｐゴシック"/>
                <a:ea typeface="ＭＳ Ｐゴシック"/>
                <a:cs typeface="ＭＳ Ｐゴシック"/>
              </a:rPr>
              <a:t>以赛亚书</a:t>
            </a:r>
            <a:r>
              <a:rPr lang="en-US" b="1" dirty="0">
                <a:effectLst>
                  <a:glow rad="165100">
                    <a:schemeClr val="tx1"/>
                  </a:glow>
                </a:effectLst>
                <a:latin typeface="ＭＳ Ｐゴシック"/>
                <a:ea typeface="ＭＳ Ｐゴシック"/>
                <a:cs typeface="ＭＳ Ｐゴシック"/>
              </a:rPr>
              <a:t> 22:22 </a:t>
            </a:r>
            <a:r>
              <a:rPr lang="zh-CN" altLang="en-US" sz="3600" b="1" dirty="0">
                <a:effectLst>
                  <a:glow rad="165100">
                    <a:schemeClr val="tx1"/>
                  </a:glow>
                </a:effectLst>
                <a:latin typeface="ＭＳ Ｐゴシック"/>
                <a:ea typeface="ＭＳ Ｐゴシック"/>
                <a:cs typeface="ＭＳ Ｐゴシック"/>
              </a:rPr>
              <a:t>新译本</a:t>
            </a:r>
            <a:r>
              <a:rPr lang="en-US" sz="5400" b="1" dirty="0">
                <a:effectLst>
                  <a:glow rad="165100">
                    <a:schemeClr val="tx1"/>
                  </a:glow>
                </a:effectLst>
                <a:latin typeface="ＭＳ Ｐゴシック"/>
                <a:ea typeface="ＭＳ Ｐゴシック"/>
                <a:cs typeface="ＭＳ Ｐゴシック"/>
              </a:rPr>
              <a:t>)</a:t>
            </a:r>
            <a:endParaRPr lang="en-US" b="1" dirty="0">
              <a:effectLst>
                <a:glow rad="165100">
                  <a:schemeClr val="tx1"/>
                </a:glow>
              </a:effectLst>
              <a:latin typeface="ＭＳ Ｐゴシック"/>
              <a:ea typeface="ＭＳ Ｐゴシック"/>
              <a:cs typeface="ＭＳ Ｐゴシック"/>
            </a:endParaRPr>
          </a:p>
        </p:txBody>
      </p:sp>
      <p:sp>
        <p:nvSpPr>
          <p:cNvPr id="4" name="Rectangle 2"/>
          <p:cNvSpPr txBox="1">
            <a:spLocks noChangeArrowheads="1"/>
          </p:cNvSpPr>
          <p:nvPr/>
        </p:nvSpPr>
        <p:spPr>
          <a:xfrm>
            <a:off x="0" y="258286"/>
            <a:ext cx="4972958" cy="4670650"/>
          </a:xfrm>
          <a:prstGeom prst="rect">
            <a:avLst/>
          </a:prstGeom>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altLang="zh-CN" sz="3600" b="1" kern="0" dirty="0">
                <a:effectLst>
                  <a:glow rad="177800">
                    <a:srgbClr val="000000"/>
                  </a:glow>
                </a:effectLst>
                <a:ea typeface="ＭＳ Ｐゴシック" charset="0"/>
              </a:rPr>
              <a:t>"</a:t>
            </a:r>
            <a:r>
              <a:rPr lang="zh-CN" altLang="en-US" sz="3600" b="1" kern="0" dirty="0">
                <a:effectLst>
                  <a:glow rad="177800">
                    <a:srgbClr val="000000"/>
                  </a:glow>
                </a:effectLst>
                <a:ea typeface="ＭＳ Ｐゴシック" charset="0"/>
              </a:rPr>
              <a:t>钥匙</a:t>
            </a:r>
            <a:r>
              <a:rPr lang="en-US" altLang="zh-CN" sz="3600" b="1" kern="0" dirty="0">
                <a:effectLst>
                  <a:glow rad="177800">
                    <a:srgbClr val="000000"/>
                  </a:glow>
                </a:effectLst>
                <a:ea typeface="ＭＳ Ｐゴシック" charset="0"/>
              </a:rPr>
              <a:t>"</a:t>
            </a:r>
            <a:r>
              <a:rPr lang="zh-CN" altLang="en-US" sz="3600" b="1" kern="0" dirty="0">
                <a:effectLst>
                  <a:glow rad="177800">
                    <a:srgbClr val="000000"/>
                  </a:glow>
                </a:effectLst>
                <a:ea typeface="ＭＳ Ｐゴシック" charset="0"/>
              </a:rPr>
              <a:t> </a:t>
            </a:r>
            <a:r>
              <a:rPr lang="en-US" altLang="zh-CN" sz="3600" b="1" kern="0" dirty="0">
                <a:effectLst>
                  <a:glow rad="177800">
                    <a:srgbClr val="000000"/>
                  </a:glow>
                </a:effectLst>
                <a:ea typeface="ＭＳ Ｐゴシック" charset="0"/>
              </a:rPr>
              <a:t>=</a:t>
            </a:r>
            <a:r>
              <a:rPr lang="zh-CN" altLang="en-US" sz="3600" b="1" kern="0" dirty="0">
                <a:effectLst>
                  <a:glow rad="177800">
                    <a:srgbClr val="000000"/>
                  </a:glow>
                </a:effectLst>
                <a:ea typeface="ＭＳ Ｐゴシック" charset="0"/>
              </a:rPr>
              <a:t>通往大卫的</a:t>
            </a:r>
          </a:p>
          <a:p>
            <a:pPr>
              <a:defRPr/>
            </a:pPr>
            <a:r>
              <a:rPr lang="zh-CN" altLang="en-US" sz="3600" b="1" kern="0" dirty="0">
                <a:effectLst>
                  <a:glow rad="177800">
                    <a:srgbClr val="000000"/>
                  </a:glow>
                </a:effectLst>
                <a:ea typeface="ＭＳ Ｐゴシック" charset="0"/>
              </a:rPr>
              <a:t>财富</a:t>
            </a:r>
          </a:p>
          <a:p>
            <a:pPr>
              <a:defRPr/>
            </a:pPr>
            <a:endParaRPr lang="zh-CN" altLang="en-US" sz="3600" b="1" kern="0" dirty="0">
              <a:effectLst>
                <a:glow rad="177800">
                  <a:srgbClr val="000000"/>
                </a:glow>
              </a:effectLst>
              <a:ea typeface="ＭＳ Ｐゴシック" charset="0"/>
            </a:endParaRPr>
          </a:p>
          <a:p>
            <a:pPr>
              <a:defRPr/>
            </a:pPr>
            <a:r>
              <a:rPr lang="en-US" altLang="zh-CN" sz="3600" b="1" kern="0" dirty="0">
                <a:effectLst>
                  <a:glow rad="177800">
                    <a:srgbClr val="000000"/>
                  </a:glow>
                </a:effectLst>
                <a:ea typeface="ＭＳ Ｐゴシック" charset="0"/>
              </a:rPr>
              <a:t>= </a:t>
            </a:r>
            <a:r>
              <a:rPr lang="zh-CN" altLang="en-US" sz="3600" b="1" kern="0" dirty="0">
                <a:effectLst>
                  <a:glow rad="177800">
                    <a:srgbClr val="000000"/>
                  </a:glow>
                </a:effectLst>
                <a:ea typeface="ＭＳ Ｐゴシック" charset="0"/>
              </a:rPr>
              <a:t>握着圣灵的宝藏（事奉的机会）</a:t>
            </a:r>
          </a:p>
          <a:p>
            <a:pPr>
              <a:defRPr/>
            </a:pPr>
            <a:endParaRPr lang="en-US" sz="3600" b="1" dirty="0">
              <a:effectLst>
                <a:glow rad="165100">
                  <a:prstClr val="black"/>
                </a:glow>
              </a:effectLst>
              <a:latin typeface="ＭＳ Ｐゴシック"/>
              <a:ea typeface="ＭＳ Ｐゴシック"/>
              <a:cs typeface="ＭＳ Ｐゴシック"/>
            </a:endParaRPr>
          </a:p>
        </p:txBody>
      </p:sp>
    </p:spTree>
    <p:extLst>
      <p:ext uri="{BB962C8B-B14F-4D97-AF65-F5344CB8AC3E}">
        <p14:creationId xmlns:p14="http://schemas.microsoft.com/office/powerpoint/2010/main" val="255633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599"/>
            <a:ext cx="9144000" cy="2154523"/>
          </a:xfrm>
          <a:effectLst/>
        </p:spPr>
        <p:txBody>
          <a:bodyPr>
            <a:normAutofit/>
          </a:bodyPr>
          <a:lstStyle/>
          <a:p>
            <a:r>
              <a:rPr lang="en-US" sz="4000" b="1" dirty="0">
                <a:effectLst>
                  <a:glow rad="165100">
                    <a:schemeClr val="tx1"/>
                  </a:glow>
                </a:effectLst>
                <a:ea typeface="ＭＳ Ｐゴシック" charset="0"/>
              </a:rPr>
              <a:t>"</a:t>
            </a:r>
            <a:r>
              <a:rPr lang="zh-TW" altLang="en-US" sz="4000" b="1" dirty="0">
                <a:latin typeface="ＭＳ Ｐゴシック"/>
                <a:ea typeface="ＭＳ Ｐゴシック"/>
                <a:cs typeface="ＭＳ Ｐゴシック"/>
              </a:rPr>
              <a:t>开了就没有人能关， </a:t>
            </a:r>
            <a:br>
              <a:rPr lang="zh-TW" altLang="en-US" sz="4000" b="1" dirty="0">
                <a:latin typeface="ＭＳ Ｐゴシック"/>
                <a:ea typeface="ＭＳ Ｐゴシック"/>
                <a:cs typeface="ＭＳ Ｐゴシック"/>
              </a:rPr>
            </a:br>
            <a:r>
              <a:rPr lang="zh-TW" altLang="en-US" sz="4000" b="1" dirty="0">
                <a:latin typeface="ＭＳ Ｐゴシック"/>
                <a:ea typeface="ＭＳ Ｐゴシック"/>
                <a:cs typeface="ＭＳ Ｐゴシック"/>
              </a:rPr>
              <a:t>	关了就没有人能开的， 这样说</a:t>
            </a:r>
            <a:r>
              <a:rPr lang="en-US" altLang="zh-TW" sz="4000" b="1" dirty="0">
                <a:effectLst>
                  <a:glow rad="165100">
                    <a:schemeClr val="tx1"/>
                  </a:glow>
                </a:effectLst>
                <a:latin typeface="ＭＳ Ｐゴシック"/>
                <a:ea typeface="ＭＳ Ｐゴシック"/>
                <a:cs typeface="ＭＳ Ｐゴシック"/>
              </a:rPr>
              <a:t>"</a:t>
            </a:r>
            <a:r>
              <a:rPr lang="en-US" sz="4000" b="1" dirty="0">
                <a:effectLst>
                  <a:glow rad="165100">
                    <a:schemeClr val="tx1"/>
                  </a:glow>
                </a:effectLst>
                <a:latin typeface="ＭＳ Ｐゴシック"/>
                <a:ea typeface="ＭＳ Ｐゴシック"/>
                <a:cs typeface="ＭＳ Ｐゴシック"/>
              </a:rPr>
              <a:t> </a:t>
            </a:r>
            <a:br>
              <a:rPr lang="en-US" sz="4000" b="1" dirty="0">
                <a:effectLst>
                  <a:glow rad="165100">
                    <a:schemeClr val="tx1"/>
                  </a:glow>
                </a:effectLst>
                <a:latin typeface="ＭＳ Ｐゴシック"/>
                <a:ea typeface="ＭＳ Ｐゴシック"/>
                <a:cs typeface="ＭＳ Ｐゴシック"/>
              </a:rPr>
            </a:br>
            <a:r>
              <a:rPr lang="en-US" sz="4000" b="1" dirty="0">
                <a:effectLst>
                  <a:glow rad="165100">
                    <a:schemeClr val="tx1"/>
                  </a:glow>
                </a:effectLst>
                <a:ea typeface="ＭＳ Ｐゴシック" charset="0"/>
              </a:rPr>
              <a:t>(3:7c </a:t>
            </a:r>
            <a:r>
              <a:rPr lang="zh-CN" altLang="en-US" sz="3600" b="1" dirty="0">
                <a:effectLst>
                  <a:glow rad="165100">
                    <a:schemeClr val="tx1"/>
                  </a:glow>
                </a:effectLst>
                <a:ea typeface="ＭＳ Ｐゴシック" charset="0"/>
              </a:rPr>
              <a:t>新译本</a:t>
            </a:r>
            <a:r>
              <a:rPr lang="en-US" sz="4000" b="1" dirty="0">
                <a:effectLst>
                  <a:glow rad="165100">
                    <a:schemeClr val="tx1"/>
                  </a:glow>
                </a:effectLst>
                <a:ea typeface="ＭＳ Ｐゴシック" charset="0"/>
              </a:rPr>
              <a:t>)</a:t>
            </a:r>
          </a:p>
        </p:txBody>
      </p:sp>
      <p:pic>
        <p:nvPicPr>
          <p:cNvPr id="3" name="Picture 2"/>
          <p:cNvPicPr>
            <a:picLocks noChangeAspect="1"/>
          </p:cNvPicPr>
          <p:nvPr/>
        </p:nvPicPr>
        <p:blipFill>
          <a:blip r:embed="rId3"/>
          <a:stretch>
            <a:fillRect/>
          </a:stretch>
        </p:blipFill>
        <p:spPr>
          <a:xfrm>
            <a:off x="1658672" y="2509977"/>
            <a:ext cx="6018808" cy="4017517"/>
          </a:xfrm>
          <a:prstGeom prst="rect">
            <a:avLst/>
          </a:prstGeom>
        </p:spPr>
      </p:pic>
    </p:spTree>
    <p:extLst>
      <p:ext uri="{BB962C8B-B14F-4D97-AF65-F5344CB8AC3E}">
        <p14:creationId xmlns:p14="http://schemas.microsoft.com/office/powerpoint/2010/main" val="13211961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philadelphia do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73" y="2036254"/>
            <a:ext cx="3409950" cy="4543425"/>
          </a:xfrm>
          <a:prstGeom prst="rect">
            <a:avLst/>
          </a:prstGeom>
        </p:spPr>
      </p:pic>
      <p:sp>
        <p:nvSpPr>
          <p:cNvPr id="7" name="Rectangle 2"/>
          <p:cNvSpPr txBox="1">
            <a:spLocks noChangeArrowheads="1"/>
          </p:cNvSpPr>
          <p:nvPr/>
        </p:nvSpPr>
        <p:spPr>
          <a:xfrm>
            <a:off x="0" y="37254"/>
            <a:ext cx="9144000" cy="1328192"/>
          </a:xfrm>
          <a:prstGeom prst="rect">
            <a:avLst/>
          </a:prstGeom>
          <a:gradFill flip="none" rotWithShape="1">
            <a:gsLst>
              <a:gs pos="0">
                <a:srgbClr val="008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zh-CN" altLang="en-US" sz="3200" b="1" dirty="0">
                <a:latin typeface="ＭＳ Ｐゴシック"/>
                <a:ea typeface="ＭＳ Ｐゴシック"/>
                <a:cs typeface="ＭＳ Ｐゴシック"/>
              </a:rPr>
              <a:t>赞扬</a:t>
            </a:r>
            <a:r>
              <a:rPr lang="en-US" sz="3200" b="1" dirty="0">
                <a:latin typeface="ＭＳ Ｐゴシック"/>
                <a:ea typeface="ＭＳ Ｐゴシック"/>
                <a:cs typeface="ＭＳ Ｐゴシック"/>
              </a:rPr>
              <a:t>: </a:t>
            </a:r>
            <a:r>
              <a:rPr lang="zh-CN" altLang="en-US" sz="3200" b="1" dirty="0">
                <a:latin typeface="ＭＳ Ｐゴシック"/>
                <a:ea typeface="ＭＳ Ｐゴシック"/>
                <a:cs typeface="ＭＳ Ｐゴシック"/>
              </a:rPr>
              <a:t>祂按照他们的信心赐予机会</a:t>
            </a:r>
            <a:r>
              <a:rPr lang="en-US" sz="3200" b="1" dirty="0">
                <a:latin typeface="ＭＳ Ｐゴシック"/>
                <a:ea typeface="ＭＳ Ｐゴシック"/>
                <a:cs typeface="ＭＳ Ｐゴシック"/>
              </a:rPr>
              <a:t>(3:8)</a:t>
            </a:r>
            <a:r>
              <a:rPr lang="en-US" sz="3200" b="1" dirty="0"/>
              <a:t>.</a:t>
            </a:r>
            <a:endParaRPr lang="en-US" sz="3200" b="1" dirty="0">
              <a:solidFill>
                <a:prstClr val="white"/>
              </a:solidFill>
              <a:ea typeface="ＭＳ Ｐゴシック" charset="0"/>
            </a:endParaRPr>
          </a:p>
        </p:txBody>
      </p:sp>
      <p:sp>
        <p:nvSpPr>
          <p:cNvPr id="841730" name="Rectangle 2"/>
          <p:cNvSpPr>
            <a:spLocks noGrp="1" noChangeArrowheads="1"/>
          </p:cNvSpPr>
          <p:nvPr>
            <p:ph type="title"/>
          </p:nvPr>
        </p:nvSpPr>
        <p:spPr>
          <a:xfrm>
            <a:off x="3409700" y="1669925"/>
            <a:ext cx="5687865" cy="5188075"/>
          </a:xfrm>
          <a:effectLst>
            <a:outerShdw blurRad="63500" dist="35921" dir="2700000" algn="ctr" rotWithShape="0">
              <a:schemeClr val="tx2">
                <a:alpha val="74998"/>
              </a:schemeClr>
            </a:outerShdw>
          </a:effectLst>
        </p:spPr>
        <p:txBody>
          <a:bodyPr>
            <a:normAutofit/>
          </a:bodyPr>
          <a:lstStyle/>
          <a:p>
            <a:pPr>
              <a:defRPr/>
            </a:pPr>
            <a:r>
              <a:rPr lang="en-US" sz="3600" b="1" dirty="0">
                <a:solidFill>
                  <a:prstClr val="white"/>
                </a:solidFill>
                <a:ea typeface="ＭＳ Ｐゴシック" charset="0"/>
              </a:rPr>
              <a:t>"</a:t>
            </a:r>
            <a:r>
              <a:rPr lang="zh-TW" altLang="en-US" sz="3600" b="1" dirty="0">
                <a:solidFill>
                  <a:prstClr val="white"/>
                </a:solidFill>
                <a:ea typeface="ＭＳ Ｐゴシック" charset="0"/>
              </a:rPr>
              <a:t>我知道你的行为， 看哪！ 我已经在你面前给你一道开着的门， 是没有人能关的； 因为你有一点点力量， 也遵守我的道， 没有否认我的名</a:t>
            </a:r>
            <a:r>
              <a:rPr lang="en-US" altLang="zh-TW" sz="3600" b="1" dirty="0">
                <a:solidFill>
                  <a:prstClr val="white"/>
                </a:solidFill>
                <a:ea typeface="ＭＳ Ｐゴシック" charset="0"/>
              </a:rPr>
              <a:t>"</a:t>
            </a:r>
            <a:r>
              <a:rPr lang="en-US" sz="3600" b="1" dirty="0">
                <a:solidFill>
                  <a:prstClr val="white"/>
                </a:solidFill>
                <a:ea typeface="ＭＳ Ｐゴシック" charset="0"/>
              </a:rPr>
              <a:t> (3:8 </a:t>
            </a:r>
            <a:r>
              <a:rPr lang="zh-CN" altLang="en-US" sz="3200" b="1" dirty="0">
                <a:solidFill>
                  <a:prstClr val="white"/>
                </a:solidFill>
                <a:ea typeface="ＭＳ Ｐゴシック" charset="0"/>
              </a:rPr>
              <a:t>新译本</a:t>
            </a:r>
            <a:r>
              <a:rPr lang="en-US" sz="3600" b="1" dirty="0">
                <a:solidFill>
                  <a:prstClr val="white"/>
                </a:solidFill>
                <a:ea typeface="ＭＳ Ｐゴシック" charset="0"/>
              </a:rPr>
              <a:t>).</a:t>
            </a:r>
          </a:p>
        </p:txBody>
      </p:sp>
    </p:spTree>
    <p:extLst>
      <p:ext uri="{BB962C8B-B14F-4D97-AF65-F5344CB8AC3E}">
        <p14:creationId xmlns:p14="http://schemas.microsoft.com/office/powerpoint/2010/main" val="25364296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(Rev. </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7-13</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75666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latin typeface="ＭＳ Ｐゴシック"/>
                <a:ea typeface="ＭＳ Ｐゴシック"/>
                <a:cs typeface="ＭＳ Ｐゴシック"/>
              </a:rPr>
              <a:t>耶稣也给我们的教会开门见证</a:t>
            </a:r>
            <a:r>
              <a:rPr lang="en-US" b="1" dirty="0">
                <a:latin typeface="ＭＳ Ｐゴシック"/>
                <a:ea typeface="ＭＳ Ｐゴシック"/>
                <a:cs typeface="ＭＳ Ｐゴシック"/>
              </a:rPr>
              <a:t>!</a:t>
            </a:r>
            <a:endParaRPr lang="en-US" b="1" dirty="0">
              <a:effectLst>
                <a:glow rad="165100">
                  <a:schemeClr val="tx1"/>
                </a:glow>
              </a:effectLst>
              <a:latin typeface="ＭＳ Ｐゴシック"/>
              <a:ea typeface="ＭＳ Ｐゴシック"/>
              <a:cs typeface="ＭＳ Ｐゴシック"/>
            </a:endParaRPr>
          </a:p>
        </p:txBody>
      </p:sp>
      <p:sp>
        <p:nvSpPr>
          <p:cNvPr id="5" name="Rectangle 2"/>
          <p:cNvSpPr txBox="1">
            <a:spLocks noChangeArrowheads="1"/>
          </p:cNvSpPr>
          <p:nvPr/>
        </p:nvSpPr>
        <p:spPr bwMode="auto">
          <a:xfrm>
            <a:off x="502158" y="2632056"/>
            <a:ext cx="4380140"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sz="4000" b="1" dirty="0">
                <a:solidFill>
                  <a:prstClr val="white"/>
                </a:solidFill>
                <a:effectLst>
                  <a:glow rad="165100">
                    <a:prstClr val="black"/>
                  </a:glow>
                </a:effectLst>
                <a:ea typeface="ＭＳ Ｐゴシック" charset="0"/>
              </a:rPr>
              <a: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a:t>
            </a:r>
            <a:r>
              <a:rPr lang="zh-CN" altLang="en-US" sz="3200" b="1" dirty="0">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41549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latin typeface="ＭＳ Ｐゴシック"/>
                <a:ea typeface="ＭＳ Ｐゴシック"/>
                <a:cs typeface="ＭＳ Ｐゴシック"/>
              </a:rPr>
              <a:t>52 </a:t>
            </a:r>
            <a:r>
              <a:rPr lang="zh-CN" altLang="en-US" b="1" dirty="0">
                <a:latin typeface="ＭＳ Ｐゴシック"/>
                <a:ea typeface="ＭＳ Ｐゴシック"/>
                <a:cs typeface="ＭＳ Ｐゴシック"/>
              </a:rPr>
              <a:t>教导之旅 </a:t>
            </a:r>
            <a:r>
              <a:rPr lang="en-US" b="1" dirty="0">
                <a:latin typeface="ＭＳ Ｐゴシック"/>
                <a:ea typeface="ＭＳ Ｐゴシック"/>
                <a:cs typeface="ＭＳ Ｐゴシック"/>
              </a:rPr>
              <a:t>(1997-2014)</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蒙古</a:t>
            </a:r>
            <a:endParaRPr lang="en-US" sz="1800" b="1" dirty="0">
              <a:solidFill>
                <a:srgbClr val="FFFFFF"/>
              </a:solidFill>
              <a:latin typeface="Arial"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a:t>
            </a:r>
            <a:endParaRPr lang="en-US" sz="1800" b="1" dirty="0">
              <a:solidFill>
                <a:srgbClr val="FFFFFF"/>
              </a:solidFill>
              <a:latin typeface="Arial"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缅甸</a:t>
            </a:r>
            <a:endParaRPr lang="en-US" sz="1800" b="1" dirty="0">
              <a:solidFill>
                <a:srgbClr val="FFFFFF"/>
              </a:solidFill>
              <a:latin typeface="Arial"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dirty="0">
                <a:solidFill>
                  <a:srgbClr val="FFFFFF"/>
                </a:solidFill>
              </a:rPr>
              <a:t>新神</a:t>
            </a:r>
            <a:endParaRPr lang="en-US" sz="1800" b="1" dirty="0">
              <a:solidFill>
                <a:srgbClr val="FFFFFF"/>
              </a:solidFill>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新加坡</a:t>
            </a:r>
            <a:endParaRPr lang="en-US" sz="1800" b="1" dirty="0">
              <a:solidFill>
                <a:srgbClr val="FFFFFF"/>
              </a:solidFill>
              <a:latin typeface="Arial"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中国</a:t>
            </a:r>
            <a:endParaRPr lang="en-US" sz="1800" b="1" dirty="0">
              <a:solidFill>
                <a:srgbClr val="FFFFFF"/>
              </a:solidFill>
              <a:latin typeface="Arial"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越南</a:t>
            </a:r>
            <a:endParaRPr lang="en-US" sz="1800" b="1" dirty="0">
              <a:solidFill>
                <a:srgbClr val="FFFFFF"/>
              </a:solidFill>
              <a:latin typeface="Arial"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马来西亚</a:t>
            </a:r>
            <a:endParaRPr lang="en-US" sz="1800" b="1" dirty="0">
              <a:solidFill>
                <a:srgbClr val="FFFFFF"/>
              </a:solidFill>
              <a:latin typeface="Arial"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泰国</a:t>
            </a:r>
            <a:endParaRPr lang="en-US" sz="1800" b="1" dirty="0">
              <a:solidFill>
                <a:srgbClr val="FFFFFF"/>
              </a:solidFill>
              <a:latin typeface="Arial"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印度尼西亚</a:t>
            </a:r>
            <a:endParaRPr lang="en-US" sz="1800" b="1" dirty="0">
              <a:solidFill>
                <a:srgbClr val="FFFFFF"/>
              </a:solidFill>
              <a:latin typeface="Arial"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韩国</a:t>
            </a:r>
            <a:endParaRPr lang="en-US" sz="1800" b="1" dirty="0">
              <a:solidFill>
                <a:srgbClr val="FFFFFF"/>
              </a:solidFill>
              <a:latin typeface="Arial"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约旦</a:t>
            </a:r>
            <a:endParaRPr lang="en-US" sz="1800" b="1" dirty="0">
              <a:solidFill>
                <a:srgbClr val="FFFFFF"/>
              </a:solidFill>
              <a:latin typeface="Arial"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尼泊尔</a:t>
            </a:r>
            <a:endParaRPr lang="en-US" sz="1800" b="1" dirty="0">
              <a:solidFill>
                <a:srgbClr val="FFFFFF"/>
              </a:solidFill>
              <a:latin typeface="Arial"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斯里兰卡</a:t>
            </a:r>
            <a:endParaRPr lang="en-US" sz="1800" b="1" dirty="0">
              <a:solidFill>
                <a:srgbClr val="FFFFFF"/>
              </a:solidFill>
              <a:latin typeface="Arial" charset="0"/>
            </a:endParaRPr>
          </a:p>
        </p:txBody>
      </p:sp>
      <p:sp>
        <p:nvSpPr>
          <p:cNvPr id="27" name="Text Box 19"/>
          <p:cNvSpPr txBox="1">
            <a:spLocks noChangeArrowheads="1"/>
          </p:cNvSpPr>
          <p:nvPr/>
        </p:nvSpPr>
        <p:spPr bwMode="auto">
          <a:xfrm>
            <a:off x="0" y="7875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荷兰</a:t>
            </a:r>
            <a:endParaRPr lang="en-US" sz="1800" b="1" dirty="0">
              <a:solidFill>
                <a:srgbClr val="FFFFFF"/>
              </a:solidFill>
              <a:latin typeface="Arial" charset="0"/>
            </a:endParaRPr>
          </a:p>
        </p:txBody>
      </p:sp>
      <p:sp>
        <p:nvSpPr>
          <p:cNvPr id="29" name="Text Box 19"/>
          <p:cNvSpPr txBox="1">
            <a:spLocks noChangeArrowheads="1"/>
          </p:cNvSpPr>
          <p:nvPr/>
        </p:nvSpPr>
        <p:spPr bwMode="auto">
          <a:xfrm>
            <a:off x="0" y="384299"/>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法国</a:t>
            </a:r>
            <a:endParaRPr lang="en-US" sz="1800" b="1" dirty="0">
              <a:solidFill>
                <a:srgbClr val="FFFFFF"/>
              </a:solidFill>
              <a:latin typeface="Arial" charset="0"/>
            </a:endParaRPr>
          </a:p>
        </p:txBody>
      </p:sp>
      <p:sp>
        <p:nvSpPr>
          <p:cNvPr id="32" name="Text Box 19"/>
          <p:cNvSpPr txBox="1">
            <a:spLocks noChangeArrowheads="1"/>
          </p:cNvSpPr>
          <p:nvPr/>
        </p:nvSpPr>
        <p:spPr bwMode="auto">
          <a:xfrm>
            <a:off x="0" y="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波兰</a:t>
            </a:r>
            <a:endParaRPr lang="en-US" sz="1800" b="1" dirty="0">
              <a:solidFill>
                <a:srgbClr val="FFFFFF"/>
              </a:solidFill>
              <a:latin typeface="Arial" charset="0"/>
            </a:endParaRPr>
          </a:p>
        </p:txBody>
      </p:sp>
      <p:sp>
        <p:nvSpPr>
          <p:cNvPr id="37" name="Text Box 19"/>
          <p:cNvSpPr txBox="1">
            <a:spLocks noChangeArrowheads="1"/>
          </p:cNvSpPr>
          <p:nvPr/>
        </p:nvSpPr>
        <p:spPr bwMode="auto">
          <a:xfrm>
            <a:off x="2869828" y="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俄罗斯</a:t>
            </a:r>
            <a:endParaRPr lang="en-US" sz="1800" b="1" dirty="0">
              <a:solidFill>
                <a:srgbClr val="FFFFFF"/>
              </a:solidFill>
              <a:latin typeface="Arial" charset="0"/>
            </a:endParaRPr>
          </a:p>
        </p:txBody>
      </p:sp>
    </p:spTree>
    <p:extLst>
      <p:ext uri="{BB962C8B-B14F-4D97-AF65-F5344CB8AC3E}">
        <p14:creationId xmlns:p14="http://schemas.microsoft.com/office/powerpoint/2010/main" val="1992983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P spid="29" grpId="0" animBg="1"/>
      <p:bldP spid="32"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acropolis from below, tb n010700.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paved Roman street leading to Persia, tb n010700.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view to south from acropolis, tb n0108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ity from acropolis, tb n0108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hurch of St John columns2, tb n0108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west, tb n010301.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 tb n010301.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aqueduct south of tell, tb n010301.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E:\Todd Sites\0 Adds\7 Turkey\Turkey from RS\sr\Laodicea pipe with calcium, rs 031902.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aveyard with bathhouse remains, tb n010301.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bathhouse arches, tb n0103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from acropolis, tb n010700.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Roman theater, tb n010301.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eek theater, tb n010301.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stadium seating northern side, tb n010301.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walls still standing, tb n0103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2, tb n0107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3, tb n010700.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5, tb n0107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gymnasium2, tb n010700.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4th c AD2, tb n010700.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bema2, tb n0107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mosaic, 400 AD, tb n010700.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49994</TotalTime>
  <Words>24294</Words>
  <Application>Microsoft Macintosh PowerPoint</Application>
  <PresentationFormat>On-screen Show (4:3)</PresentationFormat>
  <Paragraphs>2626</Paragraphs>
  <Slides>278</Slides>
  <Notes>248</Notes>
  <HiddenSlides>0</HiddenSlides>
  <MMClips>1</MMClips>
  <ScaleCrop>false</ScaleCrop>
  <HeadingPairs>
    <vt:vector size="6" baseType="variant">
      <vt:variant>
        <vt:lpstr>Fonts Used</vt:lpstr>
      </vt:variant>
      <vt:variant>
        <vt:i4>33</vt:i4>
      </vt:variant>
      <vt:variant>
        <vt:lpstr>Theme</vt:lpstr>
      </vt:variant>
      <vt:variant>
        <vt:i4>30</vt:i4>
      </vt:variant>
      <vt:variant>
        <vt:lpstr>Slide Titles</vt:lpstr>
      </vt:variant>
      <vt:variant>
        <vt:i4>278</vt:i4>
      </vt:variant>
    </vt:vector>
  </HeadingPairs>
  <TitlesOfParts>
    <vt:vector size="341" baseType="lpstr">
      <vt:lpstr>.SF NS</vt:lpstr>
      <vt:lpstr>26</vt:lpstr>
      <vt:lpstr>Alan Den</vt:lpstr>
      <vt:lpstr>ＭＳ ゴシック</vt:lpstr>
      <vt:lpstr>ＭＳ 明朝</vt:lpstr>
      <vt:lpstr>ＭＳ Ｐゴシック</vt:lpstr>
      <vt:lpstr>ＭＳ Ｐゴシック</vt:lpstr>
      <vt:lpstr>NSimSun</vt:lpstr>
      <vt:lpstr>Osaka</vt:lpstr>
      <vt:lpstr>PMingLiU</vt:lpstr>
      <vt:lpstr>宋体</vt:lpstr>
      <vt:lpstr>宋体</vt:lpstr>
      <vt:lpstr>Times</vt:lpstr>
      <vt:lpstr>Arial</vt:lpstr>
      <vt:lpstr>Arial Black</vt:lpstr>
      <vt:lpstr>Arial Narrow</vt:lpstr>
      <vt:lpstr>Arial Rounded MT Bold</vt:lpstr>
      <vt:lpstr>Book Antiqua</vt:lpstr>
      <vt:lpstr>Bradley Hand ITC TT-Bold</vt:lpstr>
      <vt:lpstr>Bwgrki</vt:lpstr>
      <vt:lpstr>Bwgrkl</vt:lpstr>
      <vt:lpstr>Calibri</vt:lpstr>
      <vt:lpstr>Chalkboard</vt:lpstr>
      <vt:lpstr>Chalkduster</vt:lpstr>
      <vt:lpstr>Comic Sans MS</vt:lpstr>
      <vt:lpstr>Helvetica</vt:lpstr>
      <vt:lpstr>Helvetica Neue</vt:lpstr>
      <vt:lpstr>Lucida Bright</vt:lpstr>
      <vt:lpstr>Lucida Sans Unicode</vt:lpstr>
      <vt:lpstr>LucidaGrande</vt:lpstr>
      <vt:lpstr>Noteworthy Light</vt:lpstr>
      <vt:lpstr>Times New Roman</vt:lpstr>
      <vt:lpstr>Wingdings</vt:lpstr>
      <vt:lpstr>Blank Presentation</vt:lpstr>
      <vt:lpstr>13_Blank Presentation</vt:lpstr>
      <vt:lpstr>18_Blank Presentation</vt:lpstr>
      <vt:lpstr>22_Blank Presentation</vt:lpstr>
      <vt:lpstr>7_Blank Presentation</vt:lpstr>
      <vt:lpstr>23_Blank Presentation</vt:lpstr>
      <vt:lpstr>136_Blank Presentation</vt:lpstr>
      <vt:lpstr>4_Office Theme</vt:lpstr>
      <vt:lpstr>預設簡報設計</vt:lpstr>
      <vt:lpstr>3_Blank Presentation</vt:lpstr>
      <vt:lpstr>3_White</vt:lpstr>
      <vt:lpstr>1_White</vt:lpstr>
      <vt:lpstr>5_Blank Presentation</vt:lpstr>
      <vt:lpstr>16_Blank Presentation</vt:lpstr>
      <vt:lpstr>Office Theme</vt:lpstr>
      <vt:lpstr>1_Blank Presentation</vt:lpstr>
      <vt:lpstr>2_Office Theme</vt:lpstr>
      <vt:lpstr>3_Office Theme</vt:lpstr>
      <vt:lpstr>5_Office Theme</vt:lpstr>
      <vt:lpstr>1_預設簡報設計</vt:lpstr>
      <vt:lpstr>17_Blank Presentation</vt:lpstr>
      <vt:lpstr>19_Blank Presentation</vt:lpstr>
      <vt:lpstr>20_Blank Presentation</vt:lpstr>
      <vt:lpstr>21_Blank Presentation</vt:lpstr>
      <vt:lpstr>34_Blank Presentation</vt:lpstr>
      <vt:lpstr>2_Blank Presentation</vt:lpstr>
      <vt:lpstr>49_Blank Presentation</vt:lpstr>
      <vt:lpstr>24_Blank Presentation</vt:lpstr>
      <vt:lpstr>25_Blank Presentation</vt:lpstr>
      <vt:lpstr>23_Default Design</vt:lpstr>
      <vt:lpstr>PowerPoint Presentation</vt:lpstr>
      <vt:lpstr>撒 狄 启示录 3:1-6</vt:lpstr>
      <vt:lpstr>与众不同 却死亡</vt:lpstr>
      <vt:lpstr>你对自已认识多深？</vt:lpstr>
      <vt:lpstr>几米•料恩案 </vt:lpstr>
      <vt:lpstr>http://asalesguy.com/2012/12/11/how-well-do-you-know-you/</vt:lpstr>
      <vt:lpstr>你对自已认识多深？</vt:lpstr>
      <vt:lpstr> 耶稣对你有何想法？ </vt:lpstr>
      <vt:lpstr>如果耶稣对你写了一封信， 内容会是如何呢？</vt:lpstr>
      <vt:lpstr>Revelation</vt:lpstr>
      <vt:lpstr>七 个 教 会 (启示录 2–3)</vt:lpstr>
      <vt:lpstr>七 个 教 会 (启示录 2–3)</vt:lpstr>
      <vt:lpstr>七 个 教 会阶段?</vt:lpstr>
      <vt:lpstr>启示录2-3章的四个观点</vt:lpstr>
      <vt:lpstr>耶稣持有着 对个大教会的 权威</vt:lpstr>
      <vt:lpstr>耶稣写信给了七间教会  (启示录 2–3)</vt:lpstr>
      <vt:lpstr>启示录</vt:lpstr>
      <vt:lpstr>七 个 教 会 (启2–3)</vt:lpstr>
      <vt:lpstr>克林特· 伊斯特 伍德  1966</vt:lpstr>
      <vt:lpstr>耶稣全 知道</vt:lpstr>
      <vt:lpstr>I. 耶稣知道那美好的。</vt:lpstr>
      <vt:lpstr> 耶稣以好消息鼓励撒狄，牠是至高统治者並知道他们的信实 (3:1-2a)</vt:lpstr>
      <vt:lpstr>Sardis acropolis from below</vt:lpstr>
      <vt:lpstr>Sardis from acropolis</vt:lpstr>
      <vt:lpstr>Sardis Temple of Artemis from above</vt:lpstr>
      <vt:lpstr>Sardis Temple of Artemis from above</vt:lpstr>
      <vt:lpstr>Sardis Temple of Artemis</vt:lpstr>
      <vt:lpstr>Sardis gymnasium</vt:lpstr>
      <vt:lpstr>Sardis synagogue, 4th c AD</vt:lpstr>
      <vt:lpstr>Sardis synagogue bema</vt:lpstr>
      <vt:lpstr>Sardis synagogue mosaic, 400 AD</vt:lpstr>
      <vt:lpstr>Sardis paved Roman street leading to Persia</vt:lpstr>
      <vt:lpstr>撒 狄 (启3：1-6)</vt:lpstr>
      <vt:lpstr>约翰预言那位荣耀的耶稣已见证了祂能处理教会内的问题 (1:12-16)</vt:lpstr>
      <vt:lpstr>那七星和七个金灯台的奥秘是什么(1:20 新译本)?</vt:lpstr>
      <vt:lpstr>撒 狄 (启3：1-6)</vt:lpstr>
      <vt:lpstr>耶稣知道你的好行为和名声</vt:lpstr>
      <vt:lpstr>你有多在意？</vt:lpstr>
      <vt:lpstr>I. 耶稣知道那美好的。</vt:lpstr>
      <vt:lpstr>II. 耶稣知道那恶的。</vt:lpstr>
      <vt:lpstr>撒 狄 (启3：1-6)</vt:lpstr>
      <vt:lpstr>撒 狄: 与众不同却死亡</vt:lpstr>
      <vt:lpstr>撒 狄: 与众不同却死亡</vt:lpstr>
      <vt:lpstr>A. W. Tozer</vt:lpstr>
      <vt:lpstr>撒 狄 (启3：1-6)</vt:lpstr>
      <vt:lpstr>撒 狄</vt:lpstr>
      <vt:lpstr>撒 狄 </vt:lpstr>
      <vt:lpstr>在教堂睡觉</vt:lpstr>
      <vt:lpstr>不在教堂睡觉</vt:lpstr>
      <vt:lpstr>当牧师看到你在崇拜中打盹的迹象:</vt:lpstr>
      <vt:lpstr>当牧师看到你在崇拜中打盹的迹象:</vt:lpstr>
      <vt:lpstr>当牧师看到你在崇拜中打盹的迹象:</vt:lpstr>
      <vt:lpstr>Sleeping in Church</vt:lpstr>
      <vt:lpstr>撒 狄 (启3：1-6)</vt:lpstr>
      <vt:lpstr>撒 狄</vt:lpstr>
      <vt:lpstr>醒来吧</vt:lpstr>
      <vt:lpstr>耶稣提醒教会也要警醒</vt:lpstr>
      <vt:lpstr>I. 耶稣知道那美好的。</vt:lpstr>
      <vt:lpstr>II. 耶稣知道那恶的。</vt:lpstr>
      <vt:lpstr>III. 耶稣知道未来。</vt:lpstr>
      <vt:lpstr>撒 狄 (启3：1-6)</vt:lpstr>
      <vt:lpstr>PowerPoint Presentation</vt:lpstr>
      <vt:lpstr>耶稣为你预備了美好的未来!</vt:lpstr>
      <vt:lpstr>如果耶稣对你写了一封信， 内容会是如何呢？</vt:lpstr>
      <vt:lpstr>重点？</vt:lpstr>
      <vt:lpstr>重点:</vt:lpstr>
      <vt:lpstr>Will you wake up?</vt:lpstr>
      <vt:lpstr>你会醒悟吗?</vt:lpstr>
      <vt:lpstr>非 拉 铁 非 启示录 3:7-13</vt:lpstr>
      <vt:lpstr>饱受折磨却传教使命</vt:lpstr>
      <vt:lpstr>聚集</vt:lpstr>
      <vt:lpstr>谁讨厌合一呢？</vt:lpstr>
      <vt:lpstr>我们团结</vt:lpstr>
      <vt:lpstr>挤作一团</vt:lpstr>
      <vt:lpstr>The Holy Huddle</vt:lpstr>
      <vt:lpstr>圣洁的合一</vt:lpstr>
      <vt:lpstr>圣洁的聚集</vt:lpstr>
      <vt:lpstr>你为何喜欢中国人民保险公司 ?</vt:lpstr>
      <vt:lpstr>我们的异像是 …</vt:lpstr>
      <vt:lpstr>你要我们一直是 小孩吗?</vt:lpstr>
      <vt:lpstr>耶稣要我们做什么?   祂不是要我们传福音吗?</vt:lpstr>
      <vt:lpstr>Revelation</vt:lpstr>
      <vt:lpstr>小亚细亚 公元95年</vt:lpstr>
      <vt:lpstr>约翰看见了什么？</vt:lpstr>
      <vt:lpstr> 交叉体 (启示录 2–3)</vt:lpstr>
      <vt:lpstr>耶稣如何鼓励我们 走出去?</vt:lpstr>
      <vt:lpstr>I. 耶稣开门见证(3:7-8) 。 </vt:lpstr>
      <vt:lpstr>不，不要传福音!</vt:lpstr>
      <vt:lpstr>耶稣给非拉铁非教会做见证(3:7-8).</vt:lpstr>
      <vt:lpstr>Philadelphia view to south from acropolis</vt:lpstr>
      <vt:lpstr>七 个 教 会 (启示录 2–3)</vt:lpstr>
      <vt:lpstr>撒 狄 (Rev. 3：7-13)</vt:lpstr>
      <vt:lpstr>"那圣洁的、 真实的，   拿着大卫的钥匙"  (3:7b 新译本)</vt:lpstr>
      <vt:lpstr>"我必把大卫家的钥匙放在他肩头上； 他开了， 就没有人能关；   他关了， 就没有人能开"  (以赛亚书 22:22 新译本)</vt:lpstr>
      <vt:lpstr>"开了就没有人能关，   关了就没有人能开的， 这样说"  (3:7c 新译本)</vt:lpstr>
      <vt:lpstr>"我知道你的行为， 看哪！ 我已经在你面前给你一道开着的门， 是没有人能关的； 因为你有一点点力量， 也遵守我的道， 没有否认我的名" (3:8 新译本).</vt:lpstr>
      <vt:lpstr>撒 狄 (Rev. 3：7-13)</vt:lpstr>
      <vt:lpstr>耶稣也给我们的教会开门见证!</vt:lpstr>
      <vt:lpstr>52 教导之旅 (1997-2014)</vt:lpstr>
      <vt:lpstr>PowerPoint Presentation</vt:lpstr>
      <vt:lpstr>我们的异像…</vt:lpstr>
      <vt:lpstr>我们的使命</vt:lpstr>
      <vt:lpstr>使命呼召</vt:lpstr>
      <vt:lpstr>打开门外出传福音</vt:lpstr>
      <vt:lpstr>52 教导之旅 (1997-2014)</vt:lpstr>
      <vt:lpstr>2010 福音之旅？</vt:lpstr>
      <vt:lpstr>2012缅甸福音之旅</vt:lpstr>
      <vt:lpstr>2014的邀请：走出新加坡传福音  </vt:lpstr>
      <vt:lpstr>缅甸2014?</vt:lpstr>
      <vt:lpstr>PowerPoint Presentation</vt:lpstr>
      <vt:lpstr>Manik's 建设囯際教会</vt:lpstr>
      <vt:lpstr>湖岸家庭中心 </vt:lpstr>
      <vt:lpstr>监狱</vt:lpstr>
      <vt:lpstr>反应不佳的布道</vt:lpstr>
      <vt:lpstr>来，包裹我们的信仰。</vt:lpstr>
      <vt:lpstr>你的职场也是一个宣教工场</vt:lpstr>
      <vt:lpstr>只管向人宣讲!</vt:lpstr>
      <vt:lpstr>耶稣如何鼓励我们 走出去?</vt:lpstr>
      <vt:lpstr>I. 基督为见证人敞开门(3:7-8). </vt:lpstr>
      <vt:lpstr>II. 基督应许服侍的赏赐(3:9-13).</vt:lpstr>
      <vt:lpstr>撒 狄 (启. 3：7-13)</vt:lpstr>
      <vt:lpstr>基督应许在你敌人面前的荣耀(3:9). </vt:lpstr>
      <vt:lpstr>时代派</vt:lpstr>
      <vt:lpstr>何时升天会发生？</vt:lpstr>
      <vt:lpstr>希腊的介词</vt:lpstr>
      <vt:lpstr>"大灾难之前"被提</vt:lpstr>
      <vt:lpstr>"磨难前" - 升天</vt:lpstr>
      <vt:lpstr>为何我是"磨难前 - 升天" 派</vt:lpstr>
      <vt:lpstr>"磨难前" - 升天</vt:lpstr>
      <vt:lpstr>"磨难前" - 升天</vt:lpstr>
      <vt:lpstr>唯一新约出现 "远离" (thre,w e,k)</vt:lpstr>
      <vt:lpstr>"磨难前" - 升天</vt:lpstr>
      <vt:lpstr>为何我是"磨难前 - 升天" 派</vt:lpstr>
      <vt:lpstr>为何我是"磨难前 - 升天" 派</vt:lpstr>
      <vt:lpstr>"磨难前" - 升天</vt:lpstr>
      <vt:lpstr>为何我是"磨难前 - 升天" 派</vt:lpstr>
      <vt:lpstr>耶稣第二来临的步骤</vt:lpstr>
      <vt:lpstr>第二来临的阶段</vt:lpstr>
      <vt:lpstr>第二来临的阶段</vt:lpstr>
      <vt:lpstr>第二来临的阶段</vt:lpstr>
      <vt:lpstr>“灾前被提阐”理论述了千禧年如何有新生儿和死亡</vt:lpstr>
      <vt:lpstr>"患难中" 被提</vt:lpstr>
      <vt:lpstr>"患难后" 被提</vt:lpstr>
      <vt:lpstr>为什么我不跟随"患难后"的看法呢？</vt:lpstr>
      <vt:lpstr>"部分" 被提</vt:lpstr>
      <vt:lpstr>愤怒前的被提</vt:lpstr>
      <vt:lpstr>灾前被提的前千禧年論 </vt:lpstr>
      <vt:lpstr>祂应许持守的赏赐(3:11b). </vt:lpstr>
      <vt:lpstr>赏赐有可能丢失!</vt:lpstr>
      <vt:lpstr>PowerPoint Presentation</vt:lpstr>
      <vt:lpstr>Philadelphia city from acropolis</vt:lpstr>
      <vt:lpstr>Philadelphia Church of St John columns</vt:lpstr>
      <vt:lpstr>PowerPoint Presentation</vt:lpstr>
      <vt:lpstr>阿尔伯特爱因斯坦</vt:lpstr>
      <vt:lpstr>赏赐没有错</vt:lpstr>
      <vt:lpstr>君尊义仆的末后统治</vt:lpstr>
      <vt:lpstr>耶稣如何鼓励我们走出去?</vt:lpstr>
      <vt:lpstr>I. 基督为见证人敞开门(3:7-8). </vt:lpstr>
      <vt:lpstr>II. 基督应许服侍的赏赐(3:9-13).</vt:lpstr>
      <vt:lpstr>主旨</vt:lpstr>
      <vt:lpstr>耶稣也会赏赐我们的服侍!</vt:lpstr>
      <vt:lpstr>The Holy Huddle</vt:lpstr>
      <vt:lpstr>今年基督为你开了哪些门? </vt:lpstr>
      <vt:lpstr>启示录  启示录 3:14-33</vt:lpstr>
      <vt:lpstr>既奢侈又不冷不热</vt:lpstr>
      <vt:lpstr>主祷文</vt:lpstr>
      <vt:lpstr>啊，舒适……</vt:lpstr>
      <vt:lpstr>舒适有什么问题？</vt:lpstr>
      <vt:lpstr>“当你走在美丽的道路上，不要寻找其他道路。”</vt:lpstr>
      <vt:lpstr>“我寻求安慰受扰动的人，也寻求扰动安逸的人。” </vt:lpstr>
      <vt:lpstr>"我们对神不冷不热."</vt:lpstr>
      <vt:lpstr>难道只有两个选择吗?</vt:lpstr>
      <vt:lpstr>老底嘉： 既奢侈又不冷不热</vt:lpstr>
      <vt:lpstr>老底嘉： 既奢侈又不冷不热</vt:lpstr>
      <vt:lpstr>基督徒可能就处于中间的位置</vt:lpstr>
      <vt:lpstr>你是不冷不热的现状吗?</vt:lpstr>
      <vt:lpstr>你如何胜过属灵的冷淡?</vt:lpstr>
      <vt:lpstr>耶稣是如何看待你的?</vt:lpstr>
      <vt:lpstr>如果耶稣对你写了一封信， 内容会是什么呢？</vt:lpstr>
      <vt:lpstr>Revelation</vt:lpstr>
      <vt:lpstr>当时的老底嘉是怎么样的?</vt:lpstr>
      <vt:lpstr>Laodicea Video</vt:lpstr>
      <vt:lpstr>七 个 教 会 (启示录 2–3)</vt:lpstr>
      <vt:lpstr>莱卡思河谷流域</vt:lpstr>
      <vt:lpstr>Laodicea tell from southwest</vt:lpstr>
      <vt:lpstr>Laodicea tell from south</vt:lpstr>
      <vt:lpstr>热水管和冷水管</vt:lpstr>
      <vt:lpstr>Laodicea aqueduct south of tell</vt:lpstr>
      <vt:lpstr>Laodicea pipe with calcium</vt:lpstr>
      <vt:lpstr>Laodicea graveyard with bathhouse remains</vt:lpstr>
      <vt:lpstr>Laodicea bathhouse arches</vt:lpstr>
      <vt:lpstr>Laodicea Greek theater</vt:lpstr>
      <vt:lpstr>Laodicea Greek theater</vt:lpstr>
      <vt:lpstr>Laodicea stadium seating northern side</vt:lpstr>
      <vt:lpstr>Laodicea walls still standing</vt:lpstr>
      <vt:lpstr>变热!</vt:lpstr>
      <vt:lpstr>I.  关系:我们的骄傲降服在  基督的权威里</vt:lpstr>
      <vt:lpstr>奢侈的老底嘉</vt:lpstr>
      <vt:lpstr>                 老底嘉的服装工业</vt:lpstr>
      <vt:lpstr>老底嘉的医科学校</vt:lpstr>
      <vt:lpstr>老底嘉(启示录. 3:14-22)</vt:lpstr>
      <vt:lpstr>耶稣就是我们的确信和坚定(比较1：6）!</vt:lpstr>
      <vt:lpstr>"忠信真实的见证人"</vt:lpstr>
      <vt:lpstr>"统治者是创始的, 是头, 是万有的根源" (比较21:6)</vt:lpstr>
      <vt:lpstr>I.  关系:我们的骄傲降服在  基督的权威里</vt:lpstr>
      <vt:lpstr>II. 责备: 基督对属灵冷淡进行管教</vt:lpstr>
      <vt:lpstr>现实: 我们在做,却是妥协的态度(3:15-16a). </vt:lpstr>
      <vt:lpstr>老底嘉(启示录. 3:14-22)</vt:lpstr>
      <vt:lpstr>老底嘉： 既奢侈又不冷不热</vt:lpstr>
      <vt:lpstr>老底嘉： 既奢侈又不冷不热</vt:lpstr>
      <vt:lpstr>老底嘉的输水道</vt:lpstr>
      <vt:lpstr>莱卡思河谷流域</vt:lpstr>
      <vt:lpstr>大部分人喜欢其中之一</vt:lpstr>
      <vt:lpstr>为基督复兴!</vt:lpstr>
      <vt:lpstr>为基督复兴!</vt:lpstr>
      <vt:lpstr>"冷"</vt:lpstr>
      <vt:lpstr>"温水"</vt:lpstr>
      <vt:lpstr>结果: 基督终止妥协 (3:16b). </vt:lpstr>
      <vt:lpstr>老 底 嘉 的 供 水</vt:lpstr>
      <vt:lpstr>耶稣吐出温水 意味着什么?</vt:lpstr>
      <vt:lpstr> 交叉体 (启示录 2–3)</vt:lpstr>
      <vt:lpstr>今日的老底嘉</vt:lpstr>
      <vt:lpstr>滨海湾的“超级树”（Super Trees）</vt:lpstr>
      <vt:lpstr>滨海堤坝（Marina Barrage） 海水淡化厂（Desalination Plant）</vt:lpstr>
      <vt:lpstr>结果…</vt:lpstr>
      <vt:lpstr>耶稣:  "不,是你让我不舒服了!"</vt:lpstr>
      <vt:lpstr>I.  关系:我们的骄傲降服在  基督的权威里</vt:lpstr>
      <vt:lpstr>II. 责备: 基督对属灵冷淡进行管教</vt:lpstr>
      <vt:lpstr>III.  依靠: 接受基督的富足和掌管取代自我的依靠</vt:lpstr>
      <vt:lpstr>老底嘉(启示录. 3:14-22)</vt:lpstr>
      <vt:lpstr>老底嘉(启示录. 3:14-22)</vt:lpstr>
      <vt:lpstr>奢侈的老底嘉</vt:lpstr>
      <vt:lpstr>奢侈的老底嘉</vt:lpstr>
      <vt:lpstr>老底嘉的服装工业</vt:lpstr>
      <vt:lpstr>老底嘉的服装工业</vt:lpstr>
      <vt:lpstr>老底嘉的医科学校</vt:lpstr>
      <vt:lpstr>老底嘉的医科学校</vt:lpstr>
      <vt:lpstr>老底嘉(启示录. 3:14-22)</vt:lpstr>
      <vt:lpstr>耶稣对非拉铁非教会</vt:lpstr>
      <vt:lpstr>"看哪，我站在门外敲门…"  (3:20 新译本)</vt:lpstr>
      <vt:lpstr>"看哪! 我站在门外敲门.  如果有人听见…"  (3:20a 新译本)</vt:lpstr>
      <vt:lpstr>"…我要跟他在一起，他也要跟我在一起吃饭" (3:20b 新译本)</vt:lpstr>
      <vt:lpstr>我们会与主一同作王！</vt:lpstr>
      <vt:lpstr>老底嘉(启示录. 3:14-22)</vt:lpstr>
      <vt:lpstr>得胜者（启示录 2-3章）</vt:lpstr>
      <vt:lpstr>得胜者（启示录 2-3章）</vt:lpstr>
      <vt:lpstr>得胜者（启示录 2-3章）</vt:lpstr>
      <vt:lpstr>得胜者（启示录 2-3章）</vt:lpstr>
      <vt:lpstr>得胜者 (启示录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你如何胜过属灵的冷淡?</vt:lpstr>
      <vt:lpstr>仰望基督取代自我依靠</vt:lpstr>
      <vt:lpstr>变热!</vt:lpstr>
      <vt:lpstr>I.  关系:我们的骄傲降服在  基督的权威里</vt:lpstr>
      <vt:lpstr>II. 责备: 基督对属灵冷淡进行管教</vt:lpstr>
      <vt:lpstr>III.  依靠: 接受基督的富足和掌管取代自我的依靠</vt:lpstr>
      <vt:lpstr>你和奢侈却不冷不热的老底嘉相似吗?</vt:lpstr>
      <vt:lpstr>不冷不热是怎样的光景呢?</vt:lpstr>
      <vt:lpstr>不冷不热是怎样的光景呢?</vt:lpstr>
      <vt:lpstr>你的属灵光景在光谱的哪个位置?</vt:lpstr>
      <vt:lpstr>耶稣对完全委身的呼召 (太. 10:32-39 新译本)</vt:lpstr>
      <vt:lpstr>耶稣对完全委身的呼召(太. 10:32-39 新译本)</vt:lpstr>
      <vt:lpstr>耶稣对完全委身的呼召(太. 10:32-39 新译本)</vt:lpstr>
      <vt:lpstr>"看哪! 我站在门外敲门. 如果有人听见我的声音就开门的, 我要进到…"  (3:20a 新译本 )</vt:lpstr>
      <vt:lpstr>Will you answer Jesus?</vt:lpstr>
      <vt:lpstr>"圣灵向众教会所说的话，有耳的就应当听"  (3:22 新译本)</vt:lpstr>
      <vt:lpstr>老 底 嘉 的 供 水</vt:lpstr>
      <vt:lpstr>Complacency</vt:lpstr>
      <vt:lpstr>基督的主权高于所有教会</vt:lpstr>
      <vt:lpstr>PowerPoint Presentation</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1500</cp:revision>
  <cp:lastPrinted>2006-06-01T06:54:22Z</cp:lastPrinted>
  <dcterms:created xsi:type="dcterms:W3CDTF">2011-03-20T06:56:13Z</dcterms:created>
  <dcterms:modified xsi:type="dcterms:W3CDTF">2025-03-15T18:45:14Z</dcterms:modified>
</cp:coreProperties>
</file>