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3.xml" ContentType="application/vnd.openxmlformats-officedocument.themeOverride+xml"/>
  <Override PartName="/ppt/notesSlides/notesSlide94.xml" ContentType="application/vnd.openxmlformats-officedocument.presentationml.notesSlide+xml"/>
  <Override PartName="/ppt/charts/chart1.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7.xml" ContentType="application/vnd.openxmlformats-officedocument.presentationml.notesSlide+xml"/>
  <Override PartName="/ppt/theme/themeOverride6.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7.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12.xml" ContentType="application/vnd.openxmlformats-officedocument.presentationml.tags+xml"/>
  <Override PartName="/ppt/notesSlides/notesSlide136.xml" ContentType="application/vnd.openxmlformats-officedocument.presentationml.notesSlide+xml"/>
  <Override PartName="/ppt/tags/tag13.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8.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9.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10.xml" ContentType="application/vnd.openxmlformats-officedocument.themeOverride+xml"/>
  <Override PartName="/ppt/notesSlides/notesSlide164.xml" ContentType="application/vnd.openxmlformats-officedocument.presentationml.notesSlide+xml"/>
  <Override PartName="/ppt/tags/tag14.xml" ContentType="application/vnd.openxmlformats-officedocument.presentationml.tags+xml"/>
  <Override PartName="/ppt/notesSlides/notesSlide165.xml" ContentType="application/vnd.openxmlformats-officedocument.presentationml.notesSlide+xml"/>
  <Override PartName="/ppt/tags/tag15.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tags/tag16.xml" ContentType="application/vnd.openxmlformats-officedocument.presentationml.tags+xml"/>
  <Override PartName="/ppt/notesSlides/notesSlide168.xml" ContentType="application/vnd.openxmlformats-officedocument.presentationml.notesSlide+xml"/>
  <Override PartName="/ppt/tags/tag17.xml" ContentType="application/vnd.openxmlformats-officedocument.presentationml.tags+xml"/>
  <Override PartName="/ppt/notesSlides/notesSlide169.xml" ContentType="application/vnd.openxmlformats-officedocument.presentationml.notesSlide+xml"/>
  <Override PartName="/ppt/tags/tag18.xml" ContentType="application/vnd.openxmlformats-officedocument.presentationml.tags+xml"/>
  <Override PartName="/ppt/notesSlides/notesSlide170.xml" ContentType="application/vnd.openxmlformats-officedocument.presentationml.notesSlide+xml"/>
  <Override PartName="/ppt/tags/tag19.xml" ContentType="application/vnd.openxmlformats-officedocument.presentationml.tags+xml"/>
  <Override PartName="/ppt/notesSlides/notesSlide171.xml" ContentType="application/vnd.openxmlformats-officedocument.presentationml.notesSlide+xml"/>
  <Override PartName="/ppt/tags/tag20.xml" ContentType="application/vnd.openxmlformats-officedocument.presentationml.tags+xml"/>
  <Override PartName="/ppt/notesSlides/notesSlide172.xml" ContentType="application/vnd.openxmlformats-officedocument.presentationml.notesSlide+xml"/>
  <Override PartName="/ppt/tags/tag21.xml" ContentType="application/vnd.openxmlformats-officedocument.presentationml.tags+xml"/>
  <Override PartName="/ppt/notesSlides/notesSlide173.xml" ContentType="application/vnd.openxmlformats-officedocument.presentationml.notesSlide+xml"/>
  <Override PartName="/ppt/tags/tag22.xml" ContentType="application/vnd.openxmlformats-officedocument.presentationml.tags+xml"/>
  <Override PartName="/ppt/notesSlides/notesSlide174.xml" ContentType="application/vnd.openxmlformats-officedocument.presentationml.notesSlide+xml"/>
  <Override PartName="/ppt/tags/tag23.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11.xml" ContentType="application/vnd.openxmlformats-officedocument.themeOverride+xml"/>
  <Override PartName="/ppt/notesSlides/notesSlide178.xml" ContentType="application/vnd.openxmlformats-officedocument.presentationml.notesSlide+xml"/>
  <Override PartName="/ppt/theme/themeOverride12.xml" ContentType="application/vnd.openxmlformats-officedocument.themeOverride+xml"/>
  <Override PartName="/ppt/notesSlides/notesSlide179.xml" ContentType="application/vnd.openxmlformats-officedocument.presentationml.notesSlide+xml"/>
  <Override PartName="/ppt/theme/themeOverride13.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14.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505587" r:id="rId3"/>
    <p:sldMasterId id="2147505620" r:id="rId4"/>
    <p:sldMasterId id="2147505632" r:id="rId5"/>
    <p:sldMasterId id="2147505635" r:id="rId6"/>
    <p:sldMasterId id="2147507780" r:id="rId7"/>
    <p:sldMasterId id="2147507943" r:id="rId8"/>
    <p:sldMasterId id="2147507955" r:id="rId9"/>
    <p:sldMasterId id="2147508061" r:id="rId10"/>
    <p:sldMasterId id="2147508153" r:id="rId11"/>
    <p:sldMasterId id="2147508165" r:id="rId12"/>
    <p:sldMasterId id="2147508177" r:id="rId13"/>
    <p:sldMasterId id="2147508189" r:id="rId14"/>
    <p:sldMasterId id="2147508203" r:id="rId15"/>
    <p:sldMasterId id="2147508215" r:id="rId16"/>
    <p:sldMasterId id="2147508227" r:id="rId17"/>
    <p:sldMasterId id="2147508231" r:id="rId18"/>
    <p:sldMasterId id="2147508235" r:id="rId19"/>
    <p:sldMasterId id="2147508239" r:id="rId20"/>
    <p:sldMasterId id="2147508251" r:id="rId21"/>
    <p:sldMasterId id="2147508265" r:id="rId22"/>
    <p:sldMasterId id="2147508279" r:id="rId23"/>
    <p:sldMasterId id="2147508293" r:id="rId24"/>
    <p:sldMasterId id="2147508307" r:id="rId25"/>
    <p:sldMasterId id="2147508309" r:id="rId26"/>
    <p:sldMasterId id="2147508333" r:id="rId27"/>
    <p:sldMasterId id="2147508347" r:id="rId28"/>
    <p:sldMasterId id="2147508361" r:id="rId29"/>
  </p:sldMasterIdLst>
  <p:notesMasterIdLst>
    <p:notesMasterId r:id="rId308"/>
  </p:notesMasterIdLst>
  <p:handoutMasterIdLst>
    <p:handoutMasterId r:id="rId309"/>
  </p:handoutMasterIdLst>
  <p:sldIdLst>
    <p:sldId id="4185" r:id="rId30"/>
    <p:sldId id="853" r:id="rId31"/>
    <p:sldId id="2000" r:id="rId32"/>
    <p:sldId id="2001" r:id="rId33"/>
    <p:sldId id="2002" r:id="rId34"/>
    <p:sldId id="2003" r:id="rId35"/>
    <p:sldId id="2004" r:id="rId36"/>
    <p:sldId id="2005" r:id="rId37"/>
    <p:sldId id="2006" r:id="rId38"/>
    <p:sldId id="2007" r:id="rId39"/>
    <p:sldId id="2008" r:id="rId40"/>
    <p:sldId id="2009" r:id="rId41"/>
    <p:sldId id="2010" r:id="rId42"/>
    <p:sldId id="2011" r:id="rId43"/>
    <p:sldId id="2012" r:id="rId44"/>
    <p:sldId id="2013" r:id="rId45"/>
    <p:sldId id="2014" r:id="rId46"/>
    <p:sldId id="2015" r:id="rId47"/>
    <p:sldId id="2016" r:id="rId48"/>
    <p:sldId id="2129" r:id="rId49"/>
    <p:sldId id="2018" r:id="rId50"/>
    <p:sldId id="2019" r:id="rId51"/>
    <p:sldId id="2020" r:id="rId52"/>
    <p:sldId id="2021" r:id="rId53"/>
    <p:sldId id="2022" r:id="rId54"/>
    <p:sldId id="2023" r:id="rId55"/>
    <p:sldId id="2024" r:id="rId56"/>
    <p:sldId id="2025" r:id="rId57"/>
    <p:sldId id="2026" r:id="rId58"/>
    <p:sldId id="2027" r:id="rId59"/>
    <p:sldId id="2028" r:id="rId60"/>
    <p:sldId id="2029" r:id="rId61"/>
    <p:sldId id="2030" r:id="rId62"/>
    <p:sldId id="2114" r:id="rId63"/>
    <p:sldId id="2115" r:id="rId64"/>
    <p:sldId id="2033" r:id="rId65"/>
    <p:sldId id="2034" r:id="rId66"/>
    <p:sldId id="2132" r:id="rId67"/>
    <p:sldId id="2036" r:id="rId68"/>
    <p:sldId id="2037" r:id="rId69"/>
    <p:sldId id="2038" r:id="rId70"/>
    <p:sldId id="2039" r:id="rId71"/>
    <p:sldId id="2040" r:id="rId72"/>
    <p:sldId id="2041" r:id="rId73"/>
    <p:sldId id="2042" r:id="rId74"/>
    <p:sldId id="2043" r:id="rId75"/>
    <p:sldId id="2044" r:id="rId76"/>
    <p:sldId id="2116" r:id="rId77"/>
    <p:sldId id="2117" r:id="rId78"/>
    <p:sldId id="2118" r:id="rId79"/>
    <p:sldId id="2119" r:id="rId80"/>
    <p:sldId id="2120" r:id="rId81"/>
    <p:sldId id="2050" r:id="rId82"/>
    <p:sldId id="2051" r:id="rId83"/>
    <p:sldId id="2052" r:id="rId84"/>
    <p:sldId id="2053" r:id="rId85"/>
    <p:sldId id="2054" r:id="rId86"/>
    <p:sldId id="2055" r:id="rId87"/>
    <p:sldId id="2056" r:id="rId88"/>
    <p:sldId id="2057" r:id="rId89"/>
    <p:sldId id="2058" r:id="rId90"/>
    <p:sldId id="2059" r:id="rId91"/>
    <p:sldId id="2121" r:id="rId92"/>
    <p:sldId id="2061" r:id="rId93"/>
    <p:sldId id="2062" r:id="rId94"/>
    <p:sldId id="2122" r:id="rId95"/>
    <p:sldId id="2064" r:id="rId96"/>
    <p:sldId id="2065" r:id="rId97"/>
    <p:sldId id="855" r:id="rId98"/>
    <p:sldId id="2067" r:id="rId99"/>
    <p:sldId id="2123" r:id="rId100"/>
    <p:sldId id="2124" r:id="rId101"/>
    <p:sldId id="2070" r:id="rId102"/>
    <p:sldId id="2071" r:id="rId103"/>
    <p:sldId id="2072" r:id="rId104"/>
    <p:sldId id="2125" r:id="rId105"/>
    <p:sldId id="2126" r:id="rId106"/>
    <p:sldId id="2075" r:id="rId107"/>
    <p:sldId id="2076" r:id="rId108"/>
    <p:sldId id="2077" r:id="rId109"/>
    <p:sldId id="2078" r:id="rId110"/>
    <p:sldId id="2109" r:id="rId111"/>
    <p:sldId id="2079" r:id="rId112"/>
    <p:sldId id="2080" r:id="rId113"/>
    <p:sldId id="2111" r:id="rId114"/>
    <p:sldId id="2110" r:id="rId115"/>
    <p:sldId id="2083" r:id="rId116"/>
    <p:sldId id="2084" r:id="rId117"/>
    <p:sldId id="2085" r:id="rId118"/>
    <p:sldId id="2086" r:id="rId119"/>
    <p:sldId id="2087" r:id="rId120"/>
    <p:sldId id="2088" r:id="rId121"/>
    <p:sldId id="2089" r:id="rId122"/>
    <p:sldId id="2090" r:id="rId123"/>
    <p:sldId id="2091" r:id="rId124"/>
    <p:sldId id="2092" r:id="rId125"/>
    <p:sldId id="2093" r:id="rId126"/>
    <p:sldId id="2094" r:id="rId127"/>
    <p:sldId id="2127" r:id="rId128"/>
    <p:sldId id="2096" r:id="rId129"/>
    <p:sldId id="2097" r:id="rId130"/>
    <p:sldId id="2113" r:id="rId131"/>
    <p:sldId id="2099" r:id="rId132"/>
    <p:sldId id="2100" r:id="rId133"/>
    <p:sldId id="2101" r:id="rId134"/>
    <p:sldId id="2102" r:id="rId135"/>
    <p:sldId id="2103" r:id="rId136"/>
    <p:sldId id="2104" r:id="rId137"/>
    <p:sldId id="2105" r:id="rId138"/>
    <p:sldId id="2106" r:id="rId139"/>
    <p:sldId id="2107" r:id="rId140"/>
    <p:sldId id="2108" r:id="rId141"/>
    <p:sldId id="1861" r:id="rId142"/>
    <p:sldId id="1862" r:id="rId143"/>
    <p:sldId id="1863" r:id="rId144"/>
    <p:sldId id="1864" r:id="rId145"/>
    <p:sldId id="1865" r:id="rId146"/>
    <p:sldId id="1866" r:id="rId147"/>
    <p:sldId id="1867" r:id="rId148"/>
    <p:sldId id="1868" r:id="rId149"/>
    <p:sldId id="1870" r:id="rId150"/>
    <p:sldId id="1873" r:id="rId151"/>
    <p:sldId id="1071" r:id="rId152"/>
    <p:sldId id="1072" r:id="rId153"/>
    <p:sldId id="1076" r:id="rId154"/>
    <p:sldId id="1070" r:id="rId155"/>
    <p:sldId id="1073" r:id="rId156"/>
    <p:sldId id="1074" r:id="rId157"/>
    <p:sldId id="1461" r:id="rId158"/>
    <p:sldId id="1077" r:id="rId159"/>
    <p:sldId id="1078" r:id="rId160"/>
    <p:sldId id="1462" r:id="rId161"/>
    <p:sldId id="1080" r:id="rId162"/>
    <p:sldId id="1081" r:id="rId163"/>
    <p:sldId id="1463" r:id="rId164"/>
    <p:sldId id="1083" r:id="rId165"/>
    <p:sldId id="1084" r:id="rId166"/>
    <p:sldId id="1464" r:id="rId167"/>
    <p:sldId id="1465" r:id="rId168"/>
    <p:sldId id="1466" r:id="rId169"/>
    <p:sldId id="2445" r:id="rId170"/>
    <p:sldId id="1467" r:id="rId171"/>
    <p:sldId id="1469" r:id="rId172"/>
    <p:sldId id="1470" r:id="rId173"/>
    <p:sldId id="1468" r:id="rId174"/>
    <p:sldId id="1674" r:id="rId175"/>
    <p:sldId id="1675" r:id="rId176"/>
    <p:sldId id="1876" r:id="rId177"/>
    <p:sldId id="1877" r:id="rId178"/>
    <p:sldId id="1890" r:id="rId179"/>
    <p:sldId id="1879" r:id="rId180"/>
    <p:sldId id="1880" r:id="rId181"/>
    <p:sldId id="1892" r:id="rId182"/>
    <p:sldId id="1883" r:id="rId183"/>
    <p:sldId id="1884" r:id="rId184"/>
    <p:sldId id="1990" r:id="rId185"/>
    <p:sldId id="1886" r:id="rId186"/>
    <p:sldId id="1887" r:id="rId187"/>
    <p:sldId id="1888" r:id="rId188"/>
    <p:sldId id="1889" r:id="rId189"/>
    <p:sldId id="2133" r:id="rId190"/>
    <p:sldId id="1891" r:id="rId191"/>
    <p:sldId id="1893" r:id="rId192"/>
    <p:sldId id="856" r:id="rId193"/>
    <p:sldId id="1895" r:id="rId194"/>
    <p:sldId id="1896" r:id="rId195"/>
    <p:sldId id="257" r:id="rId196"/>
    <p:sldId id="258" r:id="rId197"/>
    <p:sldId id="259" r:id="rId198"/>
    <p:sldId id="260" r:id="rId199"/>
    <p:sldId id="1897" r:id="rId200"/>
    <p:sldId id="1898" r:id="rId201"/>
    <p:sldId id="1899" r:id="rId202"/>
    <p:sldId id="1900" r:id="rId203"/>
    <p:sldId id="1901" r:id="rId204"/>
    <p:sldId id="1902" r:id="rId205"/>
    <p:sldId id="1903" r:id="rId206"/>
    <p:sldId id="1904" r:id="rId207"/>
    <p:sldId id="1927" r:id="rId208"/>
    <p:sldId id="1991" r:id="rId209"/>
    <p:sldId id="1907" r:id="rId210"/>
    <p:sldId id="734" r:id="rId211"/>
    <p:sldId id="1928" r:id="rId212"/>
    <p:sldId id="1909" r:id="rId213"/>
    <p:sldId id="1910" r:id="rId214"/>
    <p:sldId id="1911" r:id="rId215"/>
    <p:sldId id="1912" r:id="rId216"/>
    <p:sldId id="1913" r:id="rId217"/>
    <p:sldId id="1914" r:id="rId218"/>
    <p:sldId id="1915" r:id="rId219"/>
    <p:sldId id="1916" r:id="rId220"/>
    <p:sldId id="1917" r:id="rId221"/>
    <p:sldId id="1918" r:id="rId222"/>
    <p:sldId id="1919" r:id="rId223"/>
    <p:sldId id="1920" r:id="rId224"/>
    <p:sldId id="1921" r:id="rId225"/>
    <p:sldId id="1922" r:id="rId226"/>
    <p:sldId id="1923" r:id="rId227"/>
    <p:sldId id="1924" r:id="rId228"/>
    <p:sldId id="1925" r:id="rId229"/>
    <p:sldId id="1835" r:id="rId230"/>
    <p:sldId id="1929" r:id="rId231"/>
    <p:sldId id="1930" r:id="rId232"/>
    <p:sldId id="1931" r:id="rId233"/>
    <p:sldId id="1992" r:id="rId234"/>
    <p:sldId id="1933" r:id="rId235"/>
    <p:sldId id="1934" r:id="rId236"/>
    <p:sldId id="1471" r:id="rId237"/>
    <p:sldId id="1937" r:id="rId238"/>
    <p:sldId id="1938" r:id="rId239"/>
    <p:sldId id="1963" r:id="rId240"/>
    <p:sldId id="1940" r:id="rId241"/>
    <p:sldId id="1941" r:id="rId242"/>
    <p:sldId id="1942" r:id="rId243"/>
    <p:sldId id="1943" r:id="rId244"/>
    <p:sldId id="1944" r:id="rId245"/>
    <p:sldId id="2134" r:id="rId246"/>
    <p:sldId id="1946" r:id="rId247"/>
    <p:sldId id="1964" r:id="rId248"/>
    <p:sldId id="2135" r:id="rId249"/>
    <p:sldId id="1968" r:id="rId250"/>
    <p:sldId id="1950" r:id="rId251"/>
    <p:sldId id="2136" r:id="rId252"/>
    <p:sldId id="2137" r:id="rId253"/>
    <p:sldId id="1953" r:id="rId254"/>
    <p:sldId id="1954" r:id="rId255"/>
    <p:sldId id="1993" r:id="rId256"/>
    <p:sldId id="1994" r:id="rId257"/>
    <p:sldId id="1957" r:id="rId258"/>
    <p:sldId id="1958" r:id="rId259"/>
    <p:sldId id="1960" r:id="rId260"/>
    <p:sldId id="1472" r:id="rId261"/>
    <p:sldId id="1961" r:id="rId262"/>
    <p:sldId id="1473" r:id="rId263"/>
    <p:sldId id="1474" r:id="rId264"/>
    <p:sldId id="1475" r:id="rId265"/>
    <p:sldId id="1476" r:id="rId266"/>
    <p:sldId id="1962" r:id="rId267"/>
    <p:sldId id="1965" r:id="rId268"/>
    <p:sldId id="1481" r:id="rId269"/>
    <p:sldId id="1970" r:id="rId270"/>
    <p:sldId id="1971" r:id="rId271"/>
    <p:sldId id="1493" r:id="rId272"/>
    <p:sldId id="1936" r:id="rId273"/>
    <p:sldId id="1027" r:id="rId274"/>
    <p:sldId id="858" r:id="rId275"/>
    <p:sldId id="859" r:id="rId276"/>
    <p:sldId id="860" r:id="rId277"/>
    <p:sldId id="1484" r:id="rId278"/>
    <p:sldId id="1485" r:id="rId279"/>
    <p:sldId id="1486" r:id="rId280"/>
    <p:sldId id="1487" r:id="rId281"/>
    <p:sldId id="1488" r:id="rId282"/>
    <p:sldId id="1489" r:id="rId283"/>
    <p:sldId id="1490" r:id="rId284"/>
    <p:sldId id="1491" r:id="rId285"/>
    <p:sldId id="1492" r:id="rId286"/>
    <p:sldId id="1972" r:id="rId287"/>
    <p:sldId id="1973" r:id="rId288"/>
    <p:sldId id="1995" r:id="rId289"/>
    <p:sldId id="1996" r:id="rId290"/>
    <p:sldId id="1997" r:id="rId291"/>
    <p:sldId id="1998" r:id="rId292"/>
    <p:sldId id="1978" r:id="rId293"/>
    <p:sldId id="1979" r:id="rId294"/>
    <p:sldId id="1980" r:id="rId295"/>
    <p:sldId id="1981" r:id="rId296"/>
    <p:sldId id="1982" r:id="rId297"/>
    <p:sldId id="1983" r:id="rId298"/>
    <p:sldId id="1984" r:id="rId299"/>
    <p:sldId id="1985" r:id="rId300"/>
    <p:sldId id="1999" r:id="rId301"/>
    <p:sldId id="1987" r:id="rId302"/>
    <p:sldId id="1966" r:id="rId303"/>
    <p:sldId id="1967" r:id="rId304"/>
    <p:sldId id="1727" r:id="rId305"/>
    <p:sldId id="1728" r:id="rId306"/>
    <p:sldId id="2131" r:id="rId30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57992"/>
    <a:srgbClr val="7086A2"/>
    <a:srgbClr val="62768F"/>
    <a:srgbClr val="536378"/>
    <a:srgbClr val="DCDC00"/>
    <a:srgbClr val="D5D500"/>
    <a:srgbClr val="DEDE00"/>
    <a:srgbClr val="EBEB00"/>
    <a:srgbClr val="FFFFFF"/>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82177" autoAdjust="0"/>
  </p:normalViewPr>
  <p:slideViewPr>
    <p:cSldViewPr snapToGrid="0">
      <p:cViewPr>
        <p:scale>
          <a:sx n="84" d="100"/>
          <a:sy n="84" d="100"/>
        </p:scale>
        <p:origin x="1568" y="848"/>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1" d="1"/>
        <a:sy n="1" d="1"/>
      </p:scale>
      <p:origin x="0" y="345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99" Type="http://schemas.openxmlformats.org/officeDocument/2006/relationships/slide" Target="slides/slide270.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170" Type="http://schemas.openxmlformats.org/officeDocument/2006/relationships/slide" Target="slides/slide141.xml"/><Relationship Id="rId226" Type="http://schemas.openxmlformats.org/officeDocument/2006/relationships/slide" Target="slides/slide197.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279" Type="http://schemas.openxmlformats.org/officeDocument/2006/relationships/slide" Target="slides/slide250.xml"/><Relationship Id="rId43" Type="http://schemas.openxmlformats.org/officeDocument/2006/relationships/slide" Target="slides/slide14.xml"/><Relationship Id="rId139" Type="http://schemas.openxmlformats.org/officeDocument/2006/relationships/slide" Target="slides/slide110.xml"/><Relationship Id="rId290" Type="http://schemas.openxmlformats.org/officeDocument/2006/relationships/slide" Target="slides/slide261.xml"/><Relationship Id="rId304" Type="http://schemas.openxmlformats.org/officeDocument/2006/relationships/slide" Target="slides/slide275.xml"/><Relationship Id="rId85" Type="http://schemas.openxmlformats.org/officeDocument/2006/relationships/slide" Target="slides/slide56.xml"/><Relationship Id="rId150" Type="http://schemas.openxmlformats.org/officeDocument/2006/relationships/slide" Target="slides/slide121.xml"/><Relationship Id="rId192" Type="http://schemas.openxmlformats.org/officeDocument/2006/relationships/slide" Target="slides/slide163.xml"/><Relationship Id="rId206" Type="http://schemas.openxmlformats.org/officeDocument/2006/relationships/slide" Target="slides/slide177.xml"/><Relationship Id="rId248" Type="http://schemas.openxmlformats.org/officeDocument/2006/relationships/slide" Target="slides/slide219.xml"/><Relationship Id="rId12" Type="http://schemas.openxmlformats.org/officeDocument/2006/relationships/slideMaster" Target="slideMasters/slideMaster12.xml"/><Relationship Id="rId108" Type="http://schemas.openxmlformats.org/officeDocument/2006/relationships/slide" Target="slides/slide79.xml"/><Relationship Id="rId54" Type="http://schemas.openxmlformats.org/officeDocument/2006/relationships/slide" Target="slides/slide25.xml"/><Relationship Id="rId96" Type="http://schemas.openxmlformats.org/officeDocument/2006/relationships/slide" Target="slides/slide67.xml"/><Relationship Id="rId161" Type="http://schemas.openxmlformats.org/officeDocument/2006/relationships/slide" Target="slides/slide132.xml"/><Relationship Id="rId217" Type="http://schemas.openxmlformats.org/officeDocument/2006/relationships/slide" Target="slides/slide188.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65" Type="http://schemas.openxmlformats.org/officeDocument/2006/relationships/slide" Target="slides/slide36.xml"/><Relationship Id="rId130" Type="http://schemas.openxmlformats.org/officeDocument/2006/relationships/slide" Target="slides/slide101.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slide" Target="slides/slide263.xml"/><Relationship Id="rId306" Type="http://schemas.openxmlformats.org/officeDocument/2006/relationships/slide" Target="slides/slide277.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slide" Target="slides/slide264.xml"/><Relationship Id="rId307" Type="http://schemas.openxmlformats.org/officeDocument/2006/relationships/slide" Target="slides/slide278.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9" Type="http://schemas.openxmlformats.org/officeDocument/2006/relationships/slideMaster" Target="slideMasters/slideMaster9.xml"/><Relationship Id="rId210" Type="http://schemas.openxmlformats.org/officeDocument/2006/relationships/slide" Target="slides/slide181.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slide" Target="slides/slide265.xml"/><Relationship Id="rId308" Type="http://schemas.openxmlformats.org/officeDocument/2006/relationships/notesMaster" Target="notesMasters/notesMaster1.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slide" Target="slides/slide266.xml"/><Relationship Id="rId309"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310" Type="http://schemas.openxmlformats.org/officeDocument/2006/relationships/presProps" Target="presProps.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slide" Target="slides/slide267.xml"/><Relationship Id="rId300" Type="http://schemas.openxmlformats.org/officeDocument/2006/relationships/slide" Target="slides/slide271.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311" Type="http://schemas.openxmlformats.org/officeDocument/2006/relationships/viewProps" Target="viewProps.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slide" Target="slides/slide268.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301" Type="http://schemas.openxmlformats.org/officeDocument/2006/relationships/slide" Target="slides/slide272.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312" Type="http://schemas.openxmlformats.org/officeDocument/2006/relationships/theme" Target="theme/theme1.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298" Type="http://schemas.openxmlformats.org/officeDocument/2006/relationships/slide" Target="slides/slide269.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302" Type="http://schemas.openxmlformats.org/officeDocument/2006/relationships/slide" Target="slides/slide273.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106" Type="http://schemas.openxmlformats.org/officeDocument/2006/relationships/slide" Target="slides/slide77.xml"/><Relationship Id="rId127" Type="http://schemas.openxmlformats.org/officeDocument/2006/relationships/slide" Target="slides/slide98.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303" Type="http://schemas.openxmlformats.org/officeDocument/2006/relationships/slide" Target="slides/slide274.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107" Type="http://schemas.openxmlformats.org/officeDocument/2006/relationships/slide" Target="slides/slide78.xml"/><Relationship Id="rId289" Type="http://schemas.openxmlformats.org/officeDocument/2006/relationships/slide" Target="slides/slide260.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258" Type="http://schemas.openxmlformats.org/officeDocument/2006/relationships/slide" Target="slides/slide229.xml"/><Relationship Id="rId22" Type="http://schemas.openxmlformats.org/officeDocument/2006/relationships/slideMaster" Target="slideMasters/slideMaster22.xml"/><Relationship Id="rId64" Type="http://schemas.openxmlformats.org/officeDocument/2006/relationships/slide" Target="slides/slide35.xml"/><Relationship Id="rId118" Type="http://schemas.openxmlformats.org/officeDocument/2006/relationships/slide" Target="slides/slide89.xml"/><Relationship Id="rId171" Type="http://schemas.openxmlformats.org/officeDocument/2006/relationships/slide" Target="slides/slide142.xml"/><Relationship Id="rId227" Type="http://schemas.openxmlformats.org/officeDocument/2006/relationships/slide" Target="slides/slide198.xml"/><Relationship Id="rId269" Type="http://schemas.openxmlformats.org/officeDocument/2006/relationships/slide" Target="slides/slide240.xml"/><Relationship Id="rId33" Type="http://schemas.openxmlformats.org/officeDocument/2006/relationships/slide" Target="slides/slide4.xml"/><Relationship Id="rId129" Type="http://schemas.openxmlformats.org/officeDocument/2006/relationships/slide" Target="slides/slide100.xml"/><Relationship Id="rId280" Type="http://schemas.openxmlformats.org/officeDocument/2006/relationships/slide" Target="slides/slide251.xml"/><Relationship Id="rId75" Type="http://schemas.openxmlformats.org/officeDocument/2006/relationships/slide" Target="slides/slide46.xml"/><Relationship Id="rId140" Type="http://schemas.openxmlformats.org/officeDocument/2006/relationships/slide" Target="slides/slide111.xml"/><Relationship Id="rId182" Type="http://schemas.openxmlformats.org/officeDocument/2006/relationships/slide" Target="slides/slide153.xml"/><Relationship Id="rId6" Type="http://schemas.openxmlformats.org/officeDocument/2006/relationships/slideMaster" Target="slideMasters/slideMaster6.xml"/><Relationship Id="rId238" Type="http://schemas.openxmlformats.org/officeDocument/2006/relationships/slide" Target="slides/slide209.xml"/><Relationship Id="rId291" Type="http://schemas.openxmlformats.org/officeDocument/2006/relationships/slide" Target="slides/slide262.xml"/><Relationship Id="rId305" Type="http://schemas.openxmlformats.org/officeDocument/2006/relationships/slide" Target="slides/slide276.xml"/><Relationship Id="rId44" Type="http://schemas.openxmlformats.org/officeDocument/2006/relationships/slide" Target="slides/slide15.xml"/><Relationship Id="rId86" Type="http://schemas.openxmlformats.org/officeDocument/2006/relationships/slide" Target="slides/slide57.xml"/><Relationship Id="rId151"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CDD7-8E49-A723-C541985EC47B}"/>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67.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345550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121</a:t>
            </a:fld>
            <a:endParaRPr lang="en-GB" sz="1200">
              <a:solidFill>
                <a:prstClr val="white"/>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123</a:t>
            </a:fld>
            <a:endParaRPr lang="en-US" sz="1200">
              <a:solidFill>
                <a:prstClr val="black"/>
              </a:solidFill>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124</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13</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125</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126</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127</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128</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129</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130</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131</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132</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133</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134</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xfrm>
            <a:off x="914400" y="4343400"/>
            <a:ext cx="5029200" cy="230854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dirty="0">
                <a:latin typeface="Times New Roman" charset="0"/>
                <a:ea typeface="ＭＳ Ｐゴシック" charset="0"/>
                <a:cs typeface="ＭＳ Ｐゴシック" charset="0"/>
              </a:rPr>
              <a:t>Prophetic: (a)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800" baseline="0" dirty="0" err="1">
                <a:latin typeface="Times New Roman" charset="0"/>
                <a:ea typeface="ＭＳ Ｐゴシック" charset="0"/>
                <a:cs typeface="ＭＳ Ｐゴシック" charset="0"/>
              </a:rPr>
              <a:t>Laodicean</a:t>
            </a:r>
            <a:r>
              <a:rPr lang="en-US" sz="18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135</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smtClean="0">
                <a:solidFill>
                  <a:prstClr val="black"/>
                </a:solidFill>
                <a:latin typeface="Comic Sans MS" charset="0"/>
              </a:rPr>
              <a:pPr algn="r"/>
              <a:t>136</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137</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138</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139</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140</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86692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142</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143</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144</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145</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430D4F3-4A3A-4B93-BF57-EA6F93E9DA52}" type="slidenum">
              <a:rPr lang="en-US" sz="1200">
                <a:solidFill>
                  <a:prstClr val="black"/>
                </a:solidFill>
                <a:latin typeface="Times New Roman" pitchFamily="18" charset="0"/>
                <a:cs typeface="+mn-cs"/>
              </a:rPr>
              <a:pPr algn="r"/>
              <a:t>146</a:t>
            </a:fld>
            <a:endParaRPr lang="en-US" sz="1200">
              <a:solidFill>
                <a:prstClr val="black"/>
              </a:solidFill>
              <a:latin typeface="Times New Roman" pitchFamily="18" charset="0"/>
              <a:cs typeface="+mn-cs"/>
            </a:endParaRPr>
          </a:p>
        </p:txBody>
      </p:sp>
      <p:sp>
        <p:nvSpPr>
          <p:cNvPr id="877570" name="Rectangle 2"/>
          <p:cNvSpPr>
            <a:spLocks noGrp="1" noRot="1" noChangeAspect="1" noChangeArrowheads="1" noTextEdit="1"/>
          </p:cNvSpPr>
          <p:nvPr>
            <p:ph type="sldImg"/>
          </p:nvPr>
        </p:nvSpPr>
        <p:spPr>
          <a:xfrm>
            <a:off x="1103313" y="676275"/>
            <a:ext cx="4602162" cy="3452813"/>
          </a:xfrm>
          <a:solidFill>
            <a:srgbClr val="FFFFFF"/>
          </a:solidFill>
          <a:ln/>
        </p:spPr>
      </p:sp>
      <p:sp>
        <p:nvSpPr>
          <p:cNvPr id="877571"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a:lstStyle/>
          <a:p>
            <a:pPr defTabSz="457200" eaLnBrk="1" hangingPunct="1">
              <a:spcBef>
                <a:spcPct val="0"/>
              </a:spcBef>
            </a:pPr>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cs typeface="+mn-cs"/>
              </a:rPr>
              <a:pPr algn="r"/>
              <a:t>147</a:t>
            </a:fld>
            <a:endParaRPr lang="en-US" sz="1200">
              <a:solidFill>
                <a:prstClr val="black"/>
              </a:solidFill>
              <a:latin typeface="Arial" pitchFamily="34" charset="0"/>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150</a:t>
            </a:fld>
            <a:endParaRPr lang="en-GB" sz="1200">
              <a:solidFill>
                <a:prstClr val="white"/>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151</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a:xfrm>
            <a:off x="914400" y="4343400"/>
            <a:ext cx="5029200" cy="4932761"/>
          </a:xfrm>
        </p:spPr>
        <p:txBody>
          <a:bodyPr/>
          <a:lstStyle/>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152</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153</a:t>
            </a:fld>
            <a:endParaRPr lang="en-GB" sz="1200">
              <a:solidFill>
                <a:prstClr val="white"/>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17</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0802599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But, of course, we need more than comfort. We need for God to challenge our comfortable way of thinking because the comfortable way can lead us to apathy and even death. </a:t>
            </a:r>
          </a:p>
        </p:txBody>
      </p:sp>
    </p:spTree>
    <p:extLst>
      <p:ext uri="{BB962C8B-B14F-4D97-AF65-F5344CB8AC3E}">
        <p14:creationId xmlns:p14="http://schemas.microsoft.com/office/powerpoint/2010/main" val="10802488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 read this week, “When on the beautiful road, seek no other road.” Doesn’t that sound nice? But what if the beautiful road leads us to destruction? We need the discipline to stay on the right road, even if it is not so comfortable or beautiful. </a:t>
            </a:r>
            <a:endParaRPr lang="en-US">
              <a:latin typeface="Arial"/>
              <a:cs typeface="Arial"/>
            </a:endParaRPr>
          </a:p>
        </p:txBody>
      </p:sp>
    </p:spTree>
    <p:extLst>
      <p:ext uri="{BB962C8B-B14F-4D97-AF65-F5344CB8AC3E}">
        <p14:creationId xmlns:p14="http://schemas.microsoft.com/office/powerpoint/2010/main" val="31228769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9987984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xfrm>
            <a:off x="914400" y="4343400"/>
            <a:ext cx="5029200" cy="280910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18</a:t>
            </a:fld>
            <a:endParaRPr lang="en-GB" sz="1200">
              <a:solidFill>
                <a:prstClr val="white"/>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76091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184</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latin typeface="Calibri"/>
              </a:rPr>
              <a:pPr/>
              <a:t>185</a:t>
            </a:fld>
            <a:endParaRPr lang="en-US">
              <a:solidFill>
                <a:prstClr val="black"/>
              </a:solidFill>
              <a:latin typeface="Calibri"/>
            </a:endParaRPr>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a:xfrm>
            <a:off x="914400" y="4343400"/>
            <a:ext cx="5029200" cy="5252847"/>
          </a:xfrm>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latin typeface="Calibri"/>
              </a:rPr>
              <a:pPr/>
              <a:t>186</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a:xfrm>
            <a:off x="914400" y="4343400"/>
            <a:ext cx="5029200" cy="1461042"/>
          </a:xfrm>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latin typeface="Calibri"/>
              </a:rPr>
              <a:pPr/>
              <a:t>188</a:t>
            </a:fld>
            <a:endParaRPr lang="en-US">
              <a:solidFill>
                <a:prstClr val="black"/>
              </a:solidFill>
              <a:latin typeface="Calibri"/>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latin typeface="Calibri"/>
              </a:rPr>
              <a:pPr/>
              <a:t>189</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a:xfrm>
            <a:off x="914400" y="4343400"/>
            <a:ext cx="5029200" cy="3732432"/>
          </a:xfrm>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latin typeface="Calibri"/>
              </a:rPr>
              <a:pPr/>
              <a:t>190</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a:xfrm>
            <a:off x="914400" y="4343400"/>
            <a:ext cx="5029200" cy="2255105"/>
          </a:xfrm>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latin typeface="Calibri"/>
              </a:rPr>
              <a:pPr/>
              <a:t>191</a:t>
            </a:fld>
            <a:endParaRPr lang="en-US">
              <a:solidFill>
                <a:prstClr val="black"/>
              </a:solidFill>
              <a:latin typeface="Calibri"/>
            </a:endParaRPr>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latin typeface="Calibri"/>
              </a:rPr>
              <a:pPr/>
              <a:t>192</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latin typeface="Calibri"/>
              </a:rPr>
              <a:pPr/>
              <a:t>193</a:t>
            </a:fld>
            <a:endParaRPr lang="en-US">
              <a:solidFill>
                <a:prstClr val="black"/>
              </a:solidFill>
              <a:latin typeface="Calibri"/>
            </a:endParaRPr>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latin typeface="Calibri"/>
              </a:rPr>
              <a:pPr/>
              <a:t>194</a:t>
            </a:fld>
            <a:endParaRPr lang="en-US">
              <a:solidFill>
                <a:prstClr val="black"/>
              </a:solidFill>
              <a:latin typeface="Calibri"/>
            </a:endParaRPr>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latin typeface="Calibri"/>
              </a:rPr>
              <a:pPr/>
              <a:t>195</a:t>
            </a:fld>
            <a:endParaRPr lang="en-US">
              <a:solidFill>
                <a:prstClr val="black"/>
              </a:solidFill>
              <a:latin typeface="Calibri"/>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738041"/>
          </a:xfrm>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201</a:t>
            </a:fld>
            <a:endParaRPr lang="en-GB" sz="1200">
              <a:solidFill>
                <a:prstClr val="white"/>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208</a:t>
            </a:fld>
            <a:endParaRPr lang="en-GB" sz="1200">
              <a:solidFill>
                <a:prstClr val="white"/>
              </a:solidFil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212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221</a:t>
            </a:fld>
            <a:endParaRPr lang="en-GB" sz="1200">
              <a:solidFill>
                <a:prstClr val="white"/>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22</a:t>
            </a:fld>
            <a:endParaRPr lang="en-GB" sz="1200">
              <a:solidFill>
                <a:prstClr val="white"/>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230</a:t>
            </a:fld>
            <a:endParaRPr lang="en-GB" sz="1200">
              <a:solidFill>
                <a:prstClr val="white"/>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231</a:t>
            </a:fld>
            <a:endParaRPr lang="en-GB" sz="1200">
              <a:solidFill>
                <a:prstClr val="white"/>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232</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861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233</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a:t>
            </a:r>
            <a:r>
              <a:rPr lang="en-US" b="1" dirty="0" err="1"/>
              <a:t>cleopatra</a:t>
            </a:r>
            <a:r>
              <a:rPr lang="en-US" b="1" dirty="0"/>
              <a:t>-up-for-</a:t>
            </a:r>
            <a:r>
              <a:rPr lang="en-US" b="1" dirty="0" err="1"/>
              <a:t>auction.html</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234</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235</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236</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23</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a:xfrm>
            <a:off x="914400" y="4343400"/>
            <a:ext cx="5029200" cy="4803494"/>
          </a:xfrm>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1"/>
                </a:solidFill>
                <a:latin typeface="Times New Roman" pitchFamily="-112" charset="0"/>
                <a:ea typeface="ＭＳ Ｐゴシック" pitchFamily="-108" charset="-128"/>
                <a:cs typeface="ＭＳ Ｐゴシック" pitchFamily="-108" charset="-128"/>
              </a:rPr>
              <a:t>Domna</a:t>
            </a:r>
            <a:r>
              <a:rPr lang="en-US" sz="1200" kern="1200" dirty="0">
                <a:solidFill>
                  <a:schemeClr val="tx1"/>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3.12 </a:t>
            </a:r>
            <a:r>
              <a:rPr lang="en-US" sz="1200" kern="1200" dirty="0" err="1">
                <a:solidFill>
                  <a:schemeClr val="tx1"/>
                </a:solidFill>
                <a:latin typeface="Times New Roman" pitchFamily="-112" charset="0"/>
                <a:ea typeface="ＭＳ Ｐゴシック" pitchFamily="-108" charset="-128"/>
                <a:cs typeface="ＭＳ Ｐゴシック" pitchFamily="-108" charset="-128"/>
              </a:rPr>
              <a:t>gm</a:t>
            </a:r>
            <a:r>
              <a:rPr lang="en-US" sz="1200" kern="1200" dirty="0">
                <a:solidFill>
                  <a:schemeClr val="tx1"/>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obv</a:t>
            </a:r>
            <a:r>
              <a:rPr lang="en-US" sz="1200" kern="1200" dirty="0">
                <a:solidFill>
                  <a:schemeClr val="tx1"/>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Vesta</a:t>
            </a:r>
            <a:r>
              <a:rPr lang="en-US" sz="1200" kern="1200" dirty="0">
                <a:solidFill>
                  <a:schemeClr val="tx1"/>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237</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238</a:t>
            </a:fld>
            <a:endParaRPr lang="en-GB" sz="1200">
              <a:solidFill>
                <a:prstClr val="white"/>
              </a:solidFil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239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240</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8885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11286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244</a:t>
            </a:fld>
            <a:endParaRPr lang="en-GB" sz="1200">
              <a:solidFill>
                <a:prstClr val="white"/>
              </a:solidFil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8007373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3944027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30857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24</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marL="228600" indent="-228600"/>
            <a:r>
              <a:rPr lang="en-US" b="1"/>
              <a:t>Biblical Significance</a:t>
            </a:r>
          </a:p>
          <a:p>
            <a:pPr marL="228600" indent="-228600"/>
            <a:r>
              <a:rPr lang="en-US"/>
              <a:t>Sardis became an important center for Christianity during Roman times.  In fact, it is one of the seven churches to whom the John wrote the letters mentioned in Revelation 1:11.  However, John</a:t>
            </a:r>
            <a:r>
              <a:rPr lang="ja-JP" altLang="en-US">
                <a:latin typeface="Arial"/>
              </a:rPr>
              <a:t>’</a:t>
            </a:r>
            <a:r>
              <a:rPr lang="en-US"/>
              <a:t>s 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1039672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249</a:t>
            </a:fld>
            <a:endParaRPr lang="en-GB" sz="1200">
              <a:solidFill>
                <a:prstClr val="white"/>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250</a:t>
            </a:fld>
            <a:endParaRPr lang="en-GB" sz="1200">
              <a:solidFill>
                <a:prstClr val="white"/>
              </a:solidFill>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251</a:t>
            </a:fld>
            <a:endParaRPr lang="en-GB" sz="1200">
              <a:solidFill>
                <a:prstClr val="white"/>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252</a:t>
            </a:fld>
            <a:endParaRPr lang="en-GB" sz="1200">
              <a:solidFill>
                <a:prstClr val="white"/>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253</a:t>
            </a:fld>
            <a:endParaRPr lang="en-GB" sz="1200">
              <a:solidFill>
                <a:prstClr val="white"/>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254</a:t>
            </a:fld>
            <a:endParaRPr lang="en-GB" sz="1200">
              <a:solidFill>
                <a:prstClr val="white"/>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255</a:t>
            </a:fld>
            <a:endParaRPr lang="en-GB" sz="1200">
              <a:solidFill>
                <a:prstClr val="white"/>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256</a:t>
            </a:fld>
            <a:endParaRPr lang="en-GB" sz="1200">
              <a:solidFill>
                <a:prstClr val="white"/>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257</a:t>
            </a:fld>
            <a:endParaRPr lang="en-GB" sz="1200">
              <a:solidFill>
                <a:prstClr val="white"/>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25</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4767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26</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effectLst/>
              </a:rPr>
              <a:t>Slide 260</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276</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27</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28</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29</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30</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31</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32</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14400" y="4343400"/>
            <a:ext cx="5029200" cy="2365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36</a:t>
            </a:fld>
            <a:endParaRPr lang="en-GB" sz="12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41</a:t>
            </a:fld>
            <a:endParaRPr lang="en-GB" sz="12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rPr>
              <a:pPr/>
              <a:t>42</a:t>
            </a:fld>
            <a:endParaRPr lang="en-US">
              <a:solidFill>
                <a:prstClr val="black"/>
              </a:solidFill>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45</a:t>
            </a:fld>
            <a:endParaRPr lang="en-GB" sz="1200">
              <a:solidFill>
                <a:prstClr val="white"/>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54</a:t>
            </a:fld>
            <a:endParaRPr lang="en-GB" sz="1200">
              <a:solidFill>
                <a:prstClr val="whit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61</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79</a:t>
            </a:fld>
            <a:endParaRPr lang="en-US" sz="1200">
              <a:solidFill>
                <a:srgbClr val="000000"/>
              </a:solidFill>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83</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84</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85</a:t>
            </a:fld>
            <a:endParaRPr lang="en-GB" sz="1200">
              <a:solidFill>
                <a:prstClr val="white"/>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90</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xfrm>
            <a:off x="914400" y="4343400"/>
            <a:ext cx="5029200" cy="2605971"/>
          </a:xfrm>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91</a:t>
            </a:fld>
            <a:endParaRPr lang="en-GB" sz="1200">
              <a:solidFill>
                <a:prstClr val="white"/>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b="1" kern="1200" dirty="0">
                <a:solidFill>
                  <a:schemeClr val="tx1"/>
                </a:solidFill>
                <a:effectLst/>
                <a:latin typeface="+mn-lt"/>
                <a:ea typeface="+mn-ea"/>
                <a:cs typeface="+mn-cs"/>
              </a:rPr>
              <a:t>Holy" means Christ is worthy to judge the spiritual life of the Philadelphia church.</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11</a:t>
            </a:fld>
            <a:endParaRPr lang="en-GB" sz="1200">
              <a:solidFill>
                <a:prstClr val="white"/>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99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101</a:t>
            </a:fld>
            <a:endParaRPr lang="en-US" sz="1200">
              <a:solidFill>
                <a:srgbClr val="000000"/>
              </a:solidFill>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102</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103</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718583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712500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1017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63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43380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66154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686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20987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24295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4889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60806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733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92269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4317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05586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6987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919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14903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0653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3093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95336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0700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79334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01269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969883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38505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96499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12329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9039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316164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62382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06392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8"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4"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342704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9487558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93375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2708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smtClean="0"/>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smtClean="0"/>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smtClean="0"/>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smtClean="0"/>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smtClean="0"/>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smtClean="0"/>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smtClean="0"/>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smtClean="0"/>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smtClean="0"/>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smtClean="0"/>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smtClean="0"/>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817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2764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4650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157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8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36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9055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757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58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420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13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7037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2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8092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127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848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1190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962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5816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0250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6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2287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7277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4287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3352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4567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488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6222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5354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987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23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9275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0962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165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4254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8138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6719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5075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034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42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452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588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7405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158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6559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7926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8485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7047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416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481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501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88274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3421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41543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12204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7950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9540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10664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527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781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0514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1251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1816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54444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37580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789597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170292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41824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198015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2719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189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62812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14202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548473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84044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98192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1574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4265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2186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241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4549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27084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2643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9165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4062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790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8340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4123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37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956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3428307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2328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849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4551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2270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5950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6758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616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003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8453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385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2745697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3685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949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89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91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1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71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314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607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176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585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953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524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573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27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12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075897-DA7A-B54E-8C93-68683BFA8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864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390330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069267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95170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914627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910386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40642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916498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08888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581025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00378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20684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434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50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069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299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77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413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29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68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982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422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555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14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45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79084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86209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02508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5041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5412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3113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80995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04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04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5" Type="http://schemas.openxmlformats.org/officeDocument/2006/relationships/image" Target="../media/image2.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5" Type="http://schemas.openxmlformats.org/officeDocument/2006/relationships/image" Target="../media/image2.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5" Type="http://schemas.openxmlformats.org/officeDocument/2006/relationships/image" Target="../media/image2.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6.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30794"/>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472C90-CBA9-8744-BDDF-DC6A0CFD7D3F}"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216974506"/>
      </p:ext>
    </p:extLst>
  </p:cSld>
  <p:clrMap bg1="lt1" tx1="dk1" bg2="lt2" tx2="dk2" accent1="accent1" accent2="accent2" accent3="accent3" accent4="accent4" accent5="accent5" accent6="accent6" hlink="hlink" folHlink="folHlink"/>
  <p:sldLayoutIdLst>
    <p:sldLayoutId id="2147508154" r:id="rId1"/>
    <p:sldLayoutId id="2147508155" r:id="rId2"/>
    <p:sldLayoutId id="2147508156" r:id="rId3"/>
    <p:sldLayoutId id="2147508157" r:id="rId4"/>
    <p:sldLayoutId id="2147508158" r:id="rId5"/>
    <p:sldLayoutId id="2147508159" r:id="rId6"/>
    <p:sldLayoutId id="2147508160" r:id="rId7"/>
    <p:sldLayoutId id="2147508161" r:id="rId8"/>
    <p:sldLayoutId id="2147508162" r:id="rId9"/>
    <p:sldLayoutId id="2147508163" r:id="rId10"/>
    <p:sldLayoutId id="2147508164"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1FD13D8-8EB2-9442-B8BE-0DE986D5BE18}"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3283971239"/>
      </p:ext>
    </p:extLst>
  </p:cSld>
  <p:clrMap bg1="lt1" tx1="dk1" bg2="lt2" tx2="dk2" accent1="accent1" accent2="accent2" accent3="accent3" accent4="accent4" accent5="accent5" accent6="accent6" hlink="hlink" folHlink="folHlink"/>
  <p:sldLayoutIdLst>
    <p:sldLayoutId id="2147508166" r:id="rId1"/>
    <p:sldLayoutId id="2147508167" r:id="rId2"/>
    <p:sldLayoutId id="2147508168" r:id="rId3"/>
    <p:sldLayoutId id="2147508169" r:id="rId4"/>
    <p:sldLayoutId id="2147508170" r:id="rId5"/>
    <p:sldLayoutId id="2147508171" r:id="rId6"/>
    <p:sldLayoutId id="2147508172" r:id="rId7"/>
    <p:sldLayoutId id="2147508173" r:id="rId8"/>
    <p:sldLayoutId id="2147508174" r:id="rId9"/>
    <p:sldLayoutId id="2147508175" r:id="rId10"/>
    <p:sldLayoutId id="2147508176"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DE55A7B-84C1-4046-893D-4795B59E552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784369326"/>
      </p:ext>
    </p:extLst>
  </p:cSld>
  <p:clrMap bg1="lt1" tx1="dk1" bg2="lt2" tx2="dk2" accent1="accent1" accent2="accent2" accent3="accent3" accent4="accent4" accent5="accent5" accent6="accent6" hlink="hlink" folHlink="folHlink"/>
  <p:sldLayoutIdLst>
    <p:sldLayoutId id="2147508178" r:id="rId1"/>
    <p:sldLayoutId id="2147508179" r:id="rId2"/>
    <p:sldLayoutId id="2147508180" r:id="rId3"/>
    <p:sldLayoutId id="2147508181" r:id="rId4"/>
    <p:sldLayoutId id="2147508182" r:id="rId5"/>
    <p:sldLayoutId id="2147508183" r:id="rId6"/>
    <p:sldLayoutId id="2147508184" r:id="rId7"/>
    <p:sldLayoutId id="2147508185" r:id="rId8"/>
    <p:sldLayoutId id="2147508186" r:id="rId9"/>
    <p:sldLayoutId id="2147508187" r:id="rId10"/>
    <p:sldLayoutId id="2147508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508190" r:id="rId1"/>
    <p:sldLayoutId id="2147508191" r:id="rId2"/>
    <p:sldLayoutId id="2147508192" r:id="rId3"/>
    <p:sldLayoutId id="2147508193" r:id="rId4"/>
    <p:sldLayoutId id="2147508194" r:id="rId5"/>
    <p:sldLayoutId id="2147508195" r:id="rId6"/>
    <p:sldLayoutId id="2147508196" r:id="rId7"/>
    <p:sldLayoutId id="2147508197" r:id="rId8"/>
    <p:sldLayoutId id="2147508198" r:id="rId9"/>
    <p:sldLayoutId id="2147508199" r:id="rId10"/>
    <p:sldLayoutId id="2147508200" r:id="rId11"/>
    <p:sldLayoutId id="2147508201" r:id="rId12"/>
    <p:sldLayoutId id="2147508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508204" r:id="rId1"/>
    <p:sldLayoutId id="2147508205" r:id="rId2"/>
    <p:sldLayoutId id="2147508206" r:id="rId3"/>
    <p:sldLayoutId id="2147508207" r:id="rId4"/>
    <p:sldLayoutId id="2147508208" r:id="rId5"/>
    <p:sldLayoutId id="2147508209" r:id="rId6"/>
    <p:sldLayoutId id="2147508210" r:id="rId7"/>
    <p:sldLayoutId id="2147508211" r:id="rId8"/>
    <p:sldLayoutId id="2147508212" r:id="rId9"/>
    <p:sldLayoutId id="2147508213" r:id="rId10"/>
    <p:sldLayoutId id="214750821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508216" r:id="rId1"/>
    <p:sldLayoutId id="2147508217" r:id="rId2"/>
    <p:sldLayoutId id="2147508218" r:id="rId3"/>
    <p:sldLayoutId id="2147508219" r:id="rId4"/>
    <p:sldLayoutId id="2147508220" r:id="rId5"/>
    <p:sldLayoutId id="2147508221" r:id="rId6"/>
    <p:sldLayoutId id="2147508222" r:id="rId7"/>
    <p:sldLayoutId id="2147508223" r:id="rId8"/>
    <p:sldLayoutId id="2147508224" r:id="rId9"/>
    <p:sldLayoutId id="2147508225" r:id="rId10"/>
    <p:sldLayoutId id="214750822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28" r:id="rId1"/>
    <p:sldLayoutId id="2147508229" r:id="rId2"/>
    <p:sldLayoutId id="2147508230"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2" r:id="rId1"/>
    <p:sldLayoutId id="2147508233" r:id="rId2"/>
    <p:sldLayoutId id="2147508234"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6" r:id="rId1"/>
    <p:sldLayoutId id="2147508237" r:id="rId2"/>
    <p:sldLayoutId id="2147508238"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508240" r:id="rId1"/>
    <p:sldLayoutId id="2147508241" r:id="rId2"/>
    <p:sldLayoutId id="2147508242" r:id="rId3"/>
    <p:sldLayoutId id="2147508243" r:id="rId4"/>
    <p:sldLayoutId id="2147508244" r:id="rId5"/>
    <p:sldLayoutId id="2147508245" r:id="rId6"/>
    <p:sldLayoutId id="2147508246" r:id="rId7"/>
    <p:sldLayoutId id="2147508247" r:id="rId8"/>
    <p:sldLayoutId id="2147508248" r:id="rId9"/>
    <p:sldLayoutId id="2147508249" r:id="rId10"/>
    <p:sldLayoutId id="214750825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414497"/>
      </p:ext>
    </p:extLst>
  </p:cSld>
  <p:clrMap bg1="lt1" tx1="dk1" bg2="lt2" tx2="dk2" accent1="accent1" accent2="accent2" accent3="accent3" accent4="accent4" accent5="accent5" accent6="accent6" hlink="hlink" folHlink="folHlink"/>
  <p:sldLayoutIdLst>
    <p:sldLayoutId id="2147508252" r:id="rId1"/>
    <p:sldLayoutId id="2147508253" r:id="rId2"/>
    <p:sldLayoutId id="2147508254" r:id="rId3"/>
    <p:sldLayoutId id="2147508255" r:id="rId4"/>
    <p:sldLayoutId id="2147508256" r:id="rId5"/>
    <p:sldLayoutId id="2147508257" r:id="rId6"/>
    <p:sldLayoutId id="2147508258" r:id="rId7"/>
    <p:sldLayoutId id="2147508259" r:id="rId8"/>
    <p:sldLayoutId id="2147508260" r:id="rId9"/>
    <p:sldLayoutId id="2147508261" r:id="rId10"/>
    <p:sldLayoutId id="2147508262" r:id="rId11"/>
    <p:sldLayoutId id="2147508263" r:id="rId12"/>
    <p:sldLayoutId id="21475082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722241"/>
      </p:ext>
    </p:extLst>
  </p:cSld>
  <p:clrMap bg1="lt1" tx1="dk1" bg2="lt2" tx2="dk2" accent1="accent1" accent2="accent2" accent3="accent3" accent4="accent4" accent5="accent5" accent6="accent6" hlink="hlink" folHlink="folHlink"/>
  <p:sldLayoutIdLst>
    <p:sldLayoutId id="2147508266" r:id="rId1"/>
    <p:sldLayoutId id="2147508267" r:id="rId2"/>
    <p:sldLayoutId id="2147508268" r:id="rId3"/>
    <p:sldLayoutId id="2147508269" r:id="rId4"/>
    <p:sldLayoutId id="2147508270" r:id="rId5"/>
    <p:sldLayoutId id="2147508271" r:id="rId6"/>
    <p:sldLayoutId id="2147508272" r:id="rId7"/>
    <p:sldLayoutId id="2147508273" r:id="rId8"/>
    <p:sldLayoutId id="2147508274" r:id="rId9"/>
    <p:sldLayoutId id="2147508275" r:id="rId10"/>
    <p:sldLayoutId id="2147508276" r:id="rId11"/>
    <p:sldLayoutId id="2147508277" r:id="rId12"/>
    <p:sldLayoutId id="2147508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05231"/>
      </p:ext>
    </p:extLst>
  </p:cSld>
  <p:clrMap bg1="lt1" tx1="dk1" bg2="lt2" tx2="dk2" accent1="accent1" accent2="accent2" accent3="accent3" accent4="accent4" accent5="accent5" accent6="accent6" hlink="hlink" folHlink="folHlink"/>
  <p:sldLayoutIdLst>
    <p:sldLayoutId id="2147508280" r:id="rId1"/>
    <p:sldLayoutId id="2147508281" r:id="rId2"/>
    <p:sldLayoutId id="2147508282" r:id="rId3"/>
    <p:sldLayoutId id="2147508283" r:id="rId4"/>
    <p:sldLayoutId id="2147508284" r:id="rId5"/>
    <p:sldLayoutId id="2147508285" r:id="rId6"/>
    <p:sldLayoutId id="2147508286" r:id="rId7"/>
    <p:sldLayoutId id="2147508287" r:id="rId8"/>
    <p:sldLayoutId id="2147508288" r:id="rId9"/>
    <p:sldLayoutId id="2147508289" r:id="rId10"/>
    <p:sldLayoutId id="2147508290" r:id="rId11"/>
    <p:sldLayoutId id="2147508291" r:id="rId12"/>
    <p:sldLayoutId id="21475082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566675"/>
      </p:ext>
    </p:extLst>
  </p:cSld>
  <p:clrMap bg1="lt1" tx1="dk1" bg2="lt2" tx2="dk2" accent1="accent1" accent2="accent2" accent3="accent3" accent4="accent4" accent5="accent5" accent6="accent6" hlink="hlink" folHlink="folHlink"/>
  <p:sldLayoutIdLst>
    <p:sldLayoutId id="2147508294" r:id="rId1"/>
    <p:sldLayoutId id="2147508295" r:id="rId2"/>
    <p:sldLayoutId id="2147508296" r:id="rId3"/>
    <p:sldLayoutId id="2147508297" r:id="rId4"/>
    <p:sldLayoutId id="2147508298" r:id="rId5"/>
    <p:sldLayoutId id="2147508299" r:id="rId6"/>
    <p:sldLayoutId id="2147508300" r:id="rId7"/>
    <p:sldLayoutId id="2147508301" r:id="rId8"/>
    <p:sldLayoutId id="2147508302" r:id="rId9"/>
    <p:sldLayoutId id="2147508303" r:id="rId10"/>
    <p:sldLayoutId id="2147508304" r:id="rId11"/>
    <p:sldLayoutId id="2147508305" r:id="rId12"/>
    <p:sldLayoutId id="21475083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81483567"/>
      </p:ext>
    </p:extLst>
  </p:cSld>
  <p:clrMap bg1="lt1" tx1="dk1" bg2="lt2" tx2="dk2" accent1="accent1" accent2="accent2" accent3="accent3" accent4="accent4" accent5="accent5" accent6="accent6" hlink="hlink" folHlink="folHlink"/>
  <p:sldLayoutIdLst>
    <p:sldLayoutId id="214750830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8720413"/>
      </p:ext>
    </p:extLst>
  </p:cSld>
  <p:clrMap bg1="lt1" tx1="dk1" bg2="lt2" tx2="dk2" accent1="accent1" accent2="accent2" accent3="accent3" accent4="accent4" accent5="accent5" accent6="accent6" hlink="hlink" folHlink="folHlink"/>
  <p:sldLayoutIdLst>
    <p:sldLayoutId id="2147508310" r:id="rId1"/>
    <p:sldLayoutId id="2147508311" r:id="rId2"/>
    <p:sldLayoutId id="2147508312" r:id="rId3"/>
    <p:sldLayoutId id="2147508313" r:id="rId4"/>
    <p:sldLayoutId id="2147508314" r:id="rId5"/>
    <p:sldLayoutId id="2147508315" r:id="rId6"/>
    <p:sldLayoutId id="2147508316" r:id="rId7"/>
    <p:sldLayoutId id="2147508317" r:id="rId8"/>
    <p:sldLayoutId id="2147508318" r:id="rId9"/>
    <p:sldLayoutId id="2147508319" r:id="rId10"/>
    <p:sldLayoutId id="2147508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98858706"/>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14302365"/>
      </p:ext>
    </p:extLst>
  </p:cSld>
  <p:clrMap bg1="lt1" tx1="dk1" bg2="lt2" tx2="dk2" accent1="accent1" accent2="accent2" accent3="accent3" accent4="accent4" accent5="accent5" accent6="accent6" hlink="hlink" folHlink="folHlink"/>
  <p:sldLayoutIdLst>
    <p:sldLayoutId id="2147508348" r:id="rId1"/>
    <p:sldLayoutId id="2147508349" r:id="rId2"/>
    <p:sldLayoutId id="2147508350" r:id="rId3"/>
    <p:sldLayoutId id="2147508351" r:id="rId4"/>
    <p:sldLayoutId id="2147508352" r:id="rId5"/>
    <p:sldLayoutId id="2147508353" r:id="rId6"/>
    <p:sldLayoutId id="2147508354" r:id="rId7"/>
    <p:sldLayoutId id="2147508355" r:id="rId8"/>
    <p:sldLayoutId id="2147508356" r:id="rId9"/>
    <p:sldLayoutId id="2147508357" r:id="rId10"/>
    <p:sldLayoutId id="2147508358" r:id="rId11"/>
    <p:sldLayoutId id="2147508359" r:id="rId12"/>
    <p:sldLayoutId id="21475083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06071447"/>
      </p:ext>
    </p:extLst>
  </p:cSld>
  <p:clrMap bg1="lt1" tx1="dk1" bg2="lt2" tx2="dk2" accent1="accent1" accent2="accent2" accent3="accent3" accent4="accent4" accent5="accent5" accent6="accent6" hlink="hlink" folHlink="folHlink"/>
  <p:sldLayoutIdLst>
    <p:sldLayoutId id="2147508362" r:id="rId1"/>
    <p:sldLayoutId id="2147508363" r:id="rId2"/>
    <p:sldLayoutId id="2147508364" r:id="rId3"/>
    <p:sldLayoutId id="2147508365" r:id="rId4"/>
    <p:sldLayoutId id="2147508366" r:id="rId5"/>
    <p:sldLayoutId id="2147508367" r:id="rId6"/>
    <p:sldLayoutId id="2147508368" r:id="rId7"/>
    <p:sldLayoutId id="2147508369" r:id="rId8"/>
    <p:sldLayoutId id="2147508370" r:id="rId9"/>
    <p:sldLayoutId id="2147508371" r:id="rId10"/>
    <p:sldLayoutId id="2147508372" r:id="rId11"/>
    <p:sldLayoutId id="2147508373" r:id="rId12"/>
    <p:sldLayoutId id="21475083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42449530"/>
      </p:ext>
    </p:extLst>
  </p:cSld>
  <p:clrMap bg1="lt1" tx1="dk1" bg2="lt2" tx2="dk2" accent1="accent1" accent2="accent2" accent3="accent3" accent4="accent4" accent5="accent5" accent6="accent6" hlink="hlink" folHlink="folHlink"/>
  <p:sldLayoutIdLst>
    <p:sldLayoutId id="2147505588" r:id="rId1"/>
    <p:sldLayoutId id="21475055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70649921"/>
      </p:ext>
    </p:extLst>
  </p:cSld>
  <p:clrMap bg1="lt1" tx1="dk1" bg2="lt2" tx2="dk2" accent1="accent1" accent2="accent2" accent3="accent3" accent4="accent4" accent5="accent5" accent6="accent6" hlink="hlink" folHlink="folHlink"/>
  <p:sldLayoutIdLst>
    <p:sldLayoutId id="2147505621" r:id="rId1"/>
    <p:sldLayoutId id="2147505622" r:id="rId2"/>
    <p:sldLayoutId id="2147505623" r:id="rId3"/>
    <p:sldLayoutId id="2147505624" r:id="rId4"/>
    <p:sldLayoutId id="2147505625" r:id="rId5"/>
    <p:sldLayoutId id="2147505626" r:id="rId6"/>
    <p:sldLayoutId id="2147505627" r:id="rId7"/>
    <p:sldLayoutId id="2147505628" r:id="rId8"/>
    <p:sldLayoutId id="2147505629" r:id="rId9"/>
    <p:sldLayoutId id="2147505630" r:id="rId10"/>
    <p:sldLayoutId id="21475056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5502919"/>
      </p:ext>
    </p:extLst>
  </p:cSld>
  <p:clrMap bg1="lt1" tx1="dk1" bg2="lt2" tx2="dk2" accent1="accent1" accent2="accent2" accent3="accent3" accent4="accent4" accent5="accent5" accent6="accent6" hlink="hlink" folHlink="folHlink"/>
  <p:sldLayoutIdLst>
    <p:sldLayoutId id="2147505633" r:id="rId1"/>
    <p:sldLayoutId id="2147505634"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B3588F-8F6D-9348-B375-880B50DFBA5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524730"/>
      </p:ext>
    </p:extLst>
  </p:cSld>
  <p:clrMap bg1="lt1" tx1="dk1" bg2="lt2" tx2="dk2" accent1="accent1" accent2="accent2" accent3="accent3" accent4="accent4" accent5="accent5" accent6="accent6" hlink="hlink" folHlink="folHlink"/>
  <p:sldLayoutIdLst>
    <p:sldLayoutId id="214750563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519826848"/>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61.jpe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113.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9.xml"/><Relationship Id="rId1" Type="http://schemas.openxmlformats.org/officeDocument/2006/relationships/themeOverride" Target="../theme/themeOverride3.xml"/><Relationship Id="rId5" Type="http://schemas.openxmlformats.org/officeDocument/2006/relationships/image" Target="../media/image84.jpeg"/><Relationship Id="rId4" Type="http://schemas.openxmlformats.org/officeDocument/2006/relationships/chart" Target="../charts/char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60.xml"/><Relationship Id="rId1" Type="http://schemas.openxmlformats.org/officeDocument/2006/relationships/themeOverride" Target="../theme/themeOverride4.xml"/><Relationship Id="rId5" Type="http://schemas.openxmlformats.org/officeDocument/2006/relationships/image" Target="../media/image87.png"/><Relationship Id="rId4" Type="http://schemas.openxmlformats.org/officeDocument/2006/relationships/image" Target="../media/image86.jpe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3.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6.xml"/><Relationship Id="rId1" Type="http://schemas.openxmlformats.org/officeDocument/2006/relationships/themeOverride" Target="../theme/themeOverride6.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4.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40.xml"/><Relationship Id="rId5" Type="http://schemas.openxmlformats.org/officeDocument/2006/relationships/image" Target="../media/image105.jpeg"/><Relationship Id="rId4" Type="http://schemas.openxmlformats.org/officeDocument/2006/relationships/image" Target="../media/image104.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57.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3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6.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10.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6.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11.jpeg"/></Relationships>
</file>

<file path=ppt/slides/_rels/slide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9.xml"/><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1.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57.xml"/><Relationship Id="rId1" Type="http://schemas.openxmlformats.org/officeDocument/2006/relationships/themeOverride" Target="../theme/themeOverride8.xml"/><Relationship Id="rId4" Type="http://schemas.openxmlformats.org/officeDocument/2006/relationships/image" Target="../media/image66.png"/></Relationships>
</file>

<file path=ppt/slides/_rels/slide1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3.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4.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5.xml"/><Relationship Id="rId1" Type="http://schemas.openxmlformats.org/officeDocument/2006/relationships/slideLayout" Target="../slideLayouts/slideLayout57.xml"/><Relationship Id="rId4" Type="http://schemas.openxmlformats.org/officeDocument/2006/relationships/image" Target="../media/image117.png"/></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6.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7.xml"/><Relationship Id="rId1" Type="http://schemas.openxmlformats.org/officeDocument/2006/relationships/slideLayout" Target="../slideLayouts/slideLayout57.xml"/><Relationship Id="rId4"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8.xml"/><Relationship Id="rId1" Type="http://schemas.openxmlformats.org/officeDocument/2006/relationships/slideLayout" Target="../slideLayouts/slideLayout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9.xml"/><Relationship Id="rId1" Type="http://schemas.openxmlformats.org/officeDocument/2006/relationships/slideLayout" Target="../slideLayouts/slideLayout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0.xml"/><Relationship Id="rId1" Type="http://schemas.openxmlformats.org/officeDocument/2006/relationships/slideLayout" Target="../slideLayouts/slideLayout24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243.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4.xml"/><Relationship Id="rId1" Type="http://schemas.openxmlformats.org/officeDocument/2006/relationships/slideLayout" Target="../slideLayouts/slideLayout5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5.xml"/><Relationship Id="rId1" Type="http://schemas.openxmlformats.org/officeDocument/2006/relationships/slideLayout" Target="../slideLayouts/slideLayout56.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68.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1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5.png"/><Relationship Id="rId4" Type="http://schemas.openxmlformats.org/officeDocument/2006/relationships/notesSlide" Target="../notesSlides/notesSlide162.xml"/></Relationships>
</file>

<file path=ppt/slides/_rels/slide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3.xml"/><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67.xml"/><Relationship Id="rId1" Type="http://schemas.openxmlformats.org/officeDocument/2006/relationships/themeOverride" Target="../theme/themeOverride10.xml"/><Relationship Id="rId4" Type="http://schemas.openxmlformats.org/officeDocument/2006/relationships/image" Target="../media/image13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07.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37.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07.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3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07.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4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7.xml"/><Relationship Id="rId1" Type="http://schemas.openxmlformats.org/officeDocument/2006/relationships/tags" Target="../tags/tag17.xml"/><Relationship Id="rId4" Type="http://schemas.openxmlformats.org/officeDocument/2006/relationships/image" Target="../media/image1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4.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07.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42.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07.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43.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07.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44.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07.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45.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07.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4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07.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47.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61.xml"/><Relationship Id="rId1" Type="http://schemas.openxmlformats.org/officeDocument/2006/relationships/themeOverride" Target="../theme/themeOverride11.xml"/><Relationship Id="rId4" Type="http://schemas.openxmlformats.org/officeDocument/2006/relationships/image" Target="../media/image150.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61.xml"/><Relationship Id="rId1" Type="http://schemas.openxmlformats.org/officeDocument/2006/relationships/themeOverride" Target="../theme/themeOverride12.xml"/><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61.xml"/><Relationship Id="rId1" Type="http://schemas.openxmlformats.org/officeDocument/2006/relationships/themeOverride" Target="../theme/themeOverride13.xml"/><Relationship Id="rId4" Type="http://schemas.openxmlformats.org/officeDocument/2006/relationships/image" Target="../media/image152.jpeg"/></Relationships>
</file>

<file path=ppt/slides/_rels/slide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1.xml"/><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2.xml"/><Relationship Id="rId1" Type="http://schemas.openxmlformats.org/officeDocument/2006/relationships/slideLayout" Target="../slideLayouts/slideLayout78.xml"/></Relationships>
</file>

<file path=ppt/slides/_rels/slide2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3.xml"/><Relationship Id="rId1" Type="http://schemas.openxmlformats.org/officeDocument/2006/relationships/slideLayout" Target="../slideLayouts/slideLayout78.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4.xml"/><Relationship Id="rId1" Type="http://schemas.openxmlformats.org/officeDocument/2006/relationships/slideLayout" Target="../slideLayouts/slideLayout7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5.xml"/><Relationship Id="rId1" Type="http://schemas.openxmlformats.org/officeDocument/2006/relationships/slideLayout" Target="../slideLayouts/slideLayout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6.xml"/><Relationship Id="rId1" Type="http://schemas.openxmlformats.org/officeDocument/2006/relationships/slideLayout" Target="../slideLayouts/slideLayout7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7.xml"/><Relationship Id="rId1" Type="http://schemas.openxmlformats.org/officeDocument/2006/relationships/slideLayout" Target="../slideLayouts/slideLayout78.xml"/></Relationships>
</file>

<file path=ppt/slides/_rels/slide2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8.xml"/><Relationship Id="rId1" Type="http://schemas.openxmlformats.org/officeDocument/2006/relationships/slideLayout" Target="../slideLayouts/slideLayout48.xml"/></Relationships>
</file>

<file path=ppt/slides/_rels/slide2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1.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67.xml"/><Relationship Id="rId1" Type="http://schemas.openxmlformats.org/officeDocument/2006/relationships/themeOverride" Target="../theme/themeOverride14.xml"/><Relationship Id="rId4" Type="http://schemas.openxmlformats.org/officeDocument/2006/relationships/image" Target="../media/image136.png"/></Relationships>
</file>

<file path=ppt/slides/_rels/slide2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4.xml"/><Relationship Id="rId1" Type="http://schemas.openxmlformats.org/officeDocument/2006/relationships/slideLayout" Target="../slideLayouts/slideLayout19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1.xml"/></Relationships>
</file>

<file path=ppt/slides/_rels/slide2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5.xml"/><Relationship Id="rId1" Type="http://schemas.openxmlformats.org/officeDocument/2006/relationships/slideLayout" Target="../slideLayouts/slideLayout205.xml"/><Relationship Id="rId4" Type="http://schemas.openxmlformats.org/officeDocument/2006/relationships/image" Target="../media/image167.png"/></Relationships>
</file>

<file path=ppt/slides/_rels/slide2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1.xml"/></Relationships>
</file>

<file path=ppt/slides/_rels/slide2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7.xml"/><Relationship Id="rId1" Type="http://schemas.openxmlformats.org/officeDocument/2006/relationships/slideLayout" Target="../slideLayouts/slideLayout218.xml"/></Relationships>
</file>

<file path=ppt/slides/_rels/slide2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8.xml"/><Relationship Id="rId1" Type="http://schemas.openxmlformats.org/officeDocument/2006/relationships/slideLayout" Target="../slideLayouts/slideLayout218.xml"/></Relationships>
</file>

<file path=ppt/slides/_rels/slide22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1.xml"/></Relationships>
</file>

<file path=ppt/slides/_rels/slide2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0.xml"/><Relationship Id="rId1" Type="http://schemas.openxmlformats.org/officeDocument/2006/relationships/slideLayout" Target="../slideLayouts/slideLayout56.xml"/></Relationships>
</file>

<file path=ppt/slides/_rels/slide2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1.xml"/><Relationship Id="rId1" Type="http://schemas.openxmlformats.org/officeDocument/2006/relationships/slideLayout" Target="../slideLayouts/slideLayout56.xml"/></Relationships>
</file>

<file path=ppt/slides/_rels/slide2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2.xml"/><Relationship Id="rId1" Type="http://schemas.openxmlformats.org/officeDocument/2006/relationships/slideLayout" Target="../slideLayouts/slideLayout14.xml"/><Relationship Id="rId4" Type="http://schemas.openxmlformats.org/officeDocument/2006/relationships/image" Target="../media/image17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6.jpeg"/></Relationships>
</file>

<file path=ppt/slides/_rels/slide2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4.xml"/><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5.xml"/><Relationship Id="rId1" Type="http://schemas.openxmlformats.org/officeDocument/2006/relationships/slideLayout" Target="../slideLayouts/slideLayout48.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6.xml"/><Relationship Id="rId1" Type="http://schemas.openxmlformats.org/officeDocument/2006/relationships/slideLayout" Target="../slideLayouts/slideLayout4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7.xml"/><Relationship Id="rId1" Type="http://schemas.openxmlformats.org/officeDocument/2006/relationships/slideLayout" Target="../slideLayouts/slideLayout48.xml"/><Relationship Id="rId5" Type="http://schemas.openxmlformats.org/officeDocument/2006/relationships/image" Target="../media/image178.png"/><Relationship Id="rId4" Type="http://schemas.openxmlformats.org/officeDocument/2006/relationships/image" Target="../media/image177.jpeg"/></Relationships>
</file>

<file path=ppt/slides/_rels/slide2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8.xml"/><Relationship Id="rId1" Type="http://schemas.openxmlformats.org/officeDocument/2006/relationships/slideLayout" Target="../slideLayouts/slideLayout48.xml"/></Relationships>
</file>

<file path=ppt/slides/_rels/slide2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9.xml"/><Relationship Id="rId1" Type="http://schemas.openxmlformats.org/officeDocument/2006/relationships/slideLayout" Target="../slideLayouts/slideLayout48.xml"/><Relationship Id="rId4" Type="http://schemas.openxmlformats.org/officeDocument/2006/relationships/image" Target="../media/image180.png"/></Relationships>
</file>

<file path=ppt/slides/_rels/slide2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0.xml"/><Relationship Id="rId1" Type="http://schemas.openxmlformats.org/officeDocument/2006/relationships/slideLayout" Target="../slideLayouts/slideLayout48.xml"/></Relationships>
</file>

<file path=ppt/slides/_rels/slide2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1.xml"/><Relationship Id="rId1" Type="http://schemas.openxmlformats.org/officeDocument/2006/relationships/slideLayout" Target="../slideLayouts/slideLayout48.xml"/></Relationships>
</file>

<file path=ppt/slides/_rels/slide2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7.jpeg"/></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5.xm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2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6.xml"/><Relationship Id="rId1" Type="http://schemas.openxmlformats.org/officeDocument/2006/relationships/slideLayout" Target="../slideLayouts/slideLayout48.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7.xml"/><Relationship Id="rId1" Type="http://schemas.openxmlformats.org/officeDocument/2006/relationships/slideLayout" Target="../slideLayouts/slideLayout27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8.xml"/><Relationship Id="rId1" Type="http://schemas.openxmlformats.org/officeDocument/2006/relationships/slideLayout" Target="../slideLayouts/slideLayout27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9.xml"/><Relationship Id="rId1" Type="http://schemas.openxmlformats.org/officeDocument/2006/relationships/slideLayout" Target="../slideLayouts/slideLayout274.xml"/></Relationships>
</file>

<file path=ppt/slides/_rels/slide24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20.xml"/><Relationship Id="rId1" Type="http://schemas.openxmlformats.org/officeDocument/2006/relationships/slideLayout" Target="../slideLayouts/slideLayout274.xml"/></Relationships>
</file>

<file path=ppt/slides/_rels/slide2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1.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8.jpeg"/></Relationships>
</file>

<file path=ppt/slides/_rels/slide2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2.xml"/><Relationship Id="rId1" Type="http://schemas.openxmlformats.org/officeDocument/2006/relationships/slideLayout" Target="../slideLayouts/slideLayout48.xml"/></Relationships>
</file>

<file path=ppt/slides/_rels/slide2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3.xml"/><Relationship Id="rId1" Type="http://schemas.openxmlformats.org/officeDocument/2006/relationships/slideLayout" Target="../slideLayouts/slideLayout48.xml"/></Relationships>
</file>

<file path=ppt/slides/_rels/slide2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4.xml"/><Relationship Id="rId1" Type="http://schemas.openxmlformats.org/officeDocument/2006/relationships/slideLayout" Target="../slideLayouts/slideLayout48.xml"/></Relationships>
</file>

<file path=ppt/slides/_rels/slide2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5.xml"/><Relationship Id="rId1" Type="http://schemas.openxmlformats.org/officeDocument/2006/relationships/slideLayout" Target="../slideLayouts/slideLayout48.xml"/></Relationships>
</file>

<file path=ppt/slides/_rels/slide2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6.xml"/><Relationship Id="rId1" Type="http://schemas.openxmlformats.org/officeDocument/2006/relationships/slideLayout" Target="../slideLayouts/slideLayout48.xml"/></Relationships>
</file>

<file path=ppt/slides/_rels/slide2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7.xml"/><Relationship Id="rId1" Type="http://schemas.openxmlformats.org/officeDocument/2006/relationships/slideLayout" Target="../slideLayouts/slideLayout48.xml"/></Relationships>
</file>

<file path=ppt/slides/_rels/slide2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8.xml"/><Relationship Id="rId1" Type="http://schemas.openxmlformats.org/officeDocument/2006/relationships/slideLayout" Target="../slideLayouts/slideLayout48.xml"/></Relationships>
</file>

<file path=ppt/slides/_rels/slide2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9.xml"/><Relationship Id="rId1" Type="http://schemas.openxmlformats.org/officeDocument/2006/relationships/slideLayout" Target="../slideLayouts/slideLayout48.xml"/></Relationships>
</file>

<file path=ppt/slides/_rels/slide2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1.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1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5.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36.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37.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8.xm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9.xm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0.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1.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0.jpeg"/></Relationships>
</file>

<file path=ppt/slides/_rels/slide2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2.xm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43.xm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4.xml"/><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png"/></Relationships>
</file>

<file path=ppt/slides/_rels/slide2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45.xm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46.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47.xml"/><Relationship Id="rId1" Type="http://schemas.openxmlformats.org/officeDocument/2006/relationships/slideLayout" Target="../slideLayouts/slideLayout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8.xml"/><Relationship Id="rId1" Type="http://schemas.openxmlformats.org/officeDocument/2006/relationships/slideLayout" Target="../slideLayouts/slideLayout14.xml"/><Relationship Id="rId4" Type="http://schemas.openxmlformats.org/officeDocument/2006/relationships/image" Target="../media/image19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1.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1.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1.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1.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7.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61.jpe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1.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57.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得胜的，</a:t>
            </a:r>
            <a:r>
              <a:rPr kumimoji="0" lang="en-US" sz="2400" b="0" i="0" u="none" strike="noStrike" kern="1200" cap="none" spc="0" normalizeH="0" baseline="0" noProof="0" dirty="0">
                <a:ln>
                  <a:noFill/>
                </a:ln>
                <a:solidFill>
                  <a:srgbClr val="FF0000"/>
                </a:solidFill>
                <a:effectLst/>
                <a:uLnTx/>
                <a:uFillTx/>
                <a:latin typeface="ＭＳ Ｐゴシック"/>
                <a:ea typeface="ＭＳ Ｐゴシック"/>
                <a:cs typeface="ＭＳ Ｐゴシック"/>
              </a:rPr>
              <a:t>必承受这些为业：我要作他的神，他要作我的儿子</a:t>
            </a: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(21:7)</a:t>
            </a:r>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得胜者</a:t>
            </a:r>
            <a:r>
              <a:rPr kumimoji="0" 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zh-CN" alt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启示录</a:t>
            </a:r>
            <a:r>
              <a:rPr kumimoji="0" 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老底嘉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士每拿</a:t>
            </a:r>
          </a:p>
        </p:txBody>
      </p:sp>
      <p:sp>
        <p:nvSpPr>
          <p:cNvPr id="2" name="Title 2">
            <a:extLst>
              <a:ext uri="{FF2B5EF4-FFF2-40B4-BE49-F238E27FC236}">
                <a16:creationId xmlns:a16="http://schemas.microsoft.com/office/drawing/2014/main" id="{DDC1236D-AD4F-7CDF-29F9-8BF58809EE76}"/>
              </a:ext>
            </a:extLst>
          </p:cNvPr>
          <p:cNvSpPr txBox="1">
            <a:spLocks/>
          </p:cNvSpPr>
          <p:nvPr/>
        </p:nvSpPr>
        <p:spPr bwMode="auto">
          <a:xfrm rot="20778595">
            <a:off x="16150" y="2279925"/>
            <a:ext cx="9144000" cy="156966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8800" kern="0" dirty="0">
                <a:latin typeface="Arial" charset="0"/>
                <a:ea typeface="Osaka" charset="0"/>
                <a:cs typeface="Arial" charset="0"/>
              </a:rPr>
              <a:t>启示录</a:t>
            </a:r>
            <a:r>
              <a:rPr lang="en-US" sz="8800" kern="0" dirty="0">
                <a:latin typeface="Arial" charset="0"/>
                <a:ea typeface="Osaka" charset="0"/>
                <a:cs typeface="Arial" charset="0"/>
              </a:rPr>
              <a:t> 3</a:t>
            </a:r>
          </a:p>
        </p:txBody>
      </p:sp>
      <p:sp>
        <p:nvSpPr>
          <p:cNvPr id="4" name="Text Box 6">
            <a:extLst>
              <a:ext uri="{FF2B5EF4-FFF2-40B4-BE49-F238E27FC236}">
                <a16:creationId xmlns:a16="http://schemas.microsoft.com/office/drawing/2014/main" id="{AA075CD9-618C-B1D7-7E8A-5E391A218126}"/>
              </a:ext>
            </a:extLst>
          </p:cNvPr>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07440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 y="5358193"/>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000" b="1" i="1" dirty="0">
                <a:solidFill>
                  <a:srgbClr val="FFFFFF"/>
                </a:solidFill>
                <a:effectLst>
                  <a:outerShdw blurRad="38100" dist="38100" dir="2700000" algn="tl">
                    <a:srgbClr val="000000">
                      <a:alpha val="43137"/>
                    </a:srgbClr>
                  </a:outerShdw>
                </a:effectLst>
              </a:rPr>
              <a:t>我们的系列即将完成</a:t>
            </a:r>
            <a:r>
              <a:rPr lang="en-US" altLang="zh-CN" sz="4000" b="1" i="1" dirty="0">
                <a:solidFill>
                  <a:srgbClr val="FFFFFF"/>
                </a:solidFill>
                <a:effectLst>
                  <a:outerShdw blurRad="38100" dist="38100" dir="2700000" algn="tl">
                    <a:srgbClr val="000000">
                      <a:alpha val="43137"/>
                    </a:srgbClr>
                  </a:outerShdw>
                </a:effectLst>
              </a:rPr>
              <a:t>...</a:t>
            </a:r>
            <a:endParaRPr lang="en-US" sz="4000" b="1" i="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7048" cy="5209822"/>
          </a:xfrm>
          <a:prstGeom prst="rect">
            <a:avLst/>
          </a:prstGeom>
        </p:spPr>
      </p:pic>
      <p:sp>
        <p:nvSpPr>
          <p:cNvPr id="6" name="Text Box 1028"/>
          <p:cNvSpPr txBox="1">
            <a:spLocks noChangeArrowheads="1"/>
          </p:cNvSpPr>
          <p:nvPr/>
        </p:nvSpPr>
        <p:spPr bwMode="auto">
          <a:xfrm>
            <a:off x="5562600" y="2131076"/>
            <a:ext cx="358140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1800" b="1" dirty="0">
                <a:solidFill>
                  <a:srgbClr val="FFFFFF"/>
                </a:solidFill>
              </a:rPr>
              <a:t>耶稣的书写事奉</a:t>
            </a:r>
            <a:endParaRPr lang="en-US" sz="1800" b="1"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p:nvPr/>
        </p:nvSpPr>
        <p:spPr>
          <a:xfrm>
            <a:off x="332509" y="349135"/>
            <a:ext cx="8545483" cy="769441"/>
          </a:xfrm>
          <a:prstGeom prst="rect">
            <a:avLst/>
          </a:prstGeom>
          <a:solidFill>
            <a:srgbClr val="800000"/>
          </a:solidFill>
        </p:spPr>
        <p:txBody>
          <a:bodyPr wrap="square">
            <a:spAutoFit/>
          </a:bodyPr>
          <a:lstStyle/>
          <a:p>
            <a:r>
              <a:rPr lang="zh-CN" altLang="en-US" sz="4400" dirty="0">
                <a:solidFill>
                  <a:srgbClr val="FFFFFF"/>
                </a:solidFill>
              </a:rPr>
              <a:t>          耶稣对你有何想法？</a:t>
            </a:r>
            <a:endParaRPr lang="en-US" dirty="0"/>
          </a:p>
        </p:txBody>
      </p:sp>
    </p:spTree>
    <p:extLst>
      <p:ext uri="{BB962C8B-B14F-4D97-AF65-F5344CB8AC3E}">
        <p14:creationId xmlns:p14="http://schemas.microsoft.com/office/powerpoint/2010/main" val="28860575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41663"/>
            <a:ext cx="498475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523220"/>
          </a:xfrm>
          <a:prstGeom prst="rect">
            <a:avLst/>
          </a:prstGeom>
          <a:solidFill>
            <a:schemeClr val="tx1"/>
          </a:solidFill>
        </p:spPr>
        <p:txBody>
          <a:bodyPr wrap="square">
            <a:spAutoFit/>
          </a:bodyPr>
          <a:lstStyle/>
          <a:p>
            <a:pPr>
              <a:defRPr/>
            </a:pPr>
            <a:r>
              <a:rPr lang="zh-CN" altLang="en-US" sz="2800" b="1" dirty="0">
                <a:solidFill>
                  <a:schemeClr val="bg1"/>
                </a:solidFill>
              </a:rPr>
              <a:t>让我们传福音给更多新加坡居民</a:t>
            </a:r>
            <a:r>
              <a:rPr lang="en-US" sz="2800" b="1" dirty="0">
                <a:solidFill>
                  <a:srgbClr val="FFFFFF"/>
                </a:solidFill>
                <a:latin typeface="Arial"/>
                <a:ea typeface="ＭＳ Ｐゴシック" pitchFamily="34" charset="-128"/>
                <a:cs typeface="Arial"/>
              </a:rPr>
              <a:t>!</a:t>
            </a:r>
          </a:p>
        </p:txBody>
      </p:sp>
    </p:spTree>
    <p:extLst>
      <p:ext uri="{BB962C8B-B14F-4D97-AF65-F5344CB8AC3E}">
        <p14:creationId xmlns:p14="http://schemas.microsoft.com/office/powerpoint/2010/main" val="37733495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98700" y="228600"/>
            <a:ext cx="4686300" cy="533400"/>
          </a:xfrm>
        </p:spPr>
        <p:txBody>
          <a:bodyPr>
            <a:normAutofit fontScale="90000"/>
          </a:bodyPr>
          <a:lstStyle/>
          <a:p>
            <a:pPr eaLnBrk="1" hangingPunct="1"/>
            <a:r>
              <a:rPr lang="zh-CN" altLang="en-US" sz="3200" b="1" dirty="0">
                <a:solidFill>
                  <a:srgbClr val="993300"/>
                </a:solidFill>
              </a:rPr>
              <a:t>我们的异像</a:t>
            </a:r>
            <a:r>
              <a:rPr lang="en-US" sz="3200" b="1" i="1" dirty="0">
                <a:solidFill>
                  <a:srgbClr val="800000"/>
                </a:solidFill>
                <a:latin typeface="Arial" charset="0"/>
                <a:ea typeface="ＭＳ Ｐゴシック" charset="0"/>
                <a:cs typeface="Arial" charset="0"/>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爱神</a:t>
              </a:r>
              <a:endParaRPr lang="en-US" sz="4400" b="1" kern="0" dirty="0">
                <a:solidFill>
                  <a:srgbClr val="800000"/>
                </a:solidFill>
                <a:latin typeface="Arial"/>
                <a:ea typeface="ＭＳ Ｐゴシック" pitchFamily="-107" charset="-128"/>
                <a:cs typeface="Arial"/>
              </a:endParaRP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爱国</a:t>
            </a:r>
            <a:endParaRPr lang="en-US" sz="4400" b="1" kern="0" dirty="0">
              <a:solidFill>
                <a:srgbClr val="800000"/>
              </a:solidFill>
              <a:latin typeface="Arial"/>
              <a:ea typeface="ＭＳ Ｐゴシック" pitchFamily="-107" charset="-128"/>
              <a:cs typeface="Arial"/>
            </a:endParaRP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爱教会</a:t>
              </a:r>
              <a:endParaRPr lang="en-US" sz="4400" b="1" kern="0" dirty="0">
                <a:solidFill>
                  <a:srgbClr val="80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a:prstGeom prst="rect">
            <a:avLst/>
          </a:prstGeo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6" name="Rectangle 15"/>
          <p:cNvSpPr/>
          <p:nvPr/>
        </p:nvSpPr>
        <p:spPr bwMode="auto">
          <a:xfrm>
            <a:off x="299546" y="1939159"/>
            <a:ext cx="1828800" cy="8828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b="1" dirty="0"/>
              <a:t>十字路口的</a:t>
            </a:r>
            <a:endParaRPr lang="en-US" altLang="zh-CN" b="1" dirty="0"/>
          </a:p>
          <a:p>
            <a:r>
              <a:rPr lang="zh-CN" altLang="en-US" b="1" dirty="0"/>
              <a:t>国际礼拜堂</a:t>
            </a:r>
            <a:endParaRPr lang="en-US" altLang="zh-CN" b="1" dirty="0"/>
          </a:p>
          <a:p>
            <a:endParaRPr kumimoji="0" lang="en-US" sz="24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6428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zh-CN" altLang="en-US" b="1" dirty="0">
                <a:latin typeface="Arial" charset="0"/>
                <a:ea typeface="ＭＳ Ｐゴシック" charset="0"/>
                <a:cs typeface="ＭＳ Ｐゴシック" charset="0"/>
              </a:rPr>
              <a:t>我们的使命</a:t>
            </a:r>
            <a:endParaRPr lang="en-US" b="1" dirty="0">
              <a:latin typeface="Arial" charset="0"/>
              <a:ea typeface="ＭＳ Ｐゴシック" charset="0"/>
              <a:cs typeface="ＭＳ Ｐゴシック"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5" y="1676400"/>
            <a:ext cx="3643313"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5"/>
          <p:cNvSpPr>
            <a:spLocks noChangeArrowheads="1"/>
          </p:cNvSpPr>
          <p:nvPr/>
        </p:nvSpPr>
        <p:spPr bwMode="auto">
          <a:xfrm>
            <a:off x="35496" y="2780928"/>
            <a:ext cx="2736304"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泰国</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越南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印度</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蒙古</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菲律宾</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缅甸</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巴基斯坦</a:t>
            </a:r>
            <a:endParaRPr lang="en-US" sz="3200" b="1" dirty="0">
              <a:solidFill>
                <a:srgbClr val="000000"/>
              </a:solidFill>
              <a:latin typeface="Arial" charset="0"/>
            </a:endParaRPr>
          </a:p>
        </p:txBody>
      </p:sp>
      <p:sp>
        <p:nvSpPr>
          <p:cNvPr id="6" name="Rectangle 5"/>
          <p:cNvSpPr>
            <a:spLocks noChangeArrowheads="1"/>
          </p:cNvSpPr>
          <p:nvPr/>
        </p:nvSpPr>
        <p:spPr bwMode="auto">
          <a:xfrm>
            <a:off x="2555776" y="2791544"/>
            <a:ext cx="288032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a:t>
            </a:r>
            <a:r>
              <a:rPr lang="zh-CN" altLang="en-US" sz="3200" b="1" dirty="0">
                <a:solidFill>
                  <a:srgbClr val="000000"/>
                </a:solidFill>
                <a:latin typeface="Arial" charset="0"/>
              </a:rPr>
              <a:t>孟加拉</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阿富汗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尼泊尔</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加拿大</a:t>
            </a:r>
            <a:r>
              <a:rPr lang="en-US" sz="3200" b="1" dirty="0">
                <a:solidFill>
                  <a:srgbClr val="000000"/>
                </a:solidFill>
                <a:latin typeface="Arial" charset="0"/>
              </a:rPr>
              <a:t> (</a:t>
            </a:r>
            <a:r>
              <a:rPr lang="zh-CN" altLang="en-US" sz="3200" b="1" dirty="0">
                <a:solidFill>
                  <a:srgbClr val="000000"/>
                </a:solidFill>
                <a:latin typeface="Arial" charset="0"/>
              </a:rPr>
              <a:t>印度尼西亚的训练</a:t>
            </a:r>
            <a:r>
              <a:rPr lang="en-US" sz="3200" b="1" dirty="0">
                <a:solidFill>
                  <a:srgbClr val="000000"/>
                </a:solidFill>
                <a:latin typeface="Arial" charset="0"/>
              </a:rPr>
              <a:t>) </a:t>
            </a:r>
          </a:p>
        </p:txBody>
      </p:sp>
      <p:pic>
        <p:nvPicPr>
          <p:cNvPr id="13" name="Picture 4" descr="Crossroads-Log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1743075"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p:nvSpPr>
        <p:spPr>
          <a:xfrm>
            <a:off x="269875" y="1727627"/>
            <a:ext cx="4572000" cy="830997"/>
          </a:xfrm>
          <a:prstGeom prst="rect">
            <a:avLst/>
          </a:prstGeom>
          <a:solidFill>
            <a:schemeClr val="bg1"/>
          </a:solidFill>
        </p:spPr>
        <p:txBody>
          <a:bodyPr>
            <a:spAutoFit/>
          </a:bodyPr>
          <a:lstStyle/>
          <a:p>
            <a:r>
              <a:rPr lang="zh-CN" altLang="en-US" b="1" dirty="0"/>
              <a:t>十字路口的</a:t>
            </a:r>
            <a:endParaRPr lang="en-US" altLang="zh-CN" b="1" dirty="0"/>
          </a:p>
          <a:p>
            <a:r>
              <a:rPr lang="zh-CN" altLang="en-US" b="1" dirty="0"/>
              <a:t>国际礼拜堂</a:t>
            </a:r>
            <a:endParaRPr lang="en-US" altLang="zh-CN" b="1" dirty="0"/>
          </a:p>
        </p:txBody>
      </p:sp>
    </p:spTree>
    <p:extLst>
      <p:ext uri="{BB962C8B-B14F-4D97-AF65-F5344CB8AC3E}">
        <p14:creationId xmlns:p14="http://schemas.microsoft.com/office/powerpoint/2010/main" val="2881363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49823068"/>
              </p:ext>
            </p:extLst>
          </p:nvPr>
        </p:nvGraphicFramePr>
        <p:xfrm>
          <a:off x="1810982" y="3354860"/>
          <a:ext cx="6408712" cy="4264248"/>
        </p:xfrm>
        <a:graphic>
          <a:graphicData uri="http://schemas.openxmlformats.org/drawingml/2006/chart">
            <c:chart xmlns:c="http://schemas.openxmlformats.org/drawingml/2006/chart" xmlns:r="http://schemas.openxmlformats.org/officeDocument/2006/relationships" r:id="rId4"/>
          </a:graphicData>
        </a:graphic>
      </p:graphicFrame>
      <p:pic>
        <p:nvPicPr>
          <p:cNvPr id="172033" name="Picture 1026" descr="fiveglob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使命呼召</a:t>
            </a:r>
            <a:endParaRPr lang="en-US" b="1" dirty="0">
              <a:solidFill>
                <a:srgbClr val="FFFFFF"/>
              </a:solidFill>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pPr>
            <a:r>
              <a:rPr lang="en-US" sz="5400" b="1" dirty="0">
                <a:solidFill>
                  <a:srgbClr val="000000"/>
                </a:solidFill>
                <a:latin typeface="Arial" charset="0"/>
              </a:rPr>
              <a:t>20%</a:t>
            </a:r>
          </a:p>
        </p:txBody>
      </p:sp>
      <p:sp>
        <p:nvSpPr>
          <p:cNvPr id="6" name="Rectangle 5"/>
          <p:cNvSpPr/>
          <p:nvPr/>
        </p:nvSpPr>
        <p:spPr bwMode="auto">
          <a:xfrm>
            <a:off x="6351373" y="4670854"/>
            <a:ext cx="2421925" cy="1853514"/>
          </a:xfrm>
          <a:prstGeom prst="rect">
            <a:avLst/>
          </a:prstGeom>
          <a:solidFill>
            <a:schemeClr val="accent3"/>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sz="3600" b="1" dirty="0"/>
              <a:t>使命</a:t>
            </a:r>
            <a:endParaRPr lang="en-US" altLang="zh-CN" sz="3600" b="1" dirty="0"/>
          </a:p>
          <a:p>
            <a:endParaRPr lang="en-US" altLang="zh-CN" sz="3600" b="1" dirty="0"/>
          </a:p>
          <a:p>
            <a:r>
              <a:rPr lang="zh-CN" altLang="en-US" sz="3600" b="1" dirty="0"/>
              <a:t>新加坡</a:t>
            </a:r>
            <a:endParaRPr kumimoji="0" lang="en-US" sz="36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069517678"/>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打开门外出传福音</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TW"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TW" sz="4000" b="1" dirty="0">
                <a:solidFill>
                  <a:prstClr val="white"/>
                </a:solidFill>
                <a:effectLst>
                  <a:glow rad="165100">
                    <a:prstClr val="black"/>
                  </a:glow>
                </a:effectLst>
                <a:ea typeface="ＭＳ Ｐゴシック" charset="0"/>
              </a:rPr>
              <a:t>…" </a:t>
            </a:r>
            <a:br>
              <a:rPr lang="en-US" altLang="zh-TW" sz="4000" b="1" dirty="0">
                <a:solidFill>
                  <a:prstClr val="white"/>
                </a:solidFill>
                <a:effectLst>
                  <a:glow rad="165100">
                    <a:prstClr val="black"/>
                  </a:glow>
                </a:effectLst>
                <a:ea typeface="ＭＳ Ｐゴシック" charset="0"/>
              </a:rPr>
            </a:br>
            <a:r>
              <a:rPr lang="en-US" altLang="zh-TW" sz="4000" b="1" dirty="0">
                <a:solidFill>
                  <a:prstClr val="white"/>
                </a:solidFill>
                <a:effectLst>
                  <a:glow rad="165100">
                    <a:prstClr val="black"/>
                  </a:glow>
                </a:effectLst>
                <a:ea typeface="ＭＳ Ｐゴシック" charset="0"/>
              </a:rPr>
              <a:t>(3:8 </a:t>
            </a:r>
            <a:r>
              <a:rPr lang="zh-CN" altLang="en-US" sz="4000" b="1" dirty="0">
                <a:solidFill>
                  <a:prstClr val="white"/>
                </a:solidFill>
                <a:effectLst>
                  <a:glow rad="165100">
                    <a:prstClr val="black"/>
                  </a:glow>
                </a:effectLst>
                <a:ea typeface="ＭＳ Ｐゴシック" charset="0"/>
              </a:rPr>
              <a:t>新译本</a:t>
            </a:r>
            <a:r>
              <a:rPr lang="en-US" altLang="zh-TW"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a:srcRect l="3969" r="43652"/>
          <a:stretch/>
        </p:blipFill>
        <p:spPr>
          <a:xfrm>
            <a:off x="1105646" y="2016919"/>
            <a:ext cx="3152589" cy="4017517"/>
          </a:xfrm>
          <a:prstGeom prst="rect">
            <a:avLst/>
          </a:prstGeom>
        </p:spPr>
      </p:pic>
    </p:spTree>
    <p:extLst>
      <p:ext uri="{BB962C8B-B14F-4D97-AF65-F5344CB8AC3E}">
        <p14:creationId xmlns:p14="http://schemas.microsoft.com/office/powerpoint/2010/main" val="3196681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Tree>
    <p:extLst>
      <p:ext uri="{BB962C8B-B14F-4D97-AF65-F5344CB8AC3E}">
        <p14:creationId xmlns:p14="http://schemas.microsoft.com/office/powerpoint/2010/main" val="279163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3751263"/>
            <a:ext cx="2617787" cy="196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6" name="Picture 7" descr="20070920110247177.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dirty="0">
                <a:solidFill>
                  <a:srgbClr val="800000"/>
                </a:solidFill>
                <a:latin typeface="ＭＳ Ｐゴシック"/>
                <a:ea typeface="ＭＳ Ｐゴシック"/>
                <a:cs typeface="ＭＳ Ｐゴシック"/>
              </a:rPr>
              <a:t>2010 </a:t>
            </a:r>
            <a:r>
              <a:rPr lang="zh-CN" altLang="en-US" sz="6600" dirty="0">
                <a:solidFill>
                  <a:srgbClr val="800000"/>
                </a:solidFill>
                <a:latin typeface="ＭＳ Ｐゴシック"/>
                <a:ea typeface="ＭＳ Ｐゴシック"/>
                <a:cs typeface="ＭＳ Ｐゴシック"/>
              </a:rPr>
              <a:t>福音之旅？</a:t>
            </a:r>
            <a:endParaRPr lang="en-US" sz="6600" dirty="0">
              <a:solidFill>
                <a:srgbClr val="800000"/>
              </a:solidFill>
              <a:latin typeface="ＭＳ Ｐゴシック"/>
              <a:ea typeface="ＭＳ Ｐゴシック"/>
              <a:cs typeface="ＭＳ Ｐゴシック"/>
            </a:endParaRPr>
          </a:p>
        </p:txBody>
      </p:sp>
      <p:sp>
        <p:nvSpPr>
          <p:cNvPr id="241669" name="Title 1"/>
          <p:cNvSpPr txBox="1">
            <a:spLocks/>
          </p:cNvSpPr>
          <p:nvPr/>
        </p:nvSpPr>
        <p:spPr bwMode="auto">
          <a:xfrm>
            <a:off x="0" y="4724400"/>
            <a:ext cx="6783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r>
              <a:rPr lang="zh-CN" altLang="en-US" sz="4000" b="1" dirty="0">
                <a:solidFill>
                  <a:srgbClr val="800000"/>
                </a:solidFill>
              </a:rPr>
              <a:t>什么活动？教导</a:t>
            </a:r>
            <a:endParaRPr lang="en-US" sz="4000" b="1" dirty="0">
              <a:solidFill>
                <a:srgbClr val="800000"/>
              </a:solidFill>
              <a:latin typeface="Calibri" charset="0"/>
            </a:endParaRPr>
          </a:p>
          <a:p>
            <a:pPr algn="ctr" eaLnBrk="1" hangingPunct="1">
              <a:lnSpc>
                <a:spcPct val="80000"/>
              </a:lnSpc>
            </a:pPr>
            <a:endParaRPr lang="en-US" sz="3100" dirty="0">
              <a:solidFill>
                <a:srgbClr val="000000"/>
              </a:solidFill>
              <a:latin typeface="Calibri" charset="0"/>
            </a:endParaRPr>
          </a:p>
          <a:p>
            <a:pPr algn="ctr" eaLnBrk="1" hangingPunct="1">
              <a:lnSpc>
                <a:spcPct val="80000"/>
              </a:lnSpc>
            </a:pPr>
            <a:endParaRPr lang="en-US" sz="3100" dirty="0">
              <a:solidFill>
                <a:srgbClr val="000000"/>
              </a:solidFill>
              <a:latin typeface="Calibri"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sz="2500" b="1" dirty="0">
              <a:solidFill>
                <a:srgbClr val="800000"/>
              </a:solidFill>
              <a:latin typeface="Calibri" charset="0"/>
            </a:endParaRPr>
          </a:p>
          <a:p>
            <a:pPr algn="ctr" eaLnBrk="1" hangingPunct="1">
              <a:lnSpc>
                <a:spcPct val="80000"/>
              </a:lnSpc>
            </a:pPr>
            <a:r>
              <a:rPr lang="zh-CN" altLang="en-US" sz="4000" b="1" dirty="0">
                <a:solidFill>
                  <a:srgbClr val="800000"/>
                </a:solidFill>
                <a:latin typeface="ＭＳ Ｐゴシック"/>
                <a:ea typeface="ＭＳ Ｐゴシック"/>
                <a:cs typeface="ＭＳ Ｐゴシック"/>
              </a:rPr>
              <a:t>什么地点？外蒙古</a:t>
            </a:r>
            <a:endParaRPr lang="en-US" sz="4000" b="1" dirty="0">
              <a:solidFill>
                <a:srgbClr val="800000"/>
              </a:solidFill>
              <a:latin typeface="ＭＳ Ｐゴシック"/>
              <a:ea typeface="ＭＳ Ｐゴシック"/>
              <a:cs typeface="ＭＳ Ｐゴシック"/>
            </a:endParaRPr>
          </a:p>
          <a:p>
            <a:pPr algn="ctr" eaLnBrk="1" hangingPunct="1">
              <a:lnSpc>
                <a:spcPct val="80000"/>
              </a:lnSpc>
            </a:pPr>
            <a:endParaRPr lang="en-US" sz="2500" dirty="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n-US" sz="3100" b="1" dirty="0">
              <a:solidFill>
                <a:srgbClr val="800000"/>
              </a:solidFill>
              <a:latin typeface="Calibri" charset="0"/>
            </a:endParaRPr>
          </a:p>
          <a:p>
            <a:pPr algn="ctr" eaLnBrk="1" hangingPunct="1">
              <a:lnSpc>
                <a:spcPct val="90000"/>
              </a:lnSpc>
            </a:pPr>
            <a:r>
              <a:rPr lang="zh-CN" altLang="en-US" sz="4000" b="1" dirty="0">
                <a:solidFill>
                  <a:srgbClr val="800000"/>
                </a:solidFill>
                <a:latin typeface="ＭＳ Ｐゴシック"/>
                <a:ea typeface="ＭＳ Ｐゴシック"/>
                <a:cs typeface="ＭＳ Ｐゴシック"/>
              </a:rPr>
              <a:t>什么时间？</a:t>
            </a:r>
            <a:r>
              <a:rPr lang="en-US" sz="4000" dirty="0">
                <a:solidFill>
                  <a:srgbClr val="800000"/>
                </a:solidFill>
                <a:latin typeface="ＭＳ Ｐゴシック"/>
                <a:ea typeface="ＭＳ Ｐゴシック"/>
                <a:cs typeface="ＭＳ Ｐゴシック"/>
              </a:rPr>
              <a:t> 9</a:t>
            </a:r>
            <a:r>
              <a:rPr lang="zh-CN" altLang="en-US" sz="4000" b="1" dirty="0">
                <a:solidFill>
                  <a:srgbClr val="800000"/>
                </a:solidFill>
                <a:latin typeface="ＭＳ Ｐゴシック"/>
                <a:ea typeface="ＭＳ Ｐゴシック"/>
                <a:cs typeface="ＭＳ Ｐゴシック"/>
              </a:rPr>
              <a:t>月</a:t>
            </a:r>
            <a:r>
              <a:rPr lang="zh-CN" altLang="en-US" sz="4000" dirty="0">
                <a:solidFill>
                  <a:srgbClr val="800000"/>
                </a:solidFill>
                <a:latin typeface="ＭＳ Ｐゴシック"/>
                <a:ea typeface="ＭＳ Ｐゴシック"/>
                <a:cs typeface="ＭＳ Ｐゴシック"/>
              </a:rPr>
              <a:t> </a:t>
            </a:r>
            <a:r>
              <a:rPr lang="en-US" sz="4000" dirty="0">
                <a:solidFill>
                  <a:srgbClr val="800000"/>
                </a:solidFill>
                <a:latin typeface="ＭＳ Ｐゴシック"/>
                <a:ea typeface="ＭＳ Ｐゴシック"/>
                <a:cs typeface="ＭＳ Ｐゴシック"/>
              </a:rPr>
              <a:t>4-12, 2010</a:t>
            </a:r>
          </a:p>
          <a:p>
            <a:pPr algn="ctr" eaLnBrk="1" hangingPunct="1">
              <a:lnSpc>
                <a:spcPct val="90000"/>
              </a:lnSpc>
            </a:pPr>
            <a:endParaRPr lang="en-US" sz="3100" dirty="0">
              <a:solidFill>
                <a:srgbClr val="000000"/>
              </a:solidFill>
              <a:latin typeface="Calibri" charset="0"/>
            </a:endParaRPr>
          </a:p>
          <a:p>
            <a:pPr algn="ctr" eaLnBrk="1" hangingPunct="1">
              <a:lnSpc>
                <a:spcPct val="90000"/>
              </a:lnSpc>
            </a:pPr>
            <a:endParaRPr lang="en-US" sz="3100" dirty="0">
              <a:solidFill>
                <a:srgbClr val="000000"/>
              </a:solidFill>
              <a:latin typeface="Calibri" charset="0"/>
            </a:endParaRPr>
          </a:p>
        </p:txBody>
      </p:sp>
    </p:spTree>
    <p:extLst>
      <p:ext uri="{BB962C8B-B14F-4D97-AF65-F5344CB8AC3E}">
        <p14:creationId xmlns:p14="http://schemas.microsoft.com/office/powerpoint/2010/main" val="188113811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en-US" sz="6600" dirty="0">
                <a:solidFill>
                  <a:srgbClr val="800000"/>
                </a:solidFill>
                <a:latin typeface="ＭＳ Ｐゴシック"/>
                <a:ea typeface="ＭＳ Ｐゴシック"/>
                <a:cs typeface="ＭＳ Ｐゴシック"/>
              </a:rPr>
              <a:t>2012</a:t>
            </a:r>
            <a:r>
              <a:rPr lang="zh-CN" altLang="en-US" sz="6600" b="1" dirty="0">
                <a:solidFill>
                  <a:srgbClr val="800000"/>
                </a:solidFill>
                <a:latin typeface="ＭＳ Ｐゴシック"/>
                <a:ea typeface="ＭＳ Ｐゴシック"/>
                <a:cs typeface="ＭＳ Ｐゴシック"/>
              </a:rPr>
              <a:t>缅甸福音之旅</a:t>
            </a:r>
            <a:endParaRPr lang="en-US" sz="6600" b="1" dirty="0">
              <a:solidFill>
                <a:srgbClr val="800000"/>
              </a:solidFill>
              <a:latin typeface="ＭＳ Ｐゴシック"/>
              <a:ea typeface="ＭＳ Ｐゴシック"/>
              <a:cs typeface="ＭＳ Ｐゴシック"/>
            </a:endParaRPr>
          </a:p>
        </p:txBody>
      </p:sp>
      <p:sp>
        <p:nvSpPr>
          <p:cNvPr id="162821" name="Title 1"/>
          <p:cNvSpPr txBox="1">
            <a:spLocks/>
          </p:cNvSpPr>
          <p:nvPr/>
        </p:nvSpPr>
        <p:spPr bwMode="auto">
          <a:xfrm>
            <a:off x="228600" y="4724400"/>
            <a:ext cx="8802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3100" b="1" dirty="0">
              <a:solidFill>
                <a:srgbClr val="8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活动？裁判和教导工作</a:t>
            </a:r>
            <a:r>
              <a:rPr lang="en-US" sz="4000" b="1" dirty="0">
                <a:solidFill>
                  <a:srgbClr val="800000"/>
                </a:solidFill>
                <a:latin typeface="ＭＳ Ｐゴシック"/>
                <a:ea typeface="ＭＳ Ｐゴシック"/>
                <a:cs typeface="ＭＳ Ｐゴシック"/>
              </a:rPr>
              <a:t> </a:t>
            </a:r>
            <a:endParaRPr lang="en-US" sz="3100" b="1" dirty="0">
              <a:solidFill>
                <a:srgbClr val="000000"/>
              </a:solidFill>
              <a:latin typeface="ＭＳ Ｐゴシック"/>
              <a:ea typeface="ＭＳ Ｐゴシック"/>
              <a:cs typeface="ＭＳ Ｐゴシック"/>
            </a:endParaRPr>
          </a:p>
          <a:p>
            <a:pPr algn="ctr" eaLnBrk="1" hangingPunct="1">
              <a:lnSpc>
                <a:spcPct val="80000"/>
              </a:lnSpc>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0"/>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地方</a:t>
            </a:r>
            <a:r>
              <a:rPr lang="en-US" sz="4000" b="1" dirty="0">
                <a:solidFill>
                  <a:srgbClr val="800000"/>
                </a:solidFill>
                <a:latin typeface="ＭＳ Ｐゴシック"/>
                <a:ea typeface="ＭＳ Ｐゴシック"/>
                <a:cs typeface="ＭＳ Ｐゴシック"/>
              </a:rPr>
              <a:t>?     </a:t>
            </a:r>
            <a:r>
              <a:rPr lang="zh-CN" altLang="en-US" sz="4000" b="1" dirty="0">
                <a:solidFill>
                  <a:srgbClr val="800000"/>
                </a:solidFill>
                <a:latin typeface="ＭＳ Ｐゴシック"/>
                <a:ea typeface="ＭＳ Ｐゴシック"/>
                <a:cs typeface="ＭＳ Ｐゴシック"/>
              </a:rPr>
              <a:t>仰光省</a:t>
            </a:r>
            <a:r>
              <a:rPr lang="en-US" sz="4000" b="1" dirty="0">
                <a:solidFill>
                  <a:srgbClr val="800000"/>
                </a:solidFill>
                <a:latin typeface="ＭＳ Ｐゴシック"/>
                <a:ea typeface="ＭＳ Ｐゴシック"/>
                <a:cs typeface="ＭＳ Ｐゴシック"/>
              </a:rPr>
              <a:t> </a:t>
            </a:r>
            <a:r>
              <a:rPr lang="en-US" sz="4000" b="1" dirty="0">
                <a:solidFill>
                  <a:srgbClr val="800000"/>
                </a:solidFill>
              </a:rPr>
              <a:t> </a:t>
            </a:r>
            <a:endParaRPr lang="en-US" sz="4000" b="1" dirty="0">
              <a:solidFill>
                <a:srgbClr val="800000"/>
              </a:solidFill>
              <a:latin typeface="Calibri" charset="0"/>
            </a:endParaRPr>
          </a:p>
          <a:p>
            <a:pPr algn="ctr" eaLnBrk="1" hangingPunct="1">
              <a:lnSpc>
                <a:spcPct val="80000"/>
              </a:lnSpc>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000" b="1" dirty="0">
                <a:solidFill>
                  <a:srgbClr val="800000"/>
                </a:solidFill>
                <a:latin typeface="ＭＳ Ｐゴシック"/>
                <a:ea typeface="ＭＳ Ｐゴシック"/>
                <a:cs typeface="ＭＳ Ｐゴシック"/>
              </a:rPr>
              <a:t>时间？</a:t>
            </a:r>
            <a:r>
              <a:rPr lang="en-US" altLang="zh-CN" sz="4000" b="1" dirty="0">
                <a:solidFill>
                  <a:srgbClr val="800000"/>
                </a:solidFill>
                <a:latin typeface="ＭＳ Ｐゴシック"/>
                <a:ea typeface="ＭＳ Ｐゴシック"/>
                <a:cs typeface="ＭＳ Ｐゴシック"/>
              </a:rPr>
              <a:t>    </a:t>
            </a:r>
            <a:r>
              <a:rPr lang="en-US" sz="4000" b="1" dirty="0">
                <a:solidFill>
                  <a:srgbClr val="800000"/>
                </a:solidFill>
                <a:latin typeface="ＭＳ Ｐゴシック"/>
                <a:ea typeface="ＭＳ Ｐゴシック"/>
                <a:cs typeface="ＭＳ Ｐゴシック"/>
              </a:rPr>
              <a:t>11</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30</a:t>
            </a:r>
            <a:r>
              <a:rPr lang="zh-CN" altLang="en-US" sz="4000" b="1" dirty="0">
                <a:solidFill>
                  <a:srgbClr val="800000"/>
                </a:solidFill>
                <a:latin typeface="ＭＳ Ｐゴシック"/>
                <a:ea typeface="ＭＳ Ｐゴシック"/>
                <a:cs typeface="ＭＳ Ｐゴシック"/>
              </a:rPr>
              <a:t>日</a:t>
            </a:r>
            <a:r>
              <a:rPr lang="en-US" sz="4000" b="1" dirty="0">
                <a:solidFill>
                  <a:srgbClr val="800000"/>
                </a:solidFill>
                <a:latin typeface="ＭＳ Ｐゴシック"/>
                <a:ea typeface="ＭＳ Ｐゴシック"/>
                <a:cs typeface="ＭＳ Ｐゴシック"/>
              </a:rPr>
              <a:t>-12</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a:t>
            </a:r>
            <a:r>
              <a:rPr lang="zh-CN" altLang="en-US" sz="4000" b="1" dirty="0">
                <a:solidFill>
                  <a:srgbClr val="800000"/>
                </a:solidFill>
                <a:latin typeface="ＭＳ Ｐゴシック"/>
                <a:ea typeface="ＭＳ Ｐゴシック"/>
                <a:cs typeface="ＭＳ Ｐゴシック"/>
              </a:rPr>
              <a:t>日</a:t>
            </a:r>
            <a:endParaRPr lang="en-US" sz="4000" b="1" dirty="0">
              <a:solidFill>
                <a:srgbClr val="800000"/>
              </a:solidFill>
              <a:latin typeface="ＭＳ Ｐゴシック"/>
              <a:ea typeface="ＭＳ Ｐゴシック"/>
              <a:cs typeface="ＭＳ Ｐゴシック"/>
            </a:endParaRP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人物？</a:t>
            </a:r>
            <a:r>
              <a:rPr lang="en-US" sz="4000" b="1" dirty="0">
                <a:solidFill>
                  <a:srgbClr val="800000"/>
                </a:solidFill>
                <a:latin typeface="ＭＳ Ｐゴシック"/>
                <a:ea typeface="ＭＳ Ｐゴシック"/>
                <a:cs typeface="ＭＳ Ｐゴシック"/>
              </a:rPr>
              <a:t>	Lewis &amp; Barbara Winkler</a:t>
            </a:r>
          </a:p>
          <a:p>
            <a:pPr algn="ctr" eaLnBrk="1" hangingPunct="1">
              <a:lnSpc>
                <a:spcPct val="80000"/>
              </a:lnSpc>
              <a:defRPr/>
            </a:pPr>
            <a:endParaRPr lang="en-US" sz="2500" b="1" dirty="0">
              <a:solidFill>
                <a:srgbClr val="000000"/>
              </a:solidFill>
              <a:latin typeface="Calibri" charset="0"/>
            </a:endParaRPr>
          </a:p>
        </p:txBody>
      </p:sp>
      <p:sp>
        <p:nvSpPr>
          <p:cNvPr id="8" name="Rectangle 7"/>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曼德勒</a:t>
            </a:r>
            <a:endParaRPr lang="en-US" b="1" dirty="0">
              <a:solidFill>
                <a:schemeClr val="tx1"/>
              </a:solidFill>
            </a:endParaRPr>
          </a:p>
        </p:txBody>
      </p:sp>
      <p:sp>
        <p:nvSpPr>
          <p:cNvPr id="10" name="Rectangle 9"/>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掸邦</a:t>
            </a:r>
            <a:endParaRPr lang="en-US" b="1" dirty="0">
              <a:solidFill>
                <a:schemeClr val="tx1"/>
              </a:solidFill>
            </a:endParaRPr>
          </a:p>
        </p:txBody>
      </p:sp>
      <p:sp>
        <p:nvSpPr>
          <p:cNvPr id="11" name="Rectangle 10"/>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仰光</a:t>
            </a:r>
            <a:endParaRPr lang="en-US" b="1" dirty="0">
              <a:solidFill>
                <a:schemeClr val="tx1"/>
              </a:solidFill>
            </a:endParaRPr>
          </a:p>
        </p:txBody>
      </p:sp>
    </p:spTree>
    <p:extLst>
      <p:ext uri="{BB962C8B-B14F-4D97-AF65-F5344CB8AC3E}">
        <p14:creationId xmlns:p14="http://schemas.microsoft.com/office/powerpoint/2010/main" val="791675090"/>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zh-CN" sz="4800" b="1" dirty="0">
                <a:effectLst>
                  <a:glow rad="165100">
                    <a:schemeClr val="tx1"/>
                  </a:glow>
                </a:effectLst>
                <a:ea typeface="ＭＳ Ｐゴシック" charset="0"/>
              </a:rPr>
              <a:t>2</a:t>
            </a:r>
            <a:r>
              <a:rPr lang="en-US" altLang="zh-CN" sz="4800" b="1" dirty="0">
                <a:effectLst>
                  <a:glow rad="165100">
                    <a:schemeClr val="tx1"/>
                  </a:glow>
                </a:effectLst>
                <a:ea typeface="ＭＳ Ｐゴシック" charset="0"/>
              </a:rPr>
              <a:t>014</a:t>
            </a:r>
            <a:r>
              <a:rPr lang="zh-CN" altLang="en-US" sz="4800" b="1" dirty="0">
                <a:effectLst>
                  <a:glow rad="165100">
                    <a:schemeClr val="tx1"/>
                  </a:glow>
                </a:effectLst>
                <a:ea typeface="ＭＳ Ｐゴシック" charset="0"/>
              </a:rPr>
              <a:t>的邀请：走出新加坡传福音 </a:t>
            </a:r>
            <a:br>
              <a:rPr lang="en-US" sz="4800" dirty="0"/>
            </a:b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泰国</a:t>
            </a:r>
            <a:r>
              <a:rPr lang="en-US" sz="4000" b="1" dirty="0">
                <a:solidFill>
                  <a:prstClr val="white"/>
                </a:solidFill>
                <a:effectLst>
                  <a:glow rad="165100">
                    <a:prstClr val="black"/>
                  </a:glow>
                </a:effectLst>
                <a:ea typeface="ＭＳ Ｐゴシック" charset="0"/>
              </a:rPr>
              <a:t>: </a:t>
            </a:r>
          </a:p>
          <a:p>
            <a:pPr>
              <a:defRPr/>
            </a:pP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缅甸</a:t>
            </a:r>
            <a:r>
              <a:rPr lang="en-US" sz="4000" b="1" dirty="0">
                <a:solidFill>
                  <a:prstClr val="white"/>
                </a:solidFill>
                <a:effectLst>
                  <a:glow rad="165100">
                    <a:prstClr val="black"/>
                  </a:glow>
                </a:effectLst>
                <a:ea typeface="ＭＳ Ｐゴシック" charset="0"/>
              </a:rPr>
              <a:t>: </a:t>
            </a:r>
          </a:p>
          <a:p>
            <a:pPr>
              <a:defRPr/>
            </a:pPr>
            <a:r>
              <a:rPr lang="en-US" sz="4000" b="1" dirty="0">
                <a:solidFill>
                  <a:prstClr val="white"/>
                </a:solidFill>
                <a:effectLst>
                  <a:glow rad="165100">
                    <a:prstClr val="black"/>
                  </a:glow>
                </a:effectLst>
                <a:ea typeface="ＭＳ Ｐゴシック" charset="0"/>
              </a:rPr>
              <a:t>Jonathan Stone</a:t>
            </a:r>
          </a:p>
        </p:txBody>
      </p:sp>
    </p:spTree>
    <p:extLst>
      <p:ext uri="{BB962C8B-B14F-4D97-AF65-F5344CB8AC3E}">
        <p14:creationId xmlns:p14="http://schemas.microsoft.com/office/powerpoint/2010/main" val="738773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zh-CN" altLang="en-US" sz="6600" b="1" dirty="0">
                <a:solidFill>
                  <a:srgbClr val="800000"/>
                </a:solidFill>
                <a:latin typeface="ＭＳ Ｐゴシック"/>
                <a:ea typeface="ＭＳ Ｐゴシック"/>
                <a:cs typeface="ＭＳ Ｐゴシック"/>
              </a:rPr>
              <a:t>缅甸</a:t>
            </a:r>
            <a:r>
              <a:rPr lang="en-US" sz="6600" dirty="0">
                <a:solidFill>
                  <a:srgbClr val="800000"/>
                </a:solidFill>
                <a:latin typeface="ＭＳ Ｐゴシック"/>
                <a:ea typeface="ＭＳ Ｐゴシック"/>
                <a:cs typeface="ＭＳ Ｐゴシック"/>
              </a:rPr>
              <a:t>2014?</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81894"/>
            <a:ext cx="5273859" cy="3955394"/>
          </a:xfrm>
          <a:prstGeom prst="rect">
            <a:avLst/>
          </a:prstGeom>
        </p:spPr>
      </p:pic>
      <p:sp>
        <p:nvSpPr>
          <p:cNvPr id="6" name="Rectangle 5"/>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曼德勒</a:t>
            </a:r>
            <a:endParaRPr lang="en-US" b="1" dirty="0">
              <a:solidFill>
                <a:schemeClr val="tx1"/>
              </a:solidFill>
              <a:latin typeface="ＭＳ Ｐゴシック"/>
              <a:ea typeface="ＭＳ Ｐゴシック"/>
              <a:cs typeface="ＭＳ Ｐゴシック"/>
            </a:endParaRPr>
          </a:p>
        </p:txBody>
      </p:sp>
      <p:sp>
        <p:nvSpPr>
          <p:cNvPr id="7" name="Rectangle 6"/>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掸邦</a:t>
            </a:r>
            <a:endParaRPr lang="en-US" b="1" dirty="0">
              <a:solidFill>
                <a:schemeClr val="tx1"/>
              </a:solidFill>
              <a:latin typeface="ＭＳ Ｐゴシック"/>
              <a:ea typeface="ＭＳ Ｐゴシック"/>
              <a:cs typeface="ＭＳ Ｐゴシック"/>
            </a:endParaRPr>
          </a:p>
        </p:txBody>
      </p:sp>
      <p:sp>
        <p:nvSpPr>
          <p:cNvPr id="9" name="Rectangle 8"/>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仰光</a:t>
            </a:r>
            <a:endParaRPr lang="en-US" b="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10724987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329186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val="0"/>
              </a:ext>
            </a:extLst>
          </a:blip>
          <a:srcRect/>
          <a:stretch>
            <a:fillRect/>
          </a:stretch>
        </p:blipFill>
        <p:spPr>
          <a:xfrm>
            <a:off x="-1471506" y="-2882274"/>
            <a:ext cx="13455506" cy="89703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en-US" sz="2800" b="1" dirty="0" err="1">
                <a:latin typeface="ＭＳ Ｐゴシック"/>
                <a:ea typeface="ＭＳ Ｐゴシック"/>
                <a:cs typeface="ＭＳ Ｐゴシック"/>
              </a:rPr>
              <a:t>Coreas</a:t>
            </a:r>
            <a:r>
              <a:rPr lang="en-US" sz="2800" b="1" dirty="0">
                <a:latin typeface="ＭＳ Ｐゴシック"/>
                <a:ea typeface="ＭＳ Ｐゴシック"/>
                <a:cs typeface="ＭＳ Ｐゴシック"/>
              </a:rPr>
              <a:t> </a:t>
            </a:r>
            <a:r>
              <a:rPr lang="zh-CN" altLang="en-US" sz="2800" b="1" dirty="0">
                <a:latin typeface="ＭＳ Ｐゴシック"/>
                <a:ea typeface="ＭＳ Ｐゴシック"/>
                <a:cs typeface="ＭＳ Ｐゴシック"/>
              </a:rPr>
              <a:t>家人从</a:t>
            </a:r>
            <a:r>
              <a:rPr lang="en-US" sz="2800" b="1" dirty="0">
                <a:latin typeface="ＭＳ Ｐゴシック"/>
                <a:ea typeface="ＭＳ Ｐゴシック"/>
                <a:cs typeface="ＭＳ Ｐゴシック"/>
              </a:rPr>
              <a:t>2008</a:t>
            </a:r>
            <a:r>
              <a:rPr lang="zh-CN" altLang="en-US" sz="2800" b="1" dirty="0">
                <a:latin typeface="ＭＳ Ｐゴシック"/>
                <a:ea typeface="ＭＳ Ｐゴシック"/>
                <a:cs typeface="ＭＳ Ｐゴシック"/>
              </a:rPr>
              <a:t>年</a:t>
            </a:r>
            <a:r>
              <a:rPr lang="en-US" sz="2800" b="1" dirty="0">
                <a:latin typeface="ＭＳ Ｐゴシック"/>
                <a:ea typeface="ＭＳ Ｐゴシック"/>
                <a:cs typeface="ＭＳ Ｐゴシック"/>
              </a:rPr>
              <a:t>7</a:t>
            </a:r>
            <a:r>
              <a:rPr lang="zh-CN" altLang="en-US" sz="2800" b="1" dirty="0">
                <a:latin typeface="ＭＳ Ｐゴシック"/>
                <a:ea typeface="ＭＳ Ｐゴシック"/>
                <a:cs typeface="ＭＳ Ｐゴシック"/>
              </a:rPr>
              <a:t>月开始在泰国的曼谷</a:t>
            </a:r>
            <a:endParaRPr lang="th-TH" sz="2800" b="1" dirty="0">
              <a:latin typeface="ＭＳ Ｐゴシック"/>
              <a:ea typeface="ＭＳ Ｐゴシック"/>
              <a:cs typeface="ＭＳ Ｐゴシック"/>
            </a:endParaRPr>
          </a:p>
        </p:txBody>
      </p:sp>
    </p:spTree>
    <p:extLst>
      <p:ext uri="{BB962C8B-B14F-4D97-AF65-F5344CB8AC3E}">
        <p14:creationId xmlns:p14="http://schemas.microsoft.com/office/powerpoint/2010/main" val="14697675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007" y="0"/>
            <a:ext cx="9186007" cy="6878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en-GB" b="1" dirty="0" err="1">
                <a:solidFill>
                  <a:schemeClr val="bg1"/>
                </a:solidFill>
                <a:latin typeface="ＭＳ Ｐゴシック"/>
                <a:ea typeface="ＭＳ Ｐゴシック"/>
                <a:cs typeface="ＭＳ Ｐゴシック"/>
              </a:rPr>
              <a:t>Manik's</a:t>
            </a:r>
            <a:r>
              <a:rPr lang="en-GB" b="1" dirty="0">
                <a:solidFill>
                  <a:schemeClr val="bg1"/>
                </a:solidFill>
                <a:latin typeface="ＭＳ Ｐゴシック"/>
                <a:ea typeface="ＭＳ Ｐゴシック"/>
                <a:cs typeface="ＭＳ Ｐゴシック"/>
              </a:rPr>
              <a:t> </a:t>
            </a:r>
            <a:r>
              <a:rPr lang="zh-CN" altLang="en-US" b="1" dirty="0">
                <a:solidFill>
                  <a:srgbClr val="FFFFFF"/>
                </a:solidFill>
                <a:latin typeface="ＭＳ Ｐゴシック"/>
                <a:ea typeface="ＭＳ Ｐゴシック"/>
                <a:cs typeface="ＭＳ Ｐゴシック"/>
              </a:rPr>
              <a:t>建设囯際教会</a:t>
            </a:r>
            <a:endParaRPr lang="en-GB"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92141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0"/>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normAutofit fontScale="90000"/>
          </a:bodyPr>
          <a:lstStyle/>
          <a:p>
            <a:r>
              <a:rPr lang="zh-CN" altLang="en-US" dirty="0">
                <a:solidFill>
                  <a:schemeClr val="tx2">
                    <a:lumMod val="60000"/>
                    <a:lumOff val="40000"/>
                  </a:schemeClr>
                </a:solidFill>
              </a:rPr>
              <a:t>湖岸家庭中心</a:t>
            </a:r>
            <a:br>
              <a:rPr lang="en-US" dirty="0"/>
            </a:br>
            <a:endParaRPr lang="en-US" dirty="0">
              <a:solidFill>
                <a:schemeClr val="accent1"/>
              </a:solidFill>
              <a:latin typeface="Arial" charset="0"/>
              <a:ea typeface="ＭＳ Ｐゴシック" charset="0"/>
              <a:cs typeface="ＭＳ Ｐゴシック" charset="0"/>
            </a:endParaRPr>
          </a:p>
        </p:txBody>
      </p:sp>
      <p:pic>
        <p:nvPicPr>
          <p:cNvPr id="2437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35814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17" name="Picture 2" descr="Albina_directo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19638" y="685800"/>
            <a:ext cx="3617912"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000000"/>
                </a:solidFill>
              </a:rPr>
              <a:t>Albina Chan</a:t>
            </a:r>
          </a:p>
        </p:txBody>
      </p:sp>
      <p:sp>
        <p:nvSpPr>
          <p:cNvPr id="7" name="Rectangle 6"/>
          <p:cNvSpPr/>
          <p:nvPr/>
        </p:nvSpPr>
        <p:spPr>
          <a:xfrm>
            <a:off x="568411" y="4226011"/>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湖岸</a:t>
            </a:r>
            <a:endParaRPr lang="en-US" sz="2800" b="1" dirty="0">
              <a:solidFill>
                <a:schemeClr val="tx1"/>
              </a:solidFill>
            </a:endParaRPr>
          </a:p>
        </p:txBody>
      </p:sp>
      <p:sp>
        <p:nvSpPr>
          <p:cNvPr id="8" name="Rectangle 7"/>
          <p:cNvSpPr/>
          <p:nvPr/>
        </p:nvSpPr>
        <p:spPr>
          <a:xfrm>
            <a:off x="621956" y="5490519"/>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rPr>
              <a:t>中心</a:t>
            </a:r>
            <a:endParaRPr lang="en-US" b="1" dirty="0">
              <a:solidFill>
                <a:schemeClr val="tx1"/>
              </a:solidFill>
            </a:endParaRPr>
          </a:p>
        </p:txBody>
      </p:sp>
      <p:sp>
        <p:nvSpPr>
          <p:cNvPr id="9" name="Rectangle 8"/>
          <p:cNvSpPr/>
          <p:nvPr/>
        </p:nvSpPr>
        <p:spPr>
          <a:xfrm>
            <a:off x="600951" y="4756528"/>
            <a:ext cx="3490989" cy="569852"/>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家庭</a:t>
            </a:r>
            <a:endParaRPr lang="en-US" sz="2800" b="1" dirty="0">
              <a:solidFill>
                <a:schemeClr val="tx1"/>
              </a:solidFill>
            </a:endParaRPr>
          </a:p>
        </p:txBody>
      </p:sp>
    </p:spTree>
    <p:extLst>
      <p:ext uri="{BB962C8B-B14F-4D97-AF65-F5344CB8AC3E}">
        <p14:creationId xmlns:p14="http://schemas.microsoft.com/office/powerpoint/2010/main" val="24184328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zh-CN" altLang="en-US" sz="6600" b="1" dirty="0">
                <a:effectLst>
                  <a:glow rad="165100">
                    <a:schemeClr val="tx1"/>
                  </a:glow>
                </a:effectLst>
                <a:ea typeface="ＭＳ Ｐゴシック" charset="0"/>
              </a:rPr>
              <a:t>监狱</a:t>
            </a:r>
            <a:endParaRPr lang="en-US" sz="66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8800" b="1" i="1" dirty="0">
                <a:effectLst>
                  <a:glow rad="165100">
                    <a:prstClr val="black"/>
                  </a:glow>
                </a:effectLst>
                <a:latin typeface="Noteworthy Light"/>
                <a:ea typeface="ＭＳ Ｐゴシック" charset="0"/>
                <a:cs typeface="Noteworthy Light"/>
              </a:rPr>
              <a:t>布道</a:t>
            </a:r>
            <a:endParaRPr lang="en-US" sz="8800" b="1" i="1" dirty="0">
              <a:effectLst>
                <a:glow rad="165100">
                  <a:prstClr val="black"/>
                </a:glow>
              </a:effectLst>
              <a:latin typeface="Noteworthy Light"/>
              <a:ea typeface="ＭＳ Ｐゴシック" charset="0"/>
              <a:cs typeface="Noteworthy Light"/>
            </a:endParaRPr>
          </a:p>
        </p:txBody>
      </p:sp>
    </p:spTree>
    <p:extLst>
      <p:ext uri="{BB962C8B-B14F-4D97-AF65-F5344CB8AC3E}">
        <p14:creationId xmlns:p14="http://schemas.microsoft.com/office/powerpoint/2010/main" val="30317431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反应不佳的布道</a:t>
            </a:r>
            <a:endParaRPr lang="en-US" b="1" dirty="0">
              <a:effectLst>
                <a:glow rad="165100">
                  <a:schemeClr val="tx1"/>
                </a:glow>
              </a:effectLst>
              <a:latin typeface="+mn-ea"/>
              <a:ea typeface="+mn-ea"/>
            </a:endParaRPr>
          </a:p>
        </p:txBody>
      </p:sp>
    </p:spTree>
    <p:extLst>
      <p:ext uri="{BB962C8B-B14F-4D97-AF65-F5344CB8AC3E}">
        <p14:creationId xmlns:p14="http://schemas.microsoft.com/office/powerpoint/2010/main" val="8370936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zh-CN" altLang="en-US" b="1" dirty="0">
                <a:effectLst>
                  <a:glow rad="165100">
                    <a:schemeClr val="tx1"/>
                  </a:glow>
                </a:effectLst>
                <a:ea typeface="ＭＳ Ｐゴシック" charset="0"/>
              </a:rPr>
              <a:t>来，包裹我们的信仰。</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44450"/>
            <a:ext cx="5790552" cy="6813550"/>
          </a:xfrm>
          <a:prstGeom prst="rect">
            <a:avLst/>
          </a:prstGeom>
        </p:spPr>
      </p:pic>
      <p:sp>
        <p:nvSpPr>
          <p:cNvPr id="7" name="平行四边形 6"/>
          <p:cNvSpPr/>
          <p:nvPr/>
        </p:nvSpPr>
        <p:spPr>
          <a:xfrm rot="21135418">
            <a:off x="4524832" y="947224"/>
            <a:ext cx="770371" cy="1336314"/>
          </a:xfrm>
          <a:prstGeom prst="parallelogram">
            <a:avLst/>
          </a:prstGeom>
          <a:solidFill>
            <a:srgbClr val="DCDC00"/>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600" dirty="0">
                <a:solidFill>
                  <a:schemeClr val="tx1"/>
                </a:solidFill>
                <a:latin typeface="ＭＳ Ｐゴシック"/>
                <a:ea typeface="ＭＳ Ｐゴシック"/>
                <a:cs typeface="ＭＳ Ｐゴシック"/>
              </a:rPr>
              <a:t>公交车站</a:t>
            </a:r>
          </a:p>
        </p:txBody>
      </p:sp>
      <p:sp>
        <p:nvSpPr>
          <p:cNvPr id="3" name="梯形 2"/>
          <p:cNvSpPr/>
          <p:nvPr/>
        </p:nvSpPr>
        <p:spPr>
          <a:xfrm>
            <a:off x="492125" y="4238625"/>
            <a:ext cx="1301750" cy="1460500"/>
          </a:xfrm>
          <a:prstGeom prst="trapezoid">
            <a:avLst/>
          </a:prstGeom>
          <a:solidFill>
            <a:srgbClr val="7086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latin typeface="ＭＳ Ｐゴシック"/>
                <a:ea typeface="ＭＳ Ｐゴシック"/>
                <a:cs typeface="ＭＳ Ｐゴシック"/>
              </a:rPr>
              <a:t>聊聊耶稣</a:t>
            </a:r>
          </a:p>
        </p:txBody>
      </p:sp>
      <p:grpSp>
        <p:nvGrpSpPr>
          <p:cNvPr id="9" name="Group 8"/>
          <p:cNvGrpSpPr/>
          <p:nvPr/>
        </p:nvGrpSpPr>
        <p:grpSpPr>
          <a:xfrm>
            <a:off x="548106" y="668421"/>
            <a:ext cx="2459790" cy="1042736"/>
            <a:chOff x="548106" y="668421"/>
            <a:chExt cx="2459790" cy="1042736"/>
          </a:xfrm>
        </p:grpSpPr>
        <p:sp>
          <p:nvSpPr>
            <p:cNvPr id="10" name="Oval 9"/>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1" name="Oval 10"/>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2" name="Oval 11"/>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grpSp>
      <p:sp>
        <p:nvSpPr>
          <p:cNvPr id="5" name="椭圆 4"/>
          <p:cNvSpPr/>
          <p:nvPr/>
        </p:nvSpPr>
        <p:spPr>
          <a:xfrm>
            <a:off x="491505" y="650255"/>
            <a:ext cx="2460625" cy="103187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能保证我有大大的座位</a:t>
            </a:r>
          </a:p>
        </p:txBody>
      </p:sp>
    </p:spTree>
    <p:extLst>
      <p:ext uri="{BB962C8B-B14F-4D97-AF65-F5344CB8AC3E}">
        <p14:creationId xmlns:p14="http://schemas.microsoft.com/office/powerpoint/2010/main" val="7184655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zh-CN" altLang="en-US" sz="4800" b="1" dirty="0">
                <a:effectLst>
                  <a:glow rad="165100">
                    <a:schemeClr val="tx1"/>
                  </a:glow>
                </a:effectLst>
                <a:ea typeface="ＭＳ Ｐゴシック" charset="0"/>
              </a:rPr>
              <a:t>你的职场也是一个宣教工场</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r>
              <a:rPr lang="en-US" altLang="zh-CN" sz="4000" b="1" dirty="0">
                <a:solidFill>
                  <a:prstClr val="white"/>
                </a:solidFill>
                <a:effectLst>
                  <a:glow rad="165100">
                    <a:prstClr val="black"/>
                  </a:glow>
                </a:effectLst>
                <a:ea typeface="ＭＳ Ｐゴシック" charset="0"/>
              </a:rPr>
              <a:t> </a:t>
            </a:r>
            <a:r>
              <a:rPr lang="zh-CN" altLang="en-US" sz="40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13766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6000" b="1" dirty="0">
                <a:effectLst>
                  <a:glow rad="165100">
                    <a:schemeClr val="tx1"/>
                  </a:glow>
                </a:effectLst>
                <a:ea typeface="ＭＳ Ｐゴシック" charset="0"/>
              </a:rPr>
              <a:t>只管向人宣讲</a:t>
            </a:r>
            <a:r>
              <a:rPr lang="en-US" sz="6000"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 …</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新译本)</a:t>
            </a:r>
          </a:p>
        </p:txBody>
      </p:sp>
    </p:spTree>
    <p:extLst>
      <p:ext uri="{BB962C8B-B14F-4D97-AF65-F5344CB8AC3E}">
        <p14:creationId xmlns:p14="http://schemas.microsoft.com/office/powerpoint/2010/main" val="36206313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1529122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ea typeface="ＭＳ Ｐゴシック" charset="0"/>
              </a:rPr>
              <a:t>基督为</a:t>
            </a:r>
            <a:r>
              <a:rPr lang="zh-CN" altLang="en-US" b="1" dirty="0">
                <a:solidFill>
                  <a:srgbClr val="FFFF00"/>
                </a:solidFill>
                <a:effectLst>
                  <a:glow rad="165100">
                    <a:schemeClr val="tx1"/>
                  </a:glow>
                </a:effectLst>
                <a:ea typeface="ＭＳ Ｐゴシック" charset="0"/>
              </a:rPr>
              <a:t>见证人</a:t>
            </a:r>
            <a:r>
              <a:rPr lang="zh-CN" altLang="en-US" b="1" dirty="0">
                <a:solidFill>
                  <a:schemeClr val="bg1"/>
                </a:solidFill>
                <a:effectLst>
                  <a:glow rad="165100">
                    <a:schemeClr val="tx1"/>
                  </a:glow>
                </a:effectLst>
                <a:ea typeface="ＭＳ Ｐゴシック" charset="0"/>
              </a:rPr>
              <a:t>敞</a:t>
            </a:r>
            <a:r>
              <a:rPr lang="zh-CN" altLang="en-US" b="1" dirty="0">
                <a:effectLst>
                  <a:glow rad="165100">
                    <a:schemeClr val="tx1"/>
                  </a:glow>
                </a:effectLst>
                <a:ea typeface="ＭＳ Ｐゴシック" charset="0"/>
              </a:rPr>
              <a:t>开门</a:t>
            </a:r>
            <a:r>
              <a:rPr lang="en-US" b="1" dirty="0">
                <a:effectLst>
                  <a:glow rad="165100">
                    <a:schemeClr val="tx1"/>
                  </a:glow>
                </a:effectLst>
                <a:ea typeface="ＭＳ Ｐゴシック" charset="0"/>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323486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469763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16209287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(启.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5911654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a:effectLst>
                  <a:glow rad="165100">
                    <a:schemeClr val="tx1"/>
                  </a:glow>
                </a:effectLst>
                <a:ea typeface="ＭＳ Ｐゴシック" charset="0"/>
              </a:rPr>
              <a:t>基督应许在你敌人面前的荣耀</a:t>
            </a:r>
            <a:r>
              <a:rPr lang="en-US" b="1" dirty="0">
                <a:effectLst>
                  <a:glow rad="165100">
                    <a:schemeClr val="tx1"/>
                  </a:glow>
                </a:effectLst>
                <a:ea typeface="ＭＳ Ｐゴシック" charset="0"/>
              </a:rPr>
              <a:t>(3:9).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看哪！ 从撒但的一党， 就是自称是犹太人， 其实不是犹太人， 而是说谎的人中， 我要使他们一些人来在你脚前下拜， 并且知道我已经爱了你</a:t>
            </a:r>
            <a:r>
              <a:rPr lang="en-US" altLang="zh-TW"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2127132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19503" y="2743200"/>
            <a:ext cx="311803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2036627"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2036627"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798627"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chemeClr val="bg1"/>
                </a:solidFill>
                <a:effectLst>
                  <a:outerShdw blurRad="38100" dist="38100" dir="2700000" algn="tl">
                    <a:srgbClr val="FFFFFF"/>
                  </a:outerShdw>
                </a:effectLst>
                <a:latin typeface="Arial"/>
                <a:cs typeface="Arial"/>
              </a:rPr>
              <a:t>以色列</a:t>
            </a:r>
            <a:endParaRPr lang="en-US" sz="3200" b="1" dirty="0">
              <a:solidFill>
                <a:schemeClr val="bg1"/>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960427"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5048115"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zh-SG" altLang="en-US" sz="3600" b="1" dirty="0">
                <a:solidFill>
                  <a:srgbClr val="FFFFFF"/>
                </a:solidFill>
                <a:latin typeface="Arial"/>
                <a:cs typeface="Arial"/>
              </a:rPr>
              <a:t>教会时代</a:t>
            </a:r>
          </a:p>
        </p:txBody>
      </p:sp>
      <p:sp>
        <p:nvSpPr>
          <p:cNvPr id="50181" name="Text Box 1029"/>
          <p:cNvSpPr txBox="1">
            <a:spLocks noChangeArrowheads="1"/>
          </p:cNvSpPr>
          <p:nvPr/>
        </p:nvSpPr>
        <p:spPr bwMode="auto">
          <a:xfrm>
            <a:off x="3827327"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50182" name="Text Box 1030"/>
          <p:cNvSpPr txBox="1">
            <a:spLocks noChangeArrowheads="1"/>
          </p:cNvSpPr>
          <p:nvPr/>
        </p:nvSpPr>
        <p:spPr bwMode="auto">
          <a:xfrm>
            <a:off x="2112827"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p>
        </p:txBody>
      </p:sp>
      <p:sp>
        <p:nvSpPr>
          <p:cNvPr id="50183" name="Text Box 1031"/>
          <p:cNvSpPr txBox="1">
            <a:spLocks noChangeArrowheads="1"/>
          </p:cNvSpPr>
          <p:nvPr/>
        </p:nvSpPr>
        <p:spPr bwMode="auto">
          <a:xfrm>
            <a:off x="2417627"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5237027"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5465627"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71296"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7134090"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9" name="Rectangle 1037"/>
          <p:cNvSpPr>
            <a:spLocks noGrp="1" noChangeArrowheads="1"/>
          </p:cNvSpPr>
          <p:nvPr>
            <p:ph type="title" idx="4294967295"/>
          </p:nvPr>
        </p:nvSpPr>
        <p:spPr>
          <a:xfrm>
            <a:off x="819472"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zh-SG" altLang="en-US" sz="4000" b="1" dirty="0">
                <a:solidFill>
                  <a:srgbClr val="FFFFFF"/>
                </a:solidFill>
                <a:ea typeface="ＭＳ Ｐゴシック" charset="-128"/>
              </a:rPr>
              <a:t>时代</a:t>
            </a:r>
            <a:r>
              <a:rPr lang="zh-CN" altLang="en-US" sz="4000" b="1" dirty="0">
                <a:solidFill>
                  <a:srgbClr val="FFFFFF"/>
                </a:solidFill>
                <a:ea typeface="ＭＳ Ｐゴシック" charset="-128"/>
              </a:rPr>
              <a:t>派</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54764"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21452865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p:txBody>
          <a:bodyPr/>
          <a:lstStyle/>
          <a:p>
            <a:r>
              <a:rPr lang="zh-CN" altLang="en-US" b="1" dirty="0">
                <a:solidFill>
                  <a:schemeClr val="bg1"/>
                </a:solidFill>
                <a:latin typeface="Times New Roman" charset="0"/>
                <a:ea typeface="ＭＳ Ｐゴシック" charset="0"/>
                <a:cs typeface="ＭＳ Ｐゴシック" charset="0"/>
              </a:rPr>
              <a:t>何时</a:t>
            </a:r>
            <a:r>
              <a:rPr lang="zh-SG" altLang="en-US" b="1" dirty="0">
                <a:solidFill>
                  <a:schemeClr val="bg1"/>
                </a:solidFill>
                <a:latin typeface="Times New Roman" charset="0"/>
                <a:ea typeface="ＭＳ Ｐゴシック" charset="0"/>
                <a:cs typeface="ＭＳ Ｐゴシック" charset="0"/>
              </a:rPr>
              <a:t>升天</a:t>
            </a:r>
            <a:r>
              <a:rPr lang="zh-CN" altLang="en-US" b="1" dirty="0">
                <a:solidFill>
                  <a:schemeClr val="bg1"/>
                </a:solidFill>
                <a:latin typeface="Times New Roman" charset="0"/>
                <a:ea typeface="ＭＳ Ｐゴシック" charset="0"/>
                <a:cs typeface="ＭＳ Ｐゴシック" charset="0"/>
              </a:rPr>
              <a:t>会发生？</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01266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zh-SG" altLang="en-US" sz="4000" b="1" dirty="0">
                <a:solidFill>
                  <a:srgbClr val="FFFF99"/>
                </a:solidFill>
                <a:effectLst>
                  <a:outerShdw blurRad="38100" dist="38100" dir="2700000" algn="tl">
                    <a:srgbClr val="000000"/>
                  </a:outerShdw>
                </a:effectLst>
                <a:ea typeface="ＭＳ Ｐゴシック" charset="0"/>
              </a:rPr>
              <a:t>希腊的介词</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283377" y="2448022"/>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effectLst>
                  <a:outerShdw blurRad="38100" dist="38100" dir="2700000" algn="tl">
                    <a:srgbClr val="000000"/>
                  </a:outerShdw>
                </a:effectLst>
                <a:latin typeface="Arial"/>
                <a:cs typeface="Arial"/>
              </a:rPr>
              <a:t> </a:t>
            </a:r>
            <a:r>
              <a:rPr lang="en-US" sz="3600" b="1" dirty="0" err="1">
                <a:solidFill>
                  <a:srgbClr val="FFFFFF"/>
                </a:solidFill>
                <a:effectLst>
                  <a:outerShdw blurRad="38100" dist="38100" dir="2700000" algn="tl">
                    <a:srgbClr val="000000"/>
                  </a:outerShdw>
                </a:effectLst>
                <a:latin typeface="Arial"/>
                <a:ea typeface="Bwgrkl" charset="0"/>
                <a:cs typeface="Arial"/>
              </a:rPr>
              <a:t>ek</a:t>
            </a:r>
            <a:r>
              <a:rPr lang="en-US" sz="3600" b="1" dirty="0">
                <a:solidFill>
                  <a:srgbClr val="FFFFFF"/>
                </a:solidFill>
                <a:effectLst>
                  <a:outerShdw blurRad="38100" dist="38100" dir="2700000" algn="tl">
                    <a:srgbClr val="000000"/>
                  </a:outerShdw>
                </a:effectLst>
                <a:latin typeface="Arial"/>
                <a:cs typeface="Arial"/>
              </a:rPr>
              <a:t> </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eis</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65790" y="3547209"/>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dia</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进入</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4232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经过</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从</a:t>
            </a:r>
            <a:r>
              <a:rPr lang="en-US" sz="3200" b="1" dirty="0">
                <a:solidFill>
                  <a:srgbClr val="FFFFFF"/>
                </a:solidFill>
                <a:effectLst>
                  <a:outerShdw blurRad="38100" dist="38100" dir="2700000" algn="tl">
                    <a:srgbClr val="000000"/>
                  </a:outerShdw>
                </a:effectLst>
                <a:latin typeface="Arial"/>
                <a:cs typeface="Arial"/>
              </a:rPr>
              <a:t>, </a:t>
            </a:r>
            <a:r>
              <a:rPr lang="zh-CN" altLang="en-US" sz="3200" b="1" dirty="0">
                <a:solidFill>
                  <a:srgbClr val="FFFFFF"/>
                </a:solidFill>
                <a:effectLst>
                  <a:outerShdw blurRad="38100" dist="38100" dir="2700000" algn="tl">
                    <a:srgbClr val="000000"/>
                  </a:outerShdw>
                </a:effectLst>
                <a:latin typeface="Arial"/>
                <a:cs typeface="Arial"/>
              </a:rPr>
              <a:t>外面</a:t>
            </a:r>
            <a:r>
              <a:rPr lang="en-US" sz="3200" b="1" dirty="0">
                <a:solidFill>
                  <a:srgbClr val="FFFFFF"/>
                </a:solidFill>
                <a:effectLst>
                  <a:outerShdw blurRad="38100" dist="38100" dir="2700000" algn="tl">
                    <a:srgbClr val="000000"/>
                  </a:outerShdw>
                </a:effectLst>
                <a:latin typeface="Arial"/>
                <a:cs typeface="Arial"/>
              </a:rPr>
              <a:t>, </a:t>
            </a:r>
            <a:r>
              <a:rPr lang="zh-SG" altLang="en-US" sz="3200" b="1" dirty="0">
                <a:solidFill>
                  <a:srgbClr val="FFFFFF"/>
                </a:solidFill>
                <a:effectLst>
                  <a:outerShdw blurRad="38100" dist="38100" dir="2700000" algn="tl">
                    <a:srgbClr val="000000"/>
                  </a:outerShdw>
                </a:effectLst>
                <a:latin typeface="Arial"/>
                <a:cs typeface="Arial"/>
              </a:rPr>
              <a:t>别处</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peri</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SG" altLang="en-US" sz="3200" b="1" dirty="0">
                <a:solidFill>
                  <a:srgbClr val="FFFFFF"/>
                </a:solidFill>
                <a:effectLst>
                  <a:outerShdw blurRad="38100" dist="38100" dir="2700000" algn="tl">
                    <a:srgbClr val="000000"/>
                  </a:outerShdw>
                </a:effectLst>
                <a:latin typeface="Arial"/>
                <a:cs typeface="Arial"/>
              </a:rPr>
              <a:t>附近</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40650014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8" y="3276599"/>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FFFF"/>
                </a:solidFill>
                <a:latin typeface="Arial"/>
                <a:cs typeface="Arial"/>
              </a:rPr>
              <a:t>教会时代</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3429000"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r>
              <a:rPr lang="zh-CN" altLang="en-US" sz="3600" b="1" dirty="0">
                <a:solidFill>
                  <a:srgbClr val="00CCFF"/>
                </a:solidFill>
                <a:latin typeface="Arial"/>
                <a:cs typeface="Arial"/>
              </a:rPr>
              <a:t> </a:t>
            </a:r>
            <a:r>
              <a:rPr lang="en-US" altLang="zh-CN" sz="3600" b="1" dirty="0">
                <a:solidFill>
                  <a:srgbClr val="00CCFF"/>
                </a:solidFill>
                <a:latin typeface="Arial"/>
                <a:cs typeface="Arial"/>
              </a:rPr>
              <a:t>=</a:t>
            </a:r>
            <a:endParaRPr lang="zh-SG" altLang="en-US" sz="3600" b="1" dirty="0">
              <a:solidFill>
                <a:srgbClr val="00CCFF"/>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a:t>
            </a:r>
            <a:r>
              <a:rPr lang="zh-CN" altLang="en-US" sz="3600" b="1" dirty="0">
                <a:solidFill>
                  <a:srgbClr val="FFFF00"/>
                </a:solidFill>
                <a:latin typeface="Arial"/>
                <a:cs typeface="Arial"/>
              </a:rPr>
              <a:t> 年</a:t>
            </a:r>
            <a:r>
              <a:rPr lang="en-US" sz="3600" b="1" dirty="0">
                <a:solidFill>
                  <a:srgbClr val="FFFF00"/>
                </a:solidFill>
                <a:latin typeface="Arial"/>
                <a:cs typeface="Arial"/>
              </a:rPr>
              <a:t> </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 </a:t>
            </a: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8" name="Text Box 1036"/>
          <p:cNvSpPr txBox="1">
            <a:spLocks noChangeArrowheads="1"/>
          </p:cNvSpPr>
          <p:nvPr/>
        </p:nvSpPr>
        <p:spPr bwMode="auto">
          <a:xfrm>
            <a:off x="5244721" y="1706974"/>
            <a:ext cx="2438400" cy="19665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0"/>
              </a:lnSpc>
              <a:spcBef>
                <a:spcPct val="50000"/>
              </a:spcBef>
              <a:defRPr/>
            </a:pPr>
            <a:r>
              <a:rPr lang="zh-CN" altLang="en-US" sz="3600" b="1" i="1" dirty="0">
                <a:solidFill>
                  <a:srgbClr val="00FFFF"/>
                </a:solidFill>
                <a:latin typeface="Arial"/>
                <a:cs typeface="Arial"/>
              </a:rPr>
              <a:t>第二</a:t>
            </a:r>
            <a:r>
              <a:rPr lang="zh-SG" altLang="en-US" sz="3600" b="1" i="1" dirty="0">
                <a:solidFill>
                  <a:srgbClr val="00FFFF"/>
                </a:solidFill>
                <a:latin typeface="Arial"/>
                <a:cs typeface="Arial"/>
              </a:rPr>
              <a:t>降临</a:t>
            </a:r>
            <a:endParaRPr lang="en-US" sz="3600" b="1" i="1" dirty="0">
              <a:solidFill>
                <a:srgbClr val="00FFFF"/>
              </a:solidFill>
              <a:latin typeface="Arial"/>
              <a:cs typeface="Arial"/>
            </a:endParaRPr>
          </a:p>
        </p:txBody>
      </p:sp>
      <p:sp>
        <p:nvSpPr>
          <p:cNvPr id="50189" name="Rectangle 1037"/>
          <p:cNvSpPr>
            <a:spLocks noGrp="1" noChangeArrowheads="1"/>
          </p:cNvSpPr>
          <p:nvPr>
            <p:ph type="title" idx="4294967295"/>
          </p:nvPr>
        </p:nvSpPr>
        <p:spPr>
          <a:xfrm>
            <a:off x="685800" y="457200"/>
            <a:ext cx="7772400" cy="830997"/>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ja-JP"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大灾难之前</a:t>
            </a:r>
            <a:r>
              <a:rPr lang="en-US" altLang="zh-TW"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被提</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4899244"/>
            <a:ext cx="4724400" cy="132343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5</a:t>
            </a:r>
            <a:r>
              <a:rPr lang="zh-CN" altLang="en-US" sz="3200" b="1" dirty="0">
                <a:solidFill>
                  <a:srgbClr val="FFFFFF"/>
                </a:solidFill>
                <a:latin typeface="Arial"/>
                <a:cs typeface="Arial"/>
              </a:rPr>
              <a:t>个</a:t>
            </a:r>
            <a:r>
              <a:rPr lang="en-US" sz="3200" b="1" dirty="0">
                <a:solidFill>
                  <a:srgbClr val="FFFFFF"/>
                </a:solidFill>
                <a:latin typeface="Arial"/>
                <a:cs typeface="Arial"/>
              </a:rPr>
              <a:t> </a:t>
            </a:r>
            <a:r>
              <a:rPr lang="zh-SG" altLang="en-US" sz="3200" b="1" dirty="0">
                <a:solidFill>
                  <a:srgbClr val="FFFFFF"/>
                </a:solidFill>
                <a:latin typeface="Arial"/>
                <a:cs typeface="Arial"/>
              </a:rPr>
              <a:t>升天</a:t>
            </a:r>
            <a:r>
              <a:rPr lang="zh-CN" altLang="en-US" sz="3200" b="1" dirty="0">
                <a:solidFill>
                  <a:srgbClr val="FFFFFF"/>
                </a:solidFill>
                <a:latin typeface="Arial"/>
                <a:cs typeface="Arial"/>
              </a:rPr>
              <a:t>论全是</a:t>
            </a:r>
            <a:r>
              <a:rPr lang="en-US" sz="3200" b="1" dirty="0">
                <a:solidFill>
                  <a:srgbClr val="FFFFFF"/>
                </a:solidFill>
                <a:latin typeface="Arial"/>
                <a:cs typeface="Arial"/>
              </a:rPr>
              <a:t> </a:t>
            </a:r>
          </a:p>
          <a:p>
            <a:pPr algn="ctr">
              <a:spcBef>
                <a:spcPct val="50000"/>
              </a:spcBef>
            </a:pPr>
            <a:r>
              <a:rPr lang="zh-SG" altLang="en-US" sz="3200" b="1" dirty="0">
                <a:solidFill>
                  <a:srgbClr val="FFFFFF"/>
                </a:solidFill>
                <a:latin typeface="Arial"/>
                <a:cs typeface="Arial"/>
              </a:rPr>
              <a:t>大灾难之前</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121092"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4132832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13013237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644555"/>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在这此刻 </a:t>
            </a:r>
            <a:r>
              <a:rPr lang="en-SG" altLang="zh-CN" sz="3600" dirty="0">
                <a:solidFill>
                  <a:srgbClr val="FFFFFF"/>
                </a:solidFill>
                <a:effectLst>
                  <a:outerShdw blurRad="38100" dist="38100" dir="2700000" algn="tl">
                    <a:srgbClr val="000000"/>
                  </a:outerShdw>
                </a:effectLst>
                <a:latin typeface="Arial" charset="0"/>
                <a:cs typeface="Arial" charset="0"/>
              </a:rPr>
              <a:t>(</a:t>
            </a:r>
            <a:r>
              <a:rPr lang="en-SG" altLang="zh-CN" sz="3600" dirty="0" err="1">
                <a:solidFill>
                  <a:srgbClr val="FFFFFF"/>
                </a:solidFill>
                <a:effectLst>
                  <a:outerShdw blurRad="38100" dist="38100" dir="2700000" algn="tl">
                    <a:srgbClr val="000000"/>
                  </a:outerShdw>
                </a:effectLst>
                <a:latin typeface="Arial" charset="0"/>
                <a:cs typeface="Arial" charset="0"/>
              </a:rPr>
              <a:t>evk</a:t>
            </a:r>
            <a:r>
              <a:rPr lang="en-SG"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 免 去 你 的 试 炼 </a:t>
            </a:r>
            <a:r>
              <a:rPr lang="en-US"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启 示 录</a:t>
            </a:r>
            <a:r>
              <a:rPr lang="en-US" sz="3600" dirty="0">
                <a:solidFill>
                  <a:srgbClr val="FFFFFF"/>
                </a:solidFill>
                <a:effectLst>
                  <a:outerShdw blurRad="38100" dist="38100" dir="2700000" algn="tl">
                    <a:srgbClr val="000000"/>
                  </a:outerShdw>
                </a:effectLst>
                <a:latin typeface="Arial" charset="0"/>
                <a:cs typeface="Arial" charset="0"/>
              </a:rPr>
              <a:t>. 3:10)</a:t>
            </a:r>
          </a:p>
          <a:p>
            <a:pPr>
              <a:spcBef>
                <a:spcPct val="20000"/>
              </a:spcBef>
              <a:defRPr/>
            </a:pP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158944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276602" y="1765042"/>
            <a:ext cx="3810000" cy="501675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你 既 遵 守 我 忍 耐 的 道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我 必 在 普 天 下 人 受 试 炼 的 时 候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保 守 你 免 去 你 的 试 炼</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a:p>
            <a:pPr algn="ctr">
              <a:spcBef>
                <a:spcPct val="50000"/>
              </a:spcBef>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19800408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忙碌却</a:t>
            </a:r>
            <a:r>
              <a:rPr lang="zh-SG" altLang="en-US" b="1" dirty="0">
                <a:solidFill>
                  <a:srgbClr val="FFFFFF"/>
                </a:solidFill>
                <a:effectLst>
                  <a:outerShdw blurRad="38100" dist="38100" dir="2700000" algn="tl">
                    <a:srgbClr val="000000">
                      <a:alpha val="43137"/>
                    </a:srgbClr>
                  </a:outerShdw>
                </a:effectLst>
                <a:latin typeface="Arial"/>
                <a:cs typeface="Arial"/>
              </a:rPr>
              <a:t>倒退</a:t>
            </a:r>
            <a:r>
              <a:rPr lang="en-US" b="1" dirty="0">
                <a:solidFill>
                  <a:srgbClr val="FFFFFF"/>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豪华</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微温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与众不同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却死</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继续</a:t>
            </a:r>
            <a:r>
              <a:rPr lang="zh-CN" alt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妥协</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使徒</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时代</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唯物主义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改革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君士坦丁堡</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extLst>
      <p:ext uri="{BB962C8B-B14F-4D97-AF65-F5344CB8AC3E}">
        <p14:creationId xmlns:p14="http://schemas.microsoft.com/office/powerpoint/2010/main" val="415924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ei;j</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eis</a:t>
            </a:r>
            <a:endParaRPr lang="en-US" sz="3600" b="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3366FF"/>
                </a:solidFill>
                <a:latin typeface="Arial"/>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磨难前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69597" y="2579906"/>
            <a:ext cx="3810000" cy="42780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zh-CN" altLang="en-US" sz="3200" b="1" dirty="0">
                <a:solidFill>
                  <a:srgbClr val="FFFFFF"/>
                </a:solidFill>
                <a:latin typeface="Arial"/>
                <a:cs typeface="Arial"/>
              </a:rPr>
              <a:t>你 既 遵 守 我 忍 耐 的 道 ， </a:t>
            </a:r>
          </a:p>
          <a:p>
            <a:pPr algn="ctr">
              <a:spcBef>
                <a:spcPct val="50000"/>
              </a:spcBef>
            </a:pPr>
            <a:r>
              <a:rPr lang="zh-CN" altLang="en-US" sz="3200" b="1" dirty="0">
                <a:solidFill>
                  <a:srgbClr val="FFFFFF"/>
                </a:solidFill>
                <a:latin typeface="Arial"/>
                <a:cs typeface="Arial"/>
              </a:rPr>
              <a:t>我 必 在 普 天 下 人 受 试 炼 的 时 候 ， </a:t>
            </a:r>
          </a:p>
          <a:p>
            <a:pPr algn="ctr">
              <a:spcBef>
                <a:spcPct val="50000"/>
              </a:spcBef>
            </a:pPr>
            <a:r>
              <a:rPr lang="zh-CN" altLang="en-US" sz="3200" b="1" dirty="0">
                <a:solidFill>
                  <a:srgbClr val="FFFFFF"/>
                </a:solidFill>
                <a:latin typeface="Arial"/>
                <a:cs typeface="Arial"/>
              </a:rPr>
              <a:t>保 守 你 免 去 你 的 试 炼</a:t>
            </a:r>
          </a:p>
          <a:p>
            <a:pPr algn="ctr">
              <a:spcBef>
                <a:spcPct val="500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启 示 录</a:t>
            </a:r>
            <a:r>
              <a:rPr lang="en-US" altLang="zh-CN" sz="3200" b="1" dirty="0">
                <a:solidFill>
                  <a:srgbClr val="FFFFFF"/>
                </a:solidFill>
                <a:latin typeface="Arial"/>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dia</a:t>
            </a:r>
            <a:r>
              <a:rPr lang="en-US" sz="3600" b="1" dirty="0">
                <a:solidFill>
                  <a:srgbClr val="FFFFFF"/>
                </a:solidFill>
                <a:latin typeface="Bwgrki"/>
                <a:cs typeface="Bwgrki"/>
              </a:rPr>
              <a:t>, </a:t>
            </a:r>
            <a:r>
              <a:rPr lang="en-US" sz="3600" b="1" dirty="0" err="1">
                <a:solidFill>
                  <a:srgbClr val="FFFFFF"/>
                </a:solidFill>
                <a:latin typeface="Arial"/>
                <a:ea typeface="Bwgrkl" charset="0"/>
                <a:cs typeface="Arial"/>
              </a:rPr>
              <a:t>dia</a:t>
            </a:r>
            <a:endParaRPr lang="en-US" sz="3600" b="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进入</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经过</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从</a:t>
            </a:r>
            <a:r>
              <a:rPr lang="en-US" altLang="zh-CN" sz="3200" b="1" dirty="0">
                <a:solidFill>
                  <a:srgbClr val="FFFFFF"/>
                </a:solidFill>
                <a:latin typeface="Arial"/>
                <a:cs typeface="Arial"/>
              </a:rPr>
              <a:t>, </a:t>
            </a:r>
            <a:r>
              <a:rPr lang="zh-CN" altLang="en-US" sz="3200" b="1" dirty="0">
                <a:solidFill>
                  <a:srgbClr val="FFFFFF"/>
                </a:solidFill>
                <a:latin typeface="Arial"/>
                <a:cs typeface="Arial"/>
              </a:rPr>
              <a:t>外面</a:t>
            </a:r>
            <a:r>
              <a:rPr lang="en-US" altLang="zh-CN" sz="3200" b="1" dirty="0">
                <a:solidFill>
                  <a:srgbClr val="FFFFFF"/>
                </a:solidFill>
                <a:latin typeface="Arial"/>
                <a:cs typeface="Arial"/>
              </a:rPr>
              <a:t>, </a:t>
            </a:r>
          </a:p>
          <a:p>
            <a:pPr algn="ctr">
              <a:spcBef>
                <a:spcPts val="600"/>
              </a:spcBef>
            </a:pPr>
            <a:r>
              <a:rPr lang="zh-CN" altLang="en-US" sz="3200" b="1" dirty="0">
                <a:solidFill>
                  <a:srgbClr val="FFFFFF"/>
                </a:solidFill>
                <a:latin typeface="Arial"/>
                <a:cs typeface="Arial"/>
              </a:rPr>
              <a:t>别处</a:t>
            </a:r>
            <a:r>
              <a:rPr lang="en-US" altLang="zh-CN" sz="3200" b="1" dirty="0">
                <a:solidFill>
                  <a:srgbClr val="FFFFFF"/>
                </a:solidFill>
                <a:latin typeface="Arial"/>
                <a:cs typeface="Arial"/>
              </a:rPr>
              <a:t>"</a:t>
            </a:r>
            <a:endParaRPr lang="zh-CN" altLang="en-US" sz="3200" b="1" dirty="0">
              <a:solidFill>
                <a:srgbClr val="FFFFFF"/>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1131934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276600"/>
            <a:ext cx="2514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600" b="1" dirty="0">
                <a:solidFill>
                  <a:srgbClr val="FFFFFF"/>
                </a:solidFill>
                <a:latin typeface="Arial"/>
                <a:cs typeface="Arial"/>
              </a:rPr>
              <a:t>"</a:t>
            </a:r>
            <a:r>
              <a:rPr lang="zh-SG" altLang="en-US" sz="3600" b="1" dirty="0">
                <a:solidFill>
                  <a:srgbClr val="FFFFFF"/>
                </a:solidFill>
                <a:latin typeface="Arial"/>
                <a:cs typeface="Arial"/>
              </a:rPr>
              <a:t>恶者</a:t>
            </a:r>
            <a:r>
              <a:rPr lang="en-US" altLang="zh-SG" sz="3600" b="1" dirty="0">
                <a:solidFill>
                  <a:srgbClr val="FFFFFF"/>
                </a:solidFill>
                <a:latin typeface="Arial"/>
                <a:cs typeface="Arial"/>
              </a:rPr>
              <a:t>"</a:t>
            </a:r>
            <a:endParaRPr lang="en-US" altLang="zh-CN" sz="3600" b="1" dirty="0">
              <a:solidFill>
                <a:srgbClr val="FFFFFF"/>
              </a:solidFill>
              <a:latin typeface="Arial"/>
              <a:cs typeface="Arial"/>
            </a:endParaRPr>
          </a:p>
          <a:p>
            <a:pPr algn="ctr">
              <a:spcBef>
                <a:spcPct val="50000"/>
              </a:spcBef>
            </a:pPr>
            <a:r>
              <a:rPr lang="ja-JP" altLang="en-US" sz="3600" b="1" dirty="0">
                <a:solidFill>
                  <a:srgbClr val="FFFFFF"/>
                </a:solidFill>
                <a:latin typeface="Arial"/>
                <a:cs typeface="Arial"/>
              </a:rPr>
              <a:t>领域</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76200"/>
            <a:ext cx="7848600" cy="707886"/>
          </a:xfrm>
          <a:noFill/>
        </p:spPr>
        <p:txBody>
          <a:bodyPr anchor="t">
            <a:spAutoFit/>
          </a:bodyPr>
          <a:lstStyle/>
          <a:p>
            <a:pPr>
              <a:spcBef>
                <a:spcPct val="50000"/>
              </a:spcBef>
            </a:pPr>
            <a:r>
              <a:rPr lang="zh-CN" altLang="en-US" sz="4000" b="1" dirty="0">
                <a:solidFill>
                  <a:srgbClr val="FFFF99"/>
                </a:solidFill>
                <a:latin typeface="Arial"/>
                <a:ea typeface="ＭＳ Ｐゴシック" charset="0"/>
                <a:cs typeface="Arial"/>
              </a:rPr>
              <a:t>唯一新约出现</a:t>
            </a:r>
            <a:r>
              <a:rPr lang="en-US" sz="4000" b="1" dirty="0">
                <a:solidFill>
                  <a:srgbClr val="FFFF99"/>
                </a:solidFill>
                <a:latin typeface="Arial"/>
                <a:ea typeface="ＭＳ Ｐゴシック" charset="0"/>
                <a:cs typeface="Arial"/>
              </a:rPr>
              <a:t> </a:t>
            </a: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远离</a:t>
            </a:r>
            <a:r>
              <a:rPr lang="en-US" altLang="zh-SG"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dirty="0" err="1">
                <a:solidFill>
                  <a:srgbClr val="FFFF00"/>
                </a:solidFill>
                <a:latin typeface="Bwgrki"/>
                <a:ea typeface="ＭＳ Ｐゴシック" charset="0"/>
                <a:cs typeface="Bwgrki"/>
              </a:rPr>
              <a:t>thre,w</a:t>
            </a:r>
            <a:r>
              <a:rPr lang="en-US" sz="4000" b="1" dirty="0">
                <a:solidFill>
                  <a:srgbClr val="FFFF00"/>
                </a:solidFill>
                <a:latin typeface="Bwgrki"/>
                <a:ea typeface="ＭＳ Ｐゴシック" charset="0"/>
                <a:cs typeface="Bwgrki"/>
              </a:rPr>
              <a:t> </a:t>
            </a:r>
            <a:r>
              <a:rPr lang="en-US" sz="4000" b="1" dirty="0" err="1">
                <a:solidFill>
                  <a:srgbClr val="FFFF00"/>
                </a:solidFill>
                <a:latin typeface="Bwgrki"/>
                <a:ea typeface="ＭＳ Ｐゴシック" charset="0"/>
                <a:cs typeface="Bwgrki"/>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536700"/>
            <a:ext cx="4191000" cy="280076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我 不 求 你 叫 他 们 离 开 世 界 ， 只 求 你 保 守 他 们 脱 离 那 恶 者 </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約 翰 福 音</a:t>
            </a:r>
            <a:r>
              <a:rPr lang="en-US" sz="3200" b="1" dirty="0">
                <a:solidFill>
                  <a:srgbClr val="FFFFFF"/>
                </a:solidFill>
                <a:latin typeface="Arial"/>
                <a:cs typeface="Arial"/>
              </a:rPr>
              <a:t> 17:15)</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228600" y="4343400"/>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353050"/>
            <a:ext cx="3505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SG" altLang="en-US" sz="3200" b="1" dirty="0">
                <a:solidFill>
                  <a:srgbClr val="FFFFFF"/>
                </a:solidFill>
                <a:latin typeface="Arial"/>
                <a:cs typeface="Arial"/>
              </a:rPr>
              <a:t>从</a:t>
            </a:r>
            <a:r>
              <a:rPr lang="en-US" sz="3200" b="1" dirty="0">
                <a:solidFill>
                  <a:srgbClr val="FFFFFF"/>
                </a:solidFill>
                <a:latin typeface="Arial"/>
                <a:cs typeface="Arial"/>
              </a:rPr>
              <a:t>, </a:t>
            </a:r>
            <a:r>
              <a:rPr lang="zh-SG" altLang="en-US" sz="3200" b="1" dirty="0">
                <a:solidFill>
                  <a:srgbClr val="FFFFFF"/>
                </a:solidFill>
                <a:latin typeface="Arial"/>
                <a:cs typeface="Arial"/>
              </a:rPr>
              <a:t>外面</a:t>
            </a:r>
            <a:r>
              <a:rPr lang="en-US" altLang="zh-SG" sz="3200" b="1" dirty="0">
                <a:solidFill>
                  <a:srgbClr val="FFFFFF"/>
                </a:solidFill>
                <a:latin typeface="Arial"/>
                <a:cs typeface="Arial"/>
              </a:rPr>
              <a:t>, </a:t>
            </a:r>
            <a:r>
              <a:rPr lang="zh-SG" altLang="en-US" sz="3200" b="1" dirty="0">
                <a:solidFill>
                  <a:srgbClr val="FFFFFF"/>
                </a:solidFill>
                <a:latin typeface="Arial"/>
                <a:cs typeface="Arial"/>
              </a:rPr>
              <a:t>远离</a:t>
            </a:r>
            <a:r>
              <a:rPr lang="en-US" altLang="zh-SG"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4943564"/>
            <a:ext cx="4724400" cy="172354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zh-CN" altLang="en-US" b="1" dirty="0">
                <a:solidFill>
                  <a:srgbClr val="FFFFFF"/>
                </a:solidFill>
                <a:latin typeface="Arial"/>
                <a:cs typeface="Arial"/>
              </a:rPr>
              <a:t>别在</a:t>
            </a:r>
            <a:r>
              <a:rPr lang="zh-SG" altLang="en-US" b="1" dirty="0">
                <a:solidFill>
                  <a:srgbClr val="FFFFFF"/>
                </a:solidFill>
                <a:latin typeface="Arial"/>
                <a:cs typeface="Arial"/>
              </a:rPr>
              <a:t>恶者领域</a:t>
            </a:r>
          </a:p>
          <a:p>
            <a:pPr algn="ctr">
              <a:spcBef>
                <a:spcPts val="600"/>
              </a:spcBef>
            </a:pPr>
            <a:r>
              <a:rPr lang="zh-CN" altLang="en-US" b="1" dirty="0">
                <a:solidFill>
                  <a:srgbClr val="FFFFFF"/>
                </a:solidFill>
                <a:latin typeface="Arial"/>
                <a:cs typeface="Arial"/>
              </a:rPr>
              <a:t>跟不锁在磨难期</a:t>
            </a:r>
            <a:endParaRPr lang="en-US" altLang="zh-SG" b="1" dirty="0">
              <a:solidFill>
                <a:srgbClr val="FFFFFF"/>
              </a:solidFill>
              <a:latin typeface="Arial"/>
              <a:cs typeface="Arial"/>
            </a:endParaRPr>
          </a:p>
          <a:p>
            <a:pPr algn="ctr">
              <a:spcBef>
                <a:spcPts val="600"/>
              </a:spcBef>
            </a:pPr>
            <a:r>
              <a:rPr lang="zh-CN" altLang="en-US" b="1" dirty="0">
                <a:solidFill>
                  <a:srgbClr val="FFFFFF"/>
                </a:solidFill>
                <a:latin typeface="Arial"/>
                <a:cs typeface="Arial"/>
              </a:rPr>
              <a:t>是</a:t>
            </a:r>
            <a:r>
              <a:rPr lang="zh-SG" altLang="en-US" b="1" dirty="0">
                <a:solidFill>
                  <a:srgbClr val="FFFFFF"/>
                </a:solidFill>
                <a:latin typeface="Arial"/>
                <a:cs typeface="Arial"/>
              </a:rPr>
              <a:t>平行的</a:t>
            </a:r>
            <a:br>
              <a:rPr lang="en-US" b="1" dirty="0">
                <a:solidFill>
                  <a:srgbClr val="FFFFFF"/>
                </a:solidFill>
                <a:latin typeface="Arial"/>
                <a:cs typeface="Arial"/>
              </a:rPr>
            </a:b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501965"/>
            <a:ext cx="4724400" cy="10156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a:cs typeface="Arial"/>
              </a:rPr>
              <a:t>离 开 世 界和 </a:t>
            </a:r>
            <a:endParaRPr lang="en-US" altLang="zh-CN" b="1" dirty="0">
              <a:solidFill>
                <a:srgbClr val="FFFFFF"/>
              </a:solidFill>
              <a:latin typeface="Arial"/>
              <a:cs typeface="Arial"/>
            </a:endParaRPr>
          </a:p>
          <a:p>
            <a:pPr algn="ctr">
              <a:spcBef>
                <a:spcPct val="50000"/>
              </a:spcBef>
            </a:pPr>
            <a:r>
              <a:rPr lang="zh-CN" altLang="en-US" b="1" dirty="0">
                <a:solidFill>
                  <a:srgbClr val="FFFFFF"/>
                </a:solidFill>
                <a:latin typeface="Arial"/>
                <a:cs typeface="Arial"/>
              </a:rPr>
              <a:t>从世 界</a:t>
            </a:r>
            <a:r>
              <a:rPr lang="zh-CN" altLang="en-US" b="1" dirty="0">
                <a:solidFill>
                  <a:srgbClr val="FFFF00"/>
                </a:solidFill>
                <a:latin typeface="Arial"/>
                <a:cs typeface="Arial"/>
              </a:rPr>
              <a:t>消除</a:t>
            </a:r>
            <a:r>
              <a:rPr lang="zh-CN" altLang="en-US" b="1" dirty="0">
                <a:solidFill>
                  <a:schemeClr val="bg1"/>
                </a:solidFill>
                <a:latin typeface="Arial"/>
                <a:cs typeface="Arial"/>
              </a:rPr>
              <a:t>有关联</a:t>
            </a:r>
            <a:endParaRPr lang="en-US" b="1" dirty="0">
              <a:solidFill>
                <a:schemeClr val="bg1"/>
              </a:solidFill>
              <a:latin typeface="Arial"/>
              <a:cs typeface="Arial"/>
            </a:endParaRPr>
          </a:p>
        </p:txBody>
      </p:sp>
      <p:sp>
        <p:nvSpPr>
          <p:cNvPr id="1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23674630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1" name="Text Box 5"/>
          <p:cNvSpPr txBox="1">
            <a:spLocks noChangeArrowheads="1"/>
          </p:cNvSpPr>
          <p:nvPr/>
        </p:nvSpPr>
        <p:spPr bwMode="auto">
          <a:xfrm>
            <a:off x="0" y="4643438"/>
            <a:ext cx="5410200" cy="16004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latin typeface="Arial"/>
                <a:cs typeface="Arial"/>
              </a:rPr>
              <a:t>每次这短语</a:t>
            </a:r>
            <a:endParaRPr lang="en-US" altLang="zh-CN" sz="2800" b="1" dirty="0">
              <a:solidFill>
                <a:srgbClr val="FFFFFF"/>
              </a:solidFill>
              <a:latin typeface="Arial"/>
              <a:cs typeface="Arial"/>
            </a:endParaRPr>
          </a:p>
          <a:p>
            <a:pPr algn="ctr">
              <a:spcBef>
                <a:spcPct val="50000"/>
              </a:spcBef>
            </a:pPr>
            <a:r>
              <a:rPr lang="en-US" altLang="zh-CN" sz="2800" b="1" dirty="0">
                <a:solidFill>
                  <a:srgbClr val="FFFFFF"/>
                </a:solidFill>
                <a:latin typeface="Arial"/>
                <a:cs typeface="Arial"/>
              </a:rPr>
              <a:t>"</a:t>
            </a:r>
            <a:r>
              <a:rPr lang="zh-CN" altLang="en-US" sz="2800" b="1" dirty="0">
                <a:solidFill>
                  <a:srgbClr val="FFFFFF"/>
                </a:solidFill>
                <a:latin typeface="Arial"/>
                <a:cs typeface="Arial"/>
              </a:rPr>
              <a:t>教堂的</a:t>
            </a:r>
            <a:r>
              <a:rPr lang="zh-CN" altLang="en-US" sz="2800" b="1" dirty="0">
                <a:solidFill>
                  <a:srgbClr val="FFFF00"/>
                </a:solidFill>
                <a:latin typeface="Arial"/>
                <a:cs typeface="Arial"/>
              </a:rPr>
              <a:t>敌人</a:t>
            </a:r>
            <a:r>
              <a:rPr lang="zh-CN" altLang="en-US" sz="2800" b="1" dirty="0">
                <a:solidFill>
                  <a:srgbClr val="FFFFFF"/>
                </a:solidFill>
                <a:latin typeface="Arial"/>
                <a:cs typeface="Arial"/>
              </a:rPr>
              <a:t>一直在我脑海</a:t>
            </a:r>
            <a:r>
              <a:rPr lang="en-US" altLang="zh-CN"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Tree>
    <p:extLst>
      <p:ext uri="{BB962C8B-B14F-4D97-AF65-F5344CB8AC3E}">
        <p14:creationId xmlns:p14="http://schemas.microsoft.com/office/powerpoint/2010/main" val="19702069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par>
                          <p:cTn id="81" fill="hold">
                            <p:stCondLst>
                              <p:cond delay="0"/>
                            </p:stCondLst>
                            <p:childTnLst>
                              <p:par>
                                <p:cTn id="82" presetID="22" presetClass="entr" presetSubtype="2"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1" grpId="0" animBg="1"/>
      <p:bldP spid="2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 在这此刻 </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altLang="zh-CN" sz="3600" dirty="0" err="1">
                <a:solidFill>
                  <a:srgbClr val="FFFFFF"/>
                </a:solidFill>
                <a:effectLst>
                  <a:outerShdw blurRad="38100" dist="38100" dir="2700000" algn="tl">
                    <a:srgbClr val="000000"/>
                  </a:outerShdw>
                </a:effectLst>
                <a:latin typeface="Arial" charset="0"/>
                <a:cs typeface="Arial" charset="0"/>
              </a:rPr>
              <a:t>evk</a:t>
            </a:r>
            <a:r>
              <a:rPr lang="en-US" altLang="zh-CN"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免 去 你 的 试 炼 </a:t>
            </a:r>
            <a:r>
              <a:rPr lang="en-US"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启 示 录</a:t>
            </a:r>
            <a:r>
              <a:rPr lang="en-US" altLang="zh-CN" sz="3600" dirty="0">
                <a:solidFill>
                  <a:srgbClr val="FFFFFF"/>
                </a:solidFill>
                <a:effectLst>
                  <a:outerShdw blurRad="38100" dist="38100" dir="2700000" algn="tl">
                    <a:srgbClr val="000000"/>
                  </a:outerShdw>
                </a:effectLst>
                <a:latin typeface="Arial" charset="0"/>
                <a:cs typeface="Arial" charset="0"/>
              </a:rPr>
              <a:t>. 3:10)</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非信徒将在</a:t>
            </a:r>
            <a:r>
              <a:rPr lang="zh-SG" altLang="en-US" sz="3600" dirty="0">
                <a:solidFill>
                  <a:srgbClr val="FFFFFF"/>
                </a:solidFill>
                <a:effectLst>
                  <a:outerShdw blurRad="38100" dist="38100" dir="2700000" algn="tl">
                    <a:srgbClr val="000000"/>
                  </a:outerShdw>
                </a:effectLst>
                <a:latin typeface="Arial" charset="0"/>
                <a:cs typeface="Arial" charset="0"/>
              </a:rPr>
              <a:t>磨难</a:t>
            </a:r>
            <a:r>
              <a:rPr lang="zh-CN" altLang="en-US" sz="3600" dirty="0">
                <a:solidFill>
                  <a:srgbClr val="FFFFFF"/>
                </a:solidFill>
                <a:effectLst>
                  <a:outerShdw blurRad="38100" dist="38100" dir="2700000" algn="tl">
                    <a:srgbClr val="000000"/>
                  </a:outerShdw>
                </a:effectLst>
                <a:latin typeface="Arial" charset="0"/>
                <a:cs typeface="Arial" charset="0"/>
              </a:rPr>
              <a:t>期</a:t>
            </a:r>
            <a:r>
              <a:rPr lang="en-US" sz="3600" dirty="0">
                <a:solidFill>
                  <a:srgbClr val="FFFFFF"/>
                </a:solidFill>
                <a:effectLst>
                  <a:outerShdw blurRad="38100" dist="38100" dir="2700000" algn="tl">
                    <a:srgbClr val="000000"/>
                  </a:outerShdw>
                </a:effectLst>
                <a:latin typeface="Arial" charset="0"/>
                <a:cs typeface="Arial" charset="0"/>
              </a:rPr>
              <a:t> (3:10) </a:t>
            </a:r>
            <a:r>
              <a:rPr lang="zh-CN" altLang="en-US" sz="3600" dirty="0">
                <a:solidFill>
                  <a:srgbClr val="FFFFFF"/>
                </a:solidFill>
                <a:effectLst>
                  <a:outerShdw blurRad="38100" dist="38100" dir="2700000" algn="tl">
                    <a:srgbClr val="000000"/>
                  </a:outerShdw>
                </a:effectLst>
                <a:latin typeface="Arial" charset="0"/>
                <a:cs typeface="Arial" charset="0"/>
              </a:rPr>
              <a:t>接受</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神的</a:t>
            </a:r>
            <a:r>
              <a:rPr lang="zh-SG" altLang="en-US" sz="3600" dirty="0">
                <a:solidFill>
                  <a:srgbClr val="FFFFFF"/>
                </a:solidFill>
                <a:effectLst>
                  <a:outerShdw blurRad="38100" dist="38100" dir="2700000" algn="tl">
                    <a:srgbClr val="000000"/>
                  </a:outerShdw>
                </a:effectLst>
                <a:latin typeface="Arial" charset="0"/>
                <a:cs typeface="Arial" charset="0"/>
              </a:rPr>
              <a:t>忿 怒 </a:t>
            </a:r>
            <a:r>
              <a:rPr lang="en-US" sz="3600" dirty="0">
                <a:solidFill>
                  <a:srgbClr val="FFFFFF"/>
                </a:solidFill>
                <a:effectLst>
                  <a:outerShdw blurRad="38100" dist="38100" dir="2700000" algn="tl">
                    <a:srgbClr val="000000"/>
                  </a:outerShdw>
                </a:effectLst>
                <a:latin typeface="Arial" charset="0"/>
                <a:cs typeface="Arial" charset="0"/>
              </a:rPr>
              <a:t>(6:16-17)</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圣灵的拦 阻 被 除 去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 撒 羅 尼 迦 後 書 </a:t>
            </a:r>
            <a:r>
              <a:rPr lang="en-US" sz="2800" dirty="0">
                <a:solidFill>
                  <a:srgbClr val="FFFFFF"/>
                </a:solidFill>
                <a:effectLst>
                  <a:outerShdw blurRad="38100" dist="38100" dir="2700000" algn="tl">
                    <a:srgbClr val="000000"/>
                  </a:outerShdw>
                </a:effectLst>
                <a:latin typeface="Arial" charset="0"/>
                <a:cs typeface="Arial" charset="0"/>
              </a:rPr>
              <a:t>2:6-7).</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灵</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用在于人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89694" y="5537108"/>
            <a:ext cx="9021318" cy="635092"/>
            <a:chOff x="89694" y="5537108"/>
            <a:chExt cx="9021318" cy="635092"/>
          </a:xfrm>
        </p:grpSpPr>
        <p:sp>
          <p:nvSpPr>
            <p:cNvPr id="6" name="Rectangle 5"/>
            <p:cNvSpPr>
              <a:spLocks noChangeArrowheads="1"/>
            </p:cNvSpPr>
            <p:nvPr/>
          </p:nvSpPr>
          <p:spPr bwMode="auto">
            <a:xfrm>
              <a:off x="119412"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他</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抑制</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男性</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的</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694" y="5537108"/>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64996" y="4941169"/>
            <a:ext cx="9062510" cy="621431"/>
            <a:chOff x="64996" y="4941169"/>
            <a:chExt cx="9062510" cy="621431"/>
          </a:xfrm>
        </p:grpSpPr>
        <p:sp>
          <p:nvSpPr>
            <p:cNvPr id="7" name="Rectangle 6"/>
            <p:cNvSpPr>
              <a:spLocks noChangeArrowheads="1"/>
            </p:cNvSpPr>
            <p:nvPr/>
          </p:nvSpPr>
          <p:spPr bwMode="auto">
            <a:xfrm>
              <a:off x="135906"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什么</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拦 阻</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neuter</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传</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福音</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996" y="4941169"/>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380440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1" end="1"/>
                                            </p:txEl>
                                          </p:spTgt>
                                        </p:tgtEl>
                                        <p:attrNameLst>
                                          <p:attrName>style.visibility</p:attrName>
                                        </p:attrNameLst>
                                      </p:cBhvr>
                                      <p:to>
                                        <p:strVal val="visible"/>
                                      </p:to>
                                    </p:set>
                                    <p:animEffect transition="in" filter="dissolve">
                                      <p:cBhvr>
                                        <p:cTn id="11" dur="500"/>
                                        <p:tgtEl>
                                          <p:spTgt spid="68198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2" end="2"/>
                                            </p:txEl>
                                          </p:spTgt>
                                        </p:tgtEl>
                                        <p:attrNameLst>
                                          <p:attrName>style.visibility</p:attrName>
                                        </p:attrNameLst>
                                      </p:cBhvr>
                                      <p:to>
                                        <p:strVal val="visible"/>
                                      </p:to>
                                    </p:set>
                                    <p:animEffect transition="in" filter="dissolve">
                                      <p:cBhvr>
                                        <p:cTn id="16" dur="500"/>
                                        <p:tgtEl>
                                          <p:spTgt spid="6819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5875"/>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4.	</a:t>
            </a:r>
            <a:r>
              <a:rPr lang="zh-CN" altLang="en-US" sz="3600" dirty="0">
                <a:solidFill>
                  <a:srgbClr val="FFFFFF"/>
                </a:solidFill>
                <a:effectLst>
                  <a:outerShdw blurRad="38100" dist="38100" dir="2700000" algn="tl">
                    <a:srgbClr val="000000"/>
                  </a:outerShdw>
                </a:effectLst>
                <a:latin typeface="Arial" charset="0"/>
                <a:cs typeface="Arial" charset="0"/>
              </a:rPr>
              <a:t>教会没有在磨难</a:t>
            </a:r>
            <a:r>
              <a:rPr lang="en-US" altLang="zh-CN" sz="3600" dirty="0">
                <a:solidFill>
                  <a:srgbClr val="FFFFFF"/>
                </a:solidFill>
                <a:effectLst>
                  <a:outerShdw blurRad="38100" dist="38100" dir="2700000" algn="tl">
                    <a:srgbClr val="000000"/>
                  </a:outerShdw>
                </a:effectLst>
                <a:latin typeface="Arial" charset="0"/>
                <a:cs typeface="Arial" charset="0"/>
              </a:rPr>
              <a:t>(tribulation), </a:t>
            </a:r>
            <a:r>
              <a:rPr lang="en-US" altLang="zh-CN"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启 示 录</a:t>
            </a:r>
            <a:r>
              <a:rPr lang="en-US" altLang="zh-CN" sz="3200" dirty="0">
                <a:solidFill>
                  <a:srgbClr val="FFFFFF"/>
                </a:solidFill>
                <a:effectLst>
                  <a:outerShdw blurRad="38100" dist="38100" dir="2700000" algn="tl">
                    <a:srgbClr val="000000"/>
                  </a:outerShdw>
                </a:effectLst>
                <a:latin typeface="Arial" charset="0"/>
                <a:cs typeface="Arial" charset="0"/>
              </a:rPr>
              <a:t>4–19) </a:t>
            </a:r>
            <a:r>
              <a:rPr lang="zh-CN" altLang="en-US" sz="3600" dirty="0">
                <a:solidFill>
                  <a:srgbClr val="FFFFFF"/>
                </a:solidFill>
                <a:effectLst>
                  <a:outerShdw blurRad="38100" dist="38100" dir="2700000" algn="tl">
                    <a:srgbClr val="000000"/>
                  </a:outerShdw>
                </a:effectLst>
                <a:latin typeface="Arial" charset="0"/>
                <a:cs typeface="Arial" charset="0"/>
              </a:rPr>
              <a:t>被提到，除了</a:t>
            </a:r>
            <a:r>
              <a:rPr lang="en-US" sz="3600" dirty="0">
                <a:solidFill>
                  <a:srgbClr val="FFFFFF"/>
                </a:solidFill>
                <a:effectLst>
                  <a:outerShdw blurRad="38100" dist="38100" dir="2700000" algn="tl">
                    <a:srgbClr val="000000"/>
                  </a:outerShdw>
                </a:effectLst>
                <a:latin typeface="Arial" charset="0"/>
                <a:cs typeface="Arial" charset="0"/>
              </a:rPr>
              <a:t> </a:t>
            </a:r>
            <a:r>
              <a:rPr lang="en-US" altLang="zh-CN"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神 殿 中</a:t>
            </a:r>
            <a:r>
              <a:rPr lang="en-US" altLang="zh-SG"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在天上 </a:t>
            </a:r>
            <a:r>
              <a:rPr lang="en-US" sz="3200" dirty="0">
                <a:solidFill>
                  <a:srgbClr val="FFFFFF"/>
                </a:solidFill>
                <a:effectLst>
                  <a:outerShdw blurRad="38100" dist="38100" dir="2700000" algn="tl">
                    <a:srgbClr val="000000"/>
                  </a:outerShdw>
                </a:effectLst>
                <a:latin typeface="Arial" charset="0"/>
                <a:cs typeface="Arial" charset="0"/>
              </a:rPr>
              <a:t>(13:6; cf. </a:t>
            </a:r>
            <a:r>
              <a:rPr lang="zh-SG" altLang="en-US" sz="3200" dirty="0">
                <a:solidFill>
                  <a:srgbClr val="FFFFFF"/>
                </a:solidFill>
                <a:effectLst>
                  <a:outerShdw blurRad="38100" dist="38100" dir="2700000" algn="tl">
                    <a:srgbClr val="000000"/>
                  </a:outerShdw>
                </a:effectLst>
                <a:latin typeface="Arial" charset="0"/>
                <a:cs typeface="Arial" charset="0"/>
              </a:rPr>
              <a:t>以 弗 所 書</a:t>
            </a:r>
            <a:r>
              <a:rPr lang="en-US" sz="3200" dirty="0">
                <a:solidFill>
                  <a:srgbClr val="FFFFFF"/>
                </a:solidFill>
                <a:effectLst>
                  <a:outerShdw blurRad="38100" dist="38100" dir="2700000" algn="tl">
                    <a:srgbClr val="000000"/>
                  </a:outerShdw>
                </a:effectLst>
                <a:latin typeface="Arial" charset="0"/>
                <a:cs typeface="Arial" charset="0"/>
              </a:rPr>
              <a:t>. 2:21-22)</a:t>
            </a:r>
          </a:p>
        </p:txBody>
      </p:sp>
      <p:sp>
        <p:nvSpPr>
          <p:cNvPr id="5" name="Rectangle 4"/>
          <p:cNvSpPr>
            <a:spLocks noChangeArrowheads="1"/>
          </p:cNvSpPr>
          <p:nvPr/>
        </p:nvSpPr>
        <p:spPr bwMode="auto">
          <a:xfrm>
            <a:off x="381000" y="3703093"/>
            <a:ext cx="8496300" cy="2590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5.	</a:t>
            </a:r>
            <a:r>
              <a:rPr lang="zh-SG" altLang="en-US" sz="3600" dirty="0">
                <a:solidFill>
                  <a:srgbClr val="FFFFFF"/>
                </a:solidFill>
                <a:effectLst>
                  <a:outerShdw blurRad="38100" dist="38100" dir="2700000" algn="tl">
                    <a:srgbClr val="000000"/>
                  </a:outerShdw>
                </a:effectLst>
                <a:latin typeface="Arial" charset="0"/>
                <a:cs typeface="Arial" charset="0"/>
              </a:rPr>
              <a:t>教会免去神的忿 怒</a:t>
            </a:r>
            <a:r>
              <a:rPr lang="en-US" sz="3600" dirty="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約翰福音</a:t>
            </a:r>
            <a:r>
              <a:rPr lang="en-US" sz="3200" dirty="0">
                <a:solidFill>
                  <a:srgbClr val="FFFFFF"/>
                </a:solidFill>
                <a:effectLst>
                  <a:outerShdw blurRad="38100" dist="38100" dir="2700000" algn="tl">
                    <a:srgbClr val="000000"/>
                  </a:outerShdw>
                </a:effectLst>
                <a:latin typeface="Arial" charset="0"/>
                <a:cs typeface="Arial" charset="0"/>
              </a:rPr>
              <a:t> 5:24, </a:t>
            </a:r>
            <a:r>
              <a:rPr lang="zh-CN" altLang="en-US" sz="3200" dirty="0">
                <a:solidFill>
                  <a:srgbClr val="FFFFFF"/>
                </a:solidFill>
                <a:effectLst>
                  <a:outerShdw blurRad="38100" dist="38100" dir="2700000" algn="tl">
                    <a:srgbClr val="000000"/>
                  </a:outerShdw>
                </a:effectLst>
                <a:latin typeface="Arial" charset="0"/>
                <a:cs typeface="Arial" charset="0"/>
              </a:rPr>
              <a:t>罗马</a:t>
            </a:r>
            <a:r>
              <a:rPr lang="en-US" sz="3200" dirty="0">
                <a:solidFill>
                  <a:srgbClr val="FFFFFF"/>
                </a:solidFill>
                <a:effectLst>
                  <a:outerShdw blurRad="38100" dist="38100" dir="2700000" algn="tl">
                    <a:srgbClr val="000000"/>
                  </a:outerShdw>
                </a:effectLst>
                <a:latin typeface="Arial" charset="0"/>
                <a:cs typeface="Arial" charset="0"/>
              </a:rPr>
              <a:t>. 5:9; 8:1; </a:t>
            </a:r>
            <a:r>
              <a:rPr lang="zh-TW" altLang="en-US" sz="3200" dirty="0">
                <a:solidFill>
                  <a:srgbClr val="FFFFFF"/>
                </a:solidFill>
                <a:effectLst>
                  <a:outerShdw blurRad="38100" dist="38100" dir="2700000" algn="tl">
                    <a:srgbClr val="000000"/>
                  </a:outerShdw>
                </a:effectLst>
                <a:latin typeface="Arial" charset="0"/>
                <a:cs typeface="Arial" charset="0"/>
              </a:rPr>
              <a:t>帖撒羅尼迦前書</a:t>
            </a:r>
            <a:r>
              <a:rPr lang="en-US" sz="3200" dirty="0">
                <a:solidFill>
                  <a:srgbClr val="FFFFFF"/>
                </a:solidFill>
                <a:effectLst>
                  <a:outerShdw blurRad="38100" dist="38100" dir="2700000" algn="tl">
                    <a:srgbClr val="000000"/>
                  </a:outerShdw>
                </a:effectLst>
                <a:latin typeface="Arial" charset="0"/>
                <a:cs typeface="Arial" charset="0"/>
              </a:rPr>
              <a:t> 1:10; 5:9).</a:t>
            </a:r>
            <a:r>
              <a:rPr lang="en-US" sz="3600" dirty="0">
                <a:solidFill>
                  <a:srgbClr val="FFFFFF"/>
                </a:solidFill>
                <a:effectLst>
                  <a:outerShdw blurRad="38100" dist="38100" dir="2700000" algn="tl">
                    <a:srgbClr val="000000"/>
                  </a:outerShdw>
                </a:effectLst>
                <a:latin typeface="Arial" charset="0"/>
                <a:cs typeface="Arial" charset="0"/>
              </a:rPr>
              <a:t> </a:t>
            </a:r>
            <a:r>
              <a:rPr lang="zh-SG" altLang="en-US" sz="3600" dirty="0">
                <a:solidFill>
                  <a:srgbClr val="FFFFFF"/>
                </a:solidFill>
                <a:effectLst>
                  <a:outerShdw blurRad="38100" dist="38100" dir="2700000" algn="tl">
                    <a:srgbClr val="000000"/>
                  </a:outerShdw>
                </a:effectLst>
                <a:latin typeface="Arial" charset="0"/>
                <a:cs typeface="Arial" charset="0"/>
              </a:rPr>
              <a:t>迫害</a:t>
            </a:r>
            <a:r>
              <a:rPr lang="zh-CN" altLang="en-US" sz="3600" dirty="0">
                <a:solidFill>
                  <a:srgbClr val="FFFFFF"/>
                </a:solidFill>
                <a:effectLst>
                  <a:outerShdw blurRad="38100" dist="38100" dir="2700000" algn="tl">
                    <a:srgbClr val="000000"/>
                  </a:outerShdw>
                </a:effectLst>
                <a:latin typeface="Arial" charset="0"/>
                <a:cs typeface="Arial" charset="0"/>
              </a:rPr>
              <a:t>和</a:t>
            </a:r>
            <a:r>
              <a:rPr lang="zh-SG" altLang="en-US" sz="3600" dirty="0">
                <a:solidFill>
                  <a:srgbClr val="FFFFFF"/>
                </a:solidFill>
                <a:effectLst>
                  <a:outerShdw blurRad="38100" dist="38100" dir="2700000" algn="tl">
                    <a:srgbClr val="000000"/>
                  </a:outerShdw>
                </a:effectLst>
                <a:latin typeface="Arial" charset="0"/>
                <a:cs typeface="Arial" charset="0"/>
              </a:rPr>
              <a:t>忿怒</a:t>
            </a:r>
            <a:r>
              <a:rPr lang="zh-CN" altLang="en-US" sz="3600" dirty="0">
                <a:solidFill>
                  <a:srgbClr val="FFFFFF"/>
                </a:solidFill>
                <a:effectLst>
                  <a:outerShdw blurRad="38100" dist="38100" dir="2700000" algn="tl">
                    <a:srgbClr val="000000"/>
                  </a:outerShdw>
                </a:effectLst>
                <a:latin typeface="Arial" charset="0"/>
                <a:cs typeface="Arial" charset="0"/>
              </a:rPr>
              <a:t>是截然不同。</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677252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5"/>
          <p:cNvSpPr txBox="1">
            <a:spLocks noChangeArrowheads="1"/>
          </p:cNvSpPr>
          <p:nvPr/>
        </p:nvSpPr>
        <p:spPr bwMode="auto">
          <a:xfrm>
            <a:off x="5301301" y="1241286"/>
            <a:ext cx="3810000" cy="480131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zh-CN" altLang="en-US" sz="3200" b="1" dirty="0">
                <a:solidFill>
                  <a:srgbClr val="FFFFFF"/>
                </a:solidFill>
                <a:latin typeface="Arial"/>
                <a:cs typeface="Arial"/>
              </a:rPr>
              <a:t>教会免去神的忿 怒 </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zh-SG" altLang="en-US" sz="2800" dirty="0">
                <a:solidFill>
                  <a:srgbClr val="FFFFFF"/>
                </a:solidFill>
                <a:latin typeface="Arial"/>
                <a:cs typeface="Arial"/>
              </a:rPr>
              <a:t>約翰福音</a:t>
            </a:r>
            <a:r>
              <a:rPr lang="en-US" sz="2800" dirty="0">
                <a:solidFill>
                  <a:srgbClr val="FFFFFF"/>
                </a:solidFill>
                <a:latin typeface="Arial"/>
                <a:cs typeface="Arial"/>
              </a:rPr>
              <a:t> 5:24</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罗马</a:t>
            </a:r>
            <a:r>
              <a:rPr lang="en-US" sz="2800" dirty="0">
                <a:solidFill>
                  <a:srgbClr val="FFFFFF"/>
                </a:solidFill>
                <a:latin typeface="Arial"/>
                <a:cs typeface="Arial"/>
              </a:rPr>
              <a:t>. 5:9; 8:1</a:t>
            </a:r>
            <a:br>
              <a:rPr lang="en-US" sz="2800" dirty="0">
                <a:solidFill>
                  <a:srgbClr val="FFFFFF"/>
                </a:solidFill>
                <a:latin typeface="Arial"/>
                <a:cs typeface="Arial"/>
              </a:rPr>
            </a:br>
            <a:r>
              <a:rPr lang="en-US" sz="2800" dirty="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a:solidFill>
                  <a:srgbClr val="FFFFFF"/>
                </a:solidFill>
                <a:latin typeface="Arial"/>
                <a:cs typeface="Arial"/>
              </a:rPr>
              <a:t> 1:10; 5:9</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6:15-17</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11:18</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14:10, 19</a:t>
            </a:r>
          </a:p>
          <a:p>
            <a:pPr>
              <a:spcBef>
                <a:spcPct val="50000"/>
              </a:spcBef>
            </a:pPr>
            <a:endParaRPr lang="en-US" sz="2800" b="1" dirty="0">
              <a:solidFill>
                <a:srgbClr val="FFFFFF"/>
              </a:solidFill>
              <a:latin typeface="Arial"/>
              <a:cs typeface="Arial"/>
            </a:endParaRPr>
          </a:p>
        </p:txBody>
      </p:sp>
    </p:spTree>
    <p:extLst>
      <p:ext uri="{BB962C8B-B14F-4D97-AF65-F5344CB8AC3E}">
        <p14:creationId xmlns:p14="http://schemas.microsoft.com/office/powerpoint/2010/main" val="2964317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42303"/>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071344"/>
            <a:ext cx="8496300" cy="1549021"/>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6.	</a:t>
            </a:r>
            <a:r>
              <a:rPr lang="zh-SG" altLang="en-US" sz="3600" dirty="0">
                <a:solidFill>
                  <a:srgbClr val="FFFFFF"/>
                </a:solidFill>
                <a:effectLst>
                  <a:outerShdw blurRad="38100" dist="38100" dir="2700000" algn="tl">
                    <a:srgbClr val="000000"/>
                  </a:outerShdw>
                </a:effectLst>
                <a:latin typeface="Arial" charset="0"/>
                <a:cs typeface="Arial" charset="0"/>
              </a:rPr>
              <a:t>升天</a:t>
            </a:r>
            <a:r>
              <a:rPr lang="zh-CN" altLang="en-US" sz="3600" dirty="0">
                <a:solidFill>
                  <a:srgbClr val="FFFFFF"/>
                </a:solidFill>
                <a:effectLst>
                  <a:outerShdw blurRad="38100" dist="38100" dir="2700000" algn="tl">
                    <a:srgbClr val="000000"/>
                  </a:outerShdw>
                </a:effectLst>
                <a:latin typeface="Arial" charset="0"/>
                <a:cs typeface="Arial" charset="0"/>
              </a:rPr>
              <a:t>将</a:t>
            </a:r>
            <a:r>
              <a:rPr lang="zh-SG" altLang="en-US" sz="3600" dirty="0">
                <a:solidFill>
                  <a:srgbClr val="FFFFFF"/>
                </a:solidFill>
                <a:effectLst>
                  <a:outerShdw blurRad="38100" dist="38100" dir="2700000" algn="tl">
                    <a:srgbClr val="000000"/>
                  </a:outerShdw>
                </a:effectLst>
                <a:latin typeface="Arial" charset="0"/>
                <a:cs typeface="Arial" charset="0"/>
              </a:rPr>
              <a:t>逼近</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随时都会发生</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当然磨难前也将来即。</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2142685"/>
            <a:ext cx="7810500" cy="990600"/>
          </a:xfrm>
          <a:prstGeom prst="rect">
            <a:avLst/>
          </a:prstGeom>
          <a:noFill/>
          <a:ln w="9525">
            <a:noFill/>
            <a:miter lim="800000"/>
            <a:headEnd/>
            <a:tailEnd/>
          </a:ln>
        </p:spPr>
        <p:txBody>
          <a:bodyPr/>
          <a:lstStyle/>
          <a:p>
            <a:pPr marL="742950" indent="-742950">
              <a:spcBef>
                <a:spcPct val="20000"/>
              </a:spcBef>
            </a:pPr>
            <a:r>
              <a:rPr lang="en-US" sz="2800" dirty="0">
                <a:solidFill>
                  <a:srgbClr val="FFFFFF"/>
                </a:solidFill>
                <a:effectLst>
                  <a:outerShdw blurRad="38100" dist="38100" dir="2700000" algn="tl">
                    <a:srgbClr val="000000"/>
                  </a:outerShdw>
                </a:effectLst>
                <a:latin typeface="Arial" charset="0"/>
                <a:cs typeface="Arial" charset="0"/>
              </a:rPr>
              <a:t>a.	"…</a:t>
            </a:r>
            <a:r>
              <a:rPr lang="zh-CN" altLang="en-US" sz="2800" dirty="0">
                <a:solidFill>
                  <a:srgbClr val="FFFFFF"/>
                </a:solidFill>
                <a:effectLst>
                  <a:outerShdw blurRad="38100" dist="38100" dir="2700000" algn="tl">
                    <a:srgbClr val="000000"/>
                  </a:outerShdw>
                </a:effectLst>
                <a:latin typeface="Arial" charset="0"/>
                <a:cs typeface="Arial" charset="0"/>
              </a:rPr>
              <a:t>主 的 日 子 来 到 ， 好 像 夜 间 的 贼 一 样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帖撒羅尼迦前書</a:t>
            </a:r>
            <a:r>
              <a:rPr lang="zh-CN" altLang="en-US" sz="2800" dirty="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3109018"/>
            <a:ext cx="7810500" cy="14097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b.	"</a:t>
            </a:r>
            <a:r>
              <a:rPr lang="zh-CN" altLang="en-US" sz="2800" dirty="0">
                <a:solidFill>
                  <a:srgbClr val="FFFFFF"/>
                </a:solidFill>
                <a:effectLst>
                  <a:outerShdw blurRad="38100" dist="38100" dir="2700000" algn="tl">
                    <a:srgbClr val="000000"/>
                  </a:outerShdw>
                </a:effectLst>
                <a:latin typeface="Arial" charset="0"/>
                <a:cs typeface="Arial" charset="0"/>
              </a:rPr>
              <a:t>我 若 去 为 你 们 预 备 了 地 方 ， 就 必 再 来 接 你 们 到 我 那 里 去 ， 我 在 那 里 ， 叫 你 们 也 在 那 里</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SG" altLang="en-US" sz="2800" dirty="0">
                <a:solidFill>
                  <a:srgbClr val="FFFFFF"/>
                </a:solidFill>
                <a:effectLst>
                  <a:outerShdw blurRad="38100" dist="38100" dir="2700000" algn="tl">
                    <a:srgbClr val="000000"/>
                  </a:outerShdw>
                </a:effectLst>
                <a:latin typeface="Arial" charset="0"/>
                <a:cs typeface="Arial" charset="0"/>
              </a:rPr>
              <a:t>約翰福音</a:t>
            </a:r>
            <a:r>
              <a:rPr lang="en-US" sz="2800" dirty="0">
                <a:solidFill>
                  <a:srgbClr val="FFFFFF"/>
                </a:solidFill>
                <a:effectLst>
                  <a:outerShdw blurRad="38100" dist="38100" dir="2700000" algn="tl">
                    <a:srgbClr val="000000"/>
                  </a:outerShdw>
                </a:effectLst>
                <a:latin typeface="Arial" charset="0"/>
                <a:cs typeface="Arial" charset="0"/>
              </a:rPr>
              <a:t> 14:3) = "</a:t>
            </a:r>
            <a:r>
              <a:rPr lang="zh-CN" altLang="en-US" sz="2800" dirty="0">
                <a:solidFill>
                  <a:srgbClr val="FFFFFF"/>
                </a:solidFill>
                <a:effectLst>
                  <a:outerShdw blurRad="38100" dist="38100" dir="2700000" algn="tl">
                    <a:srgbClr val="000000"/>
                  </a:outerShdw>
                </a:effectLst>
                <a:latin typeface="Arial" charset="0"/>
                <a:cs typeface="Arial" charset="0"/>
              </a:rPr>
              <a:t>我要来临</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可没迹象</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800" y="4941804"/>
            <a:ext cx="7810500" cy="9906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c.	</a:t>
            </a:r>
            <a:r>
              <a:rPr lang="zh-SG" altLang="en-US" sz="2800" dirty="0">
                <a:solidFill>
                  <a:srgbClr val="FFFFFF"/>
                </a:solidFill>
                <a:effectLst>
                  <a:outerShdw blurRad="38100" dist="38100" dir="2700000" algn="tl">
                    <a:srgbClr val="000000"/>
                  </a:outerShdw>
                </a:effectLst>
                <a:latin typeface="Arial" charset="0"/>
                <a:cs typeface="Arial" charset="0"/>
              </a:rPr>
              <a:t>雅 各 書</a:t>
            </a:r>
            <a:r>
              <a:rPr lang="en-US" sz="2800" dirty="0">
                <a:solidFill>
                  <a:srgbClr val="FFFFFF"/>
                </a:solidFill>
                <a:effectLst>
                  <a:outerShdw blurRad="38100" dist="38100" dir="2700000" algn="tl">
                    <a:srgbClr val="000000"/>
                  </a:outerShdw>
                </a:effectLst>
                <a:latin typeface="Arial" charset="0"/>
                <a:cs typeface="Arial" charset="0"/>
              </a:rPr>
              <a:t> 5:8-9; </a:t>
            </a:r>
            <a:r>
              <a:rPr lang="zh-SG" altLang="en-US" sz="2800" dirty="0">
                <a:solidFill>
                  <a:srgbClr val="FFFFFF"/>
                </a:solidFill>
                <a:effectLst>
                  <a:outerShdw blurRad="38100" dist="38100" dir="2700000" algn="tl">
                    <a:srgbClr val="000000"/>
                  </a:outerShdw>
                </a:effectLst>
                <a:latin typeface="Arial" charset="0"/>
                <a:cs typeface="Arial" charset="0"/>
              </a:rPr>
              <a:t>提 多 書</a:t>
            </a:r>
            <a:r>
              <a:rPr lang="en-US" sz="2800" dirty="0">
                <a:solidFill>
                  <a:srgbClr val="FFFFFF"/>
                </a:solidFill>
                <a:effectLst>
                  <a:outerShdw blurRad="38100" dist="38100" dir="2700000" algn="tl">
                    <a:srgbClr val="000000"/>
                  </a:outerShdw>
                </a:effectLst>
                <a:latin typeface="Arial" charset="0"/>
                <a:cs typeface="Arial" charset="0"/>
              </a:rPr>
              <a:t> 2:13; </a:t>
            </a:r>
            <a:r>
              <a:rPr lang="zh-SG" altLang="en-US" sz="2800" dirty="0">
                <a:solidFill>
                  <a:srgbClr val="FFFFFF"/>
                </a:solidFill>
                <a:effectLst>
                  <a:outerShdw blurRad="38100" dist="38100" dir="2700000" algn="tl">
                    <a:srgbClr val="000000"/>
                  </a:outerShdw>
                </a:effectLst>
                <a:latin typeface="Arial" charset="0"/>
                <a:cs typeface="Arial" charset="0"/>
              </a:rPr>
              <a:t>希伯來書</a:t>
            </a:r>
            <a:r>
              <a:rPr lang="en-US" sz="2800" dirty="0">
                <a:solidFill>
                  <a:srgbClr val="FFFFFF"/>
                </a:solidFill>
                <a:effectLst>
                  <a:outerShdw blurRad="38100" dist="38100" dir="2700000" algn="tl">
                    <a:srgbClr val="000000"/>
                  </a:outerShdw>
                </a:effectLst>
                <a:latin typeface="Arial" charset="0"/>
                <a:cs typeface="Arial" charset="0"/>
              </a:rPr>
              <a:t> 9:28; </a:t>
            </a:r>
            <a:r>
              <a:rPr lang="zh-TW" altLang="en-US" sz="2800" dirty="0">
                <a:solidFill>
                  <a:srgbClr val="FFFFFF"/>
                </a:solidFill>
                <a:effectLst>
                  <a:outerShdw blurRad="38100" dist="38100" dir="2700000" algn="tl">
                    <a:srgbClr val="000000"/>
                  </a:outerShdw>
                </a:effectLst>
                <a:latin typeface="Arial" charset="0"/>
                <a:cs typeface="Arial" charset="0"/>
              </a:rPr>
              <a:t>彼得前書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1:6-7; </a:t>
            </a:r>
            <a:r>
              <a:rPr lang="zh-TW" altLang="en-US" sz="2800" dirty="0">
                <a:solidFill>
                  <a:srgbClr val="FFFFFF"/>
                </a:solidFill>
                <a:effectLst>
                  <a:outerShdw blurRad="38100" dist="38100" dir="2700000" algn="tl">
                    <a:srgbClr val="000000"/>
                  </a:outerShdw>
                </a:effectLst>
                <a:latin typeface="Arial" charset="0"/>
                <a:cs typeface="Arial" charset="0"/>
              </a:rPr>
              <a:t>約翰一書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2:28; 3:2-3; </a:t>
            </a:r>
            <a:r>
              <a:rPr lang="zh-SG" altLang="en-US" sz="2800" dirty="0">
                <a:solidFill>
                  <a:srgbClr val="FFFFFF"/>
                </a:solidFill>
                <a:effectLst>
                  <a:outerShdw blurRad="38100" dist="38100" dir="2700000" algn="tl">
                    <a:srgbClr val="000000"/>
                  </a:outerShdw>
                </a:effectLst>
                <a:latin typeface="Arial" charset="0"/>
                <a:cs typeface="Arial" charset="0"/>
              </a:rPr>
              <a:t>启示录</a:t>
            </a:r>
            <a:r>
              <a:rPr lang="en-US" sz="2800" dirty="0">
                <a:solidFill>
                  <a:srgbClr val="FFFFFF"/>
                </a:solidFill>
                <a:effectLst>
                  <a:outerShdw blurRad="38100" dist="38100" dir="2700000" algn="tl">
                    <a:srgbClr val="000000"/>
                  </a:outerShdw>
                </a:effectLst>
                <a:latin typeface="Arial" charset="0"/>
                <a:cs typeface="Arial" charset="0"/>
              </a:rPr>
              <a:t>.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14910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耶稣第二来临的步骤</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90789487"/>
              </p:ext>
            </p:extLst>
          </p:nvPr>
        </p:nvGraphicFramePr>
        <p:xfrm>
          <a:off x="152400" y="838200"/>
          <a:ext cx="8915400" cy="646251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升天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启示</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SG" altLang="en-US" sz="2000" b="1" i="0" u="sng" strike="noStrike" cap="none" normalizeH="0" baseline="0" dirty="0">
                          <a:ln>
                            <a:noFill/>
                          </a:ln>
                          <a:solidFill>
                            <a:srgbClr val="0070C0"/>
                          </a:solidFill>
                          <a:effectLst/>
                          <a:latin typeface="Arial" charset="0"/>
                          <a:ea typeface="ＭＳ Ｐゴシック" charset="0"/>
                          <a:cs typeface="Times New Roman" charset="0"/>
                        </a:rPr>
                        <a:t>前</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后</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必 亲 自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从 天 降 临</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 </a:t>
                      </a:r>
                      <a:r>
                        <a:rPr kumimoji="0" lang="en-US" altLang="zh-TW" sz="1800" b="1" i="0" u="none" strike="noStrike" cap="none" normalizeH="0" baseline="0" dirty="0">
                          <a:ln>
                            <a:noFill/>
                          </a:ln>
                          <a:solidFill>
                            <a:srgbClr val="000000"/>
                          </a:solidFill>
                          <a:effectLst/>
                          <a:latin typeface="Arial" charset="0"/>
                          <a:ea typeface="ＭＳ Ｐゴシック" charset="0"/>
                          <a:cs typeface="Times New Roman" charset="0"/>
                        </a:rPr>
                        <a:t>4:16</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基督的 脚 必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站 在 耶 路 撒 冷</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前 面 朝 东 的 橄 榄 山 上</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撒迦利亞</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我 来是</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为了</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你们</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約翰福音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14:1-2;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帖撒羅尼迦前書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耶 稣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同 他 众 圣 徒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25:31;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3:13;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死了的人必先复活</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被提到 云里</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升天</a:t>
                      </a:r>
                      <a:r>
                        <a:rPr kumimoji="0" lang="en-US" altLang="zh-SG"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从地球提到 在 空 中 与主相遇我 们 就 要 和 主 永 远 同 在</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4:16-17) </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 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如已经在世上， 将会</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呆在</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世上</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不会升天</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迎来</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千禧年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使徒行傳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15:16;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5:10; cf.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6:10; chap. 24)</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产生  </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劝 慰</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 希望</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产生</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惧怕和审判</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24:27-31;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路 加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21:20-28;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2743742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98572"/>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奥秘</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只在新约时代被透露</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旧约预言的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关键</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在新约澄清</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耶利米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30:7;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撒迦利亚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24:30; </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歌羅西</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圣民会得到不朽坏的身体</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15:51-58;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腓利比书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3:20-21)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被带回天堂七年</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灾</a:t>
                      </a:r>
                      <a:r>
                        <a:rPr lang="zh-CN" altLang="en-US" sz="2000" b="1" dirty="0">
                          <a:latin typeface="ＭＳ Ｐゴシック"/>
                          <a:ea typeface="ＭＳ Ｐゴシック"/>
                          <a:cs typeface="ＭＳ Ｐゴシック"/>
                        </a:rPr>
                        <a:t>祸</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时圣民的身体会以</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终有一死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的状态在千禧年继续生存</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逼近的</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不需要神迹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不逼近</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，但会先有在天与地的神迹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24:29-31;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路加福音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21:25-28;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2:19-21;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chs</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救圣民</a:t>
                      </a:r>
                      <a:r>
                        <a:rPr lang="en-US" sz="2000" u="sng" dirty="0">
                          <a:latin typeface="ＭＳ Ｐゴシック"/>
                          <a:ea typeface="ＭＳ Ｐゴシック"/>
                          <a:cs typeface="ＭＳ Ｐゴシック"/>
                        </a:rPr>
                        <a:t>脱离将来忿怒</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判断</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不信者</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313019319"/>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只有信徒们才能体会和看得见</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，因为神会以敌基督张开错觉</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a:t>
                      </a:r>
                      <a:r>
                        <a:rPr lang="zh-CN" altLang="en-US" sz="2000" dirty="0">
                          <a:latin typeface="ＭＳ Ｐゴシック"/>
                          <a:ea typeface="ＭＳ Ｐゴシック"/>
                          <a:cs typeface="ＭＳ Ｐゴシック"/>
                        </a:rPr>
                        <a:t>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众人都能看得见，因为</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众目要看见他</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对于</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没有切分犹太和非犹太人的教会</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实现诺言</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4:15;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约翰福音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实现在旧约和</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所下定的约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创世记</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12:1-3;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89;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11:11-14;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罪恶</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开始增加</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恶毒被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抑制</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教会被拆除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撒旦被拆除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47501637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过去派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 </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历史派</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 </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代表派</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862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9947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ＭＳ Ｐゴシック"/>
                        <a:ea typeface="ＭＳ Ｐゴシック"/>
                        <a:cs typeface="ＭＳ Ｐゴシック"/>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基督显为教会的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头</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，也是</a:t>
                      </a:r>
                      <a:r>
                        <a:rPr lang="en-US" sz="2000" b="1" dirty="0">
                          <a:latin typeface="ＭＳ Ｐゴシック"/>
                          <a:ea typeface="ＭＳ Ｐゴシック"/>
                          <a:cs typeface="ＭＳ Ｐゴシック"/>
                        </a:rPr>
                        <a:t>各样执政掌权者的元首</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 22; 4:15;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歌罗西书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基督证明为以色列的弥赛亚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14:3-4;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1:6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和</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v</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信徒们</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在基督的座位前得到审判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5:10;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以色列和非犹太人</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以西结书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20:34-38;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14:4; cf.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p</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腓立比书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天国</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消灭</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复原</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8:19-22;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159261228"/>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1007094" y="2015387"/>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教会时代</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被提</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大灾难</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7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5361835"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千禧年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1000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784544" y="2015385"/>
            <a:ext cx="31162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CC00"/>
                </a:solidFill>
                <a:effectLst/>
                <a:uLnTx/>
                <a:uFillTx/>
                <a:latin typeface="Arial"/>
                <a:ea typeface="ＭＳ Ｐゴシック" charset="0"/>
                <a:cs typeface="Arial"/>
              </a:rPr>
              <a:t>永恒国度</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990600" y="11160"/>
            <a:ext cx="7236297" cy="1077218"/>
          </a:xfrm>
          <a:noFill/>
        </p:spPr>
        <p:txBody>
          <a:bodyPr wrap="square" anchor="t">
            <a:spAutoFit/>
          </a:bodyPr>
          <a:lstStyle/>
          <a:p>
            <a:pPr>
              <a:spcBef>
                <a:spcPct val="50000"/>
              </a:spcBef>
            </a:pPr>
            <a:r>
              <a:rPr lang="zh-CN" altLang="en-US" sz="3200" b="1" dirty="0">
                <a:solidFill>
                  <a:srgbClr val="FFFF99"/>
                </a:solidFill>
                <a:latin typeface="Arial"/>
                <a:ea typeface="ＭＳ Ｐゴシック" charset="0"/>
                <a:cs typeface="Arial"/>
              </a:rPr>
              <a:t>“</a:t>
            </a:r>
            <a:r>
              <a:rPr lang="ja-JP" altLang="en-SG" sz="3200" b="1">
                <a:solidFill>
                  <a:srgbClr val="FFFF99"/>
                </a:solidFill>
                <a:latin typeface="Arial"/>
                <a:ea typeface="ＭＳ Ｐゴシック" charset="0"/>
                <a:cs typeface="Arial"/>
              </a:rPr>
              <a:t>灾前被</a:t>
            </a:r>
            <a:r>
              <a:rPr lang="ja-JP" altLang="en-US" sz="3200" b="1">
                <a:solidFill>
                  <a:srgbClr val="FFFF99"/>
                </a:solidFill>
                <a:latin typeface="Arial"/>
                <a:ea typeface="ＭＳ Ｐゴシック" charset="0"/>
                <a:cs typeface="Arial"/>
              </a:rPr>
              <a:t>提阐</a:t>
            </a:r>
            <a:r>
              <a:rPr lang="zh-CN" altLang="en-US" sz="3200" b="1" dirty="0">
                <a:solidFill>
                  <a:srgbClr val="FFFF99"/>
                </a:solidFill>
                <a:latin typeface="Arial"/>
                <a:ea typeface="ＭＳ Ｐゴシック" charset="0"/>
                <a:cs typeface="Arial"/>
              </a:rPr>
              <a:t>”</a:t>
            </a:r>
            <a:r>
              <a:rPr lang="ja-JP" altLang="en-US" sz="3200" b="1">
                <a:solidFill>
                  <a:srgbClr val="FFFF99"/>
                </a:solidFill>
                <a:latin typeface="Arial"/>
                <a:ea typeface="ＭＳ Ｐゴシック" charset="0"/>
                <a:cs typeface="Arial"/>
              </a:rPr>
              <a:t>理论述了千禧年如何有新生儿和死亡</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第二次再来</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在被提的时候</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信徒们相信自己将会去到天堂</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而</a:t>
            </a:r>
            <a:r>
              <a:rPr kumimoji="0" lang="ja-JP" altLang="en-SG" sz="2400" b="1" i="0" u="none" strike="noStrike" kern="1200" cap="none" spc="0" normalizeH="0" baseline="0" noProof="0">
                <a:ln>
                  <a:noFill/>
                </a:ln>
                <a:solidFill>
                  <a:srgbClr val="FFFFFF"/>
                </a:solidFill>
                <a:effectLst/>
                <a:uLnTx/>
                <a:uFillTx/>
                <a:latin typeface="Arial"/>
                <a:ea typeface="ＭＳ Ｐゴシック" charset="0"/>
                <a:cs typeface="Arial"/>
              </a:rPr>
              <a:t>非信徒</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将会留存在地上</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0%</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可能性发生在基督徒身上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大灾难之后</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在地上的基督徒相信可以进入到千禧年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以凡人的身体进入千禧年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千禧年会</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100%</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的发生在基督徒身上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基督徒</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这些再来</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7504424" y="4441043"/>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0066"/>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746781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40966" name="Text Box 6"/>
          <p:cNvSpPr txBox="1">
            <a:spLocks noChangeArrowheads="1"/>
          </p:cNvSpPr>
          <p:nvPr/>
        </p:nvSpPr>
        <p:spPr bwMode="auto">
          <a:xfrm>
            <a:off x="173672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患难中</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Tree>
    <p:extLst>
      <p:ext uri="{BB962C8B-B14F-4D97-AF65-F5344CB8AC3E}">
        <p14:creationId xmlns:p14="http://schemas.microsoft.com/office/powerpoint/2010/main" val="3322065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患难后</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solidFill>
                  <a:srgbClr val="FFFFFF"/>
                </a:solidFill>
                <a:latin typeface="Arial"/>
                <a:cs typeface="Arial"/>
              </a:rPr>
              <a:t>208</a:t>
            </a:r>
            <a:endParaRPr lang="en-US" sz="2000" b="1" dirty="0">
              <a:solidFill>
                <a:srgbClr val="000000"/>
              </a:solidFill>
              <a:latin typeface="Arial"/>
              <a:cs typeface="Arial"/>
            </a:endParaRPr>
          </a:p>
        </p:txBody>
      </p:sp>
      <p:sp>
        <p:nvSpPr>
          <p:cNvPr id="1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19" name="Text Box 5"/>
          <p:cNvSpPr txBox="1">
            <a:spLocks noChangeArrowheads="1"/>
          </p:cNvSpPr>
          <p:nvPr/>
        </p:nvSpPr>
        <p:spPr bwMode="auto">
          <a:xfrm>
            <a:off x="3852306"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20" name="Text Box 6"/>
          <p:cNvSpPr txBox="1">
            <a:spLocks noChangeArrowheads="1"/>
          </p:cNvSpPr>
          <p:nvPr/>
        </p:nvSpPr>
        <p:spPr bwMode="auto">
          <a:xfrm>
            <a:off x="211906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21"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22"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3"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24"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5"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26"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21259189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ppt_x"/>
                                          </p:val>
                                        </p:tav>
                                        <p:tav tm="100000">
                                          <p:val>
                                            <p:strVal val="#ppt_x"/>
                                          </p:val>
                                        </p:tav>
                                      </p:tavLst>
                                    </p:anim>
                                    <p:anim calcmode="lin" valueType="num">
                                      <p:cBhvr additive="base">
                                        <p:cTn id="18" dur="500" fill="hold"/>
                                        <p:tgtEl>
                                          <p:spTgt spid="3994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39939"/>
                                        </p:tgtEl>
                                        <p:attrNameLst>
                                          <p:attrName>style.visibility</p:attrName>
                                        </p:attrNameLst>
                                      </p:cBhvr>
                                      <p:to>
                                        <p:strVal val="visible"/>
                                      </p:to>
                                    </p:set>
                                    <p:anim calcmode="lin" valueType="num">
                                      <p:cBhvr additive="base">
                                        <p:cTn id="22" dur="500" fill="hold"/>
                                        <p:tgtEl>
                                          <p:spTgt spid="39939"/>
                                        </p:tgtEl>
                                        <p:attrNameLst>
                                          <p:attrName>ppt_x</p:attrName>
                                        </p:attrNameLst>
                                      </p:cBhvr>
                                      <p:tavLst>
                                        <p:tav tm="0">
                                          <p:val>
                                            <p:strVal val="#ppt_x"/>
                                          </p:val>
                                        </p:tav>
                                        <p:tav tm="100000">
                                          <p:val>
                                            <p:strVal val="#ppt_x"/>
                                          </p:val>
                                        </p:tav>
                                      </p:tavLst>
                                    </p:anim>
                                    <p:anim calcmode="lin" valueType="num">
                                      <p:cBhvr additive="base">
                                        <p:cTn id="23" dur="500" fill="hold"/>
                                        <p:tgtEl>
                                          <p:spTgt spid="3993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3" presetClass="entr" presetSubtype="16"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4" presetClass="entr" presetSubtype="32"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box(out)">
                                      <p:cBhvr>
                                        <p:cTn id="37" dur="500"/>
                                        <p:tgtEl>
                                          <p:spTgt spid="20"/>
                                        </p:tgtEl>
                                      </p:cBhvr>
                                    </p:animEffect>
                                  </p:childTnLst>
                                </p:cTn>
                              </p:par>
                            </p:childTnLst>
                          </p:cTn>
                        </p:par>
                        <p:par>
                          <p:cTn id="38" fill="hold">
                            <p:stCondLst>
                              <p:cond delay="8500"/>
                            </p:stCondLst>
                            <p:childTnLst>
                              <p:par>
                                <p:cTn id="39" presetID="2" presetClass="entr" presetSubtype="1" fill="hold" grpId="0" nodeType="afterEffect">
                                  <p:stCondLst>
                                    <p:cond delay="20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52" grpId="0" animBg="1"/>
      <p:bldP spid="19" grpId="0" autoUpdateAnimBg="0"/>
      <p:bldP spid="20" grpId="0" autoUpdateAnimBg="0"/>
      <p:bldP spid="21" grpId="0"/>
      <p:bldP spid="22" grpId="0" autoUpdateAnimBg="0"/>
      <p:bldP spid="23" grpId="0"/>
      <p:bldP spid="24" grpId="0" autoUpdateAnimBg="0"/>
      <p:bldP spid="25" grpId="0" autoUpdateAnimBg="0"/>
      <p:bldP spid="2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a:solidFill>
                  <a:schemeClr val="bg1"/>
                </a:solidFill>
                <a:latin typeface="Arial" charset="0"/>
                <a:ea typeface="ＭＳ Ｐゴシック" charset="0"/>
                <a:cs typeface="Arial" charset="0"/>
              </a:rPr>
              <a:t>为什么我不跟随</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患难后</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	</a:t>
            </a:r>
            <a:r>
              <a:rPr lang="zh-CN" altLang="en-US" sz="3600" dirty="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马泰福音</a:t>
            </a:r>
            <a:r>
              <a:rPr lang="en-US" sz="3600" dirty="0">
                <a:solidFill>
                  <a:srgbClr val="FFFFFF"/>
                </a:solidFill>
                <a:effectLst>
                  <a:outerShdw blurRad="38100" dist="38100" dir="2700000" algn="tl">
                    <a:srgbClr val="000000"/>
                  </a:outerShdw>
                </a:effectLst>
                <a:latin typeface="Arial" charset="0"/>
                <a:cs typeface="Arial" charset="0"/>
              </a:rPr>
              <a:t> 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	</a:t>
            </a:r>
            <a:r>
              <a:rPr lang="zh-CN" altLang="en-US" sz="3600" dirty="0">
                <a:solidFill>
                  <a:srgbClr val="FFFFFF"/>
                </a:solidFill>
                <a:effectLst>
                  <a:outerShdw blurRad="38100" dist="38100" dir="2700000" algn="tl">
                    <a:srgbClr val="000000"/>
                  </a:outerShdw>
                </a:effectLst>
                <a:latin typeface="Arial" charset="0"/>
                <a:cs typeface="Arial" charset="0"/>
              </a:rPr>
              <a:t>有的人会在千禧年死亡</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以赛亚</a:t>
            </a:r>
            <a:r>
              <a:rPr lang="en-US" sz="3600" dirty="0">
                <a:solidFill>
                  <a:srgbClr val="FFFFFF"/>
                </a:solidFill>
                <a:effectLst>
                  <a:outerShdw blurRad="38100" dist="38100" dir="2700000" algn="tl">
                    <a:srgbClr val="000000"/>
                  </a:outerShdw>
                </a:effectLst>
                <a:latin typeface="Arial" charset="0"/>
                <a:cs typeface="Arial" charset="0"/>
              </a:rPr>
              <a:t> 65:20), </a:t>
            </a:r>
            <a:r>
              <a:rPr lang="zh-CN" altLang="en-US" sz="3600" dirty="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a:solidFill>
                  <a:srgbClr val="FFFFFF"/>
                </a:solidFill>
                <a:effectLst>
                  <a:outerShdw blurRad="38100" dist="38100" dir="2700000" algn="tl">
                    <a:srgbClr val="000000"/>
                  </a:outerShdw>
                </a:effectLst>
                <a:latin typeface="Arial" charset="0"/>
                <a:cs typeface="Arial" charset="0"/>
              </a:rPr>
              <a:t>每个</a:t>
            </a:r>
            <a:r>
              <a:rPr lang="zh-CN" altLang="en-US" sz="3600" dirty="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855688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部分</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
        <p:nvSpPr>
          <p:cNvPr id="37"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38" name="Text Box 5"/>
          <p:cNvSpPr txBox="1">
            <a:spLocks noChangeArrowheads="1"/>
          </p:cNvSpPr>
          <p:nvPr/>
        </p:nvSpPr>
        <p:spPr bwMode="auto">
          <a:xfrm>
            <a:off x="372941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39" name="Text Box 6"/>
          <p:cNvSpPr txBox="1">
            <a:spLocks noChangeArrowheads="1"/>
          </p:cNvSpPr>
          <p:nvPr/>
        </p:nvSpPr>
        <p:spPr bwMode="auto">
          <a:xfrm>
            <a:off x="190058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1"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2"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3"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4"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5"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351716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236549"/>
                                        </p:tgtEl>
                                        <p:attrNameLst>
                                          <p:attrName>style.visibility</p:attrName>
                                        </p:attrNameLst>
                                      </p:cBhvr>
                                      <p:to>
                                        <p:strVal val="visible"/>
                                      </p:to>
                                    </p:set>
                                    <p:anim calcmode="lin" valueType="num">
                                      <p:cBhvr additive="base">
                                        <p:cTn id="12" dur="500" fill="hold"/>
                                        <p:tgtEl>
                                          <p:spTgt spid="236549"/>
                                        </p:tgtEl>
                                        <p:attrNameLst>
                                          <p:attrName>ppt_x</p:attrName>
                                        </p:attrNameLst>
                                      </p:cBhvr>
                                      <p:tavLst>
                                        <p:tav tm="0">
                                          <p:val>
                                            <p:strVal val="#ppt_x"/>
                                          </p:val>
                                        </p:tav>
                                        <p:tav tm="100000">
                                          <p:val>
                                            <p:strVal val="#ppt_x"/>
                                          </p:val>
                                        </p:tav>
                                      </p:tavLst>
                                    </p:anim>
                                    <p:anim calcmode="lin" valueType="num">
                                      <p:cBhvr additive="base">
                                        <p:cTn id="13" dur="500" fill="hold"/>
                                        <p:tgtEl>
                                          <p:spTgt spid="23654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36550"/>
                                        </p:tgtEl>
                                        <p:attrNameLst>
                                          <p:attrName>style.visibility</p:attrName>
                                        </p:attrNameLst>
                                      </p:cBhvr>
                                      <p:to>
                                        <p:strVal val="visible"/>
                                      </p:to>
                                    </p:set>
                                    <p:anim calcmode="lin" valueType="num">
                                      <p:cBhvr additive="base">
                                        <p:cTn id="17" dur="500" fill="hold"/>
                                        <p:tgtEl>
                                          <p:spTgt spid="236550"/>
                                        </p:tgtEl>
                                        <p:attrNameLst>
                                          <p:attrName>ppt_x</p:attrName>
                                        </p:attrNameLst>
                                      </p:cBhvr>
                                      <p:tavLst>
                                        <p:tav tm="0">
                                          <p:val>
                                            <p:strVal val="#ppt_x"/>
                                          </p:val>
                                        </p:tav>
                                        <p:tav tm="100000">
                                          <p:val>
                                            <p:strVal val="#ppt_x"/>
                                          </p:val>
                                        </p:tav>
                                      </p:tavLst>
                                    </p:anim>
                                    <p:anim calcmode="lin" valueType="num">
                                      <p:cBhvr additive="base">
                                        <p:cTn id="18" dur="500" fill="hold"/>
                                        <p:tgtEl>
                                          <p:spTgt spid="2365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236547"/>
                                        </p:tgtEl>
                                        <p:attrNameLst>
                                          <p:attrName>style.visibility</p:attrName>
                                        </p:attrNameLst>
                                      </p:cBhvr>
                                      <p:to>
                                        <p:strVal val="visible"/>
                                      </p:to>
                                    </p:set>
                                    <p:anim calcmode="lin" valueType="num">
                                      <p:cBhvr additive="base">
                                        <p:cTn id="22" dur="500" fill="hold"/>
                                        <p:tgtEl>
                                          <p:spTgt spid="236547"/>
                                        </p:tgtEl>
                                        <p:attrNameLst>
                                          <p:attrName>ppt_x</p:attrName>
                                        </p:attrNameLst>
                                      </p:cBhvr>
                                      <p:tavLst>
                                        <p:tav tm="0">
                                          <p:val>
                                            <p:strVal val="#ppt_x"/>
                                          </p:val>
                                        </p:tav>
                                        <p:tav tm="100000">
                                          <p:val>
                                            <p:strVal val="#ppt_x"/>
                                          </p:val>
                                        </p:tav>
                                      </p:tavLst>
                                    </p:anim>
                                    <p:anim calcmode="lin" valueType="num">
                                      <p:cBhvr additive="base">
                                        <p:cTn id="23" dur="500" fill="hold"/>
                                        <p:tgtEl>
                                          <p:spTgt spid="23654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000"/>
                            </p:stCondLst>
                            <p:childTnLst>
                              <p:par>
                                <p:cTn id="25" presetID="2" presetClass="entr" presetSubtype="1" fill="hold" grpId="0" nodeType="afterEffect">
                                  <p:stCondLst>
                                    <p:cond delay="1000"/>
                                  </p:stCondLst>
                                  <p:childTnLst>
                                    <p:set>
                                      <p:cBhvr>
                                        <p:cTn id="26" dur="1" fill="hold">
                                          <p:stCondLst>
                                            <p:cond delay="0"/>
                                          </p:stCondLst>
                                        </p:cTn>
                                        <p:tgtEl>
                                          <p:spTgt spid="236561"/>
                                        </p:tgtEl>
                                        <p:attrNameLst>
                                          <p:attrName>style.visibility</p:attrName>
                                        </p:attrNameLst>
                                      </p:cBhvr>
                                      <p:to>
                                        <p:strVal val="visible"/>
                                      </p:to>
                                    </p:set>
                                    <p:anim calcmode="lin" valueType="num">
                                      <p:cBhvr additive="base">
                                        <p:cTn id="27" dur="500" fill="hold"/>
                                        <p:tgtEl>
                                          <p:spTgt spid="236561"/>
                                        </p:tgtEl>
                                        <p:attrNameLst>
                                          <p:attrName>ppt_x</p:attrName>
                                        </p:attrNameLst>
                                      </p:cBhvr>
                                      <p:tavLst>
                                        <p:tav tm="0">
                                          <p:val>
                                            <p:strVal val="#ppt_x"/>
                                          </p:val>
                                        </p:tav>
                                        <p:tav tm="100000">
                                          <p:val>
                                            <p:strVal val="#ppt_x"/>
                                          </p:val>
                                        </p:tav>
                                      </p:tavLst>
                                    </p:anim>
                                    <p:anim calcmode="lin" valueType="num">
                                      <p:cBhvr additive="base">
                                        <p:cTn id="28" dur="500" fill="hold"/>
                                        <p:tgtEl>
                                          <p:spTgt spid="23656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0"/>
                                  </p:stCondLst>
                                  <p:childTnLst>
                                    <p:set>
                                      <p:cBhvr>
                                        <p:cTn id="31" dur="1" fill="hold">
                                          <p:stCondLst>
                                            <p:cond delay="0"/>
                                          </p:stCondLst>
                                        </p:cTn>
                                        <p:tgtEl>
                                          <p:spTgt spid="236562"/>
                                        </p:tgtEl>
                                        <p:attrNameLst>
                                          <p:attrName>style.visibility</p:attrName>
                                        </p:attrNameLst>
                                      </p:cBhvr>
                                      <p:to>
                                        <p:strVal val="visible"/>
                                      </p:to>
                                    </p:set>
                                    <p:anim calcmode="lin" valueType="num">
                                      <p:cBhvr additive="base">
                                        <p:cTn id="32" dur="500" fill="hold"/>
                                        <p:tgtEl>
                                          <p:spTgt spid="236562"/>
                                        </p:tgtEl>
                                        <p:attrNameLst>
                                          <p:attrName>ppt_x</p:attrName>
                                        </p:attrNameLst>
                                      </p:cBhvr>
                                      <p:tavLst>
                                        <p:tav tm="0">
                                          <p:val>
                                            <p:strVal val="#ppt_x"/>
                                          </p:val>
                                        </p:tav>
                                        <p:tav tm="100000">
                                          <p:val>
                                            <p:strVal val="#ppt_x"/>
                                          </p:val>
                                        </p:tav>
                                      </p:tavLst>
                                    </p:anim>
                                    <p:anim calcmode="lin" valueType="num">
                                      <p:cBhvr additive="base">
                                        <p:cTn id="33" dur="500" fill="hold"/>
                                        <p:tgtEl>
                                          <p:spTgt spid="23656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1" fill="hold" grpId="0" nodeType="afterEffect">
                                  <p:stCondLst>
                                    <p:cond delay="1000"/>
                                  </p:stCondLst>
                                  <p:childTnLst>
                                    <p:set>
                                      <p:cBhvr>
                                        <p:cTn id="36" dur="1" fill="hold">
                                          <p:stCondLst>
                                            <p:cond delay="0"/>
                                          </p:stCondLst>
                                        </p:cTn>
                                        <p:tgtEl>
                                          <p:spTgt spid="236563"/>
                                        </p:tgtEl>
                                        <p:attrNameLst>
                                          <p:attrName>style.visibility</p:attrName>
                                        </p:attrNameLst>
                                      </p:cBhvr>
                                      <p:to>
                                        <p:strVal val="visible"/>
                                      </p:to>
                                    </p:set>
                                    <p:anim calcmode="lin" valueType="num">
                                      <p:cBhvr additive="base">
                                        <p:cTn id="37" dur="500" fill="hold"/>
                                        <p:tgtEl>
                                          <p:spTgt spid="236563"/>
                                        </p:tgtEl>
                                        <p:attrNameLst>
                                          <p:attrName>ppt_x</p:attrName>
                                        </p:attrNameLst>
                                      </p:cBhvr>
                                      <p:tavLst>
                                        <p:tav tm="0">
                                          <p:val>
                                            <p:strVal val="#ppt_x"/>
                                          </p:val>
                                        </p:tav>
                                        <p:tav tm="100000">
                                          <p:val>
                                            <p:strVal val="#ppt_x"/>
                                          </p:val>
                                        </p:tav>
                                      </p:tavLst>
                                    </p:anim>
                                    <p:anim calcmode="lin" valueType="num">
                                      <p:cBhvr additive="base">
                                        <p:cTn id="38" dur="500" fill="hold"/>
                                        <p:tgtEl>
                                          <p:spTgt spid="236563"/>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7500"/>
                            </p:stCondLst>
                            <p:childTnLst>
                              <p:par>
                                <p:cTn id="40" presetID="2" presetClass="entr" presetSubtype="4" fill="hold" grpId="0" nodeType="afterEffect">
                                  <p:stCondLst>
                                    <p:cond delay="0"/>
                                  </p:stCondLst>
                                  <p:childTnLst>
                                    <p:set>
                                      <p:cBhvr>
                                        <p:cTn id="41" dur="1" fill="hold">
                                          <p:stCondLst>
                                            <p:cond delay="0"/>
                                          </p:stCondLst>
                                        </p:cTn>
                                        <p:tgtEl>
                                          <p:spTgt spid="236564"/>
                                        </p:tgtEl>
                                        <p:attrNameLst>
                                          <p:attrName>style.visibility</p:attrName>
                                        </p:attrNameLst>
                                      </p:cBhvr>
                                      <p:to>
                                        <p:strVal val="visible"/>
                                      </p:to>
                                    </p:set>
                                    <p:anim calcmode="lin" valueType="num">
                                      <p:cBhvr additive="base">
                                        <p:cTn id="42" dur="500" fill="hold"/>
                                        <p:tgtEl>
                                          <p:spTgt spid="236564"/>
                                        </p:tgtEl>
                                        <p:attrNameLst>
                                          <p:attrName>ppt_x</p:attrName>
                                        </p:attrNameLst>
                                      </p:cBhvr>
                                      <p:tavLst>
                                        <p:tav tm="0">
                                          <p:val>
                                            <p:strVal val="#ppt_x"/>
                                          </p:val>
                                        </p:tav>
                                        <p:tav tm="100000">
                                          <p:val>
                                            <p:strVal val="#ppt_x"/>
                                          </p:val>
                                        </p:tav>
                                      </p:tavLst>
                                    </p:anim>
                                    <p:anim calcmode="lin" valueType="num">
                                      <p:cBhvr additive="base">
                                        <p:cTn id="43" dur="500" fill="hold"/>
                                        <p:tgtEl>
                                          <p:spTgt spid="23656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1000"/>
                                  </p:stCondLst>
                                  <p:childTnLst>
                                    <p:set>
                                      <p:cBhvr>
                                        <p:cTn id="46" dur="1" fill="hold">
                                          <p:stCondLst>
                                            <p:cond delay="0"/>
                                          </p:stCondLst>
                                        </p:cTn>
                                        <p:tgtEl>
                                          <p:spTgt spid="236565"/>
                                        </p:tgtEl>
                                        <p:attrNameLst>
                                          <p:attrName>style.visibility</p:attrName>
                                        </p:attrNameLst>
                                      </p:cBhvr>
                                      <p:to>
                                        <p:strVal val="visible"/>
                                      </p:to>
                                    </p:set>
                                    <p:anim calcmode="lin" valueType="num">
                                      <p:cBhvr additive="base">
                                        <p:cTn id="47" dur="500" fill="hold"/>
                                        <p:tgtEl>
                                          <p:spTgt spid="236565"/>
                                        </p:tgtEl>
                                        <p:attrNameLst>
                                          <p:attrName>ppt_x</p:attrName>
                                        </p:attrNameLst>
                                      </p:cBhvr>
                                      <p:tavLst>
                                        <p:tav tm="0">
                                          <p:val>
                                            <p:strVal val="#ppt_x"/>
                                          </p:val>
                                        </p:tav>
                                        <p:tav tm="100000">
                                          <p:val>
                                            <p:strVal val="#ppt_x"/>
                                          </p:val>
                                        </p:tav>
                                      </p:tavLst>
                                    </p:anim>
                                    <p:anim calcmode="lin" valueType="num">
                                      <p:cBhvr additive="base">
                                        <p:cTn id="48" dur="500" fill="hold"/>
                                        <p:tgtEl>
                                          <p:spTgt spid="23656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500"/>
                            </p:stCondLst>
                            <p:childTnLst>
                              <p:par>
                                <p:cTn id="50" presetID="2" presetClass="entr" presetSubtype="4" fill="hold" grpId="0" nodeType="afterEffect">
                                  <p:stCondLst>
                                    <p:cond delay="0"/>
                                  </p:stCondLst>
                                  <p:childTnLst>
                                    <p:set>
                                      <p:cBhvr>
                                        <p:cTn id="51" dur="1" fill="hold">
                                          <p:stCondLst>
                                            <p:cond delay="0"/>
                                          </p:stCondLst>
                                        </p:cTn>
                                        <p:tgtEl>
                                          <p:spTgt spid="236566"/>
                                        </p:tgtEl>
                                        <p:attrNameLst>
                                          <p:attrName>style.visibility</p:attrName>
                                        </p:attrNameLst>
                                      </p:cBhvr>
                                      <p:to>
                                        <p:strVal val="visible"/>
                                      </p:to>
                                    </p:set>
                                    <p:anim calcmode="lin" valueType="num">
                                      <p:cBhvr additive="base">
                                        <p:cTn id="52" dur="500" fill="hold"/>
                                        <p:tgtEl>
                                          <p:spTgt spid="236566"/>
                                        </p:tgtEl>
                                        <p:attrNameLst>
                                          <p:attrName>ppt_x</p:attrName>
                                        </p:attrNameLst>
                                      </p:cBhvr>
                                      <p:tavLst>
                                        <p:tav tm="0">
                                          <p:val>
                                            <p:strVal val="#ppt_x"/>
                                          </p:val>
                                        </p:tav>
                                        <p:tav tm="100000">
                                          <p:val>
                                            <p:strVal val="#ppt_x"/>
                                          </p:val>
                                        </p:tav>
                                      </p:tavLst>
                                    </p:anim>
                                    <p:anim calcmode="lin" valueType="num">
                                      <p:cBhvr additive="base">
                                        <p:cTn id="53" dur="500" fill="hold"/>
                                        <p:tgtEl>
                                          <p:spTgt spid="23656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0000"/>
                            </p:stCondLst>
                            <p:childTnLst>
                              <p:par>
                                <p:cTn id="55" presetID="2" presetClass="entr" presetSubtype="1" fill="hold" grpId="0" nodeType="afterEffect">
                                  <p:stCondLst>
                                    <p:cond delay="1000"/>
                                  </p:stCondLst>
                                  <p:childTnLst>
                                    <p:set>
                                      <p:cBhvr>
                                        <p:cTn id="56" dur="1" fill="hold">
                                          <p:stCondLst>
                                            <p:cond delay="0"/>
                                          </p:stCondLst>
                                        </p:cTn>
                                        <p:tgtEl>
                                          <p:spTgt spid="236567"/>
                                        </p:tgtEl>
                                        <p:attrNameLst>
                                          <p:attrName>style.visibility</p:attrName>
                                        </p:attrNameLst>
                                      </p:cBhvr>
                                      <p:to>
                                        <p:strVal val="visible"/>
                                      </p:to>
                                    </p:set>
                                    <p:anim calcmode="lin" valueType="num">
                                      <p:cBhvr additive="base">
                                        <p:cTn id="57" dur="500" fill="hold"/>
                                        <p:tgtEl>
                                          <p:spTgt spid="236567"/>
                                        </p:tgtEl>
                                        <p:attrNameLst>
                                          <p:attrName>ppt_x</p:attrName>
                                        </p:attrNameLst>
                                      </p:cBhvr>
                                      <p:tavLst>
                                        <p:tav tm="0">
                                          <p:val>
                                            <p:strVal val="#ppt_x"/>
                                          </p:val>
                                        </p:tav>
                                        <p:tav tm="100000">
                                          <p:val>
                                            <p:strVal val="#ppt_x"/>
                                          </p:val>
                                        </p:tav>
                                      </p:tavLst>
                                    </p:anim>
                                    <p:anim calcmode="lin" valueType="num">
                                      <p:cBhvr additive="base">
                                        <p:cTn id="58" dur="500" fill="hold"/>
                                        <p:tgtEl>
                                          <p:spTgt spid="236567"/>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11500"/>
                            </p:stCondLst>
                            <p:childTnLst>
                              <p:par>
                                <p:cTn id="60" presetID="2" presetClass="entr" presetSubtype="4" fill="hold" grpId="0" nodeType="afterEffect">
                                  <p:stCondLst>
                                    <p:cond delay="0"/>
                                  </p:stCondLst>
                                  <p:childTnLst>
                                    <p:set>
                                      <p:cBhvr>
                                        <p:cTn id="61" dur="1" fill="hold">
                                          <p:stCondLst>
                                            <p:cond delay="0"/>
                                          </p:stCondLst>
                                        </p:cTn>
                                        <p:tgtEl>
                                          <p:spTgt spid="236568"/>
                                        </p:tgtEl>
                                        <p:attrNameLst>
                                          <p:attrName>style.visibility</p:attrName>
                                        </p:attrNameLst>
                                      </p:cBhvr>
                                      <p:to>
                                        <p:strVal val="visible"/>
                                      </p:to>
                                    </p:set>
                                    <p:anim calcmode="lin" valueType="num">
                                      <p:cBhvr additive="base">
                                        <p:cTn id="62" dur="500" fill="hold"/>
                                        <p:tgtEl>
                                          <p:spTgt spid="236568"/>
                                        </p:tgtEl>
                                        <p:attrNameLst>
                                          <p:attrName>ppt_x</p:attrName>
                                        </p:attrNameLst>
                                      </p:cBhvr>
                                      <p:tavLst>
                                        <p:tav tm="0">
                                          <p:val>
                                            <p:strVal val="#ppt_x"/>
                                          </p:val>
                                        </p:tav>
                                        <p:tav tm="100000">
                                          <p:val>
                                            <p:strVal val="#ppt_x"/>
                                          </p:val>
                                        </p:tav>
                                      </p:tavLst>
                                    </p:anim>
                                    <p:anim calcmode="lin" valueType="num">
                                      <p:cBhvr additive="base">
                                        <p:cTn id="63" dur="500" fill="hold"/>
                                        <p:tgtEl>
                                          <p:spTgt spid="23656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2000"/>
                            </p:stCondLst>
                            <p:childTnLst>
                              <p:par>
                                <p:cTn id="65" presetID="2" presetClass="entr" presetSubtype="1" fill="hold" grpId="0" nodeType="afterEffect">
                                  <p:stCondLst>
                                    <p:cond delay="1000"/>
                                  </p:stCondLst>
                                  <p:childTnLst>
                                    <p:set>
                                      <p:cBhvr>
                                        <p:cTn id="66" dur="1" fill="hold">
                                          <p:stCondLst>
                                            <p:cond delay="0"/>
                                          </p:stCondLst>
                                        </p:cTn>
                                        <p:tgtEl>
                                          <p:spTgt spid="236569"/>
                                        </p:tgtEl>
                                        <p:attrNameLst>
                                          <p:attrName>style.visibility</p:attrName>
                                        </p:attrNameLst>
                                      </p:cBhvr>
                                      <p:to>
                                        <p:strVal val="visible"/>
                                      </p:to>
                                    </p:set>
                                    <p:anim calcmode="lin" valueType="num">
                                      <p:cBhvr additive="base">
                                        <p:cTn id="67" dur="500" fill="hold"/>
                                        <p:tgtEl>
                                          <p:spTgt spid="236569"/>
                                        </p:tgtEl>
                                        <p:attrNameLst>
                                          <p:attrName>ppt_x</p:attrName>
                                        </p:attrNameLst>
                                      </p:cBhvr>
                                      <p:tavLst>
                                        <p:tav tm="0">
                                          <p:val>
                                            <p:strVal val="#ppt_x"/>
                                          </p:val>
                                        </p:tav>
                                        <p:tav tm="100000">
                                          <p:val>
                                            <p:strVal val="#ppt_x"/>
                                          </p:val>
                                        </p:tav>
                                      </p:tavLst>
                                    </p:anim>
                                    <p:anim calcmode="lin" valueType="num">
                                      <p:cBhvr additive="base">
                                        <p:cTn id="68" dur="500" fill="hold"/>
                                        <p:tgtEl>
                                          <p:spTgt spid="236569"/>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3500"/>
                            </p:stCondLst>
                            <p:childTnLst>
                              <p:par>
                                <p:cTn id="70" presetID="2" presetClass="entr" presetSubtype="4" fill="hold" grpId="0" nodeType="afterEffect">
                                  <p:stCondLst>
                                    <p:cond delay="0"/>
                                  </p:stCondLst>
                                  <p:childTnLst>
                                    <p:set>
                                      <p:cBhvr>
                                        <p:cTn id="71" dur="1" fill="hold">
                                          <p:stCondLst>
                                            <p:cond delay="0"/>
                                          </p:stCondLst>
                                        </p:cTn>
                                        <p:tgtEl>
                                          <p:spTgt spid="236570"/>
                                        </p:tgtEl>
                                        <p:attrNameLst>
                                          <p:attrName>style.visibility</p:attrName>
                                        </p:attrNameLst>
                                      </p:cBhvr>
                                      <p:to>
                                        <p:strVal val="visible"/>
                                      </p:to>
                                    </p:set>
                                    <p:anim calcmode="lin" valueType="num">
                                      <p:cBhvr additive="base">
                                        <p:cTn id="72" dur="500" fill="hold"/>
                                        <p:tgtEl>
                                          <p:spTgt spid="236570"/>
                                        </p:tgtEl>
                                        <p:attrNameLst>
                                          <p:attrName>ppt_x</p:attrName>
                                        </p:attrNameLst>
                                      </p:cBhvr>
                                      <p:tavLst>
                                        <p:tav tm="0">
                                          <p:val>
                                            <p:strVal val="#ppt_x"/>
                                          </p:val>
                                        </p:tav>
                                        <p:tav tm="100000">
                                          <p:val>
                                            <p:strVal val="#ppt_x"/>
                                          </p:val>
                                        </p:tav>
                                      </p:tavLst>
                                    </p:anim>
                                    <p:anim calcmode="lin" valueType="num">
                                      <p:cBhvr additive="base">
                                        <p:cTn id="73" dur="500" fill="hold"/>
                                        <p:tgtEl>
                                          <p:spTgt spid="236570"/>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3" presetClass="entr" presetSubtype="16" fill="hold" grpId="0" nodeType="afterEffect">
                                  <p:stCondLst>
                                    <p:cond delay="10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par>
                          <p:cTn id="79" fill="hold">
                            <p:stCondLst>
                              <p:cond delay="15500"/>
                            </p:stCondLst>
                            <p:childTnLst>
                              <p:par>
                                <p:cTn id="80" presetID="23" presetClass="entr" presetSubtype="16"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fltVal val="0"/>
                                          </p:val>
                                        </p:tav>
                                        <p:tav tm="100000">
                                          <p:val>
                                            <p:strVal val="#ppt_w"/>
                                          </p:val>
                                        </p:tav>
                                      </p:tavLst>
                                    </p:anim>
                                    <p:anim calcmode="lin" valueType="num">
                                      <p:cBhvr>
                                        <p:cTn id="83" dur="5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ID="4" presetClass="entr" presetSubtype="32" fill="hold" grpId="0" nodeType="afterEffect">
                                  <p:stCondLst>
                                    <p:cond delay="2000"/>
                                  </p:stCondLst>
                                  <p:childTnLst>
                                    <p:set>
                                      <p:cBhvr>
                                        <p:cTn id="86" dur="1" fill="hold">
                                          <p:stCondLst>
                                            <p:cond delay="0"/>
                                          </p:stCondLst>
                                        </p:cTn>
                                        <p:tgtEl>
                                          <p:spTgt spid="39"/>
                                        </p:tgtEl>
                                        <p:attrNameLst>
                                          <p:attrName>style.visibility</p:attrName>
                                        </p:attrNameLst>
                                      </p:cBhvr>
                                      <p:to>
                                        <p:strVal val="visible"/>
                                      </p:to>
                                    </p:set>
                                    <p:animEffect transition="in" filter="box(out)">
                                      <p:cBhvr>
                                        <p:cTn id="87" dur="500"/>
                                        <p:tgtEl>
                                          <p:spTgt spid="39"/>
                                        </p:tgtEl>
                                      </p:cBhvr>
                                    </p:animEffect>
                                  </p:childTnLst>
                                </p:cTn>
                              </p:par>
                            </p:childTnLst>
                          </p:cTn>
                        </p:par>
                        <p:par>
                          <p:cTn id="88" fill="hold">
                            <p:stCondLst>
                              <p:cond delay="18500"/>
                            </p:stCondLst>
                            <p:childTnLst>
                              <p:par>
                                <p:cTn id="89" presetID="2" presetClass="entr" presetSubtype="1" fill="hold" grpId="0" nodeType="afterEffect">
                                  <p:stCondLst>
                                    <p:cond delay="20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0-#ppt_h/2"/>
                                          </p:val>
                                        </p:tav>
                                        <p:tav tm="100000">
                                          <p:val>
                                            <p:strVal val="#ppt_y"/>
                                          </p:val>
                                        </p:tav>
                                      </p:tavLst>
                                    </p:anim>
                                  </p:childTnLst>
                                </p:cTn>
                              </p:par>
                            </p:childTnLst>
                          </p:cTn>
                        </p:par>
                        <p:par>
                          <p:cTn id="93" fill="hold">
                            <p:stCondLst>
                              <p:cond delay="21000"/>
                            </p:stCondLst>
                            <p:childTnLst>
                              <p:par>
                                <p:cTn id="94" presetID="23" presetClass="entr" presetSubtype="16" fill="hold" grpId="0" nodeType="afterEffect">
                                  <p:stCondLst>
                                    <p:cond delay="1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22500"/>
                            </p:stCondLst>
                            <p:childTnLst>
                              <p:par>
                                <p:cTn id="99" presetID="23" presetClass="entr" presetSubtype="16"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childTnLst>
                                </p:cTn>
                              </p:par>
                            </p:childTnLst>
                          </p:cTn>
                        </p:par>
                        <p:par>
                          <p:cTn id="103" fill="hold">
                            <p:stCondLst>
                              <p:cond delay="23000"/>
                            </p:stCondLst>
                            <p:childTnLst>
                              <p:par>
                                <p:cTn id="104" presetID="2" presetClass="entr" presetSubtype="4" fill="hold" grpId="0" nodeType="afterEffect">
                                  <p:stCondLst>
                                    <p:cond delay="100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4500"/>
                            </p:stCondLst>
                            <p:childTnLst>
                              <p:par>
                                <p:cTn id="109" presetID="2" presetClass="entr" presetSubtype="2"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P spid="38" grpId="0" autoUpdateAnimBg="0"/>
      <p:bldP spid="39" grpId="0" autoUpdateAnimBg="0"/>
      <p:bldP spid="40" grpId="0"/>
      <p:bldP spid="41" grpId="0" autoUpdateAnimBg="0"/>
      <p:bldP spid="42" grpId="0"/>
      <p:bldP spid="43" grpId="0" autoUpdateAnimBg="0"/>
      <p:bldP spid="44" grpId="0" autoUpdateAnimBg="0"/>
      <p:bldP spid="45"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5"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 y="0"/>
            <a:ext cx="93408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6"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76548" name="Text Box 1028"/>
          <p:cNvSpPr txBox="1">
            <a:spLocks noChangeArrowheads="1"/>
          </p:cNvSpPr>
          <p:nvPr/>
        </p:nvSpPr>
        <p:spPr bwMode="auto">
          <a:xfrm rot="-5400000">
            <a:off x="-750887" y="3684587"/>
            <a:ext cx="311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SimSun" pitchFamily="2" charset="-122"/>
                <a:ea typeface="SimSun" pitchFamily="2" charset="-122"/>
                <a:cs typeface="+mn-cs"/>
              </a:rPr>
              <a:t>教会时代</a:t>
            </a:r>
            <a:endParaRPr lang="en-US" sz="4000">
              <a:solidFill>
                <a:srgbClr val="FFFFFF"/>
              </a:solidFill>
              <a:latin typeface="SimSun" pitchFamily="2" charset="-122"/>
              <a:ea typeface="SimSun" pitchFamily="2" charset="-122"/>
              <a:cs typeface="+mn-cs"/>
            </a:endParaRPr>
          </a:p>
        </p:txBody>
      </p:sp>
      <p:sp>
        <p:nvSpPr>
          <p:cNvPr id="234503" name="Text Box 1031"/>
          <p:cNvSpPr txBox="1">
            <a:spLocks noChangeArrowheads="1"/>
          </p:cNvSpPr>
          <p:nvPr/>
        </p:nvSpPr>
        <p:spPr bwMode="auto">
          <a:xfrm>
            <a:off x="4343400" y="1371600"/>
            <a:ext cx="2057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a:solidFill>
                <a:srgbClr val="000000"/>
              </a:solidFill>
              <a:latin typeface="Times New Roman" pitchFamily="18" charset="0"/>
              <a:ea typeface="SimSun" pitchFamily="2" charset="-122"/>
              <a:cs typeface="+mn-cs"/>
            </a:endParaRPr>
          </a:p>
        </p:txBody>
      </p:sp>
      <p:sp>
        <p:nvSpPr>
          <p:cNvPr id="234504" name="Text Box 1032"/>
          <p:cNvSpPr txBox="1">
            <a:spLocks noChangeArrowheads="1"/>
          </p:cNvSpPr>
          <p:nvPr/>
        </p:nvSpPr>
        <p:spPr bwMode="auto">
          <a:xfrm>
            <a:off x="990600" y="1600200"/>
            <a:ext cx="3429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99"/>
                </a:solidFill>
                <a:ea typeface="SimSun" pitchFamily="2" charset="-122"/>
                <a:cs typeface="+mn-cs"/>
              </a:rPr>
              <a:t>愤怒前的被提</a:t>
            </a:r>
            <a:endParaRPr lang="en-US" sz="4000" b="1">
              <a:solidFill>
                <a:srgbClr val="FFFF99"/>
              </a:solidFill>
              <a:ea typeface="SimSun" pitchFamily="2" charset="-122"/>
              <a:cs typeface="+mn-cs"/>
            </a:endParaRPr>
          </a:p>
        </p:txBody>
      </p:sp>
      <p:sp>
        <p:nvSpPr>
          <p:cNvPr id="234505" name="Text Box 1033"/>
          <p:cNvSpPr txBox="1">
            <a:spLocks noChangeArrowheads="1"/>
          </p:cNvSpPr>
          <p:nvPr/>
        </p:nvSpPr>
        <p:spPr bwMode="auto">
          <a:xfrm>
            <a:off x="2362200" y="2903538"/>
            <a:ext cx="914400" cy="83026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Times New Roman" pitchFamily="18" charset="0"/>
                <a:ea typeface="PMingLiU" pitchFamily="18" charset="-120"/>
                <a:cs typeface="+mn-cs"/>
              </a:rPr>
              <a:t>大灾难</a:t>
            </a:r>
          </a:p>
        </p:txBody>
      </p:sp>
      <p:sp>
        <p:nvSpPr>
          <p:cNvPr id="234506" name="Text Box 1034"/>
          <p:cNvSpPr txBox="1">
            <a:spLocks noChangeArrowheads="1"/>
          </p:cNvSpPr>
          <p:nvPr/>
        </p:nvSpPr>
        <p:spPr bwMode="auto">
          <a:xfrm>
            <a:off x="1905000" y="6156325"/>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dirty="0">
                <a:solidFill>
                  <a:srgbClr val="FFFF00"/>
                </a:solidFill>
                <a:latin typeface="Times New Roman" pitchFamily="18" charset="0"/>
                <a:cs typeface="+mn-cs"/>
              </a:rPr>
              <a:t>7</a:t>
            </a:r>
            <a:r>
              <a:rPr lang="zh-TW" altLang="en-US" sz="4000" dirty="0">
                <a:solidFill>
                  <a:srgbClr val="FFFF00"/>
                </a:solidFill>
                <a:latin typeface="SimSun" pitchFamily="2" charset="-122"/>
                <a:ea typeface="SimSun" pitchFamily="2" charset="-122"/>
                <a:cs typeface="+mn-cs"/>
              </a:rPr>
              <a:t>年</a:t>
            </a:r>
            <a:endParaRPr lang="en-US" sz="4000" dirty="0">
              <a:solidFill>
                <a:srgbClr val="FFFF00"/>
              </a:solidFill>
              <a:latin typeface="Times New Roman" pitchFamily="18" charset="0"/>
              <a:ea typeface="SimSun" pitchFamily="2" charset="-122"/>
              <a:cs typeface="+mn-cs"/>
            </a:endParaRPr>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FF00"/>
                </a:solidFill>
                <a:latin typeface="Times New Roman" pitchFamily="18" charset="0"/>
                <a:cs typeface="+mn-cs"/>
              </a:rPr>
              <a:t>1000</a:t>
            </a:r>
            <a:r>
              <a:rPr lang="zh-TW" altLang="en-US" sz="4000">
                <a:solidFill>
                  <a:srgbClr val="FFFF00"/>
                </a:solidFill>
                <a:latin typeface="SimSun" pitchFamily="2" charset="-122"/>
                <a:ea typeface="SimSun" pitchFamily="2" charset="-122"/>
                <a:cs typeface="+mn-cs"/>
              </a:rPr>
              <a:t>年</a:t>
            </a:r>
            <a:endParaRPr lang="en-US" sz="4000">
              <a:solidFill>
                <a:srgbClr val="FFFF00"/>
              </a:solidFill>
              <a:latin typeface="Times New Roman" pitchFamily="18" charset="0"/>
              <a:ea typeface="SimSun" pitchFamily="2" charset="-122"/>
              <a:cs typeface="+mn-cs"/>
            </a:endParaRPr>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cs typeface="+mn-cs"/>
              </a:rPr>
              <a:t>永远的国度</a:t>
            </a:r>
            <a:endParaRPr lang="zh-CN" altLang="en-US" sz="4000">
              <a:solidFill>
                <a:srgbClr val="FFCC00"/>
              </a:solidFill>
              <a:latin typeface="Times New Roman" pitchFamily="18" charset="0"/>
              <a:ea typeface="SimSun" pitchFamily="2" charset="-122"/>
              <a:cs typeface="+mn-cs"/>
            </a:endParaRPr>
          </a:p>
        </p:txBody>
      </p:sp>
      <p:sp>
        <p:nvSpPr>
          <p:cNvPr id="234510" name="Text Box 1038"/>
          <p:cNvSpPr txBox="1">
            <a:spLocks noChangeArrowheads="1"/>
          </p:cNvSpPr>
          <p:nvPr/>
        </p:nvSpPr>
        <p:spPr bwMode="auto">
          <a:xfrm rot="5381629">
            <a:off x="6621463" y="5097462"/>
            <a:ext cx="251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00"/>
                </a:solidFill>
                <a:latin typeface="Times New Roman" pitchFamily="18" charset="0"/>
                <a:ea typeface="SimSun" pitchFamily="2" charset="-122"/>
                <a:cs typeface="+mn-cs"/>
              </a:rPr>
              <a:t>审判</a:t>
            </a:r>
          </a:p>
        </p:txBody>
      </p:sp>
      <p:sp>
        <p:nvSpPr>
          <p:cNvPr id="234511" name="Rectangle 1039"/>
          <p:cNvSpPr>
            <a:spLocks noChangeArrowheads="1"/>
          </p:cNvSpPr>
          <p:nvPr/>
        </p:nvSpPr>
        <p:spPr bwMode="auto">
          <a:xfrm>
            <a:off x="457200" y="2590800"/>
            <a:ext cx="3962400" cy="3581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Times New Roman" pitchFamily="18" charset="0"/>
              <a:ea typeface="MS PGothic" pitchFamily="34" charset="-128"/>
              <a:cs typeface="+mn-cs"/>
            </a:endParaRPr>
          </a:p>
        </p:txBody>
      </p:sp>
      <p:sp>
        <p:nvSpPr>
          <p:cNvPr id="87655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愤怒前的被提</a:t>
            </a:r>
            <a:endParaRPr lang="en-US" b="1">
              <a:solidFill>
                <a:srgbClr val="FFFF99"/>
              </a:solidFill>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4" name="Text Box 1052"/>
          <p:cNvSpPr txBox="1">
            <a:spLocks noChangeArrowheads="1"/>
          </p:cNvSpPr>
          <p:nvPr/>
        </p:nvSpPr>
        <p:spPr bwMode="auto">
          <a:xfrm>
            <a:off x="3276600" y="2667000"/>
            <a:ext cx="1295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Times New Roman" pitchFamily="18" charset="0"/>
                <a:ea typeface="SimSun" pitchFamily="2" charset="-122"/>
                <a:cs typeface="+mn-cs"/>
              </a:rPr>
              <a:t>神的愤怒（主的日子）</a:t>
            </a:r>
          </a:p>
        </p:txBody>
      </p:sp>
      <p:sp>
        <p:nvSpPr>
          <p:cNvPr id="234525" name="Text Box 1053"/>
          <p:cNvSpPr txBox="1">
            <a:spLocks noChangeArrowheads="1"/>
          </p:cNvSpPr>
          <p:nvPr/>
        </p:nvSpPr>
        <p:spPr bwMode="auto">
          <a:xfrm>
            <a:off x="1143000" y="2903538"/>
            <a:ext cx="1143000" cy="83026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SimSun" pitchFamily="2" charset="-122"/>
                <a:ea typeface="SimSun" pitchFamily="2" charset="-122"/>
                <a:cs typeface="+mn-cs"/>
              </a:rPr>
              <a:t>伤痛的开始</a:t>
            </a:r>
          </a:p>
        </p:txBody>
      </p:sp>
      <p:sp>
        <p:nvSpPr>
          <p:cNvPr id="234527" name="Text Box 1055"/>
          <p:cNvSpPr txBox="1">
            <a:spLocks noChangeArrowheads="1"/>
          </p:cNvSpPr>
          <p:nvPr/>
        </p:nvSpPr>
        <p:spPr bwMode="auto">
          <a:xfrm>
            <a:off x="990600" y="4191000"/>
            <a:ext cx="144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因为你遵守了我忍耐的话</a:t>
            </a:r>
            <a:r>
              <a:rPr lang="zh-CN" altLang="en-US" sz="2000">
                <a:solidFill>
                  <a:srgbClr val="FFFFFF"/>
                </a:solidFill>
                <a:latin typeface="Times New Roman" pitchFamily="18" charset="0"/>
                <a:ea typeface="SimSun" pitchFamily="2" charset="-122"/>
                <a:cs typeface="+mn-cs"/>
              </a:rPr>
              <a:t> </a:t>
            </a:r>
            <a:endParaRPr lang="en-US" sz="2000">
              <a:solidFill>
                <a:srgbClr val="000000"/>
              </a:solidFill>
              <a:latin typeface="Times New Roman" pitchFamily="18" charset="0"/>
              <a:ea typeface="SimSun" pitchFamily="2" charset="-122"/>
              <a:cs typeface="+mn-cs"/>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我会在小时保护你</a:t>
            </a:r>
            <a:endParaRPr lang="en-US">
              <a:solidFill>
                <a:srgbClr val="000000"/>
              </a:solidFill>
              <a:latin typeface="Times New Roman" pitchFamily="18" charset="0"/>
              <a:ea typeface="SimSun" pitchFamily="2" charset="-122"/>
              <a:cs typeface="+mn-cs"/>
            </a:endParaRPr>
          </a:p>
        </p:txBody>
      </p:sp>
      <p:sp>
        <p:nvSpPr>
          <p:cNvPr id="234529" name="Text Box 1057"/>
          <p:cNvSpPr txBox="1">
            <a:spLocks noChangeArrowheads="1"/>
          </p:cNvSpPr>
          <p:nvPr/>
        </p:nvSpPr>
        <p:spPr bwMode="auto">
          <a:xfrm>
            <a:off x="3276600" y="4175125"/>
            <a:ext cx="1219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SimSun" pitchFamily="2" charset="-122"/>
                <a:ea typeface="SimSun" pitchFamily="2" charset="-122"/>
                <a:cs typeface="+mn-cs"/>
              </a:rPr>
              <a:t>被提与主的日子后续测试 </a:t>
            </a:r>
            <a:endParaRPr lang="en-US" sz="2000">
              <a:solidFill>
                <a:srgbClr val="FFFFFF"/>
              </a:solidFill>
              <a:latin typeface="SimSun" pitchFamily="2" charset="-122"/>
              <a:ea typeface="SimSun" pitchFamily="2" charset="-122"/>
              <a:cs typeface="+mn-cs"/>
            </a:endParaRPr>
          </a:p>
        </p:txBody>
      </p:sp>
      <p:sp>
        <p:nvSpPr>
          <p:cNvPr id="87656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Times New Roman" pitchFamily="18" charset="0"/>
                <a:cs typeface="+mn-cs"/>
              </a:rPr>
              <a:t>208</a:t>
            </a:r>
            <a:endParaRPr lang="en-US" b="1">
              <a:solidFill>
                <a:srgbClr val="000000"/>
              </a:solidFill>
              <a:latin typeface="Times New Roman" pitchFamily="18" charset="0"/>
              <a:cs typeface="+mn-cs"/>
            </a:endParaRPr>
          </a:p>
        </p:txBody>
      </p:sp>
      <p:sp>
        <p:nvSpPr>
          <p:cNvPr id="876566" name="Rectangle 23"/>
          <p:cNvSpPr>
            <a:spLocks noChangeArrowheads="1"/>
          </p:cNvSpPr>
          <p:nvPr/>
        </p:nvSpPr>
        <p:spPr bwMode="auto">
          <a:xfrm>
            <a:off x="4953000" y="3200400"/>
            <a:ext cx="2209800" cy="7080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lang="zh-TW" altLang="en-US" sz="4000" b="1" dirty="0">
                <a:solidFill>
                  <a:srgbClr val="FFFFFF"/>
                </a:solidFill>
                <a:latin typeface="NSimSun" pitchFamily="49" charset="-122"/>
                <a:ea typeface="NSimSun" pitchFamily="49" charset="-122"/>
                <a:cs typeface="+mn-cs"/>
              </a:rPr>
              <a:t>千禧年</a:t>
            </a:r>
            <a:endParaRPr lang="en-US" sz="4000" dirty="0">
              <a:solidFill>
                <a:srgbClr val="FFFFFF"/>
              </a:solidFill>
              <a:latin typeface="Lucida Sans Unicode" pitchFamily="34" charset="0"/>
              <a:ea typeface="NSimSun" pitchFamily="49" charset="-122"/>
              <a:cs typeface="+mn-cs"/>
            </a:endParaRPr>
          </a:p>
        </p:txBody>
      </p:sp>
    </p:spTree>
    <p:extLst>
      <p:ext uri="{BB962C8B-B14F-4D97-AF65-F5344CB8AC3E}">
        <p14:creationId xmlns:p14="http://schemas.microsoft.com/office/powerpoint/2010/main" val="775550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0"/>
                                  </p:stCondLst>
                                  <p:childTnLst>
                                    <p:set>
                                      <p:cBhvr>
                                        <p:cTn id="77" dur="1" fill="hold">
                                          <p:stCondLst>
                                            <p:cond delay="0"/>
                                          </p:stCondLst>
                                        </p:cTn>
                                        <p:tgtEl>
                                          <p:spTgt spid="234508"/>
                                        </p:tgtEl>
                                        <p:attrNameLst>
                                          <p:attrName>style.visibility</p:attrName>
                                        </p:attrNameLst>
                                      </p:cBhvr>
                                      <p:to>
                                        <p:strVal val="visible"/>
                                      </p:to>
                                    </p:set>
                                    <p:anim calcmode="lin" valueType="num">
                                      <p:cBhvr>
                                        <p:cTn id="78" dur="500" fill="hold"/>
                                        <p:tgtEl>
                                          <p:spTgt spid="234508"/>
                                        </p:tgtEl>
                                        <p:attrNameLst>
                                          <p:attrName>ppt_w</p:attrName>
                                        </p:attrNameLst>
                                      </p:cBhvr>
                                      <p:tavLst>
                                        <p:tav tm="0">
                                          <p:val>
                                            <p:fltVal val="0"/>
                                          </p:val>
                                        </p:tav>
                                        <p:tav tm="100000">
                                          <p:val>
                                            <p:strVal val="#ppt_w"/>
                                          </p:val>
                                        </p:tav>
                                      </p:tavLst>
                                    </p:anim>
                                    <p:anim calcmode="lin" valueType="num">
                                      <p:cBhvr>
                                        <p:cTn id="79" dur="500" fill="hold"/>
                                        <p:tgtEl>
                                          <p:spTgt spid="23450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 presetClass="entr" presetSubtype="4" fill="hold" grpId="0" nodeType="afterEffect">
                                  <p:stCondLst>
                                    <p:cond delay="1000"/>
                                  </p:stCondLst>
                                  <p:childTnLst>
                                    <p:set>
                                      <p:cBhvr>
                                        <p:cTn id="82" dur="1" fill="hold">
                                          <p:stCondLst>
                                            <p:cond delay="0"/>
                                          </p:stCondLst>
                                        </p:cTn>
                                        <p:tgtEl>
                                          <p:spTgt spid="234510"/>
                                        </p:tgtEl>
                                        <p:attrNameLst>
                                          <p:attrName>style.visibility</p:attrName>
                                        </p:attrNameLst>
                                      </p:cBhvr>
                                      <p:to>
                                        <p:strVal val="visible"/>
                                      </p:to>
                                    </p:set>
                                    <p:anim calcmode="lin" valueType="num">
                                      <p:cBhvr additive="base">
                                        <p:cTn id="83" dur="500" fill="hold"/>
                                        <p:tgtEl>
                                          <p:spTgt spid="234510"/>
                                        </p:tgtEl>
                                        <p:attrNameLst>
                                          <p:attrName>ppt_x</p:attrName>
                                        </p:attrNameLst>
                                      </p:cBhvr>
                                      <p:tavLst>
                                        <p:tav tm="0">
                                          <p:val>
                                            <p:strVal val="#ppt_x"/>
                                          </p:val>
                                        </p:tav>
                                        <p:tav tm="100000">
                                          <p:val>
                                            <p:strVal val="#ppt_x"/>
                                          </p:val>
                                        </p:tav>
                                      </p:tavLst>
                                    </p:anim>
                                    <p:anim calcmode="lin" valueType="num">
                                      <p:cBhvr additive="base">
                                        <p:cTn id="84" dur="500" fill="hold"/>
                                        <p:tgtEl>
                                          <p:spTgt spid="234510"/>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500"/>
                            </p:stCondLst>
                            <p:childTnLst>
                              <p:par>
                                <p:cTn id="86" presetID="2" presetClass="entr" presetSubtype="2" fill="hold" grpId="0" nodeType="afterEffect">
                                  <p:stCondLst>
                                    <p:cond delay="1000"/>
                                  </p:stCondLst>
                                  <p:childTnLst>
                                    <p:set>
                                      <p:cBhvr>
                                        <p:cTn id="87" dur="1" fill="hold">
                                          <p:stCondLst>
                                            <p:cond delay="0"/>
                                          </p:stCondLst>
                                        </p:cTn>
                                        <p:tgtEl>
                                          <p:spTgt spid="234509"/>
                                        </p:tgtEl>
                                        <p:attrNameLst>
                                          <p:attrName>style.visibility</p:attrName>
                                        </p:attrNameLst>
                                      </p:cBhvr>
                                      <p:to>
                                        <p:strVal val="visible"/>
                                      </p:to>
                                    </p:set>
                                    <p:anim calcmode="lin" valueType="num">
                                      <p:cBhvr additive="base">
                                        <p:cTn id="88" dur="500" fill="hold"/>
                                        <p:tgtEl>
                                          <p:spTgt spid="234509"/>
                                        </p:tgtEl>
                                        <p:attrNameLst>
                                          <p:attrName>ppt_x</p:attrName>
                                        </p:attrNameLst>
                                      </p:cBhvr>
                                      <p:tavLst>
                                        <p:tav tm="0">
                                          <p:val>
                                            <p:strVal val="1+#ppt_w/2"/>
                                          </p:val>
                                        </p:tav>
                                        <p:tav tm="100000">
                                          <p:val>
                                            <p:strVal val="#ppt_x"/>
                                          </p:val>
                                        </p:tav>
                                      </p:tavLst>
                                    </p:anim>
                                    <p:anim calcmode="lin" valueType="num">
                                      <p:cBhvr additive="base">
                                        <p:cTn id="89"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8" grpId="0" autoUpdateAnimBg="0"/>
      <p:bldP spid="234509" grpId="0" autoUpdateAnimBg="0"/>
      <p:bldP spid="234510" grpId="0" autoUpdateAnimBg="0"/>
      <p:bldP spid="234511" grpId="0" animBg="1"/>
      <p:bldP spid="234519" grpId="0" animBg="1"/>
      <p:bldP spid="234520" grpId="0" animBg="1"/>
      <p:bldP spid="234524" grpId="0"/>
      <p:bldP spid="234525" grpId="0" animBg="1" autoUpdateAnimBg="0"/>
      <p:bldP spid="234527" grpId="0"/>
      <p:bldP spid="234528" grpId="0"/>
      <p:bldP spid="23452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cs typeface="+mn-cs"/>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cs typeface="+mn-cs"/>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教会时代</a:t>
            </a:r>
            <a:r>
              <a:rPr lang="zh-TW" altLang="en-US" sz="2800">
                <a:solidFill>
                  <a:srgbClr val="000000"/>
                </a:solidFill>
                <a:latin typeface="Lucida Sans Unicode" pitchFamily="34" charset="0"/>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灾 难</a:t>
            </a:r>
            <a:endParaRPr lang="en-US" sz="2800" b="1">
              <a:solidFill>
                <a:srgbClr val="000000"/>
              </a:solidFill>
              <a:latin typeface="Lucida Sans Unicode" pitchFamily="34" charset="0"/>
              <a:ea typeface="PMingLiU" pitchFamily="18" charset="-120"/>
              <a:cs typeface="+mn-cs"/>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千禧年</a:t>
            </a:r>
            <a:endParaRPr lang="en-US" sz="3200">
              <a:solidFill>
                <a:srgbClr val="000000"/>
              </a:solidFill>
              <a:latin typeface="Lucida Sans Unicode" pitchFamily="34" charset="0"/>
              <a:ea typeface="NSimSun" pitchFamily="49" charset="-122"/>
              <a:cs typeface="+mn-cs"/>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被提</a:t>
            </a:r>
            <a:endParaRPr lang="en-US" sz="3600">
              <a:solidFill>
                <a:srgbClr val="000000"/>
              </a:solidFill>
              <a:latin typeface="Lucida Sans Unicode" pitchFamily="34" charset="0"/>
              <a:ea typeface="NSimSun" pitchFamily="49" charset="-122"/>
              <a:cs typeface="+mn-cs"/>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第二降临</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大 决 战</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cs typeface="+mn-cs"/>
              </a:rPr>
              <a:t>歌革和玛各</a:t>
            </a:r>
            <a:endParaRPr lang="en-US" altLang="zh-TW" sz="2800" b="1">
              <a:solidFill>
                <a:srgbClr val="000000"/>
              </a:solidFill>
              <a:latin typeface="NSimSun" pitchFamily="49" charset="-122"/>
              <a:ea typeface="NSimSun" pitchFamily="49" charset="-122"/>
              <a:cs typeface="+mn-cs"/>
            </a:endParaRPr>
          </a:p>
          <a:p>
            <a:r>
              <a:rPr lang="zh-TW" altLang="en-US" sz="2800" b="1">
                <a:solidFill>
                  <a:srgbClr val="000000"/>
                </a:solidFill>
                <a:latin typeface="NSimSun" pitchFamily="49" charset="-122"/>
                <a:ea typeface="NSimSun" pitchFamily="49" charset="-122"/>
                <a:cs typeface="+mn-cs"/>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cs typeface="+mn-cs"/>
              </a:rPr>
              <a:t>白色大</a:t>
            </a:r>
            <a:endParaRPr lang="en-US" altLang="zh-CN" sz="3600" b="1">
              <a:solidFill>
                <a:srgbClr val="000000"/>
              </a:solidFill>
              <a:ea typeface="SimSun" pitchFamily="2" charset="-122"/>
              <a:cs typeface="+mn-cs"/>
            </a:endParaRPr>
          </a:p>
          <a:p>
            <a:pPr algn="ctr" eaLnBrk="1" hangingPunct="1"/>
            <a:r>
              <a:rPr lang="zh-CN" altLang="en-US" sz="3600" b="1">
                <a:solidFill>
                  <a:srgbClr val="000000"/>
                </a:solidFill>
                <a:ea typeface="SimSun" pitchFamily="2" charset="-122"/>
                <a:cs typeface="+mn-cs"/>
              </a:rPr>
              <a:t>宝座</a:t>
            </a:r>
            <a:endParaRPr lang="en-US" sz="3600" b="1">
              <a:solidFill>
                <a:srgbClr val="000000"/>
              </a:solidFill>
              <a:latin typeface="Lucida Sans Unicode" pitchFamily="34" charset="0"/>
              <a:ea typeface="SimSun" pitchFamily="2" charset="-122"/>
              <a:cs typeface="+mn-cs"/>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a:t>
            </a:r>
            <a:r>
              <a:rPr lang="zh-TW" altLang="en-US" b="1">
                <a:latin typeface="NSimSun" pitchFamily="49" charset="-122"/>
                <a:ea typeface="NSimSun" pitchFamily="49" charset="-122"/>
              </a:rPr>
              <a:t>的前千禧年論</a:t>
            </a:r>
            <a:r>
              <a:rPr lang="zh-TW" altLang="en-US" sz="3600">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ja-JP" dirty="0">
                <a:solidFill>
                  <a:srgbClr val="FFFFFF"/>
                </a:solidFill>
                <a:latin typeface="Arial" pitchFamily="34" charset="0"/>
                <a:cs typeface="+mn-cs"/>
              </a:rPr>
              <a:t>"</a:t>
            </a:r>
            <a:r>
              <a:rPr lang="zh-CN" altLang="en-US" sz="3200" b="1" dirty="0">
                <a:solidFill>
                  <a:srgbClr val="FFFFFF"/>
                </a:solidFill>
                <a:latin typeface="Arial" pitchFamily="34" charset="0"/>
                <a:ea typeface="SimSun" pitchFamily="2" charset="-122"/>
                <a:cs typeface="+mn-cs"/>
              </a:rPr>
              <a:t>哀哉、那日为大、无日可比、这是雅各遭难的时候、但他必被救出来</a:t>
            </a:r>
            <a:r>
              <a:rPr lang="zh-CN" altLang="en-US" dirty="0">
                <a:solidFill>
                  <a:srgbClr val="FFFFFF"/>
                </a:solidFill>
                <a:latin typeface="Arial" pitchFamily="34" charset="0"/>
                <a:ea typeface="SimSun" pitchFamily="2" charset="-122"/>
                <a:cs typeface="+mn-cs"/>
              </a:rPr>
              <a:t>。 </a:t>
            </a:r>
            <a:r>
              <a:rPr lang="en-US" altLang="zh-CN" dirty="0">
                <a:solidFill>
                  <a:srgbClr val="FFFFFF"/>
                </a:solidFill>
                <a:latin typeface="Arial" pitchFamily="34" charset="0"/>
                <a:ea typeface="SimSun" pitchFamily="2" charset="-122"/>
                <a:cs typeface="+mn-cs"/>
              </a:rPr>
              <a:t>"</a:t>
            </a:r>
            <a:r>
              <a:rPr lang="en-US" altLang="ja-JP" dirty="0">
                <a:solidFill>
                  <a:srgbClr val="FFFFFF"/>
                </a:solidFill>
                <a:latin typeface="Arial" pitchFamily="34" charset="0"/>
                <a:ea typeface="SimSun" pitchFamily="2" charset="-122"/>
                <a:cs typeface="+mn-cs"/>
              </a:rPr>
              <a:t> (</a:t>
            </a:r>
            <a:r>
              <a:rPr lang="zh-TW" altLang="en-US" b="1" dirty="0">
                <a:solidFill>
                  <a:srgbClr val="FFFFFF"/>
                </a:solidFill>
                <a:latin typeface="Arial" pitchFamily="34" charset="0"/>
                <a:ea typeface="PMingLiU" pitchFamily="18" charset="-120"/>
                <a:cs typeface="+mn-cs"/>
              </a:rPr>
              <a:t>耶</a:t>
            </a:r>
            <a:r>
              <a:rPr lang="en-US" altLang="ja-JP" dirty="0">
                <a:solidFill>
                  <a:srgbClr val="FFFFFF"/>
                </a:solidFill>
                <a:latin typeface="Arial" pitchFamily="34" charset="0"/>
                <a:ea typeface="PMingLiU" pitchFamily="18" charset="-120"/>
                <a:cs typeface="+mn-cs"/>
              </a:rPr>
              <a:t> 30:7)</a:t>
            </a:r>
            <a:endParaRPr lang="en-US" dirty="0">
              <a:solidFill>
                <a:srgbClr val="FFFFFF"/>
              </a:solidFill>
              <a:latin typeface="Arial" pitchFamily="34" charset="0"/>
              <a:ea typeface="PMingLiU" pitchFamily="18" charset="-120"/>
              <a:cs typeface="+mn-cs"/>
            </a:endParaRPr>
          </a:p>
        </p:txBody>
      </p:sp>
    </p:spTree>
    <p:extLst>
      <p:ext uri="{BB962C8B-B14F-4D97-AF65-F5344CB8AC3E}">
        <p14:creationId xmlns:p14="http://schemas.microsoft.com/office/powerpoint/2010/main" val="312275896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2314457811"/>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zh-CN" altLang="en-US" b="1" dirty="0">
                <a:effectLst>
                  <a:glow rad="165100">
                    <a:schemeClr val="tx1"/>
                  </a:glow>
                </a:effectLst>
                <a:ea typeface="ＭＳ Ｐゴシック" charset="0"/>
              </a:rPr>
              <a:t>赏赐有可能丢失</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你们要小心， 不要拆毁我们已经完成的工作， 却要得着美满的赏赐</a:t>
            </a:r>
            <a:r>
              <a:rPr lang="en-US" altLang="zh-TW"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a:t>
            </a:r>
            <a:r>
              <a:rPr lang="zh-TW" altLang="en-US" sz="3200" b="1" dirty="0">
                <a:effectLst>
                  <a:glow rad="165100">
                    <a:prstClr val="black"/>
                  </a:glow>
                </a:effectLst>
                <a:ea typeface="ＭＳ Ｐゴシック" charset="0"/>
              </a:rPr>
              <a:t>约翰二书</a:t>
            </a:r>
            <a:r>
              <a:rPr lang="en-US" altLang="zh-TW" sz="3200" b="1" dirty="0">
                <a:effectLst>
                  <a:glow rad="165100">
                    <a:prstClr val="black"/>
                  </a:glow>
                </a:effectLst>
                <a:ea typeface="ＭＳ Ｐゴシック" charset="0"/>
              </a:rPr>
              <a:t> </a:t>
            </a:r>
            <a:r>
              <a:rPr lang="en-US" sz="3200" b="1" dirty="0">
                <a:effectLst>
                  <a:glow rad="165100">
                    <a:prstClr val="black"/>
                  </a:glow>
                </a:effectLst>
                <a:ea typeface="ＭＳ Ｐゴシック" charset="0"/>
              </a:rPr>
              <a:t>8</a:t>
            </a:r>
            <a:r>
              <a:rPr lang="zh-CN" altLang="en-US" sz="3200" b="1" dirty="0">
                <a:effectLst>
                  <a:glow rad="165100">
                    <a:prstClr val="black"/>
                  </a:glow>
                </a:effectLst>
                <a:ea typeface="ＭＳ Ｐゴシック" charset="0"/>
              </a:rPr>
              <a:t> 新译本</a:t>
            </a:r>
            <a:r>
              <a:rPr lang="en-US" sz="3200" b="1" dirty="0">
                <a:effectLst>
                  <a:glow rad="165100">
                    <a:prstClr val="black"/>
                  </a:glow>
                </a:effectLst>
                <a:ea typeface="ＭＳ Ｐゴシック" charset="0"/>
              </a:rPr>
              <a:t> )</a:t>
            </a:r>
          </a:p>
        </p:txBody>
      </p:sp>
    </p:spTree>
    <p:extLst>
      <p:ext uri="{BB962C8B-B14F-4D97-AF65-F5344CB8AC3E}">
        <p14:creationId xmlns:p14="http://schemas.microsoft.com/office/powerpoint/2010/main" val="2142790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6126448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9146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a:solidFill>
                  <a:srgbClr val="FFFFFF"/>
                </a:solidFill>
                <a:latin typeface="Arial" charset="0"/>
                <a:cs typeface="+mn-cs"/>
              </a:rPr>
              <a:t>非拉铁非柱子在多次地震中塌毁</a:t>
            </a:r>
          </a:p>
        </p:txBody>
      </p:sp>
    </p:spTree>
    <p:extLst>
      <p:ext uri="{BB962C8B-B14F-4D97-AF65-F5344CB8AC3E}">
        <p14:creationId xmlns:p14="http://schemas.microsoft.com/office/powerpoint/2010/main" val="38832463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dirty="0">
                <a:solidFill>
                  <a:srgbClr val="FFFFFF"/>
                </a:solidFill>
                <a:latin typeface="Arial" charset="0"/>
                <a:cs typeface="+mn-cs"/>
              </a:rPr>
              <a:t>非拉铁非教会的圣约翰圆柱</a:t>
            </a:r>
            <a:endParaRPr lang="en-US" dirty="0">
              <a:solidFill>
                <a:srgbClr val="FFFFFF"/>
              </a:solidFill>
              <a:latin typeface="Arial" charset="0"/>
              <a:cs typeface="+mn-cs"/>
            </a:endParaRPr>
          </a:p>
        </p:txBody>
      </p:sp>
    </p:spTree>
    <p:extLst>
      <p:ext uri="{BB962C8B-B14F-4D97-AF65-F5344CB8AC3E}">
        <p14:creationId xmlns:p14="http://schemas.microsoft.com/office/powerpoint/2010/main" val="26833284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4077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33" name="TextBox 32"/>
          <p:cNvSpPr txBox="1"/>
          <p:nvPr/>
        </p:nvSpPr>
        <p:spPr>
          <a:xfrm>
            <a:off x="0" y="255240"/>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Philadelphus</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2" name="TextBox 41"/>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新该撒利亚</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3" name="TextBox 42"/>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Plabia</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4" name="TextBox 43"/>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阿拉谢希尔</a:t>
            </a:r>
            <a:r>
              <a:rPr lang="en-US" sz="3200" b="1" dirty="0">
                <a:solidFill>
                  <a:srgbClr val="FFFFFF"/>
                </a:solidFill>
                <a:effectLst>
                  <a:outerShdw blurRad="38100" dist="38100" dir="2700000" algn="tl">
                    <a:srgbClr val="000000">
                      <a:alpha val="43137"/>
                    </a:srgbClr>
                  </a:outerShdw>
                </a:effectLst>
                <a:latin typeface="Arial"/>
                <a:cs typeface="Arial"/>
              </a:rPr>
              <a:t> (</a:t>
            </a:r>
            <a:r>
              <a:rPr lang="zh-CN" altLang="en-US" sz="3200" b="1" dirty="0">
                <a:solidFill>
                  <a:srgbClr val="FFFFFF"/>
                </a:solidFill>
                <a:effectLst>
                  <a:outerShdw blurRad="38100" dist="38100" dir="2700000" algn="tl">
                    <a:srgbClr val="000000">
                      <a:alpha val="43137"/>
                    </a:srgbClr>
                  </a:outerShdw>
                </a:effectLst>
                <a:latin typeface="Arial"/>
                <a:cs typeface="Arial"/>
              </a:rPr>
              <a:t>现在</a:t>
            </a:r>
            <a:r>
              <a:rPr lang="en-US" sz="3200" b="1" dirty="0">
                <a:solidFill>
                  <a:srgbClr val="FFFFFF"/>
                </a:solidFill>
                <a:effectLst>
                  <a:outerShdw blurRad="38100" dist="38100" dir="2700000" algn="tl">
                    <a:srgbClr val="000000">
                      <a:alpha val="43137"/>
                    </a:srgbClr>
                  </a:outerShdw>
                </a:effectLst>
                <a:latin typeface="Arial"/>
                <a:cs typeface="Arial"/>
              </a:rPr>
              <a:t>)</a:t>
            </a:r>
          </a:p>
        </p:txBody>
      </p:sp>
    </p:spTree>
    <p:extLst>
      <p:ext uri="{BB962C8B-B14F-4D97-AF65-F5344CB8AC3E}">
        <p14:creationId xmlns:p14="http://schemas.microsoft.com/office/powerpoint/2010/main" val="2869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3"/>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42"/>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43"/>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P spid="42" grpId="0" animBg="1"/>
      <p:bldP spid="43" grpId="0" animBg="1"/>
      <p:bldP spid="4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zh-CN" altLang="en-US" b="1" dirty="0">
                <a:effectLst>
                  <a:glow rad="165100">
                    <a:schemeClr val="tx1"/>
                  </a:glow>
                </a:effectLst>
                <a:ea typeface="ＭＳ Ｐゴシック" charset="0"/>
              </a:rPr>
              <a:t>阿尔伯特</a:t>
            </a:r>
            <a:r>
              <a:rPr lang="zh-CN" altLang="en-US" b="1" dirty="0">
                <a:effectLst>
                  <a:glow rad="165100">
                    <a:schemeClr val="tx1"/>
                  </a:glow>
                </a:effectLst>
                <a:latin typeface="Wingdings"/>
                <a:ea typeface="Wingdings"/>
                <a:cs typeface="Wingdings"/>
                <a:sym typeface="Wingdings"/>
              </a:rPr>
              <a:t></a:t>
            </a:r>
            <a:r>
              <a:rPr lang="zh-CN" altLang="en-US" b="1" dirty="0">
                <a:effectLst>
                  <a:glow rad="165100">
                    <a:schemeClr val="tx1"/>
                  </a:glow>
                </a:effectLst>
                <a:ea typeface="ＭＳ Ｐゴシック" charset="0"/>
              </a:rPr>
              <a:t>爱因斯坦</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altLang="zh-CN" sz="3600" b="1" dirty="0">
                <a:effectLst>
                  <a:glow rad="165100">
                    <a:schemeClr val="tx1"/>
                  </a:glow>
                </a:effectLst>
                <a:ea typeface="ＭＳ Ｐゴシック" charset="0"/>
              </a:rPr>
              <a:t>"</a:t>
            </a:r>
            <a:r>
              <a:rPr lang="zh-CN" altLang="en-US" sz="3600" b="1" dirty="0">
                <a:effectLst>
                  <a:glow rad="165100">
                    <a:schemeClr val="tx1"/>
                  </a:glow>
                </a:effectLst>
                <a:ea typeface="ＭＳ Ｐゴシック" charset="0"/>
              </a:rPr>
              <a:t>如果人类只是因为害怕审判和期盼赏赐而行善，那么我们就太悲哀了。</a:t>
            </a:r>
            <a:r>
              <a:rPr lang="en-US" altLang="zh-CN" sz="3600" b="1" dirty="0">
                <a:effectLst>
                  <a:glow rad="165100">
                    <a:schemeClr val="tx1"/>
                  </a:glow>
                </a:effectLst>
                <a:ea typeface="ＭＳ Ｐゴシック" charset="0"/>
              </a:rPr>
              <a:t>"</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18124629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zh-CN" altLang="en-US" sz="7200" b="1" i="1" dirty="0">
                <a:effectLst>
                  <a:glow rad="177800">
                    <a:schemeClr val="tx1"/>
                  </a:glow>
                </a:effectLst>
                <a:latin typeface="Arial" charset="0"/>
                <a:ea typeface="ＭＳ Ｐゴシック" charset="0"/>
              </a:rPr>
              <a:t>赏赐没有错</a:t>
            </a:r>
            <a:endParaRPr lang="en-US" sz="7200" b="1" i="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0" y="3688506"/>
            <a:ext cx="9144000" cy="3169494"/>
          </a:xfrm>
          <a:prstGeom prst="rect">
            <a:avLst/>
          </a:prstGeom>
        </p:spPr>
      </p:pic>
    </p:spTree>
    <p:extLst>
      <p:ext uri="{BB962C8B-B14F-4D97-AF65-F5344CB8AC3E}">
        <p14:creationId xmlns:p14="http://schemas.microsoft.com/office/powerpoint/2010/main" val="7710021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12459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solidFill>
                  <a:prstClr val="white"/>
                </a:solidFill>
                <a:effectLst>
                  <a:glow rad="165100">
                    <a:schemeClr val="tx1"/>
                  </a:glow>
                </a:effectLst>
                <a:latin typeface="ＭＳ Ｐゴシック"/>
                <a:ea typeface="ＭＳ Ｐゴシック"/>
                <a:cs typeface="ＭＳ Ｐゴシック"/>
              </a:rPr>
              <a:t>耶稣如何鼓励我们走出去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130406569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latin typeface="ＭＳ Ｐゴシック"/>
                <a:ea typeface="ＭＳ Ｐゴシック"/>
                <a:cs typeface="ＭＳ Ｐゴシック"/>
              </a:rPr>
              <a:t>基督为</a:t>
            </a:r>
            <a:r>
              <a:rPr lang="zh-CN" altLang="en-US" b="1" dirty="0">
                <a:solidFill>
                  <a:srgbClr val="FFFF00"/>
                </a:solidFill>
                <a:effectLst>
                  <a:glow rad="165100">
                    <a:schemeClr val="tx1"/>
                  </a:glow>
                </a:effectLst>
                <a:latin typeface="ＭＳ Ｐゴシック"/>
                <a:ea typeface="ＭＳ Ｐゴシック"/>
                <a:cs typeface="ＭＳ Ｐゴシック"/>
              </a:rPr>
              <a:t>见证人</a:t>
            </a:r>
            <a:r>
              <a:rPr lang="zh-CN" altLang="en-US" b="1" dirty="0">
                <a:effectLst>
                  <a:glow rad="165100">
                    <a:schemeClr val="tx1"/>
                  </a:glow>
                </a:effectLst>
                <a:latin typeface="ＭＳ Ｐゴシック"/>
                <a:ea typeface="ＭＳ Ｐゴシック"/>
                <a:cs typeface="ＭＳ Ｐゴシック"/>
              </a:rPr>
              <a:t>敞开门</a:t>
            </a:r>
            <a:r>
              <a:rPr lang="en-US" b="1" dirty="0">
                <a:effectLst>
                  <a:glow rad="165100">
                    <a:schemeClr val="tx1"/>
                  </a:glow>
                </a:effectLst>
                <a:latin typeface="+mn-ea"/>
                <a:ea typeface="+mn-ea"/>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2144708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418626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ＭＳ Ｐゴシック"/>
                <a:ea typeface="ＭＳ Ｐゴシック"/>
                <a:cs typeface="ＭＳ Ｐゴシック"/>
              </a:rPr>
              <a:t>(</a:t>
            </a:r>
            <a:r>
              <a:rPr lang="zh-SG" altLang="en-US" sz="3200" b="1" dirty="0">
                <a:latin typeface="ＭＳ Ｐゴシック"/>
                <a:ea typeface="ＭＳ Ｐゴシック"/>
                <a:cs typeface="ＭＳ Ｐゴシック"/>
              </a:rPr>
              <a:t>启示录</a:t>
            </a:r>
            <a:r>
              <a:rPr lang="en-US" sz="3200" b="1" dirty="0">
                <a:latin typeface="ＭＳ Ｐゴシック"/>
                <a:ea typeface="ＭＳ Ｐゴシック"/>
                <a:cs typeface="ＭＳ Ｐゴシック"/>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0235149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4064000" y="2972005"/>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zh-CN" altLang="en-US" sz="6000" b="1" dirty="0">
                <a:effectLst>
                  <a:glow rad="165100">
                    <a:schemeClr val="tx1"/>
                  </a:glow>
                </a:effectLst>
                <a:ea typeface="ＭＳ Ｐゴシック" charset="0"/>
              </a:rPr>
              <a:t>主旨</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prstClr val="white"/>
                </a:solidFill>
                <a:effectLst>
                  <a:glow rad="165100">
                    <a:prstClr val="black"/>
                  </a:glow>
                </a:effectLst>
                <a:ea typeface="ＭＳ Ｐゴシック" charset="0"/>
              </a:rPr>
              <a:t>耶稣给予我们见证的</a:t>
            </a:r>
            <a:r>
              <a:rPr lang="zh-CN" altLang="en-US" sz="4800" b="1" dirty="0">
                <a:solidFill>
                  <a:srgbClr val="FFFF00"/>
                </a:solidFill>
                <a:effectLst>
                  <a:glow rad="165100">
                    <a:prstClr val="black"/>
                  </a:glow>
                </a:effectLst>
                <a:ea typeface="ＭＳ Ｐゴシック" charset="0"/>
              </a:rPr>
              <a:t>机会</a:t>
            </a:r>
            <a:r>
              <a:rPr lang="zh-CN" altLang="en-US" sz="4800" b="1" dirty="0">
                <a:solidFill>
                  <a:prstClr val="white"/>
                </a:solidFill>
                <a:effectLst>
                  <a:glow rad="165100">
                    <a:prstClr val="black"/>
                  </a:glow>
                </a:effectLst>
                <a:ea typeface="ＭＳ Ｐゴシック" charset="0"/>
              </a:rPr>
              <a:t>和</a:t>
            </a:r>
            <a:r>
              <a:rPr lang="zh-CN" altLang="en-US" sz="4800" b="1" dirty="0">
                <a:solidFill>
                  <a:srgbClr val="FFFF00"/>
                </a:solidFill>
                <a:effectLst>
                  <a:glow rad="165100">
                    <a:prstClr val="black"/>
                  </a:glow>
                </a:effectLst>
                <a:ea typeface="ＭＳ Ｐゴシック" charset="0"/>
              </a:rPr>
              <a:t>赏赐</a:t>
            </a:r>
            <a:endParaRPr lang="en-US" sz="4800" b="1" dirty="0">
              <a:solidFill>
                <a:srgbClr val="FFFF00"/>
              </a:solidFill>
              <a:effectLst>
                <a:glow rad="165100">
                  <a:prstClr val="black"/>
                </a:glow>
              </a:effectLst>
              <a:ea typeface="ＭＳ Ｐゴシック" charset="0"/>
            </a:endParaRPr>
          </a:p>
        </p:txBody>
      </p:sp>
    </p:spTree>
    <p:extLst>
      <p:ext uri="{BB962C8B-B14F-4D97-AF65-F5344CB8AC3E}">
        <p14:creationId xmlns:p14="http://schemas.microsoft.com/office/powerpoint/2010/main" val="32902430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zh-CN" alt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耶稣也会赏赐我们的服侍</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3253186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dirty="0">
                <a:solidFill>
                  <a:prstClr val="white"/>
                </a:solidFill>
                <a:effectLst>
                  <a:glow rad="165100">
                    <a:prstClr val="black"/>
                  </a:glow>
                </a:effectLst>
                <a:ea typeface="ＭＳ Ｐゴシック" charset="0"/>
              </a:rPr>
              <a:t>崇拜</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合一</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聚焦</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238125"/>
            <a:ext cx="9144000" cy="1333500"/>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b="1" dirty="0">
                <a:solidFill>
                  <a:prstClr val="white"/>
                </a:solidFill>
                <a:effectLst>
                  <a:glow rad="165100">
                    <a:prstClr val="black"/>
                  </a:glow>
                </a:effectLst>
                <a:ea typeface="ＭＳ Ｐゴシック" charset="0"/>
              </a:rPr>
              <a:t>基督里的聚集</a:t>
            </a:r>
            <a:endParaRPr lang="en-US" sz="7200" b="1" dirty="0">
              <a:solidFill>
                <a:prstClr val="white"/>
              </a:solidFill>
              <a:effectLst>
                <a:glow rad="165100">
                  <a:prstClr val="black"/>
                </a:glow>
              </a:effectLst>
              <a:ea typeface="ＭＳ Ｐゴシック" charset="0"/>
            </a:endParaRPr>
          </a:p>
        </p:txBody>
      </p:sp>
      <p:sp>
        <p:nvSpPr>
          <p:cNvPr id="3" name="Cross 2"/>
          <p:cNvSpPr/>
          <p:nvPr/>
        </p:nvSpPr>
        <p:spPr>
          <a:xfrm rot="19379836">
            <a:off x="1823431" y="598430"/>
            <a:ext cx="6100940" cy="5837082"/>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41427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4800" b="1" dirty="0">
                <a:effectLst>
                  <a:glow rad="165100">
                    <a:schemeClr val="tx1"/>
                  </a:glow>
                </a:effectLst>
                <a:latin typeface="ＭＳ Ｐゴシック"/>
                <a:ea typeface="ＭＳ Ｐゴシック"/>
                <a:cs typeface="ＭＳ Ｐゴシック"/>
              </a:rPr>
              <a:t>今年基督为你开了哪些门</a:t>
            </a:r>
            <a:r>
              <a:rPr lang="en-US" sz="4800" b="1" dirty="0">
                <a:effectLst>
                  <a:glow rad="165100">
                    <a:schemeClr val="tx1"/>
                  </a:glow>
                </a:effectLst>
                <a:latin typeface="ＭＳ Ｐゴシック"/>
                <a:ea typeface="ＭＳ Ｐゴシック"/>
                <a:cs typeface="ＭＳ Ｐゴシック"/>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0"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zh-CN" altLang="en-US" sz="4800" b="1" dirty="0">
                <a:effectLst>
                  <a:glow rad="165100">
                    <a:prstClr val="black"/>
                  </a:glow>
                </a:effectLst>
                <a:latin typeface="ＭＳ Ｐゴシック"/>
                <a:ea typeface="ＭＳ Ｐゴシック"/>
                <a:cs typeface="ＭＳ Ｐゴシック"/>
              </a:rPr>
              <a:t>请写下来</a:t>
            </a:r>
            <a:r>
              <a:rPr lang="en-US" sz="4800" b="1" dirty="0">
                <a:effectLst>
                  <a:glow rad="165100">
                    <a:prstClr val="black"/>
                  </a:glow>
                </a:effectLst>
                <a:ea typeface="ＭＳ Ｐゴシック" charset="0"/>
              </a:rPr>
              <a:t>.</a:t>
            </a:r>
          </a:p>
        </p:txBody>
      </p:sp>
    </p:spTree>
    <p:extLst>
      <p:ext uri="{BB962C8B-B14F-4D97-AF65-F5344CB8AC3E}">
        <p14:creationId xmlns:p14="http://schemas.microsoft.com/office/powerpoint/2010/main" val="23890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启示录 </a:t>
            </a:r>
            <a:br>
              <a:rPr lang="en-US" sz="8800" dirty="0">
                <a:solidFill>
                  <a:schemeClr val="bg1"/>
                </a:solidFill>
                <a:latin typeface="Arial" charset="0"/>
                <a:ea typeface="Osaka" charset="0"/>
                <a:cs typeface="Arial" charset="0"/>
              </a:rPr>
            </a:br>
            <a:r>
              <a:rPr lang="zh-SG" altLang="en-US" sz="7200" dirty="0">
                <a:latin typeface="Arial" charset="0"/>
                <a:ea typeface="ＭＳ Ｐゴシック" charset="0"/>
              </a:rPr>
              <a:t>启示录</a:t>
            </a:r>
            <a:r>
              <a:rPr lang="en-US" sz="7200" dirty="0">
                <a:solidFill>
                  <a:schemeClr val="bg1"/>
                </a:solidFill>
                <a:latin typeface="Arial" charset="0"/>
                <a:ea typeface="Osaka" charset="0"/>
                <a:cs typeface="Arial" charset="0"/>
              </a:rPr>
              <a:t> 3:14-33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569108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noAutofit/>
          </a:bodyPr>
          <a:lstStyle/>
          <a:p>
            <a:r>
              <a:rPr lang="zh-TW" altLang="en-US" sz="6000" b="1" dirty="0">
                <a:effectLst>
                  <a:glow rad="152400">
                    <a:schemeClr val="tx1"/>
                  </a:glow>
                </a:effectLst>
                <a:latin typeface="Arial" charset="0"/>
                <a:ea typeface="ＭＳ Ｐゴシック" charset="0"/>
              </a:rPr>
              <a:t>既奢侈又不冷不热</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294535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8800" b="1" dirty="0">
                <a:effectLst>
                  <a:glow rad="152400">
                    <a:schemeClr val="tx1"/>
                  </a:glow>
                </a:effectLst>
                <a:latin typeface="Arial" charset="0"/>
                <a:ea typeface="ＭＳ Ｐゴシック" charset="0"/>
              </a:rPr>
              <a:t>老底嘉</a:t>
            </a:r>
            <a:br>
              <a:rPr lang="en-US" sz="8800" b="1" dirty="0">
                <a:solidFill>
                  <a:srgbClr val="FFFFFF"/>
                </a:solidFill>
                <a:effectLst>
                  <a:glow rad="152400">
                    <a:srgbClr val="000000"/>
                  </a:glow>
                </a:effectLst>
                <a:latin typeface="Arial" charset="0"/>
                <a:ea typeface="ＭＳ Ｐゴシック" charset="0"/>
              </a:rPr>
            </a:br>
            <a:r>
              <a:rPr lang="en-US" sz="6600" b="1" dirty="0">
                <a:solidFill>
                  <a:srgbClr val="FFFFFF"/>
                </a:solidFill>
                <a:effectLst>
                  <a:glow rad="152400">
                    <a:srgbClr val="000000"/>
                  </a:glow>
                </a:effectLst>
                <a:latin typeface="Arial" charset="0"/>
                <a:ea typeface="ＭＳ Ｐゴシック" charset="0"/>
              </a:rPr>
              <a:t>(3:14-22)</a:t>
            </a: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Tree>
    <p:extLst>
      <p:ext uri="{BB962C8B-B14F-4D97-AF65-F5344CB8AC3E}">
        <p14:creationId xmlns:p14="http://schemas.microsoft.com/office/powerpoint/2010/main" val="21327991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687276" y="2693987"/>
            <a:ext cx="6858002" cy="1470026"/>
          </a:xfrm>
        </p:spPr>
        <p:txBody>
          <a:bodyPr/>
          <a:lstStyle/>
          <a:p>
            <a:r>
              <a:rPr lang="zh-CN" altLang="en-US" dirty="0"/>
              <a:t>主祷文</a:t>
            </a:r>
            <a:endParaRPr lang="en-US" dirty="0"/>
          </a:p>
        </p:txBody>
      </p:sp>
      <p:pic>
        <p:nvPicPr>
          <p:cNvPr id="5" name="图片 4" descr="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00" y="1365250"/>
            <a:ext cx="8047600" cy="4397375"/>
          </a:xfrm>
          <a:prstGeom prst="rect">
            <a:avLst/>
          </a:prstGeom>
        </p:spPr>
      </p:pic>
    </p:spTree>
    <p:extLst>
      <p:ext uri="{BB962C8B-B14F-4D97-AF65-F5344CB8AC3E}">
        <p14:creationId xmlns:p14="http://schemas.microsoft.com/office/powerpoint/2010/main" val="9949989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Ah, comfort...</a:t>
            </a: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3303465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What's wrong with comfort?</a:t>
            </a: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3634414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3619"/>
          </a:xfrm>
          <a:prstGeom prst="rect">
            <a:avLst/>
          </a:prstGeom>
        </p:spPr>
      </p:pic>
      <p:sp>
        <p:nvSpPr>
          <p:cNvPr id="900098" name="Rectangle 2"/>
          <p:cNvSpPr>
            <a:spLocks noGrp="1" noChangeArrowheads="1"/>
          </p:cNvSpPr>
          <p:nvPr>
            <p:ph type="ctrTitle"/>
          </p:nvPr>
        </p:nvSpPr>
        <p:spPr>
          <a:xfrm>
            <a:off x="0" y="232008"/>
            <a:ext cx="9144000" cy="280525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When on the beautiful road, seek no other road.</a:t>
            </a:r>
          </a:p>
        </p:txBody>
      </p:sp>
    </p:spTree>
    <p:extLst>
      <p:ext uri="{BB962C8B-B14F-4D97-AF65-F5344CB8AC3E}">
        <p14:creationId xmlns:p14="http://schemas.microsoft.com/office/powerpoint/2010/main" val="332984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normAutofit fontScale="90000"/>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3951297422"/>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451033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8420970" cy="2750032"/>
          </a:xfrm>
          <a:effectLst>
            <a:outerShdw blurRad="63500" dist="35921" dir="2700000" algn="ctr" rotWithShape="0">
              <a:schemeClr val="tx2">
                <a:alpha val="74998"/>
              </a:schemeClr>
            </a:outerShdw>
          </a:effectLst>
        </p:spPr>
        <p:txBody>
          <a:bodyPr anchor="t"/>
          <a:lstStyle/>
          <a:p>
            <a:pPr algn="l">
              <a:defRPr/>
            </a:pPr>
            <a:r>
              <a:rPr lang="en-US" sz="4000" b="1" dirty="0">
                <a:effectLst>
                  <a:glow rad="127000">
                    <a:schemeClr val="tx1"/>
                  </a:glow>
                </a:effectLst>
                <a:latin typeface="Arial" charset="0"/>
                <a:ea typeface="ＭＳ Ｐゴシック" charset="0"/>
                <a:cs typeface="ＭＳ Ｐゴシック" charset="0"/>
              </a:rPr>
              <a:t>“I seek to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comfort the disturbed and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disturb the comforted.” </a:t>
            </a:r>
          </a:p>
        </p:txBody>
      </p:sp>
    </p:spTree>
    <p:extLst>
      <p:ext uri="{BB962C8B-B14F-4D97-AF65-F5344CB8AC3E}">
        <p14:creationId xmlns:p14="http://schemas.microsoft.com/office/powerpoint/2010/main" val="30959112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3600" b="1" dirty="0">
                <a:effectLst>
                  <a:glow rad="152400">
                    <a:schemeClr val="tx1"/>
                  </a:glow>
                </a:effectLst>
                <a:latin typeface="Arial" charset="0"/>
                <a:ea typeface="ＭＳ Ｐゴシック" charset="0"/>
              </a:rPr>
              <a:t>"</a:t>
            </a:r>
            <a:r>
              <a:rPr lang="zh-CN" altLang="en-US" sz="3600" b="1" dirty="0">
                <a:effectLst>
                  <a:glow rad="152400">
                    <a:schemeClr val="tx1"/>
                  </a:glow>
                </a:effectLst>
                <a:latin typeface="Arial" charset="0"/>
                <a:ea typeface="ＭＳ Ｐゴシック" charset="0"/>
              </a:rPr>
              <a:t>我们对神不冷不热</a:t>
            </a:r>
            <a:r>
              <a:rPr lang="en-US" sz="36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两个极端</a:t>
            </a:r>
          </a:p>
        </p:txBody>
      </p:sp>
    </p:spTree>
    <p:extLst>
      <p:ext uri="{BB962C8B-B14F-4D97-AF65-F5344CB8AC3E}">
        <p14:creationId xmlns:p14="http://schemas.microsoft.com/office/powerpoint/2010/main" val="19992129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难道只有两个选择吗</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5400" b="1" dirty="0">
                <a:solidFill>
                  <a:srgbClr val="FFFFFF"/>
                </a:solidFill>
                <a:effectLst>
                  <a:glow rad="152400">
                    <a:srgbClr val="000000"/>
                  </a:glow>
                </a:effectLst>
                <a:latin typeface="Arial" charset="0"/>
                <a:ea typeface="ＭＳ Ｐゴシック" charset="0"/>
              </a:rPr>
              <a:t>两个极端</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a:srcRect l="49254"/>
          <a:stretch/>
        </p:blipFill>
        <p:spPr>
          <a:xfrm>
            <a:off x="395350" y="1676400"/>
            <a:ext cx="2951729" cy="3492500"/>
          </a:xfrm>
          <a:prstGeom prst="rect">
            <a:avLst/>
          </a:prstGeom>
        </p:spPr>
      </p:pic>
      <p:pic>
        <p:nvPicPr>
          <p:cNvPr id="6" name="Picture 5"/>
          <p:cNvPicPr>
            <a:picLocks noChangeAspect="1"/>
          </p:cNvPicPr>
          <p:nvPr/>
        </p:nvPicPr>
        <p:blipFill rotWithShape="1">
          <a:blip r:embed="rId3"/>
          <a:srcRect r="49923"/>
          <a:stretch/>
        </p:blipFill>
        <p:spPr>
          <a:xfrm>
            <a:off x="5784940" y="1676400"/>
            <a:ext cx="2912792" cy="3492500"/>
          </a:xfrm>
          <a:prstGeom prst="rect">
            <a:avLst/>
          </a:prstGeom>
        </p:spPr>
      </p:pic>
    </p:spTree>
    <p:extLst>
      <p:ext uri="{BB962C8B-B14F-4D97-AF65-F5344CB8AC3E}">
        <p14:creationId xmlns:p14="http://schemas.microsoft.com/office/powerpoint/2010/main" val="11680525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41080413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32738794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基督徒可能就处于中间的位置</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光谱</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38709328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en-US" sz="7200" b="1" dirty="0">
                <a:solidFill>
                  <a:schemeClr val="bg2">
                    <a:lumMod val="50000"/>
                  </a:schemeClr>
                </a:solidFill>
                <a:latin typeface="Arial" charset="0"/>
                <a:ea typeface="ＭＳ Ｐゴシック" charset="0"/>
              </a:rPr>
              <a:t>你是不冷不热的现状吗?</a:t>
            </a:r>
          </a:p>
        </p:txBody>
      </p:sp>
    </p:spTree>
    <p:extLst>
      <p:ext uri="{BB962C8B-B14F-4D97-AF65-F5344CB8AC3E}">
        <p14:creationId xmlns:p14="http://schemas.microsoft.com/office/powerpoint/2010/main" val="8877406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1644311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CN" altLang="en-US" b="1" dirty="0">
                <a:latin typeface="Arial" charset="0"/>
                <a:ea typeface="ＭＳ Ｐゴシック" charset="0"/>
              </a:rPr>
              <a:t>耶稣是如何看待你的</a:t>
            </a:r>
            <a:r>
              <a:rPr lang="en-US" b="1" dirty="0">
                <a:latin typeface="Arial" charset="0"/>
                <a:ea typeface="ＭＳ Ｐゴシック" charset="0"/>
              </a:rPr>
              <a:t>?</a:t>
            </a:r>
          </a:p>
        </p:txBody>
      </p:sp>
    </p:spTree>
    <p:extLst>
      <p:ext uri="{BB962C8B-B14F-4D97-AF65-F5344CB8AC3E}">
        <p14:creationId xmlns:p14="http://schemas.microsoft.com/office/powerpoint/2010/main" val="5922641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内容会是什么呢？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71485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48209"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1989222" y="3141663"/>
            <a:ext cx="1214354"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3959225" y="4508500"/>
            <a:ext cx="1190291"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5292725" y="3843423"/>
            <a:ext cx="1428917"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3593433" y="6021388"/>
            <a:ext cx="1395662" cy="461665"/>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p:txBody>
      </p:sp>
      <p:sp>
        <p:nvSpPr>
          <p:cNvPr id="37" name="TextBox 36"/>
          <p:cNvSpPr txBox="1"/>
          <p:nvPr/>
        </p:nvSpPr>
        <p:spPr>
          <a:xfrm>
            <a:off x="6047874" y="4772527"/>
            <a:ext cx="1122947" cy="830997"/>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02806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4000" b="1" i="1" dirty="0">
                <a:solidFill>
                  <a:srgbClr val="E5E5FF"/>
                </a:solidFill>
                <a:effectLst>
                  <a:outerShdw blurRad="38100" dist="38100" dir="2700000" algn="tl">
                    <a:srgbClr val="000000"/>
                  </a:outerShdw>
                </a:effectLst>
                <a:latin typeface="Arial" charset="0"/>
                <a:cs typeface="Arial" charset="0"/>
              </a:rPr>
              <a:t>这是启示录</a:t>
            </a:r>
            <a:r>
              <a:rPr lang="en-US" altLang="zh-CN" sz="4000" b="1" i="1" dirty="0">
                <a:solidFill>
                  <a:srgbClr val="E5E5FF"/>
                </a:solidFill>
                <a:effectLst>
                  <a:outerShdw blurRad="38100" dist="38100" dir="2700000" algn="tl">
                    <a:srgbClr val="000000"/>
                  </a:outerShdw>
                </a:effectLst>
                <a:latin typeface="Arial" charset="0"/>
                <a:cs typeface="Arial" charset="0"/>
              </a:rPr>
              <a:t>2-3</a:t>
            </a:r>
            <a:r>
              <a:rPr lang="zh-CN" altLang="en-US" sz="4000" b="1" i="1" dirty="0">
                <a:solidFill>
                  <a:srgbClr val="E5E5FF"/>
                </a:solidFill>
                <a:effectLst>
                  <a:outerShdw blurRad="38100" dist="38100" dir="2700000" algn="tl">
                    <a:srgbClr val="000000"/>
                  </a:outerShdw>
                </a:effectLst>
                <a:latin typeface="Arial" charset="0"/>
                <a:cs typeface="Arial" charset="0"/>
              </a:rPr>
              <a:t>章中七封信的最后一封</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07007523"/>
      </p:ext>
    </p:extLst>
  </p:cSld>
  <p:clrMapOvr>
    <a:overrideClrMapping bg1="lt1" tx1="dk1" bg2="lt2" tx2="dk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当时的老底嘉是怎么样的</a:t>
            </a:r>
            <a:r>
              <a:rPr lang="en-US"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22544862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0" y="6271708"/>
            <a:ext cx="9144000" cy="727398"/>
          </a:xfrm>
          <a:solidFill>
            <a:schemeClr val="tx1"/>
          </a:solidFill>
        </p:spPr>
        <p:txBody>
          <a:bodyPr/>
          <a:lstStyle/>
          <a:p>
            <a:r>
              <a:rPr lang="en-US" b="1" dirty="0">
                <a:latin typeface="Arial" charset="0"/>
                <a:ea typeface="ＭＳ Ｐゴシック" charset="0"/>
              </a:rPr>
              <a:t>Laodicea Video</a:t>
            </a:r>
          </a:p>
        </p:txBody>
      </p:sp>
    </p:spTree>
    <p:extLst>
      <p:ext uri="{BB962C8B-B14F-4D97-AF65-F5344CB8AC3E}">
        <p14:creationId xmlns:p14="http://schemas.microsoft.com/office/powerpoint/2010/main" val="889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335</a:t>
            </a:r>
          </a:p>
        </p:txBody>
      </p:sp>
    </p:spTree>
    <p:extLst>
      <p:ext uri="{BB962C8B-B14F-4D97-AF65-F5344CB8AC3E}">
        <p14:creationId xmlns:p14="http://schemas.microsoft.com/office/powerpoint/2010/main" val="159220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800" b="1" i="1" dirty="0">
                <a:solidFill>
                  <a:srgbClr val="E5E5FF"/>
                </a:solidFill>
                <a:effectLst>
                  <a:outerShdw blurRad="38100" dist="38100" dir="2700000" algn="tl">
                    <a:srgbClr val="000000"/>
                  </a:outerShdw>
                </a:effectLst>
                <a:latin typeface="Arial" charset="0"/>
                <a:cs typeface="Arial" charset="0"/>
              </a:rPr>
              <a:t>老底嘉的战略位置</a:t>
            </a:r>
            <a:endParaRPr lang="en-US" sz="48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歌罗西</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956542977"/>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老底嘉的西南面</a:t>
            </a:r>
            <a:endParaRPr lang="en-US" sz="4400" dirty="0">
              <a:cs typeface="+mn-cs"/>
            </a:endParaRPr>
          </a:p>
        </p:txBody>
      </p:sp>
    </p:spTree>
    <p:extLst>
      <p:ext uri="{BB962C8B-B14F-4D97-AF65-F5344CB8AC3E}">
        <p14:creationId xmlns:p14="http://schemas.microsoft.com/office/powerpoint/2010/main" val="32043681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老底嘉的南面</a:t>
            </a:r>
            <a:endParaRPr lang="en-US" sz="4400" dirty="0">
              <a:cs typeface="+mn-cs"/>
            </a:endParaRP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en-US" sz="4000" dirty="0">
                <a:cs typeface="+mn-cs"/>
              </a:rPr>
              <a:t>只有7500</a:t>
            </a:r>
            <a:r>
              <a:rPr lang="zh-CN" altLang="en-US" sz="4000" dirty="0">
                <a:cs typeface="+mn-cs"/>
              </a:rPr>
              <a:t>名</a:t>
            </a:r>
            <a:r>
              <a:rPr lang="en-US" sz="4000" dirty="0">
                <a:cs typeface="+mn-cs"/>
              </a:rPr>
              <a:t>犹太男性!</a:t>
            </a:r>
          </a:p>
        </p:txBody>
      </p:sp>
    </p:spTree>
    <p:extLst>
      <p:ext uri="{BB962C8B-B14F-4D97-AF65-F5344CB8AC3E}">
        <p14:creationId xmlns:p14="http://schemas.microsoft.com/office/powerpoint/2010/main" val="22053392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zh-CN" altLang="en-US" b="1" dirty="0">
                <a:latin typeface="Arial" charset="0"/>
                <a:ea typeface="ＭＳ Ｐゴシック" charset="0"/>
              </a:rPr>
              <a:t>热水</a:t>
            </a:r>
            <a:r>
              <a:rPr lang="en-US" altLang="en-US" b="1" dirty="0">
                <a:latin typeface="Arial" charset="0"/>
                <a:ea typeface="ＭＳ Ｐゴシック" charset="0"/>
              </a:rPr>
              <a:t>管</a:t>
            </a:r>
            <a:r>
              <a:rPr lang="zh-CN" altLang="en-US" b="1" dirty="0">
                <a:latin typeface="Arial" charset="0"/>
                <a:ea typeface="ＭＳ Ｐゴシック" charset="0"/>
              </a:rPr>
              <a:t>和冷水管</a:t>
            </a:r>
            <a:endParaRPr lang="en-US" b="1" dirty="0">
              <a:latin typeface="Arial" charset="0"/>
              <a:ea typeface="ＭＳ Ｐゴシック" charset="0"/>
            </a:endParaRPr>
          </a:p>
        </p:txBody>
      </p:sp>
    </p:spTree>
    <p:extLst>
      <p:ext uri="{BB962C8B-B14F-4D97-AF65-F5344CB8AC3E}">
        <p14:creationId xmlns:p14="http://schemas.microsoft.com/office/powerpoint/2010/main" val="25907920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000" dirty="0">
                <a:cs typeface="+mn-cs"/>
              </a:rPr>
              <a:t>老底嘉南面的输水管</a:t>
            </a:r>
            <a:endParaRPr lang="en-US" sz="4000" dirty="0">
              <a:cs typeface="+mn-cs"/>
            </a:endParaRPr>
          </a:p>
        </p:txBody>
      </p:sp>
    </p:spTree>
    <p:extLst>
      <p:ext uri="{BB962C8B-B14F-4D97-AF65-F5344CB8AC3E}">
        <p14:creationId xmlns:p14="http://schemas.microsoft.com/office/powerpoint/2010/main" val="10663131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老底嘉的输水管含大量钙杂质</a:t>
            </a:r>
            <a:endParaRPr lang="en-US" sz="4400" dirty="0">
              <a:cs typeface="+mn-cs"/>
            </a:endParaRPr>
          </a:p>
        </p:txBody>
      </p:sp>
    </p:spTree>
    <p:extLst>
      <p:ext uri="{BB962C8B-B14F-4D97-AF65-F5344CB8AC3E}">
        <p14:creationId xmlns:p14="http://schemas.microsoft.com/office/powerpoint/2010/main" val="359828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5495202"/>
            <a:ext cx="9144000" cy="1362798"/>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4" name="Rectangle 2"/>
          <p:cNvSpPr txBox="1">
            <a:spLocks noChangeArrowheads="1"/>
          </p:cNvSpPr>
          <p:nvPr/>
        </p:nvSpPr>
        <p:spPr bwMode="auto">
          <a:xfrm>
            <a:off x="0" y="5204789"/>
            <a:ext cx="2979894"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好的</a:t>
            </a:r>
            <a:endParaRPr lang="en-US" sz="6600" b="1" spc="-130" dirty="0">
              <a:solidFill>
                <a:srgbClr val="FF0000"/>
              </a:solidFill>
              <a:latin typeface="Times"/>
              <a:ea typeface="ＭＳ Ｐゴシック" charset="0"/>
              <a:cs typeface="Times"/>
            </a:endParaRPr>
          </a:p>
        </p:txBody>
      </p:sp>
      <p:sp>
        <p:nvSpPr>
          <p:cNvPr id="5" name="Rectangle 2"/>
          <p:cNvSpPr txBox="1">
            <a:spLocks noChangeArrowheads="1"/>
          </p:cNvSpPr>
          <p:nvPr/>
        </p:nvSpPr>
        <p:spPr bwMode="auto">
          <a:xfrm>
            <a:off x="2482927" y="5204789"/>
            <a:ext cx="2979894"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恶的</a:t>
            </a:r>
            <a:endParaRPr lang="en-US" sz="6600" b="1" spc="-130" dirty="0">
              <a:solidFill>
                <a:srgbClr val="FF0000"/>
              </a:solidFill>
              <a:latin typeface="Times"/>
              <a:ea typeface="ＭＳ Ｐゴシック" charset="0"/>
              <a:cs typeface="Times"/>
            </a:endParaRPr>
          </a:p>
        </p:txBody>
      </p:sp>
      <p:sp>
        <p:nvSpPr>
          <p:cNvPr id="6" name="Rectangle 2"/>
          <p:cNvSpPr txBox="1">
            <a:spLocks noChangeArrowheads="1"/>
          </p:cNvSpPr>
          <p:nvPr/>
        </p:nvSpPr>
        <p:spPr bwMode="auto">
          <a:xfrm>
            <a:off x="5203748" y="5204789"/>
            <a:ext cx="3940252"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 丑陋的</a:t>
            </a:r>
            <a:endParaRPr lang="en-US" sz="6600" b="1" spc="-130" dirty="0">
              <a:solidFill>
                <a:srgbClr val="FF0000"/>
              </a:solidFill>
              <a:latin typeface="Times"/>
              <a:ea typeface="ＭＳ Ｐゴシック" charset="0"/>
              <a:cs typeface="Times"/>
            </a:endParaRPr>
          </a:p>
        </p:txBody>
      </p:sp>
      <p:pic>
        <p:nvPicPr>
          <p:cNvPr id="8" name="Picture 7"/>
          <p:cNvPicPr>
            <a:picLocks noChangeAspect="1"/>
          </p:cNvPicPr>
          <p:nvPr/>
        </p:nvPicPr>
        <p:blipFill rotWithShape="1">
          <a:blip r:embed="rId4"/>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148451" y="1089404"/>
            <a:ext cx="2514954" cy="2776562"/>
          </a:xfrm>
        </p:spPr>
        <p:txBody>
          <a:bodyPr>
            <a:normAutofit/>
          </a:bodyPr>
          <a:lstStyle/>
          <a:p>
            <a:r>
              <a:rPr lang="zh-CN" altLang="en-US" sz="3600" dirty="0">
                <a:solidFill>
                  <a:srgbClr val="FF0000"/>
                </a:solidFill>
                <a:latin typeface="ＭＳ Ｐゴシック"/>
                <a:ea typeface="ＭＳ Ｐゴシック"/>
                <a:cs typeface="ＭＳ Ｐゴシック"/>
              </a:rPr>
              <a:t>克林特</a:t>
            </a:r>
            <a:r>
              <a:rPr lang="en-US" sz="3600" dirty="0">
                <a:solidFill>
                  <a:srgbClr val="FF0000"/>
                </a:solidFill>
                <a:latin typeface="ＭＳ Ｐゴシック"/>
                <a:ea typeface="ＭＳ Ｐゴシック"/>
                <a:cs typeface="ＭＳ Ｐゴシック"/>
              </a:rPr>
              <a:t>·</a:t>
            </a:r>
            <a:br>
              <a:rPr lang="en-US"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伊斯特</a:t>
            </a:r>
            <a:br>
              <a:rPr lang="en-US" altLang="zh-CN"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伍德 </a:t>
            </a:r>
            <a:br>
              <a:rPr lang="en-US" sz="3600" b="1" dirty="0">
                <a:solidFill>
                  <a:srgbClr val="FF0000"/>
                </a:solidFill>
                <a:latin typeface="ＭＳ Ｐゴシック"/>
                <a:ea typeface="ＭＳ Ｐゴシック"/>
                <a:cs typeface="ＭＳ Ｐゴシック"/>
              </a:rPr>
            </a:br>
            <a:r>
              <a:rPr lang="en-US" sz="3600" b="1" dirty="0">
                <a:solidFill>
                  <a:srgbClr val="FF0000"/>
                </a:solidFill>
                <a:latin typeface="ＭＳ Ｐゴシック"/>
                <a:ea typeface="ＭＳ Ｐゴシック"/>
                <a:cs typeface="ＭＳ Ｐゴシック"/>
              </a:rPr>
              <a:t>1966</a:t>
            </a:r>
          </a:p>
        </p:txBody>
      </p:sp>
    </p:spTree>
    <p:extLst>
      <p:ext uri="{BB962C8B-B14F-4D97-AF65-F5344CB8AC3E}">
        <p14:creationId xmlns:p14="http://schemas.microsoft.com/office/powerpoint/2010/main" val="2502538442"/>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eaLnBrk="1" hangingPunct="1">
              <a:buFont typeface="Arial"/>
              <a:buChar char="•"/>
            </a:pPr>
            <a:r>
              <a:rPr lang="en-US" sz="3200" b="1" dirty="0">
                <a:solidFill>
                  <a:srgbClr val="FFFFFF"/>
                </a:solidFill>
                <a:effectLst>
                  <a:glow rad="228600">
                    <a:srgbClr val="000000"/>
                  </a:glow>
                </a:effectLst>
                <a:latin typeface="Arial" charset="0"/>
                <a:cs typeface="+mn-cs"/>
              </a:rPr>
              <a:t>遍地是大理石 (</a:t>
            </a:r>
            <a:r>
              <a:rPr lang="zh-CN" altLang="en-US" sz="3200" b="1" dirty="0">
                <a:solidFill>
                  <a:srgbClr val="FFFFFF"/>
                </a:solidFill>
                <a:effectLst>
                  <a:glow rad="228600">
                    <a:srgbClr val="000000"/>
                  </a:glow>
                </a:effectLst>
                <a:latin typeface="Arial" charset="0"/>
                <a:cs typeface="+mn-cs"/>
              </a:rPr>
              <a:t>十分富有</a:t>
            </a:r>
            <a:r>
              <a:rPr lang="en-US" sz="3200" b="1" dirty="0">
                <a:solidFill>
                  <a:srgbClr val="FFFFFF"/>
                </a:solidFill>
                <a:effectLst>
                  <a:glow rad="228600">
                    <a:srgbClr val="000000"/>
                  </a:glow>
                </a:effectLst>
                <a:latin typeface="Arial" charset="0"/>
                <a:cs typeface="+mn-cs"/>
              </a:rPr>
              <a:t>!)</a:t>
            </a:r>
          </a:p>
          <a:p>
            <a:pPr marL="342900" indent="-342900" eaLnBrk="1" hangingPunct="1">
              <a:buFont typeface="Arial"/>
              <a:buChar char="•"/>
            </a:pPr>
            <a:r>
              <a:rPr lang="zh-CN" altLang="en-US" sz="3200" b="1" dirty="0">
                <a:solidFill>
                  <a:srgbClr val="FFFFFF"/>
                </a:solidFill>
                <a:effectLst>
                  <a:glow rad="228600">
                    <a:srgbClr val="000000"/>
                  </a:glow>
                </a:effectLst>
                <a:latin typeface="Arial" charset="0"/>
                <a:cs typeface="+mn-cs"/>
              </a:rPr>
              <a:t>两个剧院，一个体育馆等</a:t>
            </a:r>
            <a:r>
              <a:rPr lang="en-US" sz="3200" b="1" dirty="0">
                <a:solidFill>
                  <a:srgbClr val="FFFFFF"/>
                </a:solidFill>
                <a:effectLst>
                  <a:glow rad="228600">
                    <a:srgbClr val="000000"/>
                  </a:glow>
                </a:effectLst>
                <a:latin typeface="Arial" charset="0"/>
                <a:cs typeface="+mn-cs"/>
              </a:rPr>
              <a:t>.</a:t>
            </a: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sz="4000" b="1" dirty="0">
                <a:solidFill>
                  <a:srgbClr val="FFFFFF"/>
                </a:solidFill>
                <a:latin typeface="Arial" charset="0"/>
                <a:cs typeface="+mn-cs"/>
              </a:rPr>
              <a:t>墓地的山上有澡堂</a:t>
            </a:r>
            <a:endParaRPr lang="en-US" sz="4000" b="1" dirty="0">
              <a:solidFill>
                <a:srgbClr val="FFFFFF"/>
              </a:solidFill>
              <a:latin typeface="Arial" charset="0"/>
              <a:cs typeface="+mn-cs"/>
            </a:endParaRPr>
          </a:p>
        </p:txBody>
      </p:sp>
    </p:spTree>
    <p:extLst>
      <p:ext uri="{BB962C8B-B14F-4D97-AF65-F5344CB8AC3E}">
        <p14:creationId xmlns:p14="http://schemas.microsoft.com/office/powerpoint/2010/main" val="34469432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老底嘉澡堂的拱形造型</a:t>
            </a:r>
            <a:endParaRPr lang="en-US" sz="4400" dirty="0">
              <a:cs typeface="+mn-cs"/>
            </a:endParaRPr>
          </a:p>
        </p:txBody>
      </p:sp>
    </p:spTree>
    <p:extLst>
      <p:ext uri="{BB962C8B-B14F-4D97-AF65-F5344CB8AC3E}">
        <p14:creationId xmlns:p14="http://schemas.microsoft.com/office/powerpoint/2010/main" val="13646831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0" y="5926159"/>
            <a:ext cx="9142412" cy="9318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sz="4800" b="1" dirty="0">
                <a:solidFill>
                  <a:srgbClr val="FFFFFF"/>
                </a:solidFill>
                <a:effectLst>
                  <a:glow rad="101600">
                    <a:srgbClr val="000000">
                      <a:alpha val="75000"/>
                    </a:srgbClr>
                  </a:glow>
                </a:effectLst>
                <a:latin typeface="Arial" charset="0"/>
                <a:cs typeface="+mn-cs"/>
              </a:rPr>
              <a:t>老底嘉的罗马剧院</a:t>
            </a:r>
            <a:endParaRPr lang="en-US" sz="4800" b="1" dirty="0">
              <a:solidFill>
                <a:srgbClr val="FFFFFF"/>
              </a:solidFill>
              <a:effectLst>
                <a:glow rad="101600">
                  <a:srgbClr val="000000">
                    <a:alpha val="75000"/>
                  </a:srgbClr>
                </a:glow>
              </a:effectLst>
              <a:latin typeface="Arial" charset="0"/>
              <a:cs typeface="+mn-cs"/>
            </a:endParaRPr>
          </a:p>
        </p:txBody>
      </p:sp>
    </p:spTree>
    <p:extLst>
      <p:ext uri="{BB962C8B-B14F-4D97-AF65-F5344CB8AC3E}">
        <p14:creationId xmlns:p14="http://schemas.microsoft.com/office/powerpoint/2010/main" val="14176663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sz="4800" dirty="0">
                <a:effectLst>
                  <a:glow rad="101600">
                    <a:srgbClr val="000000">
                      <a:alpha val="75000"/>
                    </a:srgbClr>
                  </a:glow>
                </a:effectLst>
                <a:cs typeface="+mn-cs"/>
              </a:rPr>
              <a:t>老底嘉的希腊剧院</a:t>
            </a:r>
            <a:endParaRPr lang="en-US" sz="4800" dirty="0">
              <a:effectLst>
                <a:glow rad="101600">
                  <a:srgbClr val="000000">
                    <a:alpha val="75000"/>
                  </a:srgbClr>
                </a:glow>
              </a:effectLst>
              <a:cs typeface="+mn-cs"/>
            </a:endParaRPr>
          </a:p>
        </p:txBody>
      </p:sp>
    </p:spTree>
    <p:extLst>
      <p:ext uri="{BB962C8B-B14F-4D97-AF65-F5344CB8AC3E}">
        <p14:creationId xmlns:p14="http://schemas.microsoft.com/office/powerpoint/2010/main" val="11546244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老底嘉的体育馆座位</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14291930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老底嘉的城墙依然保留着</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8779915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13573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6663065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latin typeface="ＭＳ Ｐゴシック"/>
                <a:ea typeface="ＭＳ Ｐゴシック"/>
              </a:rPr>
              <a:t>奢侈的老底嘉</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prstClr val="white"/>
                </a:solidFill>
                <a:effectLst>
                  <a:glow rad="177800">
                    <a:prstClr val="black"/>
                  </a:glow>
                </a:effectLst>
                <a:latin typeface="ＭＳ Ｐゴシック"/>
                <a:ea typeface="ＭＳ Ｐゴシック"/>
              </a:rPr>
              <a:t>公元17 </a:t>
            </a:r>
            <a:r>
              <a:rPr lang="zh-CN" altLang="en-US" sz="3600" b="1" dirty="0">
                <a:solidFill>
                  <a:prstClr val="white"/>
                </a:solidFill>
                <a:effectLst>
                  <a:glow rad="177800">
                    <a:prstClr val="black"/>
                  </a:glow>
                </a:effectLst>
                <a:latin typeface="ＭＳ Ｐゴシック"/>
                <a:ea typeface="ＭＳ Ｐゴシック"/>
              </a:rPr>
              <a:t>年地震后重建城市</a:t>
            </a:r>
            <a:r>
              <a:rPr lang="en-US" sz="3600" b="1" dirty="0">
                <a:solidFill>
                  <a:prstClr val="white"/>
                </a:solidFill>
                <a:effectLst>
                  <a:glow rad="177800">
                    <a:prstClr val="black"/>
                  </a:glow>
                </a:effectLst>
                <a:latin typeface="ＭＳ Ｐゴシック"/>
                <a:ea typeface="ＭＳ Ｐゴシック"/>
              </a:rPr>
              <a:t>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893698810"/>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dirty="0">
                <a:latin typeface="ＭＳ Ｐゴシック"/>
                <a:ea typeface="ＭＳ Ｐゴシック"/>
                <a:cs typeface="ＭＳ Ｐゴシック"/>
              </a:rPr>
              <a:t>                 老底嘉的服装工业</a:t>
            </a:r>
            <a:endParaRPr lang="en-US" sz="4000" b="1" dirty="0">
              <a:effectLst>
                <a:glow rad="152400">
                  <a:schemeClr val="tx1"/>
                </a:glow>
              </a:effectLst>
              <a:latin typeface="ＭＳ Ｐゴシック"/>
              <a:ea typeface="ＭＳ Ｐゴシック"/>
              <a:cs typeface="ＭＳ Ｐゴシック"/>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6145671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撒 狄</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altLang="zh-CN" sz="7200" dirty="0">
                <a:latin typeface="Arial" charset="0"/>
                <a:ea typeface="Osaka" charset="0"/>
                <a:cs typeface="Arial" charset="0"/>
              </a:rPr>
              <a:t> </a:t>
            </a:r>
            <a:r>
              <a:rPr lang="en-US" sz="7200" dirty="0">
                <a:solidFill>
                  <a:schemeClr val="bg1"/>
                </a:solidFill>
                <a:latin typeface="Arial" charset="0"/>
                <a:ea typeface="Osaka" charset="0"/>
                <a:cs typeface="Arial" charset="0"/>
              </a:rPr>
              <a:t>3:1-6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1992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zh-CN" altLang="en-US" sz="4800" b="1" dirty="0">
                <a:solidFill>
                  <a:srgbClr val="FF0000"/>
                </a:solidFill>
                <a:latin typeface="ＭＳ Ｐゴシック"/>
                <a:ea typeface="ＭＳ Ｐゴシック"/>
                <a:cs typeface="ＭＳ Ｐゴシック"/>
              </a:rPr>
              <a:t>耶稣全</a:t>
            </a:r>
            <a:br>
              <a:rPr lang="en-US" altLang="zh-CN" sz="4800" b="1" dirty="0">
                <a:solidFill>
                  <a:srgbClr val="FF0000"/>
                </a:solidFill>
                <a:latin typeface="ＭＳ Ｐゴシック"/>
                <a:ea typeface="ＭＳ Ｐゴシック"/>
                <a:cs typeface="ＭＳ Ｐゴシック"/>
              </a:rPr>
            </a:br>
            <a:r>
              <a:rPr lang="zh-CN" altLang="en-US" sz="4800" b="1" dirty="0">
                <a:solidFill>
                  <a:srgbClr val="FF0000"/>
                </a:solidFill>
                <a:latin typeface="ＭＳ Ｐゴシック"/>
                <a:ea typeface="ＭＳ Ｐゴシック"/>
                <a:cs typeface="ＭＳ Ｐゴシック"/>
              </a:rPr>
              <a:t>知道</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000000"/>
                </a:solidFill>
              </a:rPr>
              <a:t>撒狄教会</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a:t>
            </a:r>
            <a:r>
              <a:rPr lang="zh-CN" altLang="en-US" sz="3600" b="1" dirty="0">
                <a:solidFill>
                  <a:srgbClr val="000000"/>
                </a:solidFill>
              </a:rPr>
              <a:t>启示录</a:t>
            </a:r>
            <a:r>
              <a:rPr lang="en-US" sz="3600" b="1" dirty="0">
                <a:solidFill>
                  <a:srgbClr val="000000"/>
                </a:solidFill>
                <a:latin typeface="Arial" charset="0"/>
                <a:ea typeface="ＭＳ Ｐゴシック" charset="0"/>
              </a:rPr>
              <a:t> 3:1-6)</a:t>
            </a:r>
          </a:p>
        </p:txBody>
      </p:sp>
    </p:spTree>
    <p:extLst>
      <p:ext uri="{BB962C8B-B14F-4D97-AF65-F5344CB8AC3E}">
        <p14:creationId xmlns:p14="http://schemas.microsoft.com/office/powerpoint/2010/main" val="23512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latin typeface="ＭＳ Ｐゴシック"/>
                <a:ea typeface="ＭＳ Ｐゴシック"/>
                <a:cs typeface="ＭＳ Ｐゴシック"/>
              </a:rPr>
              <a:t>老底嘉的医科学校</a:t>
            </a:r>
            <a:endParaRPr lang="en-US" sz="4000" b="1" dirty="0">
              <a:latin typeface="ＭＳ Ｐゴシック"/>
              <a:ea typeface="ＭＳ Ｐゴシック"/>
              <a:cs typeface="ＭＳ Ｐゴシック"/>
            </a:endParaRP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effectLst>
                  <a:glow rad="177800">
                    <a:prstClr val="black"/>
                  </a:glow>
                </a:effectLst>
              </a:rPr>
              <a:t>出口的眼药膏遍布罗马帝国各地</a:t>
            </a:r>
            <a:endParaRPr lang="en-US" dirty="0">
              <a:effectLst>
                <a:glow rad="177800">
                  <a:prstClr val="black"/>
                </a:glow>
              </a:effectLst>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73495671"/>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17" name="Title 1"/>
          <p:cNvSpPr txBox="1">
            <a:spLocks/>
          </p:cNvSpPr>
          <p:nvPr/>
        </p:nvSpPr>
        <p:spPr bwMode="auto">
          <a:xfrm>
            <a:off x="-31750" y="-26989"/>
            <a:ext cx="9212263" cy="139700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latin typeface="Arial" charset="0"/>
                <a:ea typeface="ＭＳ Ｐゴシック" charset="0"/>
              </a:rPr>
              <a:t>统治者</a:t>
            </a:r>
            <a:r>
              <a:rPr lang="en-US" b="1" dirty="0">
                <a:latin typeface="Arial" charset="0"/>
                <a:ea typeface="ＭＳ Ｐゴシック" charset="0"/>
              </a:rPr>
              <a:t>: </a:t>
            </a:r>
            <a:r>
              <a:rPr lang="zh-CN" altLang="en-US" b="1" dirty="0">
                <a:latin typeface="Arial" charset="0"/>
                <a:ea typeface="ＭＳ Ｐゴシック" charset="0"/>
              </a:rPr>
              <a:t>耶稣是至高君王，信实的创造者</a:t>
            </a:r>
            <a:r>
              <a:rPr lang="en-US" b="1" dirty="0">
                <a:latin typeface="Arial" charset="0"/>
                <a:ea typeface="ＭＳ Ｐゴシック" charset="0"/>
              </a:rPr>
              <a:t> (3:14b) </a:t>
            </a:r>
          </a:p>
        </p:txBody>
      </p:sp>
    </p:spTree>
    <p:extLst>
      <p:ext uri="{BB962C8B-B14F-4D97-AF65-F5344CB8AC3E}">
        <p14:creationId xmlns:p14="http://schemas.microsoft.com/office/powerpoint/2010/main" val="246814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zh-CN" altLang="en-US" sz="4000" b="1" dirty="0">
                <a:effectLst>
                  <a:glow rad="152400">
                    <a:schemeClr val="tx1"/>
                  </a:glow>
                </a:effectLst>
                <a:latin typeface="Arial" charset="0"/>
                <a:ea typeface="ＭＳ Ｐゴシック" charset="0"/>
              </a:rPr>
              <a:t>耶稣就是我们的确信和坚定</a:t>
            </a:r>
            <a:r>
              <a:rPr lang="en-US" altLang="zh-CN" sz="4000" b="1" dirty="0">
                <a:effectLst>
                  <a:glow rad="152400">
                    <a:schemeClr val="tx1"/>
                  </a:glow>
                </a:effectLst>
                <a:latin typeface="Arial" charset="0"/>
                <a:ea typeface="ＭＳ Ｐゴシック" charset="0"/>
              </a:rPr>
              <a:t>(</a:t>
            </a:r>
            <a:r>
              <a:rPr lang="zh-CN" altLang="en-US" sz="4000" b="1" dirty="0">
                <a:effectLst>
                  <a:glow rad="152400">
                    <a:schemeClr val="tx1"/>
                  </a:glow>
                </a:effectLst>
                <a:latin typeface="Arial" charset="0"/>
                <a:ea typeface="ＭＳ Ｐゴシック" charset="0"/>
              </a:rPr>
              <a:t>比较</a:t>
            </a:r>
            <a:r>
              <a:rPr lang="en-US" altLang="zh-CN" sz="4000" b="1" dirty="0">
                <a:effectLst>
                  <a:glow rad="152400">
                    <a:schemeClr val="tx1"/>
                  </a:glow>
                </a:effectLst>
                <a:latin typeface="Arial" charset="0"/>
                <a:ea typeface="ＭＳ Ｐゴシック" charset="0"/>
              </a:rPr>
              <a:t>1</a:t>
            </a:r>
            <a:r>
              <a:rPr lang="zh-CN" altLang="en-US" sz="4000" b="1" dirty="0">
                <a:effectLst>
                  <a:glow rad="152400">
                    <a:schemeClr val="tx1"/>
                  </a:glow>
                </a:effectLst>
                <a:latin typeface="Arial" charset="0"/>
                <a:ea typeface="ＭＳ Ｐゴシック" charset="0"/>
              </a:rPr>
              <a:t>：</a:t>
            </a:r>
            <a:r>
              <a:rPr lang="en-US" altLang="zh-CN" sz="4000" b="1" dirty="0">
                <a:effectLst>
                  <a:glow rad="152400">
                    <a:schemeClr val="tx1"/>
                  </a:glow>
                </a:effectLst>
                <a:latin typeface="Arial" charset="0"/>
                <a:ea typeface="ＭＳ Ｐゴシック" charset="0"/>
              </a:rPr>
              <a:t>6</a:t>
            </a:r>
            <a:r>
              <a:rPr lang="zh-CN" altLang="en-US" sz="4000" b="1" dirty="0">
                <a:effectLst>
                  <a:glow rad="152400">
                    <a:schemeClr val="tx1"/>
                  </a:glow>
                </a:effectLst>
                <a:latin typeface="Arial" charset="0"/>
                <a:ea typeface="ＭＳ Ｐゴシック" charset="0"/>
              </a:rPr>
              <a:t>）</a:t>
            </a:r>
            <a:r>
              <a:rPr lang="en-US" sz="4000" b="1" dirty="0">
                <a:effectLst>
                  <a:glow rad="152400">
                    <a:schemeClr val="tx1"/>
                  </a:glow>
                </a:effectLst>
                <a:latin typeface="Arial" charset="0"/>
                <a:ea typeface="ＭＳ Ｐゴシック" charset="0"/>
              </a:rPr>
              <a:t>!</a:t>
            </a: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1500" b="1" dirty="0">
                <a:solidFill>
                  <a:srgbClr val="FFFFFF"/>
                </a:solidFill>
                <a:effectLst>
                  <a:glow rad="152400">
                    <a:srgbClr val="000000"/>
                  </a:glow>
                </a:effectLst>
                <a:latin typeface="Arial" charset="0"/>
                <a:ea typeface="ＭＳ Ｐゴシック" charset="0"/>
              </a:rPr>
              <a:t>"</a:t>
            </a:r>
            <a:r>
              <a:rPr lang="zh-CN" altLang="en-US" sz="11500" b="1" dirty="0">
                <a:solidFill>
                  <a:srgbClr val="FFFFFF"/>
                </a:solidFill>
                <a:effectLst>
                  <a:glow rad="152400">
                    <a:srgbClr val="000000"/>
                  </a:glow>
                </a:effectLst>
                <a:latin typeface="Arial" charset="0"/>
                <a:ea typeface="ＭＳ Ｐゴシック" charset="0"/>
              </a:rPr>
              <a:t>阿门</a:t>
            </a:r>
            <a:r>
              <a:rPr lang="en-US" altLang="zh-CN" sz="11500" b="1" dirty="0">
                <a:solidFill>
                  <a:srgbClr val="FFFFFF"/>
                </a:solidFill>
                <a:effectLst>
                  <a:glow rad="152400">
                    <a:srgbClr val="000000"/>
                  </a:glow>
                </a:effectLst>
                <a:latin typeface="Arial" charset="0"/>
                <a:ea typeface="ＭＳ Ｐゴシック" charset="0"/>
              </a:rPr>
              <a:t>"</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23509767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en-US" sz="8000" b="1" dirty="0">
                <a:effectLst>
                  <a:glow rad="152400">
                    <a:schemeClr val="tx1"/>
                  </a:glow>
                </a:effectLst>
                <a:latin typeface="Arial" charset="0"/>
                <a:ea typeface="ＭＳ Ｐゴシック" charset="0"/>
              </a:rPr>
              <a:t>"</a:t>
            </a:r>
            <a:r>
              <a:rPr lang="en-US" sz="8000" b="1" dirty="0">
                <a:effectLst>
                  <a:glow rad="152400">
                    <a:schemeClr val="tx1"/>
                  </a:glow>
                </a:effectLst>
                <a:latin typeface="ＭＳ Ｐゴシック"/>
                <a:ea typeface="ＭＳ Ｐゴシック"/>
                <a:cs typeface="ＭＳ Ｐゴシック"/>
              </a:rPr>
              <a:t>忠信真实的见证人</a:t>
            </a:r>
            <a:r>
              <a:rPr lang="en-US" sz="8000" b="1" dirty="0">
                <a:effectLst>
                  <a:glow rad="152400">
                    <a:schemeClr val="tx1"/>
                  </a:glow>
                </a:effectLst>
                <a:latin typeface="Arial" charset="0"/>
                <a:ea typeface="ＭＳ Ｐゴシック" charset="0"/>
              </a:rPr>
              <a:t>"</a:t>
            </a: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152400">
                    <a:srgbClr val="000000"/>
                  </a:glow>
                </a:effectLst>
                <a:latin typeface="Arial" charset="0"/>
                <a:ea typeface="ＭＳ Ｐゴシック" charset="0"/>
              </a:rPr>
              <a:t>耶稣启示末后</a:t>
            </a:r>
            <a:r>
              <a:rPr lang="en-US" b="1" dirty="0">
                <a:solidFill>
                  <a:srgbClr val="FFFFFF"/>
                </a:solidFill>
                <a:effectLst>
                  <a:glow rad="152400">
                    <a:srgbClr val="000000"/>
                  </a:glow>
                </a:effectLst>
                <a:latin typeface="Arial" charset="0"/>
                <a:ea typeface="ＭＳ Ｐゴシック" charset="0"/>
              </a:rPr>
              <a:t>(</a:t>
            </a:r>
            <a:r>
              <a:rPr lang="zh-CN" altLang="en-US" b="1" dirty="0">
                <a:solidFill>
                  <a:srgbClr val="FFFFFF"/>
                </a:solidFill>
                <a:effectLst>
                  <a:glow rad="152400">
                    <a:srgbClr val="000000"/>
                  </a:glow>
                </a:effectLst>
                <a:latin typeface="Arial" charset="0"/>
                <a:ea typeface="ＭＳ Ｐゴシック" charset="0"/>
              </a:rPr>
              <a:t>比较</a:t>
            </a:r>
            <a:r>
              <a:rPr lang="en-US" b="1" dirty="0">
                <a:solidFill>
                  <a:srgbClr val="FFFFFF"/>
                </a:solidFill>
                <a:effectLst>
                  <a:glow rad="152400">
                    <a:srgbClr val="000000"/>
                  </a:glow>
                </a:effectLst>
                <a:latin typeface="Arial" charset="0"/>
                <a:ea typeface="ＭＳ Ｐゴシック" charset="0"/>
              </a:rPr>
              <a:t>1:5)</a:t>
            </a:r>
          </a:p>
        </p:txBody>
      </p:sp>
    </p:spTree>
    <p:extLst>
      <p:ext uri="{BB962C8B-B14F-4D97-AF65-F5344CB8AC3E}">
        <p14:creationId xmlns:p14="http://schemas.microsoft.com/office/powerpoint/2010/main" val="17468219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统治者</a:t>
            </a:r>
            <a:r>
              <a:rPr lang="zh-CN" altLang="en-US" b="1" dirty="0">
                <a:effectLst>
                  <a:glow rad="152400">
                    <a:schemeClr val="tx1"/>
                  </a:glow>
                </a:effectLst>
                <a:latin typeface="Arial" charset="0"/>
                <a:ea typeface="ＭＳ Ｐゴシック" charset="0"/>
              </a:rPr>
              <a:t>是创始的</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是头</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是万有的根源</a:t>
            </a:r>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比较</a:t>
            </a:r>
            <a:r>
              <a:rPr lang="en-US" b="1" dirty="0">
                <a:effectLst>
                  <a:glow rad="152400">
                    <a:schemeClr val="tx1"/>
                  </a:glow>
                </a:effectLst>
                <a:latin typeface="Arial" charset="0"/>
                <a:ea typeface="ＭＳ Ｐゴシック" charset="0"/>
              </a:rPr>
              <a:t>21:6)</a:t>
            </a:r>
          </a:p>
        </p:txBody>
      </p:sp>
    </p:spTree>
    <p:extLst>
      <p:ext uri="{BB962C8B-B14F-4D97-AF65-F5344CB8AC3E}">
        <p14:creationId xmlns:p14="http://schemas.microsoft.com/office/powerpoint/2010/main" val="2641548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4916479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2170907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zh-CN" altLang="en-US" b="1" dirty="0">
                <a:latin typeface="Arial" charset="0"/>
                <a:ea typeface="ＭＳ Ｐゴシック" charset="0"/>
              </a:rPr>
              <a:t>现实</a:t>
            </a:r>
            <a:r>
              <a:rPr lang="en-US" b="1" dirty="0">
                <a:latin typeface="Arial" charset="0"/>
                <a:ea typeface="ＭＳ Ｐゴシック" charset="0"/>
              </a:rPr>
              <a:t>: </a:t>
            </a:r>
            <a:r>
              <a:rPr lang="zh-CN" altLang="en-US" b="1" dirty="0">
                <a:latin typeface="Arial" charset="0"/>
                <a:ea typeface="ＭＳ Ｐゴシック" charset="0"/>
              </a:rPr>
              <a:t>我们在做</a:t>
            </a:r>
            <a:r>
              <a:rPr lang="en-US" altLang="zh-CN" b="1" dirty="0">
                <a:latin typeface="Arial" charset="0"/>
                <a:ea typeface="ＭＳ Ｐゴシック" charset="0"/>
              </a:rPr>
              <a:t>,</a:t>
            </a:r>
            <a:r>
              <a:rPr lang="zh-CN" altLang="en-US" b="1" dirty="0">
                <a:latin typeface="Arial" charset="0"/>
                <a:ea typeface="ＭＳ Ｐゴシック" charset="0"/>
              </a:rPr>
              <a:t>却是妥协的态度</a:t>
            </a:r>
            <a:r>
              <a:rPr lang="en-US" b="1" dirty="0">
                <a:latin typeface="Arial" charset="0"/>
                <a:ea typeface="ＭＳ Ｐゴシック" charset="0"/>
              </a:rPr>
              <a:t>(3:15-16a).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7447789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31919162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98268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b="1" dirty="0">
                <a:latin typeface="ＭＳ Ｐゴシック"/>
                <a:ea typeface="ＭＳ Ｐゴシック"/>
                <a:cs typeface="ＭＳ Ｐゴシック"/>
              </a:rPr>
              <a:t>耶稣知道那</a:t>
            </a:r>
            <a:r>
              <a:rPr lang="zh-CN" altLang="en-US" dirty="0">
                <a:solidFill>
                  <a:srgbClr val="FFFF00"/>
                </a:solidFill>
                <a:latin typeface="ＭＳ Ｐゴシック"/>
                <a:ea typeface="ＭＳ Ｐゴシック"/>
                <a:cs typeface="ＭＳ Ｐゴシック"/>
              </a:rPr>
              <a:t>美</a:t>
            </a:r>
            <a:r>
              <a:rPr lang="zh-CN" altLang="en-US" b="1" dirty="0">
                <a:solidFill>
                  <a:srgbClr val="FFFF00"/>
                </a:solidFill>
                <a:latin typeface="ＭＳ Ｐゴシック"/>
                <a:ea typeface="ＭＳ Ｐゴシック"/>
                <a:cs typeface="ＭＳ Ｐゴシック"/>
              </a:rPr>
              <a:t>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958757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0000"/>
                </a:solidFill>
              </a:rPr>
              <a:t>热</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24225594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4536504" cy="1728192"/>
          </a:xfrm>
        </p:spPr>
        <p:txBody>
          <a:bodyPr/>
          <a:lstStyle/>
          <a:p>
            <a:r>
              <a:rPr lang="zh-CN" altLang="en-US" b="1" dirty="0">
                <a:latin typeface="ＭＳ Ｐゴシック"/>
                <a:ea typeface="ＭＳ Ｐゴシック"/>
                <a:cs typeface="ＭＳ Ｐゴシック"/>
              </a:rPr>
              <a:t>老底嘉的输水道</a:t>
            </a:r>
            <a:endParaRPr lang="en-US" dirty="0">
              <a:latin typeface="ＭＳ Ｐゴシック"/>
              <a:ea typeface="ＭＳ Ｐゴシック"/>
              <a:cs typeface="ＭＳ Ｐゴシック"/>
            </a:endParaRPr>
          </a:p>
        </p:txBody>
      </p:sp>
      <p:pic>
        <p:nvPicPr>
          <p:cNvPr id="3" name="Picture 2" descr="rev 3 laodicea sevenCitie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6350000" cy="5080000"/>
          </a:xfrm>
          <a:prstGeom prst="rect">
            <a:avLst/>
          </a:prstGeom>
        </p:spPr>
      </p:pic>
      <p:pic>
        <p:nvPicPr>
          <p:cNvPr id="4" name="Picture 3" descr="rev 3 laodicea aquedu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552" y="-171400"/>
            <a:ext cx="4211960" cy="4330607"/>
          </a:xfrm>
          <a:prstGeom prst="rect">
            <a:avLst/>
          </a:prstGeom>
        </p:spPr>
      </p:pic>
    </p:spTree>
    <p:extLst>
      <p:ext uri="{BB962C8B-B14F-4D97-AF65-F5344CB8AC3E}">
        <p14:creationId xmlns:p14="http://schemas.microsoft.com/office/powerpoint/2010/main" val="974616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000" b="1" i="1" dirty="0">
                <a:solidFill>
                  <a:srgbClr val="E5E5FF"/>
                </a:solidFill>
                <a:effectLst>
                  <a:outerShdw blurRad="38100" dist="38100" dir="2700000" algn="tl">
                    <a:srgbClr val="000000"/>
                  </a:outerShdw>
                </a:effectLst>
                <a:latin typeface="Arial" charset="0"/>
                <a:cs typeface="Arial" charset="0"/>
              </a:rPr>
              <a:t>老底嘉</a:t>
            </a:r>
            <a:r>
              <a:rPr lang="zh-CN" altLang="en-US" sz="4000" b="1" i="1" dirty="0">
                <a:solidFill>
                  <a:srgbClr val="E5E5FF"/>
                </a:solidFill>
                <a:effectLst>
                  <a:outerShdw blurRad="38100" dist="38100" dir="2700000" algn="tl">
                    <a:srgbClr val="000000"/>
                  </a:outerShdw>
                </a:effectLst>
                <a:latin typeface="Arial" charset="0"/>
                <a:cs typeface="Arial" charset="0"/>
              </a:rPr>
              <a:t>有钱</a:t>
            </a:r>
            <a:r>
              <a:rPr lang="en-US" sz="4000" b="1" i="1" dirty="0">
                <a:solidFill>
                  <a:srgbClr val="E5E5FF"/>
                </a:solidFill>
                <a:effectLst>
                  <a:outerShdw blurRad="38100" dist="38100" dir="2700000" algn="tl">
                    <a:srgbClr val="000000"/>
                  </a:outerShdw>
                </a:effectLst>
                <a:latin typeface="Arial" charset="0"/>
                <a:cs typeface="Arial" charset="0"/>
              </a:rPr>
              <a:t>但是没有水源</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altLang="zh-CN"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歌罗西</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热水泉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冷水泉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温水</a:t>
            </a:r>
            <a:endParaRPr lang="en-US" sz="2800" b="1" dirty="0">
              <a:solidFill>
                <a:srgbClr val="E5E5FF"/>
              </a:solidFill>
              <a:effectLst>
                <a:outerShdw blurRad="38100" dist="38100" dir="2700000" algn="tl">
                  <a:srgbClr val="000000"/>
                </a:outerShdw>
              </a:effectLst>
              <a:latin typeface="Arial" charset="0"/>
              <a:cs typeface="Arial"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p:txBody>
      </p:sp>
      <p:sp>
        <p:nvSpPr>
          <p:cNvPr id="14"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5" name="Text Box 1028"/>
          <p:cNvSpPr txBox="1">
            <a:spLocks noChangeArrowheads="1"/>
          </p:cNvSpPr>
          <p:nvPr/>
        </p:nvSpPr>
        <p:spPr bwMode="auto">
          <a:xfrm rot="1804459">
            <a:off x="3970346" y="2727709"/>
            <a:ext cx="1646641"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6130824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大部分人喜欢其中之一</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热饮</a:t>
            </a:r>
            <a:r>
              <a:rPr lang="en-US" sz="5400" b="1" dirty="0">
                <a:solidFill>
                  <a:srgbClr val="FFFFFF"/>
                </a:solidFill>
                <a:effectLst>
                  <a:glow rad="152400">
                    <a:srgbClr val="000000"/>
                  </a:glow>
                </a:effectLst>
                <a:latin typeface="Arial" charset="0"/>
                <a:ea typeface="ＭＳ Ｐゴシック" charset="0"/>
              </a:rPr>
              <a:t>&amp; </a:t>
            </a:r>
            <a:r>
              <a:rPr lang="zh-CN" altLang="en-US" sz="5400" b="1" dirty="0">
                <a:solidFill>
                  <a:srgbClr val="FFFFFF"/>
                </a:solidFill>
                <a:effectLst>
                  <a:glow rad="152400">
                    <a:srgbClr val="000000"/>
                  </a:glow>
                </a:effectLst>
                <a:latin typeface="Arial" charset="0"/>
                <a:ea typeface="ＭＳ Ｐゴシック" charset="0"/>
              </a:rPr>
              <a:t>冷饮</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26743800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627538"/>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属灵热忱</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1385015"/>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1385015"/>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1385015"/>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78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"我巴不得你或冷或热</a:t>
            </a:r>
            <a:r>
              <a:rPr lang="en-US" sz="4000" b="1" dirty="0">
                <a:solidFill>
                  <a:srgbClr val="FFFFFF"/>
                </a:solidFill>
              </a:rPr>
              <a:t>" </a:t>
            </a:r>
            <a:br>
              <a:rPr lang="en-US" sz="4000" b="1" dirty="0">
                <a:solidFill>
                  <a:srgbClr val="FFFFFF"/>
                </a:solidFill>
              </a:rPr>
            </a:br>
            <a:r>
              <a:rPr lang="en-US" sz="4000" b="1" dirty="0">
                <a:solidFill>
                  <a:srgbClr val="FFFFFF"/>
                </a:solidFill>
              </a:rPr>
              <a:t>(3:15b).  </a:t>
            </a:r>
            <a:r>
              <a:rPr lang="zh-CN" altLang="en-US" sz="4000" b="1" dirty="0">
                <a:solidFill>
                  <a:srgbClr val="FFFFFF"/>
                </a:solidFill>
              </a:rPr>
              <a:t>是吗</a:t>
            </a:r>
            <a:r>
              <a:rPr lang="en-US" sz="4000" b="1" dirty="0">
                <a:solidFill>
                  <a:srgbClr val="FFFFFF"/>
                </a:solidFill>
              </a:rPr>
              <a:t>?  </a:t>
            </a:r>
            <a:r>
              <a:rPr lang="zh-CN" altLang="en-US" sz="4000" b="1" dirty="0">
                <a:solidFill>
                  <a:srgbClr val="FFFFFF"/>
                </a:solidFill>
              </a:rPr>
              <a:t>为什么</a:t>
            </a:r>
            <a:r>
              <a:rPr lang="en-US" sz="4000" b="1" dirty="0">
                <a:solidFill>
                  <a:srgbClr val="FFFFFF"/>
                </a:solidFill>
              </a:rPr>
              <a:t>?</a:t>
            </a:r>
            <a:endParaRPr lang="en-US" sz="40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40027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en-US" sz="7200" b="1" dirty="0">
                <a:effectLst>
                  <a:glow rad="139700">
                    <a:schemeClr val="tx1"/>
                  </a:glow>
                </a:effectLst>
                <a:latin typeface="Arial" charset="0"/>
                <a:ea typeface="ＭＳ Ｐゴシック" charset="0"/>
              </a:rPr>
              <a:t>"</a:t>
            </a:r>
            <a:r>
              <a:rPr lang="zh-CN" altLang="en-US" sz="7200" b="1" dirty="0">
                <a:effectLst>
                  <a:glow rad="139700">
                    <a:schemeClr val="tx1"/>
                  </a:glow>
                </a:effectLst>
                <a:latin typeface="Arial" charset="0"/>
                <a:ea typeface="ＭＳ Ｐゴシック" charset="0"/>
              </a:rPr>
              <a:t>冷</a:t>
            </a:r>
            <a:r>
              <a:rPr lang="en-US" altLang="zh-CN" sz="7200" b="1" dirty="0">
                <a:effectLst>
                  <a:glow rad="139700">
                    <a:schemeClr val="tx1"/>
                  </a:glow>
                </a:effectLst>
                <a:latin typeface="Arial" charset="0"/>
                <a:ea typeface="ＭＳ Ｐゴシック" charset="0"/>
              </a:rPr>
              <a:t>"</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effectLst>
                  <a:glow rad="139700">
                    <a:srgbClr val="000000"/>
                  </a:glow>
                </a:effectLst>
                <a:latin typeface="Arial" charset="0"/>
                <a:ea typeface="ＭＳ Ｐゴシック" charset="0"/>
              </a:rPr>
              <a:t>拒绝基督</a:t>
            </a:r>
            <a:endParaRPr lang="en-US" b="1" dirty="0">
              <a:solidFill>
                <a:srgbClr val="FFFFFF"/>
              </a:solidFill>
              <a:effectLst>
                <a:glow rad="139700">
                  <a:srgbClr val="000000"/>
                </a:glow>
              </a:effectLst>
              <a:latin typeface="Arial" charset="0"/>
              <a:ea typeface="ＭＳ Ｐゴシック" charset="0"/>
            </a:endParaRPr>
          </a:p>
        </p:txBody>
      </p:sp>
      <p:pic>
        <p:nvPicPr>
          <p:cNvPr id="4" name="图片 3" descr="002AMeqngy6EbEVhjtK48&amp;6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0"/>
            <a:ext cx="6565900" cy="5689600"/>
          </a:xfrm>
          <a:prstGeom prst="rect">
            <a:avLst/>
          </a:prstGeom>
        </p:spPr>
      </p:pic>
    </p:spTree>
    <p:extLst>
      <p:ext uri="{BB962C8B-B14F-4D97-AF65-F5344CB8AC3E}">
        <p14:creationId xmlns:p14="http://schemas.microsoft.com/office/powerpoint/2010/main" val="39531568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altLang="zh-CN" sz="7200" b="1" dirty="0">
                <a:latin typeface="Arial" charset="0"/>
                <a:ea typeface="ＭＳ Ｐゴシック" charset="0"/>
              </a:rPr>
              <a:t>"</a:t>
            </a:r>
            <a:r>
              <a:rPr lang="zh-CN" altLang="en-US" sz="7200" b="1" dirty="0">
                <a:latin typeface="Arial" charset="0"/>
                <a:ea typeface="ＭＳ Ｐゴシック" charset="0"/>
              </a:rPr>
              <a:t>温水</a:t>
            </a:r>
            <a:r>
              <a:rPr lang="en-US" altLang="zh-CN" sz="7200" b="1" dirty="0">
                <a:latin typeface="Arial" charset="0"/>
                <a:ea typeface="ＭＳ Ｐゴシック" charset="0"/>
              </a:rPr>
              <a:t>"</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latin typeface="Arial" charset="0"/>
                <a:ea typeface="ＭＳ Ｐゴシック" charset="0"/>
              </a:rPr>
              <a:t>冷淡的状况</a:t>
            </a:r>
          </a:p>
        </p:txBody>
      </p:sp>
    </p:spTree>
    <p:extLst>
      <p:ext uri="{BB962C8B-B14F-4D97-AF65-F5344CB8AC3E}">
        <p14:creationId xmlns:p14="http://schemas.microsoft.com/office/powerpoint/2010/main" val="31992848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结果</a:t>
            </a:r>
            <a:r>
              <a:rPr lang="en-US"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基督终止妥协</a:t>
            </a:r>
            <a:r>
              <a:rPr lang="en-US" sz="4800" b="1" dirty="0">
                <a:effectLst>
                  <a:glow rad="317500">
                    <a:prstClr val="black">
                      <a:alpha val="75000"/>
                    </a:prstClr>
                  </a:glow>
                </a:effectLst>
                <a:latin typeface="Arial" charset="0"/>
                <a:ea typeface="ＭＳ Ｐゴシック" charset="0"/>
              </a:rPr>
              <a:t> (3:16b).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000" b="1" dirty="0">
                <a:effectLst>
                  <a:glow rad="317500">
                    <a:prstClr val="black">
                      <a:alpha val="75000"/>
                    </a:prstClr>
                  </a:glow>
                </a:effectLst>
                <a:latin typeface="Arial" charset="0"/>
                <a:ea typeface="ＭＳ Ｐゴシック" charset="0"/>
              </a:rPr>
              <a:t>"</a:t>
            </a:r>
            <a:r>
              <a:rPr lang="zh-TW" altLang="en-US" sz="4000" b="1" dirty="0">
                <a:effectLst>
                  <a:glow rad="317500">
                    <a:prstClr val="black">
                      <a:alpha val="75000"/>
                    </a:prstClr>
                  </a:glow>
                </a:effectLst>
                <a:latin typeface="Arial" charset="0"/>
                <a:ea typeface="ＭＳ Ｐゴシック" charset="0"/>
              </a:rPr>
              <a:t>所以我要把你从我口中吐出去</a:t>
            </a:r>
            <a:r>
              <a:rPr lang="en-US" altLang="zh-TW" sz="4000" b="1" dirty="0">
                <a:effectLst>
                  <a:glow rad="317500">
                    <a:prstClr val="black">
                      <a:alpha val="75000"/>
                    </a:prstClr>
                  </a:glow>
                </a:effectLst>
                <a:latin typeface="Arial" charset="0"/>
                <a:ea typeface="ＭＳ Ｐゴシック" charset="0"/>
              </a:rPr>
              <a:t>"</a:t>
            </a:r>
            <a:r>
              <a:rPr lang="en-US" altLang="ja-JP" sz="4000" b="1" dirty="0">
                <a:effectLst>
                  <a:glow rad="317500">
                    <a:prstClr val="black">
                      <a:alpha val="75000"/>
                    </a:prstClr>
                  </a:glow>
                </a:effectLst>
                <a:latin typeface="Arial" charset="0"/>
                <a:ea typeface="ＭＳ Ｐゴシック" charset="0"/>
              </a:rPr>
              <a:t> (3:16</a:t>
            </a:r>
            <a:r>
              <a:rPr lang="zh-CN" altLang="en-US" sz="4000" b="1" dirty="0">
                <a:effectLst>
                  <a:glow rad="317500">
                    <a:prstClr val="black">
                      <a:alpha val="75000"/>
                    </a:prstClr>
                  </a:glow>
                </a:effectLst>
                <a:latin typeface="Arial" charset="0"/>
                <a:ea typeface="ＭＳ Ｐゴシック" charset="0"/>
              </a:rPr>
              <a:t> 新译本</a:t>
            </a:r>
            <a:r>
              <a:rPr lang="en-US" altLang="ja-JP" sz="4000" b="1" dirty="0">
                <a:effectLst>
                  <a:glow rad="317500">
                    <a:prstClr val="black">
                      <a:alpha val="75000"/>
                    </a:prstClr>
                  </a:glow>
                </a:effectLst>
                <a:latin typeface="Arial" charset="0"/>
                <a:ea typeface="ＭＳ Ｐゴシック" charset="0"/>
              </a:rPr>
              <a:t>)</a:t>
            </a:r>
            <a:endParaRPr lang="en-US" sz="40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839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60" y="-16495"/>
            <a:ext cx="9292448" cy="6977592"/>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76200"/>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600" b="1" dirty="0">
                <a:solidFill>
                  <a:prstClr val="white"/>
                </a:solidFill>
                <a:latin typeface="ＭＳ Ｐゴシック"/>
                <a:ea typeface="ＭＳ Ｐゴシック"/>
                <a:cs typeface="ＭＳ Ｐゴシック"/>
              </a:rPr>
              <a:t>老底嘉的水由双管道系统输送</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但由于管内含有钙杂质</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加上不冷不热的水温</a:t>
            </a:r>
            <a:r>
              <a:rPr lang="en-US" altLang="zh-CN" sz="3600" b="1" dirty="0">
                <a:solidFill>
                  <a:prstClr val="white"/>
                </a:solidFill>
                <a:latin typeface="ＭＳ Ｐゴシック"/>
                <a:ea typeface="ＭＳ Ｐゴシック"/>
                <a:cs typeface="ＭＳ Ｐゴシック"/>
              </a:rPr>
              <a:t>, </a:t>
            </a:r>
            <a:r>
              <a:rPr lang="zh-CN" altLang="en-US" sz="3600" b="1" dirty="0">
                <a:solidFill>
                  <a:prstClr val="white"/>
                </a:solidFill>
                <a:latin typeface="ＭＳ Ｐゴシック"/>
                <a:ea typeface="ＭＳ Ｐゴシック"/>
                <a:cs typeface="ＭＳ Ｐゴシック"/>
              </a:rPr>
              <a:t>使访客喝了会呕吐。</a:t>
            </a:r>
            <a:endParaRPr lang="en-SG" sz="3600" b="1" dirty="0">
              <a:solidFill>
                <a:prstClr val="white"/>
              </a:solidFill>
              <a:latin typeface="ＭＳ Ｐゴシック"/>
              <a:ea typeface="ＭＳ Ｐゴシック"/>
              <a:cs typeface="ＭＳ Ｐゴシック"/>
            </a:endParaRPr>
          </a:p>
        </p:txBody>
      </p:sp>
      <p:pic>
        <p:nvPicPr>
          <p:cNvPr id="7" name="Picture 2" descr="C:\Users\bs\Documents\Bible Text &amp; Chart\NT\Revelation\Others\Scan0004.jpg"/>
          <p:cNvPicPr>
            <a:picLocks noChangeAspect="1" noChangeArrowheads="1"/>
          </p:cNvPicPr>
          <p:nvPr/>
        </p:nvPicPr>
        <p:blipFill rotWithShape="1">
          <a:blip r:embed="rId2" cstate="print"/>
          <a:srcRect l="58804" t="60454" b="21137"/>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2874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778244" name="Title 1"/>
          <p:cNvSpPr>
            <a:spLocks noGrp="1"/>
          </p:cNvSpPr>
          <p:nvPr>
            <p:ph type="title"/>
          </p:nvPr>
        </p:nvSpPr>
        <p:spPr>
          <a:xfrm>
            <a:off x="-31750" y="-26988"/>
            <a:ext cx="9212263" cy="2096440"/>
          </a:xfrm>
          <a:solidFill>
            <a:schemeClr val="tx1"/>
          </a:solidFill>
        </p:spPr>
        <p:txBody>
          <a:bodyPr/>
          <a:lstStyle/>
          <a:p>
            <a:r>
              <a:rPr lang="en-US" altLang="zh-SG" sz="3600" b="1" dirty="0">
                <a:latin typeface="Arial" charset="0"/>
                <a:ea typeface="ＭＳ Ｐゴシック" charset="0"/>
              </a:rPr>
              <a:t> </a:t>
            </a:r>
            <a:r>
              <a:rPr lang="zh-CN" altLang="en-US" sz="3600" b="1" dirty="0">
                <a:latin typeface="ＭＳ Ｐゴシック"/>
                <a:ea typeface="ＭＳ Ｐゴシック"/>
                <a:cs typeface="ＭＳ Ｐゴシック"/>
              </a:rPr>
              <a:t>耶稣以好消息鼓励撒狄，牠是至高统治者並知道他们的信实</a:t>
            </a:r>
            <a:r>
              <a:rPr lang="zh-CN" altLang="en-US" sz="3600" dirty="0">
                <a:latin typeface="ＭＳ Ｐゴシック"/>
                <a:ea typeface="ＭＳ Ｐゴシック"/>
                <a:cs typeface="ＭＳ Ｐゴシック"/>
              </a:rPr>
              <a:t> </a:t>
            </a:r>
            <a:r>
              <a:rPr lang="en-US" altLang="zh-SG" sz="3600" b="1" dirty="0">
                <a:latin typeface="ＭＳ Ｐゴシック"/>
                <a:ea typeface="ＭＳ Ｐゴシック"/>
                <a:cs typeface="ＭＳ Ｐゴシック"/>
              </a:rPr>
              <a:t>(3:1-2a)</a:t>
            </a:r>
            <a:endParaRPr lang="en-US" sz="3600" b="1" dirty="0">
              <a:latin typeface="ＭＳ Ｐゴシック"/>
              <a:ea typeface="ＭＳ Ｐゴシック"/>
              <a:cs typeface="ＭＳ Ｐゴシック"/>
            </a:endParaRPr>
          </a:p>
        </p:txBody>
      </p:sp>
    </p:spTree>
    <p:extLst>
      <p:ext uri="{BB962C8B-B14F-4D97-AF65-F5344CB8AC3E}">
        <p14:creationId xmlns:p14="http://schemas.microsoft.com/office/powerpoint/2010/main" val="2244165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zh-CN" altLang="en-US" b="1" dirty="0">
                <a:latin typeface="Arial" charset="0"/>
                <a:ea typeface="ＭＳ Ｐゴシック" charset="0"/>
              </a:rPr>
              <a:t>耶稣吐出温水</a:t>
            </a:r>
            <a:br>
              <a:rPr lang="zh-CN" altLang="en-US" b="1" dirty="0">
                <a:latin typeface="Arial" charset="0"/>
                <a:ea typeface="ＭＳ Ｐゴシック" charset="0"/>
              </a:rPr>
            </a:br>
            <a:r>
              <a:rPr lang="zh-CN" altLang="en-US" b="1" dirty="0">
                <a:latin typeface="Arial" charset="0"/>
                <a:ea typeface="ＭＳ Ｐゴシック" charset="0"/>
              </a:rPr>
              <a:t>意味着什么</a:t>
            </a:r>
            <a:r>
              <a:rPr lang="en-US" altLang="zh-CN" b="1" dirty="0">
                <a:latin typeface="Arial" charset="0"/>
                <a:ea typeface="ＭＳ Ｐゴシック" charset="0"/>
              </a:rPr>
              <a:t>?</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pPr>
            <a:r>
              <a:rPr lang="zh-CN" altLang="en-US" b="1" dirty="0">
                <a:solidFill>
                  <a:srgbClr val="FFFFFF"/>
                </a:solidFill>
                <a:latin typeface="Arial" charset="0"/>
                <a:ea typeface="ＭＳ Ｐゴシック" charset="0"/>
              </a:rPr>
              <a:t>失去得救的机会</a:t>
            </a:r>
            <a:r>
              <a:rPr lang="en-US" altLang="zh-CN" b="1" dirty="0">
                <a:solidFill>
                  <a:srgbClr val="FFFFFF"/>
                </a:solidFill>
                <a:latin typeface="Arial" charset="0"/>
                <a:ea typeface="ＭＳ Ｐゴシック" charset="0"/>
              </a:rPr>
              <a:t>?</a:t>
            </a:r>
          </a:p>
          <a:p>
            <a:pPr marL="571500" indent="-571500" algn="l" defTabSz="457200">
              <a:buFont typeface="Arial"/>
              <a:buChar char="•"/>
            </a:pPr>
            <a:r>
              <a:rPr lang="zh-CN" altLang="en-US" b="1" dirty="0">
                <a:solidFill>
                  <a:srgbClr val="FFFFFF"/>
                </a:solidFill>
                <a:latin typeface="Arial" charset="0"/>
                <a:ea typeface="ＭＳ Ｐゴシック" charset="0"/>
              </a:rPr>
              <a:t>失去做门徒的特权</a:t>
            </a:r>
            <a:r>
              <a:rPr lang="en-US" altLang="zh-CN" b="1" dirty="0">
                <a:solidFill>
                  <a:srgbClr val="FFFFFF"/>
                </a:solidFill>
                <a:latin typeface="Arial" charset="0"/>
                <a:ea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000090"/>
                </a:solidFill>
                <a:latin typeface="Arial" charset="0"/>
                <a:ea typeface="ＭＳ Ｐゴシック" charset="0"/>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000090"/>
                </a:solidFill>
                <a:latin typeface="Arial" charset="0"/>
                <a:ea typeface="ＭＳ Ｐゴシック" charset="0"/>
              </a:rPr>
              <a:t>Vomit</a:t>
            </a:r>
          </a:p>
        </p:txBody>
      </p:sp>
    </p:spTree>
    <p:extLst>
      <p:ext uri="{BB962C8B-B14F-4D97-AF65-F5344CB8AC3E}">
        <p14:creationId xmlns:p14="http://schemas.microsoft.com/office/powerpoint/2010/main" val="27683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636417"/>
            <a:ext cx="1728192" cy="4467450"/>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altLang="zh-CN"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34299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normAutofit/>
          </a:bodyPr>
          <a:lstStyle/>
          <a:p>
            <a:r>
              <a:rPr lang="zh-CHT" altLang="en-US" sz="3600" b="1" dirty="0"/>
              <a:t>今日的老底嘉</a:t>
            </a:r>
            <a:endParaRPr lang="en-US" sz="3600" b="1" dirty="0"/>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984875" y="5651500"/>
            <a:ext cx="3159125" cy="12065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2800" b="1" dirty="0">
                <a:solidFill>
                  <a:prstClr val="black"/>
                </a:solidFill>
                <a:latin typeface="Arial Black"/>
                <a:cs typeface="Arial Black"/>
              </a:rPr>
              <a:t>在莱卡</a:t>
            </a:r>
            <a:r>
              <a:rPr lang="zh-CN" altLang="en-US" sz="2800" b="1" dirty="0">
                <a:solidFill>
                  <a:prstClr val="black"/>
                </a:solidFill>
                <a:latin typeface="Arial Black"/>
                <a:cs typeface="Arial Black"/>
              </a:rPr>
              <a:t>思地区的</a:t>
            </a:r>
            <a:r>
              <a:rPr lang="en-US" altLang="zh-CN" sz="2800" b="1" dirty="0">
                <a:solidFill>
                  <a:prstClr val="black"/>
                </a:solidFill>
                <a:latin typeface="Arial Black"/>
                <a:cs typeface="Arial Black"/>
              </a:rPr>
              <a:t>老底嘉</a:t>
            </a:r>
            <a:endParaRPr lang="en-US" sz="2800" b="1" dirty="0">
              <a:solidFill>
                <a:prstClr val="black"/>
              </a:solidFill>
              <a:latin typeface="Arial Black"/>
              <a:cs typeface="Arial Black"/>
            </a:endParaRPr>
          </a:p>
        </p:txBody>
      </p:sp>
      <p:sp>
        <p:nvSpPr>
          <p:cNvPr id="6" name="Rectangle 2"/>
          <p:cNvSpPr txBox="1">
            <a:spLocks noChangeArrowheads="1"/>
          </p:cNvSpPr>
          <p:nvPr/>
        </p:nvSpPr>
        <p:spPr>
          <a:xfrm>
            <a:off x="187504" y="2539521"/>
            <a:ext cx="5608648"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800" b="1" dirty="0">
                <a:effectLst>
                  <a:glow rad="317500">
                    <a:prstClr val="black">
                      <a:alpha val="75000"/>
                    </a:prstClr>
                  </a:glow>
                </a:effectLst>
                <a:latin typeface="Arial" charset="0"/>
                <a:ea typeface="ＭＳ Ｐゴシック" charset="0"/>
              </a:rPr>
              <a:t>"</a:t>
            </a:r>
            <a:r>
              <a:rPr lang="zh-TW" altLang="en-US" sz="4800" b="1" dirty="0">
                <a:effectLst>
                  <a:glow rad="317500">
                    <a:prstClr val="black">
                      <a:alpha val="75000"/>
                    </a:prstClr>
                  </a:glow>
                </a:effectLst>
                <a:latin typeface="Arial" charset="0"/>
                <a:ea typeface="ＭＳ Ｐゴシック" charset="0"/>
              </a:rPr>
              <a:t>所以我要把你从我口中吐出去</a:t>
            </a:r>
            <a:r>
              <a:rPr lang="en-US" altLang="zh-TW" sz="4800" b="1" dirty="0">
                <a:effectLst>
                  <a:glow rad="317500">
                    <a:prstClr val="black">
                      <a:alpha val="75000"/>
                    </a:prstClr>
                  </a:glow>
                </a:effectLst>
                <a:latin typeface="Arial" charset="0"/>
                <a:ea typeface="ＭＳ Ｐゴシック" charset="0"/>
              </a:rPr>
              <a:t>"</a:t>
            </a:r>
            <a:r>
              <a:rPr lang="en-US" altLang="ja-JP" sz="4800" b="1" dirty="0">
                <a:effectLst>
                  <a:glow rad="317500">
                    <a:prstClr val="black">
                      <a:alpha val="75000"/>
                    </a:prstClr>
                  </a:glow>
                </a:effectLst>
                <a:latin typeface="Arial" charset="0"/>
                <a:ea typeface="ＭＳ Ｐゴシック" charset="0"/>
              </a:rPr>
              <a:t> (3:16</a:t>
            </a:r>
            <a:r>
              <a:rPr lang="zh-CN" altLang="en-US" sz="4800" b="1" dirty="0">
                <a:effectLst>
                  <a:glow rad="317500">
                    <a:prstClr val="black">
                      <a:alpha val="75000"/>
                    </a:prstClr>
                  </a:glow>
                </a:effectLst>
                <a:latin typeface="Arial" charset="0"/>
                <a:ea typeface="ＭＳ Ｐゴシック" charset="0"/>
              </a:rPr>
              <a:t> 新译本</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1055515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en-US" sz="4800" b="1" dirty="0">
                <a:latin typeface="Arial" charset="0"/>
                <a:ea typeface="ＭＳ Ｐゴシック" charset="0"/>
              </a:rPr>
              <a:t>"Super Trees" at Marina Bay</a:t>
            </a:r>
          </a:p>
        </p:txBody>
      </p:sp>
    </p:spTree>
    <p:extLst>
      <p:ext uri="{BB962C8B-B14F-4D97-AF65-F5344CB8AC3E}">
        <p14:creationId xmlns:p14="http://schemas.microsoft.com/office/powerpoint/2010/main" val="4075017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en-US" sz="4800" b="1" dirty="0">
                <a:latin typeface="Arial" charset="0"/>
                <a:ea typeface="ＭＳ Ｐゴシック" charset="0"/>
              </a:rPr>
              <a:t>Marina Barrage </a:t>
            </a:r>
            <a:br>
              <a:rPr lang="en-US" sz="4800" b="1" dirty="0">
                <a:latin typeface="Arial" charset="0"/>
                <a:ea typeface="ＭＳ Ｐゴシック" charset="0"/>
              </a:rPr>
            </a:br>
            <a:r>
              <a:rPr lang="en-US" sz="4800" b="1" dirty="0">
                <a:latin typeface="Arial" charset="0"/>
                <a:ea typeface="ＭＳ Ｐゴシック" charset="0"/>
              </a:rPr>
              <a:t>Desalination Plant</a:t>
            </a:r>
          </a:p>
        </p:txBody>
      </p:sp>
    </p:spTree>
    <p:extLst>
      <p:ext uri="{BB962C8B-B14F-4D97-AF65-F5344CB8AC3E}">
        <p14:creationId xmlns:p14="http://schemas.microsoft.com/office/powerpoint/2010/main" val="86422220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zh-CN" altLang="en-US" sz="4800" b="1" dirty="0">
                <a:latin typeface="Arial" charset="0"/>
                <a:ea typeface="ＭＳ Ｐゴシック" charset="0"/>
              </a:rPr>
              <a:t>结果</a:t>
            </a:r>
            <a:r>
              <a:rPr lang="en-US" sz="4800" b="1" dirty="0">
                <a:latin typeface="Arial" charset="0"/>
                <a:ea typeface="ＭＳ Ｐゴシック" charset="0"/>
              </a:rPr>
              <a:t>…</a:t>
            </a:r>
          </a:p>
        </p:txBody>
      </p:sp>
    </p:spTree>
    <p:extLst>
      <p:ext uri="{BB962C8B-B14F-4D97-AF65-F5344CB8AC3E}">
        <p14:creationId xmlns:p14="http://schemas.microsoft.com/office/powerpoint/2010/main" val="19444352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耶稣</a:t>
            </a:r>
            <a:r>
              <a:rPr lang="en-US" sz="4800" b="1" dirty="0">
                <a:effectLst>
                  <a:glow rad="317500">
                    <a:prstClr val="black">
                      <a:alpha val="75000"/>
                    </a:prstClr>
                  </a:glow>
                </a:effectLst>
                <a:latin typeface="Arial" charset="0"/>
                <a:ea typeface="ＭＳ Ｐゴシック" charset="0"/>
              </a:rPr>
              <a:t>: </a:t>
            </a:r>
            <a:br>
              <a:rPr lang="en-US" sz="4800" b="1" dirty="0">
                <a:effectLst>
                  <a:glow rad="317500">
                    <a:prstClr val="black">
                      <a:alpha val="75000"/>
                    </a:prstClr>
                  </a:glow>
                </a:effectLst>
                <a:latin typeface="Arial" charset="0"/>
                <a:ea typeface="ＭＳ Ｐゴシック" charset="0"/>
              </a:rPr>
            </a:b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不</a:t>
            </a: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是你让我不舒服了</a:t>
            </a:r>
            <a:r>
              <a:rPr lang="en-US" sz="4800" b="1" dirty="0">
                <a:effectLst>
                  <a:glow rad="317500">
                    <a:prstClr val="black">
                      <a:alpha val="75000"/>
                    </a:prstClr>
                  </a:glow>
                </a:effectLst>
                <a:latin typeface="Arial" charset="0"/>
                <a:ea typeface="ＭＳ Ｐゴシック" charset="0"/>
              </a:rPr>
              <a:t>!"</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ja-JP" altLang="en-US" sz="4800" b="1" dirty="0">
                <a:effectLst>
                  <a:glow rad="317500">
                    <a:prstClr val="black">
                      <a:alpha val="75000"/>
                    </a:prstClr>
                  </a:glow>
                </a:effectLst>
                <a:latin typeface="Arial" charset="0"/>
                <a:ea typeface="ＭＳ Ｐゴシック" charset="0"/>
              </a:rPr>
              <a:t>不冷不热的信徒</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耶稣</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你让我生病了</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4781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19246885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a:t>
            </a:r>
            <a:r>
              <a:rPr lang="zh-CN" altLang="en-US" sz="4000" b="1" i="1" dirty="0">
                <a:solidFill>
                  <a:srgbClr val="FFFFFF"/>
                </a:solidFill>
                <a:effectLst>
                  <a:glow rad="165100">
                    <a:srgbClr val="000000"/>
                  </a:glow>
                </a:effectLst>
                <a:latin typeface="Arial" charset="0"/>
                <a:ea typeface="ＭＳ Ｐゴシック" charset="0"/>
              </a:rPr>
              <a:t>淡</a:t>
            </a:r>
            <a:r>
              <a:rPr lang="en-US" sz="4000" b="1" i="1" dirty="0">
                <a:solidFill>
                  <a:srgbClr val="FFFFFF"/>
                </a:solidFill>
                <a:effectLst>
                  <a:glow rad="165100">
                    <a:srgbClr val="000000"/>
                  </a:glow>
                </a:effectLst>
                <a:latin typeface="Arial" charset="0"/>
                <a:ea typeface="ＭＳ Ｐゴシック" charset="0"/>
              </a:rPr>
              <a:t>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1715414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4021628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a:r>
              <a:rPr lang="zh-CN" altLang="en-US" sz="4000" b="1" dirty="0">
                <a:solidFill>
                  <a:srgbClr val="FFFFFF"/>
                </a:solidFill>
              </a:rPr>
              <a:t>撒狄雅典卫城往上观望</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7710697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2" name="Title 1"/>
          <p:cNvSpPr txBox="1">
            <a:spLocks/>
          </p:cNvSpPr>
          <p:nvPr/>
        </p:nvSpPr>
        <p:spPr bwMode="auto">
          <a:xfrm>
            <a:off x="-31750" y="-26989"/>
            <a:ext cx="9212263" cy="13970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en-US" b="1" dirty="0"/>
              <a:t>意识</a:t>
            </a:r>
            <a:r>
              <a:rPr lang="zh-CN" altLang="en-US" b="1" dirty="0"/>
              <a:t>到属灵自我满足所带来的可悲现状</a:t>
            </a:r>
            <a:r>
              <a:rPr lang="en-US" b="1" dirty="0"/>
              <a:t> (3:17) </a:t>
            </a:r>
            <a:endParaRPr lang="en-US" b="1" dirty="0">
              <a:latin typeface="Arial" charset="0"/>
              <a:ea typeface="ＭＳ Ｐゴシック" charset="0"/>
            </a:endParaRPr>
          </a:p>
        </p:txBody>
      </p:sp>
      <p:sp>
        <p:nvSpPr>
          <p:cNvPr id="24" name="Curved Left Arrow 23"/>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6208354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8" name="Title 1"/>
          <p:cNvSpPr txBox="1">
            <a:spLocks/>
          </p:cNvSpPr>
          <p:nvPr/>
        </p:nvSpPr>
        <p:spPr>
          <a:xfrm>
            <a:off x="-31750" y="-26989"/>
            <a:ext cx="9212263" cy="1325563"/>
          </a:xfrm>
          <a:prstGeom prst="rect">
            <a:avLst/>
          </a:prstGeom>
          <a:solidFill>
            <a:sysClr val="windowText" lastClr="0000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b="1" dirty="0">
                <a:latin typeface="Arial" charset="0"/>
                <a:ea typeface="ＭＳ Ｐゴシック" charset="0"/>
              </a:rPr>
              <a:t>悔改信靠在基督里的富足</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(3:18-19).</a:t>
            </a:r>
          </a:p>
        </p:txBody>
      </p:sp>
      <p:grpSp>
        <p:nvGrpSpPr>
          <p:cNvPr id="11" name="Group 10"/>
          <p:cNvGrpSpPr>
            <a:grpSpLocks/>
          </p:cNvGrpSpPr>
          <p:nvPr/>
        </p:nvGrpSpPr>
        <p:grpSpPr bwMode="auto">
          <a:xfrm>
            <a:off x="2215268" y="84068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9707063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 y="1220329"/>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zh-CN" altLang="en-US" sz="4000" b="1" dirty="0"/>
              <a:t>奢侈的老底嘉</a:t>
            </a:r>
            <a:endParaRPr lang="en-US" sz="4000" b="1" dirty="0"/>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"我 劝 你 向 我 买 精</a:t>
            </a:r>
            <a:r>
              <a:rPr lang="zh-CN" altLang="en-US" sz="3600" b="1" dirty="0">
                <a:solidFill>
                  <a:srgbClr val="FFFFFF"/>
                </a:solidFill>
              </a:rPr>
              <a:t> </a:t>
            </a:r>
            <a:r>
              <a:rPr lang="en-US" sz="3600" b="1" dirty="0">
                <a:solidFill>
                  <a:srgbClr val="FFFFFF"/>
                </a:solidFill>
              </a:rPr>
              <a:t>炼 的 金 子 ， </a:t>
            </a:r>
          </a:p>
          <a:p>
            <a:r>
              <a:rPr lang="en-US" sz="3600" b="1" dirty="0">
                <a:solidFill>
                  <a:srgbClr val="FFFFFF"/>
                </a:solidFill>
              </a:rPr>
              <a:t>使</a:t>
            </a:r>
            <a:r>
              <a:rPr lang="zh-CN" altLang="en-US" sz="3600" b="1" dirty="0">
                <a:solidFill>
                  <a:srgbClr val="FFFFFF"/>
                </a:solidFill>
              </a:rPr>
              <a:t> </a:t>
            </a:r>
            <a:r>
              <a:rPr lang="en-US" sz="3600" b="1" dirty="0">
                <a:solidFill>
                  <a:srgbClr val="FFFFFF"/>
                </a:solidFill>
              </a:rPr>
              <a:t>你 富 足" (3:18a</a:t>
            </a:r>
            <a:r>
              <a:rPr lang="zh-CN" altLang="en-US" sz="3600" b="1" dirty="0">
                <a:solidFill>
                  <a:srgbClr val="FFFFFF"/>
                </a:solidFill>
              </a:rPr>
              <a:t> 新译本</a:t>
            </a:r>
            <a:r>
              <a:rPr lang="en-US" sz="3600" b="1" dirty="0">
                <a:solidFill>
                  <a:srgbClr val="FFFFFF"/>
                </a:solidFill>
              </a:rPr>
              <a:t>)</a:t>
            </a:r>
          </a:p>
        </p:txBody>
      </p:sp>
      <p:sp>
        <p:nvSpPr>
          <p:cNvPr id="6" name="Title 1"/>
          <p:cNvSpPr txBox="1">
            <a:spLocks/>
          </p:cNvSpPr>
          <p:nvPr/>
        </p:nvSpPr>
        <p:spPr bwMode="auto">
          <a:xfrm>
            <a:off x="73224" y="733661"/>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公元17</a:t>
            </a:r>
            <a:r>
              <a:rPr lang="zh-CN" altLang="en-US" sz="3600" b="1" dirty="0">
                <a:solidFill>
                  <a:srgbClr val="FFFFFF"/>
                </a:solidFill>
              </a:rPr>
              <a:t>年</a:t>
            </a:r>
            <a:r>
              <a:rPr lang="en-US" sz="3600" b="1" dirty="0">
                <a:solidFill>
                  <a:srgbClr val="FFFFFF"/>
                </a:solidFill>
              </a:rPr>
              <a:t> </a:t>
            </a:r>
            <a:r>
              <a:rPr lang="zh-CN" altLang="en-US" sz="3600" b="1" dirty="0">
                <a:solidFill>
                  <a:srgbClr val="FFFFFF"/>
                </a:solidFill>
              </a:rPr>
              <a:t>地震过后重建城市</a:t>
            </a:r>
            <a:endParaRPr lang="en-US" sz="3600" b="1" dirty="0">
              <a:solidFill>
                <a:srgbClr val="FFFFFF"/>
              </a:solidFill>
            </a:endParaRPr>
          </a:p>
        </p:txBody>
      </p:sp>
    </p:spTree>
    <p:extLst>
      <p:ext uri="{BB962C8B-B14F-4D97-AF65-F5344CB8AC3E}">
        <p14:creationId xmlns:p14="http://schemas.microsoft.com/office/powerpoint/2010/main" val="3019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奢侈的老底嘉</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prstClr val="black"/>
                  </a:glow>
                </a:effectLst>
              </a:rPr>
              <a:t>"</a:t>
            </a:r>
            <a:r>
              <a:rPr lang="zh-CN" altLang="en-US" sz="3600" b="1" dirty="0">
                <a:solidFill>
                  <a:prstClr val="white"/>
                </a:solidFill>
                <a:effectLst>
                  <a:glow rad="177800">
                    <a:prstClr val="black"/>
                  </a:glow>
                </a:effectLst>
              </a:rPr>
              <a:t>我劝你向我买精炼的金子，使你富足</a:t>
            </a:r>
            <a:r>
              <a:rPr lang="en-US" altLang="zh-CN" sz="3600" b="1" dirty="0">
                <a:solidFill>
                  <a:prstClr val="white"/>
                </a:solidFill>
                <a:effectLst>
                  <a:glow rad="177800">
                    <a:prstClr val="black"/>
                  </a:glow>
                </a:effectLst>
              </a:rPr>
              <a:t>"</a:t>
            </a:r>
            <a:r>
              <a:rPr lang="en-US" sz="3600" b="1" dirty="0">
                <a:solidFill>
                  <a:prstClr val="white"/>
                </a:solidFill>
                <a:effectLst>
                  <a:glow rad="177800">
                    <a:prstClr val="black"/>
                  </a:glow>
                </a:effectLst>
              </a:rPr>
              <a:t> (3:18a</a:t>
            </a:r>
            <a:r>
              <a:rPr lang="zh-CN" altLang="en-US" sz="3600" b="1" dirty="0">
                <a:solidFill>
                  <a:prstClr val="white"/>
                </a:solidFill>
                <a:effectLst>
                  <a:glow rad="177800">
                    <a:prstClr val="black"/>
                  </a:glow>
                </a:effectLst>
              </a:rPr>
              <a:t> 新译本</a:t>
            </a:r>
            <a:r>
              <a:rPr lang="en-US" sz="3600" b="1" dirty="0">
                <a:solidFill>
                  <a:prstClr val="white"/>
                </a:solidFill>
                <a:effectLst>
                  <a:glow rad="177800">
                    <a:prstClr val="black"/>
                  </a:glow>
                </a:effectLst>
              </a:rPr>
              <a:t>)</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dirty="0">
                <a:solidFill>
                  <a:srgbClr val="FFFFFF"/>
                </a:solidFill>
              </a:rPr>
              <a:t>公元</a:t>
            </a:r>
            <a:r>
              <a:rPr lang="en-US" altLang="zh-CN" sz="3600" b="1" dirty="0">
                <a:solidFill>
                  <a:srgbClr val="FFFFFF"/>
                </a:solidFill>
              </a:rPr>
              <a:t>17</a:t>
            </a:r>
            <a:r>
              <a:rPr lang="zh-CN" altLang="en-US" sz="3600" b="1" dirty="0">
                <a:solidFill>
                  <a:srgbClr val="FFFFFF"/>
                </a:solidFill>
              </a:rPr>
              <a:t>年</a:t>
            </a:r>
            <a:r>
              <a:rPr lang="en-US" altLang="zh-CN" sz="3600" b="1" dirty="0">
                <a:solidFill>
                  <a:srgbClr val="FFFFFF"/>
                </a:solidFill>
              </a:rPr>
              <a:t> </a:t>
            </a:r>
            <a:r>
              <a:rPr lang="zh-CN" altLang="en-US" sz="3600" b="1" dirty="0">
                <a:solidFill>
                  <a:srgbClr val="FFFFFF"/>
                </a:solidFill>
              </a:rPr>
              <a:t>地震过后重建城市</a:t>
            </a:r>
            <a:endParaRPr lang="en-US" altLang="zh-CN" sz="3600" b="1" dirty="0">
              <a:solidFill>
                <a:srgbClr val="FFFFFF"/>
              </a:solidFill>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2443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制作了一种特别的黑毛</a:t>
            </a:r>
            <a:endParaRPr lang="en-US" sz="4000" b="1" dirty="0">
              <a:solidFill>
                <a:srgbClr val="FFFFFF"/>
              </a:solidFill>
            </a:endParaRPr>
          </a:p>
        </p:txBody>
      </p:sp>
      <p:pic>
        <p:nvPicPr>
          <p:cNvPr id="3" name="Picture 2" descr="rev 3 laodicea black w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1778000"/>
            <a:ext cx="3619500" cy="5080000"/>
          </a:xfrm>
          <a:prstGeom prst="rect">
            <a:avLst/>
          </a:prstGeom>
        </p:spPr>
      </p:pic>
    </p:spTree>
    <p:extLst>
      <p:ext uri="{BB962C8B-B14F-4D97-AF65-F5344CB8AC3E}">
        <p14:creationId xmlns:p14="http://schemas.microsoft.com/office/powerpoint/2010/main" val="22196766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79912" y="1484784"/>
            <a:ext cx="4522146"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3600" b="1" dirty="0">
                <a:solidFill>
                  <a:srgbClr val="FFFFFF"/>
                </a:solidFill>
              </a:rPr>
              <a:t>"又买白衣穿上</a:t>
            </a:r>
            <a:r>
              <a:rPr lang="zh-CN" altLang="en-US" sz="3600" b="1" dirty="0">
                <a:solidFill>
                  <a:srgbClr val="FFFFFF"/>
                </a:solidFill>
              </a:rPr>
              <a:t>，</a:t>
            </a:r>
            <a:r>
              <a:rPr lang="en-US" sz="3600" b="1" dirty="0">
                <a:solidFill>
                  <a:srgbClr val="FFFFFF"/>
                </a:solidFill>
              </a:rPr>
              <a:t>叫你赤身的羞耻不露出来" (3:18b 新译本)</a:t>
            </a:r>
          </a:p>
        </p:txBody>
      </p:sp>
      <p:pic>
        <p:nvPicPr>
          <p:cNvPr id="3" name="Picture 2" descr="rev 3 laodicea Waffle-Weave-Rob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8418" y="620688"/>
            <a:ext cx="3002935" cy="623731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Tree>
    <p:extLst>
      <p:ext uri="{BB962C8B-B14F-4D97-AF65-F5344CB8AC3E}">
        <p14:creationId xmlns:p14="http://schemas.microsoft.com/office/powerpoint/2010/main" val="15623533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sz="4000" b="1" dirty="0">
              <a:solidFill>
                <a:srgbClr val="FFFFFF"/>
              </a:solidFill>
            </a:endParaRPr>
          </a:p>
        </p:txBody>
      </p:sp>
      <p:pic>
        <p:nvPicPr>
          <p:cNvPr id="5" name="Picture 4"/>
          <p:cNvPicPr>
            <a:picLocks noChangeAspect="1"/>
          </p:cNvPicPr>
          <p:nvPr/>
        </p:nvPicPr>
        <p:blipFill>
          <a:blip r:embed="rId4"/>
          <a:stretch>
            <a:fillRect/>
          </a:stretch>
        </p:blipFill>
        <p:spPr>
          <a:xfrm>
            <a:off x="-2963" y="3580454"/>
            <a:ext cx="3277546" cy="3277546"/>
          </a:xfrm>
          <a:prstGeom prst="rect">
            <a:avLst/>
          </a:prstGeom>
        </p:spPr>
      </p:pic>
      <p:sp>
        <p:nvSpPr>
          <p:cNvPr id="7" name="Title 1"/>
          <p:cNvSpPr txBox="1">
            <a:spLocks/>
          </p:cNvSpPr>
          <p:nvPr/>
        </p:nvSpPr>
        <p:spPr bwMode="auto">
          <a:xfrm>
            <a:off x="1466060" y="4849512"/>
            <a:ext cx="8086944"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400" dirty="0">
                <a:effectLst>
                  <a:glow rad="177800">
                    <a:prstClr val="black"/>
                  </a:glow>
                </a:effectLst>
              </a:rPr>
              <a:t>"</a:t>
            </a:r>
            <a:r>
              <a:rPr lang="zh-CHT" altLang="en-US" sz="4400" dirty="0">
                <a:effectLst>
                  <a:glow rad="177800">
                    <a:prstClr val="black"/>
                  </a:glow>
                </a:effectLst>
              </a:rPr>
              <a:t>瞎眼的</a:t>
            </a:r>
            <a:r>
              <a:rPr lang="en-US" sz="4400" dirty="0">
                <a:effectLst>
                  <a:glow rad="177800">
                    <a:prstClr val="black"/>
                  </a:glow>
                </a:effectLst>
              </a:rPr>
              <a:t>…" (3:17)</a:t>
            </a:r>
          </a:p>
        </p:txBody>
      </p:sp>
    </p:spTree>
    <p:extLst>
      <p:ext uri="{BB962C8B-B14F-4D97-AF65-F5344CB8AC3E}">
        <p14:creationId xmlns:p14="http://schemas.microsoft.com/office/powerpoint/2010/main" val="26715188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4" name="Title 1"/>
          <p:cNvSpPr txBox="1">
            <a:spLocks/>
          </p:cNvSpPr>
          <p:nvPr/>
        </p:nvSpPr>
        <p:spPr bwMode="auto">
          <a:xfrm>
            <a:off x="4752084" y="2636912"/>
            <a:ext cx="4205511"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a:t>
            </a:r>
            <a:r>
              <a:rPr lang="zh-CN" altLang="en-US" sz="3600" b="1" dirty="0">
                <a:solidFill>
                  <a:srgbClr val="FFFFFF"/>
                </a:solidFill>
              </a:rPr>
              <a:t>买眼药膏抹你的眼睛，使你可以看见</a:t>
            </a:r>
            <a:r>
              <a:rPr lang="en-US" altLang="zh-CN" sz="3600" b="1" dirty="0">
                <a:solidFill>
                  <a:srgbClr val="FFFFFF"/>
                </a:solidFill>
              </a:rPr>
              <a:t>"</a:t>
            </a:r>
            <a:r>
              <a:rPr lang="en-US" sz="3600" b="1" dirty="0">
                <a:solidFill>
                  <a:srgbClr val="FFFFFF"/>
                </a:solidFill>
              </a:rPr>
              <a:t> (3:18c)</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altLang="zh-CN" sz="4000" b="1" dirty="0">
              <a:solidFill>
                <a:srgbClr val="FFFFFF"/>
              </a:solidFill>
            </a:endParaRPr>
          </a:p>
        </p:txBody>
      </p:sp>
      <p:pic>
        <p:nvPicPr>
          <p:cNvPr id="7" name="Picture 6" descr="rev 3 laodicea jaundiced_e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 y="2443750"/>
            <a:ext cx="4445000" cy="4445000"/>
          </a:xfrm>
          <a:prstGeom prst="rect">
            <a:avLst/>
          </a:prstGeom>
        </p:spPr>
      </p:pic>
    </p:spTree>
    <p:extLst>
      <p:ext uri="{BB962C8B-B14F-4D97-AF65-F5344CB8AC3E}">
        <p14:creationId xmlns:p14="http://schemas.microsoft.com/office/powerpoint/2010/main" val="16388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4155436"/>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lvl="0" algn="ctr">
                <a:defRPr/>
              </a:pPr>
              <a:r>
                <a:rPr lang="zh-CN" altLang="en-US" sz="4800" b="1" dirty="0">
                  <a:solidFill>
                    <a:prstClr val="black"/>
                  </a:solidFill>
                  <a:effectLst>
                    <a:outerShdw blurRad="38100" dist="38100" dir="2700000" algn="tl">
                      <a:srgbClr val="000000">
                        <a:alpha val="43137"/>
                      </a:srgbClr>
                    </a:outerShdw>
                  </a:effectLst>
                  <a:latin typeface="Arial"/>
                  <a:cs typeface="Arial"/>
                </a:rPr>
                <a:t>但是这里有一个邀请</a:t>
              </a:r>
              <a:r>
                <a:rPr lang="en-US" sz="4800" b="1" dirty="0">
                  <a:solidFill>
                    <a:prstClr val="black"/>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29745127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耶稣对非拉铁非教会</a:t>
            </a: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26726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dirty="0"/>
              <a:t>撒狄从雅典卫城观望</a:t>
            </a:r>
            <a:endParaRPr lang="en-US" dirty="0"/>
          </a:p>
        </p:txBody>
      </p:sp>
    </p:spTree>
    <p:extLst>
      <p:ext uri="{BB962C8B-B14F-4D97-AF65-F5344CB8AC3E}">
        <p14:creationId xmlns:p14="http://schemas.microsoft.com/office/powerpoint/2010/main" val="4597806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457200"/>
            <a:ext cx="3600400" cy="3692525"/>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看哪，我站在门外敲门</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7298939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333"/>
          <a:stretch/>
        </p:blipFill>
        <p:spPr>
          <a:xfrm>
            <a:off x="0" y="0"/>
            <a:ext cx="9144000" cy="6858000"/>
          </a:xfrm>
          <a:prstGeom prst="rect">
            <a:avLst/>
          </a:prstGeom>
        </p:spPr>
      </p:pic>
      <p:sp>
        <p:nvSpPr>
          <p:cNvPr id="113667" name="Rectangle 2"/>
          <p:cNvSpPr>
            <a:spLocks noGrp="1" noChangeArrowheads="1"/>
          </p:cNvSpPr>
          <p:nvPr>
            <p:ph type="ctrTitle"/>
          </p:nvPr>
        </p:nvSpPr>
        <p:spPr>
          <a:xfrm>
            <a:off x="0" y="0"/>
            <a:ext cx="3925632" cy="5078906"/>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en-US" altLang="ja-JP" sz="4000" b="1" i="1" dirty="0">
                <a:solidFill>
                  <a:srgbClr val="FFFF00"/>
                </a:solidFill>
                <a:effectLst>
                  <a:glow rad="317500">
                    <a:schemeClr val="tx1">
                      <a:alpha val="75000"/>
                    </a:schemeClr>
                  </a:glow>
                </a:effectLst>
                <a:latin typeface="Arial" charset="0"/>
                <a:ea typeface="ＭＳ Ｐゴシック" charset="0"/>
              </a:rPr>
              <a:t> </a:t>
            </a:r>
            <a:r>
              <a:rPr lang="zh-CN" altLang="en-US" sz="4000" b="1" i="1" dirty="0">
                <a:solidFill>
                  <a:srgbClr val="FFFF00"/>
                </a:solidFill>
                <a:effectLst>
                  <a:glow rad="317500">
                    <a:schemeClr val="tx1">
                      <a:alpha val="75000"/>
                    </a:schemeClr>
                  </a:glow>
                </a:effectLst>
                <a:latin typeface="Arial" charset="0"/>
                <a:ea typeface="ＭＳ Ｐゴシック" charset="0"/>
              </a:rPr>
              <a:t>如果有人听见</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zh-CN"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317500">
                    <a:srgbClr val="000000">
                      <a:alpha val="75000"/>
                    </a:srgbClr>
                  </a:glow>
                </a:effectLst>
                <a:latin typeface="Arial" charset="0"/>
                <a:ea typeface="ＭＳ Ｐゴシック" charset="0"/>
              </a:rPr>
              <a:t>这份邀请是对信徒还是非信徒</a:t>
            </a:r>
            <a:r>
              <a:rPr lang="en-US" altLang="ja-JP" b="1" dirty="0">
                <a:solidFill>
                  <a:srgbClr val="FFFFFF"/>
                </a:solidFill>
                <a:effectLst>
                  <a:glow rad="317500">
                    <a:srgbClr val="000000">
                      <a:alpha val="75000"/>
                    </a:srgbClr>
                  </a:glow>
                </a:effectLst>
                <a:latin typeface="Arial" charset="0"/>
                <a:ea typeface="ＭＳ Ｐゴシック" charset="0"/>
              </a:rPr>
              <a:t>?</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4115447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我要跟他在一起，他也要跟我在一起吃饭</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(3:20b</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6453737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37151452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1200459"/>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grpSp>
        <p:nvGrpSpPr>
          <p:cNvPr id="13" name="Group 12"/>
          <p:cNvGrpSpPr>
            <a:grpSpLocks noChangeAspect="1"/>
          </p:cNvGrpSpPr>
          <p:nvPr/>
        </p:nvGrpSpPr>
        <p:grpSpPr bwMode="auto">
          <a:xfrm>
            <a:off x="1207404" y="333375"/>
            <a:ext cx="6696075" cy="6694488"/>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197186" y="1119997"/>
              <a:ext cx="2743747" cy="164765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承诺</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dirty="0">
                  <a:solidFill>
                    <a:srgbClr val="000000"/>
                  </a:solidFill>
                </a:rPr>
                <a:t> </a:t>
              </a:r>
              <a:r>
                <a:rPr lang="en-US" b="1" dirty="0" err="1">
                  <a:solidFill>
                    <a:srgbClr val="FFFFFF"/>
                  </a:solidFill>
                  <a:latin typeface="ＭＳ ゴシック"/>
                  <a:ea typeface="ＭＳ ゴシック"/>
                  <a:cs typeface="ＭＳ ゴシック"/>
                </a:rPr>
                <a:t>得胜的,我必将神乐园中生命树的果子赐</a:t>
              </a:r>
              <a:r>
                <a:rPr lang="en-US" b="1" dirty="0">
                  <a:solidFill>
                    <a:srgbClr val="FFFFFF"/>
                  </a:solidFill>
                  <a:latin typeface="ＭＳ ゴシック"/>
                  <a:ea typeface="ＭＳ ゴシック"/>
                  <a:cs typeface="ＭＳ ゴシック"/>
                </a:rPr>
                <a:t> 给他吃</a:t>
              </a:r>
              <a:r>
                <a:rPr lang="zh-CN" altLang="en-US" b="1" dirty="0">
                  <a:solidFill>
                    <a:srgbClr val="FFFFFF"/>
                  </a:solidFill>
                  <a:latin typeface="ＭＳ ゴシック"/>
                  <a:ea typeface="ＭＳ ゴシック"/>
                  <a:cs typeface="ＭＳ ゴシック"/>
                </a:rPr>
                <a:t>。</a:t>
              </a:r>
              <a:endParaRPr lang="en-US"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13208122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overcomer has “kept my command to endure patiently” (Rev 3:10</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“does my will to the end” (Rev 2:26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Every believer overcomes</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Faithful believers overcome</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everyone born of God overcomes the world. This is the victory that has overcome the world, even our faith.  </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is it that overcomes the world? Only he who believes that Jesus is the Son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John 5:4-5 NIV)</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en-US" dirty="0">
                <a:latin typeface="Arial" charset="0"/>
                <a:ea typeface="ＭＳ Ｐゴシック" charset="0"/>
              </a:rPr>
              <a:t>The Overcomers (Rev. 2–3)</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8355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All believers overcome in 1 John 5:4-5, yet some will still “shrink away in shame”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2:28) </a:t>
            </a:r>
          </a:p>
        </p:txBody>
      </p:sp>
      <p:sp>
        <p:nvSpPr>
          <p:cNvPr id="14" name="TextBox 13"/>
          <p:cNvSpPr txBox="1"/>
          <p:nvPr/>
        </p:nvSpPr>
        <p:spPr>
          <a:xfrm>
            <a:off x="6781800" y="3327400"/>
            <a:ext cx="2289858" cy="378565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“You have made them to be a kingdom and priests to serve our God,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they will reign on the earth” (5:10).</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“Only the crowned and rewarded church in heaven will rule” (Dillow,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“…whoever hates his brother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is in the darkness and walks around in the darkness… because the darkness has blinded him” (1 John 2:11)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2252364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18" name="TextBox 17"/>
          <p:cNvSpPr txBox="1"/>
          <p:nvPr/>
        </p:nvSpPr>
        <p:spPr>
          <a:xfrm>
            <a:off x="971550" y="908050"/>
            <a:ext cx="2808288"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context of Rev 21:6-8 presents three types of people:</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will inherit these things, and I will be his God and he will be My son</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4154984"/>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All Saints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said to me: “It is done. I am the Alpha and the Omega, the Beginning and the End. To him who is thirsty I will give to drink without cost from the spring of the water of life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(21:6).</a:t>
            </a:r>
          </a:p>
        </p:txBody>
      </p:sp>
      <p:sp>
        <p:nvSpPr>
          <p:cNvPr id="14" name="TextBox 13"/>
          <p:cNvSpPr txBox="1"/>
          <p:nvPr/>
        </p:nvSpPr>
        <p:spPr>
          <a:xfrm>
            <a:off x="6282395" y="730930"/>
            <a:ext cx="2808288" cy="6081831"/>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Unbelievers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But the cowardly, the unbelieving, the vile, the murderers, the sexually immoral, those who practice magic arts, the idolaters and all liars—their place will be in the fiery lake of burning sulphur. This is the second death” (21:8).</a:t>
            </a:r>
          </a:p>
        </p:txBody>
      </p:sp>
    </p:spTree>
    <p:extLst>
      <p:ext uri="{BB962C8B-B14F-4D97-AF65-F5344CB8AC3E}">
        <p14:creationId xmlns:p14="http://schemas.microsoft.com/office/powerpoint/2010/main" val="55110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all overcome, then why all the warnings and promises?</a:t>
            </a:r>
          </a:p>
        </p:txBody>
      </p:sp>
      <p:sp>
        <p:nvSpPr>
          <p:cNvPr id="14" name="TextBox 13"/>
          <p:cNvSpPr txBox="1"/>
          <p:nvPr/>
        </p:nvSpPr>
        <p:spPr>
          <a:xfrm>
            <a:off x="6728846" y="3958772"/>
            <a:ext cx="2289858" cy="193899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His name will not be removed from the book of life (3:5)</a:t>
            </a:r>
          </a:p>
        </p:txBody>
      </p:sp>
      <p:sp>
        <p:nvSpPr>
          <p:cNvPr id="16" name="TextBox 15"/>
          <p:cNvSpPr txBox="1"/>
          <p:nvPr/>
        </p:nvSpPr>
        <p:spPr>
          <a:xfrm>
            <a:off x="5475517" y="692150"/>
            <a:ext cx="3683229"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seven letters deal with Christian works, not salvation (2:2, 9, 13, 19; 3:1, 8, 15)” —Yates,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BibSac</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(2006): 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all overcome, then none could lose their crown: “I am coming soon. Hold on to what you have, so that no one will take your crown” (3:11).</a:t>
            </a: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1185989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44785"/>
            <a:ext cx="31067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altLang="zh-CN"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67796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sz="3600" dirty="0"/>
              <a:t>撒狄的阿耳忒弥斯神庙往下观望</a:t>
            </a:r>
            <a:endParaRPr lang="en-US" sz="3600" dirty="0"/>
          </a:p>
        </p:txBody>
      </p:sp>
    </p:spTree>
    <p:extLst>
      <p:ext uri="{BB962C8B-B14F-4D97-AF65-F5344CB8AC3E}">
        <p14:creationId xmlns:p14="http://schemas.microsoft.com/office/powerpoint/2010/main" val="24632966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705100"/>
            <a:ext cx="3106737"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932479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2705100"/>
            <a:ext cx="31067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496589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9671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2636838"/>
            <a:ext cx="34671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4373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0" name="Title 29"/>
          <p:cNvSpPr>
            <a:spLocks noGrp="1"/>
          </p:cNvSpPr>
          <p:nvPr>
            <p:ph type="title"/>
          </p:nvPr>
        </p:nvSpPr>
        <p:spPr/>
        <p:txBody>
          <a:bodyPr/>
          <a:lstStyle/>
          <a:p>
            <a:endParaRPr lang="en-US"/>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76641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Title 32"/>
          <p:cNvSpPr>
            <a:spLocks noGrp="1"/>
          </p:cNvSpPr>
          <p:nvPr>
            <p:ph type="title"/>
          </p:nvPr>
        </p:nvSpPr>
        <p:spPr/>
        <p:txBody>
          <a:bodyPr/>
          <a:lstStyle/>
          <a:p>
            <a:endParaRPr lang="en-US"/>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673299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742915"/>
            <a:ext cx="331311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得胜的，我要赐他</a:t>
            </a:r>
            <a:r>
              <a:rPr lang="en-US" dirty="0">
                <a:solidFill>
                  <a:srgbClr val="FF0000"/>
                </a:solidFill>
                <a:latin typeface="ＭＳ ゴシック"/>
                <a:ea typeface="ＭＳ ゴシック"/>
                <a:cs typeface="ＭＳ ゴシック"/>
              </a:rPr>
              <a:t>在我宝座上与我同坐</a:t>
            </a:r>
            <a:r>
              <a:rPr lang="en-US" dirty="0">
                <a:solidFill>
                  <a:srgbClr val="000000"/>
                </a:solidFill>
                <a:latin typeface="ＭＳ ゴシック"/>
                <a:ea typeface="ＭＳ ゴシック"/>
                <a:cs typeface="ＭＳ ゴシック"/>
              </a:rPr>
              <a:t>，就如我得了胜，在我父的宝座上与他同坐一般.</a:t>
            </a:r>
          </a:p>
          <a:p>
            <a:pPr algn="ctr"/>
            <a:r>
              <a:rPr lang="en-US" dirty="0">
                <a:solidFill>
                  <a:srgbClr val="000000"/>
                </a:solidFill>
              </a:rPr>
              <a:t>(3:21)</a:t>
            </a:r>
          </a:p>
        </p:txBody>
      </p:sp>
      <p:sp>
        <p:nvSpPr>
          <p:cNvPr id="8192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6" name="Title 35"/>
          <p:cNvSpPr>
            <a:spLocks noGrp="1"/>
          </p:cNvSpPr>
          <p:nvPr>
            <p:ph type="title"/>
          </p:nvPr>
        </p:nvSpPr>
        <p:spPr/>
        <p:txBody>
          <a:bodyPr/>
          <a:lstStyle/>
          <a:p>
            <a:endParaRPr lang="en-US"/>
          </a:p>
        </p:txBody>
      </p:sp>
      <p:sp>
        <p:nvSpPr>
          <p:cNvPr id="37"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8" name="TextBox 37"/>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9" name="TextBox 38"/>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40" name="TextBox 39"/>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1" name="TextBox 40"/>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2" name="TextBox 41"/>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3" name="TextBox 42"/>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4" name="TextBox 43"/>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421089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Ｐゴシック"/>
                <a:ea typeface="ＭＳ Ｐゴシック"/>
                <a:cs typeface="ＭＳ Ｐゴシック"/>
              </a:rPr>
              <a:t>得胜的，</a:t>
            </a:r>
            <a:r>
              <a:rPr lang="en-US" dirty="0">
                <a:solidFill>
                  <a:srgbClr val="FF0000"/>
                </a:solidFill>
                <a:latin typeface="ＭＳ Ｐゴシック"/>
                <a:ea typeface="ＭＳ Ｐゴシック"/>
                <a:cs typeface="ＭＳ Ｐゴシック"/>
              </a:rPr>
              <a:t>必承受这些为业：我要作他的神，他要作我的儿子</a:t>
            </a:r>
            <a:r>
              <a:rPr lang="en-US" dirty="0">
                <a:solidFill>
                  <a:srgbClr val="000000"/>
                </a:solidFill>
                <a:latin typeface="ＭＳ Ｐゴシック"/>
                <a:ea typeface="ＭＳ Ｐゴシック"/>
                <a:cs typeface="ＭＳ Ｐゴシック"/>
              </a:rPr>
              <a:t>。</a:t>
            </a:r>
          </a:p>
          <a:p>
            <a:pPr algn="ctr"/>
            <a:r>
              <a:rPr lang="en-US" dirty="0">
                <a:solidFill>
                  <a:srgbClr val="000000"/>
                </a:solidFill>
                <a:latin typeface="ＭＳ Ｐゴシック"/>
                <a:ea typeface="ＭＳ Ｐゴシック"/>
                <a:cs typeface="ＭＳ Ｐゴシック"/>
              </a:rPr>
              <a:t>(21:7)</a:t>
            </a:r>
          </a:p>
        </p:txBody>
      </p:sp>
      <p:sp>
        <p:nvSpPr>
          <p:cNvPr id="34" name="Title 33"/>
          <p:cNvSpPr>
            <a:spLocks noGrp="1"/>
          </p:cNvSpPr>
          <p:nvPr>
            <p:ph type="title"/>
          </p:nvPr>
        </p:nvSpPr>
        <p:spPr/>
        <p:txBody>
          <a:bodyPr/>
          <a:lstStyle/>
          <a:p>
            <a:endParaRPr lang="en-US"/>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2389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a:t>
            </a:r>
            <a:r>
              <a:rPr lang="en-US" altLang="en-US" sz="6000" b="1" dirty="0">
                <a:latin typeface="Arial" charset="0"/>
                <a:ea typeface="ＭＳ Ｐゴシック" charset="0"/>
              </a:rPr>
              <a:t>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1675406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zh-CN" altLang="en-US" sz="5400" b="1" dirty="0">
                <a:effectLst>
                  <a:glow rad="152400">
                    <a:schemeClr val="tx1"/>
                  </a:glow>
                </a:effectLst>
                <a:latin typeface="Arial" charset="0"/>
                <a:ea typeface="ＭＳ Ｐゴシック" charset="0"/>
              </a:rPr>
              <a:t>仰望基督取代自我依靠</a:t>
            </a:r>
            <a:endParaRPr lang="en-US" sz="54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FFFFFF"/>
                </a:solidFill>
                <a:effectLst>
                  <a:glow rad="152400">
                    <a:srgbClr val="000000"/>
                  </a:glow>
                </a:effectLst>
                <a:latin typeface="Arial" charset="0"/>
                <a:ea typeface="ＭＳ Ｐゴシック" charset="0"/>
              </a:rPr>
              <a:t>主旨</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4189161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撒狄的阿耳忒弥斯神庙往下观望</a:t>
            </a:r>
            <a:endParaRPr lang="en-US" dirty="0"/>
          </a:p>
        </p:txBody>
      </p:sp>
    </p:spTree>
    <p:extLst>
      <p:ext uri="{BB962C8B-B14F-4D97-AF65-F5344CB8AC3E}">
        <p14:creationId xmlns:p14="http://schemas.microsoft.com/office/powerpoint/2010/main" val="338885208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30034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24937601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37842024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8417596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zh-CN" altLang="en-US" sz="4000" b="1" dirty="0">
                <a:latin typeface="Arial" charset="0"/>
                <a:ea typeface="ＭＳ Ｐゴシック" charset="0"/>
              </a:rPr>
              <a:t>你和奢侈却不冷不热的老底嘉相似吗</a:t>
            </a:r>
            <a:r>
              <a:rPr lang="en-US" sz="4000"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lgn="l" defTabSz="457200"/>
            <a:r>
              <a:rPr lang="zh-CN" altLang="en-US" sz="6000" b="1" dirty="0">
                <a:solidFill>
                  <a:srgbClr val="FFFFFF"/>
                </a:solidFill>
                <a:effectLst>
                  <a:glow rad="101600">
                    <a:srgbClr val="000000"/>
                  </a:glow>
                </a:effectLst>
                <a:latin typeface="Arial" charset="0"/>
                <a:ea typeface="ＭＳ Ｐゴシック" charset="0"/>
              </a:rPr>
              <a:t>微温的</a:t>
            </a:r>
            <a:r>
              <a:rPr lang="en-US" sz="6000" b="1" dirty="0">
                <a:solidFill>
                  <a:srgbClr val="FFFFFF"/>
                </a:solidFill>
                <a:effectLst>
                  <a:glow rad="101600">
                    <a:srgbClr val="000000"/>
                  </a:glow>
                </a:effectLst>
                <a:latin typeface="Arial" charset="0"/>
                <a:ea typeface="ＭＳ Ｐゴシック" charset="0"/>
              </a:rPr>
              <a:t>…</a:t>
            </a:r>
            <a:br>
              <a:rPr lang="en-US" sz="6000" b="1" dirty="0">
                <a:solidFill>
                  <a:srgbClr val="FFFFFF"/>
                </a:solidFill>
                <a:effectLst>
                  <a:glow rad="101600">
                    <a:srgbClr val="000000"/>
                  </a:glow>
                </a:effectLst>
                <a:latin typeface="Arial" charset="0"/>
                <a:ea typeface="ＭＳ Ｐゴシック" charset="0"/>
              </a:rPr>
            </a:br>
            <a:r>
              <a:rPr lang="zh-CN" altLang="en-US" sz="6000" b="1" dirty="0">
                <a:solidFill>
                  <a:srgbClr val="FFFFFF"/>
                </a:solidFill>
                <a:effectLst>
                  <a:glow rad="101600">
                    <a:srgbClr val="000000"/>
                  </a:glow>
                </a:effectLst>
                <a:latin typeface="Arial" charset="0"/>
                <a:ea typeface="ＭＳ Ｐゴシック" charset="0"/>
              </a:rPr>
              <a:t>很喜欢</a:t>
            </a:r>
            <a:endParaRPr lang="en-US" sz="4800" b="1" i="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10464988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b="1" dirty="0">
                <a:latin typeface="Arial" charset="0"/>
                <a:ea typeface="ＭＳ Ｐゴシック" charset="0"/>
              </a:rPr>
              <a:t>?</a:t>
            </a:r>
          </a:p>
        </p:txBody>
      </p:sp>
      <p:pic>
        <p:nvPicPr>
          <p:cNvPr id="2" name="Picture 1"/>
          <p:cNvPicPr>
            <a:picLocks noChangeAspect="1"/>
          </p:cNvPicPr>
          <p:nvPr/>
        </p:nvPicPr>
        <p:blipFill rotWithShape="1">
          <a:blip r:embed="rId3"/>
          <a:srcRect r="15505"/>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152400">
                    <a:srgbClr val="000000"/>
                  </a:glow>
                </a:effectLst>
                <a:latin typeface="Arial" charset="0"/>
                <a:ea typeface="ＭＳ Ｐゴシック" charset="0"/>
              </a:rPr>
              <a:t>属灵热忱的流逝</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121609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altLang="zh-CN" b="1" dirty="0">
                <a:latin typeface="Arial" charset="0"/>
                <a:ea typeface="ＭＳ Ｐゴシック" charset="0"/>
              </a:rPr>
              <a:t>?</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000000"/>
                </a:solidFill>
                <a:latin typeface="Arial" charset="0"/>
                <a:ea typeface="ＭＳ Ｐゴシック" charset="0"/>
              </a:rPr>
              <a:t>听不进去</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0370571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395112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对属灵光景的自我满足等于属灵的自杀</a:t>
            </a:r>
            <a:r>
              <a:rPr lang="en-US" altLang="zh-CN" sz="4000" b="1" dirty="0">
                <a:solidFill>
                  <a:srgbClr val="FFFFFF"/>
                </a:solidFill>
                <a:effectLst>
                  <a:glow rad="152400">
                    <a:srgbClr val="000000"/>
                  </a:glow>
                </a:effectLst>
                <a:latin typeface="Arial" charset="0"/>
                <a:ea typeface="ＭＳ Ｐゴシック" charset="0"/>
              </a:rPr>
              <a:t>"</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丽莎</a:t>
            </a:r>
            <a:r>
              <a:rPr lang="zh-CN" altLang="en-US" sz="4000" b="1" dirty="0">
                <a:solidFill>
                  <a:srgbClr val="FFFFFF"/>
                </a:solidFill>
                <a:effectLst>
                  <a:glow rad="152400">
                    <a:srgbClr val="000000"/>
                  </a:glow>
                </a:effectLst>
                <a:latin typeface="Wingdings"/>
                <a:ea typeface="Wingdings"/>
                <a:cs typeface="Wingdings"/>
                <a:sym typeface="Wingdings"/>
              </a:rPr>
              <a:t></a:t>
            </a:r>
            <a:r>
              <a:rPr lang="zh-CN" altLang="en-US" sz="4000" b="1" dirty="0">
                <a:solidFill>
                  <a:srgbClr val="FFFFFF"/>
                </a:solidFill>
                <a:effectLst>
                  <a:glow rad="152400">
                    <a:srgbClr val="000000"/>
                  </a:glow>
                </a:effectLst>
                <a:latin typeface="Arial" charset="0"/>
                <a:ea typeface="ＭＳ Ｐゴシック" charset="0"/>
                <a:sym typeface="Wingdings"/>
              </a:rPr>
              <a:t>希文</a:t>
            </a:r>
            <a:endParaRPr lang="en-US" sz="4000" b="1" dirty="0">
              <a:solidFill>
                <a:srgbClr val="FFFFFF"/>
              </a:solidFill>
              <a:effectLst>
                <a:glow rad="152400">
                  <a:srgbClr val="000000"/>
                </a:glow>
              </a:effectLst>
              <a:latin typeface="Arial" charset="0"/>
              <a:ea typeface="ＭＳ Ｐゴシック" charset="0"/>
            </a:endParaRP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zh-CN" altLang="en-US" sz="4000" b="1" kern="1200" dirty="0">
                <a:effectLst>
                  <a:glow rad="152400">
                    <a:schemeClr val="tx1"/>
                  </a:glow>
                </a:effectLst>
                <a:latin typeface="Arial" charset="0"/>
                <a:ea typeface="ＭＳ Ｐゴシック" charset="0"/>
              </a:rPr>
              <a:t>你的属灵光景在光谱的哪个位置</a:t>
            </a:r>
            <a:r>
              <a:rPr lang="en-US" sz="4000" b="1" kern="1200" dirty="0">
                <a:effectLst>
                  <a:glow rad="152400">
                    <a:schemeClr val="tx1"/>
                  </a:glow>
                </a:effectLst>
                <a:latin typeface="Arial" charset="0"/>
                <a:ea typeface="ＭＳ Ｐゴシック" charset="0"/>
              </a:rPr>
              <a:t>?</a:t>
            </a: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不要自我满足</a:t>
            </a:r>
            <a:r>
              <a:rPr lang="en-US" sz="4000" b="1" dirty="0">
                <a:solidFill>
                  <a:srgbClr val="FFFFFF"/>
                </a:solidFill>
                <a:effectLst>
                  <a:glow rad="152400">
                    <a:srgbClr val="000000"/>
                  </a:glow>
                </a:effectLst>
                <a:latin typeface="Arial" charset="0"/>
                <a:ea typeface="ＭＳ Ｐゴシック" charset="0"/>
              </a:rPr>
              <a:t>!</a:t>
            </a:r>
          </a:p>
        </p:txBody>
      </p:sp>
    </p:spTree>
    <p:extLst>
      <p:ext uri="{BB962C8B-B14F-4D97-AF65-F5344CB8AC3E}">
        <p14:creationId xmlns:p14="http://schemas.microsoft.com/office/powerpoint/2010/main" val="30418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凡在人面前承认我的，我在我天父面前也要承认他</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33</a:t>
            </a:r>
            <a:r>
              <a:rPr lang="zh-CN" altLang="en-US" sz="3200" b="1" baseline="30000"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在人面前不认我的，我在我天父面前也要不认他</a:t>
            </a:r>
            <a:r>
              <a:rPr lang="en-US" sz="3200" b="1" dirty="0">
                <a:solidFill>
                  <a:srgbClr val="FFFFFF"/>
                </a:solidFill>
                <a:effectLst>
                  <a:glow rad="177800">
                    <a:srgbClr val="000000"/>
                  </a:glow>
                </a:effectLst>
              </a:rPr>
              <a:t>."</a:t>
            </a:r>
          </a:p>
          <a:p>
            <a:pPr defTabSz="457200"/>
            <a:endParaRPr lang="en-US" sz="3200" b="1" dirty="0">
              <a:solidFill>
                <a:srgbClr val="FFFFFF"/>
              </a:solidFill>
              <a:effectLst>
                <a:glow rad="177800">
                  <a:srgbClr val="000000"/>
                </a:glow>
              </a:effectLst>
            </a:endParaRPr>
          </a:p>
          <a:p>
            <a:pPr defTabSz="457200"/>
            <a:r>
              <a:rPr lang="en-US" sz="3200" b="1" baseline="30000" dirty="0">
                <a:solidFill>
                  <a:srgbClr val="FFFFFF"/>
                </a:solidFill>
                <a:effectLst>
                  <a:glow rad="177800">
                    <a:srgbClr val="000000"/>
                  </a:glow>
                </a:effectLst>
              </a:rPr>
              <a:t>34 </a:t>
            </a:r>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你们不要以为我来了，是要给地上带来和平； 我并没有带来和平，却带来刀剑</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耶稣对完全委身的呼召</a:t>
            </a:r>
            <a:br>
              <a:rPr lang="en-US" sz="4800" b="1" kern="1200" dirty="0">
                <a:effectLst>
                  <a:glow rad="152400">
                    <a:schemeClr val="tx1"/>
                  </a:glow>
                </a:effectLst>
                <a:latin typeface="Arial" charset="0"/>
                <a:ea typeface="ＭＳ Ｐゴシック" charset="0"/>
              </a:rPr>
            </a:b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8319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35</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因为我来了是要叫人分裂：人与父亲作对，女儿与母亲作对， 媳妇与婆婆作对，</a:t>
            </a:r>
            <a:r>
              <a:rPr lang="en-US" sz="3200" b="1" baseline="30000" dirty="0">
                <a:solidFill>
                  <a:srgbClr val="FFFFFF"/>
                </a:solidFill>
                <a:effectLst>
                  <a:glow rad="177800">
                    <a:srgbClr val="000000"/>
                  </a:glow>
                </a:effectLst>
              </a:rPr>
              <a:t>36</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人的仇敌就是自己的家人</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74871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a:t>
            </a:r>
            <a:endParaRPr lang="en-US" dirty="0"/>
          </a:p>
        </p:txBody>
      </p:sp>
    </p:spTree>
    <p:extLst>
      <p:ext uri="{BB962C8B-B14F-4D97-AF65-F5344CB8AC3E}">
        <p14:creationId xmlns:p14="http://schemas.microsoft.com/office/powerpoint/2010/main" val="227796124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37</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爱父母过于爱我的， 不配作属我的； 爱儿女过于爱我的， 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38</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凡不背起自己的十字架来跟从我的， 也不配作属我的。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39</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顾惜自己生命的，必要丧掉生命； 但为我牺牲生命的， 必要得着生命</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32074533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113218" y="0"/>
            <a:ext cx="3923278" cy="5508037"/>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如果有人听见我的声音就开门的</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我要进到</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ja-JP"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 )</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919503"/>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8862477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你会接听吗</a:t>
            </a:r>
            <a:r>
              <a:rPr lang="en-US" sz="4000" b="1" dirty="0">
                <a:solidFill>
                  <a:srgbClr val="FFFFFF"/>
                </a:solidFill>
                <a:effectLst>
                  <a:glow rad="152400">
                    <a:srgbClr val="000000"/>
                  </a:glow>
                </a:effectLst>
                <a:latin typeface="Arial" charset="0"/>
                <a:ea typeface="ＭＳ Ｐゴシック" charset="0"/>
              </a:rPr>
              <a:t>?</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a:solidFill>
                  <a:srgbClr val="FFFFFF"/>
                </a:solidFill>
                <a:latin typeface="Helvetica"/>
                <a:ea typeface="ＭＳ Ｐゴシック" charset="0"/>
                <a:cs typeface="Helvetica"/>
              </a:rPr>
              <a:t>耶稣的</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zh-CN" altLang="en-US" dirty="0">
                <a:solidFill>
                  <a:srgbClr val="FFFFFF"/>
                </a:solidFill>
                <a:latin typeface="Helvetica"/>
                <a:ea typeface="ＭＳ Ｐゴシック" charset="0"/>
                <a:cs typeface="Helvetica"/>
              </a:rPr>
              <a:t>来电</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接听</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a:srcRect l="30472" t="10245" r="30370" b="12820"/>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拒听</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328616509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2" t="1479" r="2064" b="2711"/>
          <a:stretch/>
        </p:blipFill>
        <p:spPr>
          <a:xfrm>
            <a:off x="114407" y="102977"/>
            <a:ext cx="6704266" cy="6670639"/>
          </a:xfrm>
          <a:prstGeom prst="rect">
            <a:avLst/>
          </a:prstGeom>
        </p:spPr>
      </p:pic>
      <p:sp>
        <p:nvSpPr>
          <p:cNvPr id="2" name="Title 1"/>
          <p:cNvSpPr>
            <a:spLocks noGrp="1"/>
          </p:cNvSpPr>
          <p:nvPr>
            <p:ph type="ctrTitle"/>
          </p:nvPr>
        </p:nvSpPr>
        <p:spPr>
          <a:xfrm>
            <a:off x="4469092" y="0"/>
            <a:ext cx="4398529" cy="6858000"/>
          </a:xfrm>
          <a:noFill/>
          <a:ln>
            <a:noFill/>
          </a:ln>
        </p:spPr>
        <p:txBody>
          <a:bodyPr vert="horz" wrap="square" lIns="91440" tIns="45720" rIns="91440" bIns="45720" numCol="1" anchor="ctr" anchorCtr="0" compatLnSpc="1">
            <a:prstTxWarp prst="textNoShape">
              <a:avLst/>
            </a:prstTxWarp>
          </a:bodyPr>
          <a:lstStyle/>
          <a:p>
            <a:pPr algn="r" defTabSz="457200"/>
            <a:r>
              <a:rPr lang="en-US" b="1" kern="1200" dirty="0">
                <a:effectLst>
                  <a:glow rad="152400">
                    <a:schemeClr val="tx1"/>
                  </a:glow>
                </a:effectLst>
                <a:latin typeface="Arial" charset="0"/>
                <a:ea typeface="ＭＳ Ｐゴシック" charset="0"/>
              </a:rPr>
              <a:t>"</a:t>
            </a:r>
            <a:r>
              <a:rPr lang="zh-CN" altLang="en-US" b="1" kern="1200" dirty="0">
                <a:effectLst>
                  <a:glow rad="152400">
                    <a:schemeClr val="tx1"/>
                  </a:glow>
                </a:effectLst>
                <a:latin typeface="Arial" charset="0"/>
                <a:ea typeface="ＭＳ Ｐゴシック" charset="0"/>
              </a:rPr>
              <a:t>圣灵向众教会所说的话，有耳的就应当听</a:t>
            </a:r>
            <a:r>
              <a:rPr lang="en-US" altLang="zh-CN" b="1" kern="1200" dirty="0">
                <a:effectLst>
                  <a:glow rad="152400">
                    <a:schemeClr val="tx1"/>
                  </a:glow>
                </a:effectLst>
                <a:latin typeface="Arial" charset="0"/>
                <a:ea typeface="ＭＳ Ｐゴシック" charset="0"/>
              </a:rPr>
              <a:t>"</a:t>
            </a:r>
            <a:r>
              <a:rPr lang="en-US" b="1" kern="1200" dirty="0">
                <a:effectLst>
                  <a:glow rad="152400">
                    <a:schemeClr val="tx1"/>
                  </a:glow>
                </a:effectLst>
                <a:latin typeface="Arial" charset="0"/>
                <a:ea typeface="ＭＳ Ｐゴシック" charset="0"/>
              </a:rPr>
              <a:t>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新译本)</a:t>
            </a:r>
          </a:p>
        </p:txBody>
      </p:sp>
    </p:spTree>
    <p:extLst>
      <p:ext uri="{BB962C8B-B14F-4D97-AF65-F5344CB8AC3E}">
        <p14:creationId xmlns:p14="http://schemas.microsoft.com/office/powerpoint/2010/main" val="109252598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460" y="-98974"/>
            <a:ext cx="9292448" cy="6989964"/>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46038"/>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pic>
        <p:nvPicPr>
          <p:cNvPr id="13316" name="Picture 2" descr="C:\Users\bs\Documents\Bible Text &amp; Chart\NT\Revelation\Others\Scan0004.jpg"/>
          <p:cNvPicPr>
            <a:picLocks noChangeAspect="1" noChangeArrowheads="1"/>
          </p:cNvPicPr>
          <p:nvPr/>
        </p:nvPicPr>
        <p:blipFill rotWithShape="1">
          <a:blip r:embed="rId2" cstate="print"/>
          <a:srcRect l="58804" t="81817"/>
          <a:stretch/>
        </p:blipFill>
        <p:spPr bwMode="auto">
          <a:xfrm>
            <a:off x="0" y="990600"/>
            <a:ext cx="9143999" cy="4114800"/>
          </a:xfrm>
          <a:prstGeom prst="rect">
            <a:avLst/>
          </a:prstGeom>
          <a:noFill/>
          <a:ln w="9525">
            <a:noFill/>
            <a:miter lim="800000"/>
            <a:headEnd/>
            <a:tailEnd/>
          </a:ln>
        </p:spPr>
      </p:pic>
      <p:sp>
        <p:nvSpPr>
          <p:cNvPr id="6" name="Title 1"/>
          <p:cNvSpPr txBox="1">
            <a:spLocks/>
          </p:cNvSpPr>
          <p:nvPr/>
        </p:nvSpPr>
        <p:spPr>
          <a:xfrm>
            <a:off x="18549" y="5155720"/>
            <a:ext cx="9295222"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老底嘉附近乡村里的温水对眼睛有帮助。</a:t>
            </a:r>
            <a:endParaRPr lang="en-US" altLang="zh-CN" sz="3800" b="1" dirty="0">
              <a:solidFill>
                <a:prstClr val="white"/>
              </a:solidFill>
              <a:latin typeface="ＭＳ Ｐゴシック"/>
              <a:ea typeface="ＭＳ Ｐゴシック"/>
              <a:cs typeface="ＭＳ Ｐゴシック"/>
            </a:endParaRPr>
          </a:p>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注意在废墟上的钙层</a:t>
            </a:r>
            <a:endParaRPr lang="en-SG" sz="3800" b="1" dirty="0">
              <a:solidFill>
                <a:prstClr val="white"/>
              </a:solidFill>
              <a:latin typeface="ＭＳ Ｐゴシック"/>
              <a:ea typeface="ＭＳ Ｐゴシック"/>
              <a:cs typeface="ＭＳ Ｐゴシック"/>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913733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5436096" y="457200"/>
            <a:ext cx="3600400" cy="3692525"/>
          </a:xfrm>
        </p:spPr>
        <p:txBody>
          <a:bodyPr/>
          <a:lstStyle/>
          <a:p>
            <a:pPr algn="l"/>
            <a:r>
              <a:rPr lang="en-US" altLang="ja-JP" sz="4000" b="1" dirty="0">
                <a:effectLst>
                  <a:glow rad="317500">
                    <a:schemeClr val="tx1">
                      <a:alpha val="75000"/>
                    </a:schemeClr>
                  </a:glow>
                </a:effectLst>
                <a:latin typeface="Arial" charset="0"/>
                <a:ea typeface="ＭＳ Ｐゴシック" charset="0"/>
              </a:rPr>
              <a:t>Complacency</a:t>
            </a:r>
            <a:endParaRPr lang="en-US" sz="4000" b="1" dirty="0">
              <a:effectLst>
                <a:glow rad="317500">
                  <a:schemeClr val="tx1">
                    <a:alpha val="75000"/>
                  </a:schemeClr>
                </a:glow>
              </a:effectLst>
              <a:latin typeface="Arial" charset="0"/>
              <a:ea typeface="ＭＳ Ｐゴシック" charset="0"/>
            </a:endParaRPr>
          </a:p>
        </p:txBody>
      </p:sp>
      <p:pic>
        <p:nvPicPr>
          <p:cNvPr id="3" name="Picture 2" descr="rev 3 Complacenc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884" y="0"/>
            <a:ext cx="9144883" cy="5669828"/>
          </a:xfrm>
          <a:prstGeom prst="rect">
            <a:avLst/>
          </a:prstGeom>
        </p:spPr>
      </p:pic>
      <p:sp>
        <p:nvSpPr>
          <p:cNvPr id="5" name="TextBox 4"/>
          <p:cNvSpPr txBox="1"/>
          <p:nvPr/>
        </p:nvSpPr>
        <p:spPr>
          <a:xfrm>
            <a:off x="1256302" y="5898767"/>
            <a:ext cx="6868669" cy="723275"/>
          </a:xfrm>
          <a:prstGeom prst="rect">
            <a:avLst/>
          </a:prstGeom>
          <a:noFill/>
        </p:spPr>
        <p:txBody>
          <a:bodyPr wrap="square" rtlCol="0">
            <a:spAutoFit/>
          </a:bodyPr>
          <a:lstStyle/>
          <a:p>
            <a:pPr algn="ctr"/>
            <a:r>
              <a:rPr lang="zh-CN" altLang="en-US" sz="4100" b="1" dirty="0">
                <a:solidFill>
                  <a:srgbClr val="FFFFFF"/>
                </a:solidFill>
              </a:rPr>
              <a:t>摇头摆尾</a:t>
            </a:r>
            <a:endParaRPr lang="en-US" sz="4100" b="1" dirty="0">
              <a:solidFill>
                <a:srgbClr val="FFFFFF"/>
              </a:solidFill>
            </a:endParaRPr>
          </a:p>
        </p:txBody>
      </p:sp>
    </p:spTree>
    <p:extLst>
      <p:ext uri="{BB962C8B-B14F-4D97-AF65-F5344CB8AC3E}">
        <p14:creationId xmlns:p14="http://schemas.microsoft.com/office/powerpoint/2010/main" val="7511141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zh-CN" alt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基督的主权高于所有教会</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耶稣通过七封信揭示七个教会内部妥协和外来敌对的光景，宣告祂审判所有教会的主权</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启</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2–3)</a:t>
            </a: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21209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307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286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撒狄体育馆</a:t>
            </a:r>
            <a:endParaRPr lang="en-US" dirty="0"/>
          </a:p>
        </p:txBody>
      </p:sp>
    </p:spTree>
    <p:extLst>
      <p:ext uri="{BB962C8B-B14F-4D97-AF65-F5344CB8AC3E}">
        <p14:creationId xmlns:p14="http://schemas.microsoft.com/office/powerpoint/2010/main" val="30350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51850"/>
            <a:ext cx="9144000" cy="82191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a:t>
            </a:r>
            <a:r>
              <a:rPr lang="en-US" dirty="0"/>
              <a:t>, </a:t>
            </a:r>
            <a:r>
              <a:rPr lang="zh-CN" altLang="en-US" dirty="0"/>
              <a:t>公元四年</a:t>
            </a:r>
            <a:endParaRPr lang="en-US" dirty="0"/>
          </a:p>
        </p:txBody>
      </p:sp>
    </p:spTree>
    <p:extLst>
      <p:ext uri="{BB962C8B-B14F-4D97-AF65-F5344CB8AC3E}">
        <p14:creationId xmlns:p14="http://schemas.microsoft.com/office/powerpoint/2010/main" val="144093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pPr>
              <a:defRPr/>
            </a:pP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与众不同</a:t>
            </a:r>
            <a:r>
              <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 </a:t>
            </a: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却死</a:t>
            </a:r>
            <a:r>
              <a:rPr lang="zh-CN"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亡</a:t>
            </a:r>
            <a:endPar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HT" altLang="en-US" b="1" dirty="0">
                <a:solidFill>
                  <a:srgbClr val="000000"/>
                </a:solidFill>
                <a:latin typeface="Arial" charset="0"/>
                <a:ea typeface="ＭＳ Ｐゴシック" charset="0"/>
              </a:rPr>
              <a:t>撒 狄</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a:t>
            </a:r>
            <a:r>
              <a:rPr lang="zh-TW" altLang="en-US" b="1" dirty="0">
                <a:solidFill>
                  <a:srgbClr val="000000"/>
                </a:solidFill>
                <a:latin typeface="Arial" charset="0"/>
                <a:ea typeface="ＭＳ Ｐゴシック" charset="0"/>
              </a:rPr>
              <a:t>启示录 </a:t>
            </a:r>
            <a:r>
              <a:rPr lang="en-US" b="1" dirty="0">
                <a:solidFill>
                  <a:srgbClr val="000000"/>
                </a:solidFill>
                <a:latin typeface="Arial" charset="0"/>
                <a:ea typeface="ＭＳ Ｐゴシック" charset="0"/>
              </a:rPr>
              <a:t>3:1-6)</a:t>
            </a:r>
          </a:p>
        </p:txBody>
      </p:sp>
    </p:spTree>
    <p:extLst>
      <p:ext uri="{BB962C8B-B14F-4D97-AF65-F5344CB8AC3E}">
        <p14:creationId xmlns:p14="http://schemas.microsoft.com/office/powerpoint/2010/main" val="1482758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撒狄犹太教堂讲坛</a:t>
            </a:r>
            <a:endParaRPr lang="en-US" dirty="0"/>
          </a:p>
        </p:txBody>
      </p:sp>
    </p:spTree>
    <p:extLst>
      <p:ext uri="{BB962C8B-B14F-4D97-AF65-F5344CB8AC3E}">
        <p14:creationId xmlns:p14="http://schemas.microsoft.com/office/powerpoint/2010/main" val="390769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撒狄犹太教堂镶嵌图案</a:t>
            </a:r>
            <a:r>
              <a:rPr lang="en-US" dirty="0"/>
              <a:t>, </a:t>
            </a:r>
            <a:r>
              <a:rPr lang="zh-CN" altLang="en-US" dirty="0"/>
              <a:t>公元四百年</a:t>
            </a:r>
            <a:endParaRPr lang="en-US" dirty="0"/>
          </a:p>
        </p:txBody>
      </p:sp>
    </p:spTree>
    <p:extLst>
      <p:ext uri="{BB962C8B-B14F-4D97-AF65-F5344CB8AC3E}">
        <p14:creationId xmlns:p14="http://schemas.microsoft.com/office/powerpoint/2010/main" val="2623445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sz="3200" dirty="0"/>
              <a:t>撒狄到波斯的罗马式铺面道路</a:t>
            </a:r>
            <a:endParaRPr lang="en-US" sz="3200" dirty="0"/>
          </a:p>
        </p:txBody>
      </p:sp>
    </p:spTree>
    <p:extLst>
      <p:ext uri="{BB962C8B-B14F-4D97-AF65-F5344CB8AC3E}">
        <p14:creationId xmlns:p14="http://schemas.microsoft.com/office/powerpoint/2010/main" val="79576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68153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normAutofit/>
          </a:bodyPr>
          <a:lstStyle/>
          <a:p>
            <a:r>
              <a:rPr lang="zh-CN" altLang="en-US" sz="3600" b="1" dirty="0">
                <a:effectLst>
                  <a:glow rad="152400">
                    <a:schemeClr val="tx1"/>
                  </a:glow>
                </a:effectLst>
                <a:latin typeface="Arial" charset="0"/>
                <a:ea typeface="ＭＳ Ｐゴシック" charset="0"/>
              </a:rPr>
              <a:t>约翰预言那位荣耀的耶稣已见证了祂能处理教会内的问题</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9905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那七星和七个金灯台的奥秘是什么</a:t>
            </a:r>
            <a:r>
              <a:rPr lang="en-US" sz="4000" b="1" dirty="0">
                <a:solidFill>
                  <a:schemeClr val="bg1"/>
                </a:solidFill>
                <a:effectLst>
                  <a:glow rad="152400">
                    <a:schemeClr val="tx1"/>
                  </a:glow>
                </a:effectLst>
                <a:latin typeface="Arial"/>
                <a:cs typeface="Arial"/>
              </a:rPr>
              <a:t>(1:20 </a:t>
            </a:r>
            <a:r>
              <a:rPr lang="en-US" sz="3200" b="1" dirty="0">
                <a:solidFill>
                  <a:schemeClr val="bg1"/>
                </a:solidFill>
                <a:effectLst>
                  <a:glow rad="152400">
                    <a:schemeClr val="tx1"/>
                  </a:glow>
                </a:effectLst>
                <a:latin typeface="Arial"/>
                <a:cs typeface="Arial"/>
              </a:rPr>
              <a:t>新译本</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r>
              <a:rPr lang="en-US" altLang="zh-TW" b="1" dirty="0">
                <a:solidFill>
                  <a:prstClr val="white"/>
                </a:solidFill>
                <a:effectLst>
                  <a:glow rad="152400">
                    <a:prstClr val="black"/>
                  </a:glow>
                </a:effectLst>
                <a:latin typeface="Arial"/>
                <a:cs typeface="Arial"/>
              </a:rPr>
              <a:t>"</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59530060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ＭＳ Ｐゴシック"/>
                <a:ea typeface="ＭＳ Ｐゴシック"/>
                <a:cs typeface="ＭＳ Ｐゴシック"/>
              </a:rPr>
              <a:t>撒 狄</a:t>
            </a:r>
            <a:r>
              <a:rPr lang="zh-CN" altLang="en-US" sz="2800" dirty="0">
                <a:latin typeface="ＭＳ Ｐゴシック"/>
                <a:ea typeface="ＭＳ Ｐゴシック"/>
                <a:cs typeface="ＭＳ Ｐゴシック"/>
              </a:rPr>
              <a:t> </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启</a:t>
            </a:r>
            <a:r>
              <a:rPr lang="en-US" altLang="zh-CN" sz="2800" dirty="0">
                <a:latin typeface="ＭＳ Ｐゴシック"/>
                <a:ea typeface="ＭＳ Ｐゴシック"/>
                <a:cs typeface="ＭＳ Ｐゴシック"/>
              </a:rPr>
              <a:t>3</a:t>
            </a:r>
            <a:r>
              <a:rPr lang="zh-CN" altLang="en-US" sz="2800" dirty="0">
                <a:latin typeface="ＭＳ Ｐゴシック"/>
                <a:ea typeface="ＭＳ Ｐゴシック"/>
                <a:cs typeface="ＭＳ Ｐゴシック"/>
              </a:rPr>
              <a:t>：</a:t>
            </a:r>
            <a:r>
              <a:rPr lang="en-US" altLang="zh-CN" sz="2800" dirty="0">
                <a:latin typeface="ＭＳ Ｐゴシック"/>
                <a:ea typeface="ＭＳ Ｐゴシック"/>
                <a:cs typeface="ＭＳ Ｐゴシック"/>
              </a:rPr>
              <a:t>1-6</a:t>
            </a:r>
            <a:r>
              <a:rPr lang="en-US" sz="2800" dirty="0">
                <a:latin typeface="ＭＳ Ｐゴシック"/>
                <a:ea typeface="ＭＳ Ｐゴシック"/>
                <a:cs typeface="ＭＳ Ｐゴシック"/>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spTree>
    <p:extLst>
      <p:ext uri="{BB962C8B-B14F-4D97-AF65-F5344CB8AC3E}">
        <p14:creationId xmlns:p14="http://schemas.microsoft.com/office/powerpoint/2010/main" val="3203637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zh-CN" altLang="en-US" dirty="0">
                <a:latin typeface="ＭＳ Ｐゴシック"/>
                <a:ea typeface="ＭＳ Ｐゴシック"/>
                <a:cs typeface="ＭＳ Ｐゴシック"/>
              </a:rPr>
              <a:t>耶稣知道你的好行为和名声</a:t>
            </a:r>
            <a:endParaRPr lang="en-US" b="1" dirty="0">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599471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zh-CN" altLang="en-US" b="1" dirty="0">
                <a:latin typeface="Arial" charset="0"/>
                <a:ea typeface="ＭＳ Ｐゴシック" charset="0"/>
              </a:rPr>
              <a:t>你有多在意？</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98990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417166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14818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耶稣知道那恶的。</a:t>
            </a:r>
            <a:endParaRPr lang="en-US" b="1" dirty="0">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53934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grpSp>
        <p:nvGrpSpPr>
          <p:cNvPr id="43" name="Group 42"/>
          <p:cNvGrpSpPr>
            <a:grpSpLocks/>
          </p:cNvGrpSpPr>
          <p:nvPr/>
        </p:nvGrpSpPr>
        <p:grpSpPr bwMode="auto">
          <a:xfrm>
            <a:off x="2592387" y="175790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其 实 是 死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847334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10306" name="Rectangle 2"/>
          <p:cNvSpPr>
            <a:spLocks noGrp="1" noChangeArrowheads="1"/>
          </p:cNvSpPr>
          <p:nvPr>
            <p:ph type="ctrTitle"/>
          </p:nvPr>
        </p:nvSpPr>
        <p:spPr>
          <a:xfrm>
            <a:off x="0" y="94710"/>
            <a:ext cx="9144000" cy="923617"/>
          </a:xfrm>
          <a:effectLst>
            <a:outerShdw blurRad="63500" dist="35921" dir="2700000" algn="ctr" rotWithShape="0">
              <a:srgbClr val="000000">
                <a:alpha val="74998"/>
              </a:srgbClr>
            </a:outerShdw>
          </a:effectLst>
        </p:spPr>
        <p:txBody>
          <a:bodyPr/>
          <a:lstStyle/>
          <a:p>
            <a:r>
              <a:rPr lang="zh-SG" altLang="en-US" b="1" dirty="0">
                <a:latin typeface="ＭＳ Ｐゴシック"/>
                <a:ea typeface="ＭＳ Ｐゴシック"/>
                <a:cs typeface="ＭＳ Ｐゴシック"/>
              </a:rPr>
              <a:t>撒 狄</a:t>
            </a:r>
            <a:r>
              <a:rPr lang="en-US" b="1" dirty="0">
                <a:solidFill>
                  <a:schemeClr val="bg1"/>
                </a:solidFill>
                <a:latin typeface="ＭＳ Ｐゴシック"/>
                <a:ea typeface="ＭＳ Ｐゴシック"/>
                <a:cs typeface="ＭＳ Ｐゴシック"/>
              </a:rPr>
              <a:t>: </a:t>
            </a:r>
            <a:r>
              <a:rPr lang="zh-SG" altLang="en-US" b="1" dirty="0">
                <a:latin typeface="ＭＳ Ｐゴシック"/>
                <a:ea typeface="ＭＳ Ｐゴシック"/>
                <a:cs typeface="ＭＳ Ｐゴシック"/>
              </a:rPr>
              <a:t>与众不同</a:t>
            </a:r>
            <a:r>
              <a:rPr lang="zh-CN" altLang="en-US" b="1" dirty="0">
                <a:latin typeface="ＭＳ Ｐゴシック"/>
                <a:ea typeface="ＭＳ Ｐゴシック"/>
                <a:cs typeface="ＭＳ Ｐゴシック"/>
              </a:rPr>
              <a:t>却死亡</a:t>
            </a:r>
            <a:endParaRPr lang="en-US" b="1" dirty="0">
              <a:latin typeface="ＭＳ Ｐゴシック"/>
              <a:ea typeface="ＭＳ Ｐゴシック"/>
              <a:cs typeface="ＭＳ Ｐゴシック"/>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a:t>
            </a:r>
            <a:r>
              <a:rPr lang="zh-CN" altLang="en-US" sz="3600" b="1" dirty="0"/>
              <a:t>按 名 你 是 </a:t>
            </a:r>
            <a:r>
              <a:rPr lang="zh-CN" altLang="en-US" sz="3600" b="1" dirty="0">
                <a:solidFill>
                  <a:srgbClr val="FFFF00"/>
                </a:solidFill>
              </a:rPr>
              <a:t>活 的</a:t>
            </a:r>
            <a:r>
              <a:rPr lang="zh-CN" altLang="en-US" sz="3600" b="1" dirty="0"/>
              <a:t> ， 其 实 是 </a:t>
            </a:r>
            <a:r>
              <a:rPr lang="zh-CN" altLang="en-US" sz="3600" b="1" dirty="0">
                <a:solidFill>
                  <a:srgbClr val="FFFF00"/>
                </a:solidFill>
              </a:rPr>
              <a:t>死 的</a:t>
            </a:r>
            <a:r>
              <a:rPr lang="zh-CN" altLang="en-US" sz="3600" b="1" dirty="0"/>
              <a:t> 。</a:t>
            </a:r>
            <a:r>
              <a:rPr lang="en-US" altLang="zh-CN" sz="3600" b="1" dirty="0"/>
              <a:t>"</a:t>
            </a:r>
            <a:r>
              <a:rPr lang="en-US" sz="3600" b="1" dirty="0"/>
              <a:t> (3:1)</a:t>
            </a:r>
          </a:p>
        </p:txBody>
      </p:sp>
    </p:spTree>
    <p:extLst>
      <p:ext uri="{BB962C8B-B14F-4D97-AF65-F5344CB8AC3E}">
        <p14:creationId xmlns:p14="http://schemas.microsoft.com/office/powerpoint/2010/main" val="1974434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zh-TW" altLang="en-US" sz="6000" b="1" dirty="0">
                <a:effectLst>
                  <a:glow rad="177800">
                    <a:schemeClr val="tx1"/>
                  </a:glow>
                </a:effectLst>
                <a:latin typeface="Arial" charset="0"/>
                <a:ea typeface="ＭＳ Ｐゴシック" charset="0"/>
              </a:rPr>
              <a:t>撒 狄</a:t>
            </a:r>
            <a:r>
              <a:rPr lang="en-US" altLang="zh-TW" sz="6000" b="1" dirty="0">
                <a:effectLst>
                  <a:glow rad="177800">
                    <a:schemeClr val="tx1"/>
                  </a:glow>
                </a:effectLst>
                <a:latin typeface="Arial" charset="0"/>
                <a:ea typeface="ＭＳ Ｐゴシック" charset="0"/>
              </a:rPr>
              <a:t>: </a:t>
            </a:r>
            <a:r>
              <a:rPr lang="zh-TW" altLang="en-US" sz="6000" b="1" dirty="0">
                <a:effectLst>
                  <a:glow rad="177800">
                    <a:schemeClr val="tx1"/>
                  </a:glow>
                </a:effectLst>
                <a:latin typeface="Arial" charset="0"/>
                <a:ea typeface="ＭＳ Ｐゴシック" charset="0"/>
              </a:rPr>
              <a:t>与众不同却死亡</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0262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latin typeface="MS PGothic" pitchFamily="34" charset="-128"/>
                <a:ea typeface="MS PGothic" pitchFamily="34" charset="-128"/>
              </a:rPr>
              <a:t>"</a:t>
            </a:r>
            <a:r>
              <a:rPr lang="zh-CN" altLang="en-US" sz="4400" b="1" dirty="0">
                <a:latin typeface="MS PGothic" pitchFamily="34" charset="-128"/>
                <a:ea typeface="MS PGothic" pitchFamily="34" charset="-128"/>
              </a:rPr>
              <a:t>假设圣灵退出了现今的教会</a:t>
            </a:r>
            <a:r>
              <a:rPr lang="en-US" sz="4400" b="1" dirty="0">
                <a:latin typeface="MS PGothic" pitchFamily="34" charset="-128"/>
                <a:ea typeface="MS PGothic" pitchFamily="34" charset="-128"/>
              </a:rPr>
              <a:t>,</a:t>
            </a:r>
            <a:r>
              <a:rPr lang="zh-CN" altLang="en-US" sz="4400" b="1" dirty="0">
                <a:latin typeface="MS PGothic" pitchFamily="34" charset="-128"/>
                <a:ea typeface="MS PGothic" pitchFamily="34" charset="-128"/>
              </a:rPr>
              <a:t>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我们所行的会继续並且没人知道那差异。假设圣灵从退出了新约教会，百分之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他们所行的将会停止，並每个人会知道其差异。</a:t>
            </a:r>
            <a:r>
              <a:rPr lang="en-US" altLang="zh-CN" sz="4400" b="1" dirty="0"/>
              <a:t>"</a:t>
            </a:r>
            <a:r>
              <a:rPr lang="zh-CN" altLang="en-US" sz="4400" b="1" dirty="0"/>
              <a:t> </a:t>
            </a:r>
            <a:endParaRPr lang="en-SG" sz="4400"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4130846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800000"/>
                  </a:solidFill>
                  <a:effectLst>
                    <a:outerShdw blurRad="38100" dist="38100" dir="2700000" algn="tl">
                      <a:srgbClr val="000000">
                        <a:alpha val="43137"/>
                      </a:srgbClr>
                    </a:outerShdw>
                  </a:effectLst>
                  <a:latin typeface="Arial"/>
                  <a:cs typeface="Arial"/>
                </a:rPr>
                <a:t>劝告</a:t>
              </a:r>
              <a:r>
                <a:rPr lang="zh-CN" altLang="en-US" b="1" dirty="0">
                  <a:solidFill>
                    <a:srgbClr val="800000"/>
                  </a:solidFill>
                  <a:effectLst>
                    <a:outerShdw blurRad="38100" dist="38100" dir="2700000" algn="tl">
                      <a:srgbClr val="000000">
                        <a:alpha val="43137"/>
                      </a:srgbClr>
                    </a:outerShdw>
                  </a:effectLst>
                  <a:latin typeface="Arial"/>
                  <a:cs typeface="Arial"/>
                </a:rPr>
                <a:t>：</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遵 守 我 ，</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忍 耐 的 道</a:t>
              </a:r>
              <a:endParaRPr lang="en-US" b="1" dirty="0">
                <a:solidFill>
                  <a:srgbClr val="800000"/>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131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a:t>
            </a:r>
            <a:r>
              <a:rPr lang="en-US" altLang="zh-CN" sz="3600" b="1" dirty="0">
                <a:ea typeface="宋体"/>
              </a:rPr>
              <a:t> (3:2)</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885235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r>
              <a:rPr lang="zh-CN" altLang="en-US" dirty="0"/>
              <a:t>撒 狄 </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71231" r="43338"/>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98261" y="3569085"/>
            <a:ext cx="8925514" cy="2209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effectLst>
                  <a:glow rad="279400">
                    <a:prstClr val="black">
                      <a:alpha val="94000"/>
                    </a:prstClr>
                  </a:glow>
                  <a:outerShdw blurRad="38100" dist="38100" dir="2700000" algn="tl">
                    <a:srgbClr val="000000">
                      <a:alpha val="43137"/>
                    </a:srgbClr>
                  </a:outerShdw>
                </a:effectLst>
              </a:rPr>
              <a:t>撒 狄 城就处在这狭长陡峭的高原上（</a:t>
            </a:r>
            <a:r>
              <a:rPr lang="en-US" b="1" dirty="0">
                <a:effectLst>
                  <a:glow rad="279400">
                    <a:prstClr val="black">
                      <a:alpha val="94000"/>
                    </a:prstClr>
                  </a:glow>
                  <a:outerShdw blurRad="38100" dist="38100" dir="2700000" algn="tl">
                    <a:srgbClr val="000000">
                      <a:alpha val="43137"/>
                    </a:srgbClr>
                  </a:outerShdw>
                </a:effectLst>
              </a:rPr>
              <a:t> 457.5 </a:t>
            </a:r>
            <a:r>
              <a:rPr lang="zh-CN" altLang="en-US" b="1" dirty="0">
                <a:effectLst>
                  <a:glow rad="279400">
                    <a:prstClr val="black">
                      <a:alpha val="94000"/>
                    </a:prstClr>
                  </a:glow>
                  <a:outerShdw blurRad="38100" dist="38100" dir="2700000" algn="tl">
                    <a:srgbClr val="000000">
                      <a:alpha val="43137"/>
                    </a:srgbClr>
                  </a:outerShdw>
                </a:effectLst>
              </a:rPr>
              <a:t>米</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或</a:t>
            </a:r>
            <a:r>
              <a:rPr lang="en-US" b="1" dirty="0">
                <a:effectLst>
                  <a:glow rad="279400">
                    <a:prstClr val="black">
                      <a:alpha val="94000"/>
                    </a:prstClr>
                  </a:glow>
                  <a:outerShdw blurRad="38100" dist="38100" dir="2700000" algn="tl">
                    <a:srgbClr val="000000">
                      <a:alpha val="43137"/>
                    </a:srgbClr>
                  </a:outerShdw>
                </a:effectLst>
              </a:rPr>
              <a:t>1500 </a:t>
            </a:r>
            <a:r>
              <a:rPr lang="zh-CN" altLang="en-US" b="1" dirty="0">
                <a:effectLst>
                  <a:glow rad="279400">
                    <a:prstClr val="black">
                      <a:alpha val="94000"/>
                    </a:prstClr>
                  </a:glow>
                  <a:outerShdw blurRad="38100" dist="38100" dir="2700000" algn="tl">
                    <a:srgbClr val="000000">
                      <a:alpha val="43137"/>
                    </a:srgbClr>
                  </a:outerShdw>
                </a:effectLst>
              </a:rPr>
              <a:t>尺高</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，犹如一个坚不可摧的瞭望台。公元前</a:t>
            </a:r>
            <a:r>
              <a:rPr lang="en-US" altLang="zh-CN" b="1" dirty="0">
                <a:effectLst>
                  <a:glow rad="279400">
                    <a:prstClr val="black">
                      <a:alpha val="94000"/>
                    </a:prstClr>
                  </a:glow>
                  <a:outerShdw blurRad="38100" dist="38100" dir="2700000" algn="tl">
                    <a:srgbClr val="000000">
                      <a:alpha val="43137"/>
                    </a:srgbClr>
                  </a:outerShdw>
                </a:effectLst>
              </a:rPr>
              <a:t>549</a:t>
            </a:r>
            <a:r>
              <a:rPr lang="zh-CN" altLang="en-US" b="1" dirty="0">
                <a:effectLst>
                  <a:glow rad="279400">
                    <a:prstClr val="black">
                      <a:alpha val="94000"/>
                    </a:prstClr>
                  </a:glow>
                  <a:outerShdw blurRad="38100" dist="38100" dir="2700000" algn="tl">
                    <a:srgbClr val="000000">
                      <a:alpha val="43137"/>
                    </a:srgbClr>
                  </a:outerShdw>
                </a:effectLst>
              </a:rPr>
              <a:t>年波斯王古列 （居鲁士）的士兵趁它的</a:t>
            </a:r>
            <a:r>
              <a:rPr lang="zh-CN" altLang="en-US" b="1" dirty="0">
                <a:solidFill>
                  <a:srgbClr val="FFFF00"/>
                </a:solidFill>
                <a:effectLst>
                  <a:glow rad="279400">
                    <a:prstClr val="black">
                      <a:alpha val="94000"/>
                    </a:prstClr>
                  </a:glow>
                  <a:outerShdw blurRad="38100" dist="38100" dir="2700000" algn="tl">
                    <a:srgbClr val="000000">
                      <a:alpha val="43137"/>
                    </a:srgbClr>
                  </a:outerShdw>
                </a:effectLst>
              </a:rPr>
              <a:t>卫兵晚上熟睡时</a:t>
            </a:r>
            <a:r>
              <a:rPr lang="zh-CN" altLang="en-US" b="1" dirty="0">
                <a:effectLst>
                  <a:glow rad="279400">
                    <a:prstClr val="black">
                      <a:alpha val="94000"/>
                    </a:prstClr>
                  </a:glow>
                  <a:outerShdw blurRad="38100" dist="38100" dir="2700000" algn="tl">
                    <a:srgbClr val="000000">
                      <a:alpha val="43137"/>
                    </a:srgbClr>
                  </a:outerShdw>
                </a:effectLst>
              </a:rPr>
              <a:t>，成功的攀上北崖</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侵占撒狄城。三个世纪后 </a:t>
            </a:r>
            <a:r>
              <a:rPr lang="en-US" altLang="zh-CN" b="1" dirty="0">
                <a:effectLst>
                  <a:glow rad="279400">
                    <a:prstClr val="black">
                      <a:alpha val="94000"/>
                    </a:prstClr>
                  </a:glow>
                  <a:outerShdw blurRad="38100" dist="38100" dir="2700000" algn="tl">
                    <a:srgbClr val="000000">
                      <a:alpha val="43137"/>
                    </a:srgbClr>
                  </a:outerShdw>
                </a:effectLst>
              </a:rPr>
              <a:t>(</a:t>
            </a:r>
            <a:r>
              <a:rPr lang="zh-CN" altLang="en-US" b="1" dirty="0">
                <a:effectLst>
                  <a:glow rad="279400">
                    <a:prstClr val="black">
                      <a:alpha val="94000"/>
                    </a:prstClr>
                  </a:glow>
                  <a:outerShdw blurRad="38100" dist="38100" dir="2700000" algn="tl">
                    <a:srgbClr val="000000">
                      <a:alpha val="43137"/>
                    </a:srgbClr>
                  </a:outerShdw>
                </a:effectLst>
              </a:rPr>
              <a:t>公元前</a:t>
            </a:r>
            <a:r>
              <a:rPr lang="en-US" altLang="zh-CN" b="1" dirty="0">
                <a:effectLst>
                  <a:glow rad="279400">
                    <a:prstClr val="black">
                      <a:alpha val="94000"/>
                    </a:prstClr>
                  </a:glow>
                  <a:outerShdw blurRad="38100" dist="38100" dir="2700000" algn="tl">
                    <a:srgbClr val="000000">
                      <a:alpha val="43137"/>
                    </a:srgbClr>
                  </a:outerShdw>
                </a:effectLst>
              </a:rPr>
              <a:t>214</a:t>
            </a:r>
            <a:r>
              <a:rPr lang="zh-CN" altLang="en-US" b="1" dirty="0">
                <a:effectLst>
                  <a:glow rad="279400">
                    <a:prstClr val="black">
                      <a:alpha val="94000"/>
                    </a:prstClr>
                  </a:glow>
                  <a:outerShdw blurRad="38100" dist="38100" dir="2700000" algn="tl">
                    <a:srgbClr val="000000">
                      <a:alpha val="43137"/>
                    </a:srgbClr>
                  </a:outerShdw>
                </a:effectLst>
              </a:rPr>
              <a:t>年</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叙利亚西流古王朝的安提阿哥大帝再以同样的策略进攻获胜。</a:t>
            </a:r>
            <a:endParaRPr lang="en-SG" b="1" dirty="0">
              <a:effectLst>
                <a:glow rad="279400">
                  <a:prstClr val="black">
                    <a:alpha val="94000"/>
                  </a:prstClr>
                </a:glow>
                <a:outerShdw blurRad="38100" dist="38100" dir="2700000" algn="tl">
                  <a:srgbClr val="000000">
                    <a:alpha val="43137"/>
                  </a:srgbClr>
                </a:outerShdw>
              </a:effectLst>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960311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dirty="0">
                <a:effectLst>
                  <a:glow rad="177800">
                    <a:schemeClr val="tx1"/>
                  </a:glow>
                </a:effectLst>
                <a:latin typeface="Arial" charset="0"/>
                <a:ea typeface="ＭＳ Ｐゴシック" charset="0"/>
              </a:rPr>
              <a:t>在教堂睡觉</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698603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i="1" dirty="0">
                <a:effectLst>
                  <a:glow rad="177800">
                    <a:schemeClr val="tx1"/>
                  </a:glow>
                </a:effectLst>
                <a:latin typeface="Arial" charset="0"/>
                <a:ea typeface="ＭＳ Ｐゴシック" charset="0"/>
              </a:rPr>
              <a:t>不在教堂睡觉</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8844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494" r="29394"/>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zh-CN" altLang="en-US" dirty="0">
                <a:latin typeface="ＭＳ Ｐゴシック"/>
                <a:ea typeface="ＭＳ Ｐゴシック"/>
                <a:cs typeface="ＭＳ Ｐゴシック"/>
              </a:rPr>
              <a:t>几米</a:t>
            </a:r>
            <a:r>
              <a:rPr lang="en-US" dirty="0">
                <a:latin typeface="ＭＳ Ｐゴシック"/>
                <a:ea typeface="ＭＳ Ｐゴシック"/>
                <a:cs typeface="ＭＳ Ｐゴシック"/>
              </a:rPr>
              <a:t>•</a:t>
            </a:r>
            <a:r>
              <a:rPr lang="zh-CN" altLang="en-US" dirty="0">
                <a:latin typeface="ＭＳ Ｐゴシック"/>
                <a:ea typeface="ＭＳ Ｐゴシック"/>
                <a:cs typeface="ＭＳ Ｐゴシック"/>
              </a:rPr>
              <a:t>料恩案 </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06629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3519713"/>
            <a:ext cx="5150679" cy="339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他为你在崇拜中提供红牛维他命饮料</a:t>
            </a:r>
          </a:p>
        </p:txBody>
      </p:sp>
      <p:pic>
        <p:nvPicPr>
          <p:cNvPr id="5" name="Picture 4"/>
          <p:cNvPicPr>
            <a:picLocks noChangeAspect="1"/>
          </p:cNvPicPr>
          <p:nvPr/>
        </p:nvPicPr>
        <p:blipFill rotWithShape="1">
          <a:blip r:embed="rId4"/>
          <a:srcRect l="22651" t="5125" r="23942" b="6938"/>
          <a:stretch/>
        </p:blipFill>
        <p:spPr>
          <a:xfrm rot="802054">
            <a:off x="5950858" y="2558143"/>
            <a:ext cx="2104572" cy="4771572"/>
          </a:xfrm>
          <a:prstGeom prst="rect">
            <a:avLst/>
          </a:prstGeom>
        </p:spPr>
      </p:pic>
    </p:spTree>
    <p:extLst>
      <p:ext uri="{BB962C8B-B14F-4D97-AF65-F5344CB8AC3E}">
        <p14:creationId xmlns:p14="http://schemas.microsoft.com/office/powerpoint/2010/main" val="26781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8126108" cy="3498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他中断他的讲道，　他将剃须膏放至你手心里，再用羽毛挠你的鼻子。</a:t>
            </a:r>
          </a:p>
        </p:txBody>
      </p:sp>
    </p:spTree>
    <p:extLst>
      <p:ext uri="{BB962C8B-B14F-4D97-AF65-F5344CB8AC3E}">
        <p14:creationId xmlns:p14="http://schemas.microsoft.com/office/powerpoint/2010/main" val="392670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因为你无法聚精会神，他开始𠆤怀疑他的呼唤</a:t>
            </a:r>
            <a:r>
              <a:rPr lang="en-US" altLang="zh-CN" b="1" dirty="0">
                <a:solidFill>
                  <a:srgbClr val="FFFFFF"/>
                </a:solidFill>
                <a:effectLst>
                  <a:glow rad="177800">
                    <a:srgbClr val="000000"/>
                  </a:glow>
                </a:effectLst>
                <a:latin typeface="Arial" charset="0"/>
                <a:ea typeface="ＭＳ Ｐゴシック" charset="0"/>
              </a:rPr>
              <a:t>, </a:t>
            </a:r>
            <a:r>
              <a:rPr lang="zh-CN" altLang="en-US" b="1" dirty="0">
                <a:solidFill>
                  <a:srgbClr val="FFFFFF"/>
                </a:solidFill>
                <a:effectLst>
                  <a:glow rad="177800">
                    <a:srgbClr val="000000"/>
                  </a:glow>
                </a:effectLst>
                <a:latin typeface="Arial" charset="0"/>
                <a:ea typeface="ＭＳ Ｐゴシック" charset="0"/>
              </a:rPr>
              <a:t>然后停职，开始酗酒，孤单的死在旅馆里。</a:t>
            </a:r>
          </a:p>
          <a:p>
            <a:pPr algn="l"/>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36024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牧教认出你在崇拜中打盹的迹象。</a:t>
            </a:r>
            <a:endParaRPr lang="en-US" sz="3200" b="1" dirty="0">
              <a:solidFill>
                <a:schemeClr val="tx1"/>
              </a:solidFill>
              <a:latin typeface="Arial" charset="0"/>
              <a:ea typeface="ＭＳ Ｐゴシック" charset="0"/>
            </a:endParaRPr>
          </a:p>
        </p:txBody>
      </p:sp>
      <p:sp>
        <p:nvSpPr>
          <p:cNvPr id="5" name="Rectangle 2"/>
          <p:cNvSpPr txBox="1">
            <a:spLocks noChangeArrowheads="1"/>
          </p:cNvSpPr>
          <p:nvPr/>
        </p:nvSpPr>
        <p:spPr bwMode="auto">
          <a:xfrm>
            <a:off x="1830609" y="392515"/>
            <a:ext cx="3520478" cy="20732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chemeClr val="tx1"/>
                </a:solidFill>
                <a:latin typeface="MS PGothic" pitchFamily="34" charset="-128"/>
                <a:ea typeface="MS PGothic" pitchFamily="34" charset="-128"/>
              </a:rPr>
              <a:t>下星期天见</a:t>
            </a:r>
            <a:r>
              <a:rPr lang="en-US" sz="3200" b="1" dirty="0">
                <a:solidFill>
                  <a:schemeClr val="tx1"/>
                </a:solidFill>
                <a:latin typeface="MS PGothic" pitchFamily="34" charset="-128"/>
                <a:ea typeface="MS PGothic" pitchFamily="34" charset="-128"/>
              </a:rPr>
              <a:t>,</a:t>
            </a:r>
            <a:r>
              <a:rPr lang="zh-CN" altLang="en-US" sz="3200" b="1" dirty="0">
                <a:solidFill>
                  <a:schemeClr val="tx1"/>
                </a:solidFill>
              </a:rPr>
              <a:t>犹推古</a:t>
            </a:r>
            <a:r>
              <a:rPr lang="en-US" sz="3200" b="1" i="1" dirty="0">
                <a:solidFill>
                  <a:srgbClr val="000000"/>
                </a:solidFill>
                <a:latin typeface="Chalkboard"/>
                <a:ea typeface="ＭＳ Ｐゴシック" charset="0"/>
                <a:cs typeface="Chalkboard"/>
              </a:rPr>
              <a:t>!</a:t>
            </a:r>
          </a:p>
        </p:txBody>
      </p:sp>
    </p:spTree>
    <p:extLst>
      <p:ext uri="{BB962C8B-B14F-4D97-AF65-F5344CB8AC3E}">
        <p14:creationId xmlns:p14="http://schemas.microsoft.com/office/powerpoint/2010/main" val="2170983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遵 守 我 ，</a:t>
              </a:r>
              <a:endParaRPr lang="en-US" altLang="zh-CN"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忍 耐 的 道</a:t>
              </a:r>
              <a:endParaRPr lang="en-US" b="1" dirty="0">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20397" y="677936"/>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6778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 ；</a:t>
            </a:r>
            <a:r>
              <a:rPr lang="en-US" altLang="zh-CN" sz="3600" b="1" dirty="0">
                <a:ea typeface="宋体"/>
              </a:rPr>
              <a:t>. . . </a:t>
            </a:r>
          </a:p>
          <a:p>
            <a:pPr marL="0" indent="0" fontAlgn="auto">
              <a:spcAft>
                <a:spcPts val="0"/>
              </a:spcAft>
              <a:buFont typeface="Arial" pitchFamily="34" charset="0"/>
              <a:buNone/>
            </a:pPr>
            <a:r>
              <a:rPr lang="zh-CN" altLang="en-US" sz="3600" b="1" dirty="0">
                <a:ea typeface="宋体"/>
              </a:rPr>
              <a:t>若 不 </a:t>
            </a:r>
            <a:r>
              <a:rPr lang="zh-CN" altLang="en-US" sz="3600" b="1" dirty="0">
                <a:solidFill>
                  <a:srgbClr val="FFFF00"/>
                </a:solidFill>
                <a:ea typeface="宋体"/>
              </a:rPr>
              <a:t>儆 醒</a:t>
            </a:r>
            <a:r>
              <a:rPr lang="zh-CN" altLang="en-US" sz="3600" b="1" dirty="0">
                <a:ea typeface="宋体"/>
              </a:rPr>
              <a:t> ， 我 必 临 到 你 那 里 ， 如 同 贼 一 样 。 我 几 时 临 到 ， 你 也 决 不 能 知 道 。</a:t>
            </a:r>
            <a:r>
              <a:rPr lang="en-US" altLang="zh-CN" sz="3600" b="1" dirty="0">
                <a:ea typeface="宋体"/>
              </a:rPr>
              <a:t>(3:2-3)</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3156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466008"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盲点</a:t>
            </a:r>
            <a:endParaRPr lang="en-US" sz="3200" b="1" dirty="0">
              <a:solidFill>
                <a:schemeClr val="tx1"/>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00"/>
                </a:solidFill>
              </a:rPr>
              <a:t>自己与他人知道的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304995" y="95926"/>
            <a:ext cx="3916167" cy="372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endParaRPr lang="en-US" altLang="zh-CN" sz="2400" b="1" dirty="0">
              <a:solidFill>
                <a:srgbClr val="000000"/>
              </a:solidFill>
              <a:latin typeface="Chalkduster"/>
              <a:ea typeface="ＭＳ Ｐゴシック" charset="0"/>
            </a:endParaRPr>
          </a:p>
          <a:p>
            <a:r>
              <a:rPr lang="zh-CN" altLang="en-US" sz="2400" b="1" dirty="0">
                <a:solidFill>
                  <a:srgbClr val="000000"/>
                </a:solidFill>
              </a:rPr>
              <a:t>別人知道的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r>
              <a:rPr lang="zh-CN" altLang="en-US" sz="2400" b="1" dirty="0">
                <a:solidFill>
                  <a:srgbClr val="000000"/>
                </a:solidFill>
              </a:rPr>
              <a:t>自己知道的</a:t>
            </a:r>
            <a:endParaRPr lang="en-US" sz="2400" b="1" dirty="0">
              <a:solidFill>
                <a:srgbClr val="000000"/>
              </a:solidFill>
              <a:latin typeface="Chalkduster"/>
              <a:ea typeface="ＭＳ Ｐゴシック" charset="0"/>
              <a:cs typeface="Chalkduster"/>
            </a:endParaRPr>
          </a:p>
          <a:p>
            <a:endParaRPr lang="en-US" sz="24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b="1" dirty="0">
              <a:solidFill>
                <a:srgbClr val="000000"/>
              </a:solidFill>
            </a:endParaRPr>
          </a:p>
          <a:p>
            <a:r>
              <a:rPr lang="zh-CN" altLang="en-US" sz="2400" b="1" dirty="0">
                <a:solidFill>
                  <a:srgbClr val="000000"/>
                </a:solidFill>
              </a:rPr>
              <a:t>无人知道的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537328" y="517819"/>
            <a:ext cx="3676917" cy="15001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家人</a:t>
            </a:r>
            <a:endParaRPr lang="en-US" sz="2800" b="1" dirty="0">
              <a:solidFill>
                <a:schemeClr val="tx1"/>
              </a:solidFill>
              <a:latin typeface="Arial Black"/>
              <a:ea typeface="ＭＳ Ｐゴシック" charset="0"/>
              <a:cs typeface="Arial Black"/>
            </a:endParaRPr>
          </a:p>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灵命缺养</a:t>
            </a:r>
            <a:endParaRPr lang="en-US" sz="2800" b="1" dirty="0">
              <a:solidFill>
                <a:schemeClr val="tx1"/>
              </a:solidFill>
              <a:latin typeface="Arial Black"/>
              <a:ea typeface="ＭＳ Ｐゴシック" charset="0"/>
              <a:cs typeface="Arial Black"/>
            </a:endParaRP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FFFFFF"/>
                </a:solidFill>
                <a:effectLst>
                  <a:glow rad="177800">
                    <a:srgbClr val="000000"/>
                  </a:glow>
                </a:effectLst>
                <a:latin typeface="Arial" charset="0"/>
                <a:ea typeface="ＭＳ Ｐゴシック" charset="0"/>
              </a:rPr>
              <a:t>http://</a:t>
            </a:r>
            <a:r>
              <a:rPr lang="en-US" sz="1800" b="1" dirty="0" err="1">
                <a:solidFill>
                  <a:srgbClr val="FFFFFF"/>
                </a:solidFill>
                <a:effectLst>
                  <a:glow rad="177800">
                    <a:srgbClr val="000000"/>
                  </a:glow>
                </a:effectLst>
                <a:latin typeface="Arial" charset="0"/>
                <a:ea typeface="ＭＳ Ｐゴシック" charset="0"/>
              </a:rPr>
              <a:t>asalesguy.com</a:t>
            </a:r>
            <a:r>
              <a:rPr lang="en-US" sz="1800" b="1" dirty="0">
                <a:solidFill>
                  <a:srgbClr val="FFFFFF"/>
                </a:solidFill>
                <a:effectLst>
                  <a:glow rad="177800">
                    <a:srgbClr val="000000"/>
                  </a:glow>
                </a:effectLst>
                <a:latin typeface="Arial" charset="0"/>
                <a:ea typeface="ＭＳ Ｐゴシック" charset="0"/>
              </a:rPr>
              <a:t>/2012/12/11/how-well-do-you-know-you/</a:t>
            </a:r>
          </a:p>
        </p:txBody>
      </p:sp>
      <p:sp>
        <p:nvSpPr>
          <p:cNvPr id="111618" name="Rectangle 2"/>
          <p:cNvSpPr>
            <a:spLocks noGrp="1" noChangeArrowheads="1"/>
          </p:cNvSpPr>
          <p:nvPr>
            <p:ph type="ctrTitle"/>
          </p:nvPr>
        </p:nvSpPr>
        <p:spPr>
          <a:xfrm rot="20288274">
            <a:off x="724826" y="2270662"/>
            <a:ext cx="5599296" cy="2389557"/>
          </a:xfrm>
        </p:spPr>
        <p:txBody>
          <a:bodyPr>
            <a:normAutofit/>
          </a:bodyPr>
          <a:lstStyle/>
          <a:p>
            <a:r>
              <a:rPr lang="zh-CN" altLang="en-US" sz="9600" b="1" dirty="0">
                <a:effectLst>
                  <a:glow rad="177800">
                    <a:schemeClr val="tx1"/>
                  </a:glow>
                </a:effectLst>
                <a:latin typeface="Arial" charset="0"/>
                <a:ea typeface="ＭＳ Ｐゴシック" charset="0"/>
              </a:rPr>
              <a:t>醒来吧</a:t>
            </a:r>
            <a:endParaRPr lang="en-US" sz="11500" b="1" dirty="0">
              <a:ln w="38100">
                <a:solidFill>
                  <a:srgbClr val="010201"/>
                </a:solidFill>
                <a:prstDash val="solid"/>
              </a:ln>
              <a:solidFill>
                <a:schemeClr val="tx1"/>
              </a:solidFill>
              <a:effectLst>
                <a:glow rad="139700">
                  <a:srgbClr val="010201">
                    <a:alpha val="40000"/>
                  </a:srgbClr>
                </a:glow>
                <a:innerShdw blurRad="63500" dist="50800" dir="10800000">
                  <a:prstClr val="black">
                    <a:alpha val="50000"/>
                  </a:prstClr>
                </a:innerShdw>
              </a:effectLst>
              <a:latin typeface="MS PGothic" pitchFamily="34" charset="-128"/>
              <a:ea typeface="MS PGothic" pitchFamily="34" charset="-128"/>
            </a:endParaRPr>
          </a:p>
        </p:txBody>
      </p:sp>
    </p:spTree>
    <p:extLst>
      <p:ext uri="{BB962C8B-B14F-4D97-AF65-F5344CB8AC3E}">
        <p14:creationId xmlns:p14="http://schemas.microsoft.com/office/powerpoint/2010/main" val="27324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46656"/>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zh-CN" altLang="en-US" sz="6000" dirty="0">
                <a:latin typeface="ＭＳ Ｐゴシック"/>
                <a:ea typeface="ＭＳ Ｐゴシック"/>
                <a:cs typeface="ＭＳ Ｐゴシック"/>
              </a:rPr>
              <a:t>耶稣提醒教会也要警醒</a:t>
            </a:r>
            <a:endParaRPr lang="en-US" sz="6000" b="1" dirty="0">
              <a:effectLst>
                <a:glow rad="1778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zh-CN" altLang="en-US" sz="4800" b="1" dirty="0">
                <a:effectLst>
                  <a:glow rad="228600">
                    <a:schemeClr val="tx1"/>
                  </a:glow>
                  <a:outerShdw blurRad="38100" dist="38100" dir="2700000" algn="tl">
                    <a:srgbClr val="000000">
                      <a:alpha val="43137"/>
                    </a:srgbClr>
                  </a:outerShdw>
                </a:effectLst>
              </a:rPr>
              <a:t>祂擁有我们所有一切</a:t>
            </a:r>
            <a:endParaRPr lang="en-US" sz="48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endParaRPr>
          </a:p>
          <a:p>
            <a:pPr marL="914400" indent="-914400" algn="l">
              <a:buFont typeface="+mj-lt"/>
              <a:buAutoNum type="arabicPeriod"/>
            </a:pPr>
            <a:r>
              <a:rPr lang="zh-CN" altLang="en-US" sz="4800" dirty="0">
                <a:effectLst>
                  <a:glow rad="228600">
                    <a:schemeClr val="tx1"/>
                  </a:glow>
                </a:effectLst>
              </a:rPr>
              <a:t>关心他人也意味着关心他们的孩子</a:t>
            </a:r>
            <a:endParaRPr lang="en-US" sz="48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341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a:t>
            </a:r>
            <a:r>
              <a:rPr lang="en-US" b="1" dirty="0">
                <a:latin typeface="ＭＳ Ｐゴシック"/>
                <a:ea typeface="ＭＳ Ｐゴシック"/>
                <a:cs typeface="ＭＳ Ｐゴシック"/>
              </a:rPr>
              <a:t>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2248626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那恶的。</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373834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盲点</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自己与他人知道的</a:t>
            </a:r>
            <a:endParaRPr lang="en-US" sz="2800" b="1"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別人知道的</a:t>
            </a:r>
            <a:endParaRPr lang="en-US" sz="2800" b="1"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自己知道的</a:t>
            </a:r>
            <a:endParaRPr lang="en-US" sz="28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无人知道的</a:t>
            </a:r>
            <a:endParaRPr lang="en-US" sz="2800" b="1"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1012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未来</a:t>
            </a:r>
            <a:r>
              <a:rPr lang="zh-CN" altLang="en-US" dirty="0">
                <a:latin typeface="ＭＳ Ｐゴシック"/>
                <a:ea typeface="ＭＳ Ｐゴシック"/>
                <a:cs typeface="ＭＳ Ｐゴシック"/>
              </a:rPr>
              <a:t>。</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30518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40896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04056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72190"/>
            <a:ext cx="9073599" cy="66858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zh-CN" altLang="en-US" sz="5400" b="1" dirty="0">
                <a:effectLst>
                  <a:glow rad="177800">
                    <a:schemeClr val="tx1"/>
                  </a:glow>
                </a:effectLst>
                <a:latin typeface="Arial" charset="0"/>
                <a:ea typeface="ＭＳ Ｐゴシック" charset="0"/>
              </a:rPr>
              <a:t>耶稣为你预備了美好的未来</a:t>
            </a:r>
            <a:r>
              <a:rPr lang="en-US" altLang="zh-CN" sz="5400" b="1" dirty="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77800">
                    <a:srgbClr val="000000"/>
                  </a:glow>
                </a:effectLst>
                <a:latin typeface="Arial" charset="0"/>
                <a:ea typeface="ＭＳ Ｐゴシック" charset="0"/>
              </a:rPr>
              <a:t>"</a:t>
            </a:r>
            <a:r>
              <a:rPr lang="zh-CN" altLang="en-US" sz="4000" b="1" dirty="0">
                <a:solidFill>
                  <a:srgbClr val="FFFFFF"/>
                </a:solidFill>
                <a:effectLst>
                  <a:glow rad="177800">
                    <a:srgbClr val="000000"/>
                  </a:glow>
                </a:effectLst>
                <a:latin typeface="Arial" charset="0"/>
                <a:ea typeface="ＭＳ Ｐゴシック" charset="0"/>
              </a:rPr>
              <a:t>圣灵向众教会所说的话，凡有耳的，就应当听。 </a:t>
            </a:r>
            <a:r>
              <a:rPr lang="en-US" altLang="zh-CN" sz="4000" b="1" dirty="0">
                <a:solidFill>
                  <a:srgbClr val="FFFFFF"/>
                </a:solidFill>
                <a:effectLst>
                  <a:glow rad="177800">
                    <a:srgbClr val="000000"/>
                  </a:glow>
                </a:effectLst>
                <a:latin typeface="Arial" charset="0"/>
                <a:ea typeface="ＭＳ Ｐゴシック" charset="0"/>
              </a:rPr>
              <a:t>" (3:6 </a:t>
            </a:r>
            <a:r>
              <a:rPr lang="zh-CN" altLang="en-US" sz="4000" b="1" dirty="0">
                <a:solidFill>
                  <a:srgbClr val="FFFFFF"/>
                </a:solidFill>
                <a:effectLst>
                  <a:glow rad="177800">
                    <a:srgbClr val="000000"/>
                  </a:glow>
                </a:effectLst>
                <a:latin typeface="Arial" charset="0"/>
                <a:ea typeface="ＭＳ Ｐゴシック" charset="0"/>
              </a:rPr>
              <a:t>新译本</a:t>
            </a:r>
            <a:r>
              <a:rPr lang="en-US" altLang="zh-CN" sz="4000" b="1" dirty="0">
                <a:solidFill>
                  <a:srgbClr val="FFFFFF"/>
                </a:solidFill>
                <a:effectLst>
                  <a:glow rad="177800">
                    <a:srgbClr val="000000"/>
                  </a:glow>
                </a:effectLst>
                <a:latin typeface="Arial" charset="0"/>
                <a:ea typeface="ＭＳ Ｐゴシック" charset="0"/>
              </a:rPr>
              <a:t>)</a:t>
            </a:r>
          </a:p>
        </p:txBody>
      </p:sp>
    </p:spTree>
    <p:extLst>
      <p:ext uri="{BB962C8B-B14F-4D97-AF65-F5344CB8AC3E}">
        <p14:creationId xmlns:p14="http://schemas.microsoft.com/office/powerpoint/2010/main" val="370979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568370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4241008" cy="4639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7200" dirty="0">
                <a:latin typeface="ＭＳ Ｐゴシック"/>
                <a:ea typeface="ＭＳ Ｐゴシック"/>
                <a:cs typeface="ＭＳ Ｐゴシック"/>
              </a:rPr>
              <a:t>別在</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教堂</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睡觉</a:t>
            </a:r>
            <a:r>
              <a:rPr lang="en-US" altLang="zh-CN" sz="7200" dirty="0">
                <a:latin typeface="ＭＳ Ｐゴシック"/>
                <a:ea typeface="ＭＳ Ｐゴシック"/>
                <a:cs typeface="ＭＳ Ｐゴシック"/>
              </a:rPr>
              <a:t>!</a:t>
            </a:r>
            <a:endParaRPr lang="en-US" sz="7200" b="1" dirty="0">
              <a:solidFill>
                <a:srgbClr val="FFFFFF"/>
              </a:solidFill>
              <a:effectLst>
                <a:glow rad="177800">
                  <a:srgbClr val="000000"/>
                </a:glow>
              </a:effectLst>
              <a:latin typeface="ＭＳ Ｐゴシック"/>
              <a:ea typeface="ＭＳ Ｐゴシック"/>
              <a:cs typeface="ＭＳ Ｐゴシック"/>
            </a:endParaRPr>
          </a:p>
        </p:txBody>
      </p:sp>
      <p:sp>
        <p:nvSpPr>
          <p:cNvPr id="111618" name="Rectangle 2"/>
          <p:cNvSpPr>
            <a:spLocks noGrp="1" noChangeArrowheads="1"/>
          </p:cNvSpPr>
          <p:nvPr>
            <p:ph type="ctrTitle"/>
          </p:nvPr>
        </p:nvSpPr>
        <p:spPr>
          <a:xfrm>
            <a:off x="3272250" y="241484"/>
            <a:ext cx="4036492" cy="963845"/>
          </a:xfrm>
          <a:noFill/>
        </p:spPr>
        <p:txBody>
          <a:bodyPr>
            <a:normAutofit/>
          </a:bodyPr>
          <a:lstStyle/>
          <a:p>
            <a:r>
              <a:rPr lang="zh-CN" altLang="en-US" sz="4800" b="1">
                <a:effectLst>
                  <a:glow rad="177800">
                    <a:schemeClr val="tx1"/>
                  </a:glow>
                </a:effectLst>
                <a:latin typeface="Arial" charset="0"/>
                <a:ea typeface="ＭＳ Ｐゴシック" charset="0"/>
              </a:rPr>
              <a:t>重点？</a:t>
            </a:r>
            <a:endParaRPr lang="en-US" sz="4800" b="1" dirty="0">
              <a:ln w="28575">
                <a:noFill/>
              </a:ln>
              <a:effectLst>
                <a:glow rad="228600">
                  <a:schemeClr val="accent4">
                    <a:satMod val="175000"/>
                    <a:alpha val="40000"/>
                  </a:schemeClr>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10201"/>
                </a:solidFill>
              </a:rPr>
              <a:t>妈妈</a:t>
            </a:r>
            <a:r>
              <a:rPr lang="en-US" altLang="zh-CN" sz="3200" b="1" dirty="0">
                <a:solidFill>
                  <a:srgbClr val="010201"/>
                </a:solidFill>
              </a:rPr>
              <a:t>,</a:t>
            </a:r>
            <a:r>
              <a:rPr lang="zh-CN" altLang="en-US" sz="3200" b="1" dirty="0">
                <a:solidFill>
                  <a:srgbClr val="010201"/>
                </a:solidFill>
              </a:rPr>
              <a:t>爸爸休息日的实践太过火了。</a:t>
            </a:r>
            <a:endParaRPr lang="en-US" sz="3200" b="1" dirty="0">
              <a:solidFill>
                <a:srgbClr val="010201"/>
              </a:solidFill>
              <a:latin typeface="Arial" charset="0"/>
              <a:ea typeface="ＭＳ Ｐゴシック" charset="0"/>
            </a:endParaRPr>
          </a:p>
        </p:txBody>
      </p:sp>
      <p:sp>
        <p:nvSpPr>
          <p:cNvPr id="2" name="矩形 1"/>
          <p:cNvSpPr/>
          <p:nvPr/>
        </p:nvSpPr>
        <p:spPr>
          <a:xfrm>
            <a:off x="3348334" y="0"/>
            <a:ext cx="2869999" cy="39589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伊甸园之后</a:t>
            </a:r>
          </a:p>
        </p:txBody>
      </p:sp>
    </p:spTree>
    <p:extLst>
      <p:ext uri="{BB962C8B-B14F-4D97-AF65-F5344CB8AC3E}">
        <p14:creationId xmlns:p14="http://schemas.microsoft.com/office/powerpoint/2010/main" val="4045429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en-US" sz="6000" b="1" dirty="0">
                <a:effectLst>
                  <a:glow rad="177800">
                    <a:schemeClr val="tx1"/>
                  </a:glow>
                </a:effectLst>
                <a:latin typeface="Arial" charset="0"/>
                <a:ea typeface="ＭＳ Ｐゴシック" charset="0"/>
              </a:rPr>
              <a:t>重点:</a:t>
            </a: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000" b="1" dirty="0">
                <a:solidFill>
                  <a:srgbClr val="FFFFFF"/>
                </a:solidFill>
                <a:effectLst>
                  <a:glow rad="177800">
                    <a:srgbClr val="000000"/>
                  </a:glow>
                </a:effectLst>
                <a:latin typeface="Arial" charset="0"/>
                <a:ea typeface="ＭＳ Ｐゴシック" charset="0"/>
              </a:rPr>
              <a:t>耶稣知道你的善，恶与</a:t>
            </a:r>
          </a:p>
          <a:p>
            <a:r>
              <a:rPr lang="zh-CN" altLang="en-US" sz="6000" b="1" dirty="0">
                <a:solidFill>
                  <a:srgbClr val="FFFFFF"/>
                </a:solidFill>
                <a:effectLst>
                  <a:glow rad="177800">
                    <a:srgbClr val="000000"/>
                  </a:glow>
                </a:effectLst>
                <a:latin typeface="Arial" charset="0"/>
                <a:ea typeface="ＭＳ Ｐゴシック" charset="0"/>
              </a:rPr>
              <a:t>未来</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2485815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pic>
        <p:nvPicPr>
          <p:cNvPr id="3" name="Picture 2" descr="2014 Happy New Year Background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15766"/>
            <a:ext cx="9139943" cy="6858000"/>
          </a:xfrm>
          <a:prstGeom prst="rect">
            <a:avLst/>
          </a:prstGeom>
        </p:spPr>
      </p:pic>
      <p:sp>
        <p:nvSpPr>
          <p:cNvPr id="4" name="Rectangle 3"/>
          <p:cNvSpPr/>
          <p:nvPr/>
        </p:nvSpPr>
        <p:spPr>
          <a:xfrm>
            <a:off x="4250718" y="1968458"/>
            <a:ext cx="800219" cy="461665"/>
          </a:xfrm>
          <a:prstGeom prst="rect">
            <a:avLst/>
          </a:prstGeom>
        </p:spPr>
        <p:txBody>
          <a:bodyPr wrap="none">
            <a:spAutoFit/>
          </a:bodyPr>
          <a:lstStyle/>
          <a:p>
            <a:r>
              <a:rPr lang="zh-CN" altLang="en-US" dirty="0"/>
              <a:t>新年</a:t>
            </a:r>
            <a:endParaRPr lang="en-US" dirty="0"/>
          </a:p>
        </p:txBody>
      </p:sp>
      <p:sp>
        <p:nvSpPr>
          <p:cNvPr id="5" name="Rectangle 4"/>
          <p:cNvSpPr/>
          <p:nvPr/>
        </p:nvSpPr>
        <p:spPr bwMode="auto">
          <a:xfrm>
            <a:off x="3578771" y="2049517"/>
            <a:ext cx="2506718" cy="463846"/>
          </a:xfrm>
          <a:prstGeom prst="rect">
            <a:avLst/>
          </a:prstGeom>
          <a:solidFill>
            <a:srgbClr val="FFFFCC"/>
          </a:solidFill>
          <a:ln w="9525" cap="flat" cmpd="sng" algn="ctr">
            <a:solidFill>
              <a:srgbClr val="FFFFCC"/>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新年</a:t>
            </a:r>
            <a:endParaRPr kumimoji="0" lang="en-US" sz="2400" b="1" i="0" u="none" strike="noStrike" cap="none" normalizeH="0" baseline="0" dirty="0">
              <a:ln>
                <a:noFill/>
              </a:ln>
              <a:solidFill>
                <a:srgbClr val="C00000"/>
              </a:solidFill>
              <a:effectLst/>
              <a:latin typeface="Comic Sans MS" pitchFamily="-112" charset="0"/>
            </a:endParaRPr>
          </a:p>
        </p:txBody>
      </p:sp>
      <p:sp>
        <p:nvSpPr>
          <p:cNvPr id="6" name="Rectangle 5"/>
          <p:cNvSpPr/>
          <p:nvPr/>
        </p:nvSpPr>
        <p:spPr bwMode="auto">
          <a:xfrm>
            <a:off x="1466193" y="4288221"/>
            <a:ext cx="6542690" cy="463846"/>
          </a:xfrm>
          <a:prstGeom prst="rect">
            <a:avLst/>
          </a:prstGeom>
          <a:solidFill>
            <a:srgbClr val="FFCC99"/>
          </a:solidFill>
          <a:ln w="9525" cap="flat" cmpd="sng" algn="ctr">
            <a:solidFill>
              <a:srgbClr val="FFCC99"/>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去起作用</a:t>
            </a:r>
            <a:endParaRPr kumimoji="0" lang="en-US" sz="2400" b="1" i="0" u="none" strike="noStrike" cap="none" normalizeH="0" baseline="0" dirty="0">
              <a:ln>
                <a:noFill/>
              </a:ln>
              <a:solidFill>
                <a:srgbClr val="C00000"/>
              </a:solidFill>
              <a:effectLst/>
              <a:latin typeface="Comic Sans MS" pitchFamily="-112" charset="0"/>
            </a:endParaRPr>
          </a:p>
        </p:txBody>
      </p:sp>
    </p:spTree>
    <p:extLst>
      <p:ext uri="{BB962C8B-B14F-4D97-AF65-F5344CB8AC3E}">
        <p14:creationId xmlns:p14="http://schemas.microsoft.com/office/powerpoint/2010/main" val="4140353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4008" y="1475873"/>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zh-CN" altLang="en-US" sz="6600" dirty="0">
                <a:latin typeface="ＭＳ Ｐゴシック"/>
                <a:ea typeface="ＭＳ Ｐゴシック"/>
                <a:cs typeface="ＭＳ Ｐゴシック"/>
              </a:rPr>
              <a:t>你会醒悟吗</a:t>
            </a:r>
            <a:r>
              <a:rPr lang="en-US" sz="6600" dirty="0">
                <a:latin typeface="ＭＳ Ｐゴシック"/>
                <a:ea typeface="ＭＳ Ｐゴシック"/>
                <a:cs typeface="ＭＳ Ｐゴシック"/>
              </a:rPr>
              <a:t>?</a:t>
            </a:r>
            <a:endParaRPr lang="en-US" sz="6600" b="1" dirty="0">
              <a:effectLst>
                <a:glow rad="177800">
                  <a:schemeClr val="tx1"/>
                </a:glow>
              </a:effectLst>
              <a:latin typeface="ＭＳ Ｐゴシック"/>
              <a:ea typeface="ＭＳ Ｐゴシック"/>
              <a:cs typeface="ＭＳ Ｐゴシック"/>
            </a:endParaRPr>
          </a:p>
        </p:txBody>
      </p:sp>
      <p:sp>
        <p:nvSpPr>
          <p:cNvPr id="5" name="Rectangle 4"/>
          <p:cNvSpPr/>
          <p:nvPr/>
        </p:nvSpPr>
        <p:spPr bwMode="auto">
          <a:xfrm>
            <a:off x="4235116" y="2470483"/>
            <a:ext cx="1540042" cy="2310505"/>
          </a:xfrm>
          <a:prstGeom prst="rect">
            <a:avLst/>
          </a:prstGeom>
          <a:solidFill>
            <a:schemeClr val="tx1"/>
          </a:solidFill>
          <a:ln w="9525" cap="flat" cmpd="sng" algn="ctr">
            <a:solidFill>
              <a:srgbClr val="01020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zh-CN" altLang="en-US" sz="4800" dirty="0">
                <a:solidFill>
                  <a:schemeClr val="bg1"/>
                </a:solidFill>
              </a:rPr>
              <a:t>会</a:t>
            </a:r>
            <a:endParaRPr lang="en-US" sz="4800" dirty="0">
              <a:solidFill>
                <a:schemeClr val="bg1"/>
              </a:solidFill>
            </a:endParaRPr>
          </a:p>
          <a:p>
            <a:r>
              <a:rPr lang="zh-CN" altLang="en-US" sz="4800" dirty="0">
                <a:solidFill>
                  <a:schemeClr val="bg1"/>
                </a:solidFill>
              </a:rPr>
              <a:t>不会</a:t>
            </a:r>
            <a:endParaRPr lang="en-US" sz="4800" dirty="0">
              <a:solidFill>
                <a:schemeClr val="bg1"/>
              </a:solidFill>
            </a:endParaRPr>
          </a:p>
          <a:p>
            <a:endParaRPr lang="en-US" sz="4800" dirty="0">
              <a:solidFill>
                <a:schemeClr val="bg1"/>
              </a:solidFill>
            </a:endParaRPr>
          </a:p>
        </p:txBody>
      </p:sp>
    </p:spTree>
    <p:extLst>
      <p:ext uri="{BB962C8B-B14F-4D97-AF65-F5344CB8AC3E}">
        <p14:creationId xmlns:p14="http://schemas.microsoft.com/office/powerpoint/2010/main" val="164704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非 拉 铁 非</a:t>
            </a:r>
            <a:br>
              <a:rPr lang="en-US" sz="8800" dirty="0">
                <a:solidFill>
                  <a:schemeClr val="bg1"/>
                </a:solidFill>
                <a:latin typeface="Arial" charset="0"/>
                <a:ea typeface="Osaka" charset="0"/>
                <a:cs typeface="Arial" charset="0"/>
              </a:rPr>
            </a:br>
            <a:r>
              <a:rPr lang="zh-CN" altLang="en-US" sz="7200" dirty="0">
                <a:solidFill>
                  <a:srgbClr val="FFFFFF"/>
                </a:solidFill>
                <a:latin typeface="Arial" charset="0"/>
                <a:cs typeface="Arial"/>
              </a:rPr>
              <a:t>启示录</a:t>
            </a:r>
            <a:r>
              <a:rPr lang="en-US" sz="7200" dirty="0">
                <a:solidFill>
                  <a:schemeClr val="bg1"/>
                </a:solidFill>
                <a:latin typeface="Arial" charset="0"/>
                <a:ea typeface="Osaka" charset="0"/>
                <a:cs typeface="Arial" charset="0"/>
              </a:rPr>
              <a:t> 3:7-13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2756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0596"/>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334374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23490"/>
          <a:stretch/>
        </p:blipFill>
        <p:spPr>
          <a:xfrm>
            <a:off x="1" y="-1"/>
            <a:ext cx="9252632" cy="6858001"/>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latin typeface="Arial"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430422"/>
            <a:ext cx="9144000" cy="980728"/>
          </a:xfrm>
          <a:noFill/>
        </p:spPr>
        <p:txBody>
          <a:bodyPr>
            <a:normAutofit fontScale="90000"/>
          </a:bodyPr>
          <a:lstStyle/>
          <a:p>
            <a:r>
              <a:rPr lang="zh-TW" altLang="en-US" sz="6000" b="1" dirty="0">
                <a:effectLst>
                  <a:glow rad="165100">
                    <a:schemeClr val="tx1"/>
                  </a:glow>
                </a:effectLst>
                <a:latin typeface="Arial" charset="0"/>
                <a:ea typeface="ＭＳ Ｐゴシック" charset="0"/>
              </a:rPr>
              <a:t>饱受折磨却传教使命</a:t>
            </a:r>
            <a:endParaRPr lang="en-US" sz="6000" b="1" dirty="0">
              <a:effectLst>
                <a:glow rad="1651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TW" altLang="en-US" sz="5400" b="1" dirty="0">
                <a:effectLst>
                  <a:glow rad="165100">
                    <a:schemeClr val="tx1"/>
                  </a:glow>
                </a:effectLst>
                <a:latin typeface="Arial" charset="0"/>
                <a:ea typeface="ＭＳ Ｐゴシック" charset="0"/>
              </a:rPr>
              <a:t>非 拉 铁 非</a:t>
            </a:r>
            <a:br>
              <a:rPr lang="en-US" sz="5400" b="1" dirty="0">
                <a:solidFill>
                  <a:srgbClr val="FFFFFF"/>
                </a:solidFill>
                <a:effectLst>
                  <a:glow rad="165100">
                    <a:srgbClr val="000000"/>
                  </a:glow>
                </a:effectLst>
                <a:latin typeface="Arial" charset="0"/>
                <a:ea typeface="ＭＳ Ｐゴシック" charset="0"/>
              </a:rPr>
            </a:br>
            <a:r>
              <a:rPr lang="en-US" sz="5400" b="1" dirty="0">
                <a:solidFill>
                  <a:srgbClr val="FFFFFF"/>
                </a:solidFill>
                <a:effectLst>
                  <a:glow rad="165100">
                    <a:srgbClr val="000000"/>
                  </a:glow>
                </a:effectLst>
                <a:latin typeface="Arial" charset="0"/>
                <a:ea typeface="ＭＳ Ｐゴシック" charset="0"/>
              </a:rPr>
              <a:t>(3:7-13)</a:t>
            </a:r>
          </a:p>
        </p:txBody>
      </p:sp>
    </p:spTree>
    <p:extLst>
      <p:ext uri="{BB962C8B-B14F-4D97-AF65-F5344CB8AC3E}">
        <p14:creationId xmlns:p14="http://schemas.microsoft.com/office/powerpoint/2010/main" val="2953165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dirty="0">
                <a:effectLst>
                  <a:glow rad="165100">
                    <a:schemeClr val="tx1"/>
                  </a:glow>
                </a:effectLst>
                <a:latin typeface="MS PGothic" pitchFamily="34" charset="-128"/>
                <a:ea typeface="MS PGothic" pitchFamily="34" charset="-128"/>
              </a:rPr>
              <a:t>聚集</a:t>
            </a:r>
            <a:endParaRPr lang="en-US" sz="9600" dirty="0">
              <a:effectLst>
                <a:glow rad="165100">
                  <a:schemeClr val="tx1"/>
                </a:glow>
              </a:effectLst>
              <a:latin typeface="MS PGothic" pitchFamily="34" charset="-128"/>
              <a:ea typeface="MS PGothic" pitchFamily="34" charset="-128"/>
            </a:endParaRPr>
          </a:p>
        </p:txBody>
      </p:sp>
    </p:spTree>
    <p:extLst>
      <p:ext uri="{BB962C8B-B14F-4D97-AF65-F5344CB8AC3E}">
        <p14:creationId xmlns:p14="http://schemas.microsoft.com/office/powerpoint/2010/main" val="308585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7200" b="1" dirty="0">
                <a:effectLst>
                  <a:glow rad="165100">
                    <a:schemeClr val="tx1"/>
                  </a:glow>
                </a:effectLst>
                <a:ea typeface="ＭＳ Ｐゴシック" charset="0"/>
              </a:rPr>
              <a:t>谁讨厌合一呢？</a:t>
            </a:r>
            <a:endParaRPr lang="en-US" sz="67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没一人</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127986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zh-CN" altLang="en-US" sz="6000" b="1" dirty="0">
                <a:latin typeface="MS PGothic" pitchFamily="34" charset="-128"/>
                <a:ea typeface="MS PGothic" pitchFamily="34" charset="-128"/>
              </a:rPr>
              <a:t>我们团结</a:t>
            </a:r>
            <a:endParaRPr lang="en-US" sz="60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dirty="0"/>
              <a:t>感谢上帝让我们团结虽然我们来自</a:t>
            </a:r>
            <a:r>
              <a:rPr lang="en-US" sz="4000" dirty="0"/>
              <a:t>16</a:t>
            </a:r>
            <a:r>
              <a:rPr lang="zh-CN" altLang="en-US" sz="4000" dirty="0"/>
              <a:t>个国家</a:t>
            </a:r>
            <a:r>
              <a:rPr lang="en-US" sz="4000" b="1" dirty="0">
                <a:solidFill>
                  <a:prstClr val="white"/>
                </a:solidFill>
                <a:effectLst>
                  <a:glow rad="165100">
                    <a:prstClr val="black"/>
                  </a:glow>
                </a:effectLst>
                <a:ea typeface="ＭＳ Ｐゴシック" charset="0"/>
              </a:rPr>
              <a:t>!</a:t>
            </a:r>
          </a:p>
        </p:txBody>
      </p:sp>
      <p:pic>
        <p:nvPicPr>
          <p:cNvPr id="2" name="Picture 1"/>
          <p:cNvPicPr>
            <a:picLocks noChangeAspect="1"/>
          </p:cNvPicPr>
          <p:nvPr/>
        </p:nvPicPr>
        <p:blipFill>
          <a:blip r:embed="rId3"/>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2231314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b="1" dirty="0">
                <a:latin typeface="MS PGothic" pitchFamily="34" charset="-128"/>
                <a:ea typeface="MS PGothic" pitchFamily="34" charset="-128"/>
              </a:rPr>
              <a:t>挤作一团</a:t>
            </a:r>
            <a:endParaRPr lang="en-US" sz="9600" b="1" dirty="0">
              <a:effectLst>
                <a:glow rad="165100">
                  <a:schemeClr val="tx1"/>
                </a:glow>
              </a:effectLst>
              <a:latin typeface="MS PGothic" pitchFamily="34" charset="-128"/>
              <a:ea typeface="MS PGothic" pitchFamily="34" charset="-128"/>
            </a:endParaRPr>
          </a:p>
        </p:txBody>
      </p:sp>
      <p:pic>
        <p:nvPicPr>
          <p:cNvPr id="8" name="Picture 7"/>
          <p:cNvPicPr>
            <a:picLocks noChangeAspect="1"/>
          </p:cNvPicPr>
          <p:nvPr/>
        </p:nvPicPr>
        <p:blipFill rotWithShape="1">
          <a:blip r:embed="rId3"/>
          <a:srcRect b="7008"/>
          <a:stretch/>
        </p:blipFill>
        <p:spPr>
          <a:xfrm>
            <a:off x="1252543" y="1791919"/>
            <a:ext cx="6846685" cy="4766018"/>
          </a:xfrm>
          <a:prstGeom prst="rect">
            <a:avLst/>
          </a:prstGeom>
        </p:spPr>
      </p:pic>
    </p:spTree>
    <p:extLst>
      <p:ext uri="{BB962C8B-B14F-4D97-AF65-F5344CB8AC3E}">
        <p14:creationId xmlns:p14="http://schemas.microsoft.com/office/powerpoint/2010/main" val="3147826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敬拜 </a:t>
            </a:r>
            <a:r>
              <a:rPr lang="en-US" sz="4800" b="1" dirty="0"/>
              <a:t>• </a:t>
            </a:r>
            <a:r>
              <a:rPr lang="zh-CN" altLang="en-US" sz="4800" b="1" dirty="0"/>
              <a:t>合一 </a:t>
            </a:r>
            <a:r>
              <a:rPr lang="en-US" sz="4800" b="1" dirty="0"/>
              <a:t>• </a:t>
            </a:r>
            <a:r>
              <a:rPr lang="zh-CN" altLang="en-US" sz="4800" b="1" dirty="0"/>
              <a:t>专注</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dirty="0"/>
              <a:t>圣洁的合一</a:t>
            </a:r>
            <a:endParaRPr lang="en-US" sz="7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319119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圣洁的合一</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每个人如同我们看</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行</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唱</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闻！</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85765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solidFill>
                  <a:prstClr val="white"/>
                </a:solidFill>
                <a:effectLst>
                  <a:glow rad="165100">
                    <a:prstClr val="black"/>
                  </a:glow>
                </a:effectLst>
                <a:ea typeface="ＭＳ Ｐゴシック" charset="0"/>
              </a:rPr>
              <a:t>圣洁的聚集</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4759717"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prstClr val="white"/>
                </a:solidFill>
                <a:effectLst>
                  <a:glow rad="165100">
                    <a:prstClr val="black"/>
                  </a:glow>
                </a:effectLst>
                <a:ea typeface="ＭＳ Ｐゴシック" charset="0"/>
              </a:rPr>
              <a:t>一致</a:t>
            </a:r>
            <a:r>
              <a:rPr lang="en-US" sz="4000" b="1" dirty="0">
                <a:solidFill>
                  <a:prstClr val="white"/>
                </a:solidFill>
                <a:effectLst>
                  <a:glow rad="165100">
                    <a:prstClr val="black"/>
                  </a:glow>
                </a:effectLst>
                <a:ea typeface="ＭＳ Ｐゴシック" charset="0"/>
              </a:rPr>
              <a:t>—</a:t>
            </a:r>
          </a:p>
          <a:p>
            <a:pPr>
              <a:defRPr/>
            </a:pPr>
            <a:r>
              <a:rPr lang="zh-CN" altLang="en-US" sz="4000" b="1" dirty="0">
                <a:solidFill>
                  <a:prstClr val="white"/>
                </a:solidFill>
                <a:effectLst>
                  <a:glow rad="165100">
                    <a:prstClr val="black"/>
                  </a:glow>
                </a:effectLst>
                <a:ea typeface="ＭＳ Ｐゴシック" charset="0"/>
              </a:rPr>
              <a:t>不是合一</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254623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zh-CN" altLang="en-US" b="1" dirty="0">
                <a:latin typeface="ＭＳ Ｐゴシック"/>
                <a:ea typeface="ＭＳ Ｐゴシック"/>
                <a:cs typeface="ＭＳ Ｐゴシック"/>
              </a:rPr>
              <a:t>你为何喜欢中国人民保险公司</a:t>
            </a:r>
            <a:r>
              <a:rPr lang="zh-CN" altLang="en-US" dirty="0">
                <a:latin typeface="ＭＳ Ｐゴシック"/>
                <a:ea typeface="ＭＳ Ｐゴシック"/>
                <a:cs typeface="ＭＳ Ｐゴシック"/>
              </a:rPr>
              <a:t> </a:t>
            </a:r>
            <a:r>
              <a:rPr lang="en-US" b="1" dirty="0">
                <a:effectLst>
                  <a:glow rad="165100">
                    <a:schemeClr val="tx1"/>
                  </a:glow>
                </a:effectLst>
                <a:ea typeface="ＭＳ Ｐゴシック" charset="0"/>
              </a:rPr>
              <a:t>?</a:t>
            </a:r>
          </a:p>
        </p:txBody>
      </p:sp>
    </p:spTree>
    <p:extLst>
      <p:ext uri="{BB962C8B-B14F-4D97-AF65-F5344CB8AC3E}">
        <p14:creationId xmlns:p14="http://schemas.microsoft.com/office/powerpoint/2010/main" val="3678571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82934" y="244365"/>
            <a:ext cx="4686300" cy="533400"/>
          </a:xfrm>
        </p:spPr>
        <p:txBody>
          <a:bodyPr>
            <a:noAutofit/>
          </a:bodyPr>
          <a:lstStyle/>
          <a:p>
            <a:pPr eaLnBrk="1" hangingPunct="1"/>
            <a:r>
              <a:rPr lang="zh-CN" altLang="en-US" sz="3200" dirty="0">
                <a:solidFill>
                  <a:srgbClr val="9A0000"/>
                </a:solidFill>
                <a:latin typeface="ＭＳ Ｐゴシック"/>
                <a:ea typeface="ＭＳ Ｐゴシック"/>
                <a:cs typeface="ＭＳ Ｐゴシック"/>
              </a:rPr>
              <a:t>我们的异像是</a:t>
            </a:r>
            <a:r>
              <a:rPr lang="zh-CN" altLang="en-US" sz="3200" dirty="0">
                <a:solidFill>
                  <a:srgbClr val="C00000"/>
                </a:solidFill>
                <a:latin typeface="ＭＳ Ｐゴシック"/>
                <a:ea typeface="ＭＳ Ｐゴシック"/>
                <a:cs typeface="ＭＳ Ｐゴシック"/>
              </a:rPr>
              <a:t> </a:t>
            </a:r>
            <a:r>
              <a:rPr lang="en-US" sz="3200" b="1" i="1" dirty="0">
                <a:solidFill>
                  <a:srgbClr val="800000"/>
                </a:solidFill>
                <a:latin typeface="ＭＳ Ｐゴシック"/>
                <a:ea typeface="ＭＳ Ｐゴシック"/>
                <a:cs typeface="ＭＳ Ｐゴシック"/>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en-US" sz="4400" b="1" kern="0" dirty="0">
                  <a:solidFill>
                    <a:srgbClr val="993300"/>
                  </a:solidFill>
                  <a:latin typeface="Arial"/>
                  <a:ea typeface="ＭＳ Ｐゴシック" pitchFamily="-107" charset="-128"/>
                  <a:cs typeface="Arial"/>
                </a:rPr>
                <a:t> </a:t>
              </a:r>
              <a:r>
                <a:rPr lang="zh-CN" altLang="en-US" sz="4400" b="1" dirty="0">
                  <a:solidFill>
                    <a:srgbClr val="993300"/>
                  </a:solidFill>
                </a:rPr>
                <a:t>爱神 </a:t>
              </a:r>
              <a:endParaRPr lang="en-US" sz="4400" b="1" kern="0" dirty="0">
                <a:solidFill>
                  <a:srgbClr val="993300"/>
                </a:solidFill>
                <a:latin typeface="Arial"/>
                <a:ea typeface="ＭＳ Ｐゴシック" pitchFamily="-107" charset="-128"/>
                <a:cs typeface="Arial"/>
              </a:endParaRPr>
            </a:p>
          </p:txBody>
        </p:sp>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3" name="Rectangle 12"/>
          <p:cNvSpPr/>
          <p:nvPr/>
        </p:nvSpPr>
        <p:spPr bwMode="auto">
          <a:xfrm>
            <a:off x="0" y="1986455"/>
            <a:ext cx="2443655" cy="4414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4" name="Rectangle 13"/>
          <p:cNvSpPr/>
          <p:nvPr/>
        </p:nvSpPr>
        <p:spPr>
          <a:xfrm>
            <a:off x="318453" y="1963203"/>
            <a:ext cx="1723549" cy="830997"/>
          </a:xfrm>
          <a:prstGeom prst="rect">
            <a:avLst/>
          </a:prstGeom>
        </p:spPr>
        <p:txBody>
          <a:bodyPr wrap="none">
            <a:spAutoFit/>
          </a:bodyPr>
          <a:lstStyle/>
          <a:p>
            <a:r>
              <a:rPr lang="zh-CN" altLang="en-US" b="1" dirty="0"/>
              <a:t>十字路口的</a:t>
            </a:r>
            <a:endParaRPr lang="en-US" altLang="zh-CN" b="1" dirty="0"/>
          </a:p>
          <a:p>
            <a:r>
              <a:rPr lang="zh-CN" altLang="en-US" b="1" dirty="0"/>
              <a:t>国际礼拜堂</a:t>
            </a:r>
            <a:endParaRPr lang="en-US" b="1" dirty="0"/>
          </a:p>
        </p:txBody>
      </p:sp>
      <p:grpSp>
        <p:nvGrpSpPr>
          <p:cNvPr id="5" name="Group 4"/>
          <p:cNvGrpSpPr/>
          <p:nvPr/>
        </p:nvGrpSpPr>
        <p:grpSpPr>
          <a:xfrm>
            <a:off x="0" y="3360738"/>
            <a:ext cx="3048000" cy="3497262"/>
            <a:chOff x="0" y="3360738"/>
            <a:chExt cx="3048000" cy="3497262"/>
          </a:xfrm>
        </p:grpSpPr>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dirty="0"/>
                  <a:t> </a:t>
                </a:r>
                <a:r>
                  <a:rPr lang="zh-CN" altLang="en-US" sz="4400" b="1" dirty="0">
                    <a:solidFill>
                      <a:srgbClr val="7A0000"/>
                    </a:solidFill>
                  </a:rPr>
                  <a:t>爱教会</a:t>
                </a:r>
                <a:endParaRPr lang="en-US" sz="4400" b="1" kern="0" dirty="0">
                  <a:solidFill>
                    <a:srgbClr val="7A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矩形 3"/>
            <p:cNvSpPr/>
            <p:nvPr/>
          </p:nvSpPr>
          <p:spPr>
            <a:xfrm>
              <a:off x="0" y="5971367"/>
              <a:ext cx="1253563" cy="6928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400" dirty="0"/>
                <a:t>一个身体，许多肢体</a:t>
              </a:r>
            </a:p>
          </p:txBody>
        </p:sp>
      </p:grpSp>
    </p:spTree>
    <p:extLst>
      <p:ext uri="{BB962C8B-B14F-4D97-AF65-F5344CB8AC3E}">
        <p14:creationId xmlns:p14="http://schemas.microsoft.com/office/powerpoint/2010/main" val="180944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normAutofit fontScale="90000"/>
          </a:bodyPr>
          <a:lstStyle/>
          <a:p>
            <a:br>
              <a:rPr lang="en-US" altLang="zh-CN" b="1" dirty="0">
                <a:latin typeface="Arial" charset="0"/>
                <a:ea typeface="ＭＳ Ｐゴシック" charset="0"/>
              </a:rPr>
            </a:br>
            <a:r>
              <a:rPr lang="zh-CN" altLang="en-US" dirty="0">
                <a:solidFill>
                  <a:srgbClr val="FFFF00"/>
                </a:solidFill>
                <a:latin typeface="ＭＳ Ｐゴシック"/>
                <a:ea typeface="ＭＳ Ｐゴシック"/>
                <a:cs typeface="ＭＳ Ｐゴシック"/>
              </a:rPr>
              <a:t>耶稣</a:t>
            </a:r>
            <a:r>
              <a:rPr lang="zh-CN" altLang="en-US" dirty="0">
                <a:latin typeface="ＭＳ Ｐゴシック"/>
                <a:ea typeface="ＭＳ Ｐゴシック"/>
                <a:cs typeface="ＭＳ Ｐゴシック"/>
              </a:rPr>
              <a:t>对你有何想法？</a:t>
            </a:r>
            <a:br>
              <a:rPr lang="en-US" dirty="0">
                <a:latin typeface="ＭＳ Ｐゴシック"/>
                <a:ea typeface="ＭＳ Ｐゴシック"/>
                <a:cs typeface="ＭＳ Ｐゴシック"/>
              </a:rPr>
            </a:b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796112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zh-CN" altLang="en-US" sz="8900" dirty="0">
                <a:latin typeface="MS PGothic" pitchFamily="34" charset="-128"/>
                <a:ea typeface="MS PGothic" pitchFamily="34" charset="-128"/>
              </a:rPr>
              <a:t>你要我们一直是</a:t>
            </a:r>
            <a:br>
              <a:rPr lang="en-US" altLang="zh-CN" sz="8900" dirty="0">
                <a:latin typeface="MS PGothic" pitchFamily="34" charset="-128"/>
                <a:ea typeface="MS PGothic" pitchFamily="34" charset="-128"/>
              </a:rPr>
            </a:br>
            <a:r>
              <a:rPr lang="zh-CN" altLang="en-US" sz="4000" dirty="0">
                <a:latin typeface="MS PGothic" pitchFamily="34" charset="-128"/>
                <a:ea typeface="MS PGothic" pitchFamily="34" charset="-128"/>
              </a:rPr>
              <a:t>小孩吗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3"/>
          <a:stretch>
            <a:fillRect/>
          </a:stretch>
        </p:blipFill>
        <p:spPr>
          <a:xfrm>
            <a:off x="0" y="3011800"/>
            <a:ext cx="9144000" cy="3889248"/>
          </a:xfrm>
          <a:prstGeom prst="rect">
            <a:avLst/>
          </a:prstGeom>
        </p:spPr>
      </p:pic>
    </p:spTree>
    <p:extLst>
      <p:ext uri="{BB962C8B-B14F-4D97-AF65-F5344CB8AC3E}">
        <p14:creationId xmlns:p14="http://schemas.microsoft.com/office/powerpoint/2010/main" val="3146675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en-US" b="1" dirty="0">
                <a:latin typeface="MS PGothic" pitchFamily="34" charset="-128"/>
                <a:ea typeface="MS PGothic" pitchFamily="34" charset="-128"/>
              </a:rPr>
              <a:t>耶稣要我们做什么</a:t>
            </a:r>
            <a:r>
              <a:rPr lang="en-US" b="1" dirty="0">
                <a:effectLst>
                  <a:glow rad="165100">
                    <a:schemeClr val="tx1"/>
                  </a:glow>
                </a:effectLst>
                <a:ea typeface="ＭＳ Ｐゴシック" charset="0"/>
              </a:rPr>
              <a:t>?  </a:t>
            </a:r>
            <a:br>
              <a:rPr lang="en-US" b="1" dirty="0">
                <a:effectLst>
                  <a:glow rad="165100">
                    <a:schemeClr val="tx1"/>
                  </a:glow>
                </a:effectLst>
                <a:ea typeface="ＭＳ Ｐゴシック" charset="0"/>
              </a:rPr>
            </a:br>
            <a:r>
              <a:rPr lang="zh-CN" altLang="en-US" b="1" dirty="0">
                <a:latin typeface="MS PGothic" pitchFamily="34" charset="-128"/>
                <a:ea typeface="MS PGothic" pitchFamily="34" charset="-128"/>
              </a:rPr>
              <a:t>祂不是要我们传福音吗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祂如何鼓励我们</a:t>
            </a:r>
            <a:r>
              <a:rPr lang="zh-CN" altLang="en-US" sz="4800" b="1" dirty="0">
                <a:solidFill>
                  <a:srgbClr val="FFFF00"/>
                </a:solidFill>
              </a:rPr>
              <a:t>传福音</a:t>
            </a:r>
            <a:r>
              <a:rPr lang="en-US" sz="4800" b="1" dirty="0">
                <a:solidFill>
                  <a:prstClr val="white"/>
                </a:solidFill>
                <a:effectLst>
                  <a:glow rad="165100">
                    <a:prstClr val="black"/>
                  </a:glow>
                </a:effectLst>
                <a:ea typeface="ＭＳ Ｐゴシック" charset="0"/>
              </a:rPr>
              <a:t>?</a:t>
            </a:r>
          </a:p>
        </p:txBody>
      </p:sp>
      <p:pic>
        <p:nvPicPr>
          <p:cNvPr id="3" name="Picture 2"/>
          <p:cNvPicPr>
            <a:picLocks noChangeAspect="1"/>
          </p:cNvPicPr>
          <p:nvPr/>
        </p:nvPicPr>
        <p:blipFill>
          <a:blip r:embed="rId3"/>
          <a:stretch>
            <a:fillRect/>
          </a:stretch>
        </p:blipFill>
        <p:spPr>
          <a:xfrm>
            <a:off x="0" y="1968500"/>
            <a:ext cx="9144000" cy="2895877"/>
          </a:xfrm>
          <a:prstGeom prst="rect">
            <a:avLst/>
          </a:prstGeom>
        </p:spPr>
      </p:pic>
    </p:spTree>
    <p:extLst>
      <p:ext uri="{BB962C8B-B14F-4D97-AF65-F5344CB8AC3E}">
        <p14:creationId xmlns:p14="http://schemas.microsoft.com/office/powerpoint/2010/main" val="21728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a:solidFill>
                  <a:srgbClr val="E5E5FF"/>
                </a:solidFill>
                <a:effectLst>
                  <a:outerShdw blurRad="38100" dist="38100" dir="2700000" algn="tl">
                    <a:srgbClr val="000000"/>
                  </a:outerShdw>
                </a:effectLst>
                <a:latin typeface="Arial" charset="0"/>
                <a:cs typeface="Arial" charset="0"/>
              </a:rPr>
              <a:t>我们的系列即将完成</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3"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1801618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pPr algn="ctr"/>
            <a:r>
              <a:rPr lang="zh-TW" altLang="en-US" b="1" dirty="0">
                <a:solidFill>
                  <a:srgbClr val="000000"/>
                </a:solidFill>
                <a:latin typeface="Arial" charset="0"/>
                <a:ea typeface="ＭＳ Ｐゴシック" charset="0"/>
              </a:rPr>
              <a:t>小亚细亚 </a:t>
            </a:r>
            <a:r>
              <a:rPr lang="zh-CN" altLang="en-US" b="1" dirty="0">
                <a:solidFill>
                  <a:srgbClr val="000000"/>
                </a:solidFill>
                <a:latin typeface="Arial" charset="0"/>
                <a:ea typeface="ＭＳ Ｐゴシック" charset="0"/>
              </a:rPr>
              <a:t>公元</a:t>
            </a:r>
            <a:r>
              <a:rPr lang="en-US" altLang="zh-CN" b="1" dirty="0">
                <a:solidFill>
                  <a:srgbClr val="000000"/>
                </a:solidFill>
                <a:latin typeface="Arial" charset="0"/>
                <a:ea typeface="ＭＳ Ｐゴシック" charset="0"/>
              </a:rPr>
              <a:t>95</a:t>
            </a:r>
            <a:r>
              <a:rPr lang="zh-CN" altLang="en-US" b="1" dirty="0">
                <a:solidFill>
                  <a:srgbClr val="000000"/>
                </a:solidFill>
                <a:latin typeface="Arial" charset="0"/>
                <a:ea typeface="ＭＳ Ｐゴシック" charset="0"/>
              </a:rPr>
              <a:t>年</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476325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638044"/>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亚洲的</a:t>
              </a:r>
              <a:r>
                <a:rPr lang="zh-CN" altLang="en-US" b="1" dirty="0">
                  <a:solidFill>
                    <a:srgbClr val="FFFFFF"/>
                  </a:solidFill>
                  <a:effectLst>
                    <a:outerShdw blurRad="38100" dist="38100" dir="2700000" algn="tl">
                      <a:srgbClr val="000000"/>
                    </a:outerShdw>
                  </a:effectLst>
                  <a:latin typeface="26" charset="0"/>
                </a:rPr>
                <a:t>教会</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a:defRPr/>
              </a:pPr>
              <a:r>
                <a:rPr lang="zh-SG" altLang="en-US" sz="3200" b="1" dirty="0">
                  <a:solidFill>
                    <a:srgbClr val="FFFFFF"/>
                  </a:solidFill>
                  <a:effectLst>
                    <a:outerShdw blurRad="38100" dist="38100" dir="2700000" algn="tl">
                      <a:srgbClr val="000000"/>
                    </a:outerShdw>
                  </a:effectLst>
                  <a:latin typeface="Arial" charset="0"/>
                </a:rPr>
                <a:t>教会</a:t>
              </a:r>
              <a:r>
                <a:rPr lang="zh-CN" altLang="en-US" sz="3200" b="1" dirty="0">
                  <a:solidFill>
                    <a:srgbClr val="FFFFFF"/>
                  </a:solidFill>
                  <a:effectLst>
                    <a:outerShdw blurRad="38100" dist="38100" dir="2700000" algn="tl">
                      <a:srgbClr val="000000"/>
                    </a:outerShdw>
                  </a:effectLst>
                  <a:latin typeface="Arial" charset="0"/>
                </a:rPr>
                <a:t> </a:t>
              </a:r>
              <a:r>
                <a:rPr lang="zh-CN" altLang="en-US" sz="3200" b="1" u="sng" dirty="0">
                  <a:solidFill>
                    <a:srgbClr val="FFFFFF"/>
                  </a:solidFill>
                  <a:effectLst>
                    <a:outerShdw blurRad="38100" dist="38100" dir="2700000" algn="tl">
                      <a:srgbClr val="000000"/>
                    </a:outerShdw>
                  </a:effectLst>
                  <a:latin typeface="Arial" charset="0"/>
                </a:rPr>
                <a:t>内部挣扎</a:t>
              </a:r>
              <a:r>
                <a:rPr lang="en-US" altLang="ja-JP" sz="3200" b="1" dirty="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3:1, 15-17)</a:t>
              </a:r>
              <a:endParaRPr lang="en-US" sz="28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solidFill>
                <a:srgbClr val="663300"/>
              </a:solid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outerShdw blurRad="38100" dist="38100" dir="2700000" algn="tl">
                      <a:srgbClr val="000000"/>
                    </a:outerShdw>
                  </a:effectLst>
                  <a:latin typeface="26" charset="0"/>
                </a:rPr>
                <a:t>罗马</a:t>
              </a:r>
              <a:endParaRPr lang="en-US" b="1" dirty="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rgbClr val="663300"/>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solidFill>
                <a:srgbClr val="663300"/>
              </a:solid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startAt="2"/>
                <a:defRPr/>
              </a:pPr>
              <a:r>
                <a:rPr lang="zh-CN" altLang="en-US" sz="3200" b="1" u="sng" dirty="0">
                  <a:solidFill>
                    <a:srgbClr val="FFFFFF"/>
                  </a:solidFill>
                  <a:effectLst>
                    <a:outerShdw blurRad="38100" dist="38100" dir="2700000" algn="tl">
                      <a:srgbClr val="000000"/>
                    </a:outerShdw>
                  </a:effectLst>
                  <a:latin typeface="Arial" charset="0"/>
                </a:rPr>
                <a:t>外部的迫害</a:t>
              </a:r>
              <a:endParaRPr lang="en-US" altLang="zh-CN" sz="3200" b="1" u="sng" dirty="0">
                <a:solidFill>
                  <a:srgbClr val="FFFFFF"/>
                </a:solidFill>
                <a:effectLst>
                  <a:outerShdw blurRad="38100" dist="38100" dir="2700000" algn="tl">
                    <a:srgbClr val="000000"/>
                  </a:outerShdw>
                </a:effectLst>
                <a:latin typeface="Arial" charset="0"/>
              </a:endParaRPr>
            </a:p>
            <a:p>
              <a:pPr>
                <a:defRPr/>
              </a:pPr>
              <a:r>
                <a:rPr lang="zh-CN" altLang="en-US" sz="3200" b="1" dirty="0">
                  <a:solidFill>
                    <a:srgbClr val="FFFFFF"/>
                  </a:solidFill>
                  <a:effectLst>
                    <a:outerShdw blurRad="38100" dist="38100" dir="2700000" algn="tl">
                      <a:srgbClr val="000000"/>
                    </a:outerShdw>
                  </a:effectLst>
                  <a:latin typeface="Arial" charset="0"/>
                </a:rPr>
                <a:t>     来自</a:t>
              </a:r>
              <a:r>
                <a:rPr lang="zh-SG" altLang="en-US" sz="3200" b="1" dirty="0">
                  <a:solidFill>
                    <a:srgbClr val="FFFFFF"/>
                  </a:solidFill>
                  <a:effectLst>
                    <a:outerShdw blurRad="38100" dist="38100" dir="2700000" algn="tl">
                      <a:srgbClr val="000000"/>
                    </a:outerShdw>
                  </a:effectLst>
                  <a:latin typeface="Arial" charset="0"/>
                </a:rPr>
                <a:t>罗马</a:t>
              </a:r>
            </a:p>
            <a:p>
              <a:pPr marL="571500" indent="-571500">
                <a:defRPr/>
              </a:pPr>
              <a:r>
                <a:rPr lang="en-US" altLang="ja-JP" sz="3200" b="1" dirty="0">
                  <a:solidFill>
                    <a:srgbClr val="FFFFFF"/>
                  </a:solidFill>
                  <a:effectLst>
                    <a:outerShdw blurRad="38100" dist="38100" dir="2700000" algn="tl">
                      <a:srgbClr val="000000"/>
                    </a:outerShdw>
                  </a:effectLst>
                  <a:latin typeface="Arial" charset="0"/>
                </a:rPr>
                <a:t> </a:t>
              </a:r>
              <a:r>
                <a:rPr lang="zh-CN" altLang="en-US" sz="32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(1:9; 2:9-10; 3:10)</a:t>
              </a:r>
              <a:endParaRPr lang="en-US" sz="28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84371285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normAutofit fontScale="90000"/>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916832"/>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28858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632715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latin typeface="MS PGothic" pitchFamily="34" charset="-128"/>
                <a:ea typeface="MS PGothic" pitchFamily="34" charset="-128"/>
              </a:rPr>
              <a:t>耶稣</a:t>
            </a:r>
            <a:r>
              <a:rPr lang="zh-CN" altLang="en-US" b="1" dirty="0">
                <a:solidFill>
                  <a:srgbClr val="FFFF00"/>
                </a:solidFill>
                <a:latin typeface="MS PGothic" pitchFamily="34" charset="-128"/>
                <a:ea typeface="MS PGothic" pitchFamily="34" charset="-128"/>
              </a:rPr>
              <a:t>开门</a:t>
            </a:r>
            <a:r>
              <a:rPr lang="zh-CN" altLang="en-US" b="1" dirty="0">
                <a:latin typeface="MS PGothic" pitchFamily="34" charset="-128"/>
                <a:ea typeface="MS PGothic" pitchFamily="34" charset="-128"/>
              </a:rPr>
              <a:t>见证</a:t>
            </a:r>
            <a:r>
              <a:rPr lang="en-US" b="1" dirty="0">
                <a:effectLst>
                  <a:glow rad="165100">
                    <a:schemeClr val="tx1"/>
                  </a:glow>
                </a:effectLst>
                <a:ea typeface="ＭＳ Ｐゴシック" charset="0"/>
              </a:rPr>
              <a:t>(3:7-8)</a:t>
            </a:r>
            <a:r>
              <a:rPr lang="zh-CN" altLang="en-US" dirty="0"/>
              <a:t> 。</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5840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a:srcRect l="6944" t="13531" r="9304" b="13116"/>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zh-CN" altLang="en-US" sz="3600" b="1" i="1" dirty="0">
                <a:solidFill>
                  <a:srgbClr val="010201"/>
                </a:solidFill>
                <a:latin typeface="MS PGothic" pitchFamily="34" charset="-128"/>
                <a:ea typeface="MS PGothic" pitchFamily="34" charset="-128"/>
              </a:rPr>
              <a:t>不，不要传福音</a:t>
            </a:r>
            <a:r>
              <a:rPr lang="en-US" sz="3600" b="1" i="1" dirty="0">
                <a:solidFill>
                  <a:srgbClr val="010201"/>
                </a:solidFill>
                <a:effectLst/>
                <a:latin typeface="MS PGothic" pitchFamily="34" charset="-128"/>
                <a:ea typeface="MS PGothic" pitchFamily="34" charset="-128"/>
                <a:cs typeface="Chalkboard"/>
              </a:rPr>
              <a:t>!</a:t>
            </a:r>
          </a:p>
        </p:txBody>
      </p:sp>
    </p:spTree>
    <p:extLst>
      <p:ext uri="{BB962C8B-B14F-4D97-AF65-F5344CB8AC3E}">
        <p14:creationId xmlns:p14="http://schemas.microsoft.com/office/powerpoint/2010/main" val="215164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3490"/>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kumimoji="0" lang="zh-CN" altLang="en-US"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耶稣给非拉铁非教会做见证</a:t>
            </a:r>
            <a:r>
              <a:rPr kumimoji="0" lang="en-US" altLang="zh-CN"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(3:7-8).</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74722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1549159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normAutofit fontScale="90000"/>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b="1" dirty="0">
                <a:solidFill>
                  <a:schemeClr val="bg1"/>
                </a:solidFill>
              </a:rPr>
              <a:t>从雅典卫城观望费城南部</a:t>
            </a:r>
            <a:endParaRPr lang="en-US" b="1" dirty="0">
              <a:solidFill>
                <a:schemeClr val="bg1"/>
              </a:solidFill>
              <a:latin typeface="Arial" charset="0"/>
              <a:cs typeface="+mn-cs"/>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err="1">
                <a:solidFill>
                  <a:srgbClr val="FFFFFF"/>
                </a:solidFill>
                <a:latin typeface="Arial" charset="0"/>
                <a:cs typeface="+mn-cs"/>
              </a:rPr>
              <a:t>Eumenes</a:t>
            </a:r>
            <a:r>
              <a:rPr lang="en-US" sz="3200" b="1" dirty="0">
                <a:solidFill>
                  <a:srgbClr val="FFFFFF"/>
                </a:solidFill>
                <a:latin typeface="Arial" charset="0"/>
                <a:cs typeface="+mn-cs"/>
              </a:rPr>
              <a:t> II, king of Pergamum</a:t>
            </a:r>
            <a:r>
              <a:rPr lang="zh-CN" altLang="en-US" sz="3200" b="1" dirty="0">
                <a:solidFill>
                  <a:schemeClr val="bg1"/>
                </a:solidFill>
              </a:rPr>
              <a:t>所建立</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zh-CN" altLang="en-US" sz="3200" b="1" dirty="0">
                <a:solidFill>
                  <a:schemeClr val="bg1"/>
                </a:solidFill>
              </a:rPr>
              <a:t>或兄弟</a:t>
            </a:r>
            <a:r>
              <a:rPr lang="en-US" sz="3200" b="1" dirty="0">
                <a:solidFill>
                  <a:srgbClr val="FFFFFF"/>
                </a:solidFill>
                <a:latin typeface="Arial" charset="0"/>
                <a:cs typeface="+mn-cs"/>
              </a:rPr>
              <a:t>, </a:t>
            </a:r>
            <a:r>
              <a:rPr lang="en-US" sz="3200" b="1" dirty="0" err="1">
                <a:solidFill>
                  <a:srgbClr val="FFFFFF"/>
                </a:solidFill>
                <a:latin typeface="Arial" charset="0"/>
                <a:cs typeface="+mn-cs"/>
              </a:rPr>
              <a:t>Attalus</a:t>
            </a:r>
            <a:r>
              <a:rPr lang="en-US" sz="3200" b="1" dirty="0">
                <a:solidFill>
                  <a:srgbClr val="FFFFFF"/>
                </a:solidFill>
                <a:latin typeface="Arial" charset="0"/>
                <a:cs typeface="+mn-cs"/>
              </a:rPr>
              <a:t> II </a:t>
            </a:r>
            <a:r>
              <a:rPr lang="en-US" sz="3200" b="1" dirty="0" err="1">
                <a:solidFill>
                  <a:srgbClr val="FFFFFF"/>
                </a:solidFill>
                <a:latin typeface="Arial" charset="0"/>
                <a:cs typeface="+mn-cs"/>
              </a:rPr>
              <a:t>Philadelphus</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en-US" sz="3200" b="1" dirty="0">
                <a:solidFill>
                  <a:srgbClr val="FFFFFF"/>
                </a:solidFill>
                <a:latin typeface="Arial" charset="0"/>
                <a:cs typeface="+mn-cs"/>
              </a:rPr>
              <a:t>(</a:t>
            </a:r>
            <a:r>
              <a:rPr lang="zh-CN" altLang="en-US" sz="3200" b="1" dirty="0">
                <a:solidFill>
                  <a:schemeClr val="bg1"/>
                </a:solidFill>
              </a:rPr>
              <a:t>统治</a:t>
            </a:r>
            <a:r>
              <a:rPr lang="en-US" altLang="zh-CN" sz="3200" b="1" dirty="0">
                <a:solidFill>
                  <a:schemeClr val="bg1"/>
                </a:solidFill>
              </a:rPr>
              <a:t>,</a:t>
            </a:r>
            <a:r>
              <a:rPr lang="zh-CN" altLang="en-US" sz="3200" b="1" dirty="0">
                <a:solidFill>
                  <a:schemeClr val="bg1"/>
                </a:solidFill>
              </a:rPr>
              <a:t>公元前</a:t>
            </a:r>
            <a:r>
              <a:rPr lang="en-US" sz="3200" b="1" dirty="0">
                <a:solidFill>
                  <a:srgbClr val="FFFFFF"/>
                </a:solidFill>
                <a:latin typeface="Arial" charset="0"/>
                <a:cs typeface="+mn-cs"/>
              </a:rPr>
              <a:t>159-138), </a:t>
            </a:r>
            <a:br>
              <a:rPr lang="en-US" sz="3200" b="1" dirty="0">
                <a:solidFill>
                  <a:srgbClr val="FFFFFF"/>
                </a:solidFill>
                <a:latin typeface="Arial" charset="0"/>
                <a:cs typeface="+mn-cs"/>
              </a:rPr>
            </a:br>
            <a:r>
              <a:rPr lang="zh-CN" altLang="en-US" sz="3200" b="1" dirty="0">
                <a:solidFill>
                  <a:schemeClr val="bg1"/>
                </a:solidFill>
              </a:rPr>
              <a:t>意思是</a:t>
            </a:r>
            <a:r>
              <a:rPr lang="en-US" altLang="zh-CN" sz="3200" b="1" dirty="0">
                <a:solidFill>
                  <a:srgbClr val="FFFFFF"/>
                </a:solidFill>
                <a:latin typeface="Arial" charset="0"/>
                <a:cs typeface="+mn-cs"/>
              </a:rPr>
              <a:t>"</a:t>
            </a:r>
            <a:r>
              <a:rPr lang="zh-CN" altLang="en-US" sz="3200" b="1" dirty="0">
                <a:solidFill>
                  <a:schemeClr val="bg1"/>
                </a:solidFill>
              </a:rPr>
              <a:t>兄弟的爱人</a:t>
            </a:r>
            <a:r>
              <a:rPr lang="en-US" altLang="zh-CN" sz="3200" b="1" dirty="0">
                <a:solidFill>
                  <a:srgbClr val="FFFFFF"/>
                </a:solidFill>
                <a:latin typeface="Arial" charset="0"/>
                <a:cs typeface="+mn-cs"/>
              </a:rPr>
              <a:t>"</a:t>
            </a:r>
            <a:endParaRPr lang="en-US" sz="3200" b="1" dirty="0">
              <a:solidFill>
                <a:srgbClr val="FFFFFF"/>
              </a:solidFill>
              <a:latin typeface="Arial" charset="0"/>
              <a:cs typeface="+mn-cs"/>
            </a:endParaRPr>
          </a:p>
        </p:txBody>
      </p:sp>
    </p:spTree>
    <p:extLst>
      <p:ext uri="{BB962C8B-B14F-4D97-AF65-F5344CB8AC3E}">
        <p14:creationId xmlns:p14="http://schemas.microsoft.com/office/powerpoint/2010/main" val="425785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21430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5153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en-US" sz="4800" b="1" dirty="0">
                <a:effectLst>
                  <a:glow rad="165100">
                    <a:schemeClr val="tx1"/>
                  </a:glow>
                </a:effectLst>
                <a:ea typeface="ＭＳ Ｐゴシック" charset="0"/>
              </a:rPr>
              <a:t>"</a:t>
            </a:r>
            <a:r>
              <a:rPr lang="zh-TW" altLang="en-US" sz="4800" b="1" dirty="0">
                <a:effectLst>
                  <a:glow rad="165100">
                    <a:schemeClr val="tx1"/>
                  </a:glow>
                </a:effectLst>
                <a:ea typeface="ＭＳ Ｐゴシック" charset="0"/>
              </a:rPr>
              <a:t>那圣洁的、 真实的， </a:t>
            </a:r>
            <a:br>
              <a:rPr lang="zh-TW" altLang="en-US" sz="4800" b="1" dirty="0">
                <a:effectLst>
                  <a:glow rad="165100">
                    <a:schemeClr val="tx1"/>
                  </a:glow>
                </a:effectLst>
                <a:ea typeface="ＭＳ Ｐゴシック" charset="0"/>
              </a:rPr>
            </a:br>
            <a:r>
              <a:rPr lang="zh-TW" altLang="en-US" sz="4800" b="1" dirty="0">
                <a:effectLst>
                  <a:glow rad="165100">
                    <a:schemeClr val="tx1"/>
                  </a:glow>
                </a:effectLst>
                <a:ea typeface="ＭＳ Ｐゴシック" charset="0"/>
              </a:rPr>
              <a:t>	拿着大卫的钥匙</a:t>
            </a:r>
            <a:r>
              <a:rPr lang="en-US" altLang="zh-TW" sz="4800" b="1" dirty="0">
                <a:effectLst>
                  <a:glow rad="165100">
                    <a:schemeClr val="tx1"/>
                  </a:glow>
                </a:effectLst>
                <a:ea typeface="ＭＳ Ｐゴシック" charset="0"/>
              </a:rPr>
              <a:t>"</a:t>
            </a:r>
            <a:r>
              <a:rPr lang="en-US" sz="4800" b="1" dirty="0">
                <a:effectLst>
                  <a:glow rad="165100">
                    <a:schemeClr val="tx1"/>
                  </a:glow>
                </a:effectLst>
                <a:ea typeface="ＭＳ Ｐゴシック" charset="0"/>
              </a:rPr>
              <a:t> </a:t>
            </a:r>
            <a:br>
              <a:rPr lang="en-US" sz="4800" b="1" dirty="0">
                <a:effectLst>
                  <a:glow rad="165100">
                    <a:schemeClr val="tx1"/>
                  </a:glow>
                </a:effectLst>
                <a:ea typeface="ＭＳ Ｐゴシック" charset="0"/>
              </a:rPr>
            </a:br>
            <a:r>
              <a:rPr lang="en-US" sz="4800" b="1" dirty="0">
                <a:effectLst>
                  <a:glow rad="165100">
                    <a:schemeClr val="tx1"/>
                  </a:glow>
                </a:effectLst>
                <a:ea typeface="ＭＳ Ｐゴシック" charset="0"/>
              </a:rPr>
              <a:t>(3:7b 新译本</a:t>
            </a:r>
            <a:r>
              <a:rPr lang="en-US" sz="6000" b="1" dirty="0">
                <a:effectLst>
                  <a:glow rad="165100">
                    <a:schemeClr val="tx1"/>
                  </a:glow>
                </a:effectLst>
                <a:ea typeface="ＭＳ Ｐゴシック" charset="0"/>
              </a:rPr>
              <a:t>)</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6220752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r>
              <a:rPr lang="en-US" b="1" dirty="0">
                <a:effectLst>
                  <a:glow rad="165100">
                    <a:schemeClr val="tx1"/>
                  </a:glow>
                </a:effectLst>
                <a:latin typeface="ＭＳ Ｐゴシック"/>
                <a:ea typeface="ＭＳ Ｐゴシック"/>
                <a:cs typeface="ＭＳ Ｐゴシック"/>
              </a:rPr>
              <a:t>"</a:t>
            </a:r>
            <a:r>
              <a:rPr lang="zh-TW" altLang="en-US" sz="4000" dirty="0">
                <a:latin typeface="ＭＳ Ｐゴシック"/>
                <a:ea typeface="ＭＳ Ｐゴシック"/>
                <a:cs typeface="ＭＳ Ｐゴシック"/>
              </a:rPr>
              <a:t>我必把大卫家的钥匙放在他肩头上； 他开了， 就没有人能关； </a:t>
            </a:r>
            <a:br>
              <a:rPr lang="zh-TW" altLang="en-US" sz="4000" dirty="0">
                <a:latin typeface="ＭＳ Ｐゴシック"/>
                <a:ea typeface="ＭＳ Ｐゴシック"/>
                <a:cs typeface="ＭＳ Ｐゴシック"/>
              </a:rPr>
            </a:br>
            <a:r>
              <a:rPr lang="zh-TW" altLang="en-US" sz="4000" dirty="0">
                <a:latin typeface="ＭＳ Ｐゴシック"/>
                <a:ea typeface="ＭＳ Ｐゴシック"/>
                <a:cs typeface="ＭＳ Ｐゴシック"/>
              </a:rPr>
              <a:t>	他关了， 就没有人能开</a:t>
            </a:r>
            <a:r>
              <a:rPr lang="en-US" altLang="zh-TW" b="1" dirty="0">
                <a:effectLst>
                  <a:glow rad="165100">
                    <a:schemeClr val="tx1"/>
                  </a:glow>
                </a:effectLst>
                <a:latin typeface="ＭＳ Ｐゴシック"/>
                <a:ea typeface="ＭＳ Ｐゴシック"/>
                <a:cs typeface="ＭＳ Ｐゴシック"/>
              </a:rPr>
              <a:t>"</a:t>
            </a:r>
            <a:r>
              <a:rPr lang="en-US" b="1" dirty="0">
                <a:effectLst>
                  <a:glow rad="165100">
                    <a:schemeClr val="tx1"/>
                  </a:glow>
                </a:effectLst>
                <a:latin typeface="ＭＳ Ｐゴシック"/>
                <a:ea typeface="ＭＳ Ｐゴシック"/>
                <a:cs typeface="ＭＳ Ｐゴシック"/>
              </a:rPr>
              <a:t> </a:t>
            </a:r>
            <a:br>
              <a:rPr lang="en-US" b="1" dirty="0">
                <a:effectLst>
                  <a:glow rad="165100">
                    <a:schemeClr val="tx1"/>
                  </a:glow>
                </a:effectLst>
                <a:latin typeface="ＭＳ Ｐゴシック"/>
                <a:ea typeface="ＭＳ Ｐゴシック"/>
                <a:cs typeface="ＭＳ Ｐゴシック"/>
              </a:rPr>
            </a:br>
            <a:r>
              <a:rPr lang="en-US" b="1" dirty="0">
                <a:effectLst>
                  <a:glow rad="165100">
                    <a:schemeClr val="tx1"/>
                  </a:glow>
                </a:effectLst>
                <a:latin typeface="ＭＳ Ｐゴシック"/>
                <a:ea typeface="ＭＳ Ｐゴシック"/>
                <a:cs typeface="ＭＳ Ｐゴシック"/>
              </a:rPr>
              <a:t>(</a:t>
            </a:r>
            <a:r>
              <a:rPr lang="zh-TW" altLang="en-US" b="1" dirty="0">
                <a:effectLst>
                  <a:glow rad="165100">
                    <a:schemeClr val="tx1"/>
                  </a:glow>
                </a:effectLst>
                <a:latin typeface="ＭＳ Ｐゴシック"/>
                <a:ea typeface="ＭＳ Ｐゴシック"/>
                <a:cs typeface="ＭＳ Ｐゴシック"/>
              </a:rPr>
              <a:t>以赛亚书</a:t>
            </a:r>
            <a:r>
              <a:rPr lang="en-US" b="1" dirty="0">
                <a:effectLst>
                  <a:glow rad="165100">
                    <a:schemeClr val="tx1"/>
                  </a:glow>
                </a:effectLst>
                <a:latin typeface="ＭＳ Ｐゴシック"/>
                <a:ea typeface="ＭＳ Ｐゴシック"/>
                <a:cs typeface="ＭＳ Ｐゴシック"/>
              </a:rPr>
              <a:t> 22:22 </a:t>
            </a:r>
            <a:r>
              <a:rPr lang="zh-CN" altLang="en-US" sz="3600" b="1" dirty="0">
                <a:effectLst>
                  <a:glow rad="165100">
                    <a:schemeClr val="tx1"/>
                  </a:glow>
                </a:effectLst>
                <a:latin typeface="ＭＳ Ｐゴシック"/>
                <a:ea typeface="ＭＳ Ｐゴシック"/>
                <a:cs typeface="ＭＳ Ｐゴシック"/>
              </a:rPr>
              <a:t>新译本</a:t>
            </a:r>
            <a:r>
              <a:rPr lang="en-US" sz="5400" b="1" dirty="0">
                <a:effectLst>
                  <a:glow rad="165100">
                    <a:schemeClr val="tx1"/>
                  </a:glow>
                </a:effectLst>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钥匙</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 </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通往大卫的</a:t>
            </a:r>
          </a:p>
          <a:p>
            <a:pPr>
              <a:defRPr/>
            </a:pPr>
            <a:r>
              <a:rPr lang="zh-CN" altLang="en-US" sz="3600" b="1" kern="0" dirty="0">
                <a:effectLst>
                  <a:glow rad="177800">
                    <a:srgbClr val="000000"/>
                  </a:glow>
                </a:effectLst>
                <a:ea typeface="ＭＳ Ｐゴシック" charset="0"/>
              </a:rPr>
              <a:t>财富</a:t>
            </a:r>
          </a:p>
          <a:p>
            <a:pPr>
              <a:defRPr/>
            </a:pPr>
            <a:endParaRPr lang="zh-CN" altLang="en-US" sz="3600" b="1" kern="0" dirty="0">
              <a:effectLst>
                <a:glow rad="177800">
                  <a:srgbClr val="000000"/>
                </a:glow>
              </a:effectLst>
              <a:ea typeface="ＭＳ Ｐゴシック" charset="0"/>
            </a:endParaRPr>
          </a:p>
          <a:p>
            <a:pPr>
              <a:defRPr/>
            </a:pPr>
            <a:r>
              <a:rPr lang="en-US" altLang="zh-CN" sz="3600" b="1" kern="0" dirty="0">
                <a:effectLst>
                  <a:glow rad="177800">
                    <a:srgbClr val="000000"/>
                  </a:glow>
                </a:effectLst>
                <a:ea typeface="ＭＳ Ｐゴシック" charset="0"/>
              </a:rPr>
              <a:t>= </a:t>
            </a:r>
            <a:r>
              <a:rPr lang="zh-CN" altLang="en-US" sz="3600" b="1" kern="0" dirty="0">
                <a:effectLst>
                  <a:glow rad="177800">
                    <a:srgbClr val="000000"/>
                  </a:glow>
                </a:effectLst>
                <a:ea typeface="ＭＳ Ｐゴシック" charset="0"/>
              </a:rPr>
              <a:t>握着圣灵的宝藏（事奉的机会）</a:t>
            </a:r>
          </a:p>
          <a:p>
            <a:pPr>
              <a:defRPr/>
            </a:pPr>
            <a:endParaRPr lang="en-US" sz="3600" b="1" dirty="0">
              <a:effectLst>
                <a:glow rad="165100">
                  <a:prstClr val="black"/>
                </a:glow>
              </a:effectLst>
              <a:latin typeface="ＭＳ Ｐゴシック"/>
              <a:ea typeface="ＭＳ Ｐゴシック"/>
              <a:cs typeface="ＭＳ Ｐゴシック"/>
            </a:endParaRPr>
          </a:p>
        </p:txBody>
      </p:sp>
    </p:spTree>
    <p:extLst>
      <p:ext uri="{BB962C8B-B14F-4D97-AF65-F5344CB8AC3E}">
        <p14:creationId xmlns:p14="http://schemas.microsoft.com/office/powerpoint/2010/main" val="25563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r>
              <a:rPr lang="en-US" sz="4000" b="1" dirty="0">
                <a:effectLst>
                  <a:glow rad="165100">
                    <a:schemeClr val="tx1"/>
                  </a:glow>
                </a:effectLst>
                <a:ea typeface="ＭＳ Ｐゴシック" charset="0"/>
              </a:rPr>
              <a:t>"</a:t>
            </a:r>
            <a:r>
              <a:rPr lang="zh-TW" altLang="en-US" sz="4000" b="1" dirty="0">
                <a:latin typeface="ＭＳ Ｐゴシック"/>
                <a:ea typeface="ＭＳ Ｐゴシック"/>
                <a:cs typeface="ＭＳ Ｐゴシック"/>
              </a:rPr>
              <a:t>开了就没有人能关， </a:t>
            </a:r>
            <a:br>
              <a:rPr lang="zh-TW" altLang="en-US" sz="4000" b="1" dirty="0">
                <a:latin typeface="ＭＳ Ｐゴシック"/>
                <a:ea typeface="ＭＳ Ｐゴシック"/>
                <a:cs typeface="ＭＳ Ｐゴシック"/>
              </a:rPr>
            </a:br>
            <a:r>
              <a:rPr lang="zh-TW" altLang="en-US" sz="4000" b="1" dirty="0">
                <a:latin typeface="ＭＳ Ｐゴシック"/>
                <a:ea typeface="ＭＳ Ｐゴシック"/>
                <a:cs typeface="ＭＳ Ｐゴシック"/>
              </a:rPr>
              <a:t>	关了就没有人能开的， 这样说</a:t>
            </a:r>
            <a:r>
              <a:rPr lang="en-US" altLang="zh-TW" sz="4000" b="1" dirty="0">
                <a:effectLst>
                  <a:glow rad="165100">
                    <a:schemeClr val="tx1"/>
                  </a:glow>
                </a:effectLst>
                <a:latin typeface="ＭＳ Ｐゴシック"/>
                <a:ea typeface="ＭＳ Ｐゴシック"/>
                <a:cs typeface="ＭＳ Ｐゴシック"/>
              </a:rPr>
              <a:t>"</a:t>
            </a:r>
            <a:r>
              <a:rPr lang="en-US" sz="4000" b="1" dirty="0">
                <a:effectLst>
                  <a:glow rad="165100">
                    <a:schemeClr val="tx1"/>
                  </a:glow>
                </a:effectLst>
                <a:latin typeface="ＭＳ Ｐゴシック"/>
                <a:ea typeface="ＭＳ Ｐゴシック"/>
                <a:cs typeface="ＭＳ Ｐゴシック"/>
              </a:rPr>
              <a:t> </a:t>
            </a:r>
            <a:br>
              <a:rPr lang="en-US" sz="4000" b="1" dirty="0">
                <a:effectLst>
                  <a:glow rad="165100">
                    <a:schemeClr val="tx1"/>
                  </a:glow>
                </a:effectLst>
                <a:latin typeface="ＭＳ Ｐゴシック"/>
                <a:ea typeface="ＭＳ Ｐゴシック"/>
                <a:cs typeface="ＭＳ Ｐゴシック"/>
              </a:rPr>
            </a:br>
            <a:r>
              <a:rPr lang="en-US" sz="4000" b="1" dirty="0">
                <a:effectLst>
                  <a:glow rad="165100">
                    <a:schemeClr val="tx1"/>
                  </a:glow>
                </a:effectLst>
                <a:ea typeface="ＭＳ Ｐゴシック" charset="0"/>
              </a:rPr>
              <a:t>(3:7c </a:t>
            </a:r>
            <a:r>
              <a:rPr lang="zh-CN" altLang="en-US" sz="3600" b="1" dirty="0">
                <a:effectLst>
                  <a:glow rad="165100">
                    <a:schemeClr val="tx1"/>
                  </a:glow>
                </a:effectLst>
                <a:ea typeface="ＭＳ Ｐゴシック" charset="0"/>
              </a:rPr>
              <a:t>新译本</a:t>
            </a:r>
            <a:r>
              <a:rPr lang="en-US" sz="4000" b="1" dirty="0">
                <a:effectLst>
                  <a:glow rad="1651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321196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3" y="2036254"/>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b="1" dirty="0">
                <a:latin typeface="ＭＳ Ｐゴシック"/>
                <a:ea typeface="ＭＳ Ｐゴシック"/>
                <a:cs typeface="ＭＳ Ｐゴシック"/>
              </a:rPr>
              <a:t>赞扬</a:t>
            </a:r>
            <a:r>
              <a:rPr lang="en-US" sz="3200" b="1" dirty="0">
                <a:latin typeface="ＭＳ Ｐゴシック"/>
                <a:ea typeface="ＭＳ Ｐゴシック"/>
                <a:cs typeface="ＭＳ Ｐゴシック"/>
              </a:rPr>
              <a:t>: </a:t>
            </a:r>
            <a:r>
              <a:rPr lang="zh-CN" altLang="en-US" sz="3200" b="1" dirty="0">
                <a:latin typeface="ＭＳ Ｐゴシック"/>
                <a:ea typeface="ＭＳ Ｐゴシック"/>
                <a:cs typeface="ＭＳ Ｐゴシック"/>
              </a:rPr>
              <a:t>祂按照他们的信心赐予机会</a:t>
            </a:r>
            <a:r>
              <a:rPr lang="en-US" sz="3200" b="1" dirty="0">
                <a:latin typeface="ＭＳ Ｐゴシック"/>
                <a:ea typeface="ＭＳ Ｐゴシック"/>
                <a:cs typeface="ＭＳ Ｐゴシック"/>
              </a:rPr>
              <a:t>(3:8)</a:t>
            </a:r>
            <a:r>
              <a:rPr lang="en-US" sz="3200" b="1" dirty="0"/>
              <a:t>.</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3409700" y="1669925"/>
            <a:ext cx="5687865" cy="5188075"/>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a:t>
            </a:r>
            <a:r>
              <a:rPr lang="zh-TW" altLang="en-US" sz="3600" b="1" dirty="0">
                <a:solidFill>
                  <a:prstClr val="white"/>
                </a:solidFill>
                <a:ea typeface="ＭＳ Ｐゴシック" charset="0"/>
              </a:rPr>
              <a:t>我知道你的行为， 看哪！ 我已经在你面前给你一道开着的门， 是没有人能关的； 因为你有一点点力量， 也遵守我的道， 没有否认我的名</a:t>
            </a:r>
            <a:r>
              <a:rPr lang="en-US" altLang="zh-TW" sz="3600" b="1" dirty="0">
                <a:solidFill>
                  <a:prstClr val="white"/>
                </a:solidFill>
                <a:ea typeface="ＭＳ Ｐゴシック" charset="0"/>
              </a:rPr>
              <a:t>"</a:t>
            </a:r>
            <a:r>
              <a:rPr lang="en-US" sz="3600" b="1" dirty="0">
                <a:solidFill>
                  <a:prstClr val="white"/>
                </a:solidFill>
                <a:ea typeface="ＭＳ Ｐゴシック" charset="0"/>
              </a:rPr>
              <a:t> (3:8 </a:t>
            </a:r>
            <a:r>
              <a:rPr lang="zh-CN" altLang="en-US" sz="3200" b="1" dirty="0">
                <a:solidFill>
                  <a:prstClr val="white"/>
                </a:solidFill>
                <a:ea typeface="ＭＳ Ｐゴシック" charset="0"/>
              </a:rPr>
              <a:t>新译本</a:t>
            </a:r>
            <a:r>
              <a:rPr lang="en-US" sz="3600" b="1" dirty="0">
                <a:solidFill>
                  <a:prstClr val="white"/>
                </a:solidFill>
                <a:ea typeface="ＭＳ Ｐゴシック" charset="0"/>
              </a:rPr>
              <a:t>).</a:t>
            </a:r>
          </a:p>
        </p:txBody>
      </p:sp>
    </p:spTree>
    <p:extLst>
      <p:ext uri="{BB962C8B-B14F-4D97-AF65-F5344CB8AC3E}">
        <p14:creationId xmlns:p14="http://schemas.microsoft.com/office/powerpoint/2010/main" val="2536429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7566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耶稣也给我们的教会开门见证</a:t>
            </a:r>
            <a:r>
              <a:rPr lang="en-US" b="1" dirty="0">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502158" y="2632056"/>
            <a:ext cx="4380140"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zh-CN" alt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41549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
        <p:nvSpPr>
          <p:cNvPr id="27" name="Text Box 19"/>
          <p:cNvSpPr txBox="1">
            <a:spLocks noChangeArrowheads="1"/>
          </p:cNvSpPr>
          <p:nvPr/>
        </p:nvSpPr>
        <p:spPr bwMode="auto">
          <a:xfrm>
            <a:off x="0" y="7875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荷兰</a:t>
            </a:r>
            <a:endParaRPr lang="en-US" sz="1800" b="1" dirty="0">
              <a:solidFill>
                <a:srgbClr val="FFFFFF"/>
              </a:solidFill>
              <a:latin typeface="Arial" charset="0"/>
            </a:endParaRPr>
          </a:p>
        </p:txBody>
      </p:sp>
      <p:sp>
        <p:nvSpPr>
          <p:cNvPr id="29" name="Text Box 19"/>
          <p:cNvSpPr txBox="1">
            <a:spLocks noChangeArrowheads="1"/>
          </p:cNvSpPr>
          <p:nvPr/>
        </p:nvSpPr>
        <p:spPr bwMode="auto">
          <a:xfrm>
            <a:off x="0" y="384299"/>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法国</a:t>
            </a:r>
            <a:endParaRPr lang="en-US" sz="1800" b="1" dirty="0">
              <a:solidFill>
                <a:srgbClr val="FFFFFF"/>
              </a:solidFill>
              <a:latin typeface="Arial" charset="0"/>
            </a:endParaRPr>
          </a:p>
        </p:txBody>
      </p:sp>
      <p:sp>
        <p:nvSpPr>
          <p:cNvPr id="32" name="Text Box 19"/>
          <p:cNvSpPr txBox="1">
            <a:spLocks noChangeArrowheads="1"/>
          </p:cNvSpPr>
          <p:nvPr/>
        </p:nvSpPr>
        <p:spPr bwMode="auto">
          <a:xfrm>
            <a:off x="0" y="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波兰</a:t>
            </a:r>
            <a:endParaRPr lang="en-US" sz="1800" b="1" dirty="0">
              <a:solidFill>
                <a:srgbClr val="FFFFFF"/>
              </a:solidFill>
              <a:latin typeface="Arial" charset="0"/>
            </a:endParaRPr>
          </a:p>
        </p:txBody>
      </p:sp>
      <p:sp>
        <p:nvSpPr>
          <p:cNvPr id="37" name="Text Box 19"/>
          <p:cNvSpPr txBox="1">
            <a:spLocks noChangeArrowheads="1"/>
          </p:cNvSpPr>
          <p:nvPr/>
        </p:nvSpPr>
        <p:spPr bwMode="auto">
          <a:xfrm>
            <a:off x="2869828" y="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俄罗斯</a:t>
            </a:r>
            <a:endParaRPr lang="en-US" sz="1800" b="1" dirty="0">
              <a:solidFill>
                <a:srgbClr val="FFFFFF"/>
              </a:solidFill>
              <a:latin typeface="Arial" charset="0"/>
            </a:endParaRPr>
          </a:p>
        </p:txBody>
      </p:sp>
    </p:spTree>
    <p:extLst>
      <p:ext uri="{BB962C8B-B14F-4D97-AF65-F5344CB8AC3E}">
        <p14:creationId xmlns:p14="http://schemas.microsoft.com/office/powerpoint/2010/main" val="1992983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P spid="29" grpId="0" animBg="1"/>
      <p:bldP spid="32"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49909</TotalTime>
  <Words>15571</Words>
  <Application>Microsoft Macintosh PowerPoint</Application>
  <PresentationFormat>On-screen Show (4:3)</PresentationFormat>
  <Paragraphs>2159</Paragraphs>
  <Slides>278</Slides>
  <Notes>248</Notes>
  <HiddenSlides>10</HiddenSlides>
  <MMClips>1</MMClips>
  <ScaleCrop>false</ScaleCrop>
  <HeadingPairs>
    <vt:vector size="6" baseType="variant">
      <vt:variant>
        <vt:lpstr>Fonts Used</vt:lpstr>
      </vt:variant>
      <vt:variant>
        <vt:i4>29</vt:i4>
      </vt:variant>
      <vt:variant>
        <vt:lpstr>Theme</vt:lpstr>
      </vt:variant>
      <vt:variant>
        <vt:i4>29</vt:i4>
      </vt:variant>
      <vt:variant>
        <vt:lpstr>Slide Titles</vt:lpstr>
      </vt:variant>
      <vt:variant>
        <vt:i4>278</vt:i4>
      </vt:variant>
    </vt:vector>
  </HeadingPairs>
  <TitlesOfParts>
    <vt:vector size="336" baseType="lpstr">
      <vt:lpstr>26</vt:lpstr>
      <vt:lpstr>Alan Den</vt:lpstr>
      <vt:lpstr>ＭＳ ゴシック</vt:lpstr>
      <vt:lpstr>ＭＳ 明朝</vt:lpstr>
      <vt:lpstr>ＭＳ Ｐゴシック</vt:lpstr>
      <vt:lpstr>ＭＳ Ｐゴシック</vt:lpstr>
      <vt:lpstr>NSimSun</vt:lpstr>
      <vt:lpstr>Osaka</vt:lpstr>
      <vt:lpstr>PMingLiU</vt:lpstr>
      <vt:lpstr>宋体</vt:lpstr>
      <vt:lpstr>宋体</vt:lpstr>
      <vt:lpstr>Times</vt:lpstr>
      <vt:lpstr>Arial</vt:lpstr>
      <vt:lpstr>Arial Black</vt:lpstr>
      <vt:lpstr>Arial Rounded MT Bold</vt:lpstr>
      <vt:lpstr>Bradley Hand ITC TT-Bold</vt:lpstr>
      <vt:lpstr>Bwgrki</vt:lpstr>
      <vt:lpstr>Bwgrkl</vt:lpstr>
      <vt:lpstr>Calibri</vt:lpstr>
      <vt:lpstr>Chalkboard</vt:lpstr>
      <vt:lpstr>Chalkduster</vt:lpstr>
      <vt:lpstr>Comic Sans MS</vt:lpstr>
      <vt:lpstr>Helvetica</vt:lpstr>
      <vt:lpstr>Lucida Bright</vt:lpstr>
      <vt:lpstr>Lucida Sans Unicode</vt:lpstr>
      <vt:lpstr>LucidaGrande</vt:lpstr>
      <vt:lpstr>Noteworthy Light</vt:lpstr>
      <vt:lpstr>Times New Roman</vt:lpstr>
      <vt:lpstr>Wingdings</vt:lpstr>
      <vt:lpstr>Blank Presentation</vt:lpstr>
      <vt:lpstr>13_Blank Presentation</vt:lpstr>
      <vt:lpstr>18_Blank Presentation</vt:lpstr>
      <vt:lpstr>22_Blank Presentation</vt:lpstr>
      <vt:lpstr>7_Blank Presentation</vt:lpstr>
      <vt:lpstr>23_Blank Presentation</vt:lpstr>
      <vt:lpstr>136_Blank Presentation</vt:lpstr>
      <vt:lpstr>4_Office Theme</vt:lpstr>
      <vt:lpstr>預設簡報設計</vt:lpstr>
      <vt:lpstr>3_Blank Presentation</vt:lpstr>
      <vt:lpstr>3_White</vt:lpstr>
      <vt:lpstr>1_White</vt:lpstr>
      <vt:lpstr>5_Blank Presentation</vt:lpstr>
      <vt:lpstr>16_Blank Presentation</vt:lpstr>
      <vt:lpstr>Office Theme</vt:lpstr>
      <vt:lpstr>1_Blank Presentation</vt:lpstr>
      <vt:lpstr>2_Office Theme</vt:lpstr>
      <vt:lpstr>3_Office Theme</vt:lpstr>
      <vt:lpstr>5_Office Theme</vt:lpstr>
      <vt:lpstr>1_預設簡報設計</vt:lpstr>
      <vt:lpstr>17_Blank Presentation</vt:lpstr>
      <vt:lpstr>19_Blank Presentation</vt:lpstr>
      <vt:lpstr>20_Blank Presentation</vt:lpstr>
      <vt:lpstr>21_Blank Presentation</vt:lpstr>
      <vt:lpstr>34_Blank Presentation</vt:lpstr>
      <vt:lpstr>2_Blank Presentation</vt:lpstr>
      <vt:lpstr>49_Blank Presentation</vt:lpstr>
      <vt:lpstr>24_Blank Presentation</vt:lpstr>
      <vt:lpstr>25_Blank Presentation</vt:lpstr>
      <vt:lpstr>PowerPoint Presentation</vt:lpstr>
      <vt:lpstr>撒 狄 启示录 3:1-6</vt:lpstr>
      <vt:lpstr>与众不同 却死亡</vt:lpstr>
      <vt:lpstr>你对自已认识多深？</vt:lpstr>
      <vt:lpstr>几米•料恩案 </vt:lpstr>
      <vt:lpstr>http://asalesguy.com/2012/12/11/how-well-do-you-know-you/</vt:lpstr>
      <vt:lpstr>你对自已认识多深？</vt:lpstr>
      <vt:lpstr> 耶稣对你有何想法？ </vt:lpstr>
      <vt:lpstr>如果耶稣对你写了一封信， 内容会是如何呢？</vt:lpstr>
      <vt:lpstr>Revelation</vt:lpstr>
      <vt:lpstr>七 个 教 会 (启示录 2–3)</vt:lpstr>
      <vt:lpstr>七 个 教 会 (启示录 2–3)</vt:lpstr>
      <vt:lpstr>七 个 教 会阶段?</vt:lpstr>
      <vt:lpstr>启示录2-3章的四个观点</vt:lpstr>
      <vt:lpstr>耶稣持有着 对个大教会的 权威</vt:lpstr>
      <vt:lpstr>耶稣写信给了七间教会  (启示录 2–3)</vt:lpstr>
      <vt:lpstr>启示录</vt:lpstr>
      <vt:lpstr>七 个 教 会 (启2–3)</vt:lpstr>
      <vt:lpstr>克林特· 伊斯特 伍德  1966</vt:lpstr>
      <vt:lpstr>耶稣全 知道</vt:lpstr>
      <vt:lpstr>I. 耶稣知道那美好的。</vt:lpstr>
      <vt:lpstr> 耶稣以好消息鼓励撒狄，牠是至高统治者並知道他们的信实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撒 狄 (启3：1-6)</vt:lpstr>
      <vt:lpstr>约翰预言那位荣耀的耶稣已见证了祂能处理教会内的问题 (1:12-16)</vt:lpstr>
      <vt:lpstr>那七星和七个金灯台的奥秘是什么(1:20 新译本)?</vt:lpstr>
      <vt:lpstr>撒 狄 (启3：1-6)</vt:lpstr>
      <vt:lpstr>耶稣知道你的好行为和名声</vt:lpstr>
      <vt:lpstr>你有多在意？</vt:lpstr>
      <vt:lpstr>I. 耶稣知道那美好的。</vt:lpstr>
      <vt:lpstr>II. 耶稣知道那恶的。</vt:lpstr>
      <vt:lpstr>撒 狄 (启3：1-6)</vt:lpstr>
      <vt:lpstr>撒 狄: 与众不同却死亡</vt:lpstr>
      <vt:lpstr>撒 狄: 与众不同却死亡</vt:lpstr>
      <vt:lpstr>A. W. Tozer</vt:lpstr>
      <vt:lpstr>撒 狄 (启3：1-6)</vt:lpstr>
      <vt:lpstr>撒 狄</vt:lpstr>
      <vt:lpstr>撒 狄 </vt:lpstr>
      <vt:lpstr>在教堂睡觉</vt:lpstr>
      <vt:lpstr>不在教堂睡觉</vt:lpstr>
      <vt:lpstr>当牧师看到你在崇拜中打盹的迹象:</vt:lpstr>
      <vt:lpstr>当牧师看到你在崇拜中打盹的迹象:</vt:lpstr>
      <vt:lpstr>当牧师看到你在崇拜中打盹的迹象:</vt:lpstr>
      <vt:lpstr>Sleeping in Church</vt:lpstr>
      <vt:lpstr>撒 狄 (启3：1-6)</vt:lpstr>
      <vt:lpstr>撒 狄</vt:lpstr>
      <vt:lpstr>醒来吧</vt:lpstr>
      <vt:lpstr>耶稣提醒教会也要警醒</vt:lpstr>
      <vt:lpstr>I. 耶稣知道那美好的。</vt:lpstr>
      <vt:lpstr>II. 耶稣知道那恶的。</vt:lpstr>
      <vt:lpstr>III. 耶稣知道未来。</vt:lpstr>
      <vt:lpstr>撒 狄 (启3：1-6)</vt:lpstr>
      <vt:lpstr>PowerPoint Presentation</vt:lpstr>
      <vt:lpstr>耶稣为你预備了美好的未来!</vt:lpstr>
      <vt:lpstr>如果耶稣对你写了一封信， 内容会是如何呢？</vt:lpstr>
      <vt:lpstr>重点？</vt:lpstr>
      <vt:lpstr>重点:</vt:lpstr>
      <vt:lpstr>Will you wake up?</vt:lpstr>
      <vt:lpstr>你会醒悟吗?</vt:lpstr>
      <vt:lpstr>非 拉 铁 非 启示录 3:7-13</vt:lpstr>
      <vt:lpstr>饱受折磨却传教使命</vt:lpstr>
      <vt:lpstr>聚集</vt:lpstr>
      <vt:lpstr>谁讨厌合一呢？</vt:lpstr>
      <vt:lpstr>我们团结</vt:lpstr>
      <vt:lpstr>挤作一团</vt:lpstr>
      <vt:lpstr>The Holy Huddle</vt:lpstr>
      <vt:lpstr>圣洁的合一</vt:lpstr>
      <vt:lpstr>圣洁的聚集</vt:lpstr>
      <vt:lpstr>你为何喜欢中国人民保险公司 ?</vt:lpstr>
      <vt:lpstr>我们的异像是 …</vt:lpstr>
      <vt:lpstr>你要我们一直是 小孩吗?</vt:lpstr>
      <vt:lpstr>耶稣要我们做什么?   祂不是要我们传福音吗?</vt:lpstr>
      <vt:lpstr>Revelation</vt:lpstr>
      <vt:lpstr>小亚细亚 公元95年</vt:lpstr>
      <vt:lpstr>约翰看见了什么？</vt:lpstr>
      <vt:lpstr> 交叉体 (启示录 2–3)</vt:lpstr>
      <vt:lpstr>耶稣如何鼓励我们 走出去?</vt:lpstr>
      <vt:lpstr>I. 耶稣开门见证(3:7-8) 。 </vt:lpstr>
      <vt:lpstr>不，不要传福音!</vt:lpstr>
      <vt:lpstr>耶稣给非拉铁非教会做见证(3:7-8).</vt:lpstr>
      <vt:lpstr>Philadelphia view to south from acropolis</vt:lpstr>
      <vt:lpstr>七 个 教 会 (启示录 2–3)</vt:lpstr>
      <vt:lpstr>撒 狄 (Rev. 3：7-13)</vt:lpstr>
      <vt:lpstr>"那圣洁的、 真实的，   拿着大卫的钥匙"  (3:7b 新译本)</vt:lpstr>
      <vt:lpstr>"我必把大卫家的钥匙放在他肩头上； 他开了， 就没有人能关；   他关了， 就没有人能开"  (以赛亚书 22:22 新译本)</vt:lpstr>
      <vt:lpstr>"开了就没有人能关，   关了就没有人能开的， 这样说"  (3:7c 新译本)</vt:lpstr>
      <vt:lpstr>"我知道你的行为， 看哪！ 我已经在你面前给你一道开着的门， 是没有人能关的； 因为你有一点点力量， 也遵守我的道， 没有否认我的名" (3:8 新译本).</vt:lpstr>
      <vt:lpstr>撒 狄 (Rev. 3：7-13)</vt:lpstr>
      <vt:lpstr>耶稣也给我们的教会开门见证!</vt:lpstr>
      <vt:lpstr>52 教导之旅 (1997-2014)</vt:lpstr>
      <vt:lpstr>PowerPoint Presentation</vt:lpstr>
      <vt:lpstr>我们的异像…</vt:lpstr>
      <vt:lpstr>我们的使命</vt:lpstr>
      <vt:lpstr>使命呼召</vt:lpstr>
      <vt:lpstr>打开门外出传福音</vt:lpstr>
      <vt:lpstr>52 教导之旅 (1997-2014)</vt:lpstr>
      <vt:lpstr>2010 福音之旅？</vt:lpstr>
      <vt:lpstr>2012缅甸福音之旅</vt:lpstr>
      <vt:lpstr>2014的邀请：走出新加坡传福音  </vt:lpstr>
      <vt:lpstr>缅甸2014?</vt:lpstr>
      <vt:lpstr>PowerPoint Presentation</vt:lpstr>
      <vt:lpstr>Manik's 建设囯際教会</vt:lpstr>
      <vt:lpstr>湖岸家庭中心 </vt:lpstr>
      <vt:lpstr>监狱</vt:lpstr>
      <vt:lpstr>反应不佳的布道</vt:lpstr>
      <vt:lpstr>来，包裹我们的信仰。</vt:lpstr>
      <vt:lpstr>你的职场也是一个宣教工场</vt:lpstr>
      <vt:lpstr>只管向人宣讲!</vt:lpstr>
      <vt:lpstr>耶稣如何鼓励我们 走出去?</vt:lpstr>
      <vt:lpstr>I. 基督为见证人敞开门(3:7-8). </vt:lpstr>
      <vt:lpstr>II. 基督应许服侍的赏赐(3:9-13).</vt:lpstr>
      <vt:lpstr>撒 狄 (启. 3：7-13)</vt:lpstr>
      <vt:lpstr>基督应许在你敌人面前的荣耀(3:9). </vt:lpstr>
      <vt:lpstr>时代派</vt:lpstr>
      <vt:lpstr>何时升天会发生？</vt:lpstr>
      <vt:lpstr>希腊的介词</vt:lpstr>
      <vt:lpstr>"大灾难之前"被提</vt:lpstr>
      <vt:lpstr>"磨难前" - 升天</vt:lpstr>
      <vt:lpstr>为何我是"磨难前 - 升天" 派</vt:lpstr>
      <vt:lpstr>"磨难前" - 升天</vt:lpstr>
      <vt:lpstr>"磨难前" - 升天</vt:lpstr>
      <vt:lpstr>唯一新约出现 "远离" (thre,w e,k)</vt:lpstr>
      <vt:lpstr>"磨难前" - 升天</vt:lpstr>
      <vt:lpstr>为何我是"磨难前 - 升天" 派</vt:lpstr>
      <vt:lpstr>为何我是"磨难前 - 升天" 派</vt:lpstr>
      <vt:lpstr>"磨难前" - 升天</vt:lpstr>
      <vt:lpstr>为何我是"磨难前 - 升天" 派</vt:lpstr>
      <vt:lpstr>耶稣第二来临的步骤</vt:lpstr>
      <vt:lpstr>第二来临的阶段</vt:lpstr>
      <vt:lpstr>第二来临的阶段</vt:lpstr>
      <vt:lpstr>第二来临的阶段</vt:lpstr>
      <vt:lpstr>“灾前被提阐”理论述了千禧年如何有新生儿和死亡</vt:lpstr>
      <vt:lpstr>"患难中" 被提</vt:lpstr>
      <vt:lpstr>"患难后" 被提</vt:lpstr>
      <vt:lpstr>为什么我不跟随"患难后"的看法呢？</vt:lpstr>
      <vt:lpstr>"部分" 被提</vt:lpstr>
      <vt:lpstr>愤怒前的被提</vt:lpstr>
      <vt:lpstr>灾前被提的前千禧年論 </vt:lpstr>
      <vt:lpstr>祂应许持守的赏赐(3:11b). </vt:lpstr>
      <vt:lpstr>赏赐有可能丢失!</vt:lpstr>
      <vt:lpstr>PowerPoint Presentation</vt:lpstr>
      <vt:lpstr>Philadelphia city from acropolis</vt:lpstr>
      <vt:lpstr>Philadelphia Church of St John columns</vt:lpstr>
      <vt:lpstr>PowerPoint Presentation</vt:lpstr>
      <vt:lpstr>阿尔伯特爱因斯坦</vt:lpstr>
      <vt:lpstr>赏赐没有错</vt:lpstr>
      <vt:lpstr>君尊义仆的末后统治</vt:lpstr>
      <vt:lpstr>耶稣如何鼓励我们走出去?</vt:lpstr>
      <vt:lpstr>I. 基督为见证人敞开门(3:7-8). </vt:lpstr>
      <vt:lpstr>II. 基督应许服侍的赏赐(3:9-13).</vt:lpstr>
      <vt:lpstr>主旨</vt:lpstr>
      <vt:lpstr>耶稣也会赏赐我们的服侍!</vt:lpstr>
      <vt:lpstr>The Holy Huddle</vt:lpstr>
      <vt:lpstr>今年基督为你开了哪些门? </vt:lpstr>
      <vt:lpstr>启示录  启示录 3:14-33</vt:lpstr>
      <vt:lpstr>既奢侈又不冷不热</vt:lpstr>
      <vt:lpstr>主祷文</vt:lpstr>
      <vt:lpstr>Ah, comfort...</vt:lpstr>
      <vt:lpstr>What's wrong with comfort?</vt:lpstr>
      <vt:lpstr>When on the beautiful road, seek no other road.</vt:lpstr>
      <vt:lpstr>“I seek to  comfort the disturbed and  disturb the comforted.” </vt:lpstr>
      <vt:lpstr>"我们对神不冷不热."</vt:lpstr>
      <vt:lpstr>难道只有两个选择吗?</vt:lpstr>
      <vt:lpstr>老底嘉： 既奢侈又不冷不热</vt:lpstr>
      <vt:lpstr>老底嘉： 既奢侈又不冷不热</vt:lpstr>
      <vt:lpstr>基督徒可能就处于中间的位置</vt:lpstr>
      <vt:lpstr>你是不冷不热的现状吗?</vt:lpstr>
      <vt:lpstr>你如何胜过属灵的冷淡?</vt:lpstr>
      <vt:lpstr>耶稣是如何看待你的?</vt:lpstr>
      <vt:lpstr>如果耶稣对你写了一封信， 内容会是什么呢？</vt:lpstr>
      <vt:lpstr>Revelation</vt:lpstr>
      <vt:lpstr>当时的老底嘉是怎么样的?</vt:lpstr>
      <vt:lpstr>Laodicea Video</vt:lpstr>
      <vt:lpstr>七 个 教 会 (启示录 2–3)</vt:lpstr>
      <vt:lpstr>莱卡思河谷流域</vt:lpstr>
      <vt:lpstr>Laodicea tell from southwest</vt:lpstr>
      <vt:lpstr>Laodicea tell from south</vt:lpstr>
      <vt:lpstr>热水管和冷水管</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变热!</vt:lpstr>
      <vt:lpstr>I.  关系:我们的骄傲降服在  基督的权威里</vt:lpstr>
      <vt:lpstr>奢侈的老底嘉</vt:lpstr>
      <vt:lpstr>                 老底嘉的服装工业</vt:lpstr>
      <vt:lpstr>老底嘉的医科学校</vt:lpstr>
      <vt:lpstr>老底嘉(启示录. 3:14-22)</vt:lpstr>
      <vt:lpstr>耶稣就是我们的确信和坚定(比较1：6）!</vt:lpstr>
      <vt:lpstr>"忠信真实的见证人"</vt:lpstr>
      <vt:lpstr>"统治者是创始的, 是头, 是万有的根源" (比较21:6)</vt:lpstr>
      <vt:lpstr>I.  关系:我们的骄傲降服在  基督的权威里</vt:lpstr>
      <vt:lpstr>II. 责备: 基督对属灵冷淡进行管教</vt:lpstr>
      <vt:lpstr>现实: 我们在做,却是妥协的态度(3:15-16a). </vt:lpstr>
      <vt:lpstr>老底嘉(启示录. 3:14-22)</vt:lpstr>
      <vt:lpstr>老底嘉： 既奢侈又不冷不热</vt:lpstr>
      <vt:lpstr>老底嘉： 既奢侈又不冷不热</vt:lpstr>
      <vt:lpstr>老底嘉的输水道</vt:lpstr>
      <vt:lpstr>莱卡思河谷流域</vt:lpstr>
      <vt:lpstr>大部分人喜欢其中之一</vt:lpstr>
      <vt:lpstr>为基督复兴!</vt:lpstr>
      <vt:lpstr>为基督复兴!</vt:lpstr>
      <vt:lpstr>"冷"</vt:lpstr>
      <vt:lpstr>"温水"</vt:lpstr>
      <vt:lpstr>结果: 基督终止妥协 (3:16b). </vt:lpstr>
      <vt:lpstr>老 底 嘉 的 供 水</vt:lpstr>
      <vt:lpstr>耶稣吐出温水 意味着什么?</vt:lpstr>
      <vt:lpstr> 交叉体 (启示录 2–3)</vt:lpstr>
      <vt:lpstr>今日的老底嘉</vt:lpstr>
      <vt:lpstr>"Super Trees" at Marina Bay</vt:lpstr>
      <vt:lpstr>Marina Barrage  Desalination Plant</vt:lpstr>
      <vt:lpstr>结果…</vt:lpstr>
      <vt:lpstr>耶稣:  "不,是你让我不舒服了!"</vt:lpstr>
      <vt:lpstr>I.  关系:我们的骄傲降服在  基督的权威里</vt:lpstr>
      <vt:lpstr>II. 责备: 基督对属灵冷淡进行管教</vt:lpstr>
      <vt:lpstr>III.  依靠: 接受基督的富足和掌管取代自我的依靠</vt:lpstr>
      <vt:lpstr>老底嘉(启示录. 3:14-22)</vt:lpstr>
      <vt:lpstr>老底嘉(启示录. 3:14-22)</vt:lpstr>
      <vt:lpstr>奢侈的老底嘉</vt:lpstr>
      <vt:lpstr>奢侈的老底嘉</vt:lpstr>
      <vt:lpstr>老底嘉的服装工业</vt:lpstr>
      <vt:lpstr>老底嘉的服装工业</vt:lpstr>
      <vt:lpstr>老底嘉的医科学校</vt:lpstr>
      <vt:lpstr>老底嘉的医科学校</vt:lpstr>
      <vt:lpstr>老底嘉(启示录. 3:14-22)</vt:lpstr>
      <vt:lpstr>耶稣对非拉铁非教会</vt:lpstr>
      <vt:lpstr>"看哪，我站在门外敲门…"  (3:20 新译本)</vt:lpstr>
      <vt:lpstr>"看哪! 我站在门外敲门.  如果有人听见…"  (3:20a 新译本)</vt:lpstr>
      <vt:lpstr>"…我要跟他在一起，他也要跟我在一起吃饭" (3:20b 新译本)</vt:lpstr>
      <vt:lpstr>我们会与主一同作王！</vt:lpstr>
      <vt:lpstr>老底嘉(启示录. 3:14-22)</vt:lpstr>
      <vt:lpstr>The Overcomers (Rev. 2–3)</vt:lpstr>
      <vt:lpstr>The Overcomers (Rev. 2–3)</vt:lpstr>
      <vt:lpstr>The Overcomers (Rev. 2–3)</vt:lpstr>
      <vt:lpstr>The Overcomers (Rev. 2–3)</vt:lpstr>
      <vt:lpstr>得胜者 (启示录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你如何胜过属灵的冷淡?</vt:lpstr>
      <vt:lpstr>仰望基督取代自我依靠</vt:lpstr>
      <vt:lpstr>变热!</vt:lpstr>
      <vt:lpstr>I.  关系:我们的骄傲降服在  基督的权威里</vt:lpstr>
      <vt:lpstr>II. 责备: 基督对属灵冷淡进行管教</vt:lpstr>
      <vt:lpstr>III.  依靠: 接受基督的富足和掌管取代自我的依靠</vt:lpstr>
      <vt:lpstr>你和奢侈却不冷不热的老底嘉相似吗?</vt:lpstr>
      <vt:lpstr>不冷不热是怎样的光景呢?</vt:lpstr>
      <vt:lpstr>不冷不热是怎样的光景呢?</vt:lpstr>
      <vt:lpstr>你的属灵光景在光谱的哪个位置?</vt:lpstr>
      <vt:lpstr>耶稣对完全委身的呼召 (太. 10:32-39 新译本)</vt:lpstr>
      <vt:lpstr>耶稣对完全委身的呼召(太. 10:32-39 新译本)</vt:lpstr>
      <vt:lpstr>耶稣对完全委身的呼召(太. 10:32-39 新译本)</vt:lpstr>
      <vt:lpstr>"看哪! 我站在门外敲门. 如果有人听见我的声音就开门的, 我要进到…"  (3:20a 新译本 )</vt:lpstr>
      <vt:lpstr>Will you answer Jesus?</vt:lpstr>
      <vt:lpstr>"圣灵向众教会所说的话，有耳的就应当听"  (3:22 新译本)</vt:lpstr>
      <vt:lpstr>老 底 嘉 的 供 水</vt:lpstr>
      <vt:lpstr>Complacency</vt:lpstr>
      <vt:lpstr>基督的主权高于所有教会</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1491</cp:revision>
  <cp:lastPrinted>2006-06-01T06:54:22Z</cp:lastPrinted>
  <dcterms:created xsi:type="dcterms:W3CDTF">2011-03-20T06:56:13Z</dcterms:created>
  <dcterms:modified xsi:type="dcterms:W3CDTF">2024-07-18T21:18:38Z</dcterms:modified>
</cp:coreProperties>
</file>