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6.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7.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9.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5.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8.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39.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0.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5.xml" ContentType="application/vnd.openxmlformats-officedocument.themeOverride+xml"/>
  <Override PartName="/ppt/notesSlides/notesSlide95.xml" ContentType="application/vnd.openxmlformats-officedocument.presentationml.notesSlide+xml"/>
  <Override PartName="/ppt/theme/themeOverride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491421" r:id="rId3"/>
    <p:sldMasterId id="2147505487" r:id="rId4"/>
    <p:sldMasterId id="2147505501" r:id="rId5"/>
    <p:sldMasterId id="2147505515" r:id="rId6"/>
    <p:sldMasterId id="2147505527" r:id="rId7"/>
    <p:sldMasterId id="2147505539" r:id="rId8"/>
    <p:sldMasterId id="2147505551" r:id="rId9"/>
    <p:sldMasterId id="2147505563" r:id="rId10"/>
    <p:sldMasterId id="2147505575" r:id="rId11"/>
    <p:sldMasterId id="2147506384" r:id="rId12"/>
    <p:sldMasterId id="2147507752" r:id="rId13"/>
    <p:sldMasterId id="2147507955" r:id="rId14"/>
    <p:sldMasterId id="2147507971" r:id="rId15"/>
    <p:sldMasterId id="2147507983" r:id="rId16"/>
    <p:sldMasterId id="2147507995" r:id="rId17"/>
    <p:sldMasterId id="2147508007" r:id="rId18"/>
    <p:sldMasterId id="2147508021" r:id="rId19"/>
    <p:sldMasterId id="2147508035" r:id="rId20"/>
    <p:sldMasterId id="2147508049" r:id="rId21"/>
    <p:sldMasterId id="2147508061" r:id="rId22"/>
    <p:sldMasterId id="2147508075" r:id="rId23"/>
    <p:sldMasterId id="2147508087" r:id="rId24"/>
    <p:sldMasterId id="2147508099" r:id="rId25"/>
    <p:sldMasterId id="2147508111" r:id="rId26"/>
    <p:sldMasterId id="2147508123" r:id="rId27"/>
    <p:sldMasterId id="2147508135" r:id="rId28"/>
    <p:sldMasterId id="2147508147" r:id="rId29"/>
    <p:sldMasterId id="2147508161" r:id="rId30"/>
    <p:sldMasterId id="2147508173" r:id="rId31"/>
    <p:sldMasterId id="2147508176" r:id="rId32"/>
    <p:sldMasterId id="2147508188" r:id="rId33"/>
    <p:sldMasterId id="2147508200" r:id="rId34"/>
    <p:sldMasterId id="2147508212" r:id="rId35"/>
    <p:sldMasterId id="2147508226" r:id="rId36"/>
    <p:sldMasterId id="2147508240" r:id="rId37"/>
    <p:sldMasterId id="2147508252" r:id="rId38"/>
    <p:sldMasterId id="2147508266" r:id="rId39"/>
    <p:sldMasterId id="2147508278" r:id="rId40"/>
    <p:sldMasterId id="2147508290" r:id="rId41"/>
  </p:sldMasterIdLst>
  <p:notesMasterIdLst>
    <p:notesMasterId r:id="rId261"/>
  </p:notesMasterIdLst>
  <p:handoutMasterIdLst>
    <p:handoutMasterId r:id="rId262"/>
  </p:handoutMasterIdLst>
  <p:sldIdLst>
    <p:sldId id="989" r:id="rId42"/>
    <p:sldId id="1223" r:id="rId43"/>
    <p:sldId id="4184" r:id="rId44"/>
    <p:sldId id="1719" r:id="rId45"/>
    <p:sldId id="803" r:id="rId46"/>
    <p:sldId id="805" r:id="rId47"/>
    <p:sldId id="806" r:id="rId48"/>
    <p:sldId id="817" r:id="rId49"/>
    <p:sldId id="1724" r:id="rId50"/>
    <p:sldId id="1950" r:id="rId51"/>
    <p:sldId id="988" r:id="rId52"/>
    <p:sldId id="990" r:id="rId53"/>
    <p:sldId id="1726" r:id="rId54"/>
    <p:sldId id="808" r:id="rId55"/>
    <p:sldId id="1217" r:id="rId56"/>
    <p:sldId id="992" r:id="rId57"/>
    <p:sldId id="993" r:id="rId58"/>
    <p:sldId id="994" r:id="rId59"/>
    <p:sldId id="995" r:id="rId60"/>
    <p:sldId id="996" r:id="rId61"/>
    <p:sldId id="997" r:id="rId62"/>
    <p:sldId id="998" r:id="rId63"/>
    <p:sldId id="999" r:id="rId64"/>
    <p:sldId id="3956" r:id="rId65"/>
    <p:sldId id="1000" r:id="rId66"/>
    <p:sldId id="1001" r:id="rId67"/>
    <p:sldId id="1002" r:id="rId68"/>
    <p:sldId id="1003" r:id="rId69"/>
    <p:sldId id="1004" r:id="rId70"/>
    <p:sldId id="1005" r:id="rId71"/>
    <p:sldId id="1006" r:id="rId72"/>
    <p:sldId id="1007" r:id="rId73"/>
    <p:sldId id="1453" r:id="rId74"/>
    <p:sldId id="1725" r:id="rId75"/>
    <p:sldId id="1668" r:id="rId76"/>
    <p:sldId id="1667" r:id="rId77"/>
    <p:sldId id="1306" r:id="rId78"/>
    <p:sldId id="652" r:id="rId79"/>
    <p:sldId id="1732" r:id="rId80"/>
    <p:sldId id="1735" r:id="rId81"/>
    <p:sldId id="1736" r:id="rId82"/>
    <p:sldId id="1737" r:id="rId83"/>
    <p:sldId id="1738" r:id="rId84"/>
    <p:sldId id="1739" r:id="rId85"/>
    <p:sldId id="1740" r:id="rId86"/>
    <p:sldId id="1741" r:id="rId87"/>
    <p:sldId id="1742" r:id="rId88"/>
    <p:sldId id="1743" r:id="rId89"/>
    <p:sldId id="1744" r:id="rId90"/>
    <p:sldId id="1745" r:id="rId91"/>
    <p:sldId id="1746" r:id="rId92"/>
    <p:sldId id="1747" r:id="rId93"/>
    <p:sldId id="1748" r:id="rId94"/>
    <p:sldId id="1749" r:id="rId95"/>
    <p:sldId id="1750" r:id="rId96"/>
    <p:sldId id="1751" r:id="rId97"/>
    <p:sldId id="1752" r:id="rId98"/>
    <p:sldId id="1753" r:id="rId99"/>
    <p:sldId id="1754" r:id="rId100"/>
    <p:sldId id="1755" r:id="rId101"/>
    <p:sldId id="1757" r:id="rId102"/>
    <p:sldId id="1758" r:id="rId103"/>
    <p:sldId id="1759" r:id="rId104"/>
    <p:sldId id="1760" r:id="rId105"/>
    <p:sldId id="1761" r:id="rId106"/>
    <p:sldId id="1999" r:id="rId107"/>
    <p:sldId id="1764" r:id="rId108"/>
    <p:sldId id="1765" r:id="rId109"/>
    <p:sldId id="1766" r:id="rId110"/>
    <p:sldId id="1767" r:id="rId111"/>
    <p:sldId id="1768" r:id="rId112"/>
    <p:sldId id="1769" r:id="rId113"/>
    <p:sldId id="1770" r:id="rId114"/>
    <p:sldId id="1771" r:id="rId115"/>
    <p:sldId id="1772" r:id="rId116"/>
    <p:sldId id="1773" r:id="rId117"/>
    <p:sldId id="1774" r:id="rId118"/>
    <p:sldId id="1775" r:id="rId119"/>
    <p:sldId id="1455" r:id="rId120"/>
    <p:sldId id="1777" r:id="rId121"/>
    <p:sldId id="1023" r:id="rId122"/>
    <p:sldId id="1778" r:id="rId123"/>
    <p:sldId id="1779" r:id="rId124"/>
    <p:sldId id="1780" r:id="rId125"/>
    <p:sldId id="1781" r:id="rId126"/>
    <p:sldId id="1782" r:id="rId127"/>
    <p:sldId id="1783" r:id="rId128"/>
    <p:sldId id="1784" r:id="rId129"/>
    <p:sldId id="1785" r:id="rId130"/>
    <p:sldId id="1786" r:id="rId131"/>
    <p:sldId id="1787" r:id="rId132"/>
    <p:sldId id="1789" r:id="rId133"/>
    <p:sldId id="1790" r:id="rId134"/>
    <p:sldId id="1788" r:id="rId135"/>
    <p:sldId id="1009" r:id="rId136"/>
    <p:sldId id="1021" r:id="rId137"/>
    <p:sldId id="1776" r:id="rId138"/>
    <p:sldId id="1951" r:id="rId139"/>
    <p:sldId id="1952" r:id="rId140"/>
    <p:sldId id="1953" r:id="rId141"/>
    <p:sldId id="1954" r:id="rId142"/>
    <p:sldId id="1955" r:id="rId143"/>
    <p:sldId id="1956" r:id="rId144"/>
    <p:sldId id="1957" r:id="rId145"/>
    <p:sldId id="1798" r:id="rId146"/>
    <p:sldId id="1799" r:id="rId147"/>
    <p:sldId id="1800" r:id="rId148"/>
    <p:sldId id="1456" r:id="rId149"/>
    <p:sldId id="1027" r:id="rId150"/>
    <p:sldId id="1025" r:id="rId151"/>
    <p:sldId id="1026" r:id="rId152"/>
    <p:sldId id="1028" r:id="rId153"/>
    <p:sldId id="653" r:id="rId154"/>
    <p:sldId id="1734" r:id="rId155"/>
    <p:sldId id="1457" r:id="rId156"/>
    <p:sldId id="1802" r:id="rId157"/>
    <p:sldId id="1803" r:id="rId158"/>
    <p:sldId id="1804" r:id="rId159"/>
    <p:sldId id="1012" r:id="rId160"/>
    <p:sldId id="1011" r:id="rId161"/>
    <p:sldId id="2000" r:id="rId162"/>
    <p:sldId id="2001" r:id="rId163"/>
    <p:sldId id="1805" r:id="rId164"/>
    <p:sldId id="1806" r:id="rId165"/>
    <p:sldId id="1013" r:id="rId166"/>
    <p:sldId id="1014" r:id="rId167"/>
    <p:sldId id="1015" r:id="rId168"/>
    <p:sldId id="1016" r:id="rId169"/>
    <p:sldId id="1017" r:id="rId170"/>
    <p:sldId id="1018" r:id="rId171"/>
    <p:sldId id="1019" r:id="rId172"/>
    <p:sldId id="1807" r:id="rId173"/>
    <p:sldId id="1808" r:id="rId174"/>
    <p:sldId id="1809" r:id="rId175"/>
    <p:sldId id="1810" r:id="rId176"/>
    <p:sldId id="1811" r:id="rId177"/>
    <p:sldId id="1812" r:id="rId178"/>
    <p:sldId id="1813" r:id="rId179"/>
    <p:sldId id="654" r:id="rId180"/>
    <p:sldId id="1815" r:id="rId181"/>
    <p:sldId id="1894" r:id="rId182"/>
    <p:sldId id="1817" r:id="rId183"/>
    <p:sldId id="1987" r:id="rId184"/>
    <p:sldId id="1988" r:id="rId185"/>
    <p:sldId id="1989" r:id="rId186"/>
    <p:sldId id="1990" r:id="rId187"/>
    <p:sldId id="1991" r:id="rId188"/>
    <p:sldId id="1992" r:id="rId189"/>
    <p:sldId id="1993" r:id="rId190"/>
    <p:sldId id="1994" r:id="rId191"/>
    <p:sldId id="1995" r:id="rId192"/>
    <p:sldId id="1996" r:id="rId193"/>
    <p:sldId id="1986" r:id="rId194"/>
    <p:sldId id="1829" r:id="rId195"/>
    <p:sldId id="1912" r:id="rId196"/>
    <p:sldId id="1958" r:id="rId197"/>
    <p:sldId id="1903" r:id="rId198"/>
    <p:sldId id="1901" r:id="rId199"/>
    <p:sldId id="1834" r:id="rId200"/>
    <p:sldId id="1913" r:id="rId201"/>
    <p:sldId id="1836" r:id="rId202"/>
    <p:sldId id="1902" r:id="rId203"/>
    <p:sldId id="1897" r:id="rId204"/>
    <p:sldId id="1896" r:id="rId205"/>
    <p:sldId id="1895" r:id="rId206"/>
    <p:sldId id="1909" r:id="rId207"/>
    <p:sldId id="1914" r:id="rId208"/>
    <p:sldId id="1911" r:id="rId209"/>
    <p:sldId id="1908" r:id="rId210"/>
    <p:sldId id="1915" r:id="rId211"/>
    <p:sldId id="1916" r:id="rId212"/>
    <p:sldId id="1917" r:id="rId213"/>
    <p:sldId id="1918" r:id="rId214"/>
    <p:sldId id="1919" r:id="rId215"/>
    <p:sldId id="1920" r:id="rId216"/>
    <p:sldId id="1921" r:id="rId217"/>
    <p:sldId id="1922" r:id="rId218"/>
    <p:sldId id="1923" r:id="rId219"/>
    <p:sldId id="1924" r:id="rId220"/>
    <p:sldId id="1925" r:id="rId221"/>
    <p:sldId id="1926" r:id="rId222"/>
    <p:sldId id="1927" r:id="rId223"/>
    <p:sldId id="1907" r:id="rId224"/>
    <p:sldId id="1928" r:id="rId225"/>
    <p:sldId id="1929" r:id="rId226"/>
    <p:sldId id="1930" r:id="rId227"/>
    <p:sldId id="1931" r:id="rId228"/>
    <p:sldId id="1905" r:id="rId229"/>
    <p:sldId id="1932" r:id="rId230"/>
    <p:sldId id="1959" r:id="rId231"/>
    <p:sldId id="1934" r:id="rId232"/>
    <p:sldId id="1904" r:id="rId233"/>
    <p:sldId id="1936" r:id="rId234"/>
    <p:sldId id="1937" r:id="rId235"/>
    <p:sldId id="1938" r:id="rId236"/>
    <p:sldId id="1939" r:id="rId237"/>
    <p:sldId id="1935" r:id="rId238"/>
    <p:sldId id="1898" r:id="rId239"/>
    <p:sldId id="1940" r:id="rId240"/>
    <p:sldId id="1941" r:id="rId241"/>
    <p:sldId id="1942" r:id="rId242"/>
    <p:sldId id="1943" r:id="rId243"/>
    <p:sldId id="1944" r:id="rId244"/>
    <p:sldId id="1960" r:id="rId245"/>
    <p:sldId id="1961" r:id="rId246"/>
    <p:sldId id="1962" r:id="rId247"/>
    <p:sldId id="1963" r:id="rId248"/>
    <p:sldId id="1964" r:id="rId249"/>
    <p:sldId id="1965" r:id="rId250"/>
    <p:sldId id="1966" r:id="rId251"/>
    <p:sldId id="1967" r:id="rId252"/>
    <p:sldId id="1968" r:id="rId253"/>
    <p:sldId id="1969" r:id="rId254"/>
    <p:sldId id="1970" r:id="rId255"/>
    <p:sldId id="1971" r:id="rId256"/>
    <p:sldId id="1972" r:id="rId257"/>
    <p:sldId id="1973" r:id="rId258"/>
    <p:sldId id="1974" r:id="rId259"/>
    <p:sldId id="2012" r:id="rId2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6603"/>
    <a:srgbClr val="4B4A46"/>
    <a:srgbClr val="FFDFAE"/>
    <a:srgbClr val="FFFFFF"/>
    <a:srgbClr val="BFBFBF"/>
    <a:srgbClr val="663300"/>
    <a:srgbClr val="004400"/>
    <a:srgbClr val="800000"/>
    <a:srgbClr val="010201"/>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17" autoAdjust="0"/>
    <p:restoredTop sz="84014" autoAdjust="0"/>
  </p:normalViewPr>
  <p:slideViewPr>
    <p:cSldViewPr snapToGrid="0">
      <p:cViewPr varScale="1">
        <p:scale>
          <a:sx n="106" d="100"/>
          <a:sy n="106" d="100"/>
        </p:scale>
        <p:origin x="2480" y="184"/>
      </p:cViewPr>
      <p:guideLst>
        <p:guide orient="horz" pos="210"/>
        <p:guide orient="horz" pos="3386"/>
        <p:guide orient="horz" pos="2523"/>
        <p:guide orient="horz" pos="1390"/>
        <p:guide pos="3787"/>
        <p:guide pos="1790"/>
      </p:guideLst>
    </p:cSldViewPr>
  </p:slideViewPr>
  <p:outlineViewPr>
    <p:cViewPr>
      <p:scale>
        <a:sx n="33" d="100"/>
        <a:sy n="33" d="100"/>
      </p:scale>
      <p:origin x="0" y="24344"/>
    </p:cViewPr>
  </p:outlineViewPr>
  <p:notesTextViewPr>
    <p:cViewPr>
      <p:scale>
        <a:sx n="100" d="100"/>
        <a:sy n="100" d="100"/>
      </p:scale>
      <p:origin x="0" y="0"/>
    </p:cViewPr>
  </p:notesTextViewPr>
  <p:sorterViewPr>
    <p:cViewPr>
      <p:scale>
        <a:sx n="1" d="1"/>
        <a:sy n="1" d="1"/>
      </p:scale>
      <p:origin x="0" y="282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170" Type="http://schemas.openxmlformats.org/officeDocument/2006/relationships/slide" Target="slides/slide129.xml"/><Relationship Id="rId226" Type="http://schemas.openxmlformats.org/officeDocument/2006/relationships/slide" Target="slides/slide185.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37" Type="http://schemas.openxmlformats.org/officeDocument/2006/relationships/slide" Target="slides/slide196.xml"/><Relationship Id="rId258" Type="http://schemas.openxmlformats.org/officeDocument/2006/relationships/slide" Target="slides/slide217.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slide" Target="slides/slide186.xml"/><Relationship Id="rId248" Type="http://schemas.openxmlformats.org/officeDocument/2006/relationships/slide" Target="slides/slide2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handoutMaster" Target="handoutMasters/handoutMaster1.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theme" Target="theme/theme1.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Diana_%28mythology%2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Diana_%28mythology%2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blogs.tribune.com.pk/story/18971/they-were-just-children-not-christian-children/" TargetMode="Externa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tion.com.pk/pakistan-news-newspaper-daily-english-online/national/23-Sep-2013/peshawar-hospital-ransacked-for-absence-of-docs-faciliti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post.jagran.com/christians-burn-pakistans-flag-to-protest-church-attack-in-peshawar-1380097718#sthash.drVPwCB0.dpuf"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a:t>
            </a:r>
            <a:r>
              <a:rPr lang="zh-CN" altLang="en-US" b="1" dirty="0"/>
              <a:t>没有</a:t>
            </a:r>
            <a:r>
              <a:rPr lang="zh-CN" altLang="en-US" dirty="0"/>
              <a:t>任何确切的记载表明耶稣写过任何东西，唯一的一次是在</a:t>
            </a:r>
            <a:r>
              <a:rPr lang="zh-CN" altLang="en-US" b="1" dirty="0"/>
              <a:t>约翰福音 </a:t>
            </a:r>
            <a:r>
              <a:rPr lang="en-US" altLang="zh-CN" b="1" dirty="0"/>
              <a:t>8 </a:t>
            </a:r>
            <a:r>
              <a:rPr lang="zh-CN" altLang="en-US" b="1" dirty="0"/>
              <a:t>章</a:t>
            </a:r>
            <a:r>
              <a:rPr lang="zh-CN" altLang="en-US" dirty="0"/>
              <a:t>中他在地上写字</a:t>
            </a:r>
            <a:r>
              <a:rPr lang="en-US" altLang="zh-CN" dirty="0"/>
              <a:t>——</a:t>
            </a:r>
            <a:r>
              <a:rPr lang="zh-CN" altLang="en-US" dirty="0"/>
              <a:t>但我们完全不知道他写了什么！</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13</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5B9942F2-9734-F04C-A409-109444B6A259}" type="slidenum">
              <a:rPr lang="en-US" sz="1200">
                <a:solidFill>
                  <a:prstClr val="black"/>
                </a:solidFill>
              </a:rPr>
              <a:pPr/>
              <a:t>125</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8F20C87-8E15-784A-BC6A-D94C51FFDD0B}" type="slidenum">
              <a:rPr lang="en-US" sz="1200">
                <a:solidFill>
                  <a:prstClr val="black"/>
                </a:solidFill>
              </a:rPr>
              <a:pPr/>
              <a:t>126</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FDFF5A3-9693-A349-AE9A-5B1EF8784CC4}" type="slidenum">
              <a:rPr lang="en-US" sz="1200">
                <a:solidFill>
                  <a:prstClr val="black"/>
                </a:solidFill>
              </a:rPr>
              <a:pPr/>
              <a:t>127</a:t>
            </a:fld>
            <a:endParaRPr lang="en-US"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69DEF953-D795-B546-99EE-1115908973BC}" type="slidenum">
              <a:rPr lang="en-US" sz="1200">
                <a:solidFill>
                  <a:prstClr val="black"/>
                </a:solidFill>
              </a:rPr>
              <a:pPr/>
              <a:t>128</a:t>
            </a:fld>
            <a:endParaRPr lang="en-US" sz="1200">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ECE17A4-C9CA-8841-B265-759EBD0206C2}" type="slidenum">
              <a:rPr lang="en-US" sz="1200">
                <a:solidFill>
                  <a:prstClr val="black"/>
                </a:solidFill>
              </a:rPr>
              <a:pPr/>
              <a:t>129</a:t>
            </a:fld>
            <a:endParaRPr lang="en-US" sz="1200">
              <a:solidFill>
                <a:prstClr val="black"/>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2757696D-987B-BD4D-8B31-0A9640B38CE7}" type="slidenum">
              <a:rPr lang="en-US" sz="1200">
                <a:solidFill>
                  <a:prstClr val="black"/>
                </a:solidFill>
              </a:rPr>
              <a:pPr/>
              <a:t>130</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4FD87F32-9C08-6647-BDC3-D15A8C07DED7}" type="slidenum">
              <a:rPr lang="en-US" sz="1200">
                <a:solidFill>
                  <a:prstClr val="black"/>
                </a:solidFill>
              </a:rPr>
              <a:pPr/>
              <a:t>131</a:t>
            </a:fld>
            <a:endParaRPr lang="en-US" sz="1200">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schemeClr val="bg1"/>
                </a:solidFill>
              </a:rPr>
              <a:pPr/>
              <a:t>14</a:t>
            </a:fld>
            <a:endParaRPr lang="en-GB" sz="1200">
              <a:solidFill>
                <a:schemeClr val="bg1"/>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144</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145</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146</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147</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148</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149</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150</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151</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152</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AE3B6-6F91-5745-9C71-61EF16A3CF6C}" type="slidenum">
              <a:rPr lang="en-US" sz="1200">
                <a:solidFill>
                  <a:prstClr val="black"/>
                </a:solidFill>
              </a:rPr>
              <a:pPr eaLnBrk="1" hangingPunct="1"/>
              <a:t>16</a:t>
            </a:fld>
            <a:endParaRPr lang="en-US" sz="120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157</a:t>
            </a:fld>
            <a:endParaRPr lang="en-GB" sz="1200">
              <a:solidFill>
                <a:schemeClr val="bg1"/>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162</a:t>
            </a:fld>
            <a:endParaRPr lang="en-GB" sz="1200">
              <a:solidFill>
                <a:schemeClr val="bg1"/>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165</a:t>
            </a:fld>
            <a:endParaRPr lang="en-GB" sz="1200">
              <a:solidFill>
                <a:prstClr val="white"/>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17</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169</a:t>
            </a:fld>
            <a:endParaRPr lang="en-GB" sz="1200">
              <a:solidFill>
                <a:prstClr val="white"/>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18</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186</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19</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188</a:t>
            </a:fld>
            <a:endParaRPr lang="en-GB" sz="1200">
              <a:solidFill>
                <a:prstClr val="white"/>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192</a:t>
            </a:fld>
            <a:endParaRPr lang="en-GB" sz="1200">
              <a:solidFill>
                <a:prstClr val="white"/>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p>
          <a:p>
            <a:pPr lvl="2"/>
            <a:endParaRPr lang="en-US" sz="1200" b="1" kern="1200" dirty="0">
              <a:solidFill>
                <a:schemeClr val="tx1"/>
              </a:solidFill>
              <a:effectLst/>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altLang="zh-CN" b="0" i="0" dirty="0">
                <a:solidFill>
                  <a:srgbClr val="777A7B"/>
                </a:solidFill>
                <a:effectLst/>
                <a:highlight>
                  <a:srgbClr val="FFFFFF"/>
                </a:highlight>
                <a:latin typeface="Source Serif Pro" panose="020F0502020204030204" pitchFamily="34" charset="0"/>
              </a:rPr>
              <a:t>24</a:t>
            </a:r>
            <a:r>
              <a:rPr lang="zh-CN" altLang="en-US" b="0" i="0" dirty="0">
                <a:solidFill>
                  <a:srgbClr val="121212"/>
                </a:solidFill>
                <a:effectLst/>
                <a:highlight>
                  <a:srgbClr val="FFFFFF"/>
                </a:highlight>
                <a:latin typeface="Source Serif Pro" panose="020F0502020204030204" pitchFamily="34" charset="0"/>
              </a:rPr>
              <a:t>至于你们其余在推雅推拉的人，就是不跟从那教训，不认识所谓撒但深奥的事的人，我告诉你们，我不会把别的重担放在你们身上。</a:t>
            </a:r>
            <a:r>
              <a:rPr lang="en-US" altLang="zh-CN" b="0" i="0" dirty="0">
                <a:solidFill>
                  <a:srgbClr val="777A7B"/>
                </a:solidFill>
                <a:effectLst/>
                <a:highlight>
                  <a:srgbClr val="FFFFFF"/>
                </a:highlight>
                <a:latin typeface="Source Serif Pro" panose="02040603050405020204" pitchFamily="18" charset="0"/>
              </a:rPr>
              <a:t>25</a:t>
            </a:r>
            <a:r>
              <a:rPr lang="zh-CN" altLang="en-US" b="0" i="0" dirty="0">
                <a:solidFill>
                  <a:srgbClr val="121212"/>
                </a:solidFill>
                <a:effectLst/>
                <a:highlight>
                  <a:srgbClr val="FFFFFF"/>
                </a:highlight>
                <a:latin typeface="Source Serif Pro" panose="02040603050405020204" pitchFamily="18" charset="0"/>
              </a:rPr>
              <a:t>不过，你们要持守已经得着的，直到我来。</a:t>
            </a:r>
            <a:r>
              <a:rPr lang="zh-CN" altLang="en-US" dirty="0"/>
              <a:t>（启示录 </a:t>
            </a:r>
            <a:r>
              <a:rPr lang="en-US" altLang="zh-CN" dirty="0"/>
              <a:t>2:24-25</a:t>
            </a:r>
            <a:r>
              <a:rPr lang="zh-CN" altLang="en-US" dirty="0"/>
              <a:t>）</a:t>
            </a:r>
          </a:p>
          <a:p>
            <a:pPr lvl="2"/>
            <a:endParaRPr lang="en-US" sz="1200" b="1" kern="1200" dirty="0">
              <a:solidFill>
                <a:schemeClr val="tx1"/>
              </a:solidFill>
              <a:effectLst/>
              <a:latin typeface="+mn-lt"/>
              <a:ea typeface="+mn-ea"/>
              <a:cs typeface="+mn-cs"/>
            </a:endParaRPr>
          </a:p>
          <a:p>
            <a:r>
              <a:rPr lang="zh-CN" altLang="en-US" b="1" dirty="0"/>
              <a:t>耶稣真的只是期望我们中一些人简单地持守所学的真理吗？</a:t>
            </a:r>
            <a:endParaRPr lang="zh-CN" altLang="en-US" dirty="0"/>
          </a:p>
          <a:p>
            <a:r>
              <a:rPr lang="zh-CN" altLang="en-US" dirty="0"/>
              <a:t>是的，祂期望我们</a:t>
            </a:r>
            <a:r>
              <a:rPr lang="zh-CN" altLang="en-US" b="1" dirty="0"/>
              <a:t>持守到底</a:t>
            </a:r>
            <a:r>
              <a:rPr lang="zh-CN" altLang="en-US" dirty="0"/>
              <a:t>，因为</a:t>
            </a:r>
            <a:r>
              <a:rPr lang="zh-CN" altLang="en-US" b="1" dirty="0"/>
              <a:t>成长和祝福是祂的责任</a:t>
            </a:r>
            <a:r>
              <a:rPr lang="zh-CN" altLang="en-US" dirty="0"/>
              <a:t>。</a:t>
            </a:r>
            <a:br>
              <a:rPr lang="zh-CN" altLang="en-US" dirty="0"/>
            </a:br>
            <a:endParaRPr lang="zh-CN" altLang="en-US" dirty="0"/>
          </a:p>
          <a:p>
            <a:r>
              <a:rPr lang="zh-CN" altLang="en-US" dirty="0"/>
              <a:t>由于当时的教会人数很少，耶稣</a:t>
            </a:r>
            <a:r>
              <a:rPr lang="zh-CN" altLang="en-US" b="1" dirty="0"/>
              <a:t>并没有要求他们离开，而是要他们留在其中，直到祂洁净教会、除去假教师</a:t>
            </a:r>
            <a:r>
              <a:rPr lang="zh-CN" altLang="en-US" dirty="0"/>
              <a:t>。</a:t>
            </a:r>
            <a:br>
              <a:rPr lang="zh-CN" altLang="en-US" dirty="0"/>
            </a:br>
            <a:endParaRPr lang="zh-CN" altLang="en-US" dirty="0"/>
          </a:p>
          <a:p>
            <a:r>
              <a:rPr lang="zh-CN" altLang="en-US" dirty="0"/>
              <a:t>我们常常认为自己需要</a:t>
            </a:r>
            <a:r>
              <a:rPr lang="zh-CN" altLang="en-US" b="1" dirty="0"/>
              <a:t>为基督做伟大的事</a:t>
            </a:r>
            <a:r>
              <a:rPr lang="zh-CN" altLang="en-US" dirty="0"/>
              <a:t>，但实际上，</a:t>
            </a:r>
            <a:r>
              <a:rPr lang="zh-CN" altLang="en-US" b="1" dirty="0"/>
              <a:t>是祂在成就伟大的事！</a:t>
            </a:r>
            <a:r>
              <a:rPr lang="zh-CN" altLang="en-US" dirty="0"/>
              <a:t> 祂只要求我们</a:t>
            </a:r>
            <a:r>
              <a:rPr lang="zh-CN" altLang="en-US" b="1" dirty="0"/>
              <a:t>忠心持守</a:t>
            </a:r>
            <a:r>
              <a:rPr lang="zh-CN" altLang="en-US" dirty="0"/>
              <a:t>。</a:t>
            </a:r>
            <a:br>
              <a:rPr lang="zh-CN" altLang="en-US" dirty="0"/>
            </a:br>
            <a:endParaRPr lang="zh-CN" altLang="en-US" dirty="0"/>
          </a:p>
          <a:p>
            <a:r>
              <a:rPr lang="zh-CN" altLang="en-US" dirty="0"/>
              <a:t>很显然，那些陷入淫乱的人</a:t>
            </a:r>
            <a:r>
              <a:rPr lang="zh-CN" altLang="en-US" b="1" dirty="0"/>
              <a:t>并不忠心！</a:t>
            </a:r>
            <a:endParaRPr lang="zh-CN" altLang="en-US" dirty="0"/>
          </a:p>
          <a:p>
            <a:pPr lvl="2"/>
            <a:endParaRPr lang="en-US" sz="1200" b="1" kern="1200" dirty="0">
              <a:solidFill>
                <a:schemeClr val="tx1"/>
              </a:solidFill>
              <a:effectLst/>
              <a:latin typeface="+mn-lt"/>
              <a:ea typeface="+mn-ea"/>
              <a:cs typeface="+mn-cs"/>
            </a:endParaRPr>
          </a:p>
          <a:p>
            <a:pPr lvl="2"/>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197</a:t>
            </a:fld>
            <a:endParaRPr lang="en-GB" sz="1200">
              <a:solidFill>
                <a:prstClr val="white"/>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199</a:t>
            </a:fld>
            <a:endParaRPr lang="en-GB" sz="1200">
              <a:solidFill>
                <a:prstClr val="whit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20</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200</a:t>
            </a:fld>
            <a:endParaRPr lang="en-GB" sz="1200">
              <a:solidFill>
                <a:prstClr val="white"/>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201</a:t>
            </a:fld>
            <a:endParaRPr lang="en-GB" sz="1200">
              <a:solidFill>
                <a:prstClr val="white"/>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202</a:t>
            </a:fld>
            <a:endParaRPr lang="en-GB" sz="1200">
              <a:solidFill>
                <a:prstClr val="white"/>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203</a:t>
            </a:fld>
            <a:endParaRPr lang="en-GB" sz="1200">
              <a:solidFill>
                <a:prstClr val="white"/>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206</a:t>
            </a:fld>
            <a:endParaRPr lang="en-GB" sz="120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26"/>
          <p:cNvSpPr>
            <a:spLocks noGrp="1" noRot="1" noChangeAspect="1" noChangeArrowheads="1" noTextEdit="1"/>
          </p:cNvSpPr>
          <p:nvPr>
            <p:ph type="sldImg"/>
          </p:nvPr>
        </p:nvSpPr>
        <p:spPr>
          <a:solidFill>
            <a:srgbClr val="FFFFFF"/>
          </a:solidFill>
          <a:ln/>
        </p:spPr>
      </p:sp>
      <p:sp>
        <p:nvSpPr>
          <p:cNvPr id="78233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21</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大理石之城，战车车辙，减速坡，地震后重新竖立的柱子。</a:t>
            </a:r>
          </a:p>
          <a:p>
            <a:pPr eaLnBrk="1" hangingPunct="1"/>
            <a:endParaRPr lang="en-US" dirty="0">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213</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a:p>
            <a:r>
              <a:rPr lang="zh-CN" altLang="en-US" b="1" dirty="0"/>
              <a:t>行为不能取代敬拜。</a:t>
            </a:r>
            <a:endParaRPr lang="zh-CN" altLang="en-US" dirty="0"/>
          </a:p>
          <a:p>
            <a:r>
              <a:rPr lang="zh-CN" altLang="en-US" b="1" dirty="0"/>
              <a:t>善行不能取代敬虔。</a:t>
            </a:r>
            <a:endParaRPr lang="zh-CN" altLang="en-US" dirty="0"/>
          </a:p>
          <a:p>
            <a:r>
              <a:rPr lang="zh-CN" altLang="en-US" b="1" dirty="0"/>
              <a:t>忍耐不能取代圣洁。</a:t>
            </a:r>
            <a:endParaRPr lang="zh-CN" altLang="en-US" dirty="0"/>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Singles might need to change roommates to live with someone who holds God</a:t>
            </a:r>
            <a:r>
              <a:rPr lang="fr-FR" dirty="0"/>
              <a:t>'</a:t>
            </a:r>
            <a:r>
              <a:rPr lang="en-US" dirty="0"/>
              <a:t>s standards.</a:t>
            </a:r>
          </a:p>
          <a:p>
            <a:r>
              <a:rPr lang="en-US" dirty="0"/>
              <a:t>Married couples need to guard your sexual relationship so that sex is never a reward, or a punishment, or a right.</a:t>
            </a:r>
          </a:p>
          <a:p>
            <a:endParaRPr lang="en-US" dirty="0"/>
          </a:p>
          <a:p>
            <a:r>
              <a:rPr lang="zh-CN" altLang="en-US" b="1" dirty="0"/>
              <a:t>单身人士</a:t>
            </a:r>
            <a:r>
              <a:rPr lang="zh-CN" altLang="en-US" dirty="0"/>
              <a:t>或许需要更换室友，与持守</a:t>
            </a:r>
            <a:r>
              <a:rPr lang="zh-CN" altLang="en-US" b="1" dirty="0"/>
              <a:t>神的标准</a:t>
            </a:r>
            <a:r>
              <a:rPr lang="zh-CN" altLang="en-US" dirty="0"/>
              <a:t>的人同住。</a:t>
            </a:r>
          </a:p>
          <a:p>
            <a:r>
              <a:rPr lang="zh-CN" altLang="en-US" b="1" dirty="0"/>
              <a:t>已婚夫妇</a:t>
            </a:r>
            <a:r>
              <a:rPr lang="zh-CN" altLang="en-US" dirty="0"/>
              <a:t>需要谨守彼此的</a:t>
            </a:r>
            <a:r>
              <a:rPr lang="zh-CN" altLang="en-US" b="1" dirty="0"/>
              <a:t>婚姻关系</a:t>
            </a:r>
            <a:r>
              <a:rPr lang="zh-CN" altLang="en-US" dirty="0"/>
              <a:t>，使性关系</a:t>
            </a:r>
            <a:r>
              <a:rPr lang="zh-CN" altLang="en-US" b="1" dirty="0"/>
              <a:t>既不是奖励，也不是惩罚，更不是权利</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218</a:t>
            </a:fld>
            <a:endParaRPr lang="en-US">
              <a:solidFill>
                <a:prstClr val="black"/>
              </a:solidFill>
              <a:latin typeface="Calibri"/>
            </a:endParaRPr>
          </a:p>
        </p:txBody>
      </p:sp>
    </p:spTree>
    <p:extLst>
      <p:ext uri="{BB962C8B-B14F-4D97-AF65-F5344CB8AC3E}">
        <p14:creationId xmlns:p14="http://schemas.microsoft.com/office/powerpoint/2010/main" val="1688409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A7E95-CFEB-324D-9127-271943F85A55}" type="slidenum">
              <a:rPr lang="en-US" sz="1200">
                <a:solidFill>
                  <a:prstClr val="black"/>
                </a:solidFill>
              </a:rPr>
              <a:pPr eaLnBrk="1" hangingPunct="1"/>
              <a:t>22</a:t>
            </a:fld>
            <a:endParaRPr lang="en-US" sz="1200">
              <a:solidFill>
                <a:prstClr val="black"/>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6B815A-C7D8-7F45-9E0A-704962FE684B}" type="slidenum">
              <a:rPr lang="en-US" sz="1200">
                <a:solidFill>
                  <a:srgbClr val="000000"/>
                </a:solidFill>
              </a:rPr>
              <a:pPr eaLnBrk="1" hangingPunct="1"/>
              <a:t>23</a:t>
            </a:fld>
            <a:endParaRPr lang="en-US" sz="1200">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r>
              <a:rPr lang="en-US" dirty="0">
                <a:latin typeface="Times New Roman" charset="0"/>
                <a:cs typeface="Times New Roman" charset="0"/>
              </a:rPr>
              <a:t>Sid Caesar, Venerate: Bow to Caesar or die</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大理石之城，战车车辙，减速坡，地震后重新竖立的柱子。</a:t>
            </a:r>
            <a:br>
              <a:rPr lang="zh-CN" altLang="en-US" dirty="0"/>
            </a:br>
            <a:r>
              <a:rPr lang="zh-CN" altLang="en-US" dirty="0"/>
              <a:t>戴安娜</a:t>
            </a:r>
            <a:r>
              <a:rPr lang="en-US" altLang="zh-CN" dirty="0"/>
              <a:t>——</a:t>
            </a:r>
            <a:r>
              <a:rPr lang="zh-CN" altLang="en-US" dirty="0"/>
              <a:t>万物之母女神，</a:t>
            </a:r>
            <a:r>
              <a:rPr lang="en-US" altLang="zh-CN" dirty="0"/>
              <a:t>127</a:t>
            </a:r>
            <a:r>
              <a:rPr lang="zh-CN" altLang="en-US" dirty="0"/>
              <a:t>根大理石柱，阿耳忒弥斯（希腊文），戴安娜（拉丁文）。</a:t>
            </a:r>
            <a:br>
              <a:rPr lang="zh-CN" altLang="en-US" dirty="0"/>
            </a:br>
            <a:r>
              <a:rPr lang="zh-CN" altLang="en-US" dirty="0"/>
              <a:t>西德</a:t>
            </a:r>
            <a:r>
              <a:rPr lang="en-US" altLang="zh-CN" dirty="0"/>
              <a:t>·</a:t>
            </a:r>
            <a:r>
              <a:rPr lang="zh-CN" altLang="en-US" dirty="0"/>
              <a:t>凯撒，崇拜：向凯撒跪拜，否则就得死。</a:t>
            </a:r>
          </a:p>
          <a:p>
            <a:pPr eaLnBrk="1" hangingPunct="1"/>
            <a:endParaRPr lang="en-US" dirty="0">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dirty="0"/>
              <a:t>——</a:t>
            </a:r>
            <a:r>
              <a:rPr lang="zh-CN" altLang="en-US" dirty="0"/>
              <a:t>死亡，这是</a:t>
            </a:r>
            <a:r>
              <a:rPr lang="zh-CN" altLang="en-US" b="1" dirty="0"/>
              <a:t>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基督是末世和我们永恒归宿的审判者与救主</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42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r>
              <a:rPr lang="en-US" altLang="zh-CN" dirty="0"/>
              <a:t>"</a:t>
            </a:r>
            <a:r>
              <a:rPr lang="zh-CN" altLang="en-US" dirty="0"/>
              <a:t>在罗马神话中，戴安娜（拉丁文意为‘天上的’或‘神圣的’）是狩猎、月亮和生育的女神，与野生动物和森林有关，并拥有与动物交谈和控制它们的能力。她与希腊女神阿耳忒弥斯（</a:t>
            </a:r>
            <a:r>
              <a:rPr lang="en-US" altLang="zh-CN" dirty="0"/>
              <a:t>Artemis</a:t>
            </a:r>
            <a:r>
              <a:rPr lang="zh-CN" altLang="en-US" dirty="0"/>
              <a:t>）相对应，尽管她在意大利有独立的起源。</a:t>
            </a:r>
            <a:r>
              <a:rPr lang="en-US" altLang="zh-CN" dirty="0"/>
              <a:t>" </a:t>
            </a:r>
            <a:r>
              <a:rPr lang="zh-CN" altLang="en-US" dirty="0"/>
              <a:t>（来源：</a:t>
            </a:r>
            <a:r>
              <a:rPr lang="zh-CN" altLang="en-US" dirty="0">
                <a:hlinkClick r:id="rId3"/>
              </a:rPr>
              <a:t>维基百科</a:t>
            </a:r>
            <a:r>
              <a:rPr lang="zh-CN" altLang="en-US" dirty="0"/>
              <a:t>）</a:t>
            </a:r>
          </a:p>
          <a:p>
            <a:r>
              <a:rPr lang="zh-CN" altLang="en-US" dirty="0"/>
              <a:t>这座神庙有</a:t>
            </a:r>
            <a:r>
              <a:rPr lang="en-US" altLang="zh-CN" dirty="0"/>
              <a:t>127</a:t>
            </a:r>
            <a:r>
              <a:rPr lang="zh-CN" altLang="en-US" dirty="0"/>
              <a:t>根大理石柱，阿耳忒弥斯（希腊文），戴安娜（拉丁文）。</a:t>
            </a:r>
          </a:p>
          <a:p>
            <a:pPr eaLnBrk="1" hangingPunct="1"/>
            <a:endParaRPr lang="en-US" dirty="0">
              <a:latin typeface="Times New Roman" charset="0"/>
              <a:cs typeface="Times New Roman" charset="0"/>
            </a:endParaRPr>
          </a:p>
        </p:txBody>
      </p:sp>
    </p:spTree>
    <p:extLst>
      <p:ext uri="{BB962C8B-B14F-4D97-AF65-F5344CB8AC3E}">
        <p14:creationId xmlns:p14="http://schemas.microsoft.com/office/powerpoint/2010/main" val="219965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25</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r>
              <a:rPr lang="zh-CN" altLang="en-US" dirty="0"/>
              <a:t>“在罗马神话中，戴安娜（拉丁文意为‘天上的’或‘神圣的’）是狩猎、月亮和生育的女神，与野生动物和森林有关，并拥有与动物交谈和控制它们的能力。她与希腊女神阿耳忒弥斯（</a:t>
            </a:r>
            <a:r>
              <a:rPr lang="en-US" altLang="zh-CN" dirty="0"/>
              <a:t>Artemis</a:t>
            </a:r>
            <a:r>
              <a:rPr lang="zh-CN" altLang="en-US" dirty="0"/>
              <a:t>）相对应，尽管她在意大利有独立的起源。” （来源：</a:t>
            </a:r>
            <a:r>
              <a:rPr lang="zh-CN" altLang="en-US" dirty="0">
                <a:hlinkClick r:id="rId3"/>
              </a:rPr>
              <a:t>维基百科</a:t>
            </a:r>
            <a:r>
              <a:rPr lang="zh-CN" altLang="en-US" dirty="0"/>
              <a:t>）</a:t>
            </a:r>
          </a:p>
          <a:p>
            <a:r>
              <a:rPr lang="zh-CN" altLang="en-US" dirty="0"/>
              <a:t>这座神庙有</a:t>
            </a:r>
            <a:r>
              <a:rPr lang="en-US" altLang="zh-CN" dirty="0"/>
              <a:t>127</a:t>
            </a:r>
            <a:r>
              <a:rPr lang="zh-CN" altLang="en-US" dirty="0"/>
              <a:t>根大理石柱，阿耳忒弥斯（希腊文），戴安娜（拉丁文）。</a:t>
            </a:r>
          </a:p>
          <a:p>
            <a:pPr eaLnBrk="1" hangingPunct="1"/>
            <a:endParaRPr lang="en-US" dirty="0">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26</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r>
              <a:rPr lang="en-US" dirty="0">
                <a:latin typeface="Times New Roman" charset="0"/>
                <a:cs typeface="Times New Roman" charset="0"/>
              </a:rPr>
              <a:t>Sid Caesar, Venerate: Bow to Caesar or die</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大理石之城，战车车辙，减速带；地震后，柱子被重新竖立。</a:t>
            </a:r>
            <a:br>
              <a:rPr lang="zh-CN" altLang="en-US" dirty="0"/>
            </a:br>
            <a:r>
              <a:rPr lang="zh-CN" altLang="en-US" dirty="0"/>
              <a:t>戴安娜</a:t>
            </a:r>
            <a:r>
              <a:rPr lang="en-US" altLang="zh-CN" dirty="0"/>
              <a:t>——</a:t>
            </a:r>
            <a:r>
              <a:rPr lang="zh-CN" altLang="en-US" dirty="0"/>
              <a:t>万物之母女神，神庙有</a:t>
            </a:r>
            <a:r>
              <a:rPr lang="en-US" altLang="zh-CN" dirty="0"/>
              <a:t>127</a:t>
            </a:r>
            <a:r>
              <a:rPr lang="zh-CN" altLang="en-US" dirty="0"/>
              <a:t>根大理石柱，阿耳忒弥斯（希腊文），戴安娜（拉丁文）。</a:t>
            </a:r>
            <a:br>
              <a:rPr lang="zh-CN" altLang="en-US" dirty="0"/>
            </a:br>
            <a:r>
              <a:rPr lang="zh-CN" altLang="en-US" dirty="0"/>
              <a:t>西德</a:t>
            </a:r>
            <a:r>
              <a:rPr lang="en-US" altLang="zh-CN" dirty="0"/>
              <a:t>·</a:t>
            </a:r>
            <a:r>
              <a:rPr lang="zh-CN" altLang="en-US" dirty="0"/>
              <a:t>凯撒（</a:t>
            </a:r>
            <a:r>
              <a:rPr lang="en-US" altLang="zh-CN" dirty="0"/>
              <a:t>Sid Caesar</a:t>
            </a:r>
            <a:r>
              <a:rPr lang="zh-CN" altLang="en-US" dirty="0"/>
              <a:t>），崇敬：向凯撒跪拜，否则就得死。</a:t>
            </a:r>
          </a:p>
          <a:p>
            <a:pPr eaLnBrk="1" hangingPunct="1"/>
            <a:endParaRPr lang="en-US" dirty="0">
              <a:latin typeface="Times New Roman"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27</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The place where the Ephesian clerk averted a riot in Acts 19:29</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以弗所书记在</a:t>
            </a:r>
            <a:r>
              <a:rPr lang="zh-CN" altLang="en-US" b="1" dirty="0"/>
              <a:t>使徒行传</a:t>
            </a:r>
            <a:r>
              <a:rPr lang="en-US" altLang="zh-CN" dirty="0"/>
              <a:t>19:29</a:t>
            </a:r>
            <a:r>
              <a:rPr lang="zh-CN" altLang="en-US" dirty="0"/>
              <a:t>中平息骚乱的地方。</a:t>
            </a:r>
          </a:p>
          <a:p>
            <a:pPr eaLnBrk="1" hangingPunct="1"/>
            <a:endParaRPr lang="en-US" dirty="0">
              <a:latin typeface="Times New Roman"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28</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29</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30</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31</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32</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 </a:t>
            </a:r>
            <a:r>
              <a:rPr lang="en-US" altLang="zh-CN" dirty="0"/>
              <a:t>95 </a:t>
            </a:r>
            <a:r>
              <a:rPr lang="zh-CN" altLang="en-US" dirty="0"/>
              <a:t>年，使徒约翰被流放到</a:t>
            </a:r>
            <a:r>
              <a:rPr lang="zh-CN" altLang="en-US" b="1" dirty="0"/>
              <a:t>亚得里亚海</a:t>
            </a:r>
            <a:r>
              <a:rPr lang="zh-CN" altLang="en-US" dirty="0"/>
              <a:t>上的荒凉小岛</a:t>
            </a:r>
            <a:r>
              <a:rPr lang="en-US" altLang="zh-CN" dirty="0"/>
              <a:t>——</a:t>
            </a:r>
            <a:r>
              <a:rPr lang="zh-CN" altLang="en-US" b="1" dirty="0"/>
              <a:t>拔摩岛</a:t>
            </a:r>
            <a:r>
              <a:rPr lang="zh-CN" altLang="en-US" dirty="0"/>
              <a:t>。</a:t>
            </a:r>
            <a:br>
              <a:rPr lang="zh-CN" altLang="en-US" dirty="0"/>
            </a:br>
            <a:r>
              <a:rPr lang="zh-CN" altLang="en-US" b="1" dirty="0"/>
              <a:t>耶稣基督</a:t>
            </a:r>
            <a:r>
              <a:rPr lang="zh-CN" altLang="en-US" dirty="0"/>
              <a:t>向</a:t>
            </a:r>
            <a:r>
              <a:rPr lang="zh-CN" altLang="en-US" b="1" dirty="0"/>
              <a:t>小亚细亚</a:t>
            </a:r>
            <a:r>
              <a:rPr lang="zh-CN" altLang="en-US" dirty="0"/>
              <a:t>受苦的信徒启示了安慰的信息，</a:t>
            </a:r>
            <a:br>
              <a:rPr lang="zh-CN" altLang="en-US" dirty="0"/>
            </a:br>
            <a:r>
              <a:rPr lang="zh-CN" altLang="en-US" dirty="0"/>
              <a:t>但这个信息要如何传递给他们呢？</a:t>
            </a:r>
          </a:p>
          <a:p>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a:t>
            </a:fld>
            <a:endParaRPr lang="en-GB" sz="1200">
              <a:solidFill>
                <a:schemeClr val="bg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34</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05F4ACF-5649-6947-92EC-0BE7E5AD6976}" type="slidenum">
              <a:rPr lang="en-US" sz="1200"/>
              <a:pPr eaLnBrk="1" hangingPunct="1"/>
              <a:t>35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228600" indent="-228600" eaLnBrk="1" hangingPunct="1"/>
            <a:endParaRPr lang="zh-TW" altLang="en-US">
              <a:ea typeface="新細明體" charset="0"/>
              <a:cs typeface="新細明體" charset="0"/>
            </a:endParaRPr>
          </a:p>
          <a:p>
            <a:pPr marL="228600" indent="-228600" eaLnBrk="1" hangingPunct="1"/>
            <a:r>
              <a:rPr lang="zh-TW" altLang="en-US">
                <a:ea typeface="新細明體" charset="0"/>
                <a:cs typeface="新細明體" charset="0"/>
              </a:rPr>
              <a:t>章</a:t>
            </a:r>
          </a:p>
          <a:p>
            <a:pPr marL="228600" indent="-228600" eaLnBrk="1" hangingPunct="1"/>
            <a:endParaRPr lang="zh-TW" altLang="en-US">
              <a:ea typeface="新細明體" charset="0"/>
              <a:cs typeface="新細明體" charset="0"/>
            </a:endParaRPr>
          </a:p>
          <a:p>
            <a:pPr marL="228600" indent="-228600" eaLnBrk="1" hangingPunct="1"/>
            <a:r>
              <a:rPr lang="en-US">
                <a:ea typeface="新細明體" charset="0"/>
                <a:cs typeface="新細明體" charset="0"/>
              </a:rPr>
              <a:t>與主的關係不斷增長並意識到他們在基督裡所站的新地位，與</a:t>
            </a:r>
            <a:r>
              <a:rPr lang="zh-TW" altLang="en-US">
                <a:ea typeface="新細明體" charset="0"/>
                <a:cs typeface="新細明體" charset="0"/>
              </a:rPr>
              <a:t>猶太</a:t>
            </a:r>
            <a:r>
              <a:rPr lang="en-US">
                <a:ea typeface="新細明體" charset="0"/>
                <a:cs typeface="新細明體" charset="0"/>
              </a:rPr>
              <a:t>歸主者的後嗣的身份等同。</a:t>
            </a:r>
            <a:r>
              <a:rPr lang="en-US" altLang="ja-JP">
                <a:ea typeface="新細明體" charset="0"/>
                <a:cs typeface="新細明體" charset="0"/>
              </a:rPr>
              <a:t> (1-3)</a:t>
            </a:r>
          </a:p>
          <a:p>
            <a:pPr marL="228600" indent="-228600" eaLnBrk="1" hangingPunct="1"/>
            <a:r>
              <a:rPr lang="zh-TW" altLang="en-US">
                <a:ea typeface="新細明體" charset="0"/>
                <a:cs typeface="新細明體" charset="0"/>
              </a:rPr>
              <a:t> </a:t>
            </a:r>
            <a:r>
              <a:rPr lang="en-US" altLang="zh-TW">
                <a:ea typeface="新細明體" charset="0"/>
                <a:cs typeface="新細明體" charset="0"/>
              </a:rPr>
              <a:t>2.  </a:t>
            </a:r>
            <a:r>
              <a:rPr lang="zh-TW" altLang="en-US">
                <a:ea typeface="新細明體" charset="0"/>
                <a:cs typeface="新細明體" charset="0"/>
              </a:rPr>
              <a:t>每日</a:t>
            </a:r>
            <a:r>
              <a:rPr lang="en-US">
                <a:ea typeface="新細明體" charset="0"/>
                <a:cs typeface="新細明體" charset="0"/>
              </a:rPr>
              <a:t>與</a:t>
            </a:r>
            <a:r>
              <a:rPr lang="zh-TW" altLang="en-US">
                <a:ea typeface="新細明體" charset="0"/>
                <a:cs typeface="新細明體" charset="0"/>
              </a:rPr>
              <a:t>主同行的經歷顯出合一的愛。</a:t>
            </a:r>
          </a:p>
          <a:p>
            <a:pPr marL="228600" indent="-228600" eaLnBrk="1" hangingPunct="1"/>
            <a:r>
              <a:rPr lang="en-US">
                <a:ea typeface="新細明體" charset="0"/>
                <a:cs typeface="新細明體" charset="0"/>
              </a:rPr>
              <a:t>      (4-6)</a:t>
            </a:r>
          </a:p>
          <a:p>
            <a:pPr marL="228600" indent="-228600" eaLnBrk="1" hangingPunct="1"/>
            <a:endParaRPr lang="zh-TW" altLang="en-US">
              <a:ea typeface="新細明體" charset="0"/>
              <a:cs typeface="新細明體"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36</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37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Today and last Sunday, over one half</a:t>
            </a:r>
            <a:r>
              <a:rPr lang="en-US" baseline="0" dirty="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p>
          <a:p>
            <a:endParaRPr lang="en-US" baseline="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今天和上个主日，全球超过五十万间教会共同纪念</a:t>
            </a:r>
            <a:r>
              <a:rPr lang="zh-CN" altLang="en-US" b="1" dirty="0"/>
              <a:t>国际受逼迫教会祷告日</a:t>
            </a:r>
            <a:r>
              <a:rPr lang="zh-CN" altLang="en-US" dirty="0"/>
              <a:t>。我们与他们站在一起，并特别设计了整个敬拜仪式，以纪念那些因对</a:t>
            </a:r>
            <a:r>
              <a:rPr lang="zh-CN" altLang="en-US" b="1" dirty="0"/>
              <a:t>主耶稣基督</a:t>
            </a:r>
            <a:r>
              <a:rPr lang="zh-CN" altLang="en-US" dirty="0"/>
              <a:t>的信仰而失去财产、生计、亲人，甚至生命的</a:t>
            </a:r>
            <a:r>
              <a:rPr lang="zh-CN" altLang="en-US" b="1" dirty="0"/>
              <a:t>受逼迫的弟兄姐妹们</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Our thoughts today turn to seven weeks ago from this day to All-Saints</a:t>
            </a:r>
            <a:r>
              <a:rPr lang="en-US" baseline="0" dirty="0">
                <a:latin typeface="Times New Roman" charset="0"/>
                <a:ea typeface="ＭＳ Ｐゴシック" charset="0"/>
                <a:cs typeface="ＭＳ Ｐゴシック" charset="0"/>
              </a:rPr>
              <a:t> C</a:t>
            </a:r>
            <a:r>
              <a:rPr lang="en-US" dirty="0">
                <a:latin typeface="Times New Roman" charset="0"/>
                <a:ea typeface="ＭＳ Ｐゴシック" charset="0"/>
                <a:cs typeface="ＭＳ Ｐゴシック" charset="0"/>
              </a:rPr>
              <a:t>hurch.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今天，我们的思绪回到了七周前的这一天，追忆</a:t>
            </a:r>
            <a:r>
              <a:rPr lang="zh-CN" altLang="en-US" b="1" dirty="0"/>
              <a:t>众圣徒教堂</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church is located in the northern region of Pakistan in the city of</a:t>
            </a:r>
            <a:r>
              <a:rPr lang="en-US" baseline="0" dirty="0">
                <a:latin typeface="Times New Roman" charset="0"/>
                <a:ea typeface="ＭＳ Ｐゴシック" charset="0"/>
                <a:cs typeface="ＭＳ Ｐゴシック" charset="0"/>
              </a:rPr>
              <a:t> Peshawar, close to the border with Afghanistan.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这座教堂位于巴基斯坦北部的白沙瓦市，靠近阿富汗边境。</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Inside the church it looks much like many others in that region where the men and the women sit on opposite sides.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在教会内部，其布局与该地区的许多其他教会相似，男性和女性分坐在不同的区域。</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On 22 September 2013 after the service the believers gathered outside</a:t>
            </a:r>
            <a:r>
              <a:rPr lang="en-US" baseline="0" dirty="0">
                <a:latin typeface="Times New Roman" charset="0"/>
                <a:ea typeface="ＭＳ Ｐゴシック" charset="0"/>
                <a:cs typeface="ＭＳ Ｐゴシック" charset="0"/>
              </a:rPr>
              <a:t> the building in the courtyard to talk, to eat—over 200 men, women, and children.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2013</a:t>
            </a:r>
            <a:r>
              <a:rPr lang="zh-CN" altLang="en-US" dirty="0"/>
              <a:t>年</a:t>
            </a:r>
            <a:r>
              <a:rPr lang="en-US" altLang="zh-CN" dirty="0"/>
              <a:t>9</a:t>
            </a:r>
            <a:r>
              <a:rPr lang="zh-CN" altLang="en-US" dirty="0"/>
              <a:t>月</a:t>
            </a:r>
            <a:r>
              <a:rPr lang="en-US" altLang="zh-CN" dirty="0"/>
              <a:t>22</a:t>
            </a:r>
            <a:r>
              <a:rPr lang="zh-CN" altLang="en-US" dirty="0"/>
              <a:t>日，礼拜结束后，信徒们聚集在教堂外的庭院里交谈、用餐</a:t>
            </a:r>
            <a:r>
              <a:rPr lang="en-US" altLang="zh-CN" dirty="0"/>
              <a:t>——</a:t>
            </a:r>
            <a:r>
              <a:rPr lang="zh-CN" altLang="en-US" dirty="0"/>
              <a:t>共有</a:t>
            </a:r>
            <a:r>
              <a:rPr lang="en-US" altLang="zh-CN" dirty="0"/>
              <a:t>200</a:t>
            </a:r>
            <a:r>
              <a:rPr lang="zh-CN" altLang="en-US" dirty="0"/>
              <a:t>多名男女老少。</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耶稣设计了一个精妙的策略，使他的启示首先被送往该省的首府</a:t>
            </a:r>
            <a:r>
              <a:rPr lang="en-US" altLang="zh-CN" dirty="0"/>
              <a:t>——</a:t>
            </a:r>
            <a:r>
              <a:rPr lang="zh-CN" altLang="en-US" b="1" dirty="0"/>
              <a:t>以弗所</a:t>
            </a:r>
            <a:r>
              <a:rPr lang="zh-CN" altLang="en-US" dirty="0"/>
              <a:t>。</a:t>
            </a:r>
            <a:br>
              <a:rPr lang="zh-CN" altLang="en-US" dirty="0"/>
            </a:br>
            <a:r>
              <a:rPr lang="zh-CN" altLang="en-US" dirty="0"/>
              <a:t>其中包括一封写给</a:t>
            </a:r>
            <a:r>
              <a:rPr lang="zh-CN" altLang="en-US" b="1" dirty="0"/>
              <a:t>以弗所</a:t>
            </a:r>
            <a:r>
              <a:rPr lang="zh-CN" altLang="en-US" dirty="0"/>
              <a:t>的个人书信，以及写给另外</a:t>
            </a:r>
            <a:r>
              <a:rPr lang="zh-CN" altLang="en-US" b="1" dirty="0"/>
              <a:t>六个关键教会</a:t>
            </a:r>
            <a:r>
              <a:rPr lang="zh-CN" altLang="en-US" dirty="0"/>
              <a:t>的书信。</a:t>
            </a:r>
            <a:br>
              <a:rPr lang="zh-CN" altLang="en-US" dirty="0"/>
            </a:br>
            <a:r>
              <a:rPr lang="zh-CN" altLang="en-US" b="1" dirty="0"/>
              <a:t>以弗所</a:t>
            </a:r>
            <a:r>
              <a:rPr lang="zh-CN" altLang="en-US" dirty="0"/>
              <a:t>的信徒抄写了整本</a:t>
            </a:r>
            <a:r>
              <a:rPr lang="zh-CN" altLang="en-US" b="1" dirty="0"/>
              <a:t>启示录</a:t>
            </a:r>
            <a:r>
              <a:rPr lang="zh-CN" altLang="en-US" dirty="0"/>
              <a:t>，然后将原件送往下一座城市</a:t>
            </a:r>
            <a:r>
              <a:rPr lang="en-US" altLang="zh-CN" dirty="0"/>
              <a:t>——</a:t>
            </a:r>
            <a:r>
              <a:rPr lang="zh-CN" altLang="en-US" b="1" dirty="0"/>
              <a:t>士每拿</a:t>
            </a:r>
            <a:r>
              <a:rPr lang="zh-CN" altLang="en-US" dirty="0"/>
              <a:t>。</a:t>
            </a:r>
            <a:br>
              <a:rPr lang="zh-CN" altLang="en-US" dirty="0"/>
            </a:br>
            <a:r>
              <a:rPr lang="zh-CN" altLang="en-US" b="1" dirty="0"/>
              <a:t>士每拿</a:t>
            </a:r>
            <a:r>
              <a:rPr lang="zh-CN" altLang="en-US" dirty="0"/>
              <a:t>又制作了一份副本，并将原件送往北方主干道上的</a:t>
            </a:r>
            <a:r>
              <a:rPr lang="zh-CN" altLang="en-US" b="1" dirty="0"/>
              <a:t>别迦摩</a:t>
            </a:r>
            <a:r>
              <a:rPr lang="zh-CN" altLang="en-US" dirty="0"/>
              <a:t>。</a:t>
            </a:r>
            <a:br>
              <a:rPr lang="zh-CN" altLang="en-US" dirty="0"/>
            </a:br>
            <a:r>
              <a:rPr lang="zh-CN" altLang="en-US" dirty="0"/>
              <a:t>随后，</a:t>
            </a:r>
            <a:r>
              <a:rPr lang="zh-CN" altLang="en-US" b="1" dirty="0"/>
              <a:t>别迦摩</a:t>
            </a:r>
            <a:r>
              <a:rPr lang="zh-CN" altLang="en-US" dirty="0"/>
              <a:t>将这份预言送往</a:t>
            </a:r>
            <a:r>
              <a:rPr lang="zh-CN" altLang="en-US" b="1" dirty="0"/>
              <a:t>推雅推喇</a:t>
            </a:r>
            <a:r>
              <a:rPr lang="zh-CN" altLang="en-US" dirty="0"/>
              <a:t>，</a:t>
            </a:r>
            <a:br>
              <a:rPr lang="zh-CN" altLang="en-US" dirty="0"/>
            </a:br>
            <a:r>
              <a:rPr lang="zh-CN" altLang="en-US" b="1" dirty="0"/>
              <a:t>推雅推喇</a:t>
            </a:r>
            <a:r>
              <a:rPr lang="zh-CN" altLang="en-US" dirty="0"/>
              <a:t>再送至</a:t>
            </a:r>
            <a:r>
              <a:rPr lang="zh-CN" altLang="en-US" b="1" dirty="0"/>
              <a:t>撒狄</a:t>
            </a:r>
            <a:r>
              <a:rPr lang="zh-CN" altLang="en-US" dirty="0"/>
              <a:t>，</a:t>
            </a:r>
            <a:br>
              <a:rPr lang="zh-CN" altLang="en-US" dirty="0"/>
            </a:br>
            <a:r>
              <a:rPr lang="zh-CN" altLang="en-US" b="1" dirty="0"/>
              <a:t>撒狄</a:t>
            </a:r>
            <a:r>
              <a:rPr lang="zh-CN" altLang="en-US" dirty="0"/>
              <a:t>送至</a:t>
            </a:r>
            <a:r>
              <a:rPr lang="zh-CN" altLang="en-US" b="1" dirty="0"/>
              <a:t>非拉铁非</a:t>
            </a:r>
            <a:r>
              <a:rPr lang="zh-CN" altLang="en-US" dirty="0"/>
              <a:t>，</a:t>
            </a:r>
            <a:br>
              <a:rPr lang="zh-CN" altLang="en-US" dirty="0"/>
            </a:br>
            <a:r>
              <a:rPr lang="zh-CN" altLang="en-US" dirty="0"/>
              <a:t>最终传至</a:t>
            </a:r>
            <a:r>
              <a:rPr lang="zh-CN" altLang="en-US" b="1" dirty="0"/>
              <a:t>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6</a:t>
            </a:fld>
            <a:endParaRPr lang="en-GB" sz="1200">
              <a:solidFill>
                <a:schemeClr val="bg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Infiltrating</a:t>
            </a:r>
            <a:r>
              <a:rPr lang="en-US" sz="1200" kern="1200" baseline="0" dirty="0">
                <a:solidFill>
                  <a:schemeClr val="tx1"/>
                </a:solidFill>
                <a:effectLst/>
                <a:latin typeface="+mn-lt"/>
                <a:ea typeface="+mn-ea"/>
                <a:cs typeface="+mn-cs"/>
              </a:rPr>
              <a:t> the crowd were t</a:t>
            </a:r>
            <a:r>
              <a:rPr lang="en-US" sz="1200" kern="1200" dirty="0">
                <a:solidFill>
                  <a:schemeClr val="tx1"/>
                </a:solidFill>
                <a:effectLst/>
                <a:latin typeface="+mn-lt"/>
                <a:ea typeface="+mn-ea"/>
                <a:cs typeface="+mn-cs"/>
              </a:rPr>
              <a:t>wo suicide bombers, who struck the All Saints Church members after their service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Sunday, killing more more</a:t>
            </a:r>
            <a:r>
              <a:rPr lang="en-US" sz="1200" kern="1200" baseline="0" dirty="0">
                <a:solidFill>
                  <a:schemeClr val="tx1"/>
                </a:solidFill>
                <a:effectLst/>
                <a:latin typeface="+mn-lt"/>
                <a:ea typeface="+mn-ea"/>
                <a:cs typeface="+mn-cs"/>
              </a:rPr>
              <a:t> than 90 </a:t>
            </a:r>
            <a:r>
              <a:rPr lang="en-US" sz="1200" kern="1200" dirty="0">
                <a:solidFill>
                  <a:schemeClr val="tx1"/>
                </a:solidFill>
                <a:effectLst/>
                <a:latin typeface="+mn-lt"/>
                <a:ea typeface="+mn-ea"/>
                <a:cs typeface="+mn-cs"/>
              </a:rPr>
              <a:t>people and wounding more than 150. The victims included many children.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混入人群中的两名自杀式袭击者在那个星期日的礼拜结束后袭击了万圣堂教会的会众，造成</a:t>
            </a:r>
            <a:r>
              <a:rPr lang="en-US" altLang="zh-CN" dirty="0"/>
              <a:t>90</a:t>
            </a:r>
            <a:r>
              <a:rPr lang="zh-CN" altLang="en-US" dirty="0"/>
              <a:t>多人死亡，</a:t>
            </a:r>
            <a:r>
              <a:rPr lang="en-US" altLang="zh-CN" dirty="0"/>
              <a:t>150</a:t>
            </a:r>
            <a:r>
              <a:rPr lang="zh-CN" altLang="en-US" dirty="0"/>
              <a:t>多人受伤。受害者中包括许多儿童。</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None of us can imagine the horror of that moment.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我们无法想象那一刻的恐怖。</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a:effectLst/>
              </a:rPr>
              <a:t> </a:t>
            </a:r>
          </a:p>
          <a:p>
            <a:endParaRPr lang="en-US" dirty="0">
              <a:effectLst/>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巴基斯坦塔利班的一个分支声称对这次爆炸负责，并表示将继续针对非穆斯林发动袭击，直到美国停止在该国偏远部落地区的无人机袭击。</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a:t>The saddest part of the story concerns the children.  The father of Eshaan</a:t>
            </a:r>
            <a:r>
              <a:rPr lang="en-US" b="1" baseline="0" dirty="0"/>
              <a:t> and </a:t>
            </a:r>
            <a:r>
              <a:rPr lang="en-US" b="1" baseline="0" dirty="0" err="1"/>
              <a:t>Neha</a:t>
            </a:r>
            <a:r>
              <a:rPr lang="en-US" b="1" baseline="0" dirty="0"/>
              <a:t> was on business in the US at the time, but later wrote, "</a:t>
            </a:r>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a:p>
            <a:r>
              <a:rPr lang="zh-CN" altLang="en-US" b="1" dirty="0"/>
              <a:t>故事中最令人心碎的部分涉及孩子们。</a:t>
            </a:r>
            <a:endParaRPr lang="zh-CN" altLang="en-US" dirty="0"/>
          </a:p>
          <a:p>
            <a:r>
              <a:rPr lang="zh-CN" altLang="en-US" dirty="0"/>
              <a:t>艾尚（</a:t>
            </a:r>
            <a:r>
              <a:rPr lang="en-US" altLang="zh-CN" dirty="0"/>
              <a:t>Eshaan</a:t>
            </a:r>
            <a:r>
              <a:rPr lang="zh-CN" altLang="en-US" dirty="0"/>
              <a:t>）和妮哈（</a:t>
            </a:r>
            <a:r>
              <a:rPr lang="en-US" altLang="zh-CN" dirty="0"/>
              <a:t>Neha</a:t>
            </a:r>
            <a:r>
              <a:rPr lang="zh-CN" altLang="en-US" dirty="0"/>
              <a:t>）的父亲当时正在美国出差，后来他写道：</a:t>
            </a:r>
          </a:p>
          <a:p>
            <a:r>
              <a:rPr lang="zh-CN" altLang="en-US" dirty="0"/>
              <a:t>“像往常每个主日弥撒后那样，艾尚在教堂门口附近和朋友们一起玩耍。他根本不会知道，这将是他最后一次在教堂祷告，最后一次与朋友玩耍，最后一次戏弄妹妹，最后一次拥抱母亲。爆炸的冲击撕裂了他的头颅，而他的妹妹妮哈当时正在追着他跑，目睹这一幕的她受到了极大的惊吓，小小的心脏再也无法承受，她倒在了艾尚残破的身体旁。”</a:t>
            </a:r>
          </a:p>
          <a:p>
            <a:r>
              <a:rPr lang="zh-CN" altLang="en-US" b="1" dirty="0"/>
              <a:t>完整文章：</a:t>
            </a:r>
            <a:endParaRPr lang="zh-CN" altLang="en-US" dirty="0"/>
          </a:p>
          <a:p>
            <a:br>
              <a:rPr lang="zh-CN" altLang="en-US" dirty="0"/>
            </a:br>
            <a:endParaRPr lang="zh-CN" altLang="en-US" dirty="0"/>
          </a:p>
          <a:p>
            <a:r>
              <a:rPr lang="zh-CN" altLang="en-US" b="1" dirty="0"/>
              <a:t>“</a:t>
            </a:r>
            <a:r>
              <a:rPr lang="en-US" altLang="zh-CN" b="1" dirty="0"/>
              <a:t>2013</a:t>
            </a:r>
            <a:r>
              <a:rPr lang="zh-CN" altLang="en-US" b="1" dirty="0"/>
              <a:t>年</a:t>
            </a:r>
            <a:r>
              <a:rPr lang="en-US" altLang="zh-CN" b="1" dirty="0"/>
              <a:t>9</a:t>
            </a:r>
            <a:r>
              <a:rPr lang="zh-CN" altLang="en-US" b="1" dirty="0"/>
              <a:t>月</a:t>
            </a:r>
            <a:r>
              <a:rPr lang="en-US" altLang="zh-CN" b="1" dirty="0"/>
              <a:t>22</a:t>
            </a:r>
            <a:r>
              <a:rPr lang="zh-CN" altLang="en-US" b="1" dirty="0"/>
              <a:t>日，星期日，在白沙瓦的万圣教堂（</a:t>
            </a:r>
            <a:r>
              <a:rPr lang="en-US" altLang="zh-CN" b="1" dirty="0"/>
              <a:t>All Saints Church</a:t>
            </a:r>
            <a:r>
              <a:rPr lang="zh-CN" altLang="en-US" b="1" dirty="0"/>
              <a:t>）发生的连环爆炸，造成</a:t>
            </a:r>
            <a:r>
              <a:rPr lang="en-US" altLang="zh-CN" b="1" dirty="0"/>
              <a:t>90</a:t>
            </a:r>
            <a:r>
              <a:rPr lang="zh-CN" altLang="en-US" b="1" dirty="0"/>
              <a:t>多人死亡，近</a:t>
            </a:r>
            <a:r>
              <a:rPr lang="en-US" altLang="zh-CN" b="1" dirty="0"/>
              <a:t>150</a:t>
            </a:r>
            <a:r>
              <a:rPr lang="zh-CN" altLang="en-US" b="1" dirty="0"/>
              <a:t>人受伤，并让成千上万人在情感上留下了无法愈合的伤痕。”</a:t>
            </a:r>
            <a:endParaRPr lang="zh-CN" altLang="en-US" dirty="0"/>
          </a:p>
          <a:p>
            <a:br>
              <a:rPr lang="zh-CN" altLang="en-US" dirty="0"/>
            </a:br>
            <a:endParaRPr lang="zh-CN" altLang="en-US" dirty="0"/>
          </a:p>
          <a:p>
            <a:r>
              <a:rPr lang="zh-CN" altLang="en-US" dirty="0"/>
              <a:t>调查仍在进行，而伤者及其家人的康复和治疗已经开始。对于一些人来说，伤痛或许会很快平复，而对于另一些人，这可能需要数月，甚至数年的时间。更多的人可能永远都无法从这场悲剧中恢复过来。</a:t>
            </a:r>
          </a:p>
          <a:p>
            <a:br>
              <a:rPr lang="zh-CN" altLang="en-US" dirty="0"/>
            </a:br>
            <a:endParaRPr lang="zh-CN" altLang="en-US" dirty="0"/>
          </a:p>
          <a:p>
            <a:r>
              <a:rPr lang="zh-CN" altLang="en-US" b="1" dirty="0"/>
              <a:t>在这场灾难中，最令人痛心的莫过于无辜孩子的生命被夺走。</a:t>
            </a:r>
            <a:endParaRPr lang="zh-CN" altLang="en-US" dirty="0"/>
          </a:p>
          <a:p>
            <a:r>
              <a:rPr lang="zh-CN" altLang="en-US" dirty="0"/>
              <a:t>由于爆炸发生在主日礼拜期间，万圣教堂当时挤满了当地的基督徒</a:t>
            </a:r>
            <a:r>
              <a:rPr lang="en-US" altLang="zh-CN" dirty="0"/>
              <a:t>——</a:t>
            </a:r>
            <a:r>
              <a:rPr lang="zh-CN" altLang="en-US" dirty="0"/>
              <a:t>其中许多是学生、志愿者、青年领袖、社会活动家和主日学的孩子们。这些孩子是我们所熟悉的，即使不是直接认识，至少也见过他们的面孔。即便现在，当我闭上眼睛时，脑海中仍浮现出他们欢快地跳跃着进入教堂的大门的画面。</a:t>
            </a:r>
          </a:p>
          <a:p>
            <a:br>
              <a:rPr lang="zh-CN" altLang="en-US" dirty="0"/>
            </a:br>
            <a:endParaRPr lang="zh-CN" altLang="en-US" dirty="0"/>
          </a:p>
          <a:p>
            <a:r>
              <a:rPr lang="zh-CN" altLang="en-US" dirty="0"/>
              <a:t>因此，我怀着沉痛的心情分享我对妮哈（</a:t>
            </a:r>
            <a:r>
              <a:rPr lang="en-US" altLang="zh-CN" dirty="0"/>
              <a:t>Neha</a:t>
            </a:r>
            <a:r>
              <a:rPr lang="zh-CN" altLang="en-US" dirty="0"/>
              <a:t>）和艾尚（</a:t>
            </a:r>
            <a:r>
              <a:rPr lang="en-US" altLang="zh-CN" dirty="0"/>
              <a:t>Eshaan</a:t>
            </a:r>
            <a:r>
              <a:rPr lang="zh-CN" altLang="en-US" dirty="0"/>
              <a:t>）的回忆。</a:t>
            </a:r>
          </a:p>
          <a:p>
            <a:r>
              <a:rPr lang="zh-CN" altLang="en-US" dirty="0"/>
              <a:t>自爆炸发生以来，我的内心就没有片刻安宁，脑海中不断浮现他们嬉戏打闹时的模样，让我忍不住微笑。然而今天，我意识到，唯一能稍微缓解痛苦的方法，就是分享他们的故事。</a:t>
            </a:r>
          </a:p>
          <a:p>
            <a:br>
              <a:rPr lang="zh-CN" altLang="en-US" dirty="0"/>
            </a:br>
            <a:endParaRPr lang="zh-CN" altLang="en-US" dirty="0"/>
          </a:p>
          <a:p>
            <a:r>
              <a:rPr lang="zh-CN" altLang="en-US" dirty="0"/>
              <a:t>这起毫无意义的暴力事件，不仅震撼了白沙瓦，更重创了基督教群体。而这些小小的受害者，本是他们父母、家人、朋友和老师的珍宝。</a:t>
            </a:r>
          </a:p>
          <a:p>
            <a:br>
              <a:rPr lang="zh-CN" altLang="en-US" dirty="0"/>
            </a:br>
            <a:endParaRPr lang="zh-CN" altLang="en-US" dirty="0"/>
          </a:p>
          <a:p>
            <a:r>
              <a:rPr lang="zh-CN" altLang="en-US" dirty="0"/>
              <a:t>像往常一样，艾尚在主日弥撒结束后，和朋友们一起在教堂门口玩耍。他万万没有想到，这竟是他最后一次在教堂祷告，最后一次与朋友们嬉戏，最后一次调皮地戏弄妹妹，最后一次依偎在母亲怀里。爆炸的冲击瞬间撕裂了他的头颅，而他的妹妹妮哈，正追着他跑，亲眼目睹了这一可怕的一幕，惊吓过度的小小心脏再也无法承受，她在哥哥残破的身体旁倒下了。</a:t>
            </a:r>
          </a:p>
          <a:p>
            <a:br>
              <a:rPr lang="zh-CN" altLang="en-US" dirty="0"/>
            </a:br>
            <a:endParaRPr lang="zh-CN" altLang="en-US" dirty="0"/>
          </a:p>
          <a:p>
            <a:r>
              <a:rPr lang="zh-CN" altLang="en-US" dirty="0"/>
              <a:t>我无法想象艾尚和妮哈的父母此刻的心情。我无法想象任何一位父母在听到这样的噩耗时会有多么崩溃</a:t>
            </a:r>
            <a:r>
              <a:rPr lang="en-US" altLang="zh-CN" dirty="0"/>
              <a:t>——</a:t>
            </a:r>
            <a:r>
              <a:rPr lang="zh-CN" altLang="en-US" dirty="0"/>
              <a:t>他们心中的挚爱、生命中的明星，竟然就这样永远地离开了。</a:t>
            </a:r>
          </a:p>
          <a:p>
            <a:r>
              <a:rPr lang="zh-CN" altLang="en-US" dirty="0"/>
              <a:t>没有什么比养育孩子、照顾他们、爱他们，并怀揣着对他们未来的美好期望，却最终被残酷地夺走更让人痛苦的事情了。</a:t>
            </a:r>
          </a:p>
          <a:p>
            <a:br>
              <a:rPr lang="zh-CN" altLang="en-US" dirty="0"/>
            </a:br>
            <a:endParaRPr lang="zh-CN" altLang="en-US" dirty="0"/>
          </a:p>
          <a:p>
            <a:r>
              <a:rPr lang="zh-CN" altLang="en-US" dirty="0"/>
              <a:t>对于艾尚和妮哈来说，情况更加悲惨，因为他们的父亲英萨尔（</a:t>
            </a:r>
            <a:r>
              <a:rPr lang="en-US" altLang="zh-CN" dirty="0" err="1"/>
              <a:t>Insar</a:t>
            </a:r>
            <a:r>
              <a:rPr lang="zh-CN" altLang="en-US" dirty="0"/>
              <a:t>）事发时正在美国。他在电话中用颤抖的声音说道：</a:t>
            </a:r>
          </a:p>
          <a:p>
            <a:r>
              <a:rPr lang="zh-CN" altLang="en-US" b="1" dirty="0"/>
              <a:t>“他们是上帝赐给我的小天使，让我去爱护、去保护。像大多数父亲一样，我时常对他们过于保护，有时候甚至有些过于依恋。毕竟，他们是我人生中最宝贵的财富。”</a:t>
            </a:r>
            <a:endParaRPr lang="zh-CN" altLang="en-US" dirty="0"/>
          </a:p>
          <a:p>
            <a:br>
              <a:rPr lang="zh-CN" altLang="en-US" dirty="0"/>
            </a:br>
            <a:endParaRPr lang="zh-CN" altLang="en-US" dirty="0"/>
          </a:p>
          <a:p>
            <a:r>
              <a:rPr lang="zh-CN" altLang="en-US" dirty="0"/>
              <a:t>他的声音在这里完全崩溃了，电话里只剩下令人心碎的哭泣声。几分钟后，他努力平复自己的情绪，说道：</a:t>
            </a:r>
          </a:p>
          <a:p>
            <a:r>
              <a:rPr lang="zh-CN" altLang="en-US" b="1" dirty="0"/>
              <a:t>“没有父母应该经历这样的日子；没有父母应该听到那样的话</a:t>
            </a:r>
            <a:r>
              <a:rPr lang="en-US" altLang="zh-CN" b="1" dirty="0"/>
              <a:t>——‘</a:t>
            </a:r>
            <a:r>
              <a:rPr lang="zh-CN" altLang="en-US" b="1" dirty="0"/>
              <a:t>你的孩子不在了’。父母永远不会为失去孩子做好准备，即使孩子身患绝症，他们仍旧抱有希望。而我，又该如何面对这突如其来的噩耗？”</a:t>
            </a:r>
            <a:endParaRPr lang="zh-CN" altLang="en-US" dirty="0"/>
          </a:p>
          <a:p>
            <a:br>
              <a:rPr lang="zh-CN" altLang="en-US" dirty="0"/>
            </a:br>
            <a:endParaRPr lang="zh-CN" altLang="en-US" dirty="0"/>
          </a:p>
          <a:p>
            <a:r>
              <a:rPr lang="zh-CN" altLang="en-US" dirty="0"/>
              <a:t>每隔几分钟，在哭泣和回忆中，他都会不断重复着那句仿佛咒语般的话：</a:t>
            </a:r>
          </a:p>
          <a:p>
            <a:r>
              <a:rPr lang="zh-CN" altLang="en-US" b="1" dirty="0"/>
              <a:t>“如果我当时在巴基斯坦</a:t>
            </a:r>
            <a:r>
              <a:rPr lang="en-US" altLang="zh-CN" b="1" dirty="0"/>
              <a:t>……”</a:t>
            </a:r>
            <a:endParaRPr lang="zh-CN" altLang="en-US" dirty="0"/>
          </a:p>
          <a:p>
            <a:br>
              <a:rPr lang="zh-CN" altLang="en-US" dirty="0"/>
            </a:br>
            <a:endParaRPr lang="zh-CN" altLang="en-US" dirty="0"/>
          </a:p>
          <a:p>
            <a:r>
              <a:rPr lang="zh-CN" altLang="en-US" dirty="0"/>
              <a:t>与此同时，孩子们的母亲乌兹玛（</a:t>
            </a:r>
            <a:r>
              <a:rPr lang="en-US" altLang="zh-CN" dirty="0"/>
              <a:t>Uzma</a:t>
            </a:r>
            <a:r>
              <a:rPr lang="zh-CN" altLang="en-US" dirty="0"/>
              <a:t>）目前正在</a:t>
            </a:r>
            <a:r>
              <a:rPr lang="zh-CN" altLang="en-US" b="1" dirty="0"/>
              <a:t>重症监护病房（</a:t>
            </a:r>
            <a:r>
              <a:rPr lang="en-US" altLang="zh-CN" b="1" dirty="0"/>
              <a:t>ICU</a:t>
            </a:r>
            <a:r>
              <a:rPr lang="zh-CN" altLang="en-US" b="1" dirty="0"/>
              <a:t>）</a:t>
            </a:r>
            <a:r>
              <a:rPr lang="zh-CN" altLang="en-US" dirty="0"/>
              <a:t>，她还不知道自己的孩子已经离世。</a:t>
            </a:r>
          </a:p>
          <a:p>
            <a:br>
              <a:rPr lang="zh-CN" altLang="en-US" dirty="0"/>
            </a:br>
            <a:endParaRPr lang="zh-CN" altLang="en-US" dirty="0"/>
          </a:p>
          <a:p>
            <a:r>
              <a:rPr lang="zh-CN" altLang="en-US" dirty="0"/>
              <a:t>回忆起自己的孩子们，英萨尔说道：</a:t>
            </a:r>
          </a:p>
          <a:p>
            <a:r>
              <a:rPr lang="zh-CN" altLang="en-US" b="1" dirty="0"/>
              <a:t>“孩子改变了我们的生活。他们教会我们如何去爱，如何发现生活中的喜悦，如何用全新的眼光看待世界。”</a:t>
            </a:r>
            <a:endParaRPr lang="zh-CN" altLang="en-US" dirty="0"/>
          </a:p>
          <a:p>
            <a:br>
              <a:rPr lang="zh-CN" altLang="en-US" dirty="0"/>
            </a:br>
            <a:endParaRPr lang="zh-CN" altLang="en-US" dirty="0"/>
          </a:p>
          <a:p>
            <a:r>
              <a:rPr lang="zh-CN" altLang="en-US" dirty="0"/>
              <a:t>然而，对于英萨尔和乌兹玛来说，世界已变得黑暗和空虚。这场灾难夺走了他们生命中的光芒，每一个房间、每一件玩具、每一道涂鸦，都会勾起无尽的痛苦回忆。他们唯一的愿望，就是能让时光倒流，再次看到他们的孩子，紧紧地拥抱他们，亲吻他们天真的笑脸。对于他们而言，每一天的度过都会是一种折磨。</a:t>
            </a:r>
          </a:p>
          <a:p>
            <a:br>
              <a:rPr lang="zh-CN" altLang="en-US" dirty="0"/>
            </a:br>
            <a:endParaRPr lang="zh-CN" altLang="en-US" dirty="0"/>
          </a:p>
          <a:p>
            <a:r>
              <a:rPr lang="zh-CN" altLang="en-US" b="1" dirty="0"/>
              <a:t>我们唯一能做的，就是祷告，祈求时间能抚平他们的伤痛，祈求有一天，他们能重新振作，继续前行。我们希望，他们能带着对孩子们的美好回忆继续生活，即使这段记忆是如此短暂。</a:t>
            </a:r>
            <a:endParaRPr lang="zh-CN" altLang="en-US" dirty="0"/>
          </a:p>
          <a:p>
            <a:br>
              <a:rPr lang="zh-CN" altLang="en-US" dirty="0"/>
            </a:br>
            <a:endParaRPr lang="zh-CN" altLang="en-US" dirty="0"/>
          </a:p>
          <a:p>
            <a:r>
              <a:rPr lang="zh-CN" altLang="en-US" b="1" dirty="0"/>
              <a:t>原文链接：</a:t>
            </a:r>
            <a:endParaRPr lang="zh-CN" altLang="en-US" dirty="0"/>
          </a:p>
          <a:p>
            <a:r>
              <a:rPr lang="zh-CN" altLang="en-US" dirty="0">
                <a:hlinkClick r:id="rId6"/>
              </a:rPr>
              <a:t>他们只是孩子，而不仅仅是基督徒的孩子</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toll on a single assembly is staggering!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对一个聚会造成的伤亡是惊人的！</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grief is unimaginable.</a:t>
            </a:r>
          </a:p>
          <a:p>
            <a:r>
              <a:rPr lang="zh-CN" altLang="en-US" dirty="0">
                <a:latin typeface="Times New Roman" charset="0"/>
                <a:ea typeface="ＭＳ Ｐゴシック" charset="0"/>
                <a:cs typeface="ＭＳ Ｐゴシック" charset="0"/>
              </a:rPr>
              <a:t>其悲痛难以想象。</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t>The tragedy</a:t>
            </a:r>
            <a:r>
              <a:rPr lang="en-US" baseline="0" dirty="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a:p>
            <a:endParaRPr lang="en-US" dirty="0">
              <a:latin typeface="Times New Roman" charset="0"/>
              <a:ea typeface="ＭＳ Ｐゴシック" charset="0"/>
              <a:cs typeface="ＭＳ Ｐゴシック" charset="0"/>
            </a:endParaRPr>
          </a:p>
          <a:p>
            <a:r>
              <a:rPr lang="zh-CN" altLang="en-US" b="1" dirty="0"/>
              <a:t>这场悲剧因当地医院无法应对危机而雪上加霜，主要原因是当地医生和医护人员拒绝前往医院救治基督徒</a:t>
            </a:r>
            <a:r>
              <a:rPr lang="en-US" altLang="zh-CN" b="1" dirty="0"/>
              <a:t>——</a:t>
            </a:r>
            <a:r>
              <a:rPr lang="zh-CN" altLang="en-US" b="1" dirty="0"/>
              <a:t>直到当地政治领导人下令，威胁他们若不前往就会丢掉工作。</a:t>
            </a:r>
            <a:endParaRPr lang="zh-CN" altLang="en-US" dirty="0"/>
          </a:p>
          <a:p>
            <a:r>
              <a:rPr lang="zh-CN" altLang="en-US" b="1" dirty="0"/>
              <a:t>完整文章：</a:t>
            </a:r>
            <a:endParaRPr lang="zh-CN" altLang="en-US" dirty="0"/>
          </a:p>
          <a:p>
            <a:br>
              <a:rPr lang="zh-CN" altLang="en-US" dirty="0"/>
            </a:br>
            <a:endParaRPr lang="zh-CN" altLang="en-US" dirty="0"/>
          </a:p>
          <a:p>
            <a:r>
              <a:rPr lang="zh-CN" altLang="en-US" b="1" dirty="0"/>
              <a:t>白沙瓦（</a:t>
            </a:r>
            <a:r>
              <a:rPr lang="en-US" altLang="zh-CN" b="1" dirty="0"/>
              <a:t>PESHAWAR</a:t>
            </a:r>
            <a:r>
              <a:rPr lang="zh-CN" altLang="en-US" b="1" dirty="0"/>
              <a:t>）</a:t>
            </a:r>
            <a:r>
              <a:rPr lang="en-US" altLang="zh-CN" b="1" dirty="0"/>
              <a:t>——</a:t>
            </a:r>
            <a:endParaRPr lang="en-US" altLang="zh-CN" dirty="0"/>
          </a:p>
          <a:p>
            <a:r>
              <a:rPr lang="zh-CN" altLang="en-US" dirty="0"/>
              <a:t>星期日在</a:t>
            </a:r>
            <a:r>
              <a:rPr lang="zh-CN" altLang="en-US" b="1" dirty="0"/>
              <a:t>万圣教堂（</a:t>
            </a:r>
            <a:r>
              <a:rPr lang="en-US" altLang="zh-CN" b="1" dirty="0"/>
              <a:t>All Saints Church</a:t>
            </a:r>
            <a:r>
              <a:rPr lang="zh-CN" altLang="en-US" b="1" dirty="0"/>
              <a:t>）发生的双重爆炸</a:t>
            </a:r>
            <a:r>
              <a:rPr lang="zh-CN" altLang="en-US" dirty="0"/>
              <a:t>导致的死亡人数令人震惊，而</a:t>
            </a:r>
            <a:r>
              <a:rPr lang="en-US" altLang="zh-CN" b="1" dirty="0"/>
              <a:t>Lady Reading </a:t>
            </a:r>
            <a:r>
              <a:rPr lang="zh-CN" altLang="en-US" b="1" dirty="0"/>
              <a:t>医院</a:t>
            </a:r>
            <a:r>
              <a:rPr lang="zh-CN" altLang="en-US" dirty="0"/>
              <a:t>不仅缺少棺木、病床，还缺乏足够的药物来治疗伤者；更糟糕的是，医生和医护人员竟然缺席。</a:t>
            </a:r>
            <a:br>
              <a:rPr lang="zh-CN" altLang="en-US" dirty="0"/>
            </a:br>
            <a:endParaRPr lang="zh-CN" altLang="en-US" dirty="0"/>
          </a:p>
          <a:p>
            <a:r>
              <a:rPr lang="zh-CN" altLang="en-US" dirty="0"/>
              <a:t>由于对公立医院的糟糕状况感到愤怒，受害者家属和陪同者</a:t>
            </a:r>
            <a:r>
              <a:rPr lang="zh-CN" altLang="en-US" b="1" dirty="0"/>
              <a:t>砸毁了医院设施</a:t>
            </a:r>
            <a:r>
              <a:rPr lang="zh-CN" altLang="en-US" dirty="0"/>
              <a:t>，并高呼口号，谴责</a:t>
            </a:r>
            <a:r>
              <a:rPr lang="zh-CN" altLang="en-US" b="1" dirty="0"/>
              <a:t>开伯尔</a:t>
            </a:r>
            <a:r>
              <a:rPr lang="en-US" altLang="zh-CN" b="1" dirty="0"/>
              <a:t>-</a:t>
            </a:r>
            <a:r>
              <a:rPr lang="zh-CN" altLang="en-US" b="1" dirty="0"/>
              <a:t>普赫图赫瓦省（</a:t>
            </a:r>
            <a:r>
              <a:rPr lang="en-US" altLang="zh-CN" b="1" dirty="0"/>
              <a:t>Khyber Pakhtunkhwa</a:t>
            </a:r>
            <a:r>
              <a:rPr lang="zh-CN" altLang="en-US" b="1" dirty="0"/>
              <a:t>）政府</a:t>
            </a:r>
            <a:r>
              <a:rPr lang="zh-CN" altLang="en-US" dirty="0"/>
              <a:t>在紧急情况下未能提供必要的医疗保障。</a:t>
            </a:r>
            <a:br>
              <a:rPr lang="zh-CN" altLang="en-US" dirty="0"/>
            </a:br>
            <a:endParaRPr lang="zh-CN" altLang="en-US" dirty="0"/>
          </a:p>
          <a:p>
            <a:r>
              <a:rPr lang="zh-CN" altLang="en-US" dirty="0"/>
              <a:t>医院内仅有极少数的医生和护士在岗，他们勉强能够为从爆炸现场送来的</a:t>
            </a:r>
            <a:r>
              <a:rPr lang="en-US" altLang="zh-CN" b="1" dirty="0"/>
              <a:t>100</a:t>
            </a:r>
            <a:r>
              <a:rPr lang="zh-CN" altLang="en-US" b="1" dirty="0"/>
              <a:t>多名伤者</a:t>
            </a:r>
            <a:r>
              <a:rPr lang="zh-CN" altLang="en-US" dirty="0"/>
              <a:t>提供基本的急救治疗。尽管医院已宣布</a:t>
            </a:r>
            <a:r>
              <a:rPr lang="zh-CN" altLang="en-US" b="1" dirty="0"/>
              <a:t>进入紧急状态</a:t>
            </a:r>
            <a:r>
              <a:rPr lang="zh-CN" altLang="en-US" dirty="0"/>
              <a:t>，但大多数医生仍然没有到岗。</a:t>
            </a:r>
            <a:br>
              <a:rPr lang="zh-CN" altLang="en-US" dirty="0"/>
            </a:br>
            <a:endParaRPr lang="zh-CN" altLang="en-US" dirty="0"/>
          </a:p>
          <a:p>
            <a:r>
              <a:rPr lang="zh-CN" altLang="en-US" b="1" dirty="0"/>
              <a:t>令人震惊的是，尽管省政府宣称要提供免费医疗和药品，却在最关键的时刻未能确保医疗服务的正常运行。</a:t>
            </a:r>
            <a:endParaRPr lang="zh-CN" altLang="en-US" dirty="0"/>
          </a:p>
          <a:p>
            <a:r>
              <a:rPr lang="zh-CN" altLang="en-US" b="1" dirty="0"/>
              <a:t>因此，大部分伤者无法及时获得医疗救助，许多伤者由于病床短缺，不得不直接躺在地板上。</a:t>
            </a:r>
            <a:endParaRPr lang="zh-CN" altLang="en-US" dirty="0"/>
          </a:p>
          <a:p>
            <a:endParaRPr lang="zh-CN" altLang="en-US" dirty="0"/>
          </a:p>
          <a:p>
            <a:r>
              <a:rPr lang="zh-CN" altLang="en-US" dirty="0"/>
              <a:t>然而，</a:t>
            </a:r>
            <a:r>
              <a:rPr lang="zh-CN" altLang="en-US" b="1" dirty="0"/>
              <a:t>当巴基斯坦正义运动党（</a:t>
            </a:r>
            <a:r>
              <a:rPr lang="en-US" altLang="zh-CN" b="1" dirty="0"/>
              <a:t>PTI</a:t>
            </a:r>
            <a:r>
              <a:rPr lang="zh-CN" altLang="en-US" b="1" dirty="0"/>
              <a:t>）领袖伊姆兰</a:t>
            </a:r>
            <a:r>
              <a:rPr lang="en-US" altLang="zh-CN" b="1" dirty="0"/>
              <a:t>·</a:t>
            </a:r>
            <a:r>
              <a:rPr lang="zh-CN" altLang="en-US" b="1" dirty="0"/>
              <a:t>汗（</a:t>
            </a:r>
            <a:r>
              <a:rPr lang="en-US" altLang="zh-CN" b="1" dirty="0"/>
              <a:t>Imran Khan</a:t>
            </a:r>
            <a:r>
              <a:rPr lang="zh-CN" altLang="en-US" b="1" dirty="0"/>
              <a:t>）到达医院后，许多医生才被迫投入工作，以避免遭受惩罚。</a:t>
            </a:r>
            <a:br>
              <a:rPr lang="zh-CN" altLang="en-US" dirty="0"/>
            </a:br>
            <a:endParaRPr lang="zh-CN" altLang="en-US" dirty="0"/>
          </a:p>
          <a:p>
            <a:r>
              <a:rPr lang="zh-CN" altLang="en-US" dirty="0"/>
              <a:t>来自社会各界的人士纷纷</a:t>
            </a:r>
            <a:r>
              <a:rPr lang="zh-CN" altLang="en-US" b="1" dirty="0"/>
              <a:t>批评由</a:t>
            </a:r>
            <a:r>
              <a:rPr lang="en-US" altLang="zh-CN" b="1" dirty="0"/>
              <a:t>PTI</a:t>
            </a:r>
            <a:r>
              <a:rPr lang="zh-CN" altLang="en-US" b="1" dirty="0"/>
              <a:t>领导的省政府</a:t>
            </a:r>
            <a:r>
              <a:rPr lang="zh-CN" altLang="en-US" dirty="0"/>
              <a:t>，指责其在危机中的糟糕表现，并要求其向所有伤者提供全面的医疗援助。他们还要求对失职的医生</a:t>
            </a:r>
            <a:r>
              <a:rPr lang="zh-CN" altLang="en-US" b="1" dirty="0"/>
              <a:t>采取严厉的惩处措施</a:t>
            </a:r>
            <a:r>
              <a:rPr lang="zh-CN" altLang="en-US" dirty="0"/>
              <a:t>。</a:t>
            </a:r>
            <a:br>
              <a:rPr lang="zh-CN" altLang="en-US" dirty="0"/>
            </a:br>
            <a:endParaRPr lang="zh-CN" altLang="en-US" dirty="0"/>
          </a:p>
          <a:p>
            <a:r>
              <a:rPr lang="zh-CN" altLang="en-US" b="1" dirty="0"/>
              <a:t>原文链接：</a:t>
            </a:r>
            <a:endParaRPr lang="zh-CN" altLang="en-US" dirty="0"/>
          </a:p>
          <a:p>
            <a:r>
              <a:rPr lang="zh-CN" altLang="en-US" dirty="0">
                <a:hlinkClick r:id="rId3"/>
              </a:rPr>
              <a:t>白沙瓦医院因医生缺席和医疗设施不足被砸</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they did, but it was too late for some of</a:t>
            </a:r>
            <a:r>
              <a:rPr lang="en-US" baseline="0" dirty="0">
                <a:latin typeface="Times New Roman" charset="0"/>
                <a:ea typeface="ＭＳ Ｐゴシック" charset="0"/>
                <a:cs typeface="ＭＳ Ｐゴシック" charset="0"/>
              </a:rPr>
              <a:t> the victims who needed immediate care to save their lives.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他们确实这样做了，但对于一些需要紧急救治以挽救生命的受害者来说，已经太迟了。</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You workplace passes you up for promotion.</a:t>
            </a:r>
          </a:p>
          <a:p>
            <a:r>
              <a:rPr lang="en-US" dirty="0">
                <a:latin typeface="Times New Roman" charset="0"/>
                <a:ea typeface="ＭＳ Ｐゴシック" charset="0"/>
                <a:cs typeface="ＭＳ Ｐゴシック" charset="0"/>
              </a:rPr>
              <a:t>Your motives are misunderstood.</a:t>
            </a:r>
          </a:p>
          <a:p>
            <a:r>
              <a:rPr lang="en-US" dirty="0">
                <a:latin typeface="Times New Roman" charset="0"/>
                <a:ea typeface="ＭＳ Ｐゴシック" charset="0"/>
                <a:cs typeface="ＭＳ Ｐゴシック" charset="0"/>
              </a:rPr>
              <a:t>You are lumped with fanatics.</a:t>
            </a:r>
          </a:p>
          <a:p>
            <a:r>
              <a:rPr lang="en-US" dirty="0">
                <a:latin typeface="Times New Roman" charset="0"/>
                <a:ea typeface="ＭＳ Ｐゴシック" charset="0"/>
                <a:cs typeface="ＭＳ Ｐゴシック" charset="0"/>
              </a:rPr>
              <a:t>Your faith is ridiculed in your family.</a:t>
            </a:r>
          </a:p>
          <a:p>
            <a:r>
              <a:rPr lang="en-US" dirty="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你的工作场所跳过你进行晋升。</a:t>
            </a:r>
            <a:br>
              <a:rPr lang="zh-CN" altLang="en-US" dirty="0"/>
            </a:br>
            <a:r>
              <a:rPr lang="zh-CN" altLang="en-US" dirty="0"/>
              <a:t>你的动机被误解。</a:t>
            </a:r>
            <a:br>
              <a:rPr lang="zh-CN" altLang="en-US" dirty="0"/>
            </a:br>
            <a:r>
              <a:rPr lang="zh-CN" altLang="en-US" dirty="0"/>
              <a:t>你被归为极端分子。</a:t>
            </a:r>
            <a:br>
              <a:rPr lang="zh-CN" altLang="en-US" dirty="0"/>
            </a:br>
            <a:r>
              <a:rPr lang="zh-CN" altLang="en-US" dirty="0"/>
              <a:t>你的信仰在家庭中受到嘲笑。</a:t>
            </a:r>
            <a:br>
              <a:rPr lang="zh-CN" altLang="en-US" dirty="0"/>
            </a:br>
            <a:r>
              <a:rPr lang="zh-CN" altLang="en-US" dirty="0"/>
              <a:t>还有其他方面吗？</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dirty="0">
                <a:latin typeface="Times New Roman" charset="0"/>
                <a:ea typeface="ＭＳ Ｐゴシック" charset="0"/>
                <a:cs typeface="ＭＳ Ｐゴシック" charset="0"/>
              </a:rPr>
              <a:t>[Animate} From their own locations we understand that they also copied the prophecy and sent these copies to other churches near them.</a:t>
            </a:r>
          </a:p>
          <a:p>
            <a:endParaRPr lang="en-US" dirty="0">
              <a:latin typeface="Times New Roman" charset="0"/>
              <a:ea typeface="ＭＳ Ｐゴシック" charset="0"/>
              <a:cs typeface="ＭＳ Ｐゴシック" charset="0"/>
            </a:endParaRPr>
          </a:p>
          <a:p>
            <a:r>
              <a:rPr lang="zh-CN" altLang="en-US" dirty="0"/>
              <a:t>这七个教会</a:t>
            </a:r>
            <a:r>
              <a:rPr lang="zh-CN" altLang="en-US" b="1" dirty="0"/>
              <a:t>既不是</a:t>
            </a:r>
            <a:r>
              <a:rPr lang="zh-CN" altLang="en-US" dirty="0"/>
              <a:t>亚细亚（小亚细亚）</a:t>
            </a:r>
            <a:r>
              <a:rPr lang="zh-CN" altLang="en-US" b="1" dirty="0"/>
              <a:t>最大的城市</a:t>
            </a:r>
            <a:r>
              <a:rPr lang="zh-CN" altLang="en-US" dirty="0"/>
              <a:t>，也</a:t>
            </a:r>
            <a:r>
              <a:rPr lang="zh-CN" altLang="en-US" b="1" dirty="0"/>
              <a:t>不是最具影响力的城市</a:t>
            </a:r>
            <a:r>
              <a:rPr lang="zh-CN" altLang="en-US" dirty="0"/>
              <a:t>。</a:t>
            </a:r>
            <a:br>
              <a:rPr lang="zh-CN" altLang="en-US" dirty="0"/>
            </a:br>
            <a:r>
              <a:rPr lang="zh-CN" altLang="en-US" dirty="0"/>
              <a:t>然而，它们</a:t>
            </a:r>
            <a:r>
              <a:rPr lang="zh-CN" altLang="en-US" b="1" dirty="0"/>
              <a:t>都位于一条关键的主干道上</a:t>
            </a:r>
            <a:r>
              <a:rPr lang="zh-CN" altLang="en-US" dirty="0"/>
              <a:t>，这条道路将它们紧密相连。</a:t>
            </a:r>
          </a:p>
          <a:p>
            <a:r>
              <a:rPr lang="en-US" altLang="zh-CN" dirty="0"/>
              <a:t>【</a:t>
            </a:r>
            <a:r>
              <a:rPr lang="zh-CN" altLang="en-US" dirty="0"/>
              <a:t>动画</a:t>
            </a:r>
            <a:r>
              <a:rPr lang="en-US" altLang="zh-CN" dirty="0"/>
              <a:t>】</a:t>
            </a:r>
            <a:r>
              <a:rPr lang="zh-CN" altLang="en-US" dirty="0"/>
              <a:t>从它们各自的地理位置来看，我们可以推测</a:t>
            </a:r>
            <a:r>
              <a:rPr lang="zh-CN" altLang="en-US" b="1" dirty="0"/>
              <a:t>它们也抄写了这份预言</a:t>
            </a:r>
            <a:r>
              <a:rPr lang="zh-CN" altLang="en-US" dirty="0"/>
              <a:t>，并</a:t>
            </a:r>
            <a:r>
              <a:rPr lang="zh-CN" altLang="en-US" b="1" dirty="0"/>
              <a:t>将这些副本传送给附近的其他教会</a:t>
            </a:r>
            <a:r>
              <a:rPr lang="zh-CN" altLang="en-US" dirty="0"/>
              <a:t>。</a:t>
            </a:r>
          </a:p>
          <a:p>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7</a:t>
            </a:fld>
            <a:endParaRPr lang="en-GB" sz="1200">
              <a:solidFill>
                <a:schemeClr val="bg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What is most important is Christ's view of suffering—how he wants us to address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最重要的是基督对苦难的看法</a:t>
            </a:r>
            <a:r>
              <a:rPr lang="en-US" altLang="zh-CN" dirty="0"/>
              <a:t>——</a:t>
            </a:r>
            <a:r>
              <a:rPr lang="zh-CN" altLang="en-US" dirty="0"/>
              <a:t>他希望我们如何面对它！</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Still needs translation into Chinese: 8, 116</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Notes section of slide 10 updated on 28 Dec 2012 but not translated into Chinese yet</a:t>
            </a:r>
          </a:p>
          <a:p>
            <a:endParaRPr lang="en-US" baseline="0" dirty="0">
              <a:latin typeface="Times New Roman" charset="0"/>
              <a:ea typeface="ＭＳ Ｐゴシック" charset="0"/>
              <a:cs typeface="ＭＳ Ｐゴシック" charset="0"/>
            </a:endParaRPr>
          </a:p>
          <a:p>
            <a:r>
              <a:rPr lang="zh-CN" altLang="en-US" dirty="0"/>
              <a:t>我们</a:t>
            </a:r>
            <a:r>
              <a:rPr lang="zh-CN" altLang="en-US" b="1" dirty="0"/>
              <a:t>没有</a:t>
            </a:r>
            <a:r>
              <a:rPr lang="zh-CN" altLang="en-US" dirty="0"/>
              <a:t>任何确切的记载表明耶稣曾经写下过任何东西，唯一的例外是在</a:t>
            </a:r>
            <a:r>
              <a:rPr lang="zh-CN" altLang="en-US" b="1" dirty="0"/>
              <a:t>约翰福音第</a:t>
            </a:r>
            <a:r>
              <a:rPr lang="en-US" altLang="zh-CN" b="1" dirty="0"/>
              <a:t>8</a:t>
            </a:r>
            <a:r>
              <a:rPr lang="zh-CN" altLang="en-US" b="1" dirty="0"/>
              <a:t>章</a:t>
            </a:r>
            <a:r>
              <a:rPr lang="zh-CN" altLang="en-US" dirty="0"/>
              <a:t>中，他曾在地上写字</a:t>
            </a:r>
            <a:r>
              <a:rPr lang="en-US" altLang="zh-CN" dirty="0"/>
              <a:t>——</a:t>
            </a:r>
            <a:r>
              <a:rPr lang="zh-CN" altLang="en-US" dirty="0"/>
              <a:t>但我们完全不知道他写了什么！</a:t>
            </a:r>
            <a:br>
              <a:rPr lang="zh-CN" altLang="en-US" dirty="0"/>
            </a:br>
            <a:endParaRPr lang="zh-CN" altLang="en-US" dirty="0"/>
          </a:p>
          <a:p>
            <a:r>
              <a:rPr lang="zh-CN" altLang="en-US" dirty="0"/>
              <a:t>仍需翻译成中文的部分：</a:t>
            </a:r>
            <a:r>
              <a:rPr lang="en-US" altLang="zh-CN" b="1" dirty="0"/>
              <a:t>8, 116</a:t>
            </a:r>
            <a:br>
              <a:rPr lang="zh-CN" altLang="en-US" dirty="0"/>
            </a:br>
            <a:endParaRPr lang="zh-CN" altLang="en-US" dirty="0"/>
          </a:p>
          <a:p>
            <a:r>
              <a:rPr lang="zh-CN" altLang="en-US" b="1" dirty="0"/>
              <a:t>第</a:t>
            </a:r>
            <a:r>
              <a:rPr lang="en-US" altLang="zh-CN" b="1" dirty="0"/>
              <a:t>10</a:t>
            </a:r>
            <a:r>
              <a:rPr lang="zh-CN" altLang="en-US" b="1" dirty="0"/>
              <a:t>张幻灯片的备注部分已于</a:t>
            </a:r>
            <a:r>
              <a:rPr lang="en-US" altLang="zh-CN" b="1" dirty="0"/>
              <a:t>2012</a:t>
            </a:r>
            <a:r>
              <a:rPr lang="zh-CN" altLang="en-US" b="1" dirty="0"/>
              <a:t>年</a:t>
            </a:r>
            <a:r>
              <a:rPr lang="en-US" altLang="zh-CN" b="1" dirty="0"/>
              <a:t>12</a:t>
            </a:r>
            <a:r>
              <a:rPr lang="zh-CN" altLang="en-US" b="1" dirty="0"/>
              <a:t>月</a:t>
            </a:r>
            <a:r>
              <a:rPr lang="en-US" altLang="zh-CN" b="1" dirty="0"/>
              <a:t>28</a:t>
            </a:r>
            <a:r>
              <a:rPr lang="zh-CN" altLang="en-US" b="1" dirty="0"/>
              <a:t>日更新，但尚未翻译成中文。</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a:t>
            </a:r>
            <a:r>
              <a:rPr lang="en-US" altLang="zh-CN" dirty="0"/>
              <a:t>95</a:t>
            </a:r>
            <a:r>
              <a:rPr lang="zh-CN" altLang="en-US" dirty="0"/>
              <a:t>年，使徒约翰被流放到孤寂的拔摩岛（</a:t>
            </a:r>
            <a:r>
              <a:rPr lang="en-US" altLang="zh-CN" dirty="0"/>
              <a:t>Patmos</a:t>
            </a:r>
            <a:r>
              <a:rPr lang="zh-CN" altLang="en-US" dirty="0"/>
              <a:t>），该岛位于亚得里亚海。耶稣基督向小亚细亚受苦的信徒启示安慰的信息，但这个信息要如何传达给他们呢？</a:t>
            </a:r>
          </a:p>
          <a:p>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58</a:t>
            </a:fld>
            <a:endParaRPr lang="en-GB" sz="1200">
              <a:solidFill>
                <a:schemeClr val="bg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a:t>
            </a:r>
          </a:p>
          <a:p>
            <a:r>
              <a:rPr lang="en-US" dirty="0">
                <a:latin typeface="Times New Roman" charset="0"/>
                <a:ea typeface="ＭＳ Ｐゴシック" charset="0"/>
                <a:cs typeface="ＭＳ Ｐゴシック" charset="0"/>
              </a:rPr>
              <a:t>a, which sent it to Sardis, then Philadelphia, and finally to Laodicea.</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耶稣设计了一个精妙的策略，将他的启示发送到该省的首府以弗所。这封信包括一封专门写给以弗所的信，以及写给另外六个关键教会的信。然而，以弗所的信徒抄录了整本</a:t>
            </a:r>
            <a:r>
              <a:rPr lang="en-US" altLang="zh-CN" dirty="0"/>
              <a:t>《</a:t>
            </a:r>
            <a:r>
              <a:rPr lang="zh-CN" altLang="en-US" dirty="0"/>
              <a:t>启示录</a:t>
            </a:r>
            <a:r>
              <a:rPr lang="en-US" altLang="zh-CN" dirty="0"/>
              <a:t>》</a:t>
            </a:r>
            <a:r>
              <a:rPr lang="zh-CN" altLang="en-US" dirty="0"/>
              <a:t>，然后将原件送到下一个城市士每拿。士每拿随后制作了自己的副本，并将原件送到北方主干道上的别迦摩。然后，这座城市将这封预言书送往推雅推喇，推雅推喇再传至撒狄，然后是非拉铁非，最后到老底嘉。</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59</a:t>
            </a:fld>
            <a:endParaRPr lang="en-GB" sz="1200">
              <a:solidFill>
                <a:schemeClr val="bg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dirty="0">
                <a:latin typeface="Times New Roman" charset="0"/>
                <a:ea typeface="ＭＳ Ｐゴシック" charset="0"/>
                <a:cs typeface="ＭＳ Ｐゴシック" charset="0"/>
              </a:rPr>
              <a:t>[Animate} From their own locations we understand that they also copied the prophecy and sent these copies to other churches near them.</a:t>
            </a:r>
          </a:p>
          <a:p>
            <a:endParaRPr lang="en-US" dirty="0">
              <a:latin typeface="Times New Roman" charset="0"/>
              <a:ea typeface="ＭＳ Ｐゴシック" charset="0"/>
              <a:cs typeface="ＭＳ Ｐゴシック" charset="0"/>
            </a:endParaRPr>
          </a:p>
          <a:p>
            <a:r>
              <a:rPr lang="zh-CN" altLang="en-US" dirty="0"/>
              <a:t>这七间教会既不是小亚细亚</a:t>
            </a:r>
            <a:r>
              <a:rPr lang="zh-CN" altLang="en-US" b="1" dirty="0"/>
              <a:t>最大</a:t>
            </a:r>
            <a:r>
              <a:rPr lang="zh-CN" altLang="en-US" dirty="0"/>
              <a:t>的城市，也不是</a:t>
            </a:r>
            <a:r>
              <a:rPr lang="zh-CN" altLang="en-US" b="1" dirty="0"/>
              <a:t>最有影响力</a:t>
            </a:r>
            <a:r>
              <a:rPr lang="zh-CN" altLang="en-US" dirty="0"/>
              <a:t>的城市。然而，它们都位于一条</a:t>
            </a:r>
            <a:r>
              <a:rPr lang="zh-CN" altLang="en-US" b="1" dirty="0"/>
              <a:t>关键的交通要道</a:t>
            </a:r>
            <a:r>
              <a:rPr lang="zh-CN" altLang="en-US" dirty="0"/>
              <a:t>上，将彼此连接起来。</a:t>
            </a:r>
            <a:br>
              <a:rPr lang="zh-CN" altLang="en-US" dirty="0"/>
            </a:br>
            <a:endParaRPr lang="zh-CN" altLang="en-US" dirty="0"/>
          </a:p>
          <a:p>
            <a:r>
              <a:rPr lang="en-US" altLang="zh-CN" b="1" dirty="0"/>
              <a:t>[</a:t>
            </a:r>
            <a:r>
              <a:rPr lang="zh-CN" altLang="en-US" b="1" dirty="0"/>
              <a:t>动画</a:t>
            </a:r>
            <a:r>
              <a:rPr lang="en-US" altLang="zh-CN" b="1" dirty="0"/>
              <a:t>]</a:t>
            </a:r>
            <a:r>
              <a:rPr lang="zh-CN" altLang="en-US" dirty="0"/>
              <a:t> 从它们各自的地理位置来看，我们可以推测，它们也抄写了这启示的信息，并将这些副本送往附近的其他教会。</a:t>
            </a:r>
          </a:p>
          <a:p>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60</a:t>
            </a:fld>
            <a:endParaRPr lang="en-GB" sz="1200">
              <a:solidFill>
                <a:schemeClr val="bg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64</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65</a:t>
            </a:fld>
            <a:endParaRPr lang="en-GB" sz="1200">
              <a:solidFill>
                <a:prstClr val="white"/>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66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第一封信是寄往</a:t>
            </a:r>
            <a:r>
              <a:rPr lang="zh-CN" altLang="en-US" b="1" dirty="0"/>
              <a:t>以弗所</a:t>
            </a:r>
            <a:r>
              <a:rPr lang="zh-CN" altLang="en-US" dirty="0"/>
              <a:t>的，我们在上周已经讨论过。</a:t>
            </a:r>
          </a:p>
          <a:p>
            <a:pPr eaLnBrk="1" hangingPunct="1"/>
            <a:endParaRPr lang="en-US" dirty="0">
              <a:latin typeface="Times New Roman"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a:p>
            <a:endParaRPr lang="en-US" dirty="0">
              <a:latin typeface="Times New Roman" charset="0"/>
              <a:ea typeface="ＭＳ Ｐゴシック" charset="0"/>
              <a:cs typeface="ＭＳ Ｐゴシック" charset="0"/>
            </a:endParaRPr>
          </a:p>
          <a:p>
            <a:r>
              <a:rPr lang="en-US" altLang="zh-CN" dirty="0"/>
              <a:t>33</a:t>
            </a:r>
            <a:r>
              <a:rPr lang="zh-CN" altLang="en-US" dirty="0"/>
              <a:t>年</a:t>
            </a:r>
            <a:r>
              <a:rPr lang="en-US" altLang="zh-CN" dirty="0"/>
              <a:t>——</a:t>
            </a:r>
            <a:r>
              <a:rPr lang="zh-CN" altLang="en-US" dirty="0"/>
              <a:t>基督的使徒们传扬福音，但到</a:t>
            </a:r>
            <a:r>
              <a:rPr lang="zh-CN" altLang="en-US" b="1" dirty="0"/>
              <a:t>公元</a:t>
            </a:r>
            <a:r>
              <a:rPr lang="en-US" altLang="zh-CN" b="1" dirty="0"/>
              <a:t>95</a:t>
            </a:r>
            <a:r>
              <a:rPr lang="zh-CN" altLang="en-US" b="1" dirty="0"/>
              <a:t>年</a:t>
            </a:r>
            <a:r>
              <a:rPr lang="zh-CN" altLang="en-US" dirty="0"/>
              <a:t>，</a:t>
            </a:r>
            <a:r>
              <a:rPr lang="zh-CN" altLang="en-US" b="1" dirty="0"/>
              <a:t>以弗所的爱心已经冷淡</a:t>
            </a:r>
            <a:r>
              <a:rPr lang="zh-CN" altLang="en-US" dirty="0"/>
              <a:t>。</a:t>
            </a:r>
            <a:br>
              <a:rPr lang="zh-CN" altLang="en-US" dirty="0"/>
            </a:br>
            <a:r>
              <a:rPr lang="en-US" altLang="zh-CN" dirty="0"/>
              <a:t>100</a:t>
            </a:r>
            <a:r>
              <a:rPr lang="zh-CN" altLang="en-US" dirty="0"/>
              <a:t>年</a:t>
            </a:r>
            <a:r>
              <a:rPr lang="en-US" altLang="zh-CN" dirty="0"/>
              <a:t>——</a:t>
            </a:r>
            <a:r>
              <a:rPr lang="zh-CN" altLang="en-US" b="1" dirty="0"/>
              <a:t>最后一位使徒（约翰）去世</a:t>
            </a:r>
            <a:r>
              <a:rPr lang="zh-CN" altLang="en-US" dirty="0"/>
              <a:t>，使徒们的信息传递给他们的门徒，被称为“</a:t>
            </a:r>
            <a:r>
              <a:rPr lang="zh-CN" altLang="en-US" b="1" dirty="0"/>
              <a:t>教会教父</a:t>
            </a:r>
            <a:r>
              <a:rPr lang="zh-CN" altLang="en-US" dirty="0"/>
              <a:t>”。</a:t>
            </a:r>
            <a:br>
              <a:rPr lang="zh-CN" altLang="en-US" dirty="0"/>
            </a:br>
            <a:r>
              <a:rPr lang="en-US" altLang="zh-CN" dirty="0"/>
              <a:t>313</a:t>
            </a:r>
            <a:r>
              <a:rPr lang="zh-CN" altLang="en-US" dirty="0"/>
              <a:t>年</a:t>
            </a:r>
            <a:r>
              <a:rPr lang="en-US" altLang="zh-CN" dirty="0"/>
              <a:t>——</a:t>
            </a:r>
            <a:r>
              <a:rPr lang="zh-CN" altLang="en-US" b="1" dirty="0"/>
              <a:t>君士坦丁大帝开始融合基督教和异教</a:t>
            </a:r>
            <a:r>
              <a:rPr lang="zh-CN" altLang="en-US" dirty="0"/>
              <a:t>。随着异教被</a:t>
            </a:r>
            <a:r>
              <a:rPr lang="zh-CN" altLang="en-US" b="1" dirty="0"/>
              <a:t>宣布为非法</a:t>
            </a:r>
            <a:r>
              <a:rPr lang="zh-CN" altLang="en-US" dirty="0"/>
              <a:t>，它逐渐呈现出**“基督教化”</a:t>
            </a:r>
            <a:r>
              <a:rPr lang="zh-CN" altLang="en-US" b="1" dirty="0"/>
              <a:t>的形式。</a:t>
            </a:r>
            <a:br>
              <a:rPr lang="zh-CN" altLang="en-US" b="1" dirty="0"/>
            </a:br>
            <a:r>
              <a:rPr lang="en-US" altLang="zh-CN" b="1" dirty="0"/>
              <a:t>476</a:t>
            </a:r>
            <a:r>
              <a:rPr lang="zh-CN" altLang="en-US" b="1" dirty="0"/>
              <a:t>年</a:t>
            </a:r>
            <a:r>
              <a:rPr lang="en-US" altLang="zh-CN" b="1" dirty="0"/>
              <a:t>——</a:t>
            </a:r>
            <a:r>
              <a:rPr lang="zh-CN" altLang="en-US" b="1" dirty="0"/>
              <a:t>罗马帝国的沦陷，开启了</a:t>
            </a:r>
            <a:r>
              <a:rPr lang="zh-CN" altLang="en-US" dirty="0"/>
              <a:t>千年的中世纪**，人们偏离了古典学习，</a:t>
            </a:r>
            <a:r>
              <a:rPr lang="zh-CN" altLang="en-US" b="1" dirty="0"/>
              <a:t>罗马天主教会（</a:t>
            </a:r>
            <a:r>
              <a:rPr lang="en-US" altLang="zh-CN" b="1" dirty="0"/>
              <a:t>RCC</a:t>
            </a:r>
            <a:r>
              <a:rPr lang="zh-CN" altLang="en-US" b="1" dirty="0"/>
              <a:t>）成为主要影响力量</a:t>
            </a:r>
            <a:r>
              <a:rPr lang="zh-CN" altLang="en-US" dirty="0"/>
              <a:t>。</a:t>
            </a:r>
            <a:br>
              <a:rPr lang="zh-CN" altLang="en-US" dirty="0"/>
            </a:br>
            <a:r>
              <a:rPr lang="en-US" altLang="zh-CN" dirty="0"/>
              <a:t>1453</a:t>
            </a:r>
            <a:r>
              <a:rPr lang="zh-CN" altLang="en-US" dirty="0"/>
              <a:t>年</a:t>
            </a:r>
            <a:r>
              <a:rPr lang="en-US" altLang="zh-CN" dirty="0"/>
              <a:t>——</a:t>
            </a:r>
            <a:r>
              <a:rPr lang="zh-CN" altLang="en-US" b="1" dirty="0"/>
              <a:t>奥斯曼土耳其攻占君士坦丁堡</a:t>
            </a:r>
            <a:r>
              <a:rPr lang="zh-CN" altLang="en-US" dirty="0"/>
              <a:t>，开启了</a:t>
            </a:r>
            <a:r>
              <a:rPr lang="zh-CN" altLang="en-US" b="1" dirty="0"/>
              <a:t>文艺复兴</a:t>
            </a:r>
            <a:r>
              <a:rPr lang="zh-CN" altLang="en-US" dirty="0"/>
              <a:t>，随后迎来了</a:t>
            </a:r>
            <a:r>
              <a:rPr lang="zh-CN" altLang="en-US" b="1" dirty="0"/>
              <a:t>宗教改革</a:t>
            </a:r>
            <a:r>
              <a:rPr lang="zh-CN" altLang="en-US" dirty="0"/>
              <a:t>。</a:t>
            </a:r>
          </a:p>
          <a:p>
            <a:r>
              <a:rPr lang="en-US" altLang="zh-CN" dirty="0"/>
              <a:t>1793</a:t>
            </a:r>
            <a:r>
              <a:rPr lang="zh-CN" altLang="en-US" dirty="0"/>
              <a:t>年</a:t>
            </a:r>
            <a:r>
              <a:rPr lang="en-US" altLang="zh-CN" dirty="0"/>
              <a:t>——</a:t>
            </a:r>
            <a:r>
              <a:rPr lang="zh-CN" altLang="en-US" b="1" dirty="0"/>
              <a:t>威廉</a:t>
            </a:r>
            <a:r>
              <a:rPr lang="en-US" altLang="zh-CN" b="1" dirty="0"/>
              <a:t>·</a:t>
            </a:r>
            <a:r>
              <a:rPr lang="zh-CN" altLang="en-US" b="1" dirty="0"/>
              <a:t>克里（</a:t>
            </a:r>
            <a:r>
              <a:rPr lang="en-US" altLang="zh-CN" b="1" dirty="0"/>
              <a:t>William Carey</a:t>
            </a:r>
            <a:r>
              <a:rPr lang="zh-CN" altLang="en-US" b="1" dirty="0"/>
              <a:t>）离开英国前往印度</a:t>
            </a:r>
            <a:r>
              <a:rPr lang="zh-CN" altLang="en-US" dirty="0"/>
              <a:t>，掀起了</a:t>
            </a:r>
            <a:r>
              <a:rPr lang="zh-CN" altLang="en-US" b="1" dirty="0"/>
              <a:t>福音从西方传播到全球三分之二地区</a:t>
            </a:r>
            <a:r>
              <a:rPr lang="zh-CN" altLang="en-US" dirty="0"/>
              <a:t>的运动。</a:t>
            </a:r>
            <a:br>
              <a:rPr lang="zh-CN" altLang="en-US" dirty="0"/>
            </a:br>
            <a:r>
              <a:rPr lang="en-US" altLang="zh-CN" dirty="0"/>
              <a:t>1900</a:t>
            </a:r>
            <a:r>
              <a:rPr lang="zh-CN" altLang="en-US" dirty="0"/>
              <a:t>年</a:t>
            </a:r>
            <a:r>
              <a:rPr lang="en-US" altLang="zh-CN" dirty="0"/>
              <a:t>——</a:t>
            </a:r>
            <a:r>
              <a:rPr lang="zh-CN" altLang="en-US" b="1" dirty="0"/>
              <a:t>欧洲基督教的衰落</a:t>
            </a:r>
            <a:r>
              <a:rPr lang="zh-CN" altLang="en-US" dirty="0"/>
              <a:t>，逐渐被</a:t>
            </a:r>
            <a:r>
              <a:rPr lang="zh-CN" altLang="en-US" b="1" dirty="0"/>
              <a:t>人文主义、物质主义、现代主义和后现代主义</a:t>
            </a:r>
            <a:r>
              <a:rPr lang="zh-CN" altLang="en-US" dirty="0"/>
              <a:t>所取代。</a:t>
            </a:r>
          </a:p>
          <a:p>
            <a:endParaRPr lang="en-US" dirty="0">
              <a:latin typeface="Times New Roman" charset="0"/>
              <a:ea typeface="ＭＳ Ｐゴシック" charset="0"/>
              <a:cs typeface="ＭＳ Ｐゴシック" charset="0"/>
            </a:endParaRP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schemeClr val="bg1"/>
                </a:solidFill>
              </a:rPr>
              <a:pPr/>
              <a:t>8</a:t>
            </a:fld>
            <a:endParaRPr lang="en-GB" sz="1200">
              <a:solidFill>
                <a:schemeClr val="bg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67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68</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所以今天，我们来到</a:t>
            </a:r>
            <a:r>
              <a:rPr lang="zh-CN" altLang="en-US" b="1" dirty="0"/>
              <a:t>第二封信</a:t>
            </a:r>
            <a:r>
              <a:rPr lang="zh-CN" altLang="en-US" dirty="0"/>
              <a:t>，这封信是写给</a:t>
            </a:r>
            <a:r>
              <a:rPr lang="zh-CN" altLang="en-US" b="1" dirty="0"/>
              <a:t>士每拿</a:t>
            </a:r>
            <a:r>
              <a:rPr lang="zh-CN" altLang="en-US" dirty="0"/>
              <a:t>的信徒的。这封信探讨了这样一个问题</a:t>
            </a:r>
            <a:r>
              <a:rPr lang="en-US" altLang="zh-CN" dirty="0"/>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要知道，耶稣</a:t>
            </a:r>
            <a:r>
              <a:rPr lang="zh-CN" altLang="en-US" b="1" dirty="0"/>
              <a:t>曾经经历过一切，并已得胜。</a:t>
            </a:r>
            <a:endParaRPr lang="zh-CN" altLang="en-US" dirty="0"/>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921940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70</a:t>
            </a:fld>
            <a:endParaRPr lang="en-GB" sz="1200">
              <a:solidFill>
                <a:prstClr val="white"/>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71</a:t>
            </a:fld>
            <a:endParaRPr lang="en-GB" sz="1200">
              <a:solidFill>
                <a:prstClr val="white"/>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a:p>
            <a:r>
              <a:rPr lang="zh-CN" altLang="en-US" b="1" dirty="0"/>
              <a:t>痛苦是好的吗？</a:t>
            </a:r>
            <a:r>
              <a:rPr lang="zh-CN" altLang="en-US" dirty="0"/>
              <a:t> 大多数人都不会这么认为！</a:t>
            </a:r>
            <a:br>
              <a:rPr lang="zh-CN" altLang="en-US" dirty="0"/>
            </a:br>
            <a:endParaRPr lang="zh-CN" altLang="en-US" dirty="0"/>
          </a:p>
          <a:p>
            <a:r>
              <a:rPr lang="zh-CN" altLang="en-US" b="1" dirty="0"/>
              <a:t>以撒（</a:t>
            </a:r>
            <a:r>
              <a:rPr lang="en-US" altLang="zh-CN" b="1" dirty="0"/>
              <a:t>Isaac</a:t>
            </a:r>
            <a:r>
              <a:rPr lang="zh-CN" altLang="en-US" b="1" dirty="0"/>
              <a:t>）</a:t>
            </a:r>
            <a:br>
              <a:rPr lang="en-US" altLang="zh-CN" dirty="0"/>
            </a:br>
            <a:endParaRPr lang="en-US" altLang="zh-CN" dirty="0"/>
          </a:p>
          <a:p>
            <a:r>
              <a:rPr lang="zh-CN" altLang="en-US" b="1" dirty="0"/>
              <a:t>小以撒</a:t>
            </a:r>
            <a:r>
              <a:rPr lang="en-US" altLang="zh-CN" b="1" dirty="0"/>
              <a:t>·</a:t>
            </a:r>
            <a:r>
              <a:rPr lang="zh-CN" altLang="en-US" b="1" dirty="0"/>
              <a:t>布朗（</a:t>
            </a:r>
            <a:r>
              <a:rPr lang="en-US" altLang="zh-CN" b="1" dirty="0"/>
              <a:t>Isaac Brown</a:t>
            </a:r>
            <a:r>
              <a:rPr lang="zh-CN" altLang="en-US" b="1" dirty="0"/>
              <a:t>）今年五岁</a:t>
            </a:r>
            <a:r>
              <a:rPr lang="zh-CN" altLang="en-US" dirty="0"/>
              <a:t>，和同龄的孩子一样，他正在学习</a:t>
            </a:r>
            <a:r>
              <a:rPr lang="zh-CN" altLang="en-US" b="1" dirty="0"/>
              <a:t>识字、写字母</a:t>
            </a:r>
            <a:r>
              <a:rPr lang="zh-CN" altLang="en-US" dirty="0"/>
              <a:t>，以及</a:t>
            </a:r>
            <a:r>
              <a:rPr lang="zh-CN" altLang="en-US" b="1" dirty="0"/>
              <a:t>简单的加减运算</a:t>
            </a:r>
            <a:r>
              <a:rPr lang="zh-CN" altLang="en-US" dirty="0"/>
              <a:t>。但有一件事，是极少数孩子需要学习的，那就是</a:t>
            </a:r>
            <a:r>
              <a:rPr lang="en-US" altLang="zh-CN" dirty="0"/>
              <a:t>——</a:t>
            </a:r>
            <a:r>
              <a:rPr lang="zh-CN" altLang="en-US" b="1" dirty="0"/>
              <a:t>痛苦</a:t>
            </a:r>
            <a:r>
              <a:rPr lang="zh-CN" altLang="en-US" dirty="0"/>
              <a:t>。</a:t>
            </a:r>
          </a:p>
          <a:p>
            <a:endParaRPr lang="zh-CN" altLang="en-US" dirty="0"/>
          </a:p>
          <a:p>
            <a:r>
              <a:rPr lang="zh-CN" altLang="en-US" b="1" dirty="0"/>
              <a:t>“我们尽最大努力教他，他知道流血是不好的。”</a:t>
            </a:r>
            <a:r>
              <a:rPr lang="zh-CN" altLang="en-US" dirty="0"/>
              <a:t> 布朗（</a:t>
            </a:r>
            <a:r>
              <a:rPr lang="en-US" altLang="zh-CN" dirty="0"/>
              <a:t>Brown</a:t>
            </a:r>
            <a:r>
              <a:rPr lang="zh-CN" altLang="en-US" dirty="0"/>
              <a:t>）说道，</a:t>
            </a:r>
            <a:r>
              <a:rPr lang="zh-CN" altLang="en-US" b="1" dirty="0"/>
              <a:t>“当他还很小的时候，我们就教他要说‘哎哟’，而普通的孩子根本不需要被教才能喊‘哎哟’。”</a:t>
            </a:r>
            <a:endParaRPr lang="zh-CN" altLang="en-US" dirty="0"/>
          </a:p>
          <a:p>
            <a:endParaRPr lang="zh-CN" altLang="en-US" dirty="0"/>
          </a:p>
          <a:p>
            <a:r>
              <a:rPr lang="zh-CN" altLang="en-US" b="1" dirty="0"/>
              <a:t>婴儿时期</a:t>
            </a:r>
            <a:br>
              <a:rPr lang="zh-CN" altLang="en-US" dirty="0"/>
            </a:br>
            <a:endParaRPr lang="zh-CN" altLang="en-US" dirty="0"/>
          </a:p>
          <a:p>
            <a:r>
              <a:rPr lang="zh-CN" altLang="en-US" dirty="0"/>
              <a:t>以撒出生时患有</a:t>
            </a:r>
            <a:r>
              <a:rPr lang="zh-CN" altLang="en-US" b="1" dirty="0"/>
              <a:t>极其罕见的遗传性疼痛不敏感症</a:t>
            </a:r>
            <a:r>
              <a:rPr lang="zh-CN" altLang="en-US" dirty="0"/>
              <a:t>。</a:t>
            </a:r>
          </a:p>
          <a:p>
            <a:r>
              <a:rPr lang="zh-CN" altLang="en-US" b="1" dirty="0"/>
              <a:t>就像现代的麻风病人一样，以撒不会察觉自己正在接触</a:t>
            </a:r>
            <a:r>
              <a:rPr lang="zh-CN" altLang="en-US" dirty="0"/>
              <a:t>灼热的炉子、</a:t>
            </a:r>
            <a:r>
              <a:rPr lang="zh-CN" altLang="en-US" b="1" dirty="0"/>
              <a:t>踩到</a:t>
            </a:r>
            <a:r>
              <a:rPr lang="zh-CN" altLang="en-US" dirty="0"/>
              <a:t>碎玻璃，甚至</a:t>
            </a:r>
            <a:r>
              <a:rPr lang="zh-CN" altLang="en-US" b="1" dirty="0"/>
              <a:t>骨折</a:t>
            </a:r>
            <a:r>
              <a:rPr lang="zh-CN" altLang="en-US" dirty="0"/>
              <a:t>时都毫无感觉。例如，他曾经</a:t>
            </a:r>
            <a:r>
              <a:rPr lang="zh-CN" altLang="en-US" b="1" dirty="0"/>
              <a:t>骨盆骨折</a:t>
            </a:r>
            <a:r>
              <a:rPr lang="zh-CN" altLang="en-US" dirty="0"/>
              <a:t>，却完全没有痛感。</a:t>
            </a:r>
          </a:p>
          <a:p>
            <a:endParaRPr lang="zh-CN" altLang="en-US" dirty="0"/>
          </a:p>
          <a:p>
            <a:r>
              <a:rPr lang="zh-CN" altLang="en-US" b="1" dirty="0"/>
              <a:t>腿部受伤</a:t>
            </a:r>
            <a:br>
              <a:rPr lang="zh-CN" altLang="en-US" dirty="0"/>
            </a:br>
            <a:endParaRPr lang="zh-CN" altLang="en-US" dirty="0"/>
          </a:p>
          <a:p>
            <a:r>
              <a:rPr lang="zh-CN" altLang="en-US" dirty="0"/>
              <a:t>由于无法察觉受伤，以撒的父母</a:t>
            </a:r>
            <a:r>
              <a:rPr lang="zh-CN" altLang="en-US" b="1" dirty="0"/>
              <a:t>凯莉（</a:t>
            </a:r>
            <a:r>
              <a:rPr lang="en-US" altLang="zh-CN" b="1" dirty="0"/>
              <a:t>Carrie</a:t>
            </a:r>
            <a:r>
              <a:rPr lang="zh-CN" altLang="en-US" b="1" dirty="0"/>
              <a:t>）和兰迪</a:t>
            </a:r>
            <a:r>
              <a:rPr lang="en-US" altLang="zh-CN" b="1" dirty="0"/>
              <a:t>·</a:t>
            </a:r>
            <a:r>
              <a:rPr lang="zh-CN" altLang="en-US" b="1" dirty="0"/>
              <a:t>布朗（</a:t>
            </a:r>
            <a:r>
              <a:rPr lang="en-US" altLang="zh-CN" b="1" dirty="0"/>
              <a:t>Randy Brown</a:t>
            </a:r>
            <a:r>
              <a:rPr lang="zh-CN" altLang="en-US" b="1" dirty="0"/>
              <a:t>）</a:t>
            </a:r>
            <a:r>
              <a:rPr lang="en-US" altLang="zh-CN" dirty="0"/>
              <a:t> </a:t>
            </a:r>
            <a:r>
              <a:rPr lang="zh-CN" altLang="en-US" dirty="0"/>
              <a:t>不得不教导他如何</a:t>
            </a:r>
            <a:r>
              <a:rPr lang="zh-CN" altLang="en-US" b="1" dirty="0"/>
              <a:t>识别身体的伤害</a:t>
            </a:r>
            <a:r>
              <a:rPr lang="zh-CN" altLang="en-US" dirty="0"/>
              <a:t>，以便保护自己的健康。</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693456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baseline="0" dirty="0"/>
          </a:p>
          <a:p>
            <a:r>
              <a:rPr lang="zh-CN" altLang="en-US" dirty="0"/>
              <a:t>家庭</a:t>
            </a:r>
            <a:br>
              <a:rPr lang="zh-CN" altLang="en-US" dirty="0"/>
            </a:br>
            <a:r>
              <a:rPr lang="zh-CN" altLang="en-US" dirty="0"/>
              <a:t>“蹒跚学步的那些年简直是一场噩梦，”艾萨克的母亲凯莉</a:t>
            </a:r>
            <a:r>
              <a:rPr lang="en-US" altLang="zh-CN" dirty="0"/>
              <a:t>·</a:t>
            </a:r>
            <a:r>
              <a:rPr lang="zh-CN" altLang="en-US" dirty="0"/>
              <a:t>布朗说道。“他会直接倒在地上，把脸撞到桌子上。他觉得摔倒很好玩。”</a:t>
            </a:r>
          </a:p>
          <a:p>
            <a:r>
              <a:rPr lang="zh-CN" altLang="en-US" dirty="0"/>
              <a:t>艾萨克曾把手伸进热咖啡里，却毫无反应。他还曾把手掌放在正在工作的烤炉上，却没有流下一滴眼泪。</a:t>
            </a:r>
          </a:p>
          <a:p>
            <a:r>
              <a:rPr lang="zh-CN" altLang="en-US" dirty="0"/>
              <a:t>他的父母是信徒。他的母亲提到</a:t>
            </a:r>
            <a:r>
              <a:rPr lang="en-US" altLang="zh-CN" dirty="0"/>
              <a:t>……</a:t>
            </a:r>
          </a:p>
          <a:p>
            <a:r>
              <a:rPr lang="zh-CN" altLang="en-US" b="1" dirty="0"/>
              <a:t>阅读引用内容</a:t>
            </a:r>
            <a:endParaRPr lang="zh-CN" altLang="en-US" dirty="0"/>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336388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78</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在</a:t>
            </a:r>
            <a:r>
              <a:rPr lang="zh-CN" altLang="en-US" b="1" dirty="0"/>
              <a:t>尼禄</a:t>
            </a:r>
            <a:r>
              <a:rPr lang="zh-CN" altLang="en-US" dirty="0"/>
              <a:t>的逼迫时期，基督徒</a:t>
            </a:r>
            <a:r>
              <a:rPr lang="zh-CN" altLang="en-US" b="1" dirty="0"/>
              <a:t>拒绝停止敬拜基督</a:t>
            </a:r>
            <a:r>
              <a:rPr lang="zh-CN" altLang="en-US" dirty="0"/>
              <a:t>，因此他们在</a:t>
            </a:r>
            <a:r>
              <a:rPr lang="zh-CN" altLang="en-US" b="1" dirty="0"/>
              <a:t>罗马地下墓穴</a:t>
            </a:r>
            <a:r>
              <a:rPr lang="zh-CN" altLang="en-US" dirty="0"/>
              <a:t>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79</a:t>
            </a:fld>
            <a:endParaRPr lang="en-GB" sz="1200">
              <a:solidFill>
                <a:prstClr val="white"/>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dirty="0">
                <a:latin typeface="Times New Roman" charset="0"/>
                <a:ea typeface="ＭＳ Ｐゴシック" charset="0"/>
                <a:cs typeface="ＭＳ Ｐゴシック" charset="0"/>
              </a:rPr>
              <a:t>Prophetic: (a)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“Laodicean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p>
          <a:p>
            <a:pPr marL="228600" indent="-228600">
              <a:buAutoNum type="arabicPeriod"/>
            </a:pPr>
            <a:endParaRPr lang="en-US" sz="1800" kern="1200" baseline="0" dirty="0">
              <a:solidFill>
                <a:schemeClr val="tx1"/>
              </a:solidFill>
              <a:effectLst/>
              <a:latin typeface="Times New Roman" pitchFamily="-112" charset="0"/>
              <a:ea typeface="ＭＳ Ｐゴシック" pitchFamily="-108" charset="-128"/>
            </a:endParaRPr>
          </a:p>
          <a:p>
            <a:r>
              <a:rPr lang="zh-CN" altLang="en-US" b="1" dirty="0"/>
              <a:t>四种观点：</a:t>
            </a:r>
            <a:endParaRPr lang="zh-CN" altLang="en-US" dirty="0"/>
          </a:p>
          <a:p>
            <a:pPr>
              <a:buFont typeface="+mj-lt"/>
              <a:buAutoNum type="arabicPeriod"/>
            </a:pPr>
            <a:r>
              <a:rPr lang="zh-CN" altLang="en-US" b="1" dirty="0"/>
              <a:t>历史教会（</a:t>
            </a:r>
            <a:r>
              <a:rPr lang="en-US" altLang="zh-CN" b="1" dirty="0"/>
              <a:t>Historic Churches</a:t>
            </a:r>
            <a:r>
              <a:rPr lang="zh-CN" altLang="en-US" b="1" dirty="0"/>
              <a:t>）：</a:t>
            </a:r>
            <a:br>
              <a:rPr lang="en-US" altLang="zh-CN" dirty="0"/>
            </a:br>
            <a:r>
              <a:rPr lang="zh-CN" altLang="en-US" dirty="0"/>
              <a:t>这七间教会是</a:t>
            </a:r>
            <a:r>
              <a:rPr lang="zh-CN" altLang="en-US" b="1" dirty="0"/>
              <a:t>约翰时代真实存在的教会</a:t>
            </a:r>
            <a:r>
              <a:rPr lang="zh-CN" altLang="en-US" dirty="0"/>
              <a:t>。所有人基本上都认同这一观点，除了</a:t>
            </a:r>
            <a:r>
              <a:rPr lang="zh-CN" altLang="en-US" b="1" dirty="0"/>
              <a:t>布林格（</a:t>
            </a:r>
            <a:r>
              <a:rPr lang="en-US" altLang="zh-CN" b="1" dirty="0"/>
              <a:t>Bullinger</a:t>
            </a:r>
            <a:r>
              <a:rPr lang="zh-CN" altLang="en-US" b="1" dirty="0"/>
              <a:t>）</a:t>
            </a:r>
            <a:r>
              <a:rPr lang="zh-CN" altLang="en-US" dirty="0"/>
              <a:t>，他在</a:t>
            </a:r>
            <a:r>
              <a:rPr lang="en-US" altLang="zh-CN" dirty="0"/>
              <a:t>1935</a:t>
            </a:r>
            <a:r>
              <a:rPr lang="zh-CN" altLang="en-US" dirty="0"/>
              <a:t>年提出，这七间教会是</a:t>
            </a:r>
            <a:r>
              <a:rPr lang="zh-CN" altLang="en-US" b="1" dirty="0"/>
              <a:t>未来大灾难时期的七间犹太会众</a:t>
            </a:r>
            <a:r>
              <a:rPr lang="zh-CN" altLang="en-US" dirty="0"/>
              <a:t>。几乎所有学者都认为，这些教会代表着</a:t>
            </a:r>
            <a:r>
              <a:rPr lang="zh-CN" altLang="en-US" b="1" dirty="0"/>
              <a:t>任何时代</a:t>
            </a:r>
            <a:r>
              <a:rPr lang="zh-CN" altLang="en-US" dirty="0"/>
              <a:t>都可以找到的七种教会类型。</a:t>
            </a:r>
          </a:p>
          <a:p>
            <a:pPr>
              <a:buFont typeface="+mj-lt"/>
              <a:buAutoNum type="arabicPeriod"/>
            </a:pPr>
            <a:r>
              <a:rPr lang="zh-CN" altLang="en-US" b="1" dirty="0"/>
              <a:t>预言性（</a:t>
            </a:r>
            <a:r>
              <a:rPr lang="en-US" altLang="zh-CN" b="1" dirty="0"/>
              <a:t>Prophetic</a:t>
            </a:r>
            <a:r>
              <a:rPr lang="zh-CN" altLang="en-US" b="1" dirty="0"/>
              <a:t>）：</a:t>
            </a:r>
            <a:br>
              <a:rPr lang="en-US" altLang="zh-CN" dirty="0"/>
            </a:br>
            <a:r>
              <a:rPr lang="zh-CN" altLang="en-US" dirty="0"/>
              <a:t>启示录的这些章节</a:t>
            </a:r>
            <a:r>
              <a:rPr lang="zh-CN" altLang="en-US" b="1" dirty="0"/>
              <a:t>纯粹是关于教会历史的不同阶段</a:t>
            </a:r>
            <a:r>
              <a:rPr lang="zh-CN" altLang="en-US" dirty="0"/>
              <a:t>，而</a:t>
            </a:r>
            <a:r>
              <a:rPr lang="zh-CN" altLang="en-US" b="1" dirty="0"/>
              <a:t>不涉及</a:t>
            </a:r>
            <a:r>
              <a:rPr lang="zh-CN" altLang="en-US" dirty="0"/>
              <a:t>任何第一世纪的教会。这一观点是基于</a:t>
            </a:r>
            <a:r>
              <a:rPr lang="zh-CN" altLang="en-US" b="1" dirty="0"/>
              <a:t>这些教会与教会历史上连续时期的惊人相似性</a:t>
            </a:r>
            <a:r>
              <a:rPr lang="zh-CN" altLang="en-US" dirty="0"/>
              <a:t>，这一观点由**科恩（</a:t>
            </a:r>
            <a:r>
              <a:rPr lang="en-US" altLang="zh-CN" dirty="0"/>
              <a:t>Cohen</a:t>
            </a:r>
            <a:r>
              <a:rPr lang="zh-CN" altLang="en-US" dirty="0"/>
              <a:t>）</a:t>
            </a:r>
            <a:r>
              <a:rPr lang="zh-CN" altLang="en-US" b="1" dirty="0"/>
              <a:t>在</a:t>
            </a:r>
            <a:r>
              <a:rPr lang="en-US" altLang="zh-CN" b="1" dirty="0"/>
              <a:t>《</a:t>
            </a:r>
            <a:r>
              <a:rPr lang="zh-CN" altLang="en-US" b="1" dirty="0"/>
              <a:t>理解启示录</a:t>
            </a:r>
            <a:r>
              <a:rPr lang="en-US" altLang="zh-CN" b="1" dirty="0"/>
              <a:t>》</a:t>
            </a:r>
            <a:r>
              <a:rPr lang="zh-CN" altLang="en-US" b="1" dirty="0"/>
              <a:t>（</a:t>
            </a:r>
            <a:r>
              <a:rPr lang="en-US" altLang="zh-CN" b="1" dirty="0"/>
              <a:t>Understanding Revelation, 48-49</a:t>
            </a:r>
            <a:r>
              <a:rPr lang="zh-CN" altLang="en-US" b="1" dirty="0"/>
              <a:t>）以及</a:t>
            </a:r>
            <a:r>
              <a:rPr lang="en-US" altLang="zh-CN" dirty="0"/>
              <a:t>J.A. </a:t>
            </a:r>
            <a:r>
              <a:rPr lang="zh-CN" altLang="en-US" dirty="0"/>
              <a:t>赛斯（</a:t>
            </a:r>
            <a:r>
              <a:rPr lang="en-US" altLang="zh-CN" dirty="0"/>
              <a:t>J. A. </a:t>
            </a:r>
            <a:r>
              <a:rPr lang="en-US" altLang="zh-CN" dirty="0" err="1"/>
              <a:t>Seiss</a:t>
            </a:r>
            <a:r>
              <a:rPr lang="zh-CN" altLang="en-US" dirty="0"/>
              <a:t>）**在</a:t>
            </a:r>
            <a:r>
              <a:rPr lang="en-US" altLang="zh-CN" dirty="0"/>
              <a:t>《</a:t>
            </a:r>
            <a:r>
              <a:rPr lang="zh-CN" altLang="en-US" dirty="0"/>
              <a:t>启示录</a:t>
            </a:r>
            <a:r>
              <a:rPr lang="en-US" altLang="zh-CN" dirty="0"/>
              <a:t>》</a:t>
            </a:r>
            <a:r>
              <a:rPr lang="zh-CN" altLang="en-US" dirty="0"/>
              <a:t>（</a:t>
            </a:r>
            <a:r>
              <a:rPr lang="en-US" altLang="zh-CN" dirty="0"/>
              <a:t>The Apocalypse, 76-86</a:t>
            </a:r>
            <a:r>
              <a:rPr lang="zh-CN" altLang="en-US" dirty="0"/>
              <a:t>）中提出。</a:t>
            </a:r>
          </a:p>
          <a:p>
            <a:pPr>
              <a:buFont typeface="+mj-lt"/>
              <a:buAutoNum type="arabicPeriod"/>
            </a:pPr>
            <a:r>
              <a:rPr lang="zh-CN" altLang="en-US" b="1" dirty="0"/>
              <a:t>历史</a:t>
            </a:r>
            <a:r>
              <a:rPr lang="en-US" altLang="zh-CN" b="1" dirty="0"/>
              <a:t>—</a:t>
            </a:r>
            <a:r>
              <a:rPr lang="zh-CN" altLang="en-US" b="1" dirty="0"/>
              <a:t>预言性（</a:t>
            </a:r>
            <a:r>
              <a:rPr lang="en-US" altLang="zh-CN" b="1" dirty="0" err="1"/>
              <a:t>Historico</a:t>
            </a:r>
            <a:r>
              <a:rPr lang="en-US" altLang="zh-CN" b="1" dirty="0"/>
              <a:t>-Prophetical</a:t>
            </a:r>
            <a:r>
              <a:rPr lang="zh-CN" altLang="en-US" b="1" dirty="0"/>
              <a:t>）：</a:t>
            </a:r>
            <a:br>
              <a:rPr lang="en-US" altLang="zh-CN" dirty="0"/>
            </a:br>
            <a:r>
              <a:rPr lang="zh-CN" altLang="en-US" dirty="0"/>
              <a:t>这些教会</a:t>
            </a:r>
            <a:r>
              <a:rPr lang="zh-CN" altLang="en-US" b="1" dirty="0"/>
              <a:t>既代表第一世纪真实存在的教会</a:t>
            </a:r>
            <a:r>
              <a:rPr lang="zh-CN" altLang="en-US" dirty="0"/>
              <a:t>，也代表</a:t>
            </a:r>
            <a:r>
              <a:rPr lang="zh-CN" altLang="en-US" b="1" dirty="0"/>
              <a:t>教会历史的各个阶段</a:t>
            </a:r>
            <a:r>
              <a:rPr lang="zh-CN" altLang="en-US" dirty="0"/>
              <a:t>。这种观点</a:t>
            </a:r>
            <a:r>
              <a:rPr lang="zh-CN" altLang="en-US" b="1" dirty="0"/>
              <a:t>普遍被时代论注释家接受</a:t>
            </a:r>
            <a:r>
              <a:rPr lang="zh-CN" altLang="en-US" dirty="0"/>
              <a:t>，例如：</a:t>
            </a:r>
          </a:p>
          <a:p>
            <a:pPr marL="742950" lvl="1" indent="-285750">
              <a:buFont typeface="+mj-lt"/>
              <a:buAutoNum type="arabicPeriod"/>
            </a:pPr>
            <a:r>
              <a:rPr lang="zh-CN" altLang="en-US" dirty="0"/>
              <a:t>赫尔曼</a:t>
            </a:r>
            <a:r>
              <a:rPr lang="en-US" altLang="zh-CN" dirty="0"/>
              <a:t>·</a:t>
            </a:r>
            <a:r>
              <a:rPr lang="zh-CN" altLang="en-US" dirty="0"/>
              <a:t>霍伊特（</a:t>
            </a:r>
            <a:r>
              <a:rPr lang="en-US" altLang="zh-CN" dirty="0"/>
              <a:t>Herman A. Hoyt</a:t>
            </a:r>
            <a:r>
              <a:rPr lang="zh-CN" altLang="en-US" dirty="0"/>
              <a:t>），</a:t>
            </a:r>
            <a:r>
              <a:rPr lang="en-US" altLang="zh-CN" dirty="0"/>
              <a:t>《</a:t>
            </a:r>
            <a:r>
              <a:rPr lang="zh-CN" altLang="en-US" dirty="0"/>
              <a:t>主耶稣基督的启示</a:t>
            </a:r>
            <a:r>
              <a:rPr lang="en-US" altLang="zh-CN" dirty="0"/>
              <a:t>》</a:t>
            </a:r>
            <a:r>
              <a:rPr lang="zh-CN" altLang="en-US" dirty="0"/>
              <a:t>（</a:t>
            </a:r>
            <a:r>
              <a:rPr lang="en-US" altLang="zh-CN" dirty="0"/>
              <a:t>The Revelation of the Lord Jesus Christ, 1966, 17, 25-29</a:t>
            </a:r>
            <a:r>
              <a:rPr lang="zh-CN" altLang="en-US" dirty="0"/>
              <a:t>）</a:t>
            </a:r>
          </a:p>
          <a:p>
            <a:pPr marL="742950" lvl="1" indent="-285750">
              <a:buFont typeface="+mj-lt"/>
              <a:buAutoNum type="arabicPeriod"/>
            </a:pPr>
            <a:r>
              <a:rPr lang="zh-CN" altLang="en-US" dirty="0"/>
              <a:t>约翰</a:t>
            </a:r>
            <a:r>
              <a:rPr lang="en-US" altLang="zh-CN" dirty="0"/>
              <a:t>·</a:t>
            </a:r>
            <a:r>
              <a:rPr lang="zh-CN" altLang="en-US" dirty="0"/>
              <a:t>沃尔伍德（</a:t>
            </a:r>
            <a:r>
              <a:rPr lang="en-US" altLang="zh-CN" dirty="0"/>
              <a:t>John F. Walvoord</a:t>
            </a:r>
            <a:r>
              <a:rPr lang="zh-CN" altLang="en-US" dirty="0"/>
              <a:t>），</a:t>
            </a:r>
            <a:r>
              <a:rPr lang="en-US" altLang="zh-CN" dirty="0"/>
              <a:t>《</a:t>
            </a:r>
            <a:r>
              <a:rPr lang="zh-CN" altLang="en-US" dirty="0"/>
              <a:t>耶稣基督的启示</a:t>
            </a:r>
            <a:r>
              <a:rPr lang="en-US" altLang="zh-CN" dirty="0"/>
              <a:t>》</a:t>
            </a:r>
            <a:r>
              <a:rPr lang="zh-CN" altLang="en-US" dirty="0"/>
              <a:t>（</a:t>
            </a:r>
            <a:r>
              <a:rPr lang="en-US" altLang="zh-CN" dirty="0"/>
              <a:t>The Revelation of Jesus Christ, 1966, 52</a:t>
            </a:r>
            <a:r>
              <a:rPr lang="zh-CN" altLang="en-US" dirty="0"/>
              <a:t>），虽然他对此观点持谨慎态度</a:t>
            </a:r>
          </a:p>
          <a:p>
            <a:pPr marL="742950" lvl="1" indent="-285750">
              <a:buFont typeface="+mj-lt"/>
              <a:buAutoNum type="arabicPeriod"/>
            </a:pPr>
            <a:r>
              <a:rPr lang="zh-CN" altLang="en-US" b="1" dirty="0"/>
              <a:t>布朗克（</a:t>
            </a:r>
            <a:r>
              <a:rPr lang="en-US" altLang="zh-CN" b="1" dirty="0"/>
              <a:t>Menno J. </a:t>
            </a:r>
            <a:r>
              <a:rPr lang="en-US" altLang="zh-CN" b="1" dirty="0" err="1"/>
              <a:t>Brunk</a:t>
            </a:r>
            <a:r>
              <a:rPr lang="zh-CN" altLang="en-US" b="1" dirty="0"/>
              <a:t>）</a:t>
            </a:r>
            <a:r>
              <a:rPr lang="zh-CN" altLang="en-US" dirty="0"/>
              <a:t>，</a:t>
            </a:r>
            <a:r>
              <a:rPr lang="en-US" altLang="zh-CN" dirty="0"/>
              <a:t>《</a:t>
            </a:r>
            <a:r>
              <a:rPr lang="zh-CN" altLang="en-US" dirty="0"/>
              <a:t>启示录</a:t>
            </a:r>
            <a:r>
              <a:rPr lang="en-US" altLang="zh-CN" dirty="0"/>
              <a:t>2-3</a:t>
            </a:r>
            <a:r>
              <a:rPr lang="zh-CN" altLang="en-US" dirty="0"/>
              <a:t>章中的七间教会</a:t>
            </a:r>
            <a:r>
              <a:rPr lang="en-US" altLang="zh-CN" dirty="0"/>
              <a:t>》</a:t>
            </a:r>
            <a:r>
              <a:rPr lang="zh-CN" altLang="en-US" dirty="0"/>
              <a:t>（</a:t>
            </a:r>
            <a:r>
              <a:rPr lang="en-US" altLang="zh-CN" dirty="0"/>
              <a:t>The Seven Churches in Revelation 2-3, 1969, 240-246</a:t>
            </a:r>
            <a:r>
              <a:rPr lang="zh-CN" altLang="en-US" dirty="0"/>
              <a:t>）</a:t>
            </a:r>
          </a:p>
          <a:p>
            <a:pPr marL="742950" lvl="1" indent="-285750">
              <a:buFont typeface="+mj-lt"/>
              <a:buAutoNum type="arabicPeriod"/>
            </a:pPr>
            <a:r>
              <a:rPr lang="zh-CN" altLang="en-US" b="1" dirty="0"/>
              <a:t>科恩（</a:t>
            </a:r>
            <a:r>
              <a:rPr lang="en-US" altLang="zh-CN" b="1" dirty="0"/>
              <a:t>Gary G. Cohen</a:t>
            </a:r>
            <a:r>
              <a:rPr lang="zh-CN" altLang="en-US" b="1" dirty="0"/>
              <a:t>）</a:t>
            </a:r>
            <a:r>
              <a:rPr lang="zh-CN" altLang="en-US" dirty="0"/>
              <a:t>，</a:t>
            </a:r>
            <a:r>
              <a:rPr lang="en-US" altLang="zh-CN" dirty="0"/>
              <a:t>《</a:t>
            </a:r>
            <a:r>
              <a:rPr lang="zh-CN" altLang="en-US" dirty="0"/>
              <a:t>理解启示录</a:t>
            </a:r>
            <a:r>
              <a:rPr lang="en-US" altLang="zh-CN" dirty="0"/>
              <a:t>》</a:t>
            </a:r>
            <a:r>
              <a:rPr lang="zh-CN" altLang="en-US" dirty="0"/>
              <a:t>（</a:t>
            </a:r>
            <a:r>
              <a:rPr lang="en-US" altLang="zh-CN" dirty="0"/>
              <a:t>Understanding Revelation, 1968, 44-65</a:t>
            </a:r>
            <a:r>
              <a:rPr lang="zh-CN" altLang="en-US" dirty="0"/>
              <a:t>）</a:t>
            </a:r>
          </a:p>
          <a:p>
            <a:pPr>
              <a:buFont typeface="+mj-lt"/>
              <a:buAutoNum type="arabicPeriod"/>
            </a:pPr>
            <a:r>
              <a:rPr lang="zh-CN" altLang="en-US" dirty="0"/>
              <a:t>当然，非时代论学者也有人持有此观点，例如：</a:t>
            </a:r>
          </a:p>
          <a:p>
            <a:pPr marL="742950" lvl="1" indent="-285750">
              <a:buFont typeface="+mj-lt"/>
              <a:buAutoNum type="arabicPeriod"/>
            </a:pPr>
            <a:r>
              <a:rPr lang="en-US" altLang="zh-CN" dirty="0"/>
              <a:t>J.P. </a:t>
            </a:r>
            <a:r>
              <a:rPr lang="zh-CN" altLang="en-US" dirty="0"/>
              <a:t>朗格（</a:t>
            </a:r>
            <a:r>
              <a:rPr lang="en-US" altLang="zh-CN" dirty="0"/>
              <a:t>J. P. Lange</a:t>
            </a:r>
            <a:r>
              <a:rPr lang="zh-CN" altLang="en-US" dirty="0"/>
              <a:t>），</a:t>
            </a:r>
            <a:r>
              <a:rPr lang="en-US" altLang="zh-CN" dirty="0"/>
              <a:t>《</a:t>
            </a:r>
            <a:r>
              <a:rPr lang="zh-CN" altLang="en-US" dirty="0"/>
              <a:t>圣经评注：启示录</a:t>
            </a:r>
            <a:r>
              <a:rPr lang="en-US" altLang="zh-CN" dirty="0"/>
              <a:t>》</a:t>
            </a:r>
            <a:r>
              <a:rPr lang="zh-CN" altLang="en-US" dirty="0"/>
              <a:t>（</a:t>
            </a:r>
            <a:r>
              <a:rPr lang="en-US" altLang="zh-CN" dirty="0"/>
              <a:t>Commentary on the Holy Scriptures - Revelation, 139</a:t>
            </a:r>
            <a:r>
              <a:rPr lang="zh-CN" altLang="en-US" dirty="0"/>
              <a:t>）</a:t>
            </a:r>
          </a:p>
          <a:p>
            <a:pPr marL="742950" lvl="1" indent="-285750">
              <a:buFont typeface="+mj-lt"/>
              <a:buAutoNum type="arabicPeriod"/>
            </a:pPr>
            <a:r>
              <a:rPr lang="en-US" altLang="zh-CN" dirty="0"/>
              <a:t>R.C. </a:t>
            </a:r>
            <a:r>
              <a:rPr lang="zh-CN" altLang="en-US" dirty="0"/>
              <a:t>特伦奇（</a:t>
            </a:r>
            <a:r>
              <a:rPr lang="en-US" altLang="zh-CN" dirty="0"/>
              <a:t>R. C. Trench</a:t>
            </a:r>
            <a:r>
              <a:rPr lang="zh-CN" altLang="en-US" dirty="0"/>
              <a:t>），</a:t>
            </a:r>
            <a:r>
              <a:rPr lang="en-US" altLang="zh-CN" dirty="0"/>
              <a:t>《</a:t>
            </a:r>
            <a:r>
              <a:rPr lang="zh-CN" altLang="en-US" dirty="0"/>
              <a:t>小亚细亚七教会书信评注</a:t>
            </a:r>
            <a:r>
              <a:rPr lang="en-US" altLang="zh-CN" dirty="0"/>
              <a:t>》</a:t>
            </a:r>
            <a:r>
              <a:rPr lang="zh-CN" altLang="en-US" dirty="0"/>
              <a:t>（</a:t>
            </a:r>
            <a:r>
              <a:rPr lang="en-US" altLang="zh-CN" dirty="0"/>
              <a:t>Commentary on the Epistles to the Seven Churches in Asia, 237-245</a:t>
            </a:r>
            <a:r>
              <a:rPr lang="zh-CN" altLang="en-US" dirty="0"/>
              <a:t>）</a:t>
            </a:r>
          </a:p>
          <a:p>
            <a:pPr>
              <a:buFont typeface="+mj-lt"/>
              <a:buAutoNum type="arabicPeriod"/>
            </a:pPr>
            <a:r>
              <a:rPr lang="zh-CN" altLang="en-US" dirty="0"/>
              <a:t>**詹姆斯</a:t>
            </a:r>
            <a:r>
              <a:rPr lang="en-US" altLang="zh-CN" dirty="0"/>
              <a:t>·</a:t>
            </a:r>
            <a:r>
              <a:rPr lang="zh-CN" altLang="en-US" dirty="0"/>
              <a:t>博耶（</a:t>
            </a:r>
            <a:r>
              <a:rPr lang="en-US" altLang="zh-CN" dirty="0"/>
              <a:t>James L. Boyer</a:t>
            </a:r>
            <a:r>
              <a:rPr lang="zh-CN" altLang="en-US" dirty="0"/>
              <a:t>）**在</a:t>
            </a:r>
            <a:r>
              <a:rPr lang="en-US" altLang="zh-CN" dirty="0"/>
              <a:t>《</a:t>
            </a:r>
            <a:r>
              <a:rPr lang="zh-CN" altLang="en-US" dirty="0"/>
              <a:t>启示录</a:t>
            </a:r>
            <a:r>
              <a:rPr lang="en-US" altLang="zh-CN" dirty="0"/>
              <a:t>2-3</a:t>
            </a:r>
            <a:r>
              <a:rPr lang="zh-CN" altLang="en-US" dirty="0"/>
              <a:t>章的教会是否是预言性的？</a:t>
            </a:r>
            <a:r>
              <a:rPr lang="en-US" altLang="zh-CN" dirty="0"/>
              <a:t>》</a:t>
            </a:r>
            <a:r>
              <a:rPr lang="zh-CN" altLang="en-US" dirty="0"/>
              <a:t>（</a:t>
            </a:r>
            <a:r>
              <a:rPr lang="en-US" altLang="zh-CN" dirty="0"/>
              <a:t>Are the Churches of Revelation 2–3 Prophetic?</a:t>
            </a:r>
            <a:r>
              <a:rPr lang="zh-CN" altLang="en-US" dirty="0"/>
              <a:t>，</a:t>
            </a:r>
            <a:r>
              <a:rPr lang="en-US" altLang="zh-CN" dirty="0"/>
              <a:t>1985, 267-273</a:t>
            </a:r>
            <a:r>
              <a:rPr lang="zh-CN" altLang="en-US" dirty="0"/>
              <a:t>）中回答：“是的。”</a:t>
            </a:r>
          </a:p>
          <a:p>
            <a:pPr>
              <a:buFont typeface="+mj-lt"/>
              <a:buAutoNum type="arabicPeriod"/>
            </a:pPr>
            <a:r>
              <a:rPr lang="zh-CN" altLang="en-US" b="1" dirty="0"/>
              <a:t>典型（代表性）观点（</a:t>
            </a:r>
            <a:r>
              <a:rPr lang="en-US" altLang="zh-CN" b="1" dirty="0"/>
              <a:t>Typical/Representative</a:t>
            </a:r>
            <a:r>
              <a:rPr lang="zh-CN" altLang="en-US" b="1" dirty="0"/>
              <a:t>）：</a:t>
            </a:r>
            <a:br>
              <a:rPr lang="en-US" altLang="zh-CN" dirty="0"/>
            </a:br>
            <a:r>
              <a:rPr lang="zh-CN" altLang="en-US" dirty="0"/>
              <a:t>这些教会是</a:t>
            </a:r>
            <a:r>
              <a:rPr lang="zh-CN" altLang="en-US" b="1" dirty="0"/>
              <a:t>真实存在的</a:t>
            </a:r>
            <a:r>
              <a:rPr lang="zh-CN" altLang="en-US" dirty="0"/>
              <a:t>，但同时代表</a:t>
            </a:r>
            <a:r>
              <a:rPr lang="zh-CN" altLang="en-US" b="1" dirty="0"/>
              <a:t>整个教会历史中各种类型的教会</a:t>
            </a:r>
            <a:r>
              <a:rPr lang="zh-CN" altLang="en-US" dirty="0"/>
              <a:t>。因此，这一观点也被称为“</a:t>
            </a:r>
            <a:r>
              <a:rPr lang="zh-CN" altLang="en-US" b="1" dirty="0"/>
              <a:t>典型</a:t>
            </a:r>
            <a:r>
              <a:rPr lang="zh-CN" altLang="en-US" dirty="0"/>
              <a:t>”或“</a:t>
            </a:r>
            <a:r>
              <a:rPr lang="zh-CN" altLang="en-US" b="1" dirty="0"/>
              <a:t>代表性</a:t>
            </a:r>
            <a:r>
              <a:rPr lang="zh-CN" altLang="en-US" dirty="0"/>
              <a:t>”的观点。</a:t>
            </a:r>
          </a:p>
          <a:p>
            <a:r>
              <a:rPr lang="zh-CN" altLang="en-US" b="1" dirty="0"/>
              <a:t>批评与反驳：</a:t>
            </a:r>
          </a:p>
          <a:p>
            <a:pPr>
              <a:buFont typeface="+mj-lt"/>
              <a:buAutoNum type="arabicPeriod"/>
            </a:pPr>
            <a:r>
              <a:rPr lang="zh-CN" altLang="en-US" b="1" dirty="0"/>
              <a:t>历史教会（</a:t>
            </a:r>
            <a:r>
              <a:rPr lang="en-US" altLang="zh-CN" b="1" dirty="0"/>
              <a:t>Historic Churches</a:t>
            </a:r>
            <a:r>
              <a:rPr lang="zh-CN" altLang="en-US" b="1" dirty="0"/>
              <a:t>）：</a:t>
            </a:r>
            <a:endParaRPr lang="en-US" altLang="zh-CN" dirty="0"/>
          </a:p>
          <a:p>
            <a:pPr marL="742950" lvl="1" indent="-285750">
              <a:buFont typeface="+mj-lt"/>
              <a:buAutoNum type="arabicPeriod"/>
            </a:pPr>
            <a:r>
              <a:rPr lang="zh-CN" altLang="en-US" dirty="0"/>
              <a:t>质疑这些教会是否全部存在的说法是</a:t>
            </a:r>
            <a:r>
              <a:rPr lang="zh-CN" altLang="en-US" b="1" dirty="0"/>
              <a:t>站不住脚的</a:t>
            </a:r>
            <a:r>
              <a:rPr lang="en-US" altLang="zh-CN" dirty="0"/>
              <a:t>——</a:t>
            </a:r>
            <a:r>
              <a:rPr lang="zh-CN" altLang="en-US" dirty="0"/>
              <a:t>仅仅因为</a:t>
            </a:r>
            <a:r>
              <a:rPr lang="zh-CN" altLang="en-US" b="1" dirty="0"/>
              <a:t>我们没有所有的历史资料，并不意味着这些教会不存在</a:t>
            </a:r>
            <a:r>
              <a:rPr lang="zh-CN" altLang="en-US" dirty="0"/>
              <a:t>（这是“沉默论证”的逻辑错误）。</a:t>
            </a:r>
          </a:p>
          <a:p>
            <a:pPr>
              <a:buFont typeface="+mj-lt"/>
              <a:buAutoNum type="arabicPeriod"/>
            </a:pPr>
            <a:r>
              <a:rPr lang="zh-CN" altLang="en-US" b="1" dirty="0"/>
              <a:t>历史</a:t>
            </a:r>
            <a:r>
              <a:rPr lang="en-US" altLang="zh-CN" b="1" dirty="0"/>
              <a:t>—</a:t>
            </a:r>
            <a:r>
              <a:rPr lang="zh-CN" altLang="en-US" b="1" dirty="0"/>
              <a:t>预言性（</a:t>
            </a:r>
            <a:r>
              <a:rPr lang="en-US" altLang="zh-CN" b="1" dirty="0" err="1"/>
              <a:t>Historico</a:t>
            </a:r>
            <a:r>
              <a:rPr lang="en-US" altLang="zh-CN" b="1" dirty="0"/>
              <a:t>-Prophetical</a:t>
            </a:r>
            <a:r>
              <a:rPr lang="zh-CN" altLang="en-US" b="1" dirty="0"/>
              <a:t>）：</a:t>
            </a:r>
            <a:endParaRPr lang="en-US" altLang="zh-CN" dirty="0"/>
          </a:p>
          <a:p>
            <a:pPr marL="742950" lvl="1" indent="-285750">
              <a:buFont typeface="+mj-lt"/>
              <a:buAutoNum type="arabicPeriod"/>
            </a:pPr>
            <a:r>
              <a:rPr lang="zh-CN" altLang="en-US" b="1" dirty="0"/>
              <a:t>教会历史并非只有七个阶段</a:t>
            </a:r>
            <a:r>
              <a:rPr lang="zh-CN" altLang="en-US" dirty="0"/>
              <a:t>，而是通常划分为</a:t>
            </a:r>
            <a:r>
              <a:rPr lang="zh-CN" altLang="en-US" b="1" dirty="0"/>
              <a:t>三个阶段</a:t>
            </a:r>
            <a:r>
              <a:rPr lang="zh-CN" altLang="en-US" dirty="0"/>
              <a:t>： </a:t>
            </a:r>
          </a:p>
          <a:p>
            <a:pPr marL="1143000" lvl="2" indent="-228600">
              <a:buFont typeface="+mj-lt"/>
              <a:buAutoNum type="arabicPeriod"/>
            </a:pPr>
            <a:r>
              <a:rPr lang="zh-CN" altLang="en-US" b="1" dirty="0"/>
              <a:t>古代教会（至</a:t>
            </a:r>
            <a:r>
              <a:rPr lang="en-US" altLang="zh-CN" b="1" dirty="0"/>
              <a:t>590</a:t>
            </a:r>
            <a:r>
              <a:rPr lang="zh-CN" altLang="en-US" b="1" dirty="0"/>
              <a:t>年）</a:t>
            </a:r>
            <a:endParaRPr lang="zh-CN" altLang="en-US" dirty="0"/>
          </a:p>
          <a:p>
            <a:pPr marL="1143000" lvl="2" indent="-228600">
              <a:buFont typeface="+mj-lt"/>
              <a:buAutoNum type="arabicPeriod"/>
            </a:pPr>
            <a:r>
              <a:rPr lang="zh-CN" altLang="en-US" b="1" dirty="0"/>
              <a:t>中世纪教会（</a:t>
            </a:r>
            <a:r>
              <a:rPr lang="en-US" altLang="zh-CN" b="1" dirty="0"/>
              <a:t>590-1517</a:t>
            </a:r>
            <a:r>
              <a:rPr lang="zh-CN" altLang="en-US" b="1" dirty="0"/>
              <a:t>年）</a:t>
            </a:r>
            <a:endParaRPr lang="zh-CN" altLang="en-US" dirty="0"/>
          </a:p>
          <a:p>
            <a:pPr marL="1143000" lvl="2" indent="-228600">
              <a:buFont typeface="+mj-lt"/>
              <a:buAutoNum type="arabicPeriod"/>
            </a:pPr>
            <a:r>
              <a:rPr lang="zh-CN" altLang="en-US" b="1" dirty="0"/>
              <a:t>现代教会（</a:t>
            </a:r>
            <a:r>
              <a:rPr lang="en-US" altLang="zh-CN" b="1" dirty="0"/>
              <a:t>1517</a:t>
            </a:r>
            <a:r>
              <a:rPr lang="zh-CN" altLang="en-US" b="1" dirty="0"/>
              <a:t>年至今）</a:t>
            </a:r>
            <a:endParaRPr lang="zh-CN" altLang="en-US" dirty="0"/>
          </a:p>
          <a:p>
            <a:pPr marL="742950" lvl="1" indent="-285750">
              <a:buFont typeface="+mj-lt"/>
              <a:buAutoNum type="arabicPeriod"/>
            </a:pPr>
            <a:r>
              <a:rPr lang="zh-CN" altLang="en-US" b="1" dirty="0"/>
              <a:t>这些划分都是人为的</a:t>
            </a:r>
            <a:r>
              <a:rPr lang="zh-CN" altLang="en-US" dirty="0"/>
              <a:t>，例如：“撒狄教会（</a:t>
            </a:r>
            <a:r>
              <a:rPr lang="en-US" altLang="zh-CN" dirty="0"/>
              <a:t>Sardis</a:t>
            </a:r>
            <a:r>
              <a:rPr lang="zh-CN" altLang="en-US" dirty="0"/>
              <a:t>）”到底代表</a:t>
            </a:r>
            <a:r>
              <a:rPr lang="zh-CN" altLang="en-US" b="1" dirty="0"/>
              <a:t>宗教改革之前的教会</a:t>
            </a:r>
            <a:r>
              <a:rPr lang="zh-CN" altLang="en-US" dirty="0"/>
              <a:t>，还是</a:t>
            </a:r>
            <a:r>
              <a:rPr lang="zh-CN" altLang="en-US" b="1" dirty="0"/>
              <a:t>宗教改革本身</a:t>
            </a:r>
            <a:r>
              <a:rPr lang="zh-CN" altLang="en-US" dirty="0"/>
              <a:t>？这一点存疑。</a:t>
            </a:r>
          </a:p>
          <a:p>
            <a:pPr>
              <a:buFont typeface="+mj-lt"/>
              <a:buAutoNum type="arabicPeriod"/>
            </a:pPr>
            <a:r>
              <a:rPr lang="zh-CN" altLang="en-US" b="1" dirty="0"/>
              <a:t>预言性（</a:t>
            </a:r>
            <a:r>
              <a:rPr lang="en-US" altLang="zh-CN" b="1" dirty="0"/>
              <a:t>Prophetic</a:t>
            </a:r>
            <a:r>
              <a:rPr lang="zh-CN" altLang="en-US" b="1" dirty="0"/>
              <a:t>）：</a:t>
            </a:r>
            <a:endParaRPr lang="en-US" altLang="zh-CN" dirty="0"/>
          </a:p>
          <a:p>
            <a:pPr marL="742950" lvl="1" indent="-285750">
              <a:buFont typeface="+mj-lt"/>
              <a:buAutoNum type="arabicPeriod"/>
            </a:pPr>
            <a:r>
              <a:rPr lang="zh-CN" altLang="en-US" b="1" dirty="0"/>
              <a:t>（</a:t>
            </a:r>
            <a:r>
              <a:rPr lang="en-US" altLang="zh-CN" b="1" dirty="0"/>
              <a:t>a</a:t>
            </a:r>
            <a:r>
              <a:rPr lang="zh-CN" altLang="en-US" b="1" dirty="0"/>
              <a:t>）</a:t>
            </a:r>
            <a:r>
              <a:rPr lang="en-US" altLang="zh-CN" dirty="0"/>
              <a:t> </a:t>
            </a:r>
            <a:r>
              <a:rPr lang="zh-CN" altLang="en-US" dirty="0"/>
              <a:t>任何</a:t>
            </a:r>
            <a:r>
              <a:rPr lang="zh-CN" altLang="en-US" b="1" dirty="0"/>
              <a:t>预言性的元素都会破坏基督随时再来的教义（</a:t>
            </a:r>
            <a:r>
              <a:rPr lang="en-US" altLang="zh-CN" b="1" dirty="0"/>
              <a:t>imminency</a:t>
            </a:r>
            <a:r>
              <a:rPr lang="zh-CN" altLang="en-US" b="1" dirty="0"/>
              <a:t>）</a:t>
            </a:r>
            <a:r>
              <a:rPr lang="zh-CN" altLang="en-US" dirty="0"/>
              <a:t>，因此</a:t>
            </a:r>
            <a:r>
              <a:rPr lang="zh-CN" altLang="en-US" b="1" dirty="0"/>
              <a:t>这些章节只能与第一世纪的教会有关</a:t>
            </a:r>
            <a:r>
              <a:rPr lang="zh-CN" altLang="en-US" dirty="0"/>
              <a:t>，因为</a:t>
            </a:r>
            <a:r>
              <a:rPr lang="zh-CN" altLang="en-US" b="1" dirty="0"/>
              <a:t>第四封信（推雅推喇）和第六封信（非拉铁非）都提到基督的“即将到来”。如果非拉铁非教会（</a:t>
            </a:r>
            <a:r>
              <a:rPr lang="en-US" altLang="zh-CN" b="1" dirty="0"/>
              <a:t>Philadelphia</a:t>
            </a:r>
            <a:r>
              <a:rPr lang="zh-CN" altLang="en-US" b="1" dirty="0"/>
              <a:t>）必须等到“老底嘉时代（</a:t>
            </a:r>
            <a:r>
              <a:rPr lang="en-US" altLang="zh-CN" b="1" dirty="0"/>
              <a:t>Laodicean age</a:t>
            </a:r>
            <a:r>
              <a:rPr lang="zh-CN" altLang="en-US" b="1" dirty="0"/>
              <a:t>）”才能被拯救脱离灾难（</a:t>
            </a:r>
            <a:r>
              <a:rPr lang="en-US" altLang="zh-CN" b="1" dirty="0"/>
              <a:t>3:10</a:t>
            </a:r>
            <a:r>
              <a:rPr lang="zh-CN" altLang="en-US" b="1" dirty="0"/>
              <a:t>），那么这对他们来说就是一个</a:t>
            </a:r>
            <a:r>
              <a:rPr lang="zh-CN" altLang="en-US" dirty="0"/>
              <a:t>虚假的希望**。</a:t>
            </a:r>
          </a:p>
          <a:p>
            <a:pPr marL="742950" lvl="1" indent="-285750">
              <a:buFont typeface="+mj-lt"/>
              <a:buAutoNum type="arabicPeriod"/>
            </a:pPr>
            <a:r>
              <a:rPr lang="zh-CN" altLang="en-US" b="1" dirty="0"/>
              <a:t>（</a:t>
            </a:r>
            <a:r>
              <a:rPr lang="en-US" altLang="zh-CN" b="1" dirty="0"/>
              <a:t>b</a:t>
            </a:r>
            <a:r>
              <a:rPr lang="zh-CN" altLang="en-US" b="1" dirty="0"/>
              <a:t>）</a:t>
            </a:r>
            <a:r>
              <a:rPr lang="en-US" altLang="zh-CN" dirty="0"/>
              <a:t> </a:t>
            </a:r>
            <a:r>
              <a:rPr lang="zh-CN" altLang="en-US" b="1" dirty="0"/>
              <a:t>这些章节或新约的其他部分</a:t>
            </a:r>
            <a:r>
              <a:rPr lang="zh-CN" altLang="en-US" dirty="0"/>
              <a:t>都没有任何暗示</a:t>
            </a:r>
            <a:r>
              <a:rPr lang="zh-CN" altLang="en-US" b="1" dirty="0"/>
              <a:t>这七间教会代表教会历史的七个阶段</a:t>
            </a:r>
            <a:r>
              <a:rPr lang="zh-CN" altLang="en-US" dirty="0"/>
              <a:t>。</a:t>
            </a:r>
          </a:p>
          <a:p>
            <a:pPr marL="742950" lvl="1" indent="-285750">
              <a:buFont typeface="+mj-lt"/>
              <a:buAutoNum type="arabicPeriod"/>
            </a:pPr>
            <a:r>
              <a:rPr lang="zh-CN" altLang="en-US" b="1" dirty="0"/>
              <a:t>（</a:t>
            </a:r>
            <a:r>
              <a:rPr lang="en-US" altLang="zh-CN" b="1" dirty="0"/>
              <a:t>c</a:t>
            </a:r>
            <a:r>
              <a:rPr lang="zh-CN" altLang="en-US" b="1" dirty="0"/>
              <a:t>）</a:t>
            </a:r>
            <a:r>
              <a:rPr lang="en-US" altLang="zh-CN" dirty="0"/>
              <a:t> </a:t>
            </a:r>
            <a:r>
              <a:rPr lang="zh-CN" altLang="en-US" dirty="0"/>
              <a:t>这些书信的风格</a:t>
            </a:r>
            <a:r>
              <a:rPr lang="zh-CN" altLang="en-US" b="1" dirty="0"/>
              <a:t>不同于启示录</a:t>
            </a:r>
            <a:r>
              <a:rPr lang="en-US" altLang="zh-CN" b="1" dirty="0"/>
              <a:t>4-22</a:t>
            </a:r>
            <a:r>
              <a:rPr lang="zh-CN" altLang="en-US" b="1" dirty="0"/>
              <a:t>章的预言性内容</a:t>
            </a:r>
            <a:r>
              <a:rPr lang="zh-CN" altLang="en-US" dirty="0"/>
              <a:t>，更类似于</a:t>
            </a:r>
            <a:r>
              <a:rPr lang="zh-CN" altLang="en-US" b="1" dirty="0"/>
              <a:t>保罗的书信</a:t>
            </a:r>
            <a:r>
              <a:rPr lang="zh-CN" altLang="en-US" dirty="0"/>
              <a:t>。</a:t>
            </a:r>
          </a:p>
          <a:p>
            <a:pPr>
              <a:buFont typeface="+mj-lt"/>
              <a:buAutoNum type="arabicPeriod"/>
            </a:pPr>
            <a:r>
              <a:rPr lang="zh-CN" altLang="en-US" b="1" dirty="0"/>
              <a:t>典型（代表性）观点（</a:t>
            </a:r>
            <a:r>
              <a:rPr lang="en-US" altLang="zh-CN" b="1" dirty="0"/>
              <a:t>Typical/Representative</a:t>
            </a:r>
            <a:r>
              <a:rPr lang="zh-CN" altLang="en-US" b="1" dirty="0"/>
              <a:t>）：</a:t>
            </a:r>
            <a:endParaRPr lang="en-US" altLang="zh-CN" dirty="0"/>
          </a:p>
          <a:p>
            <a:pPr marL="742950" lvl="1" indent="-285750">
              <a:buFont typeface="+mj-lt"/>
              <a:buAutoNum type="arabicPeriod"/>
            </a:pPr>
            <a:r>
              <a:rPr lang="zh-CN" altLang="en-US" b="1" dirty="0"/>
              <a:t>（</a:t>
            </a:r>
            <a:r>
              <a:rPr lang="en-US" altLang="zh-CN" b="1" dirty="0"/>
              <a:t>a</a:t>
            </a:r>
            <a:r>
              <a:rPr lang="zh-CN" altLang="en-US" b="1" dirty="0"/>
              <a:t>）</a:t>
            </a:r>
            <a:r>
              <a:rPr lang="en-US" altLang="zh-CN" dirty="0"/>
              <a:t> </a:t>
            </a:r>
            <a:r>
              <a:rPr lang="zh-CN" altLang="en-US" dirty="0"/>
              <a:t>只有在启示录明确</a:t>
            </a:r>
            <a:r>
              <a:rPr lang="zh-CN" altLang="en-US" b="1" dirty="0"/>
              <a:t>提到“基督再来前会有至少</a:t>
            </a:r>
            <a:r>
              <a:rPr lang="en-US" altLang="zh-CN" b="1" dirty="0"/>
              <a:t>2000</a:t>
            </a:r>
            <a:r>
              <a:rPr lang="zh-CN" altLang="en-US" b="1" dirty="0"/>
              <a:t>年的教会历史”</a:t>
            </a:r>
            <a:r>
              <a:rPr lang="zh-CN" altLang="en-US" dirty="0"/>
              <a:t>，或者</a:t>
            </a:r>
            <a:r>
              <a:rPr lang="zh-CN" altLang="en-US" b="1" dirty="0"/>
              <a:t>明确说有“七个教会历史阶段”</a:t>
            </a:r>
            <a:r>
              <a:rPr lang="zh-CN" altLang="en-US" dirty="0"/>
              <a:t>，才会</a:t>
            </a:r>
            <a:r>
              <a:rPr lang="zh-CN" altLang="en-US" b="1" dirty="0"/>
              <a:t>破坏基督随时再来的教义</a:t>
            </a:r>
            <a:r>
              <a:rPr lang="zh-CN" altLang="en-US" dirty="0"/>
              <a:t>（詹姆斯</a:t>
            </a:r>
            <a:r>
              <a:rPr lang="en-US" altLang="zh-CN" dirty="0"/>
              <a:t>·</a:t>
            </a:r>
            <a:r>
              <a:rPr lang="zh-CN" altLang="en-US" dirty="0"/>
              <a:t>博耶，</a:t>
            </a:r>
            <a:r>
              <a:rPr lang="en-US" altLang="zh-CN" dirty="0"/>
              <a:t>269-270</a:t>
            </a:r>
            <a:r>
              <a:rPr lang="zh-CN" altLang="en-US" dirty="0"/>
              <a:t>）。</a:t>
            </a:r>
          </a:p>
          <a:p>
            <a:pPr marL="742950" lvl="1" indent="-285750">
              <a:buFont typeface="+mj-lt"/>
              <a:buAutoNum type="arabicPeriod"/>
            </a:pPr>
            <a:r>
              <a:rPr lang="zh-CN" altLang="en-US" b="1" dirty="0"/>
              <a:t>（</a:t>
            </a:r>
            <a:r>
              <a:rPr lang="en-US" altLang="zh-CN" b="1" dirty="0"/>
              <a:t>b</a:t>
            </a:r>
            <a:r>
              <a:rPr lang="zh-CN" altLang="en-US" b="1" dirty="0"/>
              <a:t>）</a:t>
            </a:r>
            <a:r>
              <a:rPr lang="en-US" altLang="zh-CN" dirty="0"/>
              <a:t> </a:t>
            </a:r>
            <a:r>
              <a:rPr lang="zh-CN" altLang="en-US" dirty="0"/>
              <a:t>这七间教会</a:t>
            </a:r>
            <a:r>
              <a:rPr lang="zh-CN" altLang="en-US" b="1" dirty="0"/>
              <a:t>并不能代表第一世纪所有的教会类型</a:t>
            </a:r>
            <a:r>
              <a:rPr lang="zh-CN" altLang="en-US" dirty="0"/>
              <a:t>，也无法囊括整个教会历史。例如，“加拉太教会（</a:t>
            </a:r>
            <a:r>
              <a:rPr lang="en-US" altLang="zh-CN" dirty="0"/>
              <a:t>Galatian</a:t>
            </a:r>
            <a:r>
              <a:rPr lang="zh-CN" altLang="en-US" dirty="0"/>
              <a:t>）”和“哥林多教会（</a:t>
            </a:r>
            <a:r>
              <a:rPr lang="en-US" altLang="zh-CN" dirty="0"/>
              <a:t>Corinthian</a:t>
            </a:r>
            <a:r>
              <a:rPr lang="zh-CN" altLang="en-US" dirty="0"/>
              <a:t>）”就不在其中。因此，“七”这个数字比起</a:t>
            </a:r>
            <a:r>
              <a:rPr lang="zh-CN" altLang="en-US" b="1" dirty="0"/>
              <a:t>历史</a:t>
            </a:r>
            <a:r>
              <a:rPr lang="en-US" altLang="zh-CN" b="1" dirty="0"/>
              <a:t>—</a:t>
            </a:r>
            <a:r>
              <a:rPr lang="zh-CN" altLang="en-US" b="1" dirty="0"/>
              <a:t>预言性观点</a:t>
            </a:r>
            <a:r>
              <a:rPr lang="zh-CN" altLang="en-US" dirty="0"/>
              <a:t>所提出的</a:t>
            </a:r>
            <a:r>
              <a:rPr lang="zh-CN" altLang="en-US" b="1" dirty="0"/>
              <a:t>三个阶段</a:t>
            </a:r>
            <a:r>
              <a:rPr lang="zh-CN" altLang="en-US" dirty="0"/>
              <a:t>，更能够象征整个教会时代。</a:t>
            </a:r>
          </a:p>
          <a:p>
            <a:pPr marL="228600" indent="-228600">
              <a:buAutoNum type="arabicPeriod"/>
            </a:pP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9</a:t>
            </a:fld>
            <a:endParaRPr lang="en-GB" sz="1200">
              <a:solidFill>
                <a:schemeClr val="bg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81</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a:p>
            <a:r>
              <a:rPr lang="zh-CN" altLang="en-US" b="1" dirty="0"/>
              <a:t>印度基督徒焚烧巴基斯坦国旗，以抗议白沙瓦教堂遭袭事件</a:t>
            </a:r>
            <a:endParaRPr lang="zh-CN" altLang="en-US" dirty="0"/>
          </a:p>
          <a:p>
            <a:br>
              <a:rPr lang="zh-CN" altLang="en-US" dirty="0"/>
            </a:br>
            <a:endParaRPr lang="zh-CN" altLang="en-US" dirty="0"/>
          </a:p>
          <a:p>
            <a:r>
              <a:rPr lang="zh-CN" altLang="en-US" dirty="0"/>
              <a:t>查看更多详情：</a:t>
            </a:r>
            <a:r>
              <a:rPr lang="zh-CN" altLang="en-US" dirty="0">
                <a:hlinkClick r:id="rId3"/>
              </a:rPr>
              <a:t>链接</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请注意，</a:t>
            </a:r>
            <a:r>
              <a:rPr lang="zh-CN" altLang="en-US" b="1" dirty="0"/>
              <a:t>万圣教堂</a:t>
            </a:r>
            <a:r>
              <a:rPr lang="zh-CN" altLang="en-US" dirty="0"/>
              <a:t>的信徒在</a:t>
            </a:r>
            <a:r>
              <a:rPr lang="zh-CN" altLang="en-US" b="1" dirty="0"/>
              <a:t>殉道或受苦</a:t>
            </a:r>
            <a:r>
              <a:rPr lang="zh-CN" altLang="en-US" dirty="0"/>
              <a:t>之前，在庭院中所阅读的</a:t>
            </a:r>
            <a:r>
              <a:rPr lang="zh-CN" altLang="en-US" b="1" dirty="0"/>
              <a:t>那些醒目的英文词句</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committed S$3000</a:t>
            </a:r>
            <a:r>
              <a:rPr lang="en-US" baseline="0" dirty="0">
                <a:latin typeface="Times New Roman" charset="0"/>
                <a:ea typeface="ＭＳ Ｐゴシック" charset="0"/>
                <a:cs typeface="ＭＳ Ｐゴシック" charset="0"/>
              </a:rPr>
              <a:t> to help 6 families who lost their bread winners for three months.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我们已承诺提供 </a:t>
            </a:r>
            <a:r>
              <a:rPr lang="zh-CN" altLang="en-US" b="1" dirty="0"/>
              <a:t>新加坡币 </a:t>
            </a:r>
            <a:r>
              <a:rPr lang="en-US" altLang="zh-CN" b="1" dirty="0"/>
              <a:t>3000 </a:t>
            </a:r>
            <a:r>
              <a:rPr lang="zh-CN" altLang="en-US" b="1" dirty="0"/>
              <a:t>元</a:t>
            </a:r>
            <a:r>
              <a:rPr lang="zh-CN" altLang="en-US" dirty="0"/>
              <a:t>，帮助 </a:t>
            </a:r>
            <a:r>
              <a:rPr lang="en-US" altLang="zh-CN" b="1" dirty="0"/>
              <a:t>6 </a:t>
            </a:r>
            <a:r>
              <a:rPr lang="zh-CN" altLang="en-US" b="1" dirty="0"/>
              <a:t>个失去家庭支柱的家庭</a:t>
            </a:r>
            <a:r>
              <a:rPr lang="zh-CN" altLang="en-US" dirty="0"/>
              <a:t>，为期 </a:t>
            </a:r>
            <a:r>
              <a:rPr lang="zh-CN" altLang="en-US" b="1" dirty="0"/>
              <a:t>三个月</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90</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在</a:t>
            </a:r>
            <a:r>
              <a:rPr lang="zh-CN" altLang="en-US" b="1" dirty="0"/>
              <a:t>尼禄的逼迫</a:t>
            </a:r>
            <a:r>
              <a:rPr lang="zh-CN" altLang="en-US" dirty="0"/>
              <a:t>时期，基督徒</a:t>
            </a:r>
            <a:r>
              <a:rPr lang="zh-CN" altLang="en-US" b="1" dirty="0"/>
              <a:t>拒绝停止敬拜基督</a:t>
            </a:r>
            <a:r>
              <a:rPr lang="zh-CN" altLang="en-US" dirty="0"/>
              <a:t>，因此他们在</a:t>
            </a:r>
            <a:r>
              <a:rPr lang="zh-CN" altLang="en-US" b="1" dirty="0"/>
              <a:t>罗马地下墓穴</a:t>
            </a:r>
            <a:r>
              <a:rPr lang="zh-CN" altLang="en-US" dirty="0"/>
              <a:t>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91</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现在就立志，</a:t>
            </a:r>
            <a:r>
              <a:rPr lang="zh-CN" altLang="en-US" b="1" dirty="0"/>
              <a:t>不因逼迫而动摇或放弃你的信仰</a:t>
            </a:r>
            <a:r>
              <a:rPr lang="zh-CN" altLang="en-US" dirty="0"/>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93</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96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她拒绝向</a:t>
            </a:r>
            <a:r>
              <a:rPr lang="zh-CN" altLang="en-US" b="1" dirty="0"/>
              <a:t>黛安娜（</a:t>
            </a:r>
            <a:r>
              <a:rPr lang="en-US" altLang="zh-CN" b="1" dirty="0"/>
              <a:t>Diana</a:t>
            </a:r>
            <a:r>
              <a:rPr lang="zh-CN" altLang="en-US" b="1" dirty="0"/>
              <a:t>）的像</a:t>
            </a:r>
            <a:r>
              <a:rPr lang="zh-CN" altLang="en-US" dirty="0"/>
              <a:t>献香，因此被杀害。</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100</a:t>
            </a:fld>
            <a:endParaRPr lang="en-GB"/>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支持者已经让人们相信，</a:t>
            </a:r>
            <a:r>
              <a:rPr lang="zh-CN" altLang="en-US" b="1" dirty="0"/>
              <a:t>同性恋不仅是可以接受的</a:t>
            </a:r>
            <a:r>
              <a:rPr lang="zh-CN" altLang="en-US" dirty="0"/>
              <a:t>，而且</a:t>
            </a:r>
            <a:r>
              <a:rPr lang="zh-CN" altLang="en-US" b="1" dirty="0"/>
              <a:t>必须被支持</a:t>
            </a:r>
            <a:r>
              <a:rPr lang="zh-CN" altLang="en-US" dirty="0"/>
              <a:t>，因为它和**种族、性别或国籍一样是不可改变的。</a:t>
            </a:r>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102</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103</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108</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D99AC-733E-7843-92D5-0CB5F610B95D}" type="slidenum">
              <a:rPr lang="en-US">
                <a:solidFill>
                  <a:prstClr val="black"/>
                </a:solidFill>
              </a:rPr>
              <a:pPr/>
              <a:t>109</a:t>
            </a:fld>
            <a:endParaRPr lang="en-US">
              <a:solidFill>
                <a:prstClr val="black"/>
              </a:solidFill>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C4E05-8D0C-D349-BE3A-42470D50D6A0}" type="slidenum">
              <a:rPr lang="en-US">
                <a:solidFill>
                  <a:prstClr val="black"/>
                </a:solidFill>
              </a:rPr>
              <a:pPr/>
              <a:t>110</a:t>
            </a:fld>
            <a:endParaRPr lang="en-US">
              <a:solidFill>
                <a:prstClr val="black"/>
              </a:solidFill>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35EEA-EF2E-0148-B402-74A6465A49C7}" type="slidenum">
              <a:rPr lang="en-US">
                <a:solidFill>
                  <a:prstClr val="black"/>
                </a:solidFill>
              </a:rPr>
              <a:pPr/>
              <a:t>111</a:t>
            </a:fld>
            <a:endParaRPr lang="en-US">
              <a:solidFill>
                <a:prstClr val="black"/>
              </a:solidFill>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BF8A8-46EA-F045-838B-49F2AA79E982}" type="slidenum">
              <a:rPr lang="en-US">
                <a:solidFill>
                  <a:prstClr val="black"/>
                </a:solidFill>
              </a:rPr>
              <a:pPr/>
              <a:t>112</a:t>
            </a:fld>
            <a:endParaRPr lang="en-US">
              <a:solidFill>
                <a:prstClr val="black"/>
              </a:solidFill>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115</a:t>
            </a:fld>
            <a:endParaRPr lang="en-GB" sz="1200">
              <a:solidFill>
                <a:prstClr val="white"/>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119</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p>
          <a:p>
            <a:endParaRPr lang="en-US" sz="1200" b="1"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人们长期以来一直认为这座神庙是献给</a:t>
            </a:r>
            <a:r>
              <a:rPr lang="zh-CN" altLang="en-US" b="1" dirty="0"/>
              <a:t>宙斯（</a:t>
            </a:r>
            <a:r>
              <a:rPr lang="en-US" altLang="zh-CN" b="1" dirty="0"/>
              <a:t>Zeus</a:t>
            </a:r>
            <a:r>
              <a:rPr lang="zh-CN" altLang="en-US" b="1" dirty="0"/>
              <a:t>）的。</a:t>
            </a:r>
            <a:endParaRPr lang="zh-CN" altLang="en-US" dirty="0"/>
          </a:p>
          <a:p>
            <a:r>
              <a:rPr lang="zh-CN" altLang="en-US" b="1" dirty="0"/>
              <a:t>启示录 </a:t>
            </a:r>
            <a:r>
              <a:rPr lang="en-US" altLang="zh-CN" b="1" dirty="0"/>
              <a:t>2:11-12 </a:t>
            </a:r>
            <a:r>
              <a:rPr lang="zh-CN" altLang="en-US" b="1" dirty="0"/>
              <a:t>提到了这座祭坛：</a:t>
            </a:r>
            <a:endParaRPr lang="zh-CN" altLang="en-US" dirty="0"/>
          </a:p>
          <a:p>
            <a:r>
              <a:rPr lang="zh-CN" altLang="en-US" b="1" dirty="0"/>
              <a:t>“你要写信给在别迦摩教会的使者，说：</a:t>
            </a:r>
            <a:r>
              <a:rPr lang="en-US" altLang="zh-CN" b="1" dirty="0"/>
              <a:t>……‘</a:t>
            </a:r>
            <a:r>
              <a:rPr lang="zh-CN" altLang="en-US" b="1" dirty="0"/>
              <a:t>我知道你的居所，就是有</a:t>
            </a:r>
            <a:r>
              <a:rPr lang="zh-CN" altLang="en-US" dirty="0"/>
              <a:t>撒但座位</a:t>
            </a:r>
            <a:r>
              <a:rPr lang="zh-CN" altLang="en-US" b="1" dirty="0"/>
              <a:t>之处</a:t>
            </a:r>
            <a:r>
              <a:rPr lang="en-US" altLang="zh-CN" b="1" dirty="0"/>
              <a:t>……’”</a:t>
            </a:r>
            <a:endParaRPr lang="zh-CN" altLang="en-US" dirty="0"/>
          </a:p>
          <a:p>
            <a:endParaRPr lang="zh-CN" altLang="en-US" dirty="0"/>
          </a:p>
          <a:p>
            <a:r>
              <a:rPr lang="zh-CN" altLang="en-US" dirty="0"/>
              <a:t>这是这座祭坛的</a:t>
            </a:r>
            <a:r>
              <a:rPr lang="zh-CN" altLang="en-US" b="1" dirty="0"/>
              <a:t>等比例模型</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120</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p>
          <a:p>
            <a:endParaRPr lang="en-US" sz="1200" b="1"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人们长期以来一直认为这座神庙是献给**宙斯（</a:t>
            </a:r>
            <a:r>
              <a:rPr lang="en-US" altLang="zh-CN" dirty="0"/>
              <a:t>Zeus</a:t>
            </a:r>
            <a:r>
              <a:rPr lang="zh-CN" altLang="en-US" dirty="0"/>
              <a:t>）**的。</a:t>
            </a:r>
          </a:p>
          <a:p>
            <a:r>
              <a:rPr lang="zh-CN" altLang="en-US" b="1" dirty="0"/>
              <a:t>启示录 </a:t>
            </a:r>
            <a:r>
              <a:rPr lang="en-US" altLang="zh-CN" b="1" dirty="0"/>
              <a:t>2:12-13</a:t>
            </a:r>
            <a:r>
              <a:rPr lang="zh-CN" altLang="en-US" dirty="0"/>
              <a:t> 提到了这座祭坛：</a:t>
            </a:r>
          </a:p>
          <a:p>
            <a:r>
              <a:rPr lang="zh-CN" altLang="en-US" b="1" dirty="0"/>
              <a:t>“你要写信给在别迦摩教会的使者，说：</a:t>
            </a:r>
            <a:r>
              <a:rPr lang="en-US" altLang="zh-CN" b="1" dirty="0"/>
              <a:t>……‘</a:t>
            </a:r>
            <a:r>
              <a:rPr lang="zh-CN" altLang="en-US" b="1" dirty="0"/>
              <a:t>我知道你的居所，就是有撒但座位之处</a:t>
            </a:r>
            <a:r>
              <a:rPr lang="en-US" altLang="zh-CN" b="1" dirty="0"/>
              <a:t>……’”</a:t>
            </a:r>
            <a:endParaRPr lang="zh-CN" altLang="en-US" dirty="0"/>
          </a:p>
          <a:p>
            <a:br>
              <a:rPr lang="zh-CN" altLang="en-US" dirty="0"/>
            </a:br>
            <a:endParaRPr lang="zh-CN" altLang="en-US" dirty="0"/>
          </a:p>
          <a:p>
            <a:r>
              <a:rPr lang="zh-CN" altLang="en-US" dirty="0"/>
              <a:t>这是这座祭坛的</a:t>
            </a:r>
            <a:r>
              <a:rPr lang="zh-CN" altLang="en-US" b="1" dirty="0"/>
              <a:t>等比例模型</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811907"/>
          </a:xfrm>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p>
          <a:p>
            <a:endParaRPr lang="en-US"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“公元前 </a:t>
            </a:r>
            <a:r>
              <a:rPr lang="en-US" altLang="zh-CN" dirty="0"/>
              <a:t>539 </a:t>
            </a:r>
            <a:r>
              <a:rPr lang="zh-CN" altLang="en-US" dirty="0"/>
              <a:t>年，波斯人占领</a:t>
            </a:r>
            <a:r>
              <a:rPr lang="zh-CN" altLang="en-US" b="1" dirty="0"/>
              <a:t>巴比伦</a:t>
            </a:r>
            <a:r>
              <a:rPr lang="zh-CN" altLang="en-US" dirty="0"/>
              <a:t>后，他们阻止了</a:t>
            </a:r>
            <a:r>
              <a:rPr lang="zh-CN" altLang="en-US" b="1" dirty="0"/>
              <a:t>巴比伦神秘宗教</a:t>
            </a:r>
            <a:r>
              <a:rPr lang="zh-CN" altLang="en-US" dirty="0"/>
              <a:t>的延续。随后，巴比伦的祭司们迁往</a:t>
            </a:r>
            <a:r>
              <a:rPr lang="zh-CN" altLang="en-US" b="1" dirty="0"/>
              <a:t>别迦摩（</a:t>
            </a:r>
            <a:r>
              <a:rPr lang="en-US" altLang="zh-CN" b="1" dirty="0"/>
              <a:t>Pergamum </a:t>
            </a:r>
            <a:r>
              <a:rPr lang="zh-CN" altLang="en-US" b="1" dirty="0"/>
              <a:t>或 </a:t>
            </a:r>
            <a:r>
              <a:rPr lang="en-US" altLang="zh-CN" b="1" dirty="0"/>
              <a:t>Pergamos</a:t>
            </a:r>
            <a:r>
              <a:rPr lang="zh-CN" altLang="en-US" b="1" dirty="0"/>
              <a:t>）</a:t>
            </a:r>
            <a:r>
              <a:rPr lang="zh-CN" altLang="en-US" dirty="0"/>
              <a:t>，即小亚细亚七间教会之一所在地（参启示录 </a:t>
            </a:r>
            <a:r>
              <a:rPr lang="en-US" altLang="zh-CN" dirty="0"/>
              <a:t>2:12-17</a:t>
            </a:r>
            <a:r>
              <a:rPr lang="zh-CN" altLang="en-US" dirty="0"/>
              <a:t>）。</a:t>
            </a:r>
            <a:r>
              <a:rPr lang="en-US" altLang="zh-CN" dirty="0"/>
              <a:t>……</a:t>
            </a:r>
            <a:r>
              <a:rPr lang="zh-CN" altLang="en-US" dirty="0"/>
              <a:t>后来，</a:t>
            </a:r>
            <a:r>
              <a:rPr lang="zh-CN" altLang="en-US" b="1" dirty="0"/>
              <a:t>巴比伦神秘宗教的教师们</a:t>
            </a:r>
            <a:r>
              <a:rPr lang="zh-CN" altLang="en-US" dirty="0"/>
              <a:t>又从</a:t>
            </a:r>
            <a:r>
              <a:rPr lang="zh-CN" altLang="en-US" b="1" dirty="0"/>
              <a:t>别迦摩迁往罗马</a:t>
            </a:r>
            <a:r>
              <a:rPr lang="zh-CN" altLang="en-US" dirty="0"/>
              <a:t>，他们对基督教的异教化产生了深远的影响，并成为许多所谓</a:t>
            </a:r>
            <a:r>
              <a:rPr lang="zh-CN" altLang="en-US" b="1" dirty="0"/>
              <a:t>宗教仪式</a:t>
            </a:r>
            <a:r>
              <a:rPr lang="zh-CN" altLang="en-US" dirty="0"/>
              <a:t>的根源，这些仪式后来渗透到</a:t>
            </a:r>
            <a:r>
              <a:rPr lang="zh-CN" altLang="en-US" b="1" dirty="0"/>
              <a:t>礼仪性教会</a:t>
            </a:r>
            <a:r>
              <a:rPr lang="zh-CN" altLang="en-US" dirty="0"/>
              <a:t>之中。”（沃尔沃德，</a:t>
            </a:r>
            <a:r>
              <a:rPr lang="en-US" altLang="zh-CN" dirty="0"/>
              <a:t>《</a:t>
            </a:r>
            <a:r>
              <a:rPr lang="zh-CN" altLang="en-US" dirty="0"/>
              <a:t>圣经知识注释</a:t>
            </a:r>
            <a:r>
              <a:rPr lang="en-US" altLang="zh-CN" dirty="0"/>
              <a:t>》</a:t>
            </a:r>
            <a:r>
              <a:rPr lang="zh-CN" altLang="en-US" dirty="0"/>
              <a:t>）</a:t>
            </a:r>
          </a:p>
          <a:p>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121</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387176"/>
          </a:xfrm>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p>
          <a:p>
            <a:endParaRPr lang="en-US"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“巴比伦教派的大祭司们佩戴着鱼头形状的冠冕，以此来敬拜鱼神。这些冠冕上刻有‘桥梁的守护者’（</a:t>
            </a:r>
            <a:r>
              <a:rPr lang="en-US" altLang="zh-CN" dirty="0"/>
              <a:t>Keeper of the Bridge</a:t>
            </a:r>
            <a:r>
              <a:rPr lang="zh-CN" altLang="en-US" dirty="0"/>
              <a:t>）这一称号，象征着人与撒但之间的‘桥梁’。这一称号后来被罗马皇帝采用，他们使用拉丁语称号 </a:t>
            </a:r>
            <a:r>
              <a:rPr lang="en-US" altLang="zh-CN" b="1" dirty="0"/>
              <a:t>Pontifex Maximus</a:t>
            </a:r>
            <a:r>
              <a:rPr lang="zh-CN" altLang="en-US" dirty="0"/>
              <a:t>，意思是‘至高桥梁守护者’。随后，这一称号又被罗马的主教沿用。今天，教皇经常被称为 </a:t>
            </a:r>
            <a:r>
              <a:rPr lang="en-US" altLang="zh-CN" b="1" dirty="0"/>
              <a:t>pontiff</a:t>
            </a:r>
            <a:r>
              <a:rPr lang="zh-CN" altLang="en-US" dirty="0"/>
              <a:t>，这个词正是来源于 </a:t>
            </a:r>
            <a:r>
              <a:rPr lang="en-US" altLang="zh-CN" b="1" dirty="0"/>
              <a:t>pontifex</a:t>
            </a:r>
            <a:r>
              <a:rPr lang="zh-CN" altLang="en-US" dirty="0"/>
              <a:t>。”（沃尔沃德，</a:t>
            </a:r>
            <a:r>
              <a:rPr lang="en-US" altLang="zh-CN" dirty="0"/>
              <a:t>《</a:t>
            </a:r>
            <a:r>
              <a:rPr lang="zh-CN" altLang="en-US" dirty="0"/>
              <a:t>圣经知识注释</a:t>
            </a:r>
            <a:r>
              <a:rPr lang="en-US" altLang="zh-CN" dirty="0"/>
              <a:t>》</a:t>
            </a:r>
            <a:r>
              <a:rPr lang="zh-CN" altLang="en-US" dirty="0"/>
              <a:t>（</a:t>
            </a:r>
            <a:r>
              <a:rPr lang="en-US" altLang="zh-CN" dirty="0"/>
              <a:t>BKC</a:t>
            </a:r>
            <a:r>
              <a:rPr lang="zh-CN" altLang="en-US" dirty="0"/>
              <a:t>））</a:t>
            </a:r>
          </a:p>
          <a:p>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122</a:t>
            </a:fld>
            <a:endParaRPr lang="en-US"/>
          </a:p>
        </p:txBody>
      </p:sp>
    </p:spTree>
    <p:extLst>
      <p:ext uri="{BB962C8B-B14F-4D97-AF65-F5344CB8AC3E}">
        <p14:creationId xmlns:p14="http://schemas.microsoft.com/office/powerpoint/2010/main" val="815576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DA6C11-CF01-1C40-9F4B-B3278336150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54141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80442766-CC16-4641-8C29-A47B759E0B3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549016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5E61BFA8-6641-1A45-81F5-1170B1E3527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6611513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F556A9E8-14FC-8849-9AEF-A39A124AD8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24834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804C881F-24FA-A44D-9C9D-7B97C397B04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907812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46B9A30F-EA64-FF40-AC82-04AE1404AE4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043063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BA554A36-5E8E-9448-AC26-7CF7630AABF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800758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29AE6785-9DFA-8A49-86B7-0ED60230517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480463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25E09BA0-D6FE-3848-911F-B514FD1992A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9997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986275DA-96C4-2F43-9DB0-D65A9D94403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19965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A1873B2-B4B8-CB41-AA1B-DD6FFCB6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9018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08A8D9F-AFEC-524D-914D-4BBBB478F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79920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A11A1776-AFC0-0B4D-9C44-A4CB7BB93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8733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F0BD9770-F21B-6146-93BB-0EA3C3D27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524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12A96E2A-7F4C-AC41-8B0C-72660DFA3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9790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21FC1DE-D24B-304F-9CF3-A9A22EEBE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46796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DFC990C2-B2C4-E643-9DC6-DE8DEE9BCA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657991"/>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BB310FCF-0044-EF4B-B6B9-69FE5D9E4C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48127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9EFD5606-56D9-544D-9FCF-50559445E4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6084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752518-86F9-3C4C-8848-27C68FCC8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46914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039BFEE-8F06-3D46-A043-4726F6A94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65338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523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681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293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676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4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108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112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342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6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504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092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8856052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317490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13093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2839523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523649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364150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2723520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272003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602600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510468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2904424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3388924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4029414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13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910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081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777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2084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9757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6422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999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0485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356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561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314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63605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2019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6496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94165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6055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6000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1562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2779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825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127297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64169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706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673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782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57080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3/15/25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17834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3/15/25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76111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3/15/25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9891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3/15/25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3621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3/15/25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213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3/15/25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091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3/15/25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289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3/15/25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13068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3/15/25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59840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3/15/25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6424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3/15/25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29935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901100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46278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301951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628499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70275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8906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13701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89178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32381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74231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178509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6161019"/>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64119767"/>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08652271"/>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2629543"/>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81039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35382679"/>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57029149"/>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3466029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9502021"/>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196804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65461084"/>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524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46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6048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35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4092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80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8271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3168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3599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583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9772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2043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3078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67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7468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12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952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2547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7441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69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1379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337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0779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1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5203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0688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21303293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8701131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906015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4737160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17415140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10285404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5554346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389422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3922264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4545648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6233615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17081975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37963466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195246547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3847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84305618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96285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7328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094318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1057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414440317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184789845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71886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74706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0519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1999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74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56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1630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0661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70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9823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733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1974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25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33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789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9489955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6818058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77027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400296929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286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17315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2033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2625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296647455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179756223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10915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8920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1076326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4257640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75762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87328216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27873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89818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48145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40179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01596074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403485916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4988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282881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41422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133559367"/>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4428967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8742818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64567925"/>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600993"/>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95690541"/>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18703875"/>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25071598"/>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03563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1080666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0150863"/>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28155609"/>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874862096"/>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20041354"/>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86212658"/>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2386909"/>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0808456"/>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82907516"/>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94594514"/>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380006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9000468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94144717"/>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00075295"/>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2534615"/>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3562416829"/>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4606171"/>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8061892"/>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58434899"/>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22269814"/>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69081088"/>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482803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3513298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7194143"/>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58590229"/>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994940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81823188"/>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a:solidFill>
                  <a:srgbClr val="FFFFFF"/>
                </a:solidFill>
                <a:latin typeface="Arial"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7819240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4358459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70617620"/>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81195994"/>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5052248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947603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40008133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55574116"/>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4422091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9500060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0785111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59143021"/>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15/03/2025</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32073493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3280325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1697853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33725567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97768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88112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3309492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38207520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8349815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29973365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41152648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15/03/2025</a:t>
            </a:fld>
            <a:endParaRPr lang="en-GB">
              <a:ea typeface="Arial"/>
            </a:endParaRPr>
          </a:p>
        </p:txBody>
      </p:sp>
    </p:spTree>
    <p:extLst>
      <p:ext uri="{BB962C8B-B14F-4D97-AF65-F5344CB8AC3E}">
        <p14:creationId xmlns:p14="http://schemas.microsoft.com/office/powerpoint/2010/main" val="2625644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3316105"/>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4267106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8033255"/>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620173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2944608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418584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38456637"/>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9831553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9046422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85972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92943006"/>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499188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343104777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52926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13698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721320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604014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627070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580576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63144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02296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007568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62233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92309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7981008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44672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4664062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350643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3274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277975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05621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28896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89828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096964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127854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67299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1679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25191406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3/15/25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519492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773658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983480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848057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539447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957321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544329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26808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3043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8444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4711398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490649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3/15/25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55195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9293129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38556995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99385740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40642583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1636323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109655739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2184657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233060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498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40895161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9822127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3913513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32621921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9393495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4192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96255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104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374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193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2768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1358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066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128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5908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48472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101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3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73522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5482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201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2847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5350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26485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58205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0537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89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9242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1513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84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487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5641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4082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695272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009617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197959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2062851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7138190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853608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751303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830050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459295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47325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129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8542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82912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918274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4622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27909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71204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1322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25118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0167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118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88997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55673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74344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56256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40521496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6736117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680128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10206680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3169300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94849668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2562863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310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5294598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25881904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5264447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2722491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811241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39264219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89049034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5825075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3663758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227908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5624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6318152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5089960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7907268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1613667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600860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421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94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603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728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923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770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905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460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390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509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812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6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11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72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165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92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80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50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7612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9531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92537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050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34062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69210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54238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178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86313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61805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10849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734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653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73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985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265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8422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745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28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347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407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281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1251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96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4154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6984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79834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4884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32316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87096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0071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0712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12420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spcBef>
                <a:spcPct val="50000"/>
              </a:spcBef>
              <a:buFont typeface="Wingdings" pitchFamily="-111" charset="2"/>
              <a:buChar char="§"/>
              <a:defRPr/>
            </a:pPr>
            <a:endParaRPr lang="en-US" b="1">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F032E74-25DF-B743-A55A-F83762D0CB9B}" type="slidenum">
              <a:rPr lang="en-US"/>
              <a:pPr/>
              <a:t>‹#›</a:t>
            </a:fld>
            <a:endParaRPr lang="en-US"/>
          </a:p>
        </p:txBody>
      </p:sp>
    </p:spTree>
    <p:extLst>
      <p:ext uri="{BB962C8B-B14F-4D97-AF65-F5344CB8AC3E}">
        <p14:creationId xmlns:p14="http://schemas.microsoft.com/office/powerpoint/2010/main" val="22152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14.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4.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5.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6.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7.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8.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9.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0.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58.xml"/><Relationship Id="rId1" Type="http://schemas.openxmlformats.org/officeDocument/2006/relationships/slideLayout" Target="../slideLayouts/slideLayout35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6.jpe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3.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8.jpe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39.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0.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1.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4.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defRPr>
            </a:lvl1pPr>
          </a:lstStyle>
          <a:p>
            <a:fld id="{E437AE12-FCC1-B742-B416-E068C0361DA8}" type="slidenum">
              <a:rPr lang="en-US" smtClean="0">
                <a:solidFill>
                  <a:srgbClr val="000000"/>
                </a:solidFill>
                <a:cs typeface="Times New Roman" charset="0"/>
              </a:rPr>
              <a:pPr/>
              <a:t>‹#›</a:t>
            </a:fld>
            <a:endParaRPr lang="en-US">
              <a:solidFill>
                <a:srgbClr val="000000"/>
              </a:solidFill>
              <a:cs typeface="Times New Roman" charset="0"/>
            </a:endParaRPr>
          </a:p>
        </p:txBody>
      </p:sp>
    </p:spTree>
    <p:extLst>
      <p:ext uri="{BB962C8B-B14F-4D97-AF65-F5344CB8AC3E}">
        <p14:creationId xmlns:p14="http://schemas.microsoft.com/office/powerpoint/2010/main" val="3194702178"/>
      </p:ext>
    </p:extLst>
  </p:cSld>
  <p:clrMap bg1="lt1" tx1="dk1" bg2="lt2" tx2="dk2" accent1="accent1" accent2="accent2" accent3="accent3" accent4="accent4" accent5="accent5" accent6="accent6" hlink="hlink" folHlink="folHlink"/>
  <p:sldLayoutIdLst>
    <p:sldLayoutId id="2147505564" r:id="rId1"/>
    <p:sldLayoutId id="2147505565" r:id="rId2"/>
    <p:sldLayoutId id="2147505566" r:id="rId3"/>
    <p:sldLayoutId id="2147505567" r:id="rId4"/>
    <p:sldLayoutId id="2147505568" r:id="rId5"/>
    <p:sldLayoutId id="2147505569" r:id="rId6"/>
    <p:sldLayoutId id="2147505570" r:id="rId7"/>
    <p:sldLayoutId id="2147505571" r:id="rId8"/>
    <p:sldLayoutId id="2147505572" r:id="rId9"/>
    <p:sldLayoutId id="2147505573" r:id="rId10"/>
    <p:sldLayoutId id="21475055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AC67D26-C96F-9949-AF24-D449B9EA077B}" type="slidenum">
              <a:rPr lang="en-US" smtClean="0">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8195045"/>
      </p:ext>
    </p:extLst>
  </p:cSld>
  <p:clrMap bg1="lt1" tx1="dk1" bg2="lt2" tx2="dk2" accent1="accent1" accent2="accent2" accent3="accent3" accent4="accent4" accent5="accent5" accent6="accent6" hlink="hlink" folHlink="folHlink"/>
  <p:sldLayoutIdLst>
    <p:sldLayoutId id="2147505576" r:id="rId1"/>
    <p:sldLayoutId id="2147505577" r:id="rId2"/>
    <p:sldLayoutId id="2147505578" r:id="rId3"/>
    <p:sldLayoutId id="2147505579" r:id="rId4"/>
    <p:sldLayoutId id="2147505580" r:id="rId5"/>
    <p:sldLayoutId id="2147505581" r:id="rId6"/>
    <p:sldLayoutId id="2147505582" r:id="rId7"/>
    <p:sldLayoutId id="2147505583" r:id="rId8"/>
    <p:sldLayoutId id="2147505584" r:id="rId9"/>
    <p:sldLayoutId id="2147505585" r:id="rId10"/>
    <p:sldLayoutId id="21475055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338397039"/>
      </p:ext>
    </p:extLst>
  </p:cSld>
  <p:clrMap bg1="lt1" tx1="dk1" bg2="lt2" tx2="dk2" accent1="accent1" accent2="accent2" accent3="accent3" accent4="accent4" accent5="accent5" accent6="accent6" hlink="hlink" folHlink="folHlink"/>
  <p:sldLayoutIdLst>
    <p:sldLayoutId id="2147506385" r:id="rId1"/>
    <p:sldLayoutId id="2147506386" r:id="rId2"/>
    <p:sldLayoutId id="2147506387" r:id="rId3"/>
    <p:sldLayoutId id="2147506388" r:id="rId4"/>
    <p:sldLayoutId id="2147506389" r:id="rId5"/>
    <p:sldLayoutId id="2147506390" r:id="rId6"/>
    <p:sldLayoutId id="2147506391" r:id="rId7"/>
    <p:sldLayoutId id="2147506392" r:id="rId8"/>
    <p:sldLayoutId id="2147506393" r:id="rId9"/>
    <p:sldLayoutId id="2147506394" r:id="rId10"/>
    <p:sldLayoutId id="2147506395" r:id="rId11"/>
    <p:sldLayoutId id="2147506396" r:id="rId12"/>
    <p:sldLayoutId id="2147506397"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296328"/>
      </p:ext>
    </p:extLst>
  </p:cSld>
  <p:clrMap bg1="lt1" tx1="dk1" bg2="lt2" tx2="dk2" accent1="accent1" accent2="accent2" accent3="accent3" accent4="accent4" accent5="accent5" accent6="accent6" hlink="hlink" folHlink="folHlink"/>
  <p:sldLayoutIdLst>
    <p:sldLayoutId id="2147507753" r:id="rId1"/>
    <p:sldLayoutId id="2147507754" r:id="rId2"/>
    <p:sldLayoutId id="2147507755" r:id="rId3"/>
    <p:sldLayoutId id="2147507756" r:id="rId4"/>
    <p:sldLayoutId id="2147507757" r:id="rId5"/>
    <p:sldLayoutId id="2147507758" r:id="rId6"/>
    <p:sldLayoutId id="2147507759" r:id="rId7"/>
    <p:sldLayoutId id="2147507760" r:id="rId8"/>
    <p:sldLayoutId id="2147507761" r:id="rId9"/>
    <p:sldLayoutId id="2147507762" r:id="rId10"/>
    <p:sldLayoutId id="2147507763" r:id="rId11"/>
    <p:sldLayoutId id="2147507764" r:id="rId12"/>
    <p:sldLayoutId id="21475077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60995821"/>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 id="2147507967" r:id="rId12"/>
    <p:sldLayoutId id="2147507968" r:id="rId13"/>
    <p:sldLayoutId id="2147507969" r:id="rId14"/>
    <p:sldLayoutId id="21475079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5EB0D919-EDB4-8743-A5D1-15D46F001DFF}" type="datetimeFigureOut">
              <a:rPr lang="en-US">
                <a:latin typeface="Calibri" charset="0"/>
              </a:rPr>
              <a:pPr eaLnBrk="1" hangingPunct="1">
                <a:defRPr/>
              </a:pPr>
              <a:t>3/15/25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5288216F-FFFC-3747-8B74-5640D5C1CD8D}"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838005117"/>
      </p:ext>
    </p:extLst>
  </p:cSld>
  <p:clrMap bg1="lt1" tx1="dk1" bg2="lt2" tx2="dk2" accent1="accent1" accent2="accent2" accent3="accent3" accent4="accent4" accent5="accent5" accent6="accent6" hlink="hlink" folHlink="folHlink"/>
  <p:sldLayoutIdLst>
    <p:sldLayoutId id="2147507972" r:id="rId1"/>
    <p:sldLayoutId id="2147507973" r:id="rId2"/>
    <p:sldLayoutId id="2147507974" r:id="rId3"/>
    <p:sldLayoutId id="2147507975" r:id="rId4"/>
    <p:sldLayoutId id="2147507976" r:id="rId5"/>
    <p:sldLayoutId id="2147507977" r:id="rId6"/>
    <p:sldLayoutId id="2147507978" r:id="rId7"/>
    <p:sldLayoutId id="2147507979" r:id="rId8"/>
    <p:sldLayoutId id="2147507980" r:id="rId9"/>
    <p:sldLayoutId id="2147507981" r:id="rId10"/>
    <p:sldLayoutId id="21475079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46311255"/>
      </p:ext>
    </p:extLst>
  </p:cSld>
  <p:clrMap bg1="lt1" tx1="dk1" bg2="lt2" tx2="dk2" accent1="accent1" accent2="accent2" accent3="accent3" accent4="accent4" accent5="accent5" accent6="accent6" hlink="hlink" folHlink="folHlink"/>
  <p:sldLayoutIdLst>
    <p:sldLayoutId id="2147507984" r:id="rId1"/>
    <p:sldLayoutId id="2147507985" r:id="rId2"/>
    <p:sldLayoutId id="2147507986" r:id="rId3"/>
    <p:sldLayoutId id="2147507987" r:id="rId4"/>
    <p:sldLayoutId id="2147507988" r:id="rId5"/>
    <p:sldLayoutId id="2147507989" r:id="rId6"/>
    <p:sldLayoutId id="2147507990" r:id="rId7"/>
    <p:sldLayoutId id="2147507991" r:id="rId8"/>
    <p:sldLayoutId id="2147507992" r:id="rId9"/>
    <p:sldLayoutId id="2147507993" r:id="rId10"/>
    <p:sldLayoutId id="214750799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65736786"/>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3206040027"/>
      </p:ext>
    </p:extLst>
  </p:cSld>
  <p:clrMap bg1="lt1" tx1="dk1" bg2="lt2" tx2="dk2" accent1="accent1" accent2="accent2" accent3="accent3" accent4="accent4" accent5="accent5" accent6="accent6" hlink="hlink" folHlink="folHlink"/>
  <p:sldLayoutIdLst>
    <p:sldLayoutId id="2147508008" r:id="rId1"/>
    <p:sldLayoutId id="2147508009" r:id="rId2"/>
    <p:sldLayoutId id="2147508010" r:id="rId3"/>
    <p:sldLayoutId id="2147508011" r:id="rId4"/>
    <p:sldLayoutId id="2147508012" r:id="rId5"/>
    <p:sldLayoutId id="2147508013" r:id="rId6"/>
    <p:sldLayoutId id="2147508014" r:id="rId7"/>
    <p:sldLayoutId id="2147508015" r:id="rId8"/>
    <p:sldLayoutId id="2147508016" r:id="rId9"/>
    <p:sldLayoutId id="2147508017" r:id="rId10"/>
    <p:sldLayoutId id="2147508018" r:id="rId11"/>
    <p:sldLayoutId id="2147508019" r:id="rId12"/>
    <p:sldLayoutId id="2147508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241575"/>
      </p:ext>
    </p:extLst>
  </p:cSld>
  <p:clrMap bg1="lt1" tx1="dk1" bg2="lt2" tx2="dk2" accent1="accent1" accent2="accent2" accent3="accent3" accent4="accent4" accent5="accent5" accent6="accent6" hlink="hlink" folHlink="folHlink"/>
  <p:sldLayoutIdLst>
    <p:sldLayoutId id="2147508022" r:id="rId1"/>
    <p:sldLayoutId id="2147508023" r:id="rId2"/>
    <p:sldLayoutId id="2147508024" r:id="rId3"/>
    <p:sldLayoutId id="2147508025" r:id="rId4"/>
    <p:sldLayoutId id="2147508026" r:id="rId5"/>
    <p:sldLayoutId id="2147508027" r:id="rId6"/>
    <p:sldLayoutId id="2147508028" r:id="rId7"/>
    <p:sldLayoutId id="2147508029" r:id="rId8"/>
    <p:sldLayoutId id="2147508030" r:id="rId9"/>
    <p:sldLayoutId id="2147508031" r:id="rId10"/>
    <p:sldLayoutId id="2147508032" r:id="rId11"/>
    <p:sldLayoutId id="2147508033" r:id="rId12"/>
    <p:sldLayoutId id="21475080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108825738"/>
      </p:ext>
    </p:extLst>
  </p:cSld>
  <p:clrMap bg1="lt1" tx1="dk1" bg2="lt2" tx2="dk2" accent1="accent1" accent2="accent2" accent3="accent3" accent4="accent4" accent5="accent5" accent6="accent6" hlink="hlink" folHlink="folHlink"/>
  <p:sldLayoutIdLst>
    <p:sldLayoutId id="2147508036" r:id="rId1"/>
    <p:sldLayoutId id="2147508037" r:id="rId2"/>
    <p:sldLayoutId id="2147508038" r:id="rId3"/>
    <p:sldLayoutId id="2147508039" r:id="rId4"/>
    <p:sldLayoutId id="2147508040" r:id="rId5"/>
    <p:sldLayoutId id="2147508041" r:id="rId6"/>
    <p:sldLayoutId id="2147508042" r:id="rId7"/>
    <p:sldLayoutId id="2147508043" r:id="rId8"/>
    <p:sldLayoutId id="2147508044" r:id="rId9"/>
    <p:sldLayoutId id="2147508045" r:id="rId10"/>
    <p:sldLayoutId id="2147508046" r:id="rId11"/>
    <p:sldLayoutId id="2147508047" r:id="rId12"/>
    <p:sldLayoutId id="2147508048"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67737571"/>
      </p:ext>
    </p:extLst>
  </p:cSld>
  <p:clrMap bg1="lt1" tx1="dk1" bg2="lt2" tx2="dk2" accent1="accent1" accent2="accent2" accent3="accent3" accent4="accent4" accent5="accent5" accent6="accent6" hlink="hlink" folHlink="folHlink"/>
  <p:sldLayoutIdLst>
    <p:sldLayoutId id="2147508050" r:id="rId1"/>
    <p:sldLayoutId id="2147508051" r:id="rId2"/>
    <p:sldLayoutId id="2147508052" r:id="rId3"/>
    <p:sldLayoutId id="2147508053" r:id="rId4"/>
    <p:sldLayoutId id="2147508054" r:id="rId5"/>
    <p:sldLayoutId id="2147508055" r:id="rId6"/>
    <p:sldLayoutId id="2147508056" r:id="rId7"/>
    <p:sldLayoutId id="2147508057" r:id="rId8"/>
    <p:sldLayoutId id="2147508058" r:id="rId9"/>
    <p:sldLayoutId id="2147508059" r:id="rId10"/>
    <p:sldLayoutId id="214750806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706201"/>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70303998"/>
      </p:ext>
    </p:extLst>
  </p:cSld>
  <p:clrMap bg1="lt1" tx1="dk1" bg2="lt2" tx2="dk2" accent1="accent1" accent2="accent2" accent3="accent3" accent4="accent4" accent5="accent5" accent6="accent6" hlink="hlink" folHlink="folHlink"/>
  <p:sldLayoutIdLst>
    <p:sldLayoutId id="2147508076" r:id="rId1"/>
    <p:sldLayoutId id="2147508077" r:id="rId2"/>
    <p:sldLayoutId id="2147508078" r:id="rId3"/>
    <p:sldLayoutId id="2147508079" r:id="rId4"/>
    <p:sldLayoutId id="2147508080" r:id="rId5"/>
    <p:sldLayoutId id="2147508081" r:id="rId6"/>
    <p:sldLayoutId id="2147508082" r:id="rId7"/>
    <p:sldLayoutId id="2147508083" r:id="rId8"/>
    <p:sldLayoutId id="2147508084" r:id="rId9"/>
    <p:sldLayoutId id="2147508085" r:id="rId10"/>
    <p:sldLayoutId id="2147508086"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185081450"/>
      </p:ext>
    </p:extLst>
  </p:cSld>
  <p:clrMap bg1="lt1" tx1="dk1" bg2="lt2" tx2="dk2" accent1="accent1" accent2="accent2" accent3="accent3" accent4="accent4" accent5="accent5" accent6="accent6" hlink="hlink" folHlink="folHlink"/>
  <p:sldLayoutIdLst>
    <p:sldLayoutId id="2147508088" r:id="rId1"/>
    <p:sldLayoutId id="2147508089" r:id="rId2"/>
    <p:sldLayoutId id="2147508090" r:id="rId3"/>
    <p:sldLayoutId id="2147508091" r:id="rId4"/>
    <p:sldLayoutId id="2147508092" r:id="rId5"/>
    <p:sldLayoutId id="2147508093" r:id="rId6"/>
    <p:sldLayoutId id="2147508094" r:id="rId7"/>
    <p:sldLayoutId id="2147508095" r:id="rId8"/>
    <p:sldLayoutId id="2147508096" r:id="rId9"/>
    <p:sldLayoutId id="2147508097" r:id="rId10"/>
    <p:sldLayoutId id="214750809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0112536"/>
      </p:ext>
    </p:extLst>
  </p:cSld>
  <p:clrMap bg1="lt1" tx1="dk1" bg2="lt2" tx2="dk2" accent1="accent1" accent2="accent2" accent3="accent3" accent4="accent4" accent5="accent5" accent6="accent6" hlink="hlink" folHlink="folHlink"/>
  <p:sldLayoutIdLst>
    <p:sldLayoutId id="2147508100" r:id="rId1"/>
    <p:sldLayoutId id="2147508101" r:id="rId2"/>
    <p:sldLayoutId id="2147508102" r:id="rId3"/>
    <p:sldLayoutId id="2147508103" r:id="rId4"/>
    <p:sldLayoutId id="2147508104" r:id="rId5"/>
    <p:sldLayoutId id="2147508105" r:id="rId6"/>
    <p:sldLayoutId id="2147508106" r:id="rId7"/>
    <p:sldLayoutId id="2147508107" r:id="rId8"/>
    <p:sldLayoutId id="2147508108" r:id="rId9"/>
    <p:sldLayoutId id="2147508109" r:id="rId10"/>
    <p:sldLayoutId id="2147508110"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31660384"/>
      </p:ext>
    </p:extLst>
  </p:cSld>
  <p:clrMap bg1="lt1" tx1="dk1" bg2="lt2" tx2="dk2" accent1="accent1" accent2="accent2" accent3="accent3" accent4="accent4" accent5="accent5" accent6="accent6" hlink="hlink" folHlink="folHlink"/>
  <p:sldLayoutIdLst>
    <p:sldLayoutId id="2147508112" r:id="rId1"/>
    <p:sldLayoutId id="2147508113" r:id="rId2"/>
    <p:sldLayoutId id="2147508114" r:id="rId3"/>
    <p:sldLayoutId id="2147508115" r:id="rId4"/>
    <p:sldLayoutId id="2147508116" r:id="rId5"/>
    <p:sldLayoutId id="2147508117" r:id="rId6"/>
    <p:sldLayoutId id="2147508118" r:id="rId7"/>
    <p:sldLayoutId id="2147508119" r:id="rId8"/>
    <p:sldLayoutId id="2147508120" r:id="rId9"/>
    <p:sldLayoutId id="2147508121" r:id="rId10"/>
    <p:sldLayoutId id="2147508122"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3662423"/>
      </p:ext>
    </p:extLst>
  </p:cSld>
  <p:clrMap bg1="lt1" tx1="dk1" bg2="lt2" tx2="dk2" accent1="accent1" accent2="accent2" accent3="accent3" accent4="accent4" accent5="accent5" accent6="accent6" hlink="hlink" folHlink="folHlink"/>
  <p:sldLayoutIdLst>
    <p:sldLayoutId id="2147508124" r:id="rId1"/>
    <p:sldLayoutId id="2147508125" r:id="rId2"/>
    <p:sldLayoutId id="2147508126" r:id="rId3"/>
    <p:sldLayoutId id="2147508127" r:id="rId4"/>
    <p:sldLayoutId id="2147508128" r:id="rId5"/>
    <p:sldLayoutId id="2147508129" r:id="rId6"/>
    <p:sldLayoutId id="2147508130" r:id="rId7"/>
    <p:sldLayoutId id="2147508131" r:id="rId8"/>
    <p:sldLayoutId id="2147508132" r:id="rId9"/>
    <p:sldLayoutId id="2147508133" r:id="rId10"/>
    <p:sldLayoutId id="214750813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1800">
                <a:solidFill>
                  <a:srgbClr val="FFFFFF"/>
                </a:solidFill>
                <a:latin typeface="Arial"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eaLnBrk="1" hangingPunct="1">
              <a:defRPr/>
            </a:pPr>
            <a:fld id="{33F03588-6F2D-BF47-8429-4BB5D6F9D1C4}" type="slidenum">
              <a:rPr lang="en-US">
                <a:solidFill>
                  <a:srgbClr val="FFFFFF"/>
                </a:solidFill>
                <a:latin typeface="Arial" charset="0"/>
              </a:rPr>
              <a:pPr eaLnBrk="1" hangingPunct="1">
                <a:defRPr/>
              </a:pPr>
              <a:t>‹#›</a:t>
            </a:fld>
            <a:endParaRPr lang="en-US">
              <a:solidFill>
                <a:srgbClr val="FFFFFF"/>
              </a:solidFill>
              <a:latin typeface="Arial" charset="0"/>
            </a:endParaRPr>
          </a:p>
        </p:txBody>
      </p:sp>
    </p:spTree>
    <p:extLst>
      <p:ext uri="{BB962C8B-B14F-4D97-AF65-F5344CB8AC3E}">
        <p14:creationId xmlns:p14="http://schemas.microsoft.com/office/powerpoint/2010/main" val="2207790006"/>
      </p:ext>
    </p:extLst>
  </p:cSld>
  <p:clrMap bg1="dk2" tx1="lt1" bg2="dk1" tx2="lt2" accent1="accent1" accent2="accent2" accent3="accent3" accent4="accent4" accent5="accent5" accent6="accent6" hlink="hlink" folHlink="folHlink"/>
  <p:sldLayoutIdLst>
    <p:sldLayoutId id="2147508136" r:id="rId1"/>
    <p:sldLayoutId id="2147508137" r:id="rId2"/>
    <p:sldLayoutId id="2147508138" r:id="rId3"/>
    <p:sldLayoutId id="2147508139" r:id="rId4"/>
    <p:sldLayoutId id="2147508140" r:id="rId5"/>
    <p:sldLayoutId id="2147508141" r:id="rId6"/>
    <p:sldLayoutId id="2147508142" r:id="rId7"/>
    <p:sldLayoutId id="2147508143" r:id="rId8"/>
    <p:sldLayoutId id="2147508144" r:id="rId9"/>
    <p:sldLayoutId id="2147508145" r:id="rId10"/>
    <p:sldLayoutId id="214750814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83EB770A-646E-5845-8265-B6A661AC1729}" type="slidenum">
              <a:rPr lang="en-GB"/>
              <a:pPr>
                <a:defRPr/>
              </a:pPr>
              <a:t>‹#›</a:t>
            </a:fld>
            <a:endParaRPr lang="en-GB"/>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C147A156-0CF2-4B46-AFB3-818DE8F8DC5C}" type="datetime1">
              <a:rPr lang="en-GB"/>
              <a:pPr>
                <a:defRPr/>
              </a:pPr>
              <a:t>15/03/2025</a:t>
            </a:fld>
            <a:endParaRPr lang="en-GB"/>
          </a:p>
        </p:txBody>
      </p:sp>
    </p:spTree>
    <p:extLst>
      <p:ext uri="{BB962C8B-B14F-4D97-AF65-F5344CB8AC3E}">
        <p14:creationId xmlns:p14="http://schemas.microsoft.com/office/powerpoint/2010/main" val="379773603"/>
      </p:ext>
    </p:extLst>
  </p:cSld>
  <p:clrMap bg1="dk2" tx1="lt1" bg2="dk1" tx2="lt2" accent1="accent1" accent2="accent2" accent3="accent3" accent4="accent4" accent5="accent5" accent6="accent6" hlink="hlink" folHlink="folHlink"/>
  <p:sldLayoutIdLst>
    <p:sldLayoutId id="2147508148" r:id="rId1"/>
    <p:sldLayoutId id="2147508149" r:id="rId2"/>
    <p:sldLayoutId id="2147508150" r:id="rId3"/>
    <p:sldLayoutId id="2147508151" r:id="rId4"/>
    <p:sldLayoutId id="2147508152" r:id="rId5"/>
    <p:sldLayoutId id="2147508153" r:id="rId6"/>
    <p:sldLayoutId id="2147508154" r:id="rId7"/>
    <p:sldLayoutId id="2147508155" r:id="rId8"/>
    <p:sldLayoutId id="2147508156" r:id="rId9"/>
    <p:sldLayoutId id="2147508157" r:id="rId10"/>
    <p:sldLayoutId id="214750815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 id="2147505117" r:id="rId12"/>
    <p:sldLayoutId id="21475051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defRPr/>
            </a:pPr>
            <a:fld id="{1DBE3667-D78F-1740-BFCD-268440DB8F9C}"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619804292"/>
      </p:ext>
    </p:extLst>
  </p:cSld>
  <p:clrMap bg1="lt1" tx1="dk1" bg2="lt2" tx2="dk2" accent1="accent1" accent2="accent2" accent3="accent3" accent4="accent4" accent5="accent5" accent6="accent6" hlink="hlink" folHlink="folHlink"/>
  <p:sldLayoutIdLst>
    <p:sldLayoutId id="2147508162" r:id="rId1"/>
    <p:sldLayoutId id="2147508163" r:id="rId2"/>
    <p:sldLayoutId id="2147508164" r:id="rId3"/>
    <p:sldLayoutId id="2147508165" r:id="rId4"/>
    <p:sldLayoutId id="2147508166" r:id="rId5"/>
    <p:sldLayoutId id="2147508167" r:id="rId6"/>
    <p:sldLayoutId id="2147508168" r:id="rId7"/>
    <p:sldLayoutId id="2147508169" r:id="rId8"/>
    <p:sldLayoutId id="2147508170" r:id="rId9"/>
    <p:sldLayoutId id="2147508171" r:id="rId10"/>
    <p:sldLayoutId id="214750817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4297977"/>
      </p:ext>
    </p:extLst>
  </p:cSld>
  <p:clrMap bg1="lt1" tx1="dk1" bg2="lt2" tx2="dk2" accent1="accent1" accent2="accent2" accent3="accent3" accent4="accent4" accent5="accent5" accent6="accent6" hlink="hlink" folHlink="folHlink"/>
  <p:sldLayoutIdLst>
    <p:sldLayoutId id="2147508174" r:id="rId1"/>
    <p:sldLayoutId id="214750817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fld id="{00ED357E-1B23-CC42-849D-CC0799D96B69}" type="datetimeFigureOut">
              <a:rPr lang="en-US" smtClean="0">
                <a:solidFill>
                  <a:srgbClr val="000000"/>
                </a:solidFill>
                <a:latin typeface="Arial"/>
              </a:rPr>
              <a:pPr eaLnBrk="1" hangingPunct="1"/>
              <a:t>3/15/25</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774807BB-DAC6-BA41-919B-40B57FF455EC}" type="slidenum">
              <a:rPr lang="en-US" smtClean="0">
                <a:solidFill>
                  <a:srgbClr val="000000"/>
                </a:solidFill>
                <a:latin typeface="Arial"/>
              </a:rPr>
              <a:pPr eaLnBrk="1" hangingPunct="1"/>
              <a:t>‹#›</a:t>
            </a:fld>
            <a:endParaRPr lang="en-US">
              <a:solidFill>
                <a:srgbClr val="000000"/>
              </a:solidFill>
              <a:latin typeface="Arial"/>
            </a:endParaRPr>
          </a:p>
        </p:txBody>
      </p:sp>
    </p:spTree>
    <p:extLst>
      <p:ext uri="{BB962C8B-B14F-4D97-AF65-F5344CB8AC3E}">
        <p14:creationId xmlns:p14="http://schemas.microsoft.com/office/powerpoint/2010/main" val="109418554"/>
      </p:ext>
    </p:extLst>
  </p:cSld>
  <p:clrMap bg1="lt1" tx1="dk1" bg2="lt2" tx2="dk2" accent1="accent1" accent2="accent2" accent3="accent3" accent4="accent4" accent5="accent5" accent6="accent6" hlink="hlink" folHlink="folHlink"/>
  <p:sldLayoutIdLst>
    <p:sldLayoutId id="2147508177" r:id="rId1"/>
    <p:sldLayoutId id="2147508178" r:id="rId2"/>
    <p:sldLayoutId id="2147508179" r:id="rId3"/>
    <p:sldLayoutId id="2147508180" r:id="rId4"/>
    <p:sldLayoutId id="2147508181" r:id="rId5"/>
    <p:sldLayoutId id="2147508182" r:id="rId6"/>
    <p:sldLayoutId id="2147508183" r:id="rId7"/>
    <p:sldLayoutId id="2147508184" r:id="rId8"/>
    <p:sldLayoutId id="2147508185" r:id="rId9"/>
    <p:sldLayoutId id="2147508186" r:id="rId10"/>
    <p:sldLayoutId id="21475081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eaLnBrk="1" hangingPunct="1"/>
            <a:fld id="{C028FD83-1C87-FF4C-A638-BCE5B165E080}" type="datetimeFigureOut">
              <a:rPr lang="en-US" smtClean="0">
                <a:solidFill>
                  <a:srgbClr val="000000"/>
                </a:solidFill>
                <a:latin typeface="Arial"/>
              </a:rPr>
              <a:pPr eaLnBrk="1" hangingPunct="1"/>
              <a:t>3/15/25</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eaLnBrk="1" hangingPunct="1"/>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eaLnBrk="1" hangingPunct="1"/>
            <a:fld id="{7CFC9A5A-7D04-2A48-B7BF-DB5E21C5C841}" type="slidenum">
              <a:rPr lang="en-US" smtClean="0">
                <a:solidFill>
                  <a:srgbClr val="000000"/>
                </a:solidFill>
                <a:latin typeface="Arial"/>
              </a:rPr>
              <a:pPr eaLnBrk="1" hangingPunct="1"/>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096974"/>
      </p:ext>
    </p:extLst>
  </p:cSld>
  <p:clrMap bg1="lt1" tx1="dk1" bg2="lt2" tx2="dk2" accent1="accent1" accent2="accent2" accent3="accent3" accent4="accent4" accent5="accent5" accent6="accent6" hlink="hlink" folHlink="folHlink"/>
  <p:sldLayoutIdLst>
    <p:sldLayoutId id="2147508189" r:id="rId1"/>
    <p:sldLayoutId id="2147508190" r:id="rId2"/>
    <p:sldLayoutId id="2147508191" r:id="rId3"/>
    <p:sldLayoutId id="2147508192" r:id="rId4"/>
    <p:sldLayoutId id="2147508193" r:id="rId5"/>
    <p:sldLayoutId id="2147508194" r:id="rId6"/>
    <p:sldLayoutId id="2147508195" r:id="rId7"/>
    <p:sldLayoutId id="2147508196" r:id="rId8"/>
    <p:sldLayoutId id="2147508197" r:id="rId9"/>
    <p:sldLayoutId id="2147508198" r:id="rId10"/>
    <p:sldLayoutId id="214750819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3/15/25</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210806919"/>
      </p:ext>
    </p:extLst>
  </p:cSld>
  <p:clrMap bg1="lt1" tx1="dk1" bg2="lt2" tx2="dk2" accent1="accent1" accent2="accent2" accent3="accent3" accent4="accent4" accent5="accent5" accent6="accent6" hlink="hlink" folHlink="folHlink"/>
  <p:sldLayoutIdLst>
    <p:sldLayoutId id="2147508201" r:id="rId1"/>
    <p:sldLayoutId id="2147508202" r:id="rId2"/>
    <p:sldLayoutId id="2147508203" r:id="rId3"/>
    <p:sldLayoutId id="2147508204" r:id="rId4"/>
    <p:sldLayoutId id="2147508205" r:id="rId5"/>
    <p:sldLayoutId id="2147508206" r:id="rId6"/>
    <p:sldLayoutId id="2147508207" r:id="rId7"/>
    <p:sldLayoutId id="2147508208" r:id="rId8"/>
    <p:sldLayoutId id="2147508209" r:id="rId9"/>
    <p:sldLayoutId id="2147508210" r:id="rId10"/>
    <p:sldLayoutId id="214750821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70D573E8-6576-42AB-B210-C9F85B6A3424}" type="slidenum">
              <a:rPr lang="en-US">
                <a:ea typeface="MS PGothic" pitchFamily="34" charset="-128"/>
                <a:cs typeface="+mn-cs"/>
              </a:rPr>
              <a:pPr>
                <a:defRPr/>
              </a:pPr>
              <a:t>‹#›</a:t>
            </a:fld>
            <a:endParaRPr lang="en-US">
              <a:ea typeface="MS PGothic" pitchFamily="34" charset="-128"/>
              <a:cs typeface="+mn-cs"/>
            </a:endParaRPr>
          </a:p>
        </p:txBody>
      </p:sp>
    </p:spTree>
    <p:extLst>
      <p:ext uri="{BB962C8B-B14F-4D97-AF65-F5344CB8AC3E}">
        <p14:creationId xmlns:p14="http://schemas.microsoft.com/office/powerpoint/2010/main" val="4083746145"/>
      </p:ext>
    </p:extLst>
  </p:cSld>
  <p:clrMap bg1="lt1" tx1="dk1" bg2="lt2" tx2="dk2" accent1="accent1" accent2="accent2" accent3="accent3" accent4="accent4" accent5="accent5" accent6="accent6" hlink="hlink" folHlink="folHlink"/>
  <p:sldLayoutIdLst>
    <p:sldLayoutId id="2147508213" r:id="rId1"/>
    <p:sldLayoutId id="2147508214" r:id="rId2"/>
    <p:sldLayoutId id="2147508215" r:id="rId3"/>
    <p:sldLayoutId id="2147508216" r:id="rId4"/>
    <p:sldLayoutId id="2147508217" r:id="rId5"/>
    <p:sldLayoutId id="2147508218" r:id="rId6"/>
    <p:sldLayoutId id="2147508219" r:id="rId7"/>
    <p:sldLayoutId id="2147508220" r:id="rId8"/>
    <p:sldLayoutId id="2147508221" r:id="rId9"/>
    <p:sldLayoutId id="2147508222" r:id="rId10"/>
    <p:sldLayoutId id="2147508223" r:id="rId11"/>
    <p:sldLayoutId id="2147508224" r:id="rId12"/>
    <p:sldLayoutId id="21475082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1261024314"/>
      </p:ext>
    </p:extLst>
  </p:cSld>
  <p:clrMap bg1="lt1" tx1="dk1" bg2="lt2" tx2="dk2" accent1="accent1" accent2="accent2" accent3="accent3" accent4="accent4" accent5="accent5" accent6="accent6" hlink="hlink" folHlink="folHlink"/>
  <p:sldLayoutIdLst>
    <p:sldLayoutId id="2147508227" r:id="rId1"/>
    <p:sldLayoutId id="2147508228" r:id="rId2"/>
    <p:sldLayoutId id="2147508229" r:id="rId3"/>
    <p:sldLayoutId id="2147508230" r:id="rId4"/>
    <p:sldLayoutId id="2147508231" r:id="rId5"/>
    <p:sldLayoutId id="2147508232" r:id="rId6"/>
    <p:sldLayoutId id="2147508233" r:id="rId7"/>
    <p:sldLayoutId id="2147508234" r:id="rId8"/>
    <p:sldLayoutId id="2147508235" r:id="rId9"/>
    <p:sldLayoutId id="2147508236" r:id="rId10"/>
    <p:sldLayoutId id="2147508237" r:id="rId11"/>
    <p:sldLayoutId id="2147508238" r:id="rId12"/>
    <p:sldLayoutId id="21475082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12806771"/>
      </p:ext>
    </p:extLst>
  </p:cSld>
  <p:clrMap bg1="lt1" tx1="dk1" bg2="lt2" tx2="dk2" accent1="accent1" accent2="accent2" accent3="accent3" accent4="accent4" accent5="accent5" accent6="accent6" hlink="hlink" folHlink="folHlink"/>
  <p:sldLayoutIdLst>
    <p:sldLayoutId id="2147508241" r:id="rId1"/>
    <p:sldLayoutId id="2147508242" r:id="rId2"/>
    <p:sldLayoutId id="2147508243" r:id="rId3"/>
    <p:sldLayoutId id="2147508244" r:id="rId4"/>
    <p:sldLayoutId id="2147508245" r:id="rId5"/>
    <p:sldLayoutId id="2147508246" r:id="rId6"/>
    <p:sldLayoutId id="2147508247" r:id="rId7"/>
    <p:sldLayoutId id="2147508248" r:id="rId8"/>
    <p:sldLayoutId id="2147508249" r:id="rId9"/>
    <p:sldLayoutId id="2147508250" r:id="rId10"/>
    <p:sldLayoutId id="21475082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4994915"/>
      </p:ext>
    </p:extLst>
  </p:cSld>
  <p:clrMap bg1="lt1" tx1="dk1" bg2="lt2" tx2="dk2" accent1="accent1" accent2="accent2" accent3="accent3" accent4="accent4" accent5="accent5" accent6="accent6" hlink="hlink" folHlink="folHlink"/>
  <p:sldLayoutIdLst>
    <p:sldLayoutId id="2147508253" r:id="rId1"/>
    <p:sldLayoutId id="2147508254" r:id="rId2"/>
    <p:sldLayoutId id="2147508255" r:id="rId3"/>
    <p:sldLayoutId id="2147508256" r:id="rId4"/>
    <p:sldLayoutId id="2147508257" r:id="rId5"/>
    <p:sldLayoutId id="2147508258" r:id="rId6"/>
    <p:sldLayoutId id="2147508259" r:id="rId7"/>
    <p:sldLayoutId id="2147508260" r:id="rId8"/>
    <p:sldLayoutId id="2147508261" r:id="rId9"/>
    <p:sldLayoutId id="2147508262" r:id="rId10"/>
    <p:sldLayoutId id="2147508263" r:id="rId11"/>
    <p:sldLayoutId id="2147508264" r:id="rId12"/>
    <p:sldLayoutId id="21475082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84800899"/>
      </p:ext>
    </p:extLst>
  </p:cSld>
  <p:clrMap bg1="lt1" tx1="dk1" bg2="lt2" tx2="dk2" accent1="accent1" accent2="accent2" accent3="accent3" accent4="accent4" accent5="accent5" accent6="accent6" hlink="hlink" folHlink="folHlink"/>
  <p:sldLayoutIdLst>
    <p:sldLayoutId id="2147508267" r:id="rId1"/>
    <p:sldLayoutId id="2147508268" r:id="rId2"/>
    <p:sldLayoutId id="2147508269" r:id="rId3"/>
    <p:sldLayoutId id="2147508270" r:id="rId4"/>
    <p:sldLayoutId id="2147508271" r:id="rId5"/>
    <p:sldLayoutId id="2147508272" r:id="rId6"/>
    <p:sldLayoutId id="2147508273" r:id="rId7"/>
    <p:sldLayoutId id="2147508274" r:id="rId8"/>
    <p:sldLayoutId id="2147508275" r:id="rId9"/>
    <p:sldLayoutId id="2147508276" r:id="rId10"/>
    <p:sldLayoutId id="21475082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86343"/>
      </p:ext>
    </p:extLst>
  </p:cSld>
  <p:clrMap bg1="lt1" tx1="dk1" bg2="lt2" tx2="dk2" accent1="accent1" accent2="accent2" accent3="accent3" accent4="accent4" accent5="accent5" accent6="accent6" hlink="hlink" folHlink="folHlink"/>
  <p:sldLayoutIdLst>
    <p:sldLayoutId id="2147505488" r:id="rId1"/>
    <p:sldLayoutId id="2147505489" r:id="rId2"/>
    <p:sldLayoutId id="2147505490" r:id="rId3"/>
    <p:sldLayoutId id="2147505491" r:id="rId4"/>
    <p:sldLayoutId id="2147505492" r:id="rId5"/>
    <p:sldLayoutId id="2147505493" r:id="rId6"/>
    <p:sldLayoutId id="2147505494" r:id="rId7"/>
    <p:sldLayoutId id="2147505495" r:id="rId8"/>
    <p:sldLayoutId id="2147505496" r:id="rId9"/>
    <p:sldLayoutId id="2147505497" r:id="rId10"/>
    <p:sldLayoutId id="2147505498" r:id="rId11"/>
    <p:sldLayoutId id="2147505499" r:id="rId12"/>
    <p:sldLayoutId id="21475055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000096956"/>
      </p:ext>
    </p:extLst>
  </p:cSld>
  <p:clrMap bg1="lt1" tx1="dk1" bg2="lt2" tx2="dk2" accent1="accent1" accent2="accent2" accent3="accent3" accent4="accent4" accent5="accent5" accent6="accent6" hlink="hlink" folHlink="folHlink"/>
  <p:sldLayoutIdLst>
    <p:sldLayoutId id="2147508279" r:id="rId1"/>
    <p:sldLayoutId id="2147508280" r:id="rId2"/>
    <p:sldLayoutId id="2147508281" r:id="rId3"/>
    <p:sldLayoutId id="2147508282" r:id="rId4"/>
    <p:sldLayoutId id="2147508283" r:id="rId5"/>
    <p:sldLayoutId id="2147508284" r:id="rId6"/>
    <p:sldLayoutId id="2147508285" r:id="rId7"/>
    <p:sldLayoutId id="2147508286" r:id="rId8"/>
    <p:sldLayoutId id="2147508287" r:id="rId9"/>
    <p:sldLayoutId id="2147508288" r:id="rId10"/>
    <p:sldLayoutId id="21475082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261628263"/>
      </p:ext>
    </p:extLst>
  </p:cSld>
  <p:clrMap bg1="lt1" tx1="dk1" bg2="lt2" tx2="dk2" accent1="accent1" accent2="accent2" accent3="accent3" accent4="accent4" accent5="accent5" accent6="accent6" hlink="hlink" folHlink="folHlink"/>
  <p:sldLayoutIdLst>
    <p:sldLayoutId id="2147508291" r:id="rId1"/>
    <p:sldLayoutId id="2147508292" r:id="rId2"/>
    <p:sldLayoutId id="2147508293" r:id="rId3"/>
    <p:sldLayoutId id="2147508294" r:id="rId4"/>
    <p:sldLayoutId id="2147508295" r:id="rId5"/>
    <p:sldLayoutId id="2147508296" r:id="rId6"/>
    <p:sldLayoutId id="2147508297" r:id="rId7"/>
    <p:sldLayoutId id="2147508298" r:id="rId8"/>
    <p:sldLayoutId id="2147508299" r:id="rId9"/>
    <p:sldLayoutId id="2147508300" r:id="rId10"/>
    <p:sldLayoutId id="21475083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eaLnBrk="1" hangingPunct="1"/>
            <a:fld id="{E02A7DA3-09DE-1244-B197-36F6928B640D}" type="slidenum">
              <a:rPr lang="en-US" smtClean="0">
                <a:solidFill>
                  <a:srgbClr val="000000"/>
                </a:solidFill>
              </a:rPr>
              <a:pPr eaLnBrk="1" hangingPunct="1"/>
              <a:t>‹#›</a:t>
            </a:fld>
            <a:endParaRPr lang="en-US">
              <a:solidFill>
                <a:srgbClr val="000000"/>
              </a:solidFill>
            </a:endParaRPr>
          </a:p>
        </p:txBody>
      </p:sp>
    </p:spTree>
    <p:extLst>
      <p:ext uri="{BB962C8B-B14F-4D97-AF65-F5344CB8AC3E}">
        <p14:creationId xmlns:p14="http://schemas.microsoft.com/office/powerpoint/2010/main" val="3106410"/>
      </p:ext>
    </p:extLst>
  </p:cSld>
  <p:clrMap bg1="lt1" tx1="dk1" bg2="lt2" tx2="dk2" accent1="accent1" accent2="accent2" accent3="accent3" accent4="accent4" accent5="accent5" accent6="accent6" hlink="hlink" folHlink="folHlink"/>
  <p:sldLayoutIdLst>
    <p:sldLayoutId id="2147505502" r:id="rId1"/>
    <p:sldLayoutId id="2147505503" r:id="rId2"/>
    <p:sldLayoutId id="2147505504" r:id="rId3"/>
    <p:sldLayoutId id="2147505505" r:id="rId4"/>
    <p:sldLayoutId id="2147505506" r:id="rId5"/>
    <p:sldLayoutId id="2147505507" r:id="rId6"/>
    <p:sldLayoutId id="2147505508" r:id="rId7"/>
    <p:sldLayoutId id="2147505509" r:id="rId8"/>
    <p:sldLayoutId id="2147505510" r:id="rId9"/>
    <p:sldLayoutId id="2147505511" r:id="rId10"/>
    <p:sldLayoutId id="2147505512" r:id="rId11"/>
    <p:sldLayoutId id="2147505513" r:id="rId12"/>
    <p:sldLayoutId id="214750551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1263309482"/>
      </p:ext>
    </p:extLst>
  </p:cSld>
  <p:clrMap bg1="dk2" tx1="lt1" bg2="dk1" tx2="lt2" accent1="accent1" accent2="accent2" accent3="accent3" accent4="accent4" accent5="accent5" accent6="accent6" hlink="hlink" folHlink="folHlink"/>
  <p:sldLayoutIdLst>
    <p:sldLayoutId id="2147505516" r:id="rId1"/>
    <p:sldLayoutId id="2147505517" r:id="rId2"/>
    <p:sldLayoutId id="2147505518" r:id="rId3"/>
    <p:sldLayoutId id="2147505519" r:id="rId4"/>
    <p:sldLayoutId id="2147505520" r:id="rId5"/>
    <p:sldLayoutId id="2147505521" r:id="rId6"/>
    <p:sldLayoutId id="2147505522" r:id="rId7"/>
    <p:sldLayoutId id="2147505523" r:id="rId8"/>
    <p:sldLayoutId id="2147505524" r:id="rId9"/>
    <p:sldLayoutId id="2147505525" r:id="rId10"/>
    <p:sldLayoutId id="214750552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fld id="{8F8E74A1-7CD4-AD4A-96DC-2407E1E6064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35892"/>
      </p:ext>
    </p:extLst>
  </p:cSld>
  <p:clrMap bg1="lt1" tx1="dk1" bg2="lt2" tx2="dk2" accent1="accent1" accent2="accent2" accent3="accent3" accent4="accent4" accent5="accent5" accent6="accent6" hlink="hlink" folHlink="folHlink"/>
  <p:sldLayoutIdLst>
    <p:sldLayoutId id="2147505528" r:id="rId1"/>
    <p:sldLayoutId id="2147505529" r:id="rId2"/>
    <p:sldLayoutId id="2147505530" r:id="rId3"/>
    <p:sldLayoutId id="2147505531" r:id="rId4"/>
    <p:sldLayoutId id="2147505532" r:id="rId5"/>
    <p:sldLayoutId id="2147505533" r:id="rId6"/>
    <p:sldLayoutId id="2147505534" r:id="rId7"/>
    <p:sldLayoutId id="2147505535" r:id="rId8"/>
    <p:sldLayoutId id="2147505536" r:id="rId9"/>
    <p:sldLayoutId id="2147505537" r:id="rId10"/>
    <p:sldLayoutId id="21475055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2781531753"/>
      </p:ext>
    </p:extLst>
  </p:cSld>
  <p:clrMap bg1="dk2" tx1="lt1" bg2="dk1" tx2="lt2" accent1="accent1" accent2="accent2" accent3="accent3" accent4="accent4" accent5="accent5" accent6="accent6" hlink="hlink" folHlink="folHlink"/>
  <p:sldLayoutIdLst>
    <p:sldLayoutId id="2147505540" r:id="rId1"/>
    <p:sldLayoutId id="2147505541" r:id="rId2"/>
    <p:sldLayoutId id="2147505542" r:id="rId3"/>
    <p:sldLayoutId id="2147505543" r:id="rId4"/>
    <p:sldLayoutId id="2147505544" r:id="rId5"/>
    <p:sldLayoutId id="2147505545" r:id="rId6"/>
    <p:sldLayoutId id="2147505546" r:id="rId7"/>
    <p:sldLayoutId id="2147505547" r:id="rId8"/>
    <p:sldLayoutId id="2147505548" r:id="rId9"/>
    <p:sldLayoutId id="2147505549" r:id="rId10"/>
    <p:sldLayoutId id="214750555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defRPr>
            </a:lvl1pPr>
          </a:lstStyle>
          <a:p>
            <a:pPr>
              <a:spcBef>
                <a:spcPct val="50000"/>
              </a:spcBef>
            </a:pPr>
            <a:fld id="{BCDEF994-24FE-2747-BC35-67C4F3794A90}" type="slidenum">
              <a:rPr lang="en-US" smtClean="0">
                <a:solidFill>
                  <a:srgbClr val="578963"/>
                </a:solidFill>
                <a:cs typeface="Times New Roman" charset="0"/>
              </a:rPr>
              <a:pPr>
                <a:spcBef>
                  <a:spcPct val="50000"/>
                </a:spcBef>
              </a:pPr>
              <a:t>‹#›</a:t>
            </a:fld>
            <a:endParaRPr lang="en-US">
              <a:solidFill>
                <a:srgbClr val="578963"/>
              </a:solidFill>
              <a:cs typeface="Times New Roman" charset="0"/>
            </a:endParaRPr>
          </a:p>
        </p:txBody>
      </p:sp>
    </p:spTree>
    <p:extLst>
      <p:ext uri="{BB962C8B-B14F-4D97-AF65-F5344CB8AC3E}">
        <p14:creationId xmlns:p14="http://schemas.microsoft.com/office/powerpoint/2010/main" val="2312297533"/>
      </p:ext>
    </p:extLst>
  </p:cSld>
  <p:clrMap bg1="lt1" tx1="dk1" bg2="lt2" tx2="dk2" accent1="accent1" accent2="accent2" accent3="accent3" accent4="accent4" accent5="accent5" accent6="accent6" hlink="hlink" folHlink="folHlink"/>
  <p:sldLayoutIdLst>
    <p:sldLayoutId id="2147505552" r:id="rId1"/>
    <p:sldLayoutId id="2147505553" r:id="rId2"/>
    <p:sldLayoutId id="2147505554" r:id="rId3"/>
    <p:sldLayoutId id="2147505555" r:id="rId4"/>
    <p:sldLayoutId id="2147505556" r:id="rId5"/>
    <p:sldLayoutId id="2147505557" r:id="rId6"/>
    <p:sldLayoutId id="2147505558" r:id="rId7"/>
    <p:sldLayoutId id="2147505559" r:id="rId8"/>
    <p:sldLayoutId id="2147505560" r:id="rId9"/>
    <p:sldLayoutId id="2147505561" r:id="rId10"/>
    <p:sldLayoutId id="2147505562"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11.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1.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1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1.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11.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1.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121.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2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12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5.xml"/><Relationship Id="rId1" Type="http://schemas.openxmlformats.org/officeDocument/2006/relationships/themeOverride" Target="../theme/themeOverride5.xml"/><Relationship Id="rId4" Type="http://schemas.openxmlformats.org/officeDocument/2006/relationships/image" Target="../media/image94.wmf"/></Relationships>
</file>

<file path=ppt/slides/_rels/slide1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91.xml"/><Relationship Id="rId1" Type="http://schemas.openxmlformats.org/officeDocument/2006/relationships/themeOverride" Target="../theme/themeOverride6.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7.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8.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10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1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116.xml"/><Relationship Id="rId4"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1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111.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9.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0.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1.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2.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3.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4.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1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07.png"/></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4.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5.xml"/><Relationship Id="rId1" Type="http://schemas.openxmlformats.org/officeDocument/2006/relationships/slideLayout" Target="../slideLayouts/slideLayout39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6.xml"/><Relationship Id="rId1" Type="http://schemas.openxmlformats.org/officeDocument/2006/relationships/slideLayout" Target="../slideLayouts/slideLayout392.xml"/><Relationship Id="rId5" Type="http://schemas.openxmlformats.org/officeDocument/2006/relationships/image" Target="../media/image127.png"/><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7.xml"/><Relationship Id="rId1" Type="http://schemas.openxmlformats.org/officeDocument/2006/relationships/slideLayout" Target="../slideLayouts/slideLayout14.xml"/><Relationship Id="rId5" Type="http://schemas.openxmlformats.org/officeDocument/2006/relationships/image" Target="../media/image126.png"/><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9.xml"/><Relationship Id="rId1" Type="http://schemas.openxmlformats.org/officeDocument/2006/relationships/slideLayout" Target="../slideLayouts/slideLayout39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8.xml"/><Relationship Id="rId1" Type="http://schemas.openxmlformats.org/officeDocument/2006/relationships/slideLayout" Target="../slideLayouts/slideLayout189.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9.xml"/><Relationship Id="rId1" Type="http://schemas.openxmlformats.org/officeDocument/2006/relationships/slideLayout" Target="../slideLayouts/slideLayout189.xml"/></Relationships>
</file>

<file path=ppt/slides/_rels/slide16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2.xml"/><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3.xml"/><Relationship Id="rId1" Type="http://schemas.openxmlformats.org/officeDocument/2006/relationships/slideLayout" Target="../slideLayouts/slideLayout335.xml"/></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4.xml"/><Relationship Id="rId1" Type="http://schemas.openxmlformats.org/officeDocument/2006/relationships/slideLayout" Target="../slideLayouts/slideLayout335.xml"/></Relationships>
</file>

<file path=ppt/slides/_rels/slide1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335.xml"/></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335.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335.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335.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9.xml"/><Relationship Id="rId1" Type="http://schemas.openxmlformats.org/officeDocument/2006/relationships/slideLayout" Target="../slideLayouts/slideLayout33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0.xml"/><Relationship Id="rId1" Type="http://schemas.openxmlformats.org/officeDocument/2006/relationships/slideLayout" Target="../slideLayouts/slideLayout3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1.xml"/><Relationship Id="rId1" Type="http://schemas.openxmlformats.org/officeDocument/2006/relationships/slideLayout" Target="../slideLayouts/slideLayout33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2.xml"/><Relationship Id="rId1" Type="http://schemas.openxmlformats.org/officeDocument/2006/relationships/slideLayout" Target="../slideLayouts/slideLayout33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3.xml"/><Relationship Id="rId1" Type="http://schemas.openxmlformats.org/officeDocument/2006/relationships/slideLayout" Target="../slideLayouts/slideLayout33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6.xml"/><Relationship Id="rId1" Type="http://schemas.openxmlformats.org/officeDocument/2006/relationships/slideLayout" Target="../slideLayouts/slideLayout18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18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8.xml"/><Relationship Id="rId1" Type="http://schemas.openxmlformats.org/officeDocument/2006/relationships/slideLayout" Target="../slideLayouts/slideLayout18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9.xml"/><Relationship Id="rId1" Type="http://schemas.openxmlformats.org/officeDocument/2006/relationships/slideLayout" Target="../slideLayouts/slideLayout190.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0.xml"/><Relationship Id="rId1" Type="http://schemas.openxmlformats.org/officeDocument/2006/relationships/slideLayout" Target="../slideLayouts/slideLayout18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1.xml"/><Relationship Id="rId1" Type="http://schemas.openxmlformats.org/officeDocument/2006/relationships/slideLayout" Target="../slideLayouts/slideLayout189.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51.xml"/></Relationships>
</file>

<file path=ppt/slides/_rels/slide1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4.xml"/><Relationship Id="rId1" Type="http://schemas.openxmlformats.org/officeDocument/2006/relationships/slideLayout" Target="../slideLayouts/slideLayout189.xml"/></Relationships>
</file>

<file path=ppt/slides/_rels/slide1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5.xml"/><Relationship Id="rId1" Type="http://schemas.openxmlformats.org/officeDocument/2006/relationships/slideLayout" Target="../slideLayouts/slideLayout14.xml"/><Relationship Id="rId4" Type="http://schemas.openxmlformats.org/officeDocument/2006/relationships/image" Target="../media/image163.png"/></Relationships>
</file>

<file path=ppt/slides/_rels/slide1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57.xml"/></Relationships>
</file>

<file path=ppt/slides/_rels/slide1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8.xml"/><Relationship Id="rId1" Type="http://schemas.openxmlformats.org/officeDocument/2006/relationships/slideLayout" Target="../slideLayouts/slideLayout189.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5.xml"/></Relationships>
</file>

<file path=ppt/slides/_rels/slide1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5.xml"/><Relationship Id="rId1" Type="http://schemas.openxmlformats.org/officeDocument/2006/relationships/slideLayout" Target="../slideLayouts/slideLayout360.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6.xml"/><Relationship Id="rId1" Type="http://schemas.openxmlformats.org/officeDocument/2006/relationships/slideLayout" Target="../slideLayouts/slideLayout16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7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6.xml"/><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0.xml"/></Relationships>
</file>

<file path=ppt/slides/_rels/slide21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78.xml"/><Relationship Id="rId1" Type="http://schemas.openxmlformats.org/officeDocument/2006/relationships/slideLayout" Target="../slideLayouts/slideLayout464.xml"/><Relationship Id="rId4" Type="http://schemas.openxmlformats.org/officeDocument/2006/relationships/image" Target="../media/image18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0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0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0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06.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0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211.xml"/></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8.xml"/><Relationship Id="rId1" Type="http://schemas.openxmlformats.org/officeDocument/2006/relationships/slideLayout" Target="../slideLayouts/slideLayout2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1.xml"/><Relationship Id="rId1" Type="http://schemas.openxmlformats.org/officeDocument/2006/relationships/themeOverride" Target="../theme/themeOverride4.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38.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0.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11.xml"/><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6.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1.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06.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9.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06.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06.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06.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06.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06.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06.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06.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2.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1.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10163"/>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8715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TW" altLang="en-US" sz="4000" b="1" dirty="0">
                <a:solidFill>
                  <a:prstClr val="white"/>
                </a:solidFill>
                <a:effectLst>
                  <a:glow rad="152400">
                    <a:prstClr val="black"/>
                  </a:glow>
                </a:effectLst>
                <a:latin typeface="Arial"/>
                <a:cs typeface="Arial"/>
              </a:rPr>
              <a:t>七星和七个金灯台</a:t>
            </a:r>
            <a:r>
              <a:rPr lang="zh-CN" altLang="en-US" sz="4000" b="1" dirty="0">
                <a:solidFill>
                  <a:prstClr val="white"/>
                </a:solidFill>
                <a:effectLst>
                  <a:glow rad="152400">
                    <a:prstClr val="black"/>
                  </a:glow>
                </a:effectLst>
                <a:latin typeface="Arial"/>
                <a:cs typeface="Arial"/>
              </a:rPr>
              <a:t>指什么</a:t>
            </a:r>
            <a:r>
              <a:rPr lang="en-US" sz="4000" b="1" dirty="0">
                <a:solidFill>
                  <a:schemeClr val="bg1"/>
                </a:solidFill>
                <a:effectLst>
                  <a:glow rad="152400">
                    <a:schemeClr val="tx1"/>
                  </a:glow>
                </a:effectLst>
                <a:latin typeface="Arial"/>
                <a:cs typeface="Arial"/>
              </a:rPr>
              <a:t>(1:20 </a:t>
            </a:r>
            <a:r>
              <a:rPr lang="zh-CN" altLang="en-US" sz="4000" b="1" dirty="0">
                <a:solidFill>
                  <a:schemeClr val="bg1"/>
                </a:solidFill>
                <a:effectLst>
                  <a:glow rad="152400">
                    <a:schemeClr val="tx1"/>
                  </a:glow>
                </a:effectLst>
                <a:latin typeface="Arial"/>
                <a:cs typeface="Arial"/>
              </a:rPr>
              <a: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589830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3"/>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rPr>
              <a:t>我淋浴时，旁边就是一个同性恋者。你工作时，身旁也可能就有这样的人。</a:t>
            </a:r>
            <a:endParaRPr lang="en-US" b="1" dirty="0">
              <a:solidFill>
                <a:srgbClr val="CCFFCC"/>
              </a:solidFil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通过</a:t>
            </a:r>
            <a:r>
              <a:rPr lang="en-US" sz="3200" b="1" dirty="0">
                <a:solidFill>
                  <a:srgbClr val="FFFFFF"/>
                </a:solidFill>
              </a:rPr>
              <a:t> ENDA </a:t>
            </a:r>
            <a:r>
              <a:rPr lang="zh-CN" altLang="en-US" sz="3200" b="1" dirty="0">
                <a:solidFill>
                  <a:srgbClr val="FFFFFF"/>
                </a:solidFill>
              </a:rPr>
              <a:t>法案</a:t>
            </a:r>
            <a:r>
              <a:rPr lang="en-US" sz="3200" b="1" dirty="0">
                <a:solidFill>
                  <a:srgbClr val="FFFFFF"/>
                </a:solidFill>
              </a:rPr>
              <a:t>.</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6482338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zh-CN" altLang="en-US" b="1" dirty="0"/>
              <a:t>大部分保守的基督徒反对此法案</a:t>
            </a:r>
            <a:endParaRPr lang="en-US" b="1" dirty="0"/>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“非歧视就业法案”</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8000" b="1" dirty="0">
                <a:solidFill>
                  <a:srgbClr val="FFFF00"/>
                </a:solidFill>
              </a:rPr>
              <a:t>停止</a:t>
            </a:r>
            <a:endParaRPr lang="en-US" sz="8000" b="1" dirty="0">
              <a:solidFill>
                <a:srgbClr val="FFFF00"/>
              </a:solidFill>
            </a:endParaRPr>
          </a:p>
        </p:txBody>
      </p:sp>
    </p:spTree>
    <p:extLst>
      <p:ext uri="{BB962C8B-B14F-4D97-AF65-F5344CB8AC3E}">
        <p14:creationId xmlns:p14="http://schemas.microsoft.com/office/powerpoint/2010/main" val="34277545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0888" y="760331"/>
            <a:ext cx="3930374" cy="1591365"/>
          </a:xfrm>
        </p:spPr>
        <p:txBody>
          <a:bodyPr/>
          <a:lstStyle/>
          <a:p>
            <a:r>
              <a:rPr lang="zh-CN" altLang="en-US" sz="3600" b="1" dirty="0">
                <a:solidFill>
                  <a:srgbClr val="000090"/>
                </a:solidFill>
              </a:rPr>
              <a:t>从前不适用该法案</a:t>
            </a:r>
            <a:endParaRPr lang="en-US" sz="3600" b="1" dirty="0">
              <a:solidFill>
                <a:srgbClr val="000090"/>
              </a:solidFill>
            </a:endParaRPr>
          </a:p>
        </p:txBody>
      </p:sp>
      <p:sp>
        <p:nvSpPr>
          <p:cNvPr id="3" name="Rectangle 2"/>
          <p:cNvSpPr/>
          <p:nvPr/>
        </p:nvSpPr>
        <p:spPr>
          <a:xfrm>
            <a:off x="500157" y="3713348"/>
            <a:ext cx="7894983" cy="2677624"/>
          </a:xfrm>
          <a:prstGeom prst="rect">
            <a:avLst/>
          </a:prstGeom>
        </p:spPr>
        <p:txBody>
          <a:bodyPr wrap="square" lIns="91407" tIns="45704" rIns="91407" bIns="45704">
            <a:spAutoFit/>
          </a:bodyPr>
          <a:lstStyle/>
          <a:p>
            <a:pPr defTabSz="457035" eaLnBrk="1" fontAlgn="auto" hangingPunct="1">
              <a:spcBef>
                <a:spcPts val="0"/>
              </a:spcBef>
              <a:spcAft>
                <a:spcPts val="0"/>
              </a:spcAft>
            </a:pPr>
            <a:r>
              <a:rPr lang="en-US" sz="2800" b="1" dirty="0">
                <a:solidFill>
                  <a:srgbClr val="000090"/>
                </a:solidFill>
                <a:latin typeface="Arial"/>
                <a:ea typeface="+mn-ea"/>
                <a:cs typeface="Arial"/>
              </a:rPr>
              <a:t>“</a:t>
            </a:r>
            <a:r>
              <a:rPr lang="zh-CN" altLang="en-US" sz="2800" b="1" dirty="0">
                <a:solidFill>
                  <a:srgbClr val="000090"/>
                </a:solidFill>
                <a:latin typeface="Arial"/>
                <a:ea typeface="+mn-ea"/>
                <a:cs typeface="Arial"/>
              </a:rPr>
              <a:t>目前（</a:t>
            </a:r>
            <a:r>
              <a:rPr lang="en-US" altLang="zh-CN" sz="2800" b="1" dirty="0">
                <a:solidFill>
                  <a:srgbClr val="000090"/>
                </a:solidFill>
                <a:latin typeface="Arial"/>
                <a:ea typeface="+mn-ea"/>
                <a:cs typeface="Arial"/>
              </a:rPr>
              <a:t>2013</a:t>
            </a:r>
            <a:r>
              <a:rPr lang="zh-CN" altLang="en-US" sz="2800" b="1" dirty="0">
                <a:solidFill>
                  <a:srgbClr val="000090"/>
                </a:solidFill>
                <a:latin typeface="Arial"/>
                <a:ea typeface="+mn-ea"/>
                <a:cs typeface="Arial"/>
              </a:rPr>
              <a:t>年</a:t>
            </a:r>
            <a:r>
              <a:rPr lang="en-US" altLang="zh-CN" sz="2800" b="1" dirty="0">
                <a:solidFill>
                  <a:srgbClr val="000090"/>
                </a:solidFill>
                <a:latin typeface="Arial"/>
                <a:ea typeface="+mn-ea"/>
                <a:cs typeface="Arial"/>
              </a:rPr>
              <a:t>10</a:t>
            </a:r>
            <a:r>
              <a:rPr lang="zh-CN" altLang="en-US" sz="2800" b="1" dirty="0">
                <a:solidFill>
                  <a:srgbClr val="000090"/>
                </a:solidFill>
                <a:latin typeface="Arial"/>
                <a:ea typeface="+mn-ea"/>
                <a:cs typeface="Arial"/>
              </a:rPr>
              <a:t>月</a:t>
            </a:r>
            <a:r>
              <a:rPr lang="en-US" altLang="zh-CN" sz="2800" b="1" dirty="0">
                <a:solidFill>
                  <a:srgbClr val="000090"/>
                </a:solidFill>
                <a:latin typeface="Arial"/>
                <a:ea typeface="+mn-ea"/>
                <a:cs typeface="Arial"/>
              </a:rPr>
              <a:t>30</a:t>
            </a:r>
            <a:r>
              <a:rPr lang="zh-CN" altLang="en-US" sz="2800" b="1" dirty="0">
                <a:solidFill>
                  <a:srgbClr val="000090"/>
                </a:solidFill>
                <a:latin typeface="Arial"/>
                <a:ea typeface="+mn-ea"/>
                <a:cs typeface="Arial"/>
              </a:rPr>
              <a:t>日），</a:t>
            </a:r>
            <a:r>
              <a:rPr lang="en-US" altLang="zh-CN" sz="2800" b="1" dirty="0">
                <a:solidFill>
                  <a:srgbClr val="000090"/>
                </a:solidFill>
                <a:latin typeface="Arial"/>
                <a:ea typeface="+mn-ea"/>
                <a:cs typeface="Arial"/>
              </a:rPr>
              <a:t>ENDA</a:t>
            </a:r>
            <a:r>
              <a:rPr lang="zh-CN" altLang="en-US" sz="2800" b="1" dirty="0">
                <a:solidFill>
                  <a:srgbClr val="000090"/>
                </a:solidFill>
                <a:latin typeface="Arial"/>
                <a:ea typeface="+mn-ea"/>
                <a:cs typeface="Arial"/>
              </a:rPr>
              <a:t>法案有一个宗教除外条款，此条款允许宗教组织，比如教会或者教会学校，在用工方面对同性恋，双性恋，变性者有不同对待。然而，类似规定在</a:t>
            </a:r>
            <a:r>
              <a:rPr lang="en-US" altLang="zh-CN" sz="2800" b="1" dirty="0">
                <a:solidFill>
                  <a:srgbClr val="000090"/>
                </a:solidFill>
                <a:latin typeface="Arial"/>
                <a:ea typeface="+mn-ea"/>
                <a:cs typeface="Arial"/>
              </a:rPr>
              <a:t>1964</a:t>
            </a:r>
            <a:r>
              <a:rPr lang="zh-CN" altLang="en-US" sz="2800" b="1" dirty="0">
                <a:solidFill>
                  <a:srgbClr val="000090"/>
                </a:solidFill>
                <a:latin typeface="Arial"/>
                <a:ea typeface="+mn-ea"/>
                <a:cs typeface="Arial"/>
              </a:rPr>
              <a:t>年的</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民权法案</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第七条中找不到（甚至有抵触）；第七条禁止宗教组织基于种族，性别，国籍的歧视。</a:t>
            </a:r>
            <a:endParaRPr lang="en-US" sz="2800" b="1" dirty="0">
              <a:solidFill>
                <a:srgbClr val="000090"/>
              </a:solidFill>
              <a:latin typeface="Arial"/>
              <a:ea typeface="+mn-ea"/>
              <a:cs typeface="Arial"/>
            </a:endParaRPr>
          </a:p>
        </p:txBody>
      </p:sp>
      <p:pic>
        <p:nvPicPr>
          <p:cNvPr id="4" name="Picture 3"/>
          <p:cNvPicPr>
            <a:picLocks noChangeAspect="1"/>
          </p:cNvPicPr>
          <p:nvPr/>
        </p:nvPicPr>
        <p:blipFill>
          <a:blip r:embed="rId3"/>
          <a:stretch>
            <a:fillRect/>
          </a:stretch>
        </p:blipFill>
        <p:spPr>
          <a:xfrm>
            <a:off x="218889" y="793454"/>
            <a:ext cx="4152900" cy="1676400"/>
          </a:xfrm>
          <a:prstGeom prst="rect">
            <a:avLst/>
          </a:prstGeom>
        </p:spPr>
      </p:pic>
      <p:sp>
        <p:nvSpPr>
          <p:cNvPr id="5" name="Title 1"/>
          <p:cNvSpPr txBox="1">
            <a:spLocks/>
          </p:cNvSpPr>
          <p:nvPr/>
        </p:nvSpPr>
        <p:spPr bwMode="auto">
          <a:xfrm>
            <a:off x="0" y="2659422"/>
            <a:ext cx="9144000" cy="667578"/>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600" b="1" dirty="0">
                <a:solidFill>
                  <a:srgbClr val="FFFFFF"/>
                </a:solidFill>
              </a:rPr>
              <a:t>华盛顿刀锋报</a:t>
            </a:r>
            <a:r>
              <a:rPr lang="en-US" altLang="zh-CN" sz="3600" b="1" dirty="0">
                <a:solidFill>
                  <a:srgbClr val="FFFFFF"/>
                </a:solidFill>
              </a:rPr>
              <a:t>—</a:t>
            </a:r>
            <a:r>
              <a:rPr lang="zh-CN" altLang="en-US" sz="3600" b="1" dirty="0">
                <a:solidFill>
                  <a:srgbClr val="FFFFFF"/>
                </a:solidFill>
              </a:rPr>
              <a:t>美国同性恋新闻领头报纸</a:t>
            </a:r>
            <a:endParaRPr lang="en-US" sz="3600" b="1" dirty="0">
              <a:solidFill>
                <a:srgbClr val="FFFFFF"/>
              </a:solidFill>
            </a:endParaRPr>
          </a:p>
        </p:txBody>
      </p:sp>
      <p:sp>
        <p:nvSpPr>
          <p:cNvPr id="6" name="Title 1"/>
          <p:cNvSpPr txBox="1">
            <a:spLocks/>
          </p:cNvSpPr>
          <p:nvPr/>
        </p:nvSpPr>
        <p:spPr bwMode="auto">
          <a:xfrm>
            <a:off x="4245665" y="1833244"/>
            <a:ext cx="4898335" cy="319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862180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a:t>ENDA </a:t>
            </a:r>
            <a:r>
              <a:rPr lang="zh-CN" altLang="en-US" b="1" dirty="0"/>
              <a:t>法案的遣词造句</a:t>
            </a:r>
            <a:endParaRPr lang="en-US" b="1" dirty="0"/>
          </a:p>
        </p:txBody>
      </p:sp>
      <p:sp>
        <p:nvSpPr>
          <p:cNvPr id="3" name="Rectangle 2"/>
          <p:cNvSpPr/>
          <p:nvPr/>
        </p:nvSpPr>
        <p:spPr>
          <a:xfrm>
            <a:off x="717330" y="2893084"/>
            <a:ext cx="7894983" cy="3046956"/>
          </a:xfrm>
          <a:prstGeom prst="rect">
            <a:avLst/>
          </a:prstGeom>
          <a:solidFill>
            <a:schemeClr val="accent4">
              <a:lumMod val="75000"/>
              <a:lumOff val="25000"/>
            </a:schemeClr>
          </a:solidFill>
        </p:spPr>
        <p:txBody>
          <a:bodyPr wrap="square" lIns="91407" tIns="45704" rIns="91407" bIns="45704">
            <a:spAutoFit/>
          </a:bodyPr>
          <a:lstStyle/>
          <a:p>
            <a:pPr defTabSz="457035" eaLnBrk="1" fontAlgn="auto" hangingPunct="1">
              <a:spcBef>
                <a:spcPts val="0"/>
              </a:spcBef>
              <a:spcAft>
                <a:spcPts val="0"/>
              </a:spcAft>
            </a:pPr>
            <a:r>
              <a:rPr lang="en-US" sz="3200" b="1" dirty="0">
                <a:solidFill>
                  <a:srgbClr val="FFFFFF"/>
                </a:solidFill>
                <a:latin typeface="Arial"/>
                <a:ea typeface="+mn-ea"/>
                <a:cs typeface="Arial"/>
              </a:rPr>
              <a:t>“</a:t>
            </a:r>
            <a:r>
              <a:rPr lang="zh-CN" altLang="en-US" sz="3200" dirty="0">
                <a:solidFill>
                  <a:srgbClr val="FFFFFF"/>
                </a:solidFill>
              </a:rPr>
              <a:t>用人单位因着个人（求职者，受雇人）</a:t>
            </a:r>
            <a:r>
              <a:rPr lang="zh-CN" altLang="en-US" sz="3200" dirty="0">
                <a:solidFill>
                  <a:srgbClr val="FFFF00"/>
                </a:solidFill>
              </a:rPr>
              <a:t>实际的或者被认定的性别取向或</a:t>
            </a:r>
            <a:r>
              <a:rPr lang="zh-CN" altLang="en-US" sz="3200" dirty="0">
                <a:solidFill>
                  <a:schemeClr val="bg1"/>
                </a:solidFill>
              </a:rPr>
              <a:t>性别身份而拒绝雇用任何人，或开除任何人，或在工资，工期，工作条件，就业权利方面歧视任何个人，都是非法的。</a:t>
            </a:r>
            <a:endParaRPr lang="en-US" sz="3200" dirty="0">
              <a:solidFill>
                <a:schemeClr val="bg1"/>
              </a:solidFill>
            </a:endParaRPr>
          </a:p>
          <a:p>
            <a:pPr defTabSz="457035" eaLnBrk="1" fontAlgn="auto" hangingPunct="1">
              <a:spcBef>
                <a:spcPts val="0"/>
              </a:spcBef>
              <a:spcAft>
                <a:spcPts val="0"/>
              </a:spcAft>
            </a:pPr>
            <a:endParaRPr lang="en-US" sz="3200" b="1" dirty="0">
              <a:solidFill>
                <a:srgbClr val="FFFFFF"/>
              </a:solidFill>
              <a:latin typeface="Arial"/>
              <a:ea typeface="+mn-ea"/>
              <a:cs typeface="Arial"/>
            </a:endParaRPr>
          </a:p>
        </p:txBody>
      </p:sp>
      <p:pic>
        <p:nvPicPr>
          <p:cNvPr id="4" name="Picture 3"/>
          <p:cNvPicPr>
            <a:picLocks noChangeAspect="1"/>
          </p:cNvPicPr>
          <p:nvPr/>
        </p:nvPicPr>
        <p:blipFill>
          <a:blip r:embed="rId3"/>
          <a:stretch>
            <a:fillRect/>
          </a:stretch>
        </p:blipFill>
        <p:spPr>
          <a:xfrm>
            <a:off x="0" y="0"/>
            <a:ext cx="2304478" cy="2136340"/>
          </a:xfrm>
          <a:prstGeom prst="rect">
            <a:avLst/>
          </a:prstGeom>
        </p:spPr>
      </p:pic>
    </p:spTree>
    <p:extLst>
      <p:ext uri="{BB962C8B-B14F-4D97-AF65-F5344CB8AC3E}">
        <p14:creationId xmlns:p14="http://schemas.microsoft.com/office/powerpoint/2010/main" val="17537173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sz="4000" b="1" dirty="0"/>
              <a:t>ENDA </a:t>
            </a:r>
            <a:r>
              <a:rPr lang="zh-CN" altLang="en-US" sz="4000" b="1" dirty="0"/>
              <a:t>参议院投票</a:t>
            </a:r>
            <a:r>
              <a:rPr lang="en-US" sz="4000" b="1" dirty="0"/>
              <a:t> (</a:t>
            </a:r>
            <a:r>
              <a:rPr lang="en-US" altLang="zh-CN" sz="4000" b="1" dirty="0"/>
              <a:t>20</a:t>
            </a:r>
            <a:r>
              <a:rPr lang="en-US" sz="4000" b="1" dirty="0"/>
              <a:t>13</a:t>
            </a:r>
            <a:r>
              <a:rPr lang="zh-CN" altLang="en-US" sz="4000" b="1" dirty="0"/>
              <a:t>年</a:t>
            </a:r>
            <a:r>
              <a:rPr lang="en-US" altLang="zh-CN" sz="4000" b="1" dirty="0"/>
              <a:t>11</a:t>
            </a:r>
            <a:r>
              <a:rPr lang="zh-CN" altLang="en-US" sz="4000" b="1" dirty="0"/>
              <a:t>月</a:t>
            </a:r>
            <a:r>
              <a:rPr lang="en-US" altLang="zh-CN" sz="4000" b="1" dirty="0"/>
              <a:t>5</a:t>
            </a:r>
            <a:r>
              <a:rPr lang="zh-CN" altLang="en-US" sz="4000" b="1" dirty="0"/>
              <a:t>日</a:t>
            </a:r>
            <a:r>
              <a:rPr lang="en-US" sz="4000" b="1" dirty="0"/>
              <a:t>)</a:t>
            </a:r>
          </a:p>
        </p:txBody>
      </p:sp>
      <p:sp>
        <p:nvSpPr>
          <p:cNvPr id="3" name="Title 1"/>
          <p:cNvSpPr txBox="1">
            <a:spLocks/>
          </p:cNvSpPr>
          <p:nvPr/>
        </p:nvSpPr>
        <p:spPr bwMode="auto">
          <a:xfrm>
            <a:off x="1" y="1466193"/>
            <a:ext cx="5499724" cy="4963720"/>
          </a:xfrm>
          <a:prstGeom prst="rect">
            <a:avLst/>
          </a:prstGeom>
          <a:noFill/>
          <a:ln>
            <a:no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2000" b="1" dirty="0">
                <a:solidFill>
                  <a:srgbClr val="FFFFFF"/>
                </a:solidFill>
              </a:rPr>
              <a:t>“</a:t>
            </a:r>
            <a:r>
              <a:rPr lang="zh-CN" altLang="en-US" sz="2000" b="1" dirty="0">
                <a:solidFill>
                  <a:srgbClr val="FFFFFF"/>
                </a:solidFill>
              </a:rPr>
              <a:t>以</a:t>
            </a:r>
            <a:r>
              <a:rPr lang="en-US" sz="2000" b="1" dirty="0">
                <a:solidFill>
                  <a:srgbClr val="FFFFFF"/>
                </a:solidFill>
              </a:rPr>
              <a:t>61</a:t>
            </a:r>
            <a:r>
              <a:rPr lang="zh-CN" altLang="en-US" sz="2000" b="1" dirty="0">
                <a:solidFill>
                  <a:srgbClr val="FFFFFF"/>
                </a:solidFill>
              </a:rPr>
              <a:t>票赞成</a:t>
            </a:r>
            <a:r>
              <a:rPr lang="en-US" altLang="zh-CN" sz="2000" b="1" dirty="0">
                <a:solidFill>
                  <a:srgbClr val="FFFFFF"/>
                </a:solidFill>
              </a:rPr>
              <a:t>--</a:t>
            </a:r>
            <a:r>
              <a:rPr lang="en-US" sz="2000" b="1" dirty="0">
                <a:solidFill>
                  <a:srgbClr val="FFFFFF"/>
                </a:solidFill>
              </a:rPr>
              <a:t>30</a:t>
            </a:r>
            <a:r>
              <a:rPr lang="zh-CN" altLang="en-US" sz="2000" b="1" dirty="0">
                <a:solidFill>
                  <a:srgbClr val="FFFFFF"/>
                </a:solidFill>
              </a:rPr>
              <a:t>票反对</a:t>
            </a:r>
            <a:r>
              <a:rPr lang="en-US" sz="2000" b="1" dirty="0">
                <a:solidFill>
                  <a:srgbClr val="FFFFFF"/>
                </a:solidFill>
              </a:rPr>
              <a:t>, </a:t>
            </a:r>
            <a:r>
              <a:rPr lang="zh-CN" altLang="en-US" sz="2000" b="1" dirty="0">
                <a:solidFill>
                  <a:srgbClr val="FFFFFF"/>
                </a:solidFill>
              </a:rPr>
              <a:t>参议院清除了</a:t>
            </a:r>
            <a:r>
              <a:rPr lang="en-US" altLang="zh-CN" sz="2000" b="1" dirty="0">
                <a:solidFill>
                  <a:srgbClr val="FFFFFF"/>
                </a:solidFill>
              </a:rPr>
              <a:t>《</a:t>
            </a:r>
            <a:r>
              <a:rPr lang="zh-CN" altLang="en-US" sz="2000" b="1" dirty="0">
                <a:solidFill>
                  <a:srgbClr val="FFFFFF"/>
                </a:solidFill>
              </a:rPr>
              <a:t>非歧视用工法案</a:t>
            </a:r>
            <a:r>
              <a:rPr lang="en-US" altLang="zh-CN" sz="2000" b="1" dirty="0">
                <a:solidFill>
                  <a:srgbClr val="FFFFFF"/>
                </a:solidFill>
              </a:rPr>
              <a:t>》</a:t>
            </a:r>
            <a:r>
              <a:rPr lang="zh-CN" altLang="en-US" sz="2000" b="1" dirty="0">
                <a:solidFill>
                  <a:srgbClr val="FFFFFF"/>
                </a:solidFill>
              </a:rPr>
              <a:t>在最终提交众议院决定之前的一大障碍。</a:t>
            </a:r>
            <a:r>
              <a:rPr lang="en-US" sz="2000" b="1" dirty="0">
                <a:solidFill>
                  <a:srgbClr val="FFFFFF"/>
                </a:solidFill>
              </a:rPr>
              <a:t> </a:t>
            </a:r>
            <a:r>
              <a:rPr lang="zh-CN" altLang="en-US" sz="2000" b="1" dirty="0">
                <a:solidFill>
                  <a:srgbClr val="FFFFFF"/>
                </a:solidFill>
              </a:rPr>
              <a:t>不象其他诸多版本，这个法案将“性别身份”作为一个受法律保护的类别，从而将议题大大推进了一步。根据</a:t>
            </a:r>
            <a:r>
              <a:rPr lang="en-US" altLang="zh-CN" sz="2000" b="1" dirty="0">
                <a:solidFill>
                  <a:srgbClr val="FFFFFF"/>
                </a:solidFill>
              </a:rPr>
              <a:t>61</a:t>
            </a:r>
            <a:r>
              <a:rPr lang="zh-CN" altLang="en-US" sz="2000" b="1" dirty="0">
                <a:solidFill>
                  <a:srgbClr val="FFFFFF"/>
                </a:solidFill>
              </a:rPr>
              <a:t>位参议员的意见，美国的学校，组织，公司，慈善机构将不得不收起他们在安全，利润，未来业务方面的考虑，不仅鼓励男人在工作时着装为女人（反之亦然），而且还要为他们提供为此所需的场所。</a:t>
            </a:r>
            <a:r>
              <a:rPr lang="en-US" sz="2000" b="1" dirty="0">
                <a:solidFill>
                  <a:srgbClr val="FFFFFF"/>
                </a:solidFill>
              </a:rPr>
              <a:t>“</a:t>
            </a:r>
          </a:p>
          <a:p>
            <a:pPr algn="l" defTabSz="457035"/>
            <a:endParaRPr lang="en-US" sz="2000" b="1" dirty="0">
              <a:solidFill>
                <a:srgbClr val="FFFFFF"/>
              </a:solidFill>
            </a:endParaRPr>
          </a:p>
          <a:p>
            <a:pPr algn="l" defTabSz="457035"/>
            <a:r>
              <a:rPr lang="zh-CN" altLang="en-US" sz="3200" b="1" dirty="0">
                <a:solidFill>
                  <a:srgbClr val="FFC000"/>
                </a:solidFill>
              </a:rPr>
              <a:t>宗教自由</a:t>
            </a:r>
            <a:r>
              <a:rPr lang="en-US" altLang="zh-CN" sz="3200" b="1" dirty="0">
                <a:solidFill>
                  <a:srgbClr val="FFC000"/>
                </a:solidFill>
              </a:rPr>
              <a:t>X</a:t>
            </a:r>
          </a:p>
          <a:p>
            <a:pPr algn="l" defTabSz="457035"/>
            <a:endParaRPr lang="en-US" sz="3200" b="1" dirty="0">
              <a:solidFill>
                <a:srgbClr val="FFC000"/>
              </a:solidFill>
            </a:endParaRPr>
          </a:p>
          <a:p>
            <a:pPr algn="l" defTabSz="457035"/>
            <a:r>
              <a:rPr lang="zh-CN" altLang="en-US" sz="3200" b="1" dirty="0">
                <a:solidFill>
                  <a:srgbClr val="FFC000"/>
                </a:solidFill>
              </a:rPr>
              <a:t>政治正确</a:t>
            </a:r>
            <a:r>
              <a:rPr lang="zh-CN" altLang="en-US" sz="3200" b="1" dirty="0">
                <a:solidFill>
                  <a:srgbClr val="FFC000"/>
                </a:solidFill>
                <a:sym typeface="Symbol"/>
              </a:rPr>
              <a:t></a:t>
            </a:r>
            <a:endParaRPr lang="en-US" sz="3200" b="1" dirty="0">
              <a:solidFill>
                <a:srgbClr val="FFC000"/>
              </a:solidFill>
            </a:endParaRPr>
          </a:p>
          <a:p>
            <a:pPr algn="l" defTabSz="457035"/>
            <a:endParaRPr lang="en-US" sz="2000" b="1" dirty="0">
              <a:solidFill>
                <a:srgbClr val="FFFFFF"/>
              </a:solidFil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6</a:t>
            </a:r>
            <a:r>
              <a:rPr lang="zh-CN" altLang="en-US" sz="2000" b="1" dirty="0">
                <a:solidFill>
                  <a:srgbClr val="FFFFFF"/>
                </a:solidFill>
              </a:rPr>
              <a:t>日</a:t>
            </a:r>
            <a:endParaRPr lang="en-US" sz="2000" b="1" dirty="0">
              <a:solidFill>
                <a:srgbClr val="FFFFFF"/>
              </a:solidFil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6763">
            <a:off x="5897532" y="1936690"/>
            <a:ext cx="3560103" cy="3549873"/>
          </a:xfrm>
          <a:prstGeom prst="rect">
            <a:avLst/>
          </a:prstGeom>
        </p:spPr>
      </p:pic>
    </p:spTree>
    <p:extLst>
      <p:ext uri="{BB962C8B-B14F-4D97-AF65-F5344CB8AC3E}">
        <p14:creationId xmlns:p14="http://schemas.microsoft.com/office/powerpoint/2010/main" val="3806854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7</a:t>
            </a:r>
            <a:r>
              <a:rPr lang="zh-CN" altLang="en-US" sz="2000" b="1" dirty="0">
                <a:solidFill>
                  <a:srgbClr val="FFFFFF"/>
                </a:solidFill>
              </a:rPr>
              <a:t>日</a:t>
            </a:r>
            <a:endParaRPr lang="en-US" sz="2000" b="1" dirty="0">
              <a:solidFill>
                <a:srgbClr val="FFFFFF"/>
              </a:solidFill>
            </a:endParaRPr>
          </a:p>
        </p:txBody>
      </p:sp>
      <p:pic>
        <p:nvPicPr>
          <p:cNvPr id="3" name="Picture 2"/>
          <p:cNvPicPr>
            <a:picLocks noChangeAspect="1"/>
          </p:cNvPicPr>
          <p:nvPr/>
        </p:nvPicPr>
        <p:blipFill>
          <a:blip r:embed="rId3"/>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669219"/>
          </a:xfrm>
          <a:noFill/>
          <a:ln>
            <a:noFill/>
          </a:ln>
        </p:spPr>
        <p:txBody>
          <a:bodyPr vert="horz" wrap="square" lIns="91407" tIns="45704" rIns="91407" bIns="45704" numCol="1" anchor="ctr" anchorCtr="0" compatLnSpc="1">
            <a:prstTxWarp prst="textNoShape">
              <a:avLst/>
            </a:prstTxWarp>
          </a:bodyPr>
          <a:lstStyle/>
          <a:p>
            <a:pPr defTabSz="457035"/>
            <a:r>
              <a:rPr lang="zh-CN" altLang="en-US" sz="3600" b="1" kern="1200" dirty="0">
                <a:effectLst>
                  <a:glow rad="152400">
                    <a:schemeClr val="tx1"/>
                  </a:glow>
                </a:effectLst>
              </a:rPr>
              <a:t>众议院发言人约翰（</a:t>
            </a:r>
            <a:r>
              <a:rPr lang="en-US" sz="3600" b="1" kern="1200" dirty="0">
                <a:effectLst>
                  <a:glow rad="152400">
                    <a:schemeClr val="tx1"/>
                  </a:glow>
                </a:effectLst>
              </a:rPr>
              <a:t> John Boehner</a:t>
            </a:r>
            <a:r>
              <a:rPr lang="zh-CN" altLang="en-US" sz="3600" b="1" kern="1200" dirty="0">
                <a:effectLst>
                  <a:glow rad="152400">
                    <a:schemeClr val="tx1"/>
                  </a:glow>
                </a:effectLst>
              </a:rPr>
              <a:t>）</a:t>
            </a:r>
            <a:endParaRPr lang="en-US" sz="3600" b="1" kern="1200" dirty="0">
              <a:effectLst>
                <a:glow rad="152400">
                  <a:schemeClr val="tx1"/>
                </a:glow>
              </a:effectLst>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defTabSz="457035">
              <a:defRPr sz="3600" b="1">
                <a:solidFill>
                  <a:schemeClr val="bg1"/>
                </a:solidFill>
                <a:effectLst>
                  <a:glow rad="1524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035" algn="ctr" eaLnBrk="0" fontAlgn="base" hangingPunct="0">
              <a:spcBef>
                <a:spcPct val="0"/>
              </a:spcBef>
              <a:spcAft>
                <a:spcPct val="0"/>
              </a:spcAft>
              <a:defRPr sz="4400">
                <a:solidFill>
                  <a:schemeClr val="tx2"/>
                </a:solidFill>
                <a:latin typeface="Times New Roman" pitchFamily="-112" charset="0"/>
              </a:defRPr>
            </a:lvl6pPr>
            <a:lvl7pPr marL="914071" algn="ctr" eaLnBrk="0" fontAlgn="base" hangingPunct="0">
              <a:spcBef>
                <a:spcPct val="0"/>
              </a:spcBef>
              <a:spcAft>
                <a:spcPct val="0"/>
              </a:spcAft>
              <a:defRPr sz="4400">
                <a:solidFill>
                  <a:schemeClr val="tx2"/>
                </a:solidFill>
                <a:latin typeface="Times New Roman" pitchFamily="-112" charset="0"/>
              </a:defRPr>
            </a:lvl7pPr>
            <a:lvl8pPr marL="1371110" algn="ctr" eaLnBrk="0" fontAlgn="base" hangingPunct="0">
              <a:spcBef>
                <a:spcPct val="0"/>
              </a:spcBef>
              <a:spcAft>
                <a:spcPct val="0"/>
              </a:spcAft>
              <a:defRPr sz="4400">
                <a:solidFill>
                  <a:schemeClr val="tx2"/>
                </a:solidFill>
                <a:latin typeface="Times New Roman" pitchFamily="-112" charset="0"/>
              </a:defRPr>
            </a:lvl8pPr>
            <a:lvl9pPr marL="1828146"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zh-CN" altLang="en-US" dirty="0"/>
              <a:t>发言人认为这个法案将会增加许多本不必要的诉讼，进而影响就业，特别是小公司的就业。发言人始终认为，现有法律其实已经对（同性恋）有保护。</a:t>
            </a:r>
            <a:endParaRPr lang="en-US" dirty="0"/>
          </a:p>
          <a:p>
            <a:endParaRPr lang="en-US" dirty="0"/>
          </a:p>
        </p:txBody>
      </p:sp>
    </p:spTree>
    <p:extLst>
      <p:ext uri="{BB962C8B-B14F-4D97-AF65-F5344CB8AC3E}">
        <p14:creationId xmlns:p14="http://schemas.microsoft.com/office/powerpoint/2010/main" val="41557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6000" b="1" dirty="0"/>
              <a:t>要点</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152400">
                    <a:srgbClr val="000000"/>
                  </a:glow>
                </a:effectLst>
              </a:rPr>
              <a:t>在苦难中，以忠心替代畏惧，因为耶稣确切知道你的感受！</a:t>
            </a:r>
            <a:endParaRPr lang="en-US" sz="4800" b="1" dirty="0">
              <a:solidFill>
                <a:srgbClr val="FFFFFF"/>
              </a:solidFill>
              <a:effectLst>
                <a:glow rad="152400">
                  <a:srgbClr val="000000"/>
                </a:glow>
              </a:effectLst>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r>
              <a:rPr lang="zh-CN" altLang="en-US" sz="4000" b="1" dirty="0">
                <a:solidFill>
                  <a:srgbClr val="FFFFFF"/>
                </a:solidFill>
                <a:effectLst>
                  <a:glow rad="152400">
                    <a:srgbClr val="000000"/>
                  </a:glow>
                </a:effectLst>
              </a:rPr>
              <a:t>准备好了吗</a:t>
            </a:r>
            <a:r>
              <a:rPr lang="en-US" sz="4000" b="1" dirty="0">
                <a:solidFill>
                  <a:srgbClr val="FFFFFF"/>
                </a:solidFill>
                <a:effectLst>
                  <a:glow rad="152400">
                    <a:srgbClr val="000000"/>
                  </a:glow>
                </a:effectLst>
              </a:rPr>
              <a:t>?</a:t>
            </a:r>
          </a:p>
        </p:txBody>
      </p:sp>
    </p:spTree>
    <p:extLst>
      <p:ext uri="{BB962C8B-B14F-4D97-AF65-F5344CB8AC3E}">
        <p14:creationId xmlns:p14="http://schemas.microsoft.com/office/powerpoint/2010/main" val="35884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zh-CN" altLang="en-US" sz="5400" b="1" dirty="0"/>
              <a:t>你现在如何</a:t>
            </a:r>
            <a:br>
              <a:rPr lang="en-US" altLang="zh-CN" sz="5400" b="1" dirty="0"/>
            </a:br>
            <a:r>
              <a:rPr lang="zh-CN" altLang="en-US" sz="5400" b="1" dirty="0"/>
              <a:t>受苦？</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defTabSz="457035">
              <a:buFont typeface="+mj-lt"/>
              <a:buAutoNum type="arabicPeriod"/>
            </a:pPr>
            <a:r>
              <a:rPr lang="zh-CN" altLang="en-US" sz="4000" b="1" dirty="0">
                <a:solidFill>
                  <a:srgbClr val="FFFFFF"/>
                </a:solidFill>
              </a:rPr>
              <a:t>耶稣知晓你在受苦</a:t>
            </a:r>
            <a:r>
              <a:rPr lang="en-US" sz="4000" b="1" dirty="0">
                <a:solidFill>
                  <a:srgbClr val="FFFFFF"/>
                </a:solidFill>
              </a:rPr>
              <a:t>.</a:t>
            </a:r>
          </a:p>
          <a:p>
            <a:pPr marL="830007" lvl="3" indent="-830007" algn="l" defTabSz="457035">
              <a:buFont typeface="+mj-lt"/>
              <a:buAutoNum type="arabicPeriod"/>
            </a:pPr>
            <a:r>
              <a:rPr lang="zh-CN" altLang="en-US" sz="4000" b="1" dirty="0">
                <a:solidFill>
                  <a:srgbClr val="FFFFFF"/>
                </a:solidFill>
              </a:rPr>
              <a:t>不要害怕为基督受苦。</a:t>
            </a:r>
            <a:endParaRPr lang="en-US" sz="4000" b="1" dirty="0">
              <a:solidFill>
                <a:srgbClr val="FFFFFF"/>
              </a:solidFill>
            </a:endParaRPr>
          </a:p>
          <a:p>
            <a:pPr marL="830007" lvl="3" indent="-830007" algn="l" defTabSz="457035">
              <a:buFont typeface="+mj-lt"/>
              <a:buAutoNum type="arabicPeriod"/>
            </a:pPr>
            <a:r>
              <a:rPr lang="zh-CN" altLang="en-US" sz="4000" b="1" dirty="0">
                <a:solidFill>
                  <a:srgbClr val="FFFFFF"/>
                </a:solidFill>
              </a:rPr>
              <a:t>不论结果如何，要忠心</a:t>
            </a:r>
            <a:r>
              <a:rPr lang="en-US" sz="4000" b="1" dirty="0">
                <a:solidFill>
                  <a:srgbClr val="FFFFFF"/>
                </a:solidFill>
              </a:rPr>
              <a:t>.</a:t>
            </a:r>
            <a:endParaRPr lang="en-US" sz="8800" b="1" dirty="0">
              <a:solidFill>
                <a:srgbClr val="FFFFFF"/>
              </a:solidFill>
            </a:endParaRPr>
          </a:p>
        </p:txBody>
      </p:sp>
    </p:spTree>
    <p:extLst>
      <p:ext uri="{BB962C8B-B14F-4D97-AF65-F5344CB8AC3E}">
        <p14:creationId xmlns:p14="http://schemas.microsoft.com/office/powerpoint/2010/main" val="14702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印度</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
        <p:nvSpPr>
          <p:cNvPr id="6" name="Rectangle 6"/>
          <p:cNvSpPr>
            <a:spLocks noChangeArrowheads="1"/>
          </p:cNvSpPr>
          <p:nvPr/>
        </p:nvSpPr>
        <p:spPr bwMode="auto">
          <a:xfrm>
            <a:off x="919843" y="5861957"/>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Tree>
    <p:extLst>
      <p:ext uri="{BB962C8B-B14F-4D97-AF65-F5344CB8AC3E}">
        <p14:creationId xmlns:p14="http://schemas.microsoft.com/office/powerpoint/2010/main" val="37763261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11" y="-6003"/>
            <a:ext cx="8403115" cy="6864003"/>
          </a:xfrm>
          <a:prstGeom prst="rect">
            <a:avLst/>
          </a:prstGeom>
          <a:noFill/>
          <a:extLst>
            <a:ext uri="{909E8E84-426E-40dd-AFC4-6F175D3DCCD1}">
              <a14:hiddenFill xmlns="" xmlns:a14="http://schemas.microsoft.com/office/drawing/2010/main">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zh-CN" altLang="en-US" b="1" dirty="0">
                <a:solidFill>
                  <a:srgbClr val="FFFFFF"/>
                </a:solidFill>
              </a:rPr>
              <a:t>被烧毁的教堂</a:t>
            </a:r>
            <a:endParaRPr lang="en-US" b="1" dirty="0">
              <a:solidFill>
                <a:srgbClr val="FFFFFF"/>
              </a:solidFill>
            </a:endParaRPr>
          </a:p>
        </p:txBody>
      </p:sp>
    </p:spTree>
    <p:extLst>
      <p:ext uri="{BB962C8B-B14F-4D97-AF65-F5344CB8AC3E}">
        <p14:creationId xmlns:p14="http://schemas.microsoft.com/office/powerpoint/2010/main" val="276765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黑体" pitchFamily="49" charset="-122"/>
                <a:ea typeface="黑体" pitchFamily="49" charset="-122"/>
              </a:rPr>
              <a:t>耶稣持有对各大教会的</a:t>
            </a:r>
            <a:r>
              <a:rPr lang="en-US" b="1" dirty="0">
                <a:latin typeface="黑体" pitchFamily="49" charset="-122"/>
                <a:ea typeface="黑体" pitchFamily="49" charset="-122"/>
              </a:rPr>
              <a:t> </a:t>
            </a:r>
            <a:r>
              <a:rPr lang="zh-SG" altLang="en-US" b="1" dirty="0">
                <a:latin typeface="黑体" pitchFamily="49" charset="-122"/>
                <a:ea typeface="黑体" pitchFamily="49" charset="-122"/>
              </a:rPr>
              <a:t>权威</a:t>
            </a:r>
            <a:endParaRPr lang="en-US" b="1" dirty="0">
              <a:latin typeface="黑体" pitchFamily="49" charset="-122"/>
              <a:ea typeface="黑体" pitchFamily="49" charset="-122"/>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770476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6225"/>
            <a:ext cx="8458200" cy="6362700"/>
          </a:xfrm>
          <a:prstGeom prst="rect">
            <a:avLst/>
          </a:prstGeom>
          <a:noFill/>
          <a:extLst>
            <a:ext uri="{909E8E84-426E-40dd-AFC4-6F175D3DCCD1}">
              <a14:hiddenFill xmlns="" xmlns:a14="http://schemas.microsoft.com/office/drawing/2010/main">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zh-SG" altLang="en-US" sz="4000" b="1" dirty="0">
                <a:solidFill>
                  <a:schemeClr val="bg1"/>
                </a:solidFill>
              </a:rPr>
              <a:t>火</a:t>
            </a:r>
            <a:r>
              <a:rPr lang="zh-CN" altLang="en-US" sz="4000" b="1" dirty="0">
                <a:solidFill>
                  <a:schemeClr val="bg1"/>
                </a:solidFill>
              </a:rPr>
              <a:t>灾</a:t>
            </a:r>
            <a:r>
              <a:rPr lang="zh-SG" altLang="en-US" sz="4000" b="1" dirty="0">
                <a:solidFill>
                  <a:schemeClr val="bg1"/>
                </a:solidFill>
              </a:rPr>
              <a:t>毀</a:t>
            </a:r>
            <a:r>
              <a:rPr lang="zh-CN" altLang="en-US" sz="4000" b="1" dirty="0">
                <a:solidFill>
                  <a:schemeClr val="bg1"/>
                </a:solidFill>
              </a:rPr>
              <a:t>损教堂</a:t>
            </a:r>
            <a:endParaRPr lang="en-US" sz="4000" b="1" dirty="0">
              <a:solidFill>
                <a:schemeClr val="bg1"/>
              </a:solidFill>
            </a:endParaRPr>
          </a:p>
        </p:txBody>
      </p:sp>
    </p:spTree>
    <p:extLst>
      <p:ext uri="{BB962C8B-B14F-4D97-AF65-F5344CB8AC3E}">
        <p14:creationId xmlns:p14="http://schemas.microsoft.com/office/powerpoint/2010/main" val="1894729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5900"/>
            <a:ext cx="9255667" cy="7315200"/>
          </a:xfrm>
          <a:prstGeom prst="rect">
            <a:avLst/>
          </a:prstGeom>
          <a:noFill/>
          <a:extLst>
            <a:ext uri="{909E8E84-426E-40dd-AFC4-6F175D3DCCD1}">
              <a14:hiddenFill xmlns="" xmlns:a14="http://schemas.microsoft.com/office/drawing/2010/main">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zh-CN" altLang="en-US" b="1" dirty="0"/>
              <a:t>有些</a:t>
            </a:r>
            <a:br>
              <a:rPr lang="en-US" altLang="zh-CN" b="1" dirty="0"/>
            </a:br>
            <a:r>
              <a:rPr lang="zh-CN" altLang="en-US" b="1" dirty="0"/>
              <a:t>基督徒</a:t>
            </a:r>
            <a:r>
              <a:rPr lang="zh-SG" altLang="en-US" b="1" dirty="0"/>
              <a:t>幸存</a:t>
            </a:r>
            <a:endParaRPr lang="en-US" b="1" dirty="0"/>
          </a:p>
        </p:txBody>
      </p:sp>
    </p:spTree>
    <p:extLst>
      <p:ext uri="{BB962C8B-B14F-4D97-AF65-F5344CB8AC3E}">
        <p14:creationId xmlns:p14="http://schemas.microsoft.com/office/powerpoint/2010/main" val="10095760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zh-CN" altLang="en-US" dirty="0">
                <a:solidFill>
                  <a:srgbClr val="FFFFFF"/>
                </a:solidFill>
              </a:rPr>
              <a:t>有些归天国</a:t>
            </a:r>
            <a:endParaRPr lang="en-US" dirty="0">
              <a:solidFill>
                <a:srgbClr val="FFFFFF"/>
              </a:solidFill>
            </a:endParaRPr>
          </a:p>
        </p:txBody>
      </p:sp>
    </p:spTree>
    <p:extLst>
      <p:ext uri="{BB962C8B-B14F-4D97-AF65-F5344CB8AC3E}">
        <p14:creationId xmlns:p14="http://schemas.microsoft.com/office/powerpoint/2010/main" val="9858137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别 迦 摩</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别 迦 摩</a:t>
            </a:r>
            <a:r>
              <a:rPr lang="en-US" sz="7200" dirty="0">
                <a:solidFill>
                  <a:schemeClr val="bg1"/>
                </a:solidFill>
                <a:latin typeface="Arial" charset="0"/>
                <a:ea typeface="Osaka" charset="0"/>
                <a:cs typeface="Arial" charset="0"/>
              </a:rPr>
              <a:t> 2:12-17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317551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zh-CN" altLang="en-US" b="1" i="1" dirty="0">
                <a:solidFill>
                  <a:schemeClr val="tx1"/>
                </a:solidFill>
                <a:latin typeface="Lucida Handwriting" charset="0"/>
                <a:ea typeface="ＭＳ Ｐゴシック" charset="0"/>
              </a:rPr>
              <a:t>亲爱的</a:t>
            </a:r>
            <a:r>
              <a:rPr lang="zh-SG" altLang="en-US" b="1" i="1" dirty="0">
                <a:solidFill>
                  <a:schemeClr val="tx1"/>
                </a:solidFill>
                <a:latin typeface="Lucida Handwriting" charset="0"/>
                <a:ea typeface="ＭＳ Ｐゴシック" charset="0"/>
              </a:rPr>
              <a:t>别 迦 摩</a:t>
            </a:r>
            <a:r>
              <a:rPr lang="en-US" altLang="en-US" b="1" i="1" dirty="0">
                <a:solidFill>
                  <a:schemeClr val="tx1"/>
                </a:solidFill>
                <a:latin typeface="Lucida Handwriting" charset="0"/>
                <a:ea typeface="ＭＳ Ｐゴシック" charset="0"/>
              </a:rPr>
              <a:t> </a:t>
            </a:r>
            <a:r>
              <a:rPr lang="zh-CN" altLang="en-US" b="1" i="1" dirty="0">
                <a:solidFill>
                  <a:schemeClr val="tx1"/>
                </a:solidFill>
                <a:latin typeface="Lucida Handwriting" charset="0"/>
                <a:ea typeface="ＭＳ Ｐゴシック" charset="0"/>
              </a:rPr>
              <a:t>教会</a:t>
            </a:r>
            <a:r>
              <a:rPr lang="en-US" altLang="zh-CN" b="1" i="1" dirty="0">
                <a:solidFill>
                  <a:schemeClr val="tx1"/>
                </a:solidFill>
                <a:latin typeface="Lucida Handwriting" charset="0"/>
                <a:ea typeface="ＭＳ Ｐゴシック" charset="0"/>
              </a:rPr>
              <a:t>…</a:t>
            </a:r>
            <a:r>
              <a:rPr lang="en-US" altLang="en-US" b="1" i="1" dirty="0">
                <a:solidFill>
                  <a:schemeClr val="tx1"/>
                </a:solidFill>
                <a:latin typeface="Lucida Handwriting" charset="0"/>
                <a:ea typeface="ＭＳ Ｐゴシック" charset="0"/>
              </a:rPr>
              <a:t>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zh-CN" altLang="en-US" sz="4000" b="1" dirty="0">
                <a:latin typeface="Times Roman Bold" charset="0"/>
                <a:ea typeface="ＭＳ Ｐゴシック" charset="0"/>
              </a:rPr>
              <a:t>妥协但继续的教会</a:t>
            </a:r>
            <a:endParaRPr lang="en-US" sz="4000" b="1" dirty="0">
              <a:latin typeface="Times Roman Bold" charset="0"/>
              <a:ea typeface="ＭＳ Ｐゴシック"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3" imgW="1505712" imgH="664464" progId="Word.Document.8">
                  <p:embed/>
                </p:oleObj>
              </mc:Choice>
              <mc:Fallback>
                <p:oleObj name="Document" r:id="rId3" imgW="1505712" imgH="664464" progId="Word.Document.8">
                  <p:embed/>
                  <p:pic>
                    <p:nvPicPr>
                      <p:cNvPr id="0"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rgbClr val="FF99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blurRad="63500" dist="38097" dir="2700000" algn="ctr" rotWithShape="0">
                                <a:srgbClr val="CC0066">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91660381"/>
      </p:ext>
    </p:extLst>
  </p:cSld>
  <p:clrMapOvr>
    <a:overrideClrMapping bg1="dk2" tx1="lt1" bg2="dk1" tx2="lt2" accent1="accent1" accent2="accent2" accent3="accent3" accent4="accent4" accent5="accent5" accent6="accent6" hlink="hlink" folHlink="folHlink"/>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77352" y="2304005"/>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p:cNvGrpSpPr>
            <a:grpSpLocks/>
          </p:cNvGrpSpPr>
          <p:nvPr/>
        </p:nvGrpSpPr>
        <p:grpSpPr bwMode="auto">
          <a:xfrm>
            <a:off x="2736056"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235993" y="1609904"/>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20021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106772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若 不 悔 改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 就 快 临 到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你 那 里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用 我 口 中 的 剑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攻 击 他 们</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476375" y="563689"/>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196103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必 将 那 隐 藏 的 吗 哪 赐 给 他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并 赐 他 一 块 白 石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石 上 写 着 新 名</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9282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833464"/>
            <a:ext cx="8229600" cy="6247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zh-TW" altLang="en-US" sz="4000" b="1" baseline="30000" dirty="0">
                <a:solidFill>
                  <a:srgbClr val="000000"/>
                </a:solidFill>
                <a:latin typeface="Arial" charset="0"/>
              </a:rPr>
              <a:t>“你要写信给在别迦摩教会的使者， 说： ‘那有一把两刃利剑的， 这样说： </a:t>
            </a:r>
            <a:r>
              <a:rPr lang="en-US" altLang="zh-TW" sz="4000" b="1" baseline="30000" dirty="0">
                <a:solidFill>
                  <a:srgbClr val="000000"/>
                </a:solidFill>
                <a:latin typeface="Arial" charset="0"/>
              </a:rPr>
              <a:t>13 </a:t>
            </a:r>
            <a:r>
              <a:rPr lang="zh-TW" altLang="en-US" sz="4000" b="1" baseline="30000" dirty="0">
                <a:solidFill>
                  <a:srgbClr val="000000"/>
                </a:solidFill>
                <a:latin typeface="Arial" charset="0"/>
              </a:rPr>
              <a:t>我知道你居住的地方， 就是撒但王座所在的地方。 当我忠心的见证人安提帕在你们那里， 就是在撒但居住的地方被杀的那些日子， 你还持守我的名， 没有否认对我的信仰。 </a:t>
            </a:r>
            <a:r>
              <a:rPr lang="en-US" altLang="zh-TW" sz="4000" b="1" baseline="30000" dirty="0">
                <a:solidFill>
                  <a:srgbClr val="000000"/>
                </a:solidFill>
                <a:latin typeface="Arial" charset="0"/>
              </a:rPr>
              <a:t>14 </a:t>
            </a:r>
            <a:r>
              <a:rPr lang="zh-TW" altLang="en-US" sz="4000" b="1" baseline="30000" dirty="0">
                <a:solidFill>
                  <a:srgbClr val="000000"/>
                </a:solidFill>
                <a:latin typeface="Arial" charset="0"/>
              </a:rPr>
              <a:t>然而有几件事我要责备你， 因为在你那里有些人持守巴兰的教训。 这巴兰曾经教导巴勒把绊脚石放在以色列人面前， 叫他们吃祭过偶像的食物， 并且行淫乱。 </a:t>
            </a:r>
            <a:r>
              <a:rPr lang="en-US" altLang="zh-TW" sz="4000" b="1" baseline="30000" dirty="0">
                <a:solidFill>
                  <a:srgbClr val="000000"/>
                </a:solidFill>
                <a:latin typeface="Arial" charset="0"/>
              </a:rPr>
              <a:t>15 </a:t>
            </a:r>
            <a:r>
              <a:rPr lang="zh-TW" altLang="en-US" sz="4000" b="1" baseline="30000" dirty="0">
                <a:solidFill>
                  <a:srgbClr val="000000"/>
                </a:solidFill>
                <a:latin typeface="Arial" charset="0"/>
              </a:rPr>
              <a:t>同样， 你也有些人持守尼哥拉党的教训。 </a:t>
            </a:r>
            <a:r>
              <a:rPr lang="en-US" altLang="zh-TW" sz="4000" b="1" baseline="30000" dirty="0">
                <a:solidFill>
                  <a:srgbClr val="000000"/>
                </a:solidFill>
                <a:latin typeface="Arial" charset="0"/>
              </a:rPr>
              <a:t>16 </a:t>
            </a:r>
            <a:r>
              <a:rPr lang="zh-TW" altLang="en-US" sz="4000" b="1" baseline="30000" dirty="0">
                <a:solidFill>
                  <a:srgbClr val="000000"/>
                </a:solidFill>
                <a:latin typeface="Arial" charset="0"/>
              </a:rPr>
              <a:t>所以， 你应当悔改； 如果不悔改， 我就很快地来到你们那里， 用我口中的剑跟他们作战。 </a:t>
            </a:r>
            <a:r>
              <a:rPr lang="en-US" altLang="zh-TW" sz="4000" b="1" baseline="30000" dirty="0">
                <a:solidFill>
                  <a:srgbClr val="000000"/>
                </a:solidFill>
                <a:latin typeface="Arial" charset="0"/>
              </a:rPr>
              <a:t>17 </a:t>
            </a:r>
            <a:r>
              <a:rPr lang="zh-TW" altLang="en-US" sz="4000" b="1" baseline="30000" dirty="0">
                <a:solidFill>
                  <a:srgbClr val="000000"/>
                </a:solidFill>
                <a:latin typeface="Arial" charset="0"/>
              </a:rPr>
              <a:t>圣灵向众教会所说的话， 有耳的就应当听。 得胜的， 我必定把那隐藏的吗哪赐给他， 并且赐他一块白石， 石上写着新的名字， 这名字除了那领受的人以外， 是没有人能知道的。’ </a:t>
            </a:r>
            <a:endParaRPr lang="en-US" sz="3200" b="1" dirty="0">
              <a:solidFill>
                <a:srgbClr val="000000"/>
              </a:solidFill>
              <a:latin typeface="Times New Roman" charset="0"/>
            </a:endParaRPr>
          </a:p>
        </p:txBody>
      </p:sp>
      <p:sp>
        <p:nvSpPr>
          <p:cNvPr id="18435" name="Text Box 3"/>
          <p:cNvSpPr txBox="1">
            <a:spLocks noChangeArrowheads="1"/>
          </p:cNvSpPr>
          <p:nvPr/>
        </p:nvSpPr>
        <p:spPr bwMode="auto">
          <a:xfrm>
            <a:off x="1676400" y="-76200"/>
            <a:ext cx="6553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2800" b="1" dirty="0">
                <a:solidFill>
                  <a:srgbClr val="000000"/>
                </a:solidFill>
                <a:latin typeface="Arial" charset="0"/>
              </a:rPr>
              <a:t>别 迦 摩 </a:t>
            </a:r>
            <a:r>
              <a:rPr lang="en-US" altLang="zh-TW" sz="2800" b="1" dirty="0">
                <a:solidFill>
                  <a:srgbClr val="000000"/>
                </a:solidFill>
                <a:latin typeface="Arial" charset="0"/>
              </a:rPr>
              <a:t>(</a:t>
            </a:r>
            <a:r>
              <a:rPr lang="zh-TW" altLang="en-US" sz="2800" b="1" dirty="0">
                <a:solidFill>
                  <a:srgbClr val="000000"/>
                </a:solidFill>
                <a:latin typeface="Arial" charset="0"/>
              </a:rPr>
              <a:t>启</a:t>
            </a:r>
            <a:r>
              <a:rPr lang="en-US" altLang="zh-TW" sz="2800" b="1" dirty="0">
                <a:solidFill>
                  <a:srgbClr val="000000"/>
                </a:solidFill>
                <a:latin typeface="Arial" charset="0"/>
              </a:rPr>
              <a:t>2:12-17)</a:t>
            </a:r>
            <a:endParaRPr lang="en-US" sz="1600" dirty="0">
              <a:solidFill>
                <a:srgbClr val="000000"/>
              </a:solidFill>
              <a:latin typeface="Times New Roman" charset="0"/>
            </a:endParaRPr>
          </a:p>
        </p:txBody>
      </p:sp>
    </p:spTree>
    <p:extLst>
      <p:ext uri="{BB962C8B-B14F-4D97-AF65-F5344CB8AC3E}">
        <p14:creationId xmlns:p14="http://schemas.microsoft.com/office/powerpoint/2010/main" val="4160300264"/>
      </p:ext>
    </p:extLst>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p:txBody>
          <a:bodyPr/>
          <a:lstStyle/>
          <a:p>
            <a:r>
              <a:rPr lang="zh-CN" altLang="en-US" b="1" dirty="0">
                <a:latin typeface="Arial" charset="0"/>
                <a:ea typeface="ＭＳ Ｐゴシック" charset="0"/>
              </a:rPr>
              <a:t>基督的命令</a:t>
            </a:r>
            <a:endParaRPr lang="en-US" b="1" dirty="0">
              <a:latin typeface="Times New Roman" charset="0"/>
              <a:ea typeface="ＭＳ Ｐゴシック" charset="0"/>
            </a:endParaRPr>
          </a:p>
        </p:txBody>
      </p:sp>
      <p:sp>
        <p:nvSpPr>
          <p:cNvPr id="27650" name="Rectangle 3"/>
          <p:cNvSpPr>
            <a:spLocks noGrp="1" noChangeArrowheads="1"/>
          </p:cNvSpPr>
          <p:nvPr>
            <p:ph type="subTitle" idx="1"/>
          </p:nvPr>
        </p:nvSpPr>
        <p:spPr>
          <a:xfrm>
            <a:off x="529149" y="3886200"/>
            <a:ext cx="8125387" cy="1752600"/>
          </a:xfrm>
        </p:spPr>
        <p:txBody>
          <a:bodyPr/>
          <a:lstStyle/>
          <a:p>
            <a:r>
              <a:rPr lang="zh-CN" altLang="en-US" b="1" dirty="0">
                <a:latin typeface="Arial" charset="0"/>
                <a:ea typeface="ＭＳ Ｐゴシック" charset="0"/>
                <a:cs typeface="Arial" charset="0"/>
              </a:rPr>
              <a:t>耶稣告诉约翰：</a:t>
            </a:r>
            <a:endParaRPr lang="en-US" altLang="zh-CN" b="1" dirty="0">
              <a:latin typeface="Arial" charset="0"/>
              <a:ea typeface="ＭＳ Ｐゴシック" charset="0"/>
              <a:cs typeface="Arial" charset="0"/>
            </a:endParaRPr>
          </a:p>
          <a:p>
            <a:br>
              <a:rPr lang="en-US" b="1" dirty="0">
                <a:latin typeface="Arial" charset="0"/>
                <a:ea typeface="ＭＳ Ｐゴシック" charset="0"/>
                <a:cs typeface="Arial" charset="0"/>
              </a:rPr>
            </a:br>
            <a:r>
              <a:rPr lang="en-US" b="1" dirty="0">
                <a:latin typeface="Arial" charset="0"/>
                <a:ea typeface="ＭＳ Ｐゴシック" charset="0"/>
                <a:cs typeface="Arial" charset="0"/>
              </a:rPr>
              <a:t>"</a:t>
            </a:r>
            <a:r>
              <a:rPr lang="zh-TW" altLang="en-US" b="1" i="1" dirty="0">
                <a:latin typeface="Arial" charset="0"/>
                <a:ea typeface="ＭＳ Ｐゴシック" charset="0"/>
                <a:cs typeface="Arial" charset="0"/>
              </a:rPr>
              <a:t>你要写信给在别迦摩教会的使者</a:t>
            </a:r>
            <a:r>
              <a:rPr lang="en-US" altLang="ja-JP" b="1" dirty="0">
                <a:latin typeface="Arial" charset="0"/>
                <a:ea typeface="ＭＳ Ｐゴシック" charset="0"/>
                <a:cs typeface="Arial" charset="0"/>
              </a:rPr>
              <a:t>" (2:12)</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1369491117"/>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990600" y="1341438"/>
            <a:ext cx="7954963" cy="1143000"/>
          </a:xfrm>
        </p:spPr>
        <p:txBody>
          <a:bodyPr/>
          <a:lstStyle/>
          <a:p>
            <a:r>
              <a:rPr lang="zh-CN" altLang="en-US" b="1" dirty="0">
                <a:latin typeface="Arial" charset="0"/>
                <a:ea typeface="ＭＳ Ｐゴシック" charset="0"/>
              </a:rPr>
              <a:t>基督的赞扬</a:t>
            </a:r>
            <a:endParaRPr lang="en-US" b="1" dirty="0">
              <a:latin typeface="Times New Roman" charset="0"/>
              <a:ea typeface="ＭＳ Ｐゴシック" charset="0"/>
            </a:endParaRPr>
          </a:p>
        </p:txBody>
      </p:sp>
      <p:sp>
        <p:nvSpPr>
          <p:cNvPr id="28674" name="Rectangle 3"/>
          <p:cNvSpPr>
            <a:spLocks noGrp="1" noChangeArrowheads="1"/>
          </p:cNvSpPr>
          <p:nvPr>
            <p:ph type="subTitle" idx="1"/>
          </p:nvPr>
        </p:nvSpPr>
        <p:spPr>
          <a:xfrm>
            <a:off x="914400" y="3886200"/>
            <a:ext cx="7239000" cy="2819400"/>
          </a:xfrm>
        </p:spPr>
        <p:txBody>
          <a:bodyPr/>
          <a:lstStyle/>
          <a:p>
            <a:r>
              <a:rPr lang="en-US" altLang="ja-JP" b="1" dirty="0">
                <a:latin typeface="Arial" charset="0"/>
                <a:ea typeface="ＭＳ Ｐゴシック" charset="0"/>
              </a:rPr>
              <a:t>2:13 "</a:t>
            </a:r>
            <a:r>
              <a:rPr lang="zh-TW" altLang="en-US" b="1" dirty="0">
                <a:latin typeface="Arial" charset="0"/>
                <a:ea typeface="ＭＳ Ｐゴシック" charset="0"/>
              </a:rPr>
              <a:t>我知道你居住的地方， 就是撒但王座所在的地方。 当我忠心的见证人安提帕在你们那里， 就是在撒但居住的地方被杀的那些日子， 你还持守我的名， 没有否认对我的信仰。</a:t>
            </a:r>
            <a:r>
              <a:rPr lang="en-US" altLang="ja-JP" b="1" dirty="0">
                <a:latin typeface="Arial" charset="0"/>
                <a:ea typeface="ＭＳ Ｐゴシック" charset="0"/>
              </a:rPr>
              <a:t>"</a:t>
            </a:r>
            <a:endParaRPr lang="en-US" b="1" dirty="0">
              <a:latin typeface="Times New Roman" charset="0"/>
              <a:ea typeface="ＭＳ Ｐゴシック" charset="0"/>
            </a:endParaRPr>
          </a:p>
        </p:txBody>
      </p:sp>
    </p:spTree>
    <p:extLst>
      <p:ext uri="{BB962C8B-B14F-4D97-AF65-F5344CB8AC3E}">
        <p14:creationId xmlns:p14="http://schemas.microsoft.com/office/powerpoint/2010/main" val="173542325"/>
      </p:ext>
    </p:extLst>
  </p:cSld>
  <p:clrMapOvr>
    <a:overrideClrMapping bg1="dk2" tx1="lt1" bg2="dk1" tx2="lt2" accent1="accent1" accent2="accent2" accent3="accent3" accent4="accent4" accent5="accent5" accent6="accent6" hlink="hlink" folHlink="folHlink"/>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576"/>
            <a:ext cx="9144000" cy="1544216"/>
          </a:xfrm>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别迦摩</a:t>
            </a:r>
            <a:r>
              <a:rPr lang="zh-CN" altLang="en-US" b="1" dirty="0">
                <a:ea typeface="ＭＳ Ｐゴシック" charset="0"/>
              </a:rPr>
              <a:t>模型</a:t>
            </a:r>
            <a:r>
              <a:rPr lang="en-US" b="1" dirty="0">
                <a:ea typeface="ＭＳ Ｐゴシック" charset="0"/>
              </a:rPr>
              <a:t>: </a:t>
            </a:r>
            <a:br>
              <a:rPr lang="en-US" b="1" dirty="0">
                <a:ea typeface="ＭＳ Ｐゴシック" charset="0"/>
              </a:rPr>
            </a:br>
            <a:r>
              <a:rPr lang="zh-SG" altLang="en-US" b="1" dirty="0">
                <a:ea typeface="ＭＳ Ｐゴシック" charset="0"/>
              </a:rPr>
              <a:t>继续</a:t>
            </a:r>
            <a:r>
              <a:rPr lang="zh-CN" altLang="en-US" b="1" dirty="0">
                <a:ea typeface="ＭＳ Ｐゴシック" charset="0"/>
              </a:rPr>
              <a:t>却</a:t>
            </a:r>
            <a:r>
              <a:rPr lang="zh-SG" altLang="en-US" b="1" dirty="0">
                <a:ea typeface="ＭＳ Ｐゴシック" charset="0"/>
              </a:rPr>
              <a:t>妥协</a:t>
            </a:r>
            <a:endParaRPr lang="en-US" b="1" dirty="0">
              <a:ea typeface="ＭＳ Ｐゴシック" charset="0"/>
            </a:endParaRPr>
          </a:p>
        </p:txBody>
      </p:sp>
      <p:pic>
        <p:nvPicPr>
          <p:cNvPr id="3" name="Picture 2" descr="rev 2 800px-Modell_Pergamonmuse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0434"/>
            <a:ext cx="9144000" cy="5314950"/>
          </a:xfrm>
          <a:prstGeom prst="rect">
            <a:avLst/>
          </a:prstGeom>
        </p:spPr>
      </p:pic>
    </p:spTree>
    <p:extLst>
      <p:ext uri="{BB962C8B-B14F-4D97-AF65-F5344CB8AC3E}">
        <p14:creationId xmlns:p14="http://schemas.microsoft.com/office/powerpoint/2010/main" val="159648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473722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0"/>
            <a:ext cx="9144000" cy="838200"/>
          </a:xfrm>
          <a:solidFill>
            <a:srgbClr val="000000"/>
          </a:solidFill>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撒 但 座 位</a:t>
            </a:r>
            <a:r>
              <a:rPr lang="zh-CN" altLang="en-US" b="1" dirty="0">
                <a:ea typeface="ＭＳ Ｐゴシック" charset="0"/>
              </a:rPr>
              <a:t> </a:t>
            </a:r>
            <a:r>
              <a:rPr lang="en-US" b="1" dirty="0">
                <a:ea typeface="ＭＳ Ｐゴシック" charset="0"/>
              </a:rPr>
              <a:t>(2:11-1</a:t>
            </a:r>
            <a:r>
              <a:rPr lang="en-US" altLang="zh-CN" b="1" dirty="0">
                <a:ea typeface="ＭＳ Ｐゴシック" charset="0"/>
              </a:rPr>
              <a:t>3)</a:t>
            </a:r>
            <a:endParaRPr lang="en-US" b="1" dirty="0">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prstClr val="white"/>
                </a:solidFill>
                <a:effectLst>
                  <a:glow rad="101600">
                    <a:prstClr val="black">
                      <a:alpha val="75000"/>
                    </a:prstClr>
                  </a:glow>
                </a:effectLst>
                <a:ea typeface="ＭＳ Ｐゴシック" charset="0"/>
              </a:rPr>
              <a:t>"</a:t>
            </a:r>
            <a:r>
              <a:rPr lang="zh-CHT" altLang="en-US" b="1" dirty="0">
                <a:solidFill>
                  <a:prstClr val="white"/>
                </a:solidFill>
                <a:effectLst>
                  <a:glow rad="101600">
                    <a:prstClr val="black">
                      <a:alpha val="75000"/>
                    </a:prstClr>
                  </a:glow>
                </a:effectLst>
                <a:ea typeface="ＭＳ Ｐゴシック" charset="0"/>
              </a:rPr>
              <a:t>我知道你居住的地方， 就是撒但王座所在的地方</a:t>
            </a:r>
            <a:r>
              <a:rPr lang="en-US" b="1" dirty="0">
                <a:solidFill>
                  <a:prstClr val="white"/>
                </a:solidFill>
                <a:effectLst>
                  <a:glow rad="101600">
                    <a:prstClr val="black">
                      <a:alpha val="75000"/>
                    </a:prstClr>
                  </a:glow>
                </a:effectLst>
                <a:ea typeface="ＭＳ Ｐゴシック" charset="0"/>
              </a:rPr>
              <a:t>" (2:13)</a:t>
            </a:r>
          </a:p>
        </p:txBody>
      </p:sp>
    </p:spTree>
    <p:extLst>
      <p:ext uri="{BB962C8B-B14F-4D97-AF65-F5344CB8AC3E}">
        <p14:creationId xmlns:p14="http://schemas.microsoft.com/office/powerpoint/2010/main" val="3574159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帕加马</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322592" y="4268649"/>
            <a:ext cx="2878667" cy="1068865"/>
            <a:chOff x="322592" y="4268649"/>
            <a:chExt cx="2878667" cy="1068865"/>
          </a:xfrm>
        </p:grpSpPr>
        <p:sp>
          <p:nvSpPr>
            <p:cNvPr id="8" name="Title 1"/>
            <p:cNvSpPr txBox="1">
              <a:spLocks/>
            </p:cNvSpPr>
            <p:nvPr/>
          </p:nvSpPr>
          <p:spPr bwMode="auto">
            <a:xfrm>
              <a:off x="32259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罗马</a:t>
              </a:r>
              <a:endParaRPr lang="en-US" sz="4000" b="1" dirty="0">
                <a:solidFill>
                  <a:schemeClr val="tx1"/>
                </a:solidFil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2940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a:solidFill>
                    <a:schemeClr val="tx1"/>
                  </a:solidFil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t>罗马</a:t>
              </a:r>
              <a:endParaRPr lang="en-US" sz="4000" b="1" dirty="0"/>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dirty="0">
                <a:solidFill>
                  <a:srgbClr val="FFFFFF"/>
                </a:solidFill>
              </a:rPr>
              <a:t>人与撒旦之间的桥梁的守护者</a:t>
            </a:r>
            <a:endParaRPr lang="en-US" sz="2800" b="1" dirty="0">
              <a:solidFill>
                <a:srgbClr val="FFFFFF"/>
              </a:solidFil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rPr>
              <a:t>Pontifex Maximus </a:t>
            </a:r>
            <a:br>
              <a:rPr lang="en-US" sz="2800" b="1" i="1" dirty="0">
                <a:solidFill>
                  <a:srgbClr val="FFFFFF"/>
                </a:solidFill>
              </a:rPr>
            </a:br>
            <a:r>
              <a:rPr lang="en-US" sz="2800" b="1" dirty="0">
                <a:solidFill>
                  <a:srgbClr val="FFFFFF"/>
                </a:solidFill>
              </a:rPr>
              <a:t>“</a:t>
            </a:r>
            <a:r>
              <a:rPr lang="zh-CN" altLang="en-US" sz="2800" b="1" dirty="0">
                <a:solidFill>
                  <a:srgbClr val="FFFFFF"/>
                </a:solidFill>
              </a:rPr>
              <a:t>桥梁的主要守护者</a:t>
            </a:r>
            <a:r>
              <a:rPr lang="en-US" sz="2800" b="1" dirty="0">
                <a:solidFill>
                  <a:srgbClr val="FFFFFF"/>
                </a:solidFill>
              </a:rPr>
              <a:t>"</a:t>
            </a:r>
          </a:p>
        </p:txBody>
      </p:sp>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spTree>
    <p:extLst>
      <p:ext uri="{BB962C8B-B14F-4D97-AF65-F5344CB8AC3E}">
        <p14:creationId xmlns:p14="http://schemas.microsoft.com/office/powerpoint/2010/main" val="12597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533400" y="1341438"/>
            <a:ext cx="8412163" cy="1143000"/>
          </a:xfrm>
        </p:spPr>
        <p:txBody>
          <a:bodyPr/>
          <a:lstStyle/>
          <a:p>
            <a:r>
              <a:rPr lang="zh-CN" altLang="en-US" b="1" dirty="0">
                <a:solidFill>
                  <a:srgbClr val="FFFF00"/>
                </a:solidFill>
                <a:latin typeface="Arial" charset="0"/>
                <a:ea typeface="ＭＳ Ｐゴシック" charset="0"/>
              </a:rPr>
              <a:t>基督的责备</a:t>
            </a:r>
            <a:endParaRPr lang="en-US" b="1" dirty="0">
              <a:solidFill>
                <a:srgbClr val="FFFF00"/>
              </a:solidFill>
              <a:latin typeface="Times New Roman" charset="0"/>
              <a:ea typeface="ＭＳ Ｐゴシック"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buNone/>
            </a:pPr>
            <a:r>
              <a:rPr lang="en-US" altLang="ja-JP" sz="3200" b="1" dirty="0">
                <a:latin typeface="Arial" charset="0"/>
                <a:ea typeface="ＭＳ Ｐゴシック" charset="0"/>
              </a:rPr>
              <a:t>2:14  "</a:t>
            </a:r>
            <a:r>
              <a:rPr lang="zh-TW" altLang="en-US" sz="3200" dirty="0"/>
              <a:t>然而有几件事我要责备你， 因为在你那里有些人持守巴兰的教训。 这巴兰曾经教导巴勒把绊脚石放在以色列人面前， 叫他们吃祭过偶像的食物， 并且行淫乱。 </a:t>
            </a:r>
            <a:r>
              <a:rPr lang="en-US" altLang="zh-TW" sz="3200" b="1" baseline="30000" dirty="0"/>
              <a:t>15</a:t>
            </a:r>
            <a:r>
              <a:rPr lang="zh-TW" altLang="en-US" sz="3200" dirty="0"/>
              <a:t> 同样， 你也有些人持守尼哥拉党的教训。</a:t>
            </a:r>
            <a:r>
              <a:rPr lang="en-US" altLang="ja-JP" sz="3200" b="1" dirty="0">
                <a:latin typeface="Arial" charset="0"/>
                <a:ea typeface="ＭＳ Ｐゴシック" charset="0"/>
              </a:rPr>
              <a:t>"</a:t>
            </a:r>
            <a:endParaRPr lang="en-US" sz="3200" b="1" dirty="0">
              <a:latin typeface="Arial" charset="0"/>
              <a:ea typeface="ＭＳ Ｐゴシック" charset="0"/>
            </a:endParaRPr>
          </a:p>
        </p:txBody>
      </p:sp>
    </p:spTree>
    <p:extLst>
      <p:ext uri="{BB962C8B-B14F-4D97-AF65-F5344CB8AC3E}">
        <p14:creationId xmlns:p14="http://schemas.microsoft.com/office/powerpoint/2010/main" val="133334554"/>
      </p:ext>
    </p:extLst>
  </p:cSld>
  <p:clrMapOvr>
    <a:overrideClrMapping bg1="dk2" tx1="lt1" bg2="dk1" tx2="lt2" accent1="accent1" accent2="accent2" accent3="accent3" accent4="accent4" accent5="accent5" accent6="accent6" hlink="hlink" folHlink="folHlink"/>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r>
              <a:rPr lang="zh-CN" altLang="en-US" b="1" dirty="0">
                <a:latin typeface="Arial" charset="0"/>
                <a:ea typeface="ＭＳ Ｐゴシック" charset="0"/>
                <a:cs typeface="Arial" charset="0"/>
              </a:rPr>
              <a:t>一些会众听从巴兰的教训</a:t>
            </a:r>
            <a:endParaRPr lang="en-US" b="1" dirty="0">
              <a:latin typeface="Arial" charset="0"/>
              <a:ea typeface="ＭＳ Ｐゴシック" charset="0"/>
              <a:cs typeface="Arial" charset="0"/>
            </a:endParaRPr>
          </a:p>
        </p:txBody>
      </p:sp>
      <p:sp>
        <p:nvSpPr>
          <p:cNvPr id="30722" name="Rectangle 3"/>
          <p:cNvSpPr>
            <a:spLocks noGrp="1" noChangeArrowheads="1"/>
          </p:cNvSpPr>
          <p:nvPr>
            <p:ph type="subTitle" idx="1"/>
          </p:nvPr>
        </p:nvSpPr>
        <p:spPr>
          <a:xfrm>
            <a:off x="304800" y="3733800"/>
            <a:ext cx="8839200" cy="3048000"/>
          </a:xfrm>
        </p:spPr>
        <p:txBody>
          <a:bodyPr/>
          <a:lstStyle/>
          <a:p>
            <a:r>
              <a:rPr lang="en-US" altLang="ja-JP" sz="3600" b="1" dirty="0">
                <a:latin typeface="Arial" charset="0"/>
                <a:ea typeface="ＭＳ Ｐゴシック" charset="0"/>
                <a:cs typeface="Arial" charset="0"/>
              </a:rPr>
              <a:t>2:14 "</a:t>
            </a:r>
            <a:r>
              <a:rPr lang="zh-TW" altLang="en-US" sz="3600" b="1" dirty="0">
                <a:latin typeface="Arial" charset="0"/>
                <a:ea typeface="ＭＳ Ｐゴシック" charset="0"/>
                <a:cs typeface="Arial" charset="0"/>
              </a:rPr>
              <a:t>然而有几件事我要责备你， 因为在你那里有些人持守巴兰的教训。 这巴兰曾经教导巴勒把绊脚石放在以色列人面前， 叫他们吃祭过偶像的食物， 并且行淫乱。</a:t>
            </a:r>
            <a:r>
              <a:rPr lang="en-US" altLang="ja-JP" sz="3600" b="1" dirty="0">
                <a:latin typeface="Arial" charset="0"/>
                <a:ea typeface="ＭＳ Ｐゴシック" charset="0"/>
                <a:cs typeface="Arial" charset="0"/>
              </a:rPr>
              <a:t>"</a:t>
            </a:r>
          </a:p>
          <a:p>
            <a:endParaRPr lang="en-US" sz="3600" b="1" dirty="0">
              <a:latin typeface="Arial" charset="0"/>
              <a:ea typeface="ＭＳ Ｐゴシック" charset="0"/>
              <a:cs typeface="Arial" charset="0"/>
            </a:endParaRPr>
          </a:p>
        </p:txBody>
      </p:sp>
    </p:spTree>
    <p:extLst>
      <p:ext uri="{BB962C8B-B14F-4D97-AF65-F5344CB8AC3E}">
        <p14:creationId xmlns:p14="http://schemas.microsoft.com/office/powerpoint/2010/main" val="3626358561"/>
      </p:ext>
    </p:extLst>
  </p:cSld>
  <p:clrMapOvr>
    <a:overrideClrMapping bg1="lt1" tx1="dk1" bg2="lt2" tx2="dk2" accent1="accent1" accent2="accent2" accent3="accent3" accent4="accent4" accent5="accent5" accent6="accent6" hlink="hlink" folHlink="folHlink"/>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0" y="762000"/>
            <a:ext cx="9144000" cy="755650"/>
            <a:chOff x="0" y="0"/>
            <a:chExt cx="4560" cy="671"/>
          </a:xfrm>
        </p:grpSpPr>
        <p:sp>
          <p:nvSpPr>
            <p:cNvPr id="185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准备占用</a:t>
              </a:r>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领土</a:t>
              </a:r>
              <a:endParaRPr lang="en-US" altLang="zh-CN" sz="3600" dirty="0">
                <a:solidFill>
                  <a:srgbClr val="FFFFFF"/>
                </a:solidFill>
                <a:latin typeface="Arial Narrow" charset="0"/>
                <a:ea typeface="SimSun" charset="0"/>
                <a:cs typeface="SimSun" charset="0"/>
              </a:endParaRPr>
            </a:p>
          </p:txBody>
        </p:sp>
        <p:sp>
          <p:nvSpPr>
            <p:cNvPr id="185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7" name="Group 5"/>
          <p:cNvGrpSpPr>
            <a:grpSpLocks/>
          </p:cNvGrpSpPr>
          <p:nvPr/>
        </p:nvGrpSpPr>
        <p:grpSpPr bwMode="auto">
          <a:xfrm>
            <a:off x="0" y="1517650"/>
            <a:ext cx="2630488" cy="904875"/>
            <a:chOff x="0" y="671"/>
            <a:chExt cx="1312" cy="805"/>
          </a:xfrm>
        </p:grpSpPr>
        <p:sp>
          <p:nvSpPr>
            <p:cNvPr id="185449" name="Rectangle 6"/>
            <p:cNvSpPr>
              <a:spLocks noChangeArrowheads="1"/>
            </p:cNvSpPr>
            <p:nvPr/>
          </p:nvSpPr>
          <p:spPr bwMode="auto">
            <a:xfrm>
              <a:off x="32" y="671"/>
              <a:ext cx="124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lvl="0" algn="ctr"/>
              <a:r>
                <a:rPr lang="en-US" altLang="zh-CN" b="1" dirty="0">
                  <a:solidFill>
                    <a:srgbClr val="FFFFFF"/>
                  </a:solidFill>
                  <a:latin typeface="Arial Narrow" charset="0"/>
                  <a:ea typeface="SimSun" charset="0"/>
                  <a:cs typeface="SimSun" charset="0"/>
                </a:rPr>
                <a:t> </a:t>
              </a: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老一代</a:t>
              </a:r>
              <a:endParaRPr lang="en-SG" sz="2800" dirty="0">
                <a:solidFill>
                  <a:srgbClr val="FFFFFF"/>
                </a:solidFill>
              </a:endParaRPr>
            </a:p>
          </p:txBody>
        </p:sp>
        <p:sp>
          <p:nvSpPr>
            <p:cNvPr id="185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8" name="Group 8"/>
          <p:cNvGrpSpPr>
            <a:grpSpLocks/>
          </p:cNvGrpSpPr>
          <p:nvPr/>
        </p:nvGrpSpPr>
        <p:grpSpPr bwMode="auto">
          <a:xfrm>
            <a:off x="2630488" y="1517650"/>
            <a:ext cx="3673475" cy="904875"/>
            <a:chOff x="1312" y="671"/>
            <a:chExt cx="1832" cy="805"/>
          </a:xfrm>
        </p:grpSpPr>
        <p:sp>
          <p:nvSpPr>
            <p:cNvPr id="185447" name="Rectangle 9"/>
            <p:cNvSpPr>
              <a:spLocks noChangeArrowheads="1"/>
            </p:cNvSpPr>
            <p:nvPr/>
          </p:nvSpPr>
          <p:spPr bwMode="auto">
            <a:xfrm>
              <a:off x="1344" y="671"/>
              <a:ext cx="1768"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lvl="0" algn="ctr"/>
              <a:r>
                <a:rPr lang="zh-SG" altLang="en-US" sz="2800" dirty="0">
                  <a:solidFill>
                    <a:srgbClr val="FFFFFF"/>
                  </a:solidFill>
                </a:rPr>
                <a:t>不信</a:t>
              </a:r>
              <a:endParaRPr lang="en-US" altLang="zh-CN" sz="2800" dirty="0">
                <a:solidFill>
                  <a:srgbClr val="FFFFFF"/>
                </a:solidFill>
              </a:endParaRPr>
            </a:p>
            <a:p>
              <a:pPr lvl="0" algn="ctr"/>
              <a:r>
                <a:rPr lang="zh-CN" altLang="en-US" sz="2800" dirty="0">
                  <a:solidFill>
                    <a:srgbClr val="FFFFFF"/>
                  </a:solidFill>
                </a:rPr>
                <a:t>延期</a:t>
              </a:r>
              <a:endParaRPr lang="en-SG" sz="2800" dirty="0">
                <a:solidFill>
                  <a:srgbClr val="FFFFFF"/>
                </a:solidFill>
              </a:endParaRPr>
            </a:p>
          </p:txBody>
        </p:sp>
        <p:sp>
          <p:nvSpPr>
            <p:cNvPr id="185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9" name="Group 11"/>
          <p:cNvGrpSpPr>
            <a:grpSpLocks/>
          </p:cNvGrpSpPr>
          <p:nvPr/>
        </p:nvGrpSpPr>
        <p:grpSpPr bwMode="auto">
          <a:xfrm>
            <a:off x="6303963" y="1517650"/>
            <a:ext cx="2840037" cy="904875"/>
            <a:chOff x="3144" y="671"/>
            <a:chExt cx="1416" cy="805"/>
          </a:xfrm>
        </p:grpSpPr>
        <p:sp>
          <p:nvSpPr>
            <p:cNvPr id="185445" name="Rectangle 12"/>
            <p:cNvSpPr>
              <a:spLocks noChangeArrowheads="1"/>
            </p:cNvSpPr>
            <p:nvPr/>
          </p:nvSpPr>
          <p:spPr bwMode="auto">
            <a:xfrm>
              <a:off x="3176" y="671"/>
              <a:ext cx="135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lvl="0" algn="ct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下一代</a:t>
              </a:r>
              <a:endParaRPr lang="en-SG" sz="2800" dirty="0">
                <a:solidFill>
                  <a:srgbClr val="FFFFFF"/>
                </a:solidFill>
              </a:endParaRPr>
            </a:p>
          </p:txBody>
        </p:sp>
        <p:sp>
          <p:nvSpPr>
            <p:cNvPr id="185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0" name="Group 14"/>
          <p:cNvGrpSpPr>
            <a:grpSpLocks/>
          </p:cNvGrpSpPr>
          <p:nvPr/>
        </p:nvGrpSpPr>
        <p:grpSpPr bwMode="auto">
          <a:xfrm>
            <a:off x="0" y="2422525"/>
            <a:ext cx="2630488" cy="476250"/>
            <a:chOff x="0" y="1476"/>
            <a:chExt cx="1312" cy="422"/>
          </a:xfrm>
        </p:grpSpPr>
        <p:sp>
          <p:nvSpPr>
            <p:cNvPr id="185443" name="Rectangle 15"/>
            <p:cNvSpPr>
              <a:spLocks noChangeArrowheads="1"/>
            </p:cNvSpPr>
            <p:nvPr/>
          </p:nvSpPr>
          <p:spPr bwMode="auto">
            <a:xfrm>
              <a:off x="32" y="147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1:1–10:10</a:t>
              </a:r>
              <a:endParaRPr lang="en-US" altLang="zh-CN">
                <a:solidFill>
                  <a:srgbClr val="FFFFFF"/>
                </a:solidFill>
                <a:latin typeface="Arial Narrow" charset="0"/>
                <a:ea typeface="SimSun" charset="0"/>
                <a:cs typeface="SimSun" charset="0"/>
              </a:endParaRPr>
            </a:p>
          </p:txBody>
        </p:sp>
        <p:sp>
          <p:nvSpPr>
            <p:cNvPr id="185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1" name="Group 17"/>
          <p:cNvGrpSpPr>
            <a:grpSpLocks/>
          </p:cNvGrpSpPr>
          <p:nvPr/>
        </p:nvGrpSpPr>
        <p:grpSpPr bwMode="auto">
          <a:xfrm>
            <a:off x="2630488" y="2422525"/>
            <a:ext cx="3673475" cy="476250"/>
            <a:chOff x="1312" y="1476"/>
            <a:chExt cx="1832" cy="422"/>
          </a:xfrm>
        </p:grpSpPr>
        <p:sp>
          <p:nvSpPr>
            <p:cNvPr id="185441" name="Rectangle 18"/>
            <p:cNvSpPr>
              <a:spLocks noChangeArrowheads="1"/>
            </p:cNvSpPr>
            <p:nvPr/>
          </p:nvSpPr>
          <p:spPr bwMode="auto">
            <a:xfrm>
              <a:off x="1344" y="147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10:11–25:18</a:t>
              </a:r>
              <a:endParaRPr lang="en-US" altLang="zh-CN">
                <a:solidFill>
                  <a:srgbClr val="FFFFFF"/>
                </a:solidFill>
                <a:latin typeface="Arial Narrow" charset="0"/>
                <a:ea typeface="SimSun" charset="0"/>
                <a:cs typeface="SimSun" charset="0"/>
              </a:endParaRPr>
            </a:p>
          </p:txBody>
        </p:sp>
        <p:sp>
          <p:nvSpPr>
            <p:cNvPr id="185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2" name="Group 20"/>
          <p:cNvGrpSpPr>
            <a:grpSpLocks/>
          </p:cNvGrpSpPr>
          <p:nvPr/>
        </p:nvGrpSpPr>
        <p:grpSpPr bwMode="auto">
          <a:xfrm>
            <a:off x="6303963" y="2422525"/>
            <a:ext cx="2840037" cy="476250"/>
            <a:chOff x="3144" y="1476"/>
            <a:chExt cx="1416" cy="422"/>
          </a:xfrm>
        </p:grpSpPr>
        <p:sp>
          <p:nvSpPr>
            <p:cNvPr id="185439" name="Rectangle 21"/>
            <p:cNvSpPr>
              <a:spLocks noChangeArrowheads="1"/>
            </p:cNvSpPr>
            <p:nvPr/>
          </p:nvSpPr>
          <p:spPr bwMode="auto">
            <a:xfrm>
              <a:off x="3176" y="147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26–36</a:t>
              </a:r>
              <a:endParaRPr lang="en-US" altLang="zh-CN">
                <a:solidFill>
                  <a:srgbClr val="FFFFFF"/>
                </a:solidFill>
                <a:latin typeface="Arial Narrow" charset="0"/>
                <a:ea typeface="SimSun" charset="0"/>
                <a:cs typeface="SimSun" charset="0"/>
              </a:endParaRPr>
            </a:p>
          </p:txBody>
        </p:sp>
        <p:sp>
          <p:nvSpPr>
            <p:cNvPr id="185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3" name="Group 23"/>
          <p:cNvGrpSpPr>
            <a:grpSpLocks/>
          </p:cNvGrpSpPr>
          <p:nvPr/>
        </p:nvGrpSpPr>
        <p:grpSpPr bwMode="auto">
          <a:xfrm>
            <a:off x="0" y="2898775"/>
            <a:ext cx="2630488" cy="474663"/>
            <a:chOff x="0" y="1898"/>
            <a:chExt cx="1312" cy="422"/>
          </a:xfrm>
        </p:grpSpPr>
        <p:sp>
          <p:nvSpPr>
            <p:cNvPr id="185437" name="Rectangle 24"/>
            <p:cNvSpPr>
              <a:spLocks noChangeArrowheads="1"/>
            </p:cNvSpPr>
            <p:nvPr/>
          </p:nvSpPr>
          <p:spPr bwMode="auto">
            <a:xfrm>
              <a:off x="32" y="1898"/>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神的信实</a:t>
              </a:r>
              <a:endParaRPr lang="en-US" altLang="zh-CN" b="1" dirty="0">
                <a:solidFill>
                  <a:srgbClr val="FFFFFF"/>
                </a:solidFill>
                <a:latin typeface="Arial Narrow" charset="0"/>
                <a:ea typeface="SimSun" charset="0"/>
                <a:cs typeface="SimSun" charset="0"/>
              </a:endParaRPr>
            </a:p>
          </p:txBody>
        </p:sp>
        <p:sp>
          <p:nvSpPr>
            <p:cNvPr id="185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4" name="Group 26"/>
          <p:cNvGrpSpPr>
            <a:grpSpLocks/>
          </p:cNvGrpSpPr>
          <p:nvPr/>
        </p:nvGrpSpPr>
        <p:grpSpPr bwMode="auto">
          <a:xfrm>
            <a:off x="2630488" y="2898775"/>
            <a:ext cx="3673475" cy="474663"/>
            <a:chOff x="1312" y="1898"/>
            <a:chExt cx="1832" cy="422"/>
          </a:xfrm>
        </p:grpSpPr>
        <p:sp>
          <p:nvSpPr>
            <p:cNvPr id="185435" name="Rectangle 27"/>
            <p:cNvSpPr>
              <a:spLocks noChangeArrowheads="1"/>
            </p:cNvSpPr>
            <p:nvPr/>
          </p:nvSpPr>
          <p:spPr bwMode="auto">
            <a:xfrm>
              <a:off x="1344" y="1898"/>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以色列背信弃义</a:t>
              </a:r>
              <a:endParaRPr lang="en-US" altLang="zh-CN" dirty="0">
                <a:solidFill>
                  <a:srgbClr val="FFFFFF"/>
                </a:solidFill>
                <a:latin typeface="Arial Narrow" charset="0"/>
                <a:ea typeface="SimSun" charset="0"/>
                <a:cs typeface="SimSun" charset="0"/>
              </a:endParaRPr>
            </a:p>
          </p:txBody>
        </p:sp>
        <p:sp>
          <p:nvSpPr>
            <p:cNvPr id="185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5" name="Group 29"/>
          <p:cNvGrpSpPr>
            <a:grpSpLocks/>
          </p:cNvGrpSpPr>
          <p:nvPr/>
        </p:nvGrpSpPr>
        <p:grpSpPr bwMode="auto">
          <a:xfrm>
            <a:off x="6303963" y="2898775"/>
            <a:ext cx="2840037" cy="474663"/>
            <a:chOff x="3144" y="1898"/>
            <a:chExt cx="1416" cy="422"/>
          </a:xfrm>
        </p:grpSpPr>
        <p:sp>
          <p:nvSpPr>
            <p:cNvPr id="185433" name="Rectangle 30"/>
            <p:cNvSpPr>
              <a:spLocks noChangeArrowheads="1"/>
            </p:cNvSpPr>
            <p:nvPr/>
          </p:nvSpPr>
          <p:spPr bwMode="auto">
            <a:xfrm>
              <a:off x="3176" y="1898"/>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神的信实</a:t>
              </a:r>
            </a:p>
          </p:txBody>
        </p:sp>
        <p:sp>
          <p:nvSpPr>
            <p:cNvPr id="185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6" name="Group 32"/>
          <p:cNvGrpSpPr>
            <a:grpSpLocks/>
          </p:cNvGrpSpPr>
          <p:nvPr/>
        </p:nvGrpSpPr>
        <p:grpSpPr bwMode="auto">
          <a:xfrm>
            <a:off x="0" y="3373438"/>
            <a:ext cx="2630488" cy="474662"/>
            <a:chOff x="0" y="2320"/>
            <a:chExt cx="1312" cy="422"/>
          </a:xfrm>
        </p:grpSpPr>
        <p:sp>
          <p:nvSpPr>
            <p:cNvPr id="185431" name="Rectangle 33"/>
            <p:cNvSpPr>
              <a:spLocks noChangeArrowheads="1"/>
            </p:cNvSpPr>
            <p:nvPr/>
          </p:nvSpPr>
          <p:spPr bwMode="auto">
            <a:xfrm>
              <a:off x="32" y="2320"/>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a:t>
              </a:r>
              <a:r>
                <a:rPr lang="zh-SG" altLang="en-US" b="1" dirty="0">
                  <a:solidFill>
                    <a:srgbClr val="FFFFFF"/>
                  </a:solidFill>
                  <a:latin typeface="Arial Narrow" charset="0"/>
                  <a:ea typeface="SimSun" charset="0"/>
                  <a:cs typeface="SimSun" charset="0"/>
                </a:rPr>
                <a:t>赐福</a:t>
              </a:r>
              <a:endParaRPr lang="en-US" altLang="zh-CN" dirty="0">
                <a:solidFill>
                  <a:srgbClr val="FFFFFF"/>
                </a:solidFill>
                <a:latin typeface="Arial Narrow" charset="0"/>
                <a:ea typeface="SimSun" charset="0"/>
                <a:cs typeface="SimSun" charset="0"/>
              </a:endParaRPr>
            </a:p>
          </p:txBody>
        </p:sp>
        <p:sp>
          <p:nvSpPr>
            <p:cNvPr id="185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7" name="Group 35"/>
          <p:cNvGrpSpPr>
            <a:grpSpLocks/>
          </p:cNvGrpSpPr>
          <p:nvPr/>
        </p:nvGrpSpPr>
        <p:grpSpPr bwMode="auto">
          <a:xfrm>
            <a:off x="2630488" y="3373438"/>
            <a:ext cx="3673475" cy="474662"/>
            <a:chOff x="1312" y="2320"/>
            <a:chExt cx="1832" cy="422"/>
          </a:xfrm>
        </p:grpSpPr>
        <p:sp>
          <p:nvSpPr>
            <p:cNvPr id="185429" name="Rectangle 36"/>
            <p:cNvSpPr>
              <a:spLocks noChangeArrowheads="1"/>
            </p:cNvSpPr>
            <p:nvPr/>
          </p:nvSpPr>
          <p:spPr bwMode="auto">
            <a:xfrm>
              <a:off x="1344" y="2320"/>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神惩处</a:t>
              </a:r>
              <a:endParaRPr lang="en-US" altLang="zh-CN" dirty="0">
                <a:solidFill>
                  <a:srgbClr val="FFFFFF"/>
                </a:solidFill>
                <a:latin typeface="Arial Narrow" charset="0"/>
                <a:ea typeface="SimSun" charset="0"/>
                <a:cs typeface="SimSun" charset="0"/>
              </a:endParaRPr>
            </a:p>
          </p:txBody>
        </p:sp>
        <p:sp>
          <p:nvSpPr>
            <p:cNvPr id="185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8" name="Group 38"/>
          <p:cNvGrpSpPr>
            <a:grpSpLocks/>
          </p:cNvGrpSpPr>
          <p:nvPr/>
        </p:nvGrpSpPr>
        <p:grpSpPr bwMode="auto">
          <a:xfrm>
            <a:off x="6303963" y="3373438"/>
            <a:ext cx="2840037" cy="474662"/>
            <a:chOff x="3144" y="2320"/>
            <a:chExt cx="1416" cy="422"/>
          </a:xfrm>
        </p:grpSpPr>
        <p:sp>
          <p:nvSpPr>
            <p:cNvPr id="185427" name="Rectangle 39"/>
            <p:cNvSpPr>
              <a:spLocks noChangeArrowheads="1"/>
            </p:cNvSpPr>
            <p:nvPr/>
          </p:nvSpPr>
          <p:spPr bwMode="auto">
            <a:xfrm>
              <a:off x="3176" y="2320"/>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神赐福</a:t>
              </a:r>
            </a:p>
          </p:txBody>
        </p:sp>
        <p:sp>
          <p:nvSpPr>
            <p:cNvPr id="185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9" name="Group 41"/>
          <p:cNvGrpSpPr>
            <a:grpSpLocks/>
          </p:cNvGrpSpPr>
          <p:nvPr/>
        </p:nvGrpSpPr>
        <p:grpSpPr bwMode="auto">
          <a:xfrm>
            <a:off x="0" y="3848100"/>
            <a:ext cx="2630488" cy="474663"/>
            <a:chOff x="0" y="2742"/>
            <a:chExt cx="1312" cy="422"/>
          </a:xfrm>
        </p:grpSpPr>
        <p:sp>
          <p:nvSpPr>
            <p:cNvPr id="185425" name="Rectangle 42"/>
            <p:cNvSpPr>
              <a:spLocks noChangeArrowheads="1"/>
            </p:cNvSpPr>
            <p:nvPr/>
          </p:nvSpPr>
          <p:spPr bwMode="auto">
            <a:xfrm>
              <a:off x="32" y="2742"/>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以色列献身</a:t>
              </a:r>
              <a:endParaRPr lang="en-US" altLang="zh-CN" dirty="0">
                <a:solidFill>
                  <a:srgbClr val="FFFFFF"/>
                </a:solidFill>
                <a:latin typeface="Arial Narrow" charset="0"/>
                <a:ea typeface="SimSun" charset="0"/>
                <a:cs typeface="SimSun" charset="0"/>
              </a:endParaRPr>
            </a:p>
          </p:txBody>
        </p:sp>
        <p:sp>
          <p:nvSpPr>
            <p:cNvPr id="185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0" name="Group 44"/>
          <p:cNvGrpSpPr>
            <a:grpSpLocks/>
          </p:cNvGrpSpPr>
          <p:nvPr/>
        </p:nvGrpSpPr>
        <p:grpSpPr bwMode="auto">
          <a:xfrm>
            <a:off x="2630488" y="3848100"/>
            <a:ext cx="3673475" cy="474663"/>
            <a:chOff x="1312" y="2742"/>
            <a:chExt cx="1832" cy="422"/>
          </a:xfrm>
        </p:grpSpPr>
        <p:sp>
          <p:nvSpPr>
            <p:cNvPr id="185423" name="Rectangle 45"/>
            <p:cNvSpPr>
              <a:spLocks noChangeArrowheads="1"/>
            </p:cNvSpPr>
            <p:nvPr/>
          </p:nvSpPr>
          <p:spPr bwMode="auto">
            <a:xfrm>
              <a:off x="1344" y="2742"/>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以色列抱怨</a:t>
              </a:r>
              <a:endParaRPr lang="en-US" altLang="zh-CN" dirty="0">
                <a:solidFill>
                  <a:srgbClr val="FFFFFF"/>
                </a:solidFill>
                <a:latin typeface="Arial Narrow" charset="0"/>
                <a:ea typeface="SimSun" charset="0"/>
                <a:cs typeface="SimSun" charset="0"/>
              </a:endParaRPr>
            </a:p>
          </p:txBody>
        </p:sp>
        <p:sp>
          <p:nvSpPr>
            <p:cNvPr id="185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1" name="Group 47"/>
          <p:cNvGrpSpPr>
            <a:grpSpLocks/>
          </p:cNvGrpSpPr>
          <p:nvPr/>
        </p:nvGrpSpPr>
        <p:grpSpPr bwMode="auto">
          <a:xfrm>
            <a:off x="6303963" y="3848100"/>
            <a:ext cx="2840037" cy="474663"/>
            <a:chOff x="3144" y="2742"/>
            <a:chExt cx="1416" cy="422"/>
          </a:xfrm>
        </p:grpSpPr>
        <p:sp>
          <p:nvSpPr>
            <p:cNvPr id="185421" name="Rectangle 48"/>
            <p:cNvSpPr>
              <a:spLocks noChangeArrowheads="1"/>
            </p:cNvSpPr>
            <p:nvPr/>
          </p:nvSpPr>
          <p:spPr bwMode="auto">
            <a:xfrm>
              <a:off x="3176" y="2742"/>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a:t>
              </a:r>
              <a:r>
                <a:rPr lang="en-US" altLang="zh-CN" b="1" dirty="0">
                  <a:solidFill>
                    <a:srgbClr val="FFFFFF"/>
                  </a:solidFill>
                  <a:latin typeface="Arial Narrow" charset="0"/>
                  <a:ea typeface="SimSun" charset="0"/>
                  <a:cs typeface="SimSun" charset="0"/>
                </a:rPr>
                <a:t> </a:t>
              </a:r>
              <a:r>
                <a:rPr lang="zh-SG" altLang="en-US" b="1" dirty="0">
                  <a:solidFill>
                    <a:srgbClr val="FFFFFF"/>
                  </a:solidFill>
                  <a:latin typeface="Arial Narrow" charset="0"/>
                  <a:ea typeface="SimSun" charset="0"/>
                  <a:cs typeface="SimSun" charset="0"/>
                </a:rPr>
                <a:t>献身</a:t>
              </a:r>
            </a:p>
          </p:txBody>
        </p:sp>
        <p:sp>
          <p:nvSpPr>
            <p:cNvPr id="185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2" name="Group 50"/>
          <p:cNvGrpSpPr>
            <a:grpSpLocks/>
          </p:cNvGrpSpPr>
          <p:nvPr/>
        </p:nvGrpSpPr>
        <p:grpSpPr bwMode="auto">
          <a:xfrm>
            <a:off x="0" y="4322763"/>
            <a:ext cx="2630488" cy="476250"/>
            <a:chOff x="0" y="3164"/>
            <a:chExt cx="1312" cy="422"/>
          </a:xfrm>
        </p:grpSpPr>
        <p:sp>
          <p:nvSpPr>
            <p:cNvPr id="185419" name="Rectangle 51"/>
            <p:cNvSpPr>
              <a:spLocks noChangeArrowheads="1"/>
            </p:cNvSpPr>
            <p:nvPr/>
          </p:nvSpPr>
          <p:spPr bwMode="auto">
            <a:xfrm>
              <a:off x="32" y="3164"/>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常规</a:t>
              </a:r>
              <a:endParaRPr lang="en-US" altLang="zh-CN" dirty="0">
                <a:solidFill>
                  <a:srgbClr val="FFFFFF"/>
                </a:solidFill>
                <a:latin typeface="Arial Narrow" charset="0"/>
                <a:ea typeface="SimSun" charset="0"/>
                <a:cs typeface="SimSun" charset="0"/>
              </a:endParaRPr>
            </a:p>
          </p:txBody>
        </p:sp>
        <p:sp>
          <p:nvSpPr>
            <p:cNvPr id="185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3" name="Group 53"/>
          <p:cNvGrpSpPr>
            <a:grpSpLocks/>
          </p:cNvGrpSpPr>
          <p:nvPr/>
        </p:nvGrpSpPr>
        <p:grpSpPr bwMode="auto">
          <a:xfrm>
            <a:off x="2630488" y="4322763"/>
            <a:ext cx="3673475" cy="476250"/>
            <a:chOff x="1312" y="3164"/>
            <a:chExt cx="1832" cy="422"/>
          </a:xfrm>
        </p:grpSpPr>
        <p:sp>
          <p:nvSpPr>
            <p:cNvPr id="185417" name="Rectangle 54"/>
            <p:cNvSpPr>
              <a:spLocks noChangeArrowheads="1"/>
            </p:cNvSpPr>
            <p:nvPr/>
          </p:nvSpPr>
          <p:spPr bwMode="auto">
            <a:xfrm>
              <a:off x="1344" y="3164"/>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动乱</a:t>
              </a:r>
              <a:endParaRPr lang="en-US" altLang="zh-CN" dirty="0">
                <a:solidFill>
                  <a:srgbClr val="FFFFFF"/>
                </a:solidFill>
                <a:latin typeface="Arial Narrow" charset="0"/>
                <a:ea typeface="SimSun" charset="0"/>
                <a:cs typeface="SimSun" charset="0"/>
              </a:endParaRPr>
            </a:p>
          </p:txBody>
        </p:sp>
        <p:sp>
          <p:nvSpPr>
            <p:cNvPr id="185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4" name="Group 56"/>
          <p:cNvGrpSpPr>
            <a:grpSpLocks/>
          </p:cNvGrpSpPr>
          <p:nvPr/>
        </p:nvGrpSpPr>
        <p:grpSpPr bwMode="auto">
          <a:xfrm>
            <a:off x="6303963" y="4322763"/>
            <a:ext cx="2840037" cy="476250"/>
            <a:chOff x="3144" y="3164"/>
            <a:chExt cx="1416" cy="422"/>
          </a:xfrm>
        </p:grpSpPr>
        <p:sp>
          <p:nvSpPr>
            <p:cNvPr id="185415" name="Rectangle 57"/>
            <p:cNvSpPr>
              <a:spLocks noChangeArrowheads="1"/>
            </p:cNvSpPr>
            <p:nvPr/>
          </p:nvSpPr>
          <p:spPr bwMode="auto">
            <a:xfrm>
              <a:off x="3176" y="3164"/>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重新</a:t>
              </a:r>
              <a:r>
                <a:rPr lang="zh-SG" altLang="en-US" b="1" dirty="0">
                  <a:solidFill>
                    <a:srgbClr val="FFFFFF"/>
                  </a:solidFill>
                  <a:latin typeface="Arial Narrow" charset="0"/>
                  <a:ea typeface="SimSun" charset="0"/>
                  <a:cs typeface="SimSun" charset="0"/>
                </a:rPr>
                <a:t>常规</a:t>
              </a:r>
            </a:p>
          </p:txBody>
        </p:sp>
        <p:sp>
          <p:nvSpPr>
            <p:cNvPr id="185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5" name="Group 59"/>
          <p:cNvGrpSpPr>
            <a:grpSpLocks/>
          </p:cNvGrpSpPr>
          <p:nvPr/>
        </p:nvGrpSpPr>
        <p:grpSpPr bwMode="auto">
          <a:xfrm>
            <a:off x="0" y="4799013"/>
            <a:ext cx="2630488" cy="474662"/>
            <a:chOff x="0" y="3586"/>
            <a:chExt cx="1312" cy="422"/>
          </a:xfrm>
        </p:grpSpPr>
        <p:sp>
          <p:nvSpPr>
            <p:cNvPr id="185413" name="Rectangle 60"/>
            <p:cNvSpPr>
              <a:spLocks noChangeArrowheads="1"/>
            </p:cNvSpPr>
            <p:nvPr/>
          </p:nvSpPr>
          <p:spPr bwMode="auto">
            <a:xfrm>
              <a:off x="32" y="3586"/>
              <a:ext cx="124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西 乃 山</a:t>
              </a:r>
              <a:endParaRPr lang="en-US" altLang="zh-CN" dirty="0">
                <a:solidFill>
                  <a:srgbClr val="FFFFFF"/>
                </a:solidFill>
                <a:latin typeface="Arial Narrow" charset="0"/>
                <a:ea typeface="SimSun" charset="0"/>
                <a:cs typeface="SimSun" charset="0"/>
              </a:endParaRPr>
            </a:p>
          </p:txBody>
        </p:sp>
        <p:sp>
          <p:nvSpPr>
            <p:cNvPr id="185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6" name="Group 62"/>
          <p:cNvGrpSpPr>
            <a:grpSpLocks/>
          </p:cNvGrpSpPr>
          <p:nvPr/>
        </p:nvGrpSpPr>
        <p:grpSpPr bwMode="auto">
          <a:xfrm>
            <a:off x="2630488" y="4799013"/>
            <a:ext cx="3673475" cy="474662"/>
            <a:chOff x="1312" y="3586"/>
            <a:chExt cx="1832" cy="422"/>
          </a:xfrm>
        </p:grpSpPr>
        <p:sp>
          <p:nvSpPr>
            <p:cNvPr id="185411" name="Rectangle 63"/>
            <p:cNvSpPr>
              <a:spLocks noChangeArrowheads="1"/>
            </p:cNvSpPr>
            <p:nvPr/>
          </p:nvSpPr>
          <p:spPr bwMode="auto">
            <a:xfrm>
              <a:off x="1344" y="3586"/>
              <a:ext cx="1768"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dirty="0">
                  <a:solidFill>
                    <a:srgbClr val="FFFFFF"/>
                  </a:solidFill>
                  <a:latin typeface="Arial Narrow" charset="0"/>
                  <a:ea typeface="SimSun" charset="0"/>
                  <a:cs typeface="SimSun" charset="0"/>
                </a:rPr>
                <a:t>旷野</a:t>
              </a:r>
              <a:endParaRPr lang="en-US" altLang="zh-CN" dirty="0">
                <a:solidFill>
                  <a:srgbClr val="FFFFFF"/>
                </a:solidFill>
                <a:latin typeface="Arial Narrow" charset="0"/>
                <a:ea typeface="SimSun" charset="0"/>
                <a:cs typeface="SimSun" charset="0"/>
              </a:endParaRPr>
            </a:p>
          </p:txBody>
        </p:sp>
        <p:sp>
          <p:nvSpPr>
            <p:cNvPr id="185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7" name="Group 65"/>
          <p:cNvGrpSpPr>
            <a:grpSpLocks/>
          </p:cNvGrpSpPr>
          <p:nvPr/>
        </p:nvGrpSpPr>
        <p:grpSpPr bwMode="auto">
          <a:xfrm>
            <a:off x="6303963" y="4799013"/>
            <a:ext cx="2840037" cy="474662"/>
            <a:chOff x="3144" y="3586"/>
            <a:chExt cx="1416" cy="422"/>
          </a:xfrm>
        </p:grpSpPr>
        <p:sp>
          <p:nvSpPr>
            <p:cNvPr id="185409" name="Rectangle 66"/>
            <p:cNvSpPr>
              <a:spLocks noChangeArrowheads="1"/>
            </p:cNvSpPr>
            <p:nvPr/>
          </p:nvSpPr>
          <p:spPr bwMode="auto">
            <a:xfrm>
              <a:off x="3176" y="3586"/>
              <a:ext cx="1352"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摩 押</a:t>
              </a:r>
              <a:endParaRPr lang="en-US" altLang="zh-CN" dirty="0">
                <a:solidFill>
                  <a:srgbClr val="FFFFFF"/>
                </a:solidFill>
                <a:latin typeface="Arial Narrow" charset="0"/>
                <a:ea typeface="SimSun" charset="0"/>
                <a:cs typeface="SimSun" charset="0"/>
              </a:endParaRPr>
            </a:p>
          </p:txBody>
        </p:sp>
        <p:sp>
          <p:nvSpPr>
            <p:cNvPr id="185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8" name="Group 68"/>
          <p:cNvGrpSpPr>
            <a:grpSpLocks/>
          </p:cNvGrpSpPr>
          <p:nvPr/>
        </p:nvGrpSpPr>
        <p:grpSpPr bwMode="auto">
          <a:xfrm>
            <a:off x="0" y="5273675"/>
            <a:ext cx="2630488" cy="582613"/>
            <a:chOff x="0" y="4008"/>
            <a:chExt cx="1312" cy="518"/>
          </a:xfrm>
        </p:grpSpPr>
        <p:sp>
          <p:nvSpPr>
            <p:cNvPr id="185407" name="Rectangle 69"/>
            <p:cNvSpPr>
              <a:spLocks noChangeArrowheads="1"/>
            </p:cNvSpPr>
            <p:nvPr/>
          </p:nvSpPr>
          <p:spPr bwMode="auto">
            <a:xfrm>
              <a:off x="32" y="4008"/>
              <a:ext cx="124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20 </a:t>
              </a:r>
              <a:r>
                <a:rPr lang="zh-CN" altLang="en-US" b="1" dirty="0">
                  <a:solidFill>
                    <a:srgbClr val="FFFFFF"/>
                  </a:solidFill>
                  <a:latin typeface="Arial Narrow" charset="0"/>
                  <a:ea typeface="SimSun" charset="0"/>
                  <a:cs typeface="SimSun" charset="0"/>
                </a:rPr>
                <a:t>天</a:t>
              </a:r>
              <a:endParaRPr lang="en-US" altLang="zh-CN" dirty="0">
                <a:solidFill>
                  <a:srgbClr val="FFFFFF"/>
                </a:solidFill>
                <a:latin typeface="Arial Narrow" charset="0"/>
                <a:ea typeface="SimSun" charset="0"/>
                <a:cs typeface="SimSun" charset="0"/>
              </a:endParaRPr>
            </a:p>
          </p:txBody>
        </p:sp>
        <p:sp>
          <p:nvSpPr>
            <p:cNvPr id="185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9" name="Group 71"/>
          <p:cNvGrpSpPr>
            <a:grpSpLocks/>
          </p:cNvGrpSpPr>
          <p:nvPr/>
        </p:nvGrpSpPr>
        <p:grpSpPr bwMode="auto">
          <a:xfrm>
            <a:off x="2630488" y="5273675"/>
            <a:ext cx="3673475" cy="582613"/>
            <a:chOff x="1312" y="4008"/>
            <a:chExt cx="1832" cy="518"/>
          </a:xfrm>
        </p:grpSpPr>
        <p:sp>
          <p:nvSpPr>
            <p:cNvPr id="185405" name="Rectangle 72"/>
            <p:cNvSpPr>
              <a:spLocks noChangeArrowheads="1"/>
            </p:cNvSpPr>
            <p:nvPr/>
          </p:nvSpPr>
          <p:spPr bwMode="auto">
            <a:xfrm>
              <a:off x="1344" y="4008"/>
              <a:ext cx="176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38 </a:t>
              </a:r>
              <a:r>
                <a:rPr lang="zh-CN" altLang="en-US" b="1" dirty="0">
                  <a:solidFill>
                    <a:srgbClr val="FFFFFF"/>
                  </a:solidFill>
                  <a:latin typeface="Arial Narrow" charset="0"/>
                  <a:ea typeface="SimSun" charset="0"/>
                  <a:cs typeface="SimSun" charset="0"/>
                </a:rPr>
                <a:t>年</a:t>
              </a:r>
              <a:r>
                <a:rPr lang="en-US" altLang="zh-CN" b="1" dirty="0">
                  <a:solidFill>
                    <a:srgbClr val="FFFFFF"/>
                  </a:solidFill>
                  <a:latin typeface="Arial Narrow" charset="0"/>
                  <a:ea typeface="SimSun" charset="0"/>
                  <a:cs typeface="SimSun" charset="0"/>
                </a:rPr>
                <a:t>, 3 </a:t>
              </a:r>
              <a:r>
                <a:rPr lang="zh-CN" altLang="en-US" b="1" dirty="0">
                  <a:solidFill>
                    <a:srgbClr val="FFFFFF"/>
                  </a:solidFill>
                  <a:latin typeface="Arial Narrow" charset="0"/>
                  <a:ea typeface="SimSun" charset="0"/>
                  <a:cs typeface="SimSun" charset="0"/>
                </a:rPr>
                <a:t>个月</a:t>
              </a:r>
              <a:r>
                <a:rPr lang="en-US" altLang="zh-CN" b="1" dirty="0">
                  <a:solidFill>
                    <a:srgbClr val="FFFFFF"/>
                  </a:solidFill>
                  <a:latin typeface="Arial Narrow" charset="0"/>
                  <a:ea typeface="SimSun" charset="0"/>
                  <a:cs typeface="SimSun" charset="0"/>
                </a:rPr>
                <a:t>, 10 </a:t>
              </a:r>
              <a:r>
                <a:rPr lang="zh-CN" altLang="en-US" b="1" dirty="0">
                  <a:solidFill>
                    <a:srgbClr val="FFFFFF"/>
                  </a:solidFill>
                  <a:latin typeface="Arial Narrow" charset="0"/>
                  <a:ea typeface="SimSun" charset="0"/>
                  <a:cs typeface="SimSun" charset="0"/>
                </a:rPr>
                <a:t>天</a:t>
              </a:r>
              <a:r>
                <a:rPr lang="en-US" altLang="zh-CN" b="1" dirty="0">
                  <a:solidFill>
                    <a:srgbClr val="FFFFFF"/>
                  </a:solidFill>
                  <a:latin typeface="Arial Narrow" charset="0"/>
                  <a:ea typeface="SimSun" charset="0"/>
                  <a:cs typeface="SimSun" charset="0"/>
                </a:rPr>
                <a:t> </a:t>
              </a:r>
              <a:endParaRPr lang="en-US" altLang="zh-CN" dirty="0">
                <a:solidFill>
                  <a:srgbClr val="FFFFFF"/>
                </a:solidFill>
                <a:latin typeface="Arial Narrow" charset="0"/>
                <a:ea typeface="SimSun" charset="0"/>
                <a:cs typeface="SimSun" charset="0"/>
              </a:endParaRPr>
            </a:p>
          </p:txBody>
        </p:sp>
        <p:sp>
          <p:nvSpPr>
            <p:cNvPr id="185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0" name="Group 74"/>
          <p:cNvGrpSpPr>
            <a:grpSpLocks/>
          </p:cNvGrpSpPr>
          <p:nvPr/>
        </p:nvGrpSpPr>
        <p:grpSpPr bwMode="auto">
          <a:xfrm>
            <a:off x="6303963" y="5273675"/>
            <a:ext cx="2840037" cy="582613"/>
            <a:chOff x="3144" y="4008"/>
            <a:chExt cx="1416" cy="518"/>
          </a:xfrm>
        </p:grpSpPr>
        <p:sp>
          <p:nvSpPr>
            <p:cNvPr id="185403" name="Rectangle 75"/>
            <p:cNvSpPr>
              <a:spLocks noChangeArrowheads="1"/>
            </p:cNvSpPr>
            <p:nvPr/>
          </p:nvSpPr>
          <p:spPr bwMode="auto">
            <a:xfrm>
              <a:off x="3176" y="4008"/>
              <a:ext cx="13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ca. 5 </a:t>
              </a:r>
              <a:r>
                <a:rPr lang="zh-CN" altLang="en-US" b="1" dirty="0">
                  <a:solidFill>
                    <a:srgbClr val="FFFFFF"/>
                  </a:solidFill>
                  <a:latin typeface="Arial Narrow" charset="0"/>
                  <a:ea typeface="SimSun" charset="0"/>
                  <a:cs typeface="SimSun" charset="0"/>
                </a:rPr>
                <a:t>个月</a:t>
              </a:r>
              <a:endParaRPr lang="en-US" altLang="zh-CN" dirty="0">
                <a:solidFill>
                  <a:srgbClr val="FFFFFF"/>
                </a:solidFill>
                <a:latin typeface="Arial Narrow" charset="0"/>
                <a:ea typeface="SimSun" charset="0"/>
                <a:cs typeface="SimSun" charset="0"/>
              </a:endParaRPr>
            </a:p>
          </p:txBody>
        </p:sp>
        <p:sp>
          <p:nvSpPr>
            <p:cNvPr id="185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1" name="Group 77"/>
          <p:cNvGrpSpPr>
            <a:grpSpLocks/>
          </p:cNvGrpSpPr>
          <p:nvPr/>
        </p:nvGrpSpPr>
        <p:grpSpPr bwMode="auto">
          <a:xfrm>
            <a:off x="0" y="5856288"/>
            <a:ext cx="1347788" cy="1001712"/>
            <a:chOff x="0" y="4526"/>
            <a:chExt cx="672" cy="890"/>
          </a:xfrm>
        </p:grpSpPr>
        <p:sp>
          <p:nvSpPr>
            <p:cNvPr id="185401" name="Rectangle 78"/>
            <p:cNvSpPr>
              <a:spLocks noChangeArrowheads="1"/>
            </p:cNvSpPr>
            <p:nvPr/>
          </p:nvSpPr>
          <p:spPr bwMode="auto">
            <a:xfrm>
              <a:off x="32" y="4526"/>
              <a:ext cx="60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800" dirty="0">
                  <a:solidFill>
                    <a:srgbClr val="FFFFFF"/>
                  </a:solidFill>
                  <a:latin typeface="Arial Narrow" charset="0"/>
                  <a:ea typeface="SimSun" charset="0"/>
                  <a:cs typeface="SimSun" charset="0"/>
                </a:rPr>
                <a:t> </a:t>
              </a:r>
              <a:r>
                <a:rPr lang="zh-CN" altLang="en-US" sz="1800" dirty="0">
                  <a:solidFill>
                    <a:srgbClr val="FFFFFF"/>
                  </a:solidFill>
                  <a:latin typeface="Arial Narrow" charset="0"/>
                  <a:ea typeface="SimSun" charset="0"/>
                  <a:cs typeface="SimSun" charset="0"/>
                </a:rPr>
                <a:t>组织</a:t>
              </a:r>
              <a:r>
                <a:rPr lang="en-US" altLang="zh-CN" sz="1800" dirty="0">
                  <a:solidFill>
                    <a:srgbClr val="FFFFFF"/>
                  </a:solidFill>
                  <a:latin typeface="Arial Narrow" charset="0"/>
                  <a:ea typeface="SimSun" charset="0"/>
                  <a:cs typeface="SimSun" charset="0"/>
                </a:rPr>
                <a:t> </a:t>
              </a:r>
            </a:p>
            <a:p>
              <a:pPr algn="ctr"/>
              <a:r>
                <a:rPr lang="en-US" altLang="zh-CN" sz="1800" dirty="0">
                  <a:solidFill>
                    <a:srgbClr val="FFFFFF"/>
                  </a:solidFill>
                  <a:latin typeface="Arial Narrow" charset="0"/>
                  <a:ea typeface="SimSun" charset="0"/>
                  <a:cs typeface="SimSun" charset="0"/>
                </a:rPr>
                <a:t>(1-4)</a:t>
              </a:r>
            </a:p>
          </p:txBody>
        </p:sp>
        <p:sp>
          <p:nvSpPr>
            <p:cNvPr id="185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2" name="Group 80"/>
          <p:cNvGrpSpPr>
            <a:grpSpLocks/>
          </p:cNvGrpSpPr>
          <p:nvPr/>
        </p:nvGrpSpPr>
        <p:grpSpPr bwMode="auto">
          <a:xfrm>
            <a:off x="1347788" y="5856288"/>
            <a:ext cx="1282700" cy="1001712"/>
            <a:chOff x="672" y="4526"/>
            <a:chExt cx="640" cy="890"/>
          </a:xfrm>
        </p:grpSpPr>
        <p:sp>
          <p:nvSpPr>
            <p:cNvPr id="185399" name="Rectangle 81"/>
            <p:cNvSpPr>
              <a:spLocks noChangeArrowheads="1"/>
            </p:cNvSpPr>
            <p:nvPr/>
          </p:nvSpPr>
          <p:spPr bwMode="auto">
            <a:xfrm>
              <a:off x="704" y="4526"/>
              <a:ext cx="5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800" dirty="0">
                  <a:solidFill>
                    <a:srgbClr val="FFFFFF"/>
                  </a:solidFill>
                  <a:latin typeface="Arial Narrow" charset="0"/>
                  <a:ea typeface="SimSun" charset="0"/>
                  <a:cs typeface="SimSun" charset="0"/>
                </a:rPr>
                <a:t>洗涤</a:t>
              </a:r>
              <a:r>
                <a:rPr lang="en-US" altLang="zh-CN" sz="1800" dirty="0">
                  <a:solidFill>
                    <a:srgbClr val="FFFFFF"/>
                  </a:solidFill>
                  <a:latin typeface="Arial Narrow" charset="0"/>
                  <a:ea typeface="SimSun" charset="0"/>
                  <a:cs typeface="SimSun" charset="0"/>
                </a:rPr>
                <a:t> (5:1-10:10)</a:t>
              </a:r>
            </a:p>
          </p:txBody>
        </p:sp>
        <p:sp>
          <p:nvSpPr>
            <p:cNvPr id="185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3" name="Group 83"/>
          <p:cNvGrpSpPr>
            <a:grpSpLocks/>
          </p:cNvGrpSpPr>
          <p:nvPr/>
        </p:nvGrpSpPr>
        <p:grpSpPr bwMode="auto">
          <a:xfrm>
            <a:off x="2630488" y="5856288"/>
            <a:ext cx="785812" cy="1001712"/>
            <a:chOff x="1312" y="4526"/>
            <a:chExt cx="392" cy="890"/>
          </a:xfrm>
        </p:grpSpPr>
        <p:sp>
          <p:nvSpPr>
            <p:cNvPr id="185397" name="Rectangle 84"/>
            <p:cNvSpPr>
              <a:spLocks noChangeArrowheads="1"/>
            </p:cNvSpPr>
            <p:nvPr/>
          </p:nvSpPr>
          <p:spPr bwMode="auto">
            <a:xfrm>
              <a:off x="134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endParaRPr lang="en-US" altLang="zh-SG" sz="1400" dirty="0">
                <a:solidFill>
                  <a:srgbClr val="FFFFFF"/>
                </a:solidFill>
                <a:latin typeface="Arial Narrow" charset="0"/>
                <a:ea typeface="SimSun" charset="0"/>
                <a:cs typeface="SimSun" charset="0"/>
              </a:endParaRPr>
            </a:p>
            <a:p>
              <a:pPr algn="ctr" eaLnBrk="1" hangingPunct="1"/>
              <a:r>
                <a:rPr lang="zh-SG" altLang="en-US" sz="1400" dirty="0">
                  <a:solidFill>
                    <a:srgbClr val="FFFFFF"/>
                  </a:solidFill>
                  <a:latin typeface="Arial Narrow" charset="0"/>
                  <a:ea typeface="SimSun" charset="0"/>
                  <a:cs typeface="SimSun" charset="0"/>
                </a:rPr>
                <a:t>低 斯</a:t>
              </a:r>
              <a:r>
                <a:rPr lang="en-US" altLang="zh-CN" sz="1400" dirty="0">
                  <a:solidFill>
                    <a:srgbClr val="FFFFFF"/>
                  </a:solidFill>
                  <a:latin typeface="Arial Narrow" charset="0"/>
                  <a:ea typeface="SimSun" charset="0"/>
                  <a:cs typeface="SimSun" charset="0"/>
                </a:rPr>
                <a:t>(10:11-</a:t>
              </a:r>
            </a:p>
            <a:p>
              <a:pPr algn="ctr" eaLnBrk="1" hangingPunct="1"/>
              <a:r>
                <a:rPr lang="en-US" altLang="zh-CN" sz="1400" dirty="0">
                  <a:solidFill>
                    <a:srgbClr val="FFFFFF"/>
                  </a:solidFill>
                  <a:latin typeface="Arial Narrow" charset="0"/>
                  <a:ea typeface="SimSun" charset="0"/>
                  <a:cs typeface="SimSun" charset="0"/>
                </a:rPr>
                <a:t>12:16)</a:t>
              </a:r>
            </a:p>
          </p:txBody>
        </p:sp>
        <p:sp>
          <p:nvSpPr>
            <p:cNvPr id="185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4" name="Group 86"/>
          <p:cNvGrpSpPr>
            <a:grpSpLocks/>
          </p:cNvGrpSpPr>
          <p:nvPr/>
        </p:nvGrpSpPr>
        <p:grpSpPr bwMode="auto">
          <a:xfrm>
            <a:off x="3416300" y="5856288"/>
            <a:ext cx="722313" cy="1001712"/>
            <a:chOff x="1704" y="4526"/>
            <a:chExt cx="360" cy="890"/>
          </a:xfrm>
        </p:grpSpPr>
        <p:sp>
          <p:nvSpPr>
            <p:cNvPr id="185395" name="Rectangle 87"/>
            <p:cNvSpPr>
              <a:spLocks noChangeArrowheads="1"/>
            </p:cNvSpPr>
            <p:nvPr/>
          </p:nvSpPr>
          <p:spPr bwMode="auto">
            <a:xfrm>
              <a:off x="173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低 斯</a:t>
              </a:r>
              <a:r>
                <a:rPr lang="zh-CN"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(13-14)</a:t>
              </a:r>
            </a:p>
          </p:txBody>
        </p:sp>
        <p:sp>
          <p:nvSpPr>
            <p:cNvPr id="185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5" name="Group 89"/>
          <p:cNvGrpSpPr>
            <a:grpSpLocks/>
          </p:cNvGrpSpPr>
          <p:nvPr/>
        </p:nvGrpSpPr>
        <p:grpSpPr bwMode="auto">
          <a:xfrm>
            <a:off x="4138613" y="5856288"/>
            <a:ext cx="722312" cy="1001712"/>
            <a:chOff x="2064" y="4526"/>
            <a:chExt cx="360" cy="890"/>
          </a:xfrm>
        </p:grpSpPr>
        <p:sp>
          <p:nvSpPr>
            <p:cNvPr id="185393" name="Rectangle 90"/>
            <p:cNvSpPr>
              <a:spLocks noChangeArrowheads="1"/>
            </p:cNvSpPr>
            <p:nvPr/>
          </p:nvSpPr>
          <p:spPr bwMode="auto">
            <a:xfrm>
              <a:off x="2096" y="4526"/>
              <a:ext cx="29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旷野</a:t>
              </a:r>
            </a:p>
            <a:p>
              <a:pPr algn="ctr" eaLnBrk="1" hangingPunct="1"/>
              <a:r>
                <a:rPr lang="en-US" altLang="zh-CN" sz="1400" dirty="0">
                  <a:solidFill>
                    <a:srgbClr val="FFFFFF"/>
                  </a:solidFill>
                  <a:latin typeface="Arial Narrow" charset="0"/>
                  <a:ea typeface="SimSun" charset="0"/>
                  <a:cs typeface="SimSun" charset="0"/>
                </a:rPr>
                <a:t> (15-19)</a:t>
              </a:r>
            </a:p>
          </p:txBody>
        </p:sp>
        <p:sp>
          <p:nvSpPr>
            <p:cNvPr id="185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6" name="Group 92"/>
          <p:cNvGrpSpPr>
            <a:grpSpLocks/>
          </p:cNvGrpSpPr>
          <p:nvPr/>
        </p:nvGrpSpPr>
        <p:grpSpPr bwMode="auto">
          <a:xfrm>
            <a:off x="4860925" y="5856288"/>
            <a:ext cx="657225" cy="1001712"/>
            <a:chOff x="2424" y="4526"/>
            <a:chExt cx="328" cy="890"/>
          </a:xfrm>
        </p:grpSpPr>
        <p:sp>
          <p:nvSpPr>
            <p:cNvPr id="185391" name="Rectangle 93"/>
            <p:cNvSpPr>
              <a:spLocks noChangeArrowheads="1"/>
            </p:cNvSpPr>
            <p:nvPr/>
          </p:nvSpPr>
          <p:spPr bwMode="auto">
            <a:xfrm>
              <a:off x="2456" y="4526"/>
              <a:ext cx="264"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p>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摩 押 </a:t>
              </a:r>
              <a:r>
                <a:rPr lang="en-US" altLang="zh-CN" sz="1400" dirty="0">
                  <a:solidFill>
                    <a:srgbClr val="FFFFFF"/>
                  </a:solidFill>
                  <a:latin typeface="Arial Narrow" charset="0"/>
                  <a:ea typeface="SimSun" charset="0"/>
                  <a:cs typeface="SimSun" charset="0"/>
                </a:rPr>
                <a:t>(20-21)</a:t>
              </a:r>
            </a:p>
          </p:txBody>
        </p:sp>
        <p:sp>
          <p:nvSpPr>
            <p:cNvPr id="185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7" name="Group 95"/>
          <p:cNvGrpSpPr>
            <a:grpSpLocks/>
          </p:cNvGrpSpPr>
          <p:nvPr/>
        </p:nvGrpSpPr>
        <p:grpSpPr bwMode="auto">
          <a:xfrm>
            <a:off x="5518150" y="5856288"/>
            <a:ext cx="785813" cy="1001712"/>
            <a:chOff x="2752" y="4526"/>
            <a:chExt cx="392" cy="890"/>
          </a:xfrm>
        </p:grpSpPr>
        <p:sp>
          <p:nvSpPr>
            <p:cNvPr id="185389" name="Rectangle 96"/>
            <p:cNvSpPr>
              <a:spLocks noChangeArrowheads="1"/>
            </p:cNvSpPr>
            <p:nvPr/>
          </p:nvSpPr>
          <p:spPr bwMode="auto">
            <a:xfrm>
              <a:off x="2784" y="4526"/>
              <a:ext cx="328"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摩 押</a:t>
              </a:r>
              <a:r>
                <a:rPr lang="en-US" altLang="zh-CN" sz="1400" dirty="0">
                  <a:solidFill>
                    <a:srgbClr val="FFFFFF"/>
                  </a:solidFill>
                  <a:latin typeface="Arial Narrow" charset="0"/>
                  <a:ea typeface="SimSun" charset="0"/>
                  <a:cs typeface="SimSun" charset="0"/>
                </a:rPr>
                <a:t> </a:t>
              </a:r>
            </a:p>
            <a:p>
              <a:pPr algn="ctr" eaLnBrk="1" hangingPunct="1"/>
              <a:r>
                <a:rPr lang="zh-SG"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(22-25)</a:t>
              </a:r>
            </a:p>
          </p:txBody>
        </p:sp>
        <p:sp>
          <p:nvSpPr>
            <p:cNvPr id="185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8" name="Group 98"/>
          <p:cNvGrpSpPr>
            <a:grpSpLocks/>
          </p:cNvGrpSpPr>
          <p:nvPr/>
        </p:nvGrpSpPr>
        <p:grpSpPr bwMode="auto">
          <a:xfrm>
            <a:off x="6303963" y="5856288"/>
            <a:ext cx="890587" cy="1001712"/>
            <a:chOff x="3144" y="4526"/>
            <a:chExt cx="444" cy="890"/>
          </a:xfrm>
        </p:grpSpPr>
        <p:sp>
          <p:nvSpPr>
            <p:cNvPr id="185387" name="Rectangle 99"/>
            <p:cNvSpPr>
              <a:spLocks noChangeArrowheads="1"/>
            </p:cNvSpPr>
            <p:nvPr/>
          </p:nvSpPr>
          <p:spPr bwMode="auto">
            <a:xfrm>
              <a:off x="3176" y="4526"/>
              <a:ext cx="380"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土地</a:t>
              </a:r>
              <a:endParaRPr lang="en-US" altLang="zh-CN" sz="1600" dirty="0">
                <a:solidFill>
                  <a:srgbClr val="FFFFFF"/>
                </a:solidFill>
                <a:latin typeface="Arial Narrow" charset="0"/>
                <a:ea typeface="SimSun" charset="0"/>
                <a:cs typeface="SimSun" charset="0"/>
              </a:endParaRPr>
            </a:p>
            <a:p>
              <a:pPr algn="ctr" eaLnBrk="1" hangingPunct="1"/>
              <a:r>
                <a:rPr lang="zh-SG" altLang="en-US" sz="1600" dirty="0">
                  <a:solidFill>
                    <a:srgbClr val="FFFFFF"/>
                  </a:solidFill>
                  <a:latin typeface="Arial Narrow" charset="0"/>
                  <a:ea typeface="SimSun" charset="0"/>
                  <a:cs typeface="SimSun" charset="0"/>
                </a:rPr>
                <a:t>供应</a:t>
              </a:r>
              <a:endParaRPr lang="en-US" altLang="zh-SG" sz="1600" dirty="0">
                <a:solidFill>
                  <a:srgbClr val="FFFFFF"/>
                </a:solidFill>
                <a:latin typeface="Arial Narrow" charset="0"/>
                <a:ea typeface="SimSun" charset="0"/>
                <a:cs typeface="SimSun" charset="0"/>
              </a:endParaRPr>
            </a:p>
            <a:p>
              <a:pPr algn="ctr" eaLnBrk="1" hangingPunct="1"/>
              <a:r>
                <a:rPr lang="en-US" altLang="zh-CN" sz="1600" dirty="0">
                  <a:solidFill>
                    <a:srgbClr val="FFFFFF"/>
                  </a:solidFill>
                  <a:latin typeface="Arial Narrow" charset="0"/>
                  <a:ea typeface="SimSun" charset="0"/>
                  <a:cs typeface="SimSun" charset="0"/>
                </a:rPr>
                <a:t>(26-27)</a:t>
              </a:r>
            </a:p>
          </p:txBody>
        </p:sp>
        <p:sp>
          <p:nvSpPr>
            <p:cNvPr id="185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9" name="Group 101"/>
          <p:cNvGrpSpPr>
            <a:grpSpLocks/>
          </p:cNvGrpSpPr>
          <p:nvPr/>
        </p:nvGrpSpPr>
        <p:grpSpPr bwMode="auto">
          <a:xfrm>
            <a:off x="7194550" y="5856288"/>
            <a:ext cx="882650" cy="1001712"/>
            <a:chOff x="3588" y="4526"/>
            <a:chExt cx="440" cy="890"/>
          </a:xfrm>
        </p:grpSpPr>
        <p:sp>
          <p:nvSpPr>
            <p:cNvPr id="185385" name="Rectangle 102"/>
            <p:cNvSpPr>
              <a:spLocks noChangeArrowheads="1"/>
            </p:cNvSpPr>
            <p:nvPr/>
          </p:nvSpPr>
          <p:spPr bwMode="auto">
            <a:xfrm>
              <a:off x="3620" y="4526"/>
              <a:ext cx="376" cy="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dirty="0">
                  <a:solidFill>
                    <a:srgbClr val="FFFFFF"/>
                  </a:solidFill>
                  <a:latin typeface="Arial Narrow" charset="0"/>
                  <a:ea typeface="SimSun" charset="0"/>
                  <a:cs typeface="SimSun" charset="0"/>
                </a:rPr>
                <a:t> </a:t>
              </a:r>
              <a:r>
                <a:rPr lang="zh-SG" altLang="en-US" sz="1600" dirty="0">
                  <a:solidFill>
                    <a:srgbClr val="FFFFFF"/>
                  </a:solidFill>
                  <a:latin typeface="Arial Narrow" charset="0"/>
                  <a:ea typeface="SimSun" charset="0"/>
                  <a:cs typeface="SimSun" charset="0"/>
                </a:rPr>
                <a:t>奉献</a:t>
              </a:r>
              <a:r>
                <a:rPr lang="en-US" altLang="zh-CN" sz="1600" dirty="0">
                  <a:solidFill>
                    <a:srgbClr val="FFFFFF"/>
                  </a:solidFill>
                  <a:latin typeface="Arial Narrow" charset="0"/>
                  <a:ea typeface="SimSun" charset="0"/>
                  <a:cs typeface="SimSun" charset="0"/>
                </a:rPr>
                <a:t> &amp; </a:t>
              </a:r>
              <a:r>
                <a:rPr lang="zh-SG" altLang="en-US" sz="1600" dirty="0">
                  <a:solidFill>
                    <a:srgbClr val="FFFFFF"/>
                  </a:solidFill>
                  <a:latin typeface="Arial Narrow" charset="0"/>
                  <a:ea typeface="SimSun" charset="0"/>
                  <a:cs typeface="SimSun" charset="0"/>
                </a:rPr>
                <a:t>誓言</a:t>
              </a:r>
              <a:r>
                <a:rPr lang="en-US" altLang="zh-CN" sz="1600" dirty="0">
                  <a:solidFill>
                    <a:srgbClr val="FFFFFF"/>
                  </a:solidFill>
                  <a:latin typeface="Arial Narrow" charset="0"/>
                  <a:ea typeface="SimSun" charset="0"/>
                  <a:cs typeface="SimSun" charset="0"/>
                </a:rPr>
                <a:t> (28-30)</a:t>
              </a:r>
            </a:p>
          </p:txBody>
        </p:sp>
        <p:sp>
          <p:nvSpPr>
            <p:cNvPr id="185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sp>
        <p:nvSpPr>
          <p:cNvPr id="185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最后</a:t>
            </a:r>
            <a:r>
              <a:rPr lang="zh-SG" altLang="en-US" sz="1600" dirty="0">
                <a:solidFill>
                  <a:srgbClr val="FFFFFF"/>
                </a:solidFill>
                <a:latin typeface="Arial Narrow" charset="0"/>
                <a:ea typeface="SimSun" charset="0"/>
                <a:cs typeface="SimSun" charset="0"/>
              </a:rPr>
              <a:t>准备</a:t>
            </a:r>
          </a:p>
          <a:p>
            <a:pPr algn="ctr" eaLnBrk="1" hangingPunct="1"/>
            <a:r>
              <a:rPr lang="en-US" altLang="zh-CN" sz="1600" dirty="0">
                <a:solidFill>
                  <a:srgbClr val="FFFFFF"/>
                </a:solidFill>
                <a:latin typeface="Arial Narrow" charset="0"/>
                <a:ea typeface="SimSun" charset="0"/>
                <a:cs typeface="SimSun" charset="0"/>
              </a:rPr>
              <a:t> (31-36)</a:t>
            </a:r>
          </a:p>
        </p:txBody>
      </p:sp>
      <p:sp>
        <p:nvSpPr>
          <p:cNvPr id="185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sp>
        <p:nvSpPr>
          <p:cNvPr id="18538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333333"/>
                </a:solidFill>
                <a:latin typeface="Arial" charset="0"/>
              </a:rPr>
              <a:t>135</a:t>
            </a:r>
          </a:p>
        </p:txBody>
      </p:sp>
      <p:sp>
        <p:nvSpPr>
          <p:cNvPr id="185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SG" altLang="en-US" sz="4000" dirty="0">
                <a:solidFill>
                  <a:srgbClr val="000000"/>
                </a:solidFill>
                <a:latin typeface="Arial" charset="0"/>
                <a:ea typeface="ＭＳ Ｐゴシック" charset="0"/>
                <a:cs typeface="Arial" charset="0"/>
              </a:rPr>
              <a:t>民 </a:t>
            </a:r>
            <a:r>
              <a:rPr lang="zh-CN" altLang="en-US" sz="4000" dirty="0">
                <a:solidFill>
                  <a:srgbClr val="000000"/>
                </a:solidFill>
                <a:latin typeface="Arial" charset="0"/>
                <a:ea typeface="ＭＳ Ｐゴシック" charset="0"/>
                <a:cs typeface="Arial" charset="0"/>
              </a:rPr>
              <a:t>数</a:t>
            </a:r>
            <a:r>
              <a:rPr lang="zh-SG" altLang="en-US" sz="4000" dirty="0">
                <a:solidFill>
                  <a:srgbClr val="000000"/>
                </a:solidFill>
                <a:latin typeface="Arial" charset="0"/>
                <a:ea typeface="ＭＳ Ｐゴシック" charset="0"/>
                <a:cs typeface="Arial" charset="0"/>
              </a:rPr>
              <a:t> </a:t>
            </a:r>
            <a:r>
              <a:rPr lang="zh-CN" altLang="en-US" sz="4000" dirty="0">
                <a:solidFill>
                  <a:srgbClr val="000000"/>
                </a:solidFill>
                <a:latin typeface="Arial" charset="0"/>
                <a:ea typeface="ＭＳ Ｐゴシック" charset="0"/>
                <a:cs typeface="Arial" charset="0"/>
              </a:rPr>
              <a:t>记</a:t>
            </a:r>
            <a:endParaRPr lang="en-US" dirty="0">
              <a:solidFill>
                <a:srgbClr val="000000"/>
              </a:solidFill>
              <a:latin typeface="Impact" charset="0"/>
              <a:ea typeface="ＭＳ Ｐゴシック" charset="0"/>
              <a:cs typeface="ＭＳ Ｐゴシック" charset="0"/>
            </a:endParaRPr>
          </a:p>
        </p:txBody>
      </p:sp>
      <p:sp>
        <p:nvSpPr>
          <p:cNvPr id="18538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spcBef>
                <a:spcPct val="50000"/>
              </a:spcBef>
              <a:buFont typeface="Wingdings" charset="0"/>
              <a:buChar char="§"/>
            </a:pPr>
            <a:endParaRPr lang="en-US" b="1">
              <a:solidFill>
                <a:srgbClr val="333333"/>
              </a:solidFill>
              <a:latin typeface="Times" charset="0"/>
              <a:cs typeface="Times New Roman" charset="0"/>
            </a:endParaRPr>
          </a:p>
        </p:txBody>
      </p:sp>
    </p:spTree>
    <p:extLst>
      <p:ext uri="{BB962C8B-B14F-4D97-AF65-F5344CB8AC3E}">
        <p14:creationId xmlns:p14="http://schemas.microsoft.com/office/powerpoint/2010/main" val="37224611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18739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87397"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SG" altLang="en-US" sz="3200" b="1" dirty="0">
                <a:solidFill>
                  <a:srgbClr val="FFFFFF"/>
                </a:solidFill>
                <a:latin typeface="Arial"/>
                <a:cs typeface="Arial"/>
              </a:rPr>
              <a:t>战胜西 宏</a:t>
            </a:r>
            <a:r>
              <a:rPr kumimoji="1" lang="en-US" sz="3200" b="1" dirty="0">
                <a:solidFill>
                  <a:srgbClr val="FFFFFF"/>
                </a:solidFill>
                <a:latin typeface="Arial"/>
                <a:cs typeface="Arial"/>
              </a:rPr>
              <a:t> </a:t>
            </a:r>
            <a:r>
              <a:rPr kumimoji="1" lang="zh-CN" altLang="en-US" sz="3200" b="1" dirty="0">
                <a:solidFill>
                  <a:srgbClr val="FFFFFF"/>
                </a:solidFill>
                <a:latin typeface="Arial"/>
                <a:cs typeface="Arial"/>
              </a:rPr>
              <a:t>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住 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民 数 记 </a:t>
            </a:r>
            <a:r>
              <a:rPr kumimoji="1" lang="en-US" sz="3200" b="1" dirty="0">
                <a:solidFill>
                  <a:srgbClr val="FFFFFF"/>
                </a:solidFill>
                <a:latin typeface="Arial"/>
                <a:cs typeface="Arial"/>
              </a:rPr>
              <a:t>. 21)</a:t>
            </a:r>
          </a:p>
          <a:p>
            <a:pPr eaLnBrk="1" hangingPunct="1">
              <a:lnSpc>
                <a:spcPct val="90000"/>
              </a:lnSpc>
              <a:spcBef>
                <a:spcPct val="20000"/>
              </a:spcBef>
            </a:pPr>
            <a:endParaRPr kumimoji="1" lang="en-US" sz="3200" b="1" dirty="0">
              <a:solidFill>
                <a:srgbClr val="FFFFFF"/>
              </a:solidFill>
              <a:latin typeface="Arial"/>
              <a:cs typeface="Arial"/>
            </a:endParaRP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SG" altLang="en-US" sz="3200" b="1" dirty="0">
                <a:solidFill>
                  <a:srgbClr val="FFFFFF"/>
                </a:solidFill>
                <a:latin typeface="Arial"/>
                <a:cs typeface="Arial"/>
              </a:rPr>
              <a:t>巴 兰赐福</a:t>
            </a:r>
            <a:r>
              <a:rPr kumimoji="1" lang="zh-CN" altLang="en-US" sz="3200" b="1" dirty="0">
                <a:solidFill>
                  <a:srgbClr val="FFFFFF"/>
                </a:solidFill>
                <a:latin typeface="Arial"/>
                <a:cs typeface="Arial"/>
              </a:rPr>
              <a:t> （民 数 记 </a:t>
            </a:r>
            <a:r>
              <a:rPr kumimoji="1" lang="en-US" altLang="zh-CN" sz="3200" b="1" dirty="0">
                <a:solidFill>
                  <a:srgbClr val="FFFFFF"/>
                </a:solidFill>
                <a:latin typeface="Arial"/>
                <a:cs typeface="Arial"/>
              </a:rPr>
              <a:t>22</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24</a:t>
            </a:r>
            <a:r>
              <a:rPr kumimoji="1" lang="zh-CN" altLang="en-US" sz="3200" b="1" dirty="0">
                <a:solidFill>
                  <a:srgbClr val="FFFFFF"/>
                </a:solidFill>
                <a:latin typeface="Arial"/>
                <a:cs typeface="Arial"/>
              </a:rPr>
              <a:t>）</a:t>
            </a:r>
            <a:endParaRPr kumimoji="1" lang="en-US" sz="3200" b="1" dirty="0">
              <a:solidFill>
                <a:srgbClr val="FFFFFF"/>
              </a:solidFill>
              <a:latin typeface="Arial"/>
              <a:cs typeface="Arial"/>
            </a:endParaRPr>
          </a:p>
        </p:txBody>
      </p:sp>
    </p:spTree>
    <p:extLst>
      <p:ext uri="{BB962C8B-B14F-4D97-AF65-F5344CB8AC3E}">
        <p14:creationId xmlns:p14="http://schemas.microsoft.com/office/powerpoint/2010/main" val="489635109"/>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Arial"/>
                <a:ea typeface="ＭＳ Ｐゴシック" charset="0"/>
                <a:cs typeface="Arial"/>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505200" y="4993002"/>
            <a:ext cx="5486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zh-SG" altLang="en-US" sz="3200" b="1" dirty="0">
                <a:solidFill>
                  <a:srgbClr val="FFFFFF"/>
                </a:solidFill>
                <a:latin typeface="Arial"/>
                <a:ea typeface="Times New Roman" pitchFamily="-111" charset="0"/>
                <a:cs typeface="Arial"/>
              </a:rPr>
              <a:t>巴 兰</a:t>
            </a:r>
            <a:r>
              <a:rPr lang="en-US" sz="3200" b="1" dirty="0">
                <a:solidFill>
                  <a:srgbClr val="FFFFFF"/>
                </a:solidFill>
                <a:latin typeface="Arial"/>
                <a:ea typeface="Times New Roman" pitchFamily="-111" charset="0"/>
                <a:cs typeface="Arial"/>
              </a:rPr>
              <a:t>                          </a:t>
            </a:r>
          </a:p>
          <a:p>
            <a:pPr algn="r" eaLnBrk="1" hangingPunct="1">
              <a:spcBef>
                <a:spcPct val="50000"/>
              </a:spcBef>
              <a:defRPr/>
            </a:pPr>
            <a:r>
              <a:rPr lang="zh-SG" altLang="en-US" sz="3200" b="1" dirty="0">
                <a:solidFill>
                  <a:srgbClr val="FFFFFF"/>
                </a:solidFill>
                <a:latin typeface="Arial"/>
                <a:ea typeface="Times New Roman" pitchFamily="-111" charset="0"/>
                <a:cs typeface="Arial"/>
              </a:rPr>
              <a:t>民 数 记 </a:t>
            </a:r>
            <a:r>
              <a:rPr lang="en-US" sz="3200" b="1" dirty="0">
                <a:solidFill>
                  <a:srgbClr val="FFFFFF"/>
                </a:solidFill>
                <a:latin typeface="Arial"/>
                <a:ea typeface="Times New Roman" pitchFamily="-111" charset="0"/>
                <a:cs typeface="Arial"/>
              </a:rPr>
              <a:t> 22-24</a:t>
            </a:r>
          </a:p>
        </p:txBody>
      </p:sp>
    </p:spTree>
    <p:extLst>
      <p:ext uri="{BB962C8B-B14F-4D97-AF65-F5344CB8AC3E}">
        <p14:creationId xmlns:p14="http://schemas.microsoft.com/office/powerpoint/2010/main" val="3677439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1491"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5951"/>
            <a:ext cx="8153400" cy="50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sz="4000" i="1" baseline="30000" dirty="0">
                <a:solidFill>
                  <a:srgbClr val="FFFFFF"/>
                </a:solidFill>
                <a:latin typeface="Arial"/>
                <a:cs typeface="Arial"/>
              </a:rPr>
              <a:t> </a:t>
            </a:r>
            <a:r>
              <a:rPr lang="en-US" altLang="zh-CN" sz="3600" i="1" dirty="0">
                <a:solidFill>
                  <a:srgbClr val="FFFFFF"/>
                </a:solidFill>
                <a:latin typeface="Arial"/>
                <a:cs typeface="Arial"/>
              </a:rPr>
              <a:t>14 </a:t>
            </a:r>
            <a:r>
              <a:rPr lang="zh-CN" altLang="en-US" sz="3600" i="1" dirty="0">
                <a:solidFill>
                  <a:srgbClr val="FFFFFF"/>
                </a:solidFill>
                <a:latin typeface="Arial"/>
                <a:cs typeface="Arial"/>
              </a:rPr>
              <a:t>然 而 ， 有 几 件 事 我 要 责 备 你 ： 因 为 在 你 那 里 有 人 服 从 了 巴 兰 的 教 训 ； 这 巴 兰 曾 教 导 巴 勒 将 绊 脚 石 放 在 以 色 列 人 面 前 ， 叫 他 们 吃 祭 偶 像 之 物 ， 行 奸 淫 的 事 。</a:t>
            </a:r>
          </a:p>
          <a:p>
            <a:pPr eaLnBrk="1" hangingPunct="1">
              <a:spcBef>
                <a:spcPct val="50000"/>
              </a:spcBef>
            </a:pPr>
            <a:endParaRPr lang="zh-CN" altLang="en-US" sz="3600" i="1" dirty="0">
              <a:solidFill>
                <a:srgbClr val="FFFFFF"/>
              </a:solidFill>
              <a:latin typeface="Arial"/>
              <a:cs typeface="Arial"/>
            </a:endParaRPr>
          </a:p>
          <a:p>
            <a:pPr eaLnBrk="1" hangingPunct="1">
              <a:spcBef>
                <a:spcPct val="50000"/>
              </a:spcBef>
            </a:pPr>
            <a:r>
              <a:rPr lang="zh-CN" altLang="en-US" sz="3600" i="1" dirty="0">
                <a:solidFill>
                  <a:srgbClr val="FFFFFF"/>
                </a:solidFill>
                <a:latin typeface="Arial"/>
                <a:cs typeface="Arial"/>
              </a:rPr>
              <a:t> </a:t>
            </a:r>
            <a:r>
              <a:rPr lang="en-US" altLang="zh-CN" sz="3600" i="1" dirty="0">
                <a:solidFill>
                  <a:srgbClr val="FFFFFF"/>
                </a:solidFill>
                <a:latin typeface="Arial"/>
                <a:cs typeface="Arial"/>
              </a:rPr>
              <a:t>15 </a:t>
            </a:r>
            <a:r>
              <a:rPr lang="zh-CN" altLang="en-US" sz="3600" i="1" dirty="0">
                <a:solidFill>
                  <a:srgbClr val="FFFFFF"/>
                </a:solidFill>
                <a:latin typeface="Arial"/>
                <a:cs typeface="Arial"/>
              </a:rPr>
              <a:t>你 那 里 也 有 人 照 样 服 从 了 尼 哥 拉 一 党 人 的 教 训 。</a:t>
            </a: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启 示 录</a:t>
            </a:r>
            <a:r>
              <a:rPr lang="en-US" sz="3200" b="1" dirty="0">
                <a:solidFill>
                  <a:schemeClr val="bg1"/>
                </a:solidFill>
                <a:latin typeface="Arial"/>
                <a:ea typeface="+mj-ea"/>
                <a:cs typeface="Arial"/>
              </a:rPr>
              <a:t> 2:14-15</a:t>
            </a:r>
          </a:p>
        </p:txBody>
      </p:sp>
    </p:spTree>
    <p:extLst>
      <p:ext uri="{BB962C8B-B14F-4D97-AF65-F5344CB8AC3E}">
        <p14:creationId xmlns:p14="http://schemas.microsoft.com/office/powerpoint/2010/main" val="866990727"/>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0999" y="399211"/>
            <a:ext cx="8565647"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40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15 </a:t>
            </a:r>
            <a:r>
              <a:rPr lang="zh-CN" altLang="en-US" sz="3600" b="1" i="1" dirty="0">
                <a:solidFill>
                  <a:srgbClr val="FFFFFF"/>
                </a:solidFill>
                <a:latin typeface="Arial"/>
                <a:ea typeface="Times New Roman" charset="0"/>
                <a:cs typeface="Arial"/>
              </a:rPr>
              <a:t>他 们 离 弃 正 路 ， 就 走 差 了 ， 随 从 比 珥 之 子 巴 兰 的 路 。 巴 兰 就 是 那 贪 爱 不 义 之 工 价 的 先 知 ，</a:t>
            </a:r>
          </a:p>
          <a:p>
            <a:pPr eaLnBrk="1" hangingPunct="1">
              <a:spcBef>
                <a:spcPct val="50000"/>
              </a:spcBef>
              <a:defRPr/>
            </a:pPr>
            <a:r>
              <a:rPr lang="zh-CN" altLang="en-US" sz="36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16 </a:t>
            </a:r>
            <a:r>
              <a:rPr lang="zh-CN" altLang="en-US" sz="3600" b="1" i="1" dirty="0">
                <a:solidFill>
                  <a:srgbClr val="FFFFFF"/>
                </a:solidFill>
                <a:latin typeface="Arial"/>
                <a:ea typeface="Times New Roman" charset="0"/>
                <a:cs typeface="Arial"/>
              </a:rPr>
              <a:t>他 却 为 自 己 的 过 犯 受 了 责 备 ； 那 不 能 说 话 的 驴 以 人 言 拦 阻 先 知 的 狂 妄 。</a:t>
            </a:r>
          </a:p>
        </p:txBody>
      </p:sp>
      <p:sp>
        <p:nvSpPr>
          <p:cNvPr id="125958" name="Rectangle 6"/>
          <p:cNvSpPr>
            <a:spLocks noGrp="1" noChangeArrowheads="1"/>
          </p:cNvSpPr>
          <p:nvPr>
            <p:ph type="title" idx="4294967295"/>
          </p:nvPr>
        </p:nvSpPr>
        <p:spPr>
          <a:xfrm>
            <a:off x="1371600" y="5831006"/>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a:solidFill>
                  <a:schemeClr val="bg1"/>
                </a:solidFill>
                <a:latin typeface="Arial"/>
                <a:ea typeface="+mj-ea"/>
                <a:cs typeface="Arial"/>
              </a:rPr>
              <a:t> </a:t>
            </a:r>
            <a:r>
              <a:rPr lang="zh-SG" altLang="en-US" sz="3200" b="1" dirty="0">
                <a:solidFill>
                  <a:schemeClr val="bg1"/>
                </a:solidFill>
                <a:latin typeface="Arial"/>
                <a:ea typeface="+mj-ea"/>
                <a:cs typeface="Arial"/>
              </a:rPr>
              <a:t>彼 得 </a:t>
            </a:r>
            <a:r>
              <a:rPr lang="zh-CN" altLang="en-US" sz="3200" b="1" dirty="0">
                <a:solidFill>
                  <a:schemeClr val="bg1"/>
                </a:solidFill>
                <a:latin typeface="Arial"/>
                <a:ea typeface="+mj-ea"/>
                <a:cs typeface="Arial"/>
              </a:rPr>
              <a:t>后书 </a:t>
            </a:r>
            <a:r>
              <a:rPr lang="en-US" sz="3200" b="1" dirty="0">
                <a:solidFill>
                  <a:schemeClr val="bg1"/>
                </a:solidFill>
                <a:latin typeface="Arial"/>
                <a:ea typeface="+mj-ea"/>
                <a:cs typeface="Arial"/>
              </a:rPr>
              <a:t>2:15-16</a:t>
            </a:r>
          </a:p>
        </p:txBody>
      </p:sp>
    </p:spTree>
    <p:extLst>
      <p:ext uri="{BB962C8B-B14F-4D97-AF65-F5344CB8AC3E}">
        <p14:creationId xmlns:p14="http://schemas.microsoft.com/office/powerpoint/2010/main" val="225709567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256403216"/>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67362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altLang="zh-CN" sz="4000" i="1" dirty="0">
                <a:solidFill>
                  <a:srgbClr val="FFFFFF"/>
                </a:solidFill>
                <a:latin typeface="Arial"/>
                <a:cs typeface="Arial"/>
              </a:rPr>
              <a:t>11 </a:t>
            </a:r>
            <a:r>
              <a:rPr lang="zh-CN" altLang="en-US" sz="4000" i="1" dirty="0">
                <a:solidFill>
                  <a:srgbClr val="FFFFFF"/>
                </a:solidFill>
                <a:latin typeface="Arial"/>
                <a:cs typeface="Arial"/>
              </a:rPr>
              <a:t>他 们 有 祸 了 ！ 因 为 走 了 该 隐 的 道 路 ， 又 为 利 往 巴 兰 的 错 谬 里 直 奔 ， 并 在 可 拉 的 背 叛 中 灭 亡 了 。</a:t>
            </a:r>
            <a:endParaRPr lang="en-US" sz="40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猶 大 </a:t>
            </a:r>
            <a:r>
              <a:rPr lang="zh-CN" altLang="en-US" sz="3200" b="1" dirty="0">
                <a:solidFill>
                  <a:schemeClr val="bg1"/>
                </a:solidFill>
                <a:latin typeface="Arial"/>
                <a:ea typeface="+mj-ea"/>
                <a:cs typeface="Arial"/>
              </a:rPr>
              <a:t>书</a:t>
            </a:r>
            <a:r>
              <a:rPr lang="en-US" sz="3200" b="1" dirty="0">
                <a:solidFill>
                  <a:schemeClr val="bg1"/>
                </a:solidFill>
                <a:latin typeface="Arial"/>
                <a:ea typeface="+mj-ea"/>
                <a:cs typeface="Arial"/>
              </a:rPr>
              <a:t> 11 (NIV)</a:t>
            </a:r>
          </a:p>
        </p:txBody>
      </p:sp>
    </p:spTree>
    <p:extLst>
      <p:ext uri="{BB962C8B-B14F-4D97-AF65-F5344CB8AC3E}">
        <p14:creationId xmlns:p14="http://schemas.microsoft.com/office/powerpoint/2010/main" val="1927357749"/>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9763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19763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战胜西 宏 和 住 希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民 数 记 </a:t>
            </a:r>
            <a:r>
              <a:rPr kumimoji="1" lang="en-US" altLang="zh-CN" sz="3200" b="1" dirty="0">
                <a:solidFill>
                  <a:srgbClr val="FFFFFF"/>
                </a:solidFill>
                <a:latin typeface="Arial"/>
                <a:cs typeface="Arial"/>
              </a:rPr>
              <a:t>. 21)</a:t>
            </a: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巴 兰赐福 （民 数 记 </a:t>
            </a:r>
            <a:r>
              <a:rPr kumimoji="1" lang="en-US" altLang="zh-CN" sz="3200" b="1" dirty="0">
                <a:solidFill>
                  <a:srgbClr val="FFFFFF"/>
                </a:solidFill>
                <a:latin typeface="Arial"/>
                <a:cs typeface="Arial"/>
              </a:rPr>
              <a:t>22 – 24</a:t>
            </a:r>
            <a:r>
              <a:rPr kumimoji="1" lang="zh-CN" altLang="en-US" sz="3200" b="1" dirty="0">
                <a:solidFill>
                  <a:srgbClr val="FFFFFF"/>
                </a:solidFill>
                <a:latin typeface="Arial"/>
                <a:cs typeface="Arial"/>
              </a:rPr>
              <a:t>）</a:t>
            </a:r>
          </a:p>
          <a:p>
            <a:pPr marL="342900" indent="-342900" eaLnBrk="1" hangingPunct="1">
              <a:lnSpc>
                <a:spcPct val="90000"/>
              </a:lnSpc>
              <a:spcBef>
                <a:spcPct val="20000"/>
              </a:spcBef>
              <a:buFontTx/>
              <a:buChar char="•"/>
            </a:pPr>
            <a:r>
              <a:rPr kumimoji="1" lang="zh-SG" altLang="en-US" sz="3200" b="1" dirty="0">
                <a:solidFill>
                  <a:srgbClr val="FFFF00"/>
                </a:solidFill>
                <a:latin typeface="Arial"/>
                <a:cs typeface="Arial"/>
              </a:rPr>
              <a:t>巴 勒</a:t>
            </a:r>
            <a:r>
              <a:rPr kumimoji="1" lang="zh-CN" altLang="en-US" sz="3200" b="1" dirty="0">
                <a:solidFill>
                  <a:srgbClr val="FFFF00"/>
                </a:solidFill>
                <a:latin typeface="Arial"/>
                <a:cs typeface="Arial"/>
              </a:rPr>
              <a:t>成功的让以色列百 姓 与 摩 押 女 子 行 起 淫 乱</a:t>
            </a:r>
            <a:r>
              <a:rPr kumimoji="1" lang="en-US" sz="3200" b="1" dirty="0">
                <a:solidFill>
                  <a:srgbClr val="FFFF00"/>
                </a:solidFill>
                <a:latin typeface="Arial"/>
                <a:cs typeface="Arial"/>
              </a:rPr>
              <a:t> </a:t>
            </a:r>
          </a:p>
          <a:p>
            <a:pPr eaLnBrk="1" hangingPunct="1">
              <a:lnSpc>
                <a:spcPct val="90000"/>
              </a:lnSpc>
              <a:spcBef>
                <a:spcPct val="20000"/>
              </a:spcBef>
            </a:pPr>
            <a:r>
              <a:rPr kumimoji="1" lang="zh-CN" altLang="en-US" sz="3200" b="1" dirty="0">
                <a:solidFill>
                  <a:srgbClr val="FFFF00"/>
                </a:solidFill>
                <a:latin typeface="Arial"/>
                <a:cs typeface="Arial"/>
              </a:rPr>
              <a:t>   </a:t>
            </a:r>
            <a:r>
              <a:rPr kumimoji="1" lang="en-US" sz="3200" b="1" dirty="0">
                <a:solidFill>
                  <a:srgbClr val="FFFF00"/>
                </a:solidFill>
                <a:latin typeface="Arial"/>
                <a:cs typeface="Arial"/>
              </a:rPr>
              <a:t>(</a:t>
            </a:r>
            <a:r>
              <a:rPr kumimoji="1" lang="zh-SG" altLang="en-US" sz="3200" b="1" dirty="0">
                <a:solidFill>
                  <a:srgbClr val="FFFF00"/>
                </a:solidFill>
                <a:latin typeface="Arial"/>
                <a:cs typeface="Arial"/>
              </a:rPr>
              <a:t>民 数 记</a:t>
            </a:r>
            <a:r>
              <a:rPr kumimoji="1" lang="en-US" sz="3200" b="1" dirty="0">
                <a:solidFill>
                  <a:srgbClr val="FFFF00"/>
                </a:solidFill>
                <a:latin typeface="Arial"/>
                <a:cs typeface="Arial"/>
              </a:rPr>
              <a:t>. 25)</a:t>
            </a:r>
          </a:p>
        </p:txBody>
      </p:sp>
    </p:spTree>
    <p:extLst>
      <p:ext uri="{BB962C8B-B14F-4D97-AF65-F5344CB8AC3E}">
        <p14:creationId xmlns:p14="http://schemas.microsoft.com/office/powerpoint/2010/main" val="2299279332"/>
      </p:ext>
    </p:extLst>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839200" cy="1371600"/>
          </a:xfrm>
        </p:spPr>
        <p:txBody>
          <a:bodyPr/>
          <a:lstStyle/>
          <a:p>
            <a:r>
              <a:rPr lang="zh-CN" altLang="en-US" b="1" dirty="0">
                <a:latin typeface="Arial" charset="0"/>
                <a:ea typeface="ＭＳ Ｐゴシック" charset="0"/>
                <a:cs typeface="Arial" charset="0"/>
              </a:rPr>
              <a:t>一些会众听从尼哥拉党的教训</a:t>
            </a:r>
            <a:endParaRPr lang="en-US" b="1" dirty="0">
              <a:latin typeface="Arial" charset="0"/>
              <a:ea typeface="ＭＳ Ｐゴシック" charset="0"/>
              <a:cs typeface="Arial" charset="0"/>
            </a:endParaRPr>
          </a:p>
        </p:txBody>
      </p:sp>
      <p:sp>
        <p:nvSpPr>
          <p:cNvPr id="31746" name="Rectangle 3"/>
          <p:cNvSpPr>
            <a:spLocks noGrp="1" noChangeArrowheads="1"/>
          </p:cNvSpPr>
          <p:nvPr>
            <p:ph type="subTitle" idx="1"/>
          </p:nvPr>
        </p:nvSpPr>
        <p:spPr>
          <a:xfrm>
            <a:off x="838200" y="3886200"/>
            <a:ext cx="7696200" cy="1752600"/>
          </a:xfrm>
        </p:spPr>
        <p:txBody>
          <a:bodyPr/>
          <a:lstStyle/>
          <a:p>
            <a:r>
              <a:rPr lang="en-US" altLang="ja-JP" sz="4000" b="1" dirty="0">
                <a:latin typeface="Arial" charset="0"/>
                <a:ea typeface="ＭＳ Ｐゴシック" charset="0"/>
                <a:cs typeface="Arial" charset="0"/>
              </a:rPr>
              <a:t>2:15 "</a:t>
            </a:r>
            <a:r>
              <a:rPr lang="zh-TW" altLang="en-US" sz="4000" b="1" dirty="0">
                <a:latin typeface="Arial" charset="0"/>
                <a:ea typeface="ＭＳ Ｐゴシック" charset="0"/>
                <a:cs typeface="Arial" charset="0"/>
              </a:rPr>
              <a:t>同样， 你也有些人持守尼哥拉党的教训</a:t>
            </a:r>
            <a:r>
              <a:rPr lang="en-US" altLang="zh-TW" sz="4000" b="1" dirty="0">
                <a:latin typeface="Arial" charset="0"/>
                <a:ea typeface="ＭＳ Ｐゴシック" charset="0"/>
                <a:cs typeface="Arial" charset="0"/>
              </a:rPr>
              <a:t>.</a:t>
            </a:r>
            <a:r>
              <a:rPr lang="en-US" altLang="ja-JP" sz="4000" b="1" dirty="0">
                <a:latin typeface="Arial" charset="0"/>
                <a:ea typeface="ＭＳ Ｐゴシック" charset="0"/>
                <a:cs typeface="Arial" charset="0"/>
              </a:rPr>
              <a:t>"</a:t>
            </a:r>
          </a:p>
          <a:p>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3243274735"/>
      </p:ext>
    </p:extLst>
  </p:cSld>
  <p:clrMapOvr>
    <a:overrideClrMapping bg1="lt1" tx1="dk1" bg2="lt2" tx2="dk2" accent1="accent1" accent2="accent2" accent3="accent3" accent4="accent4" accent5="accent5" accent6="accent6" hlink="hlink" folHlink="folHlink"/>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457200" y="1341438"/>
            <a:ext cx="8488363" cy="1143000"/>
          </a:xfrm>
        </p:spPr>
        <p:txBody>
          <a:bodyPr/>
          <a:lstStyle/>
          <a:p>
            <a:r>
              <a:rPr lang="zh-CN" altLang="en-US" b="1" dirty="0">
                <a:latin typeface="Arial" charset="0"/>
                <a:ea typeface="ＭＳ Ｐゴシック" charset="0"/>
              </a:rPr>
              <a:t>基督的纠正</a:t>
            </a:r>
            <a:endParaRPr lang="en-US" b="1" dirty="0">
              <a:latin typeface="Times New Roman" charset="0"/>
              <a:ea typeface="ＭＳ Ｐゴシック" charset="0"/>
            </a:endParaRPr>
          </a:p>
        </p:txBody>
      </p:sp>
      <p:sp>
        <p:nvSpPr>
          <p:cNvPr id="32770" name="Rectangle 3"/>
          <p:cNvSpPr>
            <a:spLocks noGrp="1" noChangeArrowheads="1"/>
          </p:cNvSpPr>
          <p:nvPr>
            <p:ph type="subTitle" idx="1"/>
          </p:nvPr>
        </p:nvSpPr>
        <p:spPr>
          <a:xfrm>
            <a:off x="152400" y="3581400"/>
            <a:ext cx="9067800" cy="3200400"/>
          </a:xfrm>
        </p:spPr>
        <p:txBody>
          <a:bodyPr/>
          <a:lstStyle/>
          <a:p>
            <a:r>
              <a:rPr lang="en-US" altLang="ja-JP" b="1" dirty="0">
                <a:latin typeface="Arial" charset="0"/>
                <a:ea typeface="ＭＳ Ｐゴシック" charset="0"/>
              </a:rPr>
              <a:t>2:16-17  "</a:t>
            </a:r>
            <a:r>
              <a:rPr lang="zh-TW" altLang="en-US" b="1" dirty="0">
                <a:latin typeface="Arial" charset="0"/>
                <a:ea typeface="ＭＳ Ｐゴシック" charset="0"/>
              </a:rPr>
              <a:t>所以， 你应当悔改； 如果不悔改， 我就很快地来到你们那里， 用我口中的剑跟他们作战。 </a:t>
            </a:r>
            <a:r>
              <a:rPr lang="en-US" altLang="zh-TW" b="1" baseline="30000" dirty="0">
                <a:latin typeface="Arial" charset="0"/>
                <a:ea typeface="ＭＳ Ｐゴシック" charset="0"/>
              </a:rPr>
              <a:t>17</a:t>
            </a:r>
            <a:r>
              <a:rPr lang="zh-TW" altLang="en-US"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 </a:t>
            </a:r>
            <a:r>
              <a:rPr lang="en-US" altLang="ja-JP" b="1" dirty="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593475041"/>
      </p:ext>
    </p:extLst>
  </p:cSld>
  <p:clrMapOvr>
    <a:overrideClrMapping bg1="dk2" tx1="lt1" bg2="dk1" tx2="lt2" accent1="accent1" accent2="accent2" accent3="accent3" accent4="accent4" accent5="accent5" accent6="accent6" hlink="hlink" folHlink="folHlink"/>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r>
              <a:rPr lang="zh-CN" altLang="en-US" b="1" dirty="0">
                <a:solidFill>
                  <a:srgbClr val="FFFF00"/>
                </a:solidFill>
                <a:latin typeface="Arial" charset="0"/>
                <a:ea typeface="ＭＳ Ｐゴシック" charset="0"/>
              </a:rPr>
              <a:t>悔改</a:t>
            </a:r>
            <a:r>
              <a:rPr lang="en-US" b="1" dirty="0">
                <a:solidFill>
                  <a:srgbClr val="FFFF00"/>
                </a:solidFill>
                <a:latin typeface="Arial" charset="0"/>
                <a:ea typeface="ＭＳ Ｐゴシック" charset="0"/>
              </a:rPr>
              <a:t>...</a:t>
            </a:r>
            <a:endParaRPr lang="en-US" dirty="0">
              <a:solidFill>
                <a:srgbClr val="FFFF00"/>
              </a:solidFill>
              <a:latin typeface="Times New Roman" charset="0"/>
              <a:ea typeface="ＭＳ Ｐゴシック" charset="0"/>
            </a:endParaRPr>
          </a:p>
        </p:txBody>
      </p:sp>
      <p:sp>
        <p:nvSpPr>
          <p:cNvPr id="33794" name="Rectangle 3"/>
          <p:cNvSpPr>
            <a:spLocks noGrp="1" noChangeArrowheads="1"/>
          </p:cNvSpPr>
          <p:nvPr>
            <p:ph type="subTitle" idx="1"/>
          </p:nvPr>
        </p:nvSpPr>
        <p:spPr>
          <a:xfrm>
            <a:off x="1066800" y="3886200"/>
            <a:ext cx="7391400" cy="1752600"/>
          </a:xfrm>
        </p:spPr>
        <p:txBody>
          <a:bodyPr/>
          <a:lstStyle/>
          <a:p>
            <a:r>
              <a:rPr lang="en-US" altLang="ja-JP" sz="3600" b="1" dirty="0">
                <a:latin typeface="Arial" charset="0"/>
                <a:ea typeface="ＭＳ Ｐゴシック" charset="0"/>
              </a:rPr>
              <a:t>2:16  "</a:t>
            </a:r>
            <a:r>
              <a:rPr lang="zh-TW" altLang="en-US" sz="3600" b="1" dirty="0">
                <a:latin typeface="Arial" charset="0"/>
                <a:ea typeface="ＭＳ Ｐゴシック" charset="0"/>
              </a:rPr>
              <a:t>所以， 你应当悔改； 如果不悔改， 我就很快地来到你们那里， 用我口中的剑跟他们作战。</a:t>
            </a:r>
            <a:r>
              <a:rPr lang="en-US" altLang="ja-JP" sz="3600" b="1" dirty="0">
                <a:latin typeface="Arial" charset="0"/>
                <a:ea typeface="ＭＳ Ｐゴシック" charset="0"/>
              </a:rPr>
              <a:t>" </a:t>
            </a:r>
            <a:endParaRPr lang="en-US" sz="3600" b="1" dirty="0">
              <a:latin typeface="Arial" charset="0"/>
              <a:ea typeface="ＭＳ Ｐゴシック" charset="0"/>
            </a:endParaRPr>
          </a:p>
        </p:txBody>
      </p:sp>
    </p:spTree>
    <p:extLst>
      <p:ext uri="{BB962C8B-B14F-4D97-AF65-F5344CB8AC3E}">
        <p14:creationId xmlns:p14="http://schemas.microsoft.com/office/powerpoint/2010/main" val="2825020245"/>
      </p:ext>
    </p:extLst>
  </p:cSld>
  <p:clrMapOvr>
    <a:overrideClrMapping bg1="dk2" tx1="lt1" bg2="dk1" tx2="lt2" accent1="accent1" accent2="accent2" accent3="accent3" accent4="accent4" accent5="accent5" accent6="accent6" hlink="hlink" folHlink="folHlink"/>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381000" y="3886200"/>
            <a:ext cx="8686800" cy="2590800"/>
          </a:xfrm>
        </p:spPr>
        <p:txBody>
          <a:bodyPr/>
          <a:lstStyle/>
          <a:p>
            <a:r>
              <a:rPr lang="en-US" altLang="ja-JP" sz="3600" b="1" dirty="0">
                <a:latin typeface="Arial" charset="0"/>
                <a:ea typeface="ＭＳ Ｐゴシック" charset="0"/>
              </a:rPr>
              <a:t>2:17  "</a:t>
            </a:r>
            <a:r>
              <a:rPr lang="zh-TW" altLang="en-US" sz="3600"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a:t>
            </a:r>
            <a:r>
              <a:rPr lang="en-US" altLang="ja-JP" sz="3600" b="1" dirty="0">
                <a:latin typeface="Arial" charset="0"/>
                <a:ea typeface="ＭＳ Ｐゴシック" charset="0"/>
              </a:rPr>
              <a:t>"</a:t>
            </a:r>
            <a:endParaRPr lang="en-US" sz="3600" b="1" dirty="0">
              <a:latin typeface="Times New Roman" charset="0"/>
              <a:ea typeface="ＭＳ Ｐゴシック" charset="0"/>
            </a:endParaRPr>
          </a:p>
        </p:txBody>
      </p:sp>
      <p:sp>
        <p:nvSpPr>
          <p:cNvPr id="4" name="Title 3"/>
          <p:cNvSpPr>
            <a:spLocks noGrp="1"/>
          </p:cNvSpPr>
          <p:nvPr>
            <p:ph type="ctrTitle"/>
          </p:nvPr>
        </p:nvSpPr>
        <p:spPr/>
        <p:txBody>
          <a:bodyPr/>
          <a:lstStyle/>
          <a:p>
            <a:r>
              <a:rPr lang="zh-CN" altLang="en-US" dirty="0"/>
              <a:t>接受训诲</a:t>
            </a:r>
            <a:endParaRPr lang="en-US" dirty="0"/>
          </a:p>
        </p:txBody>
      </p:sp>
    </p:spTree>
    <p:extLst>
      <p:ext uri="{BB962C8B-B14F-4D97-AF65-F5344CB8AC3E}">
        <p14:creationId xmlns:p14="http://schemas.microsoft.com/office/powerpoint/2010/main" val="3583591951"/>
      </p:ext>
    </p:extLst>
  </p:cSld>
  <p:clrMapOvr>
    <a:overrideClrMapping bg1="lt1" tx1="dk1" bg2="lt2" tx2="dk2" accent1="accent1" accent2="accent2" accent3="accent3" accent4="accent4" accent5="accent5" accent6="accent6" hlink="hlink" folHlink="folHlink"/>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r>
              <a:rPr lang="zh-CN" altLang="en-US" dirty="0">
                <a:latin typeface="Arial" charset="0"/>
                <a:ea typeface="ＭＳ Ｐゴシック" charset="0"/>
              </a:rPr>
              <a:t>领受</a:t>
            </a:r>
            <a:r>
              <a:rPr lang="en-US" dirty="0">
                <a:latin typeface="Arial" charset="0"/>
                <a:ea typeface="ＭＳ Ｐゴシック" charset="0"/>
              </a:rPr>
              <a:t>…</a:t>
            </a:r>
            <a:r>
              <a:rPr lang="zh-CN" altLang="en-US" dirty="0">
                <a:latin typeface="Arial" charset="0"/>
                <a:ea typeface="ＭＳ Ｐゴシック" charset="0"/>
              </a:rPr>
              <a:t>生命的粮</a:t>
            </a:r>
            <a:r>
              <a:rPr lang="en-US" dirty="0">
                <a:latin typeface="Times New Roman" charset="0"/>
                <a:ea typeface="ＭＳ Ｐゴシック" charset="0"/>
              </a:rPr>
              <a:t> </a:t>
            </a: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en-US" altLang="ja-JP" sz="4400" b="1" dirty="0">
                <a:latin typeface="Arial" charset="0"/>
                <a:ea typeface="ＭＳ Ｐゴシック" charset="0"/>
                <a:cs typeface="Arial" charset="0"/>
              </a:rPr>
              <a:t>"</a:t>
            </a:r>
            <a:r>
              <a:rPr lang="zh-TW" altLang="en-US" sz="4400" b="1" dirty="0">
                <a:latin typeface="Arial" charset="0"/>
                <a:ea typeface="ＭＳ Ｐゴシック" charset="0"/>
                <a:cs typeface="Arial" charset="0"/>
              </a:rPr>
              <a:t>得胜的， 我必定把那隐藏的吗哪赐给他</a:t>
            </a:r>
            <a:r>
              <a:rPr lang="en-US" altLang="ja-JP" sz="4400" b="1" dirty="0">
                <a:latin typeface="Arial" charset="0"/>
                <a:ea typeface="ＭＳ Ｐゴシック" charset="0"/>
                <a:cs typeface="Arial" charset="0"/>
              </a:rPr>
              <a:t>" </a:t>
            </a:r>
            <a:br>
              <a:rPr lang="en-US" altLang="ja-JP" sz="4400" b="1" dirty="0">
                <a:latin typeface="Arial" charset="0"/>
                <a:ea typeface="ＭＳ Ｐゴシック" charset="0"/>
                <a:cs typeface="Arial" charset="0"/>
              </a:rPr>
            </a:br>
            <a:r>
              <a:rPr lang="en-US" altLang="ja-JP" sz="4400" b="1" dirty="0">
                <a:latin typeface="Arial" charset="0"/>
                <a:ea typeface="ＭＳ Ｐゴシック" charset="0"/>
                <a:cs typeface="Arial" charset="0"/>
              </a:rPr>
              <a:t>(</a:t>
            </a:r>
            <a:r>
              <a:rPr lang="en-US" sz="4400" b="1" dirty="0">
                <a:latin typeface="Arial" charset="0"/>
                <a:ea typeface="ＭＳ Ｐゴシック" charset="0"/>
                <a:cs typeface="Arial" charset="0"/>
              </a:rPr>
              <a:t>2:17a)</a:t>
            </a:r>
          </a:p>
        </p:txBody>
      </p:sp>
    </p:spTree>
    <p:extLst>
      <p:ext uri="{BB962C8B-B14F-4D97-AF65-F5344CB8AC3E}">
        <p14:creationId xmlns:p14="http://schemas.microsoft.com/office/powerpoint/2010/main" val="2399070521"/>
      </p:ext>
    </p:extLst>
  </p:cSld>
  <p:clrMapOvr>
    <a:overrideClrMapping bg1="dk2" tx1="lt1" bg2="dk1" tx2="lt2" accent1="accent1" accent2="accent2" accent3="accent3" accent4="accent4" accent5="accent5" accent6="accent6" hlink="hlink" folHlink="folHlink"/>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457200"/>
            <a:ext cx="7543800" cy="6124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lvl="2" algn="ctr">
              <a:defRPr/>
            </a:pPr>
            <a:r>
              <a:rPr lang="zh-TW" altLang="en-US" sz="2800" b="1" dirty="0">
                <a:solidFill>
                  <a:srgbClr val="000000"/>
                </a:solidFill>
                <a:latin typeface="Arial" charset="0"/>
              </a:rPr>
              <a:t>约翰福音</a:t>
            </a:r>
            <a:r>
              <a:rPr lang="en-US" altLang="zh-TW" sz="2800" b="1" dirty="0">
                <a:solidFill>
                  <a:srgbClr val="000000"/>
                </a:solidFill>
                <a:latin typeface="Arial" charset="0"/>
              </a:rPr>
              <a:t> </a:t>
            </a:r>
            <a:r>
              <a:rPr lang="en-US" sz="2800" b="1" dirty="0">
                <a:solidFill>
                  <a:srgbClr val="000000"/>
                </a:solidFill>
                <a:latin typeface="Arial" charset="0"/>
              </a:rPr>
              <a:t>6:30-35</a:t>
            </a:r>
          </a:p>
          <a:p>
            <a:pPr lvl="2">
              <a:defRPr/>
            </a:pPr>
            <a:endParaRPr lang="en-US" sz="2800" b="1" i="1" dirty="0">
              <a:solidFill>
                <a:srgbClr val="000000"/>
              </a:solidFill>
              <a:latin typeface="Arial" charset="0"/>
            </a:endParaRPr>
          </a:p>
          <a:p>
            <a:pPr>
              <a:defRPr/>
            </a:pPr>
            <a:r>
              <a:rPr lang="en-US" sz="2800" b="1" dirty="0">
                <a:solidFill>
                  <a:srgbClr val="000000"/>
                </a:solidFill>
                <a:latin typeface="Arial" charset="0"/>
              </a:rPr>
              <a:t>	</a:t>
            </a:r>
            <a:r>
              <a:rPr lang="zh-TW" altLang="en-US" sz="2800" b="1" dirty="0">
                <a:solidFill>
                  <a:srgbClr val="000000"/>
                </a:solidFill>
                <a:latin typeface="Arial" charset="0"/>
              </a:rPr>
              <a:t>于是他们就说： “你要行甚么神蹟， 让我们看了就信你呢？ 你到底能作甚么呢？ </a:t>
            </a:r>
            <a:r>
              <a:rPr lang="en-US" altLang="zh-TW" sz="2800" b="1" dirty="0">
                <a:solidFill>
                  <a:srgbClr val="000000"/>
                </a:solidFill>
                <a:latin typeface="Arial" charset="0"/>
              </a:rPr>
              <a:t>31 </a:t>
            </a:r>
            <a:r>
              <a:rPr lang="zh-TW" altLang="en-US" sz="2800" b="1" dirty="0">
                <a:solidFill>
                  <a:srgbClr val="000000"/>
                </a:solidFill>
                <a:latin typeface="Arial" charset="0"/>
              </a:rPr>
              <a:t>我们的祖宗在旷野吃过吗哪， 正如经上所记： ‘他把从天上来的食物赐给他们吃。’” </a:t>
            </a:r>
            <a:r>
              <a:rPr lang="en-US" altLang="zh-TW" sz="2800" b="1" dirty="0">
                <a:solidFill>
                  <a:srgbClr val="000000"/>
                </a:solidFill>
                <a:latin typeface="Arial" charset="0"/>
              </a:rPr>
              <a:t>32 </a:t>
            </a:r>
            <a:r>
              <a:rPr lang="zh-TW" altLang="en-US" sz="2800" b="1" dirty="0">
                <a:solidFill>
                  <a:srgbClr val="000000"/>
                </a:solidFill>
                <a:latin typeface="Arial" charset="0"/>
              </a:rPr>
              <a:t>耶稣对他们说： “我实实在在告诉你们， 不是摩西把那从天上来的食物赐给你们， 而是我父把天上来的真食物赐给你们； </a:t>
            </a:r>
            <a:r>
              <a:rPr lang="en-US" altLang="zh-TW" sz="2800" b="1" dirty="0">
                <a:solidFill>
                  <a:srgbClr val="000000"/>
                </a:solidFill>
                <a:latin typeface="Arial" charset="0"/>
              </a:rPr>
              <a:t>33 </a:t>
            </a:r>
            <a:r>
              <a:rPr lang="zh-TW" altLang="en-US" sz="2800" b="1" dirty="0">
                <a:solidFill>
                  <a:srgbClr val="000000"/>
                </a:solidFill>
                <a:latin typeface="Arial" charset="0"/>
              </a:rPr>
              <a:t>因为 神的食物就是从天上降下来， 把生命赐给世人的那一位。” </a:t>
            </a:r>
            <a:r>
              <a:rPr lang="en-US" altLang="zh-TW" sz="2800" b="1" dirty="0">
                <a:solidFill>
                  <a:srgbClr val="000000"/>
                </a:solidFill>
                <a:latin typeface="Arial" charset="0"/>
              </a:rPr>
              <a:t>34   </a:t>
            </a:r>
            <a:r>
              <a:rPr lang="zh-TW" altLang="en-US" sz="2800" b="1" dirty="0">
                <a:solidFill>
                  <a:srgbClr val="000000"/>
                </a:solidFill>
                <a:latin typeface="Arial" charset="0"/>
              </a:rPr>
              <a:t>他们对耶稣说： “主啊， 求你常把这食物赐给我们。” </a:t>
            </a:r>
            <a:r>
              <a:rPr lang="en-US" altLang="zh-TW" sz="2800" b="1" dirty="0">
                <a:solidFill>
                  <a:srgbClr val="000000"/>
                </a:solidFill>
                <a:latin typeface="Arial" charset="0"/>
              </a:rPr>
              <a:t>35 </a:t>
            </a:r>
            <a:r>
              <a:rPr lang="zh-TW" altLang="en-US" sz="2800" b="1" dirty="0">
                <a:solidFill>
                  <a:srgbClr val="000000"/>
                </a:solidFill>
                <a:latin typeface="Arial" charset="0"/>
              </a:rPr>
              <a:t>耶稣说： “我就是生命的食物， 到我这里来的， 必定不饿； 信我的， 永远不渴。</a:t>
            </a:r>
            <a:endParaRPr lang="en-US" sz="2800" b="1" i="1" dirty="0">
              <a:solidFill>
                <a:srgbClr val="000000"/>
              </a:solidFill>
              <a:latin typeface="Times New Roman" charset="0"/>
            </a:endParaRPr>
          </a:p>
        </p:txBody>
      </p:sp>
    </p:spTree>
    <p:extLst>
      <p:ext uri="{BB962C8B-B14F-4D97-AF65-F5344CB8AC3E}">
        <p14:creationId xmlns:p14="http://schemas.microsoft.com/office/powerpoint/2010/main" val="1328916399"/>
      </p:ext>
    </p:extLst>
  </p:cSld>
  <p:clrMapOvr>
    <a:overrideClrMapping bg1="lt1" tx1="dk1" bg2="lt2" tx2="dk2" accent1="accent1" accent2="accent2" accent3="accent3" accent4="accent4" accent5="accent5" accent6="accent6" hlink="hlink" folHlink="folHlink"/>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199901" y="1341438"/>
            <a:ext cx="8745662" cy="1143000"/>
          </a:xfrm>
        </p:spPr>
        <p:txBody>
          <a:bodyPr/>
          <a:lstStyle/>
          <a:p>
            <a:pPr algn="ctr"/>
            <a:r>
              <a:rPr lang="zh-CN" altLang="en-US" dirty="0">
                <a:latin typeface="Arial" charset="0"/>
                <a:ea typeface="ＭＳ Ｐゴシック" charset="0"/>
              </a:rPr>
              <a:t>承受</a:t>
            </a:r>
            <a:r>
              <a:rPr lang="en-US" dirty="0">
                <a:latin typeface="Arial" charset="0"/>
                <a:ea typeface="ＭＳ Ｐゴシック" charset="0"/>
              </a:rPr>
              <a:t>… </a:t>
            </a:r>
            <a:r>
              <a:rPr lang="zh-CN" altLang="en-US" dirty="0">
                <a:latin typeface="Arial" charset="0"/>
                <a:ea typeface="ＭＳ Ｐゴシック" charset="0"/>
              </a:rPr>
              <a:t>永生</a:t>
            </a:r>
            <a:r>
              <a:rPr lang="en-US" dirty="0">
                <a:latin typeface="Times New Roman" charset="0"/>
                <a:ea typeface="ＭＳ Ｐゴシック" charset="0"/>
              </a:rPr>
              <a:t> </a:t>
            </a: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en-US" altLang="ja-JP" b="1" dirty="0">
                <a:latin typeface="Arial" charset="0"/>
                <a:ea typeface="ＭＳ Ｐゴシック" charset="0"/>
                <a:cs typeface="Arial" charset="0"/>
              </a:rPr>
              <a:t>"</a:t>
            </a:r>
            <a:r>
              <a:rPr lang="zh-TW" altLang="en-US" dirty="0"/>
              <a:t>并且赐他一块白石， 石上写着新的名字， 这名字除了那领受的人以外， 是没有人能知道的。</a:t>
            </a:r>
            <a:r>
              <a:rPr lang="en-US" altLang="ja-JP" b="1" dirty="0">
                <a:latin typeface="Arial" charset="0"/>
                <a:ea typeface="ＭＳ Ｐゴシック" charset="0"/>
                <a:cs typeface="Arial" charset="0"/>
              </a:rPr>
              <a:t>"</a:t>
            </a:r>
          </a:p>
          <a:p>
            <a:pPr algn="ctr"/>
            <a:r>
              <a:rPr lang="en-US" b="1" dirty="0">
                <a:latin typeface="Arial" charset="0"/>
                <a:ea typeface="ＭＳ Ｐゴシック" charset="0"/>
                <a:cs typeface="Arial" charset="0"/>
              </a:rPr>
              <a:t>(2:17b)</a:t>
            </a:r>
          </a:p>
        </p:txBody>
      </p:sp>
    </p:spTree>
    <p:extLst>
      <p:ext uri="{BB962C8B-B14F-4D97-AF65-F5344CB8AC3E}">
        <p14:creationId xmlns:p14="http://schemas.microsoft.com/office/powerpoint/2010/main" val="4063453274"/>
      </p:ext>
    </p:extLst>
  </p:cSld>
  <p:clrMapOvr>
    <a:overrideClrMapping bg1="dk2" tx1="lt1" bg2="dk1" tx2="lt2" accent1="accent1" accent2="accent2" accent3="accent3" accent4="accent4" accent5="accent5" accent6="accent6" hlink="hlink" folHlink="folHlink"/>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err="1">
                <a:latin typeface="Arial" charset="0"/>
                <a:ea typeface="ＭＳ Ｐゴシック" charset="0"/>
              </a:rPr>
              <a:t>推雅推喇城</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sz="7200" dirty="0">
                <a:solidFill>
                  <a:schemeClr val="bg1"/>
                </a:solidFill>
                <a:latin typeface="Arial" charset="0"/>
                <a:ea typeface="Osaka" charset="0"/>
                <a:cs typeface="Arial" charset="0"/>
              </a:rPr>
              <a:t> 2:18-29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3460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许诺</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警告</a:t>
              </a:r>
              <a:endParaRPr lang="en-US" b="1" dirty="0">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告诫</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训斥</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表扬</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监督</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a:latin typeface="Arial" charset="0"/>
                <a:ea typeface="ＭＳ Ｐゴシック" charset="0"/>
              </a:rPr>
              <a:t>推 雅 推 喇 城 : </a:t>
            </a:r>
            <a:br>
              <a:rPr lang="en-US" sz="6600" b="1" dirty="0">
                <a:latin typeface="Arial" charset="0"/>
                <a:ea typeface="ＭＳ Ｐゴシック" charset="0"/>
              </a:rPr>
            </a:br>
            <a:r>
              <a:rPr lang="en-US" altLang="zh-TW" sz="6600" b="1" dirty="0">
                <a:latin typeface="Arial" charset="0"/>
                <a:ea typeface="ＭＳ Ｐゴシック" charset="0"/>
              </a:rPr>
              <a:t>I</a:t>
            </a:r>
            <a:r>
              <a:rPr lang="zh-TW" altLang="en-US" sz="6600" b="1" dirty="0">
                <a:latin typeface="Arial" charset="0"/>
                <a:ea typeface="ＭＳ Ｐゴシック" charset="0"/>
              </a:rPr>
              <a:t>成员 却 不道德</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41855854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2437841" y="908720"/>
            <a:ext cx="3352494" cy="4835624"/>
          </a:xfrm>
        </p:spPr>
        <p:txBody>
          <a:bodyPr/>
          <a:lstStyle/>
          <a:p>
            <a:r>
              <a:rPr lang="en-US" b="1" dirty="0">
                <a:effectLst>
                  <a:glow rad="177800">
                    <a:schemeClr val="tx1"/>
                  </a:glow>
                </a:effectLst>
                <a:latin typeface="Arial" charset="0"/>
                <a:ea typeface="ＭＳ Ｐゴシック" charset="0"/>
              </a:rPr>
              <a:t>Right way, wrong way</a:t>
            </a:r>
          </a:p>
        </p:txBody>
      </p:sp>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5" name="Rectangle 2"/>
          <p:cNvSpPr txBox="1">
            <a:spLocks noChangeArrowheads="1"/>
          </p:cNvSpPr>
          <p:nvPr/>
        </p:nvSpPr>
        <p:spPr bwMode="auto">
          <a:xfrm rot="785119">
            <a:off x="1997264" y="1253041"/>
            <a:ext cx="4440018" cy="1268219"/>
          </a:xfrm>
          <a:prstGeom prst="rect">
            <a:avLst/>
          </a:prstGeom>
          <a:solidFill>
            <a:schemeClr val="accent1">
              <a:lumMod val="75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effectLst/>
                <a:latin typeface="Times"/>
                <a:ea typeface="ＭＳ Ｐゴシック" charset="0"/>
                <a:cs typeface="Times"/>
              </a:rPr>
              <a:t>正确的路</a:t>
            </a:r>
            <a:endParaRPr lang="en-US" sz="6600" b="1" dirty="0">
              <a:effectLst/>
              <a:latin typeface="Times"/>
              <a:ea typeface="ＭＳ Ｐゴシック" charset="0"/>
              <a:cs typeface="Times"/>
            </a:endParaRPr>
          </a:p>
        </p:txBody>
      </p:sp>
      <p:sp>
        <p:nvSpPr>
          <p:cNvPr id="6" name="Rectangle 2"/>
          <p:cNvSpPr txBox="1">
            <a:spLocks noChangeArrowheads="1"/>
          </p:cNvSpPr>
          <p:nvPr/>
        </p:nvSpPr>
        <p:spPr bwMode="auto">
          <a:xfrm rot="21221657">
            <a:off x="2397895" y="3160933"/>
            <a:ext cx="4792809" cy="1268219"/>
          </a:xfrm>
          <a:prstGeom prst="rect">
            <a:avLst/>
          </a:prstGeom>
          <a:solidFill>
            <a:srgbClr val="00634B"/>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latin typeface="Times"/>
                <a:ea typeface="ＭＳ Ｐゴシック" charset="0"/>
                <a:cs typeface="Times"/>
              </a:rPr>
              <a:t>错误的路</a:t>
            </a:r>
            <a:endParaRPr lang="en-US" sz="6600" b="1" dirty="0">
              <a:effectLst/>
              <a:latin typeface="Times"/>
              <a:ea typeface="ＭＳ Ｐゴシック" charset="0"/>
              <a:cs typeface="Times"/>
            </a:endParaRPr>
          </a:p>
        </p:txBody>
      </p:sp>
    </p:spTree>
    <p:extLst>
      <p:ext uri="{BB962C8B-B14F-4D97-AF65-F5344CB8AC3E}">
        <p14:creationId xmlns:p14="http://schemas.microsoft.com/office/powerpoint/2010/main" val="33274429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色情</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262599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028951" y="2217753"/>
              <a:ext cx="2511253" cy="1431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sp>
        <p:nvSpPr>
          <p:cNvPr id="4" name="TextBox 3"/>
          <p:cNvSpPr txBox="1"/>
          <p:nvPr/>
        </p:nvSpPr>
        <p:spPr>
          <a:xfrm>
            <a:off x="25398" y="4912917"/>
            <a:ext cx="9004302" cy="1569660"/>
          </a:xfrm>
          <a:prstGeom prst="rect">
            <a:avLst/>
          </a:prstGeom>
          <a:noFill/>
        </p:spPr>
        <p:txBody>
          <a:bodyPr wrap="square" rtlCol="0">
            <a:spAutoFit/>
          </a:bodyPr>
          <a:lstStyle/>
          <a:p>
            <a:pPr defTabSz="457200" eaLnBrk="1" fontAlgn="auto" hangingPunct="1">
              <a:spcBef>
                <a:spcPts val="0"/>
              </a:spcBef>
              <a:spcAft>
                <a:spcPts val="0"/>
              </a:spcAft>
            </a:pPr>
            <a:r>
              <a:rPr lang="zh-CN" altLang="en-US" b="1" dirty="0">
                <a:solidFill>
                  <a:srgbClr val="FFFFFF"/>
                </a:solidFill>
                <a:latin typeface="Arial" pitchFamily="34" charset="0"/>
                <a:ea typeface="+mn-ea"/>
                <a:cs typeface="Arial" pitchFamily="34" charset="0"/>
              </a:rPr>
              <a:t>卖淫是世界上最古老的行业之一，而如今，这个行业比以往任何时候都更加兴旺。然而，对色情的彻底沉迷正以惊人的速度从计算机和电视屏幕蔓延到整个美国的家庭、亲情关系以及婚姻之中，带来了严重的危机。</a:t>
            </a:r>
          </a:p>
        </p:txBody>
      </p:sp>
      <p:sp>
        <p:nvSpPr>
          <p:cNvPr id="7" name="TextBox 6"/>
          <p:cNvSpPr txBox="1"/>
          <p:nvPr/>
        </p:nvSpPr>
        <p:spPr>
          <a:xfrm>
            <a:off x="228600" y="2382017"/>
            <a:ext cx="43434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美国沉迷于</a:t>
            </a: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6600" b="1" dirty="0">
                <a:solidFill>
                  <a:srgbClr val="FF0000"/>
                </a:solidFill>
                <a:latin typeface="Arial" pitchFamily="34" charset="0"/>
                <a:ea typeface="+mn-ea"/>
                <a:cs typeface="Arial" pitchFamily="34" charset="0"/>
              </a:rPr>
              <a:t>色情</a:t>
            </a:r>
            <a:endParaRPr lang="en-US" sz="6600" b="1" dirty="0">
              <a:solidFill>
                <a:srgbClr val="FF0000"/>
              </a:solidFill>
              <a:latin typeface="Arial" pitchFamily="34" charset="0"/>
              <a:ea typeface="+mn-ea"/>
              <a:cs typeface="Arial" pitchFamily="34" charset="0"/>
            </a:endParaRPr>
          </a:p>
        </p:txBody>
      </p:sp>
    </p:spTree>
    <p:extLst>
      <p:ext uri="{BB962C8B-B14F-4D97-AF65-F5344CB8AC3E}">
        <p14:creationId xmlns:p14="http://schemas.microsoft.com/office/powerpoint/2010/main" val="15381643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5088"/>
              <a:ext cx="9144000" cy="448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22000" y="2590800"/>
              <a:ext cx="195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038600"/>
              <a:ext cx="2057401" cy="107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6516910" y="2895600"/>
              <a:ext cx="669702"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6822" y="2386214"/>
            <a:ext cx="1959201" cy="1015663"/>
          </a:xfrm>
          <a:prstGeom prst="rect">
            <a:avLst/>
          </a:prstGeom>
          <a:noFill/>
        </p:spPr>
        <p:txBody>
          <a:bodyPr wrap="square" rtlCol="0">
            <a:spAutoFit/>
          </a:bodyPr>
          <a:lstStyle/>
          <a:p>
            <a:pP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每</a:t>
            </a:r>
            <a:r>
              <a:rPr lang="en-US" altLang="zh-CN" sz="2000" b="1" dirty="0">
                <a:solidFill>
                  <a:srgbClr val="000000"/>
                </a:solidFill>
                <a:latin typeface="Arial" pitchFamily="34" charset="0"/>
                <a:ea typeface="+mn-ea"/>
                <a:cs typeface="Arial" pitchFamily="34" charset="0"/>
              </a:rPr>
              <a:t>30</a:t>
            </a:r>
            <a:r>
              <a:rPr lang="zh-CN" altLang="en-US" sz="2000" b="1" dirty="0">
                <a:solidFill>
                  <a:srgbClr val="000000"/>
                </a:solidFill>
                <a:latin typeface="Arial" pitchFamily="34" charset="0"/>
                <a:ea typeface="+mn-ea"/>
                <a:cs typeface="Arial" pitchFamily="34" charset="0"/>
              </a:rPr>
              <a:t>分钟： 美国就会</a:t>
            </a:r>
            <a:r>
              <a:rPr lang="zh-CN" altLang="en-US" sz="2000" b="1" dirty="0">
                <a:solidFill>
                  <a:srgbClr val="FF0000"/>
                </a:solidFill>
                <a:latin typeface="Arial" pitchFamily="34" charset="0"/>
                <a:ea typeface="+mn-ea"/>
                <a:cs typeface="Arial" pitchFamily="34" charset="0"/>
              </a:rPr>
              <a:t>制作一部色情影片。</a:t>
            </a:r>
          </a:p>
        </p:txBody>
      </p:sp>
      <p:sp>
        <p:nvSpPr>
          <p:cNvPr id="14" name="TextBox 13"/>
          <p:cNvSpPr txBox="1"/>
          <p:nvPr/>
        </p:nvSpPr>
        <p:spPr>
          <a:xfrm>
            <a:off x="-16823" y="4098906"/>
            <a:ext cx="2057401" cy="707886"/>
          </a:xfrm>
          <a:prstGeom prst="rect">
            <a:avLst/>
          </a:prstGeom>
          <a:noFill/>
        </p:spPr>
        <p:txBody>
          <a:bodyPr wrap="square" rtlCol="0">
            <a:spAutoFit/>
          </a:bodyPr>
          <a:lstStyle/>
          <a:p>
            <a:pP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美国生产了全球 </a:t>
            </a:r>
            <a:r>
              <a:rPr lang="en-US" altLang="zh-CN" sz="2000" b="1" dirty="0">
                <a:solidFill>
                  <a:srgbClr val="FF0000"/>
                </a:solidFill>
                <a:latin typeface="Arial" pitchFamily="34" charset="0"/>
                <a:ea typeface="+mn-ea"/>
                <a:cs typeface="Arial" pitchFamily="34" charset="0"/>
              </a:rPr>
              <a:t>89% </a:t>
            </a:r>
            <a:r>
              <a:rPr lang="zh-CN" altLang="en-US" sz="2000" b="1" dirty="0">
                <a:solidFill>
                  <a:srgbClr val="000000"/>
                </a:solidFill>
                <a:latin typeface="Arial" pitchFamily="34" charset="0"/>
                <a:ea typeface="+mn-ea"/>
                <a:cs typeface="Arial" pitchFamily="34" charset="0"/>
              </a:rPr>
              <a:t>的色情网站。</a:t>
            </a:r>
          </a:p>
        </p:txBody>
      </p:sp>
      <p:sp>
        <p:nvSpPr>
          <p:cNvPr id="15" name="TextBox 14"/>
          <p:cNvSpPr txBox="1"/>
          <p:nvPr/>
        </p:nvSpPr>
        <p:spPr>
          <a:xfrm>
            <a:off x="6553200" y="4267200"/>
            <a:ext cx="2577546" cy="1015663"/>
          </a:xfrm>
          <a:prstGeom prst="rect">
            <a:avLst/>
          </a:prstGeom>
          <a:noFill/>
        </p:spPr>
        <p:txBody>
          <a:bodyPr wrap="square" rtlCol="0">
            <a:spAutoFit/>
          </a:bodyPr>
          <a:lstStyle/>
          <a:p>
            <a:pPr algn="r" defTabSz="457200" eaLnBrk="1" fontAlgn="auto" hangingPunct="1">
              <a:spcBef>
                <a:spcPts val="0"/>
              </a:spcBef>
              <a:spcAft>
                <a:spcPts val="0"/>
              </a:spcAft>
            </a:pPr>
            <a:r>
              <a:rPr lang="en-US" altLang="zh-CN" sz="2000" b="1" dirty="0">
                <a:solidFill>
                  <a:srgbClr val="FF0000"/>
                </a:solidFill>
                <a:latin typeface="Arial" pitchFamily="34" charset="0"/>
                <a:ea typeface="+mn-ea"/>
                <a:cs typeface="Arial" pitchFamily="34" charset="0"/>
              </a:rPr>
              <a:t>42.7% </a:t>
            </a:r>
            <a:r>
              <a:rPr lang="zh-CN" altLang="en-US" sz="2000" b="1" dirty="0">
                <a:latin typeface="Arial" pitchFamily="34" charset="0"/>
                <a:ea typeface="+mn-ea"/>
                <a:cs typeface="Arial" pitchFamily="34" charset="0"/>
              </a:rPr>
              <a:t>的互联网用户观看色情内容</a:t>
            </a:r>
            <a:r>
              <a:rPr lang="zh-CN" altLang="en-US" sz="2000" b="1" dirty="0">
                <a:solidFill>
                  <a:srgbClr val="FF0000"/>
                </a:solidFill>
                <a:latin typeface="Arial" pitchFamily="34" charset="0"/>
                <a:ea typeface="+mn-ea"/>
                <a:cs typeface="Arial" pitchFamily="34" charset="0"/>
              </a:rPr>
              <a:t>（即 </a:t>
            </a:r>
            <a:r>
              <a:rPr lang="en-US" altLang="zh-CN" sz="2000" b="1" dirty="0">
                <a:solidFill>
                  <a:srgbClr val="FF0000"/>
                </a:solidFill>
                <a:latin typeface="Arial" pitchFamily="34" charset="0"/>
                <a:ea typeface="+mn-ea"/>
                <a:cs typeface="Arial" pitchFamily="34" charset="0"/>
              </a:rPr>
              <a:t>102,434,567 </a:t>
            </a:r>
            <a:r>
              <a:rPr lang="zh-CN" altLang="en-US" sz="2000" b="1" dirty="0">
                <a:solidFill>
                  <a:srgbClr val="FF0000"/>
                </a:solidFill>
                <a:latin typeface="Arial" pitchFamily="34" charset="0"/>
                <a:ea typeface="+mn-ea"/>
                <a:cs typeface="Arial" pitchFamily="34" charset="0"/>
              </a:rPr>
              <a:t>人）</a:t>
            </a:r>
            <a:r>
              <a:rPr lang="zh-CN" altLang="en-US" sz="2000" b="1" dirty="0">
                <a:latin typeface="Arial" pitchFamily="34" charset="0"/>
                <a:ea typeface="+mn-ea"/>
                <a:cs typeface="Arial" pitchFamily="34" charset="0"/>
              </a:rPr>
              <a:t>。</a:t>
            </a:r>
          </a:p>
        </p:txBody>
      </p:sp>
      <p:sp>
        <p:nvSpPr>
          <p:cNvPr id="16" name="TextBox 15"/>
          <p:cNvSpPr txBox="1"/>
          <p:nvPr/>
        </p:nvSpPr>
        <p:spPr>
          <a:xfrm>
            <a:off x="6881837" y="2652723"/>
            <a:ext cx="2278985" cy="707886"/>
          </a:xfrm>
          <a:prstGeom prst="rect">
            <a:avLst/>
          </a:prstGeom>
          <a:noFill/>
        </p:spPr>
        <p:txBody>
          <a:bodyPr wrap="square" rtlCol="0">
            <a:spAutoFit/>
          </a:bodyPr>
          <a:lstStyle/>
          <a:p>
            <a:pPr algn="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每秒钟： </a:t>
            </a:r>
            <a:r>
              <a:rPr lang="en-US" altLang="zh-CN" sz="2000" b="1" dirty="0">
                <a:solidFill>
                  <a:srgbClr val="FF0000"/>
                </a:solidFill>
                <a:latin typeface="Arial" pitchFamily="34" charset="0"/>
                <a:ea typeface="+mn-ea"/>
                <a:cs typeface="Arial" pitchFamily="34" charset="0"/>
              </a:rPr>
              <a:t>30,000 </a:t>
            </a:r>
            <a:r>
              <a:rPr lang="zh-CN" altLang="en-US" sz="2000" b="1" dirty="0">
                <a:solidFill>
                  <a:srgbClr val="000000"/>
                </a:solidFill>
                <a:latin typeface="Arial" pitchFamily="34" charset="0"/>
                <a:ea typeface="+mn-ea"/>
                <a:cs typeface="Arial" pitchFamily="34" charset="0"/>
              </a:rPr>
              <a:t>人正在观看色情内容。</a:t>
            </a:r>
          </a:p>
        </p:txBody>
      </p:sp>
    </p:spTree>
    <p:extLst>
      <p:ext uri="{BB962C8B-B14F-4D97-AF65-F5344CB8AC3E}">
        <p14:creationId xmlns:p14="http://schemas.microsoft.com/office/powerpoint/2010/main" val="2362200146"/>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600200" y="1600200"/>
              <a:ext cx="2438400"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0" y="2834473"/>
              <a:ext cx="1219200" cy="34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455692" y="2340429"/>
              <a:ext cx="3104868" cy="1615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色情产业约为</a:t>
            </a:r>
          </a:p>
        </p:txBody>
      </p:sp>
      <p:sp>
        <p:nvSpPr>
          <p:cNvPr id="9" name="TextBox 8"/>
          <p:cNvSpPr txBox="1"/>
          <p:nvPr/>
        </p:nvSpPr>
        <p:spPr>
          <a:xfrm>
            <a:off x="1814286" y="2734685"/>
            <a:ext cx="22606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的行业</a:t>
            </a:r>
          </a:p>
        </p:txBody>
      </p:sp>
      <p:sp>
        <p:nvSpPr>
          <p:cNvPr id="10" name="TextBox 9"/>
          <p:cNvSpPr txBox="1"/>
          <p:nvPr/>
        </p:nvSpPr>
        <p:spPr>
          <a:xfrm>
            <a:off x="5455691" y="2396612"/>
            <a:ext cx="3104869"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它的收入比所有顶级科技公司的总收入还要高。</a:t>
            </a: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00" y="1335088"/>
            <a:ext cx="9144000" cy="5311509"/>
          </a:xfrm>
          <a:prstGeom prst="rect">
            <a:avLst/>
          </a:prstGeom>
        </p:spPr>
      </p:pic>
      <p:sp>
        <p:nvSpPr>
          <p:cNvPr id="7" name="文本框 6">
            <a:extLst>
              <a:ext uri="{FF2B5EF4-FFF2-40B4-BE49-F238E27FC236}">
                <a16:creationId xmlns:a16="http://schemas.microsoft.com/office/drawing/2014/main" id="{92AA1A07-D4C6-35E0-AD9B-6EE3166EDB97}"/>
              </a:ext>
            </a:extLst>
          </p:cNvPr>
          <p:cNvSpPr txBox="1"/>
          <p:nvPr/>
        </p:nvSpPr>
        <p:spPr>
          <a:xfrm>
            <a:off x="5875506" y="5522912"/>
            <a:ext cx="2538919" cy="830997"/>
          </a:xfrm>
          <a:prstGeom prst="rect">
            <a:avLst/>
          </a:prstGeom>
          <a:solidFill>
            <a:schemeClr val="tx1"/>
          </a:solidFill>
        </p:spPr>
        <p:txBody>
          <a:bodyPr wrap="square" rtlCol="0">
            <a:spAutoFit/>
          </a:bodyPr>
          <a:lstStyle/>
          <a:p>
            <a:r>
              <a:rPr lang="zh-CN" altLang="en-US" sz="1600" dirty="0">
                <a:solidFill>
                  <a:schemeClr val="bg1"/>
                </a:solidFill>
              </a:rPr>
              <a:t>（微软、谷歌、亚马逊、</a:t>
            </a:r>
            <a:r>
              <a:rPr lang="en-US" altLang="zh-CN" sz="1600" dirty="0">
                <a:solidFill>
                  <a:schemeClr val="bg1"/>
                </a:solidFill>
              </a:rPr>
              <a:t>eBay</a:t>
            </a:r>
            <a:r>
              <a:rPr lang="zh-CN" altLang="en-US" sz="1600" dirty="0">
                <a:solidFill>
                  <a:schemeClr val="bg1"/>
                </a:solidFill>
              </a:rPr>
              <a:t>、雅虎、苹果、</a:t>
            </a:r>
            <a:r>
              <a:rPr lang="en-US" altLang="zh-CN" sz="1600" dirty="0">
                <a:solidFill>
                  <a:schemeClr val="bg1"/>
                </a:solidFill>
              </a:rPr>
              <a:t>Netflix</a:t>
            </a:r>
            <a:r>
              <a:rPr lang="zh-CN" altLang="en-US" sz="1600" dirty="0">
                <a:solidFill>
                  <a:schemeClr val="bg1"/>
                </a:solidFill>
              </a:rPr>
              <a:t>、</a:t>
            </a:r>
            <a:r>
              <a:rPr lang="en-US" altLang="zh-CN" sz="1600" dirty="0">
                <a:solidFill>
                  <a:schemeClr val="bg1"/>
                </a:solidFill>
              </a:rPr>
              <a:t>EarthLink</a:t>
            </a:r>
            <a:r>
              <a:rPr lang="zh-CN" altLang="en-US" sz="1600" dirty="0">
                <a:solidFill>
                  <a:schemeClr val="bg1"/>
                </a:solidFill>
              </a:rPr>
              <a:t>）</a:t>
            </a:r>
          </a:p>
        </p:txBody>
      </p:sp>
      <p:sp>
        <p:nvSpPr>
          <p:cNvPr id="12" name="文本框 11">
            <a:extLst>
              <a:ext uri="{FF2B5EF4-FFF2-40B4-BE49-F238E27FC236}">
                <a16:creationId xmlns:a16="http://schemas.microsoft.com/office/drawing/2014/main" id="{33CB60E4-C441-2774-9107-D910EBBC2937}"/>
              </a:ext>
            </a:extLst>
          </p:cNvPr>
          <p:cNvSpPr txBox="1"/>
          <p:nvPr/>
        </p:nvSpPr>
        <p:spPr>
          <a:xfrm>
            <a:off x="2003897" y="5603204"/>
            <a:ext cx="1731523" cy="584775"/>
          </a:xfrm>
          <a:prstGeom prst="rect">
            <a:avLst/>
          </a:prstGeom>
          <a:solidFill>
            <a:srgbClr val="4B4A46"/>
          </a:solidFill>
        </p:spPr>
        <p:txBody>
          <a:bodyPr wrap="square">
            <a:spAutoFit/>
          </a:bodyPr>
          <a:lstStyle/>
          <a:p>
            <a:pPr algn="ctr"/>
            <a:r>
              <a:rPr lang="zh-CN" altLang="en-US" sz="3200" dirty="0">
                <a:solidFill>
                  <a:schemeClr val="bg1"/>
                </a:solidFill>
              </a:rPr>
              <a:t>色情</a:t>
            </a:r>
          </a:p>
        </p:txBody>
      </p:sp>
    </p:spTree>
    <p:extLst>
      <p:ext uri="{BB962C8B-B14F-4D97-AF65-F5344CB8AC3E}">
        <p14:creationId xmlns:p14="http://schemas.microsoft.com/office/powerpoint/2010/main" val="4140043816"/>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338"/>
              <a:ext cx="9144000" cy="657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1219200" y="1371600"/>
              <a:ext cx="1600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10000" y="382362"/>
              <a:ext cx="2438400" cy="1979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3852926"/>
              <a:ext cx="9143999" cy="492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012209" y="838200"/>
              <a:ext cx="1244221" cy="1104900"/>
            </a:xfrm>
            <a:prstGeom prst="flowChartConnector">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26571" y="1273770"/>
            <a:ext cx="3370943" cy="95410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是互联网搜索的</a:t>
            </a:r>
            <a:endParaRPr lang="en-US" altLang="zh-CN"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endParaRPr>
          </a:p>
          <a:p>
            <a:pPr algn="ctr" defTabSz="457200" eaLnBrk="1" fontAlgn="auto" hangingPunct="1">
              <a:spcBef>
                <a:spcPts val="0"/>
              </a:spcBef>
              <a:spcAft>
                <a:spcPts val="0"/>
              </a:spcAft>
            </a:pPr>
            <a:r>
              <a:rPr lang="zh-CN" altLang="en-US" sz="2800" b="1"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rPr>
              <a:t>头号</a:t>
            </a:r>
            <a:r>
              <a:rPr lang="zh-CN" alt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主题</a:t>
            </a:r>
            <a:endParaRPr 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每天有：</a:t>
            </a:r>
          </a:p>
          <a:p>
            <a:pPr algn="ctr" defTabSz="457200" eaLnBrk="1" fontAlgn="auto" hangingPunct="1">
              <a:spcBef>
                <a:spcPts val="0"/>
              </a:spcBef>
              <a:spcAft>
                <a:spcPts val="0"/>
              </a:spcAft>
            </a:pP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r>
              <a:rPr lang="en-US"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6800</a:t>
            </a:r>
            <a:r>
              <a:rPr lang="zh-CN" altLang="en-US"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万次</a:t>
            </a:r>
            <a:r>
              <a:rPr lang="zh-CN" altLang="en-US"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endParaRPr lang="en-US" altLang="zh-CN"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endParaRPr>
          </a:p>
          <a:p>
            <a:pPr algn="ctr" defTabSz="457200" eaLnBrk="1" fontAlgn="auto" hangingPunct="1">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色情相关的搜索引擎请求</a:t>
            </a:r>
            <a:b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b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占所有搜索请求的 </a:t>
            </a:r>
            <a:r>
              <a:rPr lang="en-US" altLang="zh-CN"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25%</a:t>
            </a:r>
          </a:p>
        </p:txBody>
      </p:sp>
      <p:sp>
        <p:nvSpPr>
          <p:cNvPr id="14" name="TextBox 13"/>
          <p:cNvSpPr txBox="1"/>
          <p:nvPr/>
        </p:nvSpPr>
        <p:spPr>
          <a:xfrm>
            <a:off x="6935103" y="913485"/>
            <a:ext cx="1398431" cy="1015663"/>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000" b="1" dirty="0">
                <a:latin typeface="Arial" pitchFamily="34" charset="0"/>
                <a:ea typeface="+mn-ea"/>
                <a:cs typeface="Arial" pitchFamily="34" charset="0"/>
              </a:rPr>
              <a:t>占所有搜索请求的 </a:t>
            </a:r>
            <a:r>
              <a:rPr lang="en-US" altLang="zh-CN" sz="2000" b="1" dirty="0">
                <a:solidFill>
                  <a:srgbClr val="FF0000"/>
                </a:solidFill>
                <a:latin typeface="Arial" pitchFamily="34" charset="0"/>
                <a:ea typeface="+mn-ea"/>
                <a:cs typeface="Arial" pitchFamily="34" charset="0"/>
              </a:rPr>
              <a:t>25%</a:t>
            </a:r>
            <a:endParaRPr lang="en-US" sz="2000" b="1" dirty="0">
              <a:solidFill>
                <a:srgbClr val="000000"/>
              </a:solidFill>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200" b="1" dirty="0">
                <a:solidFill>
                  <a:srgbClr val="000000"/>
                </a:solidFill>
                <a:latin typeface="Arial" pitchFamily="34" charset="0"/>
                <a:ea typeface="+mn-ea"/>
                <a:cs typeface="Arial" pitchFamily="34" charset="0"/>
              </a:rPr>
              <a:t>每天发送 </a:t>
            </a:r>
            <a:r>
              <a:rPr lang="en-US" altLang="zh-CN" sz="3200" b="1" dirty="0">
                <a:solidFill>
                  <a:srgbClr val="000000"/>
                </a:solidFill>
                <a:latin typeface="Arial" pitchFamily="34" charset="0"/>
                <a:ea typeface="+mn-ea"/>
                <a:cs typeface="Arial" pitchFamily="34" charset="0"/>
              </a:rPr>
              <a:t>25 </a:t>
            </a:r>
            <a:r>
              <a:rPr lang="zh-CN" altLang="en-US" sz="3200" b="1" dirty="0">
                <a:solidFill>
                  <a:srgbClr val="000000"/>
                </a:solidFill>
                <a:latin typeface="Arial" pitchFamily="34" charset="0"/>
                <a:ea typeface="+mn-ea"/>
                <a:cs typeface="Arial" pitchFamily="34" charset="0"/>
              </a:rPr>
              <a:t>亿封色情邮件</a:t>
            </a:r>
          </a:p>
          <a:p>
            <a:pPr algn="ctr" defTabSz="457200" eaLnBrk="1" fontAlgn="auto" hangingPunct="1">
              <a:spcBef>
                <a:spcPts val="0"/>
              </a:spcBef>
              <a:spcAft>
                <a:spcPts val="0"/>
              </a:spcAft>
            </a:pPr>
            <a:r>
              <a:rPr lang="en-US" sz="3200" b="1" dirty="0">
                <a:solidFill>
                  <a:srgbClr val="FF0000"/>
                </a:solidFill>
                <a:latin typeface="Arial" pitchFamily="34" charset="0"/>
                <a:ea typeface="+mn-ea"/>
                <a:cs typeface="Arial" pitchFamily="34" charset="0"/>
              </a:rPr>
              <a:t>📌 </a:t>
            </a:r>
            <a:r>
              <a:rPr lang="zh-CN" altLang="en-US" sz="3200" b="1" dirty="0">
                <a:solidFill>
                  <a:srgbClr val="FF0000"/>
                </a:solidFill>
                <a:latin typeface="Arial" pitchFamily="34" charset="0"/>
                <a:ea typeface="+mn-ea"/>
                <a:cs typeface="Arial" pitchFamily="34" charset="0"/>
              </a:rPr>
              <a:t>占所有邮件的 </a:t>
            </a:r>
            <a:r>
              <a:rPr lang="en-US" altLang="zh-CN" sz="3200" b="1" dirty="0">
                <a:solidFill>
                  <a:srgbClr val="FF0000"/>
                </a:solidFill>
                <a:latin typeface="Arial" pitchFamily="34" charset="0"/>
                <a:ea typeface="+mn-ea"/>
                <a:cs typeface="Arial" pitchFamily="34" charset="0"/>
              </a:rPr>
              <a:t>8%</a:t>
            </a:r>
          </a:p>
        </p:txBody>
      </p:sp>
      <p:sp>
        <p:nvSpPr>
          <p:cNvPr id="16" name="TextBox 15"/>
          <p:cNvSpPr txBox="1"/>
          <p:nvPr/>
        </p:nvSpPr>
        <p:spPr>
          <a:xfrm>
            <a:off x="6935103" y="4431046"/>
            <a:ext cx="2208897" cy="1569660"/>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 </a:t>
            </a:r>
            <a:r>
              <a:rPr lang="zh-CN" altLang="en-US" b="1" dirty="0">
                <a:solidFill>
                  <a:srgbClr val="000000"/>
                </a:solidFill>
                <a:latin typeface="Arial" pitchFamily="34" charset="0"/>
                <a:ea typeface="+mn-ea"/>
                <a:cs typeface="Arial" pitchFamily="34" charset="0"/>
              </a:rPr>
              <a:t>普通互联网用户每天平均收到 </a:t>
            </a:r>
            <a:r>
              <a:rPr lang="en-US" altLang="zh-CN" b="1" dirty="0">
                <a:solidFill>
                  <a:srgbClr val="FF0000"/>
                </a:solidFill>
                <a:latin typeface="Arial" pitchFamily="34" charset="0"/>
                <a:ea typeface="+mn-ea"/>
                <a:cs typeface="Arial" pitchFamily="34" charset="0"/>
              </a:rPr>
              <a:t>4.5 </a:t>
            </a:r>
            <a:r>
              <a:rPr lang="zh-CN" altLang="en-US" b="1" dirty="0">
                <a:solidFill>
                  <a:srgbClr val="FF0000"/>
                </a:solidFill>
                <a:latin typeface="Arial" pitchFamily="34" charset="0"/>
                <a:ea typeface="+mn-ea"/>
                <a:cs typeface="Arial" pitchFamily="34" charset="0"/>
              </a:rPr>
              <a:t>封色情邮件</a:t>
            </a:r>
            <a:endParaRPr lang="en-US" b="1" dirty="0">
              <a:solidFill>
                <a:srgbClr val="FF0000"/>
              </a:solidFill>
              <a:latin typeface="Arial" pitchFamily="34" charset="0"/>
              <a:ea typeface="+mn-ea"/>
              <a:cs typeface="Arial" pitchFamily="34" charset="0"/>
            </a:endParaRP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146386"/>
            <a:ext cx="9144000" cy="6575580"/>
          </a:xfrm>
          <a:prstGeom prst="rect">
            <a:avLst/>
          </a:prstGeom>
        </p:spPr>
      </p:pic>
      <p:sp>
        <p:nvSpPr>
          <p:cNvPr id="2" name="文本框 1">
            <a:extLst>
              <a:ext uri="{FF2B5EF4-FFF2-40B4-BE49-F238E27FC236}">
                <a16:creationId xmlns:a16="http://schemas.microsoft.com/office/drawing/2014/main" id="{F9106B61-BD06-7B4B-FCF7-72AEBA561836}"/>
              </a:ext>
            </a:extLst>
          </p:cNvPr>
          <p:cNvSpPr txBox="1"/>
          <p:nvPr/>
        </p:nvSpPr>
        <p:spPr>
          <a:xfrm>
            <a:off x="1141044" y="800467"/>
            <a:ext cx="1723666" cy="369332"/>
          </a:xfrm>
          <a:prstGeom prst="rect">
            <a:avLst/>
          </a:prstGeom>
          <a:solidFill>
            <a:schemeClr val="bg1"/>
          </a:solidFill>
        </p:spPr>
        <p:txBody>
          <a:bodyPr wrap="square" rtlCol="0">
            <a:spAutoFit/>
          </a:bodyPr>
          <a:lstStyle/>
          <a:p>
            <a:pPr algn="ctr"/>
            <a:r>
              <a:rPr kumimoji="1" lang="zh-CN" altLang="en-US" sz="1800" dirty="0">
                <a:solidFill>
                  <a:srgbClr val="FF0000"/>
                </a:solidFill>
              </a:rPr>
              <a:t>色情</a:t>
            </a:r>
          </a:p>
        </p:txBody>
      </p:sp>
    </p:spTree>
    <p:extLst>
      <p:ext uri="{BB962C8B-B14F-4D97-AF65-F5344CB8AC3E}">
        <p14:creationId xmlns:p14="http://schemas.microsoft.com/office/powerpoint/2010/main" val="416213629"/>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19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76928" y="1058279"/>
              <a:ext cx="2928872" cy="541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98393" y="2729467"/>
              <a:ext cx="2700272" cy="194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TextBox 12"/>
          <p:cNvSpPr txBox="1"/>
          <p:nvPr/>
        </p:nvSpPr>
        <p:spPr>
          <a:xfrm>
            <a:off x="1785870" y="762000"/>
            <a:ext cx="3014729" cy="830997"/>
          </a:xfrm>
          <a:prstGeom prst="rect">
            <a:avLst/>
          </a:prstGeom>
          <a:noFill/>
        </p:spPr>
        <p:txBody>
          <a:bodyPr wrap="square" rtlCol="0">
            <a:spAutoFit/>
          </a:bodyPr>
          <a:lstStyle/>
          <a:p>
            <a:pP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首次接触色情内容的平均年龄仅为 </a:t>
            </a:r>
            <a:r>
              <a:rPr lang="en-US" altLang="zh-CN" b="1" dirty="0">
                <a:solidFill>
                  <a:srgbClr val="FF0000"/>
                </a:solidFill>
                <a:latin typeface="Arial" pitchFamily="34" charset="0"/>
                <a:ea typeface="+mn-ea"/>
                <a:cs typeface="Arial" pitchFamily="34" charset="0"/>
              </a:rPr>
              <a:t>11 </a:t>
            </a:r>
            <a:r>
              <a:rPr lang="zh-CN" altLang="en-US" b="1" dirty="0">
                <a:solidFill>
                  <a:srgbClr val="FF0000"/>
                </a:solidFill>
                <a:latin typeface="Arial" pitchFamily="34" charset="0"/>
                <a:ea typeface="+mn-ea"/>
                <a:cs typeface="Arial" pitchFamily="34" charset="0"/>
              </a:rPr>
              <a:t>岁。</a:t>
            </a:r>
          </a:p>
        </p:txBody>
      </p:sp>
      <p:sp>
        <p:nvSpPr>
          <p:cNvPr id="15" name="TextBox 14"/>
          <p:cNvSpPr txBox="1"/>
          <p:nvPr/>
        </p:nvSpPr>
        <p:spPr>
          <a:xfrm>
            <a:off x="61685" y="3794490"/>
            <a:ext cx="4201886"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effectLst>
                  <a:glow rad="355600">
                    <a:srgbClr val="FFF6CB">
                      <a:alpha val="75000"/>
                    </a:srgbClr>
                  </a:glow>
                </a:effectLst>
                <a:latin typeface="Arial" pitchFamily="34" charset="0"/>
                <a:ea typeface="+mn-ea"/>
                <a:cs typeface="Arial" pitchFamily="34" charset="0"/>
              </a:rPr>
              <a:t>男性比女性观看色情内容的可能性高 </a:t>
            </a:r>
            <a:r>
              <a:rPr lang="en-US" altLang="zh-CN" b="1" dirty="0">
                <a:solidFill>
                  <a:srgbClr val="000000"/>
                </a:solidFill>
                <a:effectLst>
                  <a:glow rad="355600">
                    <a:srgbClr val="FFF6CB">
                      <a:alpha val="75000"/>
                    </a:srgbClr>
                  </a:glow>
                </a:effectLst>
                <a:latin typeface="Arial" pitchFamily="34" charset="0"/>
                <a:ea typeface="+mn-ea"/>
                <a:cs typeface="Arial" pitchFamily="34" charset="0"/>
              </a:rPr>
              <a:t>6 </a:t>
            </a:r>
            <a:r>
              <a:rPr lang="zh-CN" altLang="en-US" b="1" dirty="0">
                <a:solidFill>
                  <a:srgbClr val="000000"/>
                </a:solidFill>
                <a:effectLst>
                  <a:glow rad="355600">
                    <a:srgbClr val="FFF6CB">
                      <a:alpha val="75000"/>
                    </a:srgbClr>
                  </a:glow>
                </a:effectLst>
                <a:latin typeface="Arial" pitchFamily="34" charset="0"/>
                <a:ea typeface="+mn-ea"/>
                <a:cs typeface="Arial" pitchFamily="34" charset="0"/>
              </a:rPr>
              <a:t>倍，并且更容易花费更多时间观看。</a:t>
            </a:r>
          </a:p>
        </p:txBody>
      </p:sp>
      <p:sp>
        <p:nvSpPr>
          <p:cNvPr id="16" name="TextBox 15"/>
          <p:cNvSpPr txBox="1"/>
          <p:nvPr/>
        </p:nvSpPr>
        <p:spPr>
          <a:xfrm>
            <a:off x="4229177" y="3844494"/>
            <a:ext cx="2122714" cy="1754326"/>
          </a:xfrm>
          <a:prstGeom prst="rect">
            <a:avLst/>
          </a:prstGeom>
          <a:noFill/>
        </p:spPr>
        <p:txBody>
          <a:bodyPr wrap="square" rtlCol="0">
            <a:spAutoFit/>
          </a:bodyPr>
          <a:lstStyle/>
          <a:p>
            <a:pPr algn="ctr" defTabSz="457200" eaLnBrk="1" fontAlgn="auto" hangingPunct="1">
              <a:spcBef>
                <a:spcPts val="0"/>
              </a:spcBef>
              <a:spcAft>
                <a:spcPts val="0"/>
              </a:spcAft>
            </a:pPr>
            <a:r>
              <a:rPr lang="en-US" altLang="zh-CN"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17% </a:t>
            </a:r>
          </a:p>
          <a:p>
            <a:pPr algn="ctr" defTabSz="457200" eaLnBrk="1" fontAlgn="auto" hangingPunct="1">
              <a:spcBef>
                <a:spcPts val="0"/>
              </a:spcBef>
              <a:spcAft>
                <a:spcPts val="0"/>
              </a:spcAft>
            </a:pPr>
            <a:r>
              <a:rPr lang="zh-CN" altLang="en-US" b="1" dirty="0">
                <a:effectLst>
                  <a:outerShdw blurRad="38100" dist="38100" dir="2700000" algn="tl">
                    <a:srgbClr val="000000">
                      <a:alpha val="43137"/>
                    </a:srgbClr>
                  </a:outerShdw>
                </a:effectLst>
                <a:latin typeface="Arial" pitchFamily="34" charset="0"/>
                <a:ea typeface="+mn-ea"/>
                <a:cs typeface="Arial" pitchFamily="34" charset="0"/>
              </a:rPr>
              <a:t>的女性表示她们在与色情成瘾作斗争。</a:t>
            </a:r>
          </a:p>
        </p:txBody>
      </p:sp>
      <p:sp>
        <p:nvSpPr>
          <p:cNvPr id="17" name="TextBox 16"/>
          <p:cNvSpPr txBox="1"/>
          <p:nvPr/>
        </p:nvSpPr>
        <p:spPr>
          <a:xfrm>
            <a:off x="5034029" y="1096374"/>
            <a:ext cx="3429000" cy="40011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000" b="1" dirty="0">
                <a:solidFill>
                  <a:srgbClr val="FFFFFF"/>
                </a:solidFill>
                <a:latin typeface="Arial" pitchFamily="34" charset="0"/>
                <a:ea typeface="+mn-ea"/>
                <a:cs typeface="Arial" pitchFamily="34" charset="0"/>
              </a:rPr>
              <a:t>访问色情网站的男女比例：</a:t>
            </a: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28% </a:t>
            </a:r>
            <a:r>
              <a:rPr lang="en-US" b="1" dirty="0" err="1">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女性</a:t>
            </a:r>
            <a:r>
              <a:rPr lang="en-US"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 </a:t>
            </a:r>
            <a:r>
              <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72% </a:t>
            </a:r>
            <a:r>
              <a:rPr lang="en-US" b="1"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男性</a:t>
            </a:r>
            <a:endPar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3938389505"/>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2212"/>
              <a:ext cx="9144000" cy="391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724400" y="1747759"/>
              <a:ext cx="3733800" cy="830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7620000" y="3733800"/>
              <a:ext cx="152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21433402">
              <a:off x="7455291" y="4009551"/>
              <a:ext cx="240659" cy="676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282286" y="2979508"/>
              <a:ext cx="2051714" cy="1592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685800" y="1587331"/>
            <a:ext cx="3683859" cy="830997"/>
          </a:xfrm>
          <a:prstGeom prst="rect">
            <a:avLst/>
          </a:prstGeom>
          <a:noFill/>
        </p:spPr>
        <p:txBody>
          <a:bodyPr wrap="square" rtlCol="0">
            <a:spAutoFit/>
          </a:bodyPr>
          <a:lstStyle/>
          <a:p>
            <a:pPr algn="ctr" eaLnBrk="1" hangingPunct="1"/>
            <a:r>
              <a:rPr lang="zh-CN" altLang="en-US" sz="1600" b="1" dirty="0">
                <a:solidFill>
                  <a:srgbClr val="FF0000"/>
                </a:solidFill>
                <a:latin typeface="Arial" pitchFamily="34" charset="0"/>
                <a:ea typeface="MS PGothic" pitchFamily="34" charset="-128"/>
                <a:cs typeface="Arial" pitchFamily="34" charset="0"/>
              </a:rPr>
              <a:t>大约 </a:t>
            </a:r>
            <a:r>
              <a:rPr lang="en-US" altLang="zh-CN" sz="1600" b="1" dirty="0">
                <a:solidFill>
                  <a:srgbClr val="FF0000"/>
                </a:solidFill>
                <a:latin typeface="Arial" pitchFamily="34" charset="0"/>
                <a:ea typeface="MS PGothic" pitchFamily="34" charset="-128"/>
                <a:cs typeface="Arial" pitchFamily="34" charset="0"/>
              </a:rPr>
              <a:t>200,000 </a:t>
            </a:r>
            <a:r>
              <a:rPr lang="zh-CN" altLang="en-US" sz="1600" b="1" dirty="0">
                <a:solidFill>
                  <a:srgbClr val="FF0000"/>
                </a:solidFill>
                <a:latin typeface="Arial" pitchFamily="34" charset="0"/>
                <a:ea typeface="MS PGothic" pitchFamily="34" charset="-128"/>
                <a:cs typeface="Arial" pitchFamily="34" charset="0"/>
              </a:rPr>
              <a:t>名美国人是“色情成瘾者”：</a:t>
            </a:r>
            <a:r>
              <a:rPr lang="zh-CN" altLang="en-US" sz="1600" b="1" dirty="0">
                <a:latin typeface="Arial" pitchFamily="34" charset="0"/>
                <a:ea typeface="MS PGothic" pitchFamily="34" charset="-128"/>
                <a:cs typeface="Arial" pitchFamily="34" charset="0"/>
              </a:rPr>
              <a:t>指的是每周在网上观看色情内容超过 </a:t>
            </a:r>
            <a:r>
              <a:rPr lang="en-US" altLang="zh-CN" sz="1600" b="1" dirty="0">
                <a:latin typeface="Arial" pitchFamily="34" charset="0"/>
                <a:ea typeface="MS PGothic" pitchFamily="34" charset="-128"/>
                <a:cs typeface="Arial" pitchFamily="34" charset="0"/>
              </a:rPr>
              <a:t>11 </a:t>
            </a:r>
            <a:r>
              <a:rPr lang="zh-CN" altLang="en-US" sz="1600" b="1" dirty="0">
                <a:latin typeface="Arial" pitchFamily="34" charset="0"/>
                <a:ea typeface="MS PGothic" pitchFamily="34" charset="-128"/>
                <a:cs typeface="Arial" pitchFamily="34" charset="0"/>
              </a:rPr>
              <a:t>小时的人。</a:t>
            </a:r>
          </a:p>
        </p:txBody>
      </p:sp>
      <p:sp>
        <p:nvSpPr>
          <p:cNvPr id="11" name="TextBox 10"/>
          <p:cNvSpPr txBox="1"/>
          <p:nvPr/>
        </p:nvSpPr>
        <p:spPr>
          <a:xfrm>
            <a:off x="4724400" y="1870725"/>
            <a:ext cx="3733800" cy="584775"/>
          </a:xfrm>
          <a:prstGeom prst="rect">
            <a:avLst/>
          </a:prstGeom>
          <a:noFill/>
        </p:spPr>
        <p:txBody>
          <a:bodyPr wrap="square" rtlCol="0">
            <a:spAutoFit/>
          </a:bodyPr>
          <a:lstStyle/>
          <a:p>
            <a:pPr algn="ctr" eaLnBrk="1" hangingPunct="1"/>
            <a:r>
              <a:rPr lang="zh-CN" altLang="en-US" sz="1600" b="1" dirty="0"/>
              <a:t>反复观看色情内容会对你的</a:t>
            </a:r>
            <a:endParaRPr lang="en-US" altLang="zh-CN" sz="1600" b="1" dirty="0"/>
          </a:p>
          <a:p>
            <a:pPr algn="ctr" eaLnBrk="1" hangingPunct="1"/>
            <a:r>
              <a:rPr lang="zh-CN" altLang="en-US" sz="1600" b="1" dirty="0">
                <a:solidFill>
                  <a:srgbClr val="FF0000"/>
                </a:solidFill>
              </a:rPr>
              <a:t>性欲产生负面影响</a:t>
            </a:r>
            <a:r>
              <a:rPr lang="zh-CN" altLang="en-US" sz="1600" dirty="0">
                <a:solidFill>
                  <a:srgbClr val="FF0000"/>
                </a:solidFill>
              </a:rPr>
              <a:t>：</a:t>
            </a:r>
          </a:p>
        </p:txBody>
      </p:sp>
      <p:sp>
        <p:nvSpPr>
          <p:cNvPr id="12" name="TextBox 11"/>
          <p:cNvSpPr txBox="1"/>
          <p:nvPr/>
        </p:nvSpPr>
        <p:spPr>
          <a:xfrm>
            <a:off x="3282286" y="3112262"/>
            <a:ext cx="2136020" cy="1323439"/>
          </a:xfrm>
          <a:prstGeom prst="rect">
            <a:avLst/>
          </a:prstGeom>
          <a:noFill/>
        </p:spPr>
        <p:txBody>
          <a:bodyPr wrap="square" rtlCol="0">
            <a:spAutoFit/>
          </a:bodyPr>
          <a:lstStyle/>
          <a:p>
            <a:pPr algn="ctr" eaLnBrk="1" hangingPunct="1"/>
            <a:r>
              <a:rPr lang="zh-CN" altLang="en-US" sz="2000" b="1" dirty="0">
                <a:solidFill>
                  <a:srgbClr val="FF0000"/>
                </a:solidFill>
              </a:rPr>
              <a:t>超过 </a:t>
            </a:r>
            <a:r>
              <a:rPr lang="en-US" altLang="zh-CN" sz="2000" b="1" dirty="0">
                <a:solidFill>
                  <a:srgbClr val="FF0000"/>
                </a:solidFill>
              </a:rPr>
              <a:t>50% </a:t>
            </a:r>
            <a:r>
              <a:rPr lang="zh-CN" altLang="en-US" sz="2000" b="1" dirty="0">
                <a:solidFill>
                  <a:srgbClr val="FF0000"/>
                </a:solidFill>
              </a:rPr>
              <a:t>的人</a:t>
            </a:r>
            <a:r>
              <a:rPr lang="zh-CN" altLang="en-US" sz="2000" dirty="0"/>
              <a:t>在参与“网络性互动”后，</a:t>
            </a:r>
            <a:r>
              <a:rPr lang="zh-CN" altLang="en-US" sz="2000" dirty="0">
                <a:solidFill>
                  <a:srgbClr val="FF0000"/>
                </a:solidFill>
              </a:rPr>
              <a:t>对</a:t>
            </a:r>
            <a:r>
              <a:rPr lang="zh-CN" altLang="en-US" sz="2000" b="1" dirty="0">
                <a:solidFill>
                  <a:srgbClr val="FF0000"/>
                </a:solidFill>
              </a:rPr>
              <a:t>性生活失去了兴趣</a:t>
            </a:r>
            <a:r>
              <a:rPr lang="zh-CN" altLang="en-US" sz="2000" dirty="0">
                <a:solidFill>
                  <a:srgbClr val="FF0000"/>
                </a:solidFill>
              </a:rPr>
              <a:t>。</a:t>
            </a:r>
          </a:p>
        </p:txBody>
      </p:sp>
      <p:sp>
        <p:nvSpPr>
          <p:cNvPr id="13" name="TextBox 12"/>
          <p:cNvSpPr txBox="1"/>
          <p:nvPr/>
        </p:nvSpPr>
        <p:spPr>
          <a:xfrm>
            <a:off x="7848601" y="2929742"/>
            <a:ext cx="1295399" cy="1323439"/>
          </a:xfrm>
          <a:prstGeom prst="rect">
            <a:avLst/>
          </a:prstGeom>
          <a:noFill/>
        </p:spPr>
        <p:txBody>
          <a:bodyPr wrap="square" rtlCol="0">
            <a:spAutoFit/>
          </a:bodyPr>
          <a:lstStyle/>
          <a:p>
            <a:pPr algn="ctr" eaLnBrk="1" hangingPunct="1"/>
            <a:r>
              <a:rPr lang="zh-CN" altLang="en-US" sz="2000" b="1" dirty="0">
                <a:solidFill>
                  <a:srgbClr val="FF0000"/>
                </a:solidFill>
                <a:latin typeface="Arial" pitchFamily="34" charset="0"/>
                <a:ea typeface="MS PGothic" pitchFamily="34" charset="-128"/>
                <a:cs typeface="Arial" pitchFamily="34" charset="0"/>
              </a:rPr>
              <a:t>三分之一的伴侣也同样失去了兴趣。</a:t>
            </a: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734154977"/>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423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752600" y="2158273"/>
              <a:ext cx="5334000" cy="415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145406" y="2573628"/>
              <a:ext cx="5550794" cy="32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4200" y="2910625"/>
              <a:ext cx="3962400" cy="32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6172200" y="3484663"/>
              <a:ext cx="1905000" cy="1620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990745" y="1447800"/>
              <a:ext cx="5463976" cy="512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6164093" y="3711662"/>
            <a:ext cx="2133601" cy="249299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色情内容的使用</a:t>
            </a:r>
            <a:r>
              <a:rPr lang="zh-CN" alt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使婚姻不忠的发生率</a:t>
            </a:r>
            <a:r>
              <a:rPr lang="zh-CN" alt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增加超过 </a:t>
            </a:r>
            <a:r>
              <a:rPr lang="en-US" altLang="zh-CN" sz="60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300%</a:t>
            </a:r>
            <a:endParaRPr lang="en-US" altLang="zh-CN"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pPr defTabSz="457200" eaLnBrk="1" fontAlgn="auto" hangingPunct="1">
              <a:spcBef>
                <a:spcPts val="0"/>
              </a:spcBef>
              <a:spcAft>
                <a:spcPts val="0"/>
              </a:spcAft>
            </a:pPr>
            <a:r>
              <a:rPr lang="en-US" altLang="zh-CN"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 40% </a:t>
            </a:r>
            <a:r>
              <a:rPr lang="zh-CN" alt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的“性瘾者”</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失去了配偶</a:t>
            </a:r>
          </a:p>
        </p:txBody>
      </p:sp>
      <p:sp>
        <p:nvSpPr>
          <p:cNvPr id="12" name="TextBox 11"/>
          <p:cNvSpPr txBox="1"/>
          <p:nvPr/>
        </p:nvSpPr>
        <p:spPr>
          <a:xfrm>
            <a:off x="1982119" y="2495490"/>
            <a:ext cx="7161880" cy="523220"/>
          </a:xfrm>
          <a:prstGeom prst="rect">
            <a:avLst/>
          </a:prstGeom>
          <a:noFill/>
        </p:spPr>
        <p:txBody>
          <a:bodyPr wrap="square" rtlCol="0">
            <a:spAutoFit/>
          </a:bodyPr>
          <a:lstStyle/>
          <a:p>
            <a:pPr defTabSz="457200" eaLnBrk="1" fontAlgn="auto" hangingPunct="1">
              <a:spcBef>
                <a:spcPts val="0"/>
              </a:spcBef>
              <a:spcAft>
                <a:spcPts val="0"/>
              </a:spcAft>
            </a:pPr>
            <a:r>
              <a:rPr lang="en-US" altLang="zh-CN"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58% </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的人遭受严重的经济损失</a:t>
            </a:r>
          </a:p>
        </p:txBody>
      </p:sp>
      <p:sp>
        <p:nvSpPr>
          <p:cNvPr id="13" name="TextBox 12"/>
          <p:cNvSpPr txBox="1"/>
          <p:nvPr/>
        </p:nvSpPr>
        <p:spPr>
          <a:xfrm>
            <a:off x="3115204" y="2889884"/>
            <a:ext cx="5824305" cy="523220"/>
          </a:xfrm>
          <a:prstGeom prst="rect">
            <a:avLst/>
          </a:prstGeom>
          <a:noFill/>
        </p:spPr>
        <p:txBody>
          <a:bodyPr wrap="square" rtlCol="0">
            <a:spAutoFit/>
          </a:bodyPr>
          <a:lstStyle/>
          <a:p>
            <a:pPr defTabSz="457200" eaLnBrk="1" fontAlgn="auto" hangingPunct="1">
              <a:spcBef>
                <a:spcPts val="0"/>
              </a:spcBef>
              <a:spcAft>
                <a:spcPts val="0"/>
              </a:spcAft>
            </a:pPr>
            <a:r>
              <a:rPr lang="zh-CN" alt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三分之一</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的人失去了工作</a:t>
            </a: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色情成瘾导致：</a:t>
            </a: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417736653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以 弗 所</a:t>
            </a:r>
            <a:br>
              <a:rPr lang="en-US" sz="8800" dirty="0">
                <a:solidFill>
                  <a:schemeClr val="bg1"/>
                </a:solidFill>
                <a:latin typeface="Arial" charset="0"/>
                <a:ea typeface="Osaka" charset="0"/>
                <a:cs typeface="Arial" charset="0"/>
              </a:rPr>
            </a:br>
            <a:r>
              <a:rPr lang="zh-CN" altLang="en-US" sz="6000" dirty="0">
                <a:solidFill>
                  <a:srgbClr val="FFFFFF"/>
                </a:solidFill>
                <a:effectLst>
                  <a:outerShdw blurRad="38100" dist="38100" dir="2700000" algn="tl">
                    <a:srgbClr val="000000">
                      <a:alpha val="43137"/>
                    </a:srgbClr>
                  </a:outerShdw>
                </a:effectLst>
                <a:cs typeface="Arial"/>
              </a:rPr>
              <a:t>忙碌却</a:t>
            </a:r>
            <a:r>
              <a:rPr lang="zh-SG" altLang="en-US" sz="6000" dirty="0">
                <a:solidFill>
                  <a:srgbClr val="FFFFFF"/>
                </a:solidFill>
                <a:effectLst>
                  <a:outerShdw blurRad="38100" dist="38100" dir="2700000" algn="tl">
                    <a:srgbClr val="000000">
                      <a:alpha val="43137"/>
                    </a:srgbClr>
                  </a:outerShdw>
                </a:effectLst>
                <a:cs typeface="Arial"/>
              </a:rPr>
              <a:t>倒退</a:t>
            </a:r>
            <a:r>
              <a:rPr lang="en-US" sz="6000" dirty="0">
                <a:solidFill>
                  <a:srgbClr val="FFFFFF"/>
                </a:solidFill>
                <a:effectLst>
                  <a:outerShdw blurRad="38100" dist="38100" dir="2700000" algn="tl">
                    <a:srgbClr val="000000">
                      <a:alpha val="43137"/>
                    </a:srgbClr>
                  </a:outerShdw>
                </a:effectLst>
                <a:cs typeface="Arial"/>
              </a:rPr>
              <a:t> </a:t>
            </a:r>
            <a:br>
              <a:rPr lang="en-US" sz="6000" dirty="0">
                <a:solidFill>
                  <a:schemeClr val="bg1"/>
                </a:solidFill>
                <a:latin typeface="Arial" charset="0"/>
                <a:ea typeface="Osaka" charset="0"/>
                <a:cs typeface="Arial" charset="0"/>
              </a:rPr>
            </a:br>
            <a:r>
              <a:rPr lang="zh-CN" altLang="en-US" sz="4800" dirty="0">
                <a:latin typeface="Arial" charset="0"/>
                <a:ea typeface="Osaka" charset="0"/>
                <a:cs typeface="Arial" charset="0"/>
              </a:rPr>
              <a:t>启示录</a:t>
            </a:r>
            <a:r>
              <a:rPr lang="en-US" altLang="zh-CN" sz="4800" dirty="0">
                <a:latin typeface="Arial" charset="0"/>
                <a:ea typeface="Osaka" charset="0"/>
                <a:cs typeface="Arial" charset="0"/>
              </a:rPr>
              <a:t> </a:t>
            </a:r>
            <a:r>
              <a:rPr lang="en-US" sz="4800" dirty="0">
                <a:solidFill>
                  <a:schemeClr val="bg1"/>
                </a:solidFill>
                <a:latin typeface="Arial" charset="0"/>
                <a:ea typeface="Osaka" charset="0"/>
                <a:cs typeface="Arial" charset="0"/>
              </a:rPr>
              <a:t>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209366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39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057400" y="762000"/>
              <a:ext cx="2209800"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5248136" y="2057397"/>
              <a:ext cx="3667261" cy="13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603123" y="3657599"/>
              <a:ext cx="3667261" cy="912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267199" y="4722019"/>
              <a:ext cx="4876800" cy="1904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p:cNvSpPr txBox="1"/>
          <p:nvPr/>
        </p:nvSpPr>
        <p:spPr>
          <a:xfrm>
            <a:off x="1983674" y="871763"/>
            <a:ext cx="2588326" cy="1569660"/>
          </a:xfrm>
          <a:prstGeom prst="rect">
            <a:avLst/>
          </a:prstGeom>
          <a:noFill/>
        </p:spPr>
        <p:txBody>
          <a:bodyPr wrap="square" rtlCol="0">
            <a:spAutoFit/>
          </a:bodyPr>
          <a:lstStyle/>
          <a:p>
            <a:pPr algn="ctr" defTabSz="457200" eaLnBrk="1" fontAlgn="auto" hangingPunct="1">
              <a:spcBef>
                <a:spcPts val="0"/>
              </a:spcBef>
              <a:spcAft>
                <a:spcPts val="0"/>
              </a:spcAft>
            </a:pPr>
            <a:r>
              <a:rPr lang="en-US" altLang="zh-CN" b="1" dirty="0">
                <a:solidFill>
                  <a:srgbClr val="FF0000"/>
                </a:solidFill>
                <a:latin typeface="Arial" pitchFamily="34" charset="0"/>
                <a:ea typeface="+mn-ea"/>
                <a:cs typeface="Arial" pitchFamily="34" charset="0"/>
              </a:rPr>
              <a:t>56% </a:t>
            </a:r>
            <a:r>
              <a:rPr lang="zh-CN" altLang="en-US" b="1" dirty="0">
                <a:latin typeface="Arial" pitchFamily="34" charset="0"/>
                <a:ea typeface="+mn-ea"/>
                <a:cs typeface="Arial" pitchFamily="34" charset="0"/>
              </a:rPr>
              <a:t>的离婚案例</a:t>
            </a:r>
            <a:r>
              <a:rPr lang="zh-CN" altLang="en-US" b="1" dirty="0">
                <a:solidFill>
                  <a:srgbClr val="FF0000"/>
                </a:solidFill>
                <a:latin typeface="Arial" pitchFamily="34" charset="0"/>
                <a:ea typeface="+mn-ea"/>
                <a:cs typeface="Arial" pitchFamily="34" charset="0"/>
              </a:rPr>
              <a:t>涉及其中一方对色情网站有强迫性兴趣。</a:t>
            </a:r>
          </a:p>
        </p:txBody>
      </p:sp>
      <p:sp>
        <p:nvSpPr>
          <p:cNvPr id="10" name="TextBox 9"/>
          <p:cNvSpPr txBox="1"/>
          <p:nvPr/>
        </p:nvSpPr>
        <p:spPr>
          <a:xfrm>
            <a:off x="4603122" y="1930395"/>
            <a:ext cx="4540878" cy="1200329"/>
          </a:xfrm>
          <a:prstGeom prst="rect">
            <a:avLst/>
          </a:prstGeom>
          <a:noFill/>
        </p:spPr>
        <p:txBody>
          <a:bodyPr wrap="square" rtlCol="0">
            <a:spAutoFit/>
          </a:bodyPr>
          <a:lstStyle/>
          <a:p>
            <a:r>
              <a:rPr lang="zh-CN" altLang="en-US" b="1" dirty="0">
                <a:solidFill>
                  <a:srgbClr val="FF0000"/>
                </a:solidFill>
              </a:rPr>
              <a:t>严重的临床抑郁症</a:t>
            </a:r>
            <a:r>
              <a:rPr lang="zh-CN" altLang="en-US" dirty="0"/>
              <a:t>在</a:t>
            </a:r>
            <a:r>
              <a:rPr lang="zh-CN" altLang="en-US" b="1" dirty="0"/>
              <a:t>互联网色情内容使用者中</a:t>
            </a:r>
            <a:r>
              <a:rPr lang="zh-CN" altLang="en-US" dirty="0"/>
              <a:t>的报告频率</a:t>
            </a:r>
            <a:r>
              <a:rPr lang="zh-CN" altLang="en-US" b="1" dirty="0">
                <a:solidFill>
                  <a:srgbClr val="FF0000"/>
                </a:solidFill>
              </a:rPr>
              <a:t>是普通人的两倍</a:t>
            </a:r>
            <a:r>
              <a:rPr lang="zh-CN" altLang="en-US" dirty="0"/>
              <a:t>。</a:t>
            </a:r>
          </a:p>
        </p:txBody>
      </p:sp>
      <p:sp>
        <p:nvSpPr>
          <p:cNvPr id="11" name="TextBox 10"/>
          <p:cNvSpPr txBox="1"/>
          <p:nvPr/>
        </p:nvSpPr>
        <p:spPr>
          <a:xfrm>
            <a:off x="4045857" y="3657599"/>
            <a:ext cx="5098142" cy="83099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性强迫症患者和成瘾者比普通人高出 </a:t>
            </a:r>
            <a:r>
              <a:rPr lang="en-US" altLang="zh-CN" b="1" dirty="0">
                <a:solidFill>
                  <a:srgbClr val="FF0000"/>
                </a:solidFill>
                <a:latin typeface="Arial" pitchFamily="34" charset="0"/>
                <a:ea typeface="+mn-ea"/>
                <a:cs typeface="Arial" pitchFamily="34" charset="0"/>
              </a:rPr>
              <a:t>23 </a:t>
            </a:r>
            <a:r>
              <a:rPr lang="zh-CN" altLang="en-US" b="1" dirty="0">
                <a:solidFill>
                  <a:srgbClr val="FF0000"/>
                </a:solidFill>
                <a:latin typeface="Arial" pitchFamily="34" charset="0"/>
                <a:ea typeface="+mn-ea"/>
                <a:cs typeface="Arial" pitchFamily="34" charset="0"/>
              </a:rPr>
              <a:t>倍的可能性</a:t>
            </a:r>
            <a:r>
              <a:rPr lang="zh-CN" altLang="en-US" b="1" dirty="0">
                <a:solidFill>
                  <a:srgbClr val="000000"/>
                </a:solidFill>
                <a:latin typeface="Arial" pitchFamily="34" charset="0"/>
                <a:ea typeface="+mn-ea"/>
                <a:cs typeface="Arial" pitchFamily="34" charset="0"/>
              </a:rPr>
              <a:t>认为：</a:t>
            </a:r>
          </a:p>
        </p:txBody>
      </p:sp>
      <p:sp>
        <p:nvSpPr>
          <p:cNvPr id="12" name="TextBox 11"/>
          <p:cNvSpPr txBox="1"/>
          <p:nvPr/>
        </p:nvSpPr>
        <p:spPr>
          <a:xfrm>
            <a:off x="4329577" y="4838422"/>
            <a:ext cx="4814422" cy="95410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接触网络色情内容是他们人生中</a:t>
            </a:r>
            <a:r>
              <a:rPr lang="zh-CN" altLang="en-US" sz="2800" b="1" dirty="0">
                <a:solidFill>
                  <a:srgbClr val="FF0000"/>
                </a:solidFill>
                <a:latin typeface="Arial" pitchFamily="34" charset="0"/>
                <a:ea typeface="+mn-ea"/>
                <a:cs typeface="Arial" pitchFamily="34" charset="0"/>
              </a:rPr>
              <a:t>发生过的最糟糕的事情</a:t>
            </a:r>
            <a:r>
              <a:rPr lang="zh-CN" altLang="en-US" sz="2800" b="1" dirty="0">
                <a:solidFill>
                  <a:srgbClr val="000000"/>
                </a:solidFill>
                <a:latin typeface="Arial" pitchFamily="34" charset="0"/>
                <a:ea typeface="+mn-ea"/>
                <a:cs typeface="Arial" pitchFamily="34" charset="0"/>
              </a:rPr>
              <a:t>。”</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025132792"/>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737" y="4889649"/>
            <a:ext cx="9266037" cy="81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dirty="0"/>
              <a:t>色情</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9263"/>
              <a:ext cx="9144000"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659" y="4191000"/>
              <a:ext cx="9134341" cy="81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58110" y="4289484"/>
            <a:ext cx="9134341"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600" b="1" dirty="0"/>
              <a:t>的 </a:t>
            </a:r>
            <a:r>
              <a:rPr lang="en-US" altLang="zh-CN" sz="3600" b="1" dirty="0">
                <a:solidFill>
                  <a:srgbClr val="7030A0"/>
                </a:solidFill>
              </a:rPr>
              <a:t>18-24 </a:t>
            </a:r>
            <a:r>
              <a:rPr lang="zh-CN" altLang="en-US" sz="3600" b="1" dirty="0"/>
              <a:t>岁男性</a:t>
            </a:r>
            <a:r>
              <a:rPr lang="zh-CN" altLang="en-US" sz="3600" dirty="0"/>
              <a:t> 在</a:t>
            </a:r>
            <a:r>
              <a:rPr lang="zh-CN" altLang="en-US" sz="3600" b="1" dirty="0"/>
              <a:t>一个典型的月份内</a:t>
            </a:r>
            <a:r>
              <a:rPr lang="zh-CN" altLang="en-US" sz="3600" dirty="0"/>
              <a:t>会访问</a:t>
            </a:r>
            <a:r>
              <a:rPr lang="zh-CN" altLang="en-US" sz="3600" b="1" dirty="0"/>
              <a:t>色情网站</a:t>
            </a:r>
            <a:r>
              <a:rPr lang="zh-CN" altLang="en-US" sz="3600" dirty="0"/>
              <a:t>。</a:t>
            </a: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862038041"/>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65225"/>
              <a:ext cx="9113837"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 y="1165225"/>
                <a:ext cx="83820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276" y="3200400"/>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181600" y="3183123"/>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969476" y="4876800"/>
                <a:ext cx="1641124"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24000" y="4952999"/>
                <a:ext cx="246907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38954" y="1747653"/>
                <a:ext cx="7315200" cy="1224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bwMode="auto">
              <a:xfrm flipV="1">
                <a:off x="7443947" y="2057400"/>
                <a:ext cx="259337" cy="4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5400000" flipV="1">
                <a:off x="-398148" y="2256260"/>
                <a:ext cx="1230472" cy="200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eaLnBrk="1" hangingPunct="1"/>
            <a:r>
              <a:rPr lang="zh-CN" altLang="en-US" sz="2400" dirty="0">
                <a:solidFill>
                  <a:srgbClr val="000000"/>
                </a:solidFill>
                <a:effectLst/>
              </a:rPr>
              <a:t>平均每次访问色情网站的</a:t>
            </a:r>
            <a:r>
              <a:rPr lang="zh-CN" altLang="en-US" sz="2400" dirty="0">
                <a:solidFill>
                  <a:srgbClr val="F76603"/>
                </a:solidFill>
                <a:effectLst/>
              </a:rPr>
              <a:t>时长为 </a:t>
            </a:r>
            <a:r>
              <a:rPr lang="en-US" altLang="zh-CN" sz="2400" dirty="0">
                <a:solidFill>
                  <a:srgbClr val="F76603"/>
                </a:solidFill>
                <a:effectLst/>
              </a:rPr>
              <a:t>6 </a:t>
            </a:r>
            <a:r>
              <a:rPr lang="zh-CN" altLang="en-US" sz="2400" dirty="0">
                <a:solidFill>
                  <a:srgbClr val="F76603"/>
                </a:solidFill>
                <a:effectLst/>
              </a:rPr>
              <a:t>分 </a:t>
            </a:r>
            <a:r>
              <a:rPr lang="en-US" altLang="zh-CN" sz="2400" dirty="0">
                <a:solidFill>
                  <a:srgbClr val="F76603"/>
                </a:solidFill>
                <a:effectLst/>
              </a:rPr>
              <a:t>29 </a:t>
            </a:r>
            <a:r>
              <a:rPr lang="zh-CN" altLang="en-US" sz="2400" dirty="0">
                <a:solidFill>
                  <a:srgbClr val="F76603"/>
                </a:solidFill>
                <a:effectLst/>
              </a:rPr>
              <a:t>秒。</a:t>
            </a:r>
          </a:p>
        </p:txBody>
      </p:sp>
      <p:sp>
        <p:nvSpPr>
          <p:cNvPr id="16" name="TextBox 15"/>
          <p:cNvSpPr txBox="1"/>
          <p:nvPr/>
        </p:nvSpPr>
        <p:spPr>
          <a:xfrm>
            <a:off x="-52189" y="1762033"/>
            <a:ext cx="3775026" cy="707886"/>
          </a:xfrm>
          <a:prstGeom prst="rect">
            <a:avLst/>
          </a:prstGeom>
          <a:noFill/>
        </p:spPr>
        <p:txBody>
          <a:bodyPr wrap="square" rtlCol="0">
            <a:spAutoFit/>
          </a:bodyPr>
          <a:lstStyle/>
          <a:p>
            <a:pPr algn="ctr" eaLnBrk="1" hangingPunct="1"/>
            <a:r>
              <a:rPr lang="zh-CN" alt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一年中观看色情内容</a:t>
            </a:r>
            <a:r>
              <a:rPr lang="zh-CN" alt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最少的一天是感恩节（</a:t>
            </a:r>
            <a:r>
              <a:rPr 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17" name="TextBox 16"/>
          <p:cNvSpPr txBox="1"/>
          <p:nvPr/>
        </p:nvSpPr>
        <p:spPr>
          <a:xfrm>
            <a:off x="3931772" y="1762033"/>
            <a:ext cx="3612260" cy="707886"/>
          </a:xfrm>
          <a:prstGeom prst="rect">
            <a:avLst/>
          </a:prstGeom>
          <a:noFill/>
        </p:spPr>
        <p:txBody>
          <a:bodyPr wrap="square" rtlCol="0">
            <a:spAutoFit/>
          </a:bodyPr>
          <a:lstStyle/>
          <a:p>
            <a:pPr algn="ctr" eaLnBrk="1" hangingPunct="1"/>
            <a:r>
              <a:rPr lang="zh-CN" alt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一周中观看色情内容</a:t>
            </a:r>
            <a:r>
              <a:rPr lang="zh-CN" alt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最多的一天是星期天（</a:t>
            </a:r>
            <a:r>
              <a:rPr 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
        <p:nvSpPr>
          <p:cNvPr id="13" name="TextBox 12"/>
          <p:cNvSpPr txBox="1"/>
          <p:nvPr/>
        </p:nvSpPr>
        <p:spPr>
          <a:xfrm>
            <a:off x="25153" y="3202466"/>
            <a:ext cx="1641124" cy="830997"/>
          </a:xfrm>
          <a:prstGeom prst="rect">
            <a:avLst/>
          </a:prstGeom>
          <a:noFill/>
        </p:spPr>
        <p:txBody>
          <a:bodyPr wrap="square" rtlCol="0">
            <a:spAutoFit/>
          </a:bodyPr>
          <a:lstStyle/>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最低</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观看率</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p:txBody>
      </p:sp>
      <p:sp>
        <p:nvSpPr>
          <p:cNvPr id="20" name="TextBox 19"/>
          <p:cNvSpPr txBox="1"/>
          <p:nvPr/>
        </p:nvSpPr>
        <p:spPr>
          <a:xfrm>
            <a:off x="4971503" y="3180695"/>
            <a:ext cx="1841098" cy="830997"/>
          </a:xfrm>
          <a:prstGeom prst="rect">
            <a:avLst/>
          </a:prstGeom>
          <a:noFill/>
        </p:spPr>
        <p:txBody>
          <a:bodyPr wrap="square" rtlCol="0">
            <a:spAutoFit/>
          </a:bodyPr>
          <a:lstStyle/>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最高</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观看率</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eaLnBrk="1" hangingPunct="1"/>
            <a:r>
              <a:rPr lang="en-US" sz="3200" b="1" dirty="0" err="1">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感恩节</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eaLnBrk="1" hangingPunct="1"/>
            <a:r>
              <a:rPr lang="en-US" sz="3200" b="1" dirty="0" err="1">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星期天</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46688657"/>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34063655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教会里的色情</a:t>
            </a:r>
            <a:r>
              <a:rPr lang="en-US" altLang="zh-CN" dirty="0"/>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3056787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zh-CN" altLang="en-US" b="1" dirty="0">
                <a:solidFill>
                  <a:srgbClr val="FFFF00"/>
                </a:solidFill>
                <a:effectLst>
                  <a:glow rad="177800">
                    <a:schemeClr val="tx1"/>
                  </a:glow>
                </a:effectLst>
                <a:latin typeface="Arial" charset="0"/>
                <a:ea typeface="ＭＳ Ｐゴシック" charset="0"/>
              </a:rPr>
              <a:t>不道德</a:t>
            </a:r>
            <a:r>
              <a:rPr lang="zh-CN" altLang="en-US" b="1" dirty="0">
                <a:effectLst>
                  <a:glow rad="177800">
                    <a:schemeClr val="tx1"/>
                  </a:glow>
                </a:effectLst>
                <a:latin typeface="Arial" charset="0"/>
                <a:ea typeface="ＭＳ Ｐゴシック" charset="0"/>
              </a:rPr>
              <a:t>行为的反应如何</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37400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1172847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3352613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altLang="zh-CN" sz="6000" b="1" dirty="0">
                <a:effectLst>
                  <a:glow rad="177800">
                    <a:schemeClr val="tx1"/>
                  </a:glow>
                </a:effectLst>
                <a:latin typeface="Arial" charset="0"/>
                <a:ea typeface="ＭＳ Ｐゴシック" charset="0"/>
              </a:rPr>
              <a:t>《</a:t>
            </a:r>
            <a:r>
              <a:rPr lang="zh-CN" altLang="en-US" sz="6000" b="1" dirty="0">
                <a:effectLst>
                  <a:glow rad="177800">
                    <a:schemeClr val="tx1"/>
                  </a:glow>
                </a:effectLst>
                <a:latin typeface="Arial" charset="0"/>
                <a:ea typeface="ＭＳ Ｐゴシック" charset="0"/>
              </a:rPr>
              <a:t>启示录</a:t>
            </a:r>
            <a:r>
              <a:rPr lang="en-US" altLang="zh-CN" sz="6000" b="1" dirty="0">
                <a:effectLst>
                  <a:glow rad="177800">
                    <a:schemeClr val="tx1"/>
                  </a:glow>
                </a:effectLst>
                <a:latin typeface="Arial" charset="0"/>
                <a:ea typeface="ＭＳ Ｐゴシック" charset="0"/>
              </a:rPr>
              <a:t>》</a:t>
            </a:r>
            <a:r>
              <a:rPr lang="en-US" sz="6000" b="1" dirty="0">
                <a:effectLst>
                  <a:glow rad="177800">
                    <a:schemeClr val="tx1"/>
                  </a:glow>
                </a:effectLst>
                <a:latin typeface="Arial" charset="0"/>
                <a:ea typeface="ＭＳ Ｐゴシック" charset="0"/>
              </a:rPr>
              <a:t>2:18-29 </a:t>
            </a:r>
            <a:r>
              <a:rPr lang="zh-CN" altLang="en-US" sz="6000" b="1" dirty="0">
                <a:effectLst>
                  <a:glow rad="177800">
                    <a:schemeClr val="tx1"/>
                  </a:glow>
                </a:effectLst>
                <a:latin typeface="Arial" charset="0"/>
                <a:ea typeface="ＭＳ Ｐゴシック" charset="0"/>
              </a:rPr>
              <a:t>结构</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1409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a:lstStyle/>
          <a:p>
            <a:pPr eaLnBrk="1" hangingPunct="1"/>
            <a:endParaRPr lang="en-US">
              <a:solidFill>
                <a:srgbClr val="EAEAEA"/>
              </a:solidFill>
              <a:latin typeface="Times New Roman" charset="0"/>
            </a:endParaRPr>
          </a:p>
        </p:txBody>
      </p:sp>
      <p:sp>
        <p:nvSpPr>
          <p:cNvPr id="14541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rPr>
              <a:t>176</a:t>
            </a:r>
            <a:endParaRPr lang="en-US">
              <a:solidFill>
                <a:srgbClr val="EAEAEA"/>
              </a:solidFill>
            </a:endParaRPr>
          </a:p>
        </p:txBody>
      </p:sp>
      <p:sp>
        <p:nvSpPr>
          <p:cNvPr id="2" name="Title 1"/>
          <p:cNvSpPr>
            <a:spLocks noGrp="1"/>
          </p:cNvSpPr>
          <p:nvPr>
            <p:ph type="title" idx="4294967295"/>
          </p:nvPr>
        </p:nvSpPr>
        <p:spPr>
          <a:xfrm>
            <a:off x="0" y="5753100"/>
            <a:ext cx="4572000" cy="1206500"/>
          </a:xfrm>
          <a:solidFill>
            <a:srgbClr val="000000"/>
          </a:solidFill>
        </p:spPr>
        <p:txBody>
          <a:bodyPr/>
          <a:lstStyle/>
          <a:p>
            <a:r>
              <a:rPr lang="zh-SG" altLang="en-US" sz="3600" b="1" dirty="0">
                <a:solidFill>
                  <a:srgbClr val="FFFFFF"/>
                </a:solidFill>
                <a:latin typeface="Arial"/>
                <a:cs typeface="Arial"/>
              </a:rPr>
              <a:t>以弗所</a:t>
            </a:r>
            <a:r>
              <a:rPr lang="zh-CN" altLang="en-US" sz="3600" b="1" dirty="0">
                <a:solidFill>
                  <a:srgbClr val="FFFFFF"/>
                </a:solidFill>
                <a:latin typeface="Arial"/>
                <a:cs typeface="Arial"/>
              </a:rPr>
              <a:t>是亚洲的首都</a:t>
            </a:r>
            <a:endParaRPr lang="zh-SG" altLang="en-US" sz="3600" b="1" dirty="0">
              <a:solidFill>
                <a:srgbClr val="FFFFFF"/>
              </a:solidFill>
              <a:latin typeface="Arial"/>
              <a:cs typeface="Arial"/>
            </a:endParaRPr>
          </a:p>
        </p:txBody>
      </p:sp>
    </p:spTree>
    <p:extLst>
      <p:ext uri="{BB962C8B-B14F-4D97-AF65-F5344CB8AC3E}">
        <p14:creationId xmlns:p14="http://schemas.microsoft.com/office/powerpoint/2010/main" val="38340930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审判</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信徒的罪</a:t>
            </a:r>
            <a:r>
              <a:rPr lang="en-US" sz="5400" b="1" dirty="0">
                <a:effectLst>
                  <a:glow rad="177800">
                    <a:schemeClr val="tx1"/>
                  </a:glow>
                </a:effectLst>
                <a:latin typeface="Arial" charset="0"/>
                <a:ea typeface="ＭＳ Ｐゴシック" charset="0"/>
              </a:rPr>
              <a:t> (2:18).</a:t>
            </a:r>
          </a:p>
        </p:txBody>
      </p:sp>
    </p:spTree>
    <p:extLst>
      <p:ext uri="{BB962C8B-B14F-4D97-AF65-F5344CB8AC3E}">
        <p14:creationId xmlns:p14="http://schemas.microsoft.com/office/powerpoint/2010/main" val="27563030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663897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35298" r="42914" b="35284"/>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531813" y="1023669"/>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t>推 雅 推 喇以紫色染料以及制革、染色、羊毛和亚麻纺织工人协会出名，因此广泛使用陶罐</a:t>
            </a:r>
            <a:r>
              <a:rPr lang="en-US" altLang="zh-CN" b="1" dirty="0"/>
              <a:t>, </a:t>
            </a:r>
            <a:r>
              <a:rPr lang="zh-CN" altLang="en-US" b="1" dirty="0"/>
              <a:t>也经常有异教庆典活动。许多基督徒宁死也不愿妥协，不愿参与协会庆典活动。</a:t>
            </a:r>
            <a:endParaRPr lang="en-SG" b="1" dirty="0"/>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20566560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r="42785" b="71790"/>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zh-CN" altLang="en-US" b="1" dirty="0"/>
              <a:t>推 雅 推 喇的贸易行业协会比其他城市还要多，这些协会都供奉行业神。基督徒因不拜偶像而遇到生计上的困难。</a:t>
            </a:r>
            <a:endParaRPr lang="en-SG" b="1" dirty="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292404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868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zh-CN" altLang="en-US" sz="4000" b="1" dirty="0">
                <a:effectLst>
                  <a:glow rad="101600">
                    <a:schemeClr val="bg1"/>
                  </a:glow>
                </a:effectLst>
                <a:latin typeface="Arial"/>
                <a:cs typeface="Arial"/>
              </a:rPr>
              <a:t>对耶稣的描述</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en-US" sz="4400" b="1" dirty="0">
                <a:effectLst>
                  <a:glow rad="101600">
                    <a:schemeClr val="bg1"/>
                  </a:glow>
                </a:effectLst>
                <a:latin typeface="Arial"/>
                <a:cs typeface="Arial"/>
              </a:rPr>
              <a:t>"</a:t>
            </a:r>
            <a:r>
              <a:rPr lang="zh-TW" altLang="en-US" sz="4400" b="1" dirty="0">
                <a:effectLst>
                  <a:glow rad="101600">
                    <a:schemeClr val="bg1"/>
                  </a:glow>
                </a:effectLst>
              </a:rPr>
              <a:t>神的儿子， 那眼睛像火燄、 两脚像光铜的， 这样说</a:t>
            </a:r>
            <a:r>
              <a:rPr lang="en-US" sz="4400" b="1" dirty="0">
                <a:effectLst>
                  <a:glow rad="101600">
                    <a:schemeClr val="bg1"/>
                  </a:glow>
                </a:effectLst>
                <a:latin typeface="Arial"/>
                <a:cs typeface="Arial"/>
              </a:rPr>
              <a:t>" (2:18 )</a:t>
            </a:r>
          </a:p>
        </p:txBody>
      </p:sp>
    </p:spTree>
    <p:extLst>
      <p:ext uri="{BB962C8B-B14F-4D97-AF65-F5344CB8AC3E}">
        <p14:creationId xmlns:p14="http://schemas.microsoft.com/office/powerpoint/2010/main" val="1781158497"/>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a:t>
            </a:r>
            <a:r>
              <a:rPr lang="zh-CN" altLang="en-US" sz="5400" b="1" dirty="0">
                <a:effectLst>
                  <a:glow rad="177800">
                    <a:schemeClr val="tx1"/>
                  </a:glow>
                </a:effectLst>
                <a:latin typeface="Arial" charset="0"/>
                <a:ea typeface="ＭＳ Ｐゴシック" charset="0"/>
              </a:rPr>
              <a:t>耶稣</a:t>
            </a:r>
            <a:r>
              <a:rPr lang="en-US" sz="5400" b="1" dirty="0">
                <a:effectLst>
                  <a:glow rad="177800">
                    <a:schemeClr val="tx1"/>
                  </a:glow>
                </a:effectLst>
                <a:latin typeface="Arial" charset="0"/>
                <a:ea typeface="ＭＳ Ｐゴシック" charset="0"/>
              </a:rPr>
              <a:t> </a:t>
            </a:r>
            <a:r>
              <a:rPr lang="zh-CN" altLang="en-US" sz="5400" b="1" dirty="0">
                <a:solidFill>
                  <a:srgbClr val="FFFF00"/>
                </a:solidFill>
                <a:effectLst>
                  <a:glow rad="177800">
                    <a:schemeClr val="tx1"/>
                  </a:glow>
                </a:effectLst>
                <a:latin typeface="Arial" charset="0"/>
                <a:ea typeface="ＭＳ Ｐゴシック" charset="0"/>
              </a:rPr>
              <a:t>称赞</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他们的服侍</a:t>
            </a:r>
            <a:r>
              <a:rPr lang="en-US" sz="5400" b="1" dirty="0">
                <a:effectLst>
                  <a:glow rad="177800">
                    <a:schemeClr val="tx1"/>
                  </a:glow>
                </a:effectLst>
                <a:latin typeface="Arial" charset="0"/>
                <a:ea typeface="ＭＳ Ｐゴシック" charset="0"/>
              </a:rPr>
              <a:t>(2:19).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25443400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8733" y="2332566"/>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7988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zh-SG" altLang="en-US" sz="4000" b="1" dirty="0"/>
              <a:t>以弗所</a:t>
            </a:r>
            <a:r>
              <a:rPr lang="zh-CN" altLang="en-US" sz="4000" b="1" dirty="0"/>
              <a:t>城的蓝图</a:t>
            </a:r>
            <a:endParaRPr lang="en-US" sz="4000" b="1" dirty="0"/>
          </a:p>
        </p:txBody>
      </p:sp>
    </p:spTree>
    <p:extLst>
      <p:ext uri="{BB962C8B-B14F-4D97-AF65-F5344CB8AC3E}">
        <p14:creationId xmlns:p14="http://schemas.microsoft.com/office/powerpoint/2010/main" val="3425926152"/>
      </p:ext>
    </p:extLst>
  </p:cSld>
  <p:clrMapOvr>
    <a:masterClrMapping/>
  </p:clrMapOvr>
  <p:transition>
    <p:cove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a:effectLst>
                  <a:glow rad="152400">
                    <a:schemeClr val="accent6"/>
                  </a:glow>
                </a:effectLst>
                <a:latin typeface="Arial"/>
                <a:cs typeface="Arial"/>
              </a:rPr>
              <a:t>"</a:t>
            </a:r>
            <a:r>
              <a:rPr lang="zh-TW" altLang="en-US" sz="4000" b="1" dirty="0">
                <a:effectLst>
                  <a:glow rad="152400">
                    <a:schemeClr val="accent6"/>
                  </a:glow>
                </a:effectLst>
                <a:latin typeface="Arial"/>
              </a:rPr>
              <a:t>我知道你的行为， 你的爱心、 信心、 服侍和忍耐， 也知道你后来所作的比先前的还要多</a:t>
            </a:r>
            <a:r>
              <a:rPr lang="en-US" sz="4000" b="1" dirty="0">
                <a:effectLst>
                  <a:glow rad="152400">
                    <a:schemeClr val="accent6"/>
                  </a:glow>
                </a:effectLst>
                <a:latin typeface="Arial"/>
                <a:cs typeface="Arial"/>
              </a:rPr>
              <a:t>" (2:19 </a:t>
            </a:r>
            <a:r>
              <a:rPr lang="en-US" sz="3600" b="1" dirty="0">
                <a:effectLst>
                  <a:glow rad="152400">
                    <a:schemeClr val="accent6"/>
                  </a:glow>
                </a:effectLst>
                <a:latin typeface="Arial"/>
                <a:cs typeface="Arial"/>
              </a:rPr>
              <a:t>CNV</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4453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zh-CN" altLang="en-US" sz="4000" b="1" dirty="0">
                <a:solidFill>
                  <a:srgbClr val="FFFFFF"/>
                </a:solidFill>
                <a:effectLst/>
                <a:latin typeface="Tahoma" charset="0"/>
              </a:rPr>
              <a:t>我们当中谁是应当受称赞的</a:t>
            </a:r>
            <a:r>
              <a:rPr lang="en-US" sz="4000" b="1" dirty="0">
                <a:solidFill>
                  <a:srgbClr val="FFFFFF"/>
                </a:solidFill>
                <a:effectLst/>
                <a:latin typeface="Tahoma" charset="0"/>
              </a:rPr>
              <a:t>?</a:t>
            </a:r>
          </a:p>
        </p:txBody>
      </p:sp>
    </p:spTree>
    <p:extLst>
      <p:ext uri="{BB962C8B-B14F-4D97-AF65-F5344CB8AC3E}">
        <p14:creationId xmlns:p14="http://schemas.microsoft.com/office/powerpoint/2010/main" val="18597819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zh-CN" altLang="en-US" sz="4000" b="1" dirty="0">
                <a:solidFill>
                  <a:srgbClr val="FFFFFF"/>
                </a:solidFill>
                <a:effectLst/>
                <a:latin typeface="Tahoma" charset="0"/>
              </a:rPr>
              <a:t>米利暗（</a:t>
            </a:r>
            <a:r>
              <a:rPr lang="en-US" sz="4000" b="1" dirty="0">
                <a:solidFill>
                  <a:srgbClr val="FFFFFF"/>
                </a:solidFill>
                <a:effectLst/>
                <a:latin typeface="Tahoma" charset="0"/>
              </a:rPr>
              <a:t>Miriam Burnett</a:t>
            </a:r>
            <a:r>
              <a:rPr lang="zh-CN" altLang="en-US" sz="4000" b="1" dirty="0">
                <a:solidFill>
                  <a:srgbClr val="FFFFFF"/>
                </a:solidFill>
                <a:effectLst/>
                <a:latin typeface="Tahoma" charset="0"/>
              </a:rPr>
              <a:t>）</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444573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a:solidFill>
                  <a:srgbClr val="FFFFFF"/>
                </a:solidFill>
                <a:effectLst/>
                <a:latin typeface="Tahoma" charset="0"/>
              </a:rPr>
              <a:t>Lewis, Barbara &amp; Christine Winkler</a:t>
            </a:r>
          </a:p>
        </p:txBody>
      </p:sp>
    </p:spTree>
    <p:extLst>
      <p:ext uri="{BB962C8B-B14F-4D97-AF65-F5344CB8AC3E}">
        <p14:creationId xmlns:p14="http://schemas.microsoft.com/office/powerpoint/2010/main" val="27564394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1439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2564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9599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57045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62349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a:solidFill>
                  <a:srgbClr val="FFFFFF"/>
                </a:solidFill>
                <a:effectLst/>
                <a:latin typeface="Tahoma" charset="0"/>
              </a:rPr>
              <a:t>Susan Griffith</a:t>
            </a: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79973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dirty="0"/>
              <a:t>文化的中心</a:t>
            </a:r>
            <a:endParaRPr lang="en-US" dirty="0"/>
          </a:p>
        </p:txBody>
      </p:sp>
    </p:spTree>
    <p:extLst>
      <p:ext uri="{BB962C8B-B14F-4D97-AF65-F5344CB8AC3E}">
        <p14:creationId xmlns:p14="http://schemas.microsoft.com/office/powerpoint/2010/main" val="2545650425"/>
      </p:ext>
    </p:extLst>
  </p:cSld>
  <p:clrMapOvr>
    <a:masterClrMapping/>
  </p:clrMapOvr>
  <p:transition>
    <p:cove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优秀</a:t>
            </a:r>
            <a:endParaRPr lang="en-US" sz="4000" b="1" dirty="0">
              <a:solidFill>
                <a:srgbClr val="000000"/>
              </a:solidFill>
              <a:effectLst/>
              <a:latin typeface="Arial"/>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很好</a:t>
            </a:r>
            <a:endParaRPr lang="en-US" sz="4000" b="1" dirty="0">
              <a:solidFill>
                <a:srgbClr val="000000"/>
              </a:solidFill>
              <a:effectLst/>
              <a:latin typeface="Arial"/>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好</a:t>
            </a:r>
            <a:endParaRPr lang="en-US" sz="4000" b="1" dirty="0">
              <a:solidFill>
                <a:srgbClr val="000000"/>
              </a:solidFill>
              <a:effectLst/>
              <a:latin typeface="Arial"/>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一般</a:t>
            </a:r>
            <a:endParaRPr lang="en-US" sz="4000" b="1" dirty="0">
              <a:solidFill>
                <a:srgbClr val="000000"/>
              </a:solidFill>
              <a:effectLst/>
              <a:latin typeface="Arial"/>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差</a:t>
            </a:r>
            <a:endParaRPr lang="en-US" sz="4000" b="1" dirty="0">
              <a:solidFill>
                <a:srgbClr val="000000"/>
              </a:solidFill>
              <a:effectLst/>
              <a:latin typeface="Arial"/>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zh-CN" altLang="en-US" sz="5400" b="1" dirty="0">
                <a:solidFill>
                  <a:srgbClr val="800000"/>
                </a:solidFill>
                <a:effectLst/>
                <a:latin typeface="Tahoma" charset="0"/>
              </a:rPr>
              <a:t>耶稣</a:t>
            </a:r>
            <a:br>
              <a:rPr lang="en-US" altLang="zh-CN" sz="5400" b="1" dirty="0">
                <a:solidFill>
                  <a:srgbClr val="800000"/>
                </a:solidFill>
                <a:effectLst/>
                <a:latin typeface="Tahoma" charset="0"/>
              </a:rPr>
            </a:br>
            <a:r>
              <a:rPr lang="zh-CN" altLang="en-US" sz="5400" b="1" dirty="0">
                <a:solidFill>
                  <a:srgbClr val="800000"/>
                </a:solidFill>
                <a:effectLst/>
                <a:latin typeface="Tahoma" charset="0"/>
              </a:rPr>
              <a:t>知道</a:t>
            </a:r>
            <a:r>
              <a:rPr lang="en-US" sz="5400" b="1" dirty="0">
                <a:solidFill>
                  <a:srgbClr val="800000"/>
                </a:solidFill>
                <a:effectLst/>
                <a:latin typeface="Tahoma" charset="0"/>
              </a:rPr>
              <a:t>!</a:t>
            </a:r>
          </a:p>
        </p:txBody>
      </p:sp>
    </p:spTree>
    <p:extLst>
      <p:ext uri="{BB962C8B-B14F-4D97-AF65-F5344CB8AC3E}">
        <p14:creationId xmlns:p14="http://schemas.microsoft.com/office/powerpoint/2010/main" val="40738051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作何反应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01363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鉴察</a:t>
            </a:r>
            <a:r>
              <a:rPr lang="zh-CN" altLang="en-US" sz="5400" b="1" dirty="0">
                <a:effectLst>
                  <a:glow rad="177800">
                    <a:schemeClr val="tx1"/>
                  </a:glow>
                </a:effectLst>
                <a:latin typeface="Arial" charset="0"/>
                <a:ea typeface="ＭＳ Ｐゴシック" charset="0"/>
              </a:rPr>
              <a:t>不忠心和忠心的信徒</a:t>
            </a:r>
            <a:r>
              <a:rPr lang="en-US" sz="5400" b="1" dirty="0">
                <a:effectLst>
                  <a:glow rad="177800">
                    <a:schemeClr val="tx1"/>
                  </a:glow>
                </a:effectLst>
                <a:latin typeface="Arial" charset="0"/>
                <a:ea typeface="ＭＳ Ｐゴシック" charset="0"/>
              </a:rPr>
              <a:t> (2:20-25)</a:t>
            </a:r>
          </a:p>
        </p:txBody>
      </p:sp>
    </p:spTree>
    <p:extLst>
      <p:ext uri="{BB962C8B-B14F-4D97-AF65-F5344CB8AC3E}">
        <p14:creationId xmlns:p14="http://schemas.microsoft.com/office/powerpoint/2010/main" val="20491879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88629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p:spPr>
        <p:txBody>
          <a:bodyPr/>
          <a:lstStyle/>
          <a:p>
            <a:r>
              <a:rPr lang="en-US" sz="4000" b="1" dirty="0">
                <a:effectLst>
                  <a:glow rad="177800">
                    <a:schemeClr val="tx1"/>
                  </a:glow>
                </a:effectLst>
                <a:latin typeface="Arial" charset="0"/>
                <a:ea typeface="ＭＳ Ｐゴシック" charset="0"/>
              </a:rPr>
              <a:t>"</a:t>
            </a:r>
            <a:r>
              <a:rPr lang="zh-TW" altLang="en-US" sz="4000" b="1" dirty="0">
                <a:effectLst>
                  <a:glow rad="177800">
                    <a:schemeClr val="tx1"/>
                  </a:glow>
                </a:effectLst>
                <a:latin typeface="Arial" charset="0"/>
                <a:ea typeface="ＭＳ Ｐゴシック" charset="0"/>
              </a:rPr>
              <a:t>然而有一件事我要责备你， 就是你容让那自称是先知的妇人耶洗别， 教导和引诱我的众仆人行淫乱， 吃祭过偶像的食物。 </a:t>
            </a:r>
            <a:r>
              <a:rPr lang="en-US" altLang="zh-TW" sz="4000" b="1" dirty="0">
                <a:effectLst>
                  <a:glow rad="177800">
                    <a:schemeClr val="tx1"/>
                  </a:glow>
                </a:effectLst>
                <a:latin typeface="Arial" charset="0"/>
                <a:ea typeface="ＭＳ Ｐゴシック" charset="0"/>
              </a:rPr>
              <a:t>21 </a:t>
            </a:r>
            <a:r>
              <a:rPr lang="zh-TW" altLang="en-US" sz="4000" b="1" dirty="0">
                <a:effectLst>
                  <a:glow rad="177800">
                    <a:schemeClr val="tx1"/>
                  </a:glow>
                </a:effectLst>
                <a:latin typeface="Arial" charset="0"/>
                <a:ea typeface="ＭＳ Ｐゴシック" charset="0"/>
              </a:rPr>
              <a:t>我曾给她时间， 让她悔改， 她却不肯为她的淫行悔改</a:t>
            </a:r>
            <a:r>
              <a:rPr lang="en-US" sz="40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(2:20-21 </a:t>
            </a:r>
            <a:r>
              <a:rPr lang="en-US" sz="3600" b="1" dirty="0">
                <a:effectLst>
                  <a:glow rad="177800">
                    <a:schemeClr val="tx1"/>
                  </a:glow>
                </a:effectLst>
                <a:latin typeface="Arial" charset="0"/>
                <a:ea typeface="ＭＳ Ｐゴシック" charset="0"/>
              </a:rPr>
              <a:t>CNV</a:t>
            </a:r>
            <a:r>
              <a:rPr lang="en-US" sz="40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0944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zh-CN" altLang="en-US" b="1" dirty="0">
                <a:effectLst>
                  <a:glow rad="177800">
                    <a:schemeClr val="tx1"/>
                  </a:glow>
                </a:effectLst>
                <a:latin typeface="Arial" charset="0"/>
                <a:ea typeface="ＭＳ Ｐゴシック" charset="0"/>
              </a:rPr>
              <a:t>谁是耶洗别</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085099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3416320"/>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latin typeface="Tempus Sans ITC" charset="0"/>
              </a:rPr>
              <a:t>3.5 </a:t>
            </a:r>
            <a:r>
              <a:rPr lang="zh-CN" altLang="en-US" sz="3600" b="1" dirty="0">
                <a:solidFill>
                  <a:srgbClr val="FFFFFF"/>
                </a:solidFill>
                <a:latin typeface="Tempus Sans ITC" charset="0"/>
              </a:rPr>
              <a:t>年的干旱快结束的时候，在侍奉“雷神”“雨神”的这块土地上，以利亚直面耶洗别的</a:t>
            </a:r>
            <a:r>
              <a:rPr lang="en-US" altLang="zh-CN" sz="3600" b="1" dirty="0">
                <a:solidFill>
                  <a:srgbClr val="FFFFFF"/>
                </a:solidFill>
                <a:latin typeface="Tempus Sans ITC" charset="0"/>
              </a:rPr>
              <a:t>850</a:t>
            </a:r>
            <a:r>
              <a:rPr lang="zh-CN" altLang="en-US" sz="3600" b="1" dirty="0">
                <a:solidFill>
                  <a:srgbClr val="FFFFFF"/>
                </a:solidFill>
                <a:latin typeface="Tempus Sans ITC" charset="0"/>
              </a:rPr>
              <a:t>个先知。</a:t>
            </a:r>
            <a:endParaRPr lang="en-US" sz="3600" b="1" dirty="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耶路撒冷</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5" name="Text Box 7"/>
          <p:cNvSpPr txBox="1">
            <a:spLocks noChangeArrowheads="1"/>
          </p:cNvSpPr>
          <p:nvPr/>
        </p:nvSpPr>
        <p:spPr bwMode="auto">
          <a:xfrm>
            <a:off x="5715000" y="4114800"/>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伯特利</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但</a:t>
            </a:r>
            <a:endParaRPr lang="en-US" sz="3600" b="1" dirty="0">
              <a:solidFill>
                <a:srgbClr val="FFFFFF"/>
              </a:solidFill>
              <a:latin typeface="Tempus Sans ITC" pitchFamily="82" charset="0"/>
              <a:ea typeface="ＭＳ Ｐゴシック" charset="0"/>
              <a:cs typeface="ＭＳ Ｐゴシック" charset="0"/>
            </a:endParaRP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ea typeface="ＭＳ Ｐゴシック" charset="0"/>
                <a:cs typeface="ＭＳ Ｐゴシック" charset="0"/>
              </a:rPr>
              <a:t>巴力</a:t>
            </a:r>
            <a:endParaRPr lang="en-US" sz="3600" b="1" dirty="0">
              <a:solidFill>
                <a:srgbClr val="FFFFFF"/>
              </a:solidFill>
              <a:latin typeface="Tempus Sans ITC" pitchFamily="82" charset="0"/>
              <a:ea typeface="ＭＳ Ｐゴシック" charset="0"/>
              <a:cs typeface="ＭＳ Ｐゴシック" charset="0"/>
            </a:endParaRP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zh-CN" altLang="en-US" sz="3600" b="1" i="1" dirty="0">
                <a:solidFill>
                  <a:srgbClr val="FFFFFF"/>
                </a:solidFill>
                <a:latin typeface="Tempus Sans ITC" pitchFamily="82" charset="0"/>
              </a:rPr>
              <a:t>列王记上</a:t>
            </a:r>
            <a:r>
              <a:rPr lang="en-US" sz="3600" b="1" i="1" dirty="0">
                <a:solidFill>
                  <a:srgbClr val="FFFFFF"/>
                </a:solidFill>
                <a:latin typeface="Tempus Sans ITC" pitchFamily="82" charset="0"/>
                <a:ea typeface="ＭＳ Ｐゴシック" charset="0"/>
                <a:cs typeface="ＭＳ Ｐゴシック" charset="0"/>
              </a:rPr>
              <a:t>16:31-33</a:t>
            </a:r>
          </a:p>
        </p:txBody>
      </p:sp>
    </p:spTree>
    <p:extLst>
      <p:ext uri="{BB962C8B-B14F-4D97-AF65-F5344CB8AC3E}">
        <p14:creationId xmlns:p14="http://schemas.microsoft.com/office/powerpoint/2010/main" val="1821966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当时社会能接受的却是基督所憎恨的。他们偏离正道已有时日</a:t>
            </a:r>
            <a:r>
              <a:rPr lang="en-US" sz="3200" b="1" dirty="0">
                <a:effectLst>
                  <a:glow rad="177800">
                    <a:schemeClr val="tx1"/>
                  </a:glow>
                </a:effectLst>
                <a:latin typeface="Arial" charset="0"/>
                <a:ea typeface="ＭＳ Ｐゴシック" charset="0"/>
              </a:rPr>
              <a:t> (21</a:t>
            </a:r>
            <a:r>
              <a:rPr lang="zh-CN" altLang="en-US" sz="3200" b="1" dirty="0">
                <a:effectLst>
                  <a:glow rad="177800">
                    <a:schemeClr val="tx1"/>
                  </a:glow>
                </a:effectLst>
                <a:latin typeface="Arial" charset="0"/>
                <a:ea typeface="ＭＳ Ｐゴシック" charset="0"/>
              </a:rPr>
              <a:t>节</a:t>
            </a:r>
            <a:r>
              <a:rPr lang="en-US" sz="3200" b="1" dirty="0">
                <a:effectLst>
                  <a:glow rad="177800">
                    <a:schemeClr val="tx1"/>
                  </a:glow>
                </a:effectLst>
                <a:latin typeface="Arial" charset="0"/>
                <a:ea typeface="ＭＳ Ｐゴシック" charset="0"/>
              </a:rPr>
              <a:t>).</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教会可能最初从吕底亚那里听到福音。吕底亚通过保罗的传道而信主</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使徒行传</a:t>
            </a:r>
            <a:r>
              <a:rPr lang="en-US" sz="3200" b="1" dirty="0">
                <a:effectLst>
                  <a:glow rad="177800">
                    <a:schemeClr val="tx1"/>
                  </a:glow>
                </a:effectLst>
                <a:latin typeface="Arial" charset="0"/>
                <a:ea typeface="ＭＳ Ｐゴシック" charset="0"/>
              </a:rPr>
              <a:t> 16:14-15).</a:t>
            </a:r>
            <a:r>
              <a:rPr lang="zh-CN" altLang="en-US" sz="3200" b="1" dirty="0">
                <a:effectLst>
                  <a:glow rad="177800">
                    <a:schemeClr val="tx1"/>
                  </a:glow>
                </a:effectLst>
                <a:latin typeface="Arial" charset="0"/>
                <a:ea typeface="ＭＳ Ｐゴシック" charset="0"/>
              </a:rPr>
              <a:t>有趣的是，如今一个妇人，自称</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女先知</a:t>
            </a:r>
            <a:r>
              <a:rPr lang="fr-FR"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正影响教会。其名</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耶洗别</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表明她正腐蚀</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教会，正如当年亚哈王的妻子耶洗别腐蚀以色列国。</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列王记上</a:t>
            </a:r>
            <a:r>
              <a:rPr lang="en-US" sz="3200" b="1" dirty="0">
                <a:effectLst>
                  <a:glow rad="177800">
                    <a:schemeClr val="tx1"/>
                  </a:glow>
                </a:effectLst>
                <a:latin typeface="Arial" charset="0"/>
                <a:ea typeface="ＭＳ Ｐゴシック" charset="0"/>
              </a:rPr>
              <a:t> 16:31-33)” </a:t>
            </a:r>
            <a:br>
              <a:rPr lang="en-US" sz="3200" b="1" dirty="0">
                <a:effectLst>
                  <a:glow rad="177800">
                    <a:schemeClr val="tx1"/>
                  </a:glow>
                </a:effectLst>
                <a:latin typeface="Arial" charset="0"/>
                <a:ea typeface="ＭＳ Ｐゴシック" charset="0"/>
              </a:rPr>
            </a:br>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沃尔伍德 </a:t>
            </a:r>
            <a:r>
              <a:rPr lang="en-US" sz="3200" b="1" dirty="0" err="1">
                <a:effectLst>
                  <a:glow rad="177800">
                    <a:schemeClr val="tx1"/>
                  </a:glow>
                </a:effectLst>
                <a:latin typeface="Arial" charset="0"/>
                <a:ea typeface="ＭＳ Ｐゴシック" charset="0"/>
              </a:rPr>
              <a:t>Walvoord</a:t>
            </a:r>
            <a:r>
              <a:rPr lang="en-US" sz="3200" b="1" dirty="0">
                <a:effectLst>
                  <a:glow rad="177800">
                    <a:schemeClr val="tx1"/>
                  </a:glow>
                </a:effectLst>
                <a:latin typeface="Arial" charset="0"/>
                <a:ea typeface="ＭＳ Ｐゴシック" charset="0"/>
              </a:rPr>
              <a:t>, </a:t>
            </a:r>
            <a:r>
              <a:rPr lang="en-US" sz="3200" b="1" i="1" dirty="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97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49" name="Group 48"/>
          <p:cNvGrpSpPr>
            <a:grpSpLocks noChangeAspect="1"/>
          </p:cNvGrpSpPr>
          <p:nvPr/>
        </p:nvGrpSpPr>
        <p:grpSpPr bwMode="auto">
          <a:xfrm>
            <a:off x="1951759" y="82045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spTree>
    <p:extLst>
      <p:ext uri="{BB962C8B-B14F-4D97-AF65-F5344CB8AC3E}">
        <p14:creationId xmlns:p14="http://schemas.microsoft.com/office/powerpoint/2010/main" val="27739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3365455"/>
            <a:ext cx="9148630" cy="3113464"/>
          </a:xfrm>
        </p:spPr>
        <p:txBody>
          <a:bodyPr/>
          <a:lstStyle/>
          <a:p>
            <a:r>
              <a:rPr lang="en-US" sz="8000" b="1" dirty="0">
                <a:effectLst>
                  <a:glow rad="444500">
                    <a:schemeClr val="tx1"/>
                  </a:glow>
                </a:effectLst>
                <a:latin typeface="Arial" charset="0"/>
                <a:ea typeface="ＭＳ Ｐゴシック" charset="0"/>
              </a:rPr>
              <a:t>HIV</a:t>
            </a:r>
            <a:r>
              <a:rPr lang="zh-CN" altLang="en-US" sz="8000" b="1" dirty="0">
                <a:effectLst>
                  <a:glow rad="444500">
                    <a:schemeClr val="tx1"/>
                  </a:glow>
                </a:effectLst>
                <a:latin typeface="Arial" charset="0"/>
                <a:ea typeface="ＭＳ Ｐゴシック" charset="0"/>
              </a:rPr>
              <a:t>病毒</a:t>
            </a:r>
            <a:r>
              <a:rPr lang="en-US" sz="8000" b="1" dirty="0">
                <a:effectLst>
                  <a:glow rad="444500">
                    <a:schemeClr val="tx1"/>
                  </a:glow>
                </a:effectLst>
                <a:latin typeface="Arial" charset="0"/>
                <a:ea typeface="ＭＳ Ｐゴシック" charset="0"/>
              </a:rPr>
              <a:t> • </a:t>
            </a:r>
            <a:r>
              <a:rPr lang="zh-CN" altLang="en-US" sz="8000" b="1" dirty="0">
                <a:effectLst>
                  <a:glow rad="444500">
                    <a:schemeClr val="tx1"/>
                  </a:glow>
                </a:effectLst>
                <a:latin typeface="Arial" charset="0"/>
                <a:ea typeface="ＭＳ Ｐゴシック" charset="0"/>
              </a:rPr>
              <a:t>艾滋病</a:t>
            </a:r>
            <a:endParaRPr lang="en-US" sz="80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113381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7287003" y="5486400"/>
            <a:ext cx="1569660" cy="923330"/>
          </a:xfrm>
          <a:noFill/>
        </p:spPr>
        <p:txBody>
          <a:bodyPr wrap="none" anchor="t">
            <a:spAutoFit/>
          </a:bodyPr>
          <a:lstStyle/>
          <a:p>
            <a:pPr algn="l" eaLnBrk="1" hangingPunct="1"/>
            <a:r>
              <a:rPr lang="zh-SG" altLang="en-US" sz="5400" dirty="0">
                <a:solidFill>
                  <a:srgbClr val="FFFF99"/>
                </a:solidFill>
                <a:latin typeface="Paganini" charset="0"/>
                <a:ea typeface="ＭＳ Ｐゴシック" charset="0"/>
                <a:cs typeface="ＭＳ Ｐゴシック" charset="0"/>
              </a:rPr>
              <a:t>相册</a:t>
            </a:r>
            <a:endParaRPr lang="en-US" sz="5400" dirty="0">
              <a:solidFill>
                <a:srgbClr val="FFFF99"/>
              </a:solidFill>
              <a:latin typeface="Paganini" charset="0"/>
              <a:ea typeface="ＭＳ Ｐゴシック" charset="0"/>
              <a:cs typeface="ＭＳ Ｐゴシック" charset="0"/>
            </a:endParaRPr>
          </a:p>
        </p:txBody>
      </p:sp>
    </p:spTree>
    <p:extLst>
      <p:ext uri="{BB962C8B-B14F-4D97-AF65-F5344CB8AC3E}">
        <p14:creationId xmlns:p14="http://schemas.microsoft.com/office/powerpoint/2010/main" val="201064355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pPr algn="l"/>
            <a:r>
              <a:rPr lang="en-US" sz="3200" b="1" dirty="0">
                <a:effectLst>
                  <a:glow rad="177800">
                    <a:schemeClr val="tx1"/>
                  </a:glow>
                </a:effectLst>
                <a:latin typeface="Arial" charset="0"/>
                <a:ea typeface="ＭＳ Ｐゴシック" charset="0"/>
              </a:rPr>
              <a:t>HIV </a:t>
            </a:r>
            <a:r>
              <a:rPr lang="zh-CN" altLang="en-US" sz="3200" b="1" dirty="0">
                <a:effectLst>
                  <a:glow rad="177800">
                    <a:schemeClr val="tx1"/>
                  </a:glow>
                </a:effectLst>
                <a:latin typeface="Arial" charset="0"/>
                <a:ea typeface="ＭＳ Ｐゴシック" charset="0"/>
              </a:rPr>
              <a:t>病毒及艾滋病全球一览</a:t>
            </a:r>
            <a:r>
              <a:rPr lang="en-US" sz="3200" b="1" dirty="0">
                <a:effectLst>
                  <a:glow rad="177800">
                    <a:schemeClr val="tx1"/>
                  </a:glow>
                </a:effectLst>
                <a:latin typeface="Arial" charset="0"/>
                <a:ea typeface="ＭＳ Ｐゴシック" charset="0"/>
              </a:rPr>
              <a:t> </a:t>
            </a:r>
          </a:p>
        </p:txBody>
      </p:sp>
      <p:sp>
        <p:nvSpPr>
          <p:cNvPr id="2" name="TextBox 1"/>
          <p:cNvSpPr txBox="1"/>
          <p:nvPr/>
        </p:nvSpPr>
        <p:spPr>
          <a:xfrm>
            <a:off x="6826706" y="3941379"/>
            <a:ext cx="1673092" cy="338554"/>
          </a:xfrm>
          <a:prstGeom prst="rect">
            <a:avLst/>
          </a:prstGeom>
          <a:solidFill>
            <a:srgbClr val="FF0000"/>
          </a:solidFill>
        </p:spPr>
        <p:txBody>
          <a:bodyPr wrap="square" rtlCol="0">
            <a:spAutoFit/>
          </a:bodyPr>
          <a:lstStyle/>
          <a:p>
            <a:pPr defTabSz="457200" eaLnBrk="1" fontAlgn="auto" hangingPunct="1">
              <a:spcBef>
                <a:spcPts val="0"/>
              </a:spcBef>
              <a:spcAft>
                <a:spcPts val="0"/>
              </a:spcAft>
            </a:pPr>
            <a:r>
              <a:rPr lang="zh-CN" altLang="en-US" sz="1600" b="1" dirty="0">
                <a:solidFill>
                  <a:srgbClr val="FFFFFF"/>
                </a:solidFill>
                <a:latin typeface="Arial"/>
                <a:ea typeface="+mn-ea"/>
                <a:cs typeface="Arial"/>
              </a:rPr>
              <a:t>南亚和东南亚</a:t>
            </a:r>
            <a:endParaRPr lang="en-US" sz="1600" b="1" dirty="0">
              <a:solidFill>
                <a:srgbClr val="FFFFFF"/>
              </a:solidFill>
              <a:latin typeface="Arial"/>
              <a:ea typeface="+mn-ea"/>
              <a:cs typeface="Arial"/>
            </a:endParaRPr>
          </a:p>
        </p:txBody>
      </p:sp>
    </p:spTree>
    <p:extLst>
      <p:ext uri="{BB962C8B-B14F-4D97-AF65-F5344CB8AC3E}">
        <p14:creationId xmlns:p14="http://schemas.microsoft.com/office/powerpoint/2010/main" val="23721480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4" r="14835" b="27087"/>
          <a:stretch/>
        </p:blipFill>
        <p:spPr>
          <a:xfrm>
            <a:off x="0" y="3"/>
            <a:ext cx="9144000" cy="6916219"/>
          </a:xfrm>
          <a:prstGeom prst="rect">
            <a:avLst/>
          </a:prstGeom>
        </p:spPr>
      </p:pic>
      <p:sp>
        <p:nvSpPr>
          <p:cNvPr id="269314" name="Title 1"/>
          <p:cNvSpPr>
            <a:spLocks noGrp="1"/>
          </p:cNvSpPr>
          <p:nvPr>
            <p:ph type="title"/>
          </p:nvPr>
        </p:nvSpPr>
        <p:spPr>
          <a:xfrm>
            <a:off x="1" y="0"/>
            <a:ext cx="4504266" cy="6631654"/>
          </a:xfrm>
          <a:solidFill>
            <a:schemeClr val="tx1"/>
          </a:solidFill>
        </p:spPr>
        <p:txBody>
          <a:bodyPr/>
          <a:lstStyle/>
          <a:p>
            <a:r>
              <a:rPr lang="en-US" sz="3600" b="1" dirty="0">
                <a:latin typeface="Arial" charset="0"/>
              </a:rPr>
              <a:t>"</a:t>
            </a:r>
            <a:r>
              <a:rPr lang="zh-TW" altLang="en-US" sz="3600" b="1" dirty="0">
                <a:latin typeface="Arial" charset="0"/>
              </a:rPr>
              <a:t>看哪， 我要把她抛在大患难的床上； 那些跟她行淫乱的人， 如果不为她的行为悔改， 我也要把他们抛在大患难中。 </a:t>
            </a:r>
            <a:br>
              <a:rPr lang="en-US" altLang="zh-TW" sz="3600" b="1" dirty="0">
                <a:latin typeface="Arial" charset="0"/>
              </a:rPr>
            </a:br>
            <a:r>
              <a:rPr lang="en-US" altLang="zh-TW" sz="3600" b="1" baseline="30000" dirty="0">
                <a:latin typeface="Arial" charset="0"/>
              </a:rPr>
              <a:t>23</a:t>
            </a:r>
            <a:r>
              <a:rPr lang="zh-TW" altLang="en-US" sz="3600" b="1" dirty="0">
                <a:latin typeface="Arial" charset="0"/>
              </a:rPr>
              <a:t>我必以死亡击杀她的儿女</a:t>
            </a:r>
            <a:r>
              <a:rPr lang="en-US" sz="3600" b="1" dirty="0">
                <a:latin typeface="Arial" charset="0"/>
              </a:rPr>
              <a:t>…" </a:t>
            </a:r>
            <a:br>
              <a:rPr lang="en-US" sz="3600" b="1" dirty="0">
                <a:latin typeface="Arial" charset="0"/>
              </a:rPr>
            </a:br>
            <a:r>
              <a:rPr lang="en-US" sz="3600" b="1" dirty="0">
                <a:latin typeface="Arial" charset="0"/>
              </a:rPr>
              <a:t>(2:22-23a </a:t>
            </a:r>
            <a:r>
              <a:rPr lang="en-US" sz="3200" b="1" dirty="0">
                <a:latin typeface="Arial" charset="0"/>
              </a:rPr>
              <a:t>CNV</a:t>
            </a:r>
            <a:r>
              <a:rPr lang="en-US" sz="3600" b="1" dirty="0">
                <a:latin typeface="Arial" charset="0"/>
              </a:rPr>
              <a:t>)</a:t>
            </a:r>
          </a:p>
        </p:txBody>
      </p:sp>
    </p:spTree>
    <p:extLst>
      <p:ext uri="{BB962C8B-B14F-4D97-AF65-F5344CB8AC3E}">
        <p14:creationId xmlns:p14="http://schemas.microsoft.com/office/powerpoint/2010/main" val="3773560694"/>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55512"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0856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a:srcRect l="13021" r="25828"/>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zh-CN" altLang="en-US" sz="6000" b="1" dirty="0">
                <a:effectLst>
                  <a:glow rad="177800">
                    <a:schemeClr val="tx1"/>
                  </a:glow>
                </a:effectLst>
                <a:latin typeface="Arial" charset="0"/>
                <a:ea typeface="ＭＳ Ｐゴシック" charset="0"/>
              </a:rPr>
              <a:t>艾滋病</a:t>
            </a:r>
            <a:br>
              <a:rPr lang="en-US" altLang="zh-CN" sz="6000" b="1" dirty="0">
                <a:effectLst>
                  <a:glow rad="177800">
                    <a:schemeClr val="tx1"/>
                  </a:glow>
                </a:effectLst>
                <a:latin typeface="Arial" charset="0"/>
                <a:ea typeface="ＭＳ Ｐゴシック" charset="0"/>
              </a:rPr>
            </a:br>
            <a:r>
              <a:rPr lang="zh-CN" altLang="en-US" sz="6000" b="1" dirty="0">
                <a:effectLst>
                  <a:glow rad="177800">
                    <a:schemeClr val="tx1"/>
                  </a:glow>
                </a:effectLst>
                <a:latin typeface="Arial" charset="0"/>
                <a:ea typeface="ＭＳ Ｐゴシック" charset="0"/>
              </a:rPr>
              <a:t>的治疗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6911897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zh-CN" altLang="en-US" sz="5400" b="1" dirty="0">
                <a:effectLst>
                  <a:glow rad="177800">
                    <a:schemeClr val="tx1"/>
                  </a:glow>
                </a:effectLst>
                <a:latin typeface="Arial" charset="0"/>
                <a:ea typeface="ＭＳ Ｐゴシック" charset="0"/>
              </a:rPr>
              <a:t>忠心的信徒必须坚持到底</a:t>
            </a:r>
            <a:br>
              <a:rPr lang="en-US" altLang="zh-CN" sz="5400" b="1" dirty="0">
                <a:effectLst>
                  <a:glow rad="177800">
                    <a:schemeClr val="tx1"/>
                  </a:glow>
                </a:effectLst>
                <a:latin typeface="Arial" charset="0"/>
                <a:ea typeface="ＭＳ Ｐゴシック" charset="0"/>
              </a:rPr>
            </a:br>
            <a:r>
              <a:rPr lang="zh-CN" altLang="en-US" sz="5400" b="1" dirty="0">
                <a:effectLst>
                  <a:glow rad="177800">
                    <a:schemeClr val="tx1"/>
                  </a:glow>
                </a:effectLst>
                <a:latin typeface="Arial" charset="0"/>
                <a:ea typeface="ＭＳ Ｐゴシック" charset="0"/>
              </a:rPr>
              <a:t>（启 </a:t>
            </a:r>
            <a:r>
              <a:rPr lang="en-US" altLang="zh-CN" sz="5400" b="1" dirty="0">
                <a:effectLst>
                  <a:glow rad="177800">
                    <a:schemeClr val="tx1"/>
                  </a:glow>
                </a:effectLst>
                <a:latin typeface="Arial" charset="0"/>
                <a:ea typeface="ＭＳ Ｐゴシック" charset="0"/>
              </a:rPr>
              <a:t>2:24-25</a:t>
            </a:r>
            <a:r>
              <a:rPr lang="zh-CN" altLang="en-US" sz="5400" b="1" dirty="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842176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altLang="zh-CN"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作何反应</a:t>
            </a:r>
            <a:r>
              <a:rPr lang="en-US" altLang="zh-CN" b="1" dirty="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0824257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44914" y="1656944"/>
            <a:ext cx="5399085" cy="3962400"/>
          </a:xfrm>
        </p:spPr>
        <p:txBody>
          <a:bodyPr/>
          <a:lstStyle/>
          <a:p>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四、耶稣</a:t>
            </a:r>
            <a:b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6600" b="1" dirty="0">
                <a:solidFill>
                  <a:srgbClr val="7030A0"/>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奖赏</a:t>
            </a:r>
            <a:br>
              <a:rPr lang="en-US" altLang="zh-CN" sz="4000" b="1" dirty="0">
                <a:solidFill>
                  <a:srgbClr val="7030A0"/>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忠心的人</a:t>
            </a:r>
            <a:b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（启示录 </a:t>
            </a:r>
            <a: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2:26-29</a:t>
            </a: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a:t>
            </a:r>
            <a:endParaRPr lang="en-US" b="1" dirty="0">
              <a:solidFill>
                <a:schemeClr val="tx1"/>
              </a:solidFill>
              <a:latin typeface="SimSong" panose="02020300000000000000" pitchFamily="18" charset="-122"/>
              <a:ea typeface="SimSong" panose="02020300000000000000" pitchFamily="18" charset="-122"/>
              <a:cs typeface="ヒラギノ角ゴ Pro W3" charset="0"/>
            </a:endParaRPr>
          </a:p>
        </p:txBody>
      </p:sp>
    </p:spTree>
    <p:extLst>
      <p:ext uri="{BB962C8B-B14F-4D97-AF65-F5344CB8AC3E}">
        <p14:creationId xmlns:p14="http://schemas.microsoft.com/office/powerpoint/2010/main" val="21485787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们 已 经 有 的 ， 总 要 持 守</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141537"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52" name="Group 51"/>
          <p:cNvGrpSpPr>
            <a:grpSpLocks noChangeAspect="1"/>
          </p:cNvGrpSpPr>
          <p:nvPr/>
        </p:nvGrpSpPr>
        <p:grpSpPr bwMode="auto">
          <a:xfrm>
            <a:off x="1668458" y="431215"/>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164726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要 赐 给 他 权 柄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制 伏 列 国，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晨 星 赐 给 他</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8493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zh-CN" altLang="en-US" dirty="0"/>
              <a:t>推 雅 推 喇</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altLang="zh-CN" b="1" baseline="30000" dirty="0"/>
              <a:t>26</a:t>
            </a:r>
            <a:r>
              <a:rPr lang="zh-CN" altLang="en-US" b="1" dirty="0"/>
              <a:t> 那 得 胜 又 遵 守 我 命 令 到 底 的 ， 我 要 赐 给 他 权 柄 制 伏 列 国 ； </a:t>
            </a:r>
          </a:p>
          <a:p>
            <a:pPr marL="0" indent="0" fontAlgn="auto">
              <a:spcAft>
                <a:spcPts val="0"/>
              </a:spcAft>
              <a:buFont typeface="Arial" pitchFamily="34" charset="0"/>
              <a:buNone/>
            </a:pPr>
            <a:r>
              <a:rPr lang="en-US" altLang="zh-CN" b="1" baseline="30000" dirty="0"/>
              <a:t>27</a:t>
            </a:r>
            <a:r>
              <a:rPr lang="zh-CN" altLang="en-US" b="1" dirty="0"/>
              <a:t> 他 必 用 铁 杖 辖 管 （ 辖 管 ： 原 文 是 牧 ） 他 们 ， 将 他 们 如 同 窑 户 的 瓦 器 打 得 粉 碎 ， 像 我 从 我 父 领 受 的 权 柄 一 样 。</a:t>
            </a: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charset="0"/>
              <a:buNone/>
            </a:pPr>
            <a:r>
              <a:rPr lang="zh-CN" altLang="en-US" b="1" dirty="0"/>
              <a:t>启示录</a:t>
            </a:r>
            <a:r>
              <a:rPr lang="en-SG" b="1" dirty="0"/>
              <a:t> </a:t>
            </a:r>
            <a:r>
              <a:rPr lang="en-US" altLang="zh-CN" b="1" dirty="0"/>
              <a:t>2</a:t>
            </a:r>
            <a:r>
              <a:rPr lang="en-SG" b="1" dirty="0"/>
              <a:t>:26-27 </a:t>
            </a: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543324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74172"/>
            <a:ext cx="31067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11710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81842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2" name="Title 1"/>
          <p:cNvSpPr>
            <a:spLocks noGrp="1"/>
          </p:cNvSpPr>
          <p:nvPr>
            <p:ph type="title"/>
          </p:nvPr>
        </p:nvSpPr>
        <p:spPr>
          <a:xfrm>
            <a:off x="541338" y="381000"/>
            <a:ext cx="8229600" cy="1143000"/>
          </a:xfrm>
        </p:spPr>
        <p:txBody>
          <a:bodyPr/>
          <a:lstStyle/>
          <a:p>
            <a:r>
              <a:rPr lang="zh-CN" altLang="en-US" dirty="0"/>
              <a:t>亚底米 </a:t>
            </a:r>
            <a:r>
              <a:rPr lang="en-US" dirty="0"/>
              <a:t>, </a:t>
            </a:r>
            <a:r>
              <a:rPr lang="zh-SG" altLang="en-US" dirty="0"/>
              <a:t>大女神</a:t>
            </a:r>
            <a:r>
              <a:rPr lang="zh-CN" altLang="en-US" dirty="0"/>
              <a:t>之</a:t>
            </a:r>
            <a:r>
              <a:rPr lang="zh-SG" altLang="en-US" dirty="0"/>
              <a:t>肥沃</a:t>
            </a:r>
            <a:endParaRPr lang="en-US" dirty="0"/>
          </a:p>
        </p:txBody>
      </p:sp>
    </p:spTree>
    <p:extLst>
      <p:ext uri="{BB962C8B-B14F-4D97-AF65-F5344CB8AC3E}">
        <p14:creationId xmlns:p14="http://schemas.microsoft.com/office/powerpoint/2010/main" val="4127068640"/>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967882"/>
            <a:ext cx="3106737"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06141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3070075"/>
            <a:ext cx="310673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29835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1038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3045610"/>
            <a:ext cx="34671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161063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zh-CN" altLang="en-US" sz="6600" b="1" dirty="0">
                <a:effectLst>
                  <a:glow rad="177800">
                    <a:schemeClr val="tx1"/>
                  </a:glow>
                </a:effectLst>
                <a:latin typeface="Arial" charset="0"/>
                <a:ea typeface="ＭＳ Ｐゴシック" charset="0"/>
              </a:rPr>
              <a:t>你准备好去统治世界吗</a:t>
            </a:r>
            <a:r>
              <a:rPr lang="en-US" sz="6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7657524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t>耶稣的法则</a:t>
            </a:r>
            <a:endParaRPr lang="en-US" sz="72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eaLnBrk="1" hangingPunct="1">
              <a:spcBef>
                <a:spcPct val="20000"/>
              </a:spcBef>
            </a:pPr>
            <a:r>
              <a:rPr lang="zh-CN" altLang="en-US" sz="4400" b="1" dirty="0">
                <a:solidFill>
                  <a:srgbClr val="000000"/>
                </a:solidFill>
              </a:rPr>
              <a:t>启示录</a:t>
            </a:r>
            <a:r>
              <a:rPr lang="en-US" sz="4400" b="1" dirty="0">
                <a:solidFill>
                  <a:srgbClr val="000000"/>
                </a:solidFill>
              </a:rPr>
              <a:t>2:27</a:t>
            </a:r>
            <a:r>
              <a:rPr lang="zh-CN" altLang="en-US" sz="4400" b="1" dirty="0">
                <a:solidFill>
                  <a:srgbClr val="000000"/>
                </a:solidFill>
              </a:rPr>
              <a:t>引用诗篇</a:t>
            </a:r>
            <a:r>
              <a:rPr lang="en-US" sz="4400" b="1" dirty="0">
                <a:solidFill>
                  <a:srgbClr val="000000"/>
                </a:solidFill>
              </a:rPr>
              <a:t>2:8-9</a:t>
            </a:r>
            <a:endParaRPr lang="en-US" sz="4400" b="1" i="1" dirty="0">
              <a:solidFill>
                <a:srgbClr val="0000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3951687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1" name="Rectangle 8"/>
            <p:cNvSpPr>
              <a:spLocks noChangeArrowheads="1"/>
            </p:cNvSpPr>
            <p:nvPr/>
          </p:nvSpPr>
          <p:spPr bwMode="auto">
            <a:xfrm>
              <a:off x="-96" y="3202"/>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TW" altLang="en-US" sz="4400" b="1" dirty="0">
                  <a:solidFill>
                    <a:srgbClr val="FFFFFF"/>
                  </a:solidFill>
                  <a:latin typeface="Arial"/>
                  <a:ea typeface="SimSun" pitchFamily="2" charset="-122"/>
                  <a:cs typeface="Arial"/>
                </a:rPr>
                <a:t>再 來</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a:r>
                <a:rPr lang="zh-TW" altLang="en-US" sz="4400" b="1">
                  <a:solidFill>
                    <a:srgbClr val="000000"/>
                  </a:solidFill>
                  <a:latin typeface="Arial"/>
                  <a:ea typeface="SimSun" pitchFamily="2" charset="-122"/>
                  <a:cs typeface="Arial"/>
                </a:rPr>
                <a:t>千 </a:t>
              </a:r>
              <a:r>
                <a:rPr lang="zh-CN" altLang="en-US" sz="4400" b="1">
                  <a:solidFill>
                    <a:srgbClr val="000000"/>
                  </a:solidFill>
                  <a:latin typeface="Arial"/>
                  <a:ea typeface="SimSun" pitchFamily="2" charset="-122"/>
                  <a:cs typeface="Arial"/>
                </a:rPr>
                <a:t>禧</a:t>
              </a:r>
              <a:r>
                <a:rPr lang="zh-TW" altLang="en-US" sz="4400" b="1">
                  <a:solidFill>
                    <a:srgbClr val="000000"/>
                  </a:solidFill>
                  <a:latin typeface="Arial"/>
                  <a:ea typeface="SimSun" pitchFamily="2" charset="-122"/>
                  <a:cs typeface="Arial"/>
                </a:rPr>
                <a:t> 年</a:t>
              </a:r>
              <a:r>
                <a:rPr lang="zh-CN" altLang="en-US" sz="4400" b="1">
                  <a:solidFill>
                    <a:srgbClr val="000000"/>
                  </a:solidFill>
                  <a:latin typeface="Arial"/>
                  <a:ea typeface="SimSun" pitchFamily="2" charset="-122"/>
                  <a:cs typeface="Arial"/>
                </a:rPr>
                <a:t> </a:t>
              </a:r>
              <a:br>
                <a:rPr lang="zh-CN" altLang="en-US" sz="4400" b="1">
                  <a:solidFill>
                    <a:srgbClr val="000000"/>
                  </a:solidFill>
                  <a:latin typeface="Arial"/>
                  <a:ea typeface="SimSun" pitchFamily="2" charset="-122"/>
                  <a:cs typeface="Arial"/>
                </a:rPr>
              </a:br>
              <a:r>
                <a:rPr lang="en-US" altLang="zh-CN" sz="3600" b="1">
                  <a:solidFill>
                    <a:srgbClr val="000000"/>
                  </a:solidFill>
                  <a:latin typeface="Arial"/>
                  <a:ea typeface="SimSun" pitchFamily="2" charset="-122"/>
                  <a:cs typeface="Arial"/>
                </a:rPr>
                <a:t>(20 </a:t>
              </a:r>
              <a:r>
                <a:rPr lang="zh-CN" altLang="en-US" sz="3600" b="1">
                  <a:solidFill>
                    <a:srgbClr val="000000"/>
                  </a:solidFill>
                  <a:latin typeface="Arial"/>
                  <a:ea typeface="SimSun" pitchFamily="2" charset="-122"/>
                  <a:cs typeface="Arial"/>
                </a:rPr>
                <a:t>章</a:t>
              </a:r>
              <a:r>
                <a:rPr lang="en-US" altLang="zh-CN" sz="3600" b="1">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157429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zh-CN" altLang="en-US" sz="6000" b="1" dirty="0"/>
              <a:t>预备好去统治吗？</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rot="21058816">
            <a:off x="3887230" y="-115458"/>
            <a:ext cx="4607014" cy="7244133"/>
          </a:xfrm>
          <a:prstGeom prst="rect">
            <a:avLst/>
          </a:prstGeom>
        </p:spPr>
      </p:pic>
      <p:sp>
        <p:nvSpPr>
          <p:cNvPr id="13" name="Oval 12"/>
          <p:cNvSpPr/>
          <p:nvPr/>
        </p:nvSpPr>
        <p:spPr bwMode="auto">
          <a:xfrm>
            <a:off x="4000500" y="1562100"/>
            <a:ext cx="4495800" cy="4417547"/>
          </a:xfrm>
          <a:prstGeom prst="ellipse">
            <a:avLst/>
          </a:prstGeom>
          <a:solidFill>
            <a:srgbClr val="360000"/>
          </a:solidFill>
          <a:ln w="9525" cap="flat" cmpd="sng" algn="ctr">
            <a:solidFill>
              <a:srgbClr val="6633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6600" dirty="0">
                <a:solidFill>
                  <a:srgbClr val="FF5050"/>
                </a:solidFill>
              </a:rPr>
              <a:t>服侍</a:t>
            </a:r>
            <a:endParaRPr lang="en-US" altLang="zh-CN" sz="6600" dirty="0">
              <a:solidFill>
                <a:srgbClr val="FF5050"/>
              </a:solidFill>
            </a:endParaRPr>
          </a:p>
          <a:p>
            <a:pPr algn="ctr"/>
            <a:r>
              <a:rPr lang="zh-CN" altLang="en-US" sz="6600" dirty="0">
                <a:solidFill>
                  <a:srgbClr val="FF5050"/>
                </a:solidFill>
              </a:rPr>
              <a:t>君王的統治</a:t>
            </a:r>
            <a:endParaRPr lang="en-US" sz="6600" dirty="0">
              <a:solidFill>
                <a:srgbClr val="FF5050"/>
              </a:solidFill>
              <a:latin typeface="Comic Sans MS" pitchFamily="-112" charset="0"/>
            </a:endParaRPr>
          </a:p>
        </p:txBody>
      </p:sp>
      <p:sp>
        <p:nvSpPr>
          <p:cNvPr id="14" name="Oval 13"/>
          <p:cNvSpPr/>
          <p:nvPr/>
        </p:nvSpPr>
        <p:spPr bwMode="auto">
          <a:xfrm>
            <a:off x="4591050" y="5676901"/>
            <a:ext cx="4095750" cy="1171606"/>
          </a:xfrm>
          <a:prstGeom prst="ellipse">
            <a:avLst/>
          </a:prstGeom>
          <a:solidFill>
            <a:srgbClr val="36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FFFFFF"/>
                </a:solidFill>
              </a:rPr>
              <a:t>学习永生的保证和人类重大的意义</a:t>
            </a:r>
            <a:endParaRPr lang="en-US" b="1" dirty="0">
              <a:solidFill>
                <a:srgbClr val="FFFFFF"/>
              </a:solidFill>
              <a:latin typeface="Comic Sans MS" pitchFamily="-112" charset="0"/>
            </a:endParaRPr>
          </a:p>
        </p:txBody>
      </p:sp>
    </p:spTree>
    <p:extLst>
      <p:ext uri="{BB962C8B-B14F-4D97-AF65-F5344CB8AC3E}">
        <p14:creationId xmlns:p14="http://schemas.microsoft.com/office/powerpoint/2010/main" val="529000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026"/>
          <p:cNvSpPr>
            <a:spLocks noGrp="1" noChangeArrowheads="1"/>
          </p:cNvSpPr>
          <p:nvPr>
            <p:ph type="ctrTitle"/>
          </p:nvPr>
        </p:nvSpPr>
        <p:spPr>
          <a:xfrm>
            <a:off x="457200" y="304800"/>
            <a:ext cx="7772400" cy="1219200"/>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a:solidFill>
                  <a:srgbClr val="FFFFFF"/>
                </a:solidFill>
                <a:latin typeface="NSimSun" pitchFamily="49" charset="-122"/>
                <a:ea typeface="NSimSun" pitchFamily="49" charset="-122"/>
              </a:rPr>
              <a:t>启 示 录 </a:t>
            </a:r>
            <a:r>
              <a:rPr lang="en-US" altLang="zh-TW" sz="6000">
                <a:solidFill>
                  <a:srgbClr val="FFFFFF"/>
                </a:solidFill>
                <a:latin typeface="NSimSun" pitchFamily="49" charset="-122"/>
                <a:ea typeface="NSimSun" pitchFamily="49" charset="-122"/>
              </a:rPr>
              <a:t>20:4</a:t>
            </a:r>
            <a:endParaRPr lang="en-US" sz="6000">
              <a:solidFill>
                <a:srgbClr val="FFFFFF"/>
              </a:solidFill>
              <a:latin typeface="NSimSun" pitchFamily="49" charset="-122"/>
              <a:ea typeface="NSimSun" pitchFamily="49" charset="-122"/>
            </a:endParaRPr>
          </a:p>
        </p:txBody>
      </p:sp>
      <p:sp>
        <p:nvSpPr>
          <p:cNvPr id="781314" name="Rectangle 1027"/>
          <p:cNvSpPr>
            <a:spLocks noChangeArrowheads="1"/>
          </p:cNvSpPr>
          <p:nvPr/>
        </p:nvSpPr>
        <p:spPr bwMode="auto">
          <a:xfrm>
            <a:off x="685800" y="1828800"/>
            <a:ext cx="807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altLang="zh-CN" b="1">
                <a:solidFill>
                  <a:srgbClr val="000000"/>
                </a:solidFill>
                <a:latin typeface="Comic Sans MS" pitchFamily="66" charset="0"/>
                <a:ea typeface="SimSun" pitchFamily="2" charset="-122"/>
              </a:rPr>
              <a:t>4</a:t>
            </a:r>
            <a:r>
              <a:rPr lang="en-US" altLang="zh-CN">
                <a:solidFill>
                  <a:srgbClr val="000000"/>
                </a:solidFill>
                <a:latin typeface="Comic Sans MS" pitchFamily="66" charset="0"/>
                <a:ea typeface="SimSun" pitchFamily="2" charset="-122"/>
              </a:rPr>
              <a:t> </a:t>
            </a:r>
            <a:r>
              <a:rPr lang="zh-CN" altLang="en-US" sz="4000" b="1">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  </a:t>
            </a:r>
            <a:endParaRPr lang="en-US" sz="4000" b="1">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28712844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164099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zh-SG" altLang="en-US" dirty="0">
                <a:latin typeface="Arial"/>
                <a:cs typeface="Arial"/>
              </a:rPr>
              <a:t>大理石</a:t>
            </a:r>
            <a:r>
              <a:rPr lang="zh-CN" altLang="en-US">
                <a:latin typeface="Arial"/>
                <a:cs typeface="Arial"/>
              </a:rPr>
              <a:t>马路</a:t>
            </a:r>
            <a:endParaRPr lang="en-US" dirty="0">
              <a:latin typeface="Arial"/>
              <a:cs typeface="Arial"/>
            </a:endParaRPr>
          </a:p>
        </p:txBody>
      </p:sp>
    </p:spTree>
    <p:extLst>
      <p:ext uri="{BB962C8B-B14F-4D97-AF65-F5344CB8AC3E}">
        <p14:creationId xmlns:p14="http://schemas.microsoft.com/office/powerpoint/2010/main" val="6710356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6722" y="115869"/>
            <a:ext cx="11234356" cy="6319325"/>
          </a:xfrm>
          <a:prstGeom prst="rect">
            <a:avLst/>
          </a:prstGeom>
        </p:spPr>
      </p:pic>
      <p:sp>
        <p:nvSpPr>
          <p:cNvPr id="111618" name="Rectangle 2"/>
          <p:cNvSpPr>
            <a:spLocks noGrp="1" noChangeArrowheads="1"/>
          </p:cNvSpPr>
          <p:nvPr>
            <p:ph type="ctrTitle"/>
          </p:nvPr>
        </p:nvSpPr>
        <p:spPr>
          <a:xfrm>
            <a:off x="-4630" y="4029628"/>
            <a:ext cx="9148629" cy="2828371"/>
          </a:xfrm>
          <a:solidFill>
            <a:schemeClr val="tx1"/>
          </a:solidFill>
        </p:spPr>
        <p:txBody>
          <a:bodyPr/>
          <a:lstStyle/>
          <a:p>
            <a:r>
              <a:rPr lang="en-US" b="1" dirty="0">
                <a:effectLst>
                  <a:glow rad="177800">
                    <a:schemeClr val="tx1"/>
                  </a:glow>
                </a:effectLst>
                <a:latin typeface="Arial" charset="0"/>
                <a:ea typeface="ＭＳ Ｐゴシック" charset="0"/>
              </a:rPr>
              <a:t>"</a:t>
            </a:r>
            <a:r>
              <a:rPr lang="zh-TW" altLang="en-US" dirty="0"/>
              <a:t>我们若与基督同死</a:t>
            </a:r>
            <a:r>
              <a:rPr lang="en-US" altLang="zh-TW" dirty="0"/>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TW" altLang="en-US" b="1" dirty="0">
                <a:effectLst>
                  <a:glow rad="177800">
                    <a:schemeClr val="tx1"/>
                  </a:glow>
                </a:effectLst>
                <a:latin typeface="Arial" charset="0"/>
                <a:ea typeface="ＭＳ Ｐゴシック" charset="0"/>
              </a:rPr>
              <a:t>提摩太前书</a:t>
            </a:r>
            <a:r>
              <a:rPr lang="en-US" altLang="zh-TW" b="1" dirty="0">
                <a:effectLst>
                  <a:glow rad="177800">
                    <a:schemeClr val="tx1"/>
                  </a:glow>
                </a:effectLst>
                <a:latin typeface="Arial" charset="0"/>
                <a:ea typeface="ＭＳ Ｐゴシック" charset="0"/>
              </a:rPr>
              <a:t> </a:t>
            </a:r>
            <a:r>
              <a:rPr lang="en-US" b="1" dirty="0">
                <a:effectLst>
                  <a:glow rad="177800">
                    <a:schemeClr val="tx1"/>
                  </a:glow>
                </a:effectLst>
                <a:latin typeface="Arial" charset="0"/>
                <a:ea typeface="ＭＳ Ｐゴシック" charset="0"/>
              </a:rPr>
              <a:t>2:12 </a:t>
            </a:r>
            <a:r>
              <a:rPr lang="en-US" sz="4000" b="1" dirty="0" err="1">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 </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314862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zh-TW" altLang="en-US" sz="3600" dirty="0"/>
              <a:t>得胜的， 我必定赐他和我一同坐在我的宝座上， 正像我得了胜和我父一同坐在他的宝座上一样</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dirty="0"/>
              <a:t>启示录</a:t>
            </a:r>
            <a:r>
              <a:rPr lang="en-US" sz="3600" b="1" dirty="0">
                <a:effectLst>
                  <a:glow rad="177800">
                    <a:schemeClr val="tx1"/>
                  </a:glow>
                </a:effectLst>
                <a:latin typeface="Arial" charset="0"/>
                <a:ea typeface="ＭＳ Ｐゴシック" charset="0"/>
              </a:rPr>
              <a:t>3:21 </a:t>
            </a:r>
            <a:br>
              <a:rPr lang="en-US" sz="3600" b="1" dirty="0">
                <a:effectLst>
                  <a:glow rad="177800">
                    <a:schemeClr val="tx1"/>
                  </a:glow>
                </a:effectLst>
                <a:latin typeface="Arial" charset="0"/>
                <a:ea typeface="ＭＳ Ｐゴシック" charset="0"/>
              </a:rPr>
            </a:br>
            <a:r>
              <a:rPr lang="en-US" sz="3200" b="1" dirty="0" err="1">
                <a:solidFill>
                  <a:prstClr val="white"/>
                </a:solidFill>
                <a:effectLst>
                  <a:glow rad="165100">
                    <a:prstClr val="black"/>
                  </a:glow>
                </a:effectLst>
                <a:ea typeface="ＭＳ Ｐゴシック" charset="0"/>
              </a:rPr>
              <a:t>新译本</a:t>
            </a:r>
            <a:r>
              <a:rPr lang="en-US" sz="3200" b="1" dirty="0">
                <a:solidFill>
                  <a:prstClr val="white"/>
                </a:solidFill>
                <a:effectLst>
                  <a:glow rad="165100">
                    <a:prstClr val="black"/>
                  </a:glow>
                </a:effectLst>
                <a:ea typeface="ＭＳ Ｐゴシック" charset="0"/>
              </a:rPr>
              <a:t> </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9607782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6515101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zh-CN" altLang="en-US" sz="6600" b="1" dirty="0">
                <a:effectLst>
                  <a:glow rad="101600">
                    <a:schemeClr val="tx1"/>
                  </a:glow>
                </a:effectLst>
                <a:latin typeface="Arial"/>
                <a:cs typeface="Arial"/>
              </a:rPr>
              <a:t>服务是无法以一尘不所</a:t>
            </a:r>
            <a:r>
              <a:rPr lang="zh-CN" altLang="en-US" sz="6600" b="1" dirty="0">
                <a:solidFill>
                  <a:srgbClr val="FFFF00"/>
                </a:solidFill>
                <a:effectLst>
                  <a:glow rad="101600">
                    <a:schemeClr val="tx1"/>
                  </a:glow>
                </a:effectLst>
              </a:rPr>
              <a:t>取代</a:t>
            </a:r>
            <a:r>
              <a:rPr lang="zh-CN" altLang="en-US" sz="6600" b="1" dirty="0">
                <a:solidFill>
                  <a:srgbClr val="FFFFFF"/>
                </a:solidFill>
                <a:effectLst>
                  <a:glow rad="101600">
                    <a:schemeClr val="tx1"/>
                  </a:glow>
                </a:effectLst>
              </a:rPr>
              <a:t>的</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101600">
                    <a:srgbClr val="000000"/>
                  </a:glow>
                </a:effectLst>
              </a:rPr>
              <a:t>       重点</a:t>
            </a:r>
            <a:r>
              <a:rPr lang="en-US" b="1" dirty="0">
                <a:solidFill>
                  <a:srgbClr val="FFFFFF"/>
                </a:solidFill>
                <a:effectLst>
                  <a:glow rad="101600">
                    <a:srgbClr val="000000"/>
                  </a:glow>
                </a:effectLst>
              </a:rPr>
              <a:t>:</a:t>
            </a:r>
          </a:p>
        </p:txBody>
      </p:sp>
    </p:spTree>
    <p:extLst>
      <p:ext uri="{BB962C8B-B14F-4D97-AF65-F5344CB8AC3E}">
        <p14:creationId xmlns:p14="http://schemas.microsoft.com/office/powerpoint/2010/main" val="369823208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7200" b="1" dirty="0">
                <a:solidFill>
                  <a:srgbClr val="FFFFFF"/>
                </a:solidFill>
                <a:effectLst>
                  <a:glow rad="177800">
                    <a:srgbClr val="000000"/>
                  </a:glow>
                </a:effectLst>
                <a:latin typeface="Arial" charset="0"/>
                <a:ea typeface="ＭＳ Ｐゴシック" charset="0"/>
              </a:rPr>
              <a:t>断定</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表扬</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识辨</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将赏</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9370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iscoll on Po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00800"/>
          </a:xfrm>
          <a:prstGeom prst="rect">
            <a:avLst/>
          </a:prstGeom>
        </p:spPr>
      </p:pic>
      <p:sp>
        <p:nvSpPr>
          <p:cNvPr id="111618" name="Rectangle 2"/>
          <p:cNvSpPr>
            <a:spLocks noGrp="1" noChangeArrowheads="1"/>
          </p:cNvSpPr>
          <p:nvPr>
            <p:ph type="ctrTitle"/>
          </p:nvPr>
        </p:nvSpPr>
        <p:spPr>
          <a:xfrm>
            <a:off x="4445418" y="-1184115"/>
            <a:ext cx="4698582" cy="1184115"/>
          </a:xfrm>
        </p:spPr>
        <p:txBody>
          <a:bodyPr/>
          <a:lstStyle/>
          <a:p>
            <a:r>
              <a:rPr lang="en-US" b="1" dirty="0">
                <a:effectLst>
                  <a:glow rad="177800">
                    <a:schemeClr val="tx1"/>
                  </a:glow>
                </a:effectLst>
                <a:latin typeface="Arial" charset="0"/>
                <a:ea typeface="ＭＳ Ｐゴシック" charset="0"/>
              </a:rPr>
              <a:t>Porn-Again Christian</a:t>
            </a:r>
          </a:p>
        </p:txBody>
      </p:sp>
      <p:sp>
        <p:nvSpPr>
          <p:cNvPr id="4" name="Rectangle 3"/>
          <p:cNvSpPr/>
          <p:nvPr/>
        </p:nvSpPr>
        <p:spPr bwMode="auto">
          <a:xfrm>
            <a:off x="5127078" y="1993022"/>
            <a:ext cx="3641834"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a:t>
            </a:r>
            <a:endParaRPr lang="en-US" altLang="zh-CN" b="1" dirty="0">
              <a:solidFill>
                <a:srgbClr val="990000"/>
              </a:solidFill>
            </a:endParaRPr>
          </a:p>
          <a:p>
            <a:pPr algn="ctr"/>
            <a:r>
              <a:rPr lang="zh-CN" altLang="en-US" b="1" dirty="0">
                <a:solidFill>
                  <a:srgbClr val="000000"/>
                </a:solidFill>
              </a:rPr>
              <a:t>基督徒</a:t>
            </a:r>
            <a:endParaRPr lang="en-US" b="1" dirty="0">
              <a:solidFill>
                <a:srgbClr val="000000"/>
              </a:solidFill>
              <a:latin typeface="Comic Sans MS" pitchFamily="-112" charset="0"/>
            </a:endParaRPr>
          </a:p>
        </p:txBody>
      </p:sp>
      <p:sp>
        <p:nvSpPr>
          <p:cNvPr id="5" name="Rectangle 4"/>
          <p:cNvSpPr/>
          <p:nvPr/>
        </p:nvSpPr>
        <p:spPr bwMode="auto">
          <a:xfrm>
            <a:off x="0" y="0"/>
            <a:ext cx="4572000" cy="463846"/>
          </a:xfrm>
          <a:prstGeom prst="rect">
            <a:avLst/>
          </a:prstGeom>
          <a:solidFill>
            <a:schemeClr val="accent3">
              <a:lumMod val="65000"/>
            </a:schemeClr>
          </a:solidFill>
          <a:ln w="9525" cap="flat" cmpd="sng" algn="ctr">
            <a:solidFill>
              <a:schemeClr val="accent3">
                <a:lumMod val="65000"/>
              </a:schemeClr>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      </a:t>
            </a:r>
            <a:r>
              <a:rPr lang="zh-CN" altLang="en-US" b="1" dirty="0">
                <a:solidFill>
                  <a:srgbClr val="000000"/>
                </a:solidFill>
              </a:rPr>
              <a:t>基督徒</a:t>
            </a:r>
            <a:endParaRPr lang="en-US" b="1" dirty="0">
              <a:solidFill>
                <a:srgbClr val="000000"/>
              </a:solidFill>
              <a:latin typeface="Comic Sans MS" pitchFamily="-112" charset="0"/>
            </a:endParaRPr>
          </a:p>
        </p:txBody>
      </p:sp>
      <p:sp>
        <p:nvSpPr>
          <p:cNvPr id="6" name="Rectangle 5"/>
          <p:cNvSpPr/>
          <p:nvPr/>
        </p:nvSpPr>
        <p:spPr bwMode="auto">
          <a:xfrm>
            <a:off x="523547" y="4294789"/>
            <a:ext cx="8135007" cy="1571842"/>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3600" dirty="0">
                <a:solidFill>
                  <a:srgbClr val="808080">
                    <a:lumMod val="75000"/>
                  </a:srgbClr>
                </a:solidFill>
              </a:rPr>
              <a:t>上网阅读    下载打印和共享    购买书籍</a:t>
            </a:r>
            <a:endParaRPr lang="en-US" altLang="zh-CN" sz="3600" dirty="0">
              <a:solidFill>
                <a:srgbClr val="808080">
                  <a:lumMod val="75000"/>
                </a:srgbClr>
              </a:solidFill>
            </a:endParaRPr>
          </a:p>
          <a:p>
            <a:pPr algn="ctr"/>
            <a:endParaRPr lang="en-US" sz="3600" dirty="0">
              <a:solidFill>
                <a:srgbClr val="000000"/>
              </a:solidFill>
              <a:latin typeface="Comic Sans MS" pitchFamily="-112" charset="0"/>
            </a:endParaRPr>
          </a:p>
          <a:p>
            <a:pPr algn="ctr"/>
            <a:endParaRPr lang="en-US" dirty="0">
              <a:solidFill>
                <a:srgbClr val="000000"/>
              </a:solidFill>
              <a:latin typeface="Comic Sans MS" pitchFamily="-112" charset="0"/>
            </a:endParaRPr>
          </a:p>
        </p:txBody>
      </p:sp>
    </p:spTree>
    <p:extLst>
      <p:ext uri="{BB962C8B-B14F-4D97-AF65-F5344CB8AC3E}">
        <p14:creationId xmlns:p14="http://schemas.microsoft.com/office/powerpoint/2010/main" val="27651653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zh-CN" altLang="en-US" sz="5400" b="1" dirty="0">
                <a:effectLst>
                  <a:glow rad="177800">
                    <a:schemeClr val="tx1"/>
                  </a:glow>
                </a:effectLst>
                <a:latin typeface="Arial" charset="0"/>
                <a:ea typeface="ＭＳ Ｐゴシック" charset="0"/>
              </a:rPr>
              <a:t>不再看黄色网站</a:t>
            </a:r>
            <a:r>
              <a:rPr lang="en-US" sz="54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严格过瀘</a:t>
            </a:r>
            <a:endParaRPr lang="en-US"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负责</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9448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8114"/>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7997033" cy="2295667"/>
          </a:xfrm>
          <a:prstGeom prst="rect">
            <a:avLst/>
          </a:prstGeom>
        </p:spPr>
      </p:pic>
      <p:sp>
        <p:nvSpPr>
          <p:cNvPr id="5" name="Rectangle 3"/>
          <p:cNvSpPr txBox="1">
            <a:spLocks noChangeArrowheads="1"/>
          </p:cNvSpPr>
          <p:nvPr/>
        </p:nvSpPr>
        <p:spPr bwMode="auto">
          <a:xfrm>
            <a:off x="0" y="2348590"/>
            <a:ext cx="4686300" cy="362740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endParaRPr lang="en-US" sz="5400" b="1" dirty="0">
              <a:solidFill>
                <a:srgbClr val="808080">
                  <a:lumMod val="50000"/>
                </a:srgbClr>
              </a:solidFill>
            </a:endParaRPr>
          </a:p>
        </p:txBody>
      </p:sp>
      <p:sp>
        <p:nvSpPr>
          <p:cNvPr id="6" name="Rectangle 5"/>
          <p:cNvSpPr/>
          <p:nvPr/>
        </p:nvSpPr>
        <p:spPr bwMode="auto">
          <a:xfrm>
            <a:off x="952500" y="-463846"/>
            <a:ext cx="2609850"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000000"/>
                </a:solidFill>
              </a:rPr>
              <a:t>网络责任和过滤</a:t>
            </a:r>
            <a:endParaRPr lang="en-US" b="1" dirty="0">
              <a:solidFill>
                <a:srgbClr val="000000"/>
              </a:solidFill>
              <a:latin typeface="Comic Sans MS" pitchFamily="-112" charset="0"/>
            </a:endParaRPr>
          </a:p>
        </p:txBody>
      </p:sp>
      <p:sp>
        <p:nvSpPr>
          <p:cNvPr id="7" name="Rectangle 6"/>
          <p:cNvSpPr/>
          <p:nvPr/>
        </p:nvSpPr>
        <p:spPr bwMode="auto">
          <a:xfrm>
            <a:off x="2095500" y="1447800"/>
            <a:ext cx="6438900" cy="710067"/>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4000" b="1" dirty="0">
                <a:solidFill>
                  <a:srgbClr val="000000"/>
                </a:solidFill>
              </a:rPr>
              <a:t>网络责任和过滤</a:t>
            </a:r>
            <a:endParaRPr lang="en-US" sz="4000" b="1" dirty="0">
              <a:solidFill>
                <a:srgbClr val="000000"/>
              </a:solidFill>
              <a:latin typeface="Comic Sans MS" pitchFamily="-112" charset="0"/>
            </a:endParaRPr>
          </a:p>
        </p:txBody>
      </p:sp>
      <p:sp>
        <p:nvSpPr>
          <p:cNvPr id="8" name="Rectangle 7"/>
          <p:cNvSpPr/>
          <p:nvPr/>
        </p:nvSpPr>
        <p:spPr bwMode="auto">
          <a:xfrm>
            <a:off x="0" y="2400300"/>
            <a:ext cx="4038600" cy="3418501"/>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5400" b="1" dirty="0">
                <a:solidFill>
                  <a:srgbClr val="000000"/>
                </a:solidFill>
              </a:rPr>
              <a:t>你的</a:t>
            </a:r>
            <a:br>
              <a:rPr lang="zh-CN" altLang="en-US" sz="6600" b="1" dirty="0">
                <a:solidFill>
                  <a:srgbClr val="000000"/>
                </a:solidFill>
              </a:rPr>
            </a:br>
            <a:r>
              <a:rPr lang="zh-CN" altLang="en-US" sz="9600" b="1" dirty="0">
                <a:solidFill>
                  <a:srgbClr val="000000"/>
                </a:solidFill>
              </a:rPr>
              <a:t>脑袋</a:t>
            </a:r>
            <a:br>
              <a:rPr lang="zh-CN" altLang="en-US" sz="6600" b="1" dirty="0">
                <a:solidFill>
                  <a:srgbClr val="000000"/>
                </a:solidFill>
              </a:rPr>
            </a:br>
            <a:r>
              <a:rPr lang="zh-CN" altLang="en-US" sz="6600" b="1" dirty="0">
                <a:solidFill>
                  <a:srgbClr val="000000"/>
                </a:solidFill>
              </a:rPr>
              <a:t>色情</a:t>
            </a:r>
            <a:endParaRPr lang="en-US" sz="6600" b="1" dirty="0">
              <a:solidFill>
                <a:srgbClr val="000000"/>
              </a:solidFill>
              <a:latin typeface="Comic Sans MS" pitchFamily="-112" charset="0"/>
            </a:endParaRPr>
          </a:p>
        </p:txBody>
      </p:sp>
    </p:spTree>
    <p:extLst>
      <p:ext uri="{BB962C8B-B14F-4D97-AF65-F5344CB8AC3E}">
        <p14:creationId xmlns:p14="http://schemas.microsoft.com/office/powerpoint/2010/main" val="268944039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888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554103" y="86294"/>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sp>
        <p:nvSpPr>
          <p:cNvPr id="2" name="Title 1"/>
          <p:cNvSpPr>
            <a:spLocks noGrp="1"/>
          </p:cNvSpPr>
          <p:nvPr>
            <p:ph type="title" idx="4294967295"/>
          </p:nvPr>
        </p:nvSpPr>
        <p:spPr>
          <a:xfrm>
            <a:off x="25400" y="6134100"/>
            <a:ext cx="9118600" cy="723900"/>
          </a:xfrm>
        </p:spPr>
        <p:txBody>
          <a:bodyPr/>
          <a:lstStyle/>
          <a:p>
            <a:r>
              <a:rPr lang="zh-CN" altLang="en-US" sz="3600" b="1" dirty="0">
                <a:solidFill>
                  <a:srgbClr val="FFFFFF"/>
                </a:solidFill>
                <a:latin typeface="Arial"/>
                <a:cs typeface="Arial"/>
              </a:rPr>
              <a:t>世界七大奇观</a:t>
            </a:r>
            <a:r>
              <a:rPr lang="en-US" altLang="zh-CN" sz="3600" b="1" dirty="0">
                <a:solidFill>
                  <a:srgbClr val="FFFFFF"/>
                </a:solidFill>
                <a:latin typeface="Arial"/>
                <a:cs typeface="Arial"/>
              </a:rPr>
              <a:t>-</a:t>
            </a:r>
            <a:r>
              <a:rPr lang="zh-SG" altLang="en-US" sz="3600" b="1" dirty="0">
                <a:solidFill>
                  <a:srgbClr val="FFFFFF"/>
                </a:solidFill>
                <a:latin typeface="Arial"/>
                <a:cs typeface="Arial"/>
              </a:rPr>
              <a:t>古代的</a:t>
            </a:r>
            <a:r>
              <a:rPr lang="zh-CN" altLang="en-US" sz="3600" b="1" dirty="0">
                <a:solidFill>
                  <a:srgbClr val="FFFFFF"/>
                </a:solidFill>
                <a:latin typeface="Arial"/>
                <a:cs typeface="Arial"/>
              </a:rPr>
              <a:t>世界</a:t>
            </a:r>
            <a:endParaRPr lang="en-US" sz="3600" b="1" dirty="0">
              <a:solidFill>
                <a:srgbClr val="FFFFFF"/>
              </a:solidFill>
              <a:latin typeface="Arial"/>
              <a:cs typeface="Arial"/>
            </a:endParaRPr>
          </a:p>
        </p:txBody>
      </p:sp>
      <p:sp>
        <p:nvSpPr>
          <p:cNvPr id="3" name="Rectangle 2"/>
          <p:cNvSpPr/>
          <p:nvPr/>
        </p:nvSpPr>
        <p:spPr>
          <a:xfrm>
            <a:off x="4419600" y="5163446"/>
            <a:ext cx="1723549" cy="461665"/>
          </a:xfrm>
          <a:prstGeom prst="rect">
            <a:avLst/>
          </a:prstGeom>
          <a:solidFill>
            <a:schemeClr val="bg1"/>
          </a:solidFill>
        </p:spPr>
        <p:txBody>
          <a:bodyPr wrap="none">
            <a:spAutoFit/>
          </a:bodyPr>
          <a:lstStyle/>
          <a:p>
            <a:r>
              <a:rPr lang="zh-SG" altLang="en-US" dirty="0"/>
              <a:t>埃及金字塔</a:t>
            </a:r>
            <a:endParaRPr lang="en-SG" dirty="0"/>
          </a:p>
        </p:txBody>
      </p:sp>
      <p:sp>
        <p:nvSpPr>
          <p:cNvPr id="4" name="Rectangle 3"/>
          <p:cNvSpPr/>
          <p:nvPr/>
        </p:nvSpPr>
        <p:spPr>
          <a:xfrm>
            <a:off x="1269242" y="4794114"/>
            <a:ext cx="1924334" cy="830997"/>
          </a:xfrm>
          <a:prstGeom prst="rect">
            <a:avLst/>
          </a:prstGeom>
          <a:solidFill>
            <a:schemeClr val="bg1"/>
          </a:solidFill>
        </p:spPr>
        <p:txBody>
          <a:bodyPr wrap="square">
            <a:spAutoFit/>
          </a:bodyPr>
          <a:lstStyle/>
          <a:p>
            <a:r>
              <a:rPr lang="zh-CN" altLang="en-US" dirty="0"/>
              <a:t>亚历山大</a:t>
            </a:r>
            <a:endParaRPr lang="en-US" altLang="zh-CN" dirty="0"/>
          </a:p>
          <a:p>
            <a:r>
              <a:rPr lang="zh-CN" altLang="en-US" dirty="0"/>
              <a:t>的灯塔</a:t>
            </a:r>
            <a:endParaRPr lang="en-SG" dirty="0"/>
          </a:p>
        </p:txBody>
      </p:sp>
      <p:sp>
        <p:nvSpPr>
          <p:cNvPr id="5" name="Rectangle 4"/>
          <p:cNvSpPr/>
          <p:nvPr/>
        </p:nvSpPr>
        <p:spPr>
          <a:xfrm>
            <a:off x="5829250" y="4378615"/>
            <a:ext cx="2181985" cy="830997"/>
          </a:xfrm>
          <a:prstGeom prst="rect">
            <a:avLst/>
          </a:prstGeom>
          <a:solidFill>
            <a:schemeClr val="bg1"/>
          </a:solidFill>
        </p:spPr>
        <p:txBody>
          <a:bodyPr wrap="square">
            <a:spAutoFit/>
          </a:bodyPr>
          <a:lstStyle/>
          <a:p>
            <a:r>
              <a:rPr lang="zh-CN" altLang="en-US" dirty="0"/>
              <a:t>巴比伦</a:t>
            </a:r>
            <a:endParaRPr lang="en-US" altLang="zh-CN" dirty="0"/>
          </a:p>
          <a:p>
            <a:r>
              <a:rPr lang="zh-CN" altLang="en-US" dirty="0"/>
              <a:t>空中花园</a:t>
            </a:r>
            <a:endParaRPr lang="en-SG" dirty="0"/>
          </a:p>
        </p:txBody>
      </p:sp>
      <p:sp>
        <p:nvSpPr>
          <p:cNvPr id="6" name="Rectangle 5"/>
          <p:cNvSpPr/>
          <p:nvPr/>
        </p:nvSpPr>
        <p:spPr>
          <a:xfrm>
            <a:off x="631778" y="620713"/>
            <a:ext cx="1723549" cy="830997"/>
          </a:xfrm>
          <a:prstGeom prst="rect">
            <a:avLst/>
          </a:prstGeom>
          <a:solidFill>
            <a:schemeClr val="bg1"/>
          </a:solidFill>
        </p:spPr>
        <p:txBody>
          <a:bodyPr wrap="none">
            <a:spAutoFit/>
          </a:bodyPr>
          <a:lstStyle/>
          <a:p>
            <a:r>
              <a:rPr lang="zh-CN" altLang="en-US" dirty="0"/>
              <a:t>奥林匹亚</a:t>
            </a:r>
            <a:endParaRPr lang="en-US" altLang="zh-CN" dirty="0"/>
          </a:p>
          <a:p>
            <a:r>
              <a:rPr lang="zh-CN" altLang="en-US" dirty="0"/>
              <a:t>的宙斯神像</a:t>
            </a:r>
            <a:endParaRPr lang="en-SG" dirty="0"/>
          </a:p>
        </p:txBody>
      </p:sp>
      <p:sp>
        <p:nvSpPr>
          <p:cNvPr id="7" name="Rectangle 6"/>
          <p:cNvSpPr/>
          <p:nvPr/>
        </p:nvSpPr>
        <p:spPr>
          <a:xfrm>
            <a:off x="2526774" y="604346"/>
            <a:ext cx="2336042" cy="830997"/>
          </a:xfrm>
          <a:prstGeom prst="rect">
            <a:avLst/>
          </a:prstGeom>
          <a:solidFill>
            <a:schemeClr val="bg1"/>
          </a:solidFill>
        </p:spPr>
        <p:txBody>
          <a:bodyPr wrap="square">
            <a:spAutoFit/>
          </a:bodyPr>
          <a:lstStyle/>
          <a:p>
            <a:r>
              <a:rPr lang="zh-CN" altLang="en-US" dirty="0"/>
              <a:t>以弗所的</a:t>
            </a:r>
            <a:endParaRPr lang="en-US" altLang="zh-CN" dirty="0"/>
          </a:p>
          <a:p>
            <a:r>
              <a:rPr lang="zh-CN" altLang="en-US" dirty="0"/>
              <a:t>阿耳特弥斯神庙</a:t>
            </a:r>
            <a:endParaRPr lang="en-SG" dirty="0"/>
          </a:p>
        </p:txBody>
      </p:sp>
      <p:sp>
        <p:nvSpPr>
          <p:cNvPr id="8" name="Rectangle 7"/>
          <p:cNvSpPr/>
          <p:nvPr/>
        </p:nvSpPr>
        <p:spPr>
          <a:xfrm>
            <a:off x="5672133" y="2160938"/>
            <a:ext cx="2339102" cy="830997"/>
          </a:xfrm>
          <a:prstGeom prst="rect">
            <a:avLst/>
          </a:prstGeom>
          <a:solidFill>
            <a:schemeClr val="bg1"/>
          </a:solidFill>
        </p:spPr>
        <p:txBody>
          <a:bodyPr wrap="none">
            <a:spAutoFit/>
          </a:bodyPr>
          <a:lstStyle/>
          <a:p>
            <a:r>
              <a:rPr lang="zh-CN" altLang="en-US" dirty="0"/>
              <a:t>哈利卡纳苏斯的</a:t>
            </a:r>
            <a:endParaRPr lang="en-US" altLang="zh-CN" dirty="0"/>
          </a:p>
          <a:p>
            <a:r>
              <a:rPr lang="zh-CN" altLang="en-US" dirty="0"/>
              <a:t>摩索拉斯陵墓</a:t>
            </a:r>
            <a:endParaRPr lang="en-SG" dirty="0"/>
          </a:p>
        </p:txBody>
      </p:sp>
      <p:sp>
        <p:nvSpPr>
          <p:cNvPr id="9" name="Rectangle 8"/>
          <p:cNvSpPr/>
          <p:nvPr/>
        </p:nvSpPr>
        <p:spPr>
          <a:xfrm>
            <a:off x="939553" y="3216662"/>
            <a:ext cx="1415774" cy="830997"/>
          </a:xfrm>
          <a:prstGeom prst="rect">
            <a:avLst/>
          </a:prstGeom>
          <a:solidFill>
            <a:schemeClr val="bg1"/>
          </a:solidFill>
        </p:spPr>
        <p:txBody>
          <a:bodyPr wrap="square">
            <a:spAutoFit/>
          </a:bodyPr>
          <a:lstStyle/>
          <a:p>
            <a:r>
              <a:rPr lang="zh-CN" altLang="en-US" dirty="0"/>
              <a:t>罗得岛</a:t>
            </a:r>
            <a:endParaRPr lang="en-US" altLang="zh-CN" dirty="0"/>
          </a:p>
          <a:p>
            <a:r>
              <a:rPr lang="zh-CN" altLang="en-US" dirty="0"/>
              <a:t>的巨像</a:t>
            </a:r>
            <a:endParaRPr lang="en-SG" dirty="0"/>
          </a:p>
        </p:txBody>
      </p:sp>
    </p:spTree>
    <p:extLst>
      <p:ext uri="{BB962C8B-B14F-4D97-AF65-F5344CB8AC3E}">
        <p14:creationId xmlns:p14="http://schemas.microsoft.com/office/powerpoint/2010/main" val="80944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913"/>
            <a:ext cx="9182100" cy="573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9050" y="563894"/>
            <a:ext cx="4572000" cy="1569660"/>
          </a:xfrm>
          <a:prstGeom prst="rect">
            <a:avLst/>
          </a:prstGeom>
          <a:solidFill>
            <a:schemeClr val="tx1"/>
          </a:solidFill>
        </p:spPr>
        <p:txBody>
          <a:bodyPr>
            <a:spAutoFit/>
          </a:bodyPr>
          <a:lstStyle/>
          <a:p>
            <a:pPr algn="ctr"/>
            <a:r>
              <a:rPr lang="zh-CN" altLang="en-US" sz="3200" dirty="0">
                <a:solidFill>
                  <a:schemeClr val="bg1"/>
                </a:solidFill>
              </a:rPr>
              <a:t>以弗所的</a:t>
            </a:r>
          </a:p>
          <a:p>
            <a:pPr algn="ctr"/>
            <a:r>
              <a:rPr lang="zh-CN" altLang="en-US" sz="3200" dirty="0">
                <a:solidFill>
                  <a:schemeClr val="bg1"/>
                </a:solidFill>
              </a:rPr>
              <a:t>阿耳特弥斯神庙</a:t>
            </a:r>
            <a:endParaRPr lang="en-US" altLang="zh-CN" sz="3200" dirty="0">
              <a:solidFill>
                <a:schemeClr val="bg1"/>
              </a:solidFill>
            </a:endParaRPr>
          </a:p>
          <a:p>
            <a:pPr algn="ctr"/>
            <a:r>
              <a:rPr lang="zh-CN" altLang="en-US" sz="3200" dirty="0">
                <a:solidFill>
                  <a:schemeClr val="bg1"/>
                </a:solidFill>
              </a:rPr>
              <a:t>日出</a:t>
            </a:r>
          </a:p>
        </p:txBody>
      </p:sp>
    </p:spTree>
    <p:extLst>
      <p:ext uri="{BB962C8B-B14F-4D97-AF65-F5344CB8AC3E}">
        <p14:creationId xmlns:p14="http://schemas.microsoft.com/office/powerpoint/2010/main" val="106719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7520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15000"/>
            <a:ext cx="9144000" cy="1143000"/>
          </a:xfrm>
        </p:spPr>
        <p:txBody>
          <a:bodyPr/>
          <a:lstStyle/>
          <a:p>
            <a:r>
              <a:rPr lang="zh-CN" altLang="en-US" sz="3600" b="1" dirty="0">
                <a:solidFill>
                  <a:srgbClr val="FFFFFF"/>
                </a:solidFill>
                <a:latin typeface="Arial"/>
                <a:cs typeface="Arial"/>
              </a:rPr>
              <a:t>阿耳特弥斯神庙</a:t>
            </a:r>
            <a:r>
              <a:rPr lang="en-US" altLang="zh-CN" sz="3600" b="1" dirty="0">
                <a:solidFill>
                  <a:srgbClr val="FFFFFF"/>
                </a:solidFill>
                <a:latin typeface="Arial"/>
                <a:cs typeface="Arial"/>
              </a:rPr>
              <a:t>-</a:t>
            </a:r>
            <a:r>
              <a:rPr lang="zh-CN" altLang="en-US" sz="3600" b="1" dirty="0">
                <a:solidFill>
                  <a:srgbClr val="FFFFFF"/>
                </a:solidFill>
                <a:latin typeface="Arial"/>
                <a:cs typeface="Arial"/>
              </a:rPr>
              <a:t>现照</a:t>
            </a:r>
            <a:br>
              <a:rPr lang="zh-CN" altLang="en-US" sz="3600" b="1" dirty="0">
                <a:solidFill>
                  <a:srgbClr val="FFFFFF"/>
                </a:solidFill>
                <a:latin typeface="Arial"/>
                <a:cs typeface="Arial"/>
              </a:rPr>
            </a:br>
            <a:r>
              <a:rPr lang="en-US" sz="3600" b="1" baseline="0" dirty="0">
                <a:solidFill>
                  <a:srgbClr val="FFFFFF"/>
                </a:solidFill>
                <a:latin typeface="Arial"/>
                <a:cs typeface="Arial"/>
              </a:rPr>
              <a:t> Diana (Artemis)</a:t>
            </a:r>
            <a:endParaRPr lang="en-US" sz="3600" b="1" dirty="0">
              <a:solidFill>
                <a:srgbClr val="FFFFFF"/>
              </a:solidFill>
              <a:latin typeface="Arial"/>
              <a:cs typeface="Arial"/>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87"/>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188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88913"/>
            <a:ext cx="3214688"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2544" cy="1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7" name="Text Box 13"/>
            <p:cNvSpPr txBox="1">
              <a:spLocks noChangeArrowheads="1"/>
            </p:cNvSpPr>
            <p:nvPr/>
          </p:nvSpPr>
          <p:spPr bwMode="auto">
            <a:xfrm>
              <a:off x="912" y="2037"/>
              <a:ext cx="763" cy="446"/>
            </a:xfrm>
            <a:prstGeom prst="rect">
              <a:avLst/>
            </a:prstGeom>
            <a:noFill/>
            <a:ln w="9525">
              <a:noFill/>
              <a:miter lim="800000"/>
              <a:headEnd/>
              <a:tailEnd/>
            </a:ln>
            <a:effectLst>
              <a:outerShdw dist="26940" algn="ctr" rotWithShape="0">
                <a:schemeClr val="bg1">
                  <a:alpha val="74997"/>
                </a:schemeClr>
              </a:outerShdw>
            </a:effectLst>
          </p:spPr>
          <p:txBody>
            <a:bodyPr wrap="none">
              <a:spAutoFit/>
            </a:bodyPr>
            <a:lstStyle/>
            <a:p>
              <a:pPr>
                <a:defRPr/>
              </a:pPr>
              <a:r>
                <a:rPr lang="zh-SG" altLang="en-US" sz="4000" dirty="0">
                  <a:solidFill>
                    <a:srgbClr val="FFFC09"/>
                  </a:solidFill>
                  <a:ea typeface="Times New Roman" charset="0"/>
                  <a:cs typeface="Times New Roman" charset="0"/>
                </a:rPr>
                <a:t>凯撒</a:t>
              </a:r>
              <a:endParaRPr lang="en-US" sz="4000" dirty="0">
                <a:solidFill>
                  <a:srgbClr val="FFFC09"/>
                </a:solidFill>
                <a:ea typeface="Times New Roman" charset="0"/>
                <a:cs typeface="Times New Roman" charset="0"/>
              </a:endParaRPr>
            </a:p>
          </p:txBody>
        </p:sp>
      </p:grpSp>
      <p:sp>
        <p:nvSpPr>
          <p:cNvPr id="2" name="Title 1"/>
          <p:cNvSpPr>
            <a:spLocks noGrp="1"/>
          </p:cNvSpPr>
          <p:nvPr>
            <p:ph type="title" idx="4294967295"/>
          </p:nvPr>
        </p:nvSpPr>
        <p:spPr>
          <a:xfrm>
            <a:off x="4577254" y="5041612"/>
            <a:ext cx="2656497" cy="584775"/>
          </a:xfrm>
          <a:noFill/>
          <a:ln>
            <a:noFill/>
          </a:ln>
        </p:spPr>
        <p:txBody>
          <a:bodyPr wrap="none">
            <a:spAutoFit/>
          </a:bodyPr>
          <a:lstStyle/>
          <a:p>
            <a:r>
              <a:rPr lang="zh-SG" altLang="en-US" sz="3200" b="1" kern="1200" dirty="0">
                <a:solidFill>
                  <a:srgbClr val="FFFC09"/>
                </a:solidFill>
                <a:latin typeface="Comic Sans MS" charset="0"/>
                <a:ea typeface="ＭＳ Ｐゴシック" charset="0"/>
                <a:cs typeface="ＭＳ Ｐゴシック" charset="0"/>
              </a:rPr>
              <a:t>凯撒</a:t>
            </a:r>
            <a:r>
              <a:rPr lang="zh-CN" altLang="en-US" sz="3200" b="1" kern="1200" dirty="0">
                <a:solidFill>
                  <a:srgbClr val="FFFC09"/>
                </a:solidFill>
                <a:latin typeface="Comic Sans MS" charset="0"/>
                <a:ea typeface="ＭＳ Ｐゴシック" charset="0"/>
                <a:cs typeface="ＭＳ Ｐゴシック" charset="0"/>
              </a:rPr>
              <a:t>的图书馆</a:t>
            </a:r>
            <a:endParaRPr lang="zh-SG" altLang="en-US" sz="3200" b="1" kern="1200" dirty="0">
              <a:solidFill>
                <a:srgbClr val="FFFC09"/>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74359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631237" cy="6400800"/>
            <a:chOff x="278" y="48"/>
            <a:chExt cx="5437"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6" name="Text Box 18"/>
            <p:cNvSpPr txBox="1">
              <a:spLocks noChangeArrowheads="1"/>
            </p:cNvSpPr>
            <p:nvPr/>
          </p:nvSpPr>
          <p:spPr bwMode="auto">
            <a:xfrm>
              <a:off x="1669" y="3643"/>
              <a:ext cx="2465"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3600" dirty="0">
                  <a:solidFill>
                    <a:srgbClr val="FFFC09"/>
                  </a:solidFill>
                  <a:latin typeface="Comic Sans MS" charset="0"/>
                </a:rPr>
                <a:t>使 徒 行 傳 </a:t>
              </a:r>
              <a:r>
                <a:rPr lang="en-US" altLang="zh-TW" sz="3600" dirty="0">
                  <a:solidFill>
                    <a:srgbClr val="FFFC09"/>
                  </a:solidFill>
                  <a:latin typeface="Comic Sans MS" charset="0"/>
                </a:rPr>
                <a:t>19:29 </a:t>
              </a:r>
              <a:endParaRPr lang="en-US" sz="3600" dirty="0">
                <a:solidFill>
                  <a:srgbClr val="FFFC09"/>
                </a:solidFill>
                <a:latin typeface="Comic Sans MS" charset="0"/>
              </a:endParaRPr>
            </a:p>
          </p:txBody>
        </p:sp>
        <p:sp>
          <p:nvSpPr>
            <p:cNvPr id="165895" name="Text Box 19"/>
            <p:cNvSpPr txBox="1">
              <a:spLocks noChangeArrowheads="1"/>
            </p:cNvSpPr>
            <p:nvPr/>
          </p:nvSpPr>
          <p:spPr bwMode="auto">
            <a:xfrm>
              <a:off x="3408"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fr-FR"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r>
              <a:rPr lang="zh-SG" altLang="en-US" b="1" kern="1200" dirty="0">
                <a:solidFill>
                  <a:srgbClr val="FFFFFF"/>
                </a:solidFill>
                <a:latin typeface="Comic Sans MS"/>
                <a:ea typeface="ＭＳ Ｐゴシック"/>
                <a:cs typeface="ＭＳ Ｐゴシック"/>
              </a:rPr>
              <a:t>剧院</a:t>
            </a:r>
            <a:r>
              <a:rPr lang="zh-CN" altLang="en-US" b="1" kern="1200" dirty="0">
                <a:solidFill>
                  <a:srgbClr val="FFFFFF"/>
                </a:solidFill>
                <a:latin typeface="Comic Sans MS"/>
                <a:ea typeface="ＭＳ Ｐゴシック"/>
                <a:cs typeface="ＭＳ Ｐゴシック"/>
              </a:rPr>
              <a:t>座席</a:t>
            </a:r>
            <a:r>
              <a:rPr lang="en-US" altLang="zh-CN" b="1" kern="1200" dirty="0">
                <a:solidFill>
                  <a:srgbClr val="FFFFFF"/>
                </a:solidFill>
                <a:latin typeface="Comic Sans MS"/>
                <a:ea typeface="ＭＳ Ｐゴシック"/>
                <a:cs typeface="ＭＳ Ｐゴシック"/>
              </a:rPr>
              <a:t>-</a:t>
            </a:r>
            <a:r>
              <a:rPr lang="zh-CN" altLang="en-US" b="1" kern="1200" dirty="0">
                <a:solidFill>
                  <a:srgbClr val="FFFFFF"/>
                </a:solidFill>
                <a:latin typeface="Comic Sans MS"/>
                <a:ea typeface="ＭＳ Ｐゴシック"/>
                <a:cs typeface="ＭＳ Ｐゴシック"/>
              </a:rPr>
              <a:t> </a:t>
            </a:r>
            <a:r>
              <a:rPr lang="en-US" b="1" kern="1200" dirty="0">
                <a:solidFill>
                  <a:srgbClr val="FFFFFF"/>
                </a:solidFill>
                <a:effectLst/>
                <a:latin typeface="Comic Sans MS"/>
                <a:ea typeface="ＭＳ Ｐゴシック"/>
                <a:cs typeface="ＭＳ Ｐゴシック"/>
              </a:rPr>
              <a:t>25,000</a:t>
            </a:r>
            <a:endParaRPr lang="en-US" sz="6600" b="1" dirty="0"/>
          </a:p>
        </p:txBody>
      </p:sp>
    </p:spTree>
    <p:extLst>
      <p:ext uri="{BB962C8B-B14F-4D97-AF65-F5344CB8AC3E}">
        <p14:creationId xmlns:p14="http://schemas.microsoft.com/office/powerpoint/2010/main" val="328689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eaLnBrk="1" hangingPunct="1"/>
            <a:r>
              <a:rPr lang="zh-SG" altLang="en-US" dirty="0">
                <a:latin typeface="Arial" charset="0"/>
                <a:ea typeface="ＭＳ Ｐゴシック" charset="0"/>
                <a:cs typeface="ＭＳ Ｐゴシック" charset="0"/>
              </a:rPr>
              <a:t>图书馆</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4682888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zh-SG" altLang="en-US" dirty="0">
                <a:latin typeface="Arial" charset="0"/>
                <a:ea typeface="ＭＳ Ｐゴシック" charset="0"/>
                <a:cs typeface="ＭＳ Ｐゴシック" charset="0"/>
              </a:rPr>
              <a:t>圆形剧场</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088633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23831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172057" name="Rectangle 59"/>
          <p:cNvSpPr>
            <a:spLocks noGrp="1" noChangeArrowheads="1"/>
          </p:cNvSpPr>
          <p:nvPr>
            <p:ph type="title" idx="4294967295"/>
          </p:nvPr>
        </p:nvSpPr>
        <p:spPr/>
        <p:txBody>
          <a:bodyPr/>
          <a:lstStyle/>
          <a:p>
            <a:pPr eaLnBrk="1" hangingPunct="1"/>
            <a:r>
              <a:rPr lang="zh-SG" altLang="en-US" dirty="0">
                <a:latin typeface="Arial" charset="0"/>
                <a:ea typeface="ＭＳ Ｐゴシック" charset="0"/>
                <a:cs typeface="ＭＳ Ｐゴシック" charset="0"/>
              </a:rPr>
              <a:t>阿卡迪亚林阴道</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853906"/>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zh-SG" altLang="en-US" sz="4000" b="1" dirty="0"/>
              <a:t>指路说明</a:t>
            </a:r>
            <a:r>
              <a:rPr lang="zh-CN" altLang="en-US" sz="4000" b="1" dirty="0"/>
              <a:t>：</a:t>
            </a:r>
            <a:br>
              <a:rPr lang="en-US" altLang="zh-CN" sz="4000" b="1" dirty="0"/>
            </a:br>
            <a:r>
              <a:rPr lang="zh-SG" altLang="en-US" sz="4000" b="1" dirty="0"/>
              <a:t>不道德的</a:t>
            </a:r>
            <a:r>
              <a:rPr lang="en-US" sz="4000" b="1" dirty="0"/>
              <a:t> &amp; </a:t>
            </a:r>
            <a:r>
              <a:rPr lang="zh-SG" altLang="en-US" sz="4000" b="1" dirty="0"/>
              <a:t>文盲</a:t>
            </a:r>
            <a:endParaRPr lang="en-US" sz="4000" b="1" dirty="0"/>
          </a:p>
        </p:txBody>
      </p:sp>
    </p:spTree>
    <p:extLst>
      <p:ext uri="{BB962C8B-B14F-4D97-AF65-F5344CB8AC3E}">
        <p14:creationId xmlns:p14="http://schemas.microsoft.com/office/powerpoint/2010/main" val="350027618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latin typeface="Times New Roman"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2" name="Title 1"/>
          <p:cNvSpPr>
            <a:spLocks noGrp="1"/>
          </p:cNvSpPr>
          <p:nvPr>
            <p:ph type="title"/>
          </p:nvPr>
        </p:nvSpPr>
        <p:spPr>
          <a:xfrm>
            <a:off x="5219700" y="312738"/>
            <a:ext cx="3924300" cy="2176462"/>
          </a:xfrm>
        </p:spPr>
        <p:txBody>
          <a:bodyPr/>
          <a:lstStyle/>
          <a:p>
            <a:r>
              <a:rPr lang="zh-SG" altLang="en-US" dirty="0"/>
              <a:t>厕所</a:t>
            </a:r>
            <a:r>
              <a:rPr lang="zh-CN" altLang="en-US" baseline="0" dirty="0"/>
              <a:t>和</a:t>
            </a:r>
            <a:r>
              <a:rPr lang="zh-SG" altLang="en-US" dirty="0"/>
              <a:t>输水道</a:t>
            </a:r>
            <a:endParaRPr lang="en-US" dirty="0"/>
          </a:p>
        </p:txBody>
      </p:sp>
    </p:spTree>
    <p:extLst>
      <p:ext uri="{BB962C8B-B14F-4D97-AF65-F5344CB8AC3E}">
        <p14:creationId xmlns:p14="http://schemas.microsoft.com/office/powerpoint/2010/main" val="260070036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28900" cy="2627313"/>
            <a:chOff x="3059832" y="2348880"/>
            <a:chExt cx="2664304" cy="2664312"/>
          </a:xfrm>
        </p:grpSpPr>
        <p:sp>
          <p:nvSpPr>
            <p:cNvPr id="788507"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631" y="2709488"/>
              <a:ext cx="2448714" cy="196629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右 手 拿 着 七 星 、 在 七 个 金 灯 ，中 间 行 走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3030537" y="2313120"/>
            <a:ext cx="2774950" cy="2663693"/>
            <a:chOff x="2983932" y="2348880"/>
            <a:chExt cx="2963986" cy="2664296"/>
          </a:xfrm>
        </p:grpSpPr>
        <p:sp>
          <p:nvSpPr>
            <p:cNvPr id="78850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83932" y="2420334"/>
              <a:ext cx="2963986" cy="1939431"/>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劳 碌 、 忍 耐 ，劳 苦 ， 并 不 乏 倦 也 知 道 你 不 能 容 忍 恶 人，  恨 恶 尼 哥 拉</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736056" y="1940718"/>
            <a:ext cx="3671888" cy="3671888"/>
            <a:chOff x="4978395" y="2108386"/>
            <a:chExt cx="3744416" cy="3672408"/>
          </a:xfrm>
        </p:grpSpPr>
        <p:sp>
          <p:nvSpPr>
            <p:cNvPr id="788503" name="Oval 21"/>
            <p:cNvSpPr>
              <a:spLocks noChangeArrowheads="1"/>
            </p:cNvSpPr>
            <p:nvPr/>
          </p:nvSpPr>
          <p:spPr bwMode="auto">
            <a:xfrm>
              <a:off x="4978395" y="2108386"/>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5713356" y="2108386"/>
              <a:ext cx="2290683" cy="156988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把 起 初 的 爱 心 离 弃 了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275680" y="1323072"/>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059552" y="1412646"/>
              <a:ext cx="2665193" cy="2308100"/>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回想起</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忏悔</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返回</a:t>
              </a:r>
              <a:r>
                <a:rPr lang="en-US" b="1" dirty="0">
                  <a:solidFill>
                    <a:srgbClr val="FFFFFF"/>
                  </a:solidFill>
                  <a:effectLst>
                    <a:outerShdw blurRad="38100" dist="38100" dir="2700000" algn="tl">
                      <a:srgbClr val="000000">
                        <a:alpha val="43137"/>
                      </a:srgbClr>
                    </a:outerShdw>
                  </a:effectLst>
                  <a:latin typeface="Arial"/>
                  <a:cs typeface="Arial"/>
                </a:rPr>
                <a:t> </a:t>
              </a:r>
              <a:r>
                <a:rPr lang="zh-CN" altLang="en-US" b="1" dirty="0">
                  <a:solidFill>
                    <a:srgbClr val="FFFFFF"/>
                  </a:solidFill>
                  <a:effectLst>
                    <a:outerShdw blurRad="38100" dist="38100" dir="2700000" algn="tl">
                      <a:srgbClr val="000000">
                        <a:alpha val="43137"/>
                      </a:srgbClr>
                    </a:outerShdw>
                  </a:effectLst>
                  <a:latin typeface="Arial"/>
                  <a:cs typeface="Arial"/>
                </a:rPr>
                <a:t>行 起 初 所 行 的 事</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3" name="Group 12"/>
          <p:cNvGrpSpPr>
            <a:grpSpLocks noChangeAspect="1"/>
          </p:cNvGrpSpPr>
          <p:nvPr/>
        </p:nvGrpSpPr>
        <p:grpSpPr bwMode="auto">
          <a:xfrm>
            <a:off x="1727993" y="861407"/>
            <a:ext cx="5688013" cy="5688012"/>
            <a:chOff x="1475656" y="836712"/>
            <a:chExt cx="5904656" cy="5688632"/>
          </a:xfrm>
        </p:grpSpPr>
        <p:sp>
          <p:nvSpPr>
            <p:cNvPr id="78849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2698445" y="836712"/>
              <a:ext cx="3384918" cy="1569831"/>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 </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如果你不</a:t>
              </a:r>
              <a:r>
                <a:rPr lang="zh-SG" altLang="en-US" b="1" dirty="0">
                  <a:solidFill>
                    <a:srgbClr val="000000"/>
                  </a:solidFill>
                  <a:effectLst>
                    <a:outerShdw blurRad="38100" dist="38100" dir="2700000" algn="tl">
                      <a:srgbClr val="000000">
                        <a:alpha val="43137"/>
                      </a:srgbClr>
                    </a:outerShdw>
                  </a:effectLst>
                  <a:latin typeface="Arial"/>
                  <a:cs typeface="Arial"/>
                </a:rPr>
                <a:t>忏悔</a:t>
              </a:r>
              <a:r>
                <a:rPr lang="zh-CN" altLang="en-US" b="1" dirty="0">
                  <a:solidFill>
                    <a:srgbClr val="000000"/>
                  </a:solidFill>
                  <a:effectLst>
                    <a:outerShdw blurRad="38100" dist="38100" dir="2700000" algn="tl">
                      <a:srgbClr val="000000">
                        <a:alpha val="43137"/>
                      </a:srgbClr>
                    </a:outerShdw>
                  </a:effectLst>
                  <a:latin typeface="Arial"/>
                  <a:cs typeface="Arial"/>
                </a:rPr>
                <a:t>，</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我将会把你的灯台移走</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624804" y="428624"/>
            <a:ext cx="6696075" cy="6696075"/>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3484470" y="836712"/>
              <a:ext cx="1887026" cy="101973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许落</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赐生 命 树 的 果 子</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34132" y="-83344"/>
            <a:ext cx="9212263" cy="719138"/>
          </a:xfrm>
        </p:spPr>
        <p:txBody>
          <a:bodyPr/>
          <a:lstStyle/>
          <a:p>
            <a:r>
              <a:rPr lang="zh-SG" altLang="en-US" sz="2800" dirty="0">
                <a:latin typeface="Arial" charset="0"/>
                <a:ea typeface="ＭＳ Ｐゴシック" charset="0"/>
              </a:rPr>
              <a:t>以 弗 所</a:t>
            </a:r>
            <a:r>
              <a:rPr lang="zh-CN" altLang="en-US" sz="36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2:1-7)</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70454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107913"/>
            <a:ext cx="8357107" cy="128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4000" kern="0" dirty="0">
                <a:solidFill>
                  <a:srgbClr val="FFFFFF"/>
                </a:solidFill>
                <a:effectLst>
                  <a:glow rad="228600">
                    <a:srgbClr val="2D002D">
                      <a:alpha val="75000"/>
                    </a:srgbClr>
                  </a:glow>
                </a:effectLst>
                <a:latin typeface="黑体"/>
                <a:ea typeface="黑体"/>
                <a:cs typeface="黑体"/>
              </a:rPr>
              <a:t>‘那右手拿着七星， 在七个金灯台中间行走的， 这样说： </a:t>
            </a:r>
            <a:r>
              <a:rPr lang="en-US" altLang="zh-TW" sz="4000" kern="0" dirty="0">
                <a:solidFill>
                  <a:srgbClr val="FFFFFF"/>
                </a:solidFill>
                <a:effectLst>
                  <a:glow rad="228600">
                    <a:srgbClr val="2D002D">
                      <a:alpha val="75000"/>
                    </a:srgbClr>
                  </a:glow>
                </a:effectLst>
                <a:latin typeface="黑体"/>
                <a:ea typeface="黑体"/>
                <a:cs typeface="黑体"/>
              </a:rPr>
              <a:t> </a:t>
            </a:r>
            <a:r>
              <a:rPr lang="en-US" altLang="zh-TW" sz="4000" kern="0" dirty="0">
                <a:solidFill>
                  <a:srgbClr val="FFFFFF"/>
                </a:solidFill>
                <a:effectLst>
                  <a:glow rad="228600">
                    <a:srgbClr val="2D002D">
                      <a:alpha val="75000"/>
                    </a:srgbClr>
                  </a:glow>
                </a:effectLst>
                <a:latin typeface="Arial"/>
              </a:rPr>
              <a:t>(2:1b)</a:t>
            </a:r>
            <a:endParaRPr lang="en-US" sz="4000" kern="0" dirty="0">
              <a:solidFill>
                <a:srgbClr val="FFFFFF"/>
              </a:solidFill>
              <a:effectLst>
                <a:glow rad="228600">
                  <a:srgbClr val="2D002D">
                    <a:alpha val="75000"/>
                  </a:srgbClr>
                </a:glow>
              </a:effectLst>
              <a:latin typeface="Arial"/>
            </a:endParaRPr>
          </a:p>
        </p:txBody>
      </p:sp>
    </p:spTree>
    <p:extLst>
      <p:ext uri="{BB962C8B-B14F-4D97-AF65-F5344CB8AC3E}">
        <p14:creationId xmlns:p14="http://schemas.microsoft.com/office/powerpoint/2010/main" val="32799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p>
            <a:pPr>
              <a:defRPr/>
            </a:pPr>
            <a:endParaRPr lang="en-US">
              <a:ea typeface="Times New Roman" charset="0"/>
            </a:endParaRPr>
          </a:p>
        </p:txBody>
      </p:sp>
      <p:sp>
        <p:nvSpPr>
          <p:cNvPr id="139268"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r>
              <a:rPr lang="en-US" b="1" dirty="0">
                <a:effectLst/>
                <a:latin typeface="Arial"/>
                <a:cs typeface="Arial"/>
              </a:rPr>
              <a:t>175</a:t>
            </a:r>
            <a:endParaRPr lang="en-US" dirty="0">
              <a:effectLst/>
              <a:latin typeface="Arial"/>
              <a:cs typeface="Arial"/>
            </a:endParaRPr>
          </a:p>
        </p:txBody>
      </p:sp>
      <p:sp>
        <p:nvSpPr>
          <p:cNvPr id="139269" name="Rectangle 5"/>
          <p:cNvSpPr>
            <a:spLocks noGrp="1" noChangeArrowheads="1"/>
          </p:cNvSpPr>
          <p:nvPr>
            <p:ph type="title" idx="4294967295"/>
          </p:nvPr>
        </p:nvSpPr>
        <p:spPr>
          <a:xfrm>
            <a:off x="1187450" y="44624"/>
            <a:ext cx="6553200" cy="747712"/>
          </a:xfrm>
          <a:effectLst>
            <a:outerShdw blurRad="63500" dist="38099" dir="2700000" algn="ctr" rotWithShape="0">
              <a:schemeClr val="bg2">
                <a:alpha val="74998"/>
              </a:schemeClr>
            </a:outerShdw>
          </a:effectLst>
        </p:spPr>
        <p:txBody>
          <a:bodyPr/>
          <a:lstStyle/>
          <a:p>
            <a:pPr algn="ctr" eaLnBrk="1" hangingPunct="1"/>
            <a:r>
              <a:rPr lang="zh-TW" altLang="en-US" sz="4000" b="1">
                <a:latin typeface="Times New Roman" charset="0"/>
                <a:ea typeface="新細明體" charset="0"/>
                <a:cs typeface="新細明體" charset="0"/>
              </a:rPr>
              <a:t>以弗所書大綱</a:t>
            </a:r>
            <a:r>
              <a:rPr lang="zh-TW" altLang="en-US" sz="4000">
                <a:latin typeface="Times New Roman" charset="0"/>
                <a:ea typeface="新細明體" charset="0"/>
                <a:cs typeface="新細明體" charset="0"/>
              </a:rPr>
              <a:t> </a:t>
            </a:r>
            <a:endParaRPr lang="en-US" sz="4000">
              <a:latin typeface="Times New Roman" charset="0"/>
              <a:cs typeface="Times New Roman" charset="0"/>
            </a:endParaRPr>
          </a:p>
        </p:txBody>
      </p:sp>
      <p:graphicFrame>
        <p:nvGraphicFramePr>
          <p:cNvPr id="139503" name="Group 239"/>
          <p:cNvGraphicFramePr>
            <a:graphicFrameLocks noGrp="1"/>
          </p:cNvGraphicFramePr>
          <p:nvPr>
            <p:extLst>
              <p:ext uri="{D42A27DB-BD31-4B8C-83A1-F6EECF244321}">
                <p14:modId xmlns:p14="http://schemas.microsoft.com/office/powerpoint/2010/main" val="1342768066"/>
              </p:ext>
            </p:extLst>
          </p:nvPr>
        </p:nvGraphicFramePr>
        <p:xfrm>
          <a:off x="-1356" y="836712"/>
          <a:ext cx="9145355" cy="5966461"/>
        </p:xfrm>
        <a:graphic>
          <a:graphicData uri="http://schemas.openxmlformats.org/drawingml/2006/table">
            <a:tbl>
              <a:tblPr/>
              <a:tblGrid>
                <a:gridCol w="1017384">
                  <a:extLst>
                    <a:ext uri="{9D8B030D-6E8A-4147-A177-3AD203B41FA5}">
                      <a16:colId xmlns:a16="http://schemas.microsoft.com/office/drawing/2014/main" val="20000"/>
                    </a:ext>
                  </a:extLst>
                </a:gridCol>
                <a:gridCol w="1015535">
                  <a:extLst>
                    <a:ext uri="{9D8B030D-6E8A-4147-A177-3AD203B41FA5}">
                      <a16:colId xmlns:a16="http://schemas.microsoft.com/office/drawing/2014/main" val="20001"/>
                    </a:ext>
                  </a:extLst>
                </a:gridCol>
                <a:gridCol w="1015533">
                  <a:extLst>
                    <a:ext uri="{9D8B030D-6E8A-4147-A177-3AD203B41FA5}">
                      <a16:colId xmlns:a16="http://schemas.microsoft.com/office/drawing/2014/main" val="20002"/>
                    </a:ext>
                  </a:extLst>
                </a:gridCol>
                <a:gridCol w="1021083">
                  <a:extLst>
                    <a:ext uri="{9D8B030D-6E8A-4147-A177-3AD203B41FA5}">
                      <a16:colId xmlns:a16="http://schemas.microsoft.com/office/drawing/2014/main" val="20003"/>
                    </a:ext>
                  </a:extLst>
                </a:gridCol>
                <a:gridCol w="935993">
                  <a:extLst>
                    <a:ext uri="{9D8B030D-6E8A-4147-A177-3AD203B41FA5}">
                      <a16:colId xmlns:a16="http://schemas.microsoft.com/office/drawing/2014/main" val="20004"/>
                    </a:ext>
                  </a:extLst>
                </a:gridCol>
                <a:gridCol w="1091375">
                  <a:extLst>
                    <a:ext uri="{9D8B030D-6E8A-4147-A177-3AD203B41FA5}">
                      <a16:colId xmlns:a16="http://schemas.microsoft.com/office/drawing/2014/main" val="20005"/>
                    </a:ext>
                  </a:extLst>
                </a:gridCol>
                <a:gridCol w="1015535">
                  <a:extLst>
                    <a:ext uri="{9D8B030D-6E8A-4147-A177-3AD203B41FA5}">
                      <a16:colId xmlns:a16="http://schemas.microsoft.com/office/drawing/2014/main" val="20006"/>
                    </a:ext>
                  </a:extLst>
                </a:gridCol>
                <a:gridCol w="1015533">
                  <a:extLst>
                    <a:ext uri="{9D8B030D-6E8A-4147-A177-3AD203B41FA5}">
                      <a16:colId xmlns:a16="http://schemas.microsoft.com/office/drawing/2014/main" val="20007"/>
                    </a:ext>
                  </a:extLst>
                </a:gridCol>
                <a:gridCol w="1017384">
                  <a:extLst>
                    <a:ext uri="{9D8B030D-6E8A-4147-A177-3AD203B41FA5}">
                      <a16:colId xmlns:a16="http://schemas.microsoft.com/office/drawing/2014/main" val="20008"/>
                    </a:ext>
                  </a:extLst>
                </a:gridCol>
              </a:tblGrid>
              <a:tr h="63023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outerShdw blurRad="38100" dist="38100" dir="2700000" algn="tl">
                              <a:srgbClr val="000000"/>
                            </a:outerShdw>
                          </a:effectLst>
                          <a:latin typeface="Times New Roman" charset="0"/>
                          <a:ea typeface="新細明體" charset="0"/>
                          <a:cs typeface="新細明體" charset="0"/>
                        </a:rPr>
                        <a:t>猶太人和外邦人合一的愛</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00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合一平等</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愛的見証</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1-3</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4-6</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教條</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應用</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地位</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實踐</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48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信念</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行為</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861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特權</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責任</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32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問候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1:1-2</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地位</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1:1-3-23</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復和</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獨一性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3</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合一</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1-16</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聖潔</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4:1-5</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順服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5:21-6:9</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6:10-20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愛</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6:21-24</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73075">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羅馬</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9688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公元</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60</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年秋 </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第一次於羅馬被監禁</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350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srgbClr val="FFFFFF"/>
                </a:solidFill>
                <a:latin typeface="Comic Sans MS" charset="0"/>
                <a:ea typeface="ＭＳ Ｐゴシック" charset="0"/>
                <a:cs typeface="ＭＳ Ｐゴシック" charset="0"/>
              </a:rPr>
              <a:t>Yet I hold this against you: </a:t>
            </a:r>
          </a:p>
          <a:p>
            <a:pPr algn="ctr" defTabSz="914400" fontAlgn="base">
              <a:spcBef>
                <a:spcPct val="0"/>
              </a:spcBef>
              <a:spcAft>
                <a:spcPct val="0"/>
              </a:spcAft>
              <a:defRPr/>
            </a:pPr>
            <a:r>
              <a:rPr lang="en-US" sz="4000" b="1" i="1" dirty="0">
                <a:solidFill>
                  <a:srgbClr val="FFFFFF"/>
                </a:solidFill>
                <a:latin typeface="Comic Sans MS" charset="0"/>
                <a:ea typeface="ＭＳ Ｐゴシック" charset="0"/>
                <a:cs typeface="ＭＳ Ｐゴシック" charset="0"/>
              </a:rPr>
              <a:t>You have forsaken </a:t>
            </a:r>
            <a:br>
              <a:rPr lang="en-US" sz="4000" b="1" i="1" dirty="0">
                <a:solidFill>
                  <a:srgbClr val="FFFFFF"/>
                </a:solidFill>
                <a:latin typeface="Comic Sans MS" charset="0"/>
                <a:ea typeface="ＭＳ Ｐゴシック" charset="0"/>
                <a:cs typeface="ＭＳ Ｐゴシック" charset="0"/>
              </a:rPr>
            </a:br>
            <a:r>
              <a:rPr lang="en-US" sz="4000" b="1" i="1" dirty="0">
                <a:solidFill>
                  <a:srgbClr val="FFFFFF"/>
                </a:solidFill>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38862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92333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zh-CN" altLang="en-US" sz="5400" b="1" i="1" dirty="0">
                <a:solidFill>
                  <a:srgbClr val="FFFFFF"/>
                </a:solidFill>
                <a:latin typeface="Comic Sans MS" charset="0"/>
                <a:ea typeface="ＭＳ Ｐゴシック" charset="0"/>
                <a:cs typeface="ＭＳ Ｐゴシック" charset="0"/>
              </a:rPr>
              <a:t>还记得你的初恋吗？</a:t>
            </a:r>
            <a:endParaRPr lang="en-US" sz="5400" b="1" i="1" dirty="0">
              <a:solidFill>
                <a:srgbClr val="FFFFFF"/>
              </a:solidFill>
              <a:latin typeface="Comic Sans MS" charset="0"/>
              <a:ea typeface="ＭＳ Ｐゴシック" charset="0"/>
              <a:cs typeface="ＭＳ Ｐゴシック" charset="0"/>
            </a:endParaRPr>
          </a:p>
        </p:txBody>
      </p:sp>
      <p:pic>
        <p:nvPicPr>
          <p:cNvPr id="2" name="Picture 1" descr="rev 2v4 handshold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2885805337"/>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a:solidFill>
                  <a:srgbClr val="FFFFFF"/>
                </a:solidFill>
                <a:latin typeface="SimSun" pitchFamily="2" charset="-122"/>
                <a:ea typeface="SimSun" pitchFamily="2" charset="-122"/>
                <a:cs typeface="+mn-cs"/>
              </a:rPr>
              <a:t>然而有一件事我要责备你、就是你把起初的爱心离弃了。 </a:t>
            </a:r>
            <a:endParaRPr lang="en-US" sz="4400" b="1">
              <a:solidFill>
                <a:srgbClr val="FFFFFF"/>
              </a:solidFill>
              <a:latin typeface="SimSun" pitchFamily="2" charset="-122"/>
              <a:ea typeface="SimSun" pitchFamily="2" charset="-122"/>
              <a:cs typeface="+mn-cs"/>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dirty="0">
                <a:solidFill>
                  <a:srgbClr val="FFFFFF"/>
                </a:solidFill>
                <a:latin typeface="SimSun" pitchFamily="2" charset="-122"/>
                <a:ea typeface="SimSun" pitchFamily="2" charset="-122"/>
              </a:rPr>
              <a:t>启 示 录</a:t>
            </a:r>
            <a:r>
              <a:rPr lang="en-US" altLang="ja-JP" sz="4000" b="1" dirty="0">
                <a:solidFill>
                  <a:srgbClr val="FFFFFF"/>
                </a:solidFill>
                <a:latin typeface="SimSun" pitchFamily="2" charset="-122"/>
                <a:ea typeface="SimSun" pitchFamily="2" charset="-122"/>
              </a:rPr>
              <a:t> </a:t>
            </a:r>
            <a:r>
              <a:rPr lang="en-US" altLang="ja-JP" sz="4000" b="1" dirty="0">
                <a:solidFill>
                  <a:srgbClr val="FFFFFF"/>
                </a:solidFill>
              </a:rPr>
              <a:t>2:4</a:t>
            </a:r>
            <a:endParaRPr lang="en-US" sz="4000" b="1" dirty="0">
              <a:solidFill>
                <a:srgbClr val="FFFFFF"/>
              </a:solidFill>
            </a:endParaRPr>
          </a:p>
        </p:txBody>
      </p:sp>
    </p:spTree>
    <p:extLst>
      <p:ext uri="{BB962C8B-B14F-4D97-AF65-F5344CB8AC3E}">
        <p14:creationId xmlns:p14="http://schemas.microsoft.com/office/powerpoint/2010/main" val="2315350506"/>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士 每 拿</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 示 录</a:t>
            </a:r>
            <a:r>
              <a:rPr lang="en-US" sz="7200" dirty="0">
                <a:solidFill>
                  <a:schemeClr val="bg1"/>
                </a:solidFill>
                <a:latin typeface="Arial" charset="0"/>
                <a:ea typeface="Osaka" charset="0"/>
                <a:cs typeface="Arial" charset="0"/>
              </a:rPr>
              <a:t> 2:8-11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51549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TW" altLang="en-US" b="1" dirty="0">
                <a:latin typeface="Arial" charset="0"/>
                <a:ea typeface="ＭＳ Ｐゴシック" charset="0"/>
              </a:rPr>
              <a:t>痛苦 却坚定</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HT" altLang="en-US" sz="5400" b="1" dirty="0">
                <a:solidFill>
                  <a:srgbClr val="FFFFFF"/>
                </a:solidFill>
                <a:effectLst>
                  <a:glow rad="241300">
                    <a:srgbClr val="000000"/>
                  </a:glow>
                </a:effectLst>
                <a:latin typeface="Arial" charset="0"/>
                <a:ea typeface="ＭＳ Ｐゴシック" charset="0"/>
              </a:rPr>
              <a:t>士 每 拿</a:t>
            </a:r>
          </a:p>
          <a:p>
            <a:pPr defTabSz="457035"/>
            <a:r>
              <a:rPr lang="en-US" sz="4000" b="1" dirty="0">
                <a:solidFill>
                  <a:srgbClr val="FFFFFF"/>
                </a:solidFill>
                <a:effectLst>
                  <a:glow rad="241300">
                    <a:srgbClr val="000000"/>
                  </a:glow>
                </a:effectLst>
                <a:latin typeface="Arial" charset="0"/>
                <a:ea typeface="ＭＳ Ｐゴシック" charset="0"/>
              </a:rPr>
              <a:t>(</a:t>
            </a:r>
            <a:r>
              <a:rPr lang="zh-CN" altLang="en-US" sz="4000" b="1" dirty="0">
                <a:solidFill>
                  <a:srgbClr val="FFFFFF"/>
                </a:solidFill>
                <a:effectLst>
                  <a:glow rad="241300">
                    <a:srgbClr val="000000"/>
                  </a:glow>
                </a:effectLst>
                <a:latin typeface="Arial" charset="0"/>
                <a:ea typeface="ＭＳ Ｐゴシック" charset="0"/>
              </a:rPr>
              <a:t>启示录</a:t>
            </a:r>
            <a:r>
              <a:rPr lang="en-US" sz="4000" b="1" dirty="0">
                <a:solidFill>
                  <a:srgbClr val="FFFFFF"/>
                </a:solidFill>
                <a:effectLst>
                  <a:glow rad="241300">
                    <a:srgbClr val="000000"/>
                  </a:glow>
                </a:effectLst>
                <a:latin typeface="Arial" charset="0"/>
                <a:ea typeface="ＭＳ Ｐゴシック" charset="0"/>
              </a:rPr>
              <a:t>. 2:8-11)</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9894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7770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国际祷告日</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国际祷告日：为受逼迫的教会</a:t>
            </a:r>
            <a:r>
              <a:rPr lang="en-US" sz="5400" b="1" dirty="0">
                <a:solidFill>
                  <a:srgbClr val="FFFFFF"/>
                </a:solidFill>
                <a:effectLst>
                  <a:glow rad="241300">
                    <a:srgbClr val="000000"/>
                  </a:glow>
                </a:effectLst>
                <a:latin typeface="Arial" charset="0"/>
                <a:ea typeface="ＭＳ Ｐゴシック" charset="0"/>
              </a:rPr>
              <a:t>11-10-2013</a:t>
            </a:r>
          </a:p>
        </p:txBody>
      </p:sp>
    </p:spTree>
    <p:extLst>
      <p:ext uri="{BB962C8B-B14F-4D97-AF65-F5344CB8AC3E}">
        <p14:creationId xmlns:p14="http://schemas.microsoft.com/office/powerpoint/2010/main" val="2004320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2013</a:t>
            </a:r>
            <a:r>
              <a:rPr lang="zh-CN" altLang="en-US" sz="5400" b="1" dirty="0">
                <a:solidFill>
                  <a:srgbClr val="FFFFFF"/>
                </a:solidFill>
                <a:effectLst>
                  <a:glow rad="241300">
                    <a:srgbClr val="000000"/>
                  </a:glow>
                </a:effectLst>
                <a:latin typeface="Arial" charset="0"/>
                <a:ea typeface="ＭＳ Ｐゴシック" charset="0"/>
              </a:rPr>
              <a:t>年</a:t>
            </a:r>
            <a:r>
              <a:rPr lang="en-US" altLang="zh-CN" sz="5400" b="1" dirty="0">
                <a:solidFill>
                  <a:srgbClr val="FFFFFF"/>
                </a:solidFill>
                <a:effectLst>
                  <a:glow rad="241300">
                    <a:srgbClr val="000000"/>
                  </a:glow>
                </a:effectLst>
                <a:latin typeface="Arial" charset="0"/>
                <a:ea typeface="ＭＳ Ｐゴシック" charset="0"/>
              </a:rPr>
              <a:t>9</a:t>
            </a:r>
            <a:r>
              <a:rPr lang="zh-CN" altLang="en-US" sz="5400" b="1" dirty="0">
                <a:solidFill>
                  <a:srgbClr val="FFFFFF"/>
                </a:solidFill>
                <a:effectLst>
                  <a:glow rad="241300">
                    <a:srgbClr val="000000"/>
                  </a:glow>
                </a:effectLst>
                <a:latin typeface="Arial" charset="0"/>
                <a:ea typeface="ＭＳ Ｐゴシック" charset="0"/>
              </a:rPr>
              <a:t>月</a:t>
            </a:r>
            <a:r>
              <a:rPr lang="en-US" altLang="zh-CN" sz="5400" b="1" dirty="0">
                <a:solidFill>
                  <a:srgbClr val="FFFFFF"/>
                </a:solidFill>
                <a:effectLst>
                  <a:glow rad="241300">
                    <a:srgbClr val="000000"/>
                  </a:glow>
                </a:effectLst>
                <a:latin typeface="Arial" charset="0"/>
                <a:ea typeface="ＭＳ Ｐゴシック" charset="0"/>
              </a:rPr>
              <a:t>22</a:t>
            </a:r>
            <a:r>
              <a:rPr lang="zh-CN" altLang="en-US" sz="5400" b="1" dirty="0">
                <a:solidFill>
                  <a:srgbClr val="FFFFFF"/>
                </a:solidFill>
                <a:effectLst>
                  <a:glow rad="241300">
                    <a:srgbClr val="000000"/>
                  </a:glow>
                </a:effectLst>
                <a:latin typeface="Arial" charset="0"/>
                <a:ea typeface="ＭＳ Ｐゴシック" charset="0"/>
              </a:rPr>
              <a:t>日</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554105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84740" y="4035731"/>
            <a:ext cx="3209026" cy="830997"/>
          </a:xfrm>
          <a:prstGeom prst="rect">
            <a:avLst/>
          </a:prstGeom>
          <a:solidFill>
            <a:schemeClr val="accent5">
              <a:lumMod val="75000"/>
            </a:schemeClr>
          </a:solidFill>
        </p:spPr>
        <p:txBody>
          <a:bodyPr wrap="square" rtlCol="0">
            <a:spAutoFit/>
          </a:bodyPr>
          <a:lstStyle/>
          <a:p>
            <a:pPr algn="ctr"/>
            <a:r>
              <a:rPr lang="zh-CN" altLang="en-US" sz="4800" b="1" dirty="0"/>
              <a:t>巴基斯坦</a:t>
            </a:r>
            <a:endParaRPr lang="en-GB" sz="4800" b="1" dirty="0"/>
          </a:p>
        </p:txBody>
      </p:sp>
      <p:sp>
        <p:nvSpPr>
          <p:cNvPr id="4" name="TextBox 3"/>
          <p:cNvSpPr txBox="1"/>
          <p:nvPr/>
        </p:nvSpPr>
        <p:spPr>
          <a:xfrm>
            <a:off x="3595990" y="2703861"/>
            <a:ext cx="3978002" cy="769441"/>
          </a:xfrm>
          <a:prstGeom prst="rect">
            <a:avLst/>
          </a:prstGeom>
          <a:solidFill>
            <a:schemeClr val="accent5">
              <a:lumMod val="75000"/>
            </a:schemeClr>
          </a:solidFill>
        </p:spPr>
        <p:txBody>
          <a:bodyPr wrap="square" rtlCol="0">
            <a:spAutoFit/>
          </a:bodyPr>
          <a:lstStyle/>
          <a:p>
            <a:pPr algn="ctr"/>
            <a:r>
              <a:rPr lang="zh-CN" altLang="en-US" sz="4400" b="1" dirty="0">
                <a:solidFill>
                  <a:srgbClr val="FFFFFF"/>
                </a:solidFill>
              </a:rPr>
              <a:t>白沙瓦</a:t>
            </a:r>
            <a:endParaRPr lang="en-GB" sz="4400" b="1" dirty="0">
              <a:solidFill>
                <a:srgbClr val="FFFFFF"/>
              </a:solidFill>
            </a:endParaRPr>
          </a:p>
        </p:txBody>
      </p:sp>
    </p:spTree>
    <p:extLst>
      <p:ext uri="{BB962C8B-B14F-4D97-AF65-F5344CB8AC3E}">
        <p14:creationId xmlns:p14="http://schemas.microsoft.com/office/powerpoint/2010/main" val="354877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121927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2541319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246658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814946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br>
              <a:rPr lang="en-US" sz="5400" b="1" dirty="0">
                <a:effectLst>
                  <a:glow rad="241300">
                    <a:schemeClr val="tx1"/>
                  </a:glow>
                </a:effectLst>
                <a:latin typeface="Arial" charset="0"/>
                <a:ea typeface="ＭＳ Ｐゴシック" charset="0"/>
              </a:rPr>
            </a:br>
            <a:r>
              <a:rPr lang="zh-CN" altLang="en-US" sz="4000" b="1" dirty="0">
                <a:effectLst>
                  <a:glow rad="241300">
                    <a:schemeClr val="tx1"/>
                  </a:glow>
                </a:effectLst>
                <a:latin typeface="Arial" charset="0"/>
                <a:ea typeface="ＭＳ Ｐゴシック" charset="0"/>
              </a:rPr>
              <a:t>万圣堂教会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2192083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3104653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艾尚和妮哈</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190789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90 </a:t>
            </a:r>
            <a:r>
              <a:rPr lang="zh-CN" altLang="en-US" sz="5400" b="1" dirty="0">
                <a:solidFill>
                  <a:srgbClr val="FFFFFF"/>
                </a:solidFill>
                <a:effectLst>
                  <a:glow rad="241300">
                    <a:srgbClr val="000000"/>
                  </a:glow>
                </a:effectLst>
                <a:latin typeface="Arial" charset="0"/>
                <a:ea typeface="ＭＳ Ｐゴシック" charset="0"/>
              </a:rPr>
              <a:t>被杀</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150 </a:t>
            </a:r>
            <a:r>
              <a:rPr lang="zh-CN" altLang="en-US" sz="5400" b="1" dirty="0">
                <a:solidFill>
                  <a:srgbClr val="FFFFFF"/>
                </a:solidFill>
                <a:effectLst>
                  <a:glow rad="241300">
                    <a:srgbClr val="000000"/>
                  </a:glow>
                </a:effectLst>
                <a:latin typeface="Arial" charset="0"/>
                <a:ea typeface="ＭＳ Ｐゴシック" charset="0"/>
              </a:rPr>
              <a:t>受伤</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13 </a:t>
            </a:r>
            <a:r>
              <a:rPr lang="zh-CN" altLang="en-US" sz="5400" b="1" dirty="0">
                <a:solidFill>
                  <a:srgbClr val="FFFFFF"/>
                </a:solidFill>
                <a:effectLst>
                  <a:glow rad="241300">
                    <a:srgbClr val="000000"/>
                  </a:glow>
                </a:effectLst>
                <a:latin typeface="Arial" charset="0"/>
                <a:ea typeface="ＭＳ Ｐゴシック" charset="0"/>
              </a:rPr>
              <a:t>寡妇</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36 </a:t>
            </a:r>
            <a:r>
              <a:rPr lang="zh-CN" altLang="en-US" sz="5400" b="1" dirty="0">
                <a:solidFill>
                  <a:srgbClr val="FFFFFF"/>
                </a:solidFill>
                <a:effectLst>
                  <a:glow rad="241300">
                    <a:srgbClr val="000000"/>
                  </a:glow>
                </a:effectLst>
                <a:latin typeface="Arial" charset="0"/>
                <a:ea typeface="ＭＳ Ｐゴシック" charset="0"/>
              </a:rPr>
              <a:t>孤儿</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53 </a:t>
            </a:r>
            <a:r>
              <a:rPr lang="zh-CN" altLang="en-US" sz="5400" b="1" dirty="0">
                <a:solidFill>
                  <a:srgbClr val="FFFFFF"/>
                </a:solidFill>
                <a:effectLst>
                  <a:glow rad="241300">
                    <a:srgbClr val="000000"/>
                  </a:glow>
                </a:effectLst>
                <a:latin typeface="Arial" charset="0"/>
                <a:ea typeface="ＭＳ Ｐゴシック" charset="0"/>
              </a:rPr>
              <a:t>个家庭失去主要劳力</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886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3612169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没有医生</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000008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76533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zh-CN" altLang="en-US" b="1" dirty="0">
                <a:latin typeface="Arial" charset="0"/>
                <a:ea typeface="ＭＳ Ｐゴシック" charset="0"/>
              </a:rPr>
              <a:t>你在 哪方面为信仰受苦？</a:t>
            </a:r>
            <a:endParaRPr lang="en-US" b="1" dirty="0">
              <a:latin typeface="Arial" charset="0"/>
              <a:ea typeface="ＭＳ Ｐゴシック" charset="0"/>
            </a:endParaRPr>
          </a:p>
        </p:txBody>
      </p:sp>
    </p:spTree>
    <p:extLst>
      <p:ext uri="{BB962C8B-B14F-4D97-AF65-F5344CB8AC3E}">
        <p14:creationId xmlns:p14="http://schemas.microsoft.com/office/powerpoint/2010/main" val="2267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zh-CN" altLang="en-US" b="1" dirty="0">
                <a:latin typeface="Arial" charset="0"/>
                <a:ea typeface="ＭＳ Ｐゴシック" charset="0"/>
              </a:rPr>
              <a:t>耶稣希望你如何应对苦难？</a:t>
            </a:r>
            <a:endParaRPr lang="en-US" b="1" dirty="0">
              <a:latin typeface="Arial" charset="0"/>
              <a:ea typeface="ＭＳ Ｐゴシック" charset="0"/>
            </a:endParaRPr>
          </a:p>
        </p:txBody>
      </p:sp>
    </p:spTree>
    <p:extLst>
      <p:ext uri="{BB962C8B-B14F-4D97-AF65-F5344CB8AC3E}">
        <p14:creationId xmlns:p14="http://schemas.microsoft.com/office/powerpoint/2010/main" val="3210378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53960"/>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5"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effectLst>
                  <a:outerShdw blurRad="38100" dist="38100" dir="2700000" algn="tl">
                    <a:srgbClr val="000000"/>
                  </a:outerShdw>
                </a:effectLst>
                <a:latin typeface="Arial" charset="0"/>
                <a:cs typeface="Arial" charset="0"/>
              </a:rPr>
              <a:t>Dr. Rick Griffith • Singapore Bible College • </a:t>
            </a:r>
            <a:r>
              <a:rPr lang="en-US" sz="1600" b="1" i="1" dirty="0" err="1">
                <a:solidFill>
                  <a:srgbClr val="E5E5FF"/>
                </a:solidFill>
                <a:effectLst>
                  <a:outerShdw blurRad="38100" dist="38100" dir="2700000" algn="tl">
                    <a:srgbClr val="000000"/>
                  </a:outerShdw>
                </a:effectLst>
                <a:latin typeface="Arial" charset="0"/>
                <a:cs typeface="Arial" charset="0"/>
              </a:rPr>
              <a:t>biblestudydownloads.com</a:t>
            </a:r>
            <a:endParaRPr lang="en-US" sz="1600" b="1" i="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06939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3988412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588356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234037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0360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七星和七个金灯台指什么</a:t>
            </a:r>
            <a:r>
              <a:rPr lang="en-US" sz="4000" b="1" dirty="0">
                <a:solidFill>
                  <a:schemeClr val="bg1"/>
                </a:solidFill>
                <a:effectLst>
                  <a:glow rad="152400">
                    <a:schemeClr val="tx1"/>
                  </a:glow>
                </a:effectLst>
                <a:latin typeface="Arial"/>
                <a:cs typeface="Arial"/>
              </a:rPr>
              <a:t> (1:20)?</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794223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4206932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20260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11387257"/>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34878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extLst>
      <p:ext uri="{BB962C8B-B14F-4D97-AF65-F5344CB8AC3E}">
        <p14:creationId xmlns:p14="http://schemas.microsoft.com/office/powerpoint/2010/main" val="57134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7" tIns="45704" rIns="91407" bIns="45704"/>
          <a:lstStyle/>
          <a:p>
            <a:pPr defTabSz="914071" eaLnBrk="1" hangingPunct="1"/>
            <a:endParaRPr lang="en-US">
              <a:solidFill>
                <a:prstClr val="white"/>
              </a:solidFill>
            </a:endParaRPr>
          </a:p>
        </p:txBody>
      </p:sp>
      <p:sp>
        <p:nvSpPr>
          <p:cNvPr id="206852" name="Text Box 6"/>
          <p:cNvSpPr txBox="1">
            <a:spLocks noChangeArrowheads="1"/>
          </p:cNvSpPr>
          <p:nvPr/>
        </p:nvSpPr>
        <p:spPr bwMode="auto">
          <a:xfrm>
            <a:off x="8442325" y="41279"/>
            <a:ext cx="698111"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a:r>
              <a:rPr lang="en-US" b="1">
                <a:solidFill>
                  <a:srgbClr val="FFFFFF"/>
                </a:solidFill>
                <a:latin typeface="Arial"/>
                <a:cs typeface="Arial"/>
              </a:rPr>
              <a:t>176</a:t>
            </a:r>
            <a:endParaRPr lang="en-US">
              <a:solidFill>
                <a:srgbClr val="FFFFFF"/>
              </a:solidFill>
              <a:latin typeface="Arial"/>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zh-CN" altLang="en-US" sz="3600" b="1" dirty="0">
                <a:solidFill>
                  <a:srgbClr val="FFFFFF"/>
                </a:solidFill>
                <a:latin typeface="Arial" charset="0"/>
                <a:cs typeface="Arial" charset="0"/>
              </a:rPr>
              <a:t>以弗所是</a:t>
            </a:r>
            <a:br>
              <a:rPr lang="en-US" altLang="zh-CN" sz="3600" b="1" dirty="0">
                <a:solidFill>
                  <a:srgbClr val="FFFFFF"/>
                </a:solidFill>
                <a:latin typeface="Arial" charset="0"/>
                <a:cs typeface="Arial" charset="0"/>
              </a:rPr>
            </a:br>
            <a:r>
              <a:rPr lang="zh-CN" altLang="en-US" sz="3600" b="1" dirty="0">
                <a:solidFill>
                  <a:srgbClr val="FFFFFF"/>
                </a:solidFill>
                <a:latin typeface="Arial" charset="0"/>
                <a:cs typeface="Arial" charset="0"/>
              </a:rPr>
              <a:t>亚洲的首都</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66170243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dirty="0">
                <a:solidFill>
                  <a:srgbClr val="FFFFFF"/>
                </a:solidFill>
                <a:latin typeface="SimSun" pitchFamily="2" charset="-122"/>
                <a:ea typeface="SimSun" pitchFamily="2" charset="-122"/>
              </a:rPr>
              <a:t>然而有一件事我要责备你、就是你把起初的爱心离弃了。 </a:t>
            </a:r>
            <a:endParaRPr lang="en-US" sz="4400" b="1" dirty="0">
              <a:solidFill>
                <a:srgbClr val="FFFFFF"/>
              </a:solidFill>
              <a:latin typeface="SimSun" pitchFamily="2" charset="-122"/>
              <a:ea typeface="SimSun" pitchFamily="2" charset="-122"/>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a:solidFill>
                  <a:srgbClr val="FFFFFF"/>
                </a:solidFill>
                <a:latin typeface="SimSun" pitchFamily="2" charset="-122"/>
                <a:ea typeface="SimSun" pitchFamily="2" charset="-122"/>
              </a:rPr>
              <a:t>启 示 录</a:t>
            </a:r>
            <a:r>
              <a:rPr lang="en-US" altLang="ja-JP" sz="4000" b="1">
                <a:solidFill>
                  <a:srgbClr val="FFFFFF"/>
                </a:solidFill>
                <a:latin typeface="SimSun" pitchFamily="2" charset="-122"/>
                <a:ea typeface="SimSun" pitchFamily="2" charset="-122"/>
              </a:rPr>
              <a:t> </a:t>
            </a:r>
            <a:r>
              <a:rPr lang="en-US" altLang="ja-JP" sz="4000" b="1">
                <a:solidFill>
                  <a:srgbClr val="FFFFFF"/>
                </a:solidFill>
              </a:rPr>
              <a:t>2:4</a:t>
            </a:r>
            <a:endParaRPr lang="en-US" sz="4000" b="1">
              <a:solidFill>
                <a:srgbClr val="FFFFFF"/>
              </a:solidFill>
            </a:endParaRPr>
          </a:p>
        </p:txBody>
      </p:sp>
    </p:spTree>
    <p:extLst>
      <p:ext uri="{BB962C8B-B14F-4D97-AF65-F5344CB8AC3E}">
        <p14:creationId xmlns:p14="http://schemas.microsoft.com/office/powerpoint/2010/main" val="2973989720"/>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zh-CN" altLang="en-US" sz="4000" b="1" dirty="0">
                <a:latin typeface="Arial" charset="0"/>
                <a:ea typeface="Osaka" charset="0"/>
                <a:cs typeface="Osaka" charset="0"/>
              </a:rPr>
              <a:t>如何应对苦难？</a:t>
            </a:r>
            <a:br>
              <a:rPr lang="en-US" altLang="zh-CN" sz="4000" b="1" dirty="0">
                <a:latin typeface="Arial" charset="0"/>
                <a:ea typeface="Osaka" charset="0"/>
                <a:cs typeface="Osaka" charset="0"/>
              </a:rPr>
            </a:br>
            <a:r>
              <a:rPr lang="zh-CN" altLang="en-US" sz="4000" b="1" dirty="0">
                <a:latin typeface="Arial" charset="0"/>
                <a:ea typeface="Osaka" charset="0"/>
                <a:cs typeface="Osaka" charset="0"/>
              </a:rPr>
              <a:t>耶稣给士每拿教会</a:t>
            </a:r>
            <a:r>
              <a:rPr lang="en-US" altLang="zh-CN" sz="4000" b="1" dirty="0">
                <a:latin typeface="Arial" charset="0"/>
                <a:ea typeface="Osaka" charset="0"/>
                <a:cs typeface="Osaka" charset="0"/>
              </a:rPr>
              <a:t>3</a:t>
            </a:r>
            <a:r>
              <a:rPr lang="zh-CN" altLang="en-US" sz="4000" b="1" dirty="0">
                <a:latin typeface="Arial" charset="0"/>
                <a:ea typeface="Osaka" charset="0"/>
                <a:cs typeface="Osaka" charset="0"/>
              </a:rPr>
              <a:t>个方法</a:t>
            </a:r>
            <a:endParaRPr lang="en-US" sz="4000" b="1" dirty="0">
              <a:solidFill>
                <a:schemeClr val="bg1"/>
              </a:solidFill>
              <a:latin typeface="Arial" charset="0"/>
              <a:ea typeface="Osaka" charset="0"/>
              <a:cs typeface="Osaka"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469713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20639409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77572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29879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zh-CN" altLang="en-US" sz="4400" b="1" dirty="0">
                <a:latin typeface="Arial"/>
                <a:ea typeface="Times New Roman"/>
                <a:cs typeface="Arial"/>
              </a:rPr>
              <a:t>感谢耶稣</a:t>
            </a:r>
            <a:br>
              <a:rPr lang="en-US" altLang="zh-CN" sz="4400" b="1" dirty="0">
                <a:latin typeface="Arial"/>
                <a:ea typeface="Times New Roman"/>
                <a:cs typeface="Arial"/>
              </a:rPr>
            </a:br>
            <a:r>
              <a:rPr lang="zh-CN" altLang="en-US" sz="4400" b="1" dirty="0">
                <a:latin typeface="Arial"/>
                <a:ea typeface="Times New Roman"/>
                <a:cs typeface="Arial"/>
              </a:rPr>
              <a:t>祂知道你正在受何种苦</a:t>
            </a:r>
            <a:endParaRPr lang="en-US" sz="19900" b="1" dirty="0"/>
          </a:p>
        </p:txBody>
      </p:sp>
    </p:spTree>
    <p:extLst>
      <p:ext uri="{BB962C8B-B14F-4D97-AF65-F5344CB8AC3E}">
        <p14:creationId xmlns:p14="http://schemas.microsoft.com/office/powerpoint/2010/main" val="334599956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abcnews.go.com</a:t>
            </a:r>
            <a:r>
              <a:rPr lang="en-US" sz="1600" b="1" dirty="0">
                <a:solidFill>
                  <a:srgbClr val="FFFFFF"/>
                </a:solidFill>
              </a:rPr>
              <a:t>/Health/meet-toddler-feels-pain/</a:t>
            </a:r>
            <a:r>
              <a:rPr lang="en-US" sz="1600" b="1" dirty="0" err="1">
                <a:solidFill>
                  <a:srgbClr val="FFFFFF"/>
                </a:solidFill>
              </a:rPr>
              <a:t>story?id</a:t>
            </a:r>
            <a:r>
              <a:rPr lang="en-US" sz="1600" b="1" dirty="0">
                <a:solidFill>
                  <a:srgbClr val="FFFFFF"/>
                </a:solidFill>
              </a:rPr>
              <a:t>=20658484</a:t>
            </a:r>
            <a:endParaRPr lang="en-US" sz="1100" b="1" dirty="0">
              <a:solidFill>
                <a:srgbClr val="FFFFFF"/>
              </a:solidFil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a:srcRect l="25690" t="3174" r="22230" b="3604"/>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zh-CN" altLang="en-US" sz="6000" b="1" dirty="0">
                <a:effectLst>
                  <a:glow rad="152400">
                    <a:schemeClr val="tx1"/>
                  </a:glow>
                </a:effectLst>
              </a:rPr>
              <a:t>以撒 布朗</a:t>
            </a:r>
            <a:br>
              <a:rPr lang="en-US" altLang="zh-CN" sz="6000" b="1" dirty="0">
                <a:effectLst>
                  <a:glow rad="152400">
                    <a:schemeClr val="tx1"/>
                  </a:glow>
                </a:effectLst>
              </a:rPr>
            </a:br>
            <a:r>
              <a:rPr lang="zh-CN" altLang="en-US" b="1" dirty="0">
                <a:effectLst>
                  <a:glow rad="152400">
                    <a:schemeClr val="tx1"/>
                  </a:glow>
                </a:effectLst>
              </a:rPr>
              <a:t>感受不到痛的男孩</a:t>
            </a:r>
            <a:endParaRPr lang="en-US" b="1" dirty="0">
              <a:effectLst>
                <a:glow rad="152400">
                  <a:schemeClr val="tx1"/>
                </a:glow>
              </a:effectLst>
            </a:endParaRPr>
          </a:p>
        </p:txBody>
      </p:sp>
    </p:spTree>
    <p:extLst>
      <p:ext uri="{BB962C8B-B14F-4D97-AF65-F5344CB8AC3E}">
        <p14:creationId xmlns:p14="http://schemas.microsoft.com/office/powerpoint/2010/main" val="54314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www.medicaldaily.com</a:t>
            </a:r>
            <a:r>
              <a:rPr lang="en-US" sz="1600" b="1" dirty="0">
                <a:solidFill>
                  <a:srgbClr val="FFFFFF"/>
                </a:solidFill>
              </a:rPr>
              <a:t>/can-boy-who-feels-no-pain-help-chronic-pain-sufferers-261005</a:t>
            </a:r>
            <a:endParaRPr lang="en-US" sz="1100" b="1" dirty="0">
              <a:solidFill>
                <a:srgbClr val="FFFFFF"/>
              </a:solidFill>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当初医生得出诊断，他们说他们也不能做什么，至少当时是这样” 母亲凯莉回忆说。</a:t>
            </a:r>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不过他们可以利用以撒突变的基因，来帮助长期病痛的患者减轻痛苦！这想法真是不可思议</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上帝赐给我们以撒，也许是为了这个目的</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a:t>
            </a:r>
            <a:endParaRPr lang="en-US" sz="3200" b="1" dirty="0">
              <a:solidFill>
                <a:srgbClr val="FFFFFF"/>
              </a:solidFill>
              <a:effectLst>
                <a:glow rad="152400">
                  <a:srgbClr val="000000"/>
                </a:glow>
              </a:effectLst>
            </a:endParaRP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defTabSz="457035" eaLnBrk="1" fontAlgn="auto" hangingPunct="1">
              <a:spcBef>
                <a:spcPts val="0"/>
              </a:spcBef>
              <a:spcAft>
                <a:spcPts val="0"/>
              </a:spcAft>
            </a:pPr>
            <a:endParaRPr lang="en-US" sz="1800" dirty="0">
              <a:solidFill>
                <a:srgbClr val="000000"/>
              </a:solidFill>
              <a:latin typeface="Times New Roman"/>
              <a:ea typeface="+mn-ea"/>
              <a:cs typeface="+mn-cs"/>
            </a:endParaRPr>
          </a:p>
        </p:txBody>
      </p:sp>
    </p:spTree>
    <p:extLst>
      <p:ext uri="{BB962C8B-B14F-4D97-AF65-F5344CB8AC3E}">
        <p14:creationId xmlns:p14="http://schemas.microsoft.com/office/powerpoint/2010/main" val="25805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2"/>
          <p:cNvSpPr txBox="1">
            <a:spLocks noChangeArrowheads="1"/>
          </p:cNvSpPr>
          <p:nvPr/>
        </p:nvSpPr>
        <p:spPr bwMode="auto">
          <a:xfrm>
            <a:off x="257238" y="283779"/>
            <a:ext cx="8886762" cy="6574222"/>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defTabSz="457035"/>
            <a:r>
              <a:rPr lang="en-US" sz="3200" b="1" dirty="0">
                <a:solidFill>
                  <a:srgbClr val="FFFFFF"/>
                </a:solidFill>
              </a:rPr>
              <a:t>“</a:t>
            </a:r>
            <a:r>
              <a:rPr lang="zh-CN" altLang="en-US" sz="3200" b="1" dirty="0">
                <a:solidFill>
                  <a:srgbClr val="FFFFFF"/>
                </a:solidFill>
              </a:rPr>
              <a:t>对于不虔不义的，受苦不足为怪。但是为什么义人受苦？圣经给出一些答案。</a:t>
            </a:r>
            <a:r>
              <a:rPr lang="zh-CN" altLang="en-US" sz="3200" b="1" dirty="0">
                <a:solidFill>
                  <a:srgbClr val="FFFF00"/>
                </a:solidFill>
              </a:rPr>
              <a:t>受苦可能是因为：</a:t>
            </a:r>
            <a:endParaRPr lang="en-US" altLang="zh-CN" sz="3200" b="1" dirty="0">
              <a:solidFill>
                <a:srgbClr val="FFFF00"/>
              </a:solidFill>
            </a:endParaRPr>
          </a:p>
          <a:p>
            <a:pPr marL="0" lvl="3" algn="l" defTabSz="457035"/>
            <a:endParaRPr lang="en-US" sz="3200" b="1" dirty="0">
              <a:solidFill>
                <a:srgbClr val="FFFF00"/>
              </a:solidFill>
            </a:endParaRPr>
          </a:p>
          <a:p>
            <a:pPr marL="514194" lvl="4" indent="-514194" algn="l" defTabSz="457035">
              <a:buFont typeface="+mj-lt"/>
              <a:buAutoNum type="arabicPeriod"/>
            </a:pPr>
            <a:r>
              <a:rPr lang="zh-CN" altLang="en-US" sz="3200" b="1" dirty="0">
                <a:solidFill>
                  <a:srgbClr val="FFFF00"/>
                </a:solidFill>
              </a:rPr>
              <a:t>管教</a:t>
            </a:r>
            <a:r>
              <a:rPr lang="en-US" sz="3200" b="1" dirty="0">
                <a:solidFill>
                  <a:srgbClr val="FFFFFF"/>
                </a:solidFill>
              </a:rPr>
              <a:t> (</a:t>
            </a:r>
            <a:r>
              <a:rPr lang="zh-CN" altLang="en-US" sz="3200" b="1" dirty="0">
                <a:solidFill>
                  <a:srgbClr val="FFFFFF"/>
                </a:solidFill>
              </a:rPr>
              <a:t>林前，</a:t>
            </a:r>
            <a:r>
              <a:rPr lang="en-US" sz="3200" b="1" dirty="0">
                <a:solidFill>
                  <a:srgbClr val="FFFFFF"/>
                </a:solidFill>
              </a:rPr>
              <a:t>11:30-32; </a:t>
            </a:r>
            <a:r>
              <a:rPr lang="zh-CN" altLang="en-US" sz="3200" b="1" dirty="0">
                <a:solidFill>
                  <a:srgbClr val="FFFFFF"/>
                </a:solidFill>
              </a:rPr>
              <a:t>希伯来书，</a:t>
            </a:r>
            <a:r>
              <a:rPr lang="en-US" sz="3200" b="1" dirty="0">
                <a:solidFill>
                  <a:srgbClr val="FFFFFF"/>
                </a:solidFill>
              </a:rPr>
              <a:t>12:3-13), </a:t>
            </a:r>
          </a:p>
          <a:p>
            <a:pPr marL="514194" lvl="4" indent="-514194" algn="l" defTabSz="457035">
              <a:buFont typeface="+mj-lt"/>
              <a:buAutoNum type="arabicPeriod"/>
            </a:pPr>
            <a:r>
              <a:rPr lang="zh-CN" altLang="en-US" sz="3200" b="1" dirty="0">
                <a:solidFill>
                  <a:srgbClr val="FFFF00"/>
                </a:solidFill>
              </a:rPr>
              <a:t>预防，警戒</a:t>
            </a:r>
            <a:r>
              <a:rPr lang="en-US" sz="3200" b="1" dirty="0">
                <a:solidFill>
                  <a:srgbClr val="FFFFFF"/>
                </a:solidFill>
              </a:rPr>
              <a:t> (</a:t>
            </a:r>
            <a:r>
              <a:rPr lang="zh-CN" altLang="en-US" sz="3200" b="1" dirty="0">
                <a:solidFill>
                  <a:srgbClr val="FFFFFF"/>
                </a:solidFill>
              </a:rPr>
              <a:t>保罗身上的刺</a:t>
            </a:r>
            <a:r>
              <a:rPr lang="en-US" sz="3200" b="1" dirty="0">
                <a:solidFill>
                  <a:srgbClr val="FFFFFF"/>
                </a:solidFill>
              </a:rPr>
              <a:t>, </a:t>
            </a:r>
            <a:r>
              <a:rPr lang="zh-CN" altLang="en-US" sz="3200" b="1" dirty="0">
                <a:solidFill>
                  <a:srgbClr val="FFFFFF"/>
                </a:solidFill>
              </a:rPr>
              <a:t>林后</a:t>
            </a:r>
            <a:r>
              <a:rPr lang="en-US" sz="3200" b="1" dirty="0">
                <a:solidFill>
                  <a:srgbClr val="FFFFFF"/>
                </a:solidFill>
              </a:rPr>
              <a:t>12:7), </a:t>
            </a:r>
          </a:p>
          <a:p>
            <a:pPr marL="514194" lvl="4" indent="-514194" algn="l" defTabSz="457035">
              <a:buFont typeface="+mj-lt"/>
              <a:buAutoNum type="arabicPeriod"/>
            </a:pPr>
            <a:r>
              <a:rPr lang="zh-CN" altLang="en-US" sz="3200" b="1" dirty="0">
                <a:solidFill>
                  <a:srgbClr val="FFFF00"/>
                </a:solidFill>
              </a:rPr>
              <a:t>学习顺服</a:t>
            </a:r>
            <a:r>
              <a:rPr lang="en-US" sz="3200" b="1" dirty="0">
                <a:solidFill>
                  <a:srgbClr val="FFFF00"/>
                </a:solidFill>
              </a:rPr>
              <a:t> </a:t>
            </a:r>
            <a:r>
              <a:rPr lang="en-US" sz="3200" b="1" dirty="0">
                <a:solidFill>
                  <a:srgbClr val="FFFFFF"/>
                </a:solidFill>
              </a:rPr>
              <a:t>(</a:t>
            </a:r>
            <a:r>
              <a:rPr lang="zh-CN" altLang="en-US" sz="3200" b="1" dirty="0">
                <a:solidFill>
                  <a:srgbClr val="FFFFFF"/>
                </a:solidFill>
              </a:rPr>
              <a:t>基督受苦，希伯来书</a:t>
            </a:r>
            <a:r>
              <a:rPr lang="en-US" sz="3200" b="1" dirty="0">
                <a:solidFill>
                  <a:srgbClr val="FFFFFF"/>
                </a:solidFill>
              </a:rPr>
              <a:t>. 5:8; </a:t>
            </a:r>
            <a:r>
              <a:rPr lang="zh-CN" altLang="en-US" sz="3200" b="1" dirty="0">
                <a:solidFill>
                  <a:srgbClr val="FFFFFF"/>
                </a:solidFill>
              </a:rPr>
              <a:t>罗马书</a:t>
            </a:r>
            <a:r>
              <a:rPr lang="en-US" sz="3200" b="1" dirty="0">
                <a:solidFill>
                  <a:srgbClr val="FFFFFF"/>
                </a:solidFill>
              </a:rPr>
              <a:t>. 5:3-5), or </a:t>
            </a:r>
          </a:p>
          <a:p>
            <a:pPr marL="514194" lvl="4" indent="-514194" algn="l" defTabSz="457035">
              <a:buFont typeface="+mj-lt"/>
              <a:buAutoNum type="arabicPeriod"/>
            </a:pPr>
            <a:r>
              <a:rPr lang="zh-CN" altLang="en-US" sz="3200" b="1" dirty="0">
                <a:solidFill>
                  <a:srgbClr val="FFFF00"/>
                </a:solidFill>
              </a:rPr>
              <a:t>为基督作更好的见证 </a:t>
            </a:r>
            <a:r>
              <a:rPr lang="en-US" sz="3200" b="1" dirty="0">
                <a:solidFill>
                  <a:srgbClr val="FFFFFF"/>
                </a:solidFill>
              </a:rPr>
              <a:t>(</a:t>
            </a:r>
            <a:r>
              <a:rPr lang="zh-CN" altLang="en-US" sz="3200" b="1" dirty="0">
                <a:solidFill>
                  <a:srgbClr val="FFFFFF"/>
                </a:solidFill>
              </a:rPr>
              <a:t>使徒行传</a:t>
            </a:r>
            <a:r>
              <a:rPr lang="en-US" sz="3200" b="1" dirty="0">
                <a:solidFill>
                  <a:srgbClr val="FFFFFF"/>
                </a:solidFill>
              </a:rPr>
              <a:t>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latin typeface="Arial" charset="0"/>
                <a:ea typeface="ＭＳ Ｐゴシック" charset="0"/>
              </a:rPr>
              <a:t>约翰 </a:t>
            </a:r>
            <a:r>
              <a:rPr lang="en-US" altLang="zh-CN"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沃尔伍德</a:t>
            </a:r>
            <a:r>
              <a:rPr lang="en-US" sz="2000" b="1" dirty="0">
                <a:solidFill>
                  <a:srgbClr val="FFFFFF"/>
                </a:solidFill>
                <a:latin typeface="Arial" charset="0"/>
                <a:ea typeface="ＭＳ Ｐゴシック" charset="0"/>
              </a:rPr>
              <a:t>John Walvoord, “</a:t>
            </a:r>
            <a:r>
              <a:rPr lang="zh-CN" altLang="en-US" sz="2000" b="1" dirty="0">
                <a:solidFill>
                  <a:srgbClr val="FFFFFF"/>
                </a:solidFill>
                <a:latin typeface="Arial" charset="0"/>
                <a:ea typeface="ＭＳ Ｐゴシック" charset="0"/>
              </a:rPr>
              <a:t>启示录</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选自</a:t>
            </a:r>
            <a:r>
              <a:rPr lang="en-US" altLang="zh-CN" sz="2000" b="1" dirty="0">
                <a:solidFill>
                  <a:srgbClr val="FFFFFF"/>
                </a:solidFill>
                <a:latin typeface="Arial" charset="0"/>
                <a:ea typeface="ＭＳ Ｐゴシック" charset="0"/>
              </a:rPr>
              <a:t>《</a:t>
            </a:r>
            <a:r>
              <a:rPr lang="zh-CN" altLang="en-US" sz="2000" b="1" dirty="0">
                <a:solidFill>
                  <a:srgbClr val="FFFFFF"/>
                </a:solidFill>
                <a:latin typeface="Arial" charset="0"/>
                <a:ea typeface="ＭＳ Ｐゴシック" charset="0"/>
              </a:rPr>
              <a:t>圣经知识注释书</a:t>
            </a:r>
            <a:r>
              <a:rPr lang="en-US" altLang="zh-CN" sz="2000" b="1" dirty="0">
                <a:solidFill>
                  <a:srgbClr val="FFFFFF"/>
                </a:solidFill>
                <a:latin typeface="Arial" charset="0"/>
                <a:ea typeface="ＭＳ Ｐゴシック" charset="0"/>
              </a:rPr>
              <a:t>》</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第</a:t>
            </a:r>
            <a:r>
              <a:rPr lang="en-US" sz="2000" b="1" dirty="0">
                <a:solidFill>
                  <a:srgbClr val="FFFFFF"/>
                </a:solidFill>
                <a:latin typeface="Arial" charset="0"/>
                <a:ea typeface="ＭＳ Ｐゴシック" charset="0"/>
              </a:rPr>
              <a:t>2</a:t>
            </a:r>
            <a:r>
              <a:rPr lang="zh-CN" altLang="en-US" sz="2000" b="1" dirty="0">
                <a:solidFill>
                  <a:srgbClr val="FFFFFF"/>
                </a:solidFill>
                <a:latin typeface="Arial" charset="0"/>
                <a:ea typeface="ＭＳ Ｐゴシック" charset="0"/>
              </a:rPr>
              <a:t>卷</a:t>
            </a:r>
            <a:r>
              <a:rPr lang="en-US" sz="2000" b="1" dirty="0">
                <a:solidFill>
                  <a:srgbClr val="FFFFFF"/>
                </a:solidFill>
                <a:latin typeface="Arial" charset="0"/>
                <a:ea typeface="ＭＳ Ｐゴシック" charset="0"/>
              </a:rPr>
              <a:t>935</a:t>
            </a:r>
            <a:r>
              <a:rPr lang="zh-CN" altLang="en-US" sz="2000" b="1" dirty="0">
                <a:solidFill>
                  <a:srgbClr val="FFFFFF"/>
                </a:solidFill>
                <a:latin typeface="Arial" charset="0"/>
                <a:ea typeface="ＭＳ Ｐゴシック" charset="0"/>
              </a:rPr>
              <a:t>页</a:t>
            </a:r>
            <a:endParaRPr lang="en-US" sz="2000" b="1" dirty="0">
              <a:solidFill>
                <a:srgbClr val="FFFFFF"/>
              </a:solidFill>
              <a:latin typeface="Arial" charset="0"/>
              <a:ea typeface="ＭＳ Ｐゴシック"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latin typeface="Arial" charset="0"/>
                <a:ea typeface="ＭＳ Ｐゴシック" charset="0"/>
              </a:rPr>
              <a:t>受苦的原因</a:t>
            </a:r>
            <a:endParaRPr lang="en-US" sz="5400" b="1" dirty="0">
              <a:effectLst/>
              <a:latin typeface="Arial" charset="0"/>
              <a:ea typeface="ＭＳ Ｐゴシック" charset="0"/>
            </a:endParaRPr>
          </a:p>
        </p:txBody>
      </p:sp>
    </p:spTree>
    <p:extLst>
      <p:ext uri="{BB962C8B-B14F-4D97-AF65-F5344CB8AC3E}">
        <p14:creationId xmlns:p14="http://schemas.microsoft.com/office/powerpoint/2010/main" val="501195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zh-CN" altLang="en-US" sz="5400" dirty="0"/>
              <a:t>耶稣感觉得到你的痛苦</a:t>
            </a:r>
            <a:r>
              <a:rPr lang="en-US" sz="5400" dirty="0"/>
              <a:t>.</a:t>
            </a:r>
          </a:p>
        </p:txBody>
      </p:sp>
    </p:spTree>
    <p:extLst>
      <p:ext uri="{BB962C8B-B14F-4D97-AF65-F5344CB8AC3E}">
        <p14:creationId xmlns:p14="http://schemas.microsoft.com/office/powerpoint/2010/main" val="3618856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6400866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solidFill>
                  <a:schemeClr val="bg1"/>
                </a:solidFill>
                <a:latin typeface="Arial" charset="0"/>
                <a:ea typeface="Osaka" charset="0"/>
                <a:cs typeface="Osaka" charset="0"/>
              </a:rPr>
              <a:t>不要</a:t>
            </a:r>
            <a:r>
              <a:rPr lang="zh-CN" altLang="en-US" b="1" dirty="0">
                <a:solidFill>
                  <a:srgbClr val="FFFF00"/>
                </a:solidFill>
                <a:latin typeface="Arial" charset="0"/>
                <a:ea typeface="Osaka" charset="0"/>
                <a:cs typeface="Osaka" charset="0"/>
              </a:rPr>
              <a:t>害怕</a:t>
            </a:r>
            <a:r>
              <a:rPr lang="zh-CN" altLang="en-US" b="1" dirty="0">
                <a:solidFill>
                  <a:schemeClr val="bg1"/>
                </a:solidFill>
                <a:latin typeface="Arial" charset="0"/>
                <a:ea typeface="Osaka" charset="0"/>
                <a:cs typeface="Osaka" charset="0"/>
              </a:rPr>
              <a:t>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2024138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419861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忙碌却</a:t>
            </a:r>
            <a:r>
              <a:rPr lang="zh-SG" altLang="en-US" b="1" dirty="0">
                <a:solidFill>
                  <a:schemeClr val="bg1"/>
                </a:solidFill>
                <a:effectLst>
                  <a:outerShdw blurRad="38100" dist="38100" dir="2700000" algn="tl">
                    <a:srgbClr val="000000">
                      <a:alpha val="43137"/>
                    </a:srgbClr>
                  </a:outerShdw>
                </a:effectLst>
                <a:latin typeface="Arial"/>
                <a:cs typeface="Arial"/>
              </a:rPr>
              <a:t>倒退</a:t>
            </a:r>
            <a:r>
              <a:rPr lang="en-US" b="1" dirty="0">
                <a:solidFill>
                  <a:schemeClr val="bg1"/>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豪华</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微温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与众不同</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却死</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继续</a:t>
            </a:r>
            <a:r>
              <a:rPr lang="zh-CN" alt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妥协</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使徒</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时代</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唯物主义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改革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君士坦丁堡</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zh-CN" altLang="en-US" b="1" dirty="0">
                <a:effectLst>
                  <a:glow rad="139700">
                    <a:schemeClr val="tx2"/>
                  </a:glow>
                </a:effectLst>
                <a:latin typeface="Arial" charset="0"/>
                <a:ea typeface="ＭＳ Ｐゴシック" charset="0"/>
              </a:rPr>
              <a:t>谁更惧怕</a:t>
            </a:r>
            <a:r>
              <a:rPr lang="en-US" b="1" dirty="0">
                <a:solidFill>
                  <a:schemeClr val="bg1"/>
                </a:solidFill>
                <a:effectLst>
                  <a:glow rad="139700">
                    <a:schemeClr val="tx2"/>
                  </a:glow>
                </a:effectLst>
                <a:latin typeface="Arial" charset="0"/>
                <a:ea typeface="ＭＳ Ｐゴシック" charset="0"/>
              </a:rPr>
              <a:t>?</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迫害者</a:t>
              </a:r>
              <a:r>
                <a:rPr lang="en-US" sz="4400" b="1" dirty="0">
                  <a:solidFill>
                    <a:srgbClr val="FFFFFF"/>
                  </a:solidFill>
                  <a:effectLst>
                    <a:glow rad="139700">
                      <a:srgbClr val="000000"/>
                    </a:glow>
                  </a:effectLst>
                  <a:latin typeface="Arial" charset="0"/>
                  <a:cs typeface="Arial" charset="0"/>
                </a:rPr>
                <a:t>?</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受害者</a:t>
              </a:r>
              <a:r>
                <a:rPr lang="en-US" sz="4400" b="1" dirty="0">
                  <a:solidFill>
                    <a:srgbClr val="FFFFFF"/>
                  </a:solidFill>
                  <a:effectLst>
                    <a:glow rad="139700">
                      <a:srgbClr val="000000"/>
                    </a:glow>
                  </a:effectLst>
                  <a:latin typeface="Arial" charset="0"/>
                  <a:cs typeface="Arial" charset="0"/>
                </a:rPr>
                <a:t>?</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8388424"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a:solidFill>
                  <a:srgbClr val="FFFFFF"/>
                </a:solidFill>
                <a:effectLst>
                  <a:glow rad="139700">
                    <a:srgbClr val="000000"/>
                  </a:glow>
                </a:effectLst>
                <a:latin typeface="Arial" charset="0"/>
                <a:ea typeface="ＭＳ Ｐゴシック" charset="0"/>
              </a:rPr>
              <a:t>“</a:t>
            </a:r>
            <a:r>
              <a:rPr lang="zh-CN" altLang="en-US" b="1" dirty="0">
                <a:solidFill>
                  <a:srgbClr val="FFFFFF"/>
                </a:solidFill>
                <a:effectLst>
                  <a:glow rad="139700">
                    <a:srgbClr val="000000"/>
                  </a:glow>
                </a:effectLst>
                <a:latin typeface="Arial" charset="0"/>
                <a:ea typeface="ＭＳ Ｐゴシック" charset="0"/>
              </a:rPr>
              <a:t>不要怕人的威吓，也不要惊慌</a:t>
            </a:r>
            <a:r>
              <a:rPr lang="en-US" b="1" dirty="0">
                <a:solidFill>
                  <a:srgbClr val="FFFFFF"/>
                </a:solidFill>
                <a:effectLst>
                  <a:glow rad="139700">
                    <a:srgbClr val="000000"/>
                  </a:glow>
                </a:effectLst>
                <a:latin typeface="Arial" charset="0"/>
                <a:ea typeface="ＭＳ Ｐゴシック" charset="0"/>
              </a:rPr>
              <a:t>” </a:t>
            </a:r>
          </a:p>
          <a:p>
            <a:pPr defTabSz="914400"/>
            <a:r>
              <a:rPr lang="zh-CN" altLang="en-US" b="1" dirty="0">
                <a:solidFill>
                  <a:srgbClr val="FFFFFF"/>
                </a:solidFill>
                <a:effectLst>
                  <a:glow rad="139700">
                    <a:srgbClr val="000000"/>
                  </a:glow>
                </a:effectLst>
                <a:latin typeface="Arial" charset="0"/>
                <a:ea typeface="ＭＳ Ｐゴシック" charset="0"/>
              </a:rPr>
              <a:t>（彼得前书</a:t>
            </a:r>
            <a:r>
              <a:rPr lang="en-US" b="1" dirty="0">
                <a:solidFill>
                  <a:srgbClr val="FFFFFF"/>
                </a:solidFill>
                <a:effectLst>
                  <a:glow rad="139700">
                    <a:srgbClr val="000000"/>
                  </a:glow>
                </a:effectLst>
                <a:latin typeface="Arial" charset="0"/>
                <a:ea typeface="ＭＳ Ｐゴシック" charset="0"/>
              </a:rPr>
              <a:t> 3:</a:t>
            </a:r>
            <a:r>
              <a:rPr lang="en-US" altLang="zh-CN" b="1" dirty="0">
                <a:solidFill>
                  <a:srgbClr val="FFFFFF"/>
                </a:solidFill>
                <a:effectLst>
                  <a:glow rad="139700">
                    <a:srgbClr val="000000"/>
                  </a:glow>
                </a:effectLst>
                <a:latin typeface="Arial" charset="0"/>
                <a:ea typeface="ＭＳ Ｐゴシック" charset="0"/>
              </a:rPr>
              <a:t>1</a:t>
            </a:r>
            <a:r>
              <a:rPr lang="en-US" b="1" dirty="0">
                <a:solidFill>
                  <a:srgbClr val="FFFFFF"/>
                </a:solidFill>
                <a:effectLst>
                  <a:glow rad="139700">
                    <a:srgbClr val="000000"/>
                  </a:glow>
                </a:effectLst>
                <a:latin typeface="Arial" charset="0"/>
                <a:ea typeface="ＭＳ Ｐゴシック" charset="0"/>
              </a:rPr>
              <a:t>4b)</a:t>
            </a:r>
          </a:p>
        </p:txBody>
      </p:sp>
    </p:spTree>
    <p:extLst>
      <p:ext uri="{BB962C8B-B14F-4D97-AF65-F5344CB8AC3E}">
        <p14:creationId xmlns:p14="http://schemas.microsoft.com/office/powerpoint/2010/main" val="303542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 xmlns:a14="http://schemas.microsoft.com/office/drawing/2010/main">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给予的</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Tree>
    <p:extLst>
      <p:ext uri="{BB962C8B-B14F-4D97-AF65-F5344CB8AC3E}">
        <p14:creationId xmlns:p14="http://schemas.microsoft.com/office/powerpoint/2010/main" val="1317573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回应</a:t>
            </a:r>
            <a:endParaRPr lang="en-US" sz="5400" b="1" dirty="0">
              <a:solidFill>
                <a:srgbClr val="FFFFFF"/>
              </a:solidFill>
              <a:effectLst>
                <a:glow rad="241300">
                  <a:srgbClr val="000000"/>
                </a:glow>
              </a:effectLst>
              <a:latin typeface="Arial" charset="0"/>
              <a:ea typeface="ＭＳ Ｐゴシック" charset="0"/>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200" b="1" dirty="0">
                <a:solidFill>
                  <a:srgbClr val="FFFFFF"/>
                </a:solidFill>
                <a:effectLst>
                  <a:glow rad="241300">
                    <a:srgbClr val="000000"/>
                  </a:glow>
                </a:effectLst>
                <a:latin typeface="Arial" charset="0"/>
                <a:ea typeface="ＭＳ Ｐゴシック" charset="0"/>
              </a:rPr>
              <a:t>献身在白沙瓦（巴基斯坦城市）冲突</a:t>
            </a:r>
            <a:endParaRPr lang="en-US" altLang="zh-CN" sz="3200" b="1" dirty="0">
              <a:solidFill>
                <a:srgbClr val="FFFFFF"/>
              </a:solidFill>
              <a:effectLst>
                <a:glow rad="241300">
                  <a:srgbClr val="000000"/>
                </a:glow>
              </a:effectLst>
              <a:latin typeface="Arial" charset="0"/>
              <a:ea typeface="ＭＳ Ｐゴシック" charset="0"/>
            </a:endParaRPr>
          </a:p>
          <a:p>
            <a:pPr defTabSz="457035"/>
            <a:r>
              <a:rPr lang="zh-CN" altLang="en-US" sz="3200" b="1" dirty="0">
                <a:solidFill>
                  <a:srgbClr val="FFFFFF"/>
                </a:solidFill>
                <a:effectLst>
                  <a:glow rad="241300">
                    <a:srgbClr val="000000"/>
                  </a:glow>
                </a:effectLst>
                <a:latin typeface="Arial" charset="0"/>
                <a:ea typeface="ＭＳ Ｐゴシック" charset="0"/>
              </a:rPr>
              <a:t>中牺牲的“全体圣徒教会”的烈士们</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800" b="1" dirty="0">
                <a:solidFill>
                  <a:srgbClr val="FFFFFF"/>
                </a:solidFill>
                <a:effectLst>
                  <a:glow rad="241300">
                    <a:srgbClr val="000000"/>
                  </a:glow>
                </a:effectLst>
                <a:latin typeface="Arial" charset="0"/>
                <a:ea typeface="ＭＳ Ｐゴシック" charset="0"/>
              </a:rPr>
              <a:t>没人能动摇他们，他们也不惧怕颤抖。</a:t>
            </a:r>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31986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220717"/>
            <a:ext cx="9144000" cy="119817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241300">
                    <a:srgbClr val="000000"/>
                  </a:glow>
                </a:effectLst>
                <a:latin typeface="Arial" charset="0"/>
                <a:ea typeface="ＭＳ Ｐゴシック" charset="0"/>
              </a:rPr>
              <a:t>反应可能源自惧怕</a:t>
            </a:r>
            <a:endParaRPr lang="en-US" sz="48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1631743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139559"/>
            <a:ext cx="9144000" cy="1419807"/>
          </a:xfrm>
          <a:noFill/>
          <a:ln>
            <a:noFill/>
          </a:ln>
        </p:spPr>
        <p:txBody>
          <a:bodyPr vert="horz" wrap="square" lIns="91407" tIns="45704" rIns="91407" bIns="45704" numCol="1" anchor="ctr" anchorCtr="0" compatLnSpc="1">
            <a:prstTxWarp prst="textNoShape">
              <a:avLst/>
            </a:prstTxWarp>
          </a:bodyPr>
          <a:lstStyle/>
          <a:p>
            <a:r>
              <a:rPr lang="zh-CN" altLang="en-US" b="1" dirty="0">
                <a:effectLst>
                  <a:glow rad="241300">
                    <a:schemeClr val="tx1"/>
                  </a:glow>
                </a:effectLst>
                <a:latin typeface="Arial" charset="0"/>
                <a:ea typeface="ＭＳ Ｐゴシック" charset="0"/>
              </a:rPr>
              <a:t>印度基督徒呼吁终止</a:t>
            </a:r>
            <a:br>
              <a:rPr lang="en-US" altLang="zh-CN" b="1" dirty="0">
                <a:effectLst>
                  <a:glow rad="241300">
                    <a:schemeClr val="tx1"/>
                  </a:glow>
                </a:effectLst>
                <a:latin typeface="Arial" charset="0"/>
                <a:ea typeface="ＭＳ Ｐゴシック" charset="0"/>
              </a:rPr>
            </a:br>
            <a:r>
              <a:rPr lang="zh-CN" altLang="en-US" b="1" dirty="0">
                <a:effectLst>
                  <a:glow rad="241300">
                    <a:schemeClr val="tx1"/>
                  </a:glow>
                </a:effectLst>
                <a:latin typeface="Arial" charset="0"/>
                <a:ea typeface="ＭＳ Ｐゴシック" charset="0"/>
              </a:rPr>
              <a:t>与巴基斯坦的关系</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政治反应</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589687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愤怒的反应</a:t>
            </a:r>
            <a:endParaRPr lang="en-US" sz="54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28965150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22509647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7858"/>
          </a:xfrm>
          <a:prstGeom prst="rect">
            <a:avLst/>
          </a:prstGeom>
          <a:solidFill>
            <a:srgbClr val="49E9FF"/>
          </a:solidFill>
        </p:spPr>
      </p:pic>
      <p:sp>
        <p:nvSpPr>
          <p:cNvPr id="3" name="Rectangle 2"/>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a:endParaRPr lang="en-US" dirty="0">
              <a:solidFill>
                <a:srgbClr val="000000"/>
              </a:solidFill>
              <a:latin typeface="Comic Sans MS" pitchFamily="-112" charset="0"/>
              <a:ea typeface="+mn-ea"/>
              <a:cs typeface="+mn-cs"/>
            </a:endParaRPr>
          </a:p>
          <a:p>
            <a:pPr defTabSz="914118"/>
            <a:endParaRPr lang="en-US" dirty="0">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a:off x="-2864" y="3922307"/>
            <a:ext cx="9144000" cy="980728"/>
          </a:xfrm>
          <a:noFill/>
          <a:ln>
            <a:noFill/>
          </a:ln>
        </p:spPr>
        <p:txBody>
          <a:bodyPr vert="horz" wrap="square" lIns="91407" tIns="45704" rIns="91407" bIns="45704" numCol="1" anchor="ctr" anchorCtr="0" compatLnSpc="1">
            <a:prstTxWarp prst="textNoShape">
              <a:avLst/>
            </a:prstTxWarp>
          </a:bodyPr>
          <a:lstStyle/>
          <a:p>
            <a:r>
              <a:rPr lang="zh-CN" altLang="en-US" sz="4800" b="1" dirty="0">
                <a:effectLst>
                  <a:glow rad="241300">
                    <a:schemeClr val="tx1"/>
                  </a:glow>
                </a:effectLst>
                <a:latin typeface="Arial" charset="0"/>
                <a:ea typeface="ＭＳ Ｐゴシック" charset="0"/>
              </a:rPr>
              <a:t>我们的反应</a:t>
            </a:r>
            <a:endParaRPr lang="en-US" sz="4800" b="1" dirty="0">
              <a:effectLst>
                <a:glow rad="241300">
                  <a:schemeClr val="tx1"/>
                </a:glow>
              </a:effectLst>
              <a:latin typeface="Arial" charset="0"/>
              <a:ea typeface="ＭＳ Ｐゴシック" charset="0"/>
            </a:endParaRPr>
          </a:p>
        </p:txBody>
      </p:sp>
      <p:sp>
        <p:nvSpPr>
          <p:cNvPr id="5" name="Rectangle 2"/>
          <p:cNvSpPr txBox="1">
            <a:spLocks noChangeArrowheads="1"/>
          </p:cNvSpPr>
          <p:nvPr/>
        </p:nvSpPr>
        <p:spPr bwMode="auto">
          <a:xfrm>
            <a:off x="0" y="3105807"/>
            <a:ext cx="9144000" cy="942514"/>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000000"/>
                </a:solidFill>
                <a:latin typeface="Arial" charset="0"/>
                <a:ea typeface="ＭＳ Ｐゴシック" charset="0"/>
              </a:rPr>
              <a:t>如果一个肢体受苦</a:t>
            </a:r>
            <a:r>
              <a:rPr lang="en-US" altLang="zh-CN" sz="6000" b="1" dirty="0">
                <a:solidFill>
                  <a:srgbClr val="000000"/>
                </a:solidFill>
                <a:latin typeface="Arial" charset="0"/>
                <a:ea typeface="ＭＳ Ｐゴシック" charset="0"/>
              </a:rPr>
              <a:t>…</a:t>
            </a:r>
            <a:endParaRPr lang="en-US" sz="6000" b="1" dirty="0">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621717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zh-CN" altLang="en-US" sz="6600" b="1" dirty="0">
                <a:effectLst>
                  <a:glow rad="241300">
                    <a:schemeClr val="tx1"/>
                  </a:glow>
                </a:effectLst>
                <a:latin typeface="Arial" charset="0"/>
                <a:ea typeface="ＭＳ Ｐゴシック" charset="0"/>
              </a:rPr>
              <a:t>现在你愿意承认对受苦的畏惧吗？</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220526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9548304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“过去派”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 “历史派”</a:t>
            </a:r>
            <a:r>
              <a:rPr lang="en-US" altLang="zh-CN" sz="2800" b="1" dirty="0">
                <a:solidFill>
                  <a:schemeClr val="bg1"/>
                </a:solidFill>
                <a:effectLst>
                  <a:outerShdw blurRad="38100" dist="38100" dir="2700000" algn="tl">
                    <a:srgbClr val="000000">
                      <a:alpha val="43137"/>
                    </a:srgbClr>
                  </a:outerShdw>
                </a:effectLst>
                <a:latin typeface="Arial"/>
                <a:cs typeface="Arial"/>
              </a:rPr>
              <a:t>-</a:t>
            </a:r>
            <a:r>
              <a:rPr lang="zh-CN" altLang="en-US" sz="2800" b="1" dirty="0">
                <a:solidFill>
                  <a:schemeClr val="bg1"/>
                </a:solidFill>
                <a:effectLst>
                  <a:outerShdw blurRad="38100" dist="38100" dir="2700000" algn="tl">
                    <a:srgbClr val="000000">
                      <a:alpha val="43137"/>
                    </a:srgbClr>
                  </a:outerShdw>
                </a:effectLst>
                <a:latin typeface="Arial"/>
                <a:cs typeface="Arial"/>
              </a:rPr>
              <a:t> </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代表派</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endParaRPr lang="en-US" sz="28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374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latin typeface="Arial" charset="0"/>
                <a:ea typeface="Osaka" charset="0"/>
                <a:cs typeface="Osaka" charset="0"/>
              </a:rPr>
              <a:t>不要害怕为基督受苦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30651560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zh-CN" altLang="en-US" sz="4800" b="1" dirty="0">
                <a:latin typeface="Arial" charset="0"/>
                <a:ea typeface="Osaka" charset="0"/>
                <a:cs typeface="Osaka" charset="0"/>
              </a:rPr>
              <a:t>苦难中要忠心</a:t>
            </a:r>
            <a:r>
              <a:rPr lang="en-US" sz="4800" b="1" dirty="0"/>
              <a:t>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11951489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78144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8541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zh-TW" altLang="en-US" sz="3600" b="1" dirty="0">
                <a:ea typeface="ＭＳ Ｐゴシック" charset="0"/>
              </a:rPr>
              <a:t>启示录 </a:t>
            </a:r>
            <a:r>
              <a:rPr lang="en-US" altLang="ja-JP" sz="3600" b="1" dirty="0">
                <a:ea typeface="ＭＳ Ｐゴシック" charset="0"/>
              </a:rPr>
              <a:t>: </a:t>
            </a:r>
            <a:r>
              <a:rPr lang="zh-TW" altLang="en-US" sz="3600" b="1" dirty="0">
                <a:ea typeface="ＭＳ Ｐゴシック" charset="0"/>
              </a:rPr>
              <a:t>痛苦 却坚定</a:t>
            </a:r>
            <a:endParaRPr lang="en-US" sz="3600" b="1" dirty="0">
              <a:ea typeface="ＭＳ Ｐゴシック"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ea typeface="ＭＳ Ｐゴシック" charset="0"/>
              </a:rPr>
              <a:t>"</a:t>
            </a:r>
            <a:r>
              <a:rPr lang="zh-TW" altLang="en-US" sz="3200" b="1" dirty="0">
                <a:solidFill>
                  <a:srgbClr val="FFFFFF"/>
                </a:solidFill>
                <a:effectLst>
                  <a:glow rad="165100">
                    <a:srgbClr val="000000"/>
                  </a:glow>
                </a:effectLst>
                <a:ea typeface="ＭＳ Ｐゴシック" charset="0"/>
              </a:rPr>
              <a:t>看哪！ 魔鬼将要把你们中间几个人下在监里， 叫你们受试炼， 你们要受患难十天</a:t>
            </a:r>
            <a:r>
              <a:rPr lang="en-US" altLang="ja-JP" sz="3200" b="1" dirty="0">
                <a:solidFill>
                  <a:srgbClr val="FFFFFF"/>
                </a:solidFill>
                <a:effectLst>
                  <a:glow rad="165100">
                    <a:srgbClr val="000000"/>
                  </a:glow>
                </a:effectLst>
                <a:ea typeface="ＭＳ Ｐゴシック" charset="0"/>
              </a:rPr>
              <a:t>" (2:10c)</a:t>
            </a:r>
            <a:endParaRPr lang="en-US" sz="3200" b="1" dirty="0">
              <a:solidFill>
                <a:srgbClr val="FFFFFF"/>
              </a:solidFill>
              <a:effectLst>
                <a:glow rad="165100">
                  <a:srgbClr val="000000"/>
                </a:glow>
              </a:effectLst>
              <a:ea typeface="ＭＳ Ｐゴシック" charset="0"/>
            </a:endParaRPr>
          </a:p>
        </p:txBody>
      </p:sp>
    </p:spTree>
    <p:extLst>
      <p:ext uri="{BB962C8B-B14F-4D97-AF65-F5344CB8AC3E}">
        <p14:creationId xmlns:p14="http://schemas.microsoft.com/office/powerpoint/2010/main" val="3495601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309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0" y="158282"/>
            <a:ext cx="9144000" cy="1110478"/>
          </a:xfrm>
        </p:spPr>
        <p:txBody>
          <a:bodyPr/>
          <a:lstStyle/>
          <a:p>
            <a:r>
              <a:rPr lang="zh-SG" altLang="en-US" sz="3600" b="1" dirty="0">
                <a:latin typeface="Chalkduster"/>
                <a:ea typeface="ＭＳ Ｐゴシック" charset="0"/>
                <a:cs typeface="Chalkduster"/>
              </a:rPr>
              <a:t>士 每 拿 </a:t>
            </a:r>
            <a:r>
              <a:rPr lang="en-US" altLang="ja-JP" sz="3600" b="1" dirty="0">
                <a:latin typeface="Chalkduster"/>
                <a:ea typeface="ＭＳ Ｐゴシック" charset="0"/>
                <a:cs typeface="Chalkduster"/>
              </a:rPr>
              <a:t>: </a:t>
            </a:r>
            <a:r>
              <a:rPr lang="zh-SG" altLang="en-US" sz="3600" b="1" dirty="0">
                <a:latin typeface="Chalkduster"/>
                <a:ea typeface="ＭＳ Ｐゴシック" charset="0"/>
                <a:cs typeface="Chalkduster"/>
              </a:rPr>
              <a:t>痛苦</a:t>
            </a:r>
            <a:r>
              <a:rPr lang="zh-CN" altLang="en-US" sz="3600" b="1" dirty="0">
                <a:latin typeface="Chalkduster"/>
                <a:ea typeface="ＭＳ Ｐゴシック" charset="0"/>
                <a:cs typeface="Chalkduster"/>
              </a:rPr>
              <a:t>却坚定</a:t>
            </a:r>
            <a:endParaRPr lang="en-US" sz="3600" b="1" dirty="0">
              <a:latin typeface="Chalkduster"/>
              <a:ea typeface="ＭＳ Ｐゴシック" charset="0"/>
              <a:cs typeface="Chalkduster"/>
            </a:endParaRPr>
          </a:p>
        </p:txBody>
      </p:sp>
      <p:pic>
        <p:nvPicPr>
          <p:cNvPr id="2" name="Picture 1" descr="rev 2 martr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8646"/>
            <a:ext cx="9144000" cy="5556738"/>
          </a:xfrm>
          <a:prstGeom prst="rect">
            <a:avLst/>
          </a:prstGeom>
        </p:spPr>
      </p:pic>
      <p:sp>
        <p:nvSpPr>
          <p:cNvPr id="6" name="Rectangle 2"/>
          <p:cNvSpPr txBox="1">
            <a:spLocks noChangeArrowheads="1"/>
          </p:cNvSpPr>
          <p:nvPr/>
        </p:nvSpPr>
        <p:spPr bwMode="auto">
          <a:xfrm>
            <a:off x="3923928" y="5445224"/>
            <a:ext cx="5220072" cy="1412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2400" b="1" dirty="0">
                <a:solidFill>
                  <a:schemeClr val="tx1"/>
                </a:solidFill>
                <a:latin typeface="Chalkduster"/>
                <a:ea typeface="ＭＳ Ｐゴシック" charset="0"/>
                <a:cs typeface="Chalkduster"/>
              </a:rPr>
              <a:t>“</a:t>
            </a:r>
            <a:r>
              <a:rPr lang="zh-CN" altLang="en-US" sz="2400" b="1" dirty="0">
                <a:solidFill>
                  <a:schemeClr val="tx1"/>
                </a:solidFill>
                <a:latin typeface="Chalkduster"/>
                <a:ea typeface="ＭＳ Ｐゴシック" charset="0"/>
                <a:cs typeface="Chalkduster"/>
              </a:rPr>
              <a:t>魔 鬼 要 把 你 们 中 间 几 个 人 下 在 监 里 ， 叫 你 们 被 试 炼 ， 你 们 必 受 患 难 十 日</a:t>
            </a:r>
            <a:r>
              <a:rPr lang="en-US" altLang="ja-JP" sz="2400" b="1" dirty="0">
                <a:solidFill>
                  <a:schemeClr val="tx1"/>
                </a:solidFill>
                <a:latin typeface="Chalkduster"/>
                <a:ea typeface="ＭＳ Ｐゴシック" charset="0"/>
                <a:cs typeface="Chalkduster"/>
              </a:rPr>
              <a:t>” (2:10b)</a:t>
            </a:r>
            <a:endParaRPr lang="en-US" sz="2400" b="1" dirty="0">
              <a:solidFill>
                <a:schemeClr val="tx1"/>
              </a:solidFill>
              <a:latin typeface="Chalkduster"/>
              <a:ea typeface="ＭＳ Ｐゴシック" charset="0"/>
              <a:cs typeface="Chalkduster"/>
            </a:endParaRPr>
          </a:p>
        </p:txBody>
      </p:sp>
    </p:spTree>
    <p:extLst>
      <p:ext uri="{BB962C8B-B14F-4D97-AF65-F5344CB8AC3E}">
        <p14:creationId xmlns:p14="http://schemas.microsoft.com/office/powerpoint/2010/main" val="2612484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SG" altLang="en-US" dirty="0">
                <a:latin typeface="Arial" charset="0"/>
                <a:ea typeface="Osaka" charset="0"/>
                <a:cs typeface="Osaka" charset="0"/>
              </a:rPr>
              <a:t>佩尔佩图阿</a:t>
            </a:r>
            <a:r>
              <a:rPr lang="en-US" altLang="zh-CN" dirty="0">
                <a:latin typeface="Arial" charset="0"/>
                <a:ea typeface="Osaka" charset="0"/>
                <a:cs typeface="Osaka" charset="0"/>
              </a:rPr>
              <a:t>-</a:t>
            </a:r>
            <a:r>
              <a:rPr lang="zh-SG" altLang="en-US" dirty="0">
                <a:latin typeface="Arial" charset="0"/>
                <a:ea typeface="Osaka" charset="0"/>
                <a:cs typeface="Osaka" charset="0"/>
              </a:rPr>
              <a:t>殉</a:t>
            </a:r>
            <a:r>
              <a:rPr lang="zh-CN" altLang="en-US" dirty="0">
                <a:latin typeface="Arial" charset="0"/>
                <a:ea typeface="Osaka" charset="0"/>
                <a:cs typeface="Osaka" charset="0"/>
              </a:rPr>
              <a:t>教</a:t>
            </a:r>
            <a:r>
              <a:rPr lang="en-US" altLang="ja-JP" dirty="0">
                <a:solidFill>
                  <a:schemeClr val="bg1"/>
                </a:solidFill>
                <a:latin typeface="Arial" charset="0"/>
                <a:ea typeface="Osaka" charset="0"/>
                <a:cs typeface="Osaka" charset="0"/>
              </a:rPr>
              <a:t> (</a:t>
            </a:r>
            <a:r>
              <a:rPr lang="en-US" altLang="ja-JP" sz="3600" dirty="0">
                <a:solidFill>
                  <a:schemeClr val="bg1"/>
                </a:solidFill>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737489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78144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631949" y="428624"/>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3374018" y="1304643"/>
              <a:ext cx="1887026" cy="1333500"/>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赐 给 你 那</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生 命 的 冠 冕</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9988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2163684"/>
          </a:xfrm>
        </p:spPr>
        <p:txBody>
          <a:bodyPr/>
          <a:lstStyle/>
          <a:p>
            <a:r>
              <a:rPr lang="en-US" b="1" u="sng" dirty="0">
                <a:solidFill>
                  <a:srgbClr val="FFFF00"/>
                </a:solidFill>
              </a:rPr>
              <a:t>ENDA</a:t>
            </a:r>
            <a:r>
              <a:rPr lang="zh-CN" altLang="en-US" b="1" u="sng" dirty="0">
                <a:solidFill>
                  <a:srgbClr val="FFFF00"/>
                </a:solidFill>
              </a:rPr>
              <a:t>（非歧视就业法案）</a:t>
            </a:r>
            <a:endParaRPr lang="en-US" b="1" u="sng" dirty="0">
              <a:solidFill>
                <a:srgbClr val="FFFF00"/>
              </a:solidFill>
            </a:endParaRPr>
          </a:p>
        </p:txBody>
      </p:sp>
      <p:sp>
        <p:nvSpPr>
          <p:cNvPr id="4" name="Title 1"/>
          <p:cNvSpPr txBox="1">
            <a:spLocks/>
          </p:cNvSpPr>
          <p:nvPr/>
        </p:nvSpPr>
        <p:spPr bwMode="auto">
          <a:xfrm>
            <a:off x="5168359" y="1702902"/>
            <a:ext cx="3942522" cy="5155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4000" b="1" dirty="0">
                <a:solidFill>
                  <a:srgbClr val="FFFF00"/>
                </a:solidFill>
              </a:rPr>
              <a:t>E</a:t>
            </a:r>
            <a:r>
              <a:rPr lang="en-US" sz="4000" b="1" dirty="0">
                <a:solidFill>
                  <a:srgbClr val="FFFFFF"/>
                </a:solidFill>
              </a:rPr>
              <a:t>mployment</a:t>
            </a:r>
            <a:r>
              <a:rPr lang="zh-CN" altLang="en-US" sz="4000" b="1" dirty="0">
                <a:solidFill>
                  <a:srgbClr val="FFFFFF"/>
                </a:solidFill>
              </a:rPr>
              <a:t>（就业）</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 </a:t>
            </a:r>
            <a:r>
              <a:rPr lang="zh-CN" altLang="en-US" sz="4000" b="1" dirty="0">
                <a:solidFill>
                  <a:srgbClr val="FFFFFF"/>
                </a:solidFill>
              </a:rPr>
              <a:t>（不受歧视）</a:t>
            </a:r>
            <a:br>
              <a:rPr lang="en-US" sz="4000" b="1" dirty="0">
                <a:solidFill>
                  <a:srgbClr val="FFFFFF"/>
                </a:solidFill>
              </a:rPr>
            </a:br>
            <a:r>
              <a:rPr lang="en-US" sz="4000" b="1" dirty="0">
                <a:solidFill>
                  <a:srgbClr val="FFFF00"/>
                </a:solidFill>
              </a:rPr>
              <a:t>A</a:t>
            </a:r>
            <a:r>
              <a:rPr lang="en-US" sz="4000" b="1" dirty="0">
                <a:solidFill>
                  <a:srgbClr val="FFFFFF"/>
                </a:solidFill>
              </a:rPr>
              <a:t>ct </a:t>
            </a:r>
            <a:r>
              <a:rPr lang="zh-CN" altLang="en-US" sz="4000" b="1" dirty="0">
                <a:solidFill>
                  <a:srgbClr val="FFFFFF"/>
                </a:solidFill>
              </a:rPr>
              <a:t>（法案）</a:t>
            </a:r>
            <a:endParaRPr lang="en-US" sz="4000" b="1" dirty="0">
              <a:solidFill>
                <a:srgbClr val="FFFFFF"/>
              </a:solidFill>
            </a:endParaRPr>
          </a:p>
        </p:txBody>
      </p:sp>
      <p:sp>
        <p:nvSpPr>
          <p:cNvPr id="5" name="Title 1"/>
          <p:cNvSpPr txBox="1">
            <a:spLocks/>
          </p:cNvSpPr>
          <p:nvPr/>
        </p:nvSpPr>
        <p:spPr bwMode="auto">
          <a:xfrm>
            <a:off x="441749" y="436628"/>
            <a:ext cx="4565126" cy="1111200"/>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FFFFFF"/>
                </a:solidFill>
              </a:rPr>
              <a:t>捍卫平等</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1056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grpSp>
        <p:nvGrpSpPr>
          <p:cNvPr id="7" name="Group 6">
            <a:extLst>
              <a:ext uri="{FF2B5EF4-FFF2-40B4-BE49-F238E27FC236}">
                <a16:creationId xmlns:a16="http://schemas.microsoft.com/office/drawing/2014/main" id="{0C9A55D0-71BD-674B-A552-B841AE2E1FB3}"/>
              </a:ext>
            </a:extLst>
          </p:cNvPr>
          <p:cNvGrpSpPr/>
          <p:nvPr/>
        </p:nvGrpSpPr>
        <p:grpSpPr>
          <a:xfrm>
            <a:off x="1231332" y="-1"/>
            <a:ext cx="6830391" cy="6830391"/>
            <a:chOff x="1231332" y="-1"/>
            <a:chExt cx="6830391" cy="6830391"/>
          </a:xfrm>
        </p:grpSpPr>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6" name="Title 1">
              <a:extLst>
                <a:ext uri="{FF2B5EF4-FFF2-40B4-BE49-F238E27FC236}">
                  <a16:creationId xmlns:a16="http://schemas.microsoft.com/office/drawing/2014/main" id="{0AE9C7A6-364D-6143-9090-74CD99559EB5}"/>
                </a:ext>
              </a:extLst>
            </p:cNvPr>
            <p:cNvSpPr txBox="1">
              <a:spLocks/>
            </p:cNvSpPr>
            <p:nvPr/>
          </p:nvSpPr>
          <p:spPr bwMode="auto">
            <a:xfrm>
              <a:off x="3311794" y="4114377"/>
              <a:ext cx="4725551" cy="1653524"/>
            </a:xfrm>
            <a:prstGeom prst="rect">
              <a:avLst/>
            </a:prstGeom>
            <a:solidFill>
              <a:srgbClr val="FFDFAE"/>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000000"/>
                </a:solidFill>
              </a:endParaRPr>
            </a:p>
          </p:txBody>
        </p:sp>
      </p:grpSp>
      <p:sp>
        <p:nvSpPr>
          <p:cNvPr id="4" name="Title 1"/>
          <p:cNvSpPr txBox="1">
            <a:spLocks/>
          </p:cNvSpPr>
          <p:nvPr/>
        </p:nvSpPr>
        <p:spPr bwMode="auto">
          <a:xfrm rot="173084">
            <a:off x="3297557" y="4301326"/>
            <a:ext cx="4725551" cy="1653524"/>
          </a:xfrm>
          <a:prstGeom prst="rect">
            <a:avLst/>
          </a:prstGeom>
          <a:no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000000"/>
                </a:solidFill>
              </a:rPr>
              <a:t>结束</a:t>
            </a:r>
            <a:r>
              <a:rPr lang="en-US" sz="4000" b="1" dirty="0">
                <a:solidFill>
                  <a:srgbClr val="000000"/>
                </a:solidFill>
              </a:rPr>
              <a:t>(</a:t>
            </a:r>
            <a:r>
              <a:rPr lang="zh-CN" altLang="en-US" sz="4000" b="1" dirty="0">
                <a:solidFill>
                  <a:srgbClr val="000000"/>
                </a:solidFill>
              </a:rPr>
              <a:t>一个</a:t>
            </a:r>
            <a:r>
              <a:rPr lang="en-US" sz="4000" b="1" dirty="0">
                <a:solidFill>
                  <a:srgbClr val="000000"/>
                </a:solidFill>
              </a:rPr>
              <a:t>)</a:t>
            </a:r>
            <a:r>
              <a:rPr lang="zh-CN" altLang="en-US" sz="4000" b="1" dirty="0">
                <a:solidFill>
                  <a:srgbClr val="000000"/>
                </a:solidFill>
              </a:rPr>
              <a:t>合法歧视！</a:t>
            </a:r>
            <a:endParaRPr lang="en-US" sz="4000" b="1" dirty="0">
              <a:solidFill>
                <a:srgbClr val="000000"/>
              </a:solidFil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altLang="zh-CN"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2758890480"/>
      </p:ext>
    </p:extLst>
  </p:cSld>
  <p:clrMapOvr>
    <a:masterClrMapping/>
  </p:clrMapOvr>
</p:sld>
</file>

<file path=ppt/theme/_rels/theme21.xml.rels><?xml version="1.0" encoding="UTF-8" standalone="yes"?>
<Relationships xmlns="http://schemas.openxmlformats.org/package/2006/relationships"><Relationship Id="rId1" Type="http://schemas.openxmlformats.org/officeDocument/2006/relationships/image" Target="../media/image5.png"/></Relationships>
</file>

<file path=ppt/theme/_rels/theme23.xml.rels><?xml version="1.0" encoding="UTF-8" standalone="yes"?>
<Relationships xmlns="http://schemas.openxmlformats.org/package/2006/relationships"><Relationship Id="rId1" Type="http://schemas.openxmlformats.org/officeDocument/2006/relationships/image" Target="../media/image5.png"/></Relationships>
</file>

<file path=ppt/theme/_rels/theme24.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8.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9.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52745</TotalTime>
  <Words>18332</Words>
  <Application>Microsoft Macintosh PowerPoint</Application>
  <PresentationFormat>On-screen Show (4:3)</PresentationFormat>
  <Paragraphs>1873</Paragraphs>
  <Slides>219</Slides>
  <Notes>178</Notes>
  <HiddenSlides>0</HiddenSlides>
  <MMClips>2</MMClips>
  <ScaleCrop>false</ScaleCrop>
  <HeadingPairs>
    <vt:vector size="8" baseType="variant">
      <vt:variant>
        <vt:lpstr>Fonts Used</vt:lpstr>
      </vt:variant>
      <vt:variant>
        <vt:i4>35</vt:i4>
      </vt:variant>
      <vt:variant>
        <vt:lpstr>Theme</vt:lpstr>
      </vt:variant>
      <vt:variant>
        <vt:i4>41</vt:i4>
      </vt:variant>
      <vt:variant>
        <vt:lpstr>Embedded OLE Servers</vt:lpstr>
      </vt:variant>
      <vt:variant>
        <vt:i4>1</vt:i4>
      </vt:variant>
      <vt:variant>
        <vt:lpstr>Slide Titles</vt:lpstr>
      </vt:variant>
      <vt:variant>
        <vt:i4>219</vt:i4>
      </vt:variant>
    </vt:vector>
  </HeadingPairs>
  <TitlesOfParts>
    <vt:vector size="296" baseType="lpstr">
      <vt:lpstr>Alan Den</vt:lpstr>
      <vt:lpstr>Arial Bold</vt:lpstr>
      <vt:lpstr>KidTYPEPaint</vt:lpstr>
      <vt:lpstr>ＭＳ ゴシック</vt:lpstr>
      <vt:lpstr>ＭＳ Ｐゴシック</vt:lpstr>
      <vt:lpstr>NSimSun</vt:lpstr>
      <vt:lpstr>Osaka</vt:lpstr>
      <vt:lpstr>Paganini</vt:lpstr>
      <vt:lpstr>新細明體</vt:lpstr>
      <vt:lpstr>黑体</vt:lpstr>
      <vt:lpstr>SimSong</vt:lpstr>
      <vt:lpstr>SimSun</vt:lpstr>
      <vt:lpstr>Times</vt:lpstr>
      <vt:lpstr>Times Roman Bold</vt:lpstr>
      <vt:lpstr>Arial</vt:lpstr>
      <vt:lpstr>Arial Narrow</vt:lpstr>
      <vt:lpstr>Book Antiqua</vt:lpstr>
      <vt:lpstr>Calibri</vt:lpstr>
      <vt:lpstr>Chalkduster</vt:lpstr>
      <vt:lpstr>Comic Sans MS</vt:lpstr>
      <vt:lpstr>Georgia</vt:lpstr>
      <vt:lpstr>Gill Sans</vt:lpstr>
      <vt:lpstr>Helvetica Neue Black Condensed</vt:lpstr>
      <vt:lpstr>Impact</vt:lpstr>
      <vt:lpstr>Lucida Handwriting</vt:lpstr>
      <vt:lpstr>Monaco</vt:lpstr>
      <vt:lpstr>Monotype Sorts</vt:lpstr>
      <vt:lpstr>Papyrus</vt:lpstr>
      <vt:lpstr>Showcard Gothic</vt:lpstr>
      <vt:lpstr>Source Serif Pro</vt:lpstr>
      <vt:lpstr>Symbol</vt:lpstr>
      <vt:lpstr>Tahoma</vt:lpstr>
      <vt:lpstr>Tempus Sans ITC</vt:lpstr>
      <vt:lpstr>Times New Roman</vt:lpstr>
      <vt:lpstr>Wingdings</vt:lpstr>
      <vt:lpstr>Blank Presentation</vt:lpstr>
      <vt:lpstr>13_Blank Presentation</vt:lpstr>
      <vt:lpstr>10_Blank Presentation</vt:lpstr>
      <vt:lpstr>16_Blank Presentation</vt:lpstr>
      <vt:lpstr>13_Default Design</vt:lpstr>
      <vt:lpstr>Lock And Key</vt:lpstr>
      <vt:lpstr>17_Blank Presentation</vt:lpstr>
      <vt:lpstr>1_Lock And Key</vt:lpstr>
      <vt:lpstr>1_SERENE</vt:lpstr>
      <vt:lpstr>14_Default Design</vt:lpstr>
      <vt:lpstr>24_Blank Presentation</vt:lpstr>
      <vt:lpstr>57_Blank Presentation</vt:lpstr>
      <vt:lpstr>134_Blank Presentation</vt:lpstr>
      <vt:lpstr>65_Blank Presentation</vt:lpstr>
      <vt:lpstr>Office Theme</vt:lpstr>
      <vt:lpstr>4_Office Theme</vt:lpstr>
      <vt:lpstr>Dads Tie</vt:lpstr>
      <vt:lpstr>22_Blank Presentation</vt:lpstr>
      <vt:lpstr>1_Blank Presentation</vt:lpstr>
      <vt:lpstr>58_Blank Presentation</vt:lpstr>
      <vt:lpstr>Title &amp; Subtitle</vt:lpstr>
      <vt:lpstr>2_Blank Presentation</vt:lpstr>
      <vt:lpstr>1_Title &amp; Subtitle</vt:lpstr>
      <vt:lpstr>2_Title &amp; Subtitle</vt:lpstr>
      <vt:lpstr>1_Dads Tie</vt:lpstr>
      <vt:lpstr>2_Dads Tie</vt:lpstr>
      <vt:lpstr>3_Dads Tie</vt:lpstr>
      <vt:lpstr>Refined</vt:lpstr>
      <vt:lpstr>1_Curtain Call</vt:lpstr>
      <vt:lpstr>1_Default Design</vt:lpstr>
      <vt:lpstr>28_Blank Presentation</vt:lpstr>
      <vt:lpstr>12_Default Design</vt:lpstr>
      <vt:lpstr>Glare</vt:lpstr>
      <vt:lpstr>Earth</vt:lpstr>
      <vt:lpstr>18_Blank Presentation</vt:lpstr>
      <vt:lpstr>23_Blank Presentation</vt:lpstr>
      <vt:lpstr>4_Blank Presentation</vt:lpstr>
      <vt:lpstr>68_Blank Presentation</vt:lpstr>
      <vt:lpstr>3_Blank Presentation</vt:lpstr>
      <vt:lpstr>19_Blank Presentation</vt:lpstr>
      <vt:lpstr>23_Default Design</vt:lpstr>
      <vt:lpstr>Document</vt:lpstr>
      <vt:lpstr>基督作为作家</vt:lpstr>
      <vt:lpstr>我们若要得胜，就必须看到耶稣在以下的事中掌权…</vt:lpstr>
      <vt:lpstr>Slides on  启示录 2</vt:lpstr>
      <vt:lpstr>如果耶稣对你写了一封信， 内容会是如何呢？</vt:lpstr>
      <vt:lpstr>小亚细亚 AD 95</vt:lpstr>
      <vt:lpstr>七 个 教 会 (启示录 2–3)</vt:lpstr>
      <vt:lpstr>七 个 教 会 (启示录 2–3)</vt:lpstr>
      <vt:lpstr>七 个 教 会阶段?</vt:lpstr>
      <vt:lpstr>启示录2-3章的四个观点</vt:lpstr>
      <vt:lpstr>七星和七个金灯台指什么(1:20 ）?</vt:lpstr>
      <vt:lpstr>耶稣持有对各大教会的 权威</vt:lpstr>
      <vt:lpstr>耶稣写信给了七间教会  (启示录 2–3)</vt:lpstr>
      <vt:lpstr>启示录</vt:lpstr>
      <vt:lpstr>七 个 教 会 (启2–3)</vt:lpstr>
      <vt:lpstr>以 弗 所 忙碌却倒退  启示录 2:1-7</vt:lpstr>
      <vt:lpstr>以弗所是亚洲的首都</vt:lpstr>
      <vt:lpstr>以弗所城的蓝图</vt:lpstr>
      <vt:lpstr>文化的中心</vt:lpstr>
      <vt:lpstr>相册</vt:lpstr>
      <vt:lpstr>亚底米 , 大女神之肥沃</vt:lpstr>
      <vt:lpstr>大理石马路</vt:lpstr>
      <vt:lpstr>世界七大奇观-古代的世界</vt:lpstr>
      <vt:lpstr>PowerPoint Presentation</vt:lpstr>
      <vt:lpstr>Artemis (Diana) Video (cf. Acts 19)</vt:lpstr>
      <vt:lpstr>阿耳特弥斯神庙-现照  Diana (Artemis)</vt:lpstr>
      <vt:lpstr>凯撒的图书馆</vt:lpstr>
      <vt:lpstr>剧院座席- 25,000</vt:lpstr>
      <vt:lpstr>图书馆</vt:lpstr>
      <vt:lpstr>圆形剧场</vt:lpstr>
      <vt:lpstr>阿卡迪亚林阴道</vt:lpstr>
      <vt:lpstr>指路说明： 不道德的 &amp; 文盲</vt:lpstr>
      <vt:lpstr>厕所和输水道</vt:lpstr>
      <vt:lpstr>以 弗 所 (启2:1-7)</vt:lpstr>
      <vt:lpstr>PowerPoint Presentation</vt:lpstr>
      <vt:lpstr>以弗所書大綱 </vt:lpstr>
      <vt:lpstr>Revelation 2:4 (NIV)</vt:lpstr>
      <vt:lpstr>启 示 录 2:4</vt:lpstr>
      <vt:lpstr>士 每 拿 启 示 录 2:8-11</vt:lpstr>
      <vt:lpstr>痛苦 却坚定</vt:lpstr>
      <vt:lpstr>国际祷告日</vt:lpstr>
      <vt:lpstr>全体圣徒的教会</vt:lpstr>
      <vt:lpstr>All-Saints Church</vt:lpstr>
      <vt:lpstr>All-Saints Church</vt:lpstr>
      <vt:lpstr>全体圣徒的教会</vt:lpstr>
      <vt:lpstr>全体圣徒的教会</vt:lpstr>
      <vt:lpstr>All-Saints Church</vt:lpstr>
      <vt:lpstr>All-Saints Church 万圣堂教会</vt:lpstr>
      <vt:lpstr>All-Saints Church</vt:lpstr>
      <vt:lpstr>艾尚和妮哈</vt:lpstr>
      <vt:lpstr>全体圣徒教会</vt:lpstr>
      <vt:lpstr>All-Saints Church</vt:lpstr>
      <vt:lpstr>全体圣徒教会</vt:lpstr>
      <vt:lpstr>全体圣徒教会</vt:lpstr>
      <vt:lpstr>你在 哪方面为信仰受苦？</vt:lpstr>
      <vt:lpstr>耶稣希望你如何应对苦难？</vt:lpstr>
      <vt:lpstr>基督作为作家</vt:lpstr>
      <vt:lpstr>如果耶稣对你写了一封信， 内容会是如何呢？</vt:lpstr>
      <vt:lpstr>小亚细亚 AD 95</vt:lpstr>
      <vt:lpstr>七 个 教 会 (启示录 2–3)</vt:lpstr>
      <vt:lpstr>七 个 教 会 (启示录 2–3)</vt:lpstr>
      <vt:lpstr>七星和七个金灯台指什么 (1:20)?</vt:lpstr>
      <vt:lpstr>耶稣持有着 对个大教会的 权威</vt:lpstr>
      <vt:lpstr>耶稣写信给了七间教会  (启示录 2–3)</vt:lpstr>
      <vt:lpstr>启示录</vt:lpstr>
      <vt:lpstr>七 个 教 会 (启2–3)</vt:lpstr>
      <vt:lpstr>以弗所是 亚洲的首都</vt:lpstr>
      <vt:lpstr>启 示 录 2:4</vt:lpstr>
      <vt:lpstr>如何应对苦难？ 耶稣给士每拿教会3个方法</vt:lpstr>
      <vt:lpstr>I. 要知道 耶稣 懂得/知晓 你的苦难 (2:8-9) </vt:lpstr>
      <vt:lpstr>七 个 教 会 (启示录 2–3)</vt:lpstr>
      <vt:lpstr>士 每 拿 (启2:8-11)</vt:lpstr>
      <vt:lpstr>感谢耶稣 祂知道你正在受何种苦</vt:lpstr>
      <vt:lpstr>以撒 布朗 感受不到痛的男孩</vt:lpstr>
      <vt:lpstr>Isaac Brown The Boy Who Feels NO Pain</vt:lpstr>
      <vt:lpstr>受苦的原因</vt:lpstr>
      <vt:lpstr>耶稣感觉得到你的痛苦.</vt:lpstr>
      <vt:lpstr>I. I. 要知道 耶稣 懂得/知晓 你的苦难 (2:8-9)  </vt:lpstr>
      <vt:lpstr>II. 不要害怕为基督受苦 (2:10a)</vt:lpstr>
      <vt:lpstr>士 每 拿 (启2:8-11)</vt:lpstr>
      <vt:lpstr>谁更惧怕?</vt:lpstr>
      <vt:lpstr>给予的</vt:lpstr>
      <vt:lpstr>All-Saints Church</vt:lpstr>
      <vt:lpstr>All-Saints Church</vt:lpstr>
      <vt:lpstr>印度基督徒呼吁终止 与巴基斯坦的关系</vt:lpstr>
      <vt:lpstr>All-Saints Church</vt:lpstr>
      <vt:lpstr>All-Saints Church</vt:lpstr>
      <vt:lpstr>我们的反应</vt:lpstr>
      <vt:lpstr>现在你愿意承认对受苦的畏惧吗？</vt:lpstr>
      <vt:lpstr>I. 要知道 耶稣 懂得/知晓 你的苦难 (2:8-9) </vt:lpstr>
      <vt:lpstr>II. 不要害怕为基督受苦 (2:10a)</vt:lpstr>
      <vt:lpstr>III. 苦难中要忠心 (2:10b-11).</vt:lpstr>
      <vt:lpstr>士 每 拿 (启2:8-11)</vt:lpstr>
      <vt:lpstr>启示录 : 痛苦 却坚定</vt:lpstr>
      <vt:lpstr>士 每 拿 (启2:8-11)</vt:lpstr>
      <vt:lpstr>士 每 拿 : 痛苦却坚定</vt:lpstr>
      <vt:lpstr>佩尔佩图阿-殉教 (AD 203)</vt:lpstr>
      <vt:lpstr>士 每 拿 (启2:8-11)</vt:lpstr>
      <vt:lpstr>ENDA（非歧视就业法案）</vt:lpstr>
      <vt:lpstr>ENDA</vt:lpstr>
      <vt:lpstr>ENDA</vt:lpstr>
      <vt:lpstr>大部分保守的基督徒反对此法案</vt:lpstr>
      <vt:lpstr>从前不适用该法案</vt:lpstr>
      <vt:lpstr>ENDA 法案的遣词造句</vt:lpstr>
      <vt:lpstr>ENDA 参议院投票 (2013年11月5日)</vt:lpstr>
      <vt:lpstr>众议院发言人约翰（ John Boehner）</vt:lpstr>
      <vt:lpstr>要点</vt:lpstr>
      <vt:lpstr>你现在如何 受苦？</vt:lpstr>
      <vt:lpstr>印度</vt:lpstr>
      <vt:lpstr>被烧毁的教堂</vt:lpstr>
      <vt:lpstr>火灾毀损教堂</vt:lpstr>
      <vt:lpstr>有些 基督徒幸存</vt:lpstr>
      <vt:lpstr>有些归天国</vt:lpstr>
      <vt:lpstr>别 迦 摩 别 迦 摩 2:12-17</vt:lpstr>
      <vt:lpstr>亲爱的别 迦 摩 教会… </vt:lpstr>
      <vt:lpstr>别 迦 摩 (启2:12-17)</vt:lpstr>
      <vt:lpstr>PowerPoint Presentation</vt:lpstr>
      <vt:lpstr>基督的命令</vt:lpstr>
      <vt:lpstr>基督的赞扬</vt:lpstr>
      <vt:lpstr>别迦摩模型:  继续却妥协</vt:lpstr>
      <vt:lpstr>撒 但 座 位 (2:11-13)</vt:lpstr>
      <vt:lpstr>巴比伦宗教向西转移</vt:lpstr>
      <vt:lpstr>巴比伦宗教向西转移</vt:lpstr>
      <vt:lpstr>基督的责备</vt:lpstr>
      <vt:lpstr>一些会众听从巴兰的教训</vt:lpstr>
      <vt:lpstr>民 数 记</vt:lpstr>
      <vt:lpstr>约旦河东事件</vt:lpstr>
      <vt:lpstr>Balaam</vt:lpstr>
      <vt:lpstr>启 示 录 2:14-15</vt:lpstr>
      <vt:lpstr> 彼 得 后书 2:15-16</vt:lpstr>
      <vt:lpstr>猶 大 书 11 (NIV)</vt:lpstr>
      <vt:lpstr>约旦河东事件</vt:lpstr>
      <vt:lpstr>一些会众听从尼哥拉党的教训</vt:lpstr>
      <vt:lpstr>基督的纠正</vt:lpstr>
      <vt:lpstr>悔改...</vt:lpstr>
      <vt:lpstr>接受训诲</vt:lpstr>
      <vt:lpstr>领受…生命的粮 </vt:lpstr>
      <vt:lpstr>PowerPoint Presentation</vt:lpstr>
      <vt:lpstr>承受… 永生 </vt:lpstr>
      <vt:lpstr>推雅推喇城 启示录 2:18-29</vt:lpstr>
      <vt:lpstr>推 雅 推 喇 城 :  I成员 却 不道德</vt:lpstr>
      <vt:lpstr>Right way, wrong way</vt:lpstr>
      <vt:lpstr>色情</vt:lpstr>
      <vt:lpstr>色情</vt:lpstr>
      <vt:lpstr>色情</vt:lpstr>
      <vt:lpstr>色情</vt:lpstr>
      <vt:lpstr>色情</vt:lpstr>
      <vt:lpstr>色情</vt:lpstr>
      <vt:lpstr>色情</vt:lpstr>
      <vt:lpstr>色情</vt:lpstr>
      <vt:lpstr>色情</vt:lpstr>
      <vt:lpstr>色情</vt:lpstr>
      <vt:lpstr>色情</vt:lpstr>
      <vt:lpstr>色情</vt:lpstr>
      <vt:lpstr>教会里的色情 </vt:lpstr>
      <vt:lpstr>耶稣对信徒不道德行为的反应如何?</vt:lpstr>
      <vt:lpstr>如果耶稣对你写了一封信， 内容会是如何呢？</vt:lpstr>
      <vt:lpstr>七 个 教 会 (启示录 2–3)</vt:lpstr>
      <vt:lpstr>耶稣写信给了七间教会  (启示录 2–3)</vt:lpstr>
      <vt:lpstr>《启示录》2:18-29 结构</vt:lpstr>
      <vt:lpstr>耶稣对信徒 不道德行为，如何反应?</vt:lpstr>
      <vt:lpstr>I.  耶稣审判 信徒的罪 (2:18).</vt:lpstr>
      <vt:lpstr>七 个 教 会 (启示录 2–3)</vt:lpstr>
      <vt:lpstr>推 雅 推 喇</vt:lpstr>
      <vt:lpstr>推 雅 推 喇</vt:lpstr>
      <vt:lpstr>推 雅 推 喇 城 (启2:18-29)</vt:lpstr>
      <vt:lpstr>对耶稣的描述</vt:lpstr>
      <vt:lpstr>耶稣对信徒 不道德行为，如何反应?</vt:lpstr>
      <vt:lpstr>II. 耶稣 称赞 他们的服侍(2:19). </vt:lpstr>
      <vt:lpstr>推 雅 推 喇 城 (启2:18-29)</vt:lpstr>
      <vt:lpstr>"我知道你的行为， 你的爱心、 信心、 服侍和忍耐， 也知道你后来所作的比先前的还要多" (2:19 CNV)</vt:lpstr>
      <vt:lpstr>我们当中谁是应当受称赞的?</vt:lpstr>
      <vt:lpstr>米利暗（Miriam Burnett）</vt:lpstr>
      <vt:lpstr>Lewis, Barbara &amp; Christine Winkler</vt:lpstr>
      <vt:lpstr>Lewis Winkler</vt:lpstr>
      <vt:lpstr>Lewis Winkler</vt:lpstr>
      <vt:lpstr>Lewis Winkler</vt:lpstr>
      <vt:lpstr>Lewis Winkler</vt:lpstr>
      <vt:lpstr>Lewis Winkler</vt:lpstr>
      <vt:lpstr>Susan Griffith</vt:lpstr>
      <vt:lpstr>耶稣 知道!</vt:lpstr>
      <vt:lpstr>耶稣对信徒 不道德行为，作何反应?</vt:lpstr>
      <vt:lpstr>III. 耶稣鉴察不忠心和忠心的信徒 (2:20-25)</vt:lpstr>
      <vt:lpstr>推 雅 推 喇 城 (启2:18-29)</vt:lpstr>
      <vt:lpstr>"然而有一件事我要责备你， 就是你容让那自称是先知的妇人耶洗别， 教导和引诱我的众仆人行淫乱， 吃祭过偶像的食物。 21 我曾给她时间， 让她悔改， 她却不肯为她的淫行悔改"  (2:20-21 CNV)</vt:lpstr>
      <vt:lpstr>谁是耶洗别?</vt:lpstr>
      <vt:lpstr>                              </vt:lpstr>
      <vt:lpstr>“当时社会能接受的却是基督所憎恨的。他们偏离正道已有时日 (21节).推 雅 推 喇教会可能最初从吕底亚那里听到福音。吕底亚通过保罗的传道而信主 (使徒行传 16:14-15).有趣的是，如今一个妇人，自称’女先知‘ 正影响教会。其名’耶洗别‘表明她正腐蚀推 雅 推 喇教会，正如当年亚哈王的妻子耶洗别腐蚀以色列国。 (列王记上 16:31-33)”  (沃尔伍德 Walvoord, BKC) </vt:lpstr>
      <vt:lpstr>推 雅 推 喇 城 (启2:18-29)</vt:lpstr>
      <vt:lpstr>HIV病毒 • 艾滋病</vt:lpstr>
      <vt:lpstr>HIV 病毒及艾滋病全球一览 </vt:lpstr>
      <vt:lpstr>"看哪， 我要把她抛在大患难的床上； 那些跟她行淫乱的人， 如果不为她的行为悔改， 我也要把他们抛在大患难中。  23我必以死亡击杀她的儿女…"  (2:22-23a CNV)</vt:lpstr>
      <vt:lpstr>推 雅 推 喇 城 (启2:18-29)</vt:lpstr>
      <vt:lpstr>艾滋病 的治疗</vt:lpstr>
      <vt:lpstr>忠心的信徒必须坚持到底 （启 2:24-25）</vt:lpstr>
      <vt:lpstr>耶稣对信徒 不道德行为，作何反应?</vt:lpstr>
      <vt:lpstr>四、耶稣 奖赏 忠心的人 （启示录 2:26-29）。</vt:lpstr>
      <vt:lpstr>推 雅 推 喇 城 (启2:18-29)</vt:lpstr>
      <vt:lpstr>推 雅 推 喇</vt:lpstr>
      <vt:lpstr>得胜者 (启示录 2–3)</vt:lpstr>
      <vt:lpstr>PowerPoint Presentation</vt:lpstr>
      <vt:lpstr>PowerPoint Presentation</vt:lpstr>
      <vt:lpstr>PowerPoint Presentation</vt:lpstr>
      <vt:lpstr>PowerPoint Presentation</vt:lpstr>
      <vt:lpstr>你准备好去统治世界吗?</vt:lpstr>
      <vt:lpstr>耶稣的法则</vt:lpstr>
      <vt:lpstr>将 来 的 恩 惠 (19-20章)</vt:lpstr>
      <vt:lpstr>预备好去统治吗？</vt:lpstr>
      <vt:lpstr>启 示 录 20:4</vt:lpstr>
      <vt:lpstr>“岂不知圣徒要审判世界么?” (林前六2上)</vt:lpstr>
      <vt:lpstr>"我们若与基督同死"  (提摩太前书 2:12 新译本 )</vt:lpstr>
      <vt:lpstr>"得胜的， 我必定赐他和我一同坐在我的宝座上， 正像我得了胜和我父一同坐在他的宝座上一样"  (启示录3:21  新译本 ).</vt:lpstr>
      <vt:lpstr>耶稣如何回应信徒中的不贞？</vt:lpstr>
      <vt:lpstr>服务是无法以一尘不所取代的</vt:lpstr>
      <vt:lpstr>耶稣如何回应信徒中的不贞?</vt:lpstr>
      <vt:lpstr>Porn-Again Christian</vt:lpstr>
      <vt:lpstr>不再看黄色网站 :</vt:lpstr>
      <vt:lpstr>Title</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1467</cp:revision>
  <cp:lastPrinted>2006-06-01T06:54:22Z</cp:lastPrinted>
  <dcterms:created xsi:type="dcterms:W3CDTF">2011-03-20T06:56:13Z</dcterms:created>
  <dcterms:modified xsi:type="dcterms:W3CDTF">2025-03-15T18:51:02Z</dcterms:modified>
</cp:coreProperties>
</file>