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7.xml" ContentType="application/vnd.openxmlformats-officedocument.theme+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3.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5.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7.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3.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5.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6.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7.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8.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9.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0.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1.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2.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4.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5.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6.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57.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49.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theme/themeOverride9.xml" ContentType="application/vnd.openxmlformats-officedocument.themeOverride+xml"/>
  <Override PartName="/ppt/notesSlides/notesSlide54.xml" ContentType="application/vnd.openxmlformats-officedocument.presentationml.notesSlide+xml"/>
  <Override PartName="/ppt/theme/themeOverride10.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3.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15.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16.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17.xml" ContentType="application/vnd.openxmlformats-officedocument.themeOverride+xml"/>
  <Override PartName="/ppt/notesSlides/notesSlide126.xml" ContentType="application/vnd.openxmlformats-officedocument.presentationml.notesSlide+xml"/>
  <Override PartName="/ppt/theme/themeOverride18.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19.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20.xml" ContentType="application/vnd.openxmlformats-officedocument.themeOverride+xml"/>
  <Override PartName="/ppt/notesSlides/notesSlide131.xml" ContentType="application/vnd.openxmlformats-officedocument.presentationml.notesSlide+xml"/>
  <Override PartName="/ppt/theme/themeOverride21.xml" ContentType="application/vnd.openxmlformats-officedocument.themeOverride+xml"/>
  <Override PartName="/ppt/notesSlides/notesSlide132.xml" ContentType="application/vnd.openxmlformats-officedocument.presentationml.notesSlide+xml"/>
  <Override PartName="/ppt/theme/themeOverride22.xml" ContentType="application/vnd.openxmlformats-officedocument.themeOverride+xml"/>
  <Override PartName="/ppt/notesSlides/notesSlide133.xml" ContentType="application/vnd.openxmlformats-officedocument.presentationml.notesSlide+xml"/>
  <Override PartName="/ppt/theme/themeOverride23.xml" ContentType="application/vnd.openxmlformats-officedocument.themeOverride+xml"/>
  <Override PartName="/ppt/notesSlides/notesSlide134.xml" ContentType="application/vnd.openxmlformats-officedocument.presentationml.notesSlide+xml"/>
  <Override PartName="/ppt/theme/themeOverride24.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68" r:id="rId2"/>
    <p:sldMasterId id="2147483794" r:id="rId3"/>
    <p:sldMasterId id="2147483806" r:id="rId4"/>
    <p:sldMasterId id="2147483819" r:id="rId5"/>
    <p:sldMasterId id="2147483843" r:id="rId6"/>
    <p:sldMasterId id="2147483857" r:id="rId7"/>
    <p:sldMasterId id="2147483869" r:id="rId8"/>
    <p:sldMasterId id="2147483881" r:id="rId9"/>
    <p:sldMasterId id="2147483883" r:id="rId10"/>
    <p:sldMasterId id="2147483923" r:id="rId11"/>
    <p:sldMasterId id="2147483935" r:id="rId12"/>
    <p:sldMasterId id="2147483961" r:id="rId13"/>
    <p:sldMasterId id="2147483975" r:id="rId14"/>
    <p:sldMasterId id="2147483987" r:id="rId15"/>
    <p:sldMasterId id="2147484040" r:id="rId16"/>
    <p:sldMasterId id="2147484076" r:id="rId17"/>
    <p:sldMasterId id="2147484090" r:id="rId18"/>
    <p:sldMasterId id="2147484116" r:id="rId19"/>
    <p:sldMasterId id="2147484140" r:id="rId20"/>
    <p:sldMasterId id="2147484152" r:id="rId21"/>
    <p:sldMasterId id="2147484176" r:id="rId22"/>
    <p:sldMasterId id="2147484188" r:id="rId23"/>
    <p:sldMasterId id="2147484202" r:id="rId24"/>
    <p:sldMasterId id="2147484216" r:id="rId25"/>
    <p:sldMasterId id="2147484230" r:id="rId26"/>
    <p:sldMasterId id="2147484244" r:id="rId27"/>
    <p:sldMasterId id="2147484256" r:id="rId28"/>
    <p:sldMasterId id="2147484270" r:id="rId29"/>
    <p:sldMasterId id="2147484320" r:id="rId30"/>
    <p:sldMasterId id="2147484332" r:id="rId31"/>
    <p:sldMasterId id="2147484345" r:id="rId32"/>
    <p:sldMasterId id="2147484349" r:id="rId33"/>
    <p:sldMasterId id="2147484363" r:id="rId34"/>
    <p:sldMasterId id="2147484377" r:id="rId35"/>
    <p:sldMasterId id="2147484403" r:id="rId36"/>
    <p:sldMasterId id="2147484417" r:id="rId37"/>
    <p:sldMasterId id="2147484429" r:id="rId38"/>
    <p:sldMasterId id="2147484443" r:id="rId39"/>
    <p:sldMasterId id="2147484467" r:id="rId40"/>
    <p:sldMasterId id="2147484483" r:id="rId41"/>
    <p:sldMasterId id="2147484497" r:id="rId42"/>
    <p:sldMasterId id="2147484509" r:id="rId43"/>
    <p:sldMasterId id="2147484512" r:id="rId44"/>
    <p:sldMasterId id="2147484515" r:id="rId45"/>
    <p:sldMasterId id="2147484518" r:id="rId46"/>
    <p:sldMasterId id="2147484530" r:id="rId47"/>
    <p:sldMasterId id="2147484542" r:id="rId48"/>
    <p:sldMasterId id="2147484570" r:id="rId49"/>
    <p:sldMasterId id="2147484582" r:id="rId50"/>
    <p:sldMasterId id="2147484626" r:id="rId51"/>
    <p:sldMasterId id="2147484638" r:id="rId52"/>
    <p:sldMasterId id="2147484652" r:id="rId53"/>
    <p:sldMasterId id="2147484666" r:id="rId54"/>
    <p:sldMasterId id="2147484678" r:id="rId55"/>
    <p:sldMasterId id="2147484690" r:id="rId56"/>
    <p:sldMasterId id="2147484703" r:id="rId57"/>
    <p:sldMasterId id="2147484716" r:id="rId58"/>
  </p:sldMasterIdLst>
  <p:notesMasterIdLst>
    <p:notesMasterId r:id="rId238"/>
  </p:notesMasterIdLst>
  <p:sldIdLst>
    <p:sldId id="3871" r:id="rId59"/>
    <p:sldId id="3872" r:id="rId60"/>
    <p:sldId id="3873" r:id="rId61"/>
    <p:sldId id="3874" r:id="rId62"/>
    <p:sldId id="3875" r:id="rId63"/>
    <p:sldId id="3876" r:id="rId64"/>
    <p:sldId id="3877" r:id="rId65"/>
    <p:sldId id="3878" r:id="rId66"/>
    <p:sldId id="3879" r:id="rId67"/>
    <p:sldId id="4176" r:id="rId68"/>
    <p:sldId id="4177" r:id="rId69"/>
    <p:sldId id="4178" r:id="rId70"/>
    <p:sldId id="4179" r:id="rId71"/>
    <p:sldId id="1147" r:id="rId72"/>
    <p:sldId id="3796" r:id="rId73"/>
    <p:sldId id="1150" r:id="rId74"/>
    <p:sldId id="4180" r:id="rId75"/>
    <p:sldId id="4181" r:id="rId76"/>
    <p:sldId id="4182" r:id="rId77"/>
    <p:sldId id="2485" r:id="rId78"/>
    <p:sldId id="420" r:id="rId79"/>
    <p:sldId id="421" r:id="rId80"/>
    <p:sldId id="422" r:id="rId81"/>
    <p:sldId id="290" r:id="rId82"/>
    <p:sldId id="291" r:id="rId83"/>
    <p:sldId id="292" r:id="rId84"/>
    <p:sldId id="4148" r:id="rId85"/>
    <p:sldId id="4208" r:id="rId86"/>
    <p:sldId id="451" r:id="rId87"/>
    <p:sldId id="446" r:id="rId88"/>
    <p:sldId id="575" r:id="rId89"/>
    <p:sldId id="458" r:id="rId90"/>
    <p:sldId id="462" r:id="rId91"/>
    <p:sldId id="3855" r:id="rId92"/>
    <p:sldId id="3856" r:id="rId93"/>
    <p:sldId id="3857" r:id="rId94"/>
    <p:sldId id="453" r:id="rId95"/>
    <p:sldId id="454" r:id="rId96"/>
    <p:sldId id="4207" r:id="rId97"/>
    <p:sldId id="371" r:id="rId98"/>
    <p:sldId id="4185" r:id="rId99"/>
    <p:sldId id="3783" r:id="rId100"/>
    <p:sldId id="3768" r:id="rId101"/>
    <p:sldId id="3769" r:id="rId102"/>
    <p:sldId id="3778" r:id="rId103"/>
    <p:sldId id="3776" r:id="rId104"/>
    <p:sldId id="3777" r:id="rId105"/>
    <p:sldId id="3775" r:id="rId106"/>
    <p:sldId id="3774" r:id="rId107"/>
    <p:sldId id="3781" r:id="rId108"/>
    <p:sldId id="3779" r:id="rId109"/>
    <p:sldId id="3780" r:id="rId110"/>
    <p:sldId id="3782" r:id="rId111"/>
    <p:sldId id="4186" r:id="rId112"/>
    <p:sldId id="1158" r:id="rId113"/>
    <p:sldId id="424" r:id="rId114"/>
    <p:sldId id="425" r:id="rId115"/>
    <p:sldId id="4187" r:id="rId116"/>
    <p:sldId id="4188" r:id="rId117"/>
    <p:sldId id="278" r:id="rId118"/>
    <p:sldId id="1617" r:id="rId119"/>
    <p:sldId id="1618" r:id="rId120"/>
    <p:sldId id="399" r:id="rId121"/>
    <p:sldId id="423" r:id="rId122"/>
    <p:sldId id="293" r:id="rId123"/>
    <p:sldId id="294" r:id="rId124"/>
    <p:sldId id="295" r:id="rId125"/>
    <p:sldId id="296" r:id="rId126"/>
    <p:sldId id="4192" r:id="rId127"/>
    <p:sldId id="1154" r:id="rId128"/>
    <p:sldId id="4189" r:id="rId129"/>
    <p:sldId id="299" r:id="rId130"/>
    <p:sldId id="300" r:id="rId131"/>
    <p:sldId id="301" r:id="rId132"/>
    <p:sldId id="302" r:id="rId133"/>
    <p:sldId id="303" r:id="rId134"/>
    <p:sldId id="304" r:id="rId135"/>
    <p:sldId id="305" r:id="rId136"/>
    <p:sldId id="306" r:id="rId137"/>
    <p:sldId id="307" r:id="rId138"/>
    <p:sldId id="308" r:id="rId139"/>
    <p:sldId id="309" r:id="rId140"/>
    <p:sldId id="310" r:id="rId141"/>
    <p:sldId id="311" r:id="rId142"/>
    <p:sldId id="312" r:id="rId143"/>
    <p:sldId id="313" r:id="rId144"/>
    <p:sldId id="314" r:id="rId145"/>
    <p:sldId id="4193" r:id="rId146"/>
    <p:sldId id="4194" r:id="rId147"/>
    <p:sldId id="1155" r:id="rId148"/>
    <p:sldId id="4190" r:id="rId149"/>
    <p:sldId id="318" r:id="rId150"/>
    <p:sldId id="319" r:id="rId151"/>
    <p:sldId id="320" r:id="rId152"/>
    <p:sldId id="321" r:id="rId153"/>
    <p:sldId id="396" r:id="rId154"/>
    <p:sldId id="322" r:id="rId155"/>
    <p:sldId id="323" r:id="rId156"/>
    <p:sldId id="324" r:id="rId157"/>
    <p:sldId id="325" r:id="rId158"/>
    <p:sldId id="326" r:id="rId159"/>
    <p:sldId id="327" r:id="rId160"/>
    <p:sldId id="328" r:id="rId161"/>
    <p:sldId id="258" r:id="rId162"/>
    <p:sldId id="329" r:id="rId163"/>
    <p:sldId id="4205" r:id="rId164"/>
    <p:sldId id="4206" r:id="rId165"/>
    <p:sldId id="353" r:id="rId166"/>
    <p:sldId id="426" r:id="rId167"/>
    <p:sldId id="439" r:id="rId168"/>
    <p:sldId id="1608" r:id="rId169"/>
    <p:sldId id="469" r:id="rId170"/>
    <p:sldId id="427" r:id="rId171"/>
    <p:sldId id="428" r:id="rId172"/>
    <p:sldId id="429" r:id="rId173"/>
    <p:sldId id="430" r:id="rId174"/>
    <p:sldId id="431" r:id="rId175"/>
    <p:sldId id="432" r:id="rId176"/>
    <p:sldId id="433" r:id="rId177"/>
    <p:sldId id="434" r:id="rId178"/>
    <p:sldId id="1607" r:id="rId179"/>
    <p:sldId id="367" r:id="rId180"/>
    <p:sldId id="435" r:id="rId181"/>
    <p:sldId id="405" r:id="rId182"/>
    <p:sldId id="490" r:id="rId183"/>
    <p:sldId id="407" r:id="rId184"/>
    <p:sldId id="406" r:id="rId185"/>
    <p:sldId id="1609" r:id="rId186"/>
    <p:sldId id="450" r:id="rId187"/>
    <p:sldId id="1606" r:id="rId188"/>
    <p:sldId id="376" r:id="rId189"/>
    <p:sldId id="402" r:id="rId190"/>
    <p:sldId id="378" r:id="rId191"/>
    <p:sldId id="404" r:id="rId192"/>
    <p:sldId id="440" r:id="rId193"/>
    <p:sldId id="408" r:id="rId194"/>
    <p:sldId id="1610" r:id="rId195"/>
    <p:sldId id="383" r:id="rId196"/>
    <p:sldId id="384" r:id="rId197"/>
    <p:sldId id="409" r:id="rId198"/>
    <p:sldId id="1611" r:id="rId199"/>
    <p:sldId id="1612" r:id="rId200"/>
    <p:sldId id="1613" r:id="rId201"/>
    <p:sldId id="1614" r:id="rId202"/>
    <p:sldId id="1615" r:id="rId203"/>
    <p:sldId id="4196" r:id="rId204"/>
    <p:sldId id="4199" r:id="rId205"/>
    <p:sldId id="397" r:id="rId206"/>
    <p:sldId id="4197" r:id="rId207"/>
    <p:sldId id="333" r:id="rId208"/>
    <p:sldId id="334" r:id="rId209"/>
    <p:sldId id="335" r:id="rId210"/>
    <p:sldId id="336" r:id="rId211"/>
    <p:sldId id="337" r:id="rId212"/>
    <p:sldId id="338" r:id="rId213"/>
    <p:sldId id="339" r:id="rId214"/>
    <p:sldId id="340" r:id="rId215"/>
    <p:sldId id="341" r:id="rId216"/>
    <p:sldId id="342" r:id="rId217"/>
    <p:sldId id="4198" r:id="rId218"/>
    <p:sldId id="398" r:id="rId219"/>
    <p:sldId id="345" r:id="rId220"/>
    <p:sldId id="4201" r:id="rId221"/>
    <p:sldId id="4202" r:id="rId222"/>
    <p:sldId id="4203" r:id="rId223"/>
    <p:sldId id="4204" r:id="rId224"/>
    <p:sldId id="347" r:id="rId225"/>
    <p:sldId id="350" r:id="rId226"/>
    <p:sldId id="4200" r:id="rId227"/>
    <p:sldId id="391" r:id="rId228"/>
    <p:sldId id="449" r:id="rId229"/>
    <p:sldId id="2011" r:id="rId230"/>
    <p:sldId id="260" r:id="rId231"/>
    <p:sldId id="261" r:id="rId232"/>
    <p:sldId id="266" r:id="rId233"/>
    <p:sldId id="400" r:id="rId234"/>
    <p:sldId id="268" r:id="rId235"/>
    <p:sldId id="392" r:id="rId236"/>
    <p:sldId id="2012" r:id="rId23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7D5DCBA6-7CC1-B843-9408-90B3B06A88AC}">
          <p14:sldIdLst>
            <p14:sldId id="3871"/>
            <p14:sldId id="3872"/>
            <p14:sldId id="3873"/>
            <p14:sldId id="3874"/>
            <p14:sldId id="3875"/>
            <p14:sldId id="3876"/>
            <p14:sldId id="3877"/>
            <p14:sldId id="3878"/>
            <p14:sldId id="3879"/>
            <p14:sldId id="4176"/>
            <p14:sldId id="4177"/>
            <p14:sldId id="4178"/>
            <p14:sldId id="4179"/>
            <p14:sldId id="1147"/>
            <p14:sldId id="3796"/>
            <p14:sldId id="1150"/>
            <p14:sldId id="4180"/>
            <p14:sldId id="4181"/>
            <p14:sldId id="4182"/>
            <p14:sldId id="2485"/>
          </p14:sldIdLst>
        </p14:section>
        <p14:section name="Introduction" id="{4194AE01-AAF9-A74C-946D-2DE52527F934}">
          <p14:sldIdLst>
            <p14:sldId id="420"/>
            <p14:sldId id="421"/>
            <p14:sldId id="422"/>
            <p14:sldId id="290"/>
            <p14:sldId id="291"/>
            <p14:sldId id="292"/>
            <p14:sldId id="4148"/>
            <p14:sldId id="4208"/>
            <p14:sldId id="451"/>
            <p14:sldId id="446"/>
            <p14:sldId id="575"/>
            <p14:sldId id="458"/>
            <p14:sldId id="462"/>
            <p14:sldId id="3855"/>
            <p14:sldId id="3856"/>
            <p14:sldId id="3857"/>
            <p14:sldId id="453"/>
            <p14:sldId id="454"/>
            <p14:sldId id="4207"/>
            <p14:sldId id="371"/>
          </p14:sldIdLst>
        </p14:section>
        <p14:section name="Sermon" id="{D04543C1-486F-1047-BFEF-D46E0021A830}">
          <p14:sldIdLst>
            <p14:sldId id="4185"/>
            <p14:sldId id="3783"/>
            <p14:sldId id="3768"/>
            <p14:sldId id="3769"/>
            <p14:sldId id="3778"/>
            <p14:sldId id="3776"/>
            <p14:sldId id="3777"/>
            <p14:sldId id="3775"/>
            <p14:sldId id="3774"/>
            <p14:sldId id="3781"/>
            <p14:sldId id="3779"/>
            <p14:sldId id="3780"/>
            <p14:sldId id="3782"/>
            <p14:sldId id="4186"/>
            <p14:sldId id="1158"/>
            <p14:sldId id="424"/>
            <p14:sldId id="425"/>
            <p14:sldId id="4187"/>
            <p14:sldId id="4188"/>
            <p14:sldId id="278"/>
            <p14:sldId id="1617"/>
            <p14:sldId id="1618"/>
            <p14:sldId id="399"/>
            <p14:sldId id="423"/>
            <p14:sldId id="293"/>
            <p14:sldId id="294"/>
            <p14:sldId id="295"/>
            <p14:sldId id="296"/>
            <p14:sldId id="4192"/>
          </p14:sldIdLst>
        </p14:section>
        <p14:section name="Verses" id="{CA139A5A-6E11-1C43-9FCE-CCA6ADB13B63}">
          <p14:sldIdLst>
            <p14:sldId id="1154"/>
            <p14:sldId id="4189"/>
            <p14:sldId id="299"/>
            <p14:sldId id="300"/>
            <p14:sldId id="301"/>
            <p14:sldId id="302"/>
            <p14:sldId id="303"/>
            <p14:sldId id="304"/>
            <p14:sldId id="305"/>
            <p14:sldId id="306"/>
            <p14:sldId id="307"/>
            <p14:sldId id="308"/>
            <p14:sldId id="309"/>
            <p14:sldId id="310"/>
            <p14:sldId id="311"/>
            <p14:sldId id="312"/>
            <p14:sldId id="313"/>
            <p14:sldId id="314"/>
            <p14:sldId id="4193"/>
            <p14:sldId id="4194"/>
            <p14:sldId id="1155"/>
            <p14:sldId id="4190"/>
            <p14:sldId id="318"/>
            <p14:sldId id="319"/>
            <p14:sldId id="320"/>
            <p14:sldId id="321"/>
            <p14:sldId id="396"/>
            <p14:sldId id="322"/>
            <p14:sldId id="323"/>
            <p14:sldId id="324"/>
            <p14:sldId id="325"/>
            <p14:sldId id="326"/>
            <p14:sldId id="327"/>
            <p14:sldId id="328"/>
            <p14:sldId id="258"/>
            <p14:sldId id="329"/>
            <p14:sldId id="4205"/>
            <p14:sldId id="4206"/>
            <p14:sldId id="353"/>
            <p14:sldId id="426"/>
            <p14:sldId id="439"/>
            <p14:sldId id="1608"/>
            <p14:sldId id="469"/>
            <p14:sldId id="427"/>
            <p14:sldId id="428"/>
            <p14:sldId id="429"/>
            <p14:sldId id="430"/>
            <p14:sldId id="431"/>
            <p14:sldId id="432"/>
            <p14:sldId id="433"/>
            <p14:sldId id="434"/>
            <p14:sldId id="1607"/>
            <p14:sldId id="367"/>
            <p14:sldId id="435"/>
            <p14:sldId id="405"/>
            <p14:sldId id="490"/>
            <p14:sldId id="407"/>
            <p14:sldId id="406"/>
            <p14:sldId id="1609"/>
            <p14:sldId id="450"/>
            <p14:sldId id="1606"/>
            <p14:sldId id="376"/>
            <p14:sldId id="402"/>
            <p14:sldId id="378"/>
            <p14:sldId id="404"/>
            <p14:sldId id="440"/>
            <p14:sldId id="408"/>
            <p14:sldId id="1610"/>
            <p14:sldId id="383"/>
            <p14:sldId id="384"/>
            <p14:sldId id="409"/>
            <p14:sldId id="1611"/>
            <p14:sldId id="1612"/>
            <p14:sldId id="1613"/>
            <p14:sldId id="1614"/>
            <p14:sldId id="1615"/>
          </p14:sldIdLst>
        </p14:section>
        <p14:section name="Conclusion" id="{3AA0FE30-2AC9-DF4D-B42D-82D9B8903613}">
          <p14:sldIdLst>
            <p14:sldId id="4196"/>
            <p14:sldId id="4199"/>
            <p14:sldId id="397"/>
            <p14:sldId id="4197"/>
            <p14:sldId id="333"/>
            <p14:sldId id="334"/>
            <p14:sldId id="335"/>
            <p14:sldId id="336"/>
            <p14:sldId id="337"/>
            <p14:sldId id="338"/>
            <p14:sldId id="339"/>
            <p14:sldId id="340"/>
            <p14:sldId id="341"/>
            <p14:sldId id="342"/>
            <p14:sldId id="4198"/>
            <p14:sldId id="398"/>
            <p14:sldId id="345"/>
            <p14:sldId id="4201"/>
            <p14:sldId id="4202"/>
            <p14:sldId id="4203"/>
            <p14:sldId id="4204"/>
            <p14:sldId id="347"/>
            <p14:sldId id="350"/>
            <p14:sldId id="4200"/>
            <p14:sldId id="391"/>
            <p14:sldId id="449"/>
            <p14:sldId id="2011"/>
          </p14:sldIdLst>
        </p14:section>
        <p14:section name="Supplements" id="{8DA83F20-48B5-8F4D-923D-BA1D33DEF6F0}">
          <p14:sldIdLst>
            <p14:sldId id="260"/>
            <p14:sldId id="261"/>
            <p14:sldId id="266"/>
            <p14:sldId id="400"/>
            <p14:sldId id="268"/>
            <p14:sldId id="392"/>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FFFF"/>
    <a:srgbClr val="EDF9FB"/>
    <a:srgbClr val="FFFFFF"/>
    <a:srgbClr val="CC0000"/>
    <a:srgbClr val="800080"/>
    <a:srgbClr val="000099"/>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65"/>
    <p:restoredTop sz="83227"/>
  </p:normalViewPr>
  <p:slideViewPr>
    <p:cSldViewPr>
      <p:cViewPr>
        <p:scale>
          <a:sx n="119" d="100"/>
          <a:sy n="119" d="100"/>
        </p:scale>
        <p:origin x="1632" y="-10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33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205" Type="http://schemas.openxmlformats.org/officeDocument/2006/relationships/slide" Target="slides/slide147.xml"/><Relationship Id="rId226" Type="http://schemas.openxmlformats.org/officeDocument/2006/relationships/slide" Target="slides/slide168.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181" Type="http://schemas.openxmlformats.org/officeDocument/2006/relationships/slide" Target="slides/slide123.xml"/><Relationship Id="rId216" Type="http://schemas.openxmlformats.org/officeDocument/2006/relationships/slide" Target="slides/slide158.xml"/><Relationship Id="rId237" Type="http://schemas.openxmlformats.org/officeDocument/2006/relationships/slide" Target="slides/slide17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227" Type="http://schemas.openxmlformats.org/officeDocument/2006/relationships/slide" Target="slides/slide16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slide" Target="slides/slide159.xml"/><Relationship Id="rId6" Type="http://schemas.openxmlformats.org/officeDocument/2006/relationships/slideMaster" Target="slideMasters/slideMaster6.xml"/><Relationship Id="rId238" Type="http://schemas.openxmlformats.org/officeDocument/2006/relationships/notesMaster" Target="notesMasters/notesMaster1.xml"/><Relationship Id="rId23" Type="http://schemas.openxmlformats.org/officeDocument/2006/relationships/slideMaster" Target="slideMasters/slideMaster23.xml"/><Relationship Id="rId119" Type="http://schemas.openxmlformats.org/officeDocument/2006/relationships/slide" Target="slides/slide61.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207" Type="http://schemas.openxmlformats.org/officeDocument/2006/relationships/slide" Target="slides/slide149.xml"/><Relationship Id="rId228" Type="http://schemas.openxmlformats.org/officeDocument/2006/relationships/slide" Target="slides/slide170.xml"/><Relationship Id="rId13" Type="http://schemas.openxmlformats.org/officeDocument/2006/relationships/slideMaster" Target="slideMasters/slideMaster13.xml"/><Relationship Id="rId109" Type="http://schemas.openxmlformats.org/officeDocument/2006/relationships/slide" Target="slides/slide5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18" Type="http://schemas.openxmlformats.org/officeDocument/2006/relationships/slide" Target="slides/slide160.xml"/><Relationship Id="rId239"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31" Type="http://schemas.openxmlformats.org/officeDocument/2006/relationships/slide" Target="slides/slide73.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208" Type="http://schemas.openxmlformats.org/officeDocument/2006/relationships/slide" Target="slides/slide150.xml"/><Relationship Id="rId229" Type="http://schemas.openxmlformats.org/officeDocument/2006/relationships/slide" Target="slides/slide171.xml"/><Relationship Id="rId240"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8" Type="http://schemas.openxmlformats.org/officeDocument/2006/relationships/slideMaster" Target="slideMasters/slideMaster8.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219" Type="http://schemas.openxmlformats.org/officeDocument/2006/relationships/slide" Target="slides/slide161.xml"/><Relationship Id="rId230" Type="http://schemas.openxmlformats.org/officeDocument/2006/relationships/slide" Target="slides/slide17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95" Type="http://schemas.openxmlformats.org/officeDocument/2006/relationships/slide" Target="slides/slide137.xml"/><Relationship Id="rId209" Type="http://schemas.openxmlformats.org/officeDocument/2006/relationships/slide" Target="slides/slide151.xml"/><Relationship Id="rId220" Type="http://schemas.openxmlformats.org/officeDocument/2006/relationships/slide" Target="slides/slide162.xml"/><Relationship Id="rId241"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10" Type="http://schemas.openxmlformats.org/officeDocument/2006/relationships/slide" Target="slides/slide152.xml"/><Relationship Id="rId215" Type="http://schemas.openxmlformats.org/officeDocument/2006/relationships/slide" Target="slides/slide157.xml"/><Relationship Id="rId236" Type="http://schemas.openxmlformats.org/officeDocument/2006/relationships/slide" Target="slides/slide178.xml"/><Relationship Id="rId26" Type="http://schemas.openxmlformats.org/officeDocument/2006/relationships/slideMaster" Target="slideMasters/slideMaster26.xml"/><Relationship Id="rId231" Type="http://schemas.openxmlformats.org/officeDocument/2006/relationships/slide" Target="slides/slide173.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221" Type="http://schemas.openxmlformats.org/officeDocument/2006/relationships/slide" Target="slides/slide163.xml"/><Relationship Id="rId242"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32" Type="http://schemas.openxmlformats.org/officeDocument/2006/relationships/slide" Target="slides/slide17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222" Type="http://schemas.openxmlformats.org/officeDocument/2006/relationships/slide" Target="slides/slide16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33" Type="http://schemas.openxmlformats.org/officeDocument/2006/relationships/slide" Target="slides/slide17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202" Type="http://schemas.openxmlformats.org/officeDocument/2006/relationships/slide" Target="slides/slide144.xml"/><Relationship Id="rId223" Type="http://schemas.openxmlformats.org/officeDocument/2006/relationships/slide" Target="slides/slide16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 Id="rId213" Type="http://schemas.openxmlformats.org/officeDocument/2006/relationships/slide" Target="slides/slide155.xml"/><Relationship Id="rId234"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7.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99" Type="http://schemas.openxmlformats.org/officeDocument/2006/relationships/slide" Target="slides/slide141.xml"/><Relationship Id="rId203" Type="http://schemas.openxmlformats.org/officeDocument/2006/relationships/slide" Target="slides/slide145.xml"/><Relationship Id="rId19" Type="http://schemas.openxmlformats.org/officeDocument/2006/relationships/slideMaster" Target="slideMasters/slideMaster19.xml"/><Relationship Id="rId224" Type="http://schemas.openxmlformats.org/officeDocument/2006/relationships/slide" Target="slides/slide166.xml"/><Relationship Id="rId30" Type="http://schemas.openxmlformats.org/officeDocument/2006/relationships/slideMaster" Target="slideMasters/slideMaster30.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189" Type="http://schemas.openxmlformats.org/officeDocument/2006/relationships/slide" Target="slides/slide131.xml"/><Relationship Id="rId3" Type="http://schemas.openxmlformats.org/officeDocument/2006/relationships/slideMaster" Target="slideMasters/slideMaster3.xml"/><Relationship Id="rId214" Type="http://schemas.openxmlformats.org/officeDocument/2006/relationships/slide" Target="slides/slide156.xml"/><Relationship Id="rId235" Type="http://schemas.openxmlformats.org/officeDocument/2006/relationships/slide" Target="slides/slide177.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179" Type="http://schemas.openxmlformats.org/officeDocument/2006/relationships/slide" Target="slides/slide121.xml"/><Relationship Id="rId190" Type="http://schemas.openxmlformats.org/officeDocument/2006/relationships/slide" Target="slides/slide132.xml"/><Relationship Id="rId204" Type="http://schemas.openxmlformats.org/officeDocument/2006/relationships/slide" Target="slides/slide146.xml"/><Relationship Id="rId225" Type="http://schemas.openxmlformats.org/officeDocument/2006/relationships/slide" Target="slides/slide16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3A7CFC2A-B0C6-A141-AF0B-E209E2B76555}" type="presOf" srcId="{7D473E2F-916C-E843-9FD7-3FA101C1CDBB}" destId="{6B5BD606-BF8F-BF4B-9313-F2FFFC4E6B8D}" srcOrd="0" destOrd="0" presId="urn:microsoft.com/office/officeart/2005/8/layout/cycle8"/>
    <dgm:cxn modelId="{A1E3323B-2878-F546-BD0C-A0BE31FF85EA}" type="presOf" srcId="{1761BF22-3663-6943-BC98-EA3FB97FC333}" destId="{62C367AA-B91C-A148-B86A-FB79D3F4E72B}" srcOrd="1" destOrd="0" presId="urn:microsoft.com/office/officeart/2005/8/layout/cycle8"/>
    <dgm:cxn modelId="{1031B25D-B99D-EB4A-87C5-1105DFB2CA04}"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84705371-561B-8C42-B38E-193289AE342C}" type="presOf" srcId="{1761BF22-3663-6943-BC98-EA3FB97FC333}" destId="{7A1F332F-0EF0-AC41-905E-4CA0527D6167}" srcOrd="0" destOrd="0" presId="urn:microsoft.com/office/officeart/2005/8/layout/cycle8"/>
    <dgm:cxn modelId="{D5A3A091-5F9D-A040-86BE-93DFBAFBCED2}" type="presOf" srcId="{7D473E2F-916C-E843-9FD7-3FA101C1CDBB}" destId="{FD319245-54BA-8048-A706-9373F34590BA}" srcOrd="1" destOrd="0" presId="urn:microsoft.com/office/officeart/2005/8/layout/cycle8"/>
    <dgm:cxn modelId="{A1C0DFB2-D597-204C-A489-723B125323F7}" type="presOf" srcId="{C3740528-2A0E-7A44-A71D-1AD106D92C0C}" destId="{9384EA35-9B61-C346-BDBD-964737CBBFD8}" srcOrd="0" destOrd="0" presId="urn:microsoft.com/office/officeart/2005/8/layout/cycle8"/>
    <dgm:cxn modelId="{69B543D7-A2F9-C04D-9A78-EBE1C33159A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9E6A72D6-0FD2-BC4B-A968-5A6E34A0E8BA}" type="presParOf" srcId="{7B602E98-C876-8342-BB3E-8277BEFF1E68}" destId="{9384EA35-9B61-C346-BDBD-964737CBBFD8}" srcOrd="0" destOrd="0" presId="urn:microsoft.com/office/officeart/2005/8/layout/cycle8"/>
    <dgm:cxn modelId="{545CF16D-A9D0-B342-AC59-AB2FE6F8FDF2}" type="presParOf" srcId="{7B602E98-C876-8342-BB3E-8277BEFF1E68}" destId="{379C2E45-9820-9F4F-A5F0-A154F1E06CE9}" srcOrd="1" destOrd="0" presId="urn:microsoft.com/office/officeart/2005/8/layout/cycle8"/>
    <dgm:cxn modelId="{12A6CBFB-420D-2249-9D08-F3E7B7D54472}" type="presParOf" srcId="{7B602E98-C876-8342-BB3E-8277BEFF1E68}" destId="{59781E3A-25AB-F041-8955-CC4D3E9F5ED6}" srcOrd="2" destOrd="0" presId="urn:microsoft.com/office/officeart/2005/8/layout/cycle8"/>
    <dgm:cxn modelId="{FA278FCC-F871-B14E-985E-73C3265DED75}" type="presParOf" srcId="{7B602E98-C876-8342-BB3E-8277BEFF1E68}" destId="{0CC4020D-20E9-C24E-A593-B54EE7503880}" srcOrd="3" destOrd="0" presId="urn:microsoft.com/office/officeart/2005/8/layout/cycle8"/>
    <dgm:cxn modelId="{7DA34D11-4433-724A-B41C-F2B2BA02C1AD}" type="presParOf" srcId="{7B602E98-C876-8342-BB3E-8277BEFF1E68}" destId="{6B5BD606-BF8F-BF4B-9313-F2FFFC4E6B8D}" srcOrd="4" destOrd="0" presId="urn:microsoft.com/office/officeart/2005/8/layout/cycle8"/>
    <dgm:cxn modelId="{F3E014B7-AD18-F648-A5C5-D822B7D4E9EE}" type="presParOf" srcId="{7B602E98-C876-8342-BB3E-8277BEFF1E68}" destId="{CB15719B-A3AD-B841-AC13-055D2CC4E00B}" srcOrd="5" destOrd="0" presId="urn:microsoft.com/office/officeart/2005/8/layout/cycle8"/>
    <dgm:cxn modelId="{ADD959C5-FF17-4840-B4D1-46648A67D4EF}" type="presParOf" srcId="{7B602E98-C876-8342-BB3E-8277BEFF1E68}" destId="{7980E43A-6F66-4245-AB55-5CEB3C5AFC88}" srcOrd="6" destOrd="0" presId="urn:microsoft.com/office/officeart/2005/8/layout/cycle8"/>
    <dgm:cxn modelId="{724B739C-8AE7-2A42-A8C0-211E5FED878D}" type="presParOf" srcId="{7B602E98-C876-8342-BB3E-8277BEFF1E68}" destId="{FD319245-54BA-8048-A706-9373F34590BA}" srcOrd="7" destOrd="0" presId="urn:microsoft.com/office/officeart/2005/8/layout/cycle8"/>
    <dgm:cxn modelId="{C5D1F6B1-A1DC-EC49-9A23-E41CE81500A0}" type="presParOf" srcId="{7B602E98-C876-8342-BB3E-8277BEFF1E68}" destId="{7A1F332F-0EF0-AC41-905E-4CA0527D6167}" srcOrd="8" destOrd="0" presId="urn:microsoft.com/office/officeart/2005/8/layout/cycle8"/>
    <dgm:cxn modelId="{C23929E7-9B78-4041-9432-770728EC5B76}" type="presParOf" srcId="{7B602E98-C876-8342-BB3E-8277BEFF1E68}" destId="{9D4ED958-D52A-C446-ACAE-990A24F506D2}" srcOrd="9" destOrd="0" presId="urn:microsoft.com/office/officeart/2005/8/layout/cycle8"/>
    <dgm:cxn modelId="{B449407C-CEAB-9544-AF11-F506713DC96F}" type="presParOf" srcId="{7B602E98-C876-8342-BB3E-8277BEFF1E68}" destId="{2C99F39D-B4E7-7944-8D0B-FDAAB2E0F7D2}" srcOrd="10" destOrd="0" presId="urn:microsoft.com/office/officeart/2005/8/layout/cycle8"/>
    <dgm:cxn modelId="{18912FA7-B9F7-524B-8C2C-633C619D7125}" type="presParOf" srcId="{7B602E98-C876-8342-BB3E-8277BEFF1E68}" destId="{62C367AA-B91C-A148-B86A-FB79D3F4E72B}" srcOrd="11" destOrd="0" presId="urn:microsoft.com/office/officeart/2005/8/layout/cycle8"/>
    <dgm:cxn modelId="{2E21C961-3DB9-3744-9FF2-5B80976A7E00}" type="presParOf" srcId="{7B602E98-C876-8342-BB3E-8277BEFF1E68}" destId="{436E2647-1ED5-3148-9666-10A54B791D68}" srcOrd="12" destOrd="0" presId="urn:microsoft.com/office/officeart/2005/8/layout/cycle8"/>
    <dgm:cxn modelId="{0B734B43-67EC-3244-8FE4-90C168A2BCFD}" type="presParOf" srcId="{7B602E98-C876-8342-BB3E-8277BEFF1E68}" destId="{EBECA5EC-E10B-6541-880B-794BFF59D527}" srcOrd="13" destOrd="0" presId="urn:microsoft.com/office/officeart/2005/8/layout/cycle8"/>
    <dgm:cxn modelId="{490E322C-0EC1-9E46-BC95-048EE2B2DEEA}"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53277E51-7F9F-4922-8DAB-DBBA0A82E054}" type="slidenum">
              <a:rPr lang="en-US" altLang="en-US"/>
              <a:pPr/>
              <a:t>‹#›</a:t>
            </a:fld>
            <a:endParaRPr lang="en-US" altLang="en-US"/>
          </a:p>
        </p:txBody>
      </p:sp>
    </p:spTree>
    <p:extLst>
      <p:ext uri="{BB962C8B-B14F-4D97-AF65-F5344CB8AC3E}">
        <p14:creationId xmlns:p14="http://schemas.microsoft.com/office/powerpoint/2010/main" val="1040031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165.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j.iciba.com/%E4%BB%8A/"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dj.iciba.com/%E5%9C%9F%E8%80%B3%E5%85%B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www.christianitytoday.com/ct/2014/march-web-only/world-vision-reverses-decision-gay-same-sex-marriage.html"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9812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支持那些传讲关于基督正确信息的人（</a:t>
            </a:r>
            <a:r>
              <a:rPr lang="en-US" altLang="zh-CN" dirty="0"/>
              <a:t>1-6</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370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96112C-853B-4DFE-A1C0-46F659702466}"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latin typeface="Times New Roman" pitchFamily="-112" charset="0"/>
              <a:ea typeface="ＭＳ Ｐゴシック" pitchFamily="-108" charset="-128"/>
              <a:cs typeface="ＭＳ Ｐゴシック" pitchFamily="-108" charset="-128"/>
            </a:endParaRPr>
          </a:p>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Google translator: 36, 149</a:t>
            </a:r>
            <a:endParaRPr lang="zh-CN" altLang="en-US" dirty="0">
              <a:ea typeface="SimSun" pitchFamily="2" charset="-122"/>
            </a:endParaRPr>
          </a:p>
        </p:txBody>
      </p:sp>
    </p:spTree>
    <p:extLst>
      <p:ext uri="{BB962C8B-B14F-4D97-AF65-F5344CB8AC3E}">
        <p14:creationId xmlns:p14="http://schemas.microsoft.com/office/powerpoint/2010/main" val="24995639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378662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136</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9912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138</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B530766-A2C4-6041-9665-5A616800F0B0}" type="slidenum">
              <a:rPr lang="en-US" sz="1200" smtClean="0">
                <a:solidFill>
                  <a:prstClr val="black"/>
                </a:solidFill>
              </a:rPr>
              <a:pPr algn="r" eaLnBrk="0" hangingPunct="0"/>
              <a:t>138</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139</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6D4D169-871D-534A-ABB5-01047FD1F639}" type="slidenum">
              <a:rPr lang="en-US" sz="1200" smtClean="0">
                <a:solidFill>
                  <a:prstClr val="black"/>
                </a:solidFill>
              </a:rPr>
              <a:pPr algn="r" eaLnBrk="0" hangingPunct="0"/>
              <a:t>139</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不要支持传讲异端的讲道者（</a:t>
            </a:r>
            <a:r>
              <a:rPr lang="en-US" altLang="zh-CN" dirty="0"/>
              <a:t>7-13</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9130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045941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34116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906101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757946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762527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3100908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a:t>
            </a:r>
            <a:r>
              <a:rPr lang="en-US" altLang="zh-CN" dirty="0"/>
              <a:t>《</a:t>
            </a:r>
            <a:r>
              <a:rPr lang="zh-CN" altLang="en-US" dirty="0"/>
              <a:t>约翰二书</a:t>
            </a:r>
            <a:r>
              <a:rPr lang="en-US" altLang="zh-CN" dirty="0"/>
              <a:t>》10</a:t>
            </a:r>
            <a:r>
              <a:rPr lang="zh-CN" altLang="en-US" dirty="0"/>
              <a:t>节中，我们看到教义的精髓：不要以任何方式鼓励虚假教义，以便你能活出好消息！</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8516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6603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支持那些传讲关于基督正确信息的人（</a:t>
            </a:r>
            <a:r>
              <a:rPr lang="en-US" altLang="zh-CN" dirty="0"/>
              <a:t>1-6</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0934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不要支持传讲异端的讲道者（</a:t>
            </a:r>
            <a:r>
              <a:rPr lang="en-US" altLang="zh-CN" dirty="0"/>
              <a:t>7-13</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7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a:t>
            </a:r>
            <a:r>
              <a:rPr lang="en-US" altLang="zh-CN" dirty="0"/>
              <a:t>《</a:t>
            </a:r>
            <a:r>
              <a:rPr lang="zh-CN" altLang="en-US" dirty="0"/>
              <a:t>约翰二书</a:t>
            </a:r>
            <a:r>
              <a:rPr lang="en-US" altLang="zh-CN" dirty="0"/>
              <a:t>》10</a:t>
            </a:r>
            <a:r>
              <a:rPr lang="zh-CN" altLang="en-US" dirty="0"/>
              <a:t>节中，我们看到教义的精髓：不要以任何方式鼓励虚假教义，以便你能活出好消息！</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4431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500042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C4CB1-56EB-4F44-B63E-5A149E646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534421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36335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15480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hlinkClick r:id="rId3"/>
              </a:rPr>
              <a:t>"Russell Crowe hits </a:t>
            </a:r>
            <a:r>
              <a:rPr lang="fr-FR" dirty="0">
                <a:hlinkClick r:id="rId3"/>
              </a:rPr>
              <a:t>'</a:t>
            </a:r>
            <a:r>
              <a:rPr lang="en-US" dirty="0">
                <a:hlinkClick r:id="rId3"/>
              </a:rPr>
              <a:t>Noah</a:t>
            </a:r>
            <a:r>
              <a:rPr lang="fr-FR" dirty="0">
                <a:hlinkClick r:id="rId3"/>
              </a:rPr>
              <a:t>'</a:t>
            </a:r>
            <a:r>
              <a:rPr lang="en-US" dirty="0">
                <a:hlinkClick r:id="rId3"/>
              </a:rPr>
              <a:t> critics: </a:t>
            </a:r>
            <a:r>
              <a:rPr lang="fr-FR" dirty="0">
                <a:hlinkClick r:id="rId3"/>
              </a:rPr>
              <a:t>'</a:t>
            </a:r>
            <a:r>
              <a:rPr lang="en-US" dirty="0">
                <a:hlinkClick r:id="rId3"/>
              </a:rPr>
              <a:t>Bordering on absolute stupidity</a:t>
            </a:r>
            <a:r>
              <a:rPr lang="fr-FR" dirty="0">
                <a:hlinkClick r:id="rId3"/>
              </a:rPr>
              <a:t>'</a:t>
            </a:r>
            <a:r>
              <a:rPr lang="en-US" dirty="0">
                <a:hlinkClick r:id="rId3"/>
              </a:rPr>
              <a:t>"</a:t>
            </a:r>
            <a:r>
              <a:rPr lang="en-US" dirty="0"/>
              <a:t>. </a:t>
            </a:r>
            <a:r>
              <a:rPr lang="en-US" dirty="0">
                <a:hlinkClick r:id="rId4" tooltip="The Washington Times"/>
              </a:rPr>
              <a:t>The Washington Times</a:t>
            </a:r>
            <a:r>
              <a:rPr lang="en-US" dirty="0"/>
              <a:t>. March 27, 2014. Retrieved March 27, 2014;</a:t>
            </a:r>
            <a:r>
              <a:rPr lang="en-US" baseline="0" dirty="0"/>
              <a:t> cited at Wikipedia, "Noah (movie)."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65146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678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extLst>
      <p:ext uri="{BB962C8B-B14F-4D97-AF65-F5344CB8AC3E}">
        <p14:creationId xmlns:p14="http://schemas.microsoft.com/office/powerpoint/2010/main" val="2327168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extLst>
      <p:ext uri="{BB962C8B-B14F-4D97-AF65-F5344CB8AC3E}">
        <p14:creationId xmlns:p14="http://schemas.microsoft.com/office/powerpoint/2010/main" val="24099307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34762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solidFill>
                  <a:prstClr val="black"/>
                </a:solidFill>
              </a:rPr>
              <a:pPr eaLnBrk="1" hangingPunct="1"/>
              <a:t>170</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67237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EEA6592-4650-4F9B-A605-CA0AE2A60396}" type="slidenum">
              <a:rPr lang="en-US" altLang="en-US" sz="1200"/>
              <a:pPr eaLnBrk="1" hangingPunct="1"/>
              <a:t>173</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41B0DCE-4526-4EA1-B73A-3109430D1DE1}" type="slidenum">
              <a:rPr lang="en-US" altLang="en-US" sz="1200"/>
              <a:pPr eaLnBrk="1" hangingPunct="1"/>
              <a:t>174</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90F370A-1DED-4331-8844-F3214FD58705}" type="slidenum">
              <a:rPr lang="en-US" altLang="en-US" sz="1200"/>
              <a:pPr eaLnBrk="1" hangingPunct="1"/>
              <a:t>175</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solidFill>
                  <a:prstClr val="black"/>
                </a:solidFill>
              </a:rPr>
              <a:pPr eaLnBrk="1" hangingPunct="1"/>
              <a:t>176</a:t>
            </a:fld>
            <a:endParaRPr lang="en-US" sz="1200">
              <a:solidFill>
                <a:prstClr val="black"/>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F82300B-B297-4A79-AD54-3D1C6E6A0CFD}" type="slidenum">
              <a:rPr lang="en-US" altLang="en-US" sz="1200"/>
              <a:pPr eaLnBrk="1" hangingPunct="1"/>
              <a:t>177</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r>
              <a:rPr lang="en-US" altLang="en-US" sz="2000" dirty="0">
                <a:latin typeface="Arial" pitchFamily="34" charset="0"/>
                <a:ea typeface="ＭＳ Ｐゴシック" pitchFamily="34" charset="-128"/>
              </a:rPr>
              <a:t>Text from Hannah for this chart:</a:t>
            </a:r>
          </a:p>
          <a:p>
            <a:endParaRPr lang="en-US" altLang="en-US" sz="2000" dirty="0">
              <a:latin typeface="Arial" pitchFamily="34" charset="0"/>
              <a:ea typeface="ＭＳ Ｐゴシック" pitchFamily="34" charset="-128"/>
            </a:endParaRPr>
          </a:p>
          <a:p>
            <a:r>
              <a:rPr lang="en-US" altLang="en-US" sz="2000" dirty="0">
                <a:latin typeface="Arial" pitchFamily="34" charset="0"/>
                <a:ea typeface="ＭＳ Ｐゴシック" pitchFamily="34" charset="-128"/>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a:p>
            <a:endParaRPr lang="en-US" altLang="en-US" sz="2000" dirty="0">
              <a:latin typeface="Arial" pitchFamily="34" charset="0"/>
              <a:ea typeface="ＭＳ Ｐゴシック" pitchFamily="34" charset="-128"/>
            </a:endParaRPr>
          </a:p>
          <a:p>
            <a:r>
              <a:rPr lang="zh-CN" altLang="en-US" sz="3200" dirty="0"/>
              <a:t>汉娜的文字翻译如下：</a:t>
            </a:r>
            <a:br>
              <a:rPr lang="zh-CN" altLang="en-US" sz="3200" dirty="0"/>
            </a:br>
            <a:endParaRPr lang="zh-CN" altLang="en-US" sz="3200" dirty="0"/>
          </a:p>
          <a:p>
            <a:r>
              <a:rPr lang="zh-CN" altLang="en-US" sz="3200" dirty="0"/>
              <a:t>“基督教信仰面临着许多对手</a:t>
            </a:r>
            <a:r>
              <a:rPr lang="en-US" altLang="zh-CN" sz="3200" dirty="0"/>
              <a:t>——</a:t>
            </a:r>
            <a:r>
              <a:rPr lang="zh-CN" altLang="en-US" sz="3200" dirty="0"/>
              <a:t>来自国家的威胁、可怕的虚假宗教，以及自身边界内的异端。最具威胁的宗教挑战来自诺斯替主义，尤其因为其具有知识上的连贯性而显得特别危险。尽管诺斯替主义似乎提供了解决困惑问题的答案，但它只是在将一小部分圣经真理与错误混合在一起，最终导致了误导。”</a:t>
            </a:r>
          </a:p>
          <a:p>
            <a:endParaRPr lang="en-US" altLang="en-US" sz="2000" dirty="0">
              <a:latin typeface="Arial" pitchFamily="34" charset="0"/>
              <a:ea typeface="ＭＳ Ｐゴシック" pitchFamily="34" charset="-128"/>
            </a:endParaRPr>
          </a:p>
        </p:txBody>
      </p:sp>
      <p:sp>
        <p:nvSpPr>
          <p:cNvPr id="282628" name="Slide Number Placeholder 3"/>
          <p:cNvSpPr>
            <a:spLocks noGrp="1"/>
          </p:cNvSpPr>
          <p:nvPr>
            <p:ph type="sldNum" sz="quarter" idx="5"/>
          </p:nvPr>
        </p:nvSpPr>
        <p:spPr>
          <a:noFill/>
        </p:spPr>
        <p:txBody>
          <a:bodyPr/>
          <a:lstStyle/>
          <a:p>
            <a:fld id="{809E8856-9282-4118-BC39-DC54D4609639}" type="slidenum">
              <a:rPr lang="en-US" altLang="en-US" smtClean="0">
                <a:solidFill>
                  <a:srgbClr val="000000"/>
                </a:solidFill>
                <a:latin typeface="Arial" pitchFamily="34" charset="0"/>
                <a:ea typeface="ＭＳ Ｐゴシック" pitchFamily="34" charset="-128"/>
              </a:rPr>
              <a:pPr/>
              <a:t>21</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r>
              <a:rPr lang="en-US" altLang="en-US" dirty="0">
                <a:latin typeface="Arial" pitchFamily="34" charset="0"/>
                <a:ea typeface="ＭＳ Ｐゴシック" pitchFamily="34" charset="-128"/>
              </a:rPr>
              <a:t>Text from Hannah for this chart:</a:t>
            </a:r>
          </a:p>
          <a:p>
            <a:r>
              <a:rPr lang="en-US" altLang="en-US" dirty="0">
                <a:latin typeface="Arial" pitchFamily="34" charset="0"/>
                <a:ea typeface="ＭＳ Ｐゴシック" pitchFamily="34" charset="-128"/>
              </a:rPr>
              <a:t>"Gnosticism taught (1) that there is a radical </a:t>
            </a:r>
            <a:r>
              <a:rPr lang="en-US" altLang="en-US" b="1" u="sng" dirty="0">
                <a:latin typeface="Arial" pitchFamily="34" charset="0"/>
                <a:ea typeface="ＭＳ Ｐゴシック" pitchFamily="34" charset="-128"/>
              </a:rPr>
              <a:t>dualism</a:t>
            </a:r>
            <a:r>
              <a:rPr lang="en-US" altLang="en-US" dirty="0">
                <a:latin typeface="Arial" pitchFamily="34" charset="0"/>
                <a:ea typeface="ＭＳ Ｐゴシック" pitchFamily="34" charset="-128"/>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altLang="en-US" b="1" u="sng" dirty="0">
                <a:latin typeface="Arial" pitchFamily="34" charset="0"/>
                <a:ea typeface="ＭＳ Ｐゴシック" pitchFamily="34" charset="-128"/>
              </a:rPr>
              <a:t>emanation</a:t>
            </a:r>
            <a:r>
              <a:rPr lang="en-US" altLang="en-US" dirty="0">
                <a:latin typeface="Arial" pitchFamily="34" charset="0"/>
                <a:ea typeface="ＭＳ Ｐゴシック" pitchFamily="34" charset="-128"/>
              </a:rPr>
              <a:t> from God), and man is a material being with an entrapped spirit; and (3) that through a "secret </a:t>
            </a:r>
            <a:r>
              <a:rPr lang="en-US" altLang="en-US" b="1" u="sng" dirty="0">
                <a:latin typeface="Arial" pitchFamily="34" charset="0"/>
                <a:ea typeface="ＭＳ Ｐゴシック" pitchFamily="34" charset="-128"/>
              </a:rPr>
              <a:t>knowledge</a:t>
            </a:r>
            <a:r>
              <a:rPr lang="en-US" altLang="en-US" dirty="0">
                <a:latin typeface="Arial" pitchFamily="34" charset="0"/>
                <a:ea typeface="ＭＳ Ｐゴシック" pitchFamily="34" charset="-128"/>
              </a:rPr>
              <a:t>," salvation becomes the life of escape from the material confines of the body.”</a:t>
            </a:r>
          </a:p>
          <a:p>
            <a:endParaRPr lang="en-US" altLang="en-US" dirty="0">
              <a:latin typeface="Arial" pitchFamily="34" charset="0"/>
              <a:ea typeface="ＭＳ Ｐゴシック" pitchFamily="34" charset="-128"/>
            </a:endParaRPr>
          </a:p>
          <a:p>
            <a:r>
              <a:rPr lang="zh-CN" altLang="en-US" dirty="0"/>
              <a:t>汉娜的文字翻译如下：</a:t>
            </a:r>
          </a:p>
          <a:p>
            <a:endParaRPr lang="zh-CN" altLang="en-US" dirty="0"/>
          </a:p>
          <a:p>
            <a:r>
              <a:rPr lang="zh-CN" altLang="en-US" dirty="0"/>
              <a:t>“诺斯替主义教义认为：（</a:t>
            </a:r>
            <a:r>
              <a:rPr lang="en-US" altLang="zh-CN" dirty="0"/>
              <a:t>1</a:t>
            </a:r>
            <a:r>
              <a:rPr lang="zh-CN" altLang="en-US" dirty="0"/>
              <a:t>）精神与物质之间存在根本的二元对立（神是精神，是至高的善，而物质则是邪恶的）；（</a:t>
            </a:r>
            <a:r>
              <a:rPr lang="en-US" altLang="zh-CN" dirty="0"/>
              <a:t>2</a:t>
            </a:r>
            <a:r>
              <a:rPr lang="zh-CN" altLang="en-US" dirty="0"/>
              <a:t>）神不可能创造物质，因为物质与神的本性相悖；相反，世界是由造物主（神的一个流出物）创造的，世界是物质且邪恶的，而人类是一个有被困灵魂的物质存在；（</a:t>
            </a:r>
            <a:r>
              <a:rPr lang="en-US" altLang="zh-CN" dirty="0"/>
              <a:t>3</a:t>
            </a:r>
            <a:r>
              <a:rPr lang="zh-CN" altLang="en-US" dirty="0"/>
              <a:t>）通过“秘密知识”，救恩成为从肉体束缚中逃脱的生命。”</a:t>
            </a:r>
          </a:p>
          <a:p>
            <a:endParaRPr lang="en-US" altLang="en-US" dirty="0">
              <a:latin typeface="Arial" pitchFamily="34" charset="0"/>
              <a:ea typeface="ＭＳ Ｐゴシック" pitchFamily="34" charset="-128"/>
            </a:endParaRPr>
          </a:p>
        </p:txBody>
      </p:sp>
      <p:sp>
        <p:nvSpPr>
          <p:cNvPr id="283652" name="Slide Number Placeholder 3"/>
          <p:cNvSpPr>
            <a:spLocks noGrp="1"/>
          </p:cNvSpPr>
          <p:nvPr>
            <p:ph type="sldNum" sz="quarter" idx="5"/>
          </p:nvPr>
        </p:nvSpPr>
        <p:spPr>
          <a:noFill/>
        </p:spPr>
        <p:txBody>
          <a:bodyPr/>
          <a:lstStyle/>
          <a:p>
            <a:fld id="{BD3E0798-E88A-45C3-9C07-EA89BD307095}" type="slidenum">
              <a:rPr lang="en-US" altLang="en-US" smtClean="0">
                <a:solidFill>
                  <a:srgbClr val="000000"/>
                </a:solidFill>
                <a:latin typeface="Arial" pitchFamily="34" charset="0"/>
                <a:ea typeface="ＭＳ Ｐゴシック" pitchFamily="34" charset="-128"/>
              </a:rPr>
              <a:pPr/>
              <a:t>22</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r>
              <a:rPr lang="en-US" altLang="en-US" dirty="0">
                <a:latin typeface="Arial" pitchFamily="34" charset="0"/>
                <a:ea typeface="ＭＳ Ｐゴシック" pitchFamily="34" charset="-128"/>
              </a:rPr>
              <a:t>Text from Hannah for this chart [animation brackets mine]:</a:t>
            </a:r>
          </a:p>
          <a:p>
            <a:r>
              <a:rPr lang="en-US" altLang="en-US" dirty="0">
                <a:latin typeface="Arial" pitchFamily="34" charset="0"/>
                <a:ea typeface="ＭＳ Ｐゴシック" pitchFamily="34" charset="-128"/>
              </a:rPr>
              <a:t>"Gnosticism</a:t>
            </a:r>
            <a:r>
              <a:rPr lang="fr-FR" altLang="en-US" dirty="0">
                <a:latin typeface="Arial" pitchFamily="34" charset="0"/>
                <a:ea typeface="ＭＳ Ｐゴシック" pitchFamily="34" charset="-128"/>
              </a:rPr>
              <a:t>'</a:t>
            </a:r>
            <a:r>
              <a:rPr lang="en-US" altLang="en-US" dirty="0">
                <a:latin typeface="Arial" pitchFamily="34" charset="0"/>
                <a:ea typeface="ＭＳ Ｐゴシック" pitchFamily="34" charset="-128"/>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a:p>
            <a:endParaRPr lang="en-US" altLang="en-US" dirty="0">
              <a:latin typeface="Arial" pitchFamily="34" charset="0"/>
              <a:ea typeface="ＭＳ Ｐゴシック" pitchFamily="34" charset="-128"/>
            </a:endParaRPr>
          </a:p>
          <a:p>
            <a:r>
              <a:rPr lang="zh-CN" altLang="en-US" dirty="0"/>
              <a:t>汉娜的文字翻译如下：</a:t>
            </a:r>
            <a:br>
              <a:rPr lang="zh-CN" altLang="en-US" dirty="0"/>
            </a:br>
            <a:endParaRPr lang="zh-CN" altLang="en-US" dirty="0"/>
          </a:p>
          <a:p>
            <a:r>
              <a:rPr lang="zh-CN" altLang="en-US" dirty="0"/>
              <a:t>“诺斯替主义的救恩观如下：神并没有创造这个世界，</a:t>
            </a:r>
            <a:r>
              <a:rPr lang="en-US" altLang="zh-CN" dirty="0"/>
              <a:t>[1] </a:t>
            </a:r>
            <a:r>
              <a:rPr lang="zh-CN" altLang="en-US" dirty="0"/>
              <a:t>而是一个较低但强大的存在（造物主）创造了这个邪恶的世界，</a:t>
            </a:r>
            <a:r>
              <a:rPr lang="en-US" altLang="zh-CN" dirty="0"/>
              <a:t>[2] </a:t>
            </a:r>
            <a:r>
              <a:rPr lang="zh-CN" altLang="en-US" dirty="0"/>
              <a:t>并创造了人类</a:t>
            </a:r>
            <a:r>
              <a:rPr lang="en-US" altLang="zh-CN" dirty="0"/>
              <a:t>——</a:t>
            </a:r>
            <a:r>
              <a:rPr lang="zh-CN" altLang="en-US" dirty="0"/>
              <a:t>尽管人类内在有一丝善良。</a:t>
            </a:r>
            <a:r>
              <a:rPr lang="en-US" altLang="zh-CN" dirty="0"/>
              <a:t>[3] </a:t>
            </a:r>
            <a:r>
              <a:rPr lang="zh-CN" altLang="en-US" dirty="0"/>
              <a:t>救恩来自于扩展那种天性的能力，同时最小化物质主义的控制，</a:t>
            </a:r>
            <a:r>
              <a:rPr lang="en-US" altLang="zh-CN" dirty="0"/>
              <a:t>[4] </a:t>
            </a:r>
            <a:r>
              <a:rPr lang="zh-CN" altLang="en-US" dirty="0"/>
              <a:t>这一切是通过诺斯替教师的秘密教义来实现的。在反对这一教义时，基督教作家采用了一个世界观，接受圣经中的神作为至高的创造者，肯定创造是善的，尽管随后遭遇破坏，并提倡身体和灵魂的救恩。”</a:t>
            </a:r>
          </a:p>
          <a:p>
            <a:endParaRPr lang="en-US" altLang="en-US" dirty="0">
              <a:latin typeface="Arial" pitchFamily="34" charset="0"/>
              <a:ea typeface="ＭＳ Ｐゴシック" pitchFamily="34" charset="-128"/>
            </a:endParaRPr>
          </a:p>
        </p:txBody>
      </p:sp>
      <p:sp>
        <p:nvSpPr>
          <p:cNvPr id="284676" name="Slide Number Placeholder 3"/>
          <p:cNvSpPr>
            <a:spLocks noGrp="1"/>
          </p:cNvSpPr>
          <p:nvPr>
            <p:ph type="sldNum" sz="quarter" idx="5"/>
          </p:nvPr>
        </p:nvSpPr>
        <p:spPr>
          <a:noFill/>
        </p:spPr>
        <p:txBody>
          <a:bodyPr/>
          <a:lstStyle/>
          <a:p>
            <a:fld id="{843A9A42-36D8-4E6D-833C-18B671611BDB}" type="slidenum">
              <a:rPr lang="en-US" altLang="en-US" smtClean="0">
                <a:solidFill>
                  <a:srgbClr val="000000"/>
                </a:solidFill>
                <a:latin typeface="Arial" pitchFamily="34" charset="0"/>
                <a:ea typeface="ＭＳ Ｐゴシック" pitchFamily="34" charset="-128"/>
              </a:rPr>
              <a:pPr/>
              <a:t>23</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257337-603F-F94E-A3E3-1CE28C261560}"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p>
          <a:p>
            <a:pPr eaLnBrk="1" hangingPunct="1"/>
            <a:endParaRPr lang="en-US" baseline="0" dirty="0">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另一部出现在早期教会的著作</a:t>
            </a:r>
            <a:r>
              <a:rPr lang="en-US" altLang="zh-CN" dirty="0"/>
              <a:t>——</a:t>
            </a:r>
            <a:r>
              <a:rPr lang="zh-CN" altLang="en-US" dirty="0"/>
              <a:t>可能是在二世纪出现的</a:t>
            </a:r>
            <a:r>
              <a:rPr lang="en-US" altLang="zh-CN" dirty="0"/>
              <a:t>——</a:t>
            </a:r>
            <a:r>
              <a:rPr lang="zh-CN" altLang="en-US" dirty="0"/>
              <a:t>被称为</a:t>
            </a:r>
            <a:r>
              <a:rPr lang="en-US" altLang="zh-CN" dirty="0"/>
              <a:t>《</a:t>
            </a:r>
            <a:r>
              <a:rPr lang="zh-CN" altLang="en-US" dirty="0"/>
              <a:t>犹大的福音</a:t>
            </a:r>
            <a:r>
              <a:rPr lang="en-US" altLang="zh-CN" dirty="0"/>
              <a:t>》</a:t>
            </a:r>
            <a:r>
              <a:rPr lang="zh-CN" altLang="en-US" dirty="0"/>
              <a:t>。它说犹大将统治门徒</a:t>
            </a:r>
            <a:r>
              <a:rPr lang="en-US" altLang="zh-CN" dirty="0"/>
              <a:t>——</a:t>
            </a:r>
            <a:r>
              <a:rPr lang="zh-CN" altLang="en-US" dirty="0"/>
              <a:t>尽管他实际上是一个不信者！</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D92948-299E-034B-BF95-CDF825F28A86}"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 Judas will be part of the plan to exalt Jesus.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它甚至说耶稣是一个“披上”基督的灵，而犹大将是上帝计划中使耶稣被尊崇的一部分。</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11260-067B-A046-8AEF-92D9ADE85487}" type="slidenum">
              <a:rPr lang="en-US" sz="1200">
                <a:solidFill>
                  <a:srgbClr val="000000"/>
                </a:solidFill>
                <a:latin typeface="26" charset="0"/>
              </a:rPr>
              <a:pPr eaLnBrk="1" hangingPunct="1"/>
              <a:t>26</a:t>
            </a:fld>
            <a:endParaRPr lang="en-US" sz="1200">
              <a:solidFill>
                <a:srgbClr val="000000"/>
              </a:solidFill>
              <a:latin typeface="26"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后来，二世纪的教父爱任纽将这本书视为异端，书中提到犹大拥有一种其他门徒所缺乏的特殊知识（诺斯替知识，</a:t>
            </a:r>
            <a:r>
              <a:rPr lang="en-US" altLang="zh-CN" dirty="0"/>
              <a:t>gnosis</a:t>
            </a:r>
            <a:r>
              <a:rPr lang="zh-CN" altLang="en-US" dirty="0"/>
              <a:t>）。</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59884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尼西亚信经（公元</a:t>
            </a:r>
            <a:r>
              <a:rPr lang="en-US" altLang="zh-CN" dirty="0"/>
              <a:t>325</a:t>
            </a:r>
            <a:r>
              <a:rPr lang="zh-CN" altLang="en-US" dirty="0"/>
              <a:t>年）是早期教会第二古老的信条声明，仅次于</a:t>
            </a:r>
            <a:r>
              <a:rPr lang="en-US" altLang="zh-CN" dirty="0"/>
              <a:t>1</a:t>
            </a:r>
            <a:r>
              <a:rPr lang="zh-CN" altLang="en-US" dirty="0"/>
              <a:t>至</a:t>
            </a:r>
            <a:r>
              <a:rPr lang="en-US" altLang="zh-CN" dirty="0"/>
              <a:t>3</a:t>
            </a:r>
            <a:r>
              <a:rPr lang="zh-CN" altLang="en-US" dirty="0"/>
              <a:t>世纪的使徒信经。但我们为什么会有它呢？</a:t>
            </a:r>
          </a:p>
          <a:p>
            <a:endParaRPr lang="en-US" sz="1200" dirty="0">
              <a:latin typeface="Arial" charset="0"/>
              <a:ea typeface="ＭＳ Ｐゴシック" charset="0"/>
              <a:cs typeface="ＭＳ Ｐゴシック" charset="0"/>
            </a:endParaRP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980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7D770F-5B87-2D41-B24C-A12FDE0177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异教者当中有一位叫阿里乌斯。他否认基督象天父也是永恒的。阿里乌斯的教义说明基督在过去的永恒里有个起点。</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54256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AC225B-01DB-594C-9780-D829B0202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69581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1172A-5340-4F47-9F37-EE371ED5D1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让我们看看最早的会议对于耶稣的想法。在尼西亚（</a:t>
            </a:r>
            <a:r>
              <a:rPr lang="zh-SG">
                <a:latin typeface="Arial" charset="0"/>
                <a:ea typeface="SimSun" charset="0"/>
                <a:cs typeface="SimSun" charset="0"/>
                <a:hlinkClick r:id="rId3"/>
              </a:rPr>
              <a:t>今</a:t>
            </a:r>
            <a:r>
              <a:rPr lang="zh-SG">
                <a:latin typeface="Arial" charset="0"/>
                <a:ea typeface="SimSun" charset="0"/>
                <a:cs typeface="SimSun" charset="0"/>
                <a:hlinkClick r:id="rId4"/>
              </a:rPr>
              <a:t>土耳其</a:t>
            </a:r>
            <a:r>
              <a:rPr lang="zh-CN" altLang="en-US">
                <a:latin typeface="Arial" charset="0"/>
                <a:ea typeface="SimSun" charset="0"/>
                <a:cs typeface="SimSun" charset="0"/>
              </a:rPr>
              <a:t>）的焦点是两位在亚历山太，埃及，的教会领袖的反面信念。</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75323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49BA51-2CE3-5E46-85E4-840A3E26F9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Arial" charset="0"/>
            </a:endParaRPr>
          </a:p>
        </p:txBody>
      </p:sp>
    </p:spTree>
    <p:extLst>
      <p:ext uri="{BB962C8B-B14F-4D97-AF65-F5344CB8AC3E}">
        <p14:creationId xmlns:p14="http://schemas.microsoft.com/office/powerpoint/2010/main" val="4082227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4604D-8E1A-5040-AEE1-118236A33D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4152441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A8BB5-97E6-5E44-BFCF-C6A4F6E8EC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尼西亚会议</a:t>
            </a:r>
            <a:r>
              <a:rPr lang="zh-CN" altLang="en-US">
                <a:latin typeface="Arial" charset="0"/>
                <a:ea typeface="SimSun" charset="0"/>
                <a:cs typeface="SimSun" charset="0"/>
              </a:rPr>
              <a:t>之前已经有许多门徒坚信基督是神</a:t>
            </a:r>
            <a:endParaRPr lang="en-US">
              <a:latin typeface="Arial" charset="0"/>
              <a:ea typeface="SimSun" charset="0"/>
              <a:cs typeface="SimSun" charset="0"/>
            </a:endParaRPr>
          </a:p>
        </p:txBody>
      </p:sp>
    </p:spTree>
    <p:extLst>
      <p:ext uri="{BB962C8B-B14F-4D97-AF65-F5344CB8AC3E}">
        <p14:creationId xmlns:p14="http://schemas.microsoft.com/office/powerpoint/2010/main" val="385710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正统的观点最终胜出，并在尼西亚信经中得以表达。让我们在大声宣认这一基督教教义的伟大总结时，提醒自己这一重要教义。一起阅读</a:t>
            </a:r>
            <a:r>
              <a:rPr lang="en-US" altLang="zh-CN" dirty="0"/>
              <a:t>……</a:t>
            </a:r>
            <a:r>
              <a:rPr lang="zh-CN" altLang="en-US" dirty="0"/>
              <a:t>（背诵文本）</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047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10782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434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6917-6746-8D4A-9A60-899111D0AF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15419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A97E8A-AF29-C043-BB8C-AF442CB8FCD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ea typeface="ＭＳ Ｐゴシック" charset="0"/>
                <a:cs typeface="ＭＳ Ｐゴシック" charset="0"/>
              </a:rPr>
              <a:t>Unfortunately, </a:t>
            </a:r>
            <a:r>
              <a:rPr lang="en-US" sz="2400" dirty="0" err="1">
                <a:ea typeface="ＭＳ Ｐゴシック" charset="0"/>
                <a:cs typeface="ＭＳ Ｐゴシック" charset="0"/>
              </a:rPr>
              <a:t>Nicea</a:t>
            </a:r>
            <a:r>
              <a:rPr lang="en-US" sz="2400" dirty="0">
                <a:ea typeface="ＭＳ Ｐゴシック" charset="0"/>
                <a:cs typeface="ＭＳ Ｐゴシック" charset="0"/>
              </a:rPr>
              <a:t> did not end the Arian controversy, which later resurged until its final rejection almost 60 years later.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3600" dirty="0"/>
              <a:t>不幸的是，尼西亚会议并没有结束阿里乌斯争议，这场争议后来在近</a:t>
            </a:r>
            <a:r>
              <a:rPr lang="en-US" altLang="zh-CN" sz="3600" dirty="0"/>
              <a:t>60</a:t>
            </a:r>
            <a:r>
              <a:rPr lang="zh-CN" altLang="en-US" sz="3600" dirty="0"/>
              <a:t>年后才最终被拒绝。</a:t>
            </a:r>
          </a:p>
          <a:p>
            <a:pPr eaLnBrk="1" hangingPunct="1"/>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1583067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FA98-2A6D-414C-A89F-AF8890A97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God raised up Basil and the </a:t>
            </a:r>
            <a:r>
              <a:rPr lang="ja-JP" altLang="en-US">
                <a:ea typeface="ＭＳ Ｐゴシック" charset="0"/>
                <a:cs typeface="ＭＳ Ｐゴシック" charset="0"/>
              </a:rPr>
              <a:t>“</a:t>
            </a:r>
            <a:r>
              <a:rPr lang="en-US" altLang="ja-JP" dirty="0">
                <a:ea typeface="ＭＳ Ｐゴシック" charset="0"/>
                <a:cs typeface="ＭＳ Ｐゴシック" charset="0"/>
              </a:rPr>
              <a:t>Two </a:t>
            </a:r>
            <a:r>
              <a:rPr lang="en-US" altLang="ja-JP" dirty="0" err="1">
                <a:ea typeface="ＭＳ Ｐゴシック" charset="0"/>
                <a:cs typeface="ＭＳ Ｐゴシック" charset="0"/>
              </a:rPr>
              <a:t>Gregorys</a:t>
            </a:r>
            <a:r>
              <a:rPr lang="ja-JP" altLang="en-US">
                <a:ea typeface="ＭＳ Ｐゴシック" charset="0"/>
                <a:cs typeface="ＭＳ Ｐゴシック" charset="0"/>
              </a:rPr>
              <a:t>”</a:t>
            </a:r>
            <a:r>
              <a:rPr lang="en-US" altLang="ja-JP" dirty="0">
                <a:ea typeface="ＭＳ Ｐゴシック" charset="0"/>
                <a:cs typeface="ＭＳ Ｐゴシック" charset="0"/>
              </a:rPr>
              <a:t> to finally nail the coffin in Arianism.  (However, this same heresy came back in the 1800s in a cult called Jehovah</a:t>
            </a:r>
            <a:r>
              <a:rPr lang="ja-JP" altLang="en-US">
                <a:ea typeface="ＭＳ Ｐゴシック" charset="0"/>
                <a:cs typeface="ＭＳ Ｐゴシック" charset="0"/>
              </a:rPr>
              <a:t>’</a:t>
            </a:r>
            <a:r>
              <a:rPr lang="en-US" altLang="ja-JP" dirty="0">
                <a:ea typeface="ＭＳ Ｐゴシック" charset="0"/>
                <a:cs typeface="ＭＳ Ｐゴシック" charset="0"/>
              </a:rPr>
              <a:t>s Witnesses which teaches that Jesus was created by the Father.)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神兴起了巴西尔和“两位格雷戈里”最终将阿里乌斯主义彻底钉上了棺材盖。（然而，这种异端在</a:t>
            </a:r>
            <a:r>
              <a:rPr lang="en-US" altLang="zh-CN" dirty="0"/>
              <a:t>19</a:t>
            </a:r>
            <a:r>
              <a:rPr lang="zh-CN" altLang="en-US" dirty="0"/>
              <a:t>世纪以一个名为耶和华见证人的邪教形式卷土重来，教导耶稣是由父神创造的。）</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44628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95484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a:p>
            <a:endParaRPr lang="en-US" dirty="0">
              <a:latin typeface="Arial" panose="020B0604020202020204" pitchFamily="34" charset="0"/>
              <a:cs typeface="Arial" panose="020B0604020202020204" pitchFamily="34" charset="0"/>
            </a:endParaRPr>
          </a:p>
          <a:p>
            <a:r>
              <a:rPr lang="zh-CN" altLang="en-US" dirty="0"/>
              <a:t>上周我们介绍了一个令人惊叹的中文“祝福”字词。</a:t>
            </a:r>
          </a:p>
          <a:p>
            <a:r>
              <a:rPr lang="zh-CN" altLang="en-US" dirty="0"/>
              <a:t>它字面意思是一个嘴巴（或人）在神的同在中的花园里！</a:t>
            </a:r>
          </a:p>
          <a:p>
            <a:r>
              <a:rPr lang="zh-CN" altLang="en-US" dirty="0"/>
              <a:t>真的！这多么像是亚当在伊甸园中享受神的祝福的象征啊！</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2932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许多人注意到，</a:t>
            </a:r>
            <a:r>
              <a:rPr lang="en-US" altLang="zh-CN" dirty="0"/>
              <a:t>《</a:t>
            </a:r>
            <a:r>
              <a:rPr lang="zh-CN" altLang="en-US" dirty="0"/>
              <a:t>创世纪</a:t>
            </a:r>
            <a:r>
              <a:rPr lang="en-US" altLang="zh-CN" dirty="0"/>
              <a:t>》</a:t>
            </a:r>
            <a:r>
              <a:rPr lang="zh-CN" altLang="en-US" dirty="0"/>
              <a:t>的故事实际上就包含在传统的汉字中。</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55843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例如，“创造”这个汉字有四个组成部分：尘土、生命、人和行走。</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3489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a:p>
            <a:endParaRPr lang="en-US" dirty="0">
              <a:latin typeface="Arial" panose="020B0604020202020204" pitchFamily="34" charset="0"/>
              <a:cs typeface="Arial" panose="020B0604020202020204" pitchFamily="34" charset="0"/>
            </a:endParaRPr>
          </a:p>
          <a:p>
            <a:r>
              <a:rPr lang="zh-CN" altLang="en-US" dirty="0"/>
              <a:t>中文中还有一个富有洞察力的“魔鬼”字，它展示了一个“秘密”（或低语者）对一个“人在花园中”的“生命”的启示。</a:t>
            </a:r>
          </a:p>
          <a:p>
            <a:r>
              <a:rPr lang="zh-CN" altLang="en-US" dirty="0"/>
              <a:t>这个“魔鬼”字是“试探者”一词的基础，并且通过“两个树木”之间的“覆盖”字，形成了魔鬼相关的词语。</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54339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在中文中，一个大“船”字是由“船只”和“八个人”组成的。听起来像是挪亚，他的妻子，三个儿子和他们的妻子吗？实际上，全球有超过</a:t>
            </a:r>
            <a:r>
              <a:rPr lang="en-US" altLang="zh-CN" dirty="0"/>
              <a:t>270</a:t>
            </a:r>
            <a:r>
              <a:rPr lang="zh-CN" altLang="en-US" dirty="0"/>
              <a:t>个大洪水的故事，但中文故事中特别指出得救的人数是</a:t>
            </a:r>
            <a:r>
              <a:rPr lang="en-US" altLang="zh-CN" dirty="0"/>
              <a:t>8</a:t>
            </a:r>
            <a:r>
              <a:rPr lang="zh-CN" altLang="en-US" dirty="0"/>
              <a:t>个！</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889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像大多数语言一样，“我”这个词在中文中非常常见。但中文将“羊”字放在“我”字上方，表示义。当我们被上帝的羔羊遮盖时，我们在神面前就成了义！</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6064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中文中有一个非常有趣的“西”字。当然，伊甸园位于中国的西方。</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3753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7FC1AF-8F71-415F-90C9-E0FE91EB34A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803970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在中文中，“西”字字面意思是“一个人在花园里”，这发生在中国以西的中东地区，正是伊甸园的描绘，其中神将一个人安置在花园里。</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19586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许多其他中文例子由诸如</a:t>
            </a:r>
            <a:r>
              <a:rPr lang="en-US" altLang="zh-CN" dirty="0"/>
              <a:t>C. H. Kang</a:t>
            </a:r>
            <a:r>
              <a:rPr lang="zh-CN" altLang="en-US" dirty="0"/>
              <a:t>等作者引用。</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03334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a:p>
            <a:endParaRPr lang="en-US" dirty="0">
              <a:latin typeface="Arial" panose="020B0604020202020204" pitchFamily="34" charset="0"/>
              <a:cs typeface="Arial" panose="020B0604020202020204" pitchFamily="34" charset="0"/>
            </a:endParaRPr>
          </a:p>
          <a:p>
            <a:r>
              <a:rPr lang="zh-CN" altLang="en-US" dirty="0"/>
              <a:t>那么重点是什么呢？这些中文词汇在圣经翻译成中文之前几千年就已经是语言的基础！我们甚至在</a:t>
            </a:r>
            <a:r>
              <a:rPr lang="en-US" altLang="zh-CN" dirty="0"/>
              <a:t>《</a:t>
            </a:r>
            <a:r>
              <a:rPr lang="zh-CN" altLang="en-US" dirty="0"/>
              <a:t>创世纪</a:t>
            </a:r>
            <a:r>
              <a:rPr lang="en-US" altLang="zh-CN" dirty="0"/>
              <a:t>》</a:t>
            </a:r>
            <a:r>
              <a:rPr lang="zh-CN" altLang="en-US" dirty="0"/>
              <a:t>写成之前</a:t>
            </a:r>
            <a:r>
              <a:rPr lang="en-US" altLang="zh-CN" dirty="0"/>
              <a:t>1000</a:t>
            </a:r>
            <a:r>
              <a:rPr lang="zh-CN" altLang="en-US" dirty="0"/>
              <a:t>年就找到了它们，证实了它们的准确性。</a:t>
            </a:r>
          </a:p>
          <a:p>
            <a:r>
              <a:rPr lang="en-US" altLang="zh-CN" dirty="0"/>
              <a:t>• </a:t>
            </a:r>
            <a:r>
              <a:rPr lang="zh-CN" altLang="en-US" dirty="0"/>
              <a:t>事实上，中文在佛陀出生之前几千年就崇拜独一的神</a:t>
            </a:r>
            <a:r>
              <a:rPr lang="en-US" altLang="zh-CN" dirty="0"/>
              <a:t>——</a:t>
            </a:r>
            <a:r>
              <a:rPr lang="zh-CN" altLang="en-US" dirty="0"/>
              <a:t>上帝。</a:t>
            </a:r>
          </a:p>
          <a:p>
            <a:r>
              <a:rPr lang="zh-CN" altLang="en-US" dirty="0"/>
              <a:t>但关于神的真正教义总是受到攻击。</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946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我把这个“祝福”的中文字符展示给我的非基督教朋友杰弗里看。他立刻看着它说：“啊，幸运！”神的祝福在撒旦对真理的无情攻击下，被简化为“运气”。</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19771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p>
          <a:p>
            <a:pPr eaLnBrk="1" hangingPunct="1"/>
            <a:endParaRPr lang="en-SG" dirty="0">
              <a:effectLst/>
              <a:latin typeface="Arial"/>
              <a:ea typeface="ＭＳ Ｐゴシック" charset="0"/>
              <a:cs typeface="Arial"/>
            </a:endParaRPr>
          </a:p>
          <a:p>
            <a:r>
              <a:rPr lang="zh-CN" altLang="en-US" dirty="0"/>
              <a:t>这是一个懒洋洋的周六下午，你正在家里赶一些项目。突然，门外传来敲门声。你打开门，发现是两个耶和华见证人。谈了几分钟后，他们对你说：“听起来你对灵性事务有浓厚的兴趣。我们可以听听你的看法，并告诉我们我们的理解吗？”</a:t>
            </a:r>
          </a:p>
          <a:p>
            <a:r>
              <a:rPr lang="en-US" altLang="zh-CN" dirty="0"/>
              <a:t>• </a:t>
            </a:r>
            <a:r>
              <a:rPr lang="zh-CN" altLang="en-US" dirty="0"/>
              <a:t>在这种情况下，你会邀请他们进屋吗？为什么或为什么不？</a:t>
            </a:r>
          </a:p>
          <a:p>
            <a:r>
              <a:rPr lang="en-US" altLang="zh-CN" dirty="0"/>
              <a:t>• </a:t>
            </a:r>
            <a:r>
              <a:rPr lang="zh-CN" altLang="en-US" dirty="0"/>
              <a:t>我们通常用手投票，但今天我想让你们用脚投票，走到房间的某个位置。</a:t>
            </a:r>
          </a:p>
          <a:p>
            <a:r>
              <a:rPr lang="en-US" altLang="zh-CN" dirty="0"/>
              <a:t>• </a:t>
            </a:r>
            <a:r>
              <a:rPr lang="zh-CN" altLang="en-US" dirty="0"/>
              <a:t>请进入正确的组。</a:t>
            </a:r>
          </a:p>
          <a:p>
            <a:r>
              <a:rPr lang="en-US" altLang="zh-CN" dirty="0"/>
              <a:t>• </a:t>
            </a:r>
            <a:r>
              <a:rPr lang="zh-CN" altLang="en-US" dirty="0"/>
              <a:t>那些会把他们拒之门外的，请走到左边；</a:t>
            </a:r>
          </a:p>
          <a:p>
            <a:r>
              <a:rPr lang="en-US" altLang="zh-CN" dirty="0"/>
              <a:t>• </a:t>
            </a:r>
            <a:r>
              <a:rPr lang="zh-CN" altLang="en-US" dirty="0"/>
              <a:t>那些愿意让他们进来的，请走到右边；</a:t>
            </a:r>
          </a:p>
          <a:p>
            <a:r>
              <a:rPr lang="en-US" altLang="zh-CN" dirty="0"/>
              <a:t>• </a:t>
            </a:r>
            <a:r>
              <a:rPr lang="zh-CN" altLang="en-US" dirty="0"/>
              <a:t>那些需要更多信息或觉得这取决于某些因素的，请走到后面。准备好，投票吧！</a:t>
            </a:r>
          </a:p>
          <a:p>
            <a:r>
              <a:rPr lang="en-US" altLang="zh-CN" dirty="0"/>
              <a:t>• </a:t>
            </a:r>
            <a:r>
              <a:rPr lang="zh-CN" altLang="en-US" dirty="0"/>
              <a:t>你为什么在这个组里？请在接下来的</a:t>
            </a:r>
            <a:r>
              <a:rPr lang="en-US" altLang="zh-CN" dirty="0"/>
              <a:t>1</a:t>
            </a:r>
            <a:r>
              <a:rPr lang="zh-CN" altLang="en-US" dirty="0"/>
              <a:t>分钟里告诉你周围的人。</a:t>
            </a:r>
          </a:p>
          <a:p>
            <a:r>
              <a:rPr lang="en-US" altLang="zh-CN" dirty="0"/>
              <a:t>• </a:t>
            </a:r>
            <a:r>
              <a:rPr lang="zh-CN" altLang="en-US" dirty="0"/>
              <a:t>每个小组现在将有</a:t>
            </a:r>
            <a:r>
              <a:rPr lang="en-US" altLang="zh-CN" dirty="0"/>
              <a:t>1-2</a:t>
            </a:r>
            <a:r>
              <a:rPr lang="zh-CN" altLang="en-US" dirty="0"/>
              <a:t>个人告诉其他人，为什么他们选择了这个组：首先是让他们进来，其次是把他们拒之门外的，最后是“视情况而定”组的。</a:t>
            </a:r>
          </a:p>
          <a:p>
            <a:r>
              <a:rPr lang="en-US" altLang="zh-CN" dirty="0"/>
              <a:t>• </a:t>
            </a:r>
            <a:r>
              <a:rPr lang="zh-CN" altLang="en-US" dirty="0"/>
              <a:t>现在请回到座位。</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390453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35720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p>
          <a:p>
            <a:endParaRPr lang="en-SG" dirty="0">
              <a:latin typeface="Arial" panose="020B0604020202020204" pitchFamily="34" charset="0"/>
              <a:cs typeface="Arial" panose="020B0604020202020204" pitchFamily="34" charset="0"/>
            </a:endParaRPr>
          </a:p>
          <a:p>
            <a:r>
              <a:rPr lang="zh-CN" altLang="en-US" dirty="0"/>
              <a:t>福音应该改变人的生命，教导我们如何在面对困难情况时作出反应，比如应对错误的教义。</a:t>
            </a:r>
          </a:p>
          <a:p>
            <a:endParaRPr lang="zh-CN" altLang="en-US" dirty="0"/>
          </a:p>
          <a:p>
            <a:r>
              <a:rPr lang="zh-CN" altLang="en-US" dirty="0"/>
              <a:t>在这种情况下，福音告诉我们应该如何回应呢？</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936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38147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
        <p:nvSpPr>
          <p:cNvPr id="17412"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E1C85C-646E-4136-8FED-33ED1F07D838}" type="slidenum">
              <a:rPr lang="zh-CN" altLang="en-US" sz="1200"/>
              <a:pPr eaLnBrk="1" hangingPunct="1"/>
              <a:t>60</a:t>
            </a:fld>
            <a:endParaRPr lang="en-US" altLang="zh-CN"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我称这些为“新约电子邮件”，因为它们的长度差不多就是一封电子邮件的长度。</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10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6917-6746-8D4A-9A60-899111D0AF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06055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346831F-418F-472F-BE7D-7335AAFCAE40}" type="slidenum">
              <a:rPr lang="en-US" altLang="en-US" sz="1200">
                <a:solidFill>
                  <a:prstClr val="black"/>
                </a:solidFill>
              </a:rPr>
              <a:pPr eaLnBrk="1" hangingPunct="1"/>
              <a:t>63</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750CF804-0B3C-4AB4-AEF5-126F6EFE2D46}" type="slidenum">
              <a:rPr lang="en-US" smtClean="0">
                <a:solidFill>
                  <a:prstClr val="black"/>
                </a:solidFill>
                <a:latin typeface="Arial" pitchFamily="34" charset="0"/>
              </a:rPr>
              <a:pPr/>
              <a:t>64</a:t>
            </a:fld>
            <a:endParaRPr lang="en-US">
              <a:solidFill>
                <a:prstClr val="black"/>
              </a:solidFill>
              <a:latin typeface="Arial" pitchFamily="34" charset="0"/>
            </a:endParaRPr>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itchFamily="34" charset="0"/>
              </a:rPr>
              <a:t>Many Gnostics did the opposite of Brown’s thesis--they denied Jesus was a real man.  Others exalted the spirit so much that they denied his deity.  Brown supposes that this latter heretical group was normative Christianity!</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许多诺斯替主义者与布朗的论点相反</a:t>
            </a:r>
            <a:r>
              <a:rPr lang="en-US" altLang="zh-CN" dirty="0"/>
              <a:t>——</a:t>
            </a:r>
            <a:r>
              <a:rPr lang="zh-CN" altLang="en-US" dirty="0"/>
              <a:t>他们否认耶稣是一个真实的人。还有一些人极度抬高精神，以至于否认了耶稣的神性。布朗假设这个后者的异端群体是规范的基督教！</a:t>
            </a:r>
          </a:p>
          <a:p>
            <a:pPr eaLnBrk="1" hangingPunct="1"/>
            <a:endParaRPr lang="en-US" dirty="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01629-0B57-444A-A18C-C12ED84EED59}" type="slidenum">
              <a:rPr lang="en-US" sz="1200">
                <a:solidFill>
                  <a:prstClr val="black"/>
                </a:solidFill>
              </a:rPr>
              <a:pPr eaLnBrk="1" hangingPunct="1"/>
              <a:t>65</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charset="0"/>
                <a:ea typeface="ＭＳ Ｐゴシック" charset="-128"/>
                <a:cs typeface="ＭＳ Ｐゴシック" charset="-128"/>
              </a:rPr>
              <a:t>John wrote a woman to help her see how to live out the gospel in this difficult context.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约翰写信给一位女士，帮助她在这个困难的环境中明白如何活出福音。</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66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你可以通过哪些方式来应用耶稣的好消息？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42553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99803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支持那些传讲关于基督正确信息的人（</a:t>
            </a:r>
            <a:r>
              <a:rPr lang="en-US" altLang="zh-CN" dirty="0"/>
              <a:t>1-6</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854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DADC9F-77D2-994F-8E81-64B0730486CC}" type="slidenum">
              <a:rPr lang="en-US" sz="1200">
                <a:solidFill>
                  <a:prstClr val="black"/>
                </a:solidFill>
              </a:rPr>
              <a:pPr eaLnBrk="1" hangingPunct="1"/>
              <a:t>72</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4523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15686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支持那些传讲正确基督信息的人（</a:t>
            </a:r>
            <a:r>
              <a:rPr lang="en-US" altLang="zh-CN" dirty="0"/>
              <a:t>1-6</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8512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048032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不要支持异端的传道人（</a:t>
            </a:r>
            <a:r>
              <a:rPr lang="en-US" altLang="zh-CN" dirty="0"/>
              <a:t>7-13</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5214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p>
          <a:p>
            <a:pPr eaLnBrk="1" hangingPunct="1"/>
            <a:endParaRPr lang="en-SG" dirty="0">
              <a:effectLst/>
              <a:latin typeface="Arial"/>
              <a:ea typeface="ＭＳ Ｐゴシック" charset="0"/>
              <a:cs typeface="Arial"/>
            </a:endParaRPr>
          </a:p>
          <a:p>
            <a:r>
              <a:rPr lang="zh-CN" altLang="en-US" dirty="0"/>
              <a:t>这是一个懒洋洋的周六下午，你正在处理家里的几个项目。然后门口传来敲门声。你打开门，发现是两位耶和华见证人。聊了几分钟后，他们对你说：“听起来你对属灵的事情很有兴趣。我们能听听你的想法，并告诉我们我们对这些事的理解吗？”</a:t>
            </a:r>
          </a:p>
          <a:p>
            <a:r>
              <a:rPr lang="en-US" altLang="zh-CN" dirty="0"/>
              <a:t>• </a:t>
            </a:r>
            <a:r>
              <a:rPr lang="zh-CN" altLang="en-US" dirty="0"/>
              <a:t>在这种情况下，你会邀请他们进门吗？为什么或为什么不？</a:t>
            </a:r>
          </a:p>
          <a:p>
            <a:r>
              <a:rPr lang="en-US" altLang="zh-CN" dirty="0"/>
              <a:t>• </a:t>
            </a:r>
            <a:r>
              <a:rPr lang="zh-CN" altLang="en-US" dirty="0"/>
              <a:t>我们常常用手投票，但今天我希望你用脚投票，走到房间的某个地方。</a:t>
            </a:r>
          </a:p>
          <a:p>
            <a:r>
              <a:rPr lang="en-US" altLang="zh-CN" dirty="0"/>
              <a:t>• </a:t>
            </a:r>
            <a:r>
              <a:rPr lang="zh-CN" altLang="en-US" dirty="0"/>
              <a:t>请站到正确的组别里。</a:t>
            </a:r>
          </a:p>
          <a:p>
            <a:r>
              <a:rPr lang="en-US" altLang="zh-CN" dirty="0"/>
              <a:t>• </a:t>
            </a:r>
            <a:r>
              <a:rPr lang="zh-CN" altLang="en-US" dirty="0"/>
              <a:t>那些想把他们拒之门外的人请走到左边</a:t>
            </a:r>
          </a:p>
          <a:p>
            <a:r>
              <a:rPr lang="en-US" altLang="zh-CN" dirty="0"/>
              <a:t>• </a:t>
            </a:r>
            <a:r>
              <a:rPr lang="zh-CN" altLang="en-US" dirty="0"/>
              <a:t>那些愿意让他们进来的人请走到右边</a:t>
            </a:r>
          </a:p>
          <a:p>
            <a:r>
              <a:rPr lang="en-US" altLang="zh-CN" dirty="0"/>
              <a:t>• </a:t>
            </a:r>
            <a:r>
              <a:rPr lang="zh-CN" altLang="en-US" dirty="0"/>
              <a:t>那些需要更多信息或觉得这取决于某些因素的人请走到后面</a:t>
            </a:r>
          </a:p>
          <a:p>
            <a:r>
              <a:rPr lang="zh-CN" altLang="en-US" dirty="0"/>
              <a:t>准备好了吗？投票吧！</a:t>
            </a:r>
          </a:p>
          <a:p>
            <a:endParaRPr lang="zh-CN" altLang="en-US" dirty="0"/>
          </a:p>
          <a:p>
            <a:r>
              <a:rPr lang="zh-CN" altLang="en-US" dirty="0"/>
              <a:t>你为什么在这个组里？请花一分钟告诉周围的人。</a:t>
            </a:r>
          </a:p>
          <a:p>
            <a:r>
              <a:rPr lang="zh-CN" altLang="en-US" dirty="0"/>
              <a:t>每个组现在会有</a:t>
            </a:r>
            <a:r>
              <a:rPr lang="en-US" altLang="zh-CN" dirty="0"/>
              <a:t>1-2</a:t>
            </a:r>
            <a:r>
              <a:rPr lang="zh-CN" altLang="en-US" dirty="0"/>
              <a:t>个人告诉大家为什么他们选择加入这个组：首先是让他们进来的人，其次是把他们拒之门外的人，然后是“取决于情况”的组。</a:t>
            </a:r>
          </a:p>
          <a:p>
            <a:endParaRPr lang="zh-CN" altLang="en-US" dirty="0"/>
          </a:p>
          <a:p>
            <a:r>
              <a:rPr lang="zh-CN" altLang="en-US" dirty="0"/>
              <a:t>请现在就坐。</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5975417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solidFill>
                  <a:prstClr val="black"/>
                </a:solidFill>
              </a:rPr>
              <a:pPr eaLnBrk="1" hangingPunct="1"/>
              <a:t>95</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FF9714-D966-B54B-A220-62460ACBC996}" type="slidenum">
              <a:rPr lang="en-US" sz="1200">
                <a:solidFill>
                  <a:prstClr val="black"/>
                </a:solidFill>
              </a:rPr>
              <a:pPr eaLnBrk="1" hangingPunct="1"/>
              <a:t>96</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solidFill>
                  <a:prstClr val="black"/>
                </a:solidFill>
              </a:rPr>
              <a:pPr eaLnBrk="1" hangingPunct="1"/>
              <a:t>101</a:t>
            </a:fld>
            <a:endParaRPr lang="en-US" sz="120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Reverses Decision To Hire Christians in Same-Sex Marriages</a:t>
            </a:r>
          </a:p>
          <a:p>
            <a:r>
              <a:rPr lang="en-US" dirty="0">
                <a:ea typeface="ＭＳ Ｐゴシック" charset="0"/>
                <a:cs typeface="ＭＳ Ｐゴシック" charset="0"/>
              </a:rPr>
              <a:t>(UPDATED) President Richard Stearns: </a:t>
            </a:r>
            <a:r>
              <a:rPr lang="uk-UA" dirty="0">
                <a:ea typeface="ＭＳ Ｐゴシック" charset="0"/>
                <a:cs typeface="ＭＳ Ｐゴシック" charset="0"/>
              </a:rPr>
              <a:t>'</a:t>
            </a:r>
            <a:r>
              <a:rPr lang="en-US" dirty="0">
                <a:ea typeface="ＭＳ Ｐゴシック" charset="0"/>
                <a:cs typeface="ＭＳ Ｐゴシック" charset="0"/>
              </a:rPr>
              <a:t>Certain beliefs are so core to our Trinitarian faith that we must take a strong stand on those beliefs.</a:t>
            </a:r>
            <a:r>
              <a:rPr lang="uk-UA"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Celeste </a:t>
            </a:r>
            <a:r>
              <a:rPr lang="en-US" dirty="0" err="1">
                <a:ea typeface="ＭＳ Ｐゴシック" charset="0"/>
                <a:cs typeface="ＭＳ Ｐゴシック" charset="0"/>
              </a:rPr>
              <a:t>Gracey</a:t>
            </a:r>
            <a:r>
              <a:rPr lang="en-US" dirty="0">
                <a:ea typeface="ＭＳ Ｐゴシック" charset="0"/>
                <a:cs typeface="ＭＳ Ｐゴシック" charset="0"/>
              </a:rPr>
              <a:t> and Jeremy Weber/ March 26, 2014</a:t>
            </a:r>
          </a:p>
          <a:p>
            <a:r>
              <a:rPr lang="en-US" dirty="0">
                <a:ea typeface="ＭＳ Ｐゴシック" charset="0"/>
                <a:cs typeface="ＭＳ Ｐゴシック" charset="0"/>
              </a:rPr>
              <a:t>Only two days after announcing it would </a:t>
            </a:r>
            <a:r>
              <a:rPr lang="en-US" dirty="0">
                <a:ea typeface="ＭＳ Ｐゴシック" charset="0"/>
                <a:cs typeface="ＭＳ Ｐゴシック" charset="0"/>
                <a:hlinkClick r:id="rId3"/>
              </a:rPr>
              <a:t>hire Christians in same-sex marriages</a:t>
            </a:r>
            <a:r>
              <a:rPr lang="en-US" dirty="0">
                <a:ea typeface="ＭＳ Ｐゴシック" charset="0"/>
                <a:cs typeface="ＭＳ Ｐゴシック" charset="0"/>
              </a:rPr>
              <a:t>, World Vision U.S. has reversed its ground-breaking decision after weathering intense criticism from evangelical leaders.</a:t>
            </a:r>
          </a:p>
          <a:p>
            <a:r>
              <a:rPr lang="ru-RU" dirty="0">
                <a:ea typeface="ＭＳ Ｐゴシック" charset="0"/>
                <a:cs typeface="ＭＳ Ｐゴシック" charset="0"/>
              </a:rPr>
              <a:t>"</a:t>
            </a:r>
            <a:r>
              <a:rPr lang="en-US" dirty="0">
                <a:ea typeface="ＭＳ Ｐゴシック" charset="0"/>
                <a:cs typeface="ＭＳ Ｐゴシック" charset="0"/>
              </a:rPr>
              <a:t>The last couple of days have been painful,</a:t>
            </a:r>
            <a:r>
              <a:rPr lang="ru-RU" dirty="0">
                <a:ea typeface="ＭＳ Ｐゴシック" charset="0"/>
                <a:cs typeface="ＭＳ Ｐゴシック" charset="0"/>
              </a:rPr>
              <a:t>"</a:t>
            </a:r>
            <a:r>
              <a:rPr lang="en-US" dirty="0">
                <a:ea typeface="ＭＳ Ｐゴシック" charset="0"/>
                <a:cs typeface="ＭＳ Ｐゴシック" charset="0"/>
              </a:rPr>
              <a:t> president Richard Stearns told reporters this evening. </a:t>
            </a:r>
            <a:r>
              <a:rPr lang="ru-RU" dirty="0">
                <a:ea typeface="ＭＳ Ｐゴシック" charset="0"/>
                <a:cs typeface="ＭＳ Ｐゴシック" charset="0"/>
              </a:rPr>
              <a:t>"</a:t>
            </a:r>
            <a:r>
              <a:rPr lang="en-US" dirty="0">
                <a:ea typeface="ＭＳ Ｐゴシック" charset="0"/>
                <a:cs typeface="ＭＳ Ｐゴシック" charset="0"/>
              </a:rPr>
              <a:t>We feel pain and a broken heart for the confusion we caused for many friends who saw this policy change as a strong reversal of World Vision</a:t>
            </a:r>
            <a:r>
              <a:rPr lang="uk-UA" dirty="0">
                <a:ea typeface="ＭＳ Ｐゴシック" charset="0"/>
                <a:cs typeface="ＭＳ Ｐゴシック" charset="0"/>
              </a:rPr>
              <a:t>'</a:t>
            </a:r>
            <a:r>
              <a:rPr lang="en-US" dirty="0">
                <a:ea typeface="ＭＳ Ｐゴシック" charset="0"/>
                <a:cs typeface="ＭＳ Ｐゴシック" charset="0"/>
              </a:rPr>
              <a:t>s commitment to biblical authority, which it was not intended to be.</a:t>
            </a:r>
            <a:r>
              <a:rPr lang="ru-RU" dirty="0">
                <a:ea typeface="ＭＳ Ｐゴシック" charset="0"/>
                <a:cs typeface="ＭＳ Ｐゴシック" charset="0"/>
              </a:rPr>
              <a:t>"</a:t>
            </a:r>
            <a:endParaRPr lang="en-US" dirty="0">
              <a:ea typeface="ＭＳ Ｐゴシック" charset="0"/>
              <a:cs typeface="ＭＳ Ｐゴシック" charset="0"/>
            </a:endParaRPr>
          </a:p>
          <a:p>
            <a:r>
              <a:rPr lang="ru-RU" dirty="0">
                <a:ea typeface="ＭＳ Ｐゴシック" charset="0"/>
                <a:cs typeface="ＭＳ Ｐゴシック" charset="0"/>
              </a:rPr>
              <a:t>"</a:t>
            </a:r>
            <a:r>
              <a:rPr lang="en-US" dirty="0">
                <a:ea typeface="ＭＳ Ｐゴシック" charset="0"/>
                <a:cs typeface="ＭＳ Ｐゴシック" charset="0"/>
              </a:rPr>
              <a:t>Rather than creating more unity [among Christians], we created more division, and that was not the intent,</a:t>
            </a:r>
            <a:r>
              <a:rPr lang="ru-RU" dirty="0">
                <a:ea typeface="ＭＳ Ｐゴシック" charset="0"/>
                <a:cs typeface="ＭＳ Ｐゴシック" charset="0"/>
              </a:rPr>
              <a:t>"</a:t>
            </a:r>
            <a:r>
              <a:rPr lang="en-US" dirty="0">
                <a:ea typeface="ＭＳ Ｐゴシック" charset="0"/>
                <a:cs typeface="ＭＳ Ｐゴシック" charset="0"/>
              </a:rPr>
              <a:t> said Stearns. </a:t>
            </a:r>
            <a:r>
              <a:rPr lang="ru-RU" dirty="0">
                <a:ea typeface="ＭＳ Ｐゴシック" charset="0"/>
                <a:cs typeface="ＭＳ Ｐゴシック" charset="0"/>
              </a:rPr>
              <a:t>"</a:t>
            </a:r>
            <a:r>
              <a:rPr lang="en-US" dirty="0">
                <a:ea typeface="ＭＳ Ｐゴシック" charset="0"/>
                <a:cs typeface="ＭＳ Ｐゴシック" charset="0"/>
              </a:rPr>
              <a:t>Our board acknowledged that the policy change we made was a mistake … and we believe that [World Vision supporters] helped us to see that with more clarity … and we</a:t>
            </a:r>
            <a:r>
              <a:rPr lang="uk-UA" dirty="0">
                <a:ea typeface="ＭＳ Ｐゴシック" charset="0"/>
                <a:cs typeface="ＭＳ Ｐゴシック" charset="0"/>
              </a:rPr>
              <a:t>'</a:t>
            </a:r>
            <a:r>
              <a:rPr lang="en-US" dirty="0">
                <a:ea typeface="ＭＳ Ｐゴシック" charset="0"/>
                <a:cs typeface="ＭＳ Ｐゴシック" charset="0"/>
              </a:rPr>
              <a:t>re asking you to forgive us for that mistake.</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www.christianitytoday.com</a:t>
            </a:r>
            <a:r>
              <a:rPr lang="en-US" dirty="0">
                <a:ea typeface="ＭＳ Ｐゴシック" charset="0"/>
                <a:cs typeface="ＭＳ Ｐゴシック" charset="0"/>
              </a:rPr>
              <a:t>/</a:t>
            </a:r>
            <a:r>
              <a:rPr lang="en-US" dirty="0" err="1">
                <a:ea typeface="ＭＳ Ｐゴシック" charset="0"/>
                <a:cs typeface="ＭＳ Ｐゴシック" charset="0"/>
              </a:rPr>
              <a:t>ct</a:t>
            </a:r>
            <a:r>
              <a:rPr lang="en-US" dirty="0">
                <a:ea typeface="ＭＳ Ｐゴシック" charset="0"/>
                <a:cs typeface="ＭＳ Ｐゴシック" charset="0"/>
              </a:rPr>
              <a:t>/2014/march-web-only/world-vision-reverses-decision-gay-same-sex-</a:t>
            </a:r>
            <a:r>
              <a:rPr lang="en-US" dirty="0" err="1">
                <a:ea typeface="ＭＳ Ｐゴシック" charset="0"/>
                <a:cs typeface="ＭＳ Ｐゴシック" charset="0"/>
              </a:rPr>
              <a:t>marriage.html</a:t>
            </a:r>
            <a:r>
              <a:rPr lang="en-US" dirty="0">
                <a:ea typeface="ＭＳ Ｐゴシック" charset="0"/>
                <a:cs typeface="ＭＳ Ｐゴシック" charset="0"/>
              </a:rPr>
              <a:t> accessed 8 April 2014</a:t>
            </a:r>
          </a:p>
          <a:p>
            <a:endParaRPr lang="en-US" dirty="0">
              <a:ea typeface="ＭＳ Ｐゴシック" charset="0"/>
              <a:cs typeface="ＭＳ Ｐゴシック" charset="0"/>
            </a:endParaRPr>
          </a:p>
          <a:p>
            <a:r>
              <a:rPr lang="zh-CN" altLang="en-US" dirty="0"/>
              <a:t>世界愿景反转决定，聘用同性婚姻中的基督徒</a:t>
            </a:r>
          </a:p>
          <a:p>
            <a:r>
              <a:rPr lang="zh-CN" altLang="en-US" dirty="0"/>
              <a:t>（更新）总统理查德</a:t>
            </a:r>
            <a:r>
              <a:rPr lang="en-US" altLang="zh-CN" dirty="0"/>
              <a:t>·</a:t>
            </a:r>
            <a:r>
              <a:rPr lang="zh-CN" altLang="en-US" dirty="0"/>
              <a:t>斯特恩：‘某些信仰是我们三位一体信仰的核心，我们必须对这些信仰采取坚定立场。’</a:t>
            </a:r>
          </a:p>
          <a:p>
            <a:r>
              <a:rPr lang="zh-CN" altLang="en-US" dirty="0"/>
              <a:t>塞莱斯特</a:t>
            </a:r>
            <a:r>
              <a:rPr lang="en-US" altLang="zh-CN" dirty="0"/>
              <a:t>·</a:t>
            </a:r>
            <a:r>
              <a:rPr lang="zh-CN" altLang="en-US" dirty="0"/>
              <a:t>格雷西与杰里米</a:t>
            </a:r>
            <a:r>
              <a:rPr lang="en-US" altLang="zh-CN" dirty="0"/>
              <a:t>·</a:t>
            </a:r>
            <a:r>
              <a:rPr lang="zh-CN" altLang="en-US" dirty="0"/>
              <a:t>韦伯</a:t>
            </a:r>
            <a:r>
              <a:rPr lang="en-US" altLang="zh-CN" dirty="0"/>
              <a:t>/ 2014</a:t>
            </a:r>
            <a:r>
              <a:rPr lang="zh-CN" altLang="en-US" dirty="0"/>
              <a:t>年</a:t>
            </a:r>
            <a:r>
              <a:rPr lang="en-US" altLang="zh-CN" dirty="0"/>
              <a:t>3</a:t>
            </a:r>
            <a:r>
              <a:rPr lang="zh-CN" altLang="en-US" dirty="0"/>
              <a:t>月</a:t>
            </a:r>
            <a:r>
              <a:rPr lang="en-US" altLang="zh-CN" dirty="0"/>
              <a:t>26</a:t>
            </a:r>
            <a:r>
              <a:rPr lang="zh-CN" altLang="en-US" dirty="0"/>
              <a:t>日</a:t>
            </a:r>
          </a:p>
          <a:p>
            <a:br>
              <a:rPr lang="zh-CN" altLang="en-US" dirty="0"/>
            </a:br>
            <a:endParaRPr lang="zh-CN" altLang="en-US" dirty="0"/>
          </a:p>
          <a:p>
            <a:r>
              <a:rPr lang="zh-CN" altLang="en-US" dirty="0"/>
              <a:t>仅在宣布将聘用同性婚姻中的基督徒两天后，世界愿景美国分部便因遭到福音派领袖的强烈批评，撤回了这一具有开创性的决定。</a:t>
            </a:r>
          </a:p>
          <a:p>
            <a:r>
              <a:rPr lang="zh-CN" altLang="en-US" dirty="0"/>
              <a:t>“过去几天对我们来说是痛苦的，” 总裁理查德</a:t>
            </a:r>
            <a:r>
              <a:rPr lang="en-US" altLang="zh-CN" dirty="0"/>
              <a:t>·</a:t>
            </a:r>
            <a:r>
              <a:rPr lang="zh-CN" altLang="en-US" dirty="0"/>
              <a:t>斯特恩今晚告诉记者。“我们感到痛苦，也为我们给许多朋友带来的困惑感到心碎，他们认为这一政策变动是对世界愿景在圣经权威上承诺的强烈反转，而这并非我们本意。”</a:t>
            </a:r>
          </a:p>
          <a:p>
            <a:r>
              <a:rPr lang="zh-CN" altLang="en-US" dirty="0"/>
              <a:t>斯特恩表示：“我们本应为基督徒之间创造更多的团结，但我们却造成了更多的分裂，这并非我们的初衷。我们的董事会承认我们所做的政策变化是一个错误</a:t>
            </a:r>
            <a:r>
              <a:rPr lang="en-US" altLang="zh-CN" dirty="0"/>
              <a:t>……</a:t>
            </a:r>
            <a:r>
              <a:rPr lang="zh-CN" altLang="en-US" dirty="0"/>
              <a:t>我们相信</a:t>
            </a:r>
            <a:r>
              <a:rPr lang="en-US" altLang="zh-CN" dirty="0"/>
              <a:t>[</a:t>
            </a:r>
            <a:r>
              <a:rPr lang="zh-CN" altLang="en-US" dirty="0"/>
              <a:t>世界愿景的支持者</a:t>
            </a:r>
            <a:r>
              <a:rPr lang="en-US" altLang="zh-CN" dirty="0"/>
              <a:t>]</a:t>
            </a:r>
            <a:r>
              <a:rPr lang="zh-CN" altLang="en-US" dirty="0"/>
              <a:t>帮助我们更加清楚地看到了这一点</a:t>
            </a:r>
            <a:r>
              <a:rPr lang="en-US" altLang="zh-CN" dirty="0"/>
              <a:t>……</a:t>
            </a:r>
            <a:r>
              <a:rPr lang="zh-CN" altLang="en-US" dirty="0"/>
              <a:t>我们请求你们原谅我们这个错误。”</a:t>
            </a:r>
          </a:p>
          <a:p>
            <a:r>
              <a:rPr lang="zh-CN" altLang="en-US" dirty="0"/>
              <a:t>来源：</a:t>
            </a:r>
            <a:r>
              <a:rPr lang="en-US" altLang="zh-CN" dirty="0">
                <a:hlinkClick r:id="rId4"/>
              </a:rPr>
              <a:t>Christianity Today</a:t>
            </a:r>
            <a:r>
              <a:rPr lang="zh-CN" altLang="en-US" dirty="0"/>
              <a:t>（访问时间：</a:t>
            </a:r>
            <a:r>
              <a:rPr lang="en-US" altLang="zh-CN" dirty="0"/>
              <a:t>2014</a:t>
            </a:r>
            <a:r>
              <a:rPr lang="zh-CN" altLang="en-US" dirty="0"/>
              <a:t>年</a:t>
            </a:r>
            <a:r>
              <a:rPr lang="en-US" altLang="zh-CN" dirty="0"/>
              <a:t>4</a:t>
            </a:r>
            <a:r>
              <a:rPr lang="zh-CN" altLang="en-US" dirty="0"/>
              <a:t>月</a:t>
            </a:r>
            <a:r>
              <a:rPr lang="en-US" altLang="zh-CN" dirty="0"/>
              <a:t>8</a:t>
            </a:r>
            <a:r>
              <a:rPr lang="zh-CN" altLang="en-US" dirty="0"/>
              <a:t>日）</a:t>
            </a:r>
          </a:p>
          <a:p>
            <a:endParaRPr lang="en-US" dirty="0">
              <a:ea typeface="ＭＳ Ｐゴシック" charset="0"/>
              <a:cs typeface="ＭＳ Ｐゴシック" charset="0"/>
            </a:endParaRPr>
          </a:p>
        </p:txBody>
      </p:sp>
      <p:sp>
        <p:nvSpPr>
          <p:cNvPr id="1536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47DCF6-A986-D342-B7A6-E44EA363654F}" type="slidenum">
              <a:rPr lang="en-US" sz="1200">
                <a:solidFill>
                  <a:prstClr val="black"/>
                </a:solidFill>
              </a:rPr>
              <a:pPr eaLnBrk="1" hangingPunct="1"/>
              <a:t>102</a:t>
            </a:fld>
            <a:endParaRPr lang="en-US" sz="120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board member quits over gay marriage hiring ban</a:t>
            </a:r>
          </a:p>
          <a:p>
            <a:r>
              <a:rPr lang="en-US" dirty="0">
                <a:ea typeface="ＭＳ Ｐゴシック" charset="0"/>
                <a:cs typeface="ＭＳ Ｐゴシック" charset="0"/>
              </a:rPr>
              <a:t>Google</a:t>
            </a:r>
            <a:r>
              <a:rPr lang="uk-UA" dirty="0">
                <a:ea typeface="ＭＳ Ｐゴシック" charset="0"/>
                <a:cs typeface="ＭＳ Ｐゴシック" charset="0"/>
              </a:rPr>
              <a:t>'</a:t>
            </a:r>
            <a:r>
              <a:rPr lang="en-US" dirty="0">
                <a:ea typeface="ＭＳ Ｐゴシック" charset="0"/>
                <a:cs typeface="ＭＳ Ｐゴシック" charset="0"/>
              </a:rPr>
              <a:t>s Jacqueline Fuller leaves Christian charity</a:t>
            </a:r>
            <a:r>
              <a:rPr lang="uk-UA" dirty="0">
                <a:ea typeface="ＭＳ Ｐゴシック" charset="0"/>
                <a:cs typeface="ＭＳ Ｐゴシック" charset="0"/>
              </a:rPr>
              <a:t>'</a:t>
            </a:r>
            <a:r>
              <a:rPr lang="en-US" dirty="0">
                <a:ea typeface="ＭＳ Ｐゴシック" charset="0"/>
                <a:cs typeface="ＭＳ Ｐゴシック" charset="0"/>
              </a:rPr>
              <a:t>s board after it reverses decision to hire workers in same-sex marriages</a:t>
            </a:r>
          </a:p>
          <a:p>
            <a:r>
              <a:rPr lang="en-US" dirty="0">
                <a:ea typeface="ＭＳ Ｐゴシック" charset="0"/>
                <a:cs typeface="ＭＳ Ｐゴシック" charset="0"/>
                <a:hlinkClick r:id="rId3"/>
              </a:rPr>
              <a:t>Share </a:t>
            </a:r>
            <a:r>
              <a:rPr lang="en-US" dirty="0">
                <a:ea typeface="ＭＳ Ｐゴシック" charset="0"/>
                <a:cs typeface="ＭＳ Ｐゴシック" charset="0"/>
              </a:rPr>
              <a:t>113 </a:t>
            </a:r>
          </a:p>
          <a:p>
            <a:r>
              <a:rPr lang="en-US" dirty="0">
                <a:ea typeface="ＭＳ Ｐゴシック" charset="0"/>
                <a:cs typeface="ＭＳ Ｐゴシック" charset="0"/>
              </a:rPr>
              <a:t>inShare0 </a:t>
            </a:r>
          </a:p>
          <a:p>
            <a:r>
              <a:rPr lang="en-US" dirty="0">
                <a:ea typeface="ＭＳ Ｐゴシック" charset="0"/>
                <a:cs typeface="ＭＳ Ｐゴシック" charset="0"/>
                <a:hlinkClick r:id="rId4" tooltip="Send to a friend"/>
              </a:rPr>
              <a:t>Email</a:t>
            </a:r>
            <a:r>
              <a:rPr lang="en-US" dirty="0">
                <a:ea typeface="ＭＳ Ｐゴシック" charset="0"/>
                <a:cs typeface="ＭＳ Ｐゴシック" charset="0"/>
              </a:rPr>
              <a:t> </a:t>
            </a:r>
          </a:p>
          <a:p>
            <a:r>
              <a:rPr lang="en-US" dirty="0">
                <a:ea typeface="ＭＳ Ｐゴシック" charset="0"/>
                <a:cs typeface="ＭＳ Ｐゴシック" charset="0"/>
              </a:rPr>
              <a:t>Associated Press in Seattle </a:t>
            </a:r>
          </a:p>
          <a:p>
            <a:r>
              <a:rPr lang="en-US" dirty="0">
                <a:ea typeface="ＭＳ Ｐゴシック" charset="0"/>
                <a:cs typeface="ＭＳ Ｐゴシック" charset="0"/>
                <a:hlinkClick r:id="rId5"/>
              </a:rPr>
              <a:t>theguardian.com</a:t>
            </a:r>
            <a:r>
              <a:rPr lang="en-US" dirty="0">
                <a:ea typeface="ＭＳ Ｐゴシック" charset="0"/>
                <a:cs typeface="ＭＳ Ｐゴシック" charset="0"/>
              </a:rPr>
              <a:t>, Thursday 3 April 2014 01.31 BST </a:t>
            </a:r>
          </a:p>
          <a:p>
            <a:r>
              <a:rPr lang="en-US" dirty="0">
                <a:ea typeface="ＭＳ Ｐゴシック" charset="0"/>
                <a:cs typeface="ＭＳ Ｐゴシック" charset="0"/>
                <a:hlinkClick r:id="rId6"/>
              </a:rPr>
              <a:t>Jump to comments (12)</a:t>
            </a:r>
            <a:r>
              <a:rPr lang="en-US" dirty="0">
                <a:ea typeface="ＭＳ Ｐゴシック" charset="0"/>
                <a:cs typeface="ＭＳ Ｐゴシック" charset="0"/>
              </a:rPr>
              <a:t> </a:t>
            </a:r>
          </a:p>
          <a:p>
            <a:r>
              <a:rPr lang="en-US" dirty="0">
                <a:ea typeface="ＭＳ Ｐゴシック" charset="0"/>
                <a:cs typeface="ＭＳ Ｐゴシック" charset="0"/>
              </a:rPr>
              <a:t>A World Vision board member has resigned in protest after the Christian aid group quickly </a:t>
            </a:r>
            <a:r>
              <a:rPr lang="en-US" dirty="0">
                <a:ea typeface="ＭＳ Ｐゴシック" charset="0"/>
                <a:cs typeface="ＭＳ Ｐゴシック" charset="0"/>
                <a:hlinkClick r:id="rId7"/>
              </a:rPr>
              <a:t>reversed its decision</a:t>
            </a:r>
            <a:r>
              <a:rPr lang="en-US" dirty="0">
                <a:ea typeface="ＭＳ Ｐゴシック" charset="0"/>
                <a:cs typeface="ＭＳ Ｐゴシック" charset="0"/>
              </a:rPr>
              <a:t> to hire employees in same-sex marriages.</a:t>
            </a:r>
          </a:p>
          <a:p>
            <a:r>
              <a:rPr lang="en-US" dirty="0" err="1">
                <a:ea typeface="ＭＳ Ｐゴシック" charset="0"/>
                <a:cs typeface="ＭＳ Ｐゴシック" charset="0"/>
              </a:rPr>
              <a:t>Jacquelline</a:t>
            </a:r>
            <a:r>
              <a:rPr lang="en-US" dirty="0">
                <a:ea typeface="ＭＳ Ｐゴシック" charset="0"/>
                <a:cs typeface="ＭＳ Ｐゴシック" charset="0"/>
              </a:rPr>
              <a:t> Fuller, director of corporate giving for Google, said in an email to the Associated Press on Wednesday she remained a </a:t>
            </a:r>
            <a:r>
              <a:rPr lang="ru-RU" dirty="0">
                <a:ea typeface="ＭＳ Ｐゴシック" charset="0"/>
                <a:cs typeface="ＭＳ Ｐゴシック" charset="0"/>
              </a:rPr>
              <a:t>"</a:t>
            </a:r>
            <a:r>
              <a:rPr lang="en-US" dirty="0">
                <a:ea typeface="ＭＳ Ｐゴシック" charset="0"/>
                <a:cs typeface="ＭＳ Ｐゴシック" charset="0"/>
              </a:rPr>
              <a:t>huge fan</a:t>
            </a:r>
            <a:r>
              <a:rPr lang="ru-RU" dirty="0">
                <a:ea typeface="ＭＳ Ｐゴシック" charset="0"/>
                <a:cs typeface="ＭＳ Ｐゴシック" charset="0"/>
              </a:rPr>
              <a:t>"</a:t>
            </a:r>
            <a:r>
              <a:rPr lang="en-US" dirty="0">
                <a:ea typeface="ＭＳ Ｐゴシック" charset="0"/>
                <a:cs typeface="ＭＳ Ｐゴシック" charset="0"/>
              </a:rPr>
              <a:t> of the group</a:t>
            </a:r>
            <a:r>
              <a:rPr lang="uk-UA" dirty="0">
                <a:ea typeface="ＭＳ Ｐゴシック" charset="0"/>
                <a:cs typeface="ＭＳ Ｐゴシック" charset="0"/>
              </a:rPr>
              <a:t>'</a:t>
            </a:r>
            <a:r>
              <a:rPr lang="en-US" dirty="0">
                <a:ea typeface="ＭＳ Ｐゴシック" charset="0"/>
                <a:cs typeface="ＭＳ Ｐゴシック" charset="0"/>
              </a:rPr>
              <a:t>s work on behalf of the poor, but she had resigned on Friday </a:t>
            </a:r>
            <a:r>
              <a:rPr lang="ru-RU" dirty="0">
                <a:ea typeface="ＭＳ Ｐゴシック" charset="0"/>
                <a:cs typeface="ＭＳ Ｐゴシック" charset="0"/>
              </a:rPr>
              <a:t>"</a:t>
            </a:r>
            <a:r>
              <a:rPr lang="en-US" dirty="0">
                <a:ea typeface="ＭＳ Ｐゴシック" charset="0"/>
                <a:cs typeface="ＭＳ Ｐゴシック" charset="0"/>
              </a:rPr>
              <a:t>as I disagreed with the decision to exclude gay employees who marry</a:t>
            </a:r>
            <a:r>
              <a:rPr lang="ru-RU" dirty="0">
                <a:ea typeface="ＭＳ Ｐゴシック" charset="0"/>
                <a:cs typeface="ＭＳ Ｐゴシック" charset="0"/>
              </a:rPr>
              <a:t>"</a:t>
            </a:r>
            <a:r>
              <a:rPr lang="en-US" dirty="0">
                <a:ea typeface="ＭＳ Ｐゴシック" charset="0"/>
                <a:cs typeface="ＭＳ Ｐゴシック" charset="0"/>
              </a:rPr>
              <a:t>.</a:t>
            </a:r>
          </a:p>
          <a:p>
            <a:r>
              <a:rPr lang="en-US" dirty="0">
                <a:ea typeface="ＭＳ Ｐゴシック" charset="0"/>
                <a:cs typeface="ＭＳ Ｐゴシック" charset="0"/>
              </a:rPr>
              <a:t>She declined to comment further.</a:t>
            </a:r>
          </a:p>
          <a:p>
            <a:r>
              <a:rPr lang="en-US" dirty="0">
                <a:ea typeface="ＭＳ Ｐゴシック" charset="0"/>
                <a:cs typeface="ＭＳ Ｐゴシック" charset="0"/>
              </a:rPr>
              <a:t>http://</a:t>
            </a:r>
            <a:r>
              <a:rPr lang="en-US" dirty="0" err="1">
                <a:ea typeface="ＭＳ Ｐゴシック" charset="0"/>
                <a:cs typeface="ＭＳ Ｐゴシック" charset="0"/>
              </a:rPr>
              <a:t>www.theguardian.com</a:t>
            </a:r>
            <a:r>
              <a:rPr lang="en-US" dirty="0">
                <a:ea typeface="ＭＳ Ｐゴシック" charset="0"/>
                <a:cs typeface="ＭＳ Ｐゴシック" charset="0"/>
              </a:rPr>
              <a:t>/society/2014/</a:t>
            </a:r>
            <a:r>
              <a:rPr lang="en-US" dirty="0" err="1">
                <a:ea typeface="ＭＳ Ｐゴシック" charset="0"/>
                <a:cs typeface="ＭＳ Ｐゴシック" charset="0"/>
              </a:rPr>
              <a:t>apr</a:t>
            </a:r>
            <a:r>
              <a:rPr lang="en-US" dirty="0">
                <a:ea typeface="ＭＳ Ｐゴシック" charset="0"/>
                <a:cs typeface="ＭＳ Ｐゴシック" charset="0"/>
              </a:rPr>
              <a:t>/03/world-vision-board-member-quits-gay-marriage-hiring</a:t>
            </a:r>
          </a:p>
          <a:p>
            <a:endParaRPr lang="en-US" dirty="0">
              <a:ea typeface="ＭＳ Ｐゴシック" charset="0"/>
              <a:cs typeface="ＭＳ Ｐゴシック" charset="0"/>
            </a:endParaRPr>
          </a:p>
          <a:p>
            <a:r>
              <a:rPr lang="zh-CN" altLang="en-US" dirty="0"/>
              <a:t>世界愿景董事会成员因同性婚姻雇佣禁令辞职</a:t>
            </a:r>
          </a:p>
          <a:p>
            <a:r>
              <a:rPr lang="zh-CN" altLang="en-US" dirty="0"/>
              <a:t>谷歌的</a:t>
            </a:r>
            <a:r>
              <a:rPr lang="en-US" altLang="zh-CN" dirty="0" err="1"/>
              <a:t>Jacquelline</a:t>
            </a:r>
            <a:r>
              <a:rPr lang="en-US" altLang="zh-CN" dirty="0"/>
              <a:t> Fuller</a:t>
            </a:r>
            <a:r>
              <a:rPr lang="zh-CN" altLang="en-US" dirty="0"/>
              <a:t>在该基督教慈善机构反转决定不再雇佣同性婚姻员工后辞去董事会职务</a:t>
            </a:r>
          </a:p>
          <a:p>
            <a:r>
              <a:rPr lang="en-US" altLang="zh-CN" dirty="0"/>
              <a:t>2014</a:t>
            </a:r>
            <a:r>
              <a:rPr lang="zh-CN" altLang="en-US" dirty="0"/>
              <a:t>年</a:t>
            </a:r>
            <a:r>
              <a:rPr lang="en-US" altLang="zh-CN" dirty="0"/>
              <a:t>4</a:t>
            </a:r>
            <a:r>
              <a:rPr lang="zh-CN" altLang="en-US" dirty="0"/>
              <a:t>月</a:t>
            </a:r>
            <a:r>
              <a:rPr lang="en-US" altLang="zh-CN" dirty="0"/>
              <a:t>3</a:t>
            </a:r>
            <a:r>
              <a:rPr lang="zh-CN" altLang="en-US" dirty="0"/>
              <a:t>日，星期四，</a:t>
            </a:r>
            <a:r>
              <a:rPr lang="en-US" altLang="zh-CN" dirty="0"/>
              <a:t>01:31 BST</a:t>
            </a:r>
            <a:r>
              <a:rPr lang="zh-CN" altLang="en-US" dirty="0"/>
              <a:t>，来自西雅图的美联社报道</a:t>
            </a:r>
          </a:p>
          <a:p>
            <a:endParaRPr lang="zh-CN" altLang="en-US" dirty="0"/>
          </a:p>
          <a:p>
            <a:r>
              <a:rPr lang="zh-CN" altLang="en-US" dirty="0"/>
              <a:t>世界愿景的董事会成员因基督教援助组织迅速反转决定雇佣同性婚姻员工而辞职。</a:t>
            </a:r>
          </a:p>
          <a:p>
            <a:r>
              <a:rPr lang="zh-CN" altLang="en-US" dirty="0"/>
              <a:t>谷歌公司企业捐赠部总监</a:t>
            </a:r>
            <a:r>
              <a:rPr lang="en-US" altLang="zh-CN" dirty="0" err="1"/>
              <a:t>Jacquelline</a:t>
            </a:r>
            <a:r>
              <a:rPr lang="en-US" altLang="zh-CN" dirty="0"/>
              <a:t> Fuller</a:t>
            </a:r>
            <a:r>
              <a:rPr lang="zh-CN" altLang="en-US" dirty="0"/>
              <a:t>在周三发给美联社的电子邮件中表示，尽管她依然是该组织帮助贫困人群工作的“大粉丝”，但她在上周五辞职，“因为我不同意排除结婚的同性恋员工的决定”。</a:t>
            </a:r>
          </a:p>
          <a:p>
            <a:r>
              <a:rPr lang="zh-CN" altLang="en-US" dirty="0"/>
              <a:t>她拒绝进一步评论。</a:t>
            </a:r>
          </a:p>
          <a:p>
            <a:endParaRPr lang="en-US" dirty="0">
              <a:ea typeface="ＭＳ Ｐゴシック" charset="0"/>
              <a:cs typeface="ＭＳ Ｐゴシック" charset="0"/>
            </a:endParaRPr>
          </a:p>
        </p:txBody>
      </p:sp>
      <p:sp>
        <p:nvSpPr>
          <p:cNvPr id="1556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AFB698-1306-6E4F-A992-826CA1B5C97C}" type="slidenum">
              <a:rPr lang="en-US" sz="1200">
                <a:solidFill>
                  <a:prstClr val="black"/>
                </a:solidFill>
              </a:rPr>
              <a:pPr eaLnBrk="1" hangingPunct="1"/>
              <a:t>103</a:t>
            </a:fld>
            <a:endParaRPr lang="en-US" sz="120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C7FC1AF-8F71-415F-90C9-E0FE91EB34A8}" type="slidenum">
              <a:rPr lang="en-US" altLang="en-US" sz="1200"/>
              <a:pPr eaLnBrk="1" hangingPunct="1"/>
              <a:t>104</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819308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a:t>
            </a:r>
            <a:r>
              <a:rPr lang="en-US" altLang="zh-CN" dirty="0"/>
              <a:t>《</a:t>
            </a:r>
            <a:r>
              <a:rPr lang="zh-CN" altLang="en-US" dirty="0"/>
              <a:t>约翰二书</a:t>
            </a:r>
            <a:r>
              <a:rPr lang="en-US" altLang="zh-CN" dirty="0"/>
              <a:t>》10</a:t>
            </a:r>
            <a:r>
              <a:rPr lang="zh-CN" altLang="en-US" dirty="0"/>
              <a:t>节中，我们看到这一教义的要点：不要以任何方式鼓励虚假的教义，这样你才能活出好消息！</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03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dirty="0"/>
              <a:t>福音本应改变人生，教导我们如何在困难的情况下作出回应，例如应对虚假教义。</a:t>
            </a:r>
          </a:p>
          <a:p>
            <a:r>
              <a:rPr lang="zh-CN" altLang="en-US" dirty="0"/>
              <a:t>在这种情况下，福音教导我们应该如何回应？</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901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110</a:t>
            </a:fld>
            <a:endParaRPr lang="en-GB" sz="1200" dirty="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22575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06671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2380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113</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5292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83043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060520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313500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99410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070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9558920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24921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651344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p>
          <a:p>
            <a:endParaRPr lang="en-US" sz="1200" kern="1200" dirty="0">
              <a:solidFill>
                <a:schemeClr val="tx1"/>
              </a:solidFill>
              <a:effectLst/>
              <a:latin typeface="+mn-lt"/>
              <a:ea typeface="+mn-ea"/>
              <a:cs typeface="+mn-cs"/>
            </a:endParaRPr>
          </a:p>
          <a:p>
            <a:r>
              <a:rPr lang="en-US" altLang="zh-CN" b="1" dirty="0"/>
              <a:t>Rick Griffith, </a:t>
            </a:r>
            <a:r>
              <a:rPr lang="zh-CN" altLang="en-US" b="1" dirty="0"/>
              <a:t>末世学笔记</a:t>
            </a:r>
            <a:r>
              <a:rPr lang="en-US" altLang="zh-CN" b="1" dirty="0"/>
              <a:t>, 189</a:t>
            </a:r>
            <a:endParaRPr lang="zh-CN" altLang="en-US" dirty="0"/>
          </a:p>
          <a:p>
            <a:r>
              <a:rPr lang="en-US" altLang="zh-CN" dirty="0"/>
              <a:t>2. </a:t>
            </a:r>
            <a:r>
              <a:rPr lang="zh-CN" altLang="en-US" dirty="0"/>
              <a:t>天上的奖赏的性质是什么？这些奖赏将是什么样的？</a:t>
            </a:r>
          </a:p>
          <a:p>
            <a:br>
              <a:rPr lang="zh-CN" altLang="en-US" dirty="0"/>
            </a:br>
            <a:endParaRPr lang="zh-CN" altLang="en-US" dirty="0"/>
          </a:p>
          <a:p>
            <a:r>
              <a:rPr lang="en-US" altLang="zh-CN" dirty="0"/>
              <a:t>a. </a:t>
            </a:r>
            <a:r>
              <a:rPr lang="zh-CN" altLang="en-US" b="1" dirty="0"/>
              <a:t>拥有的奖赏</a:t>
            </a:r>
            <a:endParaRPr lang="zh-CN" altLang="en-US" dirty="0"/>
          </a:p>
          <a:p>
            <a:r>
              <a:rPr lang="en-US" altLang="zh-CN" dirty="0"/>
              <a:t>1. </a:t>
            </a:r>
            <a:r>
              <a:rPr lang="zh-CN" altLang="en-US" b="1" dirty="0"/>
              <a:t>五个冠冕</a:t>
            </a:r>
            <a:r>
              <a:rPr lang="zh-CN" altLang="en-US" dirty="0"/>
              <a:t>（</a:t>
            </a:r>
            <a:r>
              <a:rPr lang="en-US" altLang="zh-CN" dirty="0" err="1"/>
              <a:t>stephanos</a:t>
            </a:r>
            <a:r>
              <a:rPr lang="zh-CN" altLang="en-US" dirty="0"/>
              <a:t>）被认为是天堂中的个人财产（参见第</a:t>
            </a:r>
            <a:r>
              <a:rPr lang="en-US" altLang="zh-CN" dirty="0"/>
              <a:t>76</a:t>
            </a:r>
            <a:r>
              <a:rPr lang="zh-CN" altLang="en-US" dirty="0"/>
              <a:t>页）。这些冠冕不是王冠（</a:t>
            </a:r>
            <a:r>
              <a:rPr lang="en-US" altLang="zh-CN" dirty="0"/>
              <a:t>diadems</a:t>
            </a:r>
            <a:r>
              <a:rPr lang="zh-CN" altLang="en-US" dirty="0"/>
              <a:t>），而是胜利者的花环，由藤条、树叶（甚至黄金和白银做成的花环）制成：</a:t>
            </a:r>
          </a:p>
          <a:p>
            <a:br>
              <a:rPr lang="zh-CN" altLang="en-US" dirty="0"/>
            </a:br>
            <a:endParaRPr lang="zh-CN" altLang="en-US" dirty="0"/>
          </a:p>
          <a:p>
            <a:r>
              <a:rPr lang="en-US" altLang="zh-CN" dirty="0"/>
              <a:t>• </a:t>
            </a:r>
            <a:r>
              <a:rPr lang="zh-CN" altLang="en-US" b="1" dirty="0"/>
              <a:t>不朽的冠冕</a:t>
            </a:r>
            <a:r>
              <a:rPr lang="zh-CN" altLang="en-US" dirty="0"/>
              <a:t>是为那些克制自己肉体的人准备的（哥林多前书</a:t>
            </a:r>
            <a:r>
              <a:rPr lang="en-US" altLang="zh-CN" dirty="0"/>
              <a:t>9:25</a:t>
            </a:r>
            <a:r>
              <a:rPr lang="zh-CN" altLang="en-US" dirty="0"/>
              <a:t>）。</a:t>
            </a:r>
          </a:p>
          <a:p>
            <a:r>
              <a:rPr lang="en-US" altLang="zh-CN" dirty="0"/>
              <a:t>• </a:t>
            </a:r>
            <a:r>
              <a:rPr lang="zh-CN" altLang="en-US" b="1" dirty="0"/>
              <a:t>希望或喜乐的冠冕</a:t>
            </a:r>
            <a:r>
              <a:rPr lang="zh-CN" altLang="en-US" dirty="0"/>
              <a:t>是为那些在别人生命中为基督结出果实的人准备的（帖撒罗尼迦前书</a:t>
            </a:r>
            <a:r>
              <a:rPr lang="en-US" altLang="zh-CN" dirty="0"/>
              <a:t>2:19</a:t>
            </a:r>
            <a:r>
              <a:rPr lang="zh-CN" altLang="en-US" dirty="0"/>
              <a:t>）。这有时被称为</a:t>
            </a:r>
            <a:r>
              <a:rPr lang="zh-CN" altLang="en-US" b="1" dirty="0"/>
              <a:t>得救灵魂的冠冕</a:t>
            </a:r>
            <a:r>
              <a:rPr lang="zh-CN" altLang="en-US" dirty="0"/>
              <a:t>。</a:t>
            </a:r>
          </a:p>
          <a:p>
            <a:r>
              <a:rPr lang="en-US" altLang="zh-CN" dirty="0"/>
              <a:t>• </a:t>
            </a:r>
            <a:r>
              <a:rPr lang="zh-CN" altLang="en-US" b="1" dirty="0"/>
              <a:t>生命的冠冕</a:t>
            </a:r>
            <a:r>
              <a:rPr lang="zh-CN" altLang="en-US" dirty="0"/>
              <a:t>是为那些忍耐试炼和苦难的信徒准备的（雅各书</a:t>
            </a:r>
            <a:r>
              <a:rPr lang="en-US" altLang="zh-CN" dirty="0"/>
              <a:t>1:12</a:t>
            </a:r>
            <a:r>
              <a:rPr lang="zh-CN" altLang="en-US" dirty="0"/>
              <a:t>；启示录</a:t>
            </a:r>
            <a:r>
              <a:rPr lang="en-US" altLang="zh-CN" dirty="0"/>
              <a:t>2:10</a:t>
            </a:r>
            <a:r>
              <a:rPr lang="zh-CN" altLang="en-US" dirty="0"/>
              <a:t>）。</a:t>
            </a:r>
          </a:p>
          <a:p>
            <a:r>
              <a:rPr lang="en-US" altLang="zh-CN" dirty="0"/>
              <a:t>• </a:t>
            </a:r>
            <a:r>
              <a:rPr lang="zh-CN" altLang="en-US" b="1" dirty="0"/>
              <a:t>荣耀的冠冕</a:t>
            </a:r>
            <a:r>
              <a:rPr lang="zh-CN" altLang="en-US" dirty="0"/>
              <a:t>奖励那些喂养羊群的属灵牧人（彼得前书</a:t>
            </a:r>
            <a:r>
              <a:rPr lang="en-US" altLang="zh-CN" dirty="0"/>
              <a:t>5:4</a:t>
            </a:r>
            <a:r>
              <a:rPr lang="zh-CN" altLang="en-US" dirty="0"/>
              <a:t>）。</a:t>
            </a:r>
          </a:p>
          <a:p>
            <a:r>
              <a:rPr lang="en-US" altLang="zh-CN" dirty="0"/>
              <a:t>• </a:t>
            </a:r>
            <a:r>
              <a:rPr lang="zh-CN" altLang="en-US" b="1" dirty="0"/>
              <a:t>公义的冠冕</a:t>
            </a:r>
            <a:r>
              <a:rPr lang="zh-CN" altLang="en-US" dirty="0"/>
              <a:t>是为那些渴望基督再来的人准备的（提摩太后书</a:t>
            </a:r>
            <a:r>
              <a:rPr lang="en-US" altLang="zh-CN" dirty="0"/>
              <a:t>4:8</a:t>
            </a:r>
            <a:r>
              <a:rPr lang="zh-CN" altLang="en-US" dirty="0"/>
              <a:t>）。</a:t>
            </a:r>
          </a:p>
          <a:p>
            <a:br>
              <a:rPr lang="zh-CN" altLang="en-US" dirty="0"/>
            </a:br>
            <a:endParaRPr lang="zh-CN" altLang="en-US" dirty="0"/>
          </a:p>
          <a:p>
            <a:r>
              <a:rPr lang="en-US" altLang="zh-CN" dirty="0"/>
              <a:t>b. </a:t>
            </a:r>
            <a:r>
              <a:rPr lang="zh-CN" altLang="en-US" b="1" dirty="0"/>
              <a:t>责任的奖赏</a:t>
            </a:r>
            <a:r>
              <a:rPr lang="zh-CN" altLang="en-US" dirty="0"/>
              <a:t>（参见</a:t>
            </a:r>
            <a:r>
              <a:rPr lang="en-US" altLang="zh-CN" dirty="0"/>
              <a:t>W. A. Criswell</a:t>
            </a:r>
            <a:r>
              <a:rPr lang="zh-CN" altLang="en-US" dirty="0"/>
              <a:t>和</a:t>
            </a:r>
            <a:r>
              <a:rPr lang="en-US" altLang="zh-CN" dirty="0"/>
              <a:t>Paige Patterson</a:t>
            </a:r>
            <a:r>
              <a:rPr lang="zh-CN" altLang="en-US" dirty="0"/>
              <a:t>的</a:t>
            </a:r>
            <a:r>
              <a:rPr lang="en-US" altLang="zh-CN" dirty="0"/>
              <a:t>《</a:t>
            </a:r>
            <a:r>
              <a:rPr lang="zh-CN" altLang="en-US" dirty="0"/>
              <a:t>天堂</a:t>
            </a:r>
            <a:r>
              <a:rPr lang="en-US" altLang="zh-CN" dirty="0"/>
              <a:t>》208-214</a:t>
            </a:r>
            <a:r>
              <a:rPr lang="zh-CN" altLang="en-US" dirty="0"/>
              <a:t>）</a:t>
            </a:r>
          </a:p>
          <a:p>
            <a:r>
              <a:rPr lang="en-US" altLang="zh-CN" dirty="0"/>
              <a:t>1. </a:t>
            </a:r>
            <a:r>
              <a:rPr lang="zh-CN" altLang="en-US" dirty="0"/>
              <a:t>在</a:t>
            </a:r>
            <a:r>
              <a:rPr lang="zh-CN" altLang="en-US" b="1" dirty="0"/>
              <a:t>路加福音</a:t>
            </a:r>
            <a:r>
              <a:rPr lang="en-US" altLang="zh-CN" b="1" dirty="0"/>
              <a:t>19:11-27</a:t>
            </a:r>
            <a:r>
              <a:rPr lang="zh-CN" altLang="en-US" dirty="0"/>
              <a:t>（十个美纳的比喻）中，耶稣教导说，在出发前，一位贵族将相同数量的钱（每人一美纳）交给十个仆人。归来时，主人根据仆人的忠心，以不同的责任度来奖励他们。</a:t>
            </a:r>
          </a:p>
          <a:p>
            <a:r>
              <a:rPr lang="en-US" altLang="zh-CN" dirty="0"/>
              <a:t>2. </a:t>
            </a:r>
            <a:r>
              <a:rPr lang="zh-CN" altLang="en-US" b="1" dirty="0"/>
              <a:t>马太福音</a:t>
            </a:r>
            <a:r>
              <a:rPr lang="en-US" altLang="zh-CN" b="1" dirty="0"/>
              <a:t>25:14-30</a:t>
            </a:r>
            <a:r>
              <a:rPr lang="zh-CN" altLang="en-US" dirty="0"/>
              <a:t>（才干的比喻）记录了类似的故事，但每个人收到的投资款项不同（埋藏主人钱财的那个人描绘的是未得救的人，第</a:t>
            </a:r>
            <a:r>
              <a:rPr lang="en-US" altLang="zh-CN" dirty="0"/>
              <a:t>30</a:t>
            </a:r>
            <a:r>
              <a:rPr lang="zh-CN" altLang="en-US" dirty="0"/>
              <a:t>节）。这个比喻也描绘了不同程度的奖励：“他的主人说，‘好，忠心的仆人！你在小事上忠心，我要把许多事派给你管理，来享受你主人的快乐。’”（第</a:t>
            </a:r>
            <a:r>
              <a:rPr lang="en-US" altLang="zh-CN" dirty="0"/>
              <a:t>21</a:t>
            </a:r>
            <a:r>
              <a:rPr lang="zh-CN" altLang="en-US" dirty="0"/>
              <a:t>节）</a:t>
            </a:r>
          </a:p>
          <a:p>
            <a:r>
              <a:rPr lang="en-US" altLang="zh-CN" dirty="0"/>
              <a:t>3. </a:t>
            </a:r>
            <a:r>
              <a:rPr lang="zh-CN" altLang="en-US" dirty="0"/>
              <a:t>我们常常把拥有视为罪恶，尽管这并不是圣经教导。</a:t>
            </a:r>
          </a:p>
          <a:p>
            <a:br>
              <a:rPr lang="zh-CN" altLang="en-US" dirty="0"/>
            </a:br>
            <a:endParaRPr lang="zh-CN" altLang="en-US" dirty="0"/>
          </a:p>
          <a:p>
            <a:r>
              <a:rPr lang="en-US" altLang="zh-CN" dirty="0"/>
              <a:t>a) </a:t>
            </a:r>
            <a:r>
              <a:rPr lang="zh-CN" altLang="en-US" dirty="0"/>
              <a:t>作为基督的共同继承人（罗马书</a:t>
            </a:r>
            <a:r>
              <a:rPr lang="en-US" altLang="zh-CN" dirty="0"/>
              <a:t>8:17</a:t>
            </a:r>
            <a:r>
              <a:rPr lang="zh-CN" altLang="en-US" dirty="0"/>
              <a:t>；希伯来书</a:t>
            </a:r>
            <a:r>
              <a:rPr lang="en-US" altLang="zh-CN" dirty="0"/>
              <a:t>1:2</a:t>
            </a:r>
            <a:r>
              <a:rPr lang="zh-CN" altLang="en-US" dirty="0"/>
              <a:t>），我们拥有祂所拥有的一切！这是一种共同的所有权，但“否认私有财产最终会否定隐私”（</a:t>
            </a:r>
            <a:r>
              <a:rPr lang="en-US" altLang="zh-CN" dirty="0"/>
              <a:t>Gilmore, 302</a:t>
            </a:r>
            <a:r>
              <a:rPr lang="zh-CN" altLang="en-US" dirty="0"/>
              <a:t>），就像神秘主义认为与‘整体一体’的观念一样。天上的拥有并不包括地上的罪恶占有欲。</a:t>
            </a:r>
          </a:p>
          <a:p>
            <a:br>
              <a:rPr lang="zh-CN" altLang="en-US" dirty="0"/>
            </a:br>
            <a:endParaRPr lang="zh-CN" altLang="en-US" dirty="0"/>
          </a:p>
          <a:p>
            <a:r>
              <a:rPr lang="en-US" altLang="zh-CN" dirty="0"/>
              <a:t>b) </a:t>
            </a:r>
            <a:r>
              <a:rPr lang="zh-CN" altLang="en-US" dirty="0"/>
              <a:t>我们有一个天堂的产业，它是“不能朽坏的、不能玷污的、不衰残的，为你们存留在天上”（彼得前书</a:t>
            </a:r>
            <a:r>
              <a:rPr lang="en-US" altLang="zh-CN" dirty="0"/>
              <a:t>1:4</a:t>
            </a:r>
            <a:r>
              <a:rPr lang="zh-CN" altLang="en-US" dirty="0"/>
              <a:t>，和合本）。</a:t>
            </a:r>
          </a:p>
          <a:p>
            <a:r>
              <a:rPr lang="en-US" altLang="zh-CN" dirty="0"/>
              <a:t>3. </a:t>
            </a:r>
            <a:r>
              <a:rPr lang="zh-CN" altLang="en-US" dirty="0"/>
              <a:t>然而，最近一篇文章反对奖励的层级（</a:t>
            </a:r>
            <a:r>
              <a:rPr lang="en-US" altLang="zh-CN" dirty="0"/>
              <a:t>Craig L. Blomberg</a:t>
            </a:r>
            <a:r>
              <a:rPr lang="zh-CN" altLang="en-US" dirty="0"/>
              <a:t>， “</a:t>
            </a:r>
            <a:r>
              <a:rPr lang="en-US" altLang="zh-CN" dirty="0"/>
              <a:t>Degrees of Reward in the Kingdom of Heaven?”《</a:t>
            </a:r>
            <a:r>
              <a:rPr lang="zh-CN" altLang="en-US" dirty="0"/>
              <a:t>福音派神学学会期刊</a:t>
            </a:r>
            <a:r>
              <a:rPr lang="en-US" altLang="zh-CN" dirty="0"/>
              <a:t>》35 [1992</a:t>
            </a:r>
            <a:r>
              <a:rPr lang="zh-CN" altLang="en-US" dirty="0"/>
              <a:t>年</a:t>
            </a:r>
            <a:r>
              <a:rPr lang="en-US" altLang="zh-CN" dirty="0"/>
              <a:t>6</a:t>
            </a:r>
            <a:r>
              <a:rPr lang="zh-CN" altLang="en-US" dirty="0"/>
              <a:t>月</a:t>
            </a:r>
            <a:r>
              <a:rPr lang="en-US" altLang="zh-CN" dirty="0"/>
              <a:t>]</a:t>
            </a:r>
            <a:r>
              <a:rPr lang="zh-CN" altLang="en-US" dirty="0"/>
              <a:t>：</a:t>
            </a:r>
            <a:r>
              <a:rPr lang="en-US" altLang="zh-CN" dirty="0"/>
              <a:t>159-172</a:t>
            </a:r>
            <a:r>
              <a:rPr lang="zh-CN" altLang="en-US" dirty="0"/>
              <a:t>）。他提出了一些有趣的观点：</a:t>
            </a:r>
          </a:p>
          <a:p>
            <a:br>
              <a:rPr lang="zh-CN" altLang="en-US" dirty="0"/>
            </a:br>
            <a:endParaRPr lang="zh-CN" altLang="en-US" dirty="0"/>
          </a:p>
          <a:p>
            <a:r>
              <a:rPr lang="en-US" altLang="zh-CN" dirty="0"/>
              <a:t>a. </a:t>
            </a:r>
            <a:r>
              <a:rPr lang="zh-CN" altLang="en-US" dirty="0"/>
              <a:t>葡萄园工人的比喻教导我们，每个工人不论工作了多长时间，获得的报酬是相同的（马太福音</a:t>
            </a:r>
            <a:r>
              <a:rPr lang="en-US" altLang="zh-CN" dirty="0"/>
              <a:t>20:1-16</a:t>
            </a:r>
            <a:r>
              <a:rPr lang="zh-CN" altLang="en-US" dirty="0"/>
              <a:t>）。这教导我们所有信徒因恩典而获得相同的奖励。结尾的“最后的将先，先的将后”（第</a:t>
            </a:r>
            <a:r>
              <a:rPr lang="en-US" altLang="zh-CN" dirty="0"/>
              <a:t>16</a:t>
            </a:r>
            <a:r>
              <a:rPr lang="zh-CN" altLang="en-US" dirty="0"/>
              <a:t>节）意味着天国的所有位置是可以互换的。</a:t>
            </a:r>
          </a:p>
          <a:p>
            <a:br>
              <a:rPr lang="zh-CN" altLang="en-US" dirty="0"/>
            </a:br>
            <a:endParaRPr lang="zh-CN" altLang="en-US" dirty="0"/>
          </a:p>
          <a:p>
            <a:r>
              <a:rPr lang="zh-CN" altLang="en-US" dirty="0"/>
              <a:t>回应：他们的报酬确实是因恩典而来的吗？在每个情况下，报酬是基于工作，而不是信仰。 “最后的将先，先的将后”（第</a:t>
            </a:r>
            <a:r>
              <a:rPr lang="en-US" altLang="zh-CN" dirty="0"/>
              <a:t>16</a:t>
            </a:r>
            <a:r>
              <a:rPr lang="zh-CN" altLang="en-US" dirty="0"/>
              <a:t>节）可能更好地表明，上帝在天上的排名系统不同于人类在地上的排名。</a:t>
            </a:r>
          </a:p>
          <a:p>
            <a:br>
              <a:rPr lang="zh-CN" altLang="en-US" dirty="0"/>
            </a:br>
            <a:endParaRPr lang="zh-CN" altLang="en-US" dirty="0"/>
          </a:p>
          <a:p>
            <a:r>
              <a:rPr lang="en-US" altLang="zh-CN" dirty="0"/>
              <a:t>b. </a:t>
            </a:r>
            <a:r>
              <a:rPr lang="zh-CN" altLang="en-US" dirty="0"/>
              <a:t>学者们对这些不同的天上奖赏的形式并没有达成一致意见。建议包括服务的能力、额外的责任、幸福的程度、拥有的东西和与神关系的深化。</a:t>
            </a:r>
          </a:p>
          <a:p>
            <a:br>
              <a:rPr lang="zh-CN" altLang="en-US" dirty="0"/>
            </a:br>
            <a:endParaRPr lang="zh-CN" altLang="en-US" dirty="0"/>
          </a:p>
          <a:p>
            <a:r>
              <a:rPr lang="zh-CN" altLang="en-US" dirty="0"/>
              <a:t>回应：我们对奖励类型的无知并不否定它的存在（见上面关于奖励类型的讨论）。</a:t>
            </a:r>
          </a:p>
          <a:p>
            <a:br>
              <a:rPr lang="zh-CN" altLang="en-US" dirty="0"/>
            </a:br>
            <a:endParaRPr lang="zh-CN" altLang="en-US" dirty="0"/>
          </a:p>
          <a:p>
            <a:r>
              <a:rPr lang="en-US" altLang="zh-CN" dirty="0"/>
              <a:t>c. </a:t>
            </a:r>
            <a:r>
              <a:rPr lang="zh-CN" altLang="en-US" dirty="0"/>
              <a:t>如果天堂是完美的，那怎么可能有不同程度的完美？</a:t>
            </a:r>
          </a:p>
          <a:p>
            <a:br>
              <a:rPr lang="zh-CN" altLang="en-US" dirty="0"/>
            </a:br>
            <a:endParaRPr lang="zh-CN" altLang="en-US" dirty="0"/>
          </a:p>
          <a:p>
            <a:r>
              <a:rPr lang="zh-CN" altLang="en-US" dirty="0"/>
              <a:t>回应：从我们有限的角度来看，这可能显得不合适，因为我们不是神，但他已经在我们现有的世界中制造了许多完美的事物，尽管它们的质量不同。例如，植物是完美制造的，但它们的耐久性不如宝石。</a:t>
            </a:r>
          </a:p>
          <a:p>
            <a:br>
              <a:rPr lang="zh-CN" altLang="en-US" dirty="0"/>
            </a:br>
            <a:endParaRPr lang="zh-CN" altLang="en-US" dirty="0"/>
          </a:p>
          <a:p>
            <a:r>
              <a:rPr lang="en-US" altLang="zh-CN" dirty="0"/>
              <a:t>d. Blomberg</a:t>
            </a:r>
            <a:r>
              <a:rPr lang="zh-CN" altLang="en-US" dirty="0"/>
              <a:t>认为一般用来教导奖励的经文并不具有说服力。</a:t>
            </a:r>
          </a:p>
          <a:p>
            <a:r>
              <a:rPr lang="en-US" altLang="zh-CN" dirty="0"/>
              <a:t>1. </a:t>
            </a:r>
            <a:r>
              <a:rPr lang="zh-CN" altLang="en-US" dirty="0"/>
              <a:t>冠冕的经文讲的是永生本身的奖励，而不是额外的奖励（哥林多前书</a:t>
            </a:r>
            <a:r>
              <a:rPr lang="en-US" altLang="zh-CN" dirty="0"/>
              <a:t>9:25</a:t>
            </a:r>
            <a:r>
              <a:rPr lang="zh-CN" altLang="en-US" dirty="0"/>
              <a:t>；帖撒罗尼迦前书</a:t>
            </a:r>
            <a:r>
              <a:rPr lang="en-US" altLang="zh-CN" dirty="0"/>
              <a:t>2:19</a:t>
            </a:r>
            <a:r>
              <a:rPr lang="zh-CN" altLang="en-US" dirty="0"/>
              <a:t>；提摩太后书</a:t>
            </a:r>
            <a:r>
              <a:rPr lang="en-US" altLang="zh-CN" dirty="0"/>
              <a:t>4:8</a:t>
            </a:r>
            <a:r>
              <a:rPr lang="zh-CN" altLang="en-US" dirty="0"/>
              <a:t>；雅各书</a:t>
            </a:r>
            <a:r>
              <a:rPr lang="en-US" altLang="zh-CN" dirty="0"/>
              <a:t>1:12</a:t>
            </a:r>
            <a:r>
              <a:rPr lang="zh-CN" altLang="en-US" dirty="0"/>
              <a:t>；彼得前书</a:t>
            </a:r>
            <a:r>
              <a:rPr lang="en-US" altLang="zh-CN" dirty="0"/>
              <a:t>5:4</a:t>
            </a:r>
            <a:r>
              <a:rPr lang="zh-CN" altLang="en-US" dirty="0"/>
              <a:t>）。</a:t>
            </a:r>
            <a:r>
              <a:rPr lang="en-US" altLang="zh-CN" dirty="0"/>
              <a:t>[</a:t>
            </a:r>
            <a:r>
              <a:rPr lang="zh-CN" altLang="en-US" dirty="0"/>
              <a:t>但这似乎并不是每个经文的通常理解。</a:t>
            </a:r>
            <a:r>
              <a:rPr lang="en-US" altLang="zh-CN" dirty="0"/>
              <a:t>]</a:t>
            </a:r>
          </a:p>
          <a:p>
            <a:r>
              <a:rPr lang="en-US" altLang="zh-CN" dirty="0"/>
              <a:t>2. </a:t>
            </a:r>
            <a:r>
              <a:rPr lang="zh-CN" altLang="en-US" dirty="0"/>
              <a:t>关于“最小”或“最大”的经文仅与“天国的现世方面”有关（马太福音</a:t>
            </a:r>
            <a:r>
              <a:rPr lang="en-US" altLang="zh-CN" dirty="0"/>
              <a:t>5:19</a:t>
            </a:r>
            <a:r>
              <a:rPr lang="zh-CN" altLang="en-US" dirty="0"/>
              <a:t>；</a:t>
            </a:r>
            <a:r>
              <a:rPr lang="en-US" altLang="zh-CN" dirty="0"/>
              <a:t>11:11</a:t>
            </a:r>
            <a:r>
              <a:rPr lang="zh-CN" altLang="en-US" dirty="0"/>
              <a:t>；</a:t>
            </a:r>
            <a:r>
              <a:rPr lang="en-US" altLang="zh-CN" dirty="0"/>
              <a:t>18:4</a:t>
            </a:r>
            <a:r>
              <a:rPr lang="zh-CN" altLang="en-US" dirty="0"/>
              <a:t>；马可福音</a:t>
            </a:r>
            <a:r>
              <a:rPr lang="en-US" altLang="zh-CN" dirty="0"/>
              <a:t>9:34-35</a:t>
            </a:r>
            <a:r>
              <a:rPr lang="zh-CN" altLang="en-US" dirty="0"/>
              <a:t>；路加福音</a:t>
            </a:r>
            <a:r>
              <a:rPr lang="en-US" altLang="zh-CN" dirty="0"/>
              <a:t>9:48</a:t>
            </a:r>
            <a:r>
              <a:rPr lang="zh-CN" altLang="en-US" dirty="0"/>
              <a:t>）。</a:t>
            </a:r>
            <a:r>
              <a:rPr lang="en-US" altLang="zh-CN" dirty="0"/>
              <a:t>[</a:t>
            </a:r>
            <a:r>
              <a:rPr lang="zh-CN" altLang="en-US" dirty="0"/>
              <a:t>不对，因为这里的人是与那里最小的人作比较的。</a:t>
            </a:r>
            <a:r>
              <a:rPr lang="en-US" altLang="zh-CN" dirty="0"/>
              <a:t>]</a:t>
            </a:r>
          </a:p>
          <a:p>
            <a:r>
              <a:rPr lang="en-US" altLang="zh-CN" dirty="0"/>
              <a:t>3. </a:t>
            </a:r>
            <a:r>
              <a:rPr lang="zh-CN" altLang="en-US" dirty="0"/>
              <a:t>每个人的行为质量及其奖励（哥林多前书</a:t>
            </a:r>
            <a:r>
              <a:rPr lang="en-US" altLang="zh-CN" dirty="0"/>
              <a:t>3:11-15</a:t>
            </a:r>
            <a:r>
              <a:rPr lang="zh-CN" altLang="en-US" dirty="0"/>
              <a:t>）与审判时的羞耻或满足感的程度有关（参见约翰一书</a:t>
            </a:r>
            <a:r>
              <a:rPr lang="en-US" altLang="zh-CN" dirty="0"/>
              <a:t>2:28</a:t>
            </a:r>
            <a:r>
              <a:rPr lang="zh-CN" altLang="en-US" dirty="0"/>
              <a:t>），而不是与其持久的结果有关，这些结果将永恒存在于永不改变的等级制度中。</a:t>
            </a:r>
            <a:r>
              <a:rPr lang="en-US" altLang="zh-CN" dirty="0"/>
              <a:t>[</a:t>
            </a:r>
            <a:r>
              <a:rPr lang="zh-CN" altLang="en-US" dirty="0"/>
              <a:t>即便如此，这也不完全正确，因为第</a:t>
            </a:r>
            <a:r>
              <a:rPr lang="en-US" altLang="zh-CN" dirty="0"/>
              <a:t>14</a:t>
            </a:r>
            <a:r>
              <a:rPr lang="zh-CN" altLang="en-US" dirty="0"/>
              <a:t>节说：“他所建造的若存得住，他就要得着奖励。”诚然奖励的性质没有说明，所以认为它仅仅是瞬间的满足可能是真的，也可能是错误的</a:t>
            </a:r>
            <a:r>
              <a:rPr lang="en-US" altLang="zh-CN" dirty="0"/>
              <a:t>——</a:t>
            </a:r>
            <a:r>
              <a:rPr lang="zh-CN" altLang="en-US" dirty="0"/>
              <a:t>没有人知道。然而，哥林多后书</a:t>
            </a:r>
            <a:r>
              <a:rPr lang="en-US" altLang="zh-CN" dirty="0"/>
              <a:t>5:10</a:t>
            </a:r>
            <a:r>
              <a:rPr lang="zh-CN" altLang="en-US" dirty="0"/>
              <a:t>确实表明，每个人将因自己的行为而被审判，并“按各人所行的得报应。”</a:t>
            </a:r>
            <a:r>
              <a:rPr lang="en-US" altLang="zh-CN" dirty="0"/>
              <a:t>]</a:t>
            </a:r>
          </a:p>
          <a:p>
            <a:endParaRPr lang="en-US" altLang="zh-CN" dirty="0"/>
          </a:p>
          <a:p>
            <a:r>
              <a:rPr lang="en-US" altLang="zh-CN" dirty="0"/>
              <a:t>Blomberg</a:t>
            </a:r>
            <a:r>
              <a:rPr lang="zh-CN" altLang="en-US" dirty="0"/>
              <a:t>的其他论点应被考虑。这篇文章值得一读。也许我们需要重新评估在这一领域的长久观点。</a:t>
            </a:r>
          </a:p>
          <a:p>
            <a:endParaRPr lang="en-US"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5531511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124</a:t>
            </a:fld>
            <a:endParaRPr lang="en-GB" sz="1200">
              <a:solidFill>
                <a:prstClr val="white"/>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126</a:t>
            </a:fld>
            <a:endParaRPr lang="en-GB" sz="1200">
              <a:solidFill>
                <a:prstClr val="white"/>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127</a:t>
            </a:fld>
            <a:endParaRPr lang="en-GB" sz="1200">
              <a:solidFill>
                <a:prstClr val="white"/>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8192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3514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5.xml"/><Relationship Id="rId4" Type="http://schemas.openxmlformats.org/officeDocument/2006/relationships/image" Target="../media/image12.png"/></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285062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pPr/>
              <a:t>‹#›</a:t>
            </a:fld>
            <a:endParaRPr lang="en-US" altLang="en-US"/>
          </a:p>
        </p:txBody>
      </p:sp>
    </p:spTree>
    <p:extLst>
      <p:ext uri="{BB962C8B-B14F-4D97-AF65-F5344CB8AC3E}">
        <p14:creationId xmlns:p14="http://schemas.microsoft.com/office/powerpoint/2010/main" val="2830187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33023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21421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16624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5371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00065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3286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15334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87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1381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9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pPr/>
              <a:t>‹#›</a:t>
            </a:fld>
            <a:endParaRPr lang="en-US" altLang="en-US"/>
          </a:p>
        </p:txBody>
      </p:sp>
    </p:spTree>
    <p:extLst>
      <p:ext uri="{BB962C8B-B14F-4D97-AF65-F5344CB8AC3E}">
        <p14:creationId xmlns:p14="http://schemas.microsoft.com/office/powerpoint/2010/main" val="147436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053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88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854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0793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68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683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4161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3380862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6148753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3567268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8151304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3966305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562846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2269808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666005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32055860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2487245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41995517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1658578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8246940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150769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3145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8059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967040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84352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559153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65512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564962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65041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843623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838907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506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3326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338695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613388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5103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064921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685923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960406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ea typeface="ＭＳ Ｐゴシック" charset="0"/>
              </a:rPr>
              <a:pPr>
                <a:defRPr/>
              </a:pPr>
              <a:t>3/14/25</a:t>
            </a:fld>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6015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ea typeface="ＭＳ Ｐゴシック" charset="0"/>
              </a:rPr>
              <a:pPr>
                <a:defRPr/>
              </a:pPr>
              <a:t>3/14/25</a:t>
            </a:fld>
            <a:endParaRPr lang="en-US">
              <a:ea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292672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ea typeface="ＭＳ Ｐゴシック" charset="0"/>
              </a:rPr>
              <a:pPr>
                <a:defRPr/>
              </a:pPr>
              <a:t>3/14/25</a:t>
            </a:fld>
            <a:endParaRPr lang="en-US">
              <a:ea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051735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ea typeface="ＭＳ Ｐゴシック" charset="0"/>
              </a:rPr>
              <a:pPr>
                <a:defRPr/>
              </a:pPr>
              <a:t>3/14/25</a:t>
            </a:fld>
            <a:endParaRPr lang="en-US">
              <a:ea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6417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200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ea typeface="ＭＳ Ｐゴシック" charset="0"/>
              </a:rPr>
              <a:pPr>
                <a:defRPr/>
              </a:pPr>
              <a:t>3/14/25</a:t>
            </a:fld>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670601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ea typeface="ＭＳ Ｐゴシック" charset="0"/>
              </a:rPr>
              <a:pPr>
                <a:defRPr/>
              </a:pPr>
              <a:t>3/14/25</a:t>
            </a:fld>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2363168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2724835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360914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979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5921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0552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7746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019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03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9149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22783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6984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7852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9964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287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5990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121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4402210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8712248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2334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5339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5307523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893125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6950732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18826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7853665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8200133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3601931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8660278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24433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4553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77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127931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62894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794180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782551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282850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690856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536837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62995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227796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8373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6979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964840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7484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5732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3171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778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3883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4544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5968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975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05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pPr/>
              <a:t>‹#›</a:t>
            </a:fld>
            <a:endParaRPr lang="en-US" altLang="en-US"/>
          </a:p>
        </p:txBody>
      </p:sp>
    </p:spTree>
    <p:extLst>
      <p:ext uri="{BB962C8B-B14F-4D97-AF65-F5344CB8AC3E}">
        <p14:creationId xmlns:p14="http://schemas.microsoft.com/office/powerpoint/2010/main" val="210902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3834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824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3848079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41981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6776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923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2620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3041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883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92254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18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099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5148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2544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42509259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6076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6214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8059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3531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1787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3599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375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778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73930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758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43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ea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11243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5799448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763157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563978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7894390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4975423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64058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705481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7664503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2087898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7150837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ea typeface="ＭＳ Ｐゴシック"/>
              </a:rPr>
              <a:pPr/>
              <a:t>3/14/25</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0599776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33070190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3077455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2558199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4389418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0853443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8852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24330444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3719765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12321251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5324093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9369880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16411512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18657698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10569777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0469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56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297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4255271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1737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579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1583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8425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1126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885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10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44509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5826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671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4234440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0469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56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2978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1737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579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1583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8425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1126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885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1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3058818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4450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5826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6719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416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5082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331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0857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163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00588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464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5214416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9644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71480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5723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0201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2129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5948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352725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166016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340040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5265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18440983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639500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912390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313845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417624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6770601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50149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991209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798373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04830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0415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pPr/>
              <a:t>‹#›</a:t>
            </a:fld>
            <a:endParaRPr lang="en-US" altLang="en-US"/>
          </a:p>
        </p:txBody>
      </p:sp>
    </p:spTree>
    <p:extLst>
      <p:ext uri="{BB962C8B-B14F-4D97-AF65-F5344CB8AC3E}">
        <p14:creationId xmlns:p14="http://schemas.microsoft.com/office/powerpoint/2010/main" val="185686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170829143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57230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51363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03474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3493728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01724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6864832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69571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84000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99138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48089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4497276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849991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547310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7507243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7765975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2452551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5279389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8080644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9965652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3901265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065540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30787582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9430957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6176371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grpSp>
      </p:grpSp>
      <p:sp>
        <p:nvSpPr>
          <p:cNvPr id="12441" name="Rectangle 153"/>
          <p:cNvSpPr>
            <a:spLocks noGrp="1" noChangeArrowheads="1"/>
          </p:cNvSpPr>
          <p:nvPr>
            <p:ph type="ctrTitle" sz="quarter"/>
          </p:nvPr>
        </p:nvSpPr>
        <p:spPr>
          <a:xfrm>
            <a:off x="685800" y="1768478"/>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1" y="6248400"/>
            <a:ext cx="28956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fld id="{9C7BD8BE-57E6-44FF-9A5B-DEA3B9D1D7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1422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CE45983-1FF6-4E3E-92B4-AC438A5ACF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1882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36CB945-9748-4289-8D0E-64D1671E7D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36534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3"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766A17E1-0D06-4AE1-975F-AF41CE3AB4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7309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B9C3FC8-A8AC-4C01-A145-2059F3316A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4676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10D4C9-C05E-473A-B541-89D85528E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28126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816E807D-0B2F-4FDC-B922-B5360379F7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791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2AD0726-89D9-425B-8BE0-1AEF50A89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8998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27493793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CB4FD0A-F44C-472B-89E2-F7CE76136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65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9E1AF74-85A8-4B38-907B-795D2785A5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5210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8"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8A08296A-06AF-4EAC-B173-30B362A700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7099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3"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9AA6A16-1BE0-463C-90FB-552AAEEAB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9523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7774848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06557530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2556257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60536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616994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217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33044833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8468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88169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51700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37875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4283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07007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91321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219574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86507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5217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14164200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6881941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30167045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86877763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1371048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9342425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85210736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103670252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2641479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23025359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3594763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425950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11684567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81710712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25569498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24512978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994689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375154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1104346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5495410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372810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5622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63632041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766341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4800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43681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514212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761429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6346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163668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109117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170004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8432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48435778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788865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4230498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007818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362673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661254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312503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520736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0689488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9910137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756054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7286425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3/14/25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41004294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3/14/25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7906703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3/14/25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67758415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3/14/25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328296064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3/14/25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92586547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3/14/25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15639246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04711923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42834208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7180566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255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pPr/>
              <a:t>‹#›</a:t>
            </a:fld>
            <a:endParaRPr lang="en-US" altLang="en-US"/>
          </a:p>
        </p:txBody>
      </p:sp>
    </p:spTree>
    <p:extLst>
      <p:ext uri="{BB962C8B-B14F-4D97-AF65-F5344CB8AC3E}">
        <p14:creationId xmlns:p14="http://schemas.microsoft.com/office/powerpoint/2010/main" val="991843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208283621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250782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9183795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09657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874770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310874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995710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2858992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8544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4072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16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18661500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228740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1972366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21184826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384390226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22555784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422687669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14727506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5236659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361802050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03438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21686572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59736845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11261749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0607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4801702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6313876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0606248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526430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5312973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6230939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25452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185982327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3213201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55455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4921573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5728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953983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21684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58076692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67707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206352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849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73878706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604560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00400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96412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26090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58163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86906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440981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19956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3734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5577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256895993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49411315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0683804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13912142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76811882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92762591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54243904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09724579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95964568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19339482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799268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2988796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3/14/25</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9198440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dirty="0">
              <a:latin typeface="Arial"/>
            </a:endParaRPr>
          </a:p>
        </p:txBody>
      </p:sp>
    </p:spTree>
    <p:extLst>
      <p:ext uri="{BB962C8B-B14F-4D97-AF65-F5344CB8AC3E}">
        <p14:creationId xmlns:p14="http://schemas.microsoft.com/office/powerpoint/2010/main" val="8988662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dirty="0">
              <a:latin typeface="Arial"/>
            </a:endParaRPr>
          </a:p>
        </p:txBody>
      </p:sp>
    </p:spTree>
    <p:extLst>
      <p:ext uri="{BB962C8B-B14F-4D97-AF65-F5344CB8AC3E}">
        <p14:creationId xmlns:p14="http://schemas.microsoft.com/office/powerpoint/2010/main" val="236650464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29985684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321262544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72927786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60074157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8982405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6350933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2695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3779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737484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3/14/25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949012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3/14/25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976056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3/14/25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78947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108103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23402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58970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184134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70289884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980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88647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19342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526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696898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47305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117146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63892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4501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05674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46319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913412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706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11882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99796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0732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9331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7530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16823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5144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3425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835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97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p>
        </p:txBody>
      </p:sp>
      <p:sp>
        <p:nvSpPr>
          <p:cNvPr id="8" name="Rectangle 28"/>
          <p:cNvSpPr>
            <a:spLocks noGrp="1" noChangeArrowheads="1"/>
          </p:cNvSpPr>
          <p:nvPr>
            <p:ph type="ftr" sz="quarter" idx="11"/>
          </p:nvPr>
        </p:nvSpPr>
        <p:spPr>
          <a:ln/>
        </p:spPr>
        <p:txBody>
          <a:bodyPr/>
          <a:lstStyle>
            <a:lvl1pPr>
              <a:defRPr/>
            </a:lvl1pPr>
          </a:lstStyle>
          <a:p>
            <a:endParaRPr lang="en-US" altLang="en-US"/>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pPr/>
              <a:t>‹#›</a:t>
            </a:fld>
            <a:endParaRPr lang="en-US" altLang="en-US"/>
          </a:p>
        </p:txBody>
      </p:sp>
    </p:spTree>
    <p:extLst>
      <p:ext uri="{BB962C8B-B14F-4D97-AF65-F5344CB8AC3E}">
        <p14:creationId xmlns:p14="http://schemas.microsoft.com/office/powerpoint/2010/main" val="2035550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1164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58430584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353940831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15813447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99443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210703423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288948219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66744668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86834036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291961952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3908128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00434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315458336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95257398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426147425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32345163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197561380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178381119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277322546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22588040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37819279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41127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85089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60697141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115936379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286769273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144979059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131525514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3/14/25</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15824527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3/14/25</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190114307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3/14/25</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205755357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3/14/25</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19798009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3/14/25</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982044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5689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3/14/25</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202727860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80869204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348682771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135891611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21868864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63973263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421566325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93240781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47068183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694309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86613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140492467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83471261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142935457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408863944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24995661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169018985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61392704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6604082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0395184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976262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92350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621243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05461287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26948566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40146225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214704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65518198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86091088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93484863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92290169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42239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4768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04483743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16610891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74629460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3552138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2755097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50498714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5112769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604259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7143281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663923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963633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3430393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6931690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686766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601093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6319539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0468856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978686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2940173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176874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74558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304460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4023465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78956914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88427147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7105971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6670472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72016349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255980390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36137103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9544787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824811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0067763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86485412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30276691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3/14/25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08558661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02821395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9592462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183053013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96573574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52264143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168359257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8909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p>
        </p:txBody>
      </p:sp>
      <p:sp>
        <p:nvSpPr>
          <p:cNvPr id="4" name="Rectangle 28"/>
          <p:cNvSpPr>
            <a:spLocks noGrp="1" noChangeArrowheads="1"/>
          </p:cNvSpPr>
          <p:nvPr>
            <p:ph type="ftr" sz="quarter" idx="11"/>
          </p:nvPr>
        </p:nvSpPr>
        <p:spPr>
          <a:ln/>
        </p:spPr>
        <p:txBody>
          <a:bodyPr/>
          <a:lstStyle>
            <a:lvl1pPr>
              <a:defRPr/>
            </a:lvl1pPr>
          </a:lstStyle>
          <a:p>
            <a:endParaRPr lang="en-US" altLang="en-US"/>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pPr/>
              <a:t>‹#›</a:t>
            </a:fld>
            <a:endParaRPr lang="en-US" altLang="en-US"/>
          </a:p>
        </p:txBody>
      </p:sp>
    </p:spTree>
    <p:extLst>
      <p:ext uri="{BB962C8B-B14F-4D97-AF65-F5344CB8AC3E}">
        <p14:creationId xmlns:p14="http://schemas.microsoft.com/office/powerpoint/2010/main" val="1687316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502571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21147501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289471579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64220382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172087297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28384122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5798720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92366310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55355099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5981775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110634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664349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5908640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13899000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9068691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97508384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6893596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495682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19599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0695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86977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3593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0243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5657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634054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0988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p>
        </p:txBody>
      </p:sp>
      <p:sp>
        <p:nvSpPr>
          <p:cNvPr id="3" name="Rectangle 28"/>
          <p:cNvSpPr>
            <a:spLocks noGrp="1" noChangeArrowheads="1"/>
          </p:cNvSpPr>
          <p:nvPr>
            <p:ph type="ftr" sz="quarter" idx="11"/>
          </p:nvPr>
        </p:nvSpPr>
        <p:spPr>
          <a:ln/>
        </p:spPr>
        <p:txBody>
          <a:bodyPr/>
          <a:lstStyle>
            <a:lvl1pPr>
              <a:defRPr/>
            </a:lvl1pPr>
          </a:lstStyle>
          <a:p>
            <a:endParaRPr lang="en-US" altLang="en-US"/>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pPr/>
              <a:t>‹#›</a:t>
            </a:fld>
            <a:endParaRPr lang="en-US" altLang="en-US"/>
          </a:p>
        </p:txBody>
      </p:sp>
    </p:spTree>
    <p:extLst>
      <p:ext uri="{BB962C8B-B14F-4D97-AF65-F5344CB8AC3E}">
        <p14:creationId xmlns:p14="http://schemas.microsoft.com/office/powerpoint/2010/main" val="3974586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3971854769"/>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225990247"/>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775081280"/>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50620341"/>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64095975"/>
      </p:ext>
    </p:extLst>
  </p:cSld>
  <p:clrMapOvr>
    <a:masterClrMapping/>
  </p:clrMapOvr>
  <p:transition>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1773477157"/>
      </p:ext>
    </p:extLst>
  </p:cSld>
  <p:clrMapOvr>
    <a:masterClrMapping/>
  </p:clrMapOvr>
  <p:transition>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327599801"/>
      </p:ext>
    </p:extLst>
  </p:cSld>
  <p:clrMapOvr>
    <a:masterClrMapping/>
  </p:clrMapOvr>
  <p:transition>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1033275989"/>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434830333"/>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750500617"/>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pPr/>
              <a:t>‹#›</a:t>
            </a:fld>
            <a:endParaRPr lang="en-US" altLang="en-US"/>
          </a:p>
        </p:txBody>
      </p:sp>
    </p:spTree>
    <p:extLst>
      <p:ext uri="{BB962C8B-B14F-4D97-AF65-F5344CB8AC3E}">
        <p14:creationId xmlns:p14="http://schemas.microsoft.com/office/powerpoint/2010/main" val="1496985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575635215"/>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9625997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575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168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545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5392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043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098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7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25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pPr/>
              <a:t>‹#›</a:t>
            </a:fld>
            <a:endParaRPr lang="en-US" altLang="en-US"/>
          </a:p>
        </p:txBody>
      </p:sp>
    </p:spTree>
    <p:extLst>
      <p:ext uri="{BB962C8B-B14F-4D97-AF65-F5344CB8AC3E}">
        <p14:creationId xmlns:p14="http://schemas.microsoft.com/office/powerpoint/2010/main" val="3834117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380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081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5514091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82833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63113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0481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49599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26270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9298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325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2.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8.xml"/><Relationship Id="rId1"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5.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theme" Target="../theme/theme31.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336.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6.jpe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5.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7.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7.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slideLayout" Target="../slideLayouts/slideLayout4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6" Type="http://schemas.openxmlformats.org/officeDocument/2006/relationships/theme" Target="../theme/theme40.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5" Type="http://schemas.openxmlformats.org/officeDocument/2006/relationships/slideLayout" Target="../slideLayouts/slideLayout43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2.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62.xml"/><Relationship Id="rId1" Type="http://schemas.openxmlformats.org/officeDocument/2006/relationships/slideLayout" Target="../slideLayouts/slideLayout461.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64.xml"/><Relationship Id="rId1" Type="http://schemas.openxmlformats.org/officeDocument/2006/relationships/slideLayout" Target="../slideLayouts/slideLayout463.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466.xml"/><Relationship Id="rId1" Type="http://schemas.openxmlformats.org/officeDocument/2006/relationships/slideLayout" Target="../slideLayouts/slideLayout4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6.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7.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8.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9.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50.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51.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slideLayout" Target="../slideLayouts/slideLayout545.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slideLayout" Target="../slideLayouts/slideLayout558.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image" Target="../media/image9.jpeg"/><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theme" Target="../theme/theme54.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image" Target="../media/image10.jpeg"/><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55.xml"/><Relationship Id="rId17" Type="http://schemas.openxmlformats.org/officeDocument/2006/relationships/image" Target="../media/image14.png"/><Relationship Id="rId2" Type="http://schemas.openxmlformats.org/officeDocument/2006/relationships/slideLayout" Target="../slideLayouts/slideLayout571.xml"/><Relationship Id="rId16" Type="http://schemas.openxmlformats.org/officeDocument/2006/relationships/image" Target="../media/image13.png"/><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5" Type="http://schemas.openxmlformats.org/officeDocument/2006/relationships/image" Target="../media/image12.png"/><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image" Target="../media/image1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6.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theme" Target="../theme/theme57.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slideLayout" Target="../slideLayouts/slideLayout60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58.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endParaRPr lang="en-US" alt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endParaRPr lang="en-US" alt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fld id="{1089CDB8-5772-4E87-B990-84325860A1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31404599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64102135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73081285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9890864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4358428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4414640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fld id="{C028FD83-1C87-FF4C-A638-BCE5B165E080}" type="datetimeFigureOut">
              <a:rPr lang="en-US" smtClean="0">
                <a:solidFill>
                  <a:srgbClr val="000000"/>
                </a:solidFill>
                <a:ea typeface="ＭＳ Ｐゴシック" charset="0"/>
              </a:rPr>
              <a:pPr/>
              <a:t>3/14/25</a:t>
            </a:fld>
            <a:endParaRPr lang="en-US">
              <a:solidFill>
                <a:srgbClr val="000000"/>
              </a:solidFill>
              <a:ea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ea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ea typeface="ＭＳ Ｐゴシック" charset="0"/>
              </a:rPr>
              <a:pPr/>
              <a:t>‹#›</a:t>
            </a:fld>
            <a:endParaRPr lang="en-US">
              <a:solidFill>
                <a:srgbClr val="000000"/>
              </a:solidFill>
              <a:ea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51023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a:solidFill>
                  <a:srgbClr val="000000"/>
                </a:solidFill>
                <a:latin typeface="Arial" charset="0"/>
                <a:ea typeface="ＭＳ Ｐゴシック" charset="0"/>
              </a:rPr>
              <a:pPr eaLnBrk="0" hangingPunct="0">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902282279"/>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latin typeface="Times New Roman" charset="0"/>
                <a:ea typeface="ＭＳ Ｐゴシック" charset="0"/>
              </a:rPr>
              <a:pPr>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857297955"/>
      </p:ext>
    </p:extLst>
  </p:cSld>
  <p:clrMap bg1="lt1" tx1="dk1" bg2="lt2" tx2="dk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5285543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7291164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endParaRPr lang="en-US" alt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endParaRPr lang="en-US" alt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fld id="{1089CDB8-5772-4E87-B990-84325860A1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217456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902644822"/>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ea typeface="ＭＳ Ｐゴシック" charset="0"/>
              </a:rPr>
              <a:pPr/>
              <a:t>3/14/25</a:t>
            </a:fld>
            <a:endParaRPr lang="en-US">
              <a:solidFill>
                <a:srgbClr val="000000"/>
              </a:solidFill>
              <a:ea typeface="ＭＳ Ｐゴシック" charset="0"/>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ea typeface="ＭＳ Ｐゴシック" charset="0"/>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8727993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B8EAF501-EC29-904D-9FC2-9E1D11784FF5}"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4247631112"/>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059582442"/>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059582442"/>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9591071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888516971"/>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137994188"/>
      </p:ext>
    </p:extLst>
  </p:cSld>
  <p:clrMap bg1="lt1" tx1="dk1" bg2="lt2" tx2="dk2" accent1="accent1" accent2="accent2" accent3="accent3" accent4="accent4" accent5="accent5" accent6="accent6" hlink="hlink" folHlink="folHlink"/>
  <p:sldLayoutIdLst>
    <p:sldLayoutId id="21474842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794443148"/>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466583470"/>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0054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26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6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8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grpSp>
        <p:grpSp>
          <p:nvGrpSpPr>
            <p:cNvPr id="1033" name="Group 17"/>
            <p:cNvGrpSpPr>
              <a:grpSpLocks/>
            </p:cNvGrpSpPr>
            <p:nvPr userDrawn="1"/>
          </p:nvGrpSpPr>
          <p:grpSpPr bwMode="auto">
            <a:xfrm>
              <a:off x="0" y="2291"/>
              <a:ext cx="1385" cy="1702"/>
              <a:chOff x="0" y="2291"/>
              <a:chExt cx="1385" cy="1702"/>
            </a:xfrm>
          </p:grpSpPr>
          <p:sp>
            <p:nvSpPr>
              <p:cNvPr id="1128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34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1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1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1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1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41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eaLnBrk="1" hangingPunct="1">
              <a:defRPr sz="1000">
                <a:latin typeface="Arial" charset="0"/>
              </a:defRPr>
            </a:lvl1pPr>
          </a:lstStyle>
          <a:p>
            <a:pPr>
              <a:defRPr/>
            </a:pPr>
            <a:endParaRPr lang="en-US">
              <a:solidFill>
                <a:srgbClr val="FFFFFF"/>
              </a:solidFill>
              <a:ea typeface="+mn-ea"/>
            </a:endParaRPr>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FFFFFF"/>
              </a:solidFill>
              <a:ea typeface="+mn-ea"/>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1" hangingPunct="1">
              <a:defRPr sz="1000">
                <a:latin typeface="Arial" charset="0"/>
              </a:defRPr>
            </a:lvl1pPr>
          </a:lstStyle>
          <a:p>
            <a:pPr>
              <a:defRPr/>
            </a:pPr>
            <a:fld id="{652E10C4-AB40-4F8A-BBB7-564B258EF526}" type="slidenum">
              <a:rPr lang="en-US">
                <a:solidFill>
                  <a:srgbClr val="FFFFFF"/>
                </a:solidFill>
                <a:ea typeface="+mn-ea"/>
              </a:rPr>
              <a:pPr>
                <a:defRPr/>
              </a:pPr>
              <a:t>‹#›</a:t>
            </a:fld>
            <a:endParaRPr lang="en-US">
              <a:solidFill>
                <a:srgbClr val="FFFFFF"/>
              </a:solidFill>
              <a:ea typeface="+mn-ea"/>
            </a:endParaRPr>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75650"/>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848" indent="-342848"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045983896"/>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97D7A15C-BA3C-4C47-93D9-7EC7623FA359}" type="slidenum">
              <a:rPr lang="en-US">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3217267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41975436"/>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472646"/>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2663485"/>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08333457"/>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58906912"/>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extLst>
      <p:ext uri="{BB962C8B-B14F-4D97-AF65-F5344CB8AC3E}">
        <p14:creationId xmlns:p14="http://schemas.microsoft.com/office/powerpoint/2010/main" val="1111569998"/>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31240001"/>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553921"/>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1641176"/>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3/14/25</a:t>
            </a:fld>
            <a:endParaRPr lang="en-US" dirty="0">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2797165977"/>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dirty="0">
              <a:latin typeface="Arial" charset="0"/>
            </a:endParaRPr>
          </a:p>
        </p:txBody>
      </p:sp>
    </p:spTree>
    <p:extLst>
      <p:ext uri="{BB962C8B-B14F-4D97-AF65-F5344CB8AC3E}">
        <p14:creationId xmlns:p14="http://schemas.microsoft.com/office/powerpoint/2010/main" val="2607260169"/>
      </p:ext>
    </p:extLst>
  </p:cSld>
  <p:clrMap bg1="lt1" tx1="dk1" bg2="lt2" tx2="dk2" accent1="accent1" accent2="accent2" accent3="accent3" accent4="accent4" accent5="accent5" accent6="accent6" hlink="hlink" folHlink="folHlink"/>
  <p:sldLayoutIdLst>
    <p:sldLayoutId id="2147484510" r:id="rId1"/>
    <p:sldLayoutId id="214748451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786710265"/>
      </p:ext>
    </p:extLst>
  </p:cSld>
  <p:clrMap bg1="lt1" tx1="dk1" bg2="lt2" tx2="dk2" accent1="accent1" accent2="accent2" accent3="accent3" accent4="accent4" accent5="accent5" accent6="accent6" hlink="hlink" folHlink="folHlink"/>
  <p:sldLayoutIdLst>
    <p:sldLayoutId id="2147484513" r:id="rId1"/>
    <p:sldLayoutId id="2147484514"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948509089"/>
      </p:ext>
    </p:extLst>
  </p:cSld>
  <p:clrMap bg1="lt1" tx1="dk1" bg2="lt2" tx2="dk2" accent1="accent1" accent2="accent2" accent3="accent3" accent4="accent4" accent5="accent5" accent6="accent6" hlink="hlink" folHlink="folHlink"/>
  <p:sldLayoutIdLst>
    <p:sldLayoutId id="2147484516" r:id="rId1"/>
    <p:sldLayoutId id="214748451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3/14/25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723540104"/>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pPr defTabSz="914400" fontAlgn="base">
              <a:spcAft>
                <a:spcPct val="0"/>
              </a:spcAft>
            </a:pPr>
            <a:endParaRPr lang="en-US" altLang="en-US">
              <a:solidFill>
                <a:srgbClr val="000000"/>
              </a:solidFill>
              <a:ea typeface="MS PGothic" pitchFamily="34" charset="-128"/>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pPr defTabSz="914400" fontAlgn="base">
              <a:spcAft>
                <a:spcPct val="0"/>
              </a:spcAft>
            </a:pPr>
            <a:endParaRPr lang="en-US" altLang="en-US">
              <a:solidFill>
                <a:srgbClr val="000000"/>
              </a:solidFill>
              <a:ea typeface="MS PGothic" pitchFamily="34" charset="-128"/>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pPr defTabSz="914400" fontAlgn="base">
              <a:spcAft>
                <a:spcPct val="0"/>
              </a:spcAft>
            </a:pPr>
            <a:fld id="{1089CDB8-5772-4E87-B990-84325860A177}" type="slidenum">
              <a:rPr lang="en-US" altLang="en-US">
                <a:solidFill>
                  <a:srgbClr val="000000"/>
                </a:solidFill>
                <a:ea typeface="MS PGothic" pitchFamily="34" charset="-128"/>
              </a:rPr>
              <a:pPr defTabSz="914400" fontAlgn="base">
                <a:spcAft>
                  <a:spcPct val="0"/>
                </a:spcAft>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3448090656"/>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641953"/>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784201"/>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45811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596841020"/>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3514503454"/>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extLst>
      <p:ext uri="{BB962C8B-B14F-4D97-AF65-F5344CB8AC3E}">
        <p14:creationId xmlns:p14="http://schemas.microsoft.com/office/powerpoint/2010/main" val="133536142"/>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97199518"/>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 id="2147484664" r:id="rId12"/>
    <p:sldLayoutId id="21474846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46277969"/>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943898"/>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497818303"/>
      </p:ext>
    </p:extLst>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 id="214748470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616080"/>
      </p:ext>
    </p:extLst>
  </p:cSld>
  <p:clrMap bg1="dk2" tx1="lt1" bg2="dk1" tx2="lt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 id="214748471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774350810"/>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71326160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0556497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25950479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19784"/>
      </p:ext>
    </p:extLst>
  </p:cSld>
  <p:clrMap bg1="dk2" tx1="lt1" bg2="dk1" tx2="lt2" accent1="accent1" accent2="accent2" accent3="accent3" accent4="accent4" accent5="accent5" accent6="accent6" hlink="hlink" folHlink="folHlink"/>
  <p:sldLayoutIdLst>
    <p:sldLayoutId id="214748388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4.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9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92.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92.xml"/><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39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398.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130.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17.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144.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374.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374.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337.xml"/><Relationship Id="rId4" Type="http://schemas.openxmlformats.org/officeDocument/2006/relationships/image" Target="../media/image100.png"/></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35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5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5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5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50.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35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7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5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74.xml"/><Relationship Id="rId1" Type="http://schemas.openxmlformats.org/officeDocument/2006/relationships/themeOverride" Target="../theme/themeOverride14.xml"/><Relationship Id="rId5" Type="http://schemas.openxmlformats.org/officeDocument/2006/relationships/image" Target="../media/image104.png"/><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15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14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25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6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27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265.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4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9.xml"/><Relationship Id="rId1" Type="http://schemas.openxmlformats.org/officeDocument/2006/relationships/slideLayout" Target="../slideLayouts/slideLayout45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9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0.xml"/><Relationship Id="rId1" Type="http://schemas.openxmlformats.org/officeDocument/2006/relationships/slideLayout" Target="../slideLayouts/slideLayout42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234.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23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86.xml"/><Relationship Id="rId4" Type="http://schemas.openxmlformats.org/officeDocument/2006/relationships/image" Target="../media/image118.png"/></Relationships>
</file>

<file path=ppt/slides/_rels/slide1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13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18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8.xml"/><Relationship Id="rId1" Type="http://schemas.openxmlformats.org/officeDocument/2006/relationships/slideLayout" Target="../slideLayouts/slideLayout1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9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29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0.xml"/><Relationship Id="rId1" Type="http://schemas.openxmlformats.org/officeDocument/2006/relationships/slideLayout" Target="../slideLayouts/slideLayout374.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3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374.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37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4.xml"/><Relationship Id="rId1" Type="http://schemas.openxmlformats.org/officeDocument/2006/relationships/slideLayout" Target="../slideLayouts/slideLayout374.xml"/></Relationships>
</file>

<file path=ppt/slides/_rels/slide1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392.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398.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8.xml"/><Relationship Id="rId1" Type="http://schemas.openxmlformats.org/officeDocument/2006/relationships/themeOverride" Target="../theme/themeOverride15.xml"/><Relationship Id="rId4" Type="http://schemas.openxmlformats.org/officeDocument/2006/relationships/image" Target="../media/image127.emf"/></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8.xml"/><Relationship Id="rId1" Type="http://schemas.openxmlformats.org/officeDocument/2006/relationships/slideLayout" Target="../slideLayouts/slideLayout39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9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6.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6.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6.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6.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6.xml"/></Relationships>
</file>

<file path=ppt/slides/_rels/slide15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6.xml"/></Relationships>
</file>

<file path=ppt/slides/_rels/slide1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98.xml"/></Relationships>
</file>

<file path=ppt/slides/_rels/slide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9.xml"/><Relationship Id="rId1" Type="http://schemas.openxmlformats.org/officeDocument/2006/relationships/slideLayout" Target="../slideLayouts/slideLayout398.xml"/></Relationships>
</file>

<file path=ppt/slides/_rels/slide16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8.xml"/><Relationship Id="rId1" Type="http://schemas.openxmlformats.org/officeDocument/2006/relationships/themeOverride" Target="../theme/themeOverride16.xml"/><Relationship Id="rId4" Type="http://schemas.openxmlformats.org/officeDocument/2006/relationships/image" Target="../media/image14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2.xml"/><Relationship Id="rId1" Type="http://schemas.openxmlformats.org/officeDocument/2006/relationships/slideLayout" Target="../slideLayouts/slideLayout546.xml"/><Relationship Id="rId4" Type="http://schemas.openxmlformats.org/officeDocument/2006/relationships/image" Target="../media/image142.png"/></Relationships>
</file>

<file path=ppt/slides/_rels/slide1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3.xml"/><Relationship Id="rId1" Type="http://schemas.openxmlformats.org/officeDocument/2006/relationships/slideLayout" Target="../slideLayouts/slideLayout546.xml"/><Relationship Id="rId4" Type="http://schemas.openxmlformats.org/officeDocument/2006/relationships/image" Target="../media/image144.png"/></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4.xml"/><Relationship Id="rId1" Type="http://schemas.openxmlformats.org/officeDocument/2006/relationships/slideLayout" Target="../slideLayouts/slideLayout546.xml"/><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5.xml"/><Relationship Id="rId1" Type="http://schemas.openxmlformats.org/officeDocument/2006/relationships/slideLayout" Target="../slideLayouts/slideLayout546.xml"/><Relationship Id="rId4" Type="http://schemas.openxmlformats.org/officeDocument/2006/relationships/image" Target="../media/image144.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560.xml"/><Relationship Id="rId1" Type="http://schemas.openxmlformats.org/officeDocument/2006/relationships/themeOverride" Target="../theme/themeOverride17.xml"/><Relationship Id="rId4" Type="http://schemas.openxmlformats.org/officeDocument/2006/relationships/image" Target="../media/image147.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60.xml"/><Relationship Id="rId1" Type="http://schemas.openxmlformats.org/officeDocument/2006/relationships/themeOverride" Target="../theme/themeOverride18.xml"/><Relationship Id="rId4" Type="http://schemas.openxmlformats.org/officeDocument/2006/relationships/image" Target="../media/image148.png"/></Relationships>
</file>

<file path=ppt/slides/_rels/slide16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8.xml"/><Relationship Id="rId1" Type="http://schemas.openxmlformats.org/officeDocument/2006/relationships/slideLayout" Target="../slideLayouts/slideLayout4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9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12.xml"/><Relationship Id="rId1" Type="http://schemas.openxmlformats.org/officeDocument/2006/relationships/themeOverride" Target="../theme/themeOverride19.xml"/><Relationship Id="rId4" Type="http://schemas.openxmlformats.org/officeDocument/2006/relationships/image" Target="../media/image149.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7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30.xml"/><Relationship Id="rId1" Type="http://schemas.openxmlformats.org/officeDocument/2006/relationships/slideLayout" Target="../slideLayouts/slideLayout605.xml"/><Relationship Id="rId4" Type="http://schemas.openxmlformats.org/officeDocument/2006/relationships/image" Target="../media/image151.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152.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hemeOverride" Target="../theme/themeOverride22.xml"/><Relationship Id="rId5" Type="http://schemas.openxmlformats.org/officeDocument/2006/relationships/image" Target="../media/image154.gif"/><Relationship Id="rId4" Type="http://schemas.openxmlformats.org/officeDocument/2006/relationships/image" Target="../media/image153.gi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18.xml"/><Relationship Id="rId1" Type="http://schemas.openxmlformats.org/officeDocument/2006/relationships/themeOverride" Target="../theme/themeOverride23.xml"/><Relationship Id="rId4" Type="http://schemas.openxmlformats.org/officeDocument/2006/relationships/image" Target="../media/image155.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56.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7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36.xml"/><Relationship Id="rId1" Type="http://schemas.openxmlformats.org/officeDocument/2006/relationships/slideLayout" Target="../slideLayouts/slideLayout605.xml"/><Relationship Id="rId4" Type="http://schemas.openxmlformats.org/officeDocument/2006/relationships/image" Target="../media/image15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98.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4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1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17.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50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8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8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7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9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58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8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1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1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587.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58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8.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6.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37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7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52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538.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52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527.xml"/><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7.xml"/><Relationship Id="rId1" Type="http://schemas.openxmlformats.org/officeDocument/2006/relationships/slideLayout" Target="../slideLayouts/slideLayout52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52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52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7.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52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52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2.xml"/><Relationship Id="rId1" Type="http://schemas.openxmlformats.org/officeDocument/2006/relationships/slideLayout" Target="../slideLayouts/slideLayout527.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527.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49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8.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34.xml"/></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7.jpeg"/><Relationship Id="rId7" Type="http://schemas.openxmlformats.org/officeDocument/2006/relationships/diagramColors" Target="../diagrams/colors1.xml"/><Relationship Id="rId2" Type="http://schemas.openxmlformats.org/officeDocument/2006/relationships/image" Target="../media/image66.jpeg"/><Relationship Id="rId1" Type="http://schemas.openxmlformats.org/officeDocument/2006/relationships/slideLayout" Target="../slideLayouts/slideLayout3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398.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39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64.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466.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7.xml"/><Relationship Id="rId1" Type="http://schemas.openxmlformats.org/officeDocument/2006/relationships/themeOverride" Target="../theme/themeOverride7.xml"/><Relationship Id="rId4" Type="http://schemas.openxmlformats.org/officeDocument/2006/relationships/image" Target="../media/image69.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5.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71.jpe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7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2.xml"/><Relationship Id="rId1" Type="http://schemas.openxmlformats.org/officeDocument/2006/relationships/themeOverride" Target="../theme/themeOverride10.xml"/><Relationship Id="rId4" Type="http://schemas.openxmlformats.org/officeDocument/2006/relationships/image" Target="../media/image73.jp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39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4.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39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76.emf"/><Relationship Id="rId5" Type="http://schemas.openxmlformats.org/officeDocument/2006/relationships/image" Target="../media/image75.gif"/><Relationship Id="rId4" Type="http://schemas.openxmlformats.org/officeDocument/2006/relationships/image" Target="../media/image74.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392.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39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6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74.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398.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87.xml"/><Relationship Id="rId1" Type="http://schemas.openxmlformats.org/officeDocument/2006/relationships/themeOverride" Target="../theme/themeOverride12.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1.xml"/><Relationship Id="rId1" Type="http://schemas.openxmlformats.org/officeDocument/2006/relationships/slideLayout" Target="../slideLayouts/slideLayout196.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03"/>
          <a:stretch/>
        </p:blipFill>
        <p:spPr>
          <a:xfrm>
            <a:off x="0" y="0"/>
            <a:ext cx="9144000" cy="6381328"/>
          </a:xfrm>
          <a:prstGeom prst="rect">
            <a:avLst/>
          </a:prstGeom>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323528" y="34531"/>
            <a:ext cx="8060432" cy="1988840"/>
          </a:xfrm>
        </p:spPr>
        <p:txBody>
          <a:bodyPr anchor="ctr"/>
          <a:lstStyle/>
          <a:p>
            <a:r>
              <a:rPr lang="zh-CN" altLang="en-US" sz="11500" b="1" kern="120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约翰二书</a:t>
            </a:r>
            <a:endParaRPr lang="en-US" sz="11500" b="1" dirty="0">
              <a:solidFill>
                <a:schemeClr val="bg1"/>
              </a:solidFill>
              <a:effectLst>
                <a:glow rad="228600">
                  <a:srgbClr val="000000">
                    <a:alpha val="75000"/>
                  </a:srgbClr>
                </a:glow>
              </a:effectLst>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ea typeface="Microsoft YaHei UI" panose="020B0503020204020204" pitchFamily="34" charset="-122"/>
                <a:cs typeface="Arial"/>
              </a:rPr>
              <a:t> 对爱的极限</a:t>
            </a:r>
          </a:p>
        </p:txBody>
      </p:sp>
    </p:spTree>
    <p:extLst>
      <p:ext uri="{BB962C8B-B14F-4D97-AF65-F5344CB8AC3E}">
        <p14:creationId xmlns:p14="http://schemas.microsoft.com/office/powerpoint/2010/main" val="24767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7"/>
          <p:cNvSpPr txBox="1">
            <a:spLocks noChangeArrowheads="1"/>
          </p:cNvSpPr>
          <p:nvPr/>
        </p:nvSpPr>
        <p:spPr bwMode="auto">
          <a:xfrm>
            <a:off x="8135433" y="304800"/>
            <a:ext cx="728084"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297</a:t>
            </a:r>
          </a:p>
        </p:txBody>
      </p:sp>
      <p:grpSp>
        <p:nvGrpSpPr>
          <p:cNvPr id="20484" name="Group 72"/>
          <p:cNvGrpSpPr>
            <a:grpSpLocks/>
          </p:cNvGrpSpPr>
          <p:nvPr/>
        </p:nvGrpSpPr>
        <p:grpSpPr bwMode="auto">
          <a:xfrm>
            <a:off x="133350" y="838200"/>
            <a:ext cx="8858250" cy="5867400"/>
            <a:chOff x="24" y="576"/>
            <a:chExt cx="4200" cy="3552"/>
          </a:xfrm>
        </p:grpSpPr>
        <p:grpSp>
          <p:nvGrpSpPr>
            <p:cNvPr id="20485" name="Group 34"/>
            <p:cNvGrpSpPr>
              <a:grpSpLocks/>
            </p:cNvGrpSpPr>
            <p:nvPr/>
          </p:nvGrpSpPr>
          <p:grpSpPr bwMode="auto">
            <a:xfrm>
              <a:off x="24" y="576"/>
              <a:ext cx="4200" cy="394"/>
              <a:chOff x="0" y="0"/>
              <a:chExt cx="4200" cy="653"/>
            </a:xfrm>
          </p:grpSpPr>
          <p:sp>
            <p:nvSpPr>
              <p:cNvPr id="20537" name="Rectangle 8"/>
              <p:cNvSpPr>
                <a:spLocks noChangeArrowheads="1"/>
              </p:cNvSpPr>
              <p:nvPr/>
            </p:nvSpPr>
            <p:spPr bwMode="auto">
              <a:xfrm>
                <a:off x="32" y="0"/>
                <a:ext cx="4136" cy="653"/>
              </a:xfrm>
              <a:prstGeom prst="rect">
                <a:avLst/>
              </a:prstGeom>
              <a:gradFill rotWithShape="1">
                <a:gsLst>
                  <a:gs pos="0">
                    <a:srgbClr val="FF6699"/>
                  </a:gs>
                  <a:gs pos="50000">
                    <a:srgbClr val="762F47"/>
                  </a:gs>
                  <a:gs pos="100000">
                    <a:srgbClr val="FF6699"/>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对爱的极限</a:t>
                </a:r>
                <a:endPar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20538"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6" name="Group 36"/>
            <p:cNvGrpSpPr>
              <a:grpSpLocks/>
            </p:cNvGrpSpPr>
            <p:nvPr/>
          </p:nvGrpSpPr>
          <p:grpSpPr bwMode="auto">
            <a:xfrm>
              <a:off x="24" y="970"/>
              <a:ext cx="2128" cy="371"/>
              <a:chOff x="0" y="653"/>
              <a:chExt cx="2128" cy="615"/>
            </a:xfrm>
          </p:grpSpPr>
          <p:sp>
            <p:nvSpPr>
              <p:cNvPr id="20535"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援助真实的老师</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36"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7" name="Group 38"/>
            <p:cNvGrpSpPr>
              <a:grpSpLocks/>
            </p:cNvGrpSpPr>
            <p:nvPr/>
          </p:nvGrpSpPr>
          <p:grpSpPr bwMode="auto">
            <a:xfrm>
              <a:off x="2152" y="970"/>
              <a:ext cx="2072" cy="371"/>
              <a:chOff x="2128" y="653"/>
              <a:chExt cx="2072" cy="615"/>
            </a:xfrm>
          </p:grpSpPr>
          <p:sp>
            <p:nvSpPr>
              <p:cNvPr id="20533"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避免假的老师</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34"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8" name="Group 40"/>
            <p:cNvGrpSpPr>
              <a:grpSpLocks/>
            </p:cNvGrpSpPr>
            <p:nvPr/>
          </p:nvGrpSpPr>
          <p:grpSpPr bwMode="auto">
            <a:xfrm>
              <a:off x="24" y="1341"/>
              <a:ext cx="2128" cy="370"/>
              <a:chOff x="0" y="1268"/>
              <a:chExt cx="2128" cy="615"/>
            </a:xfrm>
          </p:grpSpPr>
          <p:sp>
            <p:nvSpPr>
              <p:cNvPr id="20531"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至</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6</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节 </a:t>
                </a:r>
                <a:endParaRPr kumimoji="0" lang="zh-CN" altLang="en-US"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32"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9" name="Group 42"/>
            <p:cNvGrpSpPr>
              <a:grpSpLocks/>
            </p:cNvGrpSpPr>
            <p:nvPr/>
          </p:nvGrpSpPr>
          <p:grpSpPr bwMode="auto">
            <a:xfrm>
              <a:off x="2152" y="1341"/>
              <a:ext cx="2072" cy="370"/>
              <a:chOff x="2128" y="1268"/>
              <a:chExt cx="2072" cy="615"/>
            </a:xfrm>
          </p:grpSpPr>
          <p:sp>
            <p:nvSpPr>
              <p:cNvPr id="20529"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7</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至</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13</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节</a:t>
                </a:r>
              </a:p>
            </p:txBody>
          </p:sp>
          <p:sp>
            <p:nvSpPr>
              <p:cNvPr id="20530"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0" name="Group 44"/>
            <p:cNvGrpSpPr>
              <a:grpSpLocks/>
            </p:cNvGrpSpPr>
            <p:nvPr/>
          </p:nvGrpSpPr>
          <p:grpSpPr bwMode="auto">
            <a:xfrm>
              <a:off x="24" y="1711"/>
              <a:ext cx="2128" cy="371"/>
              <a:chOff x="0" y="1883"/>
              <a:chExt cx="2128" cy="615"/>
            </a:xfrm>
          </p:grpSpPr>
          <p:sp>
            <p:nvSpPr>
              <p:cNvPr id="20527"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活在戒律中</a:t>
                </a:r>
                <a:endParaRPr kumimoji="0" lang="en-US" altLang="zh-CN" sz="2400" b="1"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8"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1" name="Group 46"/>
            <p:cNvGrpSpPr>
              <a:grpSpLocks/>
            </p:cNvGrpSpPr>
            <p:nvPr/>
          </p:nvGrpSpPr>
          <p:grpSpPr bwMode="auto">
            <a:xfrm>
              <a:off x="2152" y="1711"/>
              <a:ext cx="2072" cy="371"/>
              <a:chOff x="2128" y="1883"/>
              <a:chExt cx="2072" cy="615"/>
            </a:xfrm>
          </p:grpSpPr>
          <p:sp>
            <p:nvSpPr>
              <p:cNvPr id="20525"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以防伪造者</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6"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2" name="Group 48"/>
            <p:cNvGrpSpPr>
              <a:grpSpLocks/>
            </p:cNvGrpSpPr>
            <p:nvPr/>
          </p:nvGrpSpPr>
          <p:grpSpPr bwMode="auto">
            <a:xfrm>
              <a:off x="24" y="2082"/>
              <a:ext cx="2128" cy="371"/>
              <a:chOff x="0" y="2498"/>
              <a:chExt cx="2128" cy="615"/>
            </a:xfrm>
          </p:grpSpPr>
          <p:sp>
            <p:nvSpPr>
              <p:cNvPr id="20523"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正面</a:t>
                </a: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4"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3" name="Group 50"/>
            <p:cNvGrpSpPr>
              <a:grpSpLocks/>
            </p:cNvGrpSpPr>
            <p:nvPr/>
          </p:nvGrpSpPr>
          <p:grpSpPr bwMode="auto">
            <a:xfrm>
              <a:off x="2152" y="2082"/>
              <a:ext cx="2072" cy="371"/>
              <a:chOff x="2128" y="2498"/>
              <a:chExt cx="2072" cy="615"/>
            </a:xfrm>
          </p:grpSpPr>
          <p:sp>
            <p:nvSpPr>
              <p:cNvPr id="20521"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反面 </a:t>
                </a:r>
                <a:endParaRPr kumimoji="0" lang="zh-CN" altLang="en-US"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2"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4" name="Group 52"/>
            <p:cNvGrpSpPr>
              <a:grpSpLocks/>
            </p:cNvGrpSpPr>
            <p:nvPr/>
          </p:nvGrpSpPr>
          <p:grpSpPr bwMode="auto">
            <a:xfrm>
              <a:off x="24" y="2453"/>
              <a:ext cx="2128" cy="371"/>
              <a:chOff x="0" y="3113"/>
              <a:chExt cx="2128" cy="615"/>
            </a:xfrm>
          </p:grpSpPr>
          <p:sp>
            <p:nvSpPr>
              <p:cNvPr id="20519"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真理的展示</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0"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5" name="Group 54"/>
            <p:cNvGrpSpPr>
              <a:grpSpLocks/>
            </p:cNvGrpSpPr>
            <p:nvPr/>
          </p:nvGrpSpPr>
          <p:grpSpPr bwMode="auto">
            <a:xfrm>
              <a:off x="2152" y="2453"/>
              <a:ext cx="2072" cy="371"/>
              <a:chOff x="2128" y="3113"/>
              <a:chExt cx="2072" cy="615"/>
            </a:xfrm>
          </p:grpSpPr>
          <p:sp>
            <p:nvSpPr>
              <p:cNvPr id="20517"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真理的保卫</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18"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6" name="Group 56"/>
            <p:cNvGrpSpPr>
              <a:grpSpLocks/>
            </p:cNvGrpSpPr>
            <p:nvPr/>
          </p:nvGrpSpPr>
          <p:grpSpPr bwMode="auto">
            <a:xfrm>
              <a:off x="24" y="2824"/>
              <a:ext cx="712" cy="562"/>
              <a:chOff x="0" y="3728"/>
              <a:chExt cx="712" cy="933"/>
            </a:xfrm>
          </p:grpSpPr>
          <p:sp>
            <p:nvSpPr>
              <p:cNvPr id="20515"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rPr>
                  <a:t>以真理和爱的问安</a:t>
                </a:r>
                <a:r>
                  <a:rPr kumimoji="0" lang="en-US" altLang="zh-CN" sz="1800" b="0"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(1-3)</a:t>
                </a:r>
              </a:p>
            </p:txBody>
          </p:sp>
          <p:sp>
            <p:nvSpPr>
              <p:cNvPr id="20516"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7" name="Group 58"/>
            <p:cNvGrpSpPr>
              <a:grpSpLocks/>
            </p:cNvGrpSpPr>
            <p:nvPr/>
          </p:nvGrpSpPr>
          <p:grpSpPr bwMode="auto">
            <a:xfrm>
              <a:off x="736" y="2824"/>
              <a:ext cx="712" cy="562"/>
              <a:chOff x="712" y="3728"/>
              <a:chExt cx="712" cy="933"/>
            </a:xfrm>
          </p:grpSpPr>
          <p:sp>
            <p:nvSpPr>
              <p:cNvPr id="20513"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赞扬儿童的守纪 </a:t>
                </a:r>
                <a:r>
                  <a:rPr kumimoji="0" lang="en-US" altLang="zh-CN"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(4)</a:t>
                </a:r>
              </a:p>
            </p:txBody>
          </p:sp>
          <p:sp>
            <p:nvSpPr>
              <p:cNvPr id="20514"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8" name="Group 60"/>
            <p:cNvGrpSpPr>
              <a:grpSpLocks/>
            </p:cNvGrpSpPr>
            <p:nvPr/>
          </p:nvGrpSpPr>
          <p:grpSpPr bwMode="auto">
            <a:xfrm>
              <a:off x="1448" y="2824"/>
              <a:ext cx="704" cy="562"/>
              <a:chOff x="1424" y="3728"/>
              <a:chExt cx="704" cy="933"/>
            </a:xfrm>
          </p:grpSpPr>
          <p:sp>
            <p:nvSpPr>
              <p:cNvPr id="20511"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对爱的叮嘱</a:t>
                </a:r>
                <a:r>
                  <a:rPr kumimoji="0" lang="en-US" altLang="zh-CN"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(5-6)</a:t>
                </a:r>
              </a:p>
            </p:txBody>
          </p:sp>
          <p:sp>
            <p:nvSpPr>
              <p:cNvPr id="20512"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9" name="Group 62"/>
            <p:cNvGrpSpPr>
              <a:grpSpLocks/>
            </p:cNvGrpSpPr>
            <p:nvPr/>
          </p:nvGrpSpPr>
          <p:grpSpPr bwMode="auto">
            <a:xfrm>
              <a:off x="2152" y="2824"/>
              <a:ext cx="1040" cy="562"/>
              <a:chOff x="2128" y="3728"/>
              <a:chExt cx="1040" cy="933"/>
            </a:xfrm>
          </p:grpSpPr>
          <p:sp>
            <p:nvSpPr>
              <p:cNvPr id="20509"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禁止帮助假的老师</a:t>
                </a:r>
                <a:r>
                  <a:rPr kumimoji="0" lang="en-US" altLang="zh-CN"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(7-11)</a:t>
                </a:r>
              </a:p>
            </p:txBody>
          </p:sp>
          <p:sp>
            <p:nvSpPr>
              <p:cNvPr id="20510"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0" name="Group 64"/>
            <p:cNvGrpSpPr>
              <a:grpSpLocks/>
            </p:cNvGrpSpPr>
            <p:nvPr/>
          </p:nvGrpSpPr>
          <p:grpSpPr bwMode="auto">
            <a:xfrm>
              <a:off x="3192" y="2824"/>
              <a:ext cx="1032" cy="562"/>
              <a:chOff x="3168" y="3728"/>
              <a:chExt cx="1032" cy="933"/>
            </a:xfrm>
          </p:grpSpPr>
          <p:sp>
            <p:nvSpPr>
              <p:cNvPr id="20507"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期待的探望与问候</a:t>
                </a:r>
                <a:r>
                  <a:rPr kumimoji="0" lang="en-US" altLang="zh-CN"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(12-13)</a:t>
                </a:r>
              </a:p>
            </p:txBody>
          </p:sp>
          <p:sp>
            <p:nvSpPr>
              <p:cNvPr id="20508"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1" name="Group 68"/>
            <p:cNvGrpSpPr>
              <a:grpSpLocks/>
            </p:cNvGrpSpPr>
            <p:nvPr/>
          </p:nvGrpSpPr>
          <p:grpSpPr bwMode="auto">
            <a:xfrm>
              <a:off x="24" y="3386"/>
              <a:ext cx="4200" cy="371"/>
              <a:chOff x="0" y="4661"/>
              <a:chExt cx="5712" cy="615"/>
            </a:xfrm>
          </p:grpSpPr>
          <p:sp>
            <p:nvSpPr>
              <p:cNvPr id="20505"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以弗所</a:t>
                </a:r>
                <a:endParaRPr kumimoji="0" lang="zh-CN" altLang="en-US"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06"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2" name="Group 70"/>
            <p:cNvGrpSpPr>
              <a:grpSpLocks/>
            </p:cNvGrpSpPr>
            <p:nvPr/>
          </p:nvGrpSpPr>
          <p:grpSpPr bwMode="auto">
            <a:xfrm>
              <a:off x="24" y="3757"/>
              <a:ext cx="4200" cy="371"/>
              <a:chOff x="0" y="5276"/>
              <a:chExt cx="5712" cy="615"/>
            </a:xfrm>
          </p:grpSpPr>
          <p:sp>
            <p:nvSpPr>
              <p:cNvPr id="20503"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公元 </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85-95</a:t>
                </a: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04"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59" name="Rectangle 2"/>
          <p:cNvSpPr txBox="1">
            <a:spLocks noChangeArrowheads="1"/>
          </p:cNvSpPr>
          <p:nvPr/>
        </p:nvSpPr>
        <p:spPr bwMode="auto">
          <a:xfrm>
            <a:off x="2392363" y="228600"/>
            <a:ext cx="4389437" cy="53340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97169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zh-CN" altLang="en-US" dirty="0"/>
              <a:t>乔尔</a:t>
            </a:r>
            <a:r>
              <a:rPr lang="en-US" altLang="zh-CN" dirty="0"/>
              <a:t>·</a:t>
            </a:r>
            <a:r>
              <a:rPr lang="zh-CN" altLang="en-US" dirty="0"/>
              <a:t>奥斯汀</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zh-CN" altLang="en-US" sz="4000" dirty="0">
                <a:solidFill>
                  <a:srgbClr val="CCECFF"/>
                </a:solidFill>
              </a:rPr>
              <a:t>从不讲解 罪</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zh-CN" altLang="en-US" sz="4000" dirty="0">
                <a:solidFill>
                  <a:srgbClr val="CCECFF"/>
                </a:solidFill>
              </a:rPr>
              <a:t>在同性恋“婚礼”中领祷告</a:t>
            </a:r>
          </a:p>
        </p:txBody>
      </p:sp>
    </p:spTree>
    <p:extLst>
      <p:ext uri="{BB962C8B-B14F-4D97-AF65-F5344CB8AC3E}">
        <p14:creationId xmlns:p14="http://schemas.microsoft.com/office/powerpoint/2010/main" val="1761379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3200" dirty="0">
                <a:solidFill>
                  <a:srgbClr val="CCECFF"/>
                </a:solidFill>
                <a:latin typeface="Times New Roman"/>
                <a:cs typeface="Times New Roman"/>
              </a:rPr>
              <a:t>魔法祈祷、正能量信息、随心所欲的神学；这岂不是保罗警告过我们的吗？</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zh-CN" altLang="en-US" dirty="0">
                <a:latin typeface="Times New Roman"/>
                <a:cs typeface="Times New Roman"/>
              </a:rPr>
              <a:t>激励演讲</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solidFill>
                  <a:srgbClr val="CCECFF"/>
                </a:solidFill>
              </a:rPr>
              <a:t>http://</a:t>
            </a:r>
            <a:r>
              <a:rPr lang="en-US" sz="1200" dirty="0" err="1">
                <a:solidFill>
                  <a:srgbClr val="CCECFF"/>
                </a:solidFill>
              </a:rPr>
              <a:t>www.conservativecut.com</a:t>
            </a:r>
            <a:r>
              <a:rPr lang="en-US" sz="1200" dirty="0">
                <a:solidFill>
                  <a:srgbClr val="CCECFF"/>
                </a:solidFill>
              </a:rPr>
              <a:t>/blog/?tag=false-teacher</a:t>
            </a:r>
          </a:p>
        </p:txBody>
      </p:sp>
    </p:spTree>
    <p:extLst>
      <p:ext uri="{BB962C8B-B14F-4D97-AF65-F5344CB8AC3E}">
        <p14:creationId xmlns:p14="http://schemas.microsoft.com/office/powerpoint/2010/main" val="29030984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zh-CN" altLang="en-US" dirty="0"/>
              <a:t>世界愿景（</a:t>
            </a:r>
            <a:r>
              <a:rPr lang="en-US" dirty="0"/>
              <a:t>World Vision）</a:t>
            </a:r>
            <a:r>
              <a:rPr lang="zh-CN" altLang="en-US" dirty="0"/>
              <a:t>争议</a:t>
            </a:r>
            <a:endParaRPr lang="en-US" dirty="0"/>
          </a:p>
        </p:txBody>
      </p:sp>
      <p:pic>
        <p:nvPicPr>
          <p:cNvPr id="1525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60350"/>
            <a:ext cx="3313112"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CCECFF"/>
                </a:solidFill>
              </a:rPr>
              <a:t>CEO Richard Stearns</a:t>
            </a:r>
          </a:p>
        </p:txBody>
      </p:sp>
    </p:spTree>
    <p:extLst>
      <p:ext uri="{BB962C8B-B14F-4D97-AF65-F5344CB8AC3E}">
        <p14:creationId xmlns:p14="http://schemas.microsoft.com/office/powerpoint/2010/main" val="2568485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zh-CN" altLang="en-US" dirty="0"/>
              <a:t>世界愿景（</a:t>
            </a:r>
            <a:r>
              <a:rPr lang="en-US" altLang="zh-CN" dirty="0"/>
              <a:t>World Vision）</a:t>
            </a:r>
            <a:r>
              <a:rPr lang="zh-CN" altLang="en-US" dirty="0"/>
              <a:t>争议</a:t>
            </a:r>
            <a:endParaRPr lang="en-US" dirty="0"/>
          </a:p>
        </p:txBody>
      </p:sp>
      <p:pic>
        <p:nvPicPr>
          <p:cNvPr id="1546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CCECFF"/>
                </a:solidFill>
              </a:rPr>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1268413"/>
            <a:ext cx="3768725" cy="275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856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约翰</a:t>
            </a:r>
            <a:r>
              <a:rPr lang="zh-CN" altLang="en-US" sz="2800" b="1">
                <a:solidFill>
                  <a:srgbClr val="FFFFFF"/>
                </a:solidFill>
                <a:latin typeface="Arial" pitchFamily="34" charset="0"/>
                <a:ea typeface="SimSun" pitchFamily="2" charset="-122"/>
              </a:rPr>
              <a:t>二书</a:t>
            </a:r>
            <a:r>
              <a:rPr lang="en-US" altLang="ja-JP"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20483" name="Text Box 7"/>
          <p:cNvSpPr txBox="1">
            <a:spLocks noChangeArrowheads="1"/>
          </p:cNvSpPr>
          <p:nvPr/>
        </p:nvSpPr>
        <p:spPr bwMode="auto">
          <a:xfrm>
            <a:off x="8153400" y="3048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297</a:t>
            </a:r>
          </a:p>
        </p:txBody>
      </p:sp>
      <p:grpSp>
        <p:nvGrpSpPr>
          <p:cNvPr id="20484" name="Group 72"/>
          <p:cNvGrpSpPr>
            <a:grpSpLocks/>
          </p:cNvGrpSpPr>
          <p:nvPr/>
        </p:nvGrpSpPr>
        <p:grpSpPr bwMode="auto">
          <a:xfrm>
            <a:off x="133350" y="838200"/>
            <a:ext cx="8858250" cy="5867400"/>
            <a:chOff x="24" y="576"/>
            <a:chExt cx="4200" cy="3552"/>
          </a:xfrm>
        </p:grpSpPr>
        <p:grpSp>
          <p:nvGrpSpPr>
            <p:cNvPr id="20485" name="Group 34"/>
            <p:cNvGrpSpPr>
              <a:grpSpLocks/>
            </p:cNvGrpSpPr>
            <p:nvPr/>
          </p:nvGrpSpPr>
          <p:grpSpPr bwMode="auto">
            <a:xfrm>
              <a:off x="24" y="576"/>
              <a:ext cx="4200" cy="394"/>
              <a:chOff x="0" y="0"/>
              <a:chExt cx="4200" cy="653"/>
            </a:xfrm>
          </p:grpSpPr>
          <p:sp>
            <p:nvSpPr>
              <p:cNvPr id="20537" name="Rectangle 8"/>
              <p:cNvSpPr>
                <a:spLocks noChangeArrowheads="1"/>
              </p:cNvSpPr>
              <p:nvPr/>
            </p:nvSpPr>
            <p:spPr bwMode="auto">
              <a:xfrm>
                <a:off x="32" y="0"/>
                <a:ext cx="4136" cy="653"/>
              </a:xfrm>
              <a:prstGeom prst="rect">
                <a:avLst/>
              </a:prstGeom>
              <a:gradFill rotWithShape="1">
                <a:gsLst>
                  <a:gs pos="0">
                    <a:srgbClr val="FF6699"/>
                  </a:gs>
                  <a:gs pos="50000">
                    <a:srgbClr val="762F47"/>
                  </a:gs>
                  <a:gs pos="100000">
                    <a:srgbClr val="FF6699"/>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对爱的极限</a:t>
                </a:r>
                <a:endParaRPr lang="en-US" altLang="zh-CN" b="1">
                  <a:solidFill>
                    <a:srgbClr val="FFFFFF"/>
                  </a:solidFill>
                  <a:latin typeface="Arial" pitchFamily="34" charset="0"/>
                  <a:ea typeface="SimSun" pitchFamily="2" charset="-122"/>
                </a:endParaRPr>
              </a:p>
            </p:txBody>
          </p:sp>
          <p:sp>
            <p:nvSpPr>
              <p:cNvPr id="20538"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6" name="Group 36"/>
            <p:cNvGrpSpPr>
              <a:grpSpLocks/>
            </p:cNvGrpSpPr>
            <p:nvPr/>
          </p:nvGrpSpPr>
          <p:grpSpPr bwMode="auto">
            <a:xfrm>
              <a:off x="24" y="970"/>
              <a:ext cx="2128" cy="371"/>
              <a:chOff x="0" y="653"/>
              <a:chExt cx="2128" cy="615"/>
            </a:xfrm>
          </p:grpSpPr>
          <p:sp>
            <p:nvSpPr>
              <p:cNvPr id="20535"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援助真实的老师</a:t>
                </a:r>
                <a:endParaRPr lang="en-US" altLang="zh-CN" b="1">
                  <a:solidFill>
                    <a:schemeClr val="bg1"/>
                  </a:solidFill>
                  <a:latin typeface="Arial" pitchFamily="34" charset="0"/>
                  <a:ea typeface="SimSun" pitchFamily="2" charset="-122"/>
                </a:endParaRPr>
              </a:p>
            </p:txBody>
          </p:sp>
          <p:sp>
            <p:nvSpPr>
              <p:cNvPr id="20536"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7" name="Group 38"/>
            <p:cNvGrpSpPr>
              <a:grpSpLocks/>
            </p:cNvGrpSpPr>
            <p:nvPr/>
          </p:nvGrpSpPr>
          <p:grpSpPr bwMode="auto">
            <a:xfrm>
              <a:off x="2152" y="970"/>
              <a:ext cx="2072" cy="371"/>
              <a:chOff x="2128" y="653"/>
              <a:chExt cx="2072" cy="615"/>
            </a:xfrm>
          </p:grpSpPr>
          <p:sp>
            <p:nvSpPr>
              <p:cNvPr id="20533"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避免假的老师</a:t>
                </a:r>
                <a:endParaRPr lang="en-US" altLang="zh-CN" b="1">
                  <a:solidFill>
                    <a:schemeClr val="bg1"/>
                  </a:solidFill>
                  <a:latin typeface="Arial" pitchFamily="34" charset="0"/>
                  <a:ea typeface="SimSun" pitchFamily="2" charset="-122"/>
                </a:endParaRPr>
              </a:p>
            </p:txBody>
          </p:sp>
          <p:sp>
            <p:nvSpPr>
              <p:cNvPr id="20534"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40"/>
            <p:cNvGrpSpPr>
              <a:grpSpLocks/>
            </p:cNvGrpSpPr>
            <p:nvPr/>
          </p:nvGrpSpPr>
          <p:grpSpPr bwMode="auto">
            <a:xfrm>
              <a:off x="24" y="1341"/>
              <a:ext cx="2128" cy="370"/>
              <a:chOff x="0" y="1268"/>
              <a:chExt cx="2128" cy="615"/>
            </a:xfrm>
          </p:grpSpPr>
          <p:sp>
            <p:nvSpPr>
              <p:cNvPr id="20531"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a:t>
                </a:r>
                <a:r>
                  <a:rPr lang="zh-CN" altLang="en-US" b="1">
                    <a:solidFill>
                      <a:schemeClr val="bg1"/>
                    </a:solidFill>
                    <a:latin typeface="Arial" pitchFamily="34" charset="0"/>
                    <a:ea typeface="SimSun" pitchFamily="2" charset="-122"/>
                  </a:rPr>
                  <a:t>至</a:t>
                </a:r>
                <a:r>
                  <a:rPr lang="en-US" altLang="zh-CN" b="1">
                    <a:solidFill>
                      <a:schemeClr val="bg1"/>
                    </a:solidFill>
                    <a:latin typeface="Arial" pitchFamily="34" charset="0"/>
                    <a:ea typeface="SimSun" pitchFamily="2" charset="-122"/>
                  </a:rPr>
                  <a:t>6</a:t>
                </a:r>
                <a:r>
                  <a:rPr lang="zh-CN" altLang="en-US" b="1">
                    <a:solidFill>
                      <a:schemeClr val="bg1"/>
                    </a:solidFill>
                    <a:latin typeface="Arial" pitchFamily="34" charset="0"/>
                    <a:ea typeface="SimSun" pitchFamily="2" charset="-122"/>
                  </a:rPr>
                  <a:t>节 </a:t>
                </a:r>
                <a:endParaRPr lang="zh-CN" altLang="en-US">
                  <a:solidFill>
                    <a:schemeClr val="bg1"/>
                  </a:solidFill>
                  <a:latin typeface="Arial" pitchFamily="34" charset="0"/>
                  <a:ea typeface="SimSun" pitchFamily="2" charset="-122"/>
                </a:endParaRPr>
              </a:p>
            </p:txBody>
          </p:sp>
          <p:sp>
            <p:nvSpPr>
              <p:cNvPr id="20532"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42"/>
            <p:cNvGrpSpPr>
              <a:grpSpLocks/>
            </p:cNvGrpSpPr>
            <p:nvPr/>
          </p:nvGrpSpPr>
          <p:grpSpPr bwMode="auto">
            <a:xfrm>
              <a:off x="2152" y="1341"/>
              <a:ext cx="2072" cy="370"/>
              <a:chOff x="2128" y="1268"/>
              <a:chExt cx="2072" cy="615"/>
            </a:xfrm>
          </p:grpSpPr>
          <p:sp>
            <p:nvSpPr>
              <p:cNvPr id="20529"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7</a:t>
                </a:r>
                <a:r>
                  <a:rPr lang="zh-CN" altLang="en-US" b="1">
                    <a:solidFill>
                      <a:schemeClr val="bg1"/>
                    </a:solidFill>
                    <a:latin typeface="Arial" pitchFamily="34" charset="0"/>
                    <a:ea typeface="SimSun" pitchFamily="2" charset="-122"/>
                  </a:rPr>
                  <a:t>至</a:t>
                </a:r>
                <a:r>
                  <a:rPr lang="en-US" altLang="zh-CN" b="1">
                    <a:solidFill>
                      <a:schemeClr val="bg1"/>
                    </a:solidFill>
                    <a:latin typeface="Arial" pitchFamily="34" charset="0"/>
                    <a:ea typeface="SimSun" pitchFamily="2" charset="-122"/>
                  </a:rPr>
                  <a:t>13</a:t>
                </a:r>
                <a:r>
                  <a:rPr lang="zh-CN" altLang="en-US" b="1">
                    <a:solidFill>
                      <a:schemeClr val="bg1"/>
                    </a:solidFill>
                    <a:latin typeface="Arial" pitchFamily="34" charset="0"/>
                    <a:ea typeface="SimSun" pitchFamily="2" charset="-122"/>
                  </a:rPr>
                  <a:t>节</a:t>
                </a:r>
              </a:p>
            </p:txBody>
          </p:sp>
          <p:sp>
            <p:nvSpPr>
              <p:cNvPr id="20530"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44"/>
            <p:cNvGrpSpPr>
              <a:grpSpLocks/>
            </p:cNvGrpSpPr>
            <p:nvPr/>
          </p:nvGrpSpPr>
          <p:grpSpPr bwMode="auto">
            <a:xfrm>
              <a:off x="24" y="1711"/>
              <a:ext cx="2128" cy="371"/>
              <a:chOff x="0" y="1883"/>
              <a:chExt cx="2128" cy="615"/>
            </a:xfrm>
          </p:grpSpPr>
          <p:sp>
            <p:nvSpPr>
              <p:cNvPr id="20527"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活在戒律中</a:t>
                </a:r>
                <a:endParaRPr lang="en-US" altLang="zh-CN" b="1">
                  <a:solidFill>
                    <a:schemeClr val="bg1"/>
                  </a:solidFill>
                  <a:latin typeface="Arial" pitchFamily="34" charset="0"/>
                  <a:ea typeface="SimSun" pitchFamily="2" charset="-122"/>
                </a:endParaRPr>
              </a:p>
            </p:txBody>
          </p:sp>
          <p:sp>
            <p:nvSpPr>
              <p:cNvPr id="20528"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46"/>
            <p:cNvGrpSpPr>
              <a:grpSpLocks/>
            </p:cNvGrpSpPr>
            <p:nvPr/>
          </p:nvGrpSpPr>
          <p:grpSpPr bwMode="auto">
            <a:xfrm>
              <a:off x="2152" y="1711"/>
              <a:ext cx="2072" cy="371"/>
              <a:chOff x="2128" y="1883"/>
              <a:chExt cx="2072" cy="615"/>
            </a:xfrm>
          </p:grpSpPr>
          <p:sp>
            <p:nvSpPr>
              <p:cNvPr id="20525"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以防伪造者</a:t>
                </a:r>
                <a:endParaRPr lang="en-US" altLang="zh-CN" b="1">
                  <a:solidFill>
                    <a:schemeClr val="bg1"/>
                  </a:solidFill>
                  <a:latin typeface="Arial" pitchFamily="34" charset="0"/>
                  <a:ea typeface="SimSun" pitchFamily="2" charset="-122"/>
                </a:endParaRPr>
              </a:p>
            </p:txBody>
          </p:sp>
          <p:sp>
            <p:nvSpPr>
              <p:cNvPr id="20526"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48"/>
            <p:cNvGrpSpPr>
              <a:grpSpLocks/>
            </p:cNvGrpSpPr>
            <p:nvPr/>
          </p:nvGrpSpPr>
          <p:grpSpPr bwMode="auto">
            <a:xfrm>
              <a:off x="24" y="2082"/>
              <a:ext cx="2128" cy="371"/>
              <a:chOff x="0" y="2498"/>
              <a:chExt cx="2128" cy="615"/>
            </a:xfrm>
          </p:grpSpPr>
          <p:sp>
            <p:nvSpPr>
              <p:cNvPr id="20523"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endParaRPr lang="en-US" altLang="zh-CN">
                  <a:solidFill>
                    <a:schemeClr val="bg1"/>
                  </a:solidFill>
                  <a:latin typeface="Arial" pitchFamily="34" charset="0"/>
                  <a:ea typeface="SimSun" pitchFamily="2" charset="-122"/>
                </a:endParaRPr>
              </a:p>
              <a:p>
                <a:pPr algn="ctr"/>
                <a:r>
                  <a:rPr lang="zh-CN" altLang="en-US" b="1">
                    <a:solidFill>
                      <a:schemeClr val="bg1"/>
                    </a:solidFill>
                    <a:latin typeface="Arial" pitchFamily="34" charset="0"/>
                    <a:ea typeface="SimSun" pitchFamily="2" charset="-122"/>
                  </a:rPr>
                  <a:t>正面</a:t>
                </a:r>
                <a:endParaRPr lang="en-US" altLang="zh-CN">
                  <a:solidFill>
                    <a:schemeClr val="bg1"/>
                  </a:solidFill>
                  <a:latin typeface="Arial" pitchFamily="34" charset="0"/>
                  <a:ea typeface="SimSun" pitchFamily="2" charset="-122"/>
                </a:endParaRPr>
              </a:p>
              <a:p>
                <a:pPr algn="ctr"/>
                <a:endParaRPr lang="en-US" altLang="zh-CN">
                  <a:solidFill>
                    <a:schemeClr val="bg1"/>
                  </a:solidFill>
                  <a:latin typeface="Arial" pitchFamily="34" charset="0"/>
                  <a:ea typeface="SimSun" pitchFamily="2" charset="-122"/>
                </a:endParaRPr>
              </a:p>
            </p:txBody>
          </p:sp>
          <p:sp>
            <p:nvSpPr>
              <p:cNvPr id="20524"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50"/>
            <p:cNvGrpSpPr>
              <a:grpSpLocks/>
            </p:cNvGrpSpPr>
            <p:nvPr/>
          </p:nvGrpSpPr>
          <p:grpSpPr bwMode="auto">
            <a:xfrm>
              <a:off x="2152" y="2082"/>
              <a:ext cx="2072" cy="371"/>
              <a:chOff x="2128" y="2498"/>
              <a:chExt cx="2072" cy="615"/>
            </a:xfrm>
          </p:grpSpPr>
          <p:sp>
            <p:nvSpPr>
              <p:cNvPr id="20521"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反面 </a:t>
                </a:r>
                <a:endParaRPr lang="zh-CN" altLang="en-US">
                  <a:solidFill>
                    <a:schemeClr val="bg1"/>
                  </a:solidFill>
                  <a:latin typeface="Arial" pitchFamily="34" charset="0"/>
                  <a:ea typeface="SimSun" pitchFamily="2" charset="-122"/>
                </a:endParaRPr>
              </a:p>
            </p:txBody>
          </p:sp>
          <p:sp>
            <p:nvSpPr>
              <p:cNvPr id="20522"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52"/>
            <p:cNvGrpSpPr>
              <a:grpSpLocks/>
            </p:cNvGrpSpPr>
            <p:nvPr/>
          </p:nvGrpSpPr>
          <p:grpSpPr bwMode="auto">
            <a:xfrm>
              <a:off x="24" y="2453"/>
              <a:ext cx="2128" cy="371"/>
              <a:chOff x="0" y="3113"/>
              <a:chExt cx="2128" cy="615"/>
            </a:xfrm>
          </p:grpSpPr>
          <p:sp>
            <p:nvSpPr>
              <p:cNvPr id="20519"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真理的</a:t>
                </a:r>
                <a:r>
                  <a:rPr lang="zh-CN" altLang="en-US" b="1">
                    <a:solidFill>
                      <a:schemeClr val="bg1"/>
                    </a:solidFill>
                    <a:ea typeface="SimSun" pitchFamily="2" charset="-122"/>
                  </a:rPr>
                  <a:t>展示</a:t>
                </a:r>
                <a:endParaRPr lang="en-US" altLang="zh-CN" b="1">
                  <a:solidFill>
                    <a:schemeClr val="bg1"/>
                  </a:solidFill>
                  <a:ea typeface="SimSun" pitchFamily="2" charset="-122"/>
                </a:endParaRPr>
              </a:p>
            </p:txBody>
          </p:sp>
          <p:sp>
            <p:nvSpPr>
              <p:cNvPr id="20520"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54"/>
            <p:cNvGrpSpPr>
              <a:grpSpLocks/>
            </p:cNvGrpSpPr>
            <p:nvPr/>
          </p:nvGrpSpPr>
          <p:grpSpPr bwMode="auto">
            <a:xfrm>
              <a:off x="2152" y="2453"/>
              <a:ext cx="2072" cy="371"/>
              <a:chOff x="2128" y="3113"/>
              <a:chExt cx="2072" cy="615"/>
            </a:xfrm>
          </p:grpSpPr>
          <p:sp>
            <p:nvSpPr>
              <p:cNvPr id="20517"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真理的</a:t>
                </a:r>
                <a:r>
                  <a:rPr lang="zh-CN" altLang="en-US" b="1">
                    <a:solidFill>
                      <a:schemeClr val="bg1"/>
                    </a:solidFill>
                    <a:ea typeface="SimSun" pitchFamily="2" charset="-122"/>
                  </a:rPr>
                  <a:t>保卫</a:t>
                </a:r>
                <a:endParaRPr lang="en-US" altLang="zh-CN" b="1">
                  <a:solidFill>
                    <a:schemeClr val="bg1"/>
                  </a:solidFill>
                  <a:ea typeface="SimSun" pitchFamily="2" charset="-122"/>
                </a:endParaRPr>
              </a:p>
            </p:txBody>
          </p:sp>
          <p:sp>
            <p:nvSpPr>
              <p:cNvPr id="20518"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56"/>
            <p:cNvGrpSpPr>
              <a:grpSpLocks/>
            </p:cNvGrpSpPr>
            <p:nvPr/>
          </p:nvGrpSpPr>
          <p:grpSpPr bwMode="auto">
            <a:xfrm>
              <a:off x="24" y="2824"/>
              <a:ext cx="712" cy="562"/>
              <a:chOff x="0" y="3728"/>
              <a:chExt cx="712" cy="933"/>
            </a:xfrm>
          </p:grpSpPr>
          <p:sp>
            <p:nvSpPr>
              <p:cNvPr id="20515"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以真理和爱的问安</a:t>
                </a:r>
                <a:r>
                  <a:rPr lang="en-US" altLang="zh-CN" sz="1800">
                    <a:solidFill>
                      <a:schemeClr val="bg1"/>
                    </a:solidFill>
                    <a:latin typeface="Arial Narrow" pitchFamily="34" charset="0"/>
                    <a:ea typeface="SimSun" pitchFamily="2" charset="-122"/>
                  </a:rPr>
                  <a:t>(1-3)</a:t>
                </a:r>
              </a:p>
            </p:txBody>
          </p:sp>
          <p:sp>
            <p:nvSpPr>
              <p:cNvPr id="20516"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58"/>
            <p:cNvGrpSpPr>
              <a:grpSpLocks/>
            </p:cNvGrpSpPr>
            <p:nvPr/>
          </p:nvGrpSpPr>
          <p:grpSpPr bwMode="auto">
            <a:xfrm>
              <a:off x="736" y="2824"/>
              <a:ext cx="712" cy="562"/>
              <a:chOff x="712" y="3728"/>
              <a:chExt cx="712" cy="933"/>
            </a:xfrm>
          </p:grpSpPr>
          <p:sp>
            <p:nvSpPr>
              <p:cNvPr id="20513"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1800" b="1">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赞扬儿童的守纪 </a:t>
                </a:r>
                <a:r>
                  <a:rPr lang="en-US" altLang="zh-CN" sz="1800">
                    <a:solidFill>
                      <a:schemeClr val="bg1"/>
                    </a:solidFill>
                    <a:latin typeface="Arial Narrow" pitchFamily="34" charset="0"/>
                    <a:ea typeface="SimSun" pitchFamily="2" charset="-122"/>
                  </a:rPr>
                  <a:t>(4)</a:t>
                </a:r>
              </a:p>
            </p:txBody>
          </p:sp>
          <p:sp>
            <p:nvSpPr>
              <p:cNvPr id="20514"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60"/>
            <p:cNvGrpSpPr>
              <a:grpSpLocks/>
            </p:cNvGrpSpPr>
            <p:nvPr/>
          </p:nvGrpSpPr>
          <p:grpSpPr bwMode="auto">
            <a:xfrm>
              <a:off x="1448" y="2824"/>
              <a:ext cx="704" cy="562"/>
              <a:chOff x="1424" y="3728"/>
              <a:chExt cx="704" cy="933"/>
            </a:xfrm>
          </p:grpSpPr>
          <p:sp>
            <p:nvSpPr>
              <p:cNvPr id="20511"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rgbClr val="000000"/>
                    </a:solidFill>
                    <a:latin typeface="Arial" pitchFamily="34" charset="0"/>
                    <a:ea typeface="SimSun" pitchFamily="2" charset="-122"/>
                  </a:rPr>
                  <a:t>对爱的</a:t>
                </a:r>
                <a:r>
                  <a:rPr lang="zh-CN" altLang="en-US" sz="1800">
                    <a:solidFill>
                      <a:srgbClr val="000000"/>
                    </a:solidFill>
                    <a:ea typeface="SimSun" pitchFamily="2" charset="-122"/>
                  </a:rPr>
                  <a:t>叮嘱</a:t>
                </a:r>
                <a:r>
                  <a:rPr lang="en-US" altLang="zh-CN" sz="1800">
                    <a:solidFill>
                      <a:srgbClr val="000000"/>
                    </a:solidFill>
                    <a:latin typeface="Arial" pitchFamily="34" charset="0"/>
                    <a:cs typeface="Arial" pitchFamily="34" charset="0"/>
                  </a:rPr>
                  <a:t>(5-6)</a:t>
                </a:r>
              </a:p>
            </p:txBody>
          </p:sp>
          <p:sp>
            <p:nvSpPr>
              <p:cNvPr id="20512"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62"/>
            <p:cNvGrpSpPr>
              <a:grpSpLocks/>
            </p:cNvGrpSpPr>
            <p:nvPr/>
          </p:nvGrpSpPr>
          <p:grpSpPr bwMode="auto">
            <a:xfrm>
              <a:off x="2152" y="2824"/>
              <a:ext cx="1040" cy="562"/>
              <a:chOff x="2128" y="3728"/>
              <a:chExt cx="1040" cy="933"/>
            </a:xfrm>
          </p:grpSpPr>
          <p:sp>
            <p:nvSpPr>
              <p:cNvPr id="20509"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000" b="1">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禁止帮助假的老师</a:t>
                </a:r>
                <a:r>
                  <a:rPr lang="en-US" altLang="zh-CN" sz="1800">
                    <a:solidFill>
                      <a:schemeClr val="bg1"/>
                    </a:solidFill>
                    <a:latin typeface="Arial Narrow" pitchFamily="34" charset="0"/>
                    <a:ea typeface="SimSun" pitchFamily="2" charset="-122"/>
                  </a:rPr>
                  <a:t>(7-11)</a:t>
                </a:r>
              </a:p>
            </p:txBody>
          </p:sp>
          <p:sp>
            <p:nvSpPr>
              <p:cNvPr id="20510"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64"/>
            <p:cNvGrpSpPr>
              <a:grpSpLocks/>
            </p:cNvGrpSpPr>
            <p:nvPr/>
          </p:nvGrpSpPr>
          <p:grpSpPr bwMode="auto">
            <a:xfrm>
              <a:off x="3192" y="2824"/>
              <a:ext cx="1032" cy="562"/>
              <a:chOff x="3168" y="3728"/>
              <a:chExt cx="1032" cy="933"/>
            </a:xfrm>
          </p:grpSpPr>
          <p:sp>
            <p:nvSpPr>
              <p:cNvPr id="20507"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期待的探望与问候</a:t>
                </a:r>
                <a:r>
                  <a:rPr lang="en-US" altLang="zh-CN" sz="1800">
                    <a:solidFill>
                      <a:schemeClr val="bg1"/>
                    </a:solidFill>
                    <a:latin typeface="Arial Narrow" pitchFamily="34" charset="0"/>
                    <a:ea typeface="SimSun" pitchFamily="2" charset="-122"/>
                  </a:rPr>
                  <a:t>(12-13)</a:t>
                </a:r>
              </a:p>
            </p:txBody>
          </p:sp>
          <p:sp>
            <p:nvSpPr>
              <p:cNvPr id="20508"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68"/>
            <p:cNvGrpSpPr>
              <a:grpSpLocks/>
            </p:cNvGrpSpPr>
            <p:nvPr/>
          </p:nvGrpSpPr>
          <p:grpSpPr bwMode="auto">
            <a:xfrm>
              <a:off x="24" y="3386"/>
              <a:ext cx="4200" cy="371"/>
              <a:chOff x="0" y="4661"/>
              <a:chExt cx="5712" cy="615"/>
            </a:xfrm>
          </p:grpSpPr>
          <p:sp>
            <p:nvSpPr>
              <p:cNvPr id="20505"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以弗所</a:t>
                </a:r>
                <a:endParaRPr lang="zh-CN" altLang="en-US">
                  <a:solidFill>
                    <a:schemeClr val="bg1"/>
                  </a:solidFill>
                  <a:latin typeface="Arial" pitchFamily="34" charset="0"/>
                  <a:ea typeface="SimSun" pitchFamily="2" charset="-122"/>
                </a:endParaRPr>
              </a:p>
            </p:txBody>
          </p:sp>
          <p:sp>
            <p:nvSpPr>
              <p:cNvPr id="20506"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70"/>
            <p:cNvGrpSpPr>
              <a:grpSpLocks/>
            </p:cNvGrpSpPr>
            <p:nvPr/>
          </p:nvGrpSpPr>
          <p:grpSpPr bwMode="auto">
            <a:xfrm>
              <a:off x="24" y="3757"/>
              <a:ext cx="4200" cy="371"/>
              <a:chOff x="0" y="5276"/>
              <a:chExt cx="5712" cy="615"/>
            </a:xfrm>
          </p:grpSpPr>
          <p:sp>
            <p:nvSpPr>
              <p:cNvPr id="20503"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85-95</a:t>
                </a:r>
                <a:endParaRPr lang="en-US" altLang="zh-CN">
                  <a:solidFill>
                    <a:schemeClr val="bg1"/>
                  </a:solidFill>
                  <a:latin typeface="Arial" pitchFamily="34" charset="0"/>
                  <a:ea typeface="SimSun" pitchFamily="2" charset="-122"/>
                </a:endParaRPr>
              </a:p>
            </p:txBody>
          </p:sp>
          <p:sp>
            <p:nvSpPr>
              <p:cNvPr id="20504"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Tree>
  </p:cSld>
  <p:clrMapOvr>
    <a:overrideClrMapping bg1="dk2" tx1="lt1" bg2="dk1"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在关系中跟进（</a:t>
            </a:r>
            <a:r>
              <a:rPr lang="en-US" altLang="zh-CN" b="1" dirty="0">
                <a:effectLst>
                  <a:glow rad="127000">
                    <a:schemeClr val="tx1"/>
                  </a:glow>
                </a:effectLst>
                <a:latin typeface="Arial" charset="0"/>
                <a:ea typeface="ＭＳ Ｐゴシック" charset="0"/>
                <a:cs typeface="ＭＳ Ｐゴシック" charset="0"/>
              </a:rPr>
              <a:t>12-13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我还有许多话要写给你们，可是我不想借用纸墨，只是盼望到你们那里当面谈谈，好让我们的喜乐充足。 </a:t>
            </a:r>
            <a:r>
              <a:rPr lang="en-US" altLang="zh-CN" sz="3600" b="1" baseline="30000" dirty="0">
                <a:solidFill>
                  <a:srgbClr val="FFFFFF"/>
                </a:solidFill>
                <a:effectLst>
                  <a:glow rad="127000">
                    <a:srgbClr val="000000"/>
                  </a:glow>
                </a:effectLst>
                <a:latin typeface="Arial" charset="0"/>
                <a:ea typeface="ＭＳ Ｐゴシック" charset="0"/>
                <a:cs typeface="ＭＳ Ｐゴシック" charset="0"/>
              </a:rPr>
              <a:t>13</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你那蒙拣选的姊妹的儿女都问候你。</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约贰　</a:t>
            </a:r>
            <a:r>
              <a:rPr lang="en-US" sz="3600" b="1" dirty="0">
                <a:solidFill>
                  <a:srgbClr val="FFFFFF"/>
                </a:solidFill>
                <a:effectLst>
                  <a:glow rad="127000">
                    <a:srgbClr val="000000"/>
                  </a:glow>
                </a:effectLst>
                <a:latin typeface="Arial" charset="0"/>
                <a:ea typeface="ＭＳ Ｐゴシック" charset="0"/>
                <a:cs typeface="ＭＳ Ｐゴシック" charset="0"/>
              </a:rPr>
              <a:t>12-13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ＣＮＶＳ</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67874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824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24358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“因恩典得来的救恩是无法失去的”</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“如果你没有</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赚得</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你的救恩，那你怎么会</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‘失去’</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它呢？”</a:t>
            </a:r>
            <a:endParaRPr lang="en-US" altLang="zh-CN"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altLang="zh-CN"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提摩太</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凯勒</a:t>
            </a:r>
          </a:p>
        </p:txBody>
      </p:sp>
    </p:spTree>
    <p:extLst>
      <p:ext uri="{BB962C8B-B14F-4D97-AF65-F5344CB8AC3E}">
        <p14:creationId xmlns:p14="http://schemas.microsoft.com/office/powerpoint/2010/main" val="32709877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8592"/>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祂应许持守的</a:t>
            </a:r>
            <a:r>
              <a:rPr lang="zh-CN" altLang="en-US" b="1" dirty="0">
                <a:solidFill>
                  <a:srgbClr val="FFFF00"/>
                </a:solidFill>
                <a:effectLst>
                  <a:glow rad="165100">
                    <a:schemeClr val="tx1"/>
                  </a:glow>
                </a:effectLst>
                <a:ea typeface="ＭＳ Ｐゴシック" charset="0"/>
              </a:rPr>
              <a:t>赏赐</a:t>
            </a:r>
            <a:r>
              <a:rPr lang="en-US" altLang="zh-CN" b="1" dirty="0">
                <a:solidFill>
                  <a:srgbClr val="FFFF00"/>
                </a:solidFill>
                <a:effectLst>
                  <a:glow rad="165100">
                    <a:schemeClr val="tx1"/>
                  </a:glow>
                </a:effectLst>
                <a:ea typeface="ＭＳ Ｐゴシック" charset="0"/>
              </a:rPr>
              <a:t> </a:t>
            </a:r>
            <a:r>
              <a:rPr lang="en-US" b="1" dirty="0">
                <a:effectLst>
                  <a:glow rad="165100">
                    <a:schemeClr val="tx1"/>
                  </a:glow>
                </a:effectLst>
                <a:ea typeface="ＭＳ Ｐゴシック" charset="0"/>
              </a:rPr>
              <a:t>(</a:t>
            </a:r>
            <a:r>
              <a:rPr lang="zh-TW" altLang="en-US" b="1" dirty="0">
                <a:effectLst>
                  <a:glow rad="165100">
                    <a:schemeClr val="tx1"/>
                  </a:glow>
                </a:effectLst>
              </a:rPr>
              <a:t>启示录</a:t>
            </a:r>
            <a:r>
              <a:rPr lang="en-US" altLang="zh-TW" b="1" dirty="0">
                <a:effectLst>
                  <a:glow rad="165100">
                    <a:schemeClr val="tx1"/>
                  </a:glow>
                </a:effectLst>
              </a:rPr>
              <a:t> </a:t>
            </a:r>
            <a:r>
              <a:rPr lang="en-US" b="1" dirty="0">
                <a:effectLst>
                  <a:glow rad="165100">
                    <a:schemeClr val="tx1"/>
                  </a:glow>
                </a:effectLst>
                <a:ea typeface="ＭＳ Ｐゴシック" charset="0"/>
              </a:rPr>
              <a:t>3:11b).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66800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Acrostic Bible – 2 John</a:t>
            </a: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约翰二书</a:t>
            </a: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对爱</a:t>
            </a:r>
            <a:endParaRPr kumimoji="0" lang="en-US" altLang="zh-SG" sz="4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的极限</a:t>
            </a: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3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对姐妹的爱待</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4</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6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劝勉彼此相爱</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7</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11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提防那些反对基督</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12</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13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盼望探访</a:t>
            </a:r>
          </a:p>
        </p:txBody>
      </p:sp>
    </p:spTree>
    <p:extLst>
      <p:ext uri="{BB962C8B-B14F-4D97-AF65-F5344CB8AC3E}">
        <p14:creationId xmlns:p14="http://schemas.microsoft.com/office/powerpoint/2010/main" val="384570823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zh-CN" altLang="en-US" dirty="0"/>
              <a:t>奖励可以丢失！</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dirty="0">
                <a:latin typeface="MS PGothic" panose="020B0600070205080204" pitchFamily="34" charset="-128"/>
                <a:ea typeface="MS PGothic" panose="020B0600070205080204" pitchFamily="34" charset="-128"/>
              </a:rPr>
              <a:t>“请注意，你不要失去我们所努力的工，要勤奋，使你收到满足的赏赐。”（约翰二书第</a:t>
            </a:r>
            <a:r>
              <a:rPr lang="en-US" altLang="zh-CN" sz="3200" dirty="0">
                <a:latin typeface="MS PGothic" panose="020B0600070205080204" pitchFamily="34" charset="-128"/>
                <a:ea typeface="MS PGothic" panose="020B0600070205080204" pitchFamily="34" charset="-128"/>
              </a:rPr>
              <a:t>8</a:t>
            </a:r>
            <a:r>
              <a:rPr lang="zh-CN" altLang="en-US" sz="3200" dirty="0">
                <a:latin typeface="MS PGothic" panose="020B0600070205080204" pitchFamily="34" charset="-128"/>
                <a:ea typeface="MS PGothic" panose="020B0600070205080204" pitchFamily="34" charset="-128"/>
              </a:rPr>
              <a:t>节</a:t>
            </a:r>
            <a:r>
              <a:rPr lang="en-US" altLang="zh-CN" sz="3200" dirty="0">
                <a:latin typeface="MS PGothic" panose="020B0600070205080204" pitchFamily="34" charset="-128"/>
                <a:ea typeface="MS PGothic" panose="020B0600070205080204" pitchFamily="34" charset="-128"/>
              </a:rPr>
              <a:t>NLT</a:t>
            </a:r>
            <a:r>
              <a:rPr lang="zh-CN" altLang="en-US" sz="3200" dirty="0">
                <a:latin typeface="MS PGothic" panose="020B0600070205080204" pitchFamily="34" charset="-128"/>
                <a:ea typeface="MS PGothic" panose="020B0600070205080204" pitchFamily="34" charset="-128"/>
              </a:rPr>
              <a:t>）</a:t>
            </a:r>
            <a:endParaRPr lang="en-US" sz="3200" b="1" dirty="0">
              <a:effectLst>
                <a:glow rad="165100">
                  <a:prstClr val="black"/>
                </a:glo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118688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330200"/>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今日的产业</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3282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在基督里得着的产业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2842321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42514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4245"/>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旧约中的产业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
        <p:nvSpPr>
          <p:cNvPr id="3" name="文本框 2"/>
          <p:cNvSpPr txBox="1"/>
          <p:nvPr/>
        </p:nvSpPr>
        <p:spPr>
          <a:xfrm>
            <a:off x="2576903" y="2162975"/>
            <a:ext cx="1060352" cy="523220"/>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非利士</a:t>
            </a:r>
            <a:endParaRPr kumimoji="1"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平原</a:t>
            </a:r>
          </a:p>
        </p:txBody>
      </p:sp>
      <p:sp>
        <p:nvSpPr>
          <p:cNvPr id="5" name="文本框 4"/>
          <p:cNvSpPr txBox="1"/>
          <p:nvPr/>
        </p:nvSpPr>
        <p:spPr>
          <a:xfrm>
            <a:off x="4640403" y="2053765"/>
            <a:ext cx="1191535"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耶路撒冷</a:t>
            </a:r>
          </a:p>
        </p:txBody>
      </p:sp>
      <p:sp>
        <p:nvSpPr>
          <p:cNvPr id="6" name="文本框 5"/>
          <p:cNvSpPr txBox="1"/>
          <p:nvPr/>
        </p:nvSpPr>
        <p:spPr>
          <a:xfrm>
            <a:off x="4640404" y="2810285"/>
            <a:ext cx="1302502"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伯利恒</a:t>
            </a:r>
          </a:p>
        </p:txBody>
      </p:sp>
      <p:sp>
        <p:nvSpPr>
          <p:cNvPr id="7" name="文本框 6"/>
          <p:cNvSpPr txBox="1"/>
          <p:nvPr/>
        </p:nvSpPr>
        <p:spPr>
          <a:xfrm>
            <a:off x="6321684" y="1565057"/>
            <a:ext cx="1060352"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耶利哥</a:t>
            </a:r>
          </a:p>
        </p:txBody>
      </p:sp>
      <p:sp>
        <p:nvSpPr>
          <p:cNvPr id="8" name="文本框 7"/>
          <p:cNvSpPr txBox="1"/>
          <p:nvPr/>
        </p:nvSpPr>
        <p:spPr>
          <a:xfrm>
            <a:off x="4262628" y="4240448"/>
            <a:ext cx="1060352"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希布伦</a:t>
            </a:r>
          </a:p>
        </p:txBody>
      </p:sp>
      <p:sp>
        <p:nvSpPr>
          <p:cNvPr id="9" name="文本框 8"/>
          <p:cNvSpPr txBox="1"/>
          <p:nvPr/>
        </p:nvSpPr>
        <p:spPr>
          <a:xfrm>
            <a:off x="2071386" y="5633624"/>
            <a:ext cx="1454903"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别士巴</a:t>
            </a:r>
          </a:p>
        </p:txBody>
      </p:sp>
      <p:sp>
        <p:nvSpPr>
          <p:cNvPr id="10" name="文本框 9"/>
          <p:cNvSpPr txBox="1"/>
          <p:nvPr/>
        </p:nvSpPr>
        <p:spPr>
          <a:xfrm>
            <a:off x="1287488" y="3850373"/>
            <a:ext cx="1072685"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加沙</a:t>
            </a:r>
          </a:p>
        </p:txBody>
      </p:sp>
      <p:sp>
        <p:nvSpPr>
          <p:cNvPr id="11" name="文本框 10"/>
          <p:cNvSpPr txBox="1"/>
          <p:nvPr/>
        </p:nvSpPr>
        <p:spPr>
          <a:xfrm>
            <a:off x="1849451" y="3195764"/>
            <a:ext cx="1454903"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阿士昆兰</a:t>
            </a:r>
          </a:p>
        </p:txBody>
      </p:sp>
      <p:sp>
        <p:nvSpPr>
          <p:cNvPr id="12" name="文本框 11"/>
          <p:cNvSpPr txBox="1"/>
          <p:nvPr/>
        </p:nvSpPr>
        <p:spPr>
          <a:xfrm>
            <a:off x="1004112" y="1492386"/>
            <a:ext cx="1400177" cy="584776"/>
          </a:xfrm>
          <a:prstGeom prst="rect">
            <a:avLst/>
          </a:prstGeom>
          <a:solidFill>
            <a:srgbClr val="5199D9"/>
          </a:solidFill>
        </p:spPr>
        <p:txBody>
          <a:bodyPr wrap="square" rtlCol="0">
            <a:spAutoFit/>
          </a:bodyPr>
          <a:lstStyle/>
          <a:p>
            <a:pPr algn="ctr" defTabSz="457200" fontAlgn="auto">
              <a:spcBef>
                <a:spcPts val="0"/>
              </a:spcBef>
              <a:spcAft>
                <a:spcPts val="0"/>
              </a:spcAft>
            </a:pPr>
            <a:r>
              <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地中海</a:t>
            </a:r>
            <a:endParaRPr kumimoji="1"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endPar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p:txBody>
      </p:sp>
      <p:sp>
        <p:nvSpPr>
          <p:cNvPr id="13" name="文本框 12"/>
          <p:cNvSpPr txBox="1"/>
          <p:nvPr/>
        </p:nvSpPr>
        <p:spPr>
          <a:xfrm>
            <a:off x="6965082" y="3503541"/>
            <a:ext cx="1038171" cy="584776"/>
          </a:xfrm>
          <a:prstGeom prst="rect">
            <a:avLst/>
          </a:prstGeom>
          <a:solidFill>
            <a:srgbClr val="5199D9"/>
          </a:solidFill>
        </p:spPr>
        <p:txBody>
          <a:bodyPr wrap="square" rtlCol="0">
            <a:spAutoFit/>
          </a:bodyPr>
          <a:lstStyle/>
          <a:p>
            <a:pPr algn="ctr" defTabSz="457200" fontAlgn="auto">
              <a:spcBef>
                <a:spcPts val="0"/>
              </a:spcBef>
              <a:spcAft>
                <a:spcPts val="0"/>
              </a:spcAft>
            </a:pPr>
            <a:r>
              <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死海</a:t>
            </a:r>
            <a:endParaRPr kumimoji="1"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endPar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p:txBody>
      </p:sp>
      <p:sp>
        <p:nvSpPr>
          <p:cNvPr id="14" name="文本框 13"/>
          <p:cNvSpPr txBox="1"/>
          <p:nvPr/>
        </p:nvSpPr>
        <p:spPr>
          <a:xfrm>
            <a:off x="4689723" y="3326429"/>
            <a:ext cx="1918986" cy="707886"/>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犹大</a:t>
            </a:r>
            <a:endParaRPr kumimoji="1"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r>
              <a:rPr kumimoji="1"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山区</a:t>
            </a:r>
            <a:endParaRPr kumimoji="1"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p:txBody>
      </p:sp>
    </p:spTree>
    <p:extLst>
      <p:ext uri="{BB962C8B-B14F-4D97-AF65-F5344CB8AC3E}">
        <p14:creationId xmlns:p14="http://schemas.microsoft.com/office/powerpoint/2010/main" val="2799067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旧约中的产业</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78179"/>
            <a:ext cx="9144000" cy="3877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SG" altLang="zh-CN" sz="3600" dirty="0">
                <a:solidFill>
                  <a:srgbClr val="FFFFFF"/>
                </a:solidFill>
                <a:latin typeface="MS PGothic" panose="020B0600070205080204" pitchFamily="34" charset="-128"/>
                <a:ea typeface="MS PGothic" panose="020B0600070205080204" pitchFamily="34" charset="-128"/>
              </a:rPr>
              <a:t>1. </a:t>
            </a:r>
            <a:r>
              <a:rPr lang="zh-CN" altLang="en-US" sz="3600" dirty="0">
                <a:solidFill>
                  <a:srgbClr val="FFFFFF"/>
                </a:solidFill>
                <a:latin typeface="MS PGothic" panose="020B0600070205080204" pitchFamily="34" charset="-128"/>
                <a:ea typeface="MS PGothic" panose="020B0600070205080204" pitchFamily="34" charset="-128"/>
              </a:rPr>
              <a:t>继承迦南地和居住在那里之间存在差异。 </a:t>
            </a:r>
            <a:r>
              <a:rPr lang="en-SG" altLang="zh-CN" sz="3600" dirty="0">
                <a:solidFill>
                  <a:srgbClr val="FFFFFF"/>
                </a:solidFill>
                <a:latin typeface="MS PGothic" panose="020B0600070205080204" pitchFamily="34" charset="-128"/>
                <a:ea typeface="MS PGothic" panose="020B0600070205080204" pitchFamily="34" charset="-128"/>
              </a:rPr>
              <a:t>	</a:t>
            </a:r>
            <a:r>
              <a:rPr lang="zh-CN" altLang="en-US" sz="3600" dirty="0">
                <a:solidFill>
                  <a:srgbClr val="FFFFFF"/>
                </a:solidFill>
                <a:latin typeface="MS PGothic" panose="020B0600070205080204" pitchFamily="34" charset="-128"/>
                <a:ea typeface="MS PGothic" panose="020B0600070205080204" pitchFamily="34" charset="-128"/>
              </a:rPr>
              <a:t>前者是指所有权，后者则指居所。</a:t>
            </a:r>
            <a:endParaRPr lang="en-US" altLang="zh-CN" sz="3600" dirty="0">
              <a:solidFill>
                <a:srgbClr val="FFFFFF"/>
              </a:solidFill>
              <a:latin typeface="MS PGothic" panose="020B0600070205080204" pitchFamily="34" charset="-128"/>
              <a:ea typeface="MS PGothic" panose="020B0600070205080204" pitchFamily="34" charset="-128"/>
            </a:endParaRPr>
          </a:p>
          <a:p>
            <a:pPr marL="742950" indent="-742950" algn="l" defTabSz="457200">
              <a:buFontTx/>
              <a:buAutoNum type="arabicPeriod"/>
            </a:pPr>
            <a:endParaRPr lang="en-SG" sz="3600" b="1" dirty="0">
              <a:solidFill>
                <a:srgbClr val="FFFFFF"/>
              </a:solidFill>
              <a:latin typeface="MS PGothic" panose="020B0600070205080204" pitchFamily="34" charset="-128"/>
              <a:ea typeface="MS PGothic" panose="020B0600070205080204" pitchFamily="34" charset="-128"/>
            </a:endParaRPr>
          </a:p>
          <a:p>
            <a:pPr marL="446088" indent="-446088" algn="l" defTabSz="457200"/>
            <a:r>
              <a:rPr lang="en-US" sz="3600" b="1" dirty="0">
                <a:solidFill>
                  <a:srgbClr val="FFFFFF"/>
                </a:solidFill>
                <a:latin typeface="MS PGothic" panose="020B0600070205080204" pitchFamily="34" charset="-128"/>
                <a:ea typeface="MS PGothic" panose="020B0600070205080204" pitchFamily="34" charset="-128"/>
              </a:rPr>
              <a:t>2.	</a:t>
            </a:r>
            <a:r>
              <a:rPr lang="zh-CN" altLang="en-US" sz="3600" dirty="0">
                <a:solidFill>
                  <a:srgbClr val="FFFFFF"/>
                </a:solidFill>
                <a:latin typeface="MS PGothic" panose="020B0600070205080204" pitchFamily="34" charset="-128"/>
                <a:ea typeface="MS PGothic" panose="020B0600070205080204" pitchFamily="34" charset="-128"/>
              </a:rPr>
              <a:t>虽然以色列作为一个国家被应许了产业，然而维护他们对迦南地的继承权的条件是信心，顺服和完成任务。 应许虽然是给整个国家的，但是只适用于有信心和顺服的余数人。</a:t>
            </a:r>
            <a:endParaRPr lang="en-SG" sz="3600" b="1"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41812979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indent="-514350" defTabSz="457200">
              <a:buFontTx/>
              <a:buAutoNum type="arabicPeriod" startAt="3"/>
            </a:pPr>
            <a:r>
              <a:rPr lang="zh-CN" altLang="en-US" sz="3600" dirty="0">
                <a:solidFill>
                  <a:srgbClr val="FFFFFF"/>
                </a:solidFill>
                <a:latin typeface="MS PGothic" panose="020B0600070205080204" pitchFamily="34" charset="-128"/>
                <a:ea typeface="MS PGothic" panose="020B0600070205080204" pitchFamily="34" charset="-128"/>
              </a:rPr>
              <a:t>产业不等同于天堂，而是天堂之外附加的东西，应许给那些忠实地顺服上帝的信徒。</a:t>
            </a:r>
            <a:endParaRPr lang="en-US" altLang="zh-CN" sz="3600" dirty="0">
              <a:solidFill>
                <a:srgbClr val="FFFFFF"/>
              </a:solidFill>
              <a:latin typeface="MS PGothic" panose="020B0600070205080204" pitchFamily="34" charset="-128"/>
              <a:ea typeface="MS PGothic" panose="020B0600070205080204" pitchFamily="34" charset="-128"/>
            </a:endParaRPr>
          </a:p>
          <a:p>
            <a:pPr marL="514350" indent="-514350" defTabSz="457200">
              <a:buFontTx/>
              <a:buAutoNum type="arabicPeriod" startAt="3"/>
            </a:pPr>
            <a:endParaRPr lang="en-US" sz="3600" dirty="0">
              <a:solidFill>
                <a:srgbClr val="FFFFFF"/>
              </a:solidFill>
              <a:latin typeface="MS PGothic" panose="020B0600070205080204" pitchFamily="34" charset="-128"/>
              <a:ea typeface="MS PGothic" panose="020B0600070205080204" pitchFamily="34" charset="-128"/>
            </a:endParaRPr>
          </a:p>
          <a:p>
            <a:pPr defTabSz="457200"/>
            <a:r>
              <a:rPr lang="en-US" sz="3600" dirty="0">
                <a:solidFill>
                  <a:srgbClr val="FFFFFF"/>
                </a:solidFill>
                <a:latin typeface="MS PGothic" panose="020B0600070205080204" pitchFamily="34" charset="-128"/>
                <a:ea typeface="MS PGothic" panose="020B0600070205080204" pitchFamily="34" charset="-128"/>
              </a:rPr>
              <a:t>4.	</a:t>
            </a:r>
            <a:r>
              <a:rPr lang="zh-CN" altLang="en-US" sz="3600" dirty="0">
                <a:solidFill>
                  <a:srgbClr val="FFFFFF"/>
                </a:solidFill>
                <a:latin typeface="MS PGothic" panose="020B0600070205080204" pitchFamily="34" charset="-128"/>
                <a:ea typeface="MS PGothic" panose="020B0600070205080204" pitchFamily="34" charset="-128"/>
              </a:rPr>
              <a:t>就如旧约里的信徒因为不顺服丧失了他们的地上的产业，我们也可能由于类似的原因丧失我们的未来的奖励（产业）。 但是，丧失产业并不意味着丧失拯救。</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8273"/>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81272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23813" y="1316036"/>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3600" dirty="0">
                <a:solidFill>
                  <a:srgbClr val="FFFFFF"/>
                </a:solidFill>
                <a:latin typeface="MS PGothic" panose="020B0600070205080204" pitchFamily="34" charset="-128"/>
                <a:ea typeface="MS PGothic" panose="020B0600070205080204" pitchFamily="34" charset="-128"/>
              </a:rPr>
              <a:t>5.	</a:t>
            </a:r>
            <a:r>
              <a:rPr lang="zh-CN" altLang="en-US" sz="3600" dirty="0">
                <a:solidFill>
                  <a:srgbClr val="FFFFFF"/>
                </a:solidFill>
                <a:latin typeface="MS PGothic" panose="020B0600070205080204" pitchFamily="34" charset="-128"/>
                <a:ea typeface="MS PGothic" panose="020B0600070205080204" pitchFamily="34" charset="-128"/>
              </a:rPr>
              <a:t>在旧约中两种产业可供享用。 所有相信的以色列人因信重生得了神作他们的产业，但不都继承土地。 这为一个概念铺平了道路，就是新约也教导两种产业的概念。 我们都是上帝的子嗣，但我们不是都与基督一同作联合继承人，除非我们坚忍到生命终了。 前者指的是我们的救恩，后者是对我们的奖赏。</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4832"/>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959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857574"/>
            <a:ext cx="9144000" cy="2963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3600" dirty="0">
                <a:solidFill>
                  <a:srgbClr val="FFFFFF"/>
                </a:solidFill>
                <a:latin typeface="MS PGothic" panose="020B0600070205080204" pitchFamily="34" charset="-128"/>
                <a:ea typeface="MS PGothic" panose="020B0600070205080204" pitchFamily="34" charset="-128"/>
              </a:rPr>
              <a:t>6.	</a:t>
            </a:r>
            <a:r>
              <a:rPr lang="zh-CN" altLang="en-US" sz="3600" dirty="0">
                <a:solidFill>
                  <a:srgbClr val="FFFFFF"/>
                </a:solidFill>
                <a:latin typeface="MS PGothic" panose="020B0600070205080204" pitchFamily="34" charset="-128"/>
                <a:ea typeface="MS PGothic" panose="020B0600070205080204" pitchFamily="34" charset="-128"/>
              </a:rPr>
              <a:t>一个以色列孩子凭借对上帝的信心而重生，即是上帝的继承人，也是迦南地的继承人。 然而只有那些以色列中忠实的信徒才能保持自己长子的地位，得到应许给他们的产业。</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10839"/>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19483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57600"/>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新约中的产业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06557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zh-CN" alt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要有辨识能力</a:t>
            </a:r>
            <a:endParaRPr 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910430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Arial" charset="0"/>
                <a:ea typeface="ＭＳ Ｐゴシック" charset="0"/>
                <a:cs typeface="ＭＳ Ｐゴシック" charset="0"/>
              </a:rPr>
              <a:t>两种类型的产业</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0498"/>
            <a:ext cx="9144000" cy="4371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dirty="0">
                <a:solidFill>
                  <a:srgbClr val="FFFFFF"/>
                </a:solidFill>
                <a:latin typeface="MS PGothic" panose="020B0600070205080204" pitchFamily="34" charset="-128"/>
                <a:ea typeface="MS PGothic" panose="020B0600070205080204" pitchFamily="34" charset="-128"/>
              </a:rPr>
              <a:t>“即是儿女，就是继承人 </a:t>
            </a:r>
            <a:r>
              <a:rPr lang="mr-IN" altLang="zh-CN" sz="4800" dirty="0">
                <a:solidFill>
                  <a:srgbClr val="FFFFFF"/>
                </a:solidFill>
                <a:latin typeface="MS PGothic" panose="020B0600070205080204" pitchFamily="34" charset="-128"/>
                <a:ea typeface="MS PGothic" panose="020B0600070205080204" pitchFamily="34" charset="-128"/>
              </a:rPr>
              <a:t>–</a:t>
            </a:r>
            <a:r>
              <a:rPr lang="en-US" altLang="zh-CN" sz="4800" dirty="0">
                <a:solidFill>
                  <a:srgbClr val="FFFFFF"/>
                </a:solidFill>
                <a:latin typeface="MS PGothic" panose="020B0600070205080204" pitchFamily="34" charset="-128"/>
                <a:ea typeface="MS PGothic" panose="020B0600070205080204" pitchFamily="34" charset="-128"/>
              </a:rPr>
              <a:t> </a:t>
            </a:r>
            <a:r>
              <a:rPr lang="zh-CN" altLang="en-US" sz="4800" dirty="0">
                <a:solidFill>
                  <a:srgbClr val="FFFFFF"/>
                </a:solidFill>
                <a:latin typeface="MS PGothic" panose="020B0600070205080204" pitchFamily="34" charset="-128"/>
                <a:ea typeface="MS PGothic" panose="020B0600070205080204" pitchFamily="34" charset="-128"/>
              </a:rPr>
              <a:t>是</a:t>
            </a:r>
            <a:r>
              <a:rPr lang="zh-CN" altLang="en-US" sz="4800" dirty="0">
                <a:solidFill>
                  <a:srgbClr val="FFFF00"/>
                </a:solidFill>
                <a:latin typeface="MS PGothic" panose="020B0600070205080204" pitchFamily="34" charset="-128"/>
                <a:ea typeface="MS PGothic" panose="020B0600070205080204" pitchFamily="34" charset="-128"/>
              </a:rPr>
              <a:t>上帝的继承人</a:t>
            </a:r>
            <a:r>
              <a:rPr lang="zh-CN" altLang="en-US" sz="4800" dirty="0">
                <a:solidFill>
                  <a:srgbClr val="FFFFFF"/>
                </a:solidFill>
                <a:latin typeface="MS PGothic" panose="020B0600070205080204" pitchFamily="34" charset="-128"/>
                <a:ea typeface="MS PGothic" panose="020B0600070205080204" pitchFamily="34" charset="-128"/>
              </a:rPr>
              <a:t>和</a:t>
            </a:r>
            <a:r>
              <a:rPr lang="zh-CN" altLang="en-US" sz="4800" dirty="0">
                <a:solidFill>
                  <a:srgbClr val="FFFF00"/>
                </a:solidFill>
                <a:latin typeface="MS PGothic" panose="020B0600070205080204" pitchFamily="34" charset="-128"/>
                <a:ea typeface="MS PGothic" panose="020B0600070205080204" pitchFamily="34" charset="-128"/>
              </a:rPr>
              <a:t>基督的联合继承者</a:t>
            </a:r>
            <a:r>
              <a:rPr lang="zh-CN" altLang="en-US" sz="4800" dirty="0">
                <a:solidFill>
                  <a:srgbClr val="FFFFFF"/>
                </a:solidFill>
                <a:latin typeface="MS PGothic" panose="020B0600070205080204" pitchFamily="34" charset="-128"/>
                <a:ea typeface="MS PGothic" panose="020B0600070205080204" pitchFamily="34" charset="-128"/>
              </a:rPr>
              <a:t>，如果我们真的分享他的痛苦，我们也必分享他的荣耀”（罗</a:t>
            </a:r>
            <a:r>
              <a:rPr lang="en-US" altLang="zh-CN" sz="4800" dirty="0">
                <a:solidFill>
                  <a:srgbClr val="FFFFFF"/>
                </a:solidFill>
                <a:latin typeface="MS PGothic" panose="020B0600070205080204" pitchFamily="34" charset="-128"/>
                <a:ea typeface="MS PGothic" panose="020B0600070205080204" pitchFamily="34" charset="-128"/>
              </a:rPr>
              <a:t>8:17</a:t>
            </a:r>
            <a:r>
              <a:rPr lang="zh-CN" altLang="en-US" sz="4800" dirty="0">
                <a:solidFill>
                  <a:srgbClr val="FFFFFF"/>
                </a:solidFill>
                <a:latin typeface="MS PGothic" panose="020B0600070205080204" pitchFamily="34" charset="-128"/>
                <a:ea typeface="MS PGothic" panose="020B0600070205080204" pitchFamily="34" charset="-128"/>
              </a:rPr>
              <a:t>）。</a:t>
            </a:r>
            <a:endParaRPr lang="en-US" sz="4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5" name="Rectangle 2"/>
          <p:cNvSpPr txBox="1">
            <a:spLocks noChangeArrowheads="1"/>
          </p:cNvSpPr>
          <p:nvPr/>
        </p:nvSpPr>
        <p:spPr bwMode="auto">
          <a:xfrm>
            <a:off x="198907"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救恩</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奖赏</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Down Arrow 1"/>
          <p:cNvSpPr/>
          <p:nvPr/>
        </p:nvSpPr>
        <p:spPr bwMode="auto">
          <a:xfrm>
            <a:off x="1728961"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SimSun" charset="0"/>
              <a:cs typeface="SimSun" charset="0"/>
            </a:endParaRPr>
          </a:p>
        </p:txBody>
      </p:sp>
      <p:sp>
        <p:nvSpPr>
          <p:cNvPr id="8" name="Down Arrow 7"/>
          <p:cNvSpPr/>
          <p:nvPr/>
        </p:nvSpPr>
        <p:spPr bwMode="auto">
          <a:xfrm>
            <a:off x="6028420"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SimSun" charset="0"/>
              <a:cs typeface="SimSun" charset="0"/>
            </a:endParaRPr>
          </a:p>
        </p:txBody>
      </p:sp>
    </p:spTree>
    <p:extLst>
      <p:ext uri="{BB962C8B-B14F-4D97-AF65-F5344CB8AC3E}">
        <p14:creationId xmlns:p14="http://schemas.microsoft.com/office/powerpoint/2010/main" val="3136409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897855" y="5535323"/>
            <a:ext cx="2405211" cy="1283848"/>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荣耀</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彼得前书</a:t>
            </a:r>
            <a:r>
              <a:rPr kumimoji="0" 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5:4</a:t>
            </a:r>
          </a:p>
        </p:txBody>
      </p:sp>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在新约里的皇冠</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0" y="823421"/>
            <a:ext cx="2769833"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不可朽坏</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历代志上</a:t>
            </a:r>
            <a:r>
              <a:rPr kumimoji="0" 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 9:25</a:t>
            </a:r>
          </a:p>
        </p:txBody>
      </p:sp>
      <p:sp>
        <p:nvSpPr>
          <p:cNvPr id="5" name="Rectangle 2"/>
          <p:cNvSpPr txBox="1">
            <a:spLocks noChangeArrowheads="1"/>
          </p:cNvSpPr>
          <p:nvPr/>
        </p:nvSpPr>
        <p:spPr bwMode="auto">
          <a:xfrm>
            <a:off x="5642395" y="2489704"/>
            <a:ext cx="350160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希望</a:t>
            </a:r>
            <a:endPar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帖撒罗尼迦书</a:t>
            </a:r>
            <a:r>
              <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308194"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生命</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雅各书</a:t>
            </a:r>
            <a: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 1:12; </a:t>
            </a:r>
            <a:b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b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启示录</a:t>
            </a:r>
            <a: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 2:10</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公义</a:t>
            </a:r>
            <a:endParaRPr kumimoji="0" lang="en-US" altLang="zh-CN"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提摩太后书</a:t>
            </a:r>
            <a:r>
              <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 4:8</a:t>
            </a:r>
          </a:p>
        </p:txBody>
      </p:sp>
    </p:spTree>
    <p:extLst>
      <p:ext uri="{BB962C8B-B14F-4D97-AF65-F5344CB8AC3E}">
        <p14:creationId xmlns:p14="http://schemas.microsoft.com/office/powerpoint/2010/main" val="3129487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ru-RU"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不再有黑夜了，他们也不需要灯光或日光了，因为主　神要光照他们。他们要作王，</a:t>
            </a:r>
            <a:br>
              <a:rPr lang="en-US" altLang="zh-CN" sz="2800" b="1" dirty="0">
                <a:effectLst>
                  <a:glow rad="177800">
                    <a:schemeClr val="tx1"/>
                  </a:glow>
                </a:effectLst>
                <a:latin typeface="Arial" charset="0"/>
                <a:ea typeface="ＭＳ Ｐゴシック" charset="0"/>
              </a:rPr>
            </a:br>
            <a:r>
              <a:rPr lang="zh-CN" altLang="en-US" sz="2800" b="1" dirty="0">
                <a:effectLst>
                  <a:glow rad="177800">
                    <a:schemeClr val="tx1"/>
                  </a:glow>
                </a:effectLst>
                <a:latin typeface="Arial" charset="0"/>
                <a:ea typeface="ＭＳ Ｐゴシック" charset="0"/>
              </a:rPr>
              <a:t>直到永永远远。</a:t>
            </a:r>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(22:5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5694677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神施加的管教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3521191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ea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dirty="0">
                <a:solidFill>
                  <a:srgbClr val="000000"/>
                </a:solidFill>
                <a:latin typeface="ＭＳ Ｐゴシック"/>
                <a:ea typeface="ＭＳ Ｐゴシック"/>
                <a:cs typeface="ＭＳ Ｐゴシック"/>
              </a:rPr>
              <a:t>得胜的，</a:t>
            </a:r>
          </a:p>
          <a:p>
            <a:pPr algn="ctr" eaLnBrk="0" hangingPunct="0"/>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eaLnBrk="0" hangingPunct="0"/>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eaLnBrk="0" hangingPunct="0">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138137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zh-CN" altLang="en-US" sz="4800" i="1" dirty="0">
                <a:solidFill>
                  <a:schemeClr val="tx1"/>
                </a:solidFill>
                <a:latin typeface="ＭＳ Ｐゴシック"/>
                <a:ea typeface="ＭＳ Ｐゴシック"/>
                <a:cs typeface="ＭＳ Ｐゴシック"/>
              </a:rPr>
              <a:t>我们会与主一同作王！</a:t>
            </a:r>
            <a:endParaRPr lang="en-US" sz="4800" i="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163713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基督：</a:t>
              </a:r>
              <a:br>
                <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rPr>
              </a:br>
              <a:endPar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25" name="TextBox 24"/>
            <p:cNvSpPr txBox="1"/>
            <p:nvPr/>
          </p:nvSpPr>
          <p:spPr>
            <a:xfrm>
              <a:off x="2999918" y="2428272"/>
              <a:ext cx="2963986" cy="1200362"/>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称赞</a:t>
              </a: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没有</a:t>
              </a: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23" name="TextBox 22"/>
            <p:cNvSpPr txBox="1"/>
            <p:nvPr/>
          </p:nvSpPr>
          <p:spPr>
            <a:xfrm>
              <a:off x="2923257" y="1481765"/>
              <a:ext cx="3009454" cy="2678035"/>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指责</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eaLnBrk="0" hangingPunct="0"/>
              <a:r>
                <a:rPr lang="en-US" b="1" dirty="0">
                  <a:solidFill>
                    <a:srgbClr val="FFFFFF"/>
                  </a:solidFill>
                  <a:latin typeface="ＭＳ ゴシック"/>
                  <a:ea typeface="ＭＳ ゴシック"/>
                  <a:cs typeface="ＭＳ ゴシック"/>
                </a:rPr>
                <a:t>既如温水,</a:t>
              </a:r>
            </a:p>
            <a:p>
              <a:pPr algn="ctr" eaLnBrk="0" hangingPunct="0"/>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困苦</a:t>
              </a:r>
              <a:r>
                <a:rPr lang="zh-CN" altLang="zh-CN"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可怜，贫穷，瞎眼，赤身</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箴言</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要发热心，</a:t>
              </a:r>
              <a:endPar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要悔改。</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30" name="TextBox 29"/>
            <p:cNvSpPr txBox="1"/>
            <p:nvPr/>
          </p:nvSpPr>
          <p:spPr>
            <a:xfrm>
              <a:off x="2216875" y="739157"/>
              <a:ext cx="5008164" cy="1200459"/>
            </a:xfrm>
            <a:prstGeom prst="rect">
              <a:avLst/>
            </a:prstGeom>
            <a:noFill/>
          </p:spPr>
          <p:txBody>
            <a:bodyPr>
              <a:spAutoFit/>
            </a:bodyPr>
            <a:lstStyle/>
            <a:p>
              <a:pPr algn="ctr" eaLnBrk="0" hangingPunct="0">
                <a:defRPr/>
              </a:pPr>
              <a:r>
                <a:rPr lang="zh-CN" altLang="en-US" b="1" dirty="0">
                  <a:solidFill>
                    <a:srgbClr val="000000"/>
                  </a:solidFill>
                  <a:effectLst>
                    <a:outerShdw blurRad="38100" dist="38100" dir="2700000" algn="tl">
                      <a:srgbClr val="000000">
                        <a:alpha val="43137"/>
                      </a:srgbClr>
                    </a:outerShdw>
                  </a:effectLst>
                  <a:latin typeface="Arial"/>
                  <a:ea typeface="ＭＳ Ｐゴシック" charset="0"/>
                  <a:cs typeface="Arial"/>
                </a:rPr>
                <a:t>警告</a:t>
              </a:r>
              <a:endParaRPr lang="en-US"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000000"/>
                  </a:solidFill>
                  <a:effectLst>
                    <a:outerShdw blurRad="38100" dist="38100" dir="2700000" algn="tl">
                      <a:srgbClr val="000000">
                        <a:alpha val="43137"/>
                      </a:srgbClr>
                    </a:outerShdw>
                  </a:effectLst>
                  <a:latin typeface="Arial"/>
                  <a:ea typeface="ＭＳ Ｐゴシック" charset="0"/>
                  <a:cs typeface="Arial"/>
                </a:rPr>
                <a:t>没有</a:t>
              </a:r>
              <a:r>
                <a:rPr lang="en-US" b="1" dirty="0">
                  <a:solidFill>
                    <a:srgbClr val="000000"/>
                  </a:solidFill>
                  <a:effectLst>
                    <a:outerShdw blurRad="38100" dist="38100" dir="2700000" algn="tl">
                      <a:srgbClr val="000000">
                        <a:alpha val="43137"/>
                      </a:srgbClr>
                    </a:outerShdw>
                  </a:effectLst>
                  <a:latin typeface="Arial"/>
                  <a:ea typeface="ＭＳ Ｐゴシック" charset="0"/>
                  <a:cs typeface="Arial"/>
                </a:rPr>
                <a:t>!</a:t>
              </a: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00"/>
                </a:solidFill>
                <a:effectLst>
                  <a:outerShdw blurRad="38100" dist="38100" dir="2700000" algn="tl">
                    <a:srgbClr val="000000">
                      <a:alpha val="43137"/>
                    </a:srgbClr>
                  </a:outerShdw>
                </a:effectLst>
                <a:latin typeface="Arial"/>
                <a:ea typeface="ＭＳ Ｐゴシック" charset="0"/>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grpSp>
        <p:nvGrpSpPr>
          <p:cNvPr id="13" name="Group 12"/>
          <p:cNvGrpSpPr>
            <a:grpSpLocks noChangeAspect="1"/>
          </p:cNvGrpSpPr>
          <p:nvPr/>
        </p:nvGrpSpPr>
        <p:grpSpPr bwMode="auto">
          <a:xfrm>
            <a:off x="1207404" y="333375"/>
            <a:ext cx="6696075" cy="6694488"/>
            <a:chOff x="1612532" y="1119997"/>
            <a:chExt cx="5904656" cy="5688632"/>
          </a:xfrm>
        </p:grpSpPr>
        <p:sp>
          <p:nvSpPr>
            <p:cNvPr id="802833" name="Oval 4"/>
            <p:cNvSpPr>
              <a:spLocks noChangeArrowheads="1"/>
            </p:cNvSpPr>
            <p:nvPr/>
          </p:nvSpPr>
          <p:spPr bwMode="auto">
            <a:xfrm>
              <a:off x="1612532" y="1119997"/>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15" name="TextBox 14"/>
            <p:cNvSpPr txBox="1"/>
            <p:nvPr/>
          </p:nvSpPr>
          <p:spPr>
            <a:xfrm>
              <a:off x="3197186" y="1119997"/>
              <a:ext cx="2743747" cy="1647656"/>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承诺</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en-US" dirty="0">
                  <a:solidFill>
                    <a:srgbClr val="000000"/>
                  </a:solidFill>
                  <a:latin typeface="Comic Sans MS" charset="0"/>
                  <a:ea typeface="ＭＳ Ｐゴシック" charset="0"/>
                </a:rPr>
                <a:t> </a:t>
              </a:r>
              <a:r>
                <a:rPr lang="en-US" b="1" dirty="0" err="1">
                  <a:solidFill>
                    <a:srgbClr val="FFFFFF"/>
                  </a:solidFill>
                  <a:latin typeface="ＭＳ ゴシック"/>
                  <a:ea typeface="ＭＳ ゴシック"/>
                  <a:cs typeface="ＭＳ ゴシック"/>
                </a:rPr>
                <a:t>得胜的,我必将神乐园中生命树的果子赐</a:t>
              </a:r>
              <a:r>
                <a:rPr lang="en-US" b="1" dirty="0">
                  <a:solidFill>
                    <a:srgbClr val="FFFFFF"/>
                  </a:solidFill>
                  <a:latin typeface="ＭＳ ゴシック"/>
                  <a:ea typeface="ＭＳ ゴシック"/>
                  <a:cs typeface="ＭＳ ゴシック"/>
                </a:rPr>
                <a:t> 给他吃</a:t>
              </a:r>
              <a:r>
                <a:rPr lang="zh-CN" altLang="en-US" b="1" dirty="0">
                  <a:solidFill>
                    <a:srgbClr val="FFFFFF"/>
                  </a:solidFill>
                  <a:latin typeface="ＭＳ ゴシック"/>
                  <a:ea typeface="ＭＳ ゴシック"/>
                  <a:cs typeface="ＭＳ ゴシック"/>
                </a:rPr>
                <a:t>。</a:t>
              </a:r>
              <a:endParaRPr lang="en-US" b="1" dirty="0">
                <a:solidFill>
                  <a:srgbClr val="FFFFFF"/>
                </a:solidFill>
                <a:latin typeface="ＭＳ ゴシック"/>
                <a:ea typeface="ＭＳ ゴシック"/>
                <a:cs typeface="ＭＳ ゴシック"/>
              </a:endParaRPr>
            </a:p>
          </p:txBody>
        </p:sp>
      </p:gr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pPr eaLnBrk="0" hangingPunct="0"/>
            <a:endParaRPr lang="en-US" dirty="0">
              <a:solidFill>
                <a:srgbClr val="000000"/>
              </a:solidFill>
              <a:latin typeface="Comic Sans MS" charset="0"/>
              <a:ea typeface="ＭＳ Ｐゴシック" charset="0"/>
            </a:endParaRPr>
          </a:p>
        </p:txBody>
      </p:sp>
    </p:spTree>
    <p:extLst>
      <p:ext uri="{BB962C8B-B14F-4D97-AF65-F5344CB8AC3E}">
        <p14:creationId xmlns:p14="http://schemas.microsoft.com/office/powerpoint/2010/main" val="50441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ea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dirty="0">
                <a:solidFill>
                  <a:srgbClr val="000000"/>
                </a:solidFill>
                <a:latin typeface="ＭＳ Ｐゴシック"/>
                <a:ea typeface="ＭＳ Ｐゴシック"/>
                <a:cs typeface="ＭＳ Ｐゴシック"/>
              </a:rPr>
              <a:t>得胜的，</a:t>
            </a:r>
          </a:p>
          <a:p>
            <a:pPr algn="ctr" eaLnBrk="0" hangingPunct="0"/>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eaLnBrk="0" hangingPunct="0"/>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eaLnBrk="0" hangingPunct="0">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138137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28" y="317500"/>
            <a:ext cx="9144000" cy="6217920"/>
          </a:xfrm>
          <a:prstGeom prst="rect">
            <a:avLst/>
          </a:prstGeom>
        </p:spPr>
      </p:pic>
      <p:sp>
        <p:nvSpPr>
          <p:cNvPr id="111618" name="Rectangle 2"/>
          <p:cNvSpPr>
            <a:spLocks noGrp="1" noChangeArrowheads="1"/>
          </p:cNvSpPr>
          <p:nvPr>
            <p:ph type="ctrTitle"/>
          </p:nvPr>
        </p:nvSpPr>
        <p:spPr>
          <a:xfrm>
            <a:off x="-170234" y="296403"/>
            <a:ext cx="9440694" cy="2818284"/>
          </a:xfrm>
        </p:spPr>
        <p:txBody>
          <a:bodyPr/>
          <a:lstStyle/>
          <a:p>
            <a:r>
              <a:rPr lang="zh-CN" altLang="en-US" sz="6000" b="1" dirty="0">
                <a:effectLst>
                  <a:glow rad="177800">
                    <a:schemeClr val="tx1"/>
                  </a:glow>
                </a:effectLst>
                <a:latin typeface="Arial" charset="0"/>
                <a:ea typeface="ＭＳ Ｐゴシック" charset="0"/>
              </a:rPr>
              <a:t>你准备好统治世界了吗？</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07864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88777" y="213804"/>
            <a:ext cx="8763000" cy="838200"/>
          </a:xfrm>
        </p:spPr>
        <p:txBody>
          <a:bodyPr/>
          <a:lstStyle/>
          <a:p>
            <a:r>
              <a:rPr lang="zh-CN" altLang="en-US" sz="9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基督的通知</a:t>
            </a:r>
            <a:endParaRPr lang="en-US" sz="9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zh-CN"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诗篇</a:t>
            </a:r>
            <a:r>
              <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 2:8-9 </a:t>
            </a:r>
            <a:r>
              <a:rPr kumimoji="0" lang="zh-CN"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被引用在 启示录</a:t>
            </a:r>
            <a:r>
              <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 2:27</a:t>
            </a:r>
          </a:p>
        </p:txBody>
      </p:sp>
    </p:spTree>
    <p:extLst>
      <p:ext uri="{BB962C8B-B14F-4D97-AF65-F5344CB8AC3E}">
        <p14:creationId xmlns:p14="http://schemas.microsoft.com/office/powerpoint/2010/main" val="1350714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专题研究时刻</a:t>
            </a:r>
            <a:r>
              <a:rPr lang="en-US" altLang="zh-CN" b="1" dirty="0">
                <a:latin typeface="Microsoft YaHei UI" panose="020B0503020204020204" pitchFamily="34" charset="-122"/>
                <a:ea typeface="Microsoft YaHei UI" panose="020B0503020204020204" pitchFamily="34" charset="-122"/>
                <a:cs typeface="Arial" charset="0"/>
              </a:rPr>
              <a:t>…</a:t>
            </a:r>
            <a:endParaRPr lang="en-US" b="1" dirty="0">
              <a:latin typeface="Microsoft YaHei UI" panose="020B0503020204020204" pitchFamily="34" charset="-122"/>
              <a:ea typeface="Microsoft YaHei UI" panose="020B0503020204020204" pitchFamily="34" charset="-122"/>
              <a:cs typeface="Arial" charset="0"/>
            </a:endParaRPr>
          </a:p>
        </p:txBody>
      </p:sp>
      <p:sp>
        <p:nvSpPr>
          <p:cNvPr id="24579" name="Rectangle 3"/>
          <p:cNvSpPr>
            <a:spLocks noGrp="1" noChangeArrowheads="1"/>
          </p:cNvSpPr>
          <p:nvPr>
            <p:ph type="body" idx="1"/>
          </p:nvPr>
        </p:nvSpPr>
        <p:spPr>
          <a:xfrm>
            <a:off x="1173163" y="914400"/>
            <a:ext cx="5075237" cy="3162672"/>
          </a:xfrm>
        </p:spPr>
        <p:txBody>
          <a:bodyPr/>
          <a:lstStyle/>
          <a:p>
            <a:pPr lvl="0" eaLnBrk="1" hangingPunct="1">
              <a:lnSpc>
                <a:spcPct val="90000"/>
              </a:lnSpc>
              <a:buClr>
                <a:srgbClr val="0099CC"/>
              </a:buClr>
              <a:buFont typeface="Wingdings" pitchFamily="2" charset="2"/>
              <a:buChar char="n"/>
            </a:pPr>
            <a:r>
              <a:rPr lang="zh-CN" altLang="en-US" dirty="0">
                <a:solidFill>
                  <a:srgbClr val="000000"/>
                </a:solidFill>
                <a:latin typeface="Microsoft YaHei UI" panose="020B0503020204020204" pitchFamily="34" charset="-122"/>
                <a:ea typeface="Microsoft YaHei UI" panose="020B0503020204020204" pitchFamily="34" charset="-122"/>
              </a:rPr>
              <a:t>假设二个</a:t>
            </a:r>
            <a:r>
              <a:rPr lang="zh-CN" altLang="en-US" u="sng" dirty="0">
                <a:solidFill>
                  <a:srgbClr val="000000"/>
                </a:solidFill>
                <a:latin typeface="Microsoft YaHei UI" panose="020B0503020204020204" pitchFamily="34" charset="-122"/>
                <a:ea typeface="Microsoft YaHei UI" panose="020B0503020204020204" pitchFamily="34" charset="-122"/>
              </a:rPr>
              <a:t>耶和华见证</a:t>
            </a:r>
            <a:r>
              <a:rPr lang="zh-CN" altLang="en-US" dirty="0">
                <a:solidFill>
                  <a:srgbClr val="000000"/>
                </a:solidFill>
                <a:latin typeface="Microsoft YaHei UI" panose="020B0503020204020204" pitchFamily="34" charset="-122"/>
                <a:ea typeface="Microsoft YaHei UI" panose="020B0503020204020204" pitchFamily="34" charset="-122"/>
              </a:rPr>
              <a:t>的教徒来到您的门前。您将邀请他们进入您的家里面吗</a:t>
            </a: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为什么呢</a:t>
            </a:r>
            <a:r>
              <a:rPr lang="en-US" altLang="zh-CN" dirty="0">
                <a:solidFill>
                  <a:srgbClr val="000000"/>
                </a:solidFill>
                <a:latin typeface="Microsoft YaHei UI" panose="020B0503020204020204" pitchFamily="34" charset="-122"/>
                <a:ea typeface="Microsoft YaHei UI" panose="020B0503020204020204" pitchFamily="34" charset="-122"/>
              </a:rPr>
              <a:t>?</a:t>
            </a:r>
          </a:p>
          <a:p>
            <a:pPr lvl="0" eaLnBrk="1" hangingPunct="1">
              <a:lnSpc>
                <a:spcPct val="90000"/>
              </a:lnSpc>
              <a:buClr>
                <a:srgbClr val="0099CC"/>
              </a:buClr>
              <a:buFont typeface="Wingdings" pitchFamily="2" charset="2"/>
              <a:buChar char="n"/>
            </a:pP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请进入你所选择的小组</a:t>
            </a:r>
            <a:r>
              <a:rPr lang="en-US" altLang="zh-CN" dirty="0">
                <a:solidFill>
                  <a:srgbClr val="000000"/>
                </a:solidFill>
                <a:latin typeface="Microsoft YaHei UI" panose="020B0503020204020204" pitchFamily="34" charset="-122"/>
                <a:ea typeface="Microsoft YaHei UI" panose="020B0503020204020204" pitchFamily="34" charset="-122"/>
              </a:rPr>
              <a:t>...</a:t>
            </a:r>
            <a:endParaRPr lang="en-US" altLang="en-US" dirty="0">
              <a:solidFill>
                <a:srgbClr val="000000"/>
              </a:solidFill>
              <a:latin typeface="Microsoft YaHei UI" panose="020B0503020204020204" pitchFamily="34" charset="-122"/>
              <a:ea typeface="Microsoft YaHei UI" panose="020B0503020204020204" pitchFamily="34" charset="-122"/>
            </a:endParaRP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不让他们进来</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让他们</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进来</a:t>
            </a:r>
          </a:p>
        </p:txBody>
      </p:sp>
      <p:sp>
        <p:nvSpPr>
          <p:cNvPr id="128005" name="Text Box 6"/>
          <p:cNvSpPr txBox="1">
            <a:spLocks noChangeArrowheads="1"/>
          </p:cNvSpPr>
          <p:nvPr/>
        </p:nvSpPr>
        <p:spPr bwMode="auto">
          <a:xfrm>
            <a:off x="3779912" y="4254500"/>
            <a:ext cx="1728192" cy="46166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指挥台</a:t>
            </a:r>
            <a:endParaRPr kumimoji="0" lang="en-US"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看情形</a:t>
            </a: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27017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121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a:ea typeface="SimSun" pitchFamily="2" charset="-122"/>
                  <a:cs typeface="Arial"/>
                </a:rPr>
                <a:t>天 堂 </a:t>
              </a:r>
              <a:br>
                <a:rPr kumimoji="0" lang="zh-CN" altLang="en-US" sz="4400" b="1" i="0" u="none" strike="noStrike" kern="1200" cap="none" spc="0" normalizeH="0" baseline="0" noProof="0" dirty="0">
                  <a:ln>
                    <a:noFill/>
                  </a:ln>
                  <a:solidFill>
                    <a:srgbClr val="FFFFFF"/>
                  </a:solidFill>
                  <a:effectLst/>
                  <a:uLnTx/>
                  <a:uFillTx/>
                  <a:latin typeface="Arial"/>
                  <a:ea typeface="SimSun" pitchFamily="2" charset="-122"/>
                  <a:cs typeface="Arial"/>
                </a:rPr>
              </a:b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(21-22 </a:t>
              </a:r>
              <a:r>
                <a:rPr kumimoji="0" lang="zh-CN" altLang="en-US" sz="3600" b="1" i="0" u="none" strike="noStrike" kern="1200" cap="none" spc="0" normalizeH="0" baseline="0" noProof="0" dirty="0">
                  <a:ln>
                    <a:noFill/>
                  </a:ln>
                  <a:solidFill>
                    <a:srgbClr val="FFFFFF"/>
                  </a:solidFill>
                  <a:effectLst/>
                  <a:uLnTx/>
                  <a:uFillTx/>
                  <a:latin typeface="Arial"/>
                  <a:ea typeface="SimSun" pitchFamily="2" charset="-122"/>
                  <a:cs typeface="Arial"/>
                </a:rPr>
                <a:t>章</a:t>
              </a: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1" name="Rectangle 8"/>
            <p:cNvSpPr>
              <a:spLocks noChangeArrowheads="1"/>
            </p:cNvSpPr>
            <p:nvPr/>
          </p:nvSpPr>
          <p:spPr bwMode="auto">
            <a:xfrm>
              <a:off x="-96" y="3148"/>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Arial"/>
                  <a:ea typeface="SimSun" pitchFamily="2" charset="-122"/>
                  <a:cs typeface="Arial"/>
                </a:rPr>
                <a:t>再 來</a:t>
              </a:r>
              <a:br>
                <a:rPr kumimoji="0" lang="zh-CN" altLang="en-US" sz="4400" b="1" i="0" u="none" strike="noStrike" kern="1200" cap="none" spc="0" normalizeH="0" baseline="0" noProof="0" dirty="0">
                  <a:ln>
                    <a:noFill/>
                  </a:ln>
                  <a:solidFill>
                    <a:srgbClr val="FFFFFF"/>
                  </a:solidFill>
                  <a:effectLst/>
                  <a:uLnTx/>
                  <a:uFillTx/>
                  <a:latin typeface="Arial"/>
                  <a:ea typeface="SimSun" pitchFamily="2" charset="-122"/>
                  <a:cs typeface="Arial"/>
                </a:rPr>
              </a:b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(19 </a:t>
              </a:r>
              <a:r>
                <a:rPr kumimoji="0" lang="zh-CN" altLang="en-US" sz="3600" b="1" i="0" u="none" strike="noStrike" kern="1200" cap="none" spc="0" normalizeH="0" baseline="0" noProof="0" dirty="0">
                  <a:ln>
                    <a:noFill/>
                  </a:ln>
                  <a:solidFill>
                    <a:srgbClr val="FFFFFF"/>
                  </a:solidFill>
                  <a:effectLst/>
                  <a:uLnTx/>
                  <a:uFillTx/>
                  <a:latin typeface="Arial"/>
                  <a:ea typeface="SimSun" pitchFamily="2" charset="-122"/>
                  <a:cs typeface="Arial"/>
                </a:rPr>
                <a:t>章</a:t>
              </a: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a:ln>
                    <a:noFill/>
                  </a:ln>
                  <a:solidFill>
                    <a:srgbClr val="000000"/>
                  </a:solidFill>
                  <a:effectLst/>
                  <a:uLnTx/>
                  <a:uFillTx/>
                  <a:latin typeface="Arial"/>
                  <a:ea typeface="SimSun" pitchFamily="2" charset="-122"/>
                  <a:cs typeface="Arial"/>
                </a:rPr>
                <a:t>千 </a:t>
              </a:r>
              <a:r>
                <a:rPr kumimoji="0" lang="zh-CN" altLang="en-US" sz="4400" b="1" i="0" u="none" strike="noStrike" kern="1200" cap="none" spc="0" normalizeH="0" baseline="0" noProof="0">
                  <a:ln>
                    <a:noFill/>
                  </a:ln>
                  <a:solidFill>
                    <a:srgbClr val="000000"/>
                  </a:solidFill>
                  <a:effectLst/>
                  <a:uLnTx/>
                  <a:uFillTx/>
                  <a:latin typeface="Arial"/>
                  <a:ea typeface="SimSun" pitchFamily="2" charset="-122"/>
                  <a:cs typeface="Arial"/>
                </a:rPr>
                <a:t>禧</a:t>
              </a:r>
              <a:r>
                <a:rPr kumimoji="0" lang="zh-TW" altLang="en-US" sz="4400" b="1" i="0" u="none" strike="noStrike" kern="1200" cap="none" spc="0" normalizeH="0" baseline="0" noProof="0">
                  <a:ln>
                    <a:noFill/>
                  </a:ln>
                  <a:solidFill>
                    <a:srgbClr val="000000"/>
                  </a:solidFill>
                  <a:effectLst/>
                  <a:uLnTx/>
                  <a:uFillTx/>
                  <a:latin typeface="Arial"/>
                  <a:ea typeface="SimSun" pitchFamily="2" charset="-122"/>
                  <a:cs typeface="Arial"/>
                </a:rPr>
                <a:t> 年</a:t>
              </a:r>
              <a:r>
                <a:rPr kumimoji="0" lang="zh-CN" altLang="en-US" sz="4400" b="1" i="0" u="none" strike="noStrike" kern="1200" cap="none" spc="0" normalizeH="0" baseline="0" noProof="0">
                  <a:ln>
                    <a:noFill/>
                  </a:ln>
                  <a:solidFill>
                    <a:srgbClr val="000000"/>
                  </a:solidFill>
                  <a:effectLst/>
                  <a:uLnTx/>
                  <a:uFillTx/>
                  <a:latin typeface="Arial"/>
                  <a:ea typeface="SimSun" pitchFamily="2" charset="-122"/>
                  <a:cs typeface="Arial"/>
                </a:rPr>
                <a:t> </a:t>
              </a:r>
              <a:br>
                <a:rPr kumimoji="0" lang="zh-CN" altLang="en-US" sz="4400" b="1" i="0" u="none" strike="noStrike" kern="1200" cap="none" spc="0" normalizeH="0" baseline="0" noProof="0">
                  <a:ln>
                    <a:noFill/>
                  </a:ln>
                  <a:solidFill>
                    <a:srgbClr val="000000"/>
                  </a:solidFill>
                  <a:effectLst/>
                  <a:uLnTx/>
                  <a:uFillTx/>
                  <a:latin typeface="Arial"/>
                  <a:ea typeface="SimSun" pitchFamily="2" charset="-122"/>
                  <a:cs typeface="Arial"/>
                </a:rPr>
              </a:br>
              <a:r>
                <a:rPr kumimoji="0" lang="en-US" altLang="zh-CN" sz="3600" b="1" i="0" u="none" strike="noStrike" kern="1200" cap="none" spc="0" normalizeH="0" baseline="0" noProof="0">
                  <a:ln>
                    <a:noFill/>
                  </a:ln>
                  <a:solidFill>
                    <a:srgbClr val="000000"/>
                  </a:solidFill>
                  <a:effectLst/>
                  <a:uLnTx/>
                  <a:uFillTx/>
                  <a:latin typeface="Arial"/>
                  <a:ea typeface="SimSun" pitchFamily="2" charset="-122"/>
                  <a:cs typeface="Arial"/>
                </a:rPr>
                <a:t>(20 </a:t>
              </a:r>
              <a:r>
                <a:rPr kumimoji="0" lang="zh-CN" altLang="en-US" sz="3600" b="1" i="0" u="none" strike="noStrike" kern="1200" cap="none" spc="0" normalizeH="0" baseline="0" noProof="0">
                  <a:ln>
                    <a:noFill/>
                  </a:ln>
                  <a:solidFill>
                    <a:srgbClr val="000000"/>
                  </a:solidFill>
                  <a:effectLst/>
                  <a:uLnTx/>
                  <a:uFillTx/>
                  <a:latin typeface="Arial"/>
                  <a:ea typeface="SimSun" pitchFamily="2" charset="-122"/>
                  <a:cs typeface="Arial"/>
                </a:rPr>
                <a:t>章</a:t>
              </a:r>
              <a:r>
                <a:rPr kumimoji="0" lang="en-US" altLang="zh-CN" sz="3600" b="1" i="0" u="none" strike="noStrike" kern="1200" cap="none" spc="0" normalizeH="0" baseline="0" noProof="0">
                  <a:ln>
                    <a:noFill/>
                  </a:ln>
                  <a:solidFill>
                    <a:srgbClr val="000000"/>
                  </a:solidFill>
                  <a:effectLst/>
                  <a:uLnTx/>
                  <a:uFillTx/>
                  <a:latin typeface="Arial"/>
                  <a:ea typeface="SimSun" pitchFamily="2" charset="-122"/>
                  <a:cs typeface="Arial"/>
                </a:rPr>
                <a:t>)</a:t>
              </a:r>
            </a:p>
          </p:txBody>
        </p:sp>
      </p:grpSp>
      <p:sp>
        <p:nvSpPr>
          <p:cNvPr id="14"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3089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zh-CN" altLang="en-US" dirty="0">
                <a:latin typeface="PerryGothic Regular" charset="0"/>
              </a:rPr>
              <a:t>启 示 录 </a:t>
            </a:r>
            <a:r>
              <a:rPr lang="en-US" altLang="zh-CN" dirty="0">
                <a:latin typeface="PerryGothic Regular" charset="0"/>
              </a:rPr>
              <a:t>20:4</a:t>
            </a:r>
            <a:endParaRPr lang="en-US" sz="1800" dirty="0">
              <a:latin typeface="PerryGothic Regular" charset="0"/>
            </a:endParaRP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altLang="zh-CN" sz="3600" baseline="30000" dirty="0">
                <a:solidFill>
                  <a:srgbClr val="000000"/>
                </a:solidFill>
                <a:latin typeface="Arial" charset="0"/>
                <a:ea typeface="ＭＳ Ｐゴシック" charset="0"/>
              </a:rPr>
              <a:t>4</a:t>
            </a:r>
            <a:r>
              <a:rPr lang="en-US" altLang="zh-CN" sz="3600" dirty="0">
                <a:solidFill>
                  <a:srgbClr val="000000"/>
                </a:solidFill>
                <a:latin typeface="Arial" charset="0"/>
                <a:ea typeface="ＭＳ Ｐゴシック" charset="0"/>
              </a:rPr>
              <a:t> </a:t>
            </a:r>
            <a:r>
              <a:rPr lang="zh-CN" altLang="en-US" sz="3600" dirty="0">
                <a:solidFill>
                  <a:srgbClr val="000000"/>
                </a:solidFill>
                <a:latin typeface="Arial" charset="0"/>
                <a:ea typeface="ＭＳ Ｐゴシック" charset="0"/>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a:t>
            </a:r>
            <a:endParaRPr lang="en-US" sz="36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7160883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1730" y="1598414"/>
            <a:ext cx="5518738" cy="4116586"/>
          </a:xfrm>
        </p:spPr>
        <p:txBody>
          <a:bodyPr rIns="116868"/>
          <a:lstStyle/>
          <a:p>
            <a:pPr marL="39056" indent="0" eaLnBrk="1" hangingPunct="1">
              <a:defRPr/>
            </a:pPr>
            <a:r>
              <a:rPr lang="zh-CN" altLang="en-US" sz="5600" b="1" dirty="0">
                <a:latin typeface="Times New Roman" charset="0"/>
                <a:ea typeface="宋体" charset="0"/>
                <a:cs typeface="宋体" charset="0"/>
              </a:rPr>
              <a:t>“</a:t>
            </a:r>
            <a:r>
              <a:rPr lang="zh-CN" altLang="en-US" sz="5600" b="1" dirty="0">
                <a:latin typeface="Arial Bold" charset="0"/>
                <a:ea typeface="宋体" charset="0"/>
                <a:cs typeface="宋体" charset="0"/>
                <a:sym typeface="Arial Bold" charset="0"/>
              </a:rPr>
              <a:t>岂不知</a:t>
            </a:r>
            <a:r>
              <a:rPr lang="zh-CN" altLang="en-US" sz="5600" b="1" dirty="0">
                <a:solidFill>
                  <a:schemeClr val="accent2">
                    <a:lumMod val="50000"/>
                  </a:schemeClr>
                </a:solidFill>
                <a:latin typeface="Arial Bold" charset="0"/>
                <a:ea typeface="宋体" charset="0"/>
                <a:cs typeface="宋体" charset="0"/>
                <a:sym typeface="Arial Bold" charset="0"/>
              </a:rPr>
              <a:t>圣徒要审判世界么</a:t>
            </a:r>
            <a:r>
              <a:rPr lang="en-US" altLang="zh-CN" sz="5600" b="1" dirty="0">
                <a:latin typeface="Tahoma" charset="0"/>
                <a:ea typeface="宋体" charset="0"/>
                <a:cs typeface="宋体" charset="0"/>
              </a:rPr>
              <a:t>?</a:t>
            </a:r>
            <a:r>
              <a:rPr lang="en-US" altLang="zh-CN" sz="5600" b="1" dirty="0">
                <a:latin typeface="Times New Roman" charset="0"/>
                <a:ea typeface="宋体" charset="0"/>
                <a:cs typeface="宋体" charset="0"/>
              </a:rPr>
              <a:t>”</a:t>
            </a:r>
            <a:br>
              <a:rPr lang="en-US" altLang="zh-CN" sz="5600" b="1" dirty="0">
                <a:latin typeface="ＭＳ Ｐゴシック" charset="0"/>
                <a:ea typeface="宋体" charset="0"/>
                <a:cs typeface="宋体" charset="0"/>
                <a:sym typeface="ＭＳ Ｐゴシック" charset="0"/>
              </a:rPr>
            </a:br>
            <a:r>
              <a:rPr lang="en-US" altLang="zh-CN" sz="5600" b="1" dirty="0">
                <a:latin typeface="Tahoma" charset="0"/>
                <a:ea typeface="宋体" charset="0"/>
                <a:cs typeface="宋体" charset="0"/>
              </a:rPr>
              <a:t>(</a:t>
            </a:r>
            <a:r>
              <a:rPr lang="zh-CN" altLang="en-US" sz="5600" b="1" dirty="0">
                <a:latin typeface="Tahoma" charset="0"/>
                <a:ea typeface="宋体" charset="0"/>
                <a:cs typeface="宋体" charset="0"/>
              </a:rPr>
              <a:t>林前六</a:t>
            </a:r>
            <a:r>
              <a:rPr lang="en-US" altLang="zh-CN" sz="5600" b="1" dirty="0">
                <a:latin typeface="Tahoma" charset="0"/>
                <a:ea typeface="宋体" charset="0"/>
                <a:cs typeface="宋体" charset="0"/>
              </a:rPr>
              <a:t>2</a:t>
            </a:r>
            <a:r>
              <a:rPr lang="zh-CN" altLang="en-US" sz="5600" b="1" dirty="0">
                <a:latin typeface="Tahoma" charset="0"/>
                <a:ea typeface="宋体" charset="0"/>
                <a:cs typeface="宋体" charset="0"/>
              </a:rPr>
              <a:t>上</a:t>
            </a:r>
            <a:r>
              <a:rPr lang="en-US" altLang="zh-CN" sz="5600" b="1" dirty="0">
                <a:latin typeface="Tahoma" charset="0"/>
                <a:ea typeface="宋体" charset="0"/>
                <a:cs typeface="宋体" charset="0"/>
              </a:rPr>
              <a:t>)</a:t>
            </a:r>
          </a:p>
        </p:txBody>
      </p:sp>
    </p:spTree>
    <p:extLst>
      <p:ext uri="{BB962C8B-B14F-4D97-AF65-F5344CB8AC3E}">
        <p14:creationId xmlns:p14="http://schemas.microsoft.com/office/powerpoint/2010/main" val="16575886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ru-RU"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我们若能坚忍，</a:t>
            </a:r>
            <a:br>
              <a:rPr lang="en-US" altLang="zh-CN" b="1" dirty="0">
                <a:effectLst>
                  <a:glow rad="177800">
                    <a:schemeClr val="tx1"/>
                  </a:glow>
                </a:effectLst>
                <a:latin typeface="Arial" charset="0"/>
                <a:ea typeface="ＭＳ Ｐゴシック" charset="0"/>
              </a:rPr>
            </a:br>
            <a:r>
              <a:rPr lang="zh-CN" altLang="en-US" sz="5400" b="1" dirty="0">
                <a:solidFill>
                  <a:srgbClr val="FFFF00"/>
                </a:solidFill>
                <a:effectLst>
                  <a:glow rad="177800">
                    <a:schemeClr val="tx1"/>
                  </a:glow>
                </a:effectLst>
                <a:latin typeface="Arial" charset="0"/>
                <a:ea typeface="ＭＳ Ｐゴシック" charset="0"/>
              </a:rPr>
              <a:t>就必与他一同作王</a:t>
            </a:r>
            <a:r>
              <a:rPr lang="ru-RU" sz="6000" b="1" dirty="0">
                <a:solidFill>
                  <a:srgbClr val="FFFF00"/>
                </a:solidFill>
                <a:effectLst>
                  <a:glow rad="177800">
                    <a:schemeClr val="tx1"/>
                  </a:glow>
                </a:effectLst>
                <a:latin typeface="Arial" charset="0"/>
                <a:ea typeface="ＭＳ Ｐゴシック" charset="0"/>
              </a:rPr>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提后</a:t>
            </a:r>
            <a:r>
              <a:rPr lang="en-US" b="1" dirty="0">
                <a:effectLst>
                  <a:glow rad="177800">
                    <a:schemeClr val="tx1"/>
                  </a:glow>
                </a:effectLst>
                <a:latin typeface="Arial" charset="0"/>
                <a:ea typeface="ＭＳ Ｐゴシック" charset="0"/>
              </a:rPr>
              <a:t>2:12 </a:t>
            </a:r>
            <a:r>
              <a:rPr lang="zh-CN" altLang="en-US" b="1" dirty="0">
                <a:effectLst>
                  <a:glow rad="177800">
                    <a:schemeClr val="tx1"/>
                  </a:glow>
                </a:effectLst>
                <a:latin typeface="Arial" charset="0"/>
                <a:ea typeface="ＭＳ Ｐゴシック" charset="0"/>
              </a:rPr>
              <a:t>ＣＮＶＳ</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19346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4000" b="1" dirty="0">
                <a:effectLst>
                  <a:glow rad="177800">
                    <a:schemeClr val="tx1"/>
                  </a:glow>
                </a:effectLst>
                <a:latin typeface="Arial" charset="0"/>
                <a:ea typeface="ＭＳ Ｐゴシック" charset="0"/>
              </a:rPr>
              <a:t>"</a:t>
            </a:r>
            <a:r>
              <a:rPr lang="zh-TW" altLang="en-US" sz="4000" dirty="0">
                <a:solidFill>
                  <a:srgbClr val="FFFF00"/>
                </a:solidFill>
              </a:rPr>
              <a:t>得胜的， 我必定赐他和我一同坐在我的宝座上</a:t>
            </a:r>
            <a:r>
              <a:rPr lang="zh-TW" altLang="en-US" sz="4000" dirty="0"/>
              <a:t>， 正像我得了胜和我父一同坐在他的宝座上</a:t>
            </a:r>
            <a:br>
              <a:rPr lang="en-US" altLang="zh-TW" sz="4000" dirty="0"/>
            </a:br>
            <a:r>
              <a:rPr lang="zh-TW" altLang="en-US" sz="4000" dirty="0"/>
              <a:t>一样</a:t>
            </a:r>
            <a:r>
              <a:rPr lang="en-US" sz="40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zh-CN" altLang="en-US" sz="3600" dirty="0"/>
              <a:t>启示录</a:t>
            </a:r>
            <a:r>
              <a:rPr lang="en-US" sz="3600" b="1" dirty="0">
                <a:effectLst>
                  <a:glow rad="177800">
                    <a:schemeClr val="tx1"/>
                  </a:glow>
                </a:effectLst>
                <a:latin typeface="Arial" charset="0"/>
                <a:ea typeface="ＭＳ Ｐゴシック" charset="0"/>
              </a:rPr>
              <a:t>3:21 </a:t>
            </a:r>
            <a:br>
              <a:rPr lang="en-US" sz="3600" b="1" dirty="0">
                <a:effectLst>
                  <a:glow rad="177800">
                    <a:schemeClr val="tx1"/>
                  </a:glow>
                </a:effectLst>
                <a:latin typeface="Arial" charset="0"/>
                <a:ea typeface="ＭＳ Ｐゴシック" charset="0"/>
              </a:rPr>
            </a:br>
            <a:r>
              <a:rPr lang="en-US" sz="3200" b="1" dirty="0" err="1">
                <a:solidFill>
                  <a:prstClr val="white"/>
                </a:solidFill>
                <a:effectLst>
                  <a:glow rad="165100">
                    <a:prstClr val="black"/>
                  </a:glow>
                </a:effectLst>
                <a:ea typeface="ＭＳ Ｐゴシック" charset="0"/>
              </a:rPr>
              <a:t>新译本</a:t>
            </a:r>
            <a:r>
              <a:rPr lang="en-US" sz="3200" b="1" dirty="0">
                <a:solidFill>
                  <a:prstClr val="white"/>
                </a:solidFill>
                <a:effectLst>
                  <a:glow rad="165100">
                    <a:prstClr val="black"/>
                  </a:glow>
                </a:effectLst>
                <a:ea typeface="ＭＳ Ｐゴシック" charset="0"/>
              </a:rPr>
              <a:t> </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26443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zh-CN" altLang="en-US" sz="5400" dirty="0">
                <a:latin typeface="MS PGothic" panose="020B0600070205080204" pitchFamily="34" charset="-128"/>
                <a:ea typeface="MS PGothic" panose="020B0600070205080204" pitchFamily="34" charset="-128"/>
              </a:rPr>
              <a:t>然而，仍然有神的管教。。。</a:t>
            </a:r>
            <a:endParaRPr lang="en-US" sz="54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36217531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zh-CN" altLang="en-US" sz="3600" b="1" dirty="0">
                <a:ea typeface="ＭＳ Ｐゴシック" charset="0"/>
              </a:rPr>
              <a:t>亚拿尼亚与撒非拉</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algn="ctr">
              <a:defRPr/>
            </a:pP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使徒</a:t>
            </a:r>
            <a:r>
              <a:rPr lang="en-US" sz="3600" b="1" dirty="0">
                <a:solidFill>
                  <a:srgbClr val="FFFFFF"/>
                </a:solidFill>
                <a:effectLst>
                  <a:outerShdw blurRad="38100" dist="38100" dir="2700000" algn="tl">
                    <a:srgbClr val="000000"/>
                  </a:outerShdw>
                </a:effectLst>
                <a:latin typeface="Arial"/>
                <a:ea typeface="ＭＳ Ｐゴシック" charset="0"/>
                <a:cs typeface="Arial"/>
              </a:rPr>
              <a:t>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29" y="764704"/>
            <a:ext cx="4847281" cy="5067300"/>
          </a:xfrm>
          <a:prstGeom prst="rect">
            <a:avLst/>
          </a:prstGeom>
        </p:spPr>
      </p:pic>
    </p:spTree>
    <p:extLst>
      <p:ext uri="{BB962C8B-B14F-4D97-AF65-F5344CB8AC3E}">
        <p14:creationId xmlns:p14="http://schemas.microsoft.com/office/powerpoint/2010/main" val="19448906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zh-CN" altLang="en-US" sz="4800" b="1" dirty="0">
                <a:effectLst>
                  <a:outerShdw blurRad="38100" dist="38100" dir="2700000" algn="tl">
                    <a:srgbClr val="000000">
                      <a:alpha val="43137"/>
                    </a:srgbClr>
                  </a:outerShdw>
                </a:effectLst>
              </a:rPr>
              <a:t>信徒可以被“取消资格”</a:t>
            </a:r>
            <a:endParaRPr lang="en-US" sz="48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13508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难道你们不知道，在场上赛跑的人，虽然大家都跑，但得奖的只有一个人吗？你们都应当这样跑，好叫你们可以得奖。 </a:t>
            </a:r>
            <a:r>
              <a:rPr lang="en-US" altLang="zh-CN" sz="2800" b="1" baseline="30000" dirty="0">
                <a:effectLst>
                  <a:glow rad="127000">
                    <a:schemeClr val="tx1"/>
                  </a:glow>
                </a:effectLst>
                <a:latin typeface="Arial" charset="0"/>
                <a:ea typeface="ＭＳ Ｐゴシック" charset="0"/>
                <a:cs typeface="ＭＳ Ｐゴシック" charset="0"/>
              </a:rPr>
              <a:t>25</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凡参加运动比赛的，在一切事上都有节制；他们这样作，不过要得到能坏的冠冕，我们却是要得不朽的冠冕。 </a:t>
            </a:r>
            <a:endParaRPr lang="en-US" altLang="zh-CN" sz="2800" b="1" dirty="0">
              <a:effectLst>
                <a:glow rad="127000">
                  <a:schemeClr val="tx1"/>
                </a:glow>
              </a:effectLst>
              <a:latin typeface="Arial" charset="0"/>
              <a:ea typeface="ＭＳ Ｐゴシック" charset="0"/>
              <a:cs typeface="ＭＳ Ｐゴシック" charset="0"/>
            </a:endParaRPr>
          </a:p>
          <a:p>
            <a:pPr>
              <a:defRPr/>
            </a:pPr>
            <a:r>
              <a:rPr lang="en-US" altLang="zh-CN" sz="2800" b="1" baseline="30000" dirty="0">
                <a:effectLst>
                  <a:glow rad="127000">
                    <a:schemeClr val="tx1"/>
                  </a:glow>
                </a:effectLst>
                <a:latin typeface="Arial" charset="0"/>
                <a:ea typeface="ＭＳ Ｐゴシック" charset="0"/>
                <a:cs typeface="ＭＳ Ｐゴシック" charset="0"/>
              </a:rPr>
              <a:t>26</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所以我奔跑，不是没有目标的；我斗拳，不是打空气的。</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27 </a:t>
            </a:r>
            <a:r>
              <a:rPr lang="zh-CN" altLang="en-US" sz="2800" b="1" dirty="0">
                <a:effectLst>
                  <a:glow rad="127000">
                    <a:schemeClr val="tx1"/>
                  </a:glow>
                </a:effectLst>
                <a:latin typeface="Arial" charset="0"/>
                <a:ea typeface="ＭＳ Ｐゴシック" charset="0"/>
                <a:cs typeface="ＭＳ Ｐゴシック" charset="0"/>
              </a:rPr>
              <a:t>我要克制自己的身体，叫身体服我，免得我传了给别人，自己反而落选了。</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林前 </a:t>
            </a:r>
            <a:r>
              <a:rPr lang="en-US" sz="2800" b="1" dirty="0">
                <a:effectLst>
                  <a:glow rad="127000">
                    <a:schemeClr val="tx1"/>
                  </a:glow>
                </a:effectLst>
                <a:latin typeface="Arial" charset="0"/>
                <a:ea typeface="ＭＳ Ｐゴシック" charset="0"/>
                <a:cs typeface="ＭＳ Ｐゴシック" charset="0"/>
              </a:rPr>
              <a:t>9:24-27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9728726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11:27-29</a:t>
            </a:r>
            <a:r>
              <a:rPr lang="en-US" sz="3600" u="sng" dirty="0">
                <a:solidFill>
                  <a:schemeClr val="bg1"/>
                </a:solidFill>
                <a:latin typeface="Arial" charset="0"/>
                <a:ea typeface="ＭＳ Ｐゴシック" charset="0"/>
                <a:cs typeface="ＭＳ Ｐゴシック" charset="0"/>
              </a:rPr>
              <a:t> (</a:t>
            </a:r>
            <a:r>
              <a:rPr lang="zh-CN" altLang="en-US" sz="3600" u="sng" dirty="0">
                <a:solidFill>
                  <a:schemeClr val="bg1"/>
                </a:solidFill>
                <a:latin typeface="Arial" charset="0"/>
                <a:ea typeface="ＭＳ Ｐゴシック" charset="0"/>
                <a:cs typeface="ＭＳ Ｐゴシック" charset="0"/>
              </a:rPr>
              <a:t>ＣＮＶＳ</a:t>
            </a:r>
            <a:r>
              <a:rPr lang="en-US" sz="3600" u="sng" dirty="0">
                <a:solidFill>
                  <a:schemeClr val="bg1"/>
                </a:solidFill>
                <a:latin typeface="Arial" charset="0"/>
                <a:ea typeface="ＭＳ Ｐゴシック" charset="0"/>
                <a:cs typeface="ＭＳ Ｐゴシック" charset="0"/>
              </a:rPr>
              <a:t>)</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3600" b="1" dirty="0">
                <a:solidFill>
                  <a:srgbClr val="FFFFFF"/>
                </a:solidFill>
              </a:rPr>
              <a:t>因此，无论甚么人若用不合适的态度吃主的饼，喝主的杯，就是得罪主的身体、主的血</a:t>
            </a:r>
            <a:endParaRPr lang="en-US" altLang="zh-CN" sz="3600" b="1" dirty="0">
              <a:solidFill>
                <a:srgbClr val="FFFFFF"/>
              </a:solidFill>
            </a:endParaRPr>
          </a:p>
          <a:p>
            <a:pPr eaLnBrk="0" hangingPunct="0">
              <a:defRPr/>
            </a:pPr>
            <a:r>
              <a:rPr lang="zh-CN" altLang="en-US" sz="3600" b="1" dirty="0">
                <a:solidFill>
                  <a:srgbClr val="FFFFFF"/>
                </a:solidFill>
              </a:rPr>
              <a:t>了。 </a:t>
            </a:r>
            <a:r>
              <a:rPr lang="en-US" altLang="zh-CN" sz="3600" b="1" baseline="30000" dirty="0">
                <a:solidFill>
                  <a:srgbClr val="FFFFFF"/>
                </a:solidFill>
              </a:rPr>
              <a:t>28</a:t>
            </a:r>
            <a:r>
              <a:rPr lang="en-US" altLang="zh-CN" sz="3600" b="1" dirty="0">
                <a:solidFill>
                  <a:srgbClr val="FFFFFF"/>
                </a:solidFill>
              </a:rPr>
              <a:t> </a:t>
            </a:r>
            <a:r>
              <a:rPr lang="zh-CN" altLang="en-US" sz="3600" b="1" dirty="0">
                <a:solidFill>
                  <a:srgbClr val="FFFFFF"/>
                </a:solidFill>
              </a:rPr>
              <a:t>所以人应当省察自己，然后才吃这饼，喝这杯。 </a:t>
            </a:r>
            <a:r>
              <a:rPr lang="en-US" altLang="zh-CN" sz="3600" b="1" baseline="30000" dirty="0">
                <a:solidFill>
                  <a:srgbClr val="FFFFFF"/>
                </a:solidFill>
              </a:rPr>
              <a:t>29</a:t>
            </a:r>
            <a:r>
              <a:rPr lang="en-US" altLang="zh-CN" sz="3600" b="1" dirty="0">
                <a:solidFill>
                  <a:srgbClr val="FFFFFF"/>
                </a:solidFill>
              </a:rPr>
              <a:t> </a:t>
            </a:r>
            <a:r>
              <a:rPr lang="zh-CN" altLang="en-US" sz="3600" b="1" dirty="0">
                <a:solidFill>
                  <a:srgbClr val="FFFF00"/>
                </a:solidFill>
              </a:rPr>
              <a:t>因为那吃喝的人，如果不辨明是主的身体，就是吃喝定在自己的身上的罪了。</a:t>
            </a:r>
            <a:endParaRPr lang="en-US" sz="3200" dirty="0">
              <a:solidFill>
                <a:srgbClr val="FFFF00"/>
              </a:solidFill>
            </a:endParaRPr>
          </a:p>
        </p:txBody>
      </p:sp>
    </p:spTree>
    <p:extLst>
      <p:ext uri="{BB962C8B-B14F-4D97-AF65-F5344CB8AC3E}">
        <p14:creationId xmlns:p14="http://schemas.microsoft.com/office/powerpoint/2010/main" val="15233850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11:30-32</a:t>
            </a:r>
            <a:r>
              <a:rPr lang="en-US" sz="3600" u="sng" dirty="0">
                <a:solidFill>
                  <a:schemeClr val="bg1"/>
                </a:solidFill>
                <a:latin typeface="Arial" charset="0"/>
                <a:ea typeface="ＭＳ Ｐゴシック" charset="0"/>
                <a:cs typeface="ＭＳ Ｐゴシック" charset="0"/>
              </a:rPr>
              <a:t> (</a:t>
            </a:r>
            <a:r>
              <a:rPr lang="zh-CN" altLang="en-US" sz="3600" u="sng" dirty="0">
                <a:solidFill>
                  <a:schemeClr val="bg1"/>
                </a:solidFill>
                <a:latin typeface="Arial" charset="0"/>
                <a:ea typeface="ＭＳ Ｐゴシック" charset="0"/>
                <a:cs typeface="ＭＳ Ｐゴシック" charset="0"/>
              </a:rPr>
              <a:t>ＣＮＶＳ</a:t>
            </a:r>
            <a:r>
              <a:rPr lang="en-US" sz="3600" u="sng" dirty="0">
                <a:solidFill>
                  <a:schemeClr val="bg1"/>
                </a:solidFill>
                <a:latin typeface="Arial" charset="0"/>
                <a:ea typeface="ＭＳ Ｐゴシック" charset="0"/>
                <a:cs typeface="ＭＳ Ｐゴシック" charset="0"/>
              </a:rPr>
              <a:t>)</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baseline="30000" dirty="0">
                <a:solidFill>
                  <a:srgbClr val="FFFFFF"/>
                </a:solidFill>
              </a:rPr>
              <a:t>30 </a:t>
            </a:r>
            <a:r>
              <a:rPr lang="zh-CN" altLang="en-US" sz="3200" b="1" dirty="0">
                <a:solidFill>
                  <a:srgbClr val="FFFF00"/>
                </a:solidFill>
              </a:rPr>
              <a:t> 因此，你们中间有许多人是软弱的，患病的，而且死了（“死了”直译作“睡了”）的也不少。 </a:t>
            </a:r>
            <a:r>
              <a:rPr lang="en-US" altLang="zh-CN" sz="3200" b="1" baseline="30000" dirty="0">
                <a:solidFill>
                  <a:schemeClr val="bg1"/>
                </a:solidFill>
              </a:rPr>
              <a:t>31</a:t>
            </a:r>
            <a:r>
              <a:rPr lang="en-US" altLang="zh-CN" sz="3200" b="1" dirty="0">
                <a:solidFill>
                  <a:schemeClr val="bg1"/>
                </a:solidFill>
              </a:rPr>
              <a:t> </a:t>
            </a:r>
            <a:r>
              <a:rPr lang="zh-CN" altLang="en-US" sz="3200" b="1" dirty="0">
                <a:solidFill>
                  <a:schemeClr val="bg1"/>
                </a:solidFill>
              </a:rPr>
              <a:t>我们若仔细省察自己，就不会受审判了。</a:t>
            </a:r>
            <a:r>
              <a:rPr lang="zh-CN" altLang="en-US" sz="3200" b="1" baseline="30000" dirty="0">
                <a:solidFill>
                  <a:schemeClr val="bg1"/>
                </a:solidFill>
              </a:rPr>
              <a:t> </a:t>
            </a:r>
            <a:r>
              <a:rPr lang="en-US" altLang="zh-CN" sz="3200" b="1" baseline="30000" dirty="0">
                <a:solidFill>
                  <a:schemeClr val="bg1"/>
                </a:solidFill>
              </a:rPr>
              <a:t>32 </a:t>
            </a:r>
            <a:r>
              <a:rPr lang="zh-CN" altLang="en-US" sz="3200" b="1" dirty="0">
                <a:solidFill>
                  <a:schemeClr val="bg1"/>
                </a:solidFill>
              </a:rPr>
              <a:t>然而我们被主审判的时候，是受他的管教，免得和世人一同被定罪。</a:t>
            </a:r>
            <a:endParaRPr lang="en-US" sz="3200" b="1" dirty="0">
              <a:solidFill>
                <a:schemeClr val="bg1"/>
              </a:solidFill>
            </a:endParaRPr>
          </a:p>
        </p:txBody>
      </p:sp>
    </p:spTree>
    <p:extLst>
      <p:ext uri="{BB962C8B-B14F-4D97-AF65-F5344CB8AC3E}">
        <p14:creationId xmlns:p14="http://schemas.microsoft.com/office/powerpoint/2010/main" val="225169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真的有改变我们的生命吗</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437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779687"/>
            <a:ext cx="4896669" cy="507831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000000"/>
                </a:solidFill>
                <a:effectLst>
                  <a:glow rad="228600">
                    <a:srgbClr val="FFFFFF"/>
                  </a:glow>
                </a:effectLst>
                <a:ea typeface="ＭＳ Ｐゴシック" charset="0"/>
              </a:rPr>
              <a:t>“</a:t>
            </a:r>
            <a:r>
              <a:rPr lang="zh-CN" altLang="en-US" sz="36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3600" dirty="0">
                <a:solidFill>
                  <a:srgbClr val="C00000"/>
                </a:solidFill>
                <a:effectLst>
                  <a:glow rad="228600">
                    <a:srgbClr val="FFFFFF"/>
                  </a:glow>
                </a:effectLst>
                <a:ea typeface="ＭＳ Ｐゴシック" charset="0"/>
              </a:rPr>
              <a:t>有至于死的罪，我不说他应当为那罪祈求。</a:t>
            </a:r>
            <a:r>
              <a:rPr lang="en-US" altLang="zh-CN" sz="3600" dirty="0">
                <a:solidFill>
                  <a:srgbClr val="000000"/>
                </a:solidFill>
                <a:effectLst>
                  <a:glow rad="228600">
                    <a:srgbClr val="FFFFFF"/>
                  </a:glow>
                </a:effectLst>
                <a:ea typeface="ＭＳ Ｐゴシック" charset="0"/>
              </a:rPr>
              <a:t> </a:t>
            </a:r>
            <a:r>
              <a:rPr lang="zh-CN" altLang="en-US" sz="3600" dirty="0">
                <a:solidFill>
                  <a:srgbClr val="000000"/>
                </a:solidFill>
                <a:effectLst>
                  <a:glow rad="228600">
                    <a:srgbClr val="FFFFFF"/>
                  </a:glow>
                </a:effectLst>
                <a:ea typeface="ＭＳ Ｐゴシック" charset="0"/>
              </a:rPr>
              <a:t>一切不义都是罪，但也有不至于死的罪。</a:t>
            </a:r>
            <a:r>
              <a:rPr lang="en-US" sz="36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17902387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zh-CN" altLang="en-US" sz="4800" dirty="0"/>
              <a:t>所有的信徒都要穿上基督的公义。</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9218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dirty="0"/>
              <a:t>所有的信徒都会享受天堂。</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70937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432787"/>
          </a:xfrm>
          <a:effectLst>
            <a:outerShdw blurRad="63500" dist="35921" dir="2700000" algn="ctr" rotWithShape="0">
              <a:schemeClr val="tx2">
                <a:alpha val="74998"/>
              </a:schemeClr>
            </a:outerShdw>
          </a:effectLst>
        </p:spPr>
        <p:txBody>
          <a:bodyPr anchor="t"/>
          <a:lstStyle/>
          <a:p>
            <a:pPr>
              <a:defRPr/>
            </a:pPr>
            <a:r>
              <a:rPr lang="zh-CN" altLang="en-US" sz="7200" b="1" dirty="0">
                <a:effectLst>
                  <a:glow rad="127000">
                    <a:schemeClr val="tx1"/>
                  </a:glow>
                </a:effectLst>
                <a:latin typeface="Arial" charset="0"/>
                <a:ea typeface="ＭＳ Ｐゴシック" charset="0"/>
                <a:cs typeface="ＭＳ Ｐゴシック" charset="0"/>
              </a:rPr>
              <a:t>耶稣会审判世界。</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919328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dirty="0"/>
              <a:t>耶稣会奖励忠实的信徒。</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42648409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zh-CN" altLang="en-US" sz="5400" dirty="0"/>
              <a:t>活出你的未来！</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79907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69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9050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zh-CN" alt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概述</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 (1-6)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约翰用真理和爱来</a:t>
            </a:r>
            <a:r>
              <a:rPr kumimoji="0" lang="zh-CN"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鼓励</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一名妇女</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为了他对她后来的谴责作准备。</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II. (7-13)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约翰</a:t>
            </a:r>
            <a:r>
              <a:rPr kumimoji="0" lang="zh-CN"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警告</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妇女不要帮助假的老师</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并且帮助她认清她的爱是有极限的。</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71775"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047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722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57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zh-CN" altLang="en-US" b="1" dirty="0">
                <a:latin typeface="Arial"/>
                <a:cs typeface="Arial"/>
              </a:rPr>
              <a:t>“嗯，查尔斯，当我给你施洗的时候</a:t>
            </a:r>
            <a:r>
              <a:rPr lang="en-US" altLang="zh-CN" b="1" dirty="0">
                <a:latin typeface="Arial"/>
                <a:cs typeface="Arial"/>
              </a:rPr>
              <a:t>……”</a:t>
            </a:r>
            <a:endParaRPr lang="en-US" b="1" dirty="0">
              <a:latin typeface="Arial"/>
              <a:cs typeface="Arial"/>
            </a:endParaRPr>
          </a:p>
        </p:txBody>
      </p:sp>
    </p:spTree>
    <p:extLst>
      <p:ext uri="{BB962C8B-B14F-4D97-AF65-F5344CB8AC3E}">
        <p14:creationId xmlns:p14="http://schemas.microsoft.com/office/powerpoint/2010/main" val="8652903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b="1" kern="1200" dirty="0">
                <a:latin typeface="Arial"/>
                <a:cs typeface="Arial"/>
              </a:rPr>
              <a:t>凡沉入水中的，都属于上帝。</a:t>
            </a:r>
            <a:endParaRPr lang="en-US" b="1" kern="1200" dirty="0">
              <a:latin typeface="Arial"/>
              <a:cs typeface="Arial"/>
            </a:endParaRPr>
          </a:p>
        </p:txBody>
      </p:sp>
    </p:spTree>
    <p:extLst>
      <p:ext uri="{BB962C8B-B14F-4D97-AF65-F5344CB8AC3E}">
        <p14:creationId xmlns:p14="http://schemas.microsoft.com/office/powerpoint/2010/main" val="6365396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24167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2658" name="Text Box 2"/>
          <p:cNvSpPr txBox="1">
            <a:spLocks noChangeArrowheads="1"/>
          </p:cNvSpPr>
          <p:nvPr/>
        </p:nvSpPr>
        <p:spPr bwMode="auto">
          <a:xfrm>
            <a:off x="395536" y="44624"/>
            <a:ext cx="842493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接待你们的，就是接待我；接待我的，就是接待那差我来的。</a:t>
            </a: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马太</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10:40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ＣＮＶＳ</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无论谁因门徒的名，只把一杯凉水给这些微不足道的人中的一个喝，</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我实在告诉你们，他决不会得不到他的赏赐。</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马太</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10:42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ＣＮＶＳ</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1470471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82663"/>
                                        </p:tgtEl>
                                        <p:attrNameLst>
                                          <p:attrName>style.visibility</p:attrName>
                                        </p:attrNameLst>
                                      </p:cBhvr>
                                      <p:to>
                                        <p:strVal val="visible"/>
                                      </p:to>
                                    </p:set>
                                    <p:animEffect transition="in" filter="dissolve">
                                      <p:cBhvr>
                                        <p:cTn id="7" dur="500"/>
                                        <p:tgtEl>
                                          <p:spTgt spid="582663"/>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582660"/>
                                        </p:tgtEl>
                                        <p:attrNameLst>
                                          <p:attrName>style.visibility</p:attrName>
                                        </p:attrNameLst>
                                      </p:cBhvr>
                                      <p:to>
                                        <p:strVal val="visible"/>
                                      </p:to>
                                    </p:set>
                                    <p:animEffect transition="in" filter="dissolve">
                                      <p:cBhvr>
                                        <p:cTn id="11" dur="75"/>
                                        <p:tgtEl>
                                          <p:spTgt spid="582660"/>
                                        </p:tgtEl>
                                      </p:cBhvr>
                                    </p:animEffect>
                                  </p:childTnLst>
                                </p:cTn>
                              </p:par>
                            </p:childTnLst>
                          </p:cTn>
                        </p:par>
                        <p:par>
                          <p:cTn id="12" fill="hold" nodeType="afterGroup">
                            <p:stCondLst>
                              <p:cond delay="7825"/>
                            </p:stCondLst>
                            <p:childTnLst>
                              <p:par>
                                <p:cTn id="13" presetID="9" presetClass="entr" presetSubtype="0" fill="hold" nodeType="afterEffect">
                                  <p:stCondLst>
                                    <p:cond delay="1000"/>
                                  </p:stCondLst>
                                  <p:childTnLst>
                                    <p:set>
                                      <p:cBhvr>
                                        <p:cTn id="14" dur="1" fill="hold">
                                          <p:stCondLst>
                                            <p:cond delay="0"/>
                                          </p:stCondLst>
                                        </p:cTn>
                                        <p:tgtEl>
                                          <p:spTgt spid="582659"/>
                                        </p:tgtEl>
                                        <p:attrNameLst>
                                          <p:attrName>style.visibility</p:attrName>
                                        </p:attrNameLst>
                                      </p:cBhvr>
                                      <p:to>
                                        <p:strVal val="visible"/>
                                      </p:to>
                                    </p:set>
                                    <p:animEffect transition="in" filter="dissolve">
                                      <p:cBhvr>
                                        <p:cTn id="15" dur="500"/>
                                        <p:tgtEl>
                                          <p:spTgt spid="582659"/>
                                        </p:tgtEl>
                                      </p:cBhvr>
                                    </p:animEffect>
                                  </p:childTnLst>
                                </p:cTn>
                              </p:par>
                            </p:childTnLst>
                          </p:cTn>
                        </p:par>
                        <p:par>
                          <p:cTn id="16" fill="hold" nodeType="afterGroup">
                            <p:stCondLst>
                              <p:cond delay="9325"/>
                            </p:stCondLst>
                            <p:childTnLst>
                              <p:par>
                                <p:cTn id="17" presetID="9" presetClass="entr" presetSubtype="0" fill="hold" grpId="0" nodeType="afterEffect">
                                  <p:stCondLst>
                                    <p:cond delay="2000"/>
                                  </p:stCondLst>
                                  <p:iterate type="lt">
                                    <p:tmPct val="100000"/>
                                  </p:iterate>
                                  <p:childTnLst>
                                    <p:set>
                                      <p:cBhvr>
                                        <p:cTn id="18" dur="1" fill="hold">
                                          <p:stCondLst>
                                            <p:cond delay="0"/>
                                          </p:stCondLst>
                                        </p:cTn>
                                        <p:tgtEl>
                                          <p:spTgt spid="582662"/>
                                        </p:tgtEl>
                                        <p:attrNameLst>
                                          <p:attrName>style.visibility</p:attrName>
                                        </p:attrNameLst>
                                      </p:cBhvr>
                                      <p:to>
                                        <p:strVal val="visible"/>
                                      </p:to>
                                    </p:set>
                                    <p:animEffect transition="in" filter="dissolve">
                                      <p:cBhvr>
                                        <p:cTn id="19" dur="75"/>
                                        <p:tgtEl>
                                          <p:spTgt spid="5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41549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主也曾这样吩咐，叫传福音的人靠福音为生。</a:t>
            </a:r>
            <a:endParaRPr kumimoji="0" lang="en-US" altLang="zh-CN" sz="48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林前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9:14</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p>
        </p:txBody>
      </p:sp>
    </p:spTree>
    <p:extLst>
      <p:ext uri="{BB962C8B-B14F-4D97-AF65-F5344CB8AC3E}">
        <p14:creationId xmlns:p14="http://schemas.microsoft.com/office/powerpoint/2010/main" val="3054535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6" name="Rectangle 1028"/>
          <p:cNvSpPr>
            <a:spLocks noChangeArrowheads="1"/>
          </p:cNvSpPr>
          <p:nvPr/>
        </p:nvSpPr>
        <p:spPr bwMode="auto">
          <a:xfrm>
            <a:off x="228600" y="1355725"/>
            <a:ext cx="4953000" cy="286232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在圣道上受教的，应该和施教的人分享自己的一切美物。</a:t>
            </a:r>
            <a:endParaRPr kumimoji="0" lang="en-US" altLang="zh-CN"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加拉太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6:6</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p>
        </p:txBody>
      </p:sp>
    </p:spTree>
    <p:extLst>
      <p:ext uri="{BB962C8B-B14F-4D97-AF65-F5344CB8AC3E}">
        <p14:creationId xmlns:p14="http://schemas.microsoft.com/office/powerpoint/2010/main" val="6991315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100013"/>
            <a:ext cx="9144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32932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弟兄们，你们应该记得我们的辛苦和劳碌；我们把　神的福音传给你们的时候，怎样昼夜作工，免得你们有人受累。</a:t>
            </a:r>
            <a:endParaRPr kumimoji="0" lang="en-US" altLang="zh-CN"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贴前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2:9 (</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3158335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18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下战场的得多少，留守武器的也得多少，应当大家平分。</a:t>
            </a:r>
            <a:r>
              <a:rPr kumimoji="0" lang="en-US" sz="60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撒母耳记上　</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30:24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ＣＮＶＳ</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Tree>
    <p:extLst>
      <p:ext uri="{BB962C8B-B14F-4D97-AF65-F5344CB8AC3E}">
        <p14:creationId xmlns:p14="http://schemas.microsoft.com/office/powerpoint/2010/main" val="41132234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Text Box 2"/>
          <p:cNvSpPr txBox="1">
            <a:spLocks noChangeArrowheads="1"/>
          </p:cNvSpPr>
          <p:nvPr/>
        </p:nvSpPr>
        <p:spPr bwMode="auto">
          <a:xfrm>
            <a:off x="1828800" y="2909888"/>
            <a:ext cx="5638800" cy="2677656"/>
          </a:xfrm>
          <a:prstGeom prst="rect">
            <a:avLst/>
          </a:prstGeom>
          <a:gradFill rotWithShape="0">
            <a:gsLst>
              <a:gs pos="0">
                <a:srgbClr val="774F27"/>
              </a:gs>
              <a:gs pos="50000">
                <a:srgbClr val="774F27">
                  <a:gamma/>
                  <a:shade val="46275"/>
                  <a:invGamma/>
                </a:srgbClr>
              </a:gs>
              <a:gs pos="100000">
                <a:srgbClr val="774F27"/>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我并不求礼物，只求你们的果子不断增加，归在你们的帐上。</a:t>
            </a:r>
            <a:endPar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腓立比</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 4:17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10821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因为　神并不是不公义，以致忘记了你们的工作，和你们为他的名所表现的爱心，就是你们以前服事圣徒，现在还是服事他们。</a:t>
            </a: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 			</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615429" name="Text Box 1029"/>
          <p:cNvSpPr txBox="1">
            <a:spLocks noChangeArrowheads="1"/>
          </p:cNvSpPr>
          <p:nvPr/>
        </p:nvSpPr>
        <p:spPr bwMode="auto">
          <a:xfrm>
            <a:off x="4648200" y="5334000"/>
            <a:ext cx="4114800" cy="1138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希伯来　</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6:10 (</a:t>
            </a: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3439906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134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39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392363" y="228600"/>
            <a:ext cx="4389437" cy="533400"/>
          </a:xfrm>
          <a:solidFill>
            <a:schemeClr val="tx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关键词</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经文</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918810" y="1406525"/>
            <a:ext cx="1266693"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宋体" charset="0"/>
                <a:cs typeface="宋体" charset="0"/>
              </a:rPr>
              <a:t>关键词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极限</a:t>
            </a:r>
          </a:p>
        </p:txBody>
      </p:sp>
      <p:sp>
        <p:nvSpPr>
          <p:cNvPr id="10301" name="Text Box 61"/>
          <p:cNvSpPr txBox="1">
            <a:spLocks noChangeArrowheads="1"/>
          </p:cNvSpPr>
          <p:nvPr/>
        </p:nvSpPr>
        <p:spPr bwMode="auto">
          <a:xfrm>
            <a:off x="304800" y="28956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宋体" charset="0"/>
                <a:cs typeface="宋体" charset="0"/>
              </a:rPr>
              <a:t>关键经文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凡越过基督的教训、不常守著的，就没有神；常守这教训的，就有父又有子。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若有人到你们那里，不是传这教训，不要接他到家里，也不要问他的安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约翰二书第</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9</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至</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10</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节</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Tree>
    <p:extLst>
      <p:ext uri="{BB962C8B-B14F-4D97-AF65-F5344CB8AC3E}">
        <p14:creationId xmlns:p14="http://schemas.microsoft.com/office/powerpoint/2010/main" val="1721364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总结报告</a:t>
            </a:r>
            <a:endParaRPr lang="en-US" sz="2800" b="1" dirty="0">
              <a:solidFill>
                <a:srgbClr val="FFFFFF"/>
              </a:solidFill>
              <a:latin typeface="Arial" charset="0"/>
              <a:ea typeface="ＭＳ Ｐゴシック" charset="0"/>
              <a:cs typeface="ＭＳ Ｐゴシック" charset="0"/>
            </a:endParaRP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300</a:t>
            </a:r>
          </a:p>
        </p:txBody>
      </p:sp>
      <p:sp>
        <p:nvSpPr>
          <p:cNvPr id="50180" name="Text Box 4"/>
          <p:cNvSpPr txBox="1">
            <a:spLocks noChangeArrowheads="1"/>
          </p:cNvSpPr>
          <p:nvPr/>
        </p:nvSpPr>
        <p:spPr bwMode="auto">
          <a:xfrm>
            <a:off x="1835150" y="1484313"/>
            <a:ext cx="5545138" cy="440120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约翰劝勉以</a:t>
            </a:r>
            <a:r>
              <a:rPr kumimoji="0" lang="zh-CN" altLang="en-US" sz="4000" b="1" i="0" u="none" strike="noStrike" kern="1200" cap="none" spc="0" normalizeH="0" baseline="0" noProof="0" dirty="0">
                <a:ln>
                  <a:noFill/>
                </a:ln>
                <a:solidFill>
                  <a:srgbClr val="FFFF00"/>
                </a:solidFill>
                <a:effectLst/>
                <a:uLnTx/>
                <a:uFillTx/>
                <a:latin typeface="Arial" charset="0"/>
                <a:ea typeface="宋体" charset="0"/>
                <a:cs typeface="宋体" charset="0"/>
              </a:rPr>
              <a:t>有限的爱</a:t>
            </a: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来招待传教士的那位好客的基督徒妇女和她的孩子</a:t>
            </a:r>
            <a:r>
              <a:rPr kumimoji="0" lang="en-US" altLang="zh-CN" sz="40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但也警告她不要以同样热诚来招待假的老师以便援助传播具有破坏性的异端邪说。</a:t>
            </a:r>
          </a:p>
        </p:txBody>
      </p:sp>
    </p:spTree>
    <p:extLst>
      <p:ext uri="{BB962C8B-B14F-4D97-AF65-F5344CB8AC3E}">
        <p14:creationId xmlns:p14="http://schemas.microsoft.com/office/powerpoint/2010/main" val="215525610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Shadowed</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3384677"/>
          </a:xfrm>
          <a:prstGeom prst="rect">
            <a:avLst/>
          </a:prstGeom>
        </p:spPr>
      </p:pic>
      <p:pic>
        <p:nvPicPr>
          <p:cNvPr id="5" name="Picture 4"/>
          <p:cNvPicPr>
            <a:picLocks noChangeAspect="1"/>
          </p:cNvPicPr>
          <p:nvPr/>
        </p:nvPicPr>
        <p:blipFill>
          <a:blip r:embed="rId4"/>
          <a:stretch>
            <a:fillRect/>
          </a:stretch>
        </p:blipFill>
        <p:spPr>
          <a:xfrm>
            <a:off x="5701553" y="2042433"/>
            <a:ext cx="3528965" cy="4815567"/>
          </a:xfrm>
          <a:prstGeom prst="rect">
            <a:avLst/>
          </a:prstGeom>
        </p:spPr>
      </p:pic>
      <p:sp>
        <p:nvSpPr>
          <p:cNvPr id="2" name="文本框 1">
            <a:extLst>
              <a:ext uri="{FF2B5EF4-FFF2-40B4-BE49-F238E27FC236}">
                <a16:creationId xmlns:a16="http://schemas.microsoft.com/office/drawing/2014/main" id="{B01B6BBE-4E5F-794E-5E38-ED738A364935}"/>
              </a:ext>
            </a:extLst>
          </p:cNvPr>
          <p:cNvSpPr txBox="1"/>
          <p:nvPr/>
        </p:nvSpPr>
        <p:spPr>
          <a:xfrm>
            <a:off x="6934200" y="67404"/>
            <a:ext cx="800219" cy="830997"/>
          </a:xfrm>
          <a:prstGeom prst="rect">
            <a:avLst/>
          </a:prstGeom>
          <a:noFill/>
        </p:spPr>
        <p:txBody>
          <a:bodyPr wrap="none" rtlCol="0">
            <a:spAutoFit/>
          </a:bodyPr>
          <a:lstStyle/>
          <a:p>
            <a:r>
              <a:rPr kumimoji="1" lang="zh-CN" altLang="en-US" dirty="0">
                <a:solidFill>
                  <a:schemeClr val="bg1"/>
                </a:solidFill>
              </a:rPr>
              <a:t>电影</a:t>
            </a:r>
            <a:endParaRPr kumimoji="1" lang="en-US" altLang="zh-CN" dirty="0">
              <a:solidFill>
                <a:schemeClr val="bg1"/>
              </a:solidFill>
            </a:endParaRPr>
          </a:p>
          <a:p>
            <a:r>
              <a:rPr kumimoji="1" lang="zh-CN" altLang="en-US" dirty="0">
                <a:solidFill>
                  <a:schemeClr val="bg1"/>
                </a:solidFill>
              </a:rPr>
              <a:t>诺亚</a:t>
            </a:r>
          </a:p>
        </p:txBody>
      </p:sp>
    </p:spTree>
    <p:extLst>
      <p:ext uri="{BB962C8B-B14F-4D97-AF65-F5344CB8AC3E}">
        <p14:creationId xmlns:p14="http://schemas.microsoft.com/office/powerpoint/2010/main" val="41050959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因为人们没有保护好环境，所以地球必须被毁灭</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001045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0" y="1069041"/>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zh-CN" altLang="en-US" sz="4000" b="1" kern="1200" dirty="0">
                <a:effectLst>
                  <a:glow rad="152400">
                    <a:schemeClr val="tx1"/>
                  </a:glow>
                </a:effectLst>
              </a:rPr>
              <a:t>自无神论的制片人</a:t>
            </a:r>
            <a:r>
              <a:rPr lang="en-US" sz="4000" b="1" kern="1200" dirty="0">
                <a:effectLst>
                  <a:glow rad="152400">
                    <a:schemeClr val="tx1"/>
                  </a:glow>
                </a:effectLst>
              </a:rPr>
              <a:t> </a:t>
            </a:r>
            <a:r>
              <a:rPr lang="zh-CN" altLang="en-US" sz="4000" b="1" kern="1200" dirty="0">
                <a:effectLst>
                  <a:glow rad="152400">
                    <a:schemeClr val="tx1"/>
                  </a:glow>
                </a:effectLst>
              </a:rPr>
              <a:t>达伦 阿罗诺夫斯基 </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088553" y="1416531"/>
            <a:ext cx="4007548" cy="21360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最不符合圣经的圣经题材电影”</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6711928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409001" y="2694414"/>
            <a:ext cx="3915256" cy="41751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基督徒因该看吗</a:t>
            </a:r>
            <a:r>
              <a:rPr kumimoji="0" lang="en-US" sz="4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endParaRPr kumimoji="0" lang="en-US" sz="44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4389391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ＭＳ Ｐゴシック" charset="0"/>
              </a:rPr>
              <a:t>对电影“诺亚”的赞美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“聚焦在家庭”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主席吉姆 达利 说道</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诺亚</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是对于经文具有创意的诠释使得我们可以 </a:t>
            </a: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想象诺亚深深的挣扎</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对于诺亚回应上帝对他在他生命中的呼召</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这部电影版本的诺亚的故事</a:t>
            </a: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给了我们基督徒一个很好的机会给我们的这个世代的文化来展现一个符合圣经经文的诺亚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并且和我们的朋友还有家庭吗来讨论关于永恒的意义。”</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https://</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en.wikipedia.org</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/wiki/Noah_%282014_film%29#Test_screenings</a:t>
            </a:r>
            <a:endParaRPr kumimoji="0" lang="en-US" altLang="zh-CN"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335325873"/>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对电影“诺亚”的批评</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http://</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time.com</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/42274/ken-ham-the-unbiblical-</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noah</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-is-a-fable-of-a-film/</a:t>
            </a:r>
            <a:endParaRPr kumimoji="0" lang="en-US" altLang="zh-CN"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肯 哈姆</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创世纪的解答者</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除了一些名字的记载</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我们很难发现有关圣经创世纪第</a:t>
            </a:r>
            <a:r>
              <a:rPr kumimoji="0" lang="en-US" altLang="zh-CN"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6</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章至第</a:t>
            </a:r>
            <a:r>
              <a:rPr kumimoji="0" lang="en-US" altLang="zh-CN"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章的内容出现在电影中。</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是的</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电影里出现了方舟，并且在圣经中出现了很多次</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但是电影里的方舟看起来不可以航行</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有很多的动物进入方舟</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但是有太多的动物挤进去了</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确实比所需的还要多。”</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1357548205"/>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信徒怎么帮助异端</a:t>
            </a:r>
            <a:r>
              <a:rPr lang="en-US" b="1" dirty="0">
                <a:latin typeface="Microsoft YaHei UI" panose="020B0503020204020204" pitchFamily="34" charset="-122"/>
                <a:ea typeface="Microsoft YaHei UI" panose="020B0503020204020204" pitchFamily="34" charset="-122"/>
                <a:cs typeface="Arial" charset="0"/>
              </a:rPr>
              <a:t>?</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鼓励迭代异端</a:t>
            </a:r>
            <a:endParaRPr lang="en-US"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把钱交给邪教 </a:t>
            </a:r>
            <a:r>
              <a:rPr lang="en-US" b="1" dirty="0">
                <a:latin typeface="Microsoft YaHei UI" panose="020B0503020204020204" pitchFamily="34" charset="-122"/>
                <a:ea typeface="Microsoft YaHei UI" panose="020B0503020204020204" pitchFamily="34" charset="-122"/>
                <a:cs typeface="Arial" charset="0"/>
              </a:rPr>
              <a:t>(</a:t>
            </a:r>
            <a:r>
              <a:rPr lang="zh-CN" altLang="en-US" b="1" dirty="0">
                <a:latin typeface="Microsoft YaHei UI" panose="020B0503020204020204" pitchFamily="34" charset="-122"/>
                <a:ea typeface="Microsoft YaHei UI" panose="020B0503020204020204" pitchFamily="34" charset="-122"/>
                <a:cs typeface="Arial" charset="0"/>
              </a:rPr>
              <a:t>视频传道士等</a:t>
            </a:r>
            <a:r>
              <a:rPr lang="en-US" b="1" dirty="0">
                <a:latin typeface="Microsoft YaHei UI" panose="020B0503020204020204" pitchFamily="34" charset="-122"/>
                <a:ea typeface="Microsoft YaHei UI" panose="020B0503020204020204" pitchFamily="34" charset="-122"/>
                <a:cs typeface="Arial" charset="0"/>
              </a:rPr>
              <a:t>)</a:t>
            </a:r>
          </a:p>
          <a:p>
            <a:pPr eaLnBrk="1" hangingPunct="1"/>
            <a:r>
              <a:rPr lang="zh-CN" altLang="en-US" b="1" dirty="0">
                <a:latin typeface="Microsoft YaHei UI" panose="020B0503020204020204" pitchFamily="34" charset="-122"/>
                <a:ea typeface="Microsoft YaHei UI" panose="020B0503020204020204" pitchFamily="34" charset="-122"/>
                <a:cs typeface="Arial" charset="0"/>
              </a:rPr>
              <a:t>买异端的书籍</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观看违背圣经的电影</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从假传道士接收文献</a:t>
            </a:r>
            <a:endParaRPr lang="en-US" b="1" dirty="0">
              <a:latin typeface="Microsoft YaHei UI" panose="020B0503020204020204" pitchFamily="34" charset="-122"/>
              <a:ea typeface="Microsoft YaHei UI" panose="020B0503020204020204" pitchFamily="34" charset="-122"/>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386935" y="44450"/>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69454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732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这意味着什么？</a:t>
            </a:r>
            <a:endParaRPr lang="en-US" sz="2800" b="1" dirty="0">
              <a:solidFill>
                <a:srgbClr val="FFFFFF"/>
              </a:solidFill>
              <a:latin typeface="Arial" charset="0"/>
              <a:ea typeface="ＭＳ Ｐゴシック" charset="0"/>
              <a:cs typeface="ＭＳ Ｐゴシック" charset="0"/>
            </a:endParaRP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304698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ea typeface="宋体" charset="0"/>
                <a:cs typeface="宋体" charset="0"/>
              </a:rPr>
              <a:t>你是一个守望塔！</a:t>
            </a:r>
            <a:endParaRPr lang="en-US" altLang="zh-CN" sz="3200" b="1" dirty="0">
              <a:solidFill>
                <a:srgbClr val="FFFFFF"/>
              </a:solidFill>
              <a:latin typeface="Arial" charset="0"/>
              <a:ea typeface="宋体" charset="0"/>
              <a:cs typeface="宋体" charset="0"/>
            </a:endParaRPr>
          </a:p>
          <a:p>
            <a:pPr algn="ctr" eaLnBrk="1" hangingPunct="1"/>
            <a:endParaRPr lang="zh-CN" altLang="en-US" sz="3200" b="1" dirty="0">
              <a:solidFill>
                <a:srgbClr val="FFFFFF"/>
              </a:solidFill>
              <a:latin typeface="Arial" charset="0"/>
              <a:ea typeface="宋体" charset="0"/>
              <a:cs typeface="宋体" charset="0"/>
            </a:endParaRPr>
          </a:p>
          <a:p>
            <a:pPr algn="ctr" eaLnBrk="1" hangingPunct="1"/>
            <a:r>
              <a:rPr lang="zh-CN" altLang="en-US" sz="3200" b="1" dirty="0">
                <a:solidFill>
                  <a:srgbClr val="FFFFFF"/>
                </a:solidFill>
                <a:latin typeface="Arial" charset="0"/>
                <a:ea typeface="宋体" charset="0"/>
                <a:cs typeface="宋体" charset="0"/>
              </a:rPr>
              <a:t>不要以任何方式助长或鼓励佛教、伊斯兰教、印度教、摩门教、耶和华见证人或任何其他虚假宗教。</a:t>
            </a:r>
          </a:p>
        </p:txBody>
      </p:sp>
    </p:spTree>
    <p:extLst>
      <p:ext uri="{BB962C8B-B14F-4D97-AF65-F5344CB8AC3E}">
        <p14:creationId xmlns:p14="http://schemas.microsoft.com/office/powerpoint/2010/main" val="106371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256932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ja-JP" altLang="en-US" sz="2800" b="1">
                <a:solidFill>
                  <a:srgbClr val="FFFFFF"/>
                </a:solidFill>
                <a:latin typeface="Arial" pitchFamily="34" charset="0"/>
              </a:rPr>
              <a:t>标题</a:t>
            </a:r>
            <a:endParaRPr lang="en-US" altLang="en-US" sz="2800" b="1">
              <a:solidFill>
                <a:srgbClr val="FFFFFF"/>
              </a:solidFill>
              <a:latin typeface="Arial" pitchFamily="34" charset="0"/>
            </a:endParaRPr>
          </a:p>
        </p:txBody>
      </p:sp>
      <p:sp>
        <p:nvSpPr>
          <p:cNvPr id="26627"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26628" name="Text Box 6"/>
          <p:cNvSpPr txBox="1">
            <a:spLocks noChangeArrowheads="1"/>
          </p:cNvSpPr>
          <p:nvPr/>
        </p:nvSpPr>
        <p:spPr bwMode="auto">
          <a:xfrm>
            <a:off x="1676400" y="1592263"/>
            <a:ext cx="5791200" cy="2538412"/>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latin typeface="Arial" pitchFamily="34" charset="0"/>
                <a:ea typeface="SimSun" pitchFamily="2" charset="-122"/>
              </a:rPr>
              <a:t>希腊原文的标题</a:t>
            </a:r>
            <a:r>
              <a:rPr lang="en-US" altLang="zh-CN" sz="3200" b="1">
                <a:solidFill>
                  <a:srgbClr val="FFFFFF"/>
                </a:solidFill>
                <a:latin typeface="Arial" pitchFamily="34" charset="0"/>
                <a:ea typeface="SimSun" pitchFamily="2" charset="-122"/>
              </a:rPr>
              <a:t>(</a:t>
            </a:r>
            <a:r>
              <a:rPr lang="en-US" altLang="zh-CN" b="1">
                <a:solidFill>
                  <a:srgbClr val="FFFFFF"/>
                </a:solidFill>
                <a:latin typeface="TekniaGreek" charset="0"/>
                <a:ea typeface="SimSun" pitchFamily="2" charset="-122"/>
              </a:rPr>
              <a:t>vIwavnnou b </a:t>
            </a:r>
            <a:r>
              <a:rPr lang="zh-CN" altLang="en-US" sz="3200" b="1">
                <a:solidFill>
                  <a:srgbClr val="FFFFFF"/>
                </a:solidFill>
                <a:latin typeface="Arial" pitchFamily="34" charset="0"/>
                <a:ea typeface="SimSun" pitchFamily="2" charset="-122"/>
              </a:rPr>
              <a:t>约翰的第二部</a:t>
            </a:r>
            <a:r>
              <a:rPr lang="en-US" altLang="zh-CN" sz="3200" b="1">
                <a:solidFill>
                  <a:srgbClr val="FFFFFF"/>
                </a:solidFill>
                <a:latin typeface="Arial" pitchFamily="34" charset="0"/>
                <a:ea typeface="SimSun" pitchFamily="2" charset="-122"/>
              </a:rPr>
              <a:t>) </a:t>
            </a:r>
          </a:p>
          <a:p>
            <a:pPr algn="ctr" eaLnBrk="1" hangingPunct="1"/>
            <a:r>
              <a:rPr lang="zh-CN" altLang="en-US" sz="3200" b="1">
                <a:solidFill>
                  <a:srgbClr val="FFFFFF"/>
                </a:solidFill>
                <a:latin typeface="Arial" pitchFamily="34" charset="0"/>
                <a:ea typeface="SimSun" pitchFamily="2" charset="-122"/>
              </a:rPr>
              <a:t>是跟普通书信的命名方式为标准</a:t>
            </a:r>
            <a:r>
              <a:rPr lang="en-US" altLang="zh-CN" sz="3200" b="1">
                <a:solidFill>
                  <a:srgbClr val="FFFFFF"/>
                </a:solidFill>
                <a:latin typeface="Arial" pitchFamily="34" charset="0"/>
                <a:ea typeface="SimSun" pitchFamily="2" charset="-122"/>
              </a:rPr>
              <a:t>, </a:t>
            </a:r>
            <a:r>
              <a:rPr lang="zh-CN" altLang="en-US" sz="3200" b="1">
                <a:solidFill>
                  <a:srgbClr val="FFFFFF"/>
                </a:solidFill>
                <a:latin typeface="Arial" pitchFamily="34" charset="0"/>
                <a:ea typeface="SimSun" pitchFamily="2" charset="-122"/>
              </a:rPr>
              <a:t>先以作者的名字然后与其他约翰的书信作区别。</a:t>
            </a:r>
            <a:endParaRPr lang="en-US" altLang="zh-CN" sz="3200" b="1">
              <a:solidFill>
                <a:srgbClr val="FFFFFF"/>
              </a:solidFill>
              <a:latin typeface="Arial" pitchFamily="34" charset="0"/>
              <a:ea typeface="SimSun" pitchFamily="2"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2066925" cy="168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作者</a:t>
            </a:r>
            <a:endParaRPr lang="en-US" altLang="en-US" sz="2800" b="1">
              <a:solidFill>
                <a:srgbClr val="FFFFFF"/>
              </a:solidFill>
              <a:latin typeface="Arial" pitchFamily="34" charset="0"/>
            </a:endParaRPr>
          </a:p>
        </p:txBody>
      </p:sp>
      <p:sp>
        <p:nvSpPr>
          <p:cNvPr id="28675"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600" b="1" u="sng">
                <a:latin typeface="Arial" pitchFamily="34" charset="0"/>
                <a:ea typeface="SimSun" pitchFamily="2" charset="-122"/>
              </a:rPr>
              <a:t>外在证据</a:t>
            </a:r>
            <a:endParaRPr lang="en-US" altLang="zh-CN" sz="2600" b="1" u="sng">
              <a:latin typeface="Arial" pitchFamily="34" charset="0"/>
              <a:ea typeface="SimSun" pitchFamily="2" charset="-122"/>
            </a:endParaRPr>
          </a:p>
          <a:p>
            <a:pPr algn="ctr" eaLnBrk="1" hangingPunct="1">
              <a:buFont typeface="Wingdings" pitchFamily="2" charset="2"/>
              <a:buNone/>
            </a:pPr>
            <a:r>
              <a:rPr lang="zh-CN" altLang="en-US" sz="2600" b="1">
                <a:latin typeface="Arial" pitchFamily="34" charset="0"/>
                <a:ea typeface="SimSun" pitchFamily="2" charset="-122"/>
              </a:rPr>
              <a:t>教会传统长期视这封书信是出自于使徒约翰的手笔。他是亞西亞的以弗所教会的领导也是约翰福音</a:t>
            </a:r>
            <a:r>
              <a:rPr lang="en-US" altLang="zh-CN" sz="2600" b="1">
                <a:latin typeface="Arial" pitchFamily="34" charset="0"/>
                <a:ea typeface="SimSun" pitchFamily="2" charset="-122"/>
              </a:rPr>
              <a:t>, </a:t>
            </a:r>
            <a:r>
              <a:rPr lang="zh-CN" altLang="en-US" sz="2600" b="1">
                <a:latin typeface="Arial" pitchFamily="34" charset="0"/>
                <a:ea typeface="SimSun" pitchFamily="2" charset="-122"/>
              </a:rPr>
              <a:t>约翰一书</a:t>
            </a:r>
            <a:r>
              <a:rPr lang="en-US" altLang="zh-CN" sz="2600" b="1">
                <a:latin typeface="Arial" pitchFamily="34" charset="0"/>
                <a:ea typeface="SimSun" pitchFamily="2" charset="-122"/>
              </a:rPr>
              <a:t>,</a:t>
            </a:r>
            <a:r>
              <a:rPr lang="zh-CN" altLang="en-US" sz="2600" b="1">
                <a:latin typeface="Arial" pitchFamily="34" charset="0"/>
                <a:ea typeface="SimSun" pitchFamily="2" charset="-122"/>
              </a:rPr>
              <a:t>约翰三书和启示录的作者。</a:t>
            </a:r>
            <a:endParaRPr lang="en-US" altLang="zh-CN" sz="2600" b="1">
              <a:latin typeface="Arial" pitchFamily="34" charset="0"/>
              <a:ea typeface="SimSun" pitchFamily="2" charset="-122"/>
            </a:endParaRPr>
          </a:p>
        </p:txBody>
      </p:sp>
      <p:sp>
        <p:nvSpPr>
          <p:cNvPr id="12295" name="Text Box 7"/>
          <p:cNvSpPr txBox="1">
            <a:spLocks noChangeArrowheads="1"/>
          </p:cNvSpPr>
          <p:nvPr/>
        </p:nvSpPr>
        <p:spPr bwMode="auto">
          <a:xfrm>
            <a:off x="4802188" y="914400"/>
            <a:ext cx="4113212" cy="54102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600" b="1" u="sng">
                <a:latin typeface="Arial" pitchFamily="34" charset="0"/>
                <a:ea typeface="SimSun" pitchFamily="2" charset="-122"/>
              </a:rPr>
              <a:t>内在证据</a:t>
            </a:r>
            <a:endParaRPr lang="en-US" altLang="zh-CN" sz="2600" b="1">
              <a:latin typeface="Arial" pitchFamily="34" charset="0"/>
              <a:ea typeface="SimSun" pitchFamily="2" charset="-122"/>
            </a:endParaRPr>
          </a:p>
          <a:p>
            <a:pPr algn="ctr" eaLnBrk="1" hangingPunct="1">
              <a:buFont typeface="Wingdings" pitchFamily="2" charset="2"/>
              <a:buChar char="Ø"/>
            </a:pPr>
            <a:r>
              <a:rPr lang="en-US" altLang="zh-CN" sz="2600" b="1">
                <a:latin typeface="Arial" pitchFamily="34" charset="0"/>
                <a:ea typeface="SimSun" pitchFamily="2" charset="-122"/>
              </a:rPr>
              <a:t>“</a:t>
            </a:r>
            <a:r>
              <a:rPr lang="zh-CN" altLang="en-US" sz="2600" b="1">
                <a:latin typeface="Arial" pitchFamily="34" charset="0"/>
                <a:ea typeface="SimSun" pitchFamily="2" charset="-122"/>
              </a:rPr>
              <a:t>长老</a:t>
            </a:r>
            <a:r>
              <a:rPr lang="en-US" altLang="zh-CN" sz="2600" b="1">
                <a:latin typeface="Arial" pitchFamily="34" charset="0"/>
                <a:ea typeface="SimSun" pitchFamily="2" charset="-122"/>
              </a:rPr>
              <a:t>”</a:t>
            </a:r>
            <a:r>
              <a:rPr lang="zh-CN" altLang="en-US" sz="2600" b="1">
                <a:latin typeface="Arial" pitchFamily="34" charset="0"/>
                <a:ea typeface="SimSun" pitchFamily="2" charset="-122"/>
              </a:rPr>
              <a:t>的称呼</a:t>
            </a:r>
            <a:r>
              <a:rPr lang="en-US" altLang="zh-CN" sz="2600" b="1">
                <a:latin typeface="Arial" pitchFamily="34" charset="0"/>
                <a:ea typeface="SimSun" pitchFamily="2" charset="-122"/>
              </a:rPr>
              <a:t>(v. 1)</a:t>
            </a:r>
            <a:r>
              <a:rPr lang="zh-CN" altLang="en-US" sz="2600" b="1">
                <a:latin typeface="Arial" pitchFamily="34" charset="0"/>
                <a:ea typeface="SimSun" pitchFamily="2" charset="-122"/>
              </a:rPr>
              <a:t>一直被认为是使徒约翰的另一种称呼直到自由主义学者 的出现。</a:t>
            </a:r>
          </a:p>
          <a:p>
            <a:pPr algn="ctr" eaLnBrk="1" hangingPunct="1">
              <a:buFont typeface="Wingdings" pitchFamily="2" charset="2"/>
              <a:buNone/>
            </a:pPr>
            <a:endParaRPr lang="zh-CN" altLang="en-US" sz="2600" b="1">
              <a:latin typeface="Arial" pitchFamily="34" charset="0"/>
              <a:ea typeface="SimSun" pitchFamily="2" charset="-122"/>
            </a:endParaRPr>
          </a:p>
          <a:p>
            <a:pPr algn="ctr" eaLnBrk="1" hangingPunct="1">
              <a:buFont typeface="Wingdings" pitchFamily="2" charset="2"/>
              <a:buChar char="Ø"/>
            </a:pPr>
            <a:r>
              <a:rPr lang="zh-CN" altLang="en-US" sz="2600" b="1">
                <a:latin typeface="Arial" pitchFamily="34" charset="0"/>
                <a:ea typeface="SimSun" pitchFamily="2" charset="-122"/>
              </a:rPr>
              <a:t>爱、喜悦、真理</a:t>
            </a:r>
            <a:r>
              <a:rPr lang="en-US" altLang="zh-CN" sz="2600" b="1">
                <a:latin typeface="Arial" pitchFamily="34" charset="0"/>
                <a:ea typeface="SimSun" pitchFamily="2" charset="-122"/>
              </a:rPr>
              <a:t>, </a:t>
            </a:r>
            <a:r>
              <a:rPr lang="zh-CN" altLang="en-US" sz="2600" b="1">
                <a:latin typeface="Arial" pitchFamily="34" charset="0"/>
                <a:ea typeface="SimSun" pitchFamily="2" charset="-122"/>
              </a:rPr>
              <a:t>和反基督者的题材</a:t>
            </a:r>
            <a:r>
              <a:rPr lang="en-US" altLang="zh-CN" sz="2600" b="1">
                <a:latin typeface="Arial" pitchFamily="34" charset="0"/>
                <a:ea typeface="SimSun" pitchFamily="2" charset="-122"/>
              </a:rPr>
              <a:t>, </a:t>
            </a:r>
            <a:r>
              <a:rPr lang="zh-CN" altLang="en-US" sz="2600" b="1">
                <a:latin typeface="Arial" pitchFamily="34" charset="0"/>
                <a:ea typeface="SimSun" pitchFamily="2" charset="-122"/>
              </a:rPr>
              <a:t>约翰一书和</a:t>
            </a:r>
            <a:r>
              <a:rPr lang="en-US" altLang="zh-CN" sz="2600" b="1">
                <a:latin typeface="Arial" pitchFamily="34" charset="0"/>
                <a:ea typeface="SimSun" pitchFamily="2" charset="-122"/>
              </a:rPr>
              <a:t> </a:t>
            </a:r>
            <a:r>
              <a:rPr lang="zh-CN" altLang="en-US" sz="2600" b="1">
                <a:latin typeface="Arial" pitchFamily="34" charset="0"/>
                <a:ea typeface="SimSun" pitchFamily="2" charset="-122"/>
              </a:rPr>
              <a:t>约翰福音有非常相似对重点</a:t>
            </a:r>
            <a:r>
              <a:rPr lang="zh-CN" altLang="en-US" b="1">
                <a:ea typeface="SimSun" pitchFamily="2" charset="-122"/>
              </a:rPr>
              <a:t>。</a:t>
            </a:r>
            <a:endParaRPr lang="en-US" altLang="zh-CN" b="1">
              <a:ea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特征</a:t>
            </a:r>
            <a:endParaRPr lang="en-US" altLang="en-US" sz="2800" b="1">
              <a:solidFill>
                <a:srgbClr val="FFFFFF"/>
              </a:solidFill>
              <a:latin typeface="Arial" pitchFamily="34" charset="0"/>
            </a:endParaRPr>
          </a:p>
        </p:txBody>
      </p:sp>
      <p:sp>
        <p:nvSpPr>
          <p:cNvPr id="38915" name="Text Box 3"/>
          <p:cNvSpPr txBox="1">
            <a:spLocks noChangeArrowheads="1"/>
          </p:cNvSpPr>
          <p:nvPr/>
        </p:nvSpPr>
        <p:spPr bwMode="auto">
          <a:xfrm>
            <a:off x="7993063" y="2286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299</a:t>
            </a:r>
          </a:p>
        </p:txBody>
      </p:sp>
      <p:sp>
        <p:nvSpPr>
          <p:cNvPr id="38916" name="Text Box 4"/>
          <p:cNvSpPr txBox="1">
            <a:spLocks noChangeArrowheads="1"/>
          </p:cNvSpPr>
          <p:nvPr/>
        </p:nvSpPr>
        <p:spPr bwMode="auto">
          <a:xfrm>
            <a:off x="304800" y="1143000"/>
            <a:ext cx="8610600" cy="447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114300"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buFont typeface="Wingdings" pitchFamily="2" charset="2"/>
              <a:buChar char="Ø"/>
            </a:pPr>
            <a:r>
              <a:rPr lang="zh-CN" altLang="en-US" b="1">
                <a:solidFill>
                  <a:schemeClr val="bg1"/>
                </a:solidFill>
                <a:latin typeface="Arial" pitchFamily="34" charset="0"/>
                <a:ea typeface="SimSun" pitchFamily="2" charset="-122"/>
              </a:rPr>
              <a:t>这封信件在圣经里</a:t>
            </a:r>
            <a:r>
              <a:rPr lang="zh-CN" altLang="en-US" b="1">
                <a:solidFill>
                  <a:schemeClr val="bg1"/>
                </a:solidFill>
                <a:ea typeface="SimSun" pitchFamily="2" charset="-122"/>
              </a:rPr>
              <a:t>是最短第二的本书</a:t>
            </a:r>
            <a:endParaRPr lang="zh-CN" altLang="en-US" b="1">
              <a:solidFill>
                <a:schemeClr val="bg1"/>
              </a:solidFill>
              <a:latin typeface="Arial" pitchFamily="34" charset="0"/>
              <a:ea typeface="SimSun" pitchFamily="2" charset="-122"/>
            </a:endParaRPr>
          </a:p>
          <a:p>
            <a:pPr algn="just" eaLnBrk="1" hangingPunct="1">
              <a:buFont typeface="Wingdings" pitchFamily="2" charset="2"/>
              <a:buNone/>
            </a:pPr>
            <a:endParaRPr lang="zh-CN" altLang="en-US" b="1">
              <a:solidFill>
                <a:schemeClr val="bg1"/>
              </a:solidFill>
              <a:latin typeface="Arial" pitchFamily="34" charset="0"/>
              <a:ea typeface="SimSun" pitchFamily="2" charset="-122"/>
            </a:endParaRPr>
          </a:p>
          <a:p>
            <a:pPr algn="just" eaLnBrk="1" hangingPunct="1">
              <a:buFont typeface="Wingdings" pitchFamily="2" charset="2"/>
              <a:buChar char="Ø"/>
            </a:pPr>
            <a:r>
              <a:rPr lang="zh-CN" altLang="en-US" b="1">
                <a:solidFill>
                  <a:schemeClr val="bg1"/>
                </a:solidFill>
                <a:latin typeface="Arial" pitchFamily="34" charset="0"/>
                <a:ea typeface="SimSun" pitchFamily="2" charset="-122"/>
              </a:rPr>
              <a:t>这是唯一针对</a:t>
            </a:r>
            <a:r>
              <a:rPr lang="zh-CN" altLang="en-US" b="1">
                <a:solidFill>
                  <a:schemeClr val="bg1"/>
                </a:solidFill>
                <a:ea typeface="SimSun" pitchFamily="2" charset="-122"/>
              </a:rPr>
              <a:t>妇女</a:t>
            </a:r>
            <a:r>
              <a:rPr lang="zh-CN" altLang="en-US" b="1">
                <a:solidFill>
                  <a:schemeClr val="bg1"/>
                </a:solidFill>
                <a:latin typeface="Arial" pitchFamily="34" charset="0"/>
                <a:ea typeface="SimSun" pitchFamily="2" charset="-122"/>
              </a:rPr>
              <a:t>的新约信件。 </a:t>
            </a:r>
          </a:p>
          <a:p>
            <a:pPr algn="just" eaLnBrk="1" hangingPunct="1">
              <a:buFont typeface="Wingdings" pitchFamily="2" charset="2"/>
              <a:buNone/>
            </a:pPr>
            <a:endParaRPr lang="zh-CN" altLang="en-US" b="1">
              <a:solidFill>
                <a:schemeClr val="bg1"/>
              </a:solidFill>
              <a:latin typeface="Arial" pitchFamily="34" charset="0"/>
              <a:ea typeface="SimSun" pitchFamily="2" charset="-122"/>
            </a:endParaRPr>
          </a:p>
          <a:p>
            <a:pPr algn="just" eaLnBrk="1" hangingPunct="1">
              <a:buFont typeface="Wingdings" pitchFamily="2" charset="2"/>
              <a:buChar char="Ø"/>
            </a:pP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10</a:t>
            </a:r>
            <a:r>
              <a:rPr lang="zh-CN" altLang="en-US" b="1">
                <a:solidFill>
                  <a:schemeClr val="bg1"/>
                </a:solidFill>
                <a:latin typeface="Arial" pitchFamily="34" charset="0"/>
                <a:ea typeface="SimSun" pitchFamily="2" charset="-122"/>
              </a:rPr>
              <a:t>节是</a:t>
            </a:r>
            <a:r>
              <a:rPr lang="zh-CN" altLang="en-US" b="1">
                <a:solidFill>
                  <a:schemeClr val="bg1"/>
                </a:solidFill>
                <a:ea typeface="SimSun" pitchFamily="2" charset="-122"/>
              </a:rPr>
              <a:t>这封短的信件里</a:t>
            </a:r>
            <a:r>
              <a:rPr lang="zh-CN" altLang="en-US" b="1">
                <a:solidFill>
                  <a:schemeClr val="bg1"/>
                </a:solidFill>
                <a:latin typeface="Arial" pitchFamily="34" charset="0"/>
                <a:ea typeface="SimSun" pitchFamily="2" charset="-122"/>
              </a:rPr>
              <a:t>最有争议性的。所争议的事包括是否</a:t>
            </a:r>
            <a:r>
              <a:rPr lang="zh-CN" altLang="en-US" b="1">
                <a:solidFill>
                  <a:schemeClr val="bg1"/>
                </a:solidFill>
                <a:ea typeface="SimSun" pitchFamily="2" charset="-122"/>
              </a:rPr>
              <a:t>应该允许</a:t>
            </a:r>
            <a:r>
              <a:rPr lang="zh-CN" altLang="en-US" b="1">
                <a:solidFill>
                  <a:schemeClr val="bg1"/>
                </a:solidFill>
                <a:latin typeface="Arial" pitchFamily="34" charset="0"/>
                <a:ea typeface="SimSun" pitchFamily="2" charset="-122"/>
              </a:rPr>
              <a:t>假的老师</a:t>
            </a:r>
            <a:r>
              <a:rPr lang="en-US" altLang="zh-CN" b="1">
                <a:solidFill>
                  <a:schemeClr val="bg1"/>
                </a:solidFill>
                <a:latin typeface="Arial" pitchFamily="34" charset="0"/>
                <a:ea typeface="SimSun" pitchFamily="2" charset="-122"/>
              </a:rPr>
              <a:t>: </a:t>
            </a:r>
          </a:p>
          <a:p>
            <a:pPr lvl="1" algn="just" eaLnBrk="1" hangingPunct="1">
              <a:buFont typeface="Wingdings" pitchFamily="2" charset="2"/>
              <a:buNone/>
            </a:pPr>
            <a:r>
              <a:rPr lang="en-US" altLang="zh-CN" b="1">
                <a:solidFill>
                  <a:schemeClr val="bg1"/>
                </a:solidFill>
                <a:latin typeface="Arial" pitchFamily="34" charset="0"/>
                <a:ea typeface="SimSun" pitchFamily="2" charset="-122"/>
              </a:rPr>
              <a:t>	(1) </a:t>
            </a:r>
            <a:r>
              <a:rPr lang="zh-CN" altLang="en-US" b="1">
                <a:solidFill>
                  <a:schemeClr val="bg1"/>
                </a:solidFill>
                <a:latin typeface="Arial" pitchFamily="34" charset="0"/>
                <a:ea typeface="SimSun" pitchFamily="2" charset="-122"/>
              </a:rPr>
              <a:t>留居在信徒的家中</a:t>
            </a:r>
            <a:r>
              <a:rPr lang="en-US" altLang="zh-CN" b="1">
                <a:solidFill>
                  <a:schemeClr val="bg1"/>
                </a:solidFill>
                <a:latin typeface="Arial" pitchFamily="34" charset="0"/>
                <a:ea typeface="SimSun" pitchFamily="2" charset="-122"/>
              </a:rPr>
              <a:t>, </a:t>
            </a:r>
          </a:p>
          <a:p>
            <a:pPr lvl="1" algn="just" eaLnBrk="1" hangingPunct="1">
              <a:buFont typeface="Wingdings" pitchFamily="2" charset="2"/>
              <a:buNone/>
            </a:pPr>
            <a:r>
              <a:rPr lang="en-US" altLang="zh-CN" b="1">
                <a:solidFill>
                  <a:schemeClr val="bg1"/>
                </a:solidFill>
                <a:latin typeface="Arial" pitchFamily="34" charset="0"/>
                <a:ea typeface="SimSun" pitchFamily="2" charset="-122"/>
              </a:rPr>
              <a:t>	(2) </a:t>
            </a:r>
            <a:r>
              <a:rPr lang="zh-CN" altLang="en-US" b="1">
                <a:solidFill>
                  <a:schemeClr val="bg1"/>
                </a:solidFill>
                <a:latin typeface="Arial" pitchFamily="34" charset="0"/>
                <a:ea typeface="SimSun" pitchFamily="2" charset="-122"/>
              </a:rPr>
              <a:t>只是进入他们的家</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或</a:t>
            </a:r>
          </a:p>
          <a:p>
            <a:pPr lvl="1" algn="just" eaLnBrk="1" hangingPunct="1">
              <a:buFont typeface="Wingdings" pitchFamily="2" charset="2"/>
              <a:buNone/>
            </a:pPr>
            <a:r>
              <a:rPr lang="en-US" altLang="zh-CN" b="1">
                <a:solidFill>
                  <a:schemeClr val="bg1"/>
                </a:solidFill>
                <a:latin typeface="Arial" pitchFamily="34" charset="0"/>
                <a:ea typeface="SimSun" pitchFamily="2" charset="-122"/>
              </a:rPr>
              <a:t>	(3) </a:t>
            </a:r>
            <a:r>
              <a:rPr lang="zh-CN" altLang="en-US" b="1">
                <a:solidFill>
                  <a:schemeClr val="bg1"/>
                </a:solidFill>
                <a:latin typeface="Arial" pitchFamily="34" charset="0"/>
                <a:ea typeface="SimSun" pitchFamily="2" charset="-122"/>
              </a:rPr>
              <a:t>两者都不。</a:t>
            </a:r>
          </a:p>
          <a:p>
            <a:pPr lvl="1" algn="just" eaLnBrk="1" hangingPunct="1">
              <a:buFont typeface="Wingdings" pitchFamily="2" charset="2"/>
              <a:buNone/>
            </a:pPr>
            <a:endParaRPr lang="zh-CN" altLang="en-US" b="1">
              <a:solidFill>
                <a:schemeClr val="bg1"/>
              </a:solidFill>
              <a:latin typeface="Arial" pitchFamily="34" charset="0"/>
              <a:ea typeface="SimSun" pitchFamily="2" charset="-122"/>
            </a:endParaRPr>
          </a:p>
          <a:p>
            <a:pPr lvl="1" algn="just" eaLnBrk="1" hangingPunct="1">
              <a:buFont typeface="Wingdings" pitchFamily="2" charset="2"/>
              <a:buChar char="Ø"/>
            </a:pPr>
            <a:r>
              <a:rPr lang="zh-CN" altLang="en-US" b="1">
                <a:solidFill>
                  <a:schemeClr val="bg1"/>
                </a:solidFill>
                <a:latin typeface="Arial" pitchFamily="34" charset="0"/>
                <a:ea typeface="SimSun" pitchFamily="2" charset="-122"/>
              </a:rPr>
              <a:t>第三种的看法是普遍的看法</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以便信徒</a:t>
            </a:r>
            <a:r>
              <a:rPr lang="zh-CN" altLang="en-US" b="1">
                <a:solidFill>
                  <a:schemeClr val="bg1"/>
                </a:solidFill>
                <a:ea typeface="SimSun" pitchFamily="2" charset="-122"/>
              </a:rPr>
              <a:t>在最轻微的程度上也</a:t>
            </a:r>
            <a:r>
              <a:rPr lang="zh-CN" altLang="en-US" b="1">
                <a:solidFill>
                  <a:schemeClr val="bg1"/>
                </a:solidFill>
                <a:latin typeface="Arial" pitchFamily="34" charset="0"/>
                <a:ea typeface="SimSun" pitchFamily="2" charset="-122"/>
              </a:rPr>
              <a:t>不会被介入促进假的教学的工作上。</a:t>
            </a:r>
            <a:endParaRPr lang="en-US" altLang="zh-CN" b="1">
              <a:solidFill>
                <a:schemeClr val="bg1"/>
              </a:solidFill>
              <a:latin typeface="Arial" pitchFamily="34" charset="0"/>
              <a:ea typeface="SimSun" pitchFamily="2" charset="-122"/>
            </a:endParaRPr>
          </a:p>
        </p:txBody>
      </p:sp>
      <p:pic>
        <p:nvPicPr>
          <p:cNvPr id="38917" name="Picture 5" descr="j02837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5738"/>
            <a:ext cx="1066800"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6" descr="j025444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429000"/>
            <a:ext cx="1676400" cy="131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论据</a:t>
            </a:r>
            <a:endParaRPr lang="en-US" sz="2800" b="1" dirty="0">
              <a:solidFill>
                <a:srgbClr val="FFFFFF"/>
              </a:solidFill>
              <a:latin typeface="Arial" charset="0"/>
              <a:ea typeface="ＭＳ Ｐゴシック" charset="0"/>
              <a:cs typeface="ＭＳ Ｐゴシック" charset="0"/>
            </a:endParaRPr>
          </a:p>
        </p:txBody>
      </p:sp>
      <p:sp>
        <p:nvSpPr>
          <p:cNvPr id="199683"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7620000" cy="4401205"/>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sz="2800" b="1" dirty="0">
                <a:solidFill>
                  <a:srgbClr val="00172E"/>
                </a:solidFill>
                <a:latin typeface="Arial" charset="0"/>
                <a:ea typeface="宋体" charset="0"/>
                <a:cs typeface="宋体" charset="0"/>
              </a:rPr>
              <a:t>约翰的第二封书信</a:t>
            </a:r>
            <a:r>
              <a:rPr lang="zh-CN" altLang="en-US" sz="2800" b="1" dirty="0">
                <a:solidFill>
                  <a:srgbClr val="FF0000"/>
                </a:solidFill>
                <a:latin typeface="Arial" charset="0"/>
                <a:ea typeface="宋体" charset="0"/>
                <a:cs typeface="宋体" charset="0"/>
              </a:rPr>
              <a:t>警告</a:t>
            </a:r>
            <a:r>
              <a:rPr lang="zh-CN" altLang="en-US" sz="2800" b="1" dirty="0">
                <a:solidFill>
                  <a:srgbClr val="00172E"/>
                </a:solidFill>
                <a:latin typeface="Arial" charset="0"/>
                <a:ea typeface="宋体" charset="0"/>
                <a:cs typeface="宋体" charset="0"/>
              </a:rPr>
              <a:t>妇女不要过于热忱的好客反而提供寄宿给假的老师</a:t>
            </a:r>
            <a:r>
              <a:rPr lang="en-US" altLang="zh-CN" sz="2800" b="1" dirty="0">
                <a:solidFill>
                  <a:srgbClr val="00172E"/>
                </a:solidFill>
                <a:latin typeface="Arial" charset="0"/>
                <a:ea typeface="宋体" charset="0"/>
                <a:cs typeface="宋体" charset="0"/>
              </a:rPr>
              <a:t>,</a:t>
            </a:r>
            <a:r>
              <a:rPr lang="zh-CN" altLang="en-US" sz="2800" b="1" dirty="0">
                <a:solidFill>
                  <a:srgbClr val="00172E"/>
                </a:solidFill>
                <a:latin typeface="Arial" charset="0"/>
                <a:ea typeface="宋体" charset="0"/>
                <a:cs typeface="宋体" charset="0"/>
              </a:rPr>
              <a:t>这样才不会帮助传播他们具有破坏性的教意。</a:t>
            </a:r>
          </a:p>
          <a:p>
            <a:pPr algn="ctr" eaLnBrk="1" hangingPunct="1">
              <a:buFont typeface="Wingdings" charset="0"/>
              <a:buNone/>
            </a:pPr>
            <a:endParaRPr lang="zh-CN" altLang="en-US" sz="2800" b="1" dirty="0">
              <a:solidFill>
                <a:srgbClr val="00172E"/>
              </a:solidFill>
              <a:latin typeface="Arial" charset="0"/>
              <a:ea typeface="宋体" charset="0"/>
              <a:cs typeface="宋体" charset="0"/>
            </a:endParaRPr>
          </a:p>
          <a:p>
            <a:pPr algn="ctr" eaLnBrk="1" hangingPunct="1">
              <a:buFont typeface="Wingdings" charset="0"/>
              <a:buNone/>
            </a:pPr>
            <a:r>
              <a:rPr lang="zh-CN" altLang="en-US" sz="2800" b="1" dirty="0">
                <a:solidFill>
                  <a:srgbClr val="00172E"/>
                </a:solidFill>
                <a:latin typeface="Arial" charset="0"/>
                <a:ea typeface="宋体" charset="0"/>
                <a:cs typeface="宋体" charset="0"/>
              </a:rPr>
              <a:t>他那</a:t>
            </a:r>
            <a:r>
              <a:rPr lang="zh-CN" altLang="en-US" sz="2800" b="1" dirty="0">
                <a:solidFill>
                  <a:srgbClr val="FF0000"/>
                </a:solidFill>
                <a:latin typeface="Arial" charset="0"/>
                <a:ea typeface="宋体" charset="0"/>
                <a:cs typeface="宋体" charset="0"/>
              </a:rPr>
              <a:t>平衡</a:t>
            </a:r>
            <a:r>
              <a:rPr lang="zh-CN" altLang="en-US" sz="2800" b="1" dirty="0">
                <a:solidFill>
                  <a:srgbClr val="00172E"/>
                </a:solidFill>
                <a:latin typeface="Arial" charset="0"/>
                <a:ea typeface="宋体" charset="0"/>
                <a:cs typeface="宋体" charset="0"/>
              </a:rPr>
              <a:t>了真理和爱的问候说明了这点</a:t>
            </a:r>
            <a:r>
              <a:rPr lang="en-US" altLang="zh-CN" sz="2800" b="1" dirty="0">
                <a:solidFill>
                  <a:srgbClr val="00172E"/>
                </a:solidFill>
                <a:latin typeface="Arial" charset="0"/>
                <a:ea typeface="宋体" charset="0"/>
                <a:cs typeface="宋体" charset="0"/>
              </a:rPr>
              <a:t>, </a:t>
            </a:r>
            <a:r>
              <a:rPr lang="zh-CN" altLang="en-US" sz="2800" b="1" dirty="0">
                <a:solidFill>
                  <a:srgbClr val="00172E"/>
                </a:solidFill>
                <a:latin typeface="Arial" charset="0"/>
                <a:ea typeface="宋体" charset="0"/>
                <a:cs typeface="宋体" charset="0"/>
              </a:rPr>
              <a:t>他也随着称扬妇女平衡了爱与真理的重要性。 </a:t>
            </a:r>
          </a:p>
          <a:p>
            <a:pPr algn="ctr" eaLnBrk="1" hangingPunct="1">
              <a:buFont typeface="Wingdings" charset="0"/>
              <a:buNone/>
            </a:pPr>
            <a:endParaRPr lang="zh-CN" altLang="en-US" sz="2800" b="1" dirty="0">
              <a:solidFill>
                <a:srgbClr val="00172E"/>
              </a:solidFill>
              <a:latin typeface="Arial" charset="0"/>
              <a:ea typeface="宋体" charset="0"/>
              <a:cs typeface="宋体" charset="0"/>
            </a:endParaRPr>
          </a:p>
          <a:p>
            <a:pPr algn="ctr" eaLnBrk="1" hangingPunct="1">
              <a:buFont typeface="Wingdings" charset="0"/>
              <a:buNone/>
            </a:pPr>
            <a:r>
              <a:rPr lang="zh-CN" altLang="en-US" sz="2800" b="1" dirty="0">
                <a:solidFill>
                  <a:srgbClr val="00172E"/>
                </a:solidFill>
                <a:latin typeface="Arial" charset="0"/>
                <a:ea typeface="宋体" charset="0"/>
                <a:cs typeface="宋体" charset="0"/>
              </a:rPr>
              <a:t>其次在信件随着而来的主要教导是要警告当她展示她的爱时要有辩明的极限</a:t>
            </a:r>
            <a:r>
              <a:rPr lang="en-US" altLang="zh-CN" sz="2800" b="1" dirty="0">
                <a:solidFill>
                  <a:srgbClr val="00172E"/>
                </a:solidFill>
                <a:latin typeface="Arial" charset="0"/>
                <a:ea typeface="宋体" charset="0"/>
                <a:cs typeface="宋体" charset="0"/>
              </a:rPr>
              <a:t>,</a:t>
            </a:r>
            <a:r>
              <a:rPr lang="zh-CN" altLang="en-US" sz="2800" b="1" dirty="0">
                <a:solidFill>
                  <a:srgbClr val="00172E"/>
                </a:solidFill>
                <a:latin typeface="Arial" charset="0"/>
                <a:ea typeface="宋体" charset="0"/>
                <a:cs typeface="宋体" charset="0"/>
              </a:rPr>
              <a:t>这样才能</a:t>
            </a:r>
            <a:r>
              <a:rPr lang="zh-CN" altLang="en-US" sz="2800" b="1" dirty="0">
                <a:solidFill>
                  <a:srgbClr val="FF0000"/>
                </a:solidFill>
                <a:latin typeface="Arial" charset="0"/>
                <a:ea typeface="宋体" charset="0"/>
                <a:cs typeface="宋体" charset="0"/>
              </a:rPr>
              <a:t>拒绝假的老师</a:t>
            </a:r>
            <a:r>
              <a:rPr lang="zh-CN" altLang="en-US" sz="2800" b="1" dirty="0">
                <a:solidFill>
                  <a:srgbClr val="00172E"/>
                </a:solidFill>
                <a:latin typeface="Arial" charset="0"/>
                <a:ea typeface="宋体" charset="0"/>
                <a:cs typeface="宋体" charset="0"/>
              </a:rPr>
              <a:t>。</a:t>
            </a:r>
          </a:p>
        </p:txBody>
      </p:sp>
    </p:spTree>
    <p:extLst>
      <p:ext uri="{BB962C8B-B14F-4D97-AF65-F5344CB8AC3E}">
        <p14:creationId xmlns:p14="http://schemas.microsoft.com/office/powerpoint/2010/main" val="1666840289"/>
      </p:ext>
    </p:extLst>
  </p:cSld>
  <p:clrMapOvr>
    <a:overrideClrMapping bg1="dk2" tx1="lt1" bg2="dk1"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43010" name="Picture 9" descr="sheep and go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00" cy="506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综合</a:t>
            </a:r>
            <a:endParaRPr lang="en-US" altLang="en-US" sz="2800" b="1">
              <a:solidFill>
                <a:srgbClr val="FFFFFF"/>
              </a:solidFill>
              <a:latin typeface="Arial" pitchFamily="34" charset="0"/>
            </a:endParaRPr>
          </a:p>
        </p:txBody>
      </p:sp>
      <p:sp>
        <p:nvSpPr>
          <p:cNvPr id="43012" name="Text Box 3"/>
          <p:cNvSpPr txBox="1">
            <a:spLocks noChangeArrowheads="1"/>
          </p:cNvSpPr>
          <p:nvPr/>
        </p:nvSpPr>
        <p:spPr bwMode="auto">
          <a:xfrm>
            <a:off x="7993063" y="2286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300</a:t>
            </a:r>
          </a:p>
        </p:txBody>
      </p:sp>
      <p:sp>
        <p:nvSpPr>
          <p:cNvPr id="19461" name="Text Box 5"/>
          <p:cNvSpPr txBox="1">
            <a:spLocks noChangeArrowheads="1"/>
          </p:cNvSpPr>
          <p:nvPr/>
        </p:nvSpPr>
        <p:spPr bwMode="auto">
          <a:xfrm>
            <a:off x="2667000" y="4957763"/>
            <a:ext cx="5715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7-13		</a:t>
            </a:r>
            <a:r>
              <a:rPr lang="zh-CN" altLang="en-US" sz="2800" b="1">
                <a:solidFill>
                  <a:srgbClr val="000000"/>
                </a:solidFill>
                <a:latin typeface="Arial" pitchFamily="34" charset="0"/>
                <a:ea typeface="SimSun" pitchFamily="2" charset="-122"/>
              </a:rPr>
              <a:t>避免假的老师</a:t>
            </a:r>
            <a:endParaRPr lang="en-US" altLang="zh-CN" sz="2800" b="1">
              <a:solidFill>
                <a:srgbClr val="000000"/>
              </a:solidFill>
              <a:latin typeface="Arial" pitchFamily="34" charset="0"/>
              <a:ea typeface="SimSun" pitchFamily="2" charset="-122"/>
            </a:endParaRPr>
          </a:p>
        </p:txBody>
      </p:sp>
      <p:sp>
        <p:nvSpPr>
          <p:cNvPr id="19462" name="Text Box 6"/>
          <p:cNvSpPr txBox="1">
            <a:spLocks noChangeArrowheads="1"/>
          </p:cNvSpPr>
          <p:nvPr/>
        </p:nvSpPr>
        <p:spPr bwMode="auto">
          <a:xfrm>
            <a:off x="1014413" y="2747963"/>
            <a:ext cx="5310187"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1-6		</a:t>
            </a:r>
            <a:r>
              <a:rPr lang="zh-CN" altLang="en-US" sz="2800" b="1" dirty="0">
                <a:solidFill>
                  <a:srgbClr val="000000"/>
                </a:solidFill>
                <a:latin typeface="Arial" pitchFamily="34" charset="0"/>
                <a:ea typeface="SimSun" pitchFamily="2" charset="-122"/>
              </a:rPr>
              <a:t>援助真实的老师</a:t>
            </a:r>
          </a:p>
        </p:txBody>
      </p:sp>
      <p:sp>
        <p:nvSpPr>
          <p:cNvPr id="43015" name="Text Box 7"/>
          <p:cNvSpPr txBox="1">
            <a:spLocks noChangeArrowheads="1"/>
          </p:cNvSpPr>
          <p:nvPr/>
        </p:nvSpPr>
        <p:spPr bwMode="auto">
          <a:xfrm>
            <a:off x="533400" y="1143000"/>
            <a:ext cx="2667000" cy="528638"/>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对爱的极限</a:t>
            </a:r>
            <a:endParaRPr lang="en-US" altLang="zh-CN" sz="2800" b="1">
              <a:solidFill>
                <a:srgbClr val="FFFFFF"/>
              </a:solidFill>
              <a:latin typeface="Arial" pitchFamily="34" charset="0"/>
              <a:ea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0139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337766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信徒怎么帮助异端</a:t>
            </a:r>
            <a:r>
              <a:rPr lang="en-US" b="1" dirty="0">
                <a:latin typeface="Microsoft YaHei UI" panose="020B0503020204020204" pitchFamily="34" charset="-122"/>
                <a:ea typeface="Microsoft YaHei UI" panose="020B0503020204020204" pitchFamily="34" charset="-122"/>
                <a:cs typeface="Arial" charset="0"/>
              </a:rPr>
              <a:t>?</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鼓励迭代异端</a:t>
            </a:r>
            <a:endParaRPr lang="en-US"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把钱交给邪教 </a:t>
            </a:r>
            <a:r>
              <a:rPr lang="en-US" b="1" dirty="0">
                <a:latin typeface="Microsoft YaHei UI" panose="020B0503020204020204" pitchFamily="34" charset="-122"/>
                <a:ea typeface="Microsoft YaHei UI" panose="020B0503020204020204" pitchFamily="34" charset="-122"/>
                <a:cs typeface="Arial" charset="0"/>
              </a:rPr>
              <a:t>(</a:t>
            </a:r>
            <a:r>
              <a:rPr lang="zh-CN" altLang="en-US" b="1" dirty="0">
                <a:latin typeface="Microsoft YaHei UI" panose="020B0503020204020204" pitchFamily="34" charset="-122"/>
                <a:ea typeface="Microsoft YaHei UI" panose="020B0503020204020204" pitchFamily="34" charset="-122"/>
                <a:cs typeface="Arial" charset="0"/>
              </a:rPr>
              <a:t>视频传道士等</a:t>
            </a:r>
            <a:r>
              <a:rPr lang="en-US" b="1" dirty="0">
                <a:latin typeface="Microsoft YaHei UI" panose="020B0503020204020204" pitchFamily="34" charset="-122"/>
                <a:ea typeface="Microsoft YaHei UI" panose="020B0503020204020204" pitchFamily="34" charset="-122"/>
                <a:cs typeface="Arial" charset="0"/>
              </a:rPr>
              <a:t>)</a:t>
            </a:r>
          </a:p>
          <a:p>
            <a:pPr eaLnBrk="1" hangingPunct="1"/>
            <a:r>
              <a:rPr lang="zh-CN" altLang="en-US" b="1" dirty="0">
                <a:latin typeface="Microsoft YaHei UI" panose="020B0503020204020204" pitchFamily="34" charset="-122"/>
                <a:ea typeface="Microsoft YaHei UI" panose="020B0503020204020204" pitchFamily="34" charset="-122"/>
                <a:cs typeface="Arial" charset="0"/>
              </a:rPr>
              <a:t>买异端的书籍</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观看违背圣经的电影</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从假传道士接收文献</a:t>
            </a:r>
            <a:endParaRPr lang="en-US" b="1" dirty="0">
              <a:latin typeface="Microsoft YaHei UI" panose="020B0503020204020204" pitchFamily="34" charset="-122"/>
              <a:ea typeface="Microsoft YaHei UI" panose="020B0503020204020204" pitchFamily="34" charset="-122"/>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386935" y="44450"/>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89281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界限</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297</a:t>
            </a:r>
          </a:p>
        </p:txBody>
      </p:sp>
    </p:spTree>
    <p:extLst>
      <p:ext uri="{BB962C8B-B14F-4D97-AF65-F5344CB8AC3E}">
        <p14:creationId xmlns:p14="http://schemas.microsoft.com/office/powerpoint/2010/main" val="46655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600684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32946A"/>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02754" name="Picture 3" descr="I:\DEPTCOMM\Zamcomm\Jody\ChartsEPS\43 copy.jpg"/>
          <p:cNvPicPr>
            <a:picLocks noChangeAspect="1" noChangeArrowheads="1"/>
          </p:cNvPicPr>
          <p:nvPr/>
        </p:nvPicPr>
        <p:blipFill>
          <a:blip r:embed="rId3" cstate="print"/>
          <a:srcRect/>
          <a:stretch>
            <a:fillRect/>
          </a:stretch>
        </p:blipFill>
        <p:spPr bwMode="auto">
          <a:xfrm>
            <a:off x="-3581400" y="1219200"/>
            <a:ext cx="3436937" cy="4038600"/>
          </a:xfrm>
          <a:prstGeom prst="rect">
            <a:avLst/>
          </a:prstGeom>
          <a:noFill/>
          <a:ln w="9525">
            <a:noFill/>
            <a:miter lim="800000"/>
            <a:headEnd/>
            <a:tailEnd/>
          </a:ln>
        </p:spPr>
      </p:pic>
      <p:sp>
        <p:nvSpPr>
          <p:cNvPr id="202755"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algn="ctr"/>
            <a:r>
              <a:rPr lang="en-US" altLang="en-US" sz="1600">
                <a:solidFill>
                  <a:srgbClr val="FFFFFF"/>
                </a:solidFill>
                <a:latin typeface="Arial" pitchFamily="34" charset="0"/>
                <a:ea typeface="ＭＳ Ｐゴシック"/>
                <a:cs typeface="Arial" pitchFamily="34" charset="0"/>
              </a:rPr>
              <a:t>John D. Hannah, </a:t>
            </a:r>
            <a:r>
              <a:rPr lang="en-US" altLang="en-US" sz="1600" i="1">
                <a:solidFill>
                  <a:srgbClr val="FFFFFF"/>
                </a:solidFill>
                <a:latin typeface="Arial" pitchFamily="34" charset="0"/>
                <a:ea typeface="ＭＳ Ｐゴシック"/>
                <a:cs typeface="Arial" pitchFamily="34" charset="0"/>
              </a:rPr>
              <a:t>Charts of Ancient &amp; Medieval Church History</a:t>
            </a:r>
            <a:r>
              <a:rPr lang="en-US" altLang="en-US" sz="1600">
                <a:solidFill>
                  <a:srgbClr val="FFFFFF"/>
                </a:solidFill>
                <a:latin typeface="Arial" pitchFamily="34" charset="0"/>
                <a:ea typeface="ＭＳ Ｐゴシック"/>
                <a:cs typeface="Arial" pitchFamily="34" charset="0"/>
              </a:rPr>
              <a:t> (Grand Rapids: Zondervan, 2001)</a:t>
            </a:r>
          </a:p>
        </p:txBody>
      </p:sp>
      <p:sp>
        <p:nvSpPr>
          <p:cNvPr id="202756" name="Title 1"/>
          <p:cNvSpPr>
            <a:spLocks noGrp="1"/>
          </p:cNvSpPr>
          <p:nvPr>
            <p:ph type="title" idx="4294967295"/>
          </p:nvPr>
        </p:nvSpPr>
        <p:spPr>
          <a:xfrm>
            <a:off x="5334000" y="30163"/>
            <a:ext cx="3833813" cy="2438400"/>
          </a:xfrm>
        </p:spPr>
        <p:txBody>
          <a:bodyPr/>
          <a:lstStyle/>
          <a:p>
            <a:pPr eaLnBrk="1" hangingPunct="1"/>
            <a:r>
              <a:rPr lang="en-US" altLang="en-US" sz="4000" b="0">
                <a:solidFill>
                  <a:srgbClr val="FFFFFF"/>
                </a:solidFill>
                <a:latin typeface="SimSun" pitchFamily="2" charset="-122"/>
                <a:ea typeface="SimSun" pitchFamily="2" charset="-122"/>
                <a:cs typeface="Arial" pitchFamily="34" charset="0"/>
              </a:rPr>
              <a:t> 诺斯底主义：</a:t>
            </a:r>
            <a:br>
              <a:rPr lang="en-US" altLang="en-US" sz="4000" b="0">
                <a:solidFill>
                  <a:srgbClr val="FFFFFF"/>
                </a:solidFill>
                <a:latin typeface="SimSun" pitchFamily="2" charset="-122"/>
                <a:ea typeface="SimSun" pitchFamily="2" charset="-122"/>
                <a:cs typeface="Arial" pitchFamily="34" charset="0"/>
              </a:rPr>
            </a:br>
            <a:r>
              <a:rPr lang="en-US" altLang="en-US" sz="4000" b="0">
                <a:solidFill>
                  <a:srgbClr val="FFFFFF"/>
                </a:solidFill>
                <a:latin typeface="SimSun" pitchFamily="2" charset="-122"/>
                <a:ea typeface="SimSun" pitchFamily="2" charset="-122"/>
                <a:cs typeface="Arial" pitchFamily="34" charset="0"/>
              </a:rPr>
              <a:t>令人困惑的问题</a:t>
            </a:r>
            <a:endParaRPr lang="en-US" sz="4000" b="0">
              <a:solidFill>
                <a:srgbClr val="FFFFFF"/>
              </a:solidFill>
              <a:latin typeface="SimSun" pitchFamily="2" charset="-122"/>
              <a:ea typeface="SimSun" pitchFamily="2" charset="-122"/>
              <a:cs typeface="Arial" pitchFamily="34" charset="0"/>
            </a:endParaRPr>
          </a:p>
        </p:txBody>
      </p:sp>
      <p:sp>
        <p:nvSpPr>
          <p:cNvPr id="7" name="TextBox 6"/>
          <p:cNvSpPr txBox="1"/>
          <p:nvPr/>
        </p:nvSpPr>
        <p:spPr>
          <a:xfrm>
            <a:off x="1447800" y="596205"/>
            <a:ext cx="3886200"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algn="ctr">
              <a:defRPr/>
            </a:pPr>
            <a:r>
              <a:rPr lang="x-none" altLang="en-US" sz="3200" dirty="0">
                <a:solidFill>
                  <a:srgbClr val="000000"/>
                </a:solidFill>
                <a:latin typeface="SimSun" charset="0"/>
                <a:ea typeface="SimSun" charset="0"/>
                <a:cs typeface="SimSun" charset="0"/>
              </a:rPr>
              <a:t>要如何解释创造</a:t>
            </a:r>
          </a:p>
          <a:p>
            <a:pPr algn="ctr">
              <a:defRPr/>
            </a:pPr>
            <a:r>
              <a:rPr lang="x-none" altLang="en-US" sz="3200" dirty="0">
                <a:solidFill>
                  <a:srgbClr val="000000"/>
                </a:solidFill>
                <a:latin typeface="SimSun" charset="0"/>
                <a:ea typeface="SimSun" charset="0"/>
                <a:cs typeface="SimSun" charset="0"/>
              </a:rPr>
              <a:t>的存在？</a:t>
            </a:r>
            <a:endParaRPr lang="en-US" sz="3200" dirty="0">
              <a:solidFill>
                <a:srgbClr val="000000"/>
              </a:solidFill>
              <a:latin typeface="SimSun" charset="0"/>
              <a:ea typeface="SimSun" charset="0"/>
              <a:cs typeface="SimSun" charset="0"/>
            </a:endParaRPr>
          </a:p>
        </p:txBody>
      </p:sp>
      <p:sp>
        <p:nvSpPr>
          <p:cNvPr id="8" name="TextBox 7"/>
          <p:cNvSpPr txBox="1"/>
          <p:nvPr/>
        </p:nvSpPr>
        <p:spPr>
          <a:xfrm>
            <a:off x="4533900" y="4603348"/>
            <a:ext cx="3576404"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algn="ctr">
              <a:defRPr/>
            </a:pPr>
            <a:r>
              <a:rPr lang="x-none" altLang="en-US" sz="3200" dirty="0">
                <a:solidFill>
                  <a:srgbClr val="000000"/>
                </a:solidFill>
                <a:latin typeface="SimSun" charset="0"/>
                <a:ea typeface="SimSun" charset="0"/>
                <a:cs typeface="SimSun" charset="0"/>
              </a:rPr>
              <a:t>圣洁的神怎么能创造有罪恶的宇宙？</a:t>
            </a:r>
            <a:endParaRPr lang="en-US" sz="3200" dirty="0">
              <a:solidFill>
                <a:srgbClr val="000000"/>
              </a:solidFill>
              <a:latin typeface="SimSun" charset="0"/>
              <a:ea typeface="SimSun" charset="0"/>
              <a:cs typeface="SimSun" charset="0"/>
            </a:endParaRPr>
          </a:p>
        </p:txBody>
      </p:sp>
      <p:sp>
        <p:nvSpPr>
          <p:cNvPr id="9" name="TextBox 8"/>
          <p:cNvSpPr txBox="1"/>
          <p:nvPr/>
        </p:nvSpPr>
        <p:spPr>
          <a:xfrm>
            <a:off x="3124201" y="2562138"/>
            <a:ext cx="3352800" cy="1200329"/>
          </a:xfrm>
          <a:prstGeom prst="rect">
            <a:avLst/>
          </a:prstGeom>
          <a:solidFill>
            <a:schemeClr val="tx1"/>
          </a:solidFill>
          <a:effectLst>
            <a:glow rad="228600">
              <a:schemeClr val="accent1">
                <a:satMod val="175000"/>
                <a:alpha val="40000"/>
              </a:schemeClr>
            </a:glow>
          </a:effectLst>
        </p:spPr>
        <p:txBody>
          <a:bodyPr lIns="91425" tIns="45713" rIns="91425" bIns="45713">
            <a:spAutoFit/>
          </a:bodyPr>
          <a:lstStyle/>
          <a:p>
            <a:pPr algn="ctr">
              <a:defRPr/>
            </a:pPr>
            <a:r>
              <a:rPr lang="x-none" altLang="en-US" sz="3600" dirty="0">
                <a:solidFill>
                  <a:srgbClr val="FFFFFF"/>
                </a:solidFill>
                <a:latin typeface="SimSun" charset="0"/>
                <a:ea typeface="SimSun" charset="0"/>
                <a:cs typeface="SimSun" charset="0"/>
              </a:rPr>
              <a:t>什么是罪恶的起源？</a:t>
            </a:r>
            <a:endParaRPr lang="en-US" sz="3600" dirty="0">
              <a:solidFill>
                <a:srgbClr val="FFFFFF"/>
              </a:solidFill>
              <a:latin typeface="SimSun" charset="0"/>
              <a:ea typeface="SimSun" charset="0"/>
              <a:cs typeface="SimSun" charset="0"/>
            </a:endParaRPr>
          </a:p>
        </p:txBody>
      </p:sp>
      <p:sp>
        <p:nvSpPr>
          <p:cNvPr id="202766" name="TextBox 9"/>
          <p:cNvSpPr txBox="1">
            <a:spLocks noChangeArrowheads="1"/>
          </p:cNvSpPr>
          <p:nvPr/>
        </p:nvSpPr>
        <p:spPr bwMode="auto">
          <a:xfrm>
            <a:off x="3962400" y="6096000"/>
            <a:ext cx="1143000" cy="338138"/>
          </a:xfrm>
          <a:prstGeom prst="rect">
            <a:avLst/>
          </a:prstGeom>
          <a:solidFill>
            <a:srgbClr val="000000"/>
          </a:solidFill>
          <a:ln w="9525">
            <a:noFill/>
            <a:miter lim="800000"/>
            <a:headEnd/>
            <a:tailEnd/>
          </a:ln>
        </p:spPr>
        <p:txBody>
          <a:bodyPr lIns="91425" tIns="45713" rIns="91425" bIns="45713">
            <a:spAutoFit/>
          </a:bodyPr>
          <a:lstStyle/>
          <a:p>
            <a:pPr algn="ctr"/>
            <a:r>
              <a:rPr lang="en-US" altLang="en-US" sz="1600" b="1">
                <a:solidFill>
                  <a:srgbClr val="FFFFFF"/>
                </a:solidFill>
                <a:latin typeface="Arial" pitchFamily="34" charset="0"/>
                <a:ea typeface="ＭＳ Ｐゴシック"/>
                <a:cs typeface="Arial" pitchFamily="34" charset="0"/>
              </a:rPr>
              <a:t>图 43</a:t>
            </a:r>
          </a:p>
        </p:txBody>
      </p:sp>
      <p:sp>
        <p:nvSpPr>
          <p:cNvPr id="15259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153a</a:t>
            </a:r>
            <a:endParaRPr lang="en-US" altLang="en-US" sz="1800" b="0">
              <a:solidFill>
                <a:srgbClr val="FFFFFF"/>
              </a:solidFill>
            </a:endParaRPr>
          </a:p>
        </p:txBody>
      </p:sp>
    </p:spTree>
    <p:extLst>
      <p:ext uri="{BB962C8B-B14F-4D97-AF65-F5344CB8AC3E}">
        <p14:creationId xmlns:p14="http://schemas.microsoft.com/office/powerpoint/2010/main" val="976547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4" descr="earth middle east.jpg"/>
          <p:cNvPicPr>
            <a:picLocks noChangeAspect="1"/>
          </p:cNvPicPr>
          <p:nvPr/>
        </p:nvPicPr>
        <p:blipFill>
          <a:blip r:embed="rId3" cstate="print"/>
          <a:srcRect b="50000"/>
          <a:stretch>
            <a:fillRect/>
          </a:stretch>
        </p:blipFill>
        <p:spPr bwMode="auto">
          <a:xfrm>
            <a:off x="2438401" y="3962400"/>
            <a:ext cx="4267200" cy="2133600"/>
          </a:xfrm>
          <a:prstGeom prst="rect">
            <a:avLst/>
          </a:prstGeom>
          <a:noFill/>
          <a:ln w="9525">
            <a:noFill/>
            <a:miter lim="800000"/>
            <a:headEnd/>
            <a:tailEnd/>
          </a:ln>
        </p:spPr>
      </p:pic>
      <p:pic>
        <p:nvPicPr>
          <p:cNvPr id="203779" name="Picture 3" descr="I:\DEPTCOMM\Zamcomm\Jody\ChartsEPS\44copy.jpg"/>
          <p:cNvPicPr>
            <a:picLocks noChangeAspect="1" noChangeArrowheads="1"/>
          </p:cNvPicPr>
          <p:nvPr/>
        </p:nvPicPr>
        <p:blipFill>
          <a:blip r:embed="rId4" cstate="print"/>
          <a:srcRect/>
          <a:stretch>
            <a:fillRect/>
          </a:stretch>
        </p:blipFill>
        <p:spPr bwMode="auto">
          <a:xfrm>
            <a:off x="-4419600" y="1066801"/>
            <a:ext cx="4343400" cy="4495800"/>
          </a:xfrm>
          <a:prstGeom prst="rect">
            <a:avLst/>
          </a:prstGeom>
          <a:noFill/>
          <a:ln w="9525">
            <a:noFill/>
            <a:miter lim="800000"/>
            <a:headEnd/>
            <a:tailEnd/>
          </a:ln>
        </p:spPr>
      </p:pic>
      <p:sp>
        <p:nvSpPr>
          <p:cNvPr id="203780" name="Title 1"/>
          <p:cNvSpPr>
            <a:spLocks noGrp="1"/>
          </p:cNvSpPr>
          <p:nvPr>
            <p:ph type="title" idx="4294967295"/>
          </p:nvPr>
        </p:nvSpPr>
        <p:spPr>
          <a:xfrm>
            <a:off x="0" y="152400"/>
            <a:ext cx="9144000" cy="914400"/>
          </a:xfrm>
        </p:spPr>
        <p:txBody>
          <a:bodyPr/>
          <a:lstStyle/>
          <a:p>
            <a:pPr eaLnBrk="1" hangingPunct="1"/>
            <a:r>
              <a:rPr lang="en-US" altLang="en-US" sz="3600">
                <a:solidFill>
                  <a:schemeClr val="bg1"/>
                </a:solidFill>
                <a:latin typeface="SimSun" pitchFamily="2" charset="-122"/>
                <a:ea typeface="SimSun" pitchFamily="2" charset="-122"/>
                <a:cs typeface="Arial" pitchFamily="34" charset="0"/>
              </a:rPr>
              <a:t>诺斯底主义的重要组成部分</a:t>
            </a:r>
            <a:endParaRPr lang="en-US" sz="3600">
              <a:solidFill>
                <a:schemeClr val="bg1"/>
              </a:solidFill>
              <a:latin typeface="SimSun" pitchFamily="2" charset="-122"/>
              <a:ea typeface="SimSun" pitchFamily="2" charset="-122"/>
              <a:cs typeface="Arial" pitchFamily="34" charset="0"/>
            </a:endParaRPr>
          </a:p>
        </p:txBody>
      </p:sp>
      <p:sp>
        <p:nvSpPr>
          <p:cNvPr id="203781"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algn="ctr"/>
            <a:r>
              <a:rPr lang="en-US" altLang="en-US" sz="1600">
                <a:solidFill>
                  <a:srgbClr val="FFFFFF"/>
                </a:solidFill>
                <a:latin typeface="Arial" pitchFamily="34" charset="0"/>
                <a:ea typeface="ＭＳ Ｐゴシック"/>
                <a:cs typeface="Arial" pitchFamily="34" charset="0"/>
              </a:rPr>
              <a:t>John D. Hannah, </a:t>
            </a:r>
            <a:r>
              <a:rPr lang="en-US" altLang="en-US" sz="1600" i="1">
                <a:solidFill>
                  <a:srgbClr val="FFFFFF"/>
                </a:solidFill>
                <a:latin typeface="Arial" pitchFamily="34" charset="0"/>
                <a:ea typeface="ＭＳ Ｐゴシック"/>
                <a:cs typeface="Arial" pitchFamily="34" charset="0"/>
              </a:rPr>
              <a:t>Charts of Ancient &amp; Medieval Church History</a:t>
            </a:r>
            <a:r>
              <a:rPr lang="en-US" altLang="en-US" sz="1600">
                <a:solidFill>
                  <a:srgbClr val="FFFFFF"/>
                </a:solidFill>
                <a:latin typeface="Arial" pitchFamily="34" charset="0"/>
                <a:ea typeface="ＭＳ Ｐゴシック"/>
                <a:cs typeface="Arial" pitchFamily="34" charset="0"/>
              </a:rPr>
              <a:t> (Grand Rapids: Zondervan, 2001)</a:t>
            </a:r>
          </a:p>
        </p:txBody>
      </p:sp>
      <p:sp>
        <p:nvSpPr>
          <p:cNvPr id="203782" name="TextBox 7"/>
          <p:cNvSpPr txBox="1">
            <a:spLocks noChangeArrowheads="1"/>
          </p:cNvSpPr>
          <p:nvPr/>
        </p:nvSpPr>
        <p:spPr bwMode="auto">
          <a:xfrm>
            <a:off x="1714500" y="4114803"/>
            <a:ext cx="1409700" cy="523875"/>
          </a:xfrm>
          <a:prstGeom prst="rect">
            <a:avLst/>
          </a:prstGeom>
          <a:noFill/>
          <a:ln w="9525">
            <a:noFill/>
            <a:miter lim="800000"/>
            <a:headEnd/>
            <a:tailEnd/>
          </a:ln>
        </p:spPr>
        <p:txBody>
          <a:bodyPr lIns="91425" tIns="45713" rIns="91425" bIns="45713">
            <a:spAutoFit/>
          </a:bodyPr>
          <a:lstStyle/>
          <a:p>
            <a:pPr algn="r"/>
            <a:r>
              <a:rPr lang="en-US" altLang="en-US" sz="2800" b="1">
                <a:solidFill>
                  <a:srgbClr val="FFFFFF"/>
                </a:solidFill>
                <a:latin typeface="Arial" pitchFamily="34" charset="0"/>
                <a:ea typeface="ＭＳ Ｐゴシック"/>
                <a:cs typeface="Arial" pitchFamily="34" charset="0"/>
              </a:rPr>
              <a:t>世界</a:t>
            </a:r>
          </a:p>
        </p:txBody>
      </p:sp>
      <p:sp>
        <p:nvSpPr>
          <p:cNvPr id="10" name="TextBox 9"/>
          <p:cNvSpPr txBox="1">
            <a:spLocks noChangeArrowheads="1"/>
          </p:cNvSpPr>
          <p:nvPr/>
        </p:nvSpPr>
        <p:spPr bwMode="auto">
          <a:xfrm>
            <a:off x="3505200" y="3590928"/>
            <a:ext cx="2209800" cy="523875"/>
          </a:xfrm>
          <a:prstGeom prst="rect">
            <a:avLst/>
          </a:prstGeom>
          <a:noFill/>
          <a:ln w="9525">
            <a:noFill/>
            <a:miter lim="800000"/>
            <a:headEnd/>
            <a:tailEnd/>
          </a:ln>
        </p:spPr>
        <p:txBody>
          <a:bodyPr lIns="91425" tIns="45713" rIns="91425" bIns="45713">
            <a:spAutoFit/>
          </a:bodyPr>
          <a:lstStyle/>
          <a:p>
            <a:pPr algn="ctr"/>
            <a:r>
              <a:rPr lang="en-US" altLang="en-US" sz="2800" b="1">
                <a:solidFill>
                  <a:srgbClr val="FFFFFF"/>
                </a:solidFill>
                <a:latin typeface="Arial" pitchFamily="34" charset="0"/>
                <a:ea typeface="ＭＳ Ｐゴシック"/>
                <a:cs typeface="Arial" pitchFamily="34" charset="0"/>
              </a:rPr>
              <a:t>造物主</a:t>
            </a:r>
          </a:p>
        </p:txBody>
      </p:sp>
      <p:sp>
        <p:nvSpPr>
          <p:cNvPr id="203784" name="TextBox 10"/>
          <p:cNvSpPr txBox="1">
            <a:spLocks noChangeArrowheads="1"/>
          </p:cNvSpPr>
          <p:nvPr/>
        </p:nvSpPr>
        <p:spPr bwMode="auto">
          <a:xfrm>
            <a:off x="3962400" y="6248401"/>
            <a:ext cx="1143000" cy="338138"/>
          </a:xfrm>
          <a:prstGeom prst="rect">
            <a:avLst/>
          </a:prstGeom>
          <a:noFill/>
          <a:ln w="9525">
            <a:noFill/>
            <a:miter lim="800000"/>
            <a:headEnd/>
            <a:tailEnd/>
          </a:ln>
        </p:spPr>
        <p:txBody>
          <a:bodyPr lIns="91425" tIns="45713" rIns="91425" bIns="45713">
            <a:spAutoFit/>
          </a:bodyPr>
          <a:lstStyle/>
          <a:p>
            <a:pPr algn="ctr"/>
            <a:r>
              <a:rPr lang="en-US" altLang="en-US" sz="1600" b="1">
                <a:solidFill>
                  <a:srgbClr val="FFFFFF"/>
                </a:solidFill>
                <a:latin typeface="Arial" pitchFamily="34" charset="0"/>
                <a:ea typeface="ＭＳ Ｐゴシック"/>
                <a:cs typeface="Arial" pitchFamily="34" charset="0"/>
              </a:rPr>
              <a:t>图 44</a:t>
            </a:r>
          </a:p>
        </p:txBody>
      </p:sp>
      <p:sp>
        <p:nvSpPr>
          <p:cNvPr id="203785" name="TextBox 11"/>
          <p:cNvSpPr txBox="1">
            <a:spLocks noChangeArrowheads="1"/>
          </p:cNvSpPr>
          <p:nvPr/>
        </p:nvSpPr>
        <p:spPr bwMode="auto">
          <a:xfrm>
            <a:off x="6019800" y="4114803"/>
            <a:ext cx="1409700" cy="523875"/>
          </a:xfrm>
          <a:prstGeom prst="rect">
            <a:avLst/>
          </a:prstGeom>
          <a:noFill/>
          <a:ln w="9525">
            <a:noFill/>
            <a:miter lim="800000"/>
            <a:headEnd/>
            <a:tailEnd/>
          </a:ln>
        </p:spPr>
        <p:txBody>
          <a:bodyPr lIns="91425" tIns="45713" rIns="91425" bIns="45713">
            <a:spAutoFit/>
          </a:bodyPr>
          <a:lstStyle/>
          <a:p>
            <a:r>
              <a:rPr lang="en-US" altLang="en-US" sz="2800" b="1">
                <a:solidFill>
                  <a:srgbClr val="FFFFFF"/>
                </a:solidFill>
                <a:latin typeface="Arial" pitchFamily="34" charset="0"/>
                <a:ea typeface="ＭＳ Ｐゴシック"/>
                <a:cs typeface="Arial" pitchFamily="34" charset="0"/>
              </a:rPr>
              <a:t>人</a:t>
            </a:r>
          </a:p>
        </p:txBody>
      </p:sp>
      <p:sp>
        <p:nvSpPr>
          <p:cNvPr id="14" name="TextBox 13"/>
          <p:cNvSpPr txBox="1">
            <a:spLocks noChangeArrowheads="1"/>
          </p:cNvSpPr>
          <p:nvPr/>
        </p:nvSpPr>
        <p:spPr bwMode="auto">
          <a:xfrm>
            <a:off x="611188" y="1636716"/>
            <a:ext cx="3816350" cy="585787"/>
          </a:xfrm>
          <a:prstGeom prst="rect">
            <a:avLst/>
          </a:prstGeom>
          <a:noFill/>
          <a:ln w="9525">
            <a:noFill/>
            <a:miter lim="800000"/>
            <a:headEnd/>
            <a:tailEnd/>
          </a:ln>
        </p:spPr>
        <p:txBody>
          <a:bodyPr lIns="91425" tIns="45713" rIns="91425" bIns="45713">
            <a:spAutoFit/>
          </a:bodyPr>
          <a:lstStyle/>
          <a:p>
            <a:r>
              <a:rPr lang="en-US" altLang="en-US" sz="3200" b="1" i="1">
                <a:solidFill>
                  <a:srgbClr val="FFFFFF"/>
                </a:solidFill>
                <a:latin typeface="SimSun" pitchFamily="2" charset="-122"/>
                <a:ea typeface="SimSun" pitchFamily="2" charset="-122"/>
              </a:rPr>
              <a:t>(1) 二元论</a:t>
            </a:r>
          </a:p>
        </p:txBody>
      </p:sp>
      <p:sp>
        <p:nvSpPr>
          <p:cNvPr id="16" name="TextBox 15"/>
          <p:cNvSpPr txBox="1">
            <a:spLocks noChangeArrowheads="1"/>
          </p:cNvSpPr>
          <p:nvPr/>
        </p:nvSpPr>
        <p:spPr bwMode="auto">
          <a:xfrm>
            <a:off x="611191" y="2132016"/>
            <a:ext cx="4103687" cy="585787"/>
          </a:xfrm>
          <a:prstGeom prst="rect">
            <a:avLst/>
          </a:prstGeom>
          <a:noFill/>
          <a:ln w="9525">
            <a:noFill/>
            <a:miter lim="800000"/>
            <a:headEnd/>
            <a:tailEnd/>
          </a:ln>
        </p:spPr>
        <p:txBody>
          <a:bodyPr lIns="91425" tIns="45713" rIns="91425" bIns="45713">
            <a:spAutoFit/>
          </a:bodyPr>
          <a:lstStyle/>
          <a:p>
            <a:r>
              <a:rPr lang="en-US" altLang="en-US" sz="3200" b="1" i="1">
                <a:solidFill>
                  <a:srgbClr val="FFFFFF"/>
                </a:solidFill>
                <a:latin typeface="SimSun" pitchFamily="2" charset="-122"/>
                <a:ea typeface="SimSun" pitchFamily="2" charset="-122"/>
              </a:rPr>
              <a:t>(2) 放射物</a:t>
            </a:r>
          </a:p>
        </p:txBody>
      </p:sp>
      <p:sp>
        <p:nvSpPr>
          <p:cNvPr id="17" name="TextBox 16"/>
          <p:cNvSpPr txBox="1">
            <a:spLocks noChangeArrowheads="1"/>
          </p:cNvSpPr>
          <p:nvPr/>
        </p:nvSpPr>
        <p:spPr bwMode="auto">
          <a:xfrm>
            <a:off x="611189" y="2627316"/>
            <a:ext cx="4441825" cy="585787"/>
          </a:xfrm>
          <a:prstGeom prst="rect">
            <a:avLst/>
          </a:prstGeom>
          <a:noFill/>
          <a:ln w="9525">
            <a:noFill/>
            <a:miter lim="800000"/>
            <a:headEnd/>
            <a:tailEnd/>
          </a:ln>
        </p:spPr>
        <p:txBody>
          <a:bodyPr lIns="91425" tIns="45713" rIns="91425" bIns="45713">
            <a:spAutoFit/>
          </a:bodyPr>
          <a:lstStyle/>
          <a:p>
            <a:r>
              <a:rPr lang="en-US" altLang="en-US" sz="3200" b="1" i="1">
                <a:solidFill>
                  <a:srgbClr val="FFFFFF"/>
                </a:solidFill>
                <a:latin typeface="SimSun" pitchFamily="2" charset="-122"/>
                <a:ea typeface="SimSun" pitchFamily="2" charset="-122"/>
              </a:rPr>
              <a:t>(3) 知识</a:t>
            </a:r>
          </a:p>
        </p:txBody>
      </p:sp>
      <p:sp>
        <p:nvSpPr>
          <p:cNvPr id="203789" name="TextBox 12"/>
          <p:cNvSpPr txBox="1">
            <a:spLocks noChangeAspect="1"/>
          </p:cNvSpPr>
          <p:nvPr/>
        </p:nvSpPr>
        <p:spPr bwMode="auto">
          <a:xfrm>
            <a:off x="4495800" y="1281113"/>
            <a:ext cx="3886200" cy="1755775"/>
          </a:xfrm>
          <a:prstGeom prst="rect">
            <a:avLst/>
          </a:prstGeom>
          <a:noFill/>
          <a:ln w="9525">
            <a:noFill/>
            <a:miter lim="800000"/>
            <a:headEnd/>
            <a:tailEnd/>
          </a:ln>
        </p:spPr>
        <p:txBody>
          <a:bodyPr lIns="91425" tIns="45713" rIns="91425" bIns="45713" anchor="ctr">
            <a:spAutoFit/>
          </a:bodyPr>
          <a:lstStyle/>
          <a:p>
            <a:pPr algn="ctr"/>
            <a:r>
              <a:rPr lang="en-US" altLang="en-US" sz="3600">
                <a:solidFill>
                  <a:srgbClr val="FFFFFF"/>
                </a:solidFill>
                <a:latin typeface="SimSun" pitchFamily="2" charset="-122"/>
                <a:ea typeface="SimSun" pitchFamily="2" charset="-122"/>
              </a:rPr>
              <a:t>神</a:t>
            </a:r>
            <a:br>
              <a:rPr lang="en-US" altLang="en-US" sz="3600">
                <a:solidFill>
                  <a:srgbClr val="FFFFFF"/>
                </a:solidFill>
                <a:latin typeface="SimSun" pitchFamily="2" charset="-122"/>
                <a:ea typeface="SimSun" pitchFamily="2" charset="-122"/>
              </a:rPr>
            </a:br>
            <a:r>
              <a:rPr lang="en-US" altLang="en-US" sz="3600">
                <a:solidFill>
                  <a:srgbClr val="FFFFFF"/>
                </a:solidFill>
                <a:latin typeface="SimSun" pitchFamily="2" charset="-122"/>
                <a:ea typeface="SimSun" pitchFamily="2" charset="-122"/>
              </a:rPr>
              <a:t>（纯洁的灵）</a:t>
            </a:r>
          </a:p>
          <a:p>
            <a:pPr algn="ctr"/>
            <a:endParaRPr lang="en-US" altLang="en-US" sz="3600">
              <a:solidFill>
                <a:srgbClr val="FFFFFF"/>
              </a:solidFill>
              <a:latin typeface="SimSun" pitchFamily="2" charset="-122"/>
              <a:ea typeface="SimSun" pitchFamily="2" charset="-122"/>
            </a:endParaRPr>
          </a:p>
        </p:txBody>
      </p:sp>
      <p:sp>
        <p:nvSpPr>
          <p:cNvPr id="153614" name="Text Box 7"/>
          <p:cNvSpPr txBox="1">
            <a:spLocks noChangeArrowheads="1"/>
          </p:cNvSpPr>
          <p:nvPr/>
        </p:nvSpPr>
        <p:spPr bwMode="auto">
          <a:xfrm>
            <a:off x="8243888" y="1"/>
            <a:ext cx="885825"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153b</a:t>
            </a:r>
            <a:endParaRPr lang="en-US" altLang="en-US" sz="1800" b="0">
              <a:solidFill>
                <a:srgbClr val="FFFFFF"/>
              </a:solidFill>
            </a:endParaRPr>
          </a:p>
        </p:txBody>
      </p:sp>
    </p:spTree>
    <p:extLst>
      <p:ext uri="{BB962C8B-B14F-4D97-AF65-F5344CB8AC3E}">
        <p14:creationId xmlns:p14="http://schemas.microsoft.com/office/powerpoint/2010/main" val="339941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algn="ctr"/>
            <a:r>
              <a:rPr lang="en-US" altLang="en-US" sz="1600">
                <a:solidFill>
                  <a:srgbClr val="808080"/>
                </a:solidFill>
                <a:latin typeface="Arial" pitchFamily="34" charset="0"/>
                <a:ea typeface="ＭＳ Ｐゴシック"/>
                <a:cs typeface="Arial" pitchFamily="34" charset="0"/>
              </a:rPr>
              <a:t>John D. Hannah, </a:t>
            </a:r>
            <a:r>
              <a:rPr lang="en-US" altLang="en-US" sz="1600" i="1">
                <a:solidFill>
                  <a:srgbClr val="808080"/>
                </a:solidFill>
                <a:latin typeface="Arial" pitchFamily="34" charset="0"/>
                <a:ea typeface="ＭＳ Ｐゴシック"/>
                <a:cs typeface="Arial" pitchFamily="34" charset="0"/>
              </a:rPr>
              <a:t>Charts of Ancient &amp; Medieval Church History</a:t>
            </a:r>
            <a:r>
              <a:rPr lang="en-US" altLang="en-US" sz="1600">
                <a:solidFill>
                  <a:srgbClr val="808080"/>
                </a:solidFill>
                <a:latin typeface="Arial" pitchFamily="34" charset="0"/>
                <a:ea typeface="ＭＳ Ｐゴシック"/>
                <a:cs typeface="Arial" pitchFamily="34"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altLang="en-US" sz="3600" dirty="0">
                <a:solidFill>
                  <a:srgbClr val="FFFFFF"/>
                </a:solidFill>
                <a:effectLst>
                  <a:outerShdw blurRad="38100" dist="38100" dir="2700000" algn="tl">
                    <a:srgbClr val="000000"/>
                  </a:outerShdw>
                </a:effectLst>
                <a:latin typeface="SimSun" charset="0"/>
                <a:ea typeface="SimSun" charset="0"/>
                <a:cs typeface="SimSun" charset="0"/>
              </a:rPr>
              <a:t>诺斯底主义对于救赎的概念</a:t>
            </a:r>
            <a:endParaRPr lang="en-US" altLang="en-US" sz="3600" dirty="0">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6" name="TextBox 5"/>
          <p:cNvSpPr txBox="1">
            <a:spLocks noChangeArrowheads="1"/>
          </p:cNvSpPr>
          <p:nvPr/>
        </p:nvSpPr>
        <p:spPr bwMode="auto">
          <a:xfrm>
            <a:off x="5264150" y="1143000"/>
            <a:ext cx="8382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灵</a:t>
            </a:r>
          </a:p>
        </p:txBody>
      </p:sp>
      <p:sp>
        <p:nvSpPr>
          <p:cNvPr id="8" name="TextBox 7"/>
          <p:cNvSpPr txBox="1">
            <a:spLocks noChangeArrowheads="1"/>
          </p:cNvSpPr>
          <p:nvPr/>
        </p:nvSpPr>
        <p:spPr bwMode="auto">
          <a:xfrm>
            <a:off x="5264150" y="1600200"/>
            <a:ext cx="8382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魂</a:t>
            </a:r>
          </a:p>
        </p:txBody>
      </p:sp>
      <p:sp>
        <p:nvSpPr>
          <p:cNvPr id="9" name="TextBox 8"/>
          <p:cNvSpPr txBox="1">
            <a:spLocks noChangeArrowheads="1"/>
          </p:cNvSpPr>
          <p:nvPr/>
        </p:nvSpPr>
        <p:spPr bwMode="auto">
          <a:xfrm>
            <a:off x="5264150" y="1981200"/>
            <a:ext cx="8382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肌体</a:t>
            </a:r>
          </a:p>
        </p:txBody>
      </p:sp>
      <p:sp>
        <p:nvSpPr>
          <p:cNvPr id="11" name="TextBox 10"/>
          <p:cNvSpPr txBox="1">
            <a:spLocks noChangeAspect="1"/>
          </p:cNvSpPr>
          <p:nvPr/>
        </p:nvSpPr>
        <p:spPr>
          <a:xfrm>
            <a:off x="1600200" y="1653459"/>
            <a:ext cx="1856998" cy="2246769"/>
          </a:xfrm>
          <a:prstGeom prst="rect">
            <a:avLst/>
          </a:prstGeom>
          <a:solidFill>
            <a:srgbClr val="FFFFFF"/>
          </a:solidFill>
          <a:effectLst>
            <a:glow rad="228600">
              <a:schemeClr val="accent1">
                <a:satMod val="175000"/>
                <a:alpha val="40000"/>
              </a:schemeClr>
            </a:glow>
          </a:effectLst>
        </p:spPr>
        <p:txBody>
          <a:bodyPr lIns="91425" tIns="45713" rIns="91425" bIns="45713"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sz="2800" dirty="0">
              <a:solidFill>
                <a:srgbClr val="2D2DB9"/>
              </a:solidFill>
              <a:latin typeface="Bradley Hand ITC TT-Bold" pitchFamily="-84" charset="0"/>
            </a:endParaRPr>
          </a:p>
          <a:p>
            <a:pPr algn="ctr">
              <a:defRPr/>
            </a:pPr>
            <a:r>
              <a:rPr lang="x-none" altLang="en-US" sz="2800" dirty="0">
                <a:solidFill>
                  <a:srgbClr val="2D2DB9"/>
                </a:solidFill>
                <a:latin typeface="Bradley Hand ITC TT-Bold" pitchFamily="-84" charset="0"/>
              </a:rPr>
              <a:t>至高的神</a:t>
            </a:r>
          </a:p>
          <a:p>
            <a:pPr algn="ctr">
              <a:defRPr/>
            </a:pPr>
            <a:r>
              <a:rPr lang="x-none" altLang="en-US" sz="2800" dirty="0">
                <a:solidFill>
                  <a:srgbClr val="2D2DB9"/>
                </a:solidFill>
                <a:latin typeface="Bradley Hand ITC TT-Bold" pitchFamily="-84" charset="0"/>
              </a:rPr>
              <a:t>“好的”</a:t>
            </a:r>
            <a:endParaRPr lang="en-US" altLang="en-US" sz="2800" dirty="0">
              <a:solidFill>
                <a:srgbClr val="2D2DB9"/>
              </a:solidFill>
              <a:latin typeface="Bradley Hand ITC TT-Bold" pitchFamily="-84" charset="0"/>
            </a:endParaRPr>
          </a:p>
          <a:p>
            <a:pPr algn="ctr">
              <a:defRPr/>
            </a:pPr>
            <a:endParaRPr lang="en-US" altLang="en-US" sz="2800" dirty="0">
              <a:solidFill>
                <a:srgbClr val="2D2DB9"/>
              </a:solidFill>
              <a:latin typeface="Bradley Hand ITC TT-Bold" pitchFamily="-84" charset="0"/>
            </a:endParaRPr>
          </a:p>
          <a:p>
            <a:pPr algn="ctr">
              <a:defRPr/>
            </a:pPr>
            <a:endParaRPr lang="en-US" altLang="en-US" sz="2800" dirty="0">
              <a:solidFill>
                <a:srgbClr val="2D2DB9"/>
              </a:solidFill>
              <a:latin typeface="Bradley Hand ITC TT-Bold" pitchFamily="-84" charset="0"/>
            </a:endParaRPr>
          </a:p>
        </p:txBody>
      </p:sp>
      <p:grpSp>
        <p:nvGrpSpPr>
          <p:cNvPr id="3" name="Group 19462"/>
          <p:cNvGrpSpPr>
            <a:grpSpLocks/>
          </p:cNvGrpSpPr>
          <p:nvPr/>
        </p:nvGrpSpPr>
        <p:grpSpPr bwMode="auto">
          <a:xfrm>
            <a:off x="3608388" y="1219201"/>
            <a:ext cx="1600200" cy="762000"/>
            <a:chOff x="3608078" y="1219200"/>
            <a:chExt cx="1600200" cy="762000"/>
          </a:xfrm>
        </p:grpSpPr>
        <p:sp>
          <p:nvSpPr>
            <p:cNvPr id="13" name="Notched Right Arrow 12"/>
            <p:cNvSpPr>
              <a:spLocks noChangeArrowheads="1"/>
            </p:cNvSpPr>
            <p:nvPr/>
          </p:nvSpPr>
          <p:spPr bwMode="auto">
            <a:xfrm rot="10800000">
              <a:off x="3608078" y="12192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a:solidFill>
                  <a:srgbClr val="FFFFFF"/>
                </a:solidFill>
                <a:latin typeface="Times New Roman" pitchFamily="18" charset="0"/>
              </a:endParaRPr>
            </a:p>
          </p:txBody>
        </p:sp>
        <p:sp>
          <p:nvSpPr>
            <p:cNvPr id="204827" name="TextBox 14"/>
            <p:cNvSpPr txBox="1">
              <a:spLocks noChangeArrowheads="1"/>
            </p:cNvSpPr>
            <p:nvPr/>
          </p:nvSpPr>
          <p:spPr bwMode="auto">
            <a:xfrm>
              <a:off x="3886200" y="1371600"/>
              <a:ext cx="990600" cy="400110"/>
            </a:xfrm>
            <a:prstGeom prst="rect">
              <a:avLst/>
            </a:prstGeom>
            <a:noFill/>
            <a:ln w="9525">
              <a:noFill/>
              <a:miter lim="800000"/>
              <a:headEnd/>
              <a:tailEnd/>
            </a:ln>
          </p:spPr>
          <p:txBody>
            <a:bodyPr anchor="ctr">
              <a:spAutoFit/>
            </a:bodyPr>
            <a:lstStyle/>
            <a:p>
              <a:pPr algn="ctr"/>
              <a:r>
                <a:rPr lang="en-US" altLang="en-US" sz="2000" b="1">
                  <a:solidFill>
                    <a:srgbClr val="000000"/>
                  </a:solidFill>
                  <a:latin typeface="Comic Sans MS" pitchFamily="66" charset="0"/>
                  <a:ea typeface="ＭＳ Ｐゴシック"/>
                  <a:cs typeface="Arial" pitchFamily="34" charset="0"/>
                </a:rPr>
                <a:t>灵知</a:t>
              </a:r>
            </a:p>
          </p:txBody>
        </p:sp>
      </p:grpSp>
      <p:sp>
        <p:nvSpPr>
          <p:cNvPr id="16" name="TextBox 15"/>
          <p:cNvSpPr txBox="1">
            <a:spLocks noChangeArrowheads="1"/>
          </p:cNvSpPr>
          <p:nvPr/>
        </p:nvSpPr>
        <p:spPr bwMode="auto">
          <a:xfrm>
            <a:off x="2133600" y="5772150"/>
            <a:ext cx="15240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造物主</a:t>
            </a:r>
          </a:p>
        </p:txBody>
      </p:sp>
      <p:sp>
        <p:nvSpPr>
          <p:cNvPr id="204812" name="TextBox 16"/>
          <p:cNvSpPr txBox="1">
            <a:spLocks noChangeArrowheads="1"/>
          </p:cNvSpPr>
          <p:nvPr/>
        </p:nvSpPr>
        <p:spPr bwMode="auto">
          <a:xfrm>
            <a:off x="3962400" y="6215063"/>
            <a:ext cx="1143000" cy="338137"/>
          </a:xfrm>
          <a:prstGeom prst="rect">
            <a:avLst/>
          </a:prstGeom>
          <a:solidFill>
            <a:srgbClr val="000000"/>
          </a:solidFill>
          <a:ln w="9525">
            <a:noFill/>
            <a:miter lim="800000"/>
            <a:headEnd/>
            <a:tailEnd/>
          </a:ln>
        </p:spPr>
        <p:txBody>
          <a:bodyPr lIns="91425" tIns="45713" rIns="91425" bIns="45713">
            <a:spAutoFit/>
          </a:bodyPr>
          <a:lstStyle/>
          <a:p>
            <a:pPr algn="ctr"/>
            <a:r>
              <a:rPr lang="en-US" altLang="en-US" sz="1600" b="1">
                <a:solidFill>
                  <a:srgbClr val="FFFFFF"/>
                </a:solidFill>
                <a:latin typeface="Arial" pitchFamily="34" charset="0"/>
                <a:ea typeface="ＭＳ Ｐゴシック"/>
                <a:cs typeface="Arial" pitchFamily="34" charset="0"/>
              </a:rPr>
              <a:t>图 45</a:t>
            </a:r>
          </a:p>
        </p:txBody>
      </p:sp>
      <p:pic>
        <p:nvPicPr>
          <p:cNvPr id="204813" name="Picture 17" descr="earth middle east.jpg"/>
          <p:cNvPicPr>
            <a:picLocks noChangeAspect="1"/>
          </p:cNvPicPr>
          <p:nvPr/>
        </p:nvPicPr>
        <p:blipFill>
          <a:blip r:embed="rId3" cstate="print"/>
          <a:srcRect/>
          <a:stretch>
            <a:fillRect/>
          </a:stretch>
        </p:blipFill>
        <p:spPr bwMode="auto">
          <a:xfrm>
            <a:off x="4876801" y="3505201"/>
            <a:ext cx="2819400" cy="2819400"/>
          </a:xfrm>
          <a:prstGeom prst="rect">
            <a:avLst/>
          </a:prstGeom>
          <a:noFill/>
          <a:ln w="9525">
            <a:noFill/>
            <a:miter lim="800000"/>
            <a:headEnd/>
            <a:tailEnd/>
          </a:ln>
        </p:spPr>
      </p:pic>
      <p:sp>
        <p:nvSpPr>
          <p:cNvPr id="19" name="Notched Right Arrow 18"/>
          <p:cNvSpPr>
            <a:spLocks noChangeArrowheads="1"/>
          </p:cNvSpPr>
          <p:nvPr/>
        </p:nvSpPr>
        <p:spPr bwMode="auto">
          <a:xfrm rot="5400000">
            <a:off x="1638300" y="46101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a:solidFill>
                <a:srgbClr val="FFFFFF"/>
              </a:solidFill>
              <a:latin typeface="Times New Roman" pitchFamily="18" charset="0"/>
            </a:endParaRPr>
          </a:p>
        </p:txBody>
      </p:sp>
      <p:sp>
        <p:nvSpPr>
          <p:cNvPr id="22" name="Bent Arrow 21"/>
          <p:cNvSpPr>
            <a:spLocks/>
          </p:cNvSpPr>
          <p:nvPr/>
        </p:nvSpPr>
        <p:spPr bwMode="auto">
          <a:xfrm>
            <a:off x="3200400" y="4267200"/>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eaLnBrk="0" hangingPunct="0">
              <a:defRPr/>
            </a:pPr>
            <a:endParaRPr lang="en-US" sz="1800">
              <a:solidFill>
                <a:srgbClr val="000000"/>
              </a:solidFill>
              <a:latin typeface="Tahoma" charset="0"/>
              <a:ea typeface="ＭＳ Ｐゴシック"/>
            </a:endParaRPr>
          </a:p>
        </p:txBody>
      </p:sp>
      <p:sp>
        <p:nvSpPr>
          <p:cNvPr id="24" name="Bent Arrow 23"/>
          <p:cNvSpPr>
            <a:spLocks/>
          </p:cNvSpPr>
          <p:nvPr/>
        </p:nvSpPr>
        <p:spPr bwMode="auto">
          <a:xfrm rot="3599752" flipV="1">
            <a:off x="4135438" y="2492375"/>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eaLnBrk="0" hangingPunct="0">
              <a:defRPr/>
            </a:pPr>
            <a:endParaRPr lang="en-US" sz="1800">
              <a:solidFill>
                <a:srgbClr val="000000"/>
              </a:solidFill>
              <a:latin typeface="Tahoma" charset="0"/>
              <a:ea typeface="ＭＳ Ｐゴシック"/>
            </a:endParaRPr>
          </a:p>
        </p:txBody>
      </p:sp>
      <p:pic>
        <p:nvPicPr>
          <p:cNvPr id="204817" name="Picture 3" descr="I:\DEPTCOMM\Zamcomm\Jody\ChartsEPS\45 copy.jpg"/>
          <p:cNvPicPr>
            <a:picLocks noChangeAspect="1" noChangeArrowheads="1"/>
          </p:cNvPicPr>
          <p:nvPr/>
        </p:nvPicPr>
        <p:blipFill>
          <a:blip r:embed="rId4" cstate="print"/>
          <a:srcRect l="1770" r="1631"/>
          <a:stretch>
            <a:fillRect/>
          </a:stretch>
        </p:blipFill>
        <p:spPr bwMode="auto">
          <a:xfrm>
            <a:off x="-4267200" y="1447800"/>
            <a:ext cx="4089400" cy="4343400"/>
          </a:xfrm>
          <a:prstGeom prst="rect">
            <a:avLst/>
          </a:prstGeom>
          <a:solidFill>
            <a:schemeClr val="tx1"/>
          </a:solidFill>
          <a:ln w="9525">
            <a:noFill/>
            <a:miter lim="800000"/>
            <a:headEnd/>
            <a:tailEnd/>
          </a:ln>
        </p:spPr>
      </p:pic>
      <p:grpSp>
        <p:nvGrpSpPr>
          <p:cNvPr id="4" name="Group 19461"/>
          <p:cNvGrpSpPr>
            <a:grpSpLocks/>
          </p:cNvGrpSpPr>
          <p:nvPr/>
        </p:nvGrpSpPr>
        <p:grpSpPr bwMode="auto">
          <a:xfrm>
            <a:off x="6254750" y="1219201"/>
            <a:ext cx="1517650" cy="2076461"/>
            <a:chOff x="6255048" y="1219200"/>
            <a:chExt cx="1517352" cy="2076522"/>
          </a:xfrm>
        </p:grpSpPr>
        <p:sp>
          <p:nvSpPr>
            <p:cNvPr id="204824" name="TextBox 9"/>
            <p:cNvSpPr txBox="1">
              <a:spLocks noChangeArrowheads="1"/>
            </p:cNvSpPr>
            <p:nvPr/>
          </p:nvSpPr>
          <p:spPr bwMode="auto">
            <a:xfrm>
              <a:off x="6477000" y="2895600"/>
              <a:ext cx="838200" cy="400122"/>
            </a:xfrm>
            <a:prstGeom prst="rect">
              <a:avLst/>
            </a:prstGeom>
            <a:noFill/>
            <a:ln w="9525">
              <a:noFill/>
              <a:miter lim="800000"/>
              <a:headEnd/>
              <a:tailEnd/>
            </a:ln>
          </p:spPr>
          <p:txBody>
            <a:bodyPr>
              <a:spAutoFit/>
            </a:bodyPr>
            <a:lstStyle/>
            <a:p>
              <a:pPr algn="ctr"/>
              <a:r>
                <a:rPr lang="en-US" altLang="en-US" sz="2000" b="1">
                  <a:solidFill>
                    <a:srgbClr val="FFFFFF"/>
                  </a:solidFill>
                  <a:latin typeface="Arial" pitchFamily="34" charset="0"/>
                  <a:ea typeface="ＭＳ Ｐゴシック"/>
                  <a:cs typeface="Arial" pitchFamily="34" charset="0"/>
                </a:rPr>
                <a:t>人</a:t>
              </a:r>
            </a:p>
          </p:txBody>
        </p:sp>
        <p:pic>
          <p:nvPicPr>
            <p:cNvPr id="204825" name="Picture 22" descr="rev 17 man brazos-abiertos.jpg"/>
            <p:cNvPicPr>
              <a:picLocks noChangeAspect="1"/>
            </p:cNvPicPr>
            <p:nvPr/>
          </p:nvPicPr>
          <p:blipFill>
            <a:blip r:embed="rId5" cstate="print">
              <a:grayscl/>
              <a:biLevel thresh="50000"/>
            </a:blip>
            <a:srcRect/>
            <a:stretch>
              <a:fillRect/>
            </a:stretch>
          </p:blipFill>
          <p:spPr bwMode="auto">
            <a:xfrm>
              <a:off x="6255048" y="1219200"/>
              <a:ext cx="1517352" cy="1752600"/>
            </a:xfrm>
            <a:prstGeom prst="rect">
              <a:avLst/>
            </a:prstGeom>
            <a:noFill/>
            <a:ln w="9525">
              <a:noFill/>
              <a:miter lim="800000"/>
              <a:headEnd/>
              <a:tailEnd/>
            </a:ln>
          </p:spPr>
        </p:pic>
      </p:grpSp>
      <p:cxnSp>
        <p:nvCxnSpPr>
          <p:cNvPr id="28" name="Straight Connector 27"/>
          <p:cNvCxnSpPr>
            <a:cxnSpLocks noChangeShapeType="1"/>
          </p:cNvCxnSpPr>
          <p:nvPr/>
        </p:nvCxnSpPr>
        <p:spPr bwMode="auto">
          <a:xfrm>
            <a:off x="5264150" y="1600200"/>
            <a:ext cx="914400" cy="0"/>
          </a:xfrm>
          <a:prstGeom prst="line">
            <a:avLst/>
          </a:prstGeom>
          <a:noFill/>
          <a:ln w="25400">
            <a:solidFill>
              <a:srgbClr val="FFFFFF"/>
            </a:solidFill>
            <a:round/>
            <a:headEnd/>
            <a:tailEnd/>
          </a:ln>
          <a:effectLst>
            <a:outerShdw blurRad="40000" dist="20000" dir="5400000" rotWithShape="0">
              <a:srgbClr val="000000">
                <a:alpha val="37999"/>
              </a:srgbClr>
            </a:outerShdw>
          </a:effectLst>
        </p:spPr>
      </p:cxnSp>
      <p:cxnSp>
        <p:nvCxnSpPr>
          <p:cNvPr id="31" name="Straight Arrow Connector 30"/>
          <p:cNvCxnSpPr>
            <a:cxnSpLocks noChangeShapeType="1"/>
          </p:cNvCxnSpPr>
          <p:nvPr/>
        </p:nvCxnSpPr>
        <p:spPr bwMode="auto">
          <a:xfrm>
            <a:off x="6026151" y="1371600"/>
            <a:ext cx="762000" cy="228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5" name="Straight Arrow Connector 34"/>
          <p:cNvCxnSpPr>
            <a:cxnSpLocks noChangeShapeType="1"/>
          </p:cNvCxnSpPr>
          <p:nvPr/>
        </p:nvCxnSpPr>
        <p:spPr bwMode="auto">
          <a:xfrm flipV="1">
            <a:off x="6026150" y="1828800"/>
            <a:ext cx="83820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19461" name="Oval 19460"/>
          <p:cNvSpPr>
            <a:spLocks noChangeArrowheads="1"/>
          </p:cNvSpPr>
          <p:nvPr/>
        </p:nvSpPr>
        <p:spPr bwMode="auto">
          <a:xfrm>
            <a:off x="6788150" y="1524000"/>
            <a:ext cx="228600" cy="2286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a:solidFill>
                <a:srgbClr val="FFFFFF"/>
              </a:solidFill>
              <a:latin typeface="Times New Roman" pitchFamily="18" charset="0"/>
            </a:endParaRPr>
          </a:p>
        </p:txBody>
      </p:sp>
      <p:sp>
        <p:nvSpPr>
          <p:cNvPr id="15464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153c</a:t>
            </a:r>
            <a:endParaRPr lang="en-US" altLang="en-US" sz="1800" b="0">
              <a:solidFill>
                <a:srgbClr val="FFFFFF"/>
              </a:solidFill>
            </a:endParaRPr>
          </a:p>
        </p:txBody>
      </p:sp>
    </p:spTree>
    <p:extLst>
      <p:ext uri="{BB962C8B-B14F-4D97-AF65-F5344CB8AC3E}">
        <p14:creationId xmlns:p14="http://schemas.microsoft.com/office/powerpoint/2010/main" val="3329090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zh-CN" altLang="en-US" b="1" dirty="0">
                <a:effectLst/>
                <a:latin typeface="Tahoma" charset="0"/>
                <a:ea typeface="ＭＳ Ｐゴシック" charset="0"/>
                <a:cs typeface="ＭＳ Ｐゴシック" charset="0"/>
              </a:rPr>
              <a:t>犹大的福音</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marL="0" indent="0" eaLnBrk="1" hangingPunct="1">
              <a:lnSpc>
                <a:spcPct val="90000"/>
              </a:lnSpc>
              <a:buNone/>
              <a:defRPr/>
            </a:pPr>
            <a:r>
              <a:rPr lang="zh-CN" altLang="en-US" sz="2800" b="1" dirty="0">
                <a:latin typeface="Tahoma" charset="0"/>
                <a:ea typeface="ＭＳ Ｐゴシック" charset="0"/>
                <a:cs typeface="ＭＳ Ｐゴシック" charset="0"/>
              </a:rPr>
              <a:t>犹大说：“老师，难道我的后代是受统治者控制的吗？”耶稣回答他说：“</a:t>
            </a:r>
            <a:r>
              <a:rPr lang="en-US" altLang="zh-CN" sz="2800" b="1" dirty="0">
                <a:latin typeface="Tahoma" charset="0"/>
                <a:ea typeface="ＭＳ Ｐゴシック" charset="0"/>
                <a:cs typeface="ＭＳ Ｐゴシック" charset="0"/>
              </a:rPr>
              <a:t>… </a:t>
            </a:r>
            <a:r>
              <a:rPr lang="zh-CN" altLang="en-US" sz="2800" b="1" u="sng" dirty="0">
                <a:latin typeface="Tahoma" charset="0"/>
                <a:ea typeface="ＭＳ Ｐゴシック" charset="0"/>
                <a:cs typeface="ＭＳ Ｐゴシック" charset="0"/>
              </a:rPr>
              <a:t>当你看到神的国</a:t>
            </a:r>
            <a:r>
              <a:rPr lang="zh-CN" altLang="en-US" sz="2800" b="1" dirty="0">
                <a:latin typeface="Tahoma" charset="0"/>
                <a:ea typeface="ＭＳ Ｐゴシック" charset="0"/>
                <a:cs typeface="ＭＳ Ｐゴシック" charset="0"/>
              </a:rPr>
              <a:t>和它的所有一代时，你会非常悲伤。”</a:t>
            </a:r>
          </a:p>
          <a:p>
            <a:pPr marL="0" indent="0" eaLnBrk="1" hangingPunct="1">
              <a:lnSpc>
                <a:spcPct val="90000"/>
              </a:lnSpc>
              <a:buNone/>
              <a:defRPr/>
            </a:pPr>
            <a:r>
              <a:rPr lang="zh-CN" altLang="en-US" sz="2800" b="1" dirty="0">
                <a:latin typeface="Tahoma" charset="0"/>
                <a:ea typeface="ＭＳ Ｐゴシック" charset="0"/>
                <a:cs typeface="ＭＳ Ｐゴシック" charset="0"/>
              </a:rPr>
              <a:t>当犹大听到这些话时，他对耶稣说：“那我得到的又有什么好处？因为你已经把我从那一代人中分开。”</a:t>
            </a:r>
          </a:p>
          <a:p>
            <a:pPr marL="0" indent="0" eaLnBrk="1" hangingPunct="1">
              <a:lnSpc>
                <a:spcPct val="90000"/>
              </a:lnSpc>
              <a:buNone/>
              <a:defRPr/>
            </a:pPr>
            <a:r>
              <a:rPr lang="zh-CN" altLang="en-US" sz="2800" b="1" dirty="0">
                <a:latin typeface="Tahoma" charset="0"/>
                <a:ea typeface="ＭＳ Ｐゴシック" charset="0"/>
                <a:cs typeface="ＭＳ Ｐゴシック" charset="0"/>
              </a:rPr>
              <a:t>耶稣回答说：“你将成为第十三个，你将被其他世代诅咒</a:t>
            </a:r>
            <a:r>
              <a:rPr lang="en-US" altLang="zh-CN" sz="2800" b="1" dirty="0">
                <a:latin typeface="Tahoma" charset="0"/>
                <a:ea typeface="ＭＳ Ｐゴシック" charset="0"/>
                <a:cs typeface="ＭＳ Ｐゴシック" charset="0"/>
              </a:rPr>
              <a:t>——</a:t>
            </a:r>
            <a:r>
              <a:rPr lang="zh-CN" altLang="en-US" sz="2800" b="1" u="sng" dirty="0">
                <a:latin typeface="Tahoma" charset="0"/>
                <a:ea typeface="ＭＳ Ｐゴシック" charset="0"/>
                <a:cs typeface="ＭＳ Ｐゴシック" charset="0"/>
              </a:rPr>
              <a:t>你将会统治他们</a:t>
            </a:r>
            <a:r>
              <a:rPr lang="zh-CN" altLang="en-US" sz="2800" b="1" dirty="0">
                <a:latin typeface="Tahoma" charset="0"/>
                <a:ea typeface="ＭＳ Ｐゴシック" charset="0"/>
                <a:cs typeface="ＭＳ Ｐゴシック" charset="0"/>
              </a:rPr>
              <a:t>。在末日，他们会诅咒你的升天，进入圣洁的一代。”</a:t>
            </a: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extLst>
      <p:ext uri="{BB962C8B-B14F-4D97-AF65-F5344CB8AC3E}">
        <p14:creationId xmlns:p14="http://schemas.microsoft.com/office/powerpoint/2010/main" val="676877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zh-CN" altLang="en-US" b="1" dirty="0">
                <a:effectLst/>
                <a:latin typeface="Tahoma" charset="0"/>
                <a:ea typeface="ＭＳ Ｐゴシック" charset="0"/>
                <a:cs typeface="ＭＳ Ｐゴシック" charset="0"/>
              </a:rPr>
              <a:t>犹大的福音</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zh-CN" altLang="en-US" b="1" dirty="0">
                <a:latin typeface="SimSong" panose="02020300000000000000" pitchFamily="18" charset="-122"/>
                <a:ea typeface="SimSong" panose="02020300000000000000" pitchFamily="18" charset="-122"/>
                <a:cs typeface="ＭＳ Ｐゴシック" charset="0"/>
              </a:rPr>
              <a:t>犹大对耶稣说：“看，那些以你的名义受洗的人将会做什么？”耶稣说：“</a:t>
            </a:r>
            <a:r>
              <a:rPr lang="en-US" altLang="zh-CN" b="1" dirty="0">
                <a:latin typeface="SimSong" panose="02020300000000000000" pitchFamily="18" charset="-122"/>
                <a:ea typeface="SimSong" panose="02020300000000000000" pitchFamily="18" charset="-122"/>
                <a:cs typeface="ＭＳ Ｐゴシック" charset="0"/>
              </a:rPr>
              <a:t>… </a:t>
            </a:r>
            <a:r>
              <a:rPr lang="zh-CN" altLang="en-US" b="1" dirty="0">
                <a:latin typeface="SimSong" panose="02020300000000000000" pitchFamily="18" charset="-122"/>
                <a:ea typeface="SimSong" panose="02020300000000000000" pitchFamily="18" charset="-122"/>
                <a:cs typeface="ＭＳ Ｐゴシック" charset="0"/>
              </a:rPr>
              <a:t>诚实地对你说，犹大，</a:t>
            </a:r>
            <a:r>
              <a:rPr lang="en-US" altLang="zh-CN" b="1" dirty="0">
                <a:latin typeface="SimSong" panose="02020300000000000000" pitchFamily="18" charset="-122"/>
                <a:ea typeface="SimSong" panose="02020300000000000000" pitchFamily="18" charset="-122"/>
                <a:cs typeface="ＭＳ Ｐゴシック" charset="0"/>
              </a:rPr>
              <a:t>[</a:t>
            </a:r>
            <a:r>
              <a:rPr lang="zh-CN" altLang="en-US" b="1" dirty="0">
                <a:latin typeface="SimSong" panose="02020300000000000000" pitchFamily="18" charset="-122"/>
                <a:ea typeface="SimSong" panose="02020300000000000000" pitchFamily="18" charset="-122"/>
                <a:cs typeface="ＭＳ Ｐゴシック" charset="0"/>
              </a:rPr>
              <a:t>那些</a:t>
            </a:r>
            <a:r>
              <a:rPr lang="en-US" altLang="zh-CN" b="1" dirty="0">
                <a:latin typeface="SimSong" panose="02020300000000000000" pitchFamily="18" charset="-122"/>
                <a:ea typeface="SimSong" panose="02020300000000000000" pitchFamily="18" charset="-122"/>
                <a:cs typeface="ＭＳ Ｐゴシック" charset="0"/>
              </a:rPr>
              <a:t>]</a:t>
            </a:r>
            <a:r>
              <a:rPr lang="zh-CN" altLang="en-US" b="1" dirty="0">
                <a:latin typeface="SimSong" panose="02020300000000000000" pitchFamily="18" charset="-122"/>
                <a:ea typeface="SimSong" panose="02020300000000000000" pitchFamily="18" charset="-122"/>
                <a:cs typeface="ＭＳ Ｐゴシック" charset="0"/>
              </a:rPr>
              <a:t>向撒克拉斯献祭的人</a:t>
            </a:r>
            <a:r>
              <a:rPr lang="en-US" altLang="zh-CN" b="1" dirty="0">
                <a:latin typeface="SimSong" panose="02020300000000000000" pitchFamily="18" charset="-122"/>
                <a:ea typeface="SimSong" panose="02020300000000000000" pitchFamily="18" charset="-122"/>
                <a:cs typeface="ＭＳ Ｐゴシック" charset="0"/>
              </a:rPr>
              <a:t>[…]</a:t>
            </a:r>
            <a:r>
              <a:rPr lang="zh-CN" altLang="en-US" b="1" dirty="0">
                <a:latin typeface="SimSong" panose="02020300000000000000" pitchFamily="18" charset="-122"/>
                <a:ea typeface="SimSong" panose="02020300000000000000" pitchFamily="18" charset="-122"/>
                <a:cs typeface="ＭＳ Ｐゴシック" charset="0"/>
              </a:rPr>
              <a:t> 神 </a:t>
            </a:r>
            <a:r>
              <a:rPr lang="en-US" altLang="zh-CN" b="1" dirty="0">
                <a:latin typeface="SimSong" panose="02020300000000000000" pitchFamily="18" charset="-122"/>
                <a:ea typeface="SimSong" panose="02020300000000000000" pitchFamily="18" charset="-122"/>
                <a:cs typeface="ＭＳ Ｐゴシック" charset="0"/>
              </a:rPr>
              <a:t>[</a:t>
            </a:r>
            <a:r>
              <a:rPr lang="zh-CN" altLang="en-US" b="1" dirty="0">
                <a:latin typeface="SimSong" panose="02020300000000000000" pitchFamily="18" charset="-122"/>
                <a:ea typeface="SimSong" panose="02020300000000000000" pitchFamily="18" charset="-122"/>
                <a:cs typeface="ＭＳ Ｐゴシック" charset="0"/>
              </a:rPr>
              <a:t>缺失三行文字</a:t>
            </a:r>
            <a:r>
              <a:rPr lang="en-US" altLang="zh-CN" b="1" dirty="0">
                <a:latin typeface="SimSong" panose="02020300000000000000" pitchFamily="18" charset="-122"/>
                <a:ea typeface="SimSong" panose="02020300000000000000" pitchFamily="18" charset="-122"/>
                <a:cs typeface="ＭＳ Ｐゴシック" charset="0"/>
              </a:rPr>
              <a:t>]</a:t>
            </a:r>
            <a:r>
              <a:rPr lang="zh-CN" altLang="en-US" b="1" dirty="0">
                <a:latin typeface="SimSong" panose="02020300000000000000" pitchFamily="18" charset="-122"/>
                <a:ea typeface="SimSong" panose="02020300000000000000" pitchFamily="18" charset="-122"/>
                <a:cs typeface="ＭＳ Ｐゴシック" charset="0"/>
              </a:rPr>
              <a:t> 一切邪恶的事物。</a:t>
            </a:r>
            <a:r>
              <a:rPr lang="zh-CN" altLang="en-US" b="1" u="sng" dirty="0">
                <a:latin typeface="SimSong" panose="02020300000000000000" pitchFamily="18" charset="-122"/>
                <a:ea typeface="SimSong" panose="02020300000000000000" pitchFamily="18" charset="-122"/>
                <a:cs typeface="ＭＳ Ｐゴシック" charset="0"/>
              </a:rPr>
              <a:t>但你将超过他们，因为你将献祭那位为我披上衣服的人</a:t>
            </a:r>
            <a:r>
              <a:rPr lang="zh-CN" altLang="en-US" b="1" dirty="0">
                <a:latin typeface="SimSong" panose="02020300000000000000" pitchFamily="18" charset="-122"/>
                <a:ea typeface="SimSong" panose="02020300000000000000" pitchFamily="18" charset="-122"/>
                <a:cs typeface="ＭＳ Ｐゴシック" charset="0"/>
              </a:rPr>
              <a:t>。”</a:t>
            </a: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extLst>
      <p:ext uri="{BB962C8B-B14F-4D97-AF65-F5344CB8AC3E}">
        <p14:creationId xmlns:p14="http://schemas.microsoft.com/office/powerpoint/2010/main" val="171017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zh-CN" altLang="en-US" sz="3600" dirty="0">
                <a:latin typeface="Arial Black" charset="0"/>
                <a:ea typeface="ＭＳ Ｐゴシック" charset="0"/>
                <a:cs typeface="ＭＳ Ｐゴシック" charset="0"/>
              </a:rPr>
              <a:t>爱任纽</a:t>
            </a:r>
            <a:br>
              <a:rPr lang="zh-CN" altLang="en-US" sz="3600" dirty="0">
                <a:latin typeface="Arial Black" charset="0"/>
                <a:ea typeface="ＭＳ Ｐゴシック" charset="0"/>
                <a:cs typeface="ＭＳ Ｐゴシック" charset="0"/>
              </a:rPr>
            </a:br>
            <a:r>
              <a:rPr lang="zh-CN" altLang="en-US" sz="3600" dirty="0">
                <a:latin typeface="Arial Black" charset="0"/>
                <a:ea typeface="ＭＳ Ｐゴシック" charset="0"/>
                <a:cs typeface="ＭＳ Ｐゴシック" charset="0"/>
              </a:rPr>
              <a:t>（公元</a:t>
            </a:r>
            <a:r>
              <a:rPr lang="en-US" altLang="zh-CN" sz="3600" dirty="0">
                <a:latin typeface="Arial Black" charset="0"/>
                <a:ea typeface="ＭＳ Ｐゴシック" charset="0"/>
                <a:cs typeface="ＭＳ Ｐゴシック" charset="0"/>
              </a:rPr>
              <a:t>180</a:t>
            </a:r>
            <a:r>
              <a:rPr lang="zh-CN" altLang="en-US" sz="3600" dirty="0">
                <a:latin typeface="Arial Black" charset="0"/>
                <a:ea typeface="ＭＳ Ｐゴシック" charset="0"/>
                <a:cs typeface="ＭＳ Ｐゴシック" charset="0"/>
              </a:rPr>
              <a:t>年）</a:t>
            </a:r>
            <a:endParaRPr lang="en-US" sz="3600" dirty="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en-US" altLang="zh-CN" i="1" dirty="0">
                <a:solidFill>
                  <a:srgbClr val="FFFFFF"/>
                </a:solidFill>
                <a:latin typeface="Arial" charset="0"/>
                <a:ea typeface="ＭＳ Ｐゴシック" charset="0"/>
              </a:rPr>
              <a:t>《</a:t>
            </a:r>
            <a:r>
              <a:rPr lang="zh-CN" altLang="en-US" i="1" dirty="0">
                <a:solidFill>
                  <a:srgbClr val="FFFFFF"/>
                </a:solidFill>
                <a:latin typeface="Arial" charset="0"/>
                <a:ea typeface="ＭＳ Ｐゴシック" charset="0"/>
              </a:rPr>
              <a:t>反对异端</a:t>
            </a:r>
            <a:r>
              <a:rPr lang="en-US" altLang="zh-CN" i="1" dirty="0">
                <a:solidFill>
                  <a:srgbClr val="FFFFFF"/>
                </a:solidFill>
                <a:latin typeface="Arial" charset="0"/>
                <a:ea typeface="ＭＳ Ｐゴシック" charset="0"/>
              </a:rPr>
              <a:t>》</a:t>
            </a:r>
          </a:p>
          <a:p>
            <a:pPr algn="ctr">
              <a:spcBef>
                <a:spcPct val="20000"/>
              </a:spcBef>
            </a:pPr>
            <a:r>
              <a:rPr lang="en-US" altLang="zh-CN" i="1" dirty="0">
                <a:solidFill>
                  <a:srgbClr val="FFFFFF"/>
                </a:solidFill>
                <a:latin typeface="Arial" charset="0"/>
                <a:ea typeface="ＭＳ Ｐゴシック" charset="0"/>
              </a:rPr>
              <a:t>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4081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lnSpc>
                <a:spcPct val="90000"/>
              </a:lnSpc>
            </a:pPr>
            <a:r>
              <a:rPr lang="en-US" altLang="zh-CN" b="1" dirty="0">
                <a:solidFill>
                  <a:srgbClr val="FFFFFF"/>
                </a:solidFill>
                <a:latin typeface="Arial" charset="0"/>
                <a:ea typeface="ＭＳ Ｐゴシック" charset="0"/>
              </a:rPr>
              <a:t>1. </a:t>
            </a:r>
            <a:r>
              <a:rPr lang="zh-CN" altLang="en-US" b="1" dirty="0">
                <a:solidFill>
                  <a:srgbClr val="FFFFFF"/>
                </a:solidFill>
                <a:latin typeface="Arial" charset="0"/>
                <a:ea typeface="ＭＳ Ｐゴシック" charset="0"/>
              </a:rPr>
              <a:t>另一些人再次宣称，该隐的存在来源于上方的力量，并承认以扫、可拉、所多玛人以及所有类似的人都与他们自己有关。为此，他们补充道，虽然这些人曾遭到创造者的攻击，但没有一个人受到伤害。因为索菲亚习惯于将属于她的东西从他们那里拿走并归为己有。他们宣称，犹大这个叛徒与这些事物完全熟悉，而且他知道真理，像没有人知道的那样，完成了背叛的奥秘；通过他，所有的事物，无论是世俗的还是天上的，都被投入混乱。他们编造了这样一段虚假的历史，并称之为</a:t>
            </a:r>
            <a:r>
              <a:rPr lang="en-US" altLang="zh-CN" b="1" dirty="0">
                <a:solidFill>
                  <a:srgbClr val="FFFF00"/>
                </a:solidFill>
                <a:latin typeface="Arial" charset="0"/>
                <a:ea typeface="ＭＳ Ｐゴシック" charset="0"/>
              </a:rPr>
              <a:t>《</a:t>
            </a:r>
            <a:r>
              <a:rPr lang="zh-CN" altLang="en-US" b="1" dirty="0">
                <a:solidFill>
                  <a:srgbClr val="FFFF00"/>
                </a:solidFill>
                <a:latin typeface="Arial" charset="0"/>
                <a:ea typeface="ＭＳ Ｐゴシック" charset="0"/>
              </a:rPr>
              <a:t>犹大的福音</a:t>
            </a:r>
            <a:r>
              <a:rPr lang="en-US" altLang="zh-CN" b="1" dirty="0">
                <a:solidFill>
                  <a:srgbClr val="FFFF00"/>
                </a:solidFill>
                <a:latin typeface="Arial" charset="0"/>
                <a:ea typeface="ＭＳ Ｐゴシック" charset="0"/>
              </a:rPr>
              <a:t>》</a:t>
            </a:r>
            <a:r>
              <a:rPr lang="zh-CN" altLang="en-US" b="1" dirty="0">
                <a:solidFill>
                  <a:srgbClr val="FFFF00"/>
                </a:solidFill>
                <a:latin typeface="Arial" charset="0"/>
                <a:ea typeface="ＭＳ Ｐゴシック"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186b</a:t>
            </a:r>
            <a:endParaRPr lang="en-US" sz="2000" b="1">
              <a:solidFill>
                <a:srgbClr val="FFFFFF"/>
              </a:solidFill>
              <a:latin typeface="Arial" charset="0"/>
            </a:endParaRPr>
          </a:p>
        </p:txBody>
      </p:sp>
    </p:spTree>
    <p:extLst>
      <p:ext uri="{BB962C8B-B14F-4D97-AF65-F5344CB8AC3E}">
        <p14:creationId xmlns:p14="http://schemas.microsoft.com/office/powerpoint/2010/main" val="412069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zh-CN" altLang="en-US" sz="4800" dirty="0">
                <a:solidFill>
                  <a:srgbClr val="FFFFFF"/>
                </a:solidFill>
              </a:rPr>
              <a:t>尼西亚信经 </a:t>
            </a:r>
            <a:br>
              <a:rPr lang="en-US" altLang="zh-CN" sz="4800" dirty="0">
                <a:solidFill>
                  <a:srgbClr val="FFFFFF"/>
                </a:solidFill>
              </a:rPr>
            </a:br>
            <a:r>
              <a:rPr lang="en-US" altLang="zh-CN" sz="4800" dirty="0">
                <a:solidFill>
                  <a:srgbClr val="FFFFFF"/>
                </a:solidFill>
              </a:rPr>
              <a:t>(</a:t>
            </a:r>
            <a:r>
              <a:rPr lang="zh-CN" altLang="en-US" sz="4800" dirty="0">
                <a:solidFill>
                  <a:srgbClr val="FFFFFF"/>
                </a:solidFill>
              </a:rPr>
              <a:t>公元 </a:t>
            </a:r>
            <a:r>
              <a:rPr lang="en-US" altLang="zh-CN" sz="4800" dirty="0">
                <a:solidFill>
                  <a:srgbClr val="FFFFFF"/>
                </a:solidFill>
              </a:rPr>
              <a:t>325)</a:t>
            </a:r>
            <a:endParaRPr lang="en-US" sz="4800" dirty="0">
              <a:solidFill>
                <a:srgbClr val="FFFFFF"/>
              </a:solidFill>
            </a:endParaRP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1328690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61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8" name="Rectangle 3"/>
          <p:cNvSpPr>
            <a:spLocks noGrp="1" noChangeArrowheads="1"/>
          </p:cNvSpPr>
          <p:nvPr>
            <p:ph type="title" idx="4294967295"/>
          </p:nvPr>
        </p:nvSpPr>
        <p:spPr>
          <a:xfrm>
            <a:off x="0" y="0"/>
            <a:ext cx="9144000" cy="838200"/>
          </a:xfrm>
          <a:solidFill>
            <a:srgbClr val="0000CC"/>
          </a:solidFill>
        </p:spPr>
        <p:txBody>
          <a:bodyPr/>
          <a:lstStyle/>
          <a:p>
            <a:pPr eaLnBrk="1" hangingPunct="1"/>
            <a:r>
              <a:rPr lang="zh-SG">
                <a:solidFill>
                  <a:schemeClr val="bg1"/>
                </a:solidFill>
                <a:latin typeface="SimHei" charset="0"/>
                <a:ea typeface="SimHei" charset="0"/>
                <a:cs typeface="SimHei" charset="0"/>
              </a:rPr>
              <a:t>阿里乌斯</a:t>
            </a:r>
            <a:r>
              <a:rPr lang="zh-CN" altLang="en-US">
                <a:solidFill>
                  <a:schemeClr val="bg1"/>
                </a:solidFill>
                <a:latin typeface="SimHei" charset="0"/>
                <a:ea typeface="SimHei" charset="0"/>
                <a:cs typeface="SimHei" charset="0"/>
              </a:rPr>
              <a:t>的异端教义</a:t>
            </a:r>
            <a:endParaRPr lang="en-US" i="1">
              <a:solidFill>
                <a:schemeClr val="bg1"/>
              </a:solidFill>
              <a:latin typeface="SimHei" charset="0"/>
              <a:ea typeface="SimHei" charset="0"/>
              <a:cs typeface="SimHei" charset="0"/>
            </a:endParaRPr>
          </a:p>
        </p:txBody>
      </p:sp>
      <p:sp>
        <p:nvSpPr>
          <p:cNvPr id="23961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cxnSp>
        <p:nvCxnSpPr>
          <p:cNvPr id="239620" name="Straight Arrow Connector 6"/>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9621" name="Straight Arrow Connector 7"/>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9622" name="TextBox 6"/>
          <p:cNvSpPr txBox="1">
            <a:spLocks noChangeArrowheads="1"/>
          </p:cNvSpPr>
          <p:nvPr/>
        </p:nvSpPr>
        <p:spPr bwMode="auto">
          <a:xfrm>
            <a:off x="4214813" y="2428875"/>
            <a:ext cx="857250" cy="769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prstClr val="black"/>
                </a:solidFill>
                <a:effectLst/>
                <a:uLnTx/>
                <a:uFillTx/>
                <a:latin typeface="SimHei" charset="0"/>
                <a:ea typeface="SimHei" charset="0"/>
                <a:cs typeface="SimHei" charset="0"/>
              </a:rPr>
              <a:t>神</a:t>
            </a:r>
            <a:endParaRPr kumimoji="0" lang="en-US" sz="44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3" name="TextBox 7"/>
          <p:cNvSpPr txBox="1">
            <a:spLocks noChangeArrowheads="1"/>
          </p:cNvSpPr>
          <p:nvPr/>
        </p:nvSpPr>
        <p:spPr bwMode="auto">
          <a:xfrm>
            <a:off x="4143375" y="1000125"/>
            <a:ext cx="862013" cy="1500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prstClr val="black"/>
                </a:solidFill>
                <a:effectLst/>
                <a:uLnTx/>
                <a:uFillTx/>
                <a:latin typeface="SimHei" charset="0"/>
                <a:ea typeface="SimHei" charset="0"/>
                <a:cs typeface="SimHei" charset="0"/>
              </a:rPr>
              <a:t>时间</a:t>
            </a:r>
            <a:endParaRPr kumimoji="0" lang="en-US" sz="44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4" name="TextBox 8"/>
          <p:cNvSpPr txBox="1">
            <a:spLocks noChangeArrowheads="1"/>
          </p:cNvSpPr>
          <p:nvPr/>
        </p:nvSpPr>
        <p:spPr bwMode="auto">
          <a:xfrm>
            <a:off x="3643313" y="3630613"/>
            <a:ext cx="111125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SimHei" charset="0"/>
                <a:ea typeface="SimHei" charset="0"/>
                <a:cs typeface="SimHei" charset="0"/>
              </a:rPr>
              <a:t>基督</a:t>
            </a:r>
            <a:endParaRPr kumimoji="0" lang="en-US" sz="3200" b="1" i="0" u="none" strike="noStrike" kern="1200" cap="none" spc="0" normalizeH="0" baseline="0" noProof="0" dirty="0">
              <a:ln>
                <a:noFill/>
              </a:ln>
              <a:solidFill>
                <a:prstClr val="black"/>
              </a:solidFill>
              <a:effectLst/>
              <a:uLnTx/>
              <a:uFillTx/>
              <a:latin typeface="SimHei" charset="0"/>
              <a:ea typeface="SimHei" charset="0"/>
              <a:cs typeface="SimHei" charset="0"/>
            </a:endParaRPr>
          </a:p>
        </p:txBody>
      </p:sp>
      <p:sp>
        <p:nvSpPr>
          <p:cNvPr id="239625" name="TextBox 9"/>
          <p:cNvSpPr txBox="1">
            <a:spLocks noChangeArrowheads="1"/>
          </p:cNvSpPr>
          <p:nvPr/>
        </p:nvSpPr>
        <p:spPr bwMode="auto">
          <a:xfrm>
            <a:off x="3886200" y="5105400"/>
            <a:ext cx="1143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被造的</a:t>
            </a:r>
            <a:endPar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1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6" name="TextBox 10"/>
          <p:cNvSpPr txBox="1">
            <a:spLocks noChangeArrowheads="1"/>
          </p:cNvSpPr>
          <p:nvPr/>
        </p:nvSpPr>
        <p:spPr bwMode="auto">
          <a:xfrm>
            <a:off x="1782763" y="1357313"/>
            <a:ext cx="1989137"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过去到现在</a:t>
            </a:r>
            <a:endParaRPr kumimoji="0" lang="en-US" altLang="zh-CN" sz="2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（永恒）</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7" name="TextBox 11"/>
          <p:cNvSpPr txBox="1">
            <a:spLocks noChangeArrowheads="1"/>
          </p:cNvSpPr>
          <p:nvPr/>
        </p:nvSpPr>
        <p:spPr bwMode="auto">
          <a:xfrm>
            <a:off x="5500688" y="1285875"/>
            <a:ext cx="1987550" cy="954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现在到未来</a:t>
            </a:r>
            <a:endParaRPr kumimoji="0" lang="en-US" altLang="zh-CN" sz="2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（永恒）</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4270746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62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7859" name="Rectangle 3"/>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241668" name="TextBox 5"/>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32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69" name="TextBox 6"/>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SimHei" charset="0"/>
                <a:ea typeface="SimHei" charset="0"/>
                <a:cs typeface="SimHei" charset="0"/>
              </a:rPr>
              <a:t>天父</a:t>
            </a:r>
            <a:endParaRPr kumimoji="0" lang="en-US" sz="36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70" name="TextBox 7"/>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上帝之子</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9" name="TextBox 8"/>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SimHei" charset="0"/>
                <a:ea typeface="SimHei" charset="0"/>
                <a:cs typeface="SimHei" charset="0"/>
              </a:rPr>
              <a:t>亚历山大∶</a:t>
            </a:r>
            <a:endParaRPr kumimoji="0" lang="en-US" altLang="zh-CN" sz="2000" b="1" i="0" u="none" strike="noStrike" kern="1200" cap="none" spc="0" normalizeH="0" baseline="0" noProof="0">
              <a:ln>
                <a:noFill/>
              </a:ln>
              <a:solidFill>
                <a:prstClr val="white"/>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prstClr val="white"/>
                </a:solidFill>
                <a:effectLst/>
                <a:uLnTx/>
                <a:uFillTx/>
                <a:latin typeface="SimHei" charset="0"/>
                <a:ea typeface="SimHei" charset="0"/>
                <a:cs typeface="SimHei" charset="0"/>
              </a:rPr>
              <a:t>亚历山太的主教</a:t>
            </a:r>
            <a:endParaRPr kumimoji="0" lang="en-US" sz="2000" b="1" i="1"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10" name="TextBox 9"/>
          <p:cNvSpPr txBox="1"/>
          <p:nvPr/>
        </p:nvSpPr>
        <p:spPr>
          <a:xfrm>
            <a:off x="5214938" y="1714500"/>
            <a:ext cx="1857375"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阿里乌</a:t>
            </a:r>
            <a:r>
              <a:rPr kumimoji="0" lang="zh-CN"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a:t>
            </a:r>
            <a:endParaRPr kumimoji="0" lang="en-US" altLang="zh-CN" sz="20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亚历山大之下的长老</a:t>
            </a:r>
            <a:endParaRPr kumimoji="0" lang="en-US" sz="2000" b="1"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241673" name="TextBox 10"/>
          <p:cNvSpPr txBox="1">
            <a:spLocks noChangeArrowheads="1"/>
          </p:cNvSpPr>
          <p:nvPr/>
        </p:nvSpPr>
        <p:spPr bwMode="auto">
          <a:xfrm>
            <a:off x="5429250" y="3000375"/>
            <a:ext cx="1571625"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Times New Roman" charset="0"/>
                <a:ea typeface="SimSun" charset="0"/>
                <a:cs typeface="SimSun" charset="0"/>
              </a:rPr>
              <a:t>天父</a:t>
            </a:r>
            <a:endParaRPr kumimoji="0" lang="en-US" sz="36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1674" name="TextBox 11"/>
          <p:cNvSpPr txBox="1">
            <a:spLocks noChangeArrowheads="1"/>
          </p:cNvSpPr>
          <p:nvPr/>
        </p:nvSpPr>
        <p:spPr bwMode="auto">
          <a:xfrm>
            <a:off x="5286375" y="4286250"/>
            <a:ext cx="1785938"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Times New Roman" charset="0"/>
                <a:ea typeface="SimSun" charset="0"/>
                <a:cs typeface="SimSun" charset="0"/>
              </a:rPr>
              <a:t>上帝之子</a:t>
            </a:r>
            <a:endParaRPr kumimoji="0" lang="en-US" sz="2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1675" name="TextBox 12"/>
          <p:cNvSpPr txBox="1">
            <a:spLocks noChangeArrowheads="1"/>
          </p:cNvSpPr>
          <p:nvPr/>
        </p:nvSpPr>
        <p:spPr bwMode="auto">
          <a:xfrm>
            <a:off x="5286375" y="5357813"/>
            <a:ext cx="171450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Times New Roman" charset="0"/>
                <a:ea typeface="SimSun" charset="0"/>
                <a:cs typeface="SimSun" charset="0"/>
              </a:rPr>
              <a:t>万物</a:t>
            </a:r>
            <a:endParaRPr kumimoji="0" lang="en-US" sz="3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57861" name="Rectangle 5"/>
          <p:cNvSpPr>
            <a:spLocks noChangeArrowheads="1"/>
          </p:cNvSpPr>
          <p:nvPr/>
        </p:nvSpPr>
        <p:spPr bwMode="auto">
          <a:xfrm>
            <a:off x="4714875" y="1500188"/>
            <a:ext cx="2971800" cy="4800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Tree>
    <p:extLst>
      <p:ext uri="{BB962C8B-B14F-4D97-AF65-F5344CB8AC3E}">
        <p14:creationId xmlns:p14="http://schemas.microsoft.com/office/powerpoint/2010/main" val="3317932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57861"/>
                                        </p:tgtEl>
                                      </p:cBhvr>
                                    </p:animEffect>
                                    <p:set>
                                      <p:cBhvr>
                                        <p:cTn id="7" dur="1" fill="hold">
                                          <p:stCondLst>
                                            <p:cond delay="499"/>
                                          </p:stCondLst>
                                        </p:cTn>
                                        <p:tgtEl>
                                          <p:spTgt spid="1657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err="1">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对爱的极限</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07667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9" descr="Ni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00" y="11113"/>
            <a:ext cx="83185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0" name="TextBox 8"/>
          <p:cNvSpPr txBox="1">
            <a:spLocks noChangeArrowheads="1"/>
          </p:cNvSpPr>
          <p:nvPr/>
        </p:nvSpPr>
        <p:spPr bwMode="auto">
          <a:xfrm>
            <a:off x="1285875" y="1857375"/>
            <a:ext cx="571500" cy="2460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FF"/>
                </a:solidFill>
                <a:effectLst/>
                <a:uLnTx/>
                <a:uFillTx/>
                <a:latin typeface="Times New Roman" charset="0"/>
                <a:ea typeface="SimSun" charset="0"/>
                <a:cs typeface="SimSun" charset="0"/>
              </a:rPr>
              <a:t>尼西亚</a:t>
            </a:r>
            <a:endParaRPr kumimoji="0" lang="en-US" sz="1000" b="1"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7571"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1666053" name="Rectangle 5"/>
          <p:cNvSpPr>
            <a:spLocks noGrp="1" noChangeArrowheads="1"/>
          </p:cNvSpPr>
          <p:nvPr>
            <p:ph type="ctrTitle"/>
          </p:nvPr>
        </p:nvSpPr>
        <p:spPr>
          <a:xfrm>
            <a:off x="4953000" y="0"/>
            <a:ext cx="4191000" cy="2590800"/>
          </a:xfrm>
          <a:solidFill>
            <a:schemeClr val="accent3">
              <a:lumMod val="75000"/>
            </a:schemeClr>
          </a:solidFill>
        </p:spPr>
        <p:txBody>
          <a:bodyPr anchor="ctr"/>
          <a:lstStyle/>
          <a:p>
            <a:pPr eaLnBrk="1" hangingPunct="1">
              <a:defRPr/>
            </a:pPr>
            <a:r>
              <a:rPr lang="zh-CN" altLang="en-US" dirty="0">
                <a:solidFill>
                  <a:srgbClr val="FFFFFF"/>
                </a:solidFill>
                <a:latin typeface="SimHei" charset="0"/>
                <a:ea typeface="SimHei" charset="0"/>
                <a:cs typeface="SimHei" charset="0"/>
              </a:rPr>
              <a:t>在</a:t>
            </a:r>
            <a:r>
              <a:rPr lang="zh-SG" dirty="0">
                <a:solidFill>
                  <a:srgbClr val="FFFFFF"/>
                </a:solidFill>
                <a:latin typeface="SimHei" charset="0"/>
                <a:ea typeface="SimHei" charset="0"/>
                <a:cs typeface="SimHei" charset="0"/>
              </a:rPr>
              <a:t>尼西亚会议</a:t>
            </a:r>
            <a:r>
              <a:rPr lang="zh-CN" altLang="en-US" dirty="0">
                <a:solidFill>
                  <a:srgbClr val="FFFFFF"/>
                </a:solidFill>
                <a:latin typeface="SimHei" charset="0"/>
                <a:ea typeface="SimHei" charset="0"/>
                <a:cs typeface="SimHei" charset="0"/>
              </a:rPr>
              <a:t>发生了什么事</a:t>
            </a:r>
            <a:r>
              <a:rPr lang="en-US" altLang="ja-JP" dirty="0">
                <a:solidFill>
                  <a:srgbClr val="FFFFFF"/>
                </a:solidFill>
                <a:latin typeface="SimHei" charset="0"/>
                <a:ea typeface="SimHei" charset="0"/>
                <a:cs typeface="SimHei" charset="0"/>
              </a:rPr>
              <a:t> </a:t>
            </a:r>
            <a:br>
              <a:rPr lang="en-US" altLang="ja-JP" dirty="0">
                <a:solidFill>
                  <a:srgbClr val="FFFFFF"/>
                </a:solidFill>
                <a:latin typeface="SimHei" charset="0"/>
                <a:ea typeface="SimHei" charset="0"/>
                <a:cs typeface="SimHei" charset="0"/>
              </a:rPr>
            </a:br>
            <a:r>
              <a:rPr lang="en-US" altLang="ja-JP" sz="3600" dirty="0">
                <a:solidFill>
                  <a:srgbClr val="FFFFFF"/>
                </a:solidFill>
                <a:latin typeface="SimHei" charset="0"/>
                <a:ea typeface="SimHei" charset="0"/>
                <a:cs typeface="SimHei" charset="0"/>
              </a:rPr>
              <a:t>(</a:t>
            </a:r>
            <a:r>
              <a:rPr lang="zh-CN" altLang="en-US" sz="3600" dirty="0">
                <a:solidFill>
                  <a:srgbClr val="FFFFFF"/>
                </a:solidFill>
                <a:latin typeface="SimHei" charset="0"/>
                <a:ea typeface="SimHei" charset="0"/>
                <a:cs typeface="SimHei" charset="0"/>
              </a:rPr>
              <a:t>公元</a:t>
            </a:r>
            <a:r>
              <a:rPr lang="en-US" altLang="ja-JP" sz="3600" dirty="0">
                <a:solidFill>
                  <a:srgbClr val="FFFFFF"/>
                </a:solidFill>
                <a:latin typeface="SimHei" charset="0"/>
                <a:ea typeface="SimHei" charset="0"/>
                <a:cs typeface="SimHei" charset="0"/>
              </a:rPr>
              <a:t> 325)?</a:t>
            </a:r>
            <a:endParaRPr lang="en-US" dirty="0">
              <a:solidFill>
                <a:srgbClr val="FFFFFF"/>
              </a:solidFill>
              <a:latin typeface="SimHei" charset="0"/>
              <a:ea typeface="SimHei" charset="0"/>
              <a:cs typeface="SimHei"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当时在</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东方帝国</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的</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主教聚集</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与把亚历山太的</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阿里乌斯逐出教外</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a:t>
            </a:r>
            <a:endParaRPr kumimoji="0" lang="en-US" sz="3600" b="0" i="0" u="none" strike="noStrike" kern="1200" cap="none" spc="0" normalizeH="0" baseline="0" noProof="0">
              <a:ln>
                <a:noFill/>
              </a:ln>
              <a:solidFill>
                <a:srgbClr val="E3EBF1"/>
              </a:solidFill>
              <a:effectLst>
                <a:outerShdw blurRad="38100" dist="38100" dir="2700000" algn="tl">
                  <a:srgbClr val="000000"/>
                </a:outerShdw>
              </a:effectLst>
              <a:uLnTx/>
              <a:uFillTx/>
              <a:latin typeface="SimHei" charset="0"/>
              <a:ea typeface="SimHei" charset="0"/>
              <a:cs typeface="SimHei" charset="0"/>
            </a:endParaRPr>
          </a:p>
        </p:txBody>
      </p:sp>
      <p:sp>
        <p:nvSpPr>
          <p:cNvPr id="1666069" name="Oval 21"/>
          <p:cNvSpPr>
            <a:spLocks noChangeArrowheads="1"/>
          </p:cNvSpPr>
          <p:nvPr/>
        </p:nvSpPr>
        <p:spPr bwMode="auto">
          <a:xfrm>
            <a:off x="990600" y="1828800"/>
            <a:ext cx="938213" cy="304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237575"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charset="0"/>
                <a:ea typeface="ＭＳ Ｐゴシック" charset="0"/>
              </a:rPr>
              <a:t>The Atlas of the Bible and the History of Christianity</a:t>
            </a:r>
            <a:r>
              <a:rPr kumimoji="0" lang="en-US" sz="900" b="0" i="0" u="none" strike="noStrike" kern="1200" cap="none" spc="0" normalizeH="0" baseline="0" noProof="0">
                <a:ln>
                  <a:noFill/>
                </a:ln>
                <a:solidFill>
                  <a:srgbClr val="FFFFFF"/>
                </a:solidFill>
                <a:effectLst/>
                <a:uLnTx/>
                <a:uFillTx/>
                <a:latin typeface="Arial" charset="0"/>
                <a:ea typeface="ＭＳ Ｐゴシック" charset="0"/>
              </a:rPr>
              <a:t>, ed. Tim Dowley (London: Three</a:t>
            </a:r>
            <a:r>
              <a:rPr kumimoji="0" lang="ja-JP" altLang="en-US" sz="9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900" b="0" i="0" u="none" strike="noStrike" kern="1200" cap="none" spc="0" normalizeH="0" baseline="0" noProof="0">
                <a:ln>
                  <a:noFill/>
                </a:ln>
                <a:solidFill>
                  <a:srgbClr val="FFFFFF"/>
                </a:solidFill>
                <a:effectLst/>
                <a:uLnTx/>
                <a:uFillTx/>
                <a:latin typeface="Arial" charset="0"/>
                <a:ea typeface="ＭＳ Ｐゴシック" charset="0"/>
              </a:rPr>
              <a:t>s Company, 1997), 77</a:t>
            </a:r>
            <a:endParaRPr kumimoji="0" lang="en-US" sz="9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 name="Oval 21"/>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237577" name="TextBox 9"/>
          <p:cNvSpPr txBox="1">
            <a:spLocks noChangeArrowheads="1"/>
          </p:cNvSpPr>
          <p:nvPr/>
        </p:nvSpPr>
        <p:spPr bwMode="auto">
          <a:xfrm>
            <a:off x="928688" y="5143500"/>
            <a:ext cx="69691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FF"/>
                </a:solidFill>
                <a:effectLst/>
                <a:uLnTx/>
                <a:uFillTx/>
                <a:latin typeface="Times New Roman" charset="0"/>
                <a:ea typeface="SimSun" charset="0"/>
                <a:cs typeface="SimSun" charset="0"/>
              </a:rPr>
              <a:t>亚历山太</a:t>
            </a:r>
            <a:endParaRPr kumimoji="0" lang="en-US" sz="1000" b="1"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9820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7"/>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Black" charset="0"/>
              <a:ea typeface="ＭＳ Ｐゴシック" charset="0"/>
            </a:endParaRPr>
          </a:p>
        </p:txBody>
      </p:sp>
      <p:sp>
        <p:nvSpPr>
          <p:cNvPr id="24"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5" name="AutoShape 31"/>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6"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7" name="AutoShape 37"/>
          <p:cNvSpPr>
            <a:spLocks noChangeArrowheads="1"/>
          </p:cNvSpPr>
          <p:nvPr/>
        </p:nvSpPr>
        <p:spPr bwMode="auto">
          <a:xfrm>
            <a:off x="7391400" y="0"/>
            <a:ext cx="1143000" cy="4572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49858"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249859" name="Text Box 7"/>
          <p:cNvSpPr txBox="1">
            <a:spLocks noChangeArrowheads="1"/>
          </p:cNvSpPr>
          <p:nvPr/>
        </p:nvSpPr>
        <p:spPr bwMode="auto">
          <a:xfrm>
            <a:off x="5249863" y="5867400"/>
            <a:ext cx="2073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公元</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325</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0" name="Text Box 13"/>
          <p:cNvSpPr txBox="1">
            <a:spLocks noChangeArrowheads="1"/>
          </p:cNvSpPr>
          <p:nvPr/>
        </p:nvSpPr>
        <p:spPr bwMode="auto">
          <a:xfrm>
            <a:off x="4267200" y="6248400"/>
            <a:ext cx="3962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尼西亚</a:t>
            </a:r>
            <a:r>
              <a:rPr kumimoji="0" lang="zh-CN"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会议</a:t>
            </a: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0300" name="Text Box 28"/>
          <p:cNvSpPr txBox="1">
            <a:spLocks noChangeArrowheads="1"/>
          </p:cNvSpPr>
          <p:nvPr/>
        </p:nvSpPr>
        <p:spPr bwMode="auto">
          <a:xfrm>
            <a:off x="2286000" y="472440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4"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虚构</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310307" name="Text Box 35"/>
          <p:cNvSpPr txBox="1">
            <a:spLocks noChangeArrowheads="1"/>
          </p:cNvSpPr>
          <p:nvPr/>
        </p:nvSpPr>
        <p:spPr bwMode="auto">
          <a:xfrm>
            <a:off x="6858000" y="472440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11" name="Text Box 39"/>
          <p:cNvSpPr txBox="1">
            <a:spLocks noChangeArrowheads="1"/>
          </p:cNvSpPr>
          <p:nvPr/>
        </p:nvSpPr>
        <p:spPr bwMode="auto">
          <a:xfrm>
            <a:off x="7315200" y="457200"/>
            <a:ext cx="1600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a:t>
            </a:r>
          </a:p>
        </p:txBody>
      </p:sp>
      <p:sp>
        <p:nvSpPr>
          <p:cNvPr id="249869"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事实</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249870" name="Rectangle 9"/>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20" name="Text Box 39"/>
          <p:cNvSpPr txBox="1">
            <a:spLocks noChangeArrowheads="1"/>
          </p:cNvSpPr>
          <p:nvPr/>
        </p:nvSpPr>
        <p:spPr bwMode="auto">
          <a:xfrm>
            <a:off x="5072063" y="3857625"/>
            <a:ext cx="1600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2</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278" name="Text Box 6"/>
          <p:cNvSpPr txBox="1">
            <a:spLocks noChangeArrowheads="1"/>
          </p:cNvSpPr>
          <p:nvPr/>
        </p:nvSpPr>
        <p:spPr bwMode="auto">
          <a:xfrm>
            <a:off x="0" y="4724400"/>
            <a:ext cx="2362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310306" name="Text Box 34"/>
          <p:cNvSpPr txBox="1">
            <a:spLocks noChangeArrowheads="1"/>
          </p:cNvSpPr>
          <p:nvPr/>
        </p:nvSpPr>
        <p:spPr bwMode="auto">
          <a:xfrm>
            <a:off x="4572000" y="4724400"/>
            <a:ext cx="2362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7839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030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1030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0300" grpId="0"/>
      <p:bldP spid="310307" grpId="0"/>
      <p:bldP spid="310311" grpId="0"/>
      <p:bldP spid="20" grpId="0"/>
      <p:bldP spid="310278" grpId="0"/>
      <p:bldP spid="31030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耶稣</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我与父原为一。</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Hei" charset="0"/>
                <a:ea typeface="SimHei" charset="0"/>
                <a:cs typeface="SimHei" charset="0"/>
              </a:rPr>
              <a:t>约</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10:30</a:t>
            </a:r>
            <a:endParaRPr kumimoji="0" lang="en-US" sz="28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彼得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救主耶稣基督之义</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彼后</a:t>
            </a:r>
            <a:r>
              <a:rPr kumimoji="0" lang="zh-SG" altLang="ja-JP" sz="28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1:1</a:t>
            </a:r>
            <a:endParaRPr kumimoji="0" lang="en-US" sz="40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神</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论到子却说，神阿，你的宝座。。。</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来</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 1:8</a:t>
            </a:r>
            <a:endParaRPr kumimoji="0" lang="en-US" sz="28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保罗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基督也是从他们出来的，他是在万有之上，永远可称颂的神。</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400" b="0" i="0" u="none" strike="noStrike" kern="1200" cap="none" spc="0" normalizeH="0" baseline="0" noProof="0">
                <a:ln>
                  <a:noFill/>
                </a:ln>
                <a:solidFill>
                  <a:prstClr val="white"/>
                </a:solidFill>
                <a:effectLst/>
                <a:uLnTx/>
                <a:uFillTx/>
                <a:latin typeface="SimHei" charset="0"/>
                <a:ea typeface="SimHei" charset="0"/>
                <a:cs typeface="SimHei" charset="0"/>
              </a:rPr>
              <a:t>罗</a:t>
            </a:r>
            <a:r>
              <a:rPr kumimoji="0" lang="zh-SG" altLang="ja-JP" sz="24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2400" b="1" i="0" u="none" strike="noStrike" kern="1200" cap="none" spc="0" normalizeH="0" baseline="0" noProof="0">
                <a:ln>
                  <a:noFill/>
                </a:ln>
                <a:solidFill>
                  <a:prstClr val="white"/>
                </a:solidFill>
                <a:effectLst/>
                <a:uLnTx/>
                <a:uFillTx/>
                <a:latin typeface="SimHei" charset="0"/>
                <a:ea typeface="SimHei" charset="0"/>
                <a:cs typeface="SimHei" charset="0"/>
              </a:rPr>
              <a:t>9:5</a:t>
            </a:r>
            <a:endParaRPr kumimoji="0" lang="en-US" sz="24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16628156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tx1"/>
          </a:solidFill>
          <a:effectLst>
            <a:outerShdw blurRad="63500" dist="35921" dir="2700000" algn="ctr" rotWithShape="0">
              <a:srgbClr val="000000"/>
            </a:outerShdw>
          </a:effectLst>
        </p:spPr>
        <p:txBody>
          <a:bodyPr/>
          <a:lstStyle/>
          <a:p>
            <a:pPr>
              <a:defRPr/>
            </a:pPr>
            <a:r>
              <a:rPr lang="zh-SG" sz="3600" b="1">
                <a:solidFill>
                  <a:schemeClr val="bg1"/>
                </a:solidFill>
                <a:effectLst>
                  <a:outerShdw blurRad="38100" dist="38100" dir="2700000" algn="tl">
                    <a:srgbClr val="EEECE1"/>
                  </a:outerShdw>
                </a:effectLst>
                <a:latin typeface="SimHei" charset="0"/>
                <a:ea typeface="SimHei" charset="0"/>
                <a:cs typeface="SimHei" charset="0"/>
              </a:rPr>
              <a:t>尼西亚会议</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之前已经有门徒坚信基督是神</a:t>
            </a:r>
            <a:endParaRPr lang="en-US" b="1">
              <a:solidFill>
                <a:schemeClr val="bg1"/>
              </a:solidFill>
              <a:effectLst>
                <a:outerShdw blurRad="38100" dist="38100" dir="2700000" algn="tl">
                  <a:srgbClr val="EEECE1"/>
                </a:outerShdw>
              </a:effectLst>
              <a:latin typeface="SimHei" charset="0"/>
              <a:ea typeface="SimHei" charset="0"/>
              <a:cs typeface="SimHei"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487" tIns="44450" rIns="90487" bIns="4445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伊格内修斯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神已成</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人的形式</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105)</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克莱门</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你认为耶稣为神是</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恰当</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的</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150)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艾雷尼厄斯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他是神，因他的名</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以马内利</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已表明他的确是神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180)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特土良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基督我们的神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200)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俄利根</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我们坚信救主是神</a:t>
            </a:r>
            <a:r>
              <a:rPr kumimoji="0" lang="en-US" altLang="zh-CN"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是应该不会冒犯到任何人</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225)</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CN"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拉克坦提乌斯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我们坚信基督为神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304)</a:t>
            </a:r>
            <a:endParaRPr kumimoji="0" lang="en-US" sz="4000" b="1" i="0" u="none" strike="noStrike" kern="1200" cap="none" spc="0" normalizeH="0" baseline="0" noProof="0">
              <a:ln>
                <a:noFill/>
              </a:ln>
              <a:solidFill>
                <a:srgbClr val="8CF4EA"/>
              </a:solidFill>
              <a:effectLst>
                <a:outerShdw blurRad="38100" dist="38100" dir="2700000" algn="tl">
                  <a:srgbClr val="DDDDDD"/>
                </a:outerShdw>
              </a:effectLst>
              <a:uLnTx/>
              <a:uFillTx/>
              <a:latin typeface="SimHei" charset="0"/>
              <a:ea typeface="SimHei" charset="0"/>
              <a:cs typeface="SimHei"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Arial" pitchFamily="-110" charset="0"/>
                <a:cs typeface="Arial" pitchFamily="-110" charset="0"/>
              </a:rPr>
              <a:t>Bercot, 93-100 in Garlow &amp; Jones, 94</a:t>
            </a:r>
          </a:p>
        </p:txBody>
      </p:sp>
    </p:spTree>
    <p:extLst>
      <p:ext uri="{BB962C8B-B14F-4D97-AF65-F5344CB8AC3E}">
        <p14:creationId xmlns:p14="http://schemas.microsoft.com/office/powerpoint/2010/main" val="148800683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723334" y="411163"/>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381000" y="1219200"/>
            <a:ext cx="5410200" cy="5016758"/>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我等信独一之神，</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即全能之圣父，创造天地，及一切有形无形之万物之主。</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我等信独一之主耶稣基督，</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上帝独生之圣子，</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是圣父在万世之先所生，</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是从神所出之神，</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从光所出之光，</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从真神所出之真神，是生非，是与圣父同体</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7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736034" y="3048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350" y="1617663"/>
            <a:ext cx="5999164"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SimHei" charset="0"/>
                <a:ea typeface="SimHei" charset="0"/>
                <a:cs typeface="SimHei" charset="0"/>
              </a:rPr>
              <a:t>万物皆借圣子而造；圣子为要拯救我等世人，从天降临，为圣灵感动之童贞女马利亚所生，成为人身，在本丢彼拉多手下，为我等钉十字架，被害而葬，照圣经之言，第三日复活，升天，坐在圣父之右；将来复必有荣耀而降临，审判生人死人，其国无穷无尽。</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3907833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964634" y="4572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6350" y="1906588"/>
            <a:ext cx="5999163"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SimHei" charset="0"/>
                <a:ea typeface="SimHei" charset="0"/>
                <a:cs typeface="SimHei" charset="0"/>
              </a:rPr>
              <a:t>我等信圣灵即是主，</a:t>
            </a:r>
            <a:br>
              <a:rPr kumimoji="0" lang="en-US" altLang="zh-CN" sz="3200" b="1" i="0" u="none" strike="noStrike" kern="1200" cap="none" spc="0" normalizeH="0" baseline="0" noProof="0" dirty="0">
                <a:ln>
                  <a:noFill/>
                </a:ln>
                <a:solidFill>
                  <a:srgbClr val="FFFFFF"/>
                </a:solidFill>
                <a:effectLst/>
                <a:uLnTx/>
                <a:uFillTx/>
                <a:latin typeface="SimHei" charset="0"/>
                <a:ea typeface="SimHei" charset="0"/>
                <a:cs typeface="SimHei" charset="0"/>
              </a:rPr>
            </a:br>
            <a:r>
              <a:rPr kumimoji="0" lang="zh-CN" altLang="en-US" sz="3200" b="1" i="0" u="none" strike="noStrike" kern="1200" cap="none" spc="0" normalizeH="0" baseline="0" noProof="0" dirty="0">
                <a:ln>
                  <a:noFill/>
                </a:ln>
                <a:solidFill>
                  <a:srgbClr val="FFFFFF"/>
                </a:solidFill>
                <a:effectLst/>
                <a:uLnTx/>
                <a:uFillTx/>
                <a:latin typeface="SimHei" charset="0"/>
                <a:ea typeface="SimHei" charset="0"/>
                <a:cs typeface="SimHei" charset="0"/>
              </a:rPr>
              <a:t>是赐生命者，是从圣父、圣子所出，与圣父、圣子，同是当拜，当称颂者，众先知说预言，皆是被圣灵感动；我等信使徒所立独一圣而公之教会；我等信因为赦罪设立之独一洗礼；我等望死后复活，又望来世之永生。阿们。</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2827362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609600" y="0"/>
            <a:ext cx="7886700" cy="5791200"/>
            <a:chOff x="384" y="0"/>
            <a:chExt cx="4968" cy="3648"/>
          </a:xfrm>
        </p:grpSpPr>
        <p:pic>
          <p:nvPicPr>
            <p:cNvPr id="245772" name="Picture 2" descr="64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73"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245762" name="Picture 4" descr="64 cop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00" y="5715000"/>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147461" name="Rectangle 6"/>
          <p:cNvSpPr>
            <a:spLocks noGrp="1" noChangeArrowheads="1"/>
          </p:cNvSpPr>
          <p:nvPr>
            <p:ph type="title" idx="4294967295"/>
          </p:nvPr>
        </p:nvSpPr>
        <p:spPr>
          <a:xfrm>
            <a:off x="0" y="0"/>
            <a:ext cx="9144000" cy="685800"/>
          </a:xfrm>
          <a:solidFill>
            <a:srgbClr val="0000CC"/>
          </a:solidFill>
        </p:spPr>
        <p:txBody>
          <a:bodyPr/>
          <a:lstStyle/>
          <a:p>
            <a:pPr eaLnBrk="1" hangingPunct="1">
              <a:defRPr/>
            </a:pPr>
            <a:r>
              <a:rPr lang="zh-SG" sz="3600">
                <a:solidFill>
                  <a:schemeClr val="bg1"/>
                </a:solidFill>
                <a:effectLst>
                  <a:outerShdw blurRad="38100" dist="38100" dir="2700000" algn="tl">
                    <a:srgbClr val="000000"/>
                  </a:outerShdw>
                </a:effectLst>
                <a:latin typeface="SimHei" charset="0"/>
                <a:ea typeface="SimHei" charset="0"/>
                <a:cs typeface="SimHei" charset="0"/>
              </a:rPr>
              <a:t>阿里乌斯教义的争议与三位一体论</a:t>
            </a:r>
            <a:endParaRPr lang="en-US" sz="3600" i="1">
              <a:solidFill>
                <a:schemeClr val="bg1"/>
              </a:solidFill>
              <a:latin typeface="Calibri" charset="0"/>
              <a:ea typeface="ＭＳ Ｐゴシック" charset="0"/>
              <a:cs typeface="ＭＳ Ｐゴシック" charset="0"/>
            </a:endParaRPr>
          </a:p>
        </p:txBody>
      </p:sp>
      <p:sp>
        <p:nvSpPr>
          <p:cNvPr id="245765" name="TextBox 7"/>
          <p:cNvSpPr txBox="1">
            <a:spLocks noChangeArrowheads="1"/>
          </p:cNvSpPr>
          <p:nvPr/>
        </p:nvSpPr>
        <p:spPr bwMode="auto">
          <a:xfrm>
            <a:off x="5638800" y="3581400"/>
            <a:ext cx="2743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卡帕多西亚族</a:t>
            </a:r>
            <a:r>
              <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rPr>
              <a:t>(Cappadocians)</a:t>
            </a: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之工作</a:t>
            </a:r>
            <a:endParaRPr kumimoji="0" lang="en-US" sz="1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5766" name="TextBox 8"/>
          <p:cNvSpPr txBox="1">
            <a:spLocks noChangeArrowheads="1"/>
          </p:cNvSpPr>
          <p:nvPr/>
        </p:nvSpPr>
        <p:spPr bwMode="auto">
          <a:xfrm>
            <a:off x="4038600" y="3124200"/>
            <a:ext cx="1600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阿里乌斯教</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的复甦</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7" name="TextBox 9"/>
          <p:cNvSpPr txBox="1">
            <a:spLocks noChangeArrowheads="1"/>
          </p:cNvSpPr>
          <p:nvPr/>
        </p:nvSpPr>
        <p:spPr bwMode="auto">
          <a:xfrm>
            <a:off x="2667000" y="3581400"/>
            <a:ext cx="1219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尼西亚</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会议</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8" name="TextBox 10"/>
          <p:cNvSpPr txBox="1">
            <a:spLocks noChangeArrowheads="1"/>
          </p:cNvSpPr>
          <p:nvPr/>
        </p:nvSpPr>
        <p:spPr bwMode="auto">
          <a:xfrm>
            <a:off x="6705600" y="4267200"/>
            <a:ext cx="14478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君士坦丁</a:t>
            </a:r>
            <a:endPar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堡会议</a:t>
            </a: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9" name="TextBox 11"/>
          <p:cNvSpPr txBox="1">
            <a:spLocks noChangeArrowheads="1"/>
          </p:cNvSpPr>
          <p:nvPr/>
        </p:nvSpPr>
        <p:spPr bwMode="auto">
          <a:xfrm>
            <a:off x="1066800" y="3810000"/>
            <a:ext cx="1524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阿里乌斯</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教义的争议</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 name="TextBox 12"/>
          <p:cNvSpPr txBox="1"/>
          <p:nvPr/>
        </p:nvSpPr>
        <p:spPr>
          <a:xfrm>
            <a:off x="21336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反对</a:t>
            </a: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阿里乌斯</a:t>
            </a:r>
            <a:endParaRPr kumimoji="0" lang="en-US" altLang="ja-JP"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教的初期</a:t>
            </a:r>
            <a:endParaRPr kumimoji="0" 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sp>
        <p:nvSpPr>
          <p:cNvPr id="14" name="TextBox 13"/>
          <p:cNvSpPr txBox="1"/>
          <p:nvPr/>
        </p:nvSpPr>
        <p:spPr>
          <a:xfrm>
            <a:off x="53340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反对</a:t>
            </a: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阿里乌斯</a:t>
            </a:r>
            <a:endParaRPr kumimoji="0" lang="en-US" altLang="ja-JP"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教的後期</a:t>
            </a:r>
            <a:endParaRPr kumimoji="0" 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375068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65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0"/>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148484" name="Rectangle 4"/>
          <p:cNvSpPr>
            <a:spLocks noGrp="1" noChangeArrowheads="1"/>
          </p:cNvSpPr>
          <p:nvPr>
            <p:ph type="title" idx="4294967295"/>
          </p:nvPr>
        </p:nvSpPr>
        <p:spPr>
          <a:xfrm>
            <a:off x="685800" y="381000"/>
            <a:ext cx="7772400" cy="762000"/>
          </a:xfrm>
          <a:solidFill>
            <a:srgbClr val="0000CC"/>
          </a:solidFill>
        </p:spPr>
        <p:txBody>
          <a:bodyPr/>
          <a:lstStyle/>
          <a:p>
            <a:pPr eaLnBrk="1" hangingPunct="1">
              <a:defRPr/>
            </a:pPr>
            <a:r>
              <a:rPr lang="zh-SG">
                <a:solidFill>
                  <a:schemeClr val="bg1"/>
                </a:solidFill>
                <a:effectLst>
                  <a:outerShdw blurRad="38100" dist="38100" dir="2700000" algn="tl">
                    <a:srgbClr val="000000"/>
                  </a:outerShdw>
                </a:effectLst>
                <a:latin typeface="SimHei" charset="0"/>
                <a:ea typeface="SimHei" charset="0"/>
                <a:cs typeface="SimHei" charset="0"/>
              </a:rPr>
              <a:t>阿里乌斯教的复甦</a:t>
            </a:r>
            <a:endParaRPr lang="en-US">
              <a:latin typeface="Calibri" charset="0"/>
              <a:ea typeface="ＭＳ Ｐゴシック" charset="0"/>
              <a:cs typeface="ＭＳ Ｐゴシック" charset="0"/>
            </a:endParaRPr>
          </a:p>
        </p:txBody>
      </p:sp>
      <p:sp>
        <p:nvSpPr>
          <p:cNvPr id="5" name="TextBox 4"/>
          <p:cNvSpPr txBox="1"/>
          <p:nvPr/>
        </p:nvSpPr>
        <p:spPr>
          <a:xfrm>
            <a:off x="1676400" y="5410200"/>
            <a:ext cx="21336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尼西亚会议</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6" name="TextBox 5"/>
          <p:cNvSpPr txBox="1"/>
          <p:nvPr/>
        </p:nvSpPr>
        <p:spPr>
          <a:xfrm>
            <a:off x="4800600" y="5410200"/>
            <a:ext cx="27432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君士坦丁堡会议</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7" name="TextBox 6"/>
          <p:cNvSpPr txBox="1"/>
          <p:nvPr/>
        </p:nvSpPr>
        <p:spPr>
          <a:xfrm>
            <a:off x="4724400" y="1371600"/>
            <a:ext cx="29718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SimHei" charset="0"/>
                <a:ea typeface="SimHei" charset="0"/>
                <a:cs typeface="SimHei" charset="0"/>
              </a:rPr>
              <a:t>卡帕多西亚族</a:t>
            </a:r>
            <a:r>
              <a:rPr kumimoji="0" lang="en-US" altLang="zh-CN" sz="2000" b="1" i="0" u="none" strike="noStrike" kern="1200" cap="none" spc="0" normalizeH="0" baseline="0" noProof="0">
                <a:ln>
                  <a:noFill/>
                </a:ln>
                <a:solidFill>
                  <a:prstClr val="black"/>
                </a:solidFill>
                <a:effectLst/>
                <a:uLnTx/>
                <a:uFillTx/>
                <a:latin typeface="SimHei" charset="0"/>
                <a:ea typeface="SimHei" charset="0"/>
                <a:cs typeface="SimHei" charset="0"/>
              </a:rPr>
              <a:t>(Cappadocians)</a:t>
            </a:r>
            <a:r>
              <a:rPr kumimoji="0" lang="zh-CN" altLang="en-US" sz="2000" b="1" i="0" u="none" strike="noStrike" kern="1200" cap="none" spc="0" normalizeH="0" baseline="0" noProof="0">
                <a:ln>
                  <a:noFill/>
                </a:ln>
                <a:solidFill>
                  <a:prstClr val="black"/>
                </a:solidFill>
                <a:effectLst/>
                <a:uLnTx/>
                <a:uFillTx/>
                <a:latin typeface="SimHei" charset="0"/>
                <a:ea typeface="SimHei" charset="0"/>
                <a:cs typeface="SimHei" charset="0"/>
              </a:rPr>
              <a:t>之工作</a:t>
            </a:r>
            <a:endParaRPr kumimoji="0" lang="en-US" sz="20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8" name="TextBox 7"/>
          <p:cNvSpPr txBox="1"/>
          <p:nvPr/>
        </p:nvSpPr>
        <p:spPr>
          <a:xfrm>
            <a:off x="2286000" y="1371600"/>
            <a:ext cx="20574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black"/>
                </a:solidFill>
                <a:effectLst/>
                <a:uLnTx/>
                <a:uFillTx/>
                <a:latin typeface="SimHei" charset="0"/>
                <a:ea typeface="SimHei" charset="0"/>
                <a:cs typeface="SimHei" charset="0"/>
              </a:rPr>
              <a:t>阿里乌斯教</a:t>
            </a:r>
            <a:endParaRPr kumimoji="0" lang="en-US" altLang="ja-JP" sz="20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black"/>
                </a:solidFill>
                <a:effectLst/>
                <a:uLnTx/>
                <a:uFillTx/>
                <a:latin typeface="SimHei" charset="0"/>
                <a:ea typeface="SimHei" charset="0"/>
                <a:cs typeface="SimHei" charset="0"/>
              </a:rPr>
              <a:t>的复甦</a:t>
            </a:r>
            <a:endParaRPr kumimoji="0" lang="en-US" sz="20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 name="文本框 1">
            <a:extLst>
              <a:ext uri="{FF2B5EF4-FFF2-40B4-BE49-F238E27FC236}">
                <a16:creationId xmlns:a16="http://schemas.microsoft.com/office/drawing/2014/main" id="{DAE683A1-9814-B3E5-FA07-8911CA65F120}"/>
              </a:ext>
            </a:extLst>
          </p:cNvPr>
          <p:cNvSpPr txBox="1"/>
          <p:nvPr/>
        </p:nvSpPr>
        <p:spPr>
          <a:xfrm>
            <a:off x="2279374" y="3297911"/>
            <a:ext cx="1683026" cy="646331"/>
          </a:xfrm>
          <a:prstGeom prst="rect">
            <a:avLst/>
          </a:prstGeom>
          <a:solidFill>
            <a:srgbClr val="EDF9FB"/>
          </a:solidFill>
        </p:spPr>
        <p:txBody>
          <a:bodyPr wrap="square" rtlCol="0">
            <a:spAutoFit/>
          </a:bodyPr>
          <a:lstStyle/>
          <a:p>
            <a:pPr algn="ctr"/>
            <a:r>
              <a:rPr lang="zh-CN" altLang="en-US" sz="1800" b="1" dirty="0"/>
              <a:t>阿里乌斯与</a:t>
            </a:r>
            <a:endParaRPr lang="en-US" altLang="zh-CN" sz="1800" b="1" dirty="0"/>
          </a:p>
          <a:p>
            <a:pPr algn="ctr"/>
            <a:r>
              <a:rPr lang="zh-CN" altLang="en-US" sz="1800" b="1" dirty="0"/>
              <a:t>亚他那修</a:t>
            </a:r>
            <a:endParaRPr lang="zh-CN" altLang="en-US" sz="1800" dirty="0"/>
          </a:p>
        </p:txBody>
      </p:sp>
      <p:sp>
        <p:nvSpPr>
          <p:cNvPr id="3" name="文本框 2">
            <a:extLst>
              <a:ext uri="{FF2B5EF4-FFF2-40B4-BE49-F238E27FC236}">
                <a16:creationId xmlns:a16="http://schemas.microsoft.com/office/drawing/2014/main" id="{588DED41-938E-1E35-0170-E500DC1600C7}"/>
              </a:ext>
            </a:extLst>
          </p:cNvPr>
          <p:cNvSpPr txBox="1"/>
          <p:nvPr/>
        </p:nvSpPr>
        <p:spPr>
          <a:xfrm>
            <a:off x="3962400" y="3304537"/>
            <a:ext cx="2971800" cy="923330"/>
          </a:xfrm>
          <a:prstGeom prst="rect">
            <a:avLst/>
          </a:prstGeom>
          <a:solidFill>
            <a:srgbClr val="EDF9FB"/>
          </a:solidFill>
        </p:spPr>
        <p:txBody>
          <a:bodyPr wrap="square" rtlCol="0">
            <a:spAutoFit/>
          </a:bodyPr>
          <a:lstStyle/>
          <a:p>
            <a:pPr algn="ctr"/>
            <a:r>
              <a:rPr lang="zh-CN" altLang="en-US" sz="1800" b="1" dirty="0"/>
              <a:t>凯撒利亚的巴西尔</a:t>
            </a:r>
            <a:endParaRPr lang="zh-CN" altLang="en-US" sz="1800" dirty="0"/>
          </a:p>
          <a:p>
            <a:pPr algn="ctr"/>
            <a:r>
              <a:rPr lang="zh-CN" altLang="en-US" sz="1800" b="1" dirty="0"/>
              <a:t>纽西亚的格雷戈里</a:t>
            </a:r>
            <a:endParaRPr lang="zh-CN" altLang="en-US" sz="1800" dirty="0"/>
          </a:p>
          <a:p>
            <a:pPr algn="ctr"/>
            <a:r>
              <a:rPr lang="zh-CN" altLang="en-US" sz="1800" b="1" dirty="0"/>
              <a:t>纳赞齐乌斯的格雷戈里</a:t>
            </a:r>
            <a:endParaRPr lang="zh-CN" altLang="en-US" sz="1800" dirty="0"/>
          </a:p>
        </p:txBody>
      </p:sp>
    </p:spTree>
    <p:extLst>
      <p:ext uri="{BB962C8B-B14F-4D97-AF65-F5344CB8AC3E}">
        <p14:creationId xmlns:p14="http://schemas.microsoft.com/office/powerpoint/2010/main" val="1921107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907974"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对比</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7" name="Text Box 6"/>
          <p:cNvSpPr txBox="1">
            <a:spLocks noChangeArrowheads="1"/>
          </p:cNvSpPr>
          <p:nvPr/>
        </p:nvSpPr>
        <p:spPr bwMode="auto">
          <a:xfrm>
            <a:off x="0" y="3284984"/>
            <a:ext cx="4067944"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虽然使徒约翰在</a:t>
            </a:r>
            <a:r>
              <a:rPr kumimoji="0" lang="zh-CN" altLang="en-US" sz="3200" b="1" i="0" u="none" strike="noStrike" kern="1200" cap="none" spc="0" normalizeH="0" baseline="0" noProof="0" dirty="0">
                <a:ln>
                  <a:noFill/>
                </a:ln>
                <a:solidFill>
                  <a:srgbClr val="C00000"/>
                </a:solidFill>
                <a:effectLst/>
                <a:uLnTx/>
                <a:uFillTx/>
                <a:latin typeface="Arial" charset="0"/>
                <a:ea typeface="ＭＳ Ｐゴシック" charset="0"/>
              </a:rPr>
              <a:t>约翰二书</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对</a:t>
            </a:r>
            <a:r>
              <a:rPr kumimoji="0" lang="zh-CN" altLang="en-US" sz="3200" b="1" i="0" u="none" strike="noStrike" kern="1200" cap="none" spc="0" normalizeH="0" baseline="0" noProof="0" dirty="0">
                <a:ln>
                  <a:noFill/>
                </a:ln>
                <a:solidFill>
                  <a:srgbClr val="C00000"/>
                </a:solidFill>
                <a:effectLst/>
                <a:uLnTx/>
                <a:uFillTx/>
                <a:latin typeface="Arial" charset="0"/>
                <a:ea typeface="ＭＳ Ｐゴシック" charset="0"/>
              </a:rPr>
              <a:t>支持假的老师</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发出警告</a:t>
            </a:r>
          </a:p>
        </p:txBody>
      </p:sp>
      <p:sp>
        <p:nvSpPr>
          <p:cNvPr id="8" name="Text Box 6"/>
          <p:cNvSpPr txBox="1">
            <a:spLocks noChangeArrowheads="1"/>
          </p:cNvSpPr>
          <p:nvPr/>
        </p:nvSpPr>
        <p:spPr bwMode="auto">
          <a:xfrm>
            <a:off x="4499992" y="3284984"/>
            <a:ext cx="4723110"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但是</a:t>
            </a:r>
            <a:r>
              <a:rPr kumimoji="0" lang="zh-CN" altLang="en-US" sz="3200" b="1" i="0" u="none" strike="noStrike" kern="1200" cap="none" spc="0" normalizeH="0" baseline="0" noProof="0" dirty="0">
                <a:ln>
                  <a:noFill/>
                </a:ln>
                <a:solidFill>
                  <a:srgbClr val="0070C0"/>
                </a:solidFill>
                <a:effectLst/>
                <a:uLnTx/>
                <a:uFillTx/>
                <a:latin typeface="Arial" charset="0"/>
                <a:ea typeface="ＭＳ Ｐゴシック" charset="0"/>
              </a:rPr>
              <a:t>约翰三书</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却事情的“反面”也提出来</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信徒应该</a:t>
            </a:r>
            <a:r>
              <a:rPr kumimoji="0" lang="zh-CN" altLang="en-US" sz="3200" b="1" i="0" u="none" strike="noStrike" kern="1200" cap="none" spc="0" normalizeH="0" baseline="0" noProof="0" dirty="0">
                <a:ln>
                  <a:noFill/>
                </a:ln>
                <a:solidFill>
                  <a:srgbClr val="0070C0"/>
                </a:solidFill>
                <a:effectLst/>
                <a:uLnTx/>
                <a:uFillTx/>
                <a:latin typeface="Arial" charset="0"/>
                <a:ea typeface="ＭＳ Ｐゴシック" charset="0"/>
              </a:rPr>
              <a:t>支持真正的传教士</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老师。</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45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9560" y="1602008"/>
            <a:ext cx="8548914"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“凡越过基督的教训又不持守的，就没有　神；持守这教训的，就有父和子了。如果有人到你们那里，不传这教训，你们就不要接待他到家里，也不要问候他”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(9-10)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297</a:t>
            </a:r>
          </a:p>
        </p:txBody>
      </p:sp>
    </p:spTree>
    <p:extLst>
      <p:ext uri="{BB962C8B-B14F-4D97-AF65-F5344CB8AC3E}">
        <p14:creationId xmlns:p14="http://schemas.microsoft.com/office/powerpoint/2010/main" val="420308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907975"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对比</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约翰二书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约翰三书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接收者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一个妇女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一个男人</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姓名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匿名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低米丢</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语气</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谴责</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称赞</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转教士</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假的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真的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好客／支持</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错放了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2000" b="1" dirty="0">
                          <a:solidFill>
                            <a:schemeClr val="bg1"/>
                          </a:solidFill>
                          <a:effectLst>
                            <a:outerShdw blurRad="50800" dist="101600" dir="2700000" algn="tl" rotWithShape="0">
                              <a:srgbClr val="000000">
                                <a:alpha val="59000"/>
                              </a:srgbClr>
                            </a:outerShdw>
                          </a:effectLst>
                          <a:latin typeface="Arial"/>
                          <a:cs typeface="Arial"/>
                        </a:rPr>
                        <a:t>失遗 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维护了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章节</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字数（希腊文本）</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4991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zh-CN" alt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要有辨识能力</a:t>
            </a:r>
            <a:endParaRPr 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33113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38373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r>
                <a:rPr kumimoji="0" lang="zh-CN" alt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 一</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Mouth (=Man)</a:t>
              </a:r>
              <a:r>
                <a:rPr kumimoji="0" lang="en-US" sz="36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j-cs"/>
                </a:rPr>
                <a:t>口</a:t>
              </a:r>
              <a:endParaRPr kumimoji="0" lang="en-US" sz="5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Garden/Field</a:t>
              </a:r>
              <a:r>
                <a:rPr kumimoji="0" lang="zh-CN" alt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 田</a:t>
              </a:r>
              <a:endParaRPr kumimoji="0" lang="en-US" sz="5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Divine Prefix</a:t>
              </a:r>
              <a:r>
                <a:rPr kumimoji="0" lang="zh-CN" alt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 </a:t>
              </a:r>
              <a:endParaRPr kumimoji="0" lang="en-US" altLang="zh-CN"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神字旁</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Tree>
    <p:extLst>
      <p:ext uri="{BB962C8B-B14F-4D97-AF65-F5344CB8AC3E}">
        <p14:creationId xmlns:p14="http://schemas.microsoft.com/office/powerpoint/2010/main" val="30170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See Dave Stewart,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Story of Genesis in the Chinese Characters,” </a:t>
            </a:r>
            <a:r>
              <a:rPr kumimoji="0" lang="en-SG" sz="14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ShareShare</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presentation,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hlinkClick r:id="rId4"/>
              </a:rPr>
              <a:t>https://www.slideshare.net/DaveSinNM/the-story-of-genesis-in-the-chinese-characters?qid=e6e52686-6545-4def-8537-2444d576b004&amp;v=&amp;b=&amp;from_search=1</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accessed 20 Jan 2020</a:t>
            </a:r>
          </a:p>
        </p:txBody>
      </p:sp>
      <p:sp>
        <p:nvSpPr>
          <p:cNvPr id="4" name="文本框 3">
            <a:extLst>
              <a:ext uri="{FF2B5EF4-FFF2-40B4-BE49-F238E27FC236}">
                <a16:creationId xmlns:a16="http://schemas.microsoft.com/office/drawing/2014/main" id="{8A2F4F7F-6752-7F32-0D12-3FCBA7EE2171}"/>
              </a:ext>
            </a:extLst>
          </p:cNvPr>
          <p:cNvSpPr txBox="1"/>
          <p:nvPr/>
        </p:nvSpPr>
        <p:spPr>
          <a:xfrm>
            <a:off x="2133600" y="762000"/>
            <a:ext cx="1752600" cy="1200329"/>
          </a:xfrm>
          <a:prstGeom prst="rect">
            <a:avLst/>
          </a:prstGeom>
          <a:noFill/>
        </p:spPr>
        <p:txBody>
          <a:bodyPr wrap="square">
            <a:spAutoFit/>
          </a:bodyPr>
          <a:lstStyle/>
          <a:p>
            <a:r>
              <a:rPr lang="zh-CN" altLang="en-US" b="1" dirty="0">
                <a:solidFill>
                  <a:schemeClr val="bg1"/>
                </a:solidFill>
                <a:effectLst>
                  <a:outerShdw blurRad="50800" dist="38100" dir="5400000" algn="t" rotWithShape="0">
                    <a:prstClr val="black">
                      <a:alpha val="40000"/>
                    </a:prstClr>
                  </a:outerShdw>
                </a:effectLst>
              </a:rPr>
              <a:t>创世纪的故事用中文字符表达</a:t>
            </a:r>
            <a:endParaRPr lang="zh-CN" altLang="en-US"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10481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851211" y="956663"/>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Create means to speak to dust to give life to a man so he can walk</a:t>
            </a:r>
          </a:p>
          <a:p>
            <a:pPr algn="l">
              <a:defRPr/>
            </a:pPr>
            <a:r>
              <a:rPr lang="zh-CN" altLang="en-US" sz="2000" dirty="0"/>
              <a:t>创造意味着对尘土说话，赋予人生命，使他能够行走。</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3650465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Secret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Life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Man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Tempter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Cover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Forest/</a:t>
              </a:r>
              <a:b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Two Trees</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32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The boat was a vessel of eight people</a:t>
            </a:r>
          </a:p>
          <a:p>
            <a:pPr algn="l">
              <a:defRPr/>
            </a:pPr>
            <a:r>
              <a:rPr lang="zh-CN" altLang="en-US" sz="2800" dirty="0"/>
              <a:t>这艘船是一个载有八人的船只。</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Vessel + Eight + People</a:t>
            </a:r>
          </a:p>
        </p:txBody>
      </p:sp>
    </p:spTree>
    <p:extLst>
      <p:ext uri="{BB962C8B-B14F-4D97-AF65-F5344CB8AC3E}">
        <p14:creationId xmlns:p14="http://schemas.microsoft.com/office/powerpoint/2010/main" val="167556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Lamb</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I or Me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823555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15376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66800" y="115888"/>
            <a:ext cx="674556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总结概要</a:t>
            </a:r>
            <a:endPar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endParaRPr>
          </a:p>
        </p:txBody>
      </p:sp>
      <p:sp>
        <p:nvSpPr>
          <p:cNvPr id="2" name="Rectangle 1"/>
          <p:cNvSpPr/>
          <p:nvPr/>
        </p:nvSpPr>
        <p:spPr>
          <a:xfrm>
            <a:off x="1353429" y="1281759"/>
            <a:ext cx="7552467" cy="2308324"/>
          </a:xfrm>
          <a:prstGeom prst="rect">
            <a:avLst/>
          </a:prstGeom>
          <a:solidFill>
            <a:srgbClr val="00193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BDBDBD">
                    <a:lumMod val="20000"/>
                    <a:lumOff val="80000"/>
                  </a:srgbClr>
                </a:solidFill>
                <a:effectLst/>
                <a:uLnTx/>
                <a:uFillTx/>
                <a:latin typeface="Microsoft YaHei UI" panose="020B0503020204020204" pitchFamily="34" charset="-122"/>
                <a:ea typeface="Microsoft YaHei UI" panose="020B0503020204020204" pitchFamily="34" charset="-122"/>
                <a:cs typeface="+mn-cs"/>
              </a:rPr>
              <a:t>约翰劝勉一位接待宣教士的女基督徒和她的儿女们，</a:t>
            </a:r>
            <a:r>
              <a:rPr kumimoji="0" lang="zh-CN" altLang="en-US" sz="36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mn-cs"/>
              </a:rPr>
              <a:t>爱是有界限的</a:t>
            </a:r>
            <a:r>
              <a:rPr kumimoji="0" lang="zh-CN" altLang="en-US" sz="3600" b="1" i="0" u="none" strike="noStrike" kern="1200" cap="none" spc="0" normalizeH="0" baseline="0" noProof="0" dirty="0">
                <a:ln>
                  <a:noFill/>
                </a:ln>
                <a:solidFill>
                  <a:srgbClr val="BDBDBD">
                    <a:lumMod val="20000"/>
                    <a:lumOff val="80000"/>
                  </a:srgbClr>
                </a:solidFill>
                <a:effectLst/>
                <a:uLnTx/>
                <a:uFillTx/>
                <a:latin typeface="Microsoft YaHei UI" panose="020B0503020204020204" pitchFamily="34" charset="-122"/>
                <a:ea typeface="Microsoft YaHei UI" panose="020B0503020204020204" pitchFamily="34" charset="-122"/>
                <a:cs typeface="+mn-cs"/>
              </a:rPr>
              <a:t>，需要小心不要像接待真教师一样对待假教师，以免助长他们异端教导的蔓延。</a:t>
            </a:r>
          </a:p>
        </p:txBody>
      </p:sp>
      <p:sp>
        <p:nvSpPr>
          <p:cNvPr id="11" name="Text Box 24"/>
          <p:cNvSpPr txBox="1">
            <a:spLocks noChangeArrowheads="1"/>
          </p:cNvSpPr>
          <p:nvPr/>
        </p:nvSpPr>
        <p:spPr bwMode="auto">
          <a:xfrm>
            <a:off x="8338078" y="65344"/>
            <a:ext cx="752129" cy="461665"/>
          </a:xfrm>
          <a:prstGeom prst="rect">
            <a:avLst/>
          </a:prstGeom>
          <a:solidFill>
            <a:schemeClr val="bg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297</a:t>
            </a:r>
          </a:p>
        </p:txBody>
      </p:sp>
      <p:sp>
        <p:nvSpPr>
          <p:cNvPr id="6" name="Rectangle 2">
            <a:extLst>
              <a:ext uri="{FF2B5EF4-FFF2-40B4-BE49-F238E27FC236}">
                <a16:creationId xmlns:a16="http://schemas.microsoft.com/office/drawing/2014/main" id="{A52D5ED8-44B6-1B4E-92FD-2C8E7019A46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9179819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Enclosure,</a:t>
            </a:r>
            <a:b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Person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3392291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3064025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EEECE1"/>
                </a:solidFill>
                <a:effectLst/>
                <a:uLnTx/>
                <a:uFillTx/>
                <a:latin typeface="Calibri"/>
                <a:ea typeface="MS PGothic" panose="020B0600070205080204" pitchFamily="34" charset="-128"/>
                <a:cs typeface="+mj-cs"/>
              </a:rPr>
              <a:t>主后</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3600" b="1" dirty="0" err="1">
                <a:solidFill>
                  <a:srgbClr val="EEECE1"/>
                </a:solidFill>
                <a:latin typeface="Calibri"/>
              </a:rPr>
              <a:t>主前</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2500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1500</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400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33</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2000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737762" y="3670661"/>
            <a:ext cx="136625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Calibri"/>
                <a:ea typeface="MS PGothic" panose="020B0600070205080204" pitchFamily="34" charset="-128"/>
                <a:cs typeface="+mj-cs"/>
              </a:rPr>
              <a:t>耶稣被钉十字架</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EEECE1"/>
                </a:solidFill>
                <a:effectLst/>
                <a:uLnTx/>
                <a:uFillTx/>
                <a:latin typeface="Calibri"/>
                <a:ea typeface="MS PGothic" panose="020B0600070205080204" pitchFamily="34" charset="-128"/>
                <a:cs typeface="+mj-cs"/>
              </a:rPr>
              <a:t>佛陀出现</a:t>
            </a: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圣经前五本书写成</a:t>
            </a: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zh-CN" altLang="en-US" sz="3200" dirty="0">
                <a:solidFill>
                  <a:schemeClr val="bg1"/>
                </a:solidFill>
              </a:rPr>
              <a:t>中文语言首次书写</a:t>
            </a:r>
          </a:p>
          <a:p>
            <a:endParaRPr kumimoji="1" lang="zh-CN" altLang="en-US" sz="3200" dirty="0">
              <a:solidFill>
                <a:schemeClr val="bg1"/>
              </a:solidFill>
            </a:endParaRPr>
          </a:p>
        </p:txBody>
      </p:sp>
      <p:grpSp>
        <p:nvGrpSpPr>
          <p:cNvPr id="4" name="组合 3">
            <a:extLst>
              <a:ext uri="{FF2B5EF4-FFF2-40B4-BE49-F238E27FC236}">
                <a16:creationId xmlns:a16="http://schemas.microsoft.com/office/drawing/2014/main" id="{65636373-DA5B-5AA3-2437-98B4273FFD2D}"/>
              </a:ext>
            </a:extLst>
          </p:cNvPr>
          <p:cNvGrpSpPr/>
          <p:nvPr/>
        </p:nvGrpSpPr>
        <p:grpSpPr>
          <a:xfrm>
            <a:off x="41141" y="34746"/>
            <a:ext cx="9144000" cy="1930321"/>
            <a:chOff x="41141" y="34746"/>
            <a:chExt cx="9144000" cy="1930321"/>
          </a:xfrm>
        </p:grpSpPr>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3" name="文本框 2">
              <a:extLst>
                <a:ext uri="{FF2B5EF4-FFF2-40B4-BE49-F238E27FC236}">
                  <a16:creationId xmlns:a16="http://schemas.microsoft.com/office/drawing/2014/main" id="{AAF95FD8-A8D3-1C2F-05C5-F7F08C30346E}"/>
                </a:ext>
              </a:extLst>
            </p:cNvPr>
            <p:cNvSpPr txBox="1"/>
            <p:nvPr/>
          </p:nvSpPr>
          <p:spPr>
            <a:xfrm>
              <a:off x="4876800" y="201919"/>
              <a:ext cx="2197990" cy="769441"/>
            </a:xfrm>
            <a:prstGeom prst="rect">
              <a:avLst/>
            </a:prstGeom>
            <a:solidFill>
              <a:schemeClr val="tx1"/>
            </a:solidFill>
          </p:spPr>
          <p:txBody>
            <a:bodyPr wrap="square" rtlCol="0">
              <a:spAutoFit/>
            </a:bodyPr>
            <a:lstStyle/>
            <a:p>
              <a:pPr algn="ctr"/>
              <a:r>
                <a:rPr lang="zh-CN" altLang="en-US" sz="4400" dirty="0">
                  <a:solidFill>
                    <a:srgbClr val="72FFFF"/>
                  </a:solidFill>
                </a:rPr>
                <a:t>佛陀</a:t>
              </a:r>
            </a:p>
          </p:txBody>
        </p:sp>
      </p:grpSp>
    </p:spTree>
    <p:extLst>
      <p:ext uri="{BB962C8B-B14F-4D97-AF65-F5344CB8AC3E}">
        <p14:creationId xmlns:p14="http://schemas.microsoft.com/office/powerpoint/2010/main" val="4224859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4800" b="1" dirty="0"/>
              <a:t>“</a:t>
            </a:r>
            <a:r>
              <a:rPr lang="zh-CN" altLang="en-US" sz="4800" b="1" dirty="0"/>
              <a:t>幸运（</a:t>
            </a:r>
            <a:r>
              <a:rPr lang="en-US" altLang="zh-CN" sz="4800" b="1" dirty="0"/>
              <a:t> Lucky</a:t>
            </a:r>
            <a:r>
              <a:rPr lang="zh-CN" altLang="en-US" sz="4800" b="1" dirty="0"/>
              <a:t> ）</a:t>
            </a:r>
            <a:r>
              <a:rPr lang="en-US" sz="4800" b="1" dirty="0"/>
              <a:t>”?</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lvl="0">
              <a:defRPr/>
            </a:pPr>
            <a:r>
              <a:rPr kumimoji="0" lang="en-US" sz="4800" b="1" i="0" u="none" strike="noStrike" kern="1200" cap="none" spc="0" normalizeH="0" baseline="0" noProof="0" dirty="0">
                <a:ln>
                  <a:noFill/>
                </a:ln>
                <a:solidFill>
                  <a:prstClr val="black"/>
                </a:solidFill>
                <a:effectLst/>
                <a:uLnTx/>
                <a:uFillTx/>
                <a:latin typeface="Calibri"/>
              </a:rPr>
              <a:t>“</a:t>
            </a:r>
            <a:r>
              <a:rPr kumimoji="0" lang="en-US" sz="4800" b="1" i="0" u="none" strike="noStrike" kern="1200" cap="none" spc="0" normalizeH="0" baseline="0" noProof="0" dirty="0" err="1">
                <a:ln>
                  <a:noFill/>
                </a:ln>
                <a:solidFill>
                  <a:prstClr val="black"/>
                </a:solidFill>
                <a:effectLst/>
                <a:uLnTx/>
                <a:uFillTx/>
                <a:latin typeface="Calibri"/>
              </a:rPr>
              <a:t>祝福</a:t>
            </a:r>
            <a:r>
              <a:rPr lang="en-US" altLang="zh-CN" sz="4800" b="1" dirty="0">
                <a:solidFill>
                  <a:prstClr val="black"/>
                </a:solidFill>
              </a:rPr>
              <a:t> (Blessing)</a:t>
            </a:r>
            <a:r>
              <a:rPr kumimoji="0" lang="en-US" sz="4800" b="1" i="0" u="none" strike="noStrike" kern="1200" cap="none" spc="0" normalizeH="0" baseline="0" noProof="0" dirty="0">
                <a:ln>
                  <a:noFill/>
                </a:ln>
                <a:solidFill>
                  <a:prstClr val="black"/>
                </a:solidFill>
                <a:effectLst/>
                <a:uLnTx/>
                <a:uFillTx/>
                <a:latin typeface="Calibri"/>
              </a:rPr>
              <a:t>”?</a:t>
            </a:r>
          </a:p>
        </p:txBody>
      </p:sp>
    </p:spTree>
    <p:extLst>
      <p:ext uri="{BB962C8B-B14F-4D97-AF65-F5344CB8AC3E}">
        <p14:creationId xmlns:p14="http://schemas.microsoft.com/office/powerpoint/2010/main" val="20687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专题研究时刻</a:t>
            </a:r>
            <a:r>
              <a:rPr lang="en-US" altLang="zh-CN" b="1" dirty="0">
                <a:latin typeface="Microsoft YaHei UI" panose="020B0503020204020204" pitchFamily="34" charset="-122"/>
                <a:ea typeface="Microsoft YaHei UI" panose="020B0503020204020204" pitchFamily="34" charset="-122"/>
                <a:cs typeface="Arial" charset="0"/>
              </a:rPr>
              <a:t>…</a:t>
            </a:r>
            <a:endParaRPr lang="en-US" b="1" dirty="0">
              <a:latin typeface="Microsoft YaHei UI" panose="020B0503020204020204" pitchFamily="34" charset="-122"/>
              <a:ea typeface="Microsoft YaHei UI" panose="020B0503020204020204" pitchFamily="34" charset="-122"/>
              <a:cs typeface="Arial" charset="0"/>
            </a:endParaRPr>
          </a:p>
        </p:txBody>
      </p:sp>
      <p:sp>
        <p:nvSpPr>
          <p:cNvPr id="24579" name="Rectangle 3"/>
          <p:cNvSpPr>
            <a:spLocks noGrp="1" noChangeArrowheads="1"/>
          </p:cNvSpPr>
          <p:nvPr>
            <p:ph type="body" idx="1"/>
          </p:nvPr>
        </p:nvSpPr>
        <p:spPr>
          <a:xfrm>
            <a:off x="1173163" y="914400"/>
            <a:ext cx="5075237" cy="3162672"/>
          </a:xfrm>
        </p:spPr>
        <p:txBody>
          <a:bodyPr/>
          <a:lstStyle/>
          <a:p>
            <a:pPr lvl="0" eaLnBrk="1" hangingPunct="1">
              <a:lnSpc>
                <a:spcPct val="90000"/>
              </a:lnSpc>
              <a:buClr>
                <a:srgbClr val="0099CC"/>
              </a:buClr>
              <a:buFont typeface="Wingdings" pitchFamily="2" charset="2"/>
              <a:buChar char="n"/>
            </a:pPr>
            <a:r>
              <a:rPr lang="zh-CN" altLang="en-US" dirty="0">
                <a:solidFill>
                  <a:srgbClr val="000000"/>
                </a:solidFill>
                <a:latin typeface="Microsoft YaHei UI" panose="020B0503020204020204" pitchFamily="34" charset="-122"/>
                <a:ea typeface="Microsoft YaHei UI" panose="020B0503020204020204" pitchFamily="34" charset="-122"/>
              </a:rPr>
              <a:t>假设二个</a:t>
            </a:r>
            <a:r>
              <a:rPr lang="zh-CN" altLang="en-US" u="sng" dirty="0">
                <a:solidFill>
                  <a:srgbClr val="000000"/>
                </a:solidFill>
                <a:latin typeface="Microsoft YaHei UI" panose="020B0503020204020204" pitchFamily="34" charset="-122"/>
                <a:ea typeface="Microsoft YaHei UI" panose="020B0503020204020204" pitchFamily="34" charset="-122"/>
              </a:rPr>
              <a:t>耶和华见证</a:t>
            </a:r>
            <a:r>
              <a:rPr lang="zh-CN" altLang="en-US" dirty="0">
                <a:solidFill>
                  <a:srgbClr val="000000"/>
                </a:solidFill>
                <a:latin typeface="Microsoft YaHei UI" panose="020B0503020204020204" pitchFamily="34" charset="-122"/>
                <a:ea typeface="Microsoft YaHei UI" panose="020B0503020204020204" pitchFamily="34" charset="-122"/>
              </a:rPr>
              <a:t>的教徒来到您的门前。您将邀请他们进入您的家里面吗</a:t>
            </a: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为什么呢</a:t>
            </a:r>
            <a:r>
              <a:rPr lang="en-US" altLang="zh-CN" dirty="0">
                <a:solidFill>
                  <a:srgbClr val="000000"/>
                </a:solidFill>
                <a:latin typeface="Microsoft YaHei UI" panose="020B0503020204020204" pitchFamily="34" charset="-122"/>
                <a:ea typeface="Microsoft YaHei UI" panose="020B0503020204020204" pitchFamily="34" charset="-122"/>
              </a:rPr>
              <a:t>?</a:t>
            </a:r>
          </a:p>
          <a:p>
            <a:pPr lvl="0" eaLnBrk="1" hangingPunct="1">
              <a:lnSpc>
                <a:spcPct val="90000"/>
              </a:lnSpc>
              <a:buClr>
                <a:srgbClr val="0099CC"/>
              </a:buClr>
              <a:buFont typeface="Wingdings" pitchFamily="2" charset="2"/>
              <a:buChar char="n"/>
            </a:pP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请进入你所选择的小组</a:t>
            </a:r>
            <a:r>
              <a:rPr lang="en-US" altLang="zh-CN" dirty="0">
                <a:solidFill>
                  <a:srgbClr val="000000"/>
                </a:solidFill>
                <a:latin typeface="Microsoft YaHei UI" panose="020B0503020204020204" pitchFamily="34" charset="-122"/>
                <a:ea typeface="Microsoft YaHei UI" panose="020B0503020204020204" pitchFamily="34" charset="-122"/>
              </a:rPr>
              <a:t>...</a:t>
            </a:r>
            <a:endParaRPr lang="en-US" altLang="en-US" dirty="0">
              <a:solidFill>
                <a:srgbClr val="000000"/>
              </a:solidFill>
              <a:latin typeface="Microsoft YaHei UI" panose="020B0503020204020204" pitchFamily="34" charset="-122"/>
              <a:ea typeface="Microsoft YaHei UI" panose="020B0503020204020204" pitchFamily="34" charset="-122"/>
            </a:endParaRP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不让他们进来</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让他们</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进来</a:t>
            </a:r>
          </a:p>
        </p:txBody>
      </p:sp>
      <p:sp>
        <p:nvSpPr>
          <p:cNvPr id="128005" name="Text Box 6"/>
          <p:cNvSpPr txBox="1">
            <a:spLocks noChangeArrowheads="1"/>
          </p:cNvSpPr>
          <p:nvPr/>
        </p:nvSpPr>
        <p:spPr bwMode="auto">
          <a:xfrm>
            <a:off x="3779912" y="4254500"/>
            <a:ext cx="1728192" cy="46166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指挥台</a:t>
            </a:r>
            <a:endParaRPr kumimoji="0" lang="en-US"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看情形</a:t>
            </a: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27017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95335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a:t>
            </a:r>
            <a:r>
              <a:rPr lang="zh-CN" altLang="en-US" sz="2800" b="1" dirty="0">
                <a:solidFill>
                  <a:srgbClr val="FFFFFF"/>
                </a:solidFill>
              </a:rPr>
              <a:t>凡越过基督的教训又不持守的，就没有　神；持守这教训的，就有父和子了。如果有人到你们那里，不传这教训，你们就不要接待他到家里，也不要问候他</a:t>
            </a:r>
            <a:r>
              <a:rPr lang="en-US" sz="2800" b="1" dirty="0">
                <a:solidFill>
                  <a:srgbClr val="FFFFFF"/>
                </a:solidFill>
              </a:rPr>
              <a:t>” </a:t>
            </a:r>
          </a:p>
          <a:p>
            <a:pPr eaLnBrk="1" hangingPunct="1"/>
            <a:r>
              <a:rPr lang="en-US" sz="2800" b="1" dirty="0">
                <a:solidFill>
                  <a:srgbClr val="FFFFFF"/>
                </a:solidFill>
              </a:rPr>
              <a:t>(</a:t>
            </a:r>
            <a:r>
              <a:rPr lang="zh-CN" altLang="en-US" sz="2800" b="1" dirty="0">
                <a:solidFill>
                  <a:srgbClr val="FFFFFF"/>
                </a:solidFill>
              </a:rPr>
              <a:t>约翰二 </a:t>
            </a:r>
            <a:r>
              <a:rPr lang="en-US" sz="2800" b="1" dirty="0">
                <a:solidFill>
                  <a:srgbClr val="FFFFFF"/>
                </a:solidFill>
              </a:rPr>
              <a:t>9-10).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28669425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2650774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97176926"/>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“基督为了我们的罪死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“他被埋葬</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“第三天，他从死里复活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2800" b="0" i="1" dirty="0">
                <a:solidFill>
                  <a:srgbClr val="FFFFFF"/>
                </a:solidFill>
                <a:ea typeface="ヒラギノ角ゴ Pro W3" charset="0"/>
                <a:cs typeface="ヒラギノ角ゴ Pro W3" charset="0"/>
              </a:rPr>
              <a:t>林前</a:t>
            </a:r>
            <a:r>
              <a:rPr lang="en-US" sz="2800" b="0" i="1" dirty="0">
                <a:solidFill>
                  <a:srgbClr val="FFFFFF"/>
                </a:solidFill>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zh-CN" altLang="en-US" dirty="0">
                <a:solidFill>
                  <a:srgbClr val="FFFFFF"/>
                </a:solidFill>
                <a:effectLst>
                  <a:glow rad="152400">
                    <a:srgbClr val="000000">
                      <a:alpha val="99000"/>
                    </a:srgbClr>
                  </a:glow>
                </a:effectLst>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102553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真的有改变我们的生命吗</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841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11789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275896" y="1497221"/>
            <a:ext cx="8606971"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国度的生活在爱与真理之间取得平衡</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(vv. 1-6)</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，因此两者不会互相废止</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71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FFFFFF"/>
                  </a:outerShdw>
                </a:effectLst>
                <a:latin typeface="MS PGothic" pitchFamily="34" charset="-128"/>
              </a:rPr>
              <a:t>“直 到 地 极</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使</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徒</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行</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传</a:t>
            </a:r>
            <a:r>
              <a:rPr lang="en-US" altLang="ja-JP" sz="2000">
                <a:effectLst>
                  <a:outerShdw blurRad="38100" dist="38100" dir="2700000" algn="tl">
                    <a:srgbClr val="FFFFFF"/>
                  </a:outerShdw>
                </a:effectLst>
                <a:latin typeface="MS PGothic" pitchFamily="34" charset="-128"/>
              </a:rPr>
              <a:t> 1:8</a:t>
            </a:r>
            <a:r>
              <a:rPr lang="en-US" altLang="ja-JP" sz="2000">
                <a:effectLst>
                  <a:outerShdw blurRad="38100" dist="38100" dir="2700000" algn="tl">
                    <a:srgbClr val="FFFFFF"/>
                  </a:outerShdw>
                </a:effectLst>
              </a:rPr>
              <a:t>)</a:t>
            </a:r>
          </a:p>
          <a:p>
            <a:pPr eaLnBrk="1" hangingPunct="1"/>
            <a:r>
              <a:rPr lang="en-US" altLang="en-US" sz="1200">
                <a:solidFill>
                  <a:srgbClr val="000000"/>
                </a:solidFill>
                <a:effectLst>
                  <a:outerShdw blurRad="38100" dist="38100" dir="2700000" algn="tl">
                    <a:srgbClr val="FFFFFF"/>
                  </a:outerShdw>
                </a:effectLst>
              </a:rPr>
              <a:t>使 徒  </a:t>
            </a:r>
            <a:r>
              <a:rPr lang="en-US" altLang="en-US" sz="2000" b="1">
                <a:solidFill>
                  <a:srgbClr val="000000"/>
                </a:solidFill>
                <a:effectLst>
                  <a:outerShdw blurRad="38100" dist="38100" dir="2700000" algn="tl">
                    <a:srgbClr val="FFFFFF"/>
                  </a:outerShdw>
                </a:effectLst>
                <a:latin typeface="Arial" pitchFamily="34" charset="0"/>
                <a:cs typeface="Arial" pitchFamily="34" charset="0"/>
              </a:rPr>
              <a:t>9  13       14    15  16          18           21     27     28</a:t>
            </a:r>
          </a:p>
        </p:txBody>
      </p:sp>
      <p:sp>
        <p:nvSpPr>
          <p:cNvPr id="1638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6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6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639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6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6392"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639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6394" name="Text Box 10"/>
          <p:cNvSpPr txBox="1">
            <a:spLocks noChangeArrowheads="1"/>
          </p:cNvSpPr>
          <p:nvPr/>
        </p:nvSpPr>
        <p:spPr bwMode="auto">
          <a:xfrm>
            <a:off x="5334000" y="2119313"/>
            <a:ext cx="1066800" cy="1216025"/>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151063"/>
            <a:ext cx="1066800" cy="118427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5490A8"/>
                  </a:outerShdw>
                </a:effectLst>
              </a:rPr>
              <a:t>秋季</a:t>
            </a:r>
            <a:r>
              <a:rPr lang="en-US" altLang="ja-JP" sz="1200">
                <a:solidFill>
                  <a:schemeClr val="bg1"/>
                </a:solidFill>
                <a:effectLst>
                  <a:outerShdw blurRad="38100" dist="38100" dir="2700000" algn="tl">
                    <a:srgbClr val="5490A8"/>
                  </a:outerShdw>
                </a:effectLst>
                <a:latin typeface="Arial Narrow" pitchFamily="34" charset="0"/>
              </a:rPr>
              <a:t> 67-</a:t>
            </a:r>
            <a:br>
              <a:rPr lang="en-US" altLang="ja-JP" sz="1200">
                <a:solidFill>
                  <a:schemeClr val="bg1"/>
                </a:solidFill>
                <a:effectLst>
                  <a:outerShdw blurRad="38100" dist="38100" dir="2700000" algn="tl">
                    <a:srgbClr val="5490A8"/>
                  </a:outerShdw>
                </a:effectLst>
                <a:latin typeface="Arial Narrow" pitchFamily="34" charset="0"/>
              </a:rPr>
            </a:br>
            <a:r>
              <a:rPr lang="en-US" altLang="en-US" sz="1200">
                <a:solidFill>
                  <a:schemeClr val="bg1"/>
                </a:solidFill>
                <a:effectLst>
                  <a:outerShdw blurRad="38100" dist="38100" dir="2700000" algn="tl">
                    <a:srgbClr val="5490A8"/>
                  </a:outerShdw>
                </a:effectLst>
              </a:rPr>
              <a:t>春季</a:t>
            </a:r>
            <a:r>
              <a:rPr lang="en-US" altLang="ja-JP" sz="1200">
                <a:solidFill>
                  <a:schemeClr val="bg1"/>
                </a:solidFill>
                <a:effectLst>
                  <a:outerShdw blurRad="38100" dist="38100" dir="2700000" algn="tl">
                    <a:srgbClr val="5490A8"/>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5490A8"/>
                  </a:outerShdw>
                </a:effectLst>
                <a:latin typeface="Arial Narrow" pitchFamily="34" charset="0"/>
              </a:rPr>
              <a:t>2</a:t>
            </a:r>
            <a:br>
              <a:rPr lang="en-US" altLang="en-US">
                <a:solidFill>
                  <a:schemeClr val="bg1"/>
                </a:solidFill>
                <a:effectLst>
                  <a:outerShdw blurRad="38100" dist="38100" dir="2700000" algn="tl">
                    <a:srgbClr val="5490A8"/>
                  </a:outerShdw>
                </a:effectLst>
                <a:latin typeface="Arial Narrow" pitchFamily="34" charset="0"/>
              </a:rPr>
            </a:br>
            <a:r>
              <a:rPr lang="en-US" altLang="en-US" sz="1800">
                <a:solidFill>
                  <a:schemeClr val="bg1"/>
                </a:solidFill>
                <a:effectLst>
                  <a:outerShdw blurRad="38100" dist="38100" dir="2700000" algn="tl">
                    <a:srgbClr val="5490A8"/>
                  </a:outerShdw>
                </a:effectLst>
              </a:rPr>
              <a:t>罗马</a:t>
            </a:r>
            <a:endParaRPr lang="en-US" altLang="ja-JP" sz="1800">
              <a:solidFill>
                <a:schemeClr val="bg1"/>
              </a:solidFill>
              <a:effectLst>
                <a:outerShdw blurRad="38100" dist="38100" dir="2700000" algn="tl">
                  <a:srgbClr val="5490A8"/>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5490A8"/>
                </a:outerShdw>
              </a:effectLst>
              <a:latin typeface="Arial Narrow" pitchFamily="34" charset="0"/>
            </a:endParaRPr>
          </a:p>
        </p:txBody>
      </p:sp>
      <p:sp>
        <p:nvSpPr>
          <p:cNvPr id="1639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639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639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关键字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MS PGothic" pitchFamily="34" charset="-128"/>
              </a:rPr>
              <a:t>普通书信</a:t>
            </a:r>
            <a:r>
              <a:rPr lang="en-US" altLang="zh-CN" sz="1100">
                <a:solidFill>
                  <a:srgbClr val="FFFFFF"/>
                </a:solidFill>
                <a:latin typeface="MS PGothic" pitchFamily="34" charset="-128"/>
              </a:rPr>
              <a:t> </a:t>
            </a:r>
            <a:r>
              <a:rPr lang="zh-CN" altLang="en-US" sz="1100">
                <a:solidFill>
                  <a:srgbClr val="FFFFFF"/>
                </a:solidFill>
                <a:latin typeface="MS PGothic" pitchFamily="34" charset="-128"/>
              </a:rPr>
              <a:t>＋</a:t>
            </a:r>
            <a:r>
              <a:rPr lang="en-US" altLang="zh-CN" sz="1100">
                <a:solidFill>
                  <a:srgbClr val="FFFFFF"/>
                </a:solidFill>
                <a:latin typeface="MS PGothic" pitchFamily="34" charset="-128"/>
              </a:rPr>
              <a:t> </a:t>
            </a:r>
            <a:r>
              <a:rPr lang="zh-CN" altLang="en-US" sz="1100">
                <a:solidFill>
                  <a:srgbClr val="FFFFFF"/>
                </a:solidFill>
                <a:latin typeface="MS PGothic" pitchFamily="34" charset="-128"/>
              </a:rPr>
              <a:t>关键字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0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640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641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641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641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642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642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 xmlns:ma14="http://schemas.microsoft.com/office/mac/drawingml/2011/main"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
        <p:nvSpPr>
          <p:cNvPr id="3" name="TextBox 1">
            <a:extLst>
              <a:ext uri="{FF2B5EF4-FFF2-40B4-BE49-F238E27FC236}">
                <a16:creationId xmlns:a16="http://schemas.microsoft.com/office/drawing/2014/main" id="{6CBC69B2-2B94-460F-BB2F-1D59ED3B929C}"/>
              </a:ext>
            </a:extLst>
          </p:cNvPr>
          <p:cNvSpPr txBox="1"/>
          <p:nvPr/>
        </p:nvSpPr>
        <p:spPr>
          <a:xfrm rot="16200000">
            <a:off x="4292840"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18102152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305043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971800" y="228600"/>
            <a:ext cx="3124200" cy="533400"/>
          </a:xfrm>
          <a:solidFill>
            <a:schemeClr val="bg1"/>
          </a:solidFill>
        </p:spPr>
        <p:txBody>
          <a:bodyPr/>
          <a:lstStyle/>
          <a:p>
            <a:pPr algn="ctr" eaLnBrk="1" hangingPunct="1"/>
            <a:r>
              <a:rPr lang="ja-JP" altLang="en-US" sz="2800" b="1">
                <a:solidFill>
                  <a:srgbClr val="FFFFFF"/>
                </a:solidFill>
                <a:latin typeface="Arial" pitchFamily="34" charset="0"/>
              </a:rPr>
              <a:t>日期</a:t>
            </a:r>
            <a:endParaRPr lang="en-US" altLang="en-US" sz="2800" b="1">
              <a:solidFill>
                <a:srgbClr val="FFFFFF"/>
              </a:solidFill>
              <a:latin typeface="Arial" pitchFamily="34" charset="0"/>
            </a:endParaRPr>
          </a:p>
        </p:txBody>
      </p:sp>
      <p:sp>
        <p:nvSpPr>
          <p:cNvPr id="30723"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30724" name="Text Box 5"/>
          <p:cNvSpPr txBox="1">
            <a:spLocks noChangeArrowheads="1"/>
          </p:cNvSpPr>
          <p:nvPr/>
        </p:nvSpPr>
        <p:spPr bwMode="auto">
          <a:xfrm>
            <a:off x="1981200" y="1662113"/>
            <a:ext cx="5121275" cy="3513137"/>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Char char="v"/>
            </a:pPr>
            <a:r>
              <a:rPr lang="zh-CN" altLang="en-US" sz="3200" b="1">
                <a:solidFill>
                  <a:srgbClr val="00172E"/>
                </a:solidFill>
                <a:latin typeface="Arial" pitchFamily="34" charset="0"/>
                <a:ea typeface="SimSun" pitchFamily="2" charset="-122"/>
              </a:rPr>
              <a:t>多数的学者相信</a:t>
            </a:r>
            <a:r>
              <a:rPr lang="en-US" altLang="zh-CN" sz="3200" b="1">
                <a:solidFill>
                  <a:srgbClr val="00172E"/>
                </a:solidFill>
                <a:latin typeface="Arial" pitchFamily="34" charset="0"/>
                <a:ea typeface="SimSun" pitchFamily="2" charset="-122"/>
              </a:rPr>
              <a:t>, </a:t>
            </a:r>
            <a:r>
              <a:rPr lang="zh-CN" altLang="en-US" sz="3200" b="1">
                <a:solidFill>
                  <a:srgbClr val="00172E"/>
                </a:solidFill>
                <a:latin typeface="Arial" pitchFamily="34" charset="0"/>
                <a:ea typeface="SimSun" pitchFamily="2" charset="-122"/>
              </a:rPr>
              <a:t>约翰记录这封书信时是大概公元</a:t>
            </a:r>
            <a:r>
              <a:rPr lang="en-US" altLang="zh-CN" sz="3200" b="1">
                <a:solidFill>
                  <a:srgbClr val="00172E"/>
                </a:solidFill>
                <a:latin typeface="Arial" pitchFamily="34" charset="0"/>
                <a:ea typeface="SimSun" pitchFamily="2" charset="-122"/>
              </a:rPr>
              <a:t>90</a:t>
            </a:r>
            <a:r>
              <a:rPr lang="zh-CN" altLang="en-US" sz="3200" b="1">
                <a:solidFill>
                  <a:srgbClr val="00172E"/>
                </a:solidFill>
                <a:latin typeface="Arial" pitchFamily="34" charset="0"/>
                <a:ea typeface="SimSun" pitchFamily="2" charset="-122"/>
              </a:rPr>
              <a:t>年间</a:t>
            </a:r>
            <a:r>
              <a:rPr lang="en-US" altLang="zh-CN" sz="3200" b="1">
                <a:solidFill>
                  <a:srgbClr val="00172E"/>
                </a:solidFill>
                <a:latin typeface="Arial" pitchFamily="34" charset="0"/>
                <a:ea typeface="SimSun" pitchFamily="2" charset="-122"/>
              </a:rPr>
              <a:t>, </a:t>
            </a:r>
            <a:r>
              <a:rPr lang="zh-CN" altLang="en-US" sz="3200" b="1">
                <a:solidFill>
                  <a:srgbClr val="00172E"/>
                </a:solidFill>
                <a:latin typeface="Arial" pitchFamily="34" charset="0"/>
                <a:ea typeface="SimSun" pitchFamily="2" charset="-122"/>
              </a:rPr>
              <a:t>虽然没有什么证据可以排除一个较早的日期。 </a:t>
            </a:r>
          </a:p>
          <a:p>
            <a:pPr algn="ctr" eaLnBrk="1" hangingPunct="1">
              <a:buFont typeface="Wingdings" pitchFamily="2" charset="2"/>
              <a:buNone/>
            </a:pPr>
            <a:endParaRPr lang="zh-CN" altLang="en-US" sz="3200" b="1">
              <a:solidFill>
                <a:srgbClr val="00172E"/>
              </a:solidFill>
              <a:latin typeface="Arial" pitchFamily="34" charset="0"/>
              <a:ea typeface="SimSun" pitchFamily="2" charset="-122"/>
            </a:endParaRPr>
          </a:p>
          <a:p>
            <a:pPr algn="ctr" eaLnBrk="1" hangingPunct="1">
              <a:buFont typeface="Wingdings" pitchFamily="2" charset="2"/>
              <a:buChar char="v"/>
            </a:pPr>
            <a:r>
              <a:rPr lang="zh-CN" altLang="en-US" sz="3200" b="1">
                <a:solidFill>
                  <a:srgbClr val="00172E"/>
                </a:solidFill>
                <a:latin typeface="Arial" pitchFamily="34" charset="0"/>
                <a:ea typeface="SimSun" pitchFamily="2" charset="-122"/>
              </a:rPr>
              <a:t>因此它应该是大约在公元</a:t>
            </a:r>
            <a:r>
              <a:rPr lang="en-US" altLang="zh-CN" sz="3200" b="1">
                <a:solidFill>
                  <a:srgbClr val="00172E"/>
                </a:solidFill>
                <a:latin typeface="Arial" pitchFamily="34" charset="0"/>
                <a:ea typeface="SimSun" pitchFamily="2" charset="-122"/>
              </a:rPr>
              <a:t>85-95 </a:t>
            </a:r>
            <a:r>
              <a:rPr lang="zh-CN" altLang="en-US" sz="3200" b="1">
                <a:solidFill>
                  <a:srgbClr val="00172E"/>
                </a:solidFill>
                <a:latin typeface="Arial" pitchFamily="34" charset="0"/>
                <a:ea typeface="SimSun" pitchFamily="2" charset="-122"/>
              </a:rPr>
              <a:t>年间完成的。</a:t>
            </a:r>
            <a:endParaRPr lang="en-US" altLang="zh-CN" sz="3200" b="1">
              <a:solidFill>
                <a:srgbClr val="00172E"/>
              </a:solidFill>
              <a:latin typeface="Arial" pitchFamily="34" charset="0"/>
              <a:ea typeface="SimSun" pitchFamily="2" charset="-122"/>
            </a:endParaRPr>
          </a:p>
        </p:txBody>
      </p:sp>
      <p:pic>
        <p:nvPicPr>
          <p:cNvPr id="30725" name="Picture 7" descr="j028526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0"/>
            <a:ext cx="1698625"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7908000"/>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lIns="91425" tIns="45713" rIns="91425" bIns="45713" anchor="ctr"/>
          <a:lstStyle/>
          <a:p>
            <a:pPr eaLnBrk="0" hangingPunct="0"/>
            <a:endParaRPr lang="en-US" sz="1800">
              <a:solidFill>
                <a:srgbClr val="FFFFFF"/>
              </a:solidFill>
              <a:latin typeface="Tahoma" pitchFamily="34" charset="0"/>
              <a:ea typeface="+mn-ea"/>
            </a:endParaRPr>
          </a:p>
        </p:txBody>
      </p:sp>
      <p:sp>
        <p:nvSpPr>
          <p:cNvPr id="132099" name="Rectangle 3"/>
          <p:cNvSpPr>
            <a:spLocks noGrp="1" noRot="1" noChangeArrowheads="1"/>
          </p:cNvSpPr>
          <p:nvPr>
            <p:ph type="title"/>
          </p:nvPr>
        </p:nvSpPr>
        <p:spPr>
          <a:xfrm>
            <a:off x="301625" y="152400"/>
            <a:ext cx="8540750" cy="1143000"/>
          </a:xfrm>
          <a:effectLst>
            <a:outerShdw dist="107763" dir="13500000" algn="ctr" rotWithShape="0">
              <a:srgbClr val="000000"/>
            </a:outerShdw>
          </a:effectLst>
        </p:spPr>
        <p:txBody>
          <a:bodyPr/>
          <a:lstStyle/>
          <a:p>
            <a:pPr eaLnBrk="1" hangingPunct="1">
              <a:defRPr/>
            </a:pPr>
            <a:r>
              <a:rPr lang="zh-CN" altLang="en-US" sz="3600" b="1">
                <a:ea typeface="SimSun" pitchFamily="2" charset="-122"/>
              </a:rPr>
              <a:t>布朗的主要来源是相信神秘直觉</a:t>
            </a:r>
            <a:endParaRPr lang="en-US"/>
          </a:p>
        </p:txBody>
      </p:sp>
      <p:sp>
        <p:nvSpPr>
          <p:cNvPr id="132101" name="Text Box 5"/>
          <p:cNvSpPr txBox="1">
            <a:spLocks noChangeArrowheads="1"/>
          </p:cNvSpPr>
          <p:nvPr/>
        </p:nvSpPr>
        <p:spPr bwMode="auto">
          <a:xfrm>
            <a:off x="-228600" y="1295399"/>
            <a:ext cx="9144000" cy="590064"/>
          </a:xfrm>
          <a:prstGeom prst="rect">
            <a:avLst/>
          </a:prstGeom>
          <a:noFill/>
          <a:ln w="9525">
            <a:noFill/>
            <a:miter lim="800000"/>
            <a:headEnd/>
            <a:tailEnd/>
          </a:ln>
          <a:effectLst>
            <a:outerShdw dist="81320" dir="2319588" algn="ctr" rotWithShape="0">
              <a:srgbClr val="808080"/>
            </a:outerShdw>
          </a:effectLst>
        </p:spPr>
        <p:txBody>
          <a:bodyPr lIns="91425" tIns="45713" rIns="91425" bIns="45713">
            <a:spAutoFit/>
          </a:bodyPr>
          <a:lstStyle/>
          <a:p>
            <a:pPr algn="ctr" eaLnBrk="0" hangingPunct="0">
              <a:spcBef>
                <a:spcPct val="50000"/>
              </a:spcBef>
              <a:defRPr/>
            </a:pPr>
            <a:r>
              <a:rPr lang="ja-JP" altLang="en-US" sz="3200" b="1" i="1">
                <a:solidFill>
                  <a:srgbClr val="FFFFFF"/>
                </a:solidFill>
                <a:effectLst>
                  <a:outerShdw blurRad="38100" dist="38100" dir="2700000" algn="tl">
                    <a:srgbClr val="000000"/>
                  </a:outerShdw>
                </a:effectLst>
                <a:latin typeface="Tahoma" pitchFamily="-128" charset="-52"/>
                <a:ea typeface="ＭＳ Ｐゴシック" pitchFamily="-128" charset="-128"/>
              </a:rPr>
              <a:t>二个</a:t>
            </a:r>
            <a:r>
              <a:rPr lang="ja-JP" altLang="en-US" sz="3200" b="1" i="1">
                <a:solidFill>
                  <a:srgbClr val="FFFFFF"/>
                </a:solidFill>
                <a:effectLst>
                  <a:outerShdw blurRad="38100" dist="38100" dir="2700000" algn="tl">
                    <a:srgbClr val="000000"/>
                  </a:outerShdw>
                </a:effectLst>
                <a:latin typeface="Tahoma" pitchFamily="-128" charset="-52"/>
                <a:ea typeface="ヒラギノ角ゴ ProN W3" pitchFamily="-128" charset="-128"/>
              </a:rPr>
              <a:t>类</a:t>
            </a:r>
            <a:r>
              <a:rPr lang="ja-JP" altLang="en-US" sz="3200" b="1" i="1">
                <a:solidFill>
                  <a:srgbClr val="FFFFFF"/>
                </a:solidFill>
                <a:effectLst>
                  <a:outerShdw blurRad="38100" dist="38100" dir="2700000" algn="tl">
                    <a:srgbClr val="000000"/>
                  </a:outerShdw>
                </a:effectLst>
                <a:latin typeface="Tahoma" pitchFamily="-128" charset="-52"/>
                <a:ea typeface="ＭＳ Ｐゴシック" pitchFamily="-128" charset="-128"/>
              </a:rPr>
              <a:t>型</a:t>
            </a:r>
            <a:r>
              <a:rPr lang="ja-JP" altLang="en-US" sz="3200" i="1">
                <a:solidFill>
                  <a:srgbClr val="FFFFFF"/>
                </a:solidFill>
                <a:effectLst>
                  <a:outerShdw blurRad="38100" dist="38100" dir="2700000" algn="tl">
                    <a:srgbClr val="000000"/>
                  </a:outerShdw>
                </a:effectLst>
                <a:latin typeface="Tahoma" pitchFamily="-128" charset="-52"/>
                <a:ea typeface="ＭＳ Ｐゴシック" pitchFamily="-128" charset="-128"/>
              </a:rPr>
              <a:t>在</a:t>
            </a:r>
            <a:r>
              <a:rPr lang="ja-JP" altLang="en-US" sz="3200" b="1" i="1">
                <a:solidFill>
                  <a:srgbClr val="FFFFFF"/>
                </a:solidFill>
                <a:latin typeface="Tahoma" pitchFamily="-128" charset="-52"/>
                <a:ea typeface="ＭＳ Ｐゴシック" pitchFamily="-128" charset="-128"/>
              </a:rPr>
              <a:t>約翰一書</a:t>
            </a:r>
            <a:endParaRPr lang="en-US" sz="3200" b="1" i="1">
              <a:solidFill>
                <a:srgbClr val="FFFFFF"/>
              </a:solidFill>
              <a:effectLst>
                <a:outerShdw blurRad="38100" dist="38100" dir="2700000" algn="tl">
                  <a:srgbClr val="000000"/>
                </a:outerShdw>
              </a:effectLst>
              <a:latin typeface="Tahoma" pitchFamily="-128" charset="-52"/>
              <a:ea typeface="+mn-ea"/>
            </a:endParaRPr>
          </a:p>
        </p:txBody>
      </p:sp>
      <p:sp>
        <p:nvSpPr>
          <p:cNvPr id="132103" name="Text Box 7"/>
          <p:cNvSpPr txBox="1">
            <a:spLocks noChangeArrowheads="1"/>
          </p:cNvSpPr>
          <p:nvPr/>
        </p:nvSpPr>
        <p:spPr bwMode="auto">
          <a:xfrm>
            <a:off x="8377238" y="0"/>
            <a:ext cx="766762" cy="457200"/>
          </a:xfrm>
          <a:prstGeom prst="rect">
            <a:avLst/>
          </a:prstGeom>
          <a:noFill/>
          <a:ln w="9525">
            <a:noFill/>
            <a:miter lim="800000"/>
            <a:headEnd/>
            <a:tailEnd/>
          </a:ln>
          <a:effectLst>
            <a:outerShdw dist="35921" dir="2700000" algn="ctr" rotWithShape="0">
              <a:srgbClr val="808080"/>
            </a:outerShdw>
          </a:effectLst>
        </p:spPr>
        <p:txBody>
          <a:bodyPr wrap="none" lIns="91425" tIns="45713" rIns="91425" bIns="45713">
            <a:spAutoFit/>
          </a:bodyPr>
          <a:lstStyle/>
          <a:p>
            <a:pPr eaLnBrk="0" hangingPunct="0">
              <a:defRPr/>
            </a:pPr>
            <a:r>
              <a:rPr lang="en-US" b="1">
                <a:solidFill>
                  <a:srgbClr val="FFFFFF"/>
                </a:solidFill>
                <a:latin typeface="Tahoma" pitchFamily="-128" charset="-52"/>
                <a:ea typeface="+mn-ea"/>
              </a:rPr>
              <a:t>153</a:t>
            </a:r>
            <a:endParaRPr lang="en-US" sz="1800">
              <a:solidFill>
                <a:srgbClr val="FFFFFF"/>
              </a:solidFill>
              <a:latin typeface="Tahoma" pitchFamily="-128" charset="-52"/>
              <a:ea typeface="+mn-ea"/>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lIns="91425" tIns="45713" rIns="91425" bIns="45713"/>
          <a:lstStyle/>
          <a:p>
            <a:pPr marL="342848" indent="-342848">
              <a:lnSpc>
                <a:spcPct val="90000"/>
              </a:lnSpc>
              <a:spcBef>
                <a:spcPct val="20000"/>
              </a:spcBef>
              <a:buClr>
                <a:srgbClr val="66CCFF"/>
              </a:buClr>
              <a:buSzPct val="80000"/>
              <a:defRPr/>
            </a:pPr>
            <a:r>
              <a:rPr lang="en-US" altLang="zh-CN" b="1">
                <a:solidFill>
                  <a:srgbClr val="FFFFFF"/>
                </a:solidFill>
                <a:effectLst>
                  <a:outerShdw blurRad="38100" dist="38100" dir="2700000" algn="tl">
                    <a:srgbClr val="000000"/>
                  </a:outerShdw>
                </a:effectLst>
                <a:latin typeface="Tahoma" pitchFamily="-128" charset="-52"/>
                <a:ea typeface="SimSun" pitchFamily="2" charset="-122"/>
              </a:rPr>
              <a:t>Docetic</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诺斯替教从</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dokeo</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 “似乎” </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基督只似乎是一个人</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问题是罪恶贬值的唯物主义否认了基督的人类被接触的耶稣</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(1 </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1)</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导致禁欲主义淫邪提升</a:t>
            </a:r>
            <a:endParaRPr lang="en-US" b="1">
              <a:solidFill>
                <a:srgbClr val="FFFFFF"/>
              </a:solidFill>
              <a:effectLst>
                <a:outerShdw blurRad="38100" dist="38100" dir="2700000" algn="tl">
                  <a:srgbClr val="000000"/>
                </a:outerShdw>
              </a:effectLst>
              <a:latin typeface="Tahoma" pitchFamily="-128" charset="-52"/>
              <a:ea typeface="+mn-ea"/>
            </a:endParaRPr>
          </a:p>
        </p:txBody>
      </p:sp>
      <p:sp>
        <p:nvSpPr>
          <p:cNvPr id="132106" name="Rectangle 10"/>
          <p:cNvSpPr>
            <a:spLocks noRot="1" noChangeArrowheads="1"/>
          </p:cNvSpPr>
          <p:nvPr/>
        </p:nvSpPr>
        <p:spPr bwMode="auto">
          <a:xfrm>
            <a:off x="4267200" y="2895600"/>
            <a:ext cx="4876800" cy="3962400"/>
          </a:xfrm>
          <a:prstGeom prst="rect">
            <a:avLst/>
          </a:prstGeom>
          <a:solidFill>
            <a:srgbClr val="C70045"/>
          </a:solidFill>
          <a:ln w="9525">
            <a:noFill/>
            <a:miter lim="800000"/>
            <a:headEnd/>
            <a:tailEnd/>
          </a:ln>
          <a:effectLst/>
        </p:spPr>
        <p:txBody>
          <a:bodyPr lIns="91425" tIns="45713" rIns="91425" bIns="45713"/>
          <a:lstStyle/>
          <a:p>
            <a:pPr marL="342848" indent="-342848">
              <a:lnSpc>
                <a:spcPct val="90000"/>
              </a:lnSpc>
              <a:spcBef>
                <a:spcPct val="20000"/>
              </a:spcBef>
              <a:buClr>
                <a:srgbClr val="66CCFF"/>
              </a:buClr>
              <a:buSzPct val="80000"/>
              <a:defRPr/>
            </a:pPr>
            <a:r>
              <a:rPr lang="en-US" b="1">
                <a:solidFill>
                  <a:srgbClr val="FFFFFF"/>
                </a:solidFill>
                <a:effectLst>
                  <a:outerShdw blurRad="38100" dist="38100" dir="2700000" algn="tl">
                    <a:srgbClr val="000000"/>
                  </a:outerShdw>
                </a:effectLst>
                <a:latin typeface="Tahoma" pitchFamily="-128" charset="-52"/>
                <a:ea typeface="+mn-ea"/>
              </a:rPr>
              <a:t>Cerinthian </a:t>
            </a:r>
            <a:r>
              <a:rPr lang="ja-JP" altLang="en-US" b="1">
                <a:solidFill>
                  <a:srgbClr val="FFFFFF"/>
                </a:solidFill>
                <a:effectLst>
                  <a:outerShdw blurRad="38100" dist="38100" dir="2700000" algn="tl">
                    <a:srgbClr val="000000"/>
                  </a:outerShdw>
                </a:effectLst>
                <a:latin typeface="Tahoma" pitchFamily="-128" charset="-52"/>
                <a:ea typeface="华文细黑" pitchFamily="-128" charset="-122"/>
              </a:rPr>
              <a:t>诺</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斯替教</a:t>
            </a:r>
            <a:endParaRPr lang="en-US" b="1">
              <a:solidFill>
                <a:srgbClr val="FFFFFF"/>
              </a:solidFill>
              <a:effectLst>
                <a:outerShdw blurRad="38100" dist="38100" dir="2700000" algn="tl">
                  <a:srgbClr val="000000"/>
                </a:outerShdw>
              </a:effectLst>
              <a:latin typeface="Tahoma" pitchFamily="-128" charset="-52"/>
              <a:ea typeface="+mn-ea"/>
            </a:endParaRPr>
          </a:p>
          <a:p>
            <a:pPr marL="342848" indent="-342848">
              <a:lnSpc>
                <a:spcPct val="90000"/>
              </a:lnSpc>
              <a:spcBef>
                <a:spcPct val="20000"/>
              </a:spcBef>
              <a:buClr>
                <a:srgbClr val="66CCFF"/>
              </a:buClr>
              <a:buSzPct val="80000"/>
              <a:defRPr/>
            </a:pPr>
            <a:r>
              <a:rPr lang="zh-CN" altLang="en-US" b="1">
                <a:solidFill>
                  <a:srgbClr val="FFFFFF"/>
                </a:solidFill>
                <a:effectLst>
                  <a:outerShdw blurRad="38100" dist="38100" dir="2700000" algn="tl">
                    <a:srgbClr val="000000"/>
                  </a:outerShdw>
                </a:effectLst>
                <a:latin typeface="Tahoma" pitchFamily="-128" charset="-52"/>
                <a:ea typeface="SimSun" pitchFamily="2" charset="-122"/>
              </a:rPr>
              <a:t>从</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Cerinthus</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，创建者在亚洲</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基督只似乎是上帝</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精神上是好高尚的知识</a:t>
            </a:r>
            <a:r>
              <a:rPr lang="en-US" b="1">
                <a:solidFill>
                  <a:srgbClr val="FFFFFF"/>
                </a:solidFill>
                <a:effectLst>
                  <a:outerShdw blurRad="38100" dist="38100" dir="2700000" algn="tl">
                    <a:srgbClr val="000000"/>
                  </a:outerShdw>
                </a:effectLst>
                <a:latin typeface="Tahoma" pitchFamily="-128" charset="-52"/>
                <a:ea typeface="+mn-ea"/>
              </a:rPr>
              <a:t>(</a:t>
            </a:r>
            <a:r>
              <a:rPr lang="en-US" b="1" i="1">
                <a:solidFill>
                  <a:srgbClr val="FFFFFF"/>
                </a:solidFill>
                <a:effectLst>
                  <a:outerShdw blurRad="38100" dist="38100" dir="2700000" algn="tl">
                    <a:srgbClr val="000000"/>
                  </a:outerShdw>
                </a:effectLst>
                <a:latin typeface="Tahoma" pitchFamily="-128" charset="-52"/>
                <a:ea typeface="+mn-ea"/>
              </a:rPr>
              <a:t>gnosis</a:t>
            </a:r>
            <a:r>
              <a:rPr lang="en-US" b="1">
                <a:solidFill>
                  <a:srgbClr val="FFFFFF"/>
                </a:solidFill>
                <a:effectLst>
                  <a:outerShdw blurRad="38100" dist="38100" dir="2700000" algn="tl">
                    <a:srgbClr val="000000"/>
                  </a:outerShdw>
                </a:effectLst>
                <a:latin typeface="Tahoma" pitchFamily="-128" charset="-52"/>
                <a:ea typeface="+mn-ea"/>
              </a:rPr>
              <a:t>)</a:t>
            </a:r>
          </a:p>
          <a:p>
            <a:pPr marL="342848" indent="-342848">
              <a:lnSpc>
                <a:spcPct val="90000"/>
              </a:lnSpc>
              <a:spcBef>
                <a:spcPct val="20000"/>
              </a:spcBef>
              <a:buClr>
                <a:srgbClr val="66CCFF"/>
              </a:buClr>
              <a:buSzPct val="80000"/>
              <a:defRPr/>
            </a:pP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否</a:t>
            </a:r>
            <a:r>
              <a:rPr lang="ja-JP" altLang="en-US" b="1">
                <a:solidFill>
                  <a:srgbClr val="FFFFFF"/>
                </a:solidFill>
                <a:effectLst>
                  <a:outerShdw blurRad="38100" dist="38100" dir="2700000" algn="tl">
                    <a:srgbClr val="000000"/>
                  </a:outerShdw>
                </a:effectLst>
                <a:latin typeface="Tahoma" pitchFamily="-128" charset="-52"/>
                <a:ea typeface="华文细黑" pitchFamily="-128" charset="-122"/>
              </a:rPr>
              <a:t>认</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基督</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神</a:t>
            </a:r>
            <a:endParaRPr lang="en-US" b="1">
              <a:solidFill>
                <a:srgbClr val="FFFFFF"/>
              </a:solidFill>
              <a:effectLst>
                <a:outerShdw blurRad="38100" dist="38100" dir="2700000" algn="tl">
                  <a:srgbClr val="000000"/>
                </a:outerShdw>
              </a:effectLst>
              <a:latin typeface="Tahoma" pitchFamily="-128" charset="-52"/>
              <a:ea typeface="+mn-ea"/>
            </a:endParaRPr>
          </a:p>
          <a:p>
            <a:pPr marL="342848" indent="-342848">
              <a:lnSpc>
                <a:spcPct val="90000"/>
              </a:lnSpc>
              <a:spcBef>
                <a:spcPct val="20000"/>
              </a:spcBef>
              <a:buClr>
                <a:srgbClr val="66CCFF"/>
              </a:buClr>
              <a:buSzPct val="80000"/>
              <a:defRPr/>
            </a:pP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水</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与 血</a:t>
            </a:r>
            <a:r>
              <a:rPr lang="en-US" b="1">
                <a:solidFill>
                  <a:srgbClr val="FFFFFF"/>
                </a:solidFill>
                <a:effectLst>
                  <a:outerShdw blurRad="38100" dist="38100" dir="2700000" algn="tl">
                    <a:srgbClr val="000000"/>
                  </a:outerShdw>
                </a:effectLst>
                <a:latin typeface="Tahoma" pitchFamily="-128" charset="-52"/>
                <a:ea typeface="+mn-ea"/>
              </a:rPr>
              <a:t> (5:6)</a:t>
            </a:r>
          </a:p>
          <a:p>
            <a:pPr marL="342848" indent="-342848">
              <a:lnSpc>
                <a:spcPct val="90000"/>
              </a:lnSpc>
              <a:spcBef>
                <a:spcPct val="20000"/>
              </a:spcBef>
              <a:buClr>
                <a:srgbClr val="66CCFF"/>
              </a:buClr>
              <a:buSzPct val="80000"/>
              <a:defRPr/>
            </a:pPr>
            <a:r>
              <a:rPr lang="zh-CN" altLang="en-US" b="1">
                <a:solidFill>
                  <a:srgbClr val="FFFFFF"/>
                </a:solidFill>
                <a:effectLst>
                  <a:outerShdw blurRad="38100" dist="38100" dir="2700000" algn="tl">
                    <a:srgbClr val="000000"/>
                  </a:outerShdw>
                </a:effectLst>
                <a:latin typeface="Tahoma" pitchFamily="-128" charset="-52"/>
                <a:ea typeface="SimSun" pitchFamily="2" charset="-122"/>
              </a:rPr>
              <a:t>带领骄傲教育提升</a:t>
            </a:r>
            <a:endParaRPr lang="en-US" b="1">
              <a:solidFill>
                <a:srgbClr val="FFFFFF"/>
              </a:solidFill>
              <a:effectLst>
                <a:outerShdw blurRad="38100" dist="38100" dir="2700000" algn="tl">
                  <a:srgbClr val="000000"/>
                </a:outerShdw>
              </a:effectLst>
              <a:latin typeface="Tahoma" pitchFamily="-128" charset="-52"/>
              <a:ea typeface="+mn-ea"/>
            </a:endParaRPr>
          </a:p>
        </p:txBody>
      </p:sp>
    </p:spTree>
    <p:extLst>
      <p:ext uri="{BB962C8B-B14F-4D97-AF65-F5344CB8AC3E}">
        <p14:creationId xmlns:p14="http://schemas.microsoft.com/office/powerpoint/2010/main" val="3720117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zh-CN" altLang="en-US" sz="3600" b="1" dirty="0">
                <a:solidFill>
                  <a:schemeClr val="bg1"/>
                </a:solidFill>
                <a:latin typeface="Arial" charset="0"/>
                <a:ea typeface="ＭＳ Ｐゴシック" charset="0"/>
                <a:cs typeface="Arial" charset="0"/>
              </a:rPr>
              <a:t>起源地</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接收者</a:t>
            </a:r>
            <a:endParaRPr lang="en-US" sz="3600" b="1" dirty="0">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pic>
        <p:nvPicPr>
          <p:cNvPr id="191507" name="Picture 10"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7" name="Text Box 9"/>
          <p:cNvSpPr txBox="1">
            <a:spLocks noChangeArrowheads="1"/>
          </p:cNvSpPr>
          <p:nvPr/>
        </p:nvSpPr>
        <p:spPr bwMode="auto">
          <a:xfrm>
            <a:off x="4960023" y="2205038"/>
            <a:ext cx="3275256"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rPr>
              <a:t>“被检选的夫人与</a:t>
            </a:r>
            <a:endParaRPr lang="en-US" altLang="zh-CN" sz="3200" b="1" dirty="0">
              <a:solidFill>
                <a:srgbClr val="FFFFFF"/>
              </a:solidFill>
              <a:latin typeface="Arial" charset="0"/>
            </a:endParaRPr>
          </a:p>
          <a:p>
            <a:pPr algn="ctr" eaLnBrk="1" hangingPunct="1"/>
            <a:r>
              <a:rPr lang="zh-CN" altLang="en-US" sz="3200" b="1" dirty="0">
                <a:solidFill>
                  <a:srgbClr val="FFFFFF"/>
                </a:solidFill>
                <a:latin typeface="Arial" charset="0"/>
              </a:rPr>
              <a:t>她的孩子</a:t>
            </a:r>
            <a:r>
              <a:rPr lang="en-US" altLang="zh-CN" sz="3200" b="1" dirty="0">
                <a:solidFill>
                  <a:srgbClr val="FFFFFF"/>
                </a:solidFill>
                <a:latin typeface="Arial" charset="0"/>
              </a:rPr>
              <a:t>" (v. 1)</a:t>
            </a: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5" name="TextBox 24"/>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a:off x="2286000" y="2667000"/>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492405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7657" grpId="0" animBg="1" autoUpdateAnimBg="0"/>
      <p:bldP spid="25" grpId="0"/>
      <p:bldP spid="26" grpId="0"/>
      <p:bldP spid="27" grpId="0"/>
      <p:bldP spid="28" grpId="0"/>
      <p:bldP spid="29" grpId="0"/>
      <p:bldP spid="30" grpId="0"/>
      <p:bldP spid="31"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谁是那“被检选的夫人与她的孩子</a:t>
            </a:r>
            <a:r>
              <a:rPr lang="en-US" altLang="zh-CN"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一个拟人化的形式为一个</a:t>
            </a:r>
            <a:r>
              <a:rPr lang="zh-CN" altLang="en-US"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地方教会 </a:t>
            </a:r>
          </a:p>
          <a:p>
            <a:pPr eaLnBrk="1" hangingPunct="1">
              <a:buFont typeface="Wingdings" charset="0"/>
              <a:buChar char="Ø"/>
              <a:defRPr/>
            </a:pPr>
            <a:endPar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居住在加利利的</a:t>
            </a:r>
            <a:r>
              <a:rPr lang="zh-CN" altLang="en-US"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圣女玛丽亚</a:t>
            </a: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t>
            </a:r>
          </a:p>
          <a:p>
            <a:pPr eaLnBrk="1" hangingPunct="1">
              <a:buFont typeface="Wingdings" charset="0"/>
              <a:buChar char="Ø"/>
              <a:defRPr/>
            </a:pPr>
            <a:endPar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或许是一名匿名妇女与她的孩子</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曾打开他们的家做礼拜和安置旅行中的传教者。</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3929732"/>
            <a:ext cx="16002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844479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在新约还没完成和在早期信徒之中完全流通之前，教会必须依靠旅行的传教者和老师来教导真理。</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因为当时的旅店不安全，数量也很少</a:t>
            </a:r>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所以这些老师就和基督徒住在一起。</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场合</a:t>
            </a:r>
            <a:endParaRPr lang="en-US"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2967690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一个难以回答的问题是</a:t>
            </a:r>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要怎么知道哪位老师可被允许进入他</a:t>
            </a:r>
            <a:r>
              <a:rPr lang="en-US" altLang="zh-CN" sz="3600" b="1" dirty="0">
                <a:solidFill>
                  <a:srgbClr val="00172E"/>
                </a:solidFill>
                <a:latin typeface="Arial" charset="0"/>
                <a:ea typeface="宋体" charset="0"/>
                <a:cs typeface="宋体" charset="0"/>
              </a:rPr>
              <a:t>/</a:t>
            </a:r>
            <a:r>
              <a:rPr lang="zh-CN" altLang="en-US" sz="3600" b="1" dirty="0">
                <a:solidFill>
                  <a:srgbClr val="00172E"/>
                </a:solidFill>
                <a:latin typeface="Arial" charset="0"/>
                <a:ea typeface="宋体" charset="0"/>
                <a:cs typeface="宋体" charset="0"/>
              </a:rPr>
              <a:t>她的家呢</a:t>
            </a:r>
            <a:r>
              <a:rPr lang="en-US" altLang="zh-CN" sz="3600" b="1" dirty="0">
                <a:solidFill>
                  <a:srgbClr val="00172E"/>
                </a:solidFill>
                <a:latin typeface="Arial" charset="0"/>
                <a:ea typeface="宋体" charset="0"/>
                <a:cs typeface="宋体" charset="0"/>
              </a:rPr>
              <a:t>?"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约翰这封书信里针对这个问题作了个回应， 他命令一名好客的妇女，以“她的爱所设个极限” 来拒绝在安置假的老师或给他们任何鼓励。</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场合</a:t>
            </a:r>
            <a:endParaRPr lang="en-US"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36316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44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收信人是一个匿名的妇女和她的孩子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第一节</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这妇女大有可能经常为了教会崇拜或接待传教士而开放家庭。</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8824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约翰二</a:t>
            </a:r>
            <a:r>
              <a:rPr lang="en-US" altLang="ko-KR" sz="88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1-6</a:t>
            </a:r>
          </a:p>
        </p:txBody>
      </p:sp>
    </p:spTree>
    <p:extLst>
      <p:ext uri="{BB962C8B-B14F-4D97-AF65-F5344CB8AC3E}">
        <p14:creationId xmlns:p14="http://schemas.microsoft.com/office/powerpoint/2010/main" val="2765093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61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752600" y="228600"/>
            <a:ext cx="5029200"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平衡爱和真理</a:t>
            </a:r>
            <a:endParaRPr lang="en-US" sz="2800" b="1" dirty="0">
              <a:solidFill>
                <a:srgbClr val="FFFFFF"/>
              </a:solidFill>
              <a:latin typeface="Arial" charset="0"/>
              <a:ea typeface="ＭＳ Ｐゴシック" charset="0"/>
              <a:cs typeface="ＭＳ Ｐゴシック" charset="0"/>
            </a:endParaRPr>
          </a:p>
        </p:txBody>
      </p:sp>
      <p:sp>
        <p:nvSpPr>
          <p:cNvPr id="160770" name="Text Box 3"/>
          <p:cNvSpPr txBox="1">
            <a:spLocks noChangeArrowheads="1"/>
          </p:cNvSpPr>
          <p:nvPr/>
        </p:nvSpPr>
        <p:spPr bwMode="auto">
          <a:xfrm>
            <a:off x="7805663" y="44450"/>
            <a:ext cx="8034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297 </a:t>
            </a:r>
          </a:p>
          <a:p>
            <a:pPr algn="ctr" eaLnBrk="1" hangingPunct="1"/>
            <a:r>
              <a:rPr lang="zh-CN" altLang="en-US" b="1" dirty="0">
                <a:solidFill>
                  <a:srgbClr val="000000"/>
                </a:solidFill>
                <a:latin typeface="Arial" charset="0"/>
              </a:rPr>
              <a:t>补充</a:t>
            </a:r>
            <a:endParaRPr lang="en-US" b="1" dirty="0">
              <a:solidFill>
                <a:srgbClr val="000000"/>
              </a:solidFill>
              <a:latin typeface="Arial" charset="0"/>
            </a:endParaRPr>
          </a:p>
        </p:txBody>
      </p:sp>
      <p:sp>
        <p:nvSpPr>
          <p:cNvPr id="29704" name="Text Box 8"/>
          <p:cNvSpPr txBox="1">
            <a:spLocks noChangeArrowheads="1"/>
          </p:cNvSpPr>
          <p:nvPr/>
        </p:nvSpPr>
        <p:spPr bwMode="auto">
          <a:xfrm>
            <a:off x="2146947" y="1209675"/>
            <a:ext cx="525015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00172E"/>
                </a:solidFill>
                <a:latin typeface="Arial" charset="0"/>
                <a:cs typeface="Arial" charset="0"/>
              </a:rPr>
              <a:t>“您所需要的只是爱</a:t>
            </a:r>
            <a:r>
              <a:rPr lang="en-US" altLang="zh-CN" sz="2800" b="1" dirty="0">
                <a:solidFill>
                  <a:srgbClr val="00172E"/>
                </a:solidFill>
                <a:latin typeface="Arial" charset="0"/>
                <a:cs typeface="Arial" charset="0"/>
              </a:rPr>
              <a:t>...” (</a:t>
            </a:r>
            <a:r>
              <a:rPr lang="zh-CN" altLang="en-US" sz="2800" b="1" dirty="0">
                <a:solidFill>
                  <a:srgbClr val="00172E"/>
                </a:solidFill>
                <a:latin typeface="Arial" charset="0"/>
                <a:cs typeface="Arial" charset="0"/>
              </a:rPr>
              <a:t>西皮四</a:t>
            </a:r>
            <a:r>
              <a:rPr lang="en-US" altLang="zh-CN" sz="2800" b="1" dirty="0">
                <a:solidFill>
                  <a:srgbClr val="00172E"/>
                </a:solidFill>
                <a:latin typeface="Arial" charset="0"/>
                <a:cs typeface="Arial" charset="0"/>
              </a:rPr>
              <a:t>) </a:t>
            </a:r>
          </a:p>
          <a:p>
            <a:pPr algn="ctr" eaLnBrk="1" hangingPunct="1"/>
            <a:r>
              <a:rPr lang="zh-CN" altLang="en-US" sz="2800" b="1" dirty="0">
                <a:solidFill>
                  <a:srgbClr val="00172E"/>
                </a:solidFill>
                <a:latin typeface="Arial" charset="0"/>
                <a:cs typeface="Arial" charset="0"/>
              </a:rPr>
              <a:t>您同意这说法吗</a:t>
            </a:r>
            <a:r>
              <a:rPr lang="en-US" altLang="zh-CN" sz="2800" b="1" dirty="0">
                <a:solidFill>
                  <a:srgbClr val="00172E"/>
                </a:solidFill>
                <a:latin typeface="Arial" charset="0"/>
                <a:cs typeface="Arial" charset="0"/>
              </a:rPr>
              <a:t>?</a:t>
            </a:r>
            <a:r>
              <a:rPr lang="zh-CN" altLang="en-US" sz="2800" b="1" dirty="0">
                <a:solidFill>
                  <a:srgbClr val="00172E"/>
                </a:solidFill>
                <a:latin typeface="Arial" charset="0"/>
                <a:cs typeface="Arial" charset="0"/>
              </a:rPr>
              <a:t>为什么呢</a:t>
            </a:r>
            <a:r>
              <a:rPr lang="en-US" altLang="zh-CN" sz="2800" b="1" dirty="0">
                <a:solidFill>
                  <a:srgbClr val="00172E"/>
                </a:solidFill>
                <a:latin typeface="Arial" charset="0"/>
                <a:cs typeface="Arial" charset="0"/>
              </a:rPr>
              <a:t>?</a:t>
            </a: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solidFill>
                <a:srgbClr val="DDDDDD"/>
              </a:solidFill>
              <a:latin typeface="Times New Roman" charset="0"/>
              <a:ea typeface="ＭＳ Ｐゴシック" charset="0"/>
            </a:endParaRPr>
          </a:p>
        </p:txBody>
      </p:sp>
      <p:grpSp>
        <p:nvGrpSpPr>
          <p:cNvPr id="2" name="Group 38"/>
          <p:cNvGrpSpPr>
            <a:grpSpLocks/>
          </p:cNvGrpSpPr>
          <p:nvPr/>
        </p:nvGrpSpPr>
        <p:grpSpPr bwMode="auto">
          <a:xfrm>
            <a:off x="3295649" y="2209800"/>
            <a:ext cx="2952750" cy="2017713"/>
            <a:chOff x="2029" y="1632"/>
            <a:chExt cx="1860" cy="1271"/>
          </a:xfrm>
        </p:grpSpPr>
        <p:pic>
          <p:nvPicPr>
            <p:cNvPr id="160793" name="Picture 11"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361">
              <a:off x="2290" y="1703"/>
              <a:ext cx="1550"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0794" name="Group 17"/>
            <p:cNvGrpSpPr>
              <a:grpSpLocks/>
            </p:cNvGrpSpPr>
            <p:nvPr/>
          </p:nvGrpSpPr>
          <p:grpSpPr bwMode="auto">
            <a:xfrm>
              <a:off x="2029" y="1680"/>
              <a:ext cx="884" cy="912"/>
              <a:chOff x="2029" y="1680"/>
              <a:chExt cx="884" cy="912"/>
            </a:xfrm>
          </p:grpSpPr>
          <p:pic>
            <p:nvPicPr>
              <p:cNvPr id="160798" name="Picture 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4"/>
              <p:cNvSpPr txBox="1">
                <a:spLocks noChangeArrowheads="1"/>
              </p:cNvSpPr>
              <p:nvPr/>
            </p:nvSpPr>
            <p:spPr bwMode="auto">
              <a:xfrm>
                <a:off x="2112" y="1824"/>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95" name="Group 16"/>
            <p:cNvGrpSpPr>
              <a:grpSpLocks/>
            </p:cNvGrpSpPr>
            <p:nvPr/>
          </p:nvGrpSpPr>
          <p:grpSpPr bwMode="auto">
            <a:xfrm>
              <a:off x="3120" y="1632"/>
              <a:ext cx="769" cy="948"/>
              <a:chOff x="3120" y="1584"/>
              <a:chExt cx="769" cy="948"/>
            </a:xfrm>
          </p:grpSpPr>
          <p:pic>
            <p:nvPicPr>
              <p:cNvPr id="160796" name="Picture 1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5"/>
              <p:cNvSpPr txBox="1">
                <a:spLocks noChangeArrowheads="1"/>
              </p:cNvSpPr>
              <p:nvPr/>
            </p:nvSpPr>
            <p:spPr bwMode="auto">
              <a:xfrm>
                <a:off x="3120" y="1824"/>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grpSp>
        <p:nvGrpSpPr>
          <p:cNvPr id="5" name="Group 39"/>
          <p:cNvGrpSpPr>
            <a:grpSpLocks/>
          </p:cNvGrpSpPr>
          <p:nvPr/>
        </p:nvGrpSpPr>
        <p:grpSpPr bwMode="auto">
          <a:xfrm>
            <a:off x="762000" y="4254500"/>
            <a:ext cx="2908300" cy="2254250"/>
            <a:chOff x="280" y="2644"/>
            <a:chExt cx="1832" cy="1420"/>
          </a:xfrm>
        </p:grpSpPr>
        <p:pic>
          <p:nvPicPr>
            <p:cNvPr id="160786" name="Picture 18"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78630">
              <a:off x="562" y="2864"/>
              <a:ext cx="1550"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0787" name="Group 19"/>
            <p:cNvGrpSpPr>
              <a:grpSpLocks/>
            </p:cNvGrpSpPr>
            <p:nvPr/>
          </p:nvGrpSpPr>
          <p:grpSpPr bwMode="auto">
            <a:xfrm rot="-1184991">
              <a:off x="280" y="3051"/>
              <a:ext cx="884" cy="912"/>
              <a:chOff x="2029" y="1680"/>
              <a:chExt cx="884" cy="912"/>
            </a:xfrm>
          </p:grpSpPr>
          <p:pic>
            <p:nvPicPr>
              <p:cNvPr id="160791" name="Picture 20"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21"/>
              <p:cNvSpPr txBox="1">
                <a:spLocks noChangeArrowheads="1"/>
              </p:cNvSpPr>
              <p:nvPr/>
            </p:nvSpPr>
            <p:spPr bwMode="auto">
              <a:xfrm>
                <a:off x="2250" y="1817"/>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88" name="Group 22"/>
            <p:cNvGrpSpPr>
              <a:grpSpLocks/>
            </p:cNvGrpSpPr>
            <p:nvPr/>
          </p:nvGrpSpPr>
          <p:grpSpPr bwMode="auto">
            <a:xfrm rot="-1184991">
              <a:off x="1331" y="2644"/>
              <a:ext cx="721" cy="948"/>
              <a:chOff x="3168" y="1584"/>
              <a:chExt cx="721" cy="948"/>
            </a:xfrm>
          </p:grpSpPr>
          <p:pic>
            <p:nvPicPr>
              <p:cNvPr id="160789" name="Picture 2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0" name="Text Box 24"/>
              <p:cNvSpPr txBox="1">
                <a:spLocks noChangeArrowheads="1"/>
              </p:cNvSpPr>
              <p:nvPr/>
            </p:nvSpPr>
            <p:spPr bwMode="auto">
              <a:xfrm>
                <a:off x="3187" y="1821"/>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grpSp>
        <p:nvGrpSpPr>
          <p:cNvPr id="8" name="Group 40"/>
          <p:cNvGrpSpPr>
            <a:grpSpLocks/>
          </p:cNvGrpSpPr>
          <p:nvPr/>
        </p:nvGrpSpPr>
        <p:grpSpPr bwMode="auto">
          <a:xfrm>
            <a:off x="6095999" y="4267200"/>
            <a:ext cx="2847975" cy="2316163"/>
            <a:chOff x="3835" y="2730"/>
            <a:chExt cx="1794" cy="1459"/>
          </a:xfrm>
        </p:grpSpPr>
        <p:pic>
          <p:nvPicPr>
            <p:cNvPr id="160779" name="Picture 25"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12268">
              <a:off x="3970" y="2989"/>
              <a:ext cx="1550"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0780" name="Group 26"/>
            <p:cNvGrpSpPr>
              <a:grpSpLocks/>
            </p:cNvGrpSpPr>
            <p:nvPr/>
          </p:nvGrpSpPr>
          <p:grpSpPr bwMode="auto">
            <a:xfrm rot="1505907">
              <a:off x="3835" y="2730"/>
              <a:ext cx="884" cy="912"/>
              <a:chOff x="2029" y="1680"/>
              <a:chExt cx="884" cy="912"/>
            </a:xfrm>
          </p:grpSpPr>
          <p:pic>
            <p:nvPicPr>
              <p:cNvPr id="160784" name="Picture 2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4" name="Text Box 28"/>
              <p:cNvSpPr txBox="1">
                <a:spLocks noChangeArrowheads="1"/>
              </p:cNvSpPr>
              <p:nvPr/>
            </p:nvSpPr>
            <p:spPr bwMode="auto">
              <a:xfrm>
                <a:off x="2248" y="1822"/>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81" name="Group 29"/>
            <p:cNvGrpSpPr>
              <a:grpSpLocks/>
            </p:cNvGrpSpPr>
            <p:nvPr/>
          </p:nvGrpSpPr>
          <p:grpSpPr bwMode="auto">
            <a:xfrm rot="1505907">
              <a:off x="4908" y="3142"/>
              <a:ext cx="721" cy="948"/>
              <a:chOff x="3168" y="1584"/>
              <a:chExt cx="721" cy="948"/>
            </a:xfrm>
          </p:grpSpPr>
          <p:pic>
            <p:nvPicPr>
              <p:cNvPr id="160782" name="Picture 30"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7" name="Text Box 31"/>
              <p:cNvSpPr txBox="1">
                <a:spLocks noChangeArrowheads="1"/>
              </p:cNvSpPr>
              <p:nvPr/>
            </p:nvSpPr>
            <p:spPr bwMode="auto">
              <a:xfrm>
                <a:off x="3183" y="1822"/>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sp>
        <p:nvSpPr>
          <p:cNvPr id="29731" name="Text Box 35"/>
          <p:cNvSpPr txBox="1">
            <a:spLocks noChangeArrowheads="1"/>
          </p:cNvSpPr>
          <p:nvPr/>
        </p:nvSpPr>
        <p:spPr bwMode="auto">
          <a:xfrm rot="-1215952">
            <a:off x="1032213" y="4051370"/>
            <a:ext cx="1210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solidFill>
                  <a:srgbClr val="CC0000"/>
                </a:solidFill>
                <a:latin typeface="Impact" charset="0"/>
              </a:rPr>
              <a:t>肉麻</a:t>
            </a:r>
            <a:endParaRPr lang="en-US" sz="4000" dirty="0">
              <a:solidFill>
                <a:srgbClr val="CC0000"/>
              </a:solidFill>
              <a:latin typeface="Impact" charset="0"/>
            </a:endParaRPr>
          </a:p>
        </p:txBody>
      </p:sp>
      <p:sp>
        <p:nvSpPr>
          <p:cNvPr id="29732" name="Text Box 36"/>
          <p:cNvSpPr txBox="1">
            <a:spLocks noChangeArrowheads="1"/>
          </p:cNvSpPr>
          <p:nvPr/>
        </p:nvSpPr>
        <p:spPr bwMode="auto">
          <a:xfrm rot="1567022">
            <a:off x="7222669" y="3976757"/>
            <a:ext cx="1210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solidFill>
                  <a:srgbClr val="CC0000"/>
                </a:solidFill>
                <a:latin typeface="Impact" charset="0"/>
              </a:rPr>
              <a:t>严厉</a:t>
            </a:r>
            <a:endParaRPr lang="en-US" sz="4000" dirty="0">
              <a:solidFill>
                <a:srgbClr val="CC0000"/>
              </a:solidFill>
              <a:latin typeface="Impact" charset="0"/>
            </a:endParaRPr>
          </a:p>
        </p:txBody>
      </p:sp>
      <p:sp>
        <p:nvSpPr>
          <p:cNvPr id="29733" name="Text Box 37"/>
          <p:cNvSpPr txBox="1">
            <a:spLocks noChangeArrowheads="1"/>
          </p:cNvSpPr>
          <p:nvPr/>
        </p:nvSpPr>
        <p:spPr bwMode="auto">
          <a:xfrm>
            <a:off x="3825875" y="4013200"/>
            <a:ext cx="219392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dirty="0">
                <a:solidFill>
                  <a:srgbClr val="CC0000"/>
                </a:solidFill>
                <a:latin typeface="Impact" charset="0"/>
              </a:rPr>
              <a:t>平衡</a:t>
            </a:r>
            <a:endParaRPr lang="en-US" sz="4000" dirty="0">
              <a:solidFill>
                <a:srgbClr val="CC0000"/>
              </a:solidFill>
              <a:latin typeface="Impact" charset="0"/>
            </a:endParaRPr>
          </a:p>
        </p:txBody>
      </p:sp>
    </p:spTree>
    <p:extLst>
      <p:ext uri="{BB962C8B-B14F-4D97-AF65-F5344CB8AC3E}">
        <p14:creationId xmlns:p14="http://schemas.microsoft.com/office/powerpoint/2010/main" val="15786674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29704">
                                            <p:txEl>
                                              <p:pRg st="1" end="1"/>
                                            </p:txEl>
                                          </p:spTgt>
                                        </p:tgtEl>
                                        <p:attrNameLst>
                                          <p:attrName>style.visibility</p:attrName>
                                        </p:attrNameLst>
                                      </p:cBhvr>
                                      <p:to>
                                        <p:strVal val="visible"/>
                                      </p:to>
                                    </p:set>
                                    <p:animEffect transition="in" filter="fade">
                                      <p:cBhvr>
                                        <p:cTn id="17" dur="770" decel="100000"/>
                                        <p:tgtEl>
                                          <p:spTgt spid="29704">
                                            <p:txEl>
                                              <p:pRg st="1" end="1"/>
                                            </p:txEl>
                                          </p:spTgt>
                                        </p:tgtEl>
                                      </p:cBhvr>
                                    </p:animEffect>
                                    <p:animScale>
                                      <p:cBhvr>
                                        <p:cTn id="18" dur="770" decel="100000"/>
                                        <p:tgtEl>
                                          <p:spTgt spid="29704">
                                            <p:txEl>
                                              <p:pRg st="1" end="1"/>
                                            </p:txEl>
                                          </p:spTgt>
                                        </p:tgtEl>
                                      </p:cBhvr>
                                      <p:from x="10000" y="10000"/>
                                      <p:to x="200000" y="450000"/>
                                    </p:animScale>
                                    <p:animScale>
                                      <p:cBhvr>
                                        <p:cTn id="19" dur="1230" accel="100000" fill="hold">
                                          <p:stCondLst>
                                            <p:cond delay="770"/>
                                          </p:stCondLst>
                                        </p:cTn>
                                        <p:tgtEl>
                                          <p:spTgt spid="29704">
                                            <p:txEl>
                                              <p:pRg st="1" end="1"/>
                                            </p:txEl>
                                          </p:spTgt>
                                        </p:tgtEl>
                                      </p:cBhvr>
                                      <p:from x="200000" y="450000"/>
                                      <p:to x="100000" y="100000"/>
                                    </p:animScale>
                                    <p:set>
                                      <p:cBhvr>
                                        <p:cTn id="20" dur="770" fill="hold"/>
                                        <p:tgtEl>
                                          <p:spTgt spid="29704">
                                            <p:txEl>
                                              <p:pRg st="1" end="1"/>
                                            </p:txEl>
                                          </p:spTgt>
                                        </p:tgtEl>
                                        <p:attrNameLst>
                                          <p:attrName>ppt_x</p:attrName>
                                        </p:attrNameLst>
                                      </p:cBhvr>
                                      <p:to>
                                        <p:strVal val="(0.5)"/>
                                      </p:to>
                                    </p:set>
                                    <p:anim from="(0.5)" to="(#ppt_x)" calcmode="lin" valueType="num">
                                      <p:cBhvr>
                                        <p:cTn id="21" dur="1230" accel="100000" fill="hold">
                                          <p:stCondLst>
                                            <p:cond delay="770"/>
                                          </p:stCondLst>
                                        </p:cTn>
                                        <p:tgtEl>
                                          <p:spTgt spid="29704">
                                            <p:txEl>
                                              <p:pRg st="1" end="1"/>
                                            </p:txEl>
                                          </p:spTgt>
                                        </p:tgtEl>
                                        <p:attrNameLst>
                                          <p:attrName>ppt_x</p:attrName>
                                        </p:attrNameLst>
                                      </p:cBhvr>
                                    </p:anim>
                                    <p:set>
                                      <p:cBhvr>
                                        <p:cTn id="22" dur="770" fill="hold"/>
                                        <p:tgtEl>
                                          <p:spTgt spid="29704">
                                            <p:txEl>
                                              <p:pRg st="1" end="1"/>
                                            </p:txEl>
                                          </p:spTgt>
                                        </p:tgtEl>
                                        <p:attrNameLst>
                                          <p:attrName>ppt_y</p:attrName>
                                        </p:attrNameLst>
                                      </p:cBhvr>
                                      <p:to>
                                        <p:strVal val="(#ppt_y+0.4)"/>
                                      </p:to>
                                    </p:set>
                                    <p:anim from="(#ppt_y+0.4)" to="(#ppt_y)" calcmode="lin" valueType="num">
                                      <p:cBhvr>
                                        <p:cTn id="23" dur="1230" accel="100000" fill="hold">
                                          <p:stCondLst>
                                            <p:cond delay="770"/>
                                          </p:stCondLst>
                                        </p:cTn>
                                        <p:tgtEl>
                                          <p:spTgt spid="29704">
                                            <p:txEl>
                                              <p:pRg st="1" end="1"/>
                                            </p:txEl>
                                          </p:spTgt>
                                        </p:tgtEl>
                                        <p:attrNameLst>
                                          <p:attrName>ppt_y</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9731"/>
                                        </p:tgtEl>
                                        <p:attrNameLst>
                                          <p:attrName>style.visibility</p:attrName>
                                        </p:attrNameLst>
                                      </p:cBhvr>
                                      <p:to>
                                        <p:strVal val="visible"/>
                                      </p:to>
                                    </p:set>
                                    <p:animEffect transition="in" filter="dissolve">
                                      <p:cBhvr>
                                        <p:cTn id="38" dur="500"/>
                                        <p:tgtEl>
                                          <p:spTgt spid="297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732"/>
                                        </p:tgtEl>
                                        <p:attrNameLst>
                                          <p:attrName>style.visibility</p:attrName>
                                        </p:attrNameLst>
                                      </p:cBhvr>
                                      <p:to>
                                        <p:strVal val="visible"/>
                                      </p:to>
                                    </p:set>
                                    <p:animEffect transition="in" filter="dissolve">
                                      <p:cBhvr>
                                        <p:cTn id="43" dur="500"/>
                                        <p:tgtEl>
                                          <p:spTgt spid="2973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par>
                          <p:cTn id="49" fill="hold" nodeType="with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9733"/>
                                        </p:tgtEl>
                                        <p:attrNameLst>
                                          <p:attrName>style.visibility</p:attrName>
                                        </p:attrNameLst>
                                      </p:cBhvr>
                                      <p:to>
                                        <p:strVal val="visible"/>
                                      </p:to>
                                    </p:set>
                                    <p:animEffect transition="in" filter="dissolve">
                                      <p:cBhvr>
                                        <p:cTn id="52" dur="500"/>
                                        <p:tgtEl>
                                          <p:spTgt spid="29733"/>
                                        </p:tgtEl>
                                      </p:cBhvr>
                                    </p:animEffect>
                                  </p:childTnLst>
                                </p:cTn>
                              </p:par>
                            </p:childTnLst>
                          </p:cTn>
                        </p:par>
                        <p:par>
                          <p:cTn id="53" fill="hold" nodeType="withGroup">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29698"/>
                                        </p:tgtEl>
                                        <p:attrNameLst>
                                          <p:attrName>style.visibility</p:attrName>
                                        </p:attrNameLst>
                                      </p:cBhvr>
                                      <p:to>
                                        <p:strVal val="visible"/>
                                      </p:to>
                                    </p:set>
                                    <p:animEffect transition="in" filter="dissolve">
                                      <p:cBhvr>
                                        <p:cTn id="56"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我这作长老的，写信给蒙拣选的夫人和她的儿女。你们是我在真理中所爱的；不单是我，凡认识真理的， </a:t>
            </a:r>
            <a:r>
              <a:rPr lang="en-US" altLang="zh-CN" sz="3600" b="1" baseline="30000" dirty="0">
                <a:effectLst>
                  <a:glow rad="127000">
                    <a:schemeClr val="tx1"/>
                  </a:glow>
                </a:effectLst>
                <a:latin typeface="Arial" charset="0"/>
                <a:ea typeface="ＭＳ Ｐゴシック" charset="0"/>
                <a:cs typeface="ＭＳ Ｐゴシック" charset="0"/>
              </a:rPr>
              <a:t>2</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也因为真理的缘故爱你们。这真理在我们里面，也必与我们同在，直到永远。</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约贰</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1556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愿恩惠、怜悯、平安，从父　神和他儿子耶稣基督在真理和爱中与我们同在。</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4</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我看见你的儿女中，有人照着我们从父领受的命令在真理中行事，我就非常欣慰。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3-4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7210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夫人哪，我现在请求你，我们要彼此相爱。我写给你的，不是一条新命令，而是我们从起初就有的。 </a:t>
            </a:r>
            <a:r>
              <a:rPr lang="en-US" altLang="zh-CN" sz="3600" b="1" baseline="30000" dirty="0">
                <a:effectLst>
                  <a:glow rad="127000">
                    <a:schemeClr val="tx1"/>
                  </a:glow>
                </a:effectLst>
                <a:latin typeface="Arial" charset="0"/>
                <a:ea typeface="ＭＳ Ｐゴシック" charset="0"/>
                <a:cs typeface="ＭＳ Ｐゴシック" charset="0"/>
              </a:rPr>
              <a:t>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我们要照着他的命令行事，这就是爱。你们从起初所听见的那命令，就是要你们凭着爱心行事。</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5-6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3867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圣徒有缺乏的，就要接济；客旅要热诚地款待。</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r>
              <a:rPr lang="en-US" sz="4000" b="1" dirty="0" err="1">
                <a:solidFill>
                  <a:srgbClr val="FFFFFF"/>
                </a:solidFill>
                <a:latin typeface="Times New Roman" charset="0"/>
                <a:ea typeface="ＭＳ Ｐゴシック" charset="0"/>
                <a:cs typeface="Times New Roman" charset="0"/>
              </a:rPr>
              <a:t>罗马书</a:t>
            </a:r>
            <a:r>
              <a:rPr lang="en-US" sz="3200" b="1" dirty="0">
                <a:solidFill>
                  <a:srgbClr val="FFFFFF"/>
                </a:solidFill>
                <a:latin typeface="Times New Roman" charset="0"/>
                <a:ea typeface="ＭＳ Ｐゴシック" charset="0"/>
                <a:cs typeface="Times New Roman" charset="0"/>
              </a:rPr>
              <a:t> 12:13  (</a:t>
            </a:r>
            <a:r>
              <a:rPr lang="en-US" sz="3200" b="1" dirty="0" err="1">
                <a:solidFill>
                  <a:srgbClr val="FFFFFF"/>
                </a:solidFill>
                <a:latin typeface="Times New Roman" charset="0"/>
                <a:ea typeface="ＭＳ Ｐゴシック" charset="0"/>
                <a:cs typeface="Times New Roman" charset="0"/>
              </a:rPr>
              <a:t>新译本</a:t>
            </a:r>
            <a:r>
              <a:rPr lang="en-US" sz="3200" b="1" dirty="0">
                <a:solidFill>
                  <a:srgbClr val="FFFFFF"/>
                </a:solidFill>
                <a:latin typeface="Times New Roman" charset="0"/>
                <a:ea typeface="ＭＳ Ｐゴシック" charset="0"/>
                <a:cs typeface="Times New Roman" charset="0"/>
              </a:rPr>
              <a:t>)</a:t>
            </a:r>
          </a:p>
        </p:txBody>
      </p:sp>
      <p:sp>
        <p:nvSpPr>
          <p:cNvPr id="627716" name="Text Box 4"/>
          <p:cNvSpPr txBox="1">
            <a:spLocks noChangeArrowheads="1"/>
          </p:cNvSpPr>
          <p:nvPr/>
        </p:nvSpPr>
        <p:spPr bwMode="auto">
          <a:xfrm>
            <a:off x="685800" y="5255737"/>
            <a:ext cx="7924800" cy="144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你们要互相接待，不发怨言</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lgn="ctr">
              <a:spcBef>
                <a:spcPct val="50000"/>
              </a:spcBef>
              <a:defRPr/>
            </a:pPr>
            <a:r>
              <a:rPr lang="en-US" sz="3200" b="1" dirty="0" err="1">
                <a:solidFill>
                  <a:srgbClr val="FFFFFF"/>
                </a:solidFill>
                <a:latin typeface="Times New Roman" charset="0"/>
                <a:ea typeface="ＭＳ Ｐゴシック" charset="0"/>
                <a:cs typeface="Times New Roman" charset="0"/>
              </a:rPr>
              <a:t>彼得前书</a:t>
            </a:r>
            <a:r>
              <a:rPr lang="en-US" b="1" dirty="0">
                <a:solidFill>
                  <a:srgbClr val="FFFFFF"/>
                </a:solidFill>
                <a:latin typeface="Times New Roman" charset="0"/>
                <a:ea typeface="ＭＳ Ｐゴシック" charset="0"/>
                <a:cs typeface="Times New Roman" charset="0"/>
              </a:rPr>
              <a:t> 4:9 (</a:t>
            </a:r>
            <a:r>
              <a:rPr lang="en-US" b="1" dirty="0" err="1">
                <a:solidFill>
                  <a:srgbClr val="FFFFFF"/>
                </a:solidFill>
                <a:latin typeface="Times New Roman" charset="0"/>
                <a:ea typeface="ＭＳ Ｐゴシック" charset="0"/>
                <a:cs typeface="Times New Roman" charset="0"/>
              </a:rPr>
              <a:t>新译本</a:t>
            </a:r>
            <a:r>
              <a:rPr lang="en-US" b="1" dirty="0">
                <a:solidFill>
                  <a:srgbClr val="FFFFFF"/>
                </a:solidFill>
                <a:latin typeface="Times New Roman" charset="0"/>
                <a:ea typeface="ＭＳ Ｐゴシック" charset="0"/>
                <a:cs typeface="Times New Roman" charset="0"/>
              </a:rPr>
              <a:t>)</a:t>
            </a:r>
          </a:p>
        </p:txBody>
      </p:sp>
      <p:sp>
        <p:nvSpPr>
          <p:cNvPr id="627717" name="Text Box 5"/>
          <p:cNvSpPr txBox="1">
            <a:spLocks noChangeArrowheads="1"/>
          </p:cNvSpPr>
          <p:nvPr/>
        </p:nvSpPr>
        <p:spPr bwMode="auto">
          <a:xfrm>
            <a:off x="2051720" y="3048000"/>
            <a:ext cx="7096472" cy="132343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spcBef>
                <a:spcPct val="50000"/>
              </a:spcBef>
              <a:defRPr/>
            </a:pPr>
            <a:r>
              <a:rPr lang="ru-RU"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zh-CN" alt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监督者必须是</a:t>
            </a:r>
            <a:r>
              <a:rPr lang="en-US" altLang="zh-CN"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zh-CN" alt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好客的</a:t>
            </a:r>
            <a:r>
              <a:rPr lang="ru-RU"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     </a:t>
            </a:r>
            <a:r>
              <a:rPr lang="en-US" sz="4000" b="1" dirty="0" err="1">
                <a:solidFill>
                  <a:srgbClr val="FFFFFF"/>
                </a:solidFill>
                <a:effectLst>
                  <a:outerShdw blurRad="38100" dist="38100" dir="2700000" algn="tl">
                    <a:srgbClr val="000000"/>
                  </a:outerShdw>
                </a:effectLst>
                <a:latin typeface="Times New Roman" charset="0"/>
                <a:ea typeface="ＭＳ Ｐゴシック" charset="0"/>
                <a:cs typeface="Times New Roman" charset="0"/>
              </a:rPr>
              <a:t>提摩太前书</a:t>
            </a:r>
            <a:r>
              <a:rPr lang="en-US" sz="32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 3:2 (</a:t>
            </a:r>
            <a:r>
              <a:rPr lang="en-US" sz="3200" b="1" dirty="0" err="1">
                <a:solidFill>
                  <a:srgbClr val="FFFFFF"/>
                </a:solidFill>
                <a:effectLst>
                  <a:outerShdw blurRad="38100" dist="38100" dir="2700000" algn="tl">
                    <a:srgbClr val="000000"/>
                  </a:outerShdw>
                </a:effectLst>
                <a:latin typeface="Times New Roman" charset="0"/>
                <a:ea typeface="ＭＳ Ｐゴシック" charset="0"/>
                <a:cs typeface="Times New Roman" charset="0"/>
              </a:rPr>
              <a:t>新译本</a:t>
            </a:r>
            <a:r>
              <a:rPr lang="en-US" sz="32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2537893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4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不要忘了用爱心接待人，</a:t>
            </a:r>
            <a:endParaRPr lang="en-US" altLang="zh-CN" sz="4000" b="1" dirty="0">
              <a:solidFill>
                <a:srgbClr val="FFFFFF"/>
              </a:solidFill>
              <a:latin typeface="Times New Roman" charset="0"/>
              <a:ea typeface="ＭＳ Ｐゴシック" charset="0"/>
              <a:cs typeface="Times New Roman" charset="0"/>
            </a:endParaRPr>
          </a:p>
          <a:p>
            <a:pPr>
              <a:spcBef>
                <a:spcPct val="50000"/>
              </a:spcBef>
              <a:defRPr/>
            </a:pPr>
            <a:r>
              <a:rPr lang="zh-CN" altLang="en-US" sz="4000" b="1" dirty="0">
                <a:solidFill>
                  <a:srgbClr val="FFFFFF"/>
                </a:solidFill>
                <a:latin typeface="Times New Roman" charset="0"/>
                <a:ea typeface="ＭＳ Ｐゴシック" charset="0"/>
                <a:cs typeface="Times New Roman" charset="0"/>
              </a:rPr>
              <a:t>有人就是这样作，</a:t>
            </a:r>
            <a:endParaRPr lang="en-US" altLang="zh-CN" sz="4000" b="1" dirty="0">
              <a:solidFill>
                <a:srgbClr val="FFFFFF"/>
              </a:solidFill>
              <a:latin typeface="Times New Roman" charset="0"/>
              <a:ea typeface="ＭＳ Ｐゴシック" charset="0"/>
              <a:cs typeface="Times New Roman" charset="0"/>
            </a:endParaRPr>
          </a:p>
          <a:p>
            <a:pPr>
              <a:spcBef>
                <a:spcPct val="50000"/>
              </a:spcBef>
              <a:defRPr/>
            </a:pPr>
            <a:r>
              <a:rPr lang="zh-CN" altLang="en-US" sz="4000" b="1" dirty="0">
                <a:solidFill>
                  <a:srgbClr val="FFFFFF"/>
                </a:solidFill>
                <a:latin typeface="Times New Roman" charset="0"/>
                <a:ea typeface="ＭＳ Ｐゴシック" charset="0"/>
                <a:cs typeface="Times New Roman" charset="0"/>
              </a:rPr>
              <a:t>在无意中就款待了天使。</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lgn="r">
              <a:spcBef>
                <a:spcPct val="50000"/>
              </a:spcBef>
              <a:defRPr/>
            </a:pPr>
            <a:r>
              <a:rPr lang="zh-CN" altLang="en-US" sz="3200" b="1" dirty="0">
                <a:solidFill>
                  <a:srgbClr val="FFFFFF"/>
                </a:solidFill>
                <a:latin typeface="Times New Roman" charset="0"/>
                <a:ea typeface="ＭＳ Ｐゴシック" charset="0"/>
                <a:cs typeface="Times New Roman" charset="0"/>
              </a:rPr>
              <a:t>希伯来 </a:t>
            </a:r>
            <a:r>
              <a:rPr lang="en-US" sz="3200" b="1" dirty="0">
                <a:solidFill>
                  <a:srgbClr val="FFFFFF"/>
                </a:solidFill>
                <a:latin typeface="Times New Roman" charset="0"/>
                <a:ea typeface="ＭＳ Ｐゴシック" charset="0"/>
                <a:cs typeface="Times New Roman" charset="0"/>
              </a:rPr>
              <a:t>13:2</a:t>
            </a:r>
            <a:r>
              <a:rPr lang="en-US" sz="4000" b="1" dirty="0">
                <a:solidFill>
                  <a:srgbClr val="FFFFFF"/>
                </a:solidFill>
                <a:latin typeface="Times New Roman" charset="0"/>
                <a:ea typeface="ＭＳ Ｐゴシック" charset="0"/>
                <a:cs typeface="Times New Roman" charset="0"/>
              </a:rPr>
              <a:t>  </a:t>
            </a:r>
            <a:r>
              <a:rPr lang="en-US" sz="3200" b="1" dirty="0">
                <a:solidFill>
                  <a:srgbClr val="FFFFFF"/>
                </a:solidFill>
                <a:latin typeface="Times New Roman" charset="0"/>
                <a:ea typeface="ＭＳ Ｐゴシック" charset="0"/>
                <a:cs typeface="Times New Roman" charset="0"/>
              </a:rPr>
              <a:t>(</a:t>
            </a:r>
            <a:r>
              <a:rPr lang="en-US" altLang="zh-CN" sz="3200" b="1" dirty="0">
                <a:solidFill>
                  <a:srgbClr val="FFFFFF"/>
                </a:solidFill>
                <a:latin typeface="Times New Roman" charset="0"/>
                <a:ea typeface="ＭＳ Ｐゴシック" charset="0"/>
                <a:cs typeface="Times New Roman" charset="0"/>
              </a:rPr>
              <a:t>CNV</a:t>
            </a:r>
            <a:r>
              <a:rPr lang="en-US" sz="3200" b="1" dirty="0">
                <a:solidFill>
                  <a:srgbClr val="FFFFFF"/>
                </a:solidFill>
                <a:latin typeface="Times New Roman" charset="0"/>
                <a:ea typeface="ＭＳ Ｐゴシック" charset="0"/>
                <a:cs typeface="Times New Roman" charset="0"/>
              </a:rPr>
              <a:t>)</a:t>
            </a:r>
            <a:endParaRPr lang="en-US" sz="3200"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5147344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7235" name="Text Box 3"/>
          <p:cNvSpPr txBox="1">
            <a:spLocks noChangeArrowheads="1"/>
          </p:cNvSpPr>
          <p:nvPr/>
        </p:nvSpPr>
        <p:spPr bwMode="auto">
          <a:xfrm>
            <a:off x="4648200" y="228600"/>
            <a:ext cx="4276725" cy="532453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 所以，无论我甚么时候到西班牙去，都希望趁我路过时和你们见面，先稍微满足我的心愿，然后由你们给我送行到那里去。</a:t>
            </a:r>
            <a:r>
              <a:rPr lang="ru-RU" sz="4000" b="1" i="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spcBef>
                <a:spcPct val="50000"/>
              </a:spcBef>
              <a:defRPr/>
            </a:pPr>
            <a:r>
              <a:rPr lang="zh-CN" altLang="en-US" sz="3200" b="1" dirty="0">
                <a:solidFill>
                  <a:srgbClr val="FFFFFF"/>
                </a:solidFill>
                <a:latin typeface="Times New Roman" charset="0"/>
                <a:ea typeface="ＭＳ Ｐゴシック" charset="0"/>
                <a:cs typeface="Times New Roman" charset="0"/>
              </a:rPr>
              <a:t>罗马</a:t>
            </a:r>
            <a:r>
              <a:rPr lang="en-US" sz="3200" b="1" dirty="0">
                <a:solidFill>
                  <a:srgbClr val="FFFFFF"/>
                </a:solidFill>
                <a:latin typeface="Times New Roman" charset="0"/>
                <a:ea typeface="ＭＳ Ｐゴシック" charset="0"/>
                <a:cs typeface="Times New Roman" charset="0"/>
              </a:rPr>
              <a:t>15:24 (</a:t>
            </a:r>
            <a:r>
              <a:rPr lang="en-US" altLang="zh-CN" sz="3200" b="1" dirty="0">
                <a:solidFill>
                  <a:srgbClr val="FFFFFF"/>
                </a:solidFill>
                <a:latin typeface="Times New Roman" charset="0"/>
                <a:ea typeface="ＭＳ Ｐゴシック" charset="0"/>
                <a:cs typeface="Times New Roman" charset="0"/>
              </a:rPr>
              <a:t>CNV</a:t>
            </a:r>
            <a:r>
              <a:rPr lang="en-US" sz="3200" b="1" dirty="0">
                <a:solidFill>
                  <a:srgbClr val="FFFFFF"/>
                </a:solidFill>
                <a:latin typeface="Times New Roman" charset="0"/>
                <a:ea typeface="ＭＳ Ｐゴシック" charset="0"/>
                <a:cs typeface="Times New Roman" charset="0"/>
              </a:rPr>
              <a:t>)</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0450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9283" name="Text Box 1027"/>
          <p:cNvSpPr txBox="1">
            <a:spLocks noChangeArrowheads="1"/>
          </p:cNvSpPr>
          <p:nvPr/>
        </p:nvSpPr>
        <p:spPr bwMode="auto">
          <a:xfrm>
            <a:off x="4788024" y="228600"/>
            <a:ext cx="4211960" cy="606319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我也许会和你们同住一些时候，甚至和你们一同过冬；这样，我无论要到哪里去，你们都可以</a:t>
            </a:r>
            <a:endParaRPr lang="en-US" altLang="zh-CN" sz="4000" b="1" i="1" dirty="0">
              <a:solidFill>
                <a:srgbClr val="FFFFFF"/>
              </a:solidFill>
              <a:latin typeface="Times New Roman" charset="0"/>
              <a:ea typeface="ＭＳ Ｐゴシック" charset="0"/>
              <a:cs typeface="Times New Roman" charset="0"/>
            </a:endParaRPr>
          </a:p>
          <a:p>
            <a:pPr algn="ctr">
              <a:spcBef>
                <a:spcPct val="50000"/>
              </a:spcBef>
              <a:defRPr/>
            </a:pPr>
            <a:r>
              <a:rPr lang="zh-CN" altLang="en-US" sz="4000" b="1" i="1" dirty="0">
                <a:solidFill>
                  <a:srgbClr val="FFFFFF"/>
                </a:solidFill>
                <a:latin typeface="Times New Roman" charset="0"/>
                <a:ea typeface="ＭＳ Ｐゴシック" charset="0"/>
                <a:cs typeface="Times New Roman" charset="0"/>
              </a:rPr>
              <a:t>给我送行。</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spcBef>
                <a:spcPct val="50000"/>
              </a:spcBef>
              <a:defRPr/>
            </a:pPr>
            <a:r>
              <a:rPr lang="en-US" sz="3200" b="1" dirty="0">
                <a:solidFill>
                  <a:srgbClr val="FFFFFF"/>
                </a:solidFill>
                <a:latin typeface="Times New Roman" charset="0"/>
                <a:ea typeface="ＭＳ Ｐゴシック" charset="0"/>
                <a:cs typeface="Times New Roman" charset="0"/>
              </a:rPr>
              <a:t>       </a:t>
            </a:r>
            <a:r>
              <a:rPr lang="zh-CN" altLang="en-US" sz="3200" b="1" dirty="0">
                <a:solidFill>
                  <a:srgbClr val="FFFFFF"/>
                </a:solidFill>
                <a:latin typeface="Times New Roman" charset="0"/>
                <a:ea typeface="ＭＳ Ｐゴシック" charset="0"/>
                <a:cs typeface="Times New Roman" charset="0"/>
              </a:rPr>
              <a:t>林前 </a:t>
            </a:r>
            <a:r>
              <a:rPr lang="en-US" sz="3200" b="1" dirty="0">
                <a:solidFill>
                  <a:srgbClr val="FFFFFF"/>
                </a:solidFill>
                <a:latin typeface="Times New Roman" charset="0"/>
                <a:ea typeface="ＭＳ Ｐゴシック" charset="0"/>
                <a:cs typeface="Times New Roman" charset="0"/>
              </a:rPr>
              <a:t>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66752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我们救恩的一个证明是要相信基督成了肉身为我们死</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而否认这事实的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就没有神</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第九节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可能就是说他们会失去赏赐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第八节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7704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0066" name="Text Box 2"/>
          <p:cNvSpPr txBox="1">
            <a:spLocks noChangeArrowheads="1"/>
          </p:cNvSpPr>
          <p:nvPr/>
        </p:nvSpPr>
        <p:spPr bwMode="auto">
          <a:xfrm>
            <a:off x="304800" y="654050"/>
            <a:ext cx="4191000" cy="32932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你要尽力资助西纳律师和亚波罗的旅程，使他们不致缺乏。</a:t>
            </a:r>
            <a:r>
              <a:rPr lang="ru-RU" sz="4000" b="1" i="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cs typeface="Times New Roman" charset="0"/>
              </a:rPr>
              <a:t>提多 </a:t>
            </a:r>
            <a:r>
              <a:rPr lang="en-US" sz="3200" b="1" dirty="0">
                <a:solidFill>
                  <a:srgbClr val="FFFFFF"/>
                </a:solidFill>
                <a:latin typeface="Times New Roman" charset="0"/>
                <a:ea typeface="ＭＳ Ｐゴシック" charset="0"/>
                <a:cs typeface="Times New Roman" charset="0"/>
              </a:rPr>
              <a:t>3:13 (</a:t>
            </a:r>
            <a:r>
              <a:rPr lang="en-US" altLang="zh-CN" sz="3200" b="1" dirty="0">
                <a:solidFill>
                  <a:srgbClr val="FFFFFF"/>
                </a:solidFill>
                <a:latin typeface="Times New Roman" charset="0"/>
                <a:ea typeface="ＭＳ Ｐゴシック" charset="0"/>
                <a:cs typeface="Times New Roman" charset="0"/>
              </a:rPr>
              <a:t>CNVS</a:t>
            </a:r>
            <a:r>
              <a:rPr lang="en-US" sz="3200" b="1" dirty="0">
                <a:solidFill>
                  <a:srgbClr val="FFFFFF"/>
                </a:solidFill>
                <a:latin typeface="Times New Roman" charset="0"/>
                <a:ea typeface="ＭＳ Ｐゴシック" charset="0"/>
                <a:cs typeface="Times New Roman" charset="0"/>
              </a:rPr>
              <a:t>)</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121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5105400"/>
            <a:ext cx="80772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altLang="zh-CN" sz="3600" b="1" i="1" dirty="0">
                <a:solidFill>
                  <a:srgbClr val="FFFFFF"/>
                </a:solidFill>
                <a:latin typeface="Times New Roman" charset="0"/>
                <a:ea typeface="ＭＳ Ｐゴシック" charset="0"/>
                <a:cs typeface="Times New Roman" charset="0"/>
              </a:rPr>
              <a:t>《</a:t>
            </a:r>
            <a:r>
              <a:rPr lang="zh-CN" altLang="en-US" sz="3600" b="1" i="1" dirty="0">
                <a:solidFill>
                  <a:srgbClr val="FFFFFF"/>
                </a:solidFill>
                <a:latin typeface="Times New Roman" charset="0"/>
                <a:ea typeface="ＭＳ Ｐゴシック" charset="0"/>
                <a:cs typeface="Times New Roman" charset="0"/>
              </a:rPr>
              <a:t>使徒教义</a:t>
            </a:r>
            <a:r>
              <a:rPr lang="en-US" altLang="zh-CN" sz="3600" b="1" i="1" dirty="0">
                <a:solidFill>
                  <a:srgbClr val="FFFFFF"/>
                </a:solidFill>
                <a:latin typeface="Times New Roman" charset="0"/>
                <a:ea typeface="ＭＳ Ｐゴシック" charset="0"/>
                <a:cs typeface="Times New Roman" charset="0"/>
              </a:rPr>
              <a:t>》 11:4 “</a:t>
            </a:r>
            <a:r>
              <a:rPr lang="zh-CN" altLang="en-US" sz="3600" b="1" i="1" dirty="0">
                <a:solidFill>
                  <a:srgbClr val="FFFFFF"/>
                </a:solidFill>
                <a:latin typeface="Times New Roman" charset="0"/>
                <a:ea typeface="ＭＳ Ｐゴシック" charset="0"/>
                <a:cs typeface="Times New Roman" charset="0"/>
              </a:rPr>
              <a:t>当每位使徒来到你们中间时，要像接待主一样接待他。”</a:t>
            </a:r>
          </a:p>
        </p:txBody>
      </p:sp>
    </p:spTree>
    <p:extLst>
      <p:ext uri="{BB962C8B-B14F-4D97-AF65-F5344CB8AC3E}">
        <p14:creationId xmlns:p14="http://schemas.microsoft.com/office/powerpoint/2010/main" val="2994550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533400" y="4648200"/>
            <a:ext cx="807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altLang="zh-CN" sz="3600" b="1" i="1" dirty="0">
                <a:solidFill>
                  <a:srgbClr val="FFFFFF"/>
                </a:solidFill>
                <a:latin typeface="Times New Roman" charset="0"/>
                <a:ea typeface="ＭＳ Ｐゴシック" charset="0"/>
                <a:cs typeface="Times New Roman" charset="0"/>
              </a:rPr>
              <a:t>《</a:t>
            </a:r>
            <a:r>
              <a:rPr lang="zh-CN" altLang="en-US" sz="3600" b="1" i="1" dirty="0">
                <a:solidFill>
                  <a:srgbClr val="FFFFFF"/>
                </a:solidFill>
                <a:latin typeface="Times New Roman" charset="0"/>
                <a:ea typeface="ＭＳ Ｐゴシック" charset="0"/>
                <a:cs typeface="Times New Roman" charset="0"/>
              </a:rPr>
              <a:t>使徒教义</a:t>
            </a:r>
            <a:r>
              <a:rPr lang="en-US" altLang="zh-CN" sz="3600" b="1" i="1" dirty="0">
                <a:solidFill>
                  <a:srgbClr val="FFFFFF"/>
                </a:solidFill>
                <a:latin typeface="Times New Roman" charset="0"/>
                <a:ea typeface="ＭＳ Ｐゴシック" charset="0"/>
                <a:cs typeface="Times New Roman" charset="0"/>
              </a:rPr>
              <a:t>》 11:5 “</a:t>
            </a:r>
            <a:r>
              <a:rPr lang="zh-CN" altLang="en-US" sz="3600" b="1" i="1" dirty="0">
                <a:solidFill>
                  <a:srgbClr val="FFFFFF"/>
                </a:solidFill>
                <a:latin typeface="Times New Roman" charset="0"/>
                <a:ea typeface="ＭＳ Ｐゴシック" charset="0"/>
                <a:cs typeface="Times New Roman" charset="0"/>
              </a:rPr>
              <a:t>但是他不得停留超过一天，若有需要，也可以停留第二天；但如果停留三天，他就是假先知。”</a:t>
            </a:r>
          </a:p>
        </p:txBody>
      </p:sp>
    </p:spTree>
    <p:extLst>
      <p:ext uri="{BB962C8B-B14F-4D97-AF65-F5344CB8AC3E}">
        <p14:creationId xmlns:p14="http://schemas.microsoft.com/office/powerpoint/2010/main" val="24992554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381000" y="4648200"/>
            <a:ext cx="85344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defRPr/>
            </a:pPr>
            <a:r>
              <a:rPr lang="zh-CN" altLang="en-US" sz="3600" b="1" i="1" dirty="0">
                <a:solidFill>
                  <a:srgbClr val="FFFFFF"/>
                </a:solidFill>
                <a:latin typeface="Times New Roman" charset="0"/>
                <a:ea typeface="ＭＳ Ｐゴシック" charset="0"/>
                <a:cs typeface="Times New Roman" charset="0"/>
              </a:rPr>
              <a:t>使徒教义 </a:t>
            </a:r>
            <a:r>
              <a:rPr lang="en-US" altLang="zh-CN" sz="3600" b="1" i="1" dirty="0">
                <a:solidFill>
                  <a:srgbClr val="FFFFFF"/>
                </a:solidFill>
                <a:latin typeface="Times New Roman" charset="0"/>
                <a:ea typeface="ＭＳ Ｐゴシック" charset="0"/>
                <a:cs typeface="Times New Roman" charset="0"/>
              </a:rPr>
              <a:t>11:6 “</a:t>
            </a:r>
            <a:r>
              <a:rPr lang="zh-CN" altLang="en-US" sz="3600" b="1" i="1" dirty="0">
                <a:solidFill>
                  <a:srgbClr val="FFFFFF"/>
                </a:solidFill>
                <a:latin typeface="Times New Roman" charset="0"/>
                <a:ea typeface="ＭＳ Ｐゴシック" charset="0"/>
                <a:cs typeface="Times New Roman" charset="0"/>
              </a:rPr>
              <a:t>当他离开时，除非他找到住所，否则使徒只应得到一些饼；如果他要求金钱，他就是假先知。”</a:t>
            </a:r>
          </a:p>
        </p:txBody>
      </p:sp>
    </p:spTree>
    <p:extLst>
      <p:ext uri="{BB962C8B-B14F-4D97-AF65-F5344CB8AC3E}">
        <p14:creationId xmlns:p14="http://schemas.microsoft.com/office/powerpoint/2010/main" val="17552845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zh-CN" altLang="en-US" sz="3600" b="1" i="1" dirty="0">
                <a:solidFill>
                  <a:srgbClr val="FFFFFF"/>
                </a:solidFill>
                <a:latin typeface="Times New Roman" charset="0"/>
                <a:ea typeface="ＭＳ Ｐゴシック" charset="0"/>
                <a:cs typeface="Times New Roman" charset="0"/>
              </a:rPr>
              <a:t>使徒教义 </a:t>
            </a:r>
            <a:r>
              <a:rPr lang="en-US" altLang="zh-CN" sz="3600" b="1" i="1" dirty="0">
                <a:solidFill>
                  <a:srgbClr val="FFFFFF"/>
                </a:solidFill>
                <a:latin typeface="Times New Roman" charset="0"/>
                <a:ea typeface="ＭＳ Ｐゴシック" charset="0"/>
                <a:cs typeface="Times New Roman" charset="0"/>
              </a:rPr>
              <a:t>12:1 “</a:t>
            </a:r>
            <a:r>
              <a:rPr lang="zh-CN" altLang="en-US" sz="3600" b="1" i="1" dirty="0">
                <a:solidFill>
                  <a:srgbClr val="FFFFFF"/>
                </a:solidFill>
                <a:latin typeface="Times New Roman" charset="0"/>
                <a:ea typeface="ＭＳ Ｐゴシック" charset="0"/>
                <a:cs typeface="Times New Roman" charset="0"/>
              </a:rPr>
              <a:t>但凡奉主名来的，都要接待；然后，当你们试验过他后，就会认出他来。”</a:t>
            </a:r>
          </a:p>
        </p:txBody>
      </p:sp>
    </p:spTree>
    <p:extLst>
      <p:ext uri="{BB962C8B-B14F-4D97-AF65-F5344CB8AC3E}">
        <p14:creationId xmlns:p14="http://schemas.microsoft.com/office/powerpoint/2010/main" val="35496793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4191000"/>
            <a:ext cx="807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zh-CN" altLang="en-US" sz="3600" b="1" i="1" dirty="0">
                <a:solidFill>
                  <a:srgbClr val="FFFFFF"/>
                </a:solidFill>
                <a:latin typeface="Times New Roman" charset="0"/>
                <a:ea typeface="ＭＳ Ｐゴシック" charset="0"/>
                <a:cs typeface="Times New Roman" charset="0"/>
              </a:rPr>
              <a:t>使徒教义 </a:t>
            </a:r>
            <a:r>
              <a:rPr lang="en-US" altLang="zh-CN" sz="3600" b="1" i="1" dirty="0">
                <a:solidFill>
                  <a:srgbClr val="FFFFFF"/>
                </a:solidFill>
                <a:latin typeface="Times New Roman" charset="0"/>
                <a:ea typeface="ＭＳ Ｐゴシック" charset="0"/>
                <a:cs typeface="Times New Roman" charset="0"/>
              </a:rPr>
              <a:t>12:2 “</a:t>
            </a:r>
            <a:r>
              <a:rPr lang="zh-CN" altLang="en-US" sz="3600" b="1" i="1" dirty="0">
                <a:solidFill>
                  <a:srgbClr val="FFFFFF"/>
                </a:solidFill>
                <a:latin typeface="Times New Roman" charset="0"/>
                <a:ea typeface="ＭＳ Ｐゴシック" charset="0"/>
                <a:cs typeface="Times New Roman" charset="0"/>
              </a:rPr>
              <a:t>如果来的人是旅客，尽你们所能帮助他；但如果有需要，他也不能和你们住超过两三天。”</a:t>
            </a:r>
          </a:p>
        </p:txBody>
      </p:sp>
    </p:spTree>
    <p:extLst>
      <p:ext uri="{BB962C8B-B14F-4D97-AF65-F5344CB8AC3E}">
        <p14:creationId xmlns:p14="http://schemas.microsoft.com/office/powerpoint/2010/main" val="41608079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179512" y="4343400"/>
            <a:ext cx="8659688"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defRPr/>
            </a:pPr>
            <a:r>
              <a:rPr lang="ru-RU" sz="4000" b="1" i="1" dirty="0">
                <a:solidFill>
                  <a:srgbClr val="FFFFFF"/>
                </a:solidFill>
                <a:latin typeface="Times New Roman" charset="0"/>
                <a:ea typeface="ＭＳ Ｐゴシック" charset="0"/>
              </a:rPr>
              <a:t>"</a:t>
            </a:r>
            <a:r>
              <a:rPr lang="zh-CN" altLang="en-US" sz="4000" b="1" i="1" dirty="0">
                <a:solidFill>
                  <a:srgbClr val="FFFFFF"/>
                </a:solidFill>
                <a:latin typeface="Times New Roman" charset="0"/>
                <a:ea typeface="ＭＳ Ｐゴシック" charset="0"/>
              </a:rPr>
              <a:t>你们白白地得来，</a:t>
            </a:r>
            <a:endParaRPr lang="en-US" altLang="zh-CN" sz="4000" b="1" i="1" dirty="0">
              <a:solidFill>
                <a:srgbClr val="FFFFFF"/>
              </a:solidFill>
              <a:latin typeface="Times New Roman" charset="0"/>
              <a:ea typeface="ＭＳ Ｐゴシック" charset="0"/>
            </a:endParaRPr>
          </a:p>
          <a:p>
            <a:pPr>
              <a:spcBef>
                <a:spcPct val="50000"/>
              </a:spcBef>
              <a:defRPr/>
            </a:pPr>
            <a:r>
              <a:rPr lang="zh-CN" altLang="en-US" sz="4000" b="1" i="1" dirty="0">
                <a:solidFill>
                  <a:srgbClr val="FFFFFF"/>
                </a:solidFill>
                <a:latin typeface="Times New Roman" charset="0"/>
                <a:ea typeface="ＭＳ Ｐゴシック" charset="0"/>
              </a:rPr>
              <a:t>也应当白白地给人。</a:t>
            </a:r>
            <a:r>
              <a:rPr lang="ru-RU" sz="4000" b="1" i="1" dirty="0">
                <a:solidFill>
                  <a:srgbClr val="FFFFFF"/>
                </a:solidFill>
                <a:latin typeface="Times New Roman" charset="0"/>
                <a:ea typeface="ＭＳ Ｐゴシック" charset="0"/>
              </a:rPr>
              <a:t>"</a:t>
            </a:r>
            <a:r>
              <a:rPr lang="en-US" dirty="0">
                <a:solidFill>
                  <a:srgbClr val="FF0000"/>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rPr>
              <a:t>马太</a:t>
            </a:r>
            <a:r>
              <a:rPr lang="en-US" sz="3200" b="1" dirty="0">
                <a:solidFill>
                  <a:srgbClr val="FFFFFF"/>
                </a:solidFill>
                <a:latin typeface="Times New Roman" charset="0"/>
                <a:ea typeface="ＭＳ Ｐゴシック" charset="0"/>
              </a:rPr>
              <a:t>10:8 (</a:t>
            </a:r>
            <a:r>
              <a:rPr lang="en-US" altLang="zh-CN" sz="3200" b="1" dirty="0">
                <a:solidFill>
                  <a:srgbClr val="FFFFFF"/>
                </a:solidFill>
                <a:latin typeface="Times New Roman" charset="0"/>
                <a:ea typeface="ＭＳ Ｐゴシック" charset="0"/>
              </a:rPr>
              <a:t>CNVS</a:t>
            </a:r>
            <a:r>
              <a:rPr lang="en-US" sz="3200" b="1" dirty="0">
                <a:solidFill>
                  <a:srgbClr val="FFFFFF"/>
                </a:solidFill>
                <a:latin typeface="Times New Roman" charset="0"/>
                <a:ea typeface="ＭＳ Ｐゴシック" charset="0"/>
              </a:rPr>
              <a:t>)</a:t>
            </a:r>
            <a:endParaRPr lang="en-US"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2482080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838200" y="3140968"/>
            <a:ext cx="7467600" cy="267765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rPr>
              <a:t>"</a:t>
            </a:r>
            <a:r>
              <a:rPr lang="zh-CN" altLang="en-US" sz="4000" b="1" i="1" dirty="0">
                <a:solidFill>
                  <a:srgbClr val="FFFFFF"/>
                </a:solidFill>
                <a:latin typeface="Times New Roman" charset="0"/>
                <a:ea typeface="ＭＳ Ｐゴシック" charset="0"/>
              </a:rPr>
              <a:t>主为我们舍命，这样，我们就知道甚么是爱；我们也应当为弟兄舍命。</a:t>
            </a:r>
            <a:r>
              <a:rPr lang="ru-RU" sz="4000" b="1" i="1" dirty="0">
                <a:solidFill>
                  <a:srgbClr val="FFFFFF"/>
                </a:solidFill>
                <a:latin typeface="Times New Roman" charset="0"/>
                <a:ea typeface="ＭＳ Ｐゴシック" charset="0"/>
              </a:rPr>
              <a:t>"</a:t>
            </a:r>
            <a:r>
              <a:rPr lang="en-US" dirty="0">
                <a:solidFill>
                  <a:srgbClr val="FF0000"/>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rPr>
              <a:t>约壹 </a:t>
            </a:r>
            <a:r>
              <a:rPr lang="en-US" sz="3200" b="1" dirty="0">
                <a:solidFill>
                  <a:srgbClr val="FFFFFF"/>
                </a:solidFill>
                <a:latin typeface="Times New Roman" charset="0"/>
                <a:ea typeface="ＭＳ Ｐゴシック" charset="0"/>
              </a:rPr>
              <a:t>3:16 (</a:t>
            </a:r>
            <a:r>
              <a:rPr lang="en-US" altLang="zh-CN" sz="3200" b="1" dirty="0">
                <a:solidFill>
                  <a:srgbClr val="FFFFFF"/>
                </a:solidFill>
                <a:latin typeface="Times New Roman" charset="0"/>
                <a:ea typeface="ＭＳ Ｐゴシック" charset="0"/>
              </a:rPr>
              <a:t>CNVS</a:t>
            </a:r>
            <a:r>
              <a:rPr lang="en-US" sz="3200" b="1" dirty="0">
                <a:solidFill>
                  <a:srgbClr val="FFFFFF"/>
                </a:solidFill>
                <a:latin typeface="Times New Roman" charset="0"/>
                <a:ea typeface="ＭＳ Ｐゴシック" charset="0"/>
              </a:rPr>
              <a:t>)</a:t>
            </a:r>
          </a:p>
        </p:txBody>
      </p:sp>
    </p:spTree>
    <p:extLst>
      <p:ext uri="{BB962C8B-B14F-4D97-AF65-F5344CB8AC3E}">
        <p14:creationId xmlns:p14="http://schemas.microsoft.com/office/powerpoint/2010/main" val="37111268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998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587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48343" y="1602007"/>
            <a:ext cx="844288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耶稣虽然成了肉身，但仍然是主，因为</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有许多迷惑人的出来、他们不认耶稣基督是成了肉身来的。这就是那迷惑人、敌基督的。</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8554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约翰二</a:t>
            </a:r>
            <a:r>
              <a:rPr lang="ko-KR" altLang="en-US" sz="88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7-13</a:t>
            </a:r>
          </a:p>
        </p:txBody>
      </p:sp>
    </p:spTree>
    <p:extLst>
      <p:ext uri="{BB962C8B-B14F-4D97-AF65-F5344CB8AC3E}">
        <p14:creationId xmlns:p14="http://schemas.microsoft.com/office/powerpoint/2010/main" val="4293473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584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有许多欺骗人的已经在世上出现，他们否认耶稣基督是成了肉身来的；这就是那骗人的和敌基督的。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7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16548998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你们要小心，不要拆毁我们已经完成的工作，却要得着美满的赏赐。 </a:t>
            </a:r>
            <a:r>
              <a:rPr lang="en-US" altLang="zh-CN" sz="3600" b="1" baseline="30000" dirty="0">
                <a:effectLst>
                  <a:glow rad="127000">
                    <a:schemeClr val="tx1"/>
                  </a:glow>
                </a:effectLst>
                <a:latin typeface="Arial" charset="0"/>
                <a:ea typeface="ＭＳ Ｐゴシック" charset="0"/>
                <a:cs typeface="ＭＳ Ｐゴシック" charset="0"/>
              </a:rPr>
              <a:t>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凡越过基督的教训又不持守的，就没有　神；持守这教训的，就有父和子了。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8-9 </a:t>
            </a:r>
            <a:r>
              <a:rPr lang="zh-CN" altLang="en-US" sz="3600" b="1" cap="small"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827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如果有人到你们那里，不传这教训，你们就不要接待他到家里，也不要问候他；</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11 </a:t>
            </a:r>
            <a:r>
              <a:rPr lang="zh-CN" altLang="en-US" sz="3600" b="1" dirty="0">
                <a:effectLst>
                  <a:glow rad="127000">
                    <a:schemeClr val="tx1"/>
                  </a:glow>
                </a:effectLst>
                <a:latin typeface="Arial" charset="0"/>
                <a:ea typeface="ＭＳ Ｐゴシック" charset="0"/>
                <a:cs typeface="ＭＳ Ｐゴシック" charset="0"/>
              </a:rPr>
              <a:t>因为问候他的，就在他的恶事上有分了。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a:t>
            </a:r>
            <a:r>
              <a:rPr lang="en-US" sz="3600" b="1" dirty="0">
                <a:effectLst>
                  <a:glow rad="127000">
                    <a:schemeClr val="tx1"/>
                  </a:glow>
                </a:effectLst>
                <a:latin typeface="Arial" charset="0"/>
                <a:ea typeface="ＭＳ Ｐゴシック" charset="0"/>
                <a:cs typeface="ＭＳ Ｐゴシック" charset="0"/>
              </a:rPr>
              <a:t>10-11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1188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altLang="zh-CN" sz="3200" b="1" dirty="0">
                <a:solidFill>
                  <a:srgbClr val="FFFFFF"/>
                </a:solidFill>
                <a:latin typeface="Arial" charset="0"/>
                <a:ea typeface="ＭＳ Ｐゴシック" charset="0"/>
                <a:cs typeface="ＭＳ Ｐゴシック" charset="0"/>
              </a:rPr>
              <a:t>《</a:t>
            </a:r>
            <a:r>
              <a:rPr lang="zh-CN" altLang="en-US" sz="3200" b="1" dirty="0">
                <a:solidFill>
                  <a:srgbClr val="FFFFFF"/>
                </a:solidFill>
                <a:latin typeface="Arial" charset="0"/>
                <a:ea typeface="ＭＳ Ｐゴシック" charset="0"/>
                <a:cs typeface="ＭＳ Ｐゴシック" charset="0"/>
              </a:rPr>
              <a:t>约翰二书</a:t>
            </a:r>
            <a:r>
              <a:rPr lang="en-US" altLang="zh-CN" sz="3200" b="1" dirty="0">
                <a:solidFill>
                  <a:srgbClr val="FFFFFF"/>
                </a:solidFill>
                <a:latin typeface="Arial" charset="0"/>
                <a:ea typeface="ＭＳ Ｐゴシック" charset="0"/>
                <a:cs typeface="ＭＳ Ｐゴシック" charset="0"/>
              </a:rPr>
              <a:t>》10</a:t>
            </a:r>
            <a:r>
              <a:rPr lang="zh-CN" altLang="en-US" sz="3200" b="1" dirty="0">
                <a:solidFill>
                  <a:srgbClr val="FFFFFF"/>
                </a:solidFill>
                <a:latin typeface="Arial" charset="0"/>
                <a:ea typeface="ＭＳ Ｐゴシック" charset="0"/>
                <a:cs typeface="ＭＳ Ｐゴシック" charset="0"/>
              </a:rPr>
              <a:t>节的含义</a:t>
            </a:r>
            <a:br>
              <a:rPr lang="zh-CN" altLang="en-US" sz="3200" b="1" dirty="0">
                <a:solidFill>
                  <a:srgbClr val="FFFFFF"/>
                </a:solidFill>
                <a:latin typeface="Arial" charset="0"/>
                <a:ea typeface="ＭＳ Ｐゴシック" charset="0"/>
                <a:cs typeface="ＭＳ Ｐゴシック" charset="0"/>
              </a:rPr>
            </a:br>
            <a:r>
              <a:rPr lang="zh-CN" altLang="en-US" sz="3200" b="1" dirty="0">
                <a:solidFill>
                  <a:srgbClr val="FFFFFF"/>
                </a:solidFill>
                <a:latin typeface="Arial" charset="0"/>
                <a:ea typeface="ＭＳ Ｐゴシック" charset="0"/>
                <a:cs typeface="ＭＳ Ｐゴシック" charset="0"/>
              </a:rPr>
              <a:t>不同观点总结</a:t>
            </a:r>
            <a:endParaRPr lang="en-US" sz="2400" b="1" dirty="0">
              <a:solidFill>
                <a:srgbClr val="FFFFFF"/>
              </a:solidFill>
              <a:latin typeface="Arial" charset="0"/>
              <a:ea typeface="ＭＳ Ｐゴシック" charset="0"/>
              <a:cs typeface="ＭＳ Ｐゴシック" charset="0"/>
            </a:endParaRP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sz="2800" b="1" dirty="0">
                <a:solidFill>
                  <a:srgbClr val="00172E"/>
                </a:solidFill>
                <a:latin typeface="Arial Narrow" charset="0"/>
                <a:ea typeface="宋体" charset="0"/>
                <a:cs typeface="宋体" charset="0"/>
              </a:rPr>
              <a:t>异端教师能否</a:t>
            </a:r>
            <a:r>
              <a:rPr lang="en-US" altLang="zh-CN" sz="2800" b="1" dirty="0">
                <a:solidFill>
                  <a:srgbClr val="00172E"/>
                </a:solidFill>
                <a:latin typeface="Arial Narrow" charset="0"/>
                <a:ea typeface="宋体" charset="0"/>
                <a:cs typeface="宋体" charset="0"/>
              </a:rPr>
              <a: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r>
              <a:rPr lang="zh-CN" altLang="en-US" sz="2000" b="1" u="sng" dirty="0">
                <a:solidFill>
                  <a:srgbClr val="00172E"/>
                </a:solidFill>
                <a:latin typeface="Arial Narrow" charset="0"/>
                <a:ea typeface="宋体" charset="0"/>
                <a:cs typeface="宋体" charset="0"/>
              </a:rPr>
              <a:t>观点</a:t>
            </a:r>
            <a:r>
              <a:rPr lang="en-US" altLang="zh-CN" sz="2000" b="1" dirty="0">
                <a:solidFill>
                  <a:srgbClr val="00172E"/>
                </a:solidFill>
                <a:latin typeface="Arial Narrow" charset="0"/>
                <a:ea typeface="宋体" charset="0"/>
                <a:cs typeface="宋体" charset="0"/>
              </a:rPr>
              <a:t>	</a:t>
            </a:r>
            <a:r>
              <a:rPr lang="zh-CN" altLang="en-US" sz="2000" b="1" u="sng" dirty="0">
                <a:solidFill>
                  <a:srgbClr val="00172E"/>
                </a:solidFill>
                <a:latin typeface="Arial Narrow" charset="0"/>
                <a:ea typeface="宋体" charset="0"/>
                <a:cs typeface="宋体" charset="0"/>
              </a:rPr>
              <a:t>是否能住在信徒家里</a:t>
            </a:r>
            <a:r>
              <a:rPr lang="zh-CN" altLang="en-US" sz="2000" b="1" dirty="0">
                <a:solidFill>
                  <a:srgbClr val="00172E"/>
                </a:solidFill>
                <a:latin typeface="Arial Narrow" charset="0"/>
                <a:ea typeface="宋体" charset="0"/>
                <a:cs typeface="宋体" charset="0"/>
              </a:rPr>
              <a:t>？</a:t>
            </a:r>
            <a:r>
              <a:rPr lang="zh-CN" altLang="en-US" sz="2000" b="1" u="sng" dirty="0">
                <a:solidFill>
                  <a:srgbClr val="00172E"/>
                </a:solidFill>
                <a:latin typeface="Arial Narrow" charset="0"/>
                <a:ea typeface="宋体" charset="0"/>
                <a:cs typeface="宋体" charset="0"/>
              </a:rPr>
              <a:t>是否能进入信徒的家里？</a:t>
            </a:r>
            <a:r>
              <a:rPr lang="zh-CN" altLang="en-US" sz="2000" b="1" dirty="0">
                <a:solidFill>
                  <a:srgbClr val="00172E"/>
                </a:solidFill>
                <a:latin typeface="Arial Narrow" charset="0"/>
                <a:ea typeface="宋体" charset="0"/>
                <a:cs typeface="宋体" charset="0"/>
              </a:rPr>
              <a:t>   </a:t>
            </a:r>
            <a:r>
              <a:rPr lang="zh-CN" altLang="en-US" sz="2000" b="1" u="sng" dirty="0">
                <a:solidFill>
                  <a:srgbClr val="00172E"/>
                </a:solidFill>
                <a:latin typeface="Arial Narrow" charset="0"/>
                <a:ea typeface="宋体" charset="0"/>
                <a:cs typeface="宋体" charset="0"/>
              </a:rPr>
              <a:t>支持者</a:t>
            </a:r>
            <a:endParaRPr lang="en-US" altLang="zh-CN" sz="2000" b="1" u="sng" dirty="0">
              <a:solidFill>
                <a:srgbClr val="00172E"/>
              </a:solidFill>
              <a:latin typeface="Arial Narrow" charset="0"/>
              <a:ea typeface="宋体" charset="0"/>
              <a:cs typeface="宋体" charset="0"/>
            </a:endParaRP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1		</a:t>
            </a:r>
            <a:r>
              <a:rPr lang="zh-CN" altLang="en-US" sz="2000" b="1" dirty="0">
                <a:solidFill>
                  <a:srgbClr val="00172E"/>
                </a:solidFill>
                <a:latin typeface="Arial Narrow" charset="0"/>
                <a:ea typeface="宋体" charset="0"/>
                <a:cs typeface="宋体" charset="0"/>
              </a:rPr>
              <a:t>能</a:t>
            </a:r>
            <a:r>
              <a:rPr lang="en-US" altLang="zh-CN" sz="2000" b="1" dirty="0">
                <a:solidFill>
                  <a:srgbClr val="00172E"/>
                </a:solidFill>
                <a:latin typeface="Arial Narrow" charset="0"/>
                <a:ea typeface="宋体" charset="0"/>
                <a:cs typeface="宋体" charset="0"/>
              </a:rPr>
              <a:t>			</a:t>
            </a:r>
            <a:r>
              <a:rPr lang="zh-CN" altLang="en-US" sz="2000" b="1" dirty="0">
                <a:solidFill>
                  <a:srgbClr val="00172E"/>
                </a:solidFill>
                <a:latin typeface="Arial Narrow" charset="0"/>
                <a:ea typeface="宋体" charset="0"/>
                <a:cs typeface="宋体" charset="0"/>
              </a:rPr>
              <a:t>能</a:t>
            </a:r>
            <a:r>
              <a:rPr lang="en-US" altLang="zh-CN" sz="2000" b="1" dirty="0">
                <a:solidFill>
                  <a:srgbClr val="00172E"/>
                </a:solidFill>
                <a:latin typeface="Arial Narrow" charset="0"/>
                <a:ea typeface="宋体" charset="0"/>
                <a:cs typeface="宋体" charset="0"/>
              </a:rPr>
              <a:t>		John R. Stott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F. F. Bruce</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2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a:t>
            </a:r>
            <a:r>
              <a:rPr lang="zh-CN" altLang="en-US" sz="2000" b="1" dirty="0">
                <a:solidFill>
                  <a:srgbClr val="00172E"/>
                </a:solidFill>
                <a:latin typeface="Arial Narrow" charset="0"/>
                <a:ea typeface="宋体" charset="0"/>
                <a:cs typeface="宋体" charset="0"/>
              </a:rPr>
              <a:t>能</a:t>
            </a:r>
            <a:r>
              <a:rPr lang="en-US" altLang="zh-CN" sz="2000" b="1" dirty="0">
                <a:solidFill>
                  <a:srgbClr val="00172E"/>
                </a:solidFill>
                <a:latin typeface="Arial Narrow" charset="0"/>
                <a:ea typeface="宋体" charset="0"/>
                <a:cs typeface="宋体" charset="0"/>
              </a:rPr>
              <a:t>		Stanley Toussaint</a:t>
            </a:r>
          </a:p>
          <a:p>
            <a:pPr algn="just" eaLnBrk="1" hangingPunct="1">
              <a:buFont typeface="Wingdings" charset="0"/>
              <a:buNone/>
            </a:pPr>
            <a:endParaRPr lang="en-US" altLang="zh-CN" sz="2000" b="1" dirty="0">
              <a:solidFill>
                <a:srgbClr val="00172E"/>
              </a:solidFill>
              <a:latin typeface="Arial Narrow" charset="0"/>
              <a:ea typeface="宋体" charset="0"/>
              <a:cs typeface="宋体" charset="0"/>
            </a:endParaRP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3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		I. Howard Marshall</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4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Rick Griffith</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p:txBody>
      </p:sp>
    </p:spTree>
    <p:extLst>
      <p:ext uri="{BB962C8B-B14F-4D97-AF65-F5344CB8AC3E}">
        <p14:creationId xmlns:p14="http://schemas.microsoft.com/office/powerpoint/2010/main" val="1127116379"/>
      </p:ext>
    </p:extLst>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392363" y="228600"/>
            <a:ext cx="4389437" cy="533400"/>
          </a:xfrm>
          <a:solidFill>
            <a:schemeClr val="tx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关键词</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经文</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918810" y="1406525"/>
            <a:ext cx="1266693"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ea typeface="宋体" charset="0"/>
                <a:cs typeface="宋体" charset="0"/>
              </a:rPr>
              <a:t>关键词</a:t>
            </a:r>
          </a:p>
          <a:p>
            <a:pPr algn="ctr" eaLnBrk="1" hangingPunct="1"/>
            <a:r>
              <a:rPr lang="zh-CN" altLang="en-US" sz="2800" b="1" dirty="0">
                <a:solidFill>
                  <a:srgbClr val="FFFFFF"/>
                </a:solidFill>
                <a:latin typeface="Arial" charset="0"/>
                <a:ea typeface="宋体" charset="0"/>
                <a:cs typeface="宋体" charset="0"/>
              </a:rPr>
              <a:t>极限</a:t>
            </a:r>
          </a:p>
        </p:txBody>
      </p:sp>
      <p:sp>
        <p:nvSpPr>
          <p:cNvPr id="10301" name="Text Box 61"/>
          <p:cNvSpPr txBox="1">
            <a:spLocks noChangeArrowheads="1"/>
          </p:cNvSpPr>
          <p:nvPr/>
        </p:nvSpPr>
        <p:spPr bwMode="auto">
          <a:xfrm>
            <a:off x="304800" y="28956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ea typeface="宋体" charset="0"/>
                <a:cs typeface="宋体" charset="0"/>
              </a:rPr>
              <a:t>关键经文</a:t>
            </a:r>
          </a:p>
          <a:p>
            <a:pPr algn="ctr" eaLnBrk="1" hangingPunct="1"/>
            <a:r>
              <a:rPr lang="zh-CN" altLang="en-US" sz="2800" b="1" dirty="0">
                <a:solidFill>
                  <a:srgbClr val="FFFFFF"/>
                </a:solidFill>
                <a:latin typeface="Arial" charset="0"/>
                <a:ea typeface="宋体" charset="0"/>
                <a:cs typeface="宋体" charset="0"/>
              </a:rPr>
              <a:t>凡越过基督的教训、不常守著的，就没有神；常守这教训的，就有父又有子。</a:t>
            </a:r>
          </a:p>
          <a:p>
            <a:pPr algn="ctr" eaLnBrk="1" hangingPunct="1"/>
            <a:r>
              <a:rPr lang="zh-CN" altLang="en-US" sz="2800" b="1" dirty="0">
                <a:solidFill>
                  <a:srgbClr val="FFFFFF"/>
                </a:solidFill>
                <a:latin typeface="Arial" charset="0"/>
                <a:ea typeface="宋体" charset="0"/>
                <a:cs typeface="宋体" charset="0"/>
              </a:rPr>
              <a:t>若有人到你们那里，不是传这教训，不要接他到家里，也不要问他的安</a:t>
            </a:r>
          </a:p>
          <a:p>
            <a:pPr algn="ctr" eaLnBrk="1" hangingPunct="1"/>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约翰二书第</a:t>
            </a:r>
            <a:r>
              <a:rPr lang="en-US" altLang="zh-CN" sz="2800" b="1" dirty="0">
                <a:solidFill>
                  <a:srgbClr val="FFFFFF"/>
                </a:solidFill>
                <a:latin typeface="Arial" charset="0"/>
                <a:ea typeface="宋体" charset="0"/>
                <a:cs typeface="宋体" charset="0"/>
              </a:rPr>
              <a:t>9</a:t>
            </a:r>
            <a:r>
              <a:rPr lang="zh-CN" altLang="en-US" sz="2800" b="1" dirty="0">
                <a:solidFill>
                  <a:srgbClr val="FFFFFF"/>
                </a:solidFill>
                <a:latin typeface="Arial" charset="0"/>
                <a:ea typeface="宋体" charset="0"/>
                <a:cs typeface="宋体" charset="0"/>
              </a:rPr>
              <a:t>至</a:t>
            </a:r>
            <a:r>
              <a:rPr lang="en-US" altLang="zh-CN" sz="2800" b="1" dirty="0">
                <a:solidFill>
                  <a:srgbClr val="FFFFFF"/>
                </a:solidFill>
                <a:latin typeface="Arial" charset="0"/>
                <a:ea typeface="宋体" charset="0"/>
                <a:cs typeface="宋体" charset="0"/>
              </a:rPr>
              <a:t>10</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extLst>
      <p:ext uri="{BB962C8B-B14F-4D97-AF65-F5344CB8AC3E}">
        <p14:creationId xmlns:p14="http://schemas.microsoft.com/office/powerpoint/2010/main" val="1862039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zh-CN" altLang="en-US" sz="7200" dirty="0"/>
              <a:t>好得令人难以置信的神学</a:t>
            </a:r>
            <a:endParaRPr lang="en-US" sz="7200" dirty="0">
              <a:effectLst>
                <a:glow rad="127000">
                  <a:schemeClr val="bg1"/>
                </a:glow>
              </a:effectLst>
            </a:endParaRPr>
          </a:p>
        </p:txBody>
      </p:sp>
    </p:spTree>
    <p:extLst>
      <p:ext uri="{BB962C8B-B14F-4D97-AF65-F5344CB8AC3E}">
        <p14:creationId xmlns:p14="http://schemas.microsoft.com/office/powerpoint/2010/main" val="2072976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zh-CN" altLang="en-US" sz="6000" dirty="0">
                <a:effectLst>
                  <a:glow rad="127000">
                    <a:schemeClr val="bg1"/>
                  </a:glow>
                </a:effectLst>
              </a:rPr>
              <a:t>“乔伊斯</a:t>
            </a:r>
            <a:r>
              <a:rPr lang="en-US" altLang="zh-CN" sz="6000" dirty="0">
                <a:effectLst>
                  <a:glow rad="127000">
                    <a:schemeClr val="bg1"/>
                  </a:glow>
                </a:effectLst>
              </a:rPr>
              <a:t>·</a:t>
            </a:r>
            <a:r>
              <a:rPr lang="zh-CN" altLang="en-US" sz="6000" dirty="0">
                <a:effectLst>
                  <a:glow rad="127000">
                    <a:schemeClr val="bg1"/>
                  </a:glow>
                </a:effectLst>
              </a:rPr>
              <a:t>梅耶斯</a:t>
            </a:r>
            <a:br>
              <a:rPr lang="en-US" altLang="zh-CN" sz="6000" dirty="0">
                <a:effectLst>
                  <a:glow rad="127000">
                    <a:schemeClr val="bg1"/>
                  </a:glow>
                </a:effectLst>
              </a:rPr>
            </a:br>
            <a:r>
              <a:rPr lang="zh-CN" altLang="en-US" sz="6000" dirty="0">
                <a:effectLst>
                  <a:glow rad="127000">
                    <a:schemeClr val="bg1"/>
                  </a:glow>
                </a:effectLst>
              </a:rPr>
              <a:t>（</a:t>
            </a:r>
            <a:r>
              <a:rPr lang="en-US" sz="6000" dirty="0">
                <a:effectLst>
                  <a:glow rad="127000">
                    <a:schemeClr val="bg1"/>
                  </a:glow>
                </a:effectLst>
              </a:rPr>
              <a:t>Joyce Meyers）</a:t>
            </a:r>
            <a:r>
              <a:rPr lang="zh-CN" altLang="en-US" sz="6000" dirty="0">
                <a:effectLst>
                  <a:glow rad="127000">
                    <a:schemeClr val="bg1"/>
                  </a:glow>
                </a:effectLst>
              </a:rPr>
              <a:t>乘坐她的</a:t>
            </a:r>
            <a:r>
              <a:rPr lang="en-US" altLang="zh-CN" sz="6000" dirty="0">
                <a:effectLst>
                  <a:glow rad="127000">
                    <a:schemeClr val="bg1"/>
                  </a:glow>
                </a:effectLst>
              </a:rPr>
              <a:t>200</a:t>
            </a:r>
            <a:r>
              <a:rPr lang="zh-CN" altLang="en-US" sz="6000" dirty="0">
                <a:effectLst>
                  <a:glow rad="127000">
                    <a:schemeClr val="bg1"/>
                  </a:glow>
                </a:effectLst>
              </a:rPr>
              <a:t>万美元飞机，等等</a:t>
            </a:r>
            <a:r>
              <a:rPr lang="en-US" altLang="zh-CN" sz="6000" dirty="0">
                <a:effectLst>
                  <a:glow rad="127000">
                    <a:schemeClr val="bg1"/>
                  </a:glow>
                </a:effectLst>
              </a:rPr>
              <a:t>…</a:t>
            </a:r>
            <a:r>
              <a:rPr lang="zh-CN" altLang="en-US" sz="6000" dirty="0">
                <a:effectLst>
                  <a:glow rad="127000">
                    <a:schemeClr val="bg1"/>
                  </a:glow>
                </a:effectLst>
              </a:rPr>
              <a:t>”</a:t>
            </a:r>
            <a:endParaRPr lang="en-US" sz="6000" dirty="0">
              <a:effectLst>
                <a:glow rad="127000">
                  <a:schemeClr val="bg1"/>
                </a:glow>
              </a:effectLst>
            </a:endParaRPr>
          </a:p>
        </p:txBody>
      </p:sp>
    </p:spTree>
    <p:extLst>
      <p:ext uri="{BB962C8B-B14F-4D97-AF65-F5344CB8AC3E}">
        <p14:creationId xmlns:p14="http://schemas.microsoft.com/office/powerpoint/2010/main" val="203660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2085387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8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8.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2596</TotalTime>
  <Words>15041</Words>
  <Application>Microsoft Macintosh PowerPoint</Application>
  <PresentationFormat>On-screen Show (4:3)</PresentationFormat>
  <Paragraphs>1389</Paragraphs>
  <Slides>179</Slides>
  <Notes>136</Notes>
  <HiddenSlides>0</HiddenSlides>
  <MMClips>1</MMClips>
  <ScaleCrop>false</ScaleCrop>
  <HeadingPairs>
    <vt:vector size="6" baseType="variant">
      <vt:variant>
        <vt:lpstr>Fonts Used</vt:lpstr>
      </vt:variant>
      <vt:variant>
        <vt:i4>30</vt:i4>
      </vt:variant>
      <vt:variant>
        <vt:lpstr>Theme</vt:lpstr>
      </vt:variant>
      <vt:variant>
        <vt:i4>58</vt:i4>
      </vt:variant>
      <vt:variant>
        <vt:lpstr>Slide Titles</vt:lpstr>
      </vt:variant>
      <vt:variant>
        <vt:i4>179</vt:i4>
      </vt:variant>
    </vt:vector>
  </HeadingPairs>
  <TitlesOfParts>
    <vt:vector size="267" baseType="lpstr">
      <vt:lpstr>26</vt:lpstr>
      <vt:lpstr>Arial Bold</vt:lpstr>
      <vt:lpstr>Aril</vt:lpstr>
      <vt:lpstr>BONES</vt:lpstr>
      <vt:lpstr>Microsoft YaHei UI</vt:lpstr>
      <vt:lpstr>MS Gothic</vt:lpstr>
      <vt:lpstr>MS Gothic</vt:lpstr>
      <vt:lpstr>MS PGothic</vt:lpstr>
      <vt:lpstr>MS PGothic</vt:lpstr>
      <vt:lpstr>PerryGothic Regular</vt:lpstr>
      <vt:lpstr>SimHei</vt:lpstr>
      <vt:lpstr>SimSong</vt:lpstr>
      <vt:lpstr>SimSun</vt:lpstr>
      <vt:lpstr>Times</vt:lpstr>
      <vt:lpstr>ヒラギノ角ゴ Pro W3</vt:lpstr>
      <vt:lpstr>Abadi MT Condensed Extra Bold</vt:lpstr>
      <vt:lpstr>Arial</vt:lpstr>
      <vt:lpstr>Arial Black</vt:lpstr>
      <vt:lpstr>Arial Narrow</vt:lpstr>
      <vt:lpstr>Book Antiqua</vt:lpstr>
      <vt:lpstr>Bradley Hand ITC TT-Bold</vt:lpstr>
      <vt:lpstr>Calibri</vt:lpstr>
      <vt:lpstr>Comic Sans MS</vt:lpstr>
      <vt:lpstr>Impact</vt:lpstr>
      <vt:lpstr>Lucida Bright</vt:lpstr>
      <vt:lpstr>Tahoma</vt:lpstr>
      <vt:lpstr>TekniaGreek</vt:lpstr>
      <vt:lpstr>Times New Roman</vt:lpstr>
      <vt:lpstr>Verdana</vt:lpstr>
      <vt:lpstr>Wingdings</vt:lpstr>
      <vt:lpstr>Dad`s Tie</vt:lpstr>
      <vt:lpstr>1_Dad`s Tie</vt:lpstr>
      <vt:lpstr>Textured</vt:lpstr>
      <vt:lpstr>3_Blank Presentation</vt:lpstr>
      <vt:lpstr>2_Dad`s Tie</vt:lpstr>
      <vt:lpstr>50_Blank Presentation</vt:lpstr>
      <vt:lpstr>1_Default Design</vt:lpstr>
      <vt:lpstr>3_Dad`s Tie</vt:lpstr>
      <vt:lpstr>1_Compass</vt:lpstr>
      <vt:lpstr>51_Blank Presentation</vt:lpstr>
      <vt:lpstr>5_Dad`s Tie</vt:lpstr>
      <vt:lpstr>10_Blank Presentation</vt:lpstr>
      <vt:lpstr>53_Blank Presentation</vt:lpstr>
      <vt:lpstr>6_Office Theme</vt:lpstr>
      <vt:lpstr>21_Blank Presentation</vt:lpstr>
      <vt:lpstr>Glare</vt:lpstr>
      <vt:lpstr>2_Blank Presentation</vt:lpstr>
      <vt:lpstr>Default Design</vt:lpstr>
      <vt:lpstr>7_Dad`s Tie</vt:lpstr>
      <vt:lpstr>4_Dad`s Tie</vt:lpstr>
      <vt:lpstr>9_Dad`s Tie</vt:lpstr>
      <vt:lpstr>1_Earth</vt:lpstr>
      <vt:lpstr>13_Blank Presentation</vt:lpstr>
      <vt:lpstr>Blank Presentation</vt:lpstr>
      <vt:lpstr>1_Blank Presentation</vt:lpstr>
      <vt:lpstr>136_Blank Presentation</vt:lpstr>
      <vt:lpstr>8_Default Design</vt:lpstr>
      <vt:lpstr>7_Default Design</vt:lpstr>
      <vt:lpstr>54_Blank Presentation</vt:lpstr>
      <vt:lpstr>4_Default Design</vt:lpstr>
      <vt:lpstr>2_Compass</vt:lpstr>
      <vt:lpstr>8_Blank Presentation</vt:lpstr>
      <vt:lpstr>35_Blank Presentation</vt:lpstr>
      <vt:lpstr>55_Blank Presentation</vt:lpstr>
      <vt:lpstr>1_Nature</vt:lpstr>
      <vt:lpstr>57_Blank Presentation</vt:lpstr>
      <vt:lpstr>7_Office Theme</vt:lpstr>
      <vt:lpstr>56_Blank Presentation</vt:lpstr>
      <vt:lpstr>12_Dad`s Tie</vt:lpstr>
      <vt:lpstr>117_Blank Presentation</vt:lpstr>
      <vt:lpstr>16_Blank Presentation</vt:lpstr>
      <vt:lpstr>13_Default Design</vt:lpstr>
      <vt:lpstr>19_Blank Presentation</vt:lpstr>
      <vt:lpstr>3_Default Design</vt:lpstr>
      <vt:lpstr>5_Default Design</vt:lpstr>
      <vt:lpstr>8_Office Theme</vt:lpstr>
      <vt:lpstr>13_Dad`s Tie</vt:lpstr>
      <vt:lpstr>8_Dad`s Tie</vt:lpstr>
      <vt:lpstr>6_Default Design</vt:lpstr>
      <vt:lpstr>2_Default Design</vt:lpstr>
      <vt:lpstr>2_Office Theme</vt:lpstr>
      <vt:lpstr>11_Blank Presentation</vt:lpstr>
      <vt:lpstr>12_Blank Presentation</vt:lpstr>
      <vt:lpstr>Columns</vt:lpstr>
      <vt:lpstr>2_Expedition</vt:lpstr>
      <vt:lpstr>Office Theme</vt:lpstr>
      <vt:lpstr>Soaring</vt:lpstr>
      <vt:lpstr>23_Default Design</vt:lpstr>
      <vt:lpstr>约翰二书</vt:lpstr>
      <vt:lpstr>关键字</vt:lpstr>
      <vt:lpstr>主题</vt:lpstr>
      <vt:lpstr>关键节</vt:lpstr>
      <vt:lpstr>PowerPoint Presentation</vt:lpstr>
      <vt:lpstr>国度陈述</vt:lpstr>
      <vt:lpstr>圣约陈述</vt:lpstr>
      <vt:lpstr>救赎陈述</vt:lpstr>
      <vt:lpstr>预言 (主, 神性)</vt:lpstr>
      <vt:lpstr>PowerPoint Presentation</vt:lpstr>
      <vt:lpstr>Acrostic Bible – 2 John</vt:lpstr>
      <vt:lpstr>要有辨识能力</vt:lpstr>
      <vt:lpstr>专题研究时刻…</vt:lpstr>
      <vt:lpstr>福音</vt:lpstr>
      <vt:lpstr>你要怎么样活出福音?</vt:lpstr>
      <vt:lpstr>I. 帮助传真道的人(1-6)。 </vt:lpstr>
      <vt:lpstr>II. 避开传假道的人(7-13)。</vt:lpstr>
      <vt:lpstr>主要思想</vt:lpstr>
      <vt:lpstr>信徒怎么帮助异端?</vt:lpstr>
      <vt:lpstr>Black</vt:lpstr>
      <vt:lpstr> 诺斯底主义： 令人困惑的问题</vt:lpstr>
      <vt:lpstr>诺斯底主义的重要组成部分</vt:lpstr>
      <vt:lpstr>诺斯底主义对于救赎的概念</vt:lpstr>
      <vt:lpstr>犹大的福音</vt:lpstr>
      <vt:lpstr>犹大的福音</vt:lpstr>
      <vt:lpstr>爱任纽 （公元180年）</vt:lpstr>
      <vt:lpstr>尼西亚信经  (公元 325)</vt:lpstr>
      <vt:lpstr>阿里乌斯的异端教义</vt:lpstr>
      <vt:lpstr>阿里乌斯教∶反对者与争论点 </vt:lpstr>
      <vt:lpstr>在尼西亚会议发生了什么事  (公元 325)?</vt:lpstr>
      <vt:lpstr>在尼西亚会议到底发生了什么？</vt:lpstr>
      <vt:lpstr>第一世纪门徒对于神的信仰</vt:lpstr>
      <vt:lpstr>尼西亚会议之前已经有门徒坚信基督是神</vt:lpstr>
      <vt:lpstr>尼西亚信经 (公元 325)</vt:lpstr>
      <vt:lpstr>尼西亚信经 (公元 325)</vt:lpstr>
      <vt:lpstr>尼西亚信经 (公元 325)</vt:lpstr>
      <vt:lpstr>阿里乌斯教义的争议与三位一体论</vt:lpstr>
      <vt:lpstr>阿里乌斯教的复甦</vt:lpstr>
      <vt:lpstr>约翰二书对垒约翰三书</vt:lpstr>
      <vt:lpstr>约翰二书对垒约翰三书</vt:lpstr>
      <vt:lpstr>要有辨识能力</vt:lpstr>
      <vt:lpstr>Lunar New Year Blessing</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“幸运（ Lucky ）”?</vt:lpstr>
      <vt:lpstr>专题研究时刻…</vt:lpstr>
      <vt:lpstr>关键节</vt:lpstr>
      <vt:lpstr>什么是全备的福音?</vt:lpstr>
      <vt:lpstr>全备的福音</vt:lpstr>
      <vt:lpstr>福音</vt:lpstr>
      <vt:lpstr>你要怎么样活出福音?</vt:lpstr>
      <vt:lpstr>新约综览(普通书信 ＋ 关键字)</vt:lpstr>
      <vt:lpstr>新约书中的章节</vt:lpstr>
      <vt:lpstr>新约的电子邮件</vt:lpstr>
      <vt:lpstr>日期</vt:lpstr>
      <vt:lpstr>布朗的主要来源是相信神秘直觉</vt:lpstr>
      <vt:lpstr>起源地/接收者</vt:lpstr>
      <vt:lpstr>谁是那“被检选的夫人与她的孩子"?</vt:lpstr>
      <vt:lpstr>场合</vt:lpstr>
      <vt:lpstr>场合</vt:lpstr>
      <vt:lpstr>你要怎么样活出福音?</vt:lpstr>
      <vt:lpstr>约翰二 1-6</vt:lpstr>
      <vt:lpstr>I. 帮助传真道的人(1-6)。 </vt:lpstr>
      <vt:lpstr>平衡爱和真理</vt:lpstr>
      <vt:lpstr>“ 我这作长老的，写信给蒙拣选的夫人和她的儿女。你们是我在真理中所爱的；不单是我，凡认识真理的， 2 也因为真理的缘故爱你们。这真理在我们里面，也必与我们同在，直到永远。” (约贰1-2 CNVS).</vt:lpstr>
      <vt:lpstr>“愿恩惠、怜悯、平安，从父　神和他儿子耶稣基督在真理和爱中与我们同在。   4 我看见你的儿女中，有人照着我们从父领受的命令在真理中行事，我就非常欣慰。”  (约贰 3-4 CNVS).</vt:lpstr>
      <vt:lpstr>“ 夫人哪，我现在请求你，我们要彼此相爱。我写给你的，不是一条新命令，而是我们从起初就有的。 6 我们要照着他的命令行事，这就是爱。你们从起初所听见的那命令，就是要你们凭着爱心行事。”  (约贰 5-6 CNVS).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你要怎么样活出福音?</vt:lpstr>
      <vt:lpstr>I. 帮助传真道的人(1-6)。 </vt:lpstr>
      <vt:lpstr>约翰二 7-13</vt:lpstr>
      <vt:lpstr>II. 避开传假道的人(7-13)。</vt:lpstr>
      <vt:lpstr>“有许多欺骗人的已经在世上出现，他们否认耶稣基督是成了肉身来的；这就是那骗人的和敌基督的。”  (约贰 7 CNVS).</vt:lpstr>
      <vt:lpstr>“你们要小心，不要拆毁我们已经完成的工作，却要得着美满的赏赐。 9 凡越过基督的教训又不持守的，就没有　神；持守这教训的，就有父和子了。”  (约贰 8-9 ＣＮＶＳ).</vt:lpstr>
      <vt:lpstr>“如果有人到你们那里，不传这教训，你们就不要接待他到家里，也不要问候他； 11 因为问候他的，就在他的恶事上有分了。”  (约贰10-11 ＣＮＶＳ).</vt:lpstr>
      <vt:lpstr>《约翰二书》10节的含义 不同观点总结</vt:lpstr>
      <vt:lpstr>关键词/经文</vt:lpstr>
      <vt:lpstr>好得令人难以置信的神学</vt:lpstr>
      <vt:lpstr>“乔伊斯·梅耶斯 （Joyce Meyers）乘坐她的200万美元飞机，等等…”</vt:lpstr>
      <vt:lpstr>Oprah Winfrey</vt:lpstr>
      <vt:lpstr>乔尔·奥斯汀</vt:lpstr>
      <vt:lpstr>激励演讲</vt:lpstr>
      <vt:lpstr>世界愿景（World Vision）争议</vt:lpstr>
      <vt:lpstr>世界愿景（World Vision）争议</vt:lpstr>
      <vt:lpstr>约翰二书- 概略图</vt:lpstr>
      <vt:lpstr>在关系中跟进（12-13）</vt:lpstr>
      <vt:lpstr>你要怎么样活出福音?</vt:lpstr>
      <vt:lpstr>主要思想</vt:lpstr>
      <vt:lpstr>“因恩典得来的救恩是无法失去的”</vt:lpstr>
      <vt:lpstr>祂应许持守的赏赐 (启示录 3:11b). </vt:lpstr>
      <vt:lpstr>奖励可以丢失！</vt:lpstr>
      <vt:lpstr>今日的产业</vt:lpstr>
      <vt:lpstr>在基督里得着的产业</vt:lpstr>
      <vt:lpstr>君尊义仆的末后统治</vt:lpstr>
      <vt:lpstr>旧约中的产业</vt:lpstr>
      <vt:lpstr>旧约中的产业</vt:lpstr>
      <vt:lpstr>Inheritance in the OT</vt:lpstr>
      <vt:lpstr>Inheritance in the OT</vt:lpstr>
      <vt:lpstr>Inheritance in the OT</vt:lpstr>
      <vt:lpstr>新约中的产业</vt:lpstr>
      <vt:lpstr>两种类型的产业</vt:lpstr>
      <vt:lpstr>在新约里的皇冠</vt:lpstr>
      <vt:lpstr>"不再有黑夜了，他们也不需要灯光或日光了，因为主　神要光照他们。他们要作王， 直到永永远远。"  (22:5 CNV).</vt:lpstr>
      <vt:lpstr>神施加的管教</vt:lpstr>
      <vt:lpstr>PowerPoint Presentation</vt:lpstr>
      <vt:lpstr>我们会与主一同作王！</vt:lpstr>
      <vt:lpstr>老底嘉(启示录. 3:14-22)</vt:lpstr>
      <vt:lpstr>PowerPoint Presentation</vt:lpstr>
      <vt:lpstr>你准备好统治世界了吗？</vt:lpstr>
      <vt:lpstr>基督的通知</vt:lpstr>
      <vt:lpstr>将 来 的 恩 惠 (19-20章)</vt:lpstr>
      <vt:lpstr>启 示 录 20:4</vt:lpstr>
      <vt:lpstr>“岂不知圣徒要审判世界么?” (林前六2上)</vt:lpstr>
      <vt:lpstr>“我们若能坚忍， 就必与他一同作王”  (提后2:12 ＣＮＶＳ)</vt:lpstr>
      <vt:lpstr>"得胜的， 我必定赐他和我一同坐在我的宝座上， 正像我得了胜和我父一同坐在他的宝座上 一样"  (启示录3:21  新译本 ).</vt:lpstr>
      <vt:lpstr>然而，仍然有神的管教。。。</vt:lpstr>
      <vt:lpstr>亚拿尼亚与撒非拉</vt:lpstr>
      <vt:lpstr>信徒可以被“取消资格”</vt:lpstr>
      <vt:lpstr>格林多前11:27-29 (ＣＮＶＳ)</vt:lpstr>
      <vt:lpstr>格林多前11:30-32 (ＣＮＶＳ)</vt:lpstr>
      <vt:lpstr>有至于死的罪 (约壹 5:16-17 CNVS)</vt:lpstr>
      <vt:lpstr>所有的信徒都要穿上基督的公义。</vt:lpstr>
      <vt:lpstr>所有的信徒都会享受天堂。</vt:lpstr>
      <vt:lpstr>耶稣会审判世界。</vt:lpstr>
      <vt:lpstr>耶稣会奖励忠实的信徒。</vt:lpstr>
      <vt:lpstr>活出你的未来！</vt:lpstr>
      <vt:lpstr>你要怎么样活出福音?</vt:lpstr>
      <vt:lpstr>主要思想</vt:lpstr>
      <vt:lpstr>概述</vt:lpstr>
      <vt:lpstr>I. 帮助传真道的人(1-6)。 </vt:lpstr>
      <vt:lpstr>“嗯，查尔斯，当我给你施洗的时候……”</vt:lpstr>
      <vt:lpstr>凡沉入水中的，都属于上帝。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避开传假道的人(7-13)。</vt:lpstr>
      <vt:lpstr>关键词/经文</vt:lpstr>
      <vt:lpstr>总结报告</vt:lpstr>
      <vt:lpstr>Noah</vt:lpstr>
      <vt:lpstr>Noah</vt:lpstr>
      <vt:lpstr>自无神论的制片人 达伦 阿罗诺夫斯基 </vt:lpstr>
      <vt:lpstr>Noah</vt:lpstr>
      <vt:lpstr>对电影“诺亚”的赞美</vt:lpstr>
      <vt:lpstr>对电影“诺亚”的批评</vt:lpstr>
      <vt:lpstr>信徒怎么帮助异端?</vt:lpstr>
      <vt:lpstr>这意味着什么？</vt:lpstr>
      <vt:lpstr>Black</vt:lpstr>
      <vt:lpstr>新约全书讲章链接地址 BibleStudyDownloads.org</vt:lpstr>
      <vt:lpstr>标题</vt:lpstr>
      <vt:lpstr>作者</vt:lpstr>
      <vt:lpstr>特征</vt:lpstr>
      <vt:lpstr>论据</vt:lpstr>
      <vt:lpstr>综合</vt:lpstr>
      <vt:lpstr>PowerPoint Presentation</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125</cp:revision>
  <dcterms:created xsi:type="dcterms:W3CDTF">2010-12-09T09:54:32Z</dcterms:created>
  <dcterms:modified xsi:type="dcterms:W3CDTF">2025-03-14T05:35:56Z</dcterms:modified>
</cp:coreProperties>
</file>