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theme/theme1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9.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2.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4.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5.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6.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7.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8.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9.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0.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2.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3.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4.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5.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6.xml" ContentType="application/vnd.openxmlformats-officedocument.theme+xml"/>
  <Override PartName="/ppt/slideLayouts/slideLayout451.xml" ContentType="application/vnd.openxmlformats-officedocument.presentationml.slideLayout+xml"/>
  <Override PartName="/ppt/theme/theme47.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8.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9.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50.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51.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2.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3.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4.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5.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6.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7.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8.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9.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60.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61.xml" ContentType="application/vnd.openxmlformats-officedocument.theme+xml"/>
  <Override PartName="/ppt/slideLayouts/slideLayout619.xml" ContentType="application/vnd.openxmlformats-officedocument.presentationml.slideLayout+xml"/>
  <Override PartName="/ppt/theme/theme6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6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6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65.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6.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7.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theme/themeOverride4.xml" ContentType="application/vnd.openxmlformats-officedocument.themeOverride+xml"/>
  <Override PartName="/ppt/notesSlides/notesSlide66.xml" ContentType="application/vnd.openxmlformats-officedocument.presentationml.notesSlide+xml"/>
  <Override PartName="/ppt/theme/themeOverride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6.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7.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 id="2147483686" r:id="rId5"/>
    <p:sldMasterId id="2147483712" r:id="rId6"/>
    <p:sldMasterId id="2147483724" r:id="rId7"/>
    <p:sldMasterId id="2147483736" r:id="rId8"/>
    <p:sldMasterId id="2147483751" r:id="rId9"/>
    <p:sldMasterId id="2147483769" r:id="rId10"/>
    <p:sldMasterId id="2147483781" r:id="rId11"/>
    <p:sldMasterId id="2147483783" r:id="rId12"/>
    <p:sldMasterId id="2147483795" r:id="rId13"/>
    <p:sldMasterId id="2147483799" r:id="rId14"/>
    <p:sldMasterId id="2147483811" r:id="rId15"/>
    <p:sldMasterId id="2147483823" r:id="rId16"/>
    <p:sldMasterId id="2147483836" r:id="rId17"/>
    <p:sldMasterId id="2147483848" r:id="rId18"/>
    <p:sldMasterId id="2147483860" r:id="rId19"/>
    <p:sldMasterId id="2147483862" r:id="rId20"/>
    <p:sldMasterId id="2147483886" r:id="rId21"/>
    <p:sldMasterId id="2147483912" r:id="rId22"/>
    <p:sldMasterId id="2147483938" r:id="rId23"/>
    <p:sldMasterId id="2147484024" r:id="rId24"/>
    <p:sldMasterId id="2147484026" r:id="rId25"/>
    <p:sldMasterId id="2147484050" r:id="rId26"/>
    <p:sldMasterId id="2147484062" r:id="rId27"/>
    <p:sldMasterId id="2147484074" r:id="rId28"/>
    <p:sldMasterId id="2147484086" r:id="rId29"/>
    <p:sldMasterId id="2147484110" r:id="rId30"/>
    <p:sldMasterId id="2147484122" r:id="rId31"/>
    <p:sldMasterId id="2147484134" r:id="rId32"/>
    <p:sldMasterId id="2147484147" r:id="rId33"/>
    <p:sldMasterId id="2147484159" r:id="rId34"/>
    <p:sldMasterId id="2147484171" r:id="rId35"/>
    <p:sldMasterId id="2147484183" r:id="rId36"/>
    <p:sldMasterId id="2147484195" r:id="rId37"/>
    <p:sldMasterId id="2147484271" r:id="rId38"/>
    <p:sldMasterId id="2147484283" r:id="rId39"/>
    <p:sldMasterId id="2147484295" r:id="rId40"/>
    <p:sldMasterId id="2147484319" r:id="rId41"/>
    <p:sldMasterId id="2147484331" r:id="rId42"/>
    <p:sldMasterId id="2147484345" r:id="rId43"/>
    <p:sldMasterId id="2147484360" r:id="rId44"/>
    <p:sldMasterId id="2147484373" r:id="rId45"/>
    <p:sldMasterId id="2147484387" r:id="rId46"/>
    <p:sldMasterId id="2147484399" r:id="rId47"/>
    <p:sldMasterId id="2147484401" r:id="rId48"/>
    <p:sldMasterId id="2147484413" r:id="rId49"/>
    <p:sldMasterId id="2147484429" r:id="rId50"/>
    <p:sldMasterId id="2147484442" r:id="rId51"/>
    <p:sldMasterId id="2147484454" r:id="rId52"/>
    <p:sldMasterId id="2147484468" r:id="rId53"/>
    <p:sldMasterId id="2147484482" r:id="rId54"/>
    <p:sldMasterId id="2147484496" r:id="rId55"/>
    <p:sldMasterId id="2147484508" r:id="rId56"/>
    <p:sldMasterId id="2147484520" r:id="rId57"/>
    <p:sldMasterId id="2147484544" r:id="rId58"/>
    <p:sldMasterId id="2147484557" r:id="rId59"/>
    <p:sldMasterId id="2147484582" r:id="rId60"/>
    <p:sldMasterId id="2147484606" r:id="rId61"/>
    <p:sldMasterId id="2147484618" r:id="rId62"/>
    <p:sldMasterId id="2147484620" r:id="rId63"/>
    <p:sldMasterId id="2147484631" r:id="rId64"/>
    <p:sldMasterId id="2147484655" r:id="rId65"/>
    <p:sldMasterId id="2147484667" r:id="rId66"/>
    <p:sldMasterId id="2147484679" r:id="rId67"/>
    <p:sldMasterId id="2147484691" r:id="rId68"/>
    <p:sldMasterId id="2147484705" r:id="rId69"/>
  </p:sldMasterIdLst>
  <p:notesMasterIdLst>
    <p:notesMasterId r:id="rId283"/>
  </p:notesMasterIdLst>
  <p:sldIdLst>
    <p:sldId id="3875" r:id="rId70"/>
    <p:sldId id="3876" r:id="rId71"/>
    <p:sldId id="3877" r:id="rId72"/>
    <p:sldId id="3878" r:id="rId73"/>
    <p:sldId id="3879" r:id="rId74"/>
    <p:sldId id="3880" r:id="rId75"/>
    <p:sldId id="3881" r:id="rId76"/>
    <p:sldId id="3882" r:id="rId77"/>
    <p:sldId id="3883" r:id="rId78"/>
    <p:sldId id="4174" r:id="rId79"/>
    <p:sldId id="4175" r:id="rId80"/>
    <p:sldId id="3884" r:id="rId81"/>
    <p:sldId id="3885" r:id="rId82"/>
    <p:sldId id="3886" r:id="rId83"/>
    <p:sldId id="3887" r:id="rId84"/>
    <p:sldId id="3888" r:id="rId85"/>
    <p:sldId id="1199" r:id="rId86"/>
    <p:sldId id="3889" r:id="rId87"/>
    <p:sldId id="4176" r:id="rId88"/>
    <p:sldId id="1201" r:id="rId89"/>
    <p:sldId id="380" r:id="rId90"/>
    <p:sldId id="282" r:id="rId91"/>
    <p:sldId id="381" r:id="rId92"/>
    <p:sldId id="382" r:id="rId93"/>
    <p:sldId id="383" r:id="rId94"/>
    <p:sldId id="384" r:id="rId95"/>
    <p:sldId id="806" r:id="rId96"/>
    <p:sldId id="386" r:id="rId97"/>
    <p:sldId id="387" r:id="rId98"/>
    <p:sldId id="388" r:id="rId99"/>
    <p:sldId id="389" r:id="rId100"/>
    <p:sldId id="390" r:id="rId101"/>
    <p:sldId id="287" r:id="rId102"/>
    <p:sldId id="391" r:id="rId103"/>
    <p:sldId id="284" r:id="rId104"/>
    <p:sldId id="4184" r:id="rId105"/>
    <p:sldId id="4185" r:id="rId106"/>
    <p:sldId id="4186" r:id="rId107"/>
    <p:sldId id="273" r:id="rId108"/>
    <p:sldId id="4187" r:id="rId109"/>
    <p:sldId id="462" r:id="rId110"/>
    <p:sldId id="376" r:id="rId111"/>
    <p:sldId id="300" r:id="rId112"/>
    <p:sldId id="258" r:id="rId113"/>
    <p:sldId id="4180" r:id="rId114"/>
    <p:sldId id="4188" r:id="rId115"/>
    <p:sldId id="4181" r:id="rId116"/>
    <p:sldId id="1185" r:id="rId117"/>
    <p:sldId id="1183" r:id="rId118"/>
    <p:sldId id="1184" r:id="rId119"/>
    <p:sldId id="4189" r:id="rId120"/>
    <p:sldId id="1221" r:id="rId121"/>
    <p:sldId id="4182" r:id="rId122"/>
    <p:sldId id="4178" r:id="rId123"/>
    <p:sldId id="420" r:id="rId124"/>
    <p:sldId id="421" r:id="rId125"/>
    <p:sldId id="422" r:id="rId126"/>
    <p:sldId id="283" r:id="rId127"/>
    <p:sldId id="279" r:id="rId128"/>
    <p:sldId id="286" r:id="rId129"/>
    <p:sldId id="4179" r:id="rId130"/>
    <p:sldId id="4190" r:id="rId131"/>
    <p:sldId id="4211" r:id="rId132"/>
    <p:sldId id="430" r:id="rId133"/>
    <p:sldId id="4183" r:id="rId134"/>
    <p:sldId id="1223" r:id="rId135"/>
    <p:sldId id="461" r:id="rId136"/>
    <p:sldId id="1209" r:id="rId137"/>
    <p:sldId id="1225" r:id="rId138"/>
    <p:sldId id="302" r:id="rId139"/>
    <p:sldId id="303" r:id="rId140"/>
    <p:sldId id="304" r:id="rId141"/>
    <p:sldId id="311" r:id="rId142"/>
    <p:sldId id="305" r:id="rId143"/>
    <p:sldId id="4194" r:id="rId144"/>
    <p:sldId id="1222" r:id="rId145"/>
    <p:sldId id="1210" r:id="rId146"/>
    <p:sldId id="1226" r:id="rId147"/>
    <p:sldId id="582" r:id="rId148"/>
    <p:sldId id="795" r:id="rId149"/>
    <p:sldId id="432" r:id="rId150"/>
    <p:sldId id="1212" r:id="rId151"/>
    <p:sldId id="352" r:id="rId152"/>
    <p:sldId id="1229" r:id="rId153"/>
    <p:sldId id="4193" r:id="rId154"/>
    <p:sldId id="322" r:id="rId155"/>
    <p:sldId id="323" r:id="rId156"/>
    <p:sldId id="281" r:id="rId157"/>
    <p:sldId id="324" r:id="rId158"/>
    <p:sldId id="276" r:id="rId159"/>
    <p:sldId id="1233" r:id="rId160"/>
    <p:sldId id="1228" r:id="rId161"/>
    <p:sldId id="297" r:id="rId162"/>
    <p:sldId id="4195" r:id="rId163"/>
    <p:sldId id="4196" r:id="rId164"/>
    <p:sldId id="4197" r:id="rId165"/>
    <p:sldId id="375" r:id="rId166"/>
    <p:sldId id="378" r:id="rId167"/>
    <p:sldId id="312" r:id="rId168"/>
    <p:sldId id="313" r:id="rId169"/>
    <p:sldId id="314" r:id="rId170"/>
    <p:sldId id="315" r:id="rId171"/>
    <p:sldId id="458" r:id="rId172"/>
    <p:sldId id="379" r:id="rId173"/>
    <p:sldId id="459" r:id="rId174"/>
    <p:sldId id="460" r:id="rId175"/>
    <p:sldId id="320" r:id="rId176"/>
    <p:sldId id="321" r:id="rId177"/>
    <p:sldId id="4210" r:id="rId178"/>
    <p:sldId id="433" r:id="rId179"/>
    <p:sldId id="1193" r:id="rId180"/>
    <p:sldId id="1247" r:id="rId181"/>
    <p:sldId id="4199" r:id="rId182"/>
    <p:sldId id="1235" r:id="rId183"/>
    <p:sldId id="1234" r:id="rId184"/>
    <p:sldId id="1192" r:id="rId185"/>
    <p:sldId id="1232" r:id="rId186"/>
    <p:sldId id="1231" r:id="rId187"/>
    <p:sldId id="1191" r:id="rId188"/>
    <p:sldId id="1217" r:id="rId189"/>
    <p:sldId id="1236" r:id="rId190"/>
    <p:sldId id="1190" r:id="rId191"/>
    <p:sldId id="1224" r:id="rId192"/>
    <p:sldId id="1211" r:id="rId193"/>
    <p:sldId id="1237" r:id="rId194"/>
    <p:sldId id="435" r:id="rId195"/>
    <p:sldId id="1189" r:id="rId196"/>
    <p:sldId id="1230" r:id="rId197"/>
    <p:sldId id="437" r:id="rId198"/>
    <p:sldId id="4202" r:id="rId199"/>
    <p:sldId id="1239" r:id="rId200"/>
    <p:sldId id="1240" r:id="rId201"/>
    <p:sldId id="1188" r:id="rId202"/>
    <p:sldId id="1213" r:id="rId203"/>
    <p:sldId id="436" r:id="rId204"/>
    <p:sldId id="428" r:id="rId205"/>
    <p:sldId id="1241" r:id="rId206"/>
    <p:sldId id="4209" r:id="rId207"/>
    <p:sldId id="1142" r:id="rId208"/>
    <p:sldId id="1208" r:id="rId209"/>
    <p:sldId id="1214" r:id="rId210"/>
    <p:sldId id="1207" r:id="rId211"/>
    <p:sldId id="306" r:id="rId212"/>
    <p:sldId id="377" r:id="rId213"/>
    <p:sldId id="308" r:id="rId214"/>
    <p:sldId id="309" r:id="rId215"/>
    <p:sldId id="310" r:id="rId216"/>
    <p:sldId id="441" r:id="rId217"/>
    <p:sldId id="442" r:id="rId218"/>
    <p:sldId id="409" r:id="rId219"/>
    <p:sldId id="410" r:id="rId220"/>
    <p:sldId id="443" r:id="rId221"/>
    <p:sldId id="444" r:id="rId222"/>
    <p:sldId id="445" r:id="rId223"/>
    <p:sldId id="446" r:id="rId224"/>
    <p:sldId id="447" r:id="rId225"/>
    <p:sldId id="448" r:id="rId226"/>
    <p:sldId id="449" r:id="rId227"/>
    <p:sldId id="450" r:id="rId228"/>
    <p:sldId id="451" r:id="rId229"/>
    <p:sldId id="452" r:id="rId230"/>
    <p:sldId id="453" r:id="rId231"/>
    <p:sldId id="438" r:id="rId232"/>
    <p:sldId id="393" r:id="rId233"/>
    <p:sldId id="439" r:id="rId234"/>
    <p:sldId id="343" r:id="rId235"/>
    <p:sldId id="454" r:id="rId236"/>
    <p:sldId id="456" r:id="rId237"/>
    <p:sldId id="457" r:id="rId238"/>
    <p:sldId id="455" r:id="rId239"/>
    <p:sldId id="440" r:id="rId240"/>
    <p:sldId id="394" r:id="rId241"/>
    <p:sldId id="395" r:id="rId242"/>
    <p:sldId id="396" r:id="rId243"/>
    <p:sldId id="397" r:id="rId244"/>
    <p:sldId id="398" r:id="rId245"/>
    <p:sldId id="399" r:id="rId246"/>
    <p:sldId id="411" r:id="rId247"/>
    <p:sldId id="412" r:id="rId248"/>
    <p:sldId id="413" r:id="rId249"/>
    <p:sldId id="414" r:id="rId250"/>
    <p:sldId id="415" r:id="rId251"/>
    <p:sldId id="416" r:id="rId252"/>
    <p:sldId id="417" r:id="rId253"/>
    <p:sldId id="400" r:id="rId254"/>
    <p:sldId id="401" r:id="rId255"/>
    <p:sldId id="402" r:id="rId256"/>
    <p:sldId id="403" r:id="rId257"/>
    <p:sldId id="404" r:id="rId258"/>
    <p:sldId id="405" r:id="rId259"/>
    <p:sldId id="406" r:id="rId260"/>
    <p:sldId id="407" r:id="rId261"/>
    <p:sldId id="1206" r:id="rId262"/>
    <p:sldId id="1215" r:id="rId263"/>
    <p:sldId id="1242" r:id="rId264"/>
    <p:sldId id="371" r:id="rId265"/>
    <p:sldId id="1205" r:id="rId266"/>
    <p:sldId id="1244" r:id="rId267"/>
    <p:sldId id="1181" r:id="rId268"/>
    <p:sldId id="289" r:id="rId269"/>
    <p:sldId id="1245" r:id="rId270"/>
    <p:sldId id="4203" r:id="rId271"/>
    <p:sldId id="4204" r:id="rId272"/>
    <p:sldId id="1220" r:id="rId273"/>
    <p:sldId id="4205" r:id="rId274"/>
    <p:sldId id="4206" r:id="rId275"/>
    <p:sldId id="4207" r:id="rId276"/>
    <p:sldId id="4208" r:id="rId277"/>
    <p:sldId id="418" r:id="rId278"/>
    <p:sldId id="4177" r:id="rId279"/>
    <p:sldId id="2011" r:id="rId280"/>
    <p:sldId id="374" r:id="rId281"/>
    <p:sldId id="2012" r:id="rId2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Overvierw" id="{797C4CDB-504C-AD4D-8C57-9839363C385B}">
          <p14:sldIdLst>
            <p14:sldId id="3875"/>
            <p14:sldId id="3876"/>
            <p14:sldId id="3877"/>
            <p14:sldId id="3878"/>
            <p14:sldId id="3879"/>
            <p14:sldId id="3880"/>
            <p14:sldId id="3881"/>
            <p14:sldId id="3882"/>
            <p14:sldId id="3883"/>
            <p14:sldId id="4174"/>
            <p14:sldId id="4175"/>
            <p14:sldId id="3884"/>
            <p14:sldId id="3885"/>
            <p14:sldId id="3886"/>
            <p14:sldId id="3887"/>
            <p14:sldId id="3888"/>
            <p14:sldId id="1199"/>
            <p14:sldId id="3889"/>
            <p14:sldId id="4176"/>
            <p14:sldId id="1201"/>
          </p14:sldIdLst>
        </p14:section>
        <p14:section name="Introduction" id="{A7339AA6-A63F-2B4D-8AF3-4FE662F31528}">
          <p14:sldIdLst>
            <p14:sldId id="380"/>
            <p14:sldId id="282"/>
            <p14:sldId id="381"/>
            <p14:sldId id="382"/>
            <p14:sldId id="383"/>
            <p14:sldId id="384"/>
            <p14:sldId id="806"/>
            <p14:sldId id="386"/>
            <p14:sldId id="387"/>
            <p14:sldId id="388"/>
            <p14:sldId id="389"/>
            <p14:sldId id="390"/>
            <p14:sldId id="287"/>
            <p14:sldId id="391"/>
            <p14:sldId id="284"/>
            <p14:sldId id="4184"/>
            <p14:sldId id="4185"/>
            <p14:sldId id="4186"/>
            <p14:sldId id="273"/>
            <p14:sldId id="4187"/>
            <p14:sldId id="462"/>
            <p14:sldId id="376"/>
            <p14:sldId id="300"/>
            <p14:sldId id="258"/>
          </p14:sldIdLst>
        </p14:section>
        <p14:section name="Sermon" id="{463404F4-E404-E545-BD31-11C7AFAE3EA7}">
          <p14:sldIdLst>
            <p14:sldId id="4180"/>
            <p14:sldId id="4188"/>
            <p14:sldId id="4181"/>
            <p14:sldId id="1185"/>
            <p14:sldId id="1183"/>
            <p14:sldId id="1184"/>
            <p14:sldId id="4189"/>
            <p14:sldId id="1221"/>
            <p14:sldId id="4182"/>
            <p14:sldId id="4178"/>
            <p14:sldId id="420"/>
            <p14:sldId id="421"/>
            <p14:sldId id="422"/>
            <p14:sldId id="283"/>
            <p14:sldId id="279"/>
            <p14:sldId id="286"/>
            <p14:sldId id="4179"/>
            <p14:sldId id="4190"/>
            <p14:sldId id="4211"/>
          </p14:sldIdLst>
        </p14:section>
        <p14:section name="Chapters" id="{A936F449-54A9-D247-9013-0C07766E7F8E}">
          <p14:sldIdLst>
            <p14:sldId id="430"/>
            <p14:sldId id="4183"/>
            <p14:sldId id="1223"/>
            <p14:sldId id="461"/>
            <p14:sldId id="1209"/>
            <p14:sldId id="1225"/>
            <p14:sldId id="302"/>
            <p14:sldId id="303"/>
            <p14:sldId id="304"/>
            <p14:sldId id="311"/>
            <p14:sldId id="305"/>
            <p14:sldId id="4194"/>
            <p14:sldId id="1222"/>
            <p14:sldId id="1210"/>
            <p14:sldId id="1226"/>
            <p14:sldId id="582"/>
            <p14:sldId id="795"/>
            <p14:sldId id="432"/>
            <p14:sldId id="1212"/>
            <p14:sldId id="352"/>
            <p14:sldId id="1229"/>
            <p14:sldId id="4193"/>
            <p14:sldId id="322"/>
            <p14:sldId id="323"/>
            <p14:sldId id="281"/>
            <p14:sldId id="324"/>
            <p14:sldId id="276"/>
            <p14:sldId id="1233"/>
            <p14:sldId id="1228"/>
            <p14:sldId id="297"/>
            <p14:sldId id="4195"/>
            <p14:sldId id="4196"/>
            <p14:sldId id="4197"/>
            <p14:sldId id="375"/>
            <p14:sldId id="378"/>
            <p14:sldId id="312"/>
            <p14:sldId id="313"/>
            <p14:sldId id="314"/>
            <p14:sldId id="315"/>
            <p14:sldId id="458"/>
            <p14:sldId id="379"/>
            <p14:sldId id="459"/>
            <p14:sldId id="460"/>
            <p14:sldId id="320"/>
            <p14:sldId id="321"/>
            <p14:sldId id="4210"/>
            <p14:sldId id="433"/>
            <p14:sldId id="1193"/>
            <p14:sldId id="1247"/>
            <p14:sldId id="4199"/>
            <p14:sldId id="1235"/>
            <p14:sldId id="1234"/>
            <p14:sldId id="1192"/>
            <p14:sldId id="1232"/>
            <p14:sldId id="1231"/>
            <p14:sldId id="1191"/>
            <p14:sldId id="1217"/>
            <p14:sldId id="1236"/>
            <p14:sldId id="1190"/>
            <p14:sldId id="1224"/>
            <p14:sldId id="1211"/>
            <p14:sldId id="1237"/>
            <p14:sldId id="435"/>
            <p14:sldId id="1189"/>
            <p14:sldId id="1230"/>
            <p14:sldId id="437"/>
            <p14:sldId id="4202"/>
            <p14:sldId id="1239"/>
            <p14:sldId id="1240"/>
            <p14:sldId id="1188"/>
            <p14:sldId id="1213"/>
            <p14:sldId id="436"/>
            <p14:sldId id="428"/>
            <p14:sldId id="1241"/>
            <p14:sldId id="4209"/>
            <p14:sldId id="1142"/>
            <p14:sldId id="1208"/>
            <p14:sldId id="1214"/>
            <p14:sldId id="1207"/>
            <p14:sldId id="306"/>
            <p14:sldId id="377"/>
            <p14:sldId id="308"/>
            <p14:sldId id="309"/>
            <p14:sldId id="310"/>
            <p14:sldId id="441"/>
            <p14:sldId id="442"/>
            <p14:sldId id="409"/>
            <p14:sldId id="410"/>
            <p14:sldId id="443"/>
            <p14:sldId id="444"/>
            <p14:sldId id="445"/>
            <p14:sldId id="446"/>
            <p14:sldId id="447"/>
            <p14:sldId id="448"/>
            <p14:sldId id="449"/>
            <p14:sldId id="450"/>
            <p14:sldId id="451"/>
            <p14:sldId id="452"/>
            <p14:sldId id="453"/>
            <p14:sldId id="438"/>
            <p14:sldId id="393"/>
            <p14:sldId id="439"/>
            <p14:sldId id="343"/>
            <p14:sldId id="454"/>
            <p14:sldId id="456"/>
            <p14:sldId id="457"/>
            <p14:sldId id="455"/>
            <p14:sldId id="440"/>
            <p14:sldId id="394"/>
            <p14:sldId id="395"/>
            <p14:sldId id="396"/>
            <p14:sldId id="397"/>
            <p14:sldId id="398"/>
            <p14:sldId id="399"/>
            <p14:sldId id="411"/>
            <p14:sldId id="412"/>
            <p14:sldId id="413"/>
            <p14:sldId id="414"/>
            <p14:sldId id="415"/>
            <p14:sldId id="416"/>
            <p14:sldId id="417"/>
            <p14:sldId id="400"/>
            <p14:sldId id="401"/>
            <p14:sldId id="402"/>
            <p14:sldId id="403"/>
            <p14:sldId id="404"/>
            <p14:sldId id="405"/>
            <p14:sldId id="406"/>
            <p14:sldId id="407"/>
            <p14:sldId id="1206"/>
            <p14:sldId id="1215"/>
            <p14:sldId id="1242"/>
            <p14:sldId id="371"/>
            <p14:sldId id="1205"/>
            <p14:sldId id="1244"/>
            <p14:sldId id="1181"/>
            <p14:sldId id="289"/>
            <p14:sldId id="1245"/>
            <p14:sldId id="4203"/>
          </p14:sldIdLst>
        </p14:section>
        <p14:section name="Conclusion" id="{EE68CF23-2259-4848-91FD-5DCEAD0E7274}">
          <p14:sldIdLst>
            <p14:sldId id="4204"/>
            <p14:sldId id="1220"/>
            <p14:sldId id="4205"/>
            <p14:sldId id="4206"/>
            <p14:sldId id="4207"/>
            <p14:sldId id="4208"/>
            <p14:sldId id="418"/>
            <p14:sldId id="4177"/>
            <p14:sldId id="2011"/>
          </p14:sldIdLst>
        </p14:section>
        <p14:section name="Supplements" id="{6E174EDB-49B8-0044-B4FC-B827452559A8}">
          <p14:sldIdLst>
            <p14:sldId id="374"/>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E10"/>
    <a:srgbClr val="96DB76"/>
    <a:srgbClr val="B25DFF"/>
    <a:srgbClr val="44C6F8"/>
    <a:srgbClr val="F75164"/>
    <a:srgbClr val="2E1B11"/>
    <a:srgbClr val="CC00CC"/>
    <a:srgbClr val="2E1C11"/>
    <a:srgbClr val="669900"/>
    <a:srgbClr val="F6F9F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44"/>
    <p:restoredTop sz="87090"/>
  </p:normalViewPr>
  <p:slideViewPr>
    <p:cSldViewPr>
      <p:cViewPr varScale="1">
        <p:scale>
          <a:sx n="83" d="100"/>
          <a:sy n="83" d="100"/>
        </p:scale>
        <p:origin x="208" y="141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55" d="100"/>
          <a:sy n="55" d="100"/>
        </p:scale>
        <p:origin x="-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85" Type="http://schemas.openxmlformats.org/officeDocument/2006/relationships/slide" Target="slides/slide16.xml"/><Relationship Id="rId150" Type="http://schemas.openxmlformats.org/officeDocument/2006/relationships/slide" Target="slides/slide81.xml"/><Relationship Id="rId171" Type="http://schemas.openxmlformats.org/officeDocument/2006/relationships/slide" Target="slides/slide102.xml"/><Relationship Id="rId192" Type="http://schemas.openxmlformats.org/officeDocument/2006/relationships/slide" Target="slides/slide123.xml"/><Relationship Id="rId206" Type="http://schemas.openxmlformats.org/officeDocument/2006/relationships/slide" Target="slides/slide137.xml"/><Relationship Id="rId227" Type="http://schemas.openxmlformats.org/officeDocument/2006/relationships/slide" Target="slides/slide158.xml"/><Relationship Id="rId248" Type="http://schemas.openxmlformats.org/officeDocument/2006/relationships/slide" Target="slides/slide179.xml"/><Relationship Id="rId269" Type="http://schemas.openxmlformats.org/officeDocument/2006/relationships/slide" Target="slides/slide20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9.xml"/><Relationship Id="rId129" Type="http://schemas.openxmlformats.org/officeDocument/2006/relationships/slide" Target="slides/slide60.xml"/><Relationship Id="rId280" Type="http://schemas.openxmlformats.org/officeDocument/2006/relationships/slide" Target="slides/slide211.xml"/><Relationship Id="rId54" Type="http://schemas.openxmlformats.org/officeDocument/2006/relationships/slideMaster" Target="slideMasters/slideMaster54.xml"/><Relationship Id="rId75" Type="http://schemas.openxmlformats.org/officeDocument/2006/relationships/slide" Target="slides/slide6.xml"/><Relationship Id="rId96" Type="http://schemas.openxmlformats.org/officeDocument/2006/relationships/slide" Target="slides/slide27.xml"/><Relationship Id="rId140" Type="http://schemas.openxmlformats.org/officeDocument/2006/relationships/slide" Target="slides/slide71.xml"/><Relationship Id="rId161" Type="http://schemas.openxmlformats.org/officeDocument/2006/relationships/slide" Target="slides/slide92.xml"/><Relationship Id="rId182" Type="http://schemas.openxmlformats.org/officeDocument/2006/relationships/slide" Target="slides/slide113.xml"/><Relationship Id="rId217"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169.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7.xml"/><Relationship Id="rId130" Type="http://schemas.openxmlformats.org/officeDocument/2006/relationships/slide" Target="slides/slide61.xml"/><Relationship Id="rId151" Type="http://schemas.openxmlformats.org/officeDocument/2006/relationships/slide" Target="slides/slide82.xml"/><Relationship Id="rId172" Type="http://schemas.openxmlformats.org/officeDocument/2006/relationships/slide" Target="slides/slide103.xml"/><Relationship Id="rId193" Type="http://schemas.openxmlformats.org/officeDocument/2006/relationships/slide" Target="slides/slide124.xml"/><Relationship Id="rId207" Type="http://schemas.openxmlformats.org/officeDocument/2006/relationships/slide" Target="slides/slide138.xml"/><Relationship Id="rId228" Type="http://schemas.openxmlformats.org/officeDocument/2006/relationships/slide" Target="slides/slide159.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281" Type="http://schemas.openxmlformats.org/officeDocument/2006/relationships/slide" Target="slides/slide21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20" Type="http://schemas.openxmlformats.org/officeDocument/2006/relationships/slide" Target="slides/slide51.xml"/><Relationship Id="rId141" Type="http://schemas.openxmlformats.org/officeDocument/2006/relationships/slide" Target="slides/slide72.xml"/><Relationship Id="rId7" Type="http://schemas.openxmlformats.org/officeDocument/2006/relationships/slideMaster" Target="slideMasters/slideMaster7.xml"/><Relationship Id="rId162" Type="http://schemas.openxmlformats.org/officeDocument/2006/relationships/slide" Target="slides/slide93.xml"/><Relationship Id="rId183" Type="http://schemas.openxmlformats.org/officeDocument/2006/relationships/slide" Target="slides/slide114.xml"/><Relationship Id="rId218" Type="http://schemas.openxmlformats.org/officeDocument/2006/relationships/slide" Target="slides/slide149.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notesMaster" Target="notesMasters/notesMaster1.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117BA5C-5F3C-4790-8C97-3491F40A1088}" type="datetime1">
              <a:rPr lang="en-US" altLang="en-US"/>
              <a:pPr/>
              <a:t>3/14/25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08DED03-512F-4C4E-9A62-00333F4D0C69}" type="slidenum">
              <a:rPr lang="en-US" altLang="en-US"/>
              <a:pPr/>
              <a:t>‹#›</a:t>
            </a:fld>
            <a:endParaRPr lang="en-US" altLang="en-US"/>
          </a:p>
        </p:txBody>
      </p:sp>
    </p:spTree>
    <p:extLst>
      <p:ext uri="{BB962C8B-B14F-4D97-AF65-F5344CB8AC3E}">
        <p14:creationId xmlns:p14="http://schemas.microsoft.com/office/powerpoint/2010/main" val="256526063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earthlymission.com/gps-tracking-shows-how-much-wolf-packs-avoid-each-others-range/"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3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当你遵循神的旨意时，你会得到真正的需要满足（</a:t>
            </a:r>
            <a:r>
              <a:rPr lang="en-US" altLang="zh-CN" dirty="0"/>
              <a:t>5:4-21 </a:t>
            </a:r>
            <a:r>
              <a:rPr lang="zh-CN" altLang="en-US" dirty="0"/>
              <a:t>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0616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81804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62330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4163151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06524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082539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682423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2372497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43759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7141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通过遵守神的命令和彼此相爱，我们在属灵上保持正道，并获得极大的益处（命令重述）。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1965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08877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31847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0184662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885776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2604297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69006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在充斥着许多关于神的谎言中，你应该做些什么才能保持一致？</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1695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926576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你将不再过一种失败的生活，而是征服世界</a:t>
            </a:r>
            <a:r>
              <a:rPr lang="en-US" altLang="zh-CN" dirty="0"/>
              <a:t>——</a:t>
            </a:r>
            <a:r>
              <a:rPr lang="zh-CN" altLang="en-US" dirty="0"/>
              <a:t>字面意义上！</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2281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182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4D3A5EF-978C-3641-8739-A6FDF2FF88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511776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与其怀疑你现在和永远的状况，不如确信你拥有永生！</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4383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5B7AAF-700A-2546-88AB-8845C540E7D0}" type="slidenum">
              <a:rPr lang="en-US" sz="1200">
                <a:solidFill>
                  <a:srgbClr val="000000"/>
                </a:solidFill>
                <a:latin typeface="Arial" charset="0"/>
              </a:rPr>
              <a:pPr eaLnBrk="1" hangingPunct="1"/>
              <a:t>143</a:t>
            </a:fld>
            <a:endParaRPr lang="en-US" sz="1200">
              <a:solidFill>
                <a:srgbClr val="000000"/>
              </a:solidFill>
              <a:latin typeface="Arial" charset="0"/>
            </a:endParaRPr>
          </a:p>
        </p:txBody>
      </p:sp>
      <p:sp>
        <p:nvSpPr>
          <p:cNvPr id="327682"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defRPr/>
            </a:pPr>
            <a:r>
              <a:rPr lang="en-US" dirty="0">
                <a:latin typeface="+mn-lt"/>
                <a:cs typeface="ＭＳ Ｐゴシック" charset="0"/>
              </a:rPr>
              <a:t>That’s also</a:t>
            </a:r>
            <a:r>
              <a:rPr lang="en-US" i="1" dirty="0">
                <a:latin typeface="+mn-lt"/>
                <a:cs typeface="ＭＳ Ｐゴシック" charset="0"/>
              </a:rPr>
              <a:t> how long </a:t>
            </a:r>
            <a:r>
              <a:rPr lang="en-US" dirty="0">
                <a:latin typeface="+mn-lt"/>
                <a:cs typeface="ＭＳ Ｐゴシック" charset="0"/>
              </a:rPr>
              <a:t>we can stay with him.  He will come back for us, as 1 Thessalonians 4 says</a:t>
            </a:r>
            <a:r>
              <a:rPr lang="en-SG"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这也是我们能与他同在的时间长度。他会为我们而来，正如帖撒罗尼迦前书</a:t>
            </a:r>
            <a:r>
              <a:rPr lang="en-US" altLang="zh-CN" dirty="0"/>
              <a:t>4</a:t>
            </a:r>
            <a:r>
              <a:rPr lang="zh-CN" altLang="en-US" dirty="0"/>
              <a:t>章所说。</a:t>
            </a:r>
          </a:p>
          <a:p>
            <a:pPr eaLnBrk="1" hangingPunct="1">
              <a:defRPr/>
            </a:pPr>
            <a:endParaRPr lang="en-US" dirty="0">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6F067-87D6-6B4D-A892-A0572B950559}" type="slidenum">
              <a:rPr lang="en-US" sz="1200">
                <a:solidFill>
                  <a:prstClr val="black"/>
                </a:solidFill>
              </a:rPr>
              <a:pPr/>
              <a:t>144</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p>
          <a:p>
            <a:pPr>
              <a:defRPr/>
            </a:pPr>
            <a:endParaRPr lang="en-US" dirty="0">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你是否想确信自己拥有永生的礼物，并将“永远”与耶稣同在？耶稣最后一位幸存的朋友约翰给了我们这个承诺</a:t>
            </a:r>
            <a:r>
              <a:rPr lang="en-US" altLang="zh-CN" dirty="0"/>
              <a:t>……</a:t>
            </a:r>
          </a:p>
          <a:p>
            <a:pPr>
              <a:defRPr/>
            </a:pPr>
            <a:endParaRPr lang="en-US" dirty="0"/>
          </a:p>
        </p:txBody>
      </p:sp>
      <p:sp>
        <p:nvSpPr>
          <p:cNvPr id="331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145</a:t>
            </a:fld>
            <a:endParaRPr lang="en-US" sz="1200">
              <a:solidFill>
                <a:srgbClr val="000000"/>
              </a:solidFill>
              <a:latin typeface="Calibri"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p>
          <a:p>
            <a:pPr>
              <a:defRPr/>
            </a:pPr>
            <a:endParaRPr lang="en-SG" dirty="0"/>
          </a:p>
          <a:p>
            <a:r>
              <a:rPr lang="zh-CN" altLang="en-US" dirty="0"/>
              <a:t>你有儿子吗？那么你还有什么？生命！永生！</a:t>
            </a:r>
          </a:p>
          <a:p>
            <a:endParaRPr lang="zh-CN" altLang="en-US" dirty="0"/>
          </a:p>
          <a:p>
            <a:r>
              <a:rPr lang="zh-CN" altLang="en-US" dirty="0"/>
              <a:t>你相信儿子吗？那么你可以知道自己拥有永生</a:t>
            </a:r>
            <a:r>
              <a:rPr lang="en-US" altLang="zh-CN" dirty="0"/>
              <a:t>——</a:t>
            </a:r>
            <a:r>
              <a:rPr lang="zh-CN" altLang="en-US" dirty="0"/>
              <a:t>不是希望有永生， 不是盼望有永生， 不是为了永生而努力，而是知道自己拥有永生。</a:t>
            </a:r>
            <a:br>
              <a:rPr lang="zh-CN" altLang="en-US" dirty="0"/>
            </a:br>
            <a:endParaRPr lang="zh-CN" altLang="en-US" dirty="0"/>
          </a:p>
          <a:p>
            <a:r>
              <a:rPr lang="zh-CN" altLang="en-US" dirty="0"/>
              <a:t>所以，今年圣诞节的问题是，你是否拥有儿子？他邀请你进入他的马槽，可以信靠他，这样你就能“永远”与他同在。</a:t>
            </a:r>
          </a:p>
          <a:p>
            <a:pPr>
              <a:defRPr/>
            </a:pPr>
            <a:endParaRPr lang="en-US" dirty="0"/>
          </a:p>
        </p:txBody>
      </p:sp>
      <p:sp>
        <p:nvSpPr>
          <p:cNvPr id="333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p>
          <a:p>
            <a:pPr>
              <a:defRPr/>
            </a:pPr>
            <a:endParaRPr lang="en-SG" dirty="0">
              <a:latin typeface="+mn-lt"/>
            </a:endParaRPr>
          </a:p>
          <a:p>
            <a:r>
              <a:rPr lang="zh-CN" altLang="en-US" dirty="0"/>
              <a:t>如果你以前没有这样做过，请现在和我一起祷告</a:t>
            </a:r>
            <a:r>
              <a:rPr lang="en-US" altLang="zh-CN" dirty="0"/>
              <a:t>……</a:t>
            </a:r>
          </a:p>
          <a:p>
            <a:endParaRPr lang="en-US" altLang="zh-CN" dirty="0"/>
          </a:p>
          <a:p>
            <a:r>
              <a:rPr lang="zh-CN" altLang="en-US" dirty="0"/>
              <a:t>祷告</a:t>
            </a:r>
          </a:p>
          <a:p>
            <a:endParaRPr lang="zh-CN" altLang="en-US" dirty="0"/>
          </a:p>
          <a:p>
            <a:r>
              <a:rPr lang="zh-CN" altLang="en-US" dirty="0"/>
              <a:t>如果你通过祷告信靠了耶稣，神说你现在拥有永生！你已经开始了你将经历过的最奇妙的冒险。</a:t>
            </a:r>
          </a:p>
          <a:p>
            <a:pPr>
              <a:defRPr/>
            </a:pPr>
            <a:endParaRPr lang="en-US" dirty="0"/>
          </a:p>
        </p:txBody>
      </p:sp>
      <p:sp>
        <p:nvSpPr>
          <p:cNvPr id="335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55A050-C97D-FD4A-A396-44C8DC071F29}" type="slidenum">
              <a:rPr lang="en-GB" sz="1200">
                <a:solidFill>
                  <a:srgbClr val="FFFFFF"/>
                </a:solidFill>
                <a:latin typeface="Comic Sans MS" charset="0"/>
              </a:rPr>
              <a:pPr eaLnBrk="1" hangingPunct="1"/>
              <a:t>149</a:t>
            </a:fld>
            <a:endParaRPr lang="en-GB" sz="1200" dirty="0">
              <a:solidFill>
                <a:srgbClr val="FFFFFF"/>
              </a:solidFill>
              <a:latin typeface="Comic Sans MS"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800730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152</a:t>
            </a:fld>
            <a:endParaRPr lang="en-GB" sz="1200" dirty="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691521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17744-DA80-B34E-B400-D6CBF7C28437}" type="slidenum">
              <a:rPr lang="en-US" sz="1200">
                <a:solidFill>
                  <a:srgbClr val="000000"/>
                </a:solidFill>
                <a:latin typeface="Calibri" charset="0"/>
              </a:rPr>
              <a:pPr eaLnBrk="1" hangingPunct="1"/>
              <a:t>153</a:t>
            </a:fld>
            <a:endParaRPr lang="en-US" sz="1200" dirty="0">
              <a:solidFill>
                <a:srgbClr val="000000"/>
              </a:solidFill>
              <a:latin typeface="Calibri"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320663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154</a:t>
            </a:fld>
            <a:endParaRPr lang="en-GB" sz="1200" dirty="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8286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solidFill>
                  <a:prstClr val="black"/>
                </a:solidFill>
              </a:rPr>
              <a:pPr eaLnBrk="1" hangingPunct="1"/>
              <a:t>21</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155</a:t>
            </a:fld>
            <a:endParaRPr lang="en-GB" sz="1200" dirty="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882822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157</a:t>
            </a:fld>
            <a:endParaRPr lang="en-GB" sz="1200" dirty="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63275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158</a:t>
            </a:fld>
            <a:endParaRPr lang="en-GB" sz="1200" dirty="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672479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159</a:t>
            </a:fld>
            <a:endParaRPr lang="en-US" sz="1200" dirty="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57210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160</a:t>
            </a:fld>
            <a:endParaRPr lang="en-US" sz="1200" dirty="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cs typeface="ＭＳ Ｐゴシック" charset="0"/>
              </a:rPr>
              <a:t>Verse 26</a:t>
            </a:r>
          </a:p>
          <a:p>
            <a:pPr eaLnBrk="1" hangingPunct="1"/>
            <a:r>
              <a:rPr lang="en-US" b="1" dirty="0">
                <a:cs typeface="ＭＳ Ｐゴシック" charset="0"/>
              </a:rPr>
              <a:t>Why did the crowd search for Jesus?</a:t>
            </a:r>
          </a:p>
          <a:p>
            <a:pPr eaLnBrk="1" hangingPunct="1"/>
            <a:r>
              <a:rPr lang="en-US" dirty="0">
                <a:cs typeface="ＭＳ Ｐゴシック" charset="0"/>
              </a:rPr>
              <a:t>The crowd wants follow a prophet who will provide free food and political deliverance. </a:t>
            </a:r>
          </a:p>
          <a:p>
            <a:r>
              <a:rPr lang="zh-CN" altLang="en-US" dirty="0"/>
              <a:t>第</a:t>
            </a:r>
            <a:r>
              <a:rPr lang="en-US" altLang="zh-CN" dirty="0"/>
              <a:t>26</a:t>
            </a:r>
            <a:r>
              <a:rPr lang="zh-CN" altLang="en-US" dirty="0"/>
              <a:t>节</a:t>
            </a:r>
          </a:p>
          <a:p>
            <a:r>
              <a:rPr lang="zh-CN" altLang="en-US" dirty="0"/>
              <a:t>为什么人群寻找耶稣？</a:t>
            </a:r>
          </a:p>
          <a:p>
            <a:r>
              <a:rPr lang="zh-CN" altLang="en-US" dirty="0"/>
              <a:t>人群想要跟随一位能提供免费食物和政治解救的先知。</a:t>
            </a:r>
          </a:p>
          <a:p>
            <a:pPr eaLnBrk="1" hangingPunct="1"/>
            <a:endParaRPr lang="en-US" dirty="0">
              <a:cs typeface="ＭＳ Ｐゴシック" charset="0"/>
            </a:endParaRPr>
          </a:p>
        </p:txBody>
      </p:sp>
    </p:spTree>
    <p:extLst>
      <p:ext uri="{BB962C8B-B14F-4D97-AF65-F5344CB8AC3E}">
        <p14:creationId xmlns:p14="http://schemas.microsoft.com/office/powerpoint/2010/main" val="191567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162</a:t>
            </a:fld>
            <a:endParaRPr lang="en-US" sz="1200" dirty="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814900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prstClr val="black"/>
                </a:solidFill>
                <a:ea typeface="ＭＳ Ｐゴシック" charset="0"/>
                <a:cs typeface="ＭＳ Ｐゴシック" charset="0"/>
              </a:rPr>
              <a:pPr eaLnBrk="1" hangingPunct="1"/>
              <a:t>163</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164</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prstClr val="black"/>
                </a:solidFill>
                <a:ea typeface="ＭＳ Ｐゴシック" charset="0"/>
                <a:cs typeface="ＭＳ Ｐゴシック" charset="0"/>
              </a:rPr>
              <a:pPr eaLnBrk="1" hangingPunct="1"/>
              <a:t>165</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p:cNvSpPr>
          <p:nvPr>
            <p:ph type="sldImg"/>
          </p:nvPr>
        </p:nvSpPr>
        <p:spPr>
          <a:ln/>
        </p:spPr>
      </p:sp>
      <p:sp>
        <p:nvSpPr>
          <p:cNvPr id="429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
        <p:nvSpPr>
          <p:cNvPr id="429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4CA303-F329-3248-84CD-CE354CF0A6E7}"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167</a:t>
            </a:fld>
            <a:endParaRPr lang="en-US" sz="1200" dirty="0">
              <a:solidFill>
                <a:srgbClr val="000000"/>
              </a:solidFill>
              <a:latin typeface="Calibri" charset="0"/>
            </a:endParaRPr>
          </a:p>
        </p:txBody>
      </p:sp>
    </p:spTree>
    <p:extLst>
      <p:ext uri="{BB962C8B-B14F-4D97-AF65-F5344CB8AC3E}">
        <p14:creationId xmlns:p14="http://schemas.microsoft.com/office/powerpoint/2010/main" val="4544890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168</a:t>
            </a:fld>
            <a:endParaRPr lang="en-GB" sz="1200" dirty="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977204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169</a:t>
            </a:fld>
            <a:endParaRPr lang="en-GB" sz="1200" dirty="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7181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170</a:t>
            </a:fld>
            <a:endParaRPr lang="en-US" sz="1200" dirty="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142111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9F945F3-D41B-F644-8D5D-307F4F300C4C}" type="slidenum">
              <a:rPr lang="zh-CN" altLang="en-US" sz="1200">
                <a:solidFill>
                  <a:prstClr val="black"/>
                </a:solidFill>
                <a:ea typeface="ＭＳ Ｐゴシック" charset="0"/>
                <a:cs typeface="ＭＳ Ｐゴシック" charset="0"/>
              </a:rPr>
              <a:pPr eaLnBrk="1" hangingPunct="1"/>
              <a:t>173</a:t>
            </a:fld>
            <a:endParaRPr lang="en-US" altLang="zh-CN" sz="1200">
              <a:solidFill>
                <a:prstClr val="black"/>
              </a:solidFill>
              <a:ea typeface="ＭＳ Ｐゴシック" charset="0"/>
              <a:cs typeface="ＭＳ Ｐゴシック" charset="0"/>
            </a:endParaRPr>
          </a:p>
        </p:txBody>
      </p:sp>
      <p:sp>
        <p:nvSpPr>
          <p:cNvPr id="526338" name="Rectangle 2"/>
          <p:cNvSpPr>
            <a:spLocks noGrp="1" noRot="1" noChangeAspect="1" noChangeArrowheads="1" noTextEdit="1"/>
          </p:cNvSpPr>
          <p:nvPr>
            <p:ph type="sldImg"/>
          </p:nvPr>
        </p:nvSpPr>
        <p:spPr>
          <a:solidFill>
            <a:srgbClr val="FFFFFF"/>
          </a:solidFill>
          <a:ln/>
        </p:spPr>
      </p:sp>
      <p:sp>
        <p:nvSpPr>
          <p:cNvPr id="52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48129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1C8DE19-1066-804E-85D7-F41F3C992FAA}" type="slidenum">
              <a:rPr lang="zh-CN" altLang="en-US" sz="1200">
                <a:solidFill>
                  <a:prstClr val="black"/>
                </a:solidFill>
                <a:ea typeface="ＭＳ Ｐゴシック" charset="0"/>
                <a:cs typeface="ＭＳ Ｐゴシック" charset="0"/>
              </a:rPr>
              <a:pPr eaLnBrk="1" hangingPunct="1"/>
              <a:t>175</a:t>
            </a:fld>
            <a:endParaRPr lang="en-US" altLang="zh-CN" sz="1200">
              <a:solidFill>
                <a:prstClr val="black"/>
              </a:solidFill>
              <a:ea typeface="ＭＳ Ｐゴシック" charset="0"/>
              <a:cs typeface="ＭＳ Ｐゴシック" charset="0"/>
            </a:endParaRPr>
          </a:p>
        </p:txBody>
      </p:sp>
      <p:sp>
        <p:nvSpPr>
          <p:cNvPr id="637954" name="Rectangle 2"/>
          <p:cNvSpPr>
            <a:spLocks noGrp="1" noRot="1" noChangeAspect="1" noChangeArrowheads="1" noTextEdit="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30129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12BB8F69-9411-964B-AEA6-743BFD5A16E3}" type="slidenum">
              <a:rPr lang="zh-CN" altLang="en-US" sz="1200">
                <a:solidFill>
                  <a:prstClr val="black"/>
                </a:solidFill>
                <a:ea typeface="ＭＳ Ｐゴシック" charset="0"/>
                <a:cs typeface="ＭＳ Ｐゴシック" charset="0"/>
              </a:rPr>
              <a:pPr algn="r" eaLnBrk="1" hangingPunct="1"/>
              <a:t>176</a:t>
            </a:fld>
            <a:endParaRPr lang="en-US" altLang="zh-CN" sz="1200">
              <a:solidFill>
                <a:prstClr val="black"/>
              </a:solidFill>
              <a:ea typeface="ＭＳ Ｐゴシック" charset="0"/>
              <a:cs typeface="ＭＳ Ｐゴシック" charset="0"/>
            </a:endParaRPr>
          </a:p>
        </p:txBody>
      </p:sp>
      <p:sp>
        <p:nvSpPr>
          <p:cNvPr id="655362" name="Rectangle 2"/>
          <p:cNvSpPr>
            <a:spLocks noGrp="1" noRot="1" noChangeAspect="1" noChangeArrowheads="1" noTextEdit="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53213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3B884D0E-3888-5648-89F4-B6C19E2F37A8}" type="slidenum">
              <a:rPr lang="zh-CN" altLang="en-US" sz="1200">
                <a:solidFill>
                  <a:prstClr val="black"/>
                </a:solidFill>
                <a:ea typeface="ＭＳ Ｐゴシック" charset="0"/>
                <a:cs typeface="ＭＳ Ｐゴシック" charset="0"/>
              </a:rPr>
              <a:pPr algn="r" eaLnBrk="1" hangingPunct="1"/>
              <a:t>192</a:t>
            </a:fld>
            <a:endParaRPr lang="en-US" altLang="zh-CN" sz="1200">
              <a:solidFill>
                <a:prstClr val="black"/>
              </a:solidFill>
              <a:ea typeface="ＭＳ Ｐゴシック" charset="0"/>
              <a:cs typeface="ＭＳ Ｐゴシック" charset="0"/>
            </a:endParaRPr>
          </a:p>
        </p:txBody>
      </p:sp>
      <p:sp>
        <p:nvSpPr>
          <p:cNvPr id="673794" name="Rectangle 2"/>
          <p:cNvSpPr>
            <a:spLocks noGrp="1" noRot="1" noChangeAspect="1" noChangeArrowheads="1" noTextEdit="1"/>
          </p:cNvSpPr>
          <p:nvPr>
            <p:ph type="sldImg"/>
          </p:nvPr>
        </p:nvSpPr>
        <p:spPr>
          <a:solidFill>
            <a:srgbClr val="FFFFFF"/>
          </a:solidFill>
          <a:ln/>
        </p:spPr>
      </p:sp>
      <p:sp>
        <p:nvSpPr>
          <p:cNvPr id="673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11520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你将不再无目的地生活，而是通过与神交谈，神将引导你。</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9810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7814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solidFill>
                  <a:prstClr val="black"/>
                </a:solidFill>
              </a:rPr>
              <a:pPr eaLnBrk="1" hangingPunct="1"/>
              <a:t>23</a:t>
            </a:fld>
            <a:endParaRPr lang="en-US" sz="1200">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772728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196</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你将不再成为欲望的奴隶，而是得到释放。</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4003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73216239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你将不再被其他事物束缚，而是像小孩子一样信靠神。</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21752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1973677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64993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6918862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endParaRPr lang="en-US" dirty="0">
              <a:latin typeface="Arial" panose="020B0604020202020204" pitchFamily="34" charset="0"/>
              <a:cs typeface="Arial" panose="020B0604020202020204" pitchFamily="34" charset="0"/>
            </a:endParaRPr>
          </a:p>
          <a:p>
            <a:r>
              <a:rPr lang="zh-CN" altLang="en-US" dirty="0"/>
              <a:t>使徒约翰的第一封信告诉我们：</a:t>
            </a:r>
          </a:p>
          <a:p>
            <a:r>
              <a:rPr lang="zh-CN" altLang="en-US" dirty="0"/>
              <a:t>有三种关键的方法可以让我们不再迷失方向</a:t>
            </a:r>
            <a:r>
              <a:rPr lang="en-US" altLang="zh-CN" dirty="0"/>
              <a:t>——</a:t>
            </a:r>
            <a:r>
              <a:rPr lang="zh-CN" altLang="en-US" dirty="0"/>
              <a:t>像羊一样偏离、漂流。</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2942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在如此多关于神的谎言中，你应该做些什么才能保持一致？</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267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solidFill>
                  <a:prstClr val="black"/>
                </a:solidFill>
              </a:rPr>
              <a:pPr eaLnBrk="1" hangingPunct="1"/>
              <a:t>24</a:t>
            </a:fld>
            <a:endParaRPr lang="en-US" sz="1200">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遵循主的话语，这样你就不会迷失（约翰一书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569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为他人而活，而不是为自己而活，这是虚假教义的一个关键特征（</a:t>
            </a:r>
            <a:r>
              <a:rPr lang="en-US" altLang="zh-CN" dirty="0"/>
              <a:t>3:1–5:3 </a:t>
            </a:r>
            <a:r>
              <a:rPr lang="zh-CN" altLang="en-US" dirty="0"/>
              <a:t>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56184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当你遵行神的话语时，你会得到真正的需要满足（</a:t>
            </a:r>
            <a:r>
              <a:rPr lang="en-US" altLang="zh-CN" dirty="0"/>
              <a:t>5:4-21 </a:t>
            </a:r>
            <a:r>
              <a:rPr lang="zh-CN" altLang="en-US" dirty="0"/>
              <a:t>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3567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通过遵守神的命令和彼此相爱，我们在属灵上保持正轨，并从中获得极大的益处（命令重述）。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62047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solidFill>
                  <a:prstClr val="black"/>
                </a:solidFill>
              </a:rPr>
              <a:pPr eaLnBrk="1" hangingPunct="1"/>
              <a:t>209</a:t>
            </a:fld>
            <a:endParaRPr lang="en-US" sz="1200">
              <a:solidFill>
                <a:prstClr val="black"/>
              </a:solidFill>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solidFill>
                  <a:prstClr val="black"/>
                </a:solidFill>
              </a:rPr>
              <a:pPr eaLnBrk="1" hangingPunct="1"/>
              <a:t>25</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solidFill>
                  <a:prstClr val="black"/>
                </a:solidFill>
              </a:rPr>
              <a:pPr eaLnBrk="1" hangingPunct="1"/>
              <a:t>26</a:t>
            </a:fld>
            <a:endParaRPr lang="en-US" sz="1200">
              <a:solidFill>
                <a:prstClr val="black"/>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These 7 churches were neither the largest, nor the most influential cities in Asia Minor.  However, they were strategically located on a key highway that linked them all.  </a:t>
            </a:r>
          </a:p>
          <a:p>
            <a:r>
              <a:rPr lang="en-US" dirty="0">
                <a:latin typeface="Arial" panose="020B0604020202020204" pitchFamily="34" charset="0"/>
                <a:ea typeface="ＭＳ Ｐゴシック" charset="0"/>
                <a:cs typeface="Arial" panose="020B0604020202020204" pitchFamily="34" charset="0"/>
              </a:rPr>
              <a:t>[Animate} From their own locations we understand that they also copied the prophecy and sent these copies to other churches near them.</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这七个教会既不是小亚细亚最大小的城市，也不是最有影响力的城市。然而，它们位于一条连接所有教会的关键公路上，地理位置十分战略性。</a:t>
            </a:r>
            <a:r>
              <a:rPr lang="en-US" altLang="zh-CN" dirty="0"/>
              <a:t>[</a:t>
            </a:r>
            <a:r>
              <a:rPr lang="zh-CN" altLang="en-US" dirty="0"/>
              <a:t>动画</a:t>
            </a:r>
            <a:r>
              <a:rPr lang="en-US" altLang="zh-CN" dirty="0"/>
              <a:t>] </a:t>
            </a:r>
            <a:r>
              <a:rPr lang="zh-CN" altLang="en-US" dirty="0"/>
              <a:t>从它们自身的地理位置来看，我们可以理解它们也复制了这个预言并将副本发送给附近的其他教会。</a:t>
            </a:r>
          </a:p>
          <a:p>
            <a:endParaRPr lang="en-US" dirty="0">
              <a:latin typeface="Arial" panose="020B0604020202020204" pitchFamily="34" charset="0"/>
              <a:ea typeface="ＭＳ Ｐゴシック" charset="0"/>
              <a:cs typeface="Arial" panose="020B0604020202020204" pitchFamily="34"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9A7EA7-73BD-CE45-9B35-B662A4D64E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729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652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solidFill>
                  <a:prstClr val="black"/>
                </a:solidFill>
              </a:rPr>
              <a:pPr eaLnBrk="1" hangingPunct="1"/>
              <a:t>28</a:t>
            </a:fld>
            <a:endParaRPr lang="en-US"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solidFill>
                  <a:prstClr val="black"/>
                </a:solidFill>
              </a:rPr>
              <a:pPr eaLnBrk="1" hangingPunct="1"/>
              <a:t>29</a:t>
            </a:fld>
            <a:endParaRPr lang="en-US"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solidFill>
                  <a:prstClr val="black"/>
                </a:solidFill>
              </a:rPr>
              <a:pPr eaLnBrk="1" hangingPunct="1"/>
              <a:t>30</a:t>
            </a:fld>
            <a:endParaRPr lang="en-US" sz="1200">
              <a:solidFill>
                <a:prstClr val="black"/>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solidFill>
                  <a:prstClr val="black"/>
                </a:solidFill>
              </a:rPr>
              <a:pPr eaLnBrk="1" hangingPunct="1"/>
              <a:t>31</a:t>
            </a:fld>
            <a:endParaRPr lang="en-US" sz="1200">
              <a:solidFill>
                <a:prstClr val="black"/>
              </a:solidFill>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solidFill>
                  <a:prstClr val="black"/>
                </a:solidFill>
              </a:rPr>
              <a:pPr eaLnBrk="1" hangingPunct="1"/>
              <a:t>32</a:t>
            </a:fld>
            <a:endParaRPr lang="en-US" sz="1200">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solidFill>
                  <a:prstClr val="black"/>
                </a:solidFill>
              </a:rPr>
              <a:pPr eaLnBrk="1" hangingPunct="1"/>
              <a:t>34</a:t>
            </a:fld>
            <a:endParaRPr lang="en-US"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solidFill>
                  <a:prstClr val="black"/>
                </a:solidFill>
              </a:rPr>
              <a:pPr eaLnBrk="1" hangingPunct="1"/>
              <a:t>35</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9D2E8B-0A79-44EE-80EA-165428927A6B}"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extLst>
      <p:ext uri="{BB962C8B-B14F-4D97-AF65-F5344CB8AC3E}">
        <p14:creationId xmlns:p14="http://schemas.microsoft.com/office/powerpoint/2010/main" val="149457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0EEE5D-7F64-4586-BA8C-A80AEF7A4CCC}"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extLst>
      <p:ext uri="{BB962C8B-B14F-4D97-AF65-F5344CB8AC3E}">
        <p14:creationId xmlns:p14="http://schemas.microsoft.com/office/powerpoint/2010/main" val="381672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DB75-B1F3-404F-9191-ECBF093084C5}" type="slidenum">
              <a:rPr kumimoji="0" lang="en-US" sz="1200" b="0" i="0" u="none" strike="noStrike" kern="1200" cap="none" spc="0" normalizeH="0" baseline="0" noProof="0" smtClean="0">
                <a:ln>
                  <a:noFill/>
                </a:ln>
                <a:solidFill>
                  <a:srgbClr val="000000"/>
                </a:solidFill>
                <a:effectLst/>
                <a:uLnTx/>
                <a:uFillTx/>
                <a:latin typeface="26"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pitchFamily="34" charset="-128"/>
              <a:cs typeface="+mn-cs"/>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ea typeface="ＭＳ Ｐゴシック" pitchFamily="34" charset="-128"/>
              </a:rPr>
              <a:t>http://www.ccel.org/fathers2/ANF-01/anf01-60.htm#P7477_2003920</a:t>
            </a:r>
          </a:p>
        </p:txBody>
      </p:sp>
    </p:spTree>
    <p:extLst>
      <p:ext uri="{BB962C8B-B14F-4D97-AF65-F5344CB8AC3E}">
        <p14:creationId xmlns:p14="http://schemas.microsoft.com/office/powerpoint/2010/main" val="136869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18016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solidFill>
                  <a:prstClr val="black"/>
                </a:solidFill>
              </a:rPr>
              <a:pPr eaLnBrk="1" hangingPunct="1"/>
              <a:t>40</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98114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41</a:t>
            </a:fld>
            <a:endParaRPr lang="en-US" sz="1200" dirty="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1421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solidFill>
                  <a:prstClr val="black"/>
                </a:solidFill>
              </a:rPr>
              <a:pPr eaLnBrk="1" hangingPunct="1"/>
              <a:t>42</a:t>
            </a:fld>
            <a:endParaRPr lang="en-US"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solidFill>
                  <a:prstClr val="black"/>
                </a:solidFill>
              </a:rPr>
              <a:pPr eaLnBrk="1" hangingPunct="1"/>
              <a:t>43</a:t>
            </a:fld>
            <a:endParaRPr lang="en-US" sz="1200">
              <a:solidFill>
                <a:prstClr val="black"/>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21585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圣经最常将我们比作的动物是羊。你认为为什么会这样呢？</a:t>
            </a:r>
          </a:p>
          <a:p>
            <a:endParaRPr lang="en-US" dirty="0">
              <a:cs typeface="ＭＳ Ｐゴシック" charset="0"/>
            </a:endParaRPr>
          </a:p>
        </p:txBody>
      </p:sp>
    </p:spTree>
    <p:extLst>
      <p:ext uri="{BB962C8B-B14F-4D97-AF65-F5344CB8AC3E}">
        <p14:creationId xmlns:p14="http://schemas.microsoft.com/office/powerpoint/2010/main" val="43763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1293832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羊是群居动物，因此离开羊群会感到孤独。</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221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这里有一只名叫</a:t>
            </a:r>
            <a:r>
              <a:rPr lang="en-US" altLang="zh-CN" dirty="0"/>
              <a:t>Chris</a:t>
            </a:r>
            <a:r>
              <a:rPr lang="zh-CN" altLang="en-US" dirty="0"/>
              <a:t>的羊，它在澳大利亚迷路了。经过大约</a:t>
            </a:r>
            <a:r>
              <a:rPr lang="en-US" altLang="zh-CN" dirty="0"/>
              <a:t>6</a:t>
            </a:r>
            <a:r>
              <a:rPr lang="zh-CN" altLang="en-US" dirty="0"/>
              <a:t>年的漫游，它在</a:t>
            </a:r>
            <a:r>
              <a:rPr lang="en-US" altLang="zh-CN" dirty="0"/>
              <a:t>2015</a:t>
            </a:r>
            <a:r>
              <a:rPr lang="zh-CN" altLang="en-US" dirty="0"/>
              <a:t>年被徒步旅行者发现。正如你从它重达</a:t>
            </a:r>
            <a:r>
              <a:rPr lang="en-US" altLang="zh-CN" dirty="0"/>
              <a:t>90</a:t>
            </a:r>
            <a:r>
              <a:rPr lang="zh-CN" altLang="en-US" dirty="0"/>
              <a:t>磅的厚毛皮上可以看到的那样</a:t>
            </a:r>
            <a:r>
              <a:rPr lang="en-US" altLang="zh-CN" dirty="0"/>
              <a:t>……</a:t>
            </a:r>
          </a:p>
          <a:p>
            <a:endParaRPr lang="en-SG"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73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40000" lnSpcReduction="20000"/>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altLang="zh-CN" b="1" dirty="0"/>
              <a:t>Chris</a:t>
            </a:r>
            <a:r>
              <a:rPr lang="zh-CN" altLang="en-US" b="1" dirty="0"/>
              <a:t>，这只著名的毛茸茸的羊，已去世</a:t>
            </a:r>
            <a:endParaRPr lang="zh-CN" altLang="en-US" dirty="0"/>
          </a:p>
          <a:p>
            <a:r>
              <a:rPr lang="zh-CN" altLang="en-US" b="1" dirty="0"/>
              <a:t>作者：</a:t>
            </a:r>
            <a:r>
              <a:rPr lang="en-US" altLang="zh-CN" b="1" dirty="0"/>
              <a:t>Elizabeth Wolfe </a:t>
            </a:r>
            <a:r>
              <a:rPr lang="zh-CN" altLang="en-US" b="1" dirty="0"/>
              <a:t>和 </a:t>
            </a:r>
            <a:r>
              <a:rPr lang="en-US" altLang="zh-CN" b="1" dirty="0"/>
              <a:t>Saeed Ahmed</a:t>
            </a:r>
            <a:r>
              <a:rPr lang="zh-CN" altLang="en-US" b="1" dirty="0"/>
              <a:t>，</a:t>
            </a:r>
            <a:r>
              <a:rPr lang="en-US" altLang="zh-CN" b="1" dirty="0"/>
              <a:t>CNN</a:t>
            </a:r>
            <a:endParaRPr lang="en-US" altLang="zh-CN" dirty="0"/>
          </a:p>
          <a:p>
            <a:r>
              <a:rPr lang="zh-CN" altLang="en-US" b="1" dirty="0"/>
              <a:t>更新时间：</a:t>
            </a:r>
            <a:r>
              <a:rPr lang="en-US" altLang="zh-CN" b="1" dirty="0"/>
              <a:t>2019</a:t>
            </a:r>
            <a:r>
              <a:rPr lang="zh-CN" altLang="en-US" b="1" dirty="0"/>
              <a:t>年</a:t>
            </a:r>
            <a:r>
              <a:rPr lang="en-US" altLang="zh-CN" b="1" dirty="0"/>
              <a:t>10</a:t>
            </a:r>
            <a:r>
              <a:rPr lang="zh-CN" altLang="en-US" b="1" dirty="0"/>
              <a:t>月</a:t>
            </a:r>
            <a:r>
              <a:rPr lang="en-US" altLang="zh-CN" b="1" dirty="0"/>
              <a:t>22</a:t>
            </a:r>
            <a:r>
              <a:rPr lang="zh-CN" altLang="en-US" b="1" dirty="0"/>
              <a:t>日 </a:t>
            </a:r>
            <a:r>
              <a:rPr lang="en-US" altLang="zh-CN" b="1" dirty="0"/>
              <a:t>16:23 GMT</a:t>
            </a:r>
            <a:r>
              <a:rPr lang="zh-CN" altLang="en-US" b="1" dirty="0"/>
              <a:t>（</a:t>
            </a:r>
            <a:r>
              <a:rPr lang="en-US" altLang="zh-CN" b="1" dirty="0"/>
              <a:t>2023 HKT</a:t>
            </a:r>
            <a:r>
              <a:rPr lang="zh-CN" altLang="en-US" b="1" dirty="0"/>
              <a:t>）</a:t>
            </a:r>
            <a:endParaRPr lang="en-US" altLang="zh-CN" dirty="0"/>
          </a:p>
          <a:p>
            <a:br>
              <a:rPr lang="en-US" altLang="zh-CN" dirty="0"/>
            </a:br>
            <a:endParaRPr lang="en-US" altLang="zh-CN" dirty="0"/>
          </a:p>
          <a:p>
            <a:r>
              <a:rPr lang="en-US" altLang="zh-CN" b="1" dirty="0"/>
              <a:t>Chris</a:t>
            </a:r>
            <a:r>
              <a:rPr lang="zh-CN" altLang="en-US" b="1" dirty="0"/>
              <a:t>，这只羊在小橡树庇护所去世。</a:t>
            </a:r>
            <a:endParaRPr lang="zh-CN" altLang="en-US" dirty="0"/>
          </a:p>
          <a:p>
            <a:br>
              <a:rPr lang="zh-CN" altLang="en-US" dirty="0"/>
            </a:br>
            <a:endParaRPr lang="zh-CN" altLang="en-US" dirty="0"/>
          </a:p>
          <a:p>
            <a:r>
              <a:rPr lang="zh-CN" altLang="en-US" dirty="0"/>
              <a:t>（</a:t>
            </a:r>
            <a:r>
              <a:rPr lang="en-US" altLang="zh-CN" dirty="0"/>
              <a:t>CNN</a:t>
            </a:r>
            <a:r>
              <a:rPr lang="zh-CN" altLang="en-US" dirty="0"/>
              <a:t>）</a:t>
            </a:r>
            <a:r>
              <a:rPr lang="en-US" altLang="zh-CN" dirty="0"/>
              <a:t>Chris</a:t>
            </a:r>
            <a:r>
              <a:rPr lang="zh-CN" altLang="en-US" dirty="0"/>
              <a:t>这只羊过着，我们可以说，是充实且毛茸茸的生活，因其独特的毛发而深受全球粉丝喜爱。</a:t>
            </a:r>
          </a:p>
          <a:p>
            <a:br>
              <a:rPr lang="zh-CN" altLang="en-US" dirty="0"/>
            </a:br>
            <a:endParaRPr lang="zh-CN" altLang="en-US" dirty="0"/>
          </a:p>
          <a:p>
            <a:r>
              <a:rPr lang="zh-CN" altLang="en-US" dirty="0"/>
              <a:t>他在</a:t>
            </a:r>
            <a:r>
              <a:rPr lang="en-US" altLang="zh-CN" dirty="0"/>
              <a:t>2015</a:t>
            </a:r>
            <a:r>
              <a:rPr lang="zh-CN" altLang="en-US" dirty="0"/>
              <a:t>年因其毛发而成名后，便一直住在小橡树庇护所。</a:t>
            </a:r>
          </a:p>
          <a:p>
            <a:r>
              <a:rPr lang="zh-CN" altLang="en-US" dirty="0"/>
              <a:t>尽管</a:t>
            </a:r>
            <a:r>
              <a:rPr lang="en-US" altLang="zh-CN" dirty="0"/>
              <a:t>Chris</a:t>
            </a:r>
            <a:r>
              <a:rPr lang="zh-CN" altLang="en-US" dirty="0"/>
              <a:t>因他那温和的眼神和微微下垂的鼻子等众多可爱的特质而应受到赞赏，但他是在成为世界非官方记录保持者后才广为人知的</a:t>
            </a:r>
            <a:r>
              <a:rPr lang="en-US" altLang="zh-CN" dirty="0"/>
              <a:t>——</a:t>
            </a:r>
            <a:r>
              <a:rPr lang="zh-CN" altLang="en-US" dirty="0"/>
              <a:t>他拥有最重的羊毛。</a:t>
            </a:r>
          </a:p>
          <a:p>
            <a:r>
              <a:rPr lang="zh-CN" altLang="en-US" dirty="0"/>
              <a:t>他在澳大利亚首都堪培拉附近被发现时，毛发已经长得过于茂盛，几乎无法行走。毛重将近</a:t>
            </a:r>
            <a:r>
              <a:rPr lang="en-US" altLang="zh-CN" dirty="0"/>
              <a:t>90</a:t>
            </a:r>
            <a:r>
              <a:rPr lang="zh-CN" altLang="en-US" dirty="0"/>
              <a:t>磅！</a:t>
            </a:r>
          </a:p>
          <a:p>
            <a:r>
              <a:rPr lang="zh-CN" altLang="en-US" dirty="0"/>
              <a:t>当他被发现时，</a:t>
            </a:r>
            <a:r>
              <a:rPr lang="en-US" altLang="zh-CN" dirty="0"/>
              <a:t>Chris</a:t>
            </a:r>
            <a:r>
              <a:rPr lang="zh-CN" altLang="en-US" dirty="0"/>
              <a:t>身上背负了多年的羊毛，使得他走路变得困难。</a:t>
            </a:r>
          </a:p>
          <a:p>
            <a:br>
              <a:rPr lang="zh-CN" altLang="en-US" dirty="0"/>
            </a:br>
            <a:endParaRPr lang="zh-CN" altLang="en-US" dirty="0"/>
          </a:p>
          <a:p>
            <a:r>
              <a:rPr lang="zh-CN" altLang="en-US" dirty="0"/>
              <a:t>小橡树庇护所在周二通过一则</a:t>
            </a:r>
            <a:r>
              <a:rPr lang="en-US" altLang="zh-CN" dirty="0"/>
              <a:t>Facebook</a:t>
            </a:r>
            <a:r>
              <a:rPr lang="zh-CN" altLang="en-US" dirty="0"/>
              <a:t>帖子宣布了这只传奇羊的死讯。</a:t>
            </a:r>
          </a:p>
          <a:p>
            <a:r>
              <a:rPr lang="zh-CN" altLang="en-US" dirty="0"/>
              <a:t>“我们对这只甜美、智慧、友好的灵魂的离世感到心碎，”帖子中写道。</a:t>
            </a:r>
          </a:p>
          <a:p>
            <a:r>
              <a:rPr lang="zh-CN" altLang="en-US" dirty="0"/>
              <a:t>小橡树庇护所特别强调，</a:t>
            </a:r>
            <a:r>
              <a:rPr lang="en-US" altLang="zh-CN" dirty="0"/>
              <a:t>Chris</a:t>
            </a:r>
            <a:r>
              <a:rPr lang="zh-CN" altLang="en-US" dirty="0"/>
              <a:t>不仅仅是一个展览品，而是一个值得尊敬的伙伴。</a:t>
            </a:r>
          </a:p>
          <a:p>
            <a:r>
              <a:rPr lang="zh-CN" altLang="en-US" dirty="0"/>
              <a:t>“他远不止这些，真的远不止这些，”帖子中写道，“我们会记住他的一切</a:t>
            </a:r>
            <a:r>
              <a:rPr lang="en-US" altLang="zh-CN" dirty="0"/>
              <a:t>——</a:t>
            </a:r>
            <a:r>
              <a:rPr lang="zh-CN" altLang="en-US" dirty="0"/>
              <a:t>他是一个人，而不是一个物品</a:t>
            </a:r>
            <a:r>
              <a:rPr lang="en-US" altLang="zh-CN" dirty="0"/>
              <a:t>——</a:t>
            </a:r>
            <a:r>
              <a:rPr lang="zh-CN" altLang="en-US" dirty="0"/>
              <a:t>他与我们同在，而不是为了我们。亲爱的</a:t>
            </a:r>
            <a:r>
              <a:rPr lang="en-US" altLang="zh-CN" dirty="0"/>
              <a:t>Chris</a:t>
            </a:r>
            <a:r>
              <a:rPr lang="zh-CN" altLang="en-US" dirty="0"/>
              <a:t>，安息吧。”</a:t>
            </a:r>
          </a:p>
          <a:p>
            <a:r>
              <a:rPr lang="zh-CN" altLang="en-US" dirty="0"/>
              <a:t>那些希望悼念</a:t>
            </a:r>
            <a:r>
              <a:rPr lang="en-US" altLang="zh-CN" dirty="0"/>
              <a:t>Chris</a:t>
            </a:r>
            <a:r>
              <a:rPr lang="zh-CN" altLang="en-US" dirty="0"/>
              <a:t>的人可以去参观他著名的羊毛，现已在澳大利亚国家博物馆展出。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66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903015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4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SG" dirty="0">
              <a:latin typeface="Arial" panose="020B0604020202020204" pitchFamily="34" charset="0"/>
              <a:cs typeface="Arial" panose="020B0604020202020204" pitchFamily="34" charset="0"/>
            </a:endParaRPr>
          </a:p>
          <a:p>
            <a:r>
              <a:rPr lang="en-US" altLang="zh-CN" b="1" dirty="0"/>
              <a:t>GPS</a:t>
            </a:r>
            <a:r>
              <a:rPr lang="zh-CN" altLang="en-US" b="1" dirty="0"/>
              <a:t>追踪显示狼群如何避开彼此的领地</a:t>
            </a:r>
            <a:endParaRPr lang="zh-CN" altLang="en-US" dirty="0"/>
          </a:p>
          <a:p>
            <a:br>
              <a:rPr lang="zh-CN" altLang="en-US" dirty="0"/>
            </a:br>
            <a:endParaRPr lang="zh-CN" altLang="en-US" dirty="0"/>
          </a:p>
          <a:p>
            <a:r>
              <a:rPr lang="zh-CN" altLang="en-US" dirty="0"/>
              <a:t>“狼群的追踪显示它们如何避免互相的领地”</a:t>
            </a:r>
          </a:p>
          <a:p>
            <a:r>
              <a:rPr lang="zh-CN" altLang="en-US" dirty="0"/>
              <a:t>这张显示在</a:t>
            </a:r>
            <a:r>
              <a:rPr lang="en-US" altLang="zh-CN" b="1" dirty="0"/>
              <a:t>Voyageurs</a:t>
            </a:r>
            <a:r>
              <a:rPr lang="zh-CN" altLang="en-US" b="1" dirty="0"/>
              <a:t>国家公园</a:t>
            </a:r>
            <a:r>
              <a:rPr lang="zh-CN" altLang="en-US" dirty="0"/>
              <a:t>周围六个不同狼群的</a:t>
            </a:r>
            <a:r>
              <a:rPr lang="en-US" altLang="zh-CN" dirty="0"/>
              <a:t>GPS</a:t>
            </a:r>
            <a:r>
              <a:rPr lang="zh-CN" altLang="en-US" dirty="0"/>
              <a:t>追踪图，出自</a:t>
            </a:r>
            <a:r>
              <a:rPr lang="en-US" altLang="zh-CN" b="1" dirty="0"/>
              <a:t>Voyageurs</a:t>
            </a:r>
            <a:r>
              <a:rPr lang="zh-CN" altLang="en-US" b="1" dirty="0"/>
              <a:t>狼项目</a:t>
            </a:r>
            <a:r>
              <a:rPr lang="zh-CN" altLang="en-US" dirty="0"/>
              <a:t>。它是一个很好的例子，展示了狼群通常如何避开彼此的领地。</a:t>
            </a:r>
          </a:p>
          <a:p>
            <a:br>
              <a:rPr lang="zh-CN" altLang="en-US" dirty="0"/>
            </a:br>
            <a:endParaRPr lang="zh-CN" altLang="en-US" dirty="0"/>
          </a:p>
          <a:p>
            <a:r>
              <a:rPr lang="zh-CN" altLang="en-US" dirty="0"/>
              <a:t>在</a:t>
            </a:r>
            <a:r>
              <a:rPr lang="en-US" altLang="zh-CN" dirty="0"/>
              <a:t>Voyageurs</a:t>
            </a:r>
            <a:r>
              <a:rPr lang="zh-CN" altLang="en-US" dirty="0"/>
              <a:t>国家公园，典型的狼群领地大约是</a:t>
            </a:r>
            <a:r>
              <a:rPr lang="en-US" altLang="zh-CN" dirty="0"/>
              <a:t>50-70</a:t>
            </a:r>
            <a:r>
              <a:rPr lang="zh-CN" altLang="en-US" dirty="0"/>
              <a:t>平方英里，但这一面积会随着年份变化而有所不同。所以，这大约是不同颜色标记区域的大小。白线标记了国家公园的边界。</a:t>
            </a:r>
          </a:p>
          <a:p>
            <a:br>
              <a:rPr lang="zh-CN" altLang="en-US" dirty="0"/>
            </a:br>
            <a:endParaRPr lang="zh-CN" altLang="en-US" dirty="0"/>
          </a:p>
          <a:p>
            <a:r>
              <a:rPr lang="zh-CN" altLang="en-US" dirty="0"/>
              <a:t>正如动画所清晰展示的那样，狼群通常避免彼此靠近，除非它们因为食物短缺而发生争斗。当这种情况发生时，它们可能会与其他狼群争斗，以继续保持对某个区域的控制，并争夺该地区的食物资源。</a:t>
            </a:r>
          </a:p>
          <a:p>
            <a:br>
              <a:rPr lang="zh-CN" altLang="en-US" dirty="0"/>
            </a:br>
            <a:endParaRPr lang="zh-CN" altLang="en-US" dirty="0"/>
          </a:p>
          <a:p>
            <a:r>
              <a:rPr lang="zh-CN" altLang="en-US" dirty="0"/>
              <a:t>狼群可能还需要因人类活动而调整领地。当人类清理掉部分自然栖息地时，狼群可能不得不寻找新的路线前往食物来源。这也可能导致狼群之间的冲突，因为它们可能会越过自己的领地边界。</a:t>
            </a:r>
          </a:p>
          <a:p>
            <a:br>
              <a:rPr lang="zh-CN" altLang="en-US" dirty="0"/>
            </a:br>
            <a:endParaRPr lang="zh-CN" altLang="en-US" dirty="0"/>
          </a:p>
          <a:p>
            <a:r>
              <a:rPr lang="en-US" altLang="zh-CN" dirty="0"/>
              <a:t>———————</a:t>
            </a:r>
          </a:p>
          <a:p>
            <a:br>
              <a:rPr lang="en-US" altLang="zh-CN" dirty="0"/>
            </a:br>
            <a:endParaRPr lang="en-US" altLang="zh-CN" dirty="0"/>
          </a:p>
          <a:p>
            <a:r>
              <a:rPr lang="zh-CN" altLang="en-US" dirty="0">
                <a:hlinkClick r:id="rId4"/>
              </a:rPr>
              <a:t>来源链接</a:t>
            </a:r>
            <a:endParaRPr lang="zh-CN" altLang="en-US" dirty="0"/>
          </a:p>
          <a:p>
            <a:r>
              <a:rPr lang="zh-CN" altLang="en-US" dirty="0"/>
              <a:t>访问时间：</a:t>
            </a:r>
            <a:r>
              <a:rPr lang="en-US" altLang="zh-CN" dirty="0"/>
              <a:t>2020</a:t>
            </a:r>
            <a:r>
              <a:rPr lang="zh-CN" altLang="en-US" dirty="0"/>
              <a:t>年</a:t>
            </a:r>
            <a:r>
              <a:rPr lang="en-US" altLang="zh-CN" dirty="0"/>
              <a:t>1</a:t>
            </a:r>
            <a:r>
              <a:rPr lang="zh-CN" altLang="en-US" dirty="0"/>
              <a:t>月</a:t>
            </a:r>
            <a:r>
              <a:rPr lang="en-US" altLang="zh-CN" dirty="0"/>
              <a:t>8</a:t>
            </a:r>
            <a:r>
              <a:rPr lang="zh-CN" altLang="en-US" dirty="0"/>
              <a:t>日</a:t>
            </a:r>
          </a:p>
          <a:p>
            <a:br>
              <a:rPr lang="zh-CN" altLang="en-US" dirty="0"/>
            </a:br>
            <a:endParaRPr lang="zh-CN" altLang="en-US" dirty="0"/>
          </a:p>
          <a:p>
            <a:r>
              <a:rPr lang="zh-CN" altLang="en-US" b="1" dirty="0"/>
              <a:t>关于（</a:t>
            </a:r>
            <a:r>
              <a:rPr lang="en-US" altLang="zh-CN" b="1" dirty="0"/>
              <a:t>2015</a:t>
            </a:r>
            <a:r>
              <a:rPr lang="zh-CN" altLang="en-US" b="1" dirty="0"/>
              <a:t>年开始的</a:t>
            </a:r>
            <a:r>
              <a:rPr lang="en-US" altLang="zh-CN" b="1" dirty="0"/>
              <a:t>Facebook</a:t>
            </a:r>
            <a:r>
              <a:rPr lang="zh-CN" altLang="en-US" b="1" dirty="0"/>
              <a:t>页面）</a:t>
            </a:r>
            <a:endParaRPr lang="zh-CN" altLang="en-US" dirty="0"/>
          </a:p>
          <a:p>
            <a:r>
              <a:rPr lang="en-US" altLang="zh-CN" b="1" dirty="0"/>
              <a:t>Voyageurs</a:t>
            </a:r>
            <a:r>
              <a:rPr lang="zh-CN" altLang="en-US" b="1" dirty="0"/>
              <a:t>狼项目</a:t>
            </a:r>
            <a:r>
              <a:rPr lang="zh-CN" altLang="en-US" dirty="0"/>
              <a:t>研究狼及其猎物（如驼鹿、鹿和海狸）在夏季在</a:t>
            </a:r>
            <a:r>
              <a:rPr lang="en-US" altLang="zh-CN" dirty="0"/>
              <a:t>Voyageurs</a:t>
            </a:r>
            <a:r>
              <a:rPr lang="zh-CN" altLang="en-US" dirty="0"/>
              <a:t>国家公园及其周边的生态环境。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419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lnSpcReduction="10000"/>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a:p>
            <a:endParaRPr lang="en-US" dirty="0">
              <a:latin typeface="Arial" panose="020B0604020202020204" pitchFamily="34" charset="0"/>
              <a:cs typeface="Arial" panose="020B0604020202020204" pitchFamily="34" charset="0"/>
            </a:endParaRPr>
          </a:p>
          <a:p>
            <a:r>
              <a:rPr lang="zh-CN" altLang="en-US" dirty="0"/>
              <a:t>你呢？你曾经被诱导去跟随与圣经相违背的教义吗？</a:t>
            </a:r>
          </a:p>
          <a:p>
            <a:r>
              <a:rPr lang="en-US" altLang="zh-CN" dirty="0"/>
              <a:t>• </a:t>
            </a:r>
            <a:r>
              <a:rPr lang="zh-CN" altLang="en-US" dirty="0"/>
              <a:t>你曾经是否相信过买东西能让你快乐的谎言？它真的让你快乐了吗？这是关于物质的虚假教义。</a:t>
            </a:r>
          </a:p>
          <a:p>
            <a:r>
              <a:rPr lang="en-US" altLang="zh-CN" dirty="0"/>
              <a:t>• </a:t>
            </a:r>
            <a:r>
              <a:rPr lang="zh-CN" altLang="en-US" dirty="0"/>
              <a:t>你是否曾经看过色情内容？它错误地教导了关于性的观念。</a:t>
            </a:r>
          </a:p>
          <a:p>
            <a:r>
              <a:rPr lang="en-US" altLang="zh-CN" dirty="0"/>
              <a:t>• </a:t>
            </a:r>
            <a:r>
              <a:rPr lang="zh-CN" altLang="en-US" dirty="0"/>
              <a:t>你是否曾经在恩典或律法的理解上过于偏向一方？</a:t>
            </a:r>
          </a:p>
          <a:p>
            <a:r>
              <a:rPr lang="en-US" altLang="zh-CN" dirty="0"/>
              <a:t>• </a:t>
            </a:r>
            <a:r>
              <a:rPr lang="zh-CN" altLang="en-US" dirty="0"/>
              <a:t>现在呢？你是否在对神的理解上有任何偏差，或者你现在完全理解神并在每一方面都完全顺服他吗？</a:t>
            </a:r>
          </a:p>
          <a:p>
            <a:r>
              <a:rPr lang="zh-CN" altLang="en-US" dirty="0"/>
              <a:t>所以，你也是容易受虚假教义影响的，对吧？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817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使徒约翰的第一封信告诉我们，防止迷失方向、像羊一样偏离、漂流的三种关键方式。</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9372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normAutofit fontScale="62500" lnSpcReduction="20000"/>
          </a:bodyPr>
          <a:lstStyle/>
          <a:p>
            <a:r>
              <a:rPr lang="en-US" altLang="en-US" sz="2000" dirty="0">
                <a:latin typeface="Arial" pitchFamily="34" charset="0"/>
                <a:ea typeface="ＭＳ Ｐゴシック" pitchFamily="34" charset="-128"/>
              </a:rPr>
              <a:t>Text from Hannah for this chart:</a:t>
            </a:r>
          </a:p>
          <a:p>
            <a:endParaRPr lang="en-US" altLang="en-US" sz="2000" dirty="0">
              <a:latin typeface="Arial" pitchFamily="34" charset="0"/>
              <a:ea typeface="ＭＳ Ｐゴシック" pitchFamily="34" charset="-128"/>
            </a:endParaRPr>
          </a:p>
          <a:p>
            <a:r>
              <a:rPr lang="en-US" altLang="en-US" sz="2000" dirty="0">
                <a:latin typeface="Arial" pitchFamily="34" charset="0"/>
                <a:ea typeface="ＭＳ Ｐゴシック" pitchFamily="34" charset="-128"/>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a:p>
            <a:endParaRPr lang="en-US" altLang="en-US" sz="2000" dirty="0">
              <a:latin typeface="Arial" pitchFamily="34" charset="0"/>
              <a:ea typeface="ＭＳ Ｐゴシック" pitchFamily="34" charset="-128"/>
            </a:endParaRPr>
          </a:p>
          <a:p>
            <a:r>
              <a:rPr lang="zh-CN" altLang="en-US" sz="3200" dirty="0"/>
              <a:t>汉娜对这个图表的文字：</a:t>
            </a:r>
          </a:p>
          <a:p>
            <a:endParaRPr lang="zh-CN" altLang="en-US" sz="3200" dirty="0"/>
          </a:p>
          <a:p>
            <a:r>
              <a:rPr lang="zh-CN" altLang="en-US" sz="3200" dirty="0"/>
              <a:t>“基督教信仰面临着许多对手</a:t>
            </a:r>
            <a:r>
              <a:rPr lang="en-US" altLang="zh-CN" sz="3200" dirty="0"/>
              <a:t>——</a:t>
            </a:r>
            <a:r>
              <a:rPr lang="zh-CN" altLang="en-US" sz="3200" dirty="0"/>
              <a:t>来自国家的威胁、令人不安的假宗教，以及内部的异端。最具威胁的宗教挑战来自诺斯替主义，特别因为它具有知识上的一致性。尽管诺斯替主义似乎为令人困惑的问题提供了答案，但它最终只是将一部分圣经真理与错误混合在一起。”</a:t>
            </a:r>
          </a:p>
          <a:p>
            <a:endParaRPr lang="en-US" altLang="en-US" sz="2000" dirty="0">
              <a:latin typeface="Arial" pitchFamily="34" charset="0"/>
              <a:ea typeface="ＭＳ Ｐゴシック" pitchFamily="34" charset="-128"/>
            </a:endParaRPr>
          </a:p>
          <a:p>
            <a:endParaRPr lang="en-US" altLang="en-US" sz="2000" dirty="0">
              <a:latin typeface="Arial" pitchFamily="34" charset="0"/>
              <a:ea typeface="ＭＳ Ｐゴシック" pitchFamily="34" charset="-128"/>
            </a:endParaRPr>
          </a:p>
        </p:txBody>
      </p:sp>
      <p:sp>
        <p:nvSpPr>
          <p:cNvPr id="28262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9E8856-9282-4118-BC39-DC54D460963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43104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r>
              <a:rPr lang="en-US" altLang="en-US" dirty="0">
                <a:latin typeface="Arial" pitchFamily="34" charset="0"/>
                <a:ea typeface="ＭＳ Ｐゴシック" pitchFamily="34" charset="-128"/>
              </a:rPr>
              <a:t>Text from Hannah for this chart:</a:t>
            </a:r>
          </a:p>
          <a:p>
            <a:r>
              <a:rPr lang="en-US" altLang="en-US" dirty="0">
                <a:latin typeface="Arial" pitchFamily="34" charset="0"/>
                <a:ea typeface="ＭＳ Ｐゴシック" pitchFamily="34" charset="-128"/>
              </a:rPr>
              <a:t>"Gnosticism taught (1) that there is a radical </a:t>
            </a:r>
            <a:r>
              <a:rPr lang="en-US" altLang="en-US" b="1" u="sng" dirty="0">
                <a:latin typeface="Arial" pitchFamily="34" charset="0"/>
                <a:ea typeface="ＭＳ Ｐゴシック" pitchFamily="34" charset="-128"/>
              </a:rPr>
              <a:t>dualism</a:t>
            </a:r>
            <a:r>
              <a:rPr lang="en-US" altLang="en-US" dirty="0">
                <a:latin typeface="Arial" pitchFamily="34" charset="0"/>
                <a:ea typeface="ＭＳ Ｐゴシック" pitchFamily="34" charset="-128"/>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altLang="en-US" b="1" u="sng" dirty="0">
                <a:latin typeface="Arial" pitchFamily="34" charset="0"/>
                <a:ea typeface="ＭＳ Ｐゴシック" pitchFamily="34" charset="-128"/>
              </a:rPr>
              <a:t>emanation</a:t>
            </a:r>
            <a:r>
              <a:rPr lang="en-US" altLang="en-US" dirty="0">
                <a:latin typeface="Arial" pitchFamily="34" charset="0"/>
                <a:ea typeface="ＭＳ Ｐゴシック" pitchFamily="34" charset="-128"/>
              </a:rPr>
              <a:t> from God), and man is a material being with an entrapped spirit; and (3) that through a "secret </a:t>
            </a:r>
            <a:r>
              <a:rPr lang="en-US" altLang="en-US" b="1" u="sng" dirty="0">
                <a:latin typeface="Arial" pitchFamily="34" charset="0"/>
                <a:ea typeface="ＭＳ Ｐゴシック" pitchFamily="34" charset="-128"/>
              </a:rPr>
              <a:t>knowledge</a:t>
            </a:r>
            <a:r>
              <a:rPr lang="en-US" altLang="en-US" dirty="0">
                <a:latin typeface="Arial" pitchFamily="34" charset="0"/>
                <a:ea typeface="ＭＳ Ｐゴシック" pitchFamily="34" charset="-128"/>
              </a:rPr>
              <a:t>," salvation becomes the life of escape from the material confines of the body.”</a:t>
            </a:r>
          </a:p>
          <a:p>
            <a:endParaRPr lang="en-US" altLang="en-US" dirty="0">
              <a:latin typeface="Arial" pitchFamily="34" charset="0"/>
              <a:ea typeface="ＭＳ Ｐゴシック" pitchFamily="34" charset="-128"/>
            </a:endParaRPr>
          </a:p>
          <a:p>
            <a:r>
              <a:rPr lang="zh-CN" altLang="en-US" dirty="0"/>
              <a:t>汉娜对这个图表的文字：</a:t>
            </a:r>
            <a:br>
              <a:rPr lang="zh-CN" altLang="en-US" dirty="0"/>
            </a:br>
            <a:endParaRPr lang="zh-CN" altLang="en-US" dirty="0"/>
          </a:p>
          <a:p>
            <a:r>
              <a:rPr lang="zh-CN" altLang="en-US" dirty="0"/>
              <a:t>“诺斯替主义教义（</a:t>
            </a:r>
            <a:r>
              <a:rPr lang="en-US" altLang="zh-CN" dirty="0"/>
              <a:t>1</a:t>
            </a:r>
            <a:r>
              <a:rPr lang="zh-CN" altLang="en-US" dirty="0"/>
              <a:t>）认为灵与物质之间存在根本的二元对立（神是灵，是至高的善，而物质是邪恶的）；（</a:t>
            </a:r>
            <a:r>
              <a:rPr lang="en-US" altLang="zh-CN" dirty="0"/>
              <a:t>2</a:t>
            </a:r>
            <a:r>
              <a:rPr lang="zh-CN" altLang="en-US" dirty="0"/>
              <a:t>）认为神不可能创造物质，因为物质与神的本性相悖；相反，物质与邪恶的世界是由造物主（神的一个流派）创造的，而人类是一个物质的存在，拥有被束缚的灵魂；（</a:t>
            </a:r>
            <a:r>
              <a:rPr lang="en-US" altLang="zh-CN" dirty="0"/>
              <a:t>3</a:t>
            </a:r>
            <a:r>
              <a:rPr lang="zh-CN" altLang="en-US" dirty="0"/>
              <a:t>）通过‘秘密知识’，救赎成为从身体的物质束缚中逃脱的生命。”</a:t>
            </a:r>
          </a:p>
          <a:p>
            <a:endParaRPr lang="en-US" altLang="en-US" dirty="0">
              <a:latin typeface="Arial" pitchFamily="34" charset="0"/>
              <a:ea typeface="ＭＳ Ｐゴシック" pitchFamily="34" charset="-128"/>
            </a:endParaRPr>
          </a:p>
        </p:txBody>
      </p:sp>
      <p:sp>
        <p:nvSpPr>
          <p:cNvPr id="28365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E0798-E88A-45C3-9C07-EA89BD30709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954835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r>
              <a:rPr lang="en-US" altLang="en-US" dirty="0">
                <a:latin typeface="Arial" pitchFamily="34" charset="0"/>
                <a:ea typeface="ＭＳ Ｐゴシック" pitchFamily="34" charset="-128"/>
              </a:rPr>
              <a:t>Text from Hannah for this chart [animation brackets mine]:</a:t>
            </a:r>
          </a:p>
          <a:p>
            <a:r>
              <a:rPr lang="en-US" altLang="en-US" dirty="0">
                <a:latin typeface="Arial" pitchFamily="34" charset="0"/>
                <a:ea typeface="ＭＳ Ｐゴシック" pitchFamily="34" charset="-128"/>
              </a:rPr>
              <a:t>“Gnosticism</a:t>
            </a:r>
            <a:r>
              <a:rPr lang="fr-FR" altLang="en-US" dirty="0">
                <a:latin typeface="Arial" pitchFamily="34" charset="0"/>
                <a:ea typeface="ＭＳ Ｐゴシック" pitchFamily="34" charset="-128"/>
              </a:rPr>
              <a:t>‘</a:t>
            </a:r>
            <a:r>
              <a:rPr lang="en-US" altLang="en-US" dirty="0">
                <a:latin typeface="Arial" pitchFamily="34" charset="0"/>
                <a:ea typeface="ＭＳ Ｐゴシック" pitchFamily="34" charset="-128"/>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zh-CN" altLang="en-US" dirty="0">
                <a:latin typeface="Arial" pitchFamily="34" charset="0"/>
                <a:ea typeface="ＭＳ Ｐゴシック" pitchFamily="34" charset="-128"/>
              </a:rPr>
              <a:t> </a:t>
            </a:r>
            <a:endParaRPr lang="en-US" altLang="zh-CN" dirty="0">
              <a:latin typeface="Arial" pitchFamily="34" charset="0"/>
              <a:ea typeface="ＭＳ Ｐゴシック" pitchFamily="34" charset="-128"/>
            </a:endParaRPr>
          </a:p>
          <a:p>
            <a:endParaRPr lang="en-US" altLang="en-US" dirty="0">
              <a:latin typeface="Arial" pitchFamily="34" charset="0"/>
              <a:ea typeface="ＭＳ Ｐゴシック" pitchFamily="34" charset="-128"/>
            </a:endParaRPr>
          </a:p>
          <a:p>
            <a:r>
              <a:rPr lang="zh-CN" altLang="en-US" dirty="0">
                <a:solidFill>
                  <a:srgbClr val="0E0E0E"/>
                </a:solidFill>
                <a:effectLst/>
                <a:latin typeface=".SF NS"/>
              </a:rPr>
              <a:t>汉娜对这个图表的文字：</a:t>
            </a:r>
            <a:br>
              <a:rPr lang="zh-CN" altLang="en-US" dirty="0">
                <a:solidFill>
                  <a:srgbClr val="0E0E0E"/>
                </a:solidFill>
                <a:effectLst/>
                <a:latin typeface=".SF NS"/>
              </a:rPr>
            </a:br>
            <a:endParaRPr lang="zh-CN" altLang="en-US" dirty="0">
              <a:solidFill>
                <a:srgbClr val="0E0E0E"/>
              </a:solidFill>
              <a:effectLst/>
              <a:latin typeface=".SF NS"/>
            </a:endParaRPr>
          </a:p>
          <a:p>
            <a:r>
              <a:rPr lang="zh-CN" altLang="en-US" dirty="0">
                <a:solidFill>
                  <a:srgbClr val="0E0E0E"/>
                </a:solidFill>
                <a:effectLst/>
                <a:latin typeface=".SF NS"/>
              </a:rPr>
              <a:t>“诺斯替主义的救赎观念如下：神没有创造这个世界，</a:t>
            </a:r>
            <a:r>
              <a:rPr lang="en-US" altLang="zh-CN" dirty="0">
                <a:solidFill>
                  <a:srgbClr val="0E0E0E"/>
                </a:solidFill>
                <a:effectLst/>
                <a:latin typeface=".SF NS"/>
              </a:rPr>
              <a:t>[1] </a:t>
            </a:r>
            <a:r>
              <a:rPr lang="zh-CN" altLang="en-US" dirty="0">
                <a:solidFill>
                  <a:srgbClr val="0E0E0E"/>
                </a:solidFill>
                <a:effectLst/>
                <a:latin typeface=".SF NS"/>
              </a:rPr>
              <a:t>而是一个较低但强大的存在（造物主）创造了这个邪恶的世界，</a:t>
            </a:r>
            <a:r>
              <a:rPr lang="en-US" altLang="zh-CN" dirty="0">
                <a:solidFill>
                  <a:srgbClr val="0E0E0E"/>
                </a:solidFill>
                <a:effectLst/>
                <a:latin typeface=".SF NS"/>
              </a:rPr>
              <a:t>[2] </a:t>
            </a:r>
            <a:r>
              <a:rPr lang="zh-CN" altLang="en-US" dirty="0">
                <a:solidFill>
                  <a:srgbClr val="0E0E0E"/>
                </a:solidFill>
                <a:effectLst/>
                <a:latin typeface=".SF NS"/>
              </a:rPr>
              <a:t>并创造了人类</a:t>
            </a:r>
            <a:r>
              <a:rPr lang="en-US" altLang="zh-CN" dirty="0">
                <a:solidFill>
                  <a:srgbClr val="0E0E0E"/>
                </a:solidFill>
                <a:effectLst/>
                <a:latin typeface=".SF NS"/>
              </a:rPr>
              <a:t>——</a:t>
            </a:r>
            <a:r>
              <a:rPr lang="zh-CN" altLang="en-US" dirty="0">
                <a:solidFill>
                  <a:srgbClr val="0E0E0E"/>
                </a:solidFill>
                <a:effectLst/>
                <a:latin typeface=".SF NS"/>
              </a:rPr>
              <a:t>尽管人类内部存在一丝善的火花。</a:t>
            </a:r>
            <a:r>
              <a:rPr lang="en-US" altLang="zh-CN" dirty="0">
                <a:solidFill>
                  <a:srgbClr val="0E0E0E"/>
                </a:solidFill>
                <a:effectLst/>
                <a:latin typeface=".SF NS"/>
              </a:rPr>
              <a:t>[3] </a:t>
            </a:r>
            <a:r>
              <a:rPr lang="zh-CN" altLang="en-US" dirty="0">
                <a:solidFill>
                  <a:srgbClr val="0E0E0E"/>
                </a:solidFill>
                <a:effectLst/>
                <a:latin typeface=".SF NS"/>
              </a:rPr>
              <a:t>救赎来自于扩大这种天性的发展，同时最小化物质主义的束缚，</a:t>
            </a:r>
            <a:r>
              <a:rPr lang="en-US" altLang="zh-CN" dirty="0">
                <a:solidFill>
                  <a:srgbClr val="0E0E0E"/>
                </a:solidFill>
                <a:effectLst/>
                <a:latin typeface=".SF NS"/>
              </a:rPr>
              <a:t>[4] </a:t>
            </a:r>
            <a:r>
              <a:rPr lang="zh-CN" altLang="en-US" dirty="0">
                <a:solidFill>
                  <a:srgbClr val="0E0E0E"/>
                </a:solidFill>
                <a:effectLst/>
                <a:latin typeface=".SF NS"/>
              </a:rPr>
              <a:t>这通过诺斯替主义教师的秘密教义来实现。为了抵制这一教义，基督教作家们采纳了一种世界观，接受了圣经中的神作为神圣创造者，肯定了创造是美好的，尽管后来的破坏让它受损，并提倡身体与灵魂的共同救赎。”</a:t>
            </a:r>
          </a:p>
          <a:p>
            <a:endParaRPr lang="en-US" altLang="en-US" dirty="0">
              <a:latin typeface="Arial" pitchFamily="34" charset="0"/>
              <a:ea typeface="ＭＳ Ｐゴシック" pitchFamily="34" charset="-128"/>
            </a:endParaRPr>
          </a:p>
        </p:txBody>
      </p:sp>
      <p:sp>
        <p:nvSpPr>
          <p:cNvPr id="28467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3A9A42-36D8-4E6D-833C-18B671611BDB}"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922250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58</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1C15163-BF26-4897-AD0B-5EBF9BAD6D36}" type="slidenum">
              <a:rPr lang="zh-CN" altLang="en-US" sz="1200"/>
              <a:pPr eaLnBrk="1" hangingPunct="1"/>
              <a:t>59</a:t>
            </a:fld>
            <a:endParaRPr lang="en-US" altLang="zh-CN"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solidFill>
                  <a:prstClr val="black"/>
                </a:solidFill>
              </a:rPr>
              <a:pPr eaLnBrk="1" hangingPunct="1"/>
              <a:t>60</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4352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01217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endParaRPr lang="en-US" dirty="0">
              <a:latin typeface="Arial" panose="020B0604020202020204" pitchFamily="34" charset="0"/>
              <a:cs typeface="Arial" panose="020B0604020202020204" pitchFamily="34" charset="0"/>
            </a:endParaRPr>
          </a:p>
          <a:p>
            <a:r>
              <a:rPr lang="zh-CN" altLang="en-US" dirty="0"/>
              <a:t>使徒约翰的第一封信告诉我们：有三种关键的方法可以让我们不再迷失方向</a:t>
            </a:r>
            <a:r>
              <a:rPr lang="en-US" altLang="zh-CN" dirty="0"/>
              <a:t>——</a:t>
            </a:r>
            <a:r>
              <a:rPr lang="zh-CN" altLang="en-US" dirty="0"/>
              <a:t>像羊一样偏离、漂流。</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086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在如此多关于神的谎言中，你应该做些什么才能保持一致？</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645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遵循主的话语，这样你就不会偏离（约翰一书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630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6297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58904DA3-F4D7-49E3-8CBA-29A59C13199E}" type="slidenum">
              <a:rPr lang="en-US" altLang="zh-CN" smtClean="0">
                <a:solidFill>
                  <a:prstClr val="black"/>
                </a:solidFill>
                <a:ea typeface="SimSun" pitchFamily="2" charset="-122"/>
              </a:rPr>
              <a:pPr/>
              <a:t>67</a:t>
            </a:fld>
            <a:endParaRPr lang="en-US" altLang="zh-CN">
              <a:solidFill>
                <a:prstClr val="black"/>
              </a:solidFill>
              <a:ea typeface="SimSun" pitchFamily="2" charset="-122"/>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56186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1748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70</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normAutofit fontScale="47500" lnSpcReduction="20000"/>
          </a:bodyPr>
          <a:lstStyle/>
          <a:p>
            <a:r>
              <a:rPr lang="en-US" dirty="0"/>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dirty="0"/>
              <a:t> </a:t>
            </a:r>
          </a:p>
          <a:p>
            <a:r>
              <a:rPr lang="en-US" dirty="0"/>
              <a:t>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dirty="0"/>
              <a:t> </a:t>
            </a:r>
          </a:p>
          <a:p>
            <a:r>
              <a:rPr lang="en-US" dirty="0"/>
              <a:t>By the time he died in 1982, Hall had turned two shoe boxes of postcards into a multi-billion dollar company.</a:t>
            </a:r>
          </a:p>
          <a:p>
            <a:r>
              <a:rPr lang="en-US" dirty="0"/>
              <a:t> </a:t>
            </a:r>
          </a:p>
          <a:p>
            <a:r>
              <a:rPr lang="en-US" dirty="0"/>
              <a:t>Says the Hallmark corporate website, "J.C. Hall took greeting cards out of drawers in retail stores, and into displays that let shoppers see all their choices, dramatically changing the way cards were merchandised."</a:t>
            </a:r>
          </a:p>
          <a:p>
            <a:r>
              <a:rPr lang="en-US" dirty="0"/>
              <a:t> </a:t>
            </a:r>
          </a:p>
          <a:p>
            <a:r>
              <a:rPr lang="en-US" b="1" dirty="0"/>
              <a:t>Application</a:t>
            </a:r>
            <a:r>
              <a:rPr lang="en-US" dirty="0"/>
              <a:t>:</a:t>
            </a:r>
          </a:p>
          <a:p>
            <a:endParaRPr lang="en-US" dirty="0"/>
          </a:p>
          <a:p>
            <a:r>
              <a:rPr lang="en-US" dirty="0"/>
              <a:t>God did the same thing when He sent Jesus Christ into the world. That's when the Word of Life was moved from behind the counters, out of the drawers and placed in a display case for all the world to see, handle and admire. </a:t>
            </a:r>
          </a:p>
          <a:p>
            <a:r>
              <a:rPr lang="en-US" dirty="0"/>
              <a:t> </a:t>
            </a:r>
          </a:p>
          <a:p>
            <a:r>
              <a:rPr lang="en-US" dirty="0"/>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p>
          <a:p>
            <a:endParaRPr lang="en-US" dirty="0">
              <a:latin typeface="Arial" charset="0"/>
              <a:cs typeface="ＭＳ Ｐゴシック" charset="0"/>
            </a:endParaRPr>
          </a:p>
          <a:p>
            <a:r>
              <a:rPr lang="en-US" altLang="zh-CN" dirty="0"/>
              <a:t>J.C. Hall</a:t>
            </a:r>
            <a:r>
              <a:rPr lang="zh-CN" altLang="en-US" dirty="0"/>
              <a:t>的生活，</a:t>
            </a:r>
            <a:r>
              <a:rPr lang="en-US" altLang="zh-CN" dirty="0"/>
              <a:t>Hallmark</a:t>
            </a:r>
            <a:r>
              <a:rPr lang="zh-CN" altLang="en-US" dirty="0"/>
              <a:t>卡片的创始人，是一个真正的白手起家的故事。</a:t>
            </a:r>
            <a:r>
              <a:rPr lang="en-US" altLang="zh-CN" dirty="0"/>
              <a:t>J.C.</a:t>
            </a:r>
            <a:r>
              <a:rPr lang="zh-CN" altLang="en-US" dirty="0"/>
              <a:t>出生在贫困的家庭，很早就开始工作，主要从事销售工作，帮助自己和家人度过难关。与他的兄弟们一起，他在内布拉斯加州诺福克开始卖明信片。但明信片生意在那里并不兴旺。因此，除了几盒明信片，他决定搬到密苏里州重新开始。充满创新思维的他，从明信片转向了贺卡。当他经营的商店在</a:t>
            </a:r>
            <a:r>
              <a:rPr lang="en-US" altLang="zh-CN" dirty="0"/>
              <a:t>1915</a:t>
            </a:r>
            <a:r>
              <a:rPr lang="zh-CN" altLang="en-US" dirty="0"/>
              <a:t>年被火烧毁时，他和他的兄弟们投资了一家雕刻公司，并开始自己打印贺卡。</a:t>
            </a:r>
          </a:p>
          <a:p>
            <a:br>
              <a:rPr lang="zh-CN" altLang="en-US" dirty="0"/>
            </a:br>
            <a:endParaRPr lang="zh-CN" altLang="en-US" dirty="0"/>
          </a:p>
          <a:p>
            <a:r>
              <a:rPr lang="zh-CN" altLang="en-US" dirty="0"/>
              <a:t>但推动这个生意发展的，不仅仅是贺卡的质量。更重要的是</a:t>
            </a:r>
            <a:r>
              <a:rPr lang="en-US" altLang="zh-CN" dirty="0"/>
              <a:t>Hall</a:t>
            </a:r>
            <a:r>
              <a:rPr lang="zh-CN" altLang="en-US" dirty="0"/>
              <a:t>的创新想法：将贺卡从柜台后面拿出来，过去店员会挑选一张“合适”的卡片给顾客，现在将卡片放入展示柜，让顾客可以看到、触摸并欣赏它们。</a:t>
            </a:r>
          </a:p>
          <a:p>
            <a:br>
              <a:rPr lang="zh-CN" altLang="en-US" dirty="0"/>
            </a:br>
            <a:endParaRPr lang="zh-CN" altLang="en-US" dirty="0"/>
          </a:p>
          <a:p>
            <a:r>
              <a:rPr lang="zh-CN" altLang="en-US" dirty="0"/>
              <a:t>到</a:t>
            </a:r>
            <a:r>
              <a:rPr lang="en-US" altLang="zh-CN" dirty="0"/>
              <a:t>1982</a:t>
            </a:r>
            <a:r>
              <a:rPr lang="zh-CN" altLang="en-US" dirty="0"/>
              <a:t>年他去世时，</a:t>
            </a:r>
            <a:r>
              <a:rPr lang="en-US" altLang="zh-CN" dirty="0"/>
              <a:t>Hall</a:t>
            </a:r>
            <a:r>
              <a:rPr lang="zh-CN" altLang="en-US" dirty="0"/>
              <a:t>已将两盒明信片变成了一家数十亿美元的公司。</a:t>
            </a:r>
          </a:p>
          <a:p>
            <a:br>
              <a:rPr lang="zh-CN" altLang="en-US" dirty="0"/>
            </a:br>
            <a:endParaRPr lang="zh-CN" altLang="en-US" dirty="0"/>
          </a:p>
          <a:p>
            <a:r>
              <a:rPr lang="en-US" altLang="zh-CN" dirty="0"/>
              <a:t>Hallmark</a:t>
            </a:r>
            <a:r>
              <a:rPr lang="zh-CN" altLang="en-US" dirty="0"/>
              <a:t>公司官网表示：“</a:t>
            </a:r>
            <a:r>
              <a:rPr lang="en-US" altLang="zh-CN" dirty="0"/>
              <a:t>J.C. Hall</a:t>
            </a:r>
            <a:r>
              <a:rPr lang="zh-CN" altLang="en-US" dirty="0"/>
              <a:t>将贺卡从零售商店的抽屉中拿出来，放到展示架上，让顾客可以看到所有的选择，从而彻底改变了卡片的销售方式。”</a:t>
            </a:r>
          </a:p>
          <a:p>
            <a:br>
              <a:rPr lang="zh-CN" altLang="en-US" dirty="0"/>
            </a:br>
            <a:endParaRPr lang="zh-CN" altLang="en-US" dirty="0"/>
          </a:p>
          <a:p>
            <a:r>
              <a:rPr lang="zh-CN" altLang="en-US" b="1" dirty="0"/>
              <a:t>应用：</a:t>
            </a:r>
            <a:endParaRPr lang="zh-CN" altLang="en-US" dirty="0"/>
          </a:p>
          <a:p>
            <a:br>
              <a:rPr lang="zh-CN" altLang="en-US" dirty="0"/>
            </a:br>
            <a:endParaRPr lang="zh-CN" altLang="en-US" dirty="0"/>
          </a:p>
          <a:p>
            <a:r>
              <a:rPr lang="zh-CN" altLang="en-US" dirty="0"/>
              <a:t>神在差遣耶稣基督进入这个世界时做了同样的事情。那时，生命之道从柜台后面、抽屉里被拿出来，放进展示柜中，供全世界观看、触摸和欣赏。</a:t>
            </a:r>
          </a:p>
          <a:p>
            <a:br>
              <a:rPr lang="zh-CN" altLang="en-US" dirty="0"/>
            </a:br>
            <a:endParaRPr lang="zh-CN" altLang="en-US" dirty="0"/>
          </a:p>
          <a:p>
            <a:r>
              <a:rPr lang="zh-CN" altLang="en-US" dirty="0"/>
              <a:t>“那从起初原有的，我们听见过的、眼睛看见过的、亲眼看过的、我们的手摸过的</a:t>
            </a:r>
            <a:r>
              <a:rPr lang="en-US" altLang="zh-CN" dirty="0"/>
              <a:t>——</a:t>
            </a:r>
            <a:r>
              <a:rPr lang="zh-CN" altLang="en-US" dirty="0"/>
              <a:t>这就是我们论到生命之道所宣讲的。生命显现出来了，我们看见了，并且作见证，将永生宣讲给你们，这永生与父同在，并且显现给我们”（约翰一书 </a:t>
            </a:r>
            <a:r>
              <a:rPr lang="en-US" altLang="zh-CN" dirty="0"/>
              <a:t>1:1-2</a:t>
            </a:r>
            <a:r>
              <a:rPr lang="zh-CN" altLang="en-US" dirty="0"/>
              <a:t>）。</a:t>
            </a:r>
          </a:p>
          <a:p>
            <a:endParaRPr lang="en-US" dirty="0">
              <a:latin typeface="Arial"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32500" lnSpcReduction="20000"/>
          </a:bodyPr>
          <a:lstStyle/>
          <a:p>
            <a:r>
              <a:rPr lang="en-US" dirty="0">
                <a:latin typeface="Calibri" charset="0"/>
                <a:cs typeface="ＭＳ Ｐゴシック"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r>
              <a:rPr lang="en-US" dirty="0">
                <a:latin typeface="Calibri" charset="0"/>
                <a:cs typeface="ＭＳ Ｐゴシック" charset="0"/>
              </a:rPr>
              <a:t> </a:t>
            </a:r>
          </a:p>
          <a:p>
            <a:r>
              <a:rPr lang="en-US" dirty="0">
                <a:latin typeface="Calibri" charset="0"/>
                <a:cs typeface="ＭＳ Ｐゴシック"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dirty="0">
                <a:latin typeface="Calibri" charset="0"/>
                <a:cs typeface="ＭＳ Ｐゴシック" charset="0"/>
              </a:rPr>
              <a:t> </a:t>
            </a:r>
          </a:p>
          <a:p>
            <a:r>
              <a:rPr lang="en-US" dirty="0">
                <a:latin typeface="Calibri" charset="0"/>
                <a:cs typeface="ＭＳ Ｐゴシック"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dirty="0">
                <a:latin typeface="Calibri" charset="0"/>
                <a:cs typeface="ＭＳ Ｐゴシック" charset="0"/>
              </a:rPr>
              <a:t> </a:t>
            </a:r>
          </a:p>
          <a:p>
            <a:r>
              <a:rPr lang="en-US" dirty="0">
                <a:latin typeface="Calibri" charset="0"/>
                <a:cs typeface="ＭＳ Ｐゴシック"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dirty="0">
                <a:latin typeface="Calibri" charset="0"/>
                <a:cs typeface="ＭＳ Ｐゴシック" charset="0"/>
              </a:rPr>
              <a:t> </a:t>
            </a:r>
          </a:p>
          <a:p>
            <a:r>
              <a:rPr lang="en-US" dirty="0">
                <a:latin typeface="Calibri" charset="0"/>
                <a:cs typeface="ＭＳ Ｐゴシック"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dirty="0">
                <a:latin typeface="Calibri" charset="0"/>
                <a:cs typeface="ＭＳ Ｐゴシック" charset="0"/>
              </a:rPr>
              <a:t> </a:t>
            </a:r>
          </a:p>
          <a:p>
            <a:r>
              <a:rPr lang="en-US" dirty="0">
                <a:latin typeface="Calibri" charset="0"/>
                <a:cs typeface="ＭＳ Ｐゴシック"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dirty="0"/>
          </a:p>
          <a:p>
            <a:r>
              <a:rPr lang="en-US" dirty="0">
                <a:latin typeface="Calibri" charset="0"/>
              </a:rPr>
              <a:t>Few of us would fault little Misha for doing all he could to help save little Jesus.  Yet the reality is that Jesus is the one who did all he could to save little you and me.  </a:t>
            </a:r>
          </a:p>
          <a:p>
            <a:r>
              <a:rPr lang="en-US" dirty="0">
                <a:latin typeface="Calibri" charset="0"/>
              </a:rPr>
              <a:t> </a:t>
            </a:r>
          </a:p>
          <a:p>
            <a:r>
              <a:rPr lang="en-US" dirty="0">
                <a:latin typeface="Calibri" charset="0"/>
              </a:rPr>
              <a:t>The makeshift crib of Christmas is incomplete without the cross of Calvary.</a:t>
            </a:r>
            <a:r>
              <a:rPr lang="en-US" dirty="0"/>
              <a:t> </a:t>
            </a:r>
          </a:p>
          <a:p>
            <a:endParaRPr lang="en-US" dirty="0"/>
          </a:p>
          <a:p>
            <a:r>
              <a:rPr lang="en-US" altLang="zh-CN" dirty="0"/>
              <a:t>1994</a:t>
            </a:r>
            <a:r>
              <a:rPr lang="zh-CN" altLang="en-US" dirty="0"/>
              <a:t>年，两位美国人接受了俄罗斯教育部的邀请，前往公立学校教授道德和伦理（基于圣经原则）。他们受邀去监狱、企业、消防和警察部门以及一家大型孤儿院授课。孤儿院里有大约</a:t>
            </a:r>
            <a:r>
              <a:rPr lang="en-US" altLang="zh-CN" dirty="0"/>
              <a:t>100</a:t>
            </a:r>
            <a:r>
              <a:rPr lang="zh-CN" altLang="en-US" dirty="0"/>
              <a:t>名被遗弃、遭受虐待的孩子，他们被托付给一个政府运营的项目照顾。以下是他们自己讲述的故事：</a:t>
            </a:r>
          </a:p>
          <a:p>
            <a:br>
              <a:rPr lang="zh-CN" altLang="en-US" dirty="0"/>
            </a:br>
            <a:endParaRPr lang="zh-CN" altLang="en-US" dirty="0"/>
          </a:p>
          <a:p>
            <a:r>
              <a:rPr lang="zh-CN" altLang="en-US" dirty="0"/>
              <a:t>“</a:t>
            </a:r>
            <a:r>
              <a:rPr lang="en-US" altLang="zh-CN" dirty="0"/>
              <a:t>1994</a:t>
            </a:r>
            <a:r>
              <a:rPr lang="zh-CN" altLang="en-US" dirty="0"/>
              <a:t>年临近假期，孤儿们第一次听到圣诞节的传统故事。我们给他们讲述了玛利亚和约瑟夫来到伯利恒的故事。由于客店没有地方，他们只好去了一个马槽，那里耶稣宝宝出生并被放在马槽里。在整个讲述过程中，孩子们和孤儿院的工作人员都目不转睛地听着。有些孩子坐在凳子边缘，尽力抓住每一个字。</a:t>
            </a:r>
          </a:p>
          <a:p>
            <a:br>
              <a:rPr lang="zh-CN" altLang="en-US" dirty="0"/>
            </a:br>
            <a:endParaRPr lang="zh-CN" altLang="en-US" dirty="0"/>
          </a:p>
          <a:p>
            <a:r>
              <a:rPr lang="zh-CN" altLang="en-US" dirty="0"/>
              <a:t>故事讲完后，我们给每个孩子三小块纸板，让他们做一个简陋的马槽。我给每个孩子发了一小块纸，剪自我带来的黄色餐巾纸。城市里没有彩色纸张。按照指示，孩子们撕开纸小心地铺在马槽里做稻草。我们用一块块小方布，剪自一件美国女士扔掉的破旧睡衣，做成了宝宝的被子。一个像娃娃一样的婴儿是用我们从美国带来的淡黄色毛毡剪成的。</a:t>
            </a:r>
          </a:p>
          <a:p>
            <a:br>
              <a:rPr lang="zh-CN" altLang="en-US" dirty="0"/>
            </a:br>
            <a:endParaRPr lang="zh-CN" altLang="en-US" dirty="0"/>
          </a:p>
          <a:p>
            <a:r>
              <a:rPr lang="zh-CN" altLang="en-US" dirty="0"/>
              <a:t>孤儿们忙着组装他们的马槽，我在他们之间走来走去，看看他们是否需要帮助。直到我走到一张桌子前，那里小米沙坐着</a:t>
            </a:r>
            <a:r>
              <a:rPr lang="en-US" altLang="zh-CN" dirty="0"/>
              <a:t>——</a:t>
            </a:r>
            <a:r>
              <a:rPr lang="zh-CN" altLang="en-US" dirty="0"/>
              <a:t>他看起来大约</a:t>
            </a:r>
            <a:r>
              <a:rPr lang="en-US" altLang="zh-CN" dirty="0"/>
              <a:t>6</a:t>
            </a:r>
            <a:r>
              <a:rPr lang="zh-CN" altLang="en-US" dirty="0"/>
              <a:t>岁，已经完成了他的作品。当我看到小男孩的马槽时，我吃了一惊，发现马槽里不仅有一个宝宝，而是两个。我迅速叫来翻译，问小米沙为什么马槽里有两个宝宝。小米沙双臂交叉，低头看着自己完成的马槽场景，他开始非常认真地复述故事。对于一个只听过一次圣诞故事的小男孩来说，他讲得很准确</a:t>
            </a:r>
            <a:r>
              <a:rPr lang="en-US" altLang="zh-CN" dirty="0"/>
              <a:t>——</a:t>
            </a:r>
            <a:r>
              <a:rPr lang="zh-CN" altLang="en-US" dirty="0"/>
              <a:t>直到他说到玛利亚把耶稣宝宝放进马槽的部分。</a:t>
            </a:r>
          </a:p>
          <a:p>
            <a:br>
              <a:rPr lang="zh-CN" altLang="en-US" dirty="0"/>
            </a:br>
            <a:endParaRPr lang="zh-CN" altLang="en-US" dirty="0"/>
          </a:p>
          <a:p>
            <a:r>
              <a:rPr lang="zh-CN" altLang="en-US" dirty="0"/>
              <a:t>然后小米沙开始即兴发挥。他为故事编了一个自己的结尾，他说：“当玛利亚把宝宝放进马槽时，耶稣看着我，问我是否有地方住。我告诉他，我没有妈妈，没有爸爸，所以没有地方住。然后耶稣告诉我，我可以和他住在一起。但我告诉他，我不能，因为我没有像其他人那样给他礼物。但我真的很想和耶稣住在一起，于是我想，或许我能用我所拥有的东西作为礼物。我想，也许如果我能让他保持温暖，那会是一个很好的礼物。于是我问耶稣：‘如果我让你暖和些，那会是足够好的礼物吗？’耶稣告诉我，‘如果你让我暖和，那将是任何人送给我最好的礼物。’于是我爬进了马槽，然后耶稣看着我，他告诉我，我可以永远和他在一起。”</a:t>
            </a:r>
          </a:p>
          <a:p>
            <a:br>
              <a:rPr lang="zh-CN" altLang="en-US" dirty="0"/>
            </a:br>
            <a:endParaRPr lang="zh-CN" altLang="en-US" dirty="0"/>
          </a:p>
          <a:p>
            <a:r>
              <a:rPr lang="zh-CN" altLang="en-US" dirty="0"/>
              <a:t>当小米沙讲完他的故事时，他的眼睛充满了泪水，泪水滴落在他的脸颊上。他把手捂在脸上，低下头，肩膀剧烈颤抖，放声大哭。这个小孤儿找到了一个永远不会抛弃他、也不会虐待他的存在，一个永远愿意和他在一起的人</a:t>
            </a:r>
            <a:r>
              <a:rPr lang="en-US" altLang="zh-CN" dirty="0"/>
              <a:t>——</a:t>
            </a:r>
            <a:r>
              <a:rPr lang="zh-CN" altLang="en-US" dirty="0"/>
              <a:t>永远。</a:t>
            </a:r>
          </a:p>
          <a:p>
            <a:br>
              <a:rPr lang="zh-CN" altLang="en-US" dirty="0"/>
            </a:br>
            <a:endParaRPr lang="zh-CN" altLang="en-US" dirty="0"/>
          </a:p>
          <a:p>
            <a:r>
              <a:rPr lang="zh-CN" altLang="en-US" dirty="0"/>
              <a:t>我们中很少有人会责怪小米沙尽自己最大的努力去帮助拯救小耶稣。然而现实是，正是耶稣做了所有他能做的，来拯救我们每一个人。</a:t>
            </a:r>
          </a:p>
          <a:p>
            <a:br>
              <a:rPr lang="zh-CN" altLang="en-US" dirty="0"/>
            </a:br>
            <a:endParaRPr lang="zh-CN" altLang="en-US" dirty="0"/>
          </a:p>
          <a:p>
            <a:r>
              <a:rPr lang="zh-CN" altLang="en-US" dirty="0"/>
              <a:t>圣诞节的临时马槽如果没有加尔瓦里十字架，就不完整。</a:t>
            </a:r>
          </a:p>
          <a:p>
            <a:endParaRPr lang="en-US" dirty="0"/>
          </a:p>
        </p:txBody>
      </p:sp>
      <p:sp>
        <p:nvSpPr>
          <p:cNvPr id="323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 would love for you to tell me about it on the guest cards that are coming around to you now if you are our guest.  I would love to share with you some other life-changing truths</a:t>
            </a:r>
            <a:r>
              <a:rPr lang="en-SG" dirty="0">
                <a:latin typeface="+mn-lt"/>
                <a:cs typeface="ＭＳ Ｐゴシック" charset="0"/>
              </a:rPr>
              <a:t>.</a:t>
            </a:r>
          </a:p>
          <a:p>
            <a:pPr>
              <a:defRPr/>
            </a:pPr>
            <a:endParaRPr lang="en-SG" dirty="0">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如果您是我们的客人，我非常愿意在现在传递给您的宾客卡上听您谈谈。我也很乐意与您分享一些其他改变人生的真理。</a:t>
            </a:r>
          </a:p>
          <a:p>
            <a:pPr>
              <a:defRPr/>
            </a:pPr>
            <a:endParaRPr lang="en-US" dirty="0"/>
          </a:p>
        </p:txBody>
      </p:sp>
      <p:sp>
        <p:nvSpPr>
          <p:cNvPr id="337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E99DB1-7295-7140-BC4A-73085B32B7A4}"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41103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dirty="0">
                <a:latin typeface="Calibri" charset="0"/>
              </a:rPr>
              <a:t>Do you know </a:t>
            </a:r>
            <a:r>
              <a:rPr lang="en-US" i="1" dirty="0">
                <a:latin typeface="Calibri" charset="0"/>
              </a:rPr>
              <a:t>why</a:t>
            </a:r>
            <a:r>
              <a:rPr lang="en-US" dirty="0">
                <a:latin typeface="Calibri" charset="0"/>
              </a:rPr>
              <a:t> Jesus became a man?  Why did God have to take on human flesh?  Hebrews 2:14 tells us clearly…</a:t>
            </a:r>
          </a:p>
          <a:p>
            <a:pPr eaLnBrk="1" hangingPunct="1">
              <a:spcBef>
                <a:spcPct val="0"/>
              </a:spcBef>
            </a:pPr>
            <a:endParaRPr lang="en-US" dirty="0">
              <a:latin typeface="Calibri" charset="0"/>
            </a:endParaRPr>
          </a:p>
          <a:p>
            <a:pPr eaLnBrk="1" hangingPunct="1">
              <a:spcBef>
                <a:spcPct val="0"/>
              </a:spcBef>
            </a:pPr>
            <a:r>
              <a:rPr lang="en-US" dirty="0">
                <a:latin typeface="Calibri" charset="0"/>
              </a:rPr>
              <a:t>We rightfully think of God becoming man this season—a concept the theologians call the “incarnation.”  This comes from the Latin </a:t>
            </a:r>
            <a:r>
              <a:rPr lang="en-US" i="1" dirty="0">
                <a:latin typeface="Calibri" charset="0"/>
              </a:rPr>
              <a:t>in</a:t>
            </a:r>
            <a:r>
              <a:rPr lang="en-US" dirty="0">
                <a:latin typeface="Calibri" charset="0"/>
              </a:rPr>
              <a:t> </a:t>
            </a:r>
            <a:r>
              <a:rPr lang="en-US" i="1" dirty="0">
                <a:latin typeface="Calibri" charset="0"/>
              </a:rPr>
              <a:t>carne</a:t>
            </a:r>
            <a:r>
              <a:rPr lang="en-US" dirty="0">
                <a:latin typeface="Calibri" charset="0"/>
              </a:rPr>
              <a:t> that literally means </a:t>
            </a:r>
            <a:r>
              <a:rPr lang="en-US" i="1" dirty="0">
                <a:latin typeface="Calibri" charset="0"/>
              </a:rPr>
              <a:t>in flesh.</a:t>
            </a:r>
            <a:endParaRPr lang="en-US" dirty="0">
              <a:latin typeface="Calibri" charset="0"/>
            </a:endParaRPr>
          </a:p>
          <a:p>
            <a:pPr eaLnBrk="1" hangingPunct="1">
              <a:spcBef>
                <a:spcPct val="0"/>
              </a:spcBef>
            </a:pPr>
            <a:r>
              <a:rPr lang="en-US" dirty="0">
                <a:latin typeface="Calibri" charset="0"/>
              </a:rPr>
              <a:t> </a:t>
            </a:r>
          </a:p>
          <a:p>
            <a:pPr eaLnBrk="1" hangingPunct="1">
              <a:spcBef>
                <a:spcPct val="0"/>
              </a:spcBef>
            </a:pPr>
            <a:r>
              <a:rPr lang="en-US" dirty="0">
                <a:latin typeface="Calibri" charset="0"/>
              </a:rPr>
              <a:t>But </a:t>
            </a:r>
            <a:r>
              <a:rPr lang="en-US" i="1" dirty="0">
                <a:latin typeface="Calibri" charset="0"/>
              </a:rPr>
              <a:t>how long</a:t>
            </a:r>
            <a:r>
              <a:rPr lang="en-US" dirty="0">
                <a:latin typeface="Calibri" charset="0"/>
              </a:rPr>
              <a:t> will Jesus be a man “in flesh”?  I’ll tell you—FOR ALWAYS!</a:t>
            </a:r>
          </a:p>
          <a:p>
            <a:pPr eaLnBrk="1" hangingPunct="1">
              <a:spcBef>
                <a:spcPct val="0"/>
              </a:spcBef>
            </a:pPr>
            <a:endParaRPr lang="en-US" dirty="0">
              <a:latin typeface="Calibri" charset="0"/>
            </a:endParaRPr>
          </a:p>
          <a:p>
            <a:r>
              <a:rPr lang="zh-CN" altLang="en-US" dirty="0"/>
              <a:t>你知道为什么耶稣成为人吗？为什么神必须取了人的肉身？希伯来书</a:t>
            </a:r>
            <a:r>
              <a:rPr lang="en-US" altLang="zh-CN" dirty="0"/>
              <a:t>2:14</a:t>
            </a:r>
            <a:r>
              <a:rPr lang="zh-CN" altLang="en-US" dirty="0"/>
              <a:t>清楚地告诉我们</a:t>
            </a:r>
            <a:r>
              <a:rPr lang="en-US" altLang="zh-CN" dirty="0"/>
              <a:t>……</a:t>
            </a:r>
          </a:p>
          <a:p>
            <a:br>
              <a:rPr lang="en-US" altLang="zh-CN" dirty="0"/>
            </a:br>
            <a:endParaRPr lang="en-US" altLang="zh-CN" dirty="0"/>
          </a:p>
          <a:p>
            <a:r>
              <a:rPr lang="zh-CN" altLang="en-US" dirty="0"/>
              <a:t>我们在这个季节理所当然地想到神成为人</a:t>
            </a:r>
            <a:r>
              <a:rPr lang="en-US" altLang="zh-CN" dirty="0"/>
              <a:t>——</a:t>
            </a:r>
            <a:r>
              <a:rPr lang="zh-CN" altLang="en-US" dirty="0"/>
              <a:t>这个概念神学家称之为“道成肉身”（</a:t>
            </a:r>
            <a:r>
              <a:rPr lang="en-US" altLang="zh-CN" dirty="0"/>
              <a:t>incarnation</a:t>
            </a:r>
            <a:r>
              <a:rPr lang="zh-CN" altLang="en-US" dirty="0"/>
              <a:t>）。这个词来自拉丁语“</a:t>
            </a:r>
            <a:r>
              <a:rPr lang="en-US" altLang="zh-CN" dirty="0"/>
              <a:t>in carne”</a:t>
            </a:r>
            <a:r>
              <a:rPr lang="zh-CN" altLang="en-US" dirty="0"/>
              <a:t>，字面意思是“在肉身中”。</a:t>
            </a:r>
          </a:p>
          <a:p>
            <a:br>
              <a:rPr lang="zh-CN" altLang="en-US" dirty="0"/>
            </a:br>
            <a:endParaRPr lang="zh-CN" altLang="en-US" dirty="0"/>
          </a:p>
          <a:p>
            <a:r>
              <a:rPr lang="zh-CN" altLang="en-US" dirty="0"/>
              <a:t>但是，耶稣将会成为“肉身”多久呢？我告诉你</a:t>
            </a:r>
            <a:r>
              <a:rPr lang="en-US" altLang="zh-CN" dirty="0"/>
              <a:t>——</a:t>
            </a:r>
            <a:r>
              <a:rPr lang="zh-CN" altLang="en-US" b="1" dirty="0"/>
              <a:t>永远</a:t>
            </a:r>
            <a:r>
              <a:rPr lang="zh-CN" altLang="en-US" dirty="0"/>
              <a:t>！</a:t>
            </a:r>
          </a:p>
          <a:p>
            <a:pPr eaLnBrk="1" hangingPunct="1">
              <a:spcBef>
                <a:spcPct val="0"/>
              </a:spcBef>
            </a:pPr>
            <a:endParaRPr lang="en-US" dirty="0">
              <a:latin typeface="Calibri" charset="0"/>
            </a:endParaRP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遵循主的话语，这样你就不会迷失（约翰一书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762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1828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9124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79921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zh-CN" altLang="en-US" dirty="0">
                <a:latin typeface="Arial" panose="020B0604020202020204" pitchFamily="34" charset="0"/>
                <a:ea typeface="ＭＳ Ｐゴシック" charset="0"/>
                <a:cs typeface="Arial" panose="020B0604020202020204" pitchFamily="34" charset="0"/>
              </a:rPr>
              <a:t>当我们犯罪时我们与神仍然有关系吗？是的！</a:t>
            </a:r>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zh-CN" altLang="en-US" baseline="0" dirty="0">
                <a:latin typeface="Arial" panose="020B0604020202020204" pitchFamily="34" charset="0"/>
                <a:ea typeface="ＭＳ Ｐゴシック" charset="0"/>
                <a:cs typeface="Arial" panose="020B0604020202020204" pitchFamily="34" charset="0"/>
              </a:rPr>
              <a:t>罪不阻碍我们与神的关系但会阻碍我们与神的交通。</a:t>
            </a:r>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zh-CN" altLang="en-US" baseline="0" dirty="0">
                <a:latin typeface="Arial" panose="020B0604020202020204" pitchFamily="34" charset="0"/>
                <a:ea typeface="ＭＳ Ｐゴシック" charset="0"/>
                <a:cs typeface="Arial" panose="020B0604020202020204" pitchFamily="34" charset="0"/>
              </a:rPr>
              <a:t>旧约中的献祭并不能帮助人与神建立关系，而是帮助人恢复与神的交通。</a:t>
            </a:r>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r>
              <a:rPr lang="en-US" dirty="0">
                <a:latin typeface="Arial" panose="020B0604020202020204" pitchFamily="34" charset="0"/>
                <a:ea typeface="ＭＳ Ｐゴシック" charset="0"/>
                <a:cs typeface="Arial" panose="020B0604020202020204" pitchFamily="34" charset="0"/>
              </a:rPr>
              <a:t>NS-23-1Jn-79</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729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latin typeface="Arial" panose="020B0604020202020204" pitchFamily="34" charset="0"/>
                <a:ea typeface="ＭＳ Ｐゴシック" charset="0"/>
                <a:cs typeface="Arial" panose="020B0604020202020204" pitchFamily="34" charset="0"/>
              </a:rPr>
              <a:t>当我们犯罪时我们与神仍然有关系吗？是的！</a:t>
            </a:r>
            <a:r>
              <a:rPr lang="en-US" altLang="zh-CN" dirty="0">
                <a:latin typeface="Arial" panose="020B0604020202020204" pitchFamily="34" charset="0"/>
                <a:ea typeface="ＭＳ Ｐゴシック" charset="0"/>
                <a:cs typeface="Arial" panose="020B0604020202020204" pitchFamily="34" charset="0"/>
              </a:rPr>
              <a:t>Do we still have a relationship with God when we sin?</a:t>
            </a:r>
            <a:r>
              <a:rPr lang="en-US" altLang="zh-CN" baseline="0" dirty="0">
                <a:latin typeface="Arial" panose="020B0604020202020204" pitchFamily="34" charset="0"/>
                <a:ea typeface="ＭＳ Ｐゴシック" charset="0"/>
                <a:cs typeface="Arial" panose="020B0604020202020204" pitchFamily="34" charset="0"/>
              </a:rPr>
              <a:t>  Yes!</a:t>
            </a:r>
          </a:p>
          <a:p>
            <a:pPr eaLnBrk="1" hangingPunct="1"/>
            <a:r>
              <a:rPr lang="zh-CN" altLang="en-US" baseline="0" dirty="0">
                <a:latin typeface="Arial" panose="020B0604020202020204" pitchFamily="34" charset="0"/>
                <a:ea typeface="ＭＳ Ｐゴシック" charset="0"/>
                <a:cs typeface="Arial" panose="020B0604020202020204" pitchFamily="34" charset="0"/>
              </a:rPr>
              <a:t>罪不阻碍我们与神的关系但会阻碍我们与神的交通。</a:t>
            </a:r>
            <a:r>
              <a:rPr lang="en-US" altLang="zh-CN"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zh-CN" altLang="en-US" baseline="0" dirty="0">
                <a:latin typeface="Arial" panose="020B0604020202020204" pitchFamily="34" charset="0"/>
                <a:ea typeface="ＭＳ Ｐゴシック" charset="0"/>
                <a:cs typeface="Arial" panose="020B0604020202020204" pitchFamily="34" charset="0"/>
              </a:rPr>
              <a:t>旧约中的献祭并不能帮助人与神建立关系，而是帮助人恢复与神的交通。</a:t>
            </a:r>
            <a:r>
              <a:rPr lang="en-US" altLang="zh-CN"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r>
              <a:rPr lang="en-US" dirty="0">
                <a:latin typeface="Arial" panose="020B0604020202020204" pitchFamily="34" charset="0"/>
                <a:ea typeface="ＭＳ Ｐゴシック" charset="0"/>
                <a:cs typeface="Arial" panose="020B0604020202020204" pitchFamily="34" charset="0"/>
              </a:rPr>
              <a:t>NS-23-1Jn-79</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46801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6405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88921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891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使徒约翰的第一封信告诉我们，三种关键方法可以帮助我们不再迷失方向</a:t>
            </a:r>
            <a:r>
              <a:rPr lang="en-US" altLang="zh-CN" dirty="0"/>
              <a:t>——</a:t>
            </a:r>
            <a:r>
              <a:rPr lang="zh-CN" altLang="en-US" dirty="0"/>
              <a:t>不再像羊一样偏离道路、漂流。</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2683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遵循主的话语，这样你就不会迷失（约翰一书 </a:t>
            </a:r>
            <a:r>
              <a:rPr lang="en-US" altLang="zh-CN" dirty="0"/>
              <a:t>1-2</a:t>
            </a:r>
            <a:r>
              <a:rPr lang="zh-CN" altLang="en-US" dirty="0"/>
              <a:t>章 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30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C48827E-5037-4203-B92A-C604D392EDC5}" type="slidenum">
              <a:rPr lang="en-US" altLang="en-US" sz="1200">
                <a:solidFill>
                  <a:srgbClr val="000000"/>
                </a:solidFill>
              </a:rPr>
              <a:pPr eaLnBrk="1" hangingPunct="1"/>
              <a:t>88</a:t>
            </a:fld>
            <a:endParaRPr lang="en-US" altLang="en-US" sz="1200">
              <a:solidFill>
                <a:srgbClr val="000000"/>
              </a:solidFill>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我们是如何被欺骗的？那种与耶稣相对立的事物欺骗我们，使我们认为它是真实且有益的。</a:t>
            </a:r>
          </a:p>
          <a:p>
            <a:pPr eaLnBrk="1" hangingPunct="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4170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a:p>
            <a:endParaRPr lang="en-US"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这是否意味着每个离开教会的人都是敌基督者？不是的，因为我们中的一些羊只是偏离了道路。他只是说，那些反对耶稣的人通常无法在教会中长久，他们最终会离开，尤其是当教会教导真理时。</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696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1" dirty="0">
                <a:latin typeface="Arial Black" charset="0"/>
                <a:ea typeface="宋体" charset="0"/>
                <a:cs typeface="宋体" charset="0"/>
              </a:rPr>
              <a:t>What is the relationship of the anointing of the Spirit to indwelling?</a:t>
            </a:r>
            <a:r>
              <a:rPr kumimoji="0" lang="en-US" sz="1200" dirty="0">
                <a:latin typeface="Arial Black" charset="0"/>
                <a:ea typeface="宋体" charset="0"/>
                <a:cs typeface="宋体" charset="0"/>
              </a:rPr>
              <a:t> </a:t>
            </a:r>
            <a:endParaRPr kumimoji="0" lang="en-US" sz="1200" dirty="0">
              <a:latin typeface="Arial Black" charset="0"/>
              <a:ea typeface="ＭＳ Ｐゴシック" charset="0"/>
              <a:cs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圣灵的膏抹与内住之间的关系是什么？</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72306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B4795-1523-E846-8155-1D235A0348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20801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31492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6613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00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遵循主所说的，这样你就不会偏离道路（约翰一书 </a:t>
            </a:r>
            <a:r>
              <a:rPr lang="en-US" altLang="zh-CN" dirty="0"/>
              <a:t>1-2 </a:t>
            </a:r>
            <a:r>
              <a:rPr lang="zh-CN" altLang="en-US" dirty="0"/>
              <a:t>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718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82A306-835A-C646-B684-B3B378D8BCC8}" type="slidenum">
              <a:rPr lang="en-US" sz="1200">
                <a:solidFill>
                  <a:prstClr val="black"/>
                </a:solidFill>
              </a:rPr>
              <a:pPr eaLnBrk="1" hangingPunct="1"/>
              <a:t>98</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3420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487921-66A4-CE43-B5D1-8F30724A99DB}" type="slidenum">
              <a:rPr lang="en-US" sz="1200">
                <a:solidFill>
                  <a:prstClr val="black"/>
                </a:solidFill>
              </a:rPr>
              <a:pPr eaLnBrk="1" hangingPunct="1"/>
              <a:t>99</a:t>
            </a:fld>
            <a:endParaRPr lang="en-US" sz="120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See 2:25 on the timer at https://</a:t>
            </a:r>
            <a:r>
              <a:rPr lang="en-US" dirty="0" err="1"/>
              <a:t>www.youtube.com</a:t>
            </a:r>
            <a:r>
              <a:rPr lang="en-US" dirty="0"/>
              <a:t>/</a:t>
            </a:r>
            <a:r>
              <a:rPr lang="en-US" dirty="0" err="1"/>
              <a:t>watch?v</a:t>
            </a:r>
            <a:r>
              <a:rPr lang="en-US" dirty="0"/>
              <a:t>=oq6ejJqpOTs</a:t>
            </a:r>
          </a:p>
          <a:p>
            <a:endParaRPr lang="en-US" dirty="0"/>
          </a:p>
          <a:p>
            <a:r>
              <a:rPr lang="en-US" dirty="0"/>
              <a:t>See also http://</a:t>
            </a:r>
            <a:r>
              <a:rPr lang="en-US" dirty="0" err="1"/>
              <a:t>www.jesus</a:t>
            </a:r>
            <a:r>
              <a:rPr lang="en-US" dirty="0"/>
              <a:t>-is-</a:t>
            </a:r>
            <a:r>
              <a:rPr lang="en-US" dirty="0" err="1"/>
              <a:t>savior.com</a:t>
            </a:r>
            <a:r>
              <a:rPr lang="en-US" dirty="0"/>
              <a:t>/Wolves/</a:t>
            </a:r>
            <a:r>
              <a:rPr lang="en-US" dirty="0" err="1"/>
              <a:t>oprah-fool.htm</a:t>
            </a:r>
            <a:r>
              <a:rPr lang="en-US" dirty="0"/>
              <a:t> where she dies Christ as the only way to God.</a:t>
            </a:r>
          </a:p>
          <a:p>
            <a:endParaRPr lang="en-US" dirty="0"/>
          </a:p>
          <a:p>
            <a:r>
              <a:rPr lang="zh-CN" altLang="en-US" dirty="0"/>
              <a:t>请查看以下内容：</a:t>
            </a:r>
          </a:p>
          <a:p>
            <a:endParaRPr lang="zh-CN" altLang="en-US" dirty="0"/>
          </a:p>
          <a:p>
            <a:r>
              <a:rPr lang="zh-CN" altLang="en-US" dirty="0"/>
              <a:t>在</a:t>
            </a:r>
            <a:r>
              <a:rPr lang="en-US" altLang="zh-CN" dirty="0"/>
              <a:t>https://</a:t>
            </a:r>
            <a:r>
              <a:rPr lang="en-US" altLang="zh-CN" dirty="0" err="1"/>
              <a:t>www.youtube.com</a:t>
            </a:r>
            <a:r>
              <a:rPr lang="en-US" altLang="zh-CN" dirty="0"/>
              <a:t>/</a:t>
            </a:r>
            <a:r>
              <a:rPr lang="en-US" altLang="zh-CN" dirty="0" err="1"/>
              <a:t>watch?v</a:t>
            </a:r>
            <a:r>
              <a:rPr lang="en-US" altLang="zh-CN" dirty="0"/>
              <a:t>=oq6ejJqpOTs</a:t>
            </a:r>
            <a:r>
              <a:rPr lang="zh-CN" altLang="en-US" dirty="0"/>
              <a:t>的计时器上查看</a:t>
            </a:r>
            <a:r>
              <a:rPr lang="en-US" altLang="zh-CN" dirty="0"/>
              <a:t>2:25</a:t>
            </a:r>
            <a:r>
              <a:rPr lang="zh-CN" altLang="en-US" dirty="0"/>
              <a:t>。</a:t>
            </a:r>
          </a:p>
          <a:p>
            <a:endParaRPr lang="zh-CN" altLang="en-US" dirty="0"/>
          </a:p>
          <a:p>
            <a:r>
              <a:rPr lang="zh-CN" altLang="en-US" dirty="0"/>
              <a:t>另外，请参阅 </a:t>
            </a:r>
            <a:r>
              <a:rPr lang="en-US" altLang="zh-CN" dirty="0"/>
              <a:t>http://</a:t>
            </a:r>
            <a:r>
              <a:rPr lang="en-US" altLang="zh-CN" dirty="0" err="1"/>
              <a:t>www.jesus</a:t>
            </a:r>
            <a:r>
              <a:rPr lang="en-US" altLang="zh-CN" dirty="0"/>
              <a:t>-is-</a:t>
            </a:r>
            <a:r>
              <a:rPr lang="en-US" altLang="zh-CN" dirty="0" err="1"/>
              <a:t>savior.com</a:t>
            </a:r>
            <a:r>
              <a:rPr lang="en-US" altLang="zh-CN" dirty="0"/>
              <a:t>/Wolves/</a:t>
            </a:r>
            <a:r>
              <a:rPr lang="en-US" altLang="zh-CN" dirty="0" err="1"/>
              <a:t>oprah-fool.htm</a:t>
            </a:r>
            <a:r>
              <a:rPr lang="zh-CN" altLang="en-US" dirty="0"/>
              <a:t>，其中她将基督描述为通向神唯一的道路。</a:t>
            </a:r>
          </a:p>
          <a:p>
            <a:endParaRPr lang="en-US" dirty="0"/>
          </a:p>
        </p:txBody>
      </p:sp>
      <p:sp>
        <p:nvSpPr>
          <p:cNvPr id="3440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62E29E-B784-8347-A2BC-22319091CE67}" type="slidenum">
              <a:rPr lang="en-US" sz="1200">
                <a:solidFill>
                  <a:prstClr val="black"/>
                </a:solidFill>
              </a:rPr>
              <a:pPr eaLnBrk="1" hangingPunct="1"/>
              <a:t>100</a:t>
            </a:fld>
            <a:endParaRPr lang="en-US" sz="120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Oprah Winfrey: ‘I Am a Christian’ </a:t>
            </a:r>
          </a:p>
          <a:p>
            <a:r>
              <a:rPr lang="en-US"/>
              <a:t>2:20PM EDT 4/26/2012 </a:t>
            </a:r>
            <a:r>
              <a:rPr lang="en-US">
                <a:hlinkClick r:id="rId3"/>
              </a:rPr>
              <a:t>Jennifer LeClaire</a:t>
            </a:r>
            <a:endParaRPr lang="en-US"/>
          </a:p>
          <a:p>
            <a:endParaRPr lang="en-US"/>
          </a:p>
          <a:p>
            <a:r>
              <a:rPr lang="en-US"/>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E464B1-6155-CD4A-9241-64A8F1B5449B}" type="slidenum">
              <a:rPr lang="en-US" sz="1200">
                <a:solidFill>
                  <a:prstClr val="black"/>
                </a:solidFill>
              </a:rPr>
              <a:pPr eaLnBrk="1" hangingPunct="1"/>
              <a:t>101</a:t>
            </a:fld>
            <a:endParaRPr lang="en-US" sz="120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t>Oprah Winfrey: Jesus Did Not Come To Die On The Cross</a:t>
            </a:r>
          </a:p>
          <a:p>
            <a:r>
              <a:rPr lang="en-US"/>
              <a:t>http://www.curezone.com/forums/am.asp?i=1862458</a:t>
            </a:r>
          </a:p>
        </p:txBody>
      </p:sp>
      <p:sp>
        <p:nvSpPr>
          <p:cNvPr id="348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6FE826-75B3-5049-9ED2-B7950C8AB6A2}" type="slidenum">
              <a:rPr lang="en-US" sz="1200">
                <a:solidFill>
                  <a:prstClr val="black"/>
                </a:solidFill>
              </a:rPr>
              <a:pPr eaLnBrk="1" hangingPunct="1"/>
              <a:t>102</a:t>
            </a:fld>
            <a:endParaRPr lang="en-US" sz="120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2ED0323-17D9-2E49-9080-B067C979BB7D}" type="slidenum">
              <a:rPr lang="en-US" altLang="zh-TW" sz="1200">
                <a:solidFill>
                  <a:prstClr val="black"/>
                </a:solidFill>
                <a:latin typeface="Arial" charset="0"/>
                <a:ea typeface="新細明體" charset="0"/>
                <a:cs typeface="新細明體" charset="0"/>
              </a:rPr>
              <a:pPr eaLnBrk="1" hangingPunct="1"/>
              <a:t>103</a:t>
            </a:fld>
            <a:endParaRPr lang="en-US" altLang="zh-TW" sz="1200">
              <a:solidFill>
                <a:prstClr val="black"/>
              </a:solidFill>
              <a:latin typeface="Arial" charset="0"/>
              <a:ea typeface="新細明體" charset="0"/>
              <a:cs typeface="新細明體"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CF3DEAE-35C5-47BC-B03B-98705414B4F1}" type="slidenum">
              <a:rPr lang="en-US" altLang="en-US" sz="1200">
                <a:solidFill>
                  <a:prstClr val="black"/>
                </a:solidFill>
              </a:rPr>
              <a:pPr eaLnBrk="1" hangingPunct="1"/>
              <a:t>104</a:t>
            </a:fld>
            <a:endParaRPr lang="en-US" altLang="en-US" sz="1200">
              <a:solidFill>
                <a:prstClr val="black"/>
              </a:solidFill>
            </a:endParaRPr>
          </a:p>
        </p:txBody>
      </p:sp>
      <p:sp>
        <p:nvSpPr>
          <p:cNvPr id="236547" name="Rectangle 2"/>
          <p:cNvSpPr>
            <a:spLocks noGrp="1" noRot="1" noChangeAspect="1" noChangeArrowheads="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653677D-2EF9-D44C-99DA-5905BEF5C557}" type="slidenum">
              <a:rPr lang="en-US" altLang="zh-TW" sz="1200">
                <a:solidFill>
                  <a:schemeClr val="tx1"/>
                </a:solidFill>
                <a:latin typeface="Arial" charset="0"/>
                <a:ea typeface="新細明體" charset="0"/>
                <a:cs typeface="新細明體" charset="0"/>
              </a:rPr>
              <a:pPr eaLnBrk="1" hangingPunct="1"/>
              <a:t>105</a:t>
            </a:fld>
            <a:endParaRPr lang="en-US" altLang="zh-TW" sz="1200">
              <a:solidFill>
                <a:schemeClr val="tx1"/>
              </a:solidFill>
              <a:latin typeface="Arial" charset="0"/>
              <a:ea typeface="新細明體" charset="0"/>
              <a:cs typeface="新細明體"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98964-F4C4-F841-A169-0B027BF7E848}" type="slidenum">
              <a:rPr lang="en-US" altLang="zh-TW">
                <a:solidFill>
                  <a:prstClr val="white"/>
                </a:solidFill>
              </a:rPr>
              <a:pPr/>
              <a:t>106</a:t>
            </a:fld>
            <a:endParaRPr lang="en-US" altLang="zh-TW">
              <a:solidFill>
                <a:prstClr val="white"/>
              </a:solidFill>
            </a:endParaRPr>
          </a:p>
        </p:txBody>
      </p:sp>
      <p:sp>
        <p:nvSpPr>
          <p:cNvPr id="411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16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77D442-E9AF-A34A-9673-25587E27853B}" type="slidenum">
              <a:rPr lang="en-US" sz="1200">
                <a:solidFill>
                  <a:srgbClr val="000000"/>
                </a:solidFill>
                <a:latin typeface="26" charset="0"/>
              </a:rPr>
              <a:pPr eaLnBrk="1" hangingPunct="1"/>
              <a:t>107</a:t>
            </a:fld>
            <a:endParaRPr lang="en-US" sz="1200">
              <a:solidFill>
                <a:srgbClr val="000000"/>
              </a:solidFill>
              <a:latin typeface="26"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我们被引导相信，圣经的某些版本有不同的书卷数</a:t>
            </a:r>
            <a:r>
              <a:rPr lang="en-US" altLang="zh-CN" dirty="0"/>
              <a:t>——</a:t>
            </a:r>
            <a:r>
              <a:rPr lang="zh-CN" altLang="en-US" dirty="0"/>
              <a:t>而且圣经被翻译成比任何其他书籍更多的语言这一事实使它显得可疑。不是的，这是全球对圣经作为神话语的认可的标志。</a:t>
            </a:r>
          </a:p>
          <a:p>
            <a:pPr eaLnBrk="1" hangingPunct="1"/>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为他人而活，而不是为自己而活，这是虚假教义的一个关键特征（</a:t>
            </a:r>
            <a:r>
              <a:rPr lang="en-US" altLang="zh-CN" dirty="0"/>
              <a:t>3:1–5:3 </a:t>
            </a:r>
            <a:r>
              <a:rPr lang="zh-CN" altLang="en-US" dirty="0"/>
              <a:t>重述）。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1051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CD1BAB-5C00-264E-9A85-37ED2868C69A}" type="slidenum">
              <a:rPr lang="en-US" sz="1200">
                <a:solidFill>
                  <a:srgbClr val="000000"/>
                </a:solidFill>
                <a:latin typeface="26" charset="0"/>
              </a:rPr>
              <a:pPr eaLnBrk="1" hangingPunct="1"/>
              <a:t>108</a:t>
            </a:fld>
            <a:endParaRPr lang="en-US" sz="1200">
              <a:solidFill>
                <a:srgbClr val="000000"/>
              </a:solidFill>
              <a:latin typeface="26"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cs typeface="ＭＳ Ｐゴシック" charset="0"/>
              </a:rPr>
              <a:t>Well said.  Biblical biologists will agree.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说得好。圣经生物学家会同意的。</a:t>
            </a:r>
          </a:p>
          <a:p>
            <a:pPr eaLnBrk="1" hangingPunct="1"/>
            <a:endParaRPr lang="en-US" dirty="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在充斥着许多关于神的谎言中，你应该如何保持坚定不变？</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050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443133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9036304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3477174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849659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7864066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5226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669785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44983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141891F-C34D-4699-82BE-8DFB71534D5E}" type="slidenum">
              <a:rPr lang="en-US" altLang="en-US"/>
              <a:pPr/>
              <a:t>‹#›</a:t>
            </a:fld>
            <a:endParaRPr lang="en-US" altLang="en-US"/>
          </a:p>
        </p:txBody>
      </p:sp>
    </p:spTree>
    <p:extLst>
      <p:ext uri="{BB962C8B-B14F-4D97-AF65-F5344CB8AC3E}">
        <p14:creationId xmlns:p14="http://schemas.microsoft.com/office/powerpoint/2010/main" val="391263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11EE08-A253-4BB3-82EF-31FD9F61405F}" type="slidenum">
              <a:rPr lang="en-US" altLang="en-US"/>
              <a:pPr/>
              <a:t>‹#›</a:t>
            </a:fld>
            <a:endParaRPr lang="en-US" altLang="en-US"/>
          </a:p>
        </p:txBody>
      </p:sp>
    </p:spTree>
    <p:extLst>
      <p:ext uri="{BB962C8B-B14F-4D97-AF65-F5344CB8AC3E}">
        <p14:creationId xmlns:p14="http://schemas.microsoft.com/office/powerpoint/2010/main" val="1274039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3/14/25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947204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3/14/25</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022866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3/14/25</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090602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3/14/25</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30052084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3/14/25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5613547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3/14/25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3536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770349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1949673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8156654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27912070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183D61-94E4-48CC-B9A9-C96C0A525C3B}" type="slidenum">
              <a:rPr lang="en-US" altLang="en-US"/>
              <a:pPr/>
              <a:t>‹#›</a:t>
            </a:fld>
            <a:endParaRPr lang="en-US" altLang="en-US"/>
          </a:p>
        </p:txBody>
      </p:sp>
    </p:spTree>
    <p:extLst>
      <p:ext uri="{BB962C8B-B14F-4D97-AF65-F5344CB8AC3E}">
        <p14:creationId xmlns:p14="http://schemas.microsoft.com/office/powerpoint/2010/main" val="34499967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27198378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423410538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332551892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388690619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75390635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147958283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406609045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2490909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28574015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3376193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3664513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3152789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8314285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2922598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9119539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1273073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32492842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662361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17460770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37740307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820940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9831685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96033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A6CF4-BFE6-AF4F-9F42-EED9CD35C8F0}" type="slidenum">
              <a:rPr lang="en-US"/>
              <a:pPr>
                <a:defRPr/>
              </a:pPr>
              <a:t>‹#›</a:t>
            </a:fld>
            <a:endParaRPr lang="en-US"/>
          </a:p>
        </p:txBody>
      </p:sp>
    </p:spTree>
    <p:extLst>
      <p:ext uri="{BB962C8B-B14F-4D97-AF65-F5344CB8AC3E}">
        <p14:creationId xmlns:p14="http://schemas.microsoft.com/office/powerpoint/2010/main" val="49986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E53DF-BE68-9E40-BAC5-A66438EE0429}" type="slidenum">
              <a:rPr lang="en-US"/>
              <a:pPr>
                <a:defRPr/>
              </a:pPr>
              <a:t>‹#›</a:t>
            </a:fld>
            <a:endParaRPr lang="en-US"/>
          </a:p>
        </p:txBody>
      </p:sp>
    </p:spTree>
    <p:extLst>
      <p:ext uri="{BB962C8B-B14F-4D97-AF65-F5344CB8AC3E}">
        <p14:creationId xmlns:p14="http://schemas.microsoft.com/office/powerpoint/2010/main" val="34443076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EE4D7-37AB-A541-AF02-760A2536EA6D}" type="slidenum">
              <a:rPr lang="en-US"/>
              <a:pPr>
                <a:defRPr/>
              </a:pPr>
              <a:t>‹#›</a:t>
            </a:fld>
            <a:endParaRPr lang="en-US"/>
          </a:p>
        </p:txBody>
      </p:sp>
    </p:spTree>
    <p:extLst>
      <p:ext uri="{BB962C8B-B14F-4D97-AF65-F5344CB8AC3E}">
        <p14:creationId xmlns:p14="http://schemas.microsoft.com/office/powerpoint/2010/main" val="202373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07D33-06C1-9346-AD37-42528A834F40}" type="slidenum">
              <a:rPr lang="en-US"/>
              <a:pPr>
                <a:defRPr/>
              </a:pPr>
              <a:t>‹#›</a:t>
            </a:fld>
            <a:endParaRPr lang="en-US"/>
          </a:p>
        </p:txBody>
      </p:sp>
    </p:spTree>
    <p:extLst>
      <p:ext uri="{BB962C8B-B14F-4D97-AF65-F5344CB8AC3E}">
        <p14:creationId xmlns:p14="http://schemas.microsoft.com/office/powerpoint/2010/main" val="33125357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09176-17DD-D347-A286-E82C2111C240}" type="slidenum">
              <a:rPr lang="en-US"/>
              <a:pPr>
                <a:defRPr/>
              </a:pPr>
              <a:t>‹#›</a:t>
            </a:fld>
            <a:endParaRPr lang="en-US"/>
          </a:p>
        </p:txBody>
      </p:sp>
    </p:spTree>
    <p:extLst>
      <p:ext uri="{BB962C8B-B14F-4D97-AF65-F5344CB8AC3E}">
        <p14:creationId xmlns:p14="http://schemas.microsoft.com/office/powerpoint/2010/main" val="37778050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5B18E-5E57-534C-B97C-4479C9E39402}" type="slidenum">
              <a:rPr lang="en-US"/>
              <a:pPr>
                <a:defRPr/>
              </a:pPr>
              <a:t>‹#›</a:t>
            </a:fld>
            <a:endParaRPr lang="en-US"/>
          </a:p>
        </p:txBody>
      </p:sp>
    </p:spTree>
    <p:extLst>
      <p:ext uri="{BB962C8B-B14F-4D97-AF65-F5344CB8AC3E}">
        <p14:creationId xmlns:p14="http://schemas.microsoft.com/office/powerpoint/2010/main" val="31416245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5CC1BD-4FE6-D841-A331-6BFA718798D4}" type="slidenum">
              <a:rPr lang="en-US"/>
              <a:pPr>
                <a:defRPr/>
              </a:pPr>
              <a:t>‹#›</a:t>
            </a:fld>
            <a:endParaRPr lang="en-US"/>
          </a:p>
        </p:txBody>
      </p:sp>
    </p:spTree>
    <p:extLst>
      <p:ext uri="{BB962C8B-B14F-4D97-AF65-F5344CB8AC3E}">
        <p14:creationId xmlns:p14="http://schemas.microsoft.com/office/powerpoint/2010/main" val="2802692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79FA2-7438-AF47-AD51-8AB3EF0E2853}" type="slidenum">
              <a:rPr lang="en-US"/>
              <a:pPr>
                <a:defRPr/>
              </a:pPr>
              <a:t>‹#›</a:t>
            </a:fld>
            <a:endParaRPr lang="en-US"/>
          </a:p>
        </p:txBody>
      </p:sp>
    </p:spTree>
    <p:extLst>
      <p:ext uri="{BB962C8B-B14F-4D97-AF65-F5344CB8AC3E}">
        <p14:creationId xmlns:p14="http://schemas.microsoft.com/office/powerpoint/2010/main" val="9719962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E0ABB-0E4B-5641-BEAC-794F6222C703}" type="slidenum">
              <a:rPr lang="en-US"/>
              <a:pPr>
                <a:defRPr/>
              </a:pPr>
              <a:t>‹#›</a:t>
            </a:fld>
            <a:endParaRPr lang="en-US"/>
          </a:p>
        </p:txBody>
      </p:sp>
    </p:spTree>
    <p:extLst>
      <p:ext uri="{BB962C8B-B14F-4D97-AF65-F5344CB8AC3E}">
        <p14:creationId xmlns:p14="http://schemas.microsoft.com/office/powerpoint/2010/main" val="273683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574781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1D262-2989-7E46-B227-5CA855CB080C}" type="slidenum">
              <a:rPr lang="en-US"/>
              <a:pPr>
                <a:defRPr/>
              </a:pPr>
              <a:t>‹#›</a:t>
            </a:fld>
            <a:endParaRPr lang="en-US"/>
          </a:p>
        </p:txBody>
      </p:sp>
    </p:spTree>
    <p:extLst>
      <p:ext uri="{BB962C8B-B14F-4D97-AF65-F5344CB8AC3E}">
        <p14:creationId xmlns:p14="http://schemas.microsoft.com/office/powerpoint/2010/main" val="1050752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C8D6D-7BA0-1847-A585-A102BC7909D5}" type="slidenum">
              <a:rPr lang="en-US"/>
              <a:pPr>
                <a:defRPr/>
              </a:pPr>
              <a:t>‹#›</a:t>
            </a:fld>
            <a:endParaRPr lang="en-US"/>
          </a:p>
        </p:txBody>
      </p:sp>
    </p:spTree>
    <p:extLst>
      <p:ext uri="{BB962C8B-B14F-4D97-AF65-F5344CB8AC3E}">
        <p14:creationId xmlns:p14="http://schemas.microsoft.com/office/powerpoint/2010/main" val="22989866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76918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4253062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7419700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631724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5913145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2308172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2510779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0804811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37201087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2493898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0029362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0893655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7138014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90868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2680213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8120213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2967439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31749483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4530131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13236798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23679767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9038685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918683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4046932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0025516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3315984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5442896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79375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5810149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919425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34691806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2840454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30069791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0554769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4245303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2276779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3622237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19862704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5634089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32567540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2865194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177481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21418072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35092593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1308048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362459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34491579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14416906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39393349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36452465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3224072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37BDD-B327-ED4E-8D7C-945C89AF149F}" type="slidenum">
              <a:rPr lang="en-US"/>
              <a:pPr>
                <a:defRPr/>
              </a:pPr>
              <a:t>‹#›</a:t>
            </a:fld>
            <a:endParaRPr lang="en-US"/>
          </a:p>
        </p:txBody>
      </p:sp>
    </p:spTree>
    <p:extLst>
      <p:ext uri="{BB962C8B-B14F-4D97-AF65-F5344CB8AC3E}">
        <p14:creationId xmlns:p14="http://schemas.microsoft.com/office/powerpoint/2010/main" val="179271608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0372659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2431A-441D-5A4E-B1BD-C3D167E10DEE}" type="slidenum">
              <a:rPr lang="en-US"/>
              <a:pPr>
                <a:defRPr/>
              </a:pPr>
              <a:t>‹#›</a:t>
            </a:fld>
            <a:endParaRPr lang="en-US"/>
          </a:p>
        </p:txBody>
      </p:sp>
    </p:spTree>
    <p:extLst>
      <p:ext uri="{BB962C8B-B14F-4D97-AF65-F5344CB8AC3E}">
        <p14:creationId xmlns:p14="http://schemas.microsoft.com/office/powerpoint/2010/main" val="392463440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FC5A4-C2DE-A94F-9D2C-6614809FFCEA}" type="slidenum">
              <a:rPr lang="en-US"/>
              <a:pPr>
                <a:defRPr/>
              </a:pPr>
              <a:t>‹#›</a:t>
            </a:fld>
            <a:endParaRPr lang="en-US"/>
          </a:p>
        </p:txBody>
      </p:sp>
    </p:spTree>
    <p:extLst>
      <p:ext uri="{BB962C8B-B14F-4D97-AF65-F5344CB8AC3E}">
        <p14:creationId xmlns:p14="http://schemas.microsoft.com/office/powerpoint/2010/main" val="97986359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D93F5-BFD2-7049-A847-8814EA7F1D40}" type="slidenum">
              <a:rPr lang="en-US"/>
              <a:pPr>
                <a:defRPr/>
              </a:pPr>
              <a:t>‹#›</a:t>
            </a:fld>
            <a:endParaRPr lang="en-US"/>
          </a:p>
        </p:txBody>
      </p:sp>
    </p:spTree>
    <p:extLst>
      <p:ext uri="{BB962C8B-B14F-4D97-AF65-F5344CB8AC3E}">
        <p14:creationId xmlns:p14="http://schemas.microsoft.com/office/powerpoint/2010/main" val="70642749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0EEFC-6E5F-6A4B-9764-6AF16C51E15B}" type="slidenum">
              <a:rPr lang="en-US"/>
              <a:pPr>
                <a:defRPr/>
              </a:pPr>
              <a:t>‹#›</a:t>
            </a:fld>
            <a:endParaRPr lang="en-US"/>
          </a:p>
        </p:txBody>
      </p:sp>
    </p:spTree>
    <p:extLst>
      <p:ext uri="{BB962C8B-B14F-4D97-AF65-F5344CB8AC3E}">
        <p14:creationId xmlns:p14="http://schemas.microsoft.com/office/powerpoint/2010/main" val="285942900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6722-ACEF-644F-9BF0-691F93A0EC78}" type="slidenum">
              <a:rPr lang="en-US"/>
              <a:pPr>
                <a:defRPr/>
              </a:pPr>
              <a:t>‹#›</a:t>
            </a:fld>
            <a:endParaRPr lang="en-US"/>
          </a:p>
        </p:txBody>
      </p:sp>
    </p:spTree>
    <p:extLst>
      <p:ext uri="{BB962C8B-B14F-4D97-AF65-F5344CB8AC3E}">
        <p14:creationId xmlns:p14="http://schemas.microsoft.com/office/powerpoint/2010/main" val="8200414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263F8-5F0A-B243-A349-ACFFB9D1CA93}" type="slidenum">
              <a:rPr lang="en-US"/>
              <a:pPr>
                <a:defRPr/>
              </a:pPr>
              <a:t>‹#›</a:t>
            </a:fld>
            <a:endParaRPr lang="en-US"/>
          </a:p>
        </p:txBody>
      </p:sp>
    </p:spTree>
    <p:extLst>
      <p:ext uri="{BB962C8B-B14F-4D97-AF65-F5344CB8AC3E}">
        <p14:creationId xmlns:p14="http://schemas.microsoft.com/office/powerpoint/2010/main" val="299515116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3D9C0-F6D8-5948-A484-CFF7597DEBFE}" type="slidenum">
              <a:rPr lang="en-US"/>
              <a:pPr>
                <a:defRPr/>
              </a:pPr>
              <a:t>‹#›</a:t>
            </a:fld>
            <a:endParaRPr lang="en-US"/>
          </a:p>
        </p:txBody>
      </p:sp>
    </p:spTree>
    <p:extLst>
      <p:ext uri="{BB962C8B-B14F-4D97-AF65-F5344CB8AC3E}">
        <p14:creationId xmlns:p14="http://schemas.microsoft.com/office/powerpoint/2010/main" val="8206252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264A3-D849-2042-850D-E28F89FFDBA5}" type="slidenum">
              <a:rPr lang="en-US"/>
              <a:pPr>
                <a:defRPr/>
              </a:pPr>
              <a:t>‹#›</a:t>
            </a:fld>
            <a:endParaRPr lang="en-US"/>
          </a:p>
        </p:txBody>
      </p:sp>
    </p:spTree>
    <p:extLst>
      <p:ext uri="{BB962C8B-B14F-4D97-AF65-F5344CB8AC3E}">
        <p14:creationId xmlns:p14="http://schemas.microsoft.com/office/powerpoint/2010/main" val="373600919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FFBBA-8654-8E4A-AC7A-7E6D51EE4F86}" type="slidenum">
              <a:rPr lang="en-US"/>
              <a:pPr>
                <a:defRPr/>
              </a:pPr>
              <a:t>‹#›</a:t>
            </a:fld>
            <a:endParaRPr lang="en-US"/>
          </a:p>
        </p:txBody>
      </p:sp>
    </p:spTree>
    <p:extLst>
      <p:ext uri="{BB962C8B-B14F-4D97-AF65-F5344CB8AC3E}">
        <p14:creationId xmlns:p14="http://schemas.microsoft.com/office/powerpoint/2010/main" val="213632107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2E9BF-AF7F-EB49-AC9D-96CBFA6F82C4}" type="slidenum">
              <a:rPr lang="en-US"/>
              <a:pPr>
                <a:defRPr/>
              </a:pPr>
              <a:t>‹#›</a:t>
            </a:fld>
            <a:endParaRPr lang="en-US"/>
          </a:p>
        </p:txBody>
      </p:sp>
    </p:spTree>
    <p:extLst>
      <p:ext uri="{BB962C8B-B14F-4D97-AF65-F5344CB8AC3E}">
        <p14:creationId xmlns:p14="http://schemas.microsoft.com/office/powerpoint/2010/main" val="4178452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D1A4488-12EA-461D-BE30-07850B51CE95}" type="slidenum">
              <a:rPr lang="en-US" altLang="en-US"/>
              <a:pPr/>
              <a:t>‹#›</a:t>
            </a:fld>
            <a:endParaRPr lang="en-US" altLang="en-US"/>
          </a:p>
        </p:txBody>
      </p:sp>
    </p:spTree>
    <p:extLst>
      <p:ext uri="{BB962C8B-B14F-4D97-AF65-F5344CB8AC3E}">
        <p14:creationId xmlns:p14="http://schemas.microsoft.com/office/powerpoint/2010/main" val="288771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30815885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5960903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7430416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0968794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0791640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3905384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7822765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3407737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99254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9997276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38136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989703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1728647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7982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82001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8864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37788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67616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531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52767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84980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7467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2129177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17526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30425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2616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6096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78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7430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484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35401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8135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8078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4239831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655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57025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9190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950787-B300-4BB6-BC01-362BAFA357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1292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209C38-9D65-43E3-9D3A-10BFEA7C37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4442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4725C7-8CCC-47EF-9716-979A201A0B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1984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261596-63E0-4C70-A447-1C92AC5B87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2988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AE1124E-4B89-4F3E-90B7-AEB61013CD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2767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6F59FB1-DA52-4088-B8C7-C6396DB262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21800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CF4E3C-5D8A-437E-BF04-2D86F29BC8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662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28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36A9EEE-8688-4310-B74D-11F8B57A76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704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140C72-16C3-4490-8C6F-3028AA89B8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3764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CD7AC8-F315-43C6-9595-8485B0F616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76684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E13151-99F2-46E7-897C-7E71D6A59E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2755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80360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7450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03201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96438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64956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508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6513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5038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0610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46437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29537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8597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27034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70236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33221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7119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49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18475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30655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12587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6608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39521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30394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4887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21314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32850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83243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3542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96457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08186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80990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68860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16446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2918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35079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4276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8076284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4667122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846789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0264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2087358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2626582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881211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007794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6740470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5276508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9804502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505105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081887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3235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2543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074925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978135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901134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14458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226244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916023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281113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29095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196900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4379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E0A3A1-6F5B-4BAD-B025-B0E9D7F4E820}" type="slidenum">
              <a:rPr lang="en-US" altLang="en-US"/>
              <a:pPr/>
              <a:t>‹#›</a:t>
            </a:fld>
            <a:endParaRPr lang="en-US" altLang="en-US"/>
          </a:p>
        </p:txBody>
      </p:sp>
    </p:spTree>
    <p:extLst>
      <p:ext uri="{BB962C8B-B14F-4D97-AF65-F5344CB8AC3E}">
        <p14:creationId xmlns:p14="http://schemas.microsoft.com/office/powerpoint/2010/main" val="2140455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99113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587506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859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669891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5841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7838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9836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1699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752546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75272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980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5207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166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zh-CN" alt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zh-CN" alt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CDAB0991-AD2F-E34E-A622-E5ACFAAA2500}"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2306730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1815C19-E24C-E44E-93EB-FD9A1308ED0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2616686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D50E3BC-B721-2F41-A3B5-184C091A1FD6}"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4323020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3CB8B37-5B0E-204C-B50F-6228AAF2B454}"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6610774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8BC8996-5288-074F-9E7A-789A4BE6EDD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1298751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7A720B0-D8EF-ED49-AA98-B48CA66F2209}"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410504378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BF4537E-ABA8-D84A-8C8D-AC00CBBE9A5B}"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85543029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7115A83-05D0-644E-AF30-7C6BB6FA167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143678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A0EC88-2E12-3540-9445-40D7363E97EC}"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662645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10576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D6090C-69E7-E746-87DF-96FCE35B5DF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8376224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3F1A31-6F37-4244-B016-FCCA13C2A65F}"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8583165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741618363"/>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01940014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95185606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95945542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98462128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349702485"/>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611301271"/>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26579540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5019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69329691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685536793"/>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326606357"/>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8773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183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3657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9936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50860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68330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348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83949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071829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365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5315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24084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7389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49800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9505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7749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88573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705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47319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7260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2344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047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5544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7915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5008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6682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7785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77404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188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7539463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16065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59337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317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4933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77686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68673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88206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9218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4969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24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87881015"/>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1100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3152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95279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762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769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66834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97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51105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8566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286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12849642"/>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1474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87283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41851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16704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21994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7595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194435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05628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0676133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64230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091285387"/>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15673408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38626002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223637793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74462507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1532360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4273080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56835034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37466273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3205330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181977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FDA4C5-9972-479B-8D03-808174171700}" type="slidenum">
              <a:rPr lang="en-US" altLang="en-US"/>
              <a:pPr/>
              <a:t>‹#›</a:t>
            </a:fld>
            <a:endParaRPr lang="en-US" altLang="en-US"/>
          </a:p>
        </p:txBody>
      </p:sp>
    </p:spTree>
    <p:extLst>
      <p:ext uri="{BB962C8B-B14F-4D97-AF65-F5344CB8AC3E}">
        <p14:creationId xmlns:p14="http://schemas.microsoft.com/office/powerpoint/2010/main" val="1804958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4150545"/>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5087645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5382943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277050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52742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381099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14783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89913445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40541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7608984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362725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431578299"/>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671030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4452044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3/14/25</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04997087"/>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3/14/25</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450991352"/>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3/14/25</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878642871"/>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5A8C4BB-7380-464D-9CD3-5E15515BE8A7}"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29412853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9FC909D-6E68-EC4F-8C49-E1966BD9D456}"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347003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ADC827B5-5D86-994D-BCBA-551FE773AE9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8653782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F4544943-C6C0-AD42-83A9-0C59122E1F0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89603765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9EEC5927-AF1F-DC43-8401-585BFBAD225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594655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86465286"/>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00E7B38F-4E4E-0746-9E3A-98211D585AF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4449655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6F4C305-A595-B04D-BAEF-E02909C886C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7275739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79ABA9EE-7EC5-854F-AD6C-E7AEF6F182F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947226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E4E31B8-A029-6643-B2B5-C711A96E951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33448985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4ACFF65-C107-3348-B9BC-73A358973D5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790318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1CB1B6E-87D7-7149-8D90-5DD7F123AE3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80866219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ADAAB3F2-2AB9-3E4A-8EA2-DEFDA0DB4E6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6597480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1400376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215174591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215276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45831098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33140322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14943636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21259478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37048474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40974588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194204717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5305364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89816356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25157323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73630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05622637"/>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71ED2ED-2136-214F-86A7-8274B5E8FAF4}"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77881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C9A5AC-4EE3-584D-8596-35CB6DE49E52}"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0379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E542C01-2D71-B844-A664-6DF4155B129B}"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799201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8CD0D5-F1F5-9942-8C7C-79F8442B3BF1}"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05724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2DAFDF-95AB-A943-8657-43C66E4E227B}"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130383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96BF229-A951-074A-BCC3-5A790CE2AEF5}"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74673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0177C3-DE6D-104C-9E13-1317B5E9B74A}"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900577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98A779-20BC-2C49-B46F-F58BE9CC8C99}"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020343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3154989-779F-C943-BF78-09DCCAA8D3A1}"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54110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F62B970-E6F9-2F4F-AB9B-6E514D293E8D}"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20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1188854"/>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6332E1-B513-5048-A657-E8D9D465D4C3}"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10291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dirty="0"/>
          </a:p>
        </p:txBody>
      </p:sp>
    </p:spTree>
    <p:extLst>
      <p:ext uri="{BB962C8B-B14F-4D97-AF65-F5344CB8AC3E}">
        <p14:creationId xmlns:p14="http://schemas.microsoft.com/office/powerpoint/2010/main" val="377141891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dirty="0"/>
          </a:p>
        </p:txBody>
      </p:sp>
    </p:spTree>
    <p:extLst>
      <p:ext uri="{BB962C8B-B14F-4D97-AF65-F5344CB8AC3E}">
        <p14:creationId xmlns:p14="http://schemas.microsoft.com/office/powerpoint/2010/main" val="149399374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dirty="0"/>
          </a:p>
        </p:txBody>
      </p:sp>
    </p:spTree>
    <p:extLst>
      <p:ext uri="{BB962C8B-B14F-4D97-AF65-F5344CB8AC3E}">
        <p14:creationId xmlns:p14="http://schemas.microsoft.com/office/powerpoint/2010/main" val="117784214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dirty="0"/>
          </a:p>
        </p:txBody>
      </p:sp>
    </p:spTree>
    <p:extLst>
      <p:ext uri="{BB962C8B-B14F-4D97-AF65-F5344CB8AC3E}">
        <p14:creationId xmlns:p14="http://schemas.microsoft.com/office/powerpoint/2010/main" val="340953624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dirty="0"/>
          </a:p>
        </p:txBody>
      </p:sp>
    </p:spTree>
    <p:extLst>
      <p:ext uri="{BB962C8B-B14F-4D97-AF65-F5344CB8AC3E}">
        <p14:creationId xmlns:p14="http://schemas.microsoft.com/office/powerpoint/2010/main" val="222484421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dirty="0"/>
          </a:p>
        </p:txBody>
      </p:sp>
    </p:spTree>
    <p:extLst>
      <p:ext uri="{BB962C8B-B14F-4D97-AF65-F5344CB8AC3E}">
        <p14:creationId xmlns:p14="http://schemas.microsoft.com/office/powerpoint/2010/main" val="80068221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dirty="0"/>
          </a:p>
        </p:txBody>
      </p:sp>
    </p:spTree>
    <p:extLst>
      <p:ext uri="{BB962C8B-B14F-4D97-AF65-F5344CB8AC3E}">
        <p14:creationId xmlns:p14="http://schemas.microsoft.com/office/powerpoint/2010/main" val="385118770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dirty="0"/>
          </a:p>
        </p:txBody>
      </p:sp>
    </p:spTree>
    <p:extLst>
      <p:ext uri="{BB962C8B-B14F-4D97-AF65-F5344CB8AC3E}">
        <p14:creationId xmlns:p14="http://schemas.microsoft.com/office/powerpoint/2010/main" val="280776363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dirty="0"/>
          </a:p>
        </p:txBody>
      </p:sp>
    </p:spTree>
    <p:extLst>
      <p:ext uri="{BB962C8B-B14F-4D97-AF65-F5344CB8AC3E}">
        <p14:creationId xmlns:p14="http://schemas.microsoft.com/office/powerpoint/2010/main" val="2109960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0759445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dirty="0"/>
          </a:p>
        </p:txBody>
      </p:sp>
    </p:spTree>
    <p:extLst>
      <p:ext uri="{BB962C8B-B14F-4D97-AF65-F5344CB8AC3E}">
        <p14:creationId xmlns:p14="http://schemas.microsoft.com/office/powerpoint/2010/main" val="36129141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dirty="0"/>
          </a:p>
        </p:txBody>
      </p:sp>
    </p:spTree>
    <p:extLst>
      <p:ext uri="{BB962C8B-B14F-4D97-AF65-F5344CB8AC3E}">
        <p14:creationId xmlns:p14="http://schemas.microsoft.com/office/powerpoint/2010/main" val="284186364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dirty="0"/>
          </a:p>
        </p:txBody>
      </p:sp>
    </p:spTree>
    <p:extLst>
      <p:ext uri="{BB962C8B-B14F-4D97-AF65-F5344CB8AC3E}">
        <p14:creationId xmlns:p14="http://schemas.microsoft.com/office/powerpoint/2010/main" val="261456094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6149408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6212569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989767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3780479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62709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3432341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60611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39591805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563098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863776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109163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0725503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0482716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3080930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3551398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627616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49619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682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271439332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3285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08002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012150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22642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635311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14653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447274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72425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92201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756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25520571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28641564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30636465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56139915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7579178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96562882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19180793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2285735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549745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07411953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3384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318CD68-1B15-4AA7-BF2F-1EEE2DF72E81}" type="slidenum">
              <a:rPr lang="en-US" altLang="en-US"/>
              <a:pPr/>
              <a:t>‹#›</a:t>
            </a:fld>
            <a:endParaRPr lang="en-US" altLang="en-US"/>
          </a:p>
        </p:txBody>
      </p:sp>
    </p:spTree>
    <p:extLst>
      <p:ext uri="{BB962C8B-B14F-4D97-AF65-F5344CB8AC3E}">
        <p14:creationId xmlns:p14="http://schemas.microsoft.com/office/powerpoint/2010/main" val="3067477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3/14/25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38271920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0438122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79671836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9233165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21651040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218043673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167650941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28120687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61535969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78996999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794012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3/14/25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45889859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14146852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424751486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5571391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62991986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6286634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0471240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777506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551904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772728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27626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3/14/25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15942652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8980949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454663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413395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6541798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921803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209613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706711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350822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0362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7987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228859433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71300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856679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0958921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56406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378738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3517829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7465023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703597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713606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0983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94197747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701658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41120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5273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388949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3/14/25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03700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3/14/25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130501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3/14/25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17492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682207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638334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41296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8996154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424120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1001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97568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404515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09175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854489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5788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95833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49259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665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600840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863550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51907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428762163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181573024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23701117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4816140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374105320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234777874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171000331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44622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41013946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143831039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329398170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60556669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extLst>
      <p:ext uri="{BB962C8B-B14F-4D97-AF65-F5344CB8AC3E}">
        <p14:creationId xmlns:p14="http://schemas.microsoft.com/office/powerpoint/2010/main" val="180149731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extLst>
      <p:ext uri="{BB962C8B-B14F-4D97-AF65-F5344CB8AC3E}">
        <p14:creationId xmlns:p14="http://schemas.microsoft.com/office/powerpoint/2010/main" val="404509559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extLst>
      <p:ext uri="{BB962C8B-B14F-4D97-AF65-F5344CB8AC3E}">
        <p14:creationId xmlns:p14="http://schemas.microsoft.com/office/powerpoint/2010/main" val="292726559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extLst>
      <p:ext uri="{BB962C8B-B14F-4D97-AF65-F5344CB8AC3E}">
        <p14:creationId xmlns:p14="http://schemas.microsoft.com/office/powerpoint/2010/main" val="88633489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extLst>
      <p:ext uri="{BB962C8B-B14F-4D97-AF65-F5344CB8AC3E}">
        <p14:creationId xmlns:p14="http://schemas.microsoft.com/office/powerpoint/2010/main" val="418669953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extLst>
      <p:ext uri="{BB962C8B-B14F-4D97-AF65-F5344CB8AC3E}">
        <p14:creationId xmlns:p14="http://schemas.microsoft.com/office/powerpoint/2010/main" val="88413277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extLst>
      <p:ext uri="{BB962C8B-B14F-4D97-AF65-F5344CB8AC3E}">
        <p14:creationId xmlns:p14="http://schemas.microsoft.com/office/powerpoint/2010/main" val="613109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3CB2F65-7AF7-4742-A393-2516CEC6BDA8}"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7356402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extLst>
      <p:ext uri="{BB962C8B-B14F-4D97-AF65-F5344CB8AC3E}">
        <p14:creationId xmlns:p14="http://schemas.microsoft.com/office/powerpoint/2010/main" val="388221205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extLst>
      <p:ext uri="{BB962C8B-B14F-4D97-AF65-F5344CB8AC3E}">
        <p14:creationId xmlns:p14="http://schemas.microsoft.com/office/powerpoint/2010/main" val="122136370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extLst>
      <p:ext uri="{BB962C8B-B14F-4D97-AF65-F5344CB8AC3E}">
        <p14:creationId xmlns:p14="http://schemas.microsoft.com/office/powerpoint/2010/main" val="399416288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extLst>
      <p:ext uri="{BB962C8B-B14F-4D97-AF65-F5344CB8AC3E}">
        <p14:creationId xmlns:p14="http://schemas.microsoft.com/office/powerpoint/2010/main" val="18374843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extLst>
      <p:ext uri="{BB962C8B-B14F-4D97-AF65-F5344CB8AC3E}">
        <p14:creationId xmlns:p14="http://schemas.microsoft.com/office/powerpoint/2010/main" val="302426962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03A040-3B89-441D-B731-E07F27892B94}" type="slidenum">
              <a:rPr lang="en-US"/>
              <a:pPr>
                <a:defRPr/>
              </a:pPr>
              <a:t>‹#›</a:t>
            </a:fld>
            <a:endParaRPr lang="en-US"/>
          </a:p>
        </p:txBody>
      </p:sp>
    </p:spTree>
    <p:extLst>
      <p:ext uri="{BB962C8B-B14F-4D97-AF65-F5344CB8AC3E}">
        <p14:creationId xmlns:p14="http://schemas.microsoft.com/office/powerpoint/2010/main" val="29850153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C17326-CC23-4D12-B97C-90BD22DD0D04}" type="slidenum">
              <a:rPr lang="en-US"/>
              <a:pPr>
                <a:defRPr/>
              </a:pPr>
              <a:t>‹#›</a:t>
            </a:fld>
            <a:endParaRPr lang="en-US"/>
          </a:p>
        </p:txBody>
      </p:sp>
    </p:spTree>
    <p:extLst>
      <p:ext uri="{BB962C8B-B14F-4D97-AF65-F5344CB8AC3E}">
        <p14:creationId xmlns:p14="http://schemas.microsoft.com/office/powerpoint/2010/main" val="178446953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4EA92-E8DE-4AA8-9053-6FAB3894FA7C}" type="slidenum">
              <a:rPr lang="en-US"/>
              <a:pPr>
                <a:defRPr/>
              </a:pPr>
              <a:t>‹#›</a:t>
            </a:fld>
            <a:endParaRPr lang="en-US"/>
          </a:p>
        </p:txBody>
      </p:sp>
    </p:spTree>
    <p:extLst>
      <p:ext uri="{BB962C8B-B14F-4D97-AF65-F5344CB8AC3E}">
        <p14:creationId xmlns:p14="http://schemas.microsoft.com/office/powerpoint/2010/main" val="151560356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B83850-3D79-487F-B595-6EC8637896DD}" type="slidenum">
              <a:rPr lang="en-US"/>
              <a:pPr>
                <a:defRPr/>
              </a:pPr>
              <a:t>‹#›</a:t>
            </a:fld>
            <a:endParaRPr lang="en-US"/>
          </a:p>
        </p:txBody>
      </p:sp>
    </p:spTree>
    <p:extLst>
      <p:ext uri="{BB962C8B-B14F-4D97-AF65-F5344CB8AC3E}">
        <p14:creationId xmlns:p14="http://schemas.microsoft.com/office/powerpoint/2010/main" val="18830210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E57284-5E67-4FBD-927C-2DFB0D04DD66}" type="slidenum">
              <a:rPr lang="en-US"/>
              <a:pPr>
                <a:defRPr/>
              </a:pPr>
              <a:t>‹#›</a:t>
            </a:fld>
            <a:endParaRPr lang="en-US"/>
          </a:p>
        </p:txBody>
      </p:sp>
    </p:spTree>
    <p:extLst>
      <p:ext uri="{BB962C8B-B14F-4D97-AF65-F5344CB8AC3E}">
        <p14:creationId xmlns:p14="http://schemas.microsoft.com/office/powerpoint/2010/main" val="2514972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6FA07EE-3810-204D-8813-6C3AAEBAE17B}"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68932597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74149-D5B0-46A4-942E-7420B45374A9}" type="slidenum">
              <a:rPr lang="en-US"/>
              <a:pPr>
                <a:defRPr/>
              </a:pPr>
              <a:t>‹#›</a:t>
            </a:fld>
            <a:endParaRPr lang="en-US"/>
          </a:p>
        </p:txBody>
      </p:sp>
    </p:spTree>
    <p:extLst>
      <p:ext uri="{BB962C8B-B14F-4D97-AF65-F5344CB8AC3E}">
        <p14:creationId xmlns:p14="http://schemas.microsoft.com/office/powerpoint/2010/main" val="81206452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0FC1C4-BD00-4DC5-A151-F5042480B433}" type="slidenum">
              <a:rPr lang="en-US"/>
              <a:pPr>
                <a:defRPr/>
              </a:pPr>
              <a:t>‹#›</a:t>
            </a:fld>
            <a:endParaRPr lang="en-US"/>
          </a:p>
        </p:txBody>
      </p:sp>
    </p:spTree>
    <p:extLst>
      <p:ext uri="{BB962C8B-B14F-4D97-AF65-F5344CB8AC3E}">
        <p14:creationId xmlns:p14="http://schemas.microsoft.com/office/powerpoint/2010/main" val="25759278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46E439-9EB1-4919-89CA-0D1C7ABA97B5}" type="slidenum">
              <a:rPr lang="en-US"/>
              <a:pPr>
                <a:defRPr/>
              </a:pPr>
              <a:t>‹#›</a:t>
            </a:fld>
            <a:endParaRPr lang="en-US"/>
          </a:p>
        </p:txBody>
      </p:sp>
    </p:spTree>
    <p:extLst>
      <p:ext uri="{BB962C8B-B14F-4D97-AF65-F5344CB8AC3E}">
        <p14:creationId xmlns:p14="http://schemas.microsoft.com/office/powerpoint/2010/main" val="257406552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C08CB-24A2-4DF1-A040-C3975AD6C045}" type="slidenum">
              <a:rPr lang="en-US"/>
              <a:pPr>
                <a:defRPr/>
              </a:pPr>
              <a:t>‹#›</a:t>
            </a:fld>
            <a:endParaRPr lang="en-US"/>
          </a:p>
        </p:txBody>
      </p:sp>
    </p:spTree>
    <p:extLst>
      <p:ext uri="{BB962C8B-B14F-4D97-AF65-F5344CB8AC3E}">
        <p14:creationId xmlns:p14="http://schemas.microsoft.com/office/powerpoint/2010/main" val="326313611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88440F-A5A9-4B9C-9080-22C6ED30355F}" type="slidenum">
              <a:rPr lang="en-US"/>
              <a:pPr>
                <a:defRPr/>
              </a:pPr>
              <a:t>‹#›</a:t>
            </a:fld>
            <a:endParaRPr lang="en-US"/>
          </a:p>
        </p:txBody>
      </p:sp>
    </p:spTree>
    <p:extLst>
      <p:ext uri="{BB962C8B-B14F-4D97-AF65-F5344CB8AC3E}">
        <p14:creationId xmlns:p14="http://schemas.microsoft.com/office/powerpoint/2010/main" val="127168694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83F3C-6DAD-4486-BF5F-7EABE4CB477B}" type="slidenum">
              <a:rPr lang="en-US"/>
              <a:pPr>
                <a:defRPr/>
              </a:pPr>
              <a:t>‹#›</a:t>
            </a:fld>
            <a:endParaRPr lang="en-US"/>
          </a:p>
        </p:txBody>
      </p:sp>
    </p:spTree>
    <p:extLst>
      <p:ext uri="{BB962C8B-B14F-4D97-AF65-F5344CB8AC3E}">
        <p14:creationId xmlns:p14="http://schemas.microsoft.com/office/powerpoint/2010/main" val="184482772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D3F50C-0D4A-478C-BC29-2690C8815EC4}" type="slidenum">
              <a:rPr lang="en-US"/>
              <a:pPr>
                <a:defRPr/>
              </a:pPr>
              <a:t>‹#›</a:t>
            </a:fld>
            <a:endParaRPr lang="en-US"/>
          </a:p>
        </p:txBody>
      </p:sp>
    </p:spTree>
    <p:extLst>
      <p:ext uri="{BB962C8B-B14F-4D97-AF65-F5344CB8AC3E}">
        <p14:creationId xmlns:p14="http://schemas.microsoft.com/office/powerpoint/2010/main" val="388448045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34947"/>
      </p:ext>
    </p:extLst>
  </p:cSld>
  <p:clrMapOvr>
    <a:masterClrMapping/>
  </p:clrMapOvr>
  <p:transition spd="med">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250688"/>
      </p:ext>
    </p:extLst>
  </p:cSld>
  <p:clrMapOvr>
    <a:masterClrMapping/>
  </p:clrMapOvr>
  <p:transition spd="med">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26519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CB5826-C865-446E-B2BE-C9F09D912E33}" type="slidenum">
              <a:rPr lang="en-US" altLang="en-US"/>
              <a:pPr/>
              <a:t>‹#›</a:t>
            </a:fld>
            <a:endParaRPr lang="en-US" altLang="en-US"/>
          </a:p>
        </p:txBody>
      </p:sp>
    </p:spTree>
    <p:extLst>
      <p:ext uri="{BB962C8B-B14F-4D97-AF65-F5344CB8AC3E}">
        <p14:creationId xmlns:p14="http://schemas.microsoft.com/office/powerpoint/2010/main" val="626573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EDA49B5-7BDB-C947-A060-EFC45B223A70}"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58108164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846474"/>
      </p:ext>
    </p:extLst>
  </p:cSld>
  <p:clrMapOvr>
    <a:masterClrMapping/>
  </p:clrMapOvr>
  <p:transition spd="med">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126995"/>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102581"/>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653560"/>
      </p:ext>
    </p:extLst>
  </p:cSld>
  <p:clrMapOvr>
    <a:masterClrMapping/>
  </p:clrMapOvr>
  <p:transition spd="med">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724566"/>
      </p:ext>
    </p:extLst>
  </p:cSld>
  <p:clrMapOvr>
    <a:masterClrMapping/>
  </p:clrMapOvr>
  <p:transition spd="med">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053395"/>
      </p:ext>
    </p:extLst>
  </p:cSld>
  <p:clrMapOvr>
    <a:masterClrMapping/>
  </p:clrMapOvr>
  <p:transition spd="med">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262623"/>
      </p:ext>
    </p:extLst>
  </p:cSld>
  <p:clrMapOvr>
    <a:masterClrMapping/>
  </p:clrMapOvr>
  <p:transition spd="med">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996995"/>
      </p:ext>
    </p:extLst>
  </p:cSld>
  <p:clrMapOvr>
    <a:masterClrMapping/>
  </p:clrMapOvr>
  <p:transition spd="med">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778898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04862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271EA60-6259-0147-8113-215544DB58EF}"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57724521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8579872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3890580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225683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7665186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1446007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865223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05602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5735209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9438690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1375036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539FBEA-1D62-3A41-9075-F18577D38C39}"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38940107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179626174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93418313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245106712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83257076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228755976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116884453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325595921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154280114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32401749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1222240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BE3D28-AC4C-344B-8D53-6635D8F05550}"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01094038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267651183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203532673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339942056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248879537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292492322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418326334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47523597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41654861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388992579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561012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EBB20CE-0AF4-1E48-AA97-8AC81F81EE92}"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87066618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10996872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3/14/25</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158011285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3/14/25</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298739098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3/14/25</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61745208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3/14/25</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2913047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3/14/25</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332258714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3/14/25</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364479077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3/14/25</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82915606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3/14/25</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79824270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3/14/25</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2228856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A0B1325-28B8-D84B-8D94-13F349AF5D65}"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193648344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3/14/25</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40510939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3/14/25</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0303587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99849199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65964913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69982032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208691541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59512573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373433062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69901217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1290358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5C0C8F-9B61-EA43-A7FF-AEA575690CB7}"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95609735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49142780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51736328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391261373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63813795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73875605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6304580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5345226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20448618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84246930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646004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5A13EBED-0235-B749-A322-02CD7B59C546}"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46637797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23285876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89801411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7449132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81262345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34614670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137046143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150729400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128101412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403093392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24692756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387404206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231088545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234773099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412581287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36541860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20590111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04639313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16714922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8023866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73140069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176690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42865952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37260915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00282337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71244639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84286783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22504098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94714085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41505084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6295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875D970-7229-4D7F-AC4A-DC963CECA5B1}" type="slidenum">
              <a:rPr lang="en-US" altLang="en-US"/>
              <a:pPr/>
              <a:t>‹#›</a:t>
            </a:fld>
            <a:endParaRPr lang="en-US" altLang="en-US"/>
          </a:p>
        </p:txBody>
      </p:sp>
    </p:spTree>
    <p:extLst>
      <p:ext uri="{BB962C8B-B14F-4D97-AF65-F5344CB8AC3E}">
        <p14:creationId xmlns:p14="http://schemas.microsoft.com/office/powerpoint/2010/main" val="822954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5439360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0499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7936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1517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2361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9398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6849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6265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3410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38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CDE8824-176F-447C-9F13-A0EEB5C3E27C}" type="slidenum">
              <a:rPr lang="en-US" altLang="en-US"/>
              <a:pPr/>
              <a:t>‹#›</a:t>
            </a:fld>
            <a:endParaRPr lang="en-US" altLang="en-US"/>
          </a:p>
        </p:txBody>
      </p:sp>
    </p:spTree>
    <p:extLst>
      <p:ext uri="{BB962C8B-B14F-4D97-AF65-F5344CB8AC3E}">
        <p14:creationId xmlns:p14="http://schemas.microsoft.com/office/powerpoint/2010/main" val="1179265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7824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892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2537825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906417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1917555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27730762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1360741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223026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629110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41475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B96651E-54B9-4C9B-8792-29FCB5BB21A3}" type="slidenum">
              <a:rPr lang="en-US" altLang="en-US"/>
              <a:pPr/>
              <a:t>‹#›</a:t>
            </a:fld>
            <a:endParaRPr lang="en-US" altLang="en-US"/>
          </a:p>
        </p:txBody>
      </p:sp>
    </p:spTree>
    <p:extLst>
      <p:ext uri="{BB962C8B-B14F-4D97-AF65-F5344CB8AC3E}">
        <p14:creationId xmlns:p14="http://schemas.microsoft.com/office/powerpoint/2010/main" val="285303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1168559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3932289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2682715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2452030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3/14/25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1000895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3/14/25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421361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3/14/25</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18162635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32650305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3064841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3/14/25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27297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2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2.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3.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0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theme" Target="../theme/theme25.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6.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7.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8.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9.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30.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1.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3.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4.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5.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2.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jpe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6.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image" Target="../media/image2.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7.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8.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9.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0.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1.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theme" Target="../theme/theme43.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theme" Target="../theme/theme44.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6.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5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8.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17" Type="http://schemas.openxmlformats.org/officeDocument/2006/relationships/image" Target="../media/image6.jpeg"/><Relationship Id="rId2" Type="http://schemas.openxmlformats.org/officeDocument/2006/relationships/slideLayout" Target="../slideLayouts/slideLayout464.xml"/><Relationship Id="rId16" Type="http://schemas.openxmlformats.org/officeDocument/2006/relationships/theme" Target="../theme/theme49.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50.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6" Type="http://schemas.openxmlformats.org/officeDocument/2006/relationships/image" Target="../media/image9.png"/><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5" Type="http://schemas.openxmlformats.org/officeDocument/2006/relationships/image" Target="../media/image8.png"/><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image" Target="../media/image7.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0.jpe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5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5.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6.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7.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theme" Target="../theme/theme58.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2" Type="http://schemas.openxmlformats.org/officeDocument/2006/relationships/slideLayout" Target="../slideLayouts/slideLayout574.xml"/><Relationship Id="rId16" Type="http://schemas.openxmlformats.org/officeDocument/2006/relationships/image" Target="../media/image9.png"/><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5" Type="http://schemas.openxmlformats.org/officeDocument/2006/relationships/image" Target="../media/image8.png"/><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 Id="rId14" Type="http://schemas.openxmlformats.org/officeDocument/2006/relationships/image" Target="../media/image7.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9.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60.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61.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1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theme" Target="../theme/theme63.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7.xml"/><Relationship Id="rId13" Type="http://schemas.openxmlformats.org/officeDocument/2006/relationships/image" Target="../media/image13.jpeg"/><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64.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8.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theme" Target="../theme/theme65.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5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66.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7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7.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slideLayout" Target="../slideLayouts/slideLayout686.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4.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69.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15B7873-B8E6-4A76-81B3-354D6AFEE53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166193088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9617799"/>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0380245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38159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ea typeface="ＭＳ Ｐゴシック" charset="0"/>
              </a:rPr>
              <a:pPr>
                <a:defRPr/>
              </a:pPr>
              <a:t>3/14/25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88856437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3722968489"/>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88151794"/>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7EAD64F1-5E18-6949-8A53-4928D1BF01C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1950277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128870026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01898119"/>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7952330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1303125143"/>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0470640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FB88AF7A-5686-2448-942B-36ADCA886B74}" type="slidenum">
              <a:rPr lang="en-US"/>
              <a:pPr>
                <a:defRPr/>
              </a:pPr>
              <a:t>‹#›</a:t>
            </a:fld>
            <a:endParaRPr lang="en-US"/>
          </a:p>
        </p:txBody>
      </p:sp>
    </p:spTree>
    <p:extLst>
      <p:ext uri="{BB962C8B-B14F-4D97-AF65-F5344CB8AC3E}">
        <p14:creationId xmlns:p14="http://schemas.microsoft.com/office/powerpoint/2010/main" val="81224877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4EBC290-C1DA-7F41-8F83-9C352AE3B9C5}" type="slidenum">
              <a:rPr lang="en-US"/>
              <a:pPr>
                <a:defRPr/>
              </a:pPr>
              <a:t>‹#›</a:t>
            </a:fld>
            <a:endParaRPr lang="en-US"/>
          </a:p>
        </p:txBody>
      </p:sp>
    </p:spTree>
    <p:extLst>
      <p:ext uri="{BB962C8B-B14F-4D97-AF65-F5344CB8AC3E}">
        <p14:creationId xmlns:p14="http://schemas.microsoft.com/office/powerpoint/2010/main" val="268723981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834040566"/>
      </p:ext>
    </p:extLst>
  </p:cSld>
  <p:clrMap bg1="lt1" tx1="dk1" bg2="lt2" tx2="dk2" accent1="accent1" accent2="accent2" accent3="accent3" accent4="accent4" accent5="accent5" accent6="accent6" hlink="hlink" folHlink="folHlink"/>
  <p:sldLayoutIdLst>
    <p:sldLayoutId id="214748402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312209227"/>
      </p:ext>
    </p:extLst>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580245658"/>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4092102467"/>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solidFill>
                <a:srgbClr val="000000"/>
              </a:solidFill>
            </a:endParaRPr>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solidFill>
                <a:srgbClr val="000000"/>
              </a:solidFill>
            </a:endParaRPr>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457037B7-E2B7-4007-94EB-6F36007525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156355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5620198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08937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86401405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1493664"/>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solidFill>
                  <a:srgbClr val="FFFFFF"/>
                </a:solidFill>
              </a:rPr>
              <a:pPr>
                <a:defRPr/>
              </a:pPr>
              <a:t>‹#›</a:t>
            </a:fld>
            <a:endParaRPr lang="en-US" altLang="zh-CN">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367396571"/>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a:defRPr/>
            </a:pPr>
            <a:fld id="{F90E691A-1B90-1F4F-A0E7-B68E9F151C3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48350530"/>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110596" name="Group 4"/>
          <p:cNvGrpSpPr>
            <a:grpSpLocks/>
          </p:cNvGrpSpPr>
          <p:nvPr/>
        </p:nvGrpSpPr>
        <p:grpSpPr bwMode="auto">
          <a:xfrm>
            <a:off x="0" y="0"/>
            <a:ext cx="1085850" cy="6845300"/>
            <a:chOff x="0" y="0"/>
            <a:chExt cx="684" cy="4312"/>
          </a:xfrm>
        </p:grpSpPr>
        <p:sp>
          <p:nvSpPr>
            <p:cNvPr id="11059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grpSp>
          <p:nvGrpSpPr>
            <p:cNvPr id="110598" name="Group 6"/>
            <p:cNvGrpSpPr>
              <a:grpSpLocks/>
            </p:cNvGrpSpPr>
            <p:nvPr/>
          </p:nvGrpSpPr>
          <p:grpSpPr bwMode="auto">
            <a:xfrm>
              <a:off x="48" y="102"/>
              <a:ext cx="96" cy="4122"/>
              <a:chOff x="48" y="102"/>
              <a:chExt cx="96" cy="4122"/>
            </a:xfrm>
          </p:grpSpPr>
          <p:sp>
            <p:nvSpPr>
              <p:cNvPr id="110599"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0"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1"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2"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3"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4"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5"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6"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7"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8"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9"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0"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1"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2"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3"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4"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5"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6"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7"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8"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9"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0"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1"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2"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3"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4"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5"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6"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7"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482261939"/>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1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6"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9317"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D20DF38C-651C-7046-B735-0B6392086F6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457168536"/>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C4625FC-B757-A144-AB9C-B11A81326754}" type="slidenum">
              <a:rPr lang="en-US">
                <a:solidFill>
                  <a:srgbClr val="272776"/>
                </a:solidFill>
                <a:ea typeface="ＭＳ Ｐゴシック"/>
              </a:rPr>
              <a:pPr>
                <a:defRPr/>
              </a:pPr>
              <a:t>‹#›</a:t>
            </a:fld>
            <a:endParaRPr lang="en-US">
              <a:solidFill>
                <a:srgbClr val="272776"/>
              </a:solidFill>
              <a:ea typeface="ＭＳ Ｐゴシック"/>
            </a:endParaRPr>
          </a:p>
        </p:txBody>
      </p:sp>
    </p:spTree>
    <p:extLst>
      <p:ext uri="{BB962C8B-B14F-4D97-AF65-F5344CB8AC3E}">
        <p14:creationId xmlns:p14="http://schemas.microsoft.com/office/powerpoint/2010/main" val="3958046098"/>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00951131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365220"/>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5392546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6501933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21445106"/>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51712790"/>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11648378"/>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47483563"/>
      </p:ext>
    </p:extLst>
  </p:cSld>
  <p:clrMap bg1="dk1" tx1="lt1" bg2="dk2"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ea typeface="ＭＳ Ｐゴシック" charset="-128"/>
                <a:cs typeface="ＭＳ Ｐゴシック" charset="-128"/>
              </a:defRPr>
            </a:lvl1pPr>
          </a:lstStyle>
          <a:p>
            <a:pPr>
              <a:defRPr/>
            </a:pPr>
            <a:endParaRPr lang="zh-CN" altLang="en-US">
              <a:solidFill>
                <a:srgbClr val="EAEAEA"/>
              </a:solidFill>
              <a:latin typeface="Times New Roman"/>
            </a:endParaRPr>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ea typeface="ＭＳ Ｐゴシック" charset="-128"/>
                <a:cs typeface="ＭＳ Ｐゴシック" charset="-128"/>
              </a:defRPr>
            </a:lvl1pPr>
          </a:lstStyle>
          <a:p>
            <a:pPr>
              <a:defRPr/>
            </a:pPr>
            <a:endParaRPr lang="zh-CN" altLang="en-US">
              <a:solidFill>
                <a:srgbClr val="EAEAEA"/>
              </a:solidFill>
              <a:latin typeface="Times New Roman"/>
            </a:endParaRPr>
          </a:p>
        </p:txBody>
      </p:sp>
      <p:sp>
        <p:nvSpPr>
          <p:cNvPr id="412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tx1"/>
                </a:solidFill>
                <a:ea typeface="ＭＳ Ｐゴシック" charset="0"/>
                <a:cs typeface="ＭＳ Ｐゴシック" charset="0"/>
              </a:defRPr>
            </a:lvl1pPr>
          </a:lstStyle>
          <a:p>
            <a:pPr>
              <a:defRPr/>
            </a:pPr>
            <a:fld id="{A703D3F8-6D3D-2047-A10B-A9A00163AD6B}" type="slidenum">
              <a:rPr lang="zh-CN" altLang="en-US">
                <a:solidFill>
                  <a:srgbClr val="EAEAEA"/>
                </a:solidFill>
                <a:latin typeface="Times New Roman"/>
              </a:rPr>
              <a:pPr>
                <a:defRPr/>
              </a:pPr>
              <a:t>‹#›</a:t>
            </a:fld>
            <a:endParaRPr lang="en-US" altLang="zh-CN">
              <a:solidFill>
                <a:srgbClr val="EAEAEA"/>
              </a:solidFill>
              <a:latin typeface="Times New Roman"/>
            </a:endParaRPr>
          </a:p>
        </p:txBody>
      </p:sp>
    </p:spTree>
    <p:extLst>
      <p:ext uri="{BB962C8B-B14F-4D97-AF65-F5344CB8AC3E}">
        <p14:creationId xmlns:p14="http://schemas.microsoft.com/office/powerpoint/2010/main" val="973951239"/>
      </p:ext>
    </p:extLst>
  </p:cSld>
  <p:clrMap bg1="dk2" tx1="lt1" bg2="dk1"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376305064"/>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844757"/>
      </p:ext>
    </p:extLst>
  </p:cSld>
  <p:clrMap bg1="dk2" tx1="lt1" bg2="dk1" tx2="lt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D641AB35-9EA1-214D-BA70-E7B440121B4E}" type="slidenum">
              <a:rPr lang="en-US">
                <a:latin typeface="Times New Roman" charset="0"/>
                <a:ea typeface="ＭＳ Ｐゴシック" charset="0"/>
                <a:cs typeface="ＭＳ Ｐゴシック" charset="0"/>
              </a:rPr>
              <a:pPr>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2720669"/>
      </p:ext>
    </p:extLst>
  </p:cSld>
  <p:clrMap bg1="dk2" tx1="lt1" bg2="dk1" tx2="lt2" accent1="accent1" accent2="accent2" accent3="accent3" accent4="accent4" accent5="accent5" accent6="accent6" hlink="hlink" folHlink="folHlink"/>
  <p:sldLayoutIdLst>
    <p:sldLayoutId id="21474844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ea typeface="ＭＳ Ｐゴシック" charset="0"/>
                <a:cs typeface="ＭＳ Ｐゴシック" charset="0"/>
              </a:rPr>
              <a:pPr>
                <a:defRPr/>
              </a:pPr>
              <a:t>‹#›</a:t>
            </a:fld>
            <a:endParaRPr lang="en-US" dirty="0">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157706206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lgn="ctr">
              <a:defRPr/>
            </a:pPr>
            <a:endParaRPr lang="en-US" altLang="zh-TW">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58969989"/>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 id="2147484426" r:id="rId13"/>
    <p:sldLayoutId id="2147484427" r:id="rId14"/>
    <p:sldLayoutId id="214748442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299731301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a typeface="ＭＳ Ｐゴシック" pitchFamily="34" charset="-128"/>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solidFill>
                <a:srgbClr val="FFFFFF"/>
              </a:solidFill>
              <a:ea typeface="ＭＳ Ｐゴシック" pitchFamily="34" charset="-128"/>
            </a:endParaRP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solidFill>
                  <a:srgbClr val="FFFFFF"/>
                </a:solidFill>
                <a:ea typeface="ＭＳ Ｐゴシック" pitchFamily="34" charset="-128"/>
              </a:rPr>
              <a:pPr>
                <a:defRPr/>
              </a:pPr>
              <a:t>‹#›</a:t>
            </a:fld>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482925531"/>
      </p:ext>
    </p:extLst>
  </p:cSld>
  <p:clrMap bg1="dk2" tx1="lt1" bg2="dk1" tx2="lt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695006"/>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extLst>
      <p:ext uri="{BB962C8B-B14F-4D97-AF65-F5344CB8AC3E}">
        <p14:creationId xmlns:p14="http://schemas.microsoft.com/office/powerpoint/2010/main" val="1528309305"/>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7357976"/>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12070"/>
      </p:ext>
    </p:extLst>
  </p:cSld>
  <p:clrMap bg1="dk2" tx1="lt1" bg2="dk1" tx2="lt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3/14/25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61330565"/>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ADE087D3-4B94-0449-9642-88B11C8468C5}"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130334897"/>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3682980392"/>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extLst>
      <p:ext uri="{BB962C8B-B14F-4D97-AF65-F5344CB8AC3E}">
        <p14:creationId xmlns:p14="http://schemas.microsoft.com/office/powerpoint/2010/main" val="942154505"/>
      </p:ext>
    </p:extLst>
  </p:cSld>
  <p:clrMap bg1="dk2" tx1="lt1" bg2="dk1" tx2="lt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itchFamily="34" charset="0"/>
              </a:defRPr>
            </a:lvl1pPr>
          </a:lstStyle>
          <a:p>
            <a:pPr>
              <a:defRPr/>
            </a:pPr>
            <a:fld id="{650971E1-B346-4C19-ADD9-29757FC53E24}" type="slidenum">
              <a:rPr lang="en-US"/>
              <a:pPr>
                <a:defRPr/>
              </a:pPr>
              <a:t>‹#›</a:t>
            </a:fld>
            <a:endParaRPr lang="en-US"/>
          </a:p>
        </p:txBody>
      </p:sp>
    </p:spTree>
    <p:extLst>
      <p:ext uri="{BB962C8B-B14F-4D97-AF65-F5344CB8AC3E}">
        <p14:creationId xmlns:p14="http://schemas.microsoft.com/office/powerpoint/2010/main" val="3632235693"/>
      </p:ext>
    </p:extLst>
  </p:cSld>
  <p:clrMap bg1="dk2" tx1="lt1" bg2="dk1" tx2="lt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extLst>
      <p:ext uri="{BB962C8B-B14F-4D97-AF65-F5344CB8AC3E}">
        <p14:creationId xmlns:p14="http://schemas.microsoft.com/office/powerpoint/2010/main" val="289088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4275900346"/>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769542663"/>
      </p:ext>
    </p:extLst>
  </p:cSld>
  <p:clrMap bg1="dk2" tx1="lt1" bg2="dk1"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3395946377"/>
      </p:ext>
    </p:extLst>
  </p:cSld>
  <p:clrMap bg1="lt1" tx1="dk1" bg2="lt2" tx2="dk2" accent1="accent1" accent2="accent2" accent3="accent3" accent4="accent4" accent5="accent5" accent6="accent6" hlink="hlink" folHlink="folHlink"/>
  <p:sldLayoutIdLst>
    <p:sldLayoutId id="214748461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1590699903"/>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190374490"/>
      </p:ext>
    </p:extLst>
  </p:cSld>
  <p:clrMap bg1="dk2" tx1="lt1" bg2="dk1" tx2="lt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3/14/25</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186065331"/>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extLst>
      <p:ext uri="{BB962C8B-B14F-4D97-AF65-F5344CB8AC3E}">
        <p14:creationId xmlns:p14="http://schemas.microsoft.com/office/powerpoint/2010/main" val="237614765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9849"/>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extLst>
      <p:ext uri="{BB962C8B-B14F-4D97-AF65-F5344CB8AC3E}">
        <p14:creationId xmlns:p14="http://schemas.microsoft.com/office/powerpoint/2010/main" val="3763291055"/>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815429326"/>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0209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239179899"/>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extLst>
      <p:ext uri="{BB962C8B-B14F-4D97-AF65-F5344CB8AC3E}">
        <p14:creationId xmlns:p14="http://schemas.microsoft.com/office/powerpoint/2010/main" val="3105091361"/>
      </p:ext>
    </p:extLst>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464.xml"/></Relationships>
</file>

<file path=ppt/slides/_rels/slide10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86.xml"/><Relationship Id="rId7" Type="http://schemas.openxmlformats.org/officeDocument/2006/relationships/image" Target="../media/image93.png"/><Relationship Id="rId2" Type="http://schemas.openxmlformats.org/officeDocument/2006/relationships/slideLayout" Target="../slideLayouts/slideLayout234.xml"/><Relationship Id="rId1" Type="http://schemas.openxmlformats.org/officeDocument/2006/relationships/themeOverride" Target="../theme/themeOverride6.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13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11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119.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1.xml"/><Relationship Id="rId1" Type="http://schemas.openxmlformats.org/officeDocument/2006/relationships/slideLayout" Target="../slideLayouts/slideLayout5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6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1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2.xml"/><Relationship Id="rId1" Type="http://schemas.openxmlformats.org/officeDocument/2006/relationships/slideLayout" Target="../slideLayouts/slideLayout514.xml"/></Relationships>
</file>

<file path=ppt/slides/_rels/slide11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4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5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5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14.xml"/></Relationships>
</file>

<file path=ppt/slides/_rels/slide1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6.xml"/><Relationship Id="rId1" Type="http://schemas.openxmlformats.org/officeDocument/2006/relationships/slideLayout" Target="../slideLayouts/slideLayout5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5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514.xml"/></Relationships>
</file>

<file path=ppt/slides/_rels/slide1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5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14.xml"/></Relationships>
</file>

<file path=ppt/slides/_rels/slide1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2.xml"/><Relationship Id="rId1" Type="http://schemas.openxmlformats.org/officeDocument/2006/relationships/slideLayout" Target="../slideLayouts/slideLayout51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5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51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6.xml"/><Relationship Id="rId1" Type="http://schemas.openxmlformats.org/officeDocument/2006/relationships/slideLayout" Target="../slideLayouts/slideLayout5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5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8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8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0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01.xml"/></Relationships>
</file>

<file path=ppt/slides/_rels/slide1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2.xml"/><Relationship Id="rId1" Type="http://schemas.openxmlformats.org/officeDocument/2006/relationships/slideLayout" Target="../slideLayouts/slideLayout5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5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1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4.xml"/><Relationship Id="rId1" Type="http://schemas.openxmlformats.org/officeDocument/2006/relationships/slideLayout" Target="../slideLayouts/slideLayout5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5.xml"/><Relationship Id="rId1" Type="http://schemas.openxmlformats.org/officeDocument/2006/relationships/slideLayout" Target="../slideLayouts/slideLayout514.xml"/></Relationships>
</file>

<file path=ppt/slides/_rels/slide1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6.xml"/><Relationship Id="rId1" Type="http://schemas.openxmlformats.org/officeDocument/2006/relationships/slideLayout" Target="../slideLayouts/slideLayout51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7.xml"/><Relationship Id="rId1" Type="http://schemas.openxmlformats.org/officeDocument/2006/relationships/slideLayout" Target="../slideLayouts/slideLayout5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14.xml"/></Relationships>
</file>

<file path=ppt/slides/_rels/slide1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8.xml"/><Relationship Id="rId1" Type="http://schemas.openxmlformats.org/officeDocument/2006/relationships/slideLayout" Target="../slideLayouts/slideLayout5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14.xml"/></Relationships>
</file>

<file path=ppt/slides/_rels/slide1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0.xml"/><Relationship Id="rId1" Type="http://schemas.openxmlformats.org/officeDocument/2006/relationships/slideLayout" Target="../slideLayouts/slideLayout51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89.xml"/><Relationship Id="rId1" Type="http://schemas.openxmlformats.org/officeDocument/2006/relationships/themeOverride" Target="../theme/themeOverride7.xml"/><Relationship Id="rId4" Type="http://schemas.openxmlformats.org/officeDocument/2006/relationships/image" Target="../media/image108.png"/></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2.xml"/><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3.xml"/><Relationship Id="rId1" Type="http://schemas.openxmlformats.org/officeDocument/2006/relationships/slideLayout" Target="../slideLayouts/slideLayout70.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4.xml"/><Relationship Id="rId1" Type="http://schemas.openxmlformats.org/officeDocument/2006/relationships/slideLayout" Target="../slideLayouts/slideLayout7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5.xml"/><Relationship Id="rId1" Type="http://schemas.openxmlformats.org/officeDocument/2006/relationships/slideLayout" Target="../slideLayouts/slideLayout95.xml"/></Relationships>
</file>

<file path=ppt/slides/_rels/slide1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8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37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7.xml"/><Relationship Id="rId1" Type="http://schemas.openxmlformats.org/officeDocument/2006/relationships/slideLayout" Target="../slideLayouts/slideLayout42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9.xml"/><Relationship Id="rId1" Type="http://schemas.openxmlformats.org/officeDocument/2006/relationships/slideLayout" Target="../slideLayouts/slideLayout42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0.xml"/><Relationship Id="rId1" Type="http://schemas.openxmlformats.org/officeDocument/2006/relationships/slideLayout" Target="../slideLayouts/slideLayout427.xml"/></Relationships>
</file>

<file path=ppt/slides/_rels/slide1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42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2.xml"/><Relationship Id="rId1" Type="http://schemas.openxmlformats.org/officeDocument/2006/relationships/slideLayout" Target="../slideLayouts/slideLayout42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3.xml"/><Relationship Id="rId1" Type="http://schemas.openxmlformats.org/officeDocument/2006/relationships/slideLayout" Target="../slideLayouts/slideLayout441.xml"/><Relationship Id="rId5" Type="http://schemas.openxmlformats.org/officeDocument/2006/relationships/image" Target="../media/image123.jpeg"/><Relationship Id="rId4" Type="http://schemas.openxmlformats.org/officeDocument/2006/relationships/image" Target="../media/image1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14.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4.xml"/><Relationship Id="rId1" Type="http://schemas.openxmlformats.org/officeDocument/2006/relationships/slideLayout" Target="../slideLayouts/slideLayout451.xml"/></Relationships>
</file>

<file path=ppt/slides/_rels/slide16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184.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6.xml"/><Relationship Id="rId1" Type="http://schemas.openxmlformats.org/officeDocument/2006/relationships/slideLayout" Target="../slideLayouts/slideLayout406.xml"/></Relationships>
</file>

<file path=ppt/slides/_rels/slide1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165.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8.xml"/><Relationship Id="rId1" Type="http://schemas.openxmlformats.org/officeDocument/2006/relationships/slideLayout" Target="../slideLayouts/slideLayout406.xml"/><Relationship Id="rId4" Type="http://schemas.openxmlformats.org/officeDocument/2006/relationships/image" Target="../media/image126.jpeg"/></Relationships>
</file>

<file path=ppt/slides/_rels/slide1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9.xml"/><Relationship Id="rId1" Type="http://schemas.openxmlformats.org/officeDocument/2006/relationships/slideLayout" Target="../slideLayouts/slideLayout194.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0.xml"/><Relationship Id="rId1" Type="http://schemas.openxmlformats.org/officeDocument/2006/relationships/slideLayout" Target="../slideLayouts/slideLayout183.xml"/></Relationships>
</file>

<file path=ppt/slides/_rels/slide1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1.xml"/><Relationship Id="rId1" Type="http://schemas.openxmlformats.org/officeDocument/2006/relationships/slideLayout" Target="../slideLayouts/slideLayout427.xml"/></Relationships>
</file>

<file path=ppt/slides/_rels/slide1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2.xml"/><Relationship Id="rId1" Type="http://schemas.openxmlformats.org/officeDocument/2006/relationships/slideLayout" Target="../slideLayouts/slideLayout42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514.xml"/></Relationships>
</file>

<file path=ppt/slides/_rels/slide1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3.xml"/><Relationship Id="rId1" Type="http://schemas.openxmlformats.org/officeDocument/2006/relationships/slideLayout" Target="../slideLayouts/slideLayout458.xml"/></Relationships>
</file>

<file path=ppt/slides/_rels/slide1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19.xml"/></Relationships>
</file>

<file path=ppt/slides/_rels/slide17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8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4.xml"/><Relationship Id="rId1" Type="http://schemas.openxmlformats.org/officeDocument/2006/relationships/slideLayout" Target="../slideLayouts/slideLayout289.xml"/><Relationship Id="rId4" Type="http://schemas.openxmlformats.org/officeDocument/2006/relationships/image" Target="../media/image135.jpeg"/></Relationships>
</file>

<file path=ppt/slides/_rels/slide17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5.xml"/><Relationship Id="rId1" Type="http://schemas.openxmlformats.org/officeDocument/2006/relationships/slideLayout" Target="../slideLayouts/slideLayout291.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6.xml"/><Relationship Id="rId1" Type="http://schemas.openxmlformats.org/officeDocument/2006/relationships/slideLayout" Target="../slideLayouts/slideLayout30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slideLayout" Target="../slideLayouts/slideLayout282.xml"/><Relationship Id="rId5" Type="http://schemas.openxmlformats.org/officeDocument/2006/relationships/image" Target="../media/image142.wmf"/><Relationship Id="rId4" Type="http://schemas.openxmlformats.org/officeDocument/2006/relationships/image" Target="../media/image141.gif"/></Relationships>
</file>

<file path=ppt/slides/_rels/slide1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7.xml"/></Relationships>
</file>

<file path=ppt/slides/_rels/slide17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514.xml"/></Relationships>
</file>

<file path=ppt/slides/_rels/slide18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7.xml"/></Relationships>
</file>

<file path=ppt/slides/_rels/slide18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17.xml"/></Relationships>
</file>

<file path=ppt/slides/_rels/slide18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1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1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31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1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0.jpeg"/><Relationship Id="rId1" Type="http://schemas.openxmlformats.org/officeDocument/2006/relationships/slideLayout" Target="../slideLayouts/slideLayout3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57.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0.jpeg"/><Relationship Id="rId1" Type="http://schemas.openxmlformats.org/officeDocument/2006/relationships/slideLayout" Target="../slideLayouts/slideLayout317.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31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7.xml"/><Relationship Id="rId1" Type="http://schemas.openxmlformats.org/officeDocument/2006/relationships/slideLayout" Target="../slideLayouts/slideLayout294.xml"/></Relationships>
</file>

<file path=ppt/slides/_rels/slide19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8.xml"/><Relationship Id="rId1" Type="http://schemas.openxmlformats.org/officeDocument/2006/relationships/slideLayout" Target="../slideLayouts/slideLayout5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9.xml"/><Relationship Id="rId1" Type="http://schemas.openxmlformats.org/officeDocument/2006/relationships/slideLayout" Target="../slideLayouts/slideLayout5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0.xml"/><Relationship Id="rId1" Type="http://schemas.openxmlformats.org/officeDocument/2006/relationships/slideLayout" Target="../slideLayouts/slideLayout5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1.xml"/><Relationship Id="rId1" Type="http://schemas.openxmlformats.org/officeDocument/2006/relationships/slideLayout" Target="../slideLayouts/slideLayout200.xml"/></Relationships>
</file>

<file path=ppt/slides/_rels/slide19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2.xml"/><Relationship Id="rId1" Type="http://schemas.openxmlformats.org/officeDocument/2006/relationships/slideLayout" Target="../slideLayouts/slideLayout5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58.xml"/></Relationships>
</file>

<file path=ppt/slides/_rels/slide19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4.xml"/><Relationship Id="rId1" Type="http://schemas.openxmlformats.org/officeDocument/2006/relationships/slideLayout" Target="../slideLayouts/slideLayout5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5.xml"/><Relationship Id="rId1" Type="http://schemas.openxmlformats.org/officeDocument/2006/relationships/slideLayout" Target="../slideLayouts/slideLayout619.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2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6.xml"/><Relationship Id="rId1" Type="http://schemas.openxmlformats.org/officeDocument/2006/relationships/slideLayout" Target="../slideLayouts/slideLayout5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157.xml"/><Relationship Id="rId1" Type="http://schemas.openxmlformats.org/officeDocument/2006/relationships/slideLayout" Target="../slideLayouts/slideLayout514.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png"/></Relationships>
</file>

<file path=ppt/slides/_rels/slide2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8.xml"/><Relationship Id="rId1" Type="http://schemas.openxmlformats.org/officeDocument/2006/relationships/slideLayout" Target="../slideLayouts/slideLayout514.xml"/></Relationships>
</file>

<file path=ppt/slides/_rels/slide2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9.xml"/><Relationship Id="rId1" Type="http://schemas.openxmlformats.org/officeDocument/2006/relationships/slideLayout" Target="../slideLayouts/slideLayout514.xml"/></Relationships>
</file>

<file path=ppt/slides/_rels/slide2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0.xml"/><Relationship Id="rId1" Type="http://schemas.openxmlformats.org/officeDocument/2006/relationships/slideLayout" Target="../slideLayouts/slideLayout514.xml"/></Relationships>
</file>

<file path=ppt/slides/_rels/slide2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1.xml"/><Relationship Id="rId1" Type="http://schemas.openxmlformats.org/officeDocument/2006/relationships/slideLayout" Target="../slideLayouts/slideLayout514.xml"/></Relationships>
</file>

<file path=ppt/slides/_rels/slide20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2.xml"/><Relationship Id="rId1" Type="http://schemas.openxmlformats.org/officeDocument/2006/relationships/slideLayout" Target="../slideLayouts/slideLayout514.xml"/></Relationships>
</file>

<file path=ppt/slides/_rels/slide20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3.xml"/><Relationship Id="rId1" Type="http://schemas.openxmlformats.org/officeDocument/2006/relationships/slideLayout" Target="../slideLayouts/slideLayout514.xml"/></Relationships>
</file>

<file path=ppt/slides/_rels/slide20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4.xml"/><Relationship Id="rId1" Type="http://schemas.openxmlformats.org/officeDocument/2006/relationships/slideLayout" Target="../slideLayouts/slideLayout33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11.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65.xml"/><Relationship Id="rId1" Type="http://schemas.openxmlformats.org/officeDocument/2006/relationships/slideLayout" Target="../slideLayouts/slideLayout687.xml"/><Relationship Id="rId4" Type="http://schemas.openxmlformats.org/officeDocument/2006/relationships/image" Target="../media/image17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13.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66.xml"/><Relationship Id="rId1" Type="http://schemas.openxmlformats.org/officeDocument/2006/relationships/slideLayout" Target="../slideLayouts/slideLayout687.xml"/><Relationship Id="rId4" Type="http://schemas.openxmlformats.org/officeDocument/2006/relationships/image" Target="../media/image17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50.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5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50.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50.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7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50.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5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1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250.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50.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26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2.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57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7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58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1.xml"/></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58.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1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51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14.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51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1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5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514.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514.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51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514.xml"/><Relationship Id="rId1" Type="http://schemas.openxmlformats.org/officeDocument/2006/relationships/themeOverride" Target="../theme/themeOverr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669.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669.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669.xml"/><Relationship Id="rId5" Type="http://schemas.openxmlformats.org/officeDocument/2006/relationships/image" Target="../media/image59.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0.xml"/></Relationships>
</file>

<file path=ppt/slides/_rels/slide6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57.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514.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5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51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5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1.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5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40.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82.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514.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514.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514.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51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98.xml"/><Relationship Id="rId1" Type="http://schemas.openxmlformats.org/officeDocument/2006/relationships/themeOverride" Target="../theme/themeOverride3.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8.xml"/><Relationship Id="rId1" Type="http://schemas.openxmlformats.org/officeDocument/2006/relationships/themeOverride" Target="../theme/themeOverride4.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61.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514.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608.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514.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0.xml"/><Relationship Id="rId1" Type="http://schemas.openxmlformats.org/officeDocument/2006/relationships/slideLayout" Target="../slideLayouts/slideLayout514.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7.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153.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0.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19.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514.xml"/></Relationships>
</file>

<file path=ppt/slides/_rels/slide9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5.xml"/><Relationship Id="rId1" Type="http://schemas.openxmlformats.org/officeDocument/2006/relationships/slideLayout" Target="../slideLayouts/slideLayout6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3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3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30.xml"/></Relationships>
</file>

<file path=ppt/slides/_rels/slide9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80.xml"/><Relationship Id="rId1" Type="http://schemas.openxmlformats.org/officeDocument/2006/relationships/slideLayout" Target="../slideLayouts/slideLayout228.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323528" y="34531"/>
            <a:ext cx="8060432" cy="1988840"/>
          </a:xfrm>
        </p:spPr>
        <p:txBody>
          <a:bodyPr anchor="ctr"/>
          <a:lstStyle/>
          <a:p>
            <a:r>
              <a:rPr lang="zh-SG" altLang="en-US" sz="11500" b="1" dirty="0">
                <a:solidFill>
                  <a:schemeClr val="bg1"/>
                </a:solidFill>
                <a:latin typeface="Microsoft YaHei UI" panose="020B0503020204020204" pitchFamily="34" charset="-122"/>
                <a:ea typeface="Microsoft YaHei UI" panose="020B0503020204020204" pitchFamily="34" charset="-122"/>
              </a:rPr>
              <a:t>约翰一</a:t>
            </a:r>
            <a:r>
              <a:rPr lang="zh-CN" altLang="en-US" sz="11500" b="1" dirty="0">
                <a:solidFill>
                  <a:schemeClr val="bg1"/>
                </a:solidFill>
                <a:latin typeface="Microsoft YaHei UI" panose="020B0503020204020204" pitchFamily="34" charset="-122"/>
                <a:ea typeface="Microsoft YaHei UI" panose="020B0503020204020204" pitchFamily="34" charset="-122"/>
              </a:rPr>
              <a:t>书</a:t>
            </a:r>
            <a:endParaRPr lang="en-US" sz="11500" b="1" dirty="0">
              <a:solidFill>
                <a:schemeClr val="bg1"/>
              </a:solidFill>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2394317"/>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以爱守纪来与早期的诺斯底主义交战</a:t>
            </a:r>
          </a:p>
        </p:txBody>
      </p:sp>
    </p:spTree>
    <p:extLst>
      <p:ext uri="{BB962C8B-B14F-4D97-AF65-F5344CB8AC3E}">
        <p14:creationId xmlns:p14="http://schemas.microsoft.com/office/powerpoint/2010/main" val="2383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9" name="Text Box 7"/>
          <p:cNvSpPr txBox="1">
            <a:spLocks noChangeArrowheads="1"/>
          </p:cNvSpPr>
          <p:nvPr/>
        </p:nvSpPr>
        <p:spPr bwMode="auto">
          <a:xfrm>
            <a:off x="8123410" y="228600"/>
            <a:ext cx="7521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以爱守纪来与早期的诺斯底主义交战</a:t>
                </a: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守纪的必要</a:t>
                </a: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爱的特征</a:t>
                </a: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守纪的好处</a:t>
                </a: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1–2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章</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基督的人性</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守纪的前提</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守纪的妨碍</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不犯罪</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不恨信徒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有慈心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对上帝有信心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服从使徒所教</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关心信徒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服从上帝的命令</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对世界的胜利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得救的保证</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祷告的教导</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从罪孽中解放</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对上帝的保真</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以弗所对小亞西亞的教会</a:t>
                </a: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公元</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85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至</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95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年间</a:t>
                </a: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41" name="Rectangle 2"/>
          <p:cNvSpPr txBox="1">
            <a:spLocks noChangeArrowheads="1"/>
          </p:cNvSpPr>
          <p:nvPr/>
        </p:nvSpPr>
        <p:spPr bwMode="auto">
          <a:xfrm>
            <a:off x="2286000" y="152400"/>
            <a:ext cx="4419600" cy="6096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335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zh-CN" altLang="en-US" sz="3600" b="1" dirty="0"/>
              <a:t>奥普拉引领数百万人误入歧途</a:t>
            </a:r>
            <a:endParaRPr lang="en-US" sz="3600" b="1" dirty="0"/>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2800" b="1" dirty="0">
                <a:solidFill>
                  <a:srgbClr val="FFFFFF"/>
                </a:solidFill>
              </a:rPr>
              <a:t>“所有神圣的，我的心对你敞开</a:t>
            </a:r>
            <a:r>
              <a:rPr lang="en-US" altLang="zh-CN" sz="2800" b="1" dirty="0">
                <a:solidFill>
                  <a:srgbClr val="FFFFFF"/>
                </a:solidFill>
              </a:rPr>
              <a:t>……”</a:t>
            </a:r>
          </a:p>
          <a:p>
            <a:pPr>
              <a:defRPr/>
            </a:pPr>
            <a:endParaRPr lang="en-US" sz="2800" b="1" dirty="0">
              <a:solidFill>
                <a:srgbClr val="FFFFFF"/>
              </a:solidFill>
            </a:endParaRPr>
          </a:p>
          <a:p>
            <a:pPr>
              <a:defRPr/>
            </a:pPr>
            <a:r>
              <a:rPr lang="zh-CN" altLang="en-US" sz="2800" b="1" dirty="0">
                <a:solidFill>
                  <a:srgbClr val="FFFFFF"/>
                </a:solidFill>
              </a:rPr>
              <a:t>“宇宙对你的挣扎、痛苦和悲伤不感兴趣</a:t>
            </a:r>
            <a:r>
              <a:rPr lang="en-US" altLang="zh-CN" sz="2800" b="1" dirty="0">
                <a:solidFill>
                  <a:srgbClr val="FFFFFF"/>
                </a:solidFill>
              </a:rPr>
              <a:t>……”</a:t>
            </a:r>
          </a:p>
          <a:p>
            <a:pPr>
              <a:defRPr/>
            </a:pPr>
            <a:endParaRPr lang="en-US" sz="2800" b="1" dirty="0">
              <a:solidFill>
                <a:srgbClr val="FFFFFF"/>
              </a:solidFill>
            </a:endParaRPr>
          </a:p>
          <a:p>
            <a:pPr>
              <a:defRPr/>
            </a:pPr>
            <a:r>
              <a:rPr lang="zh-CN" altLang="en-US" sz="2800" b="1" dirty="0">
                <a:solidFill>
                  <a:srgbClr val="FFFFFF"/>
                </a:solidFill>
              </a:rPr>
              <a:t>“我的心敞开去寻找那流动，那个流动，那个流动，那个就是我的生命。”</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9518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zh-CN" altLang="en-US" sz="3600" b="1" dirty="0"/>
              <a:t>奥普拉引领数百万人误入歧途</a:t>
            </a:r>
            <a:endParaRPr lang="en-US" sz="3600" b="1" dirty="0"/>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FFFFFF"/>
                </a:solidFill>
                <a:effectLst>
                  <a:outerShdw blurRad="38100" dist="38100" dir="2700000" algn="tl">
                    <a:srgbClr val="000000"/>
                  </a:outerShdw>
                </a:effectLst>
                <a:latin typeface="Arial" charset="0"/>
              </a:rPr>
              <a:t>“我不是在谈论宗教。我是基督徒。这是我的信仰。我不是要你成为基督徒。如果你想成为基督徒，我可以教你。但这不是必须的。我尊重所有的信仰。所有的信仰。但是我所谈论的不是信仰或宗教。我谈论的是灵性，”温弗瑞说。</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12388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zh-CN" altLang="en-US" sz="3600" b="1" dirty="0"/>
              <a:t>奥普拉引领数百万人误入歧途</a:t>
            </a:r>
            <a:endParaRPr lang="en-US" sz="3600" b="1" dirty="0"/>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2400" b="1" dirty="0">
                <a:solidFill>
                  <a:srgbClr val="FFFFFF"/>
                </a:solidFill>
              </a:rPr>
              <a:t>有人这样评论她</a:t>
            </a:r>
            <a:r>
              <a:rPr lang="en-US" altLang="zh-CN" sz="2400" b="1" dirty="0">
                <a:solidFill>
                  <a:srgbClr val="FFFFFF"/>
                </a:solidFill>
              </a:rPr>
              <a:t>……</a:t>
            </a:r>
          </a:p>
          <a:p>
            <a:pPr>
              <a:defRPr/>
            </a:pPr>
            <a:endParaRPr lang="en-US" sz="2400" b="1" dirty="0">
              <a:solidFill>
                <a:srgbClr val="FFFFFF"/>
              </a:solidFill>
            </a:endParaRPr>
          </a:p>
          <a:p>
            <a:pPr>
              <a:defRPr/>
            </a:pPr>
            <a:r>
              <a:rPr lang="zh-CN" altLang="en-US" sz="2400" b="1" dirty="0">
                <a:solidFill>
                  <a:srgbClr val="FFFFFF"/>
                </a:solidFill>
              </a:rPr>
              <a:t>“花点时间想象一种宗教，在这种宗教中，耶稣没有来为我们的罪死在十字架上，这里没有天堂、没有地狱、没有罪、没有救赎、没有教义，所有世界上的灵性道路都是平等有效的，‘神’就在你内心以及你看到的其他一切事物中。</a:t>
            </a:r>
          </a:p>
          <a:p>
            <a:pPr>
              <a:defRPr/>
            </a:pPr>
            <a:br>
              <a:rPr lang="en-US" sz="2400" b="1" dirty="0">
                <a:solidFill>
                  <a:srgbClr val="FFFFFF"/>
                </a:solidFill>
              </a:rPr>
            </a:br>
            <a:r>
              <a:rPr lang="zh-CN" altLang="en-US" sz="2400" b="1" dirty="0">
                <a:solidFill>
                  <a:srgbClr val="FFFFFF"/>
                </a:solidFill>
              </a:rPr>
              <a:t>这就是奥普拉</a:t>
            </a:r>
            <a:r>
              <a:rPr lang="en-US" altLang="zh-CN" sz="2400" b="1" dirty="0">
                <a:solidFill>
                  <a:srgbClr val="FFFFFF"/>
                </a:solidFill>
              </a:rPr>
              <a:t>·</a:t>
            </a:r>
            <a:r>
              <a:rPr lang="zh-CN" altLang="en-US" sz="2400" b="1" dirty="0">
                <a:solidFill>
                  <a:srgbClr val="FFFFFF"/>
                </a:solidFill>
              </a:rPr>
              <a:t>温弗瑞的宗教。</a:t>
            </a:r>
          </a:p>
          <a:p>
            <a:pPr>
              <a:defRPr/>
            </a:pPr>
            <a:br>
              <a:rPr lang="zh-CN" altLang="en-US" sz="2400" b="1" dirty="0">
                <a:solidFill>
                  <a:srgbClr val="FFFFFF"/>
                </a:solidFill>
              </a:rPr>
            </a:br>
            <a:endParaRPr lang="zh-CN" altLang="en-US" sz="2400" b="1" dirty="0">
              <a:solidFill>
                <a:srgbClr val="FFFFFF"/>
              </a:solidFill>
            </a:endParaRPr>
          </a:p>
          <a:p>
            <a:pPr>
              <a:defRPr/>
            </a:pPr>
            <a:r>
              <a:rPr lang="zh-CN" altLang="en-US" sz="2400" b="1" dirty="0">
                <a:solidFill>
                  <a:srgbClr val="FFFFFF"/>
                </a:solidFill>
              </a:rPr>
              <a:t>它也是许多其他世界各地灵性导师所努力实现的新时代‘一世界宗教’。”</a:t>
            </a:r>
          </a:p>
        </p:txBody>
      </p:sp>
    </p:spTree>
    <p:extLst>
      <p:ext uri="{BB962C8B-B14F-4D97-AF65-F5344CB8AC3E}">
        <p14:creationId xmlns:p14="http://schemas.microsoft.com/office/powerpoint/2010/main" val="35629345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dirty="0">
                <a:solidFill>
                  <a:schemeClr val="bg1"/>
                </a:solidFill>
                <a:latin typeface="Times New Roman" charset="0"/>
                <a:ea typeface="SimSun" charset="0"/>
                <a:cs typeface="SimSun" charset="0"/>
              </a:rPr>
              <a:t>破解</a:t>
            </a:r>
            <a:br>
              <a:rPr lang="zh-TW" altLang="en-US" sz="9600" b="1" dirty="0">
                <a:solidFill>
                  <a:schemeClr val="bg1"/>
                </a:solidFill>
                <a:latin typeface="Times New Roman" charset="0"/>
                <a:ea typeface="SimSun" charset="0"/>
                <a:cs typeface="SimSun" charset="0"/>
              </a:rPr>
            </a:br>
            <a:r>
              <a:rPr lang="zh-CN" altLang="en-US" sz="9600" b="1" dirty="0">
                <a:solidFill>
                  <a:schemeClr val="bg1"/>
                </a:solidFill>
                <a:latin typeface="Times New Roman" charset="0"/>
                <a:ea typeface="SimSun" charset="0"/>
                <a:cs typeface="SimSun" charset="0"/>
              </a:rPr>
              <a:t>达芬奇</a:t>
            </a:r>
            <a:r>
              <a:rPr lang="zh-TW" altLang="en-US" sz="9600" b="1" dirty="0">
                <a:solidFill>
                  <a:schemeClr val="bg1"/>
                </a:solidFill>
                <a:latin typeface="Times New Roman" charset="0"/>
                <a:ea typeface="SimSun" charset="0"/>
                <a:cs typeface="SimSun" charset="0"/>
              </a:rPr>
              <a:t>密</a:t>
            </a:r>
            <a:r>
              <a:rPr lang="zh-CN" altLang="en-US" sz="9600" b="1" dirty="0">
                <a:solidFill>
                  <a:schemeClr val="bg1"/>
                </a:solidFill>
                <a:latin typeface="Times New Roman" charset="0"/>
                <a:ea typeface="SimSun" charset="0"/>
                <a:cs typeface="SimSun" charset="0"/>
              </a:rPr>
              <a:t>码</a:t>
            </a:r>
            <a:endParaRPr lang="zh-TW" altLang="en-US" sz="9600" b="1" dirty="0">
              <a:solidFill>
                <a:schemeClr val="bg1"/>
              </a:solidFill>
              <a:latin typeface="Times New Roman" charset="0"/>
              <a:ea typeface="SimSun" charset="0"/>
              <a:cs typeface="SimSun" charset="0"/>
            </a:endParaRPr>
          </a:p>
        </p:txBody>
      </p:sp>
      <p:sp>
        <p:nvSpPr>
          <p:cNvPr id="6"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err="1">
                <a:solidFill>
                  <a:srgbClr val="FFFFFF"/>
                </a:solidFill>
                <a:effectLst>
                  <a:outerShdw blurRad="38100" dist="38100" dir="2700000" algn="tl">
                    <a:srgbClr val="000000"/>
                  </a:outerShdw>
                </a:effectLst>
                <a:cs typeface="Arial" charset="0"/>
              </a:rPr>
              <a:t>BibleStudyDownloads.org</a:t>
            </a:r>
            <a:endParaRPr lang="en-US" sz="2000" b="1" i="1" kern="0"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4705401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5486400" y="0"/>
            <a:ext cx="3657600" cy="1371600"/>
          </a:xfrm>
        </p:spPr>
        <p:txBody>
          <a:bodyPr/>
          <a:lstStyle/>
          <a:p>
            <a:pPr eaLnBrk="1" hangingPunct="1"/>
            <a:r>
              <a:rPr lang="en-US" altLang="en-US" sz="3600">
                <a:solidFill>
                  <a:schemeClr val="bg1"/>
                </a:solidFill>
                <a:latin typeface="Coolvetica" charset="0"/>
              </a:rPr>
              <a:t>44 </a:t>
            </a:r>
            <a:r>
              <a:rPr lang="zh-CN" altLang="en-US" sz="3600">
                <a:solidFill>
                  <a:schemeClr val="bg1"/>
                </a:solidFill>
                <a:latin typeface="Coolvetica" charset="0"/>
                <a:ea typeface="SimSun" pitchFamily="2" charset="-122"/>
              </a:rPr>
              <a:t>种语言</a:t>
            </a:r>
            <a:r>
              <a:rPr lang="en-US" altLang="ja-JP" sz="3600">
                <a:solidFill>
                  <a:schemeClr val="bg1"/>
                </a:solidFill>
                <a:latin typeface="Coolvetica" charset="0"/>
              </a:rPr>
              <a:t>!</a:t>
            </a:r>
            <a:endParaRPr lang="en-US" altLang="en-US" sz="3600"/>
          </a:p>
        </p:txBody>
      </p:sp>
      <p:pic>
        <p:nvPicPr>
          <p:cNvPr id="237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3" name="Picture 5"/>
          <p:cNvPicPr>
            <a:picLocks noGrp="1" noChangeAspect="1" noChangeArrowheads="1"/>
          </p:cNvPicPr>
          <p:nvPr>
            <p:ph idx="1"/>
          </p:nvPr>
        </p:nvPicPr>
        <p:blipFill>
          <a:blip r:embed="rId6" cstate="screen">
            <a:extLst>
              <a:ext uri="{28A0092B-C50C-407E-A947-70E740481C1C}">
                <a14:useLocalDpi xmlns:a14="http://schemas.microsoft.com/office/drawing/2010/main" val="0"/>
              </a:ext>
            </a:extLst>
          </a:blip>
          <a:srcRect/>
          <a:stretch>
            <a:fillRect/>
          </a:stretch>
        </p:blipFill>
        <p:spPr>
          <a:xfrm>
            <a:off x="2514600" y="0"/>
            <a:ext cx="2636838" cy="4038600"/>
          </a:xfrm>
        </p:spPr>
      </p:pic>
      <p:pic>
        <p:nvPicPr>
          <p:cNvPr id="2375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D07E761B-663F-B18F-8798-B3E2453C25ED}"/>
              </a:ext>
            </a:extLst>
          </p:cNvPr>
          <p:cNvSpPr txBox="1"/>
          <p:nvPr/>
        </p:nvSpPr>
        <p:spPr>
          <a:xfrm>
            <a:off x="137319" y="482312"/>
            <a:ext cx="4572000" cy="584775"/>
          </a:xfrm>
          <a:prstGeom prst="rect">
            <a:avLst/>
          </a:prstGeom>
          <a:noFill/>
        </p:spPr>
        <p:txBody>
          <a:bodyPr wrap="square">
            <a:spAutoFit/>
          </a:bodyPr>
          <a:lstStyle/>
          <a:p>
            <a:r>
              <a:rPr lang="zh-CN" altLang="en-US" sz="3200" b="1" dirty="0">
                <a:solidFill>
                  <a:schemeClr val="bg1"/>
                </a:solidFill>
                <a:latin typeface="Times New Roman" charset="0"/>
                <a:ea typeface="SimSun" charset="0"/>
                <a:cs typeface="SimSun" charset="0"/>
              </a:rPr>
              <a:t>达芬奇</a:t>
            </a:r>
            <a:r>
              <a:rPr lang="zh-TW" altLang="en-US" sz="3200" b="1" dirty="0">
                <a:solidFill>
                  <a:schemeClr val="bg1"/>
                </a:solidFill>
                <a:latin typeface="Times New Roman" charset="0"/>
                <a:ea typeface="SimSun" charset="0"/>
                <a:cs typeface="SimSun" charset="0"/>
              </a:rPr>
              <a:t>密</a:t>
            </a:r>
            <a:r>
              <a:rPr lang="zh-CN" altLang="en-US" sz="3200" b="1" dirty="0">
                <a:solidFill>
                  <a:schemeClr val="bg1"/>
                </a:solidFill>
                <a:latin typeface="Times New Roman" charset="0"/>
                <a:ea typeface="SimSun" charset="0"/>
                <a:cs typeface="SimSun" charset="0"/>
              </a:rPr>
              <a:t>码</a:t>
            </a:r>
            <a:endParaRPr lang="zh-CN" altLang="en-US" sz="3200" dirty="0"/>
          </a:p>
        </p:txBody>
      </p:sp>
    </p:spTree>
    <p:extLst>
      <p:ext uri="{BB962C8B-B14F-4D97-AF65-F5344CB8AC3E}">
        <p14:creationId xmlns:p14="http://schemas.microsoft.com/office/powerpoint/2010/main" val="2520080761"/>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9"/>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1469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endParaRPr lang="en-US"/>
          </a:p>
        </p:txBody>
      </p:sp>
      <p:sp>
        <p:nvSpPr>
          <p:cNvPr id="114692" name="Rectangle 4"/>
          <p:cNvSpPr>
            <a:spLocks noGrp="1" noChangeArrowheads="1"/>
          </p:cNvSpPr>
          <p:nvPr>
            <p:ph type="title"/>
          </p:nvPr>
        </p:nvSpPr>
        <p:spPr>
          <a:xfrm>
            <a:off x="838200" y="3048000"/>
            <a:ext cx="4267200" cy="2438400"/>
          </a:xfrm>
        </p:spPr>
        <p:txBody>
          <a:bodyPr/>
          <a:lstStyle/>
          <a:p>
            <a:pPr eaLnBrk="1" hangingPunct="1">
              <a:defRPr/>
            </a:pP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到底耶</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稣</a:t>
            </a: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基督是怎</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样</a:t>
            </a: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的人</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a:t>
            </a:r>
            <a:endParaRPr lang="zh-TW" altLang="en-US" sz="4800">
              <a:solidFill>
                <a:srgbClr val="CC6600"/>
              </a:solidFill>
              <a:effectLst>
                <a:outerShdw blurRad="38100" dist="38100" dir="2700000" algn="tl">
                  <a:srgbClr val="DDDDDD"/>
                </a:outerShdw>
              </a:effectLst>
              <a:latin typeface="書法家簡中圓體" charset="0"/>
              <a:ea typeface="SimSun" charset="0"/>
              <a:cs typeface="SimSun" charset="0"/>
            </a:endParaRPr>
          </a:p>
        </p:txBody>
      </p:sp>
      <p:sp>
        <p:nvSpPr>
          <p:cNvPr id="114693" name="WordArt 5"/>
          <p:cNvSpPr>
            <a:spLocks noChangeArrowheads="1" noChangeShapeType="1" noTextEdit="1"/>
          </p:cNvSpPr>
          <p:nvPr/>
        </p:nvSpPr>
        <p:spPr bwMode="auto">
          <a:xfrm>
            <a:off x="609600" y="990600"/>
            <a:ext cx="2743200" cy="1346200"/>
          </a:xfrm>
          <a:prstGeom prst="rect">
            <a:avLst/>
          </a:prstGeom>
        </p:spPr>
        <p:txBody>
          <a:bodyPr wrap="none" fromWordArt="1">
            <a:prstTxWarp prst="textSlantUp">
              <a:avLst>
                <a:gd name="adj" fmla="val 32056"/>
              </a:avLst>
            </a:prstTxWarp>
          </a:bodyPr>
          <a:lstStyle/>
          <a:p>
            <a:r>
              <a:rPr lang="zh-TW" altLang="en-US" sz="7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rPr>
              <a:t>仅是人</a:t>
            </a:r>
            <a:endParaRPr lang="en-US" sz="7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endParaRPr>
          </a:p>
        </p:txBody>
      </p:sp>
      <p:sp>
        <p:nvSpPr>
          <p:cNvPr id="114694" name="WordArt 6"/>
          <p:cNvSpPr>
            <a:spLocks noChangeArrowheads="1" noChangeShapeType="1" noTextEdit="1"/>
          </p:cNvSpPr>
          <p:nvPr/>
        </p:nvSpPr>
        <p:spPr bwMode="auto">
          <a:xfrm>
            <a:off x="4343400" y="914400"/>
            <a:ext cx="4191000" cy="2057400"/>
          </a:xfrm>
          <a:prstGeom prst="rect">
            <a:avLst/>
          </a:prstGeom>
        </p:spPr>
        <p:txBody>
          <a:bodyPr wrap="none" fromWordArt="1">
            <a:prstTxWarp prst="textSlantUp">
              <a:avLst>
                <a:gd name="adj" fmla="val 32056"/>
              </a:avLst>
            </a:prstTxWarp>
          </a:bodyPr>
          <a:lstStyle/>
          <a:p>
            <a:r>
              <a:rPr lang="zh-TW" alt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rPr>
              <a:t>乃是成为人的神</a:t>
            </a:r>
            <a:endPar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endParaRPr>
          </a:p>
        </p:txBody>
      </p:sp>
      <p:sp>
        <p:nvSpPr>
          <p:cNvPr id="114695" name="Text Box 7"/>
          <p:cNvSpPr txBox="1">
            <a:spLocks noChangeArrowheads="1"/>
          </p:cNvSpPr>
          <p:nvPr/>
        </p:nvSpPr>
        <p:spPr bwMode="auto">
          <a:xfrm>
            <a:off x="838200" y="436563"/>
            <a:ext cx="15240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b="1"/>
              <a:t>作者</a:t>
            </a:r>
            <a:r>
              <a:rPr lang="zh-CN" altLang="en-US" b="1"/>
              <a:t>：</a:t>
            </a:r>
            <a:endParaRPr lang="en-US" altLang="zh-TW" b="1"/>
          </a:p>
        </p:txBody>
      </p:sp>
      <p:sp>
        <p:nvSpPr>
          <p:cNvPr id="114696" name="Text Box 8"/>
          <p:cNvSpPr txBox="1">
            <a:spLocks noChangeArrowheads="1"/>
          </p:cNvSpPr>
          <p:nvPr/>
        </p:nvSpPr>
        <p:spPr bwMode="auto">
          <a:xfrm>
            <a:off x="4572000" y="388938"/>
            <a:ext cx="1708150"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CN" altLang="en-US" b="1">
                <a:latin typeface="書法家簡中圓體" charset="0"/>
              </a:rPr>
              <a:t>圣经：</a:t>
            </a:r>
            <a:endParaRPr lang="en-US" altLang="zh-TW" b="1">
              <a:latin typeface="26" charset="0"/>
              <a:ea typeface="新細明體" charset="0"/>
              <a:cs typeface="新細明體" charset="0"/>
            </a:endParaRPr>
          </a:p>
        </p:txBody>
      </p:sp>
    </p:spTree>
    <p:extLst>
      <p:ext uri="{BB962C8B-B14F-4D97-AF65-F5344CB8AC3E}">
        <p14:creationId xmlns:p14="http://schemas.microsoft.com/office/powerpoint/2010/main" val="3582462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dissolve">
                                      <p:cBhvr>
                                        <p:cTn id="7" dur="500"/>
                                        <p:tgtEl>
                                          <p:spTgt spid="11469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4691"/>
                                        </p:tgtEl>
                                        <p:attrNameLst>
                                          <p:attrName>style.visibility</p:attrName>
                                        </p:attrNameLst>
                                      </p:cBhvr>
                                      <p:to>
                                        <p:strVal val="visible"/>
                                      </p:to>
                                    </p:set>
                                    <p:animEffect transition="in" filter="wipe(left)">
                                      <p:cBhvr>
                                        <p:cTn id="11" dur="500"/>
                                        <p:tgtEl>
                                          <p:spTgt spid="1146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114695"/>
                                        </p:tgtEl>
                                        <p:attrNameLst>
                                          <p:attrName>style.visibility</p:attrName>
                                        </p:attrNameLst>
                                      </p:cBhvr>
                                      <p:to>
                                        <p:strVal val="visible"/>
                                      </p:to>
                                    </p:set>
                                    <p:animEffect transition="in" filter="fade">
                                      <p:cBhvr>
                                        <p:cTn id="16" dur="1000"/>
                                        <p:tgtEl>
                                          <p:spTgt spid="114695"/>
                                        </p:tgtEl>
                                      </p:cBhvr>
                                    </p:animEffect>
                                    <p:anim calcmode="lin" valueType="num">
                                      <p:cBhvr>
                                        <p:cTn id="17" dur="1000" fill="hold"/>
                                        <p:tgtEl>
                                          <p:spTgt spid="114695"/>
                                        </p:tgtEl>
                                        <p:attrNameLst>
                                          <p:attrName>ppt_x</p:attrName>
                                        </p:attrNameLst>
                                      </p:cBhvr>
                                      <p:tavLst>
                                        <p:tav tm="0">
                                          <p:val>
                                            <p:strVal val="#ppt_x"/>
                                          </p:val>
                                        </p:tav>
                                        <p:tav tm="100000">
                                          <p:val>
                                            <p:strVal val="#ppt_x"/>
                                          </p:val>
                                        </p:tav>
                                      </p:tavLst>
                                    </p:anim>
                                    <p:anim calcmode="lin" valueType="num">
                                      <p:cBhvr>
                                        <p:cTn id="18" dur="900" decel="100000" fill="hold"/>
                                        <p:tgtEl>
                                          <p:spTgt spid="11469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4695"/>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114693"/>
                                        </p:tgtEl>
                                        <p:attrNameLst>
                                          <p:attrName>style.visibility</p:attrName>
                                        </p:attrNameLst>
                                      </p:cBhvr>
                                      <p:to>
                                        <p:strVal val="visible"/>
                                      </p:to>
                                    </p:set>
                                    <p:animEffect transition="in" filter="fade">
                                      <p:cBhvr>
                                        <p:cTn id="23" dur="1000"/>
                                        <p:tgtEl>
                                          <p:spTgt spid="114693"/>
                                        </p:tgtEl>
                                      </p:cBhvr>
                                    </p:animEffect>
                                    <p:anim calcmode="lin" valueType="num">
                                      <p:cBhvr>
                                        <p:cTn id="24" dur="1000" fill="hold"/>
                                        <p:tgtEl>
                                          <p:spTgt spid="114693"/>
                                        </p:tgtEl>
                                        <p:attrNameLst>
                                          <p:attrName>ppt_x</p:attrName>
                                        </p:attrNameLst>
                                      </p:cBhvr>
                                      <p:tavLst>
                                        <p:tav tm="0">
                                          <p:val>
                                            <p:strVal val="#ppt_x"/>
                                          </p:val>
                                        </p:tav>
                                        <p:tav tm="100000">
                                          <p:val>
                                            <p:strVal val="#ppt_x"/>
                                          </p:val>
                                        </p:tav>
                                      </p:tavLst>
                                    </p:anim>
                                    <p:anim calcmode="lin" valueType="num">
                                      <p:cBhvr>
                                        <p:cTn id="25" dur="900" decel="100000" fill="hold"/>
                                        <p:tgtEl>
                                          <p:spTgt spid="11469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4693"/>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4696"/>
                                        </p:tgtEl>
                                        <p:attrNameLst>
                                          <p:attrName>style.visibility</p:attrName>
                                        </p:attrNameLst>
                                      </p:cBhvr>
                                      <p:to>
                                        <p:strVal val="visible"/>
                                      </p:to>
                                    </p:set>
                                    <p:animEffect transition="in" filter="fade">
                                      <p:cBhvr>
                                        <p:cTn id="31" dur="1000"/>
                                        <p:tgtEl>
                                          <p:spTgt spid="114696"/>
                                        </p:tgtEl>
                                      </p:cBhvr>
                                    </p:animEffect>
                                    <p:anim calcmode="lin" valueType="num">
                                      <p:cBhvr>
                                        <p:cTn id="32" dur="1000" fill="hold"/>
                                        <p:tgtEl>
                                          <p:spTgt spid="114696"/>
                                        </p:tgtEl>
                                        <p:attrNameLst>
                                          <p:attrName>ppt_x</p:attrName>
                                        </p:attrNameLst>
                                      </p:cBhvr>
                                      <p:tavLst>
                                        <p:tav tm="0">
                                          <p:val>
                                            <p:strVal val="#ppt_x"/>
                                          </p:val>
                                        </p:tav>
                                        <p:tav tm="100000">
                                          <p:val>
                                            <p:strVal val="#ppt_x"/>
                                          </p:val>
                                        </p:tav>
                                      </p:tavLst>
                                    </p:anim>
                                    <p:anim calcmode="lin" valueType="num">
                                      <p:cBhvr>
                                        <p:cTn id="33" dur="900" decel="100000" fill="hold"/>
                                        <p:tgtEl>
                                          <p:spTgt spid="11469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4696"/>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114694"/>
                                        </p:tgtEl>
                                        <p:attrNameLst>
                                          <p:attrName>style.visibility</p:attrName>
                                        </p:attrNameLst>
                                      </p:cBhvr>
                                      <p:to>
                                        <p:strVal val="visible"/>
                                      </p:to>
                                    </p:set>
                                    <p:animEffect transition="in" filter="fade">
                                      <p:cBhvr>
                                        <p:cTn id="38" dur="1000"/>
                                        <p:tgtEl>
                                          <p:spTgt spid="114694"/>
                                        </p:tgtEl>
                                      </p:cBhvr>
                                    </p:animEffect>
                                    <p:anim calcmode="lin" valueType="num">
                                      <p:cBhvr>
                                        <p:cTn id="39" dur="1000" fill="hold"/>
                                        <p:tgtEl>
                                          <p:spTgt spid="114694"/>
                                        </p:tgtEl>
                                        <p:attrNameLst>
                                          <p:attrName>ppt_x</p:attrName>
                                        </p:attrNameLst>
                                      </p:cBhvr>
                                      <p:tavLst>
                                        <p:tav tm="0">
                                          <p:val>
                                            <p:strVal val="#ppt_x"/>
                                          </p:val>
                                        </p:tav>
                                        <p:tav tm="100000">
                                          <p:val>
                                            <p:strVal val="#ppt_x"/>
                                          </p:val>
                                        </p:tav>
                                      </p:tavLst>
                                    </p:anim>
                                    <p:anim calcmode="lin" valueType="num">
                                      <p:cBhvr>
                                        <p:cTn id="40" dur="900" decel="100000" fill="hold"/>
                                        <p:tgtEl>
                                          <p:spTgt spid="11469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46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3" grpId="0" animBg="1"/>
      <p:bldP spid="114694" grpId="0" animBg="1"/>
      <p:bldP spid="114695" grpId="0"/>
      <p:bldP spid="11469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10627" name="Rectangle 3"/>
          <p:cNvSpPr>
            <a:spLocks noGrp="1" noChangeArrowheads="1"/>
          </p:cNvSpPr>
          <p:nvPr>
            <p:ph type="subTitle" idx="1"/>
          </p:nvPr>
        </p:nvSpPr>
        <p:spPr>
          <a:xfrm>
            <a:off x="3851920" y="990600"/>
            <a:ext cx="5292080" cy="1600200"/>
          </a:xfrm>
        </p:spPr>
        <p:txBody>
          <a:bodyPr/>
          <a:lstStyle/>
          <a:p>
            <a:r>
              <a:rPr lang="en-US">
                <a:solidFill>
                  <a:schemeClr val="bg1"/>
                </a:solidFill>
              </a:rPr>
              <a:t>Brown</a:t>
            </a:r>
            <a:r>
              <a:rPr lang="en-US" altLang="zh-CN">
                <a:solidFill>
                  <a:schemeClr val="bg1"/>
                </a:solidFill>
                <a:ea typeface="SimSun" charset="0"/>
                <a:cs typeface="SimSun" charset="0"/>
              </a:rPr>
              <a:t> </a:t>
            </a:r>
            <a:r>
              <a:rPr lang="zh-CN" altLang="en-US">
                <a:solidFill>
                  <a:schemeClr val="bg1"/>
                </a:solidFill>
                <a:ea typeface="SimSun" charset="0"/>
                <a:cs typeface="SimSun" charset="0"/>
              </a:rPr>
              <a:t>藉着“历史学家” </a:t>
            </a:r>
            <a:r>
              <a:rPr lang="en-US">
                <a:solidFill>
                  <a:schemeClr val="bg1"/>
                </a:solidFill>
              </a:rPr>
              <a:t>Leigh Teabing</a:t>
            </a:r>
            <a:r>
              <a:rPr lang="zh-CN" altLang="en-US">
                <a:solidFill>
                  <a:schemeClr val="bg1"/>
                </a:solidFill>
                <a:ea typeface="SimSun" charset="0"/>
                <a:cs typeface="SimSun" charset="0"/>
              </a:rPr>
              <a:t>的口来控告</a:t>
            </a:r>
            <a:r>
              <a:rPr lang="en-US">
                <a:solidFill>
                  <a:schemeClr val="bg1"/>
                </a:solidFill>
              </a:rPr>
              <a:t>…</a:t>
            </a:r>
          </a:p>
        </p:txBody>
      </p:sp>
      <p:sp>
        <p:nvSpPr>
          <p:cNvPr id="410628" name="Rectangle 4"/>
          <p:cNvSpPr>
            <a:spLocks noGrp="1" noChangeArrowheads="1"/>
          </p:cNvSpPr>
          <p:nvPr>
            <p:ph type="ctrTitle"/>
          </p:nvPr>
        </p:nvSpPr>
        <p:spPr>
          <a:xfrm>
            <a:off x="3352800" y="0"/>
            <a:ext cx="5715000" cy="914400"/>
          </a:xfrm>
          <a:solidFill>
            <a:srgbClr val="020009"/>
          </a:solidFill>
        </p:spPr>
        <p:txBody>
          <a:bodyPr/>
          <a:lstStyle/>
          <a:p>
            <a:r>
              <a:rPr lang="zh-CN" altLang="en-US" sz="3600" dirty="0"/>
              <a:t>圣经可靠吗？</a:t>
            </a:r>
            <a:endParaRPr lang="en-US" sz="3600" dirty="0"/>
          </a:p>
        </p:txBody>
      </p:sp>
      <p:sp>
        <p:nvSpPr>
          <p:cNvPr id="410629" name="AutoShape 5"/>
          <p:cNvSpPr>
            <a:spLocks noChangeArrowheads="1"/>
          </p:cNvSpPr>
          <p:nvPr/>
        </p:nvSpPr>
        <p:spPr bwMode="auto">
          <a:xfrm>
            <a:off x="4114800" y="2743200"/>
            <a:ext cx="5029200" cy="3733800"/>
          </a:xfrm>
          <a:prstGeom prst="wedgeRectCallout">
            <a:avLst>
              <a:gd name="adj1" fmla="val -80273"/>
              <a:gd name="adj2" fmla="val -27509"/>
            </a:avLst>
          </a:prstGeom>
          <a:gradFill rotWithShape="0">
            <a:gsLst>
              <a:gs pos="0">
                <a:srgbClr val="515151"/>
              </a:gs>
              <a:gs pos="100000">
                <a:srgbClr val="515151">
                  <a:gamma/>
                  <a:shade val="15686"/>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a:solidFill>
                <a:srgbClr val="000000"/>
              </a:solidFill>
              <a:latin typeface="26" charset="0"/>
              <a:ea typeface="ＭＳ Ｐゴシック" charset="0"/>
            </a:endParaRPr>
          </a:p>
        </p:txBody>
      </p:sp>
      <p:sp>
        <p:nvSpPr>
          <p:cNvPr id="410631" name="Text Box 7"/>
          <p:cNvSpPr txBox="1">
            <a:spLocks noChangeArrowheads="1"/>
          </p:cNvSpPr>
          <p:nvPr/>
        </p:nvSpPr>
        <p:spPr bwMode="auto">
          <a:xfrm>
            <a:off x="76200" y="6308725"/>
            <a:ext cx="150495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1">
                <a:solidFill>
                  <a:srgbClr val="000000"/>
                </a:solidFill>
                <a:latin typeface="26" charset="0"/>
                <a:ea typeface="ＭＳ Ｐゴシック" charset="0"/>
              </a:rPr>
              <a:t>DVC, 195</a:t>
            </a:r>
          </a:p>
        </p:txBody>
      </p:sp>
      <p:sp>
        <p:nvSpPr>
          <p:cNvPr id="410632" name="Rectangle 8"/>
          <p:cNvSpPr>
            <a:spLocks noChangeArrowheads="1"/>
          </p:cNvSpPr>
          <p:nvPr/>
        </p:nvSpPr>
        <p:spPr bwMode="auto">
          <a:xfrm>
            <a:off x="4191000" y="2819400"/>
            <a:ext cx="4953000" cy="3581400"/>
          </a:xfrm>
          <a:prstGeom prst="rect">
            <a:avLst/>
          </a:prstGeom>
          <a:gradFill rotWithShape="0">
            <a:gsLst>
              <a:gs pos="0">
                <a:srgbClr val="515151"/>
              </a:gs>
              <a:gs pos="100000">
                <a:srgbClr val="0D0D0D"/>
              </a:gs>
            </a:gsLst>
            <a:lin ang="5400000" scaled="1"/>
          </a:gradFill>
          <a:ln w="9525">
            <a:noFill/>
            <a:miter lim="800000"/>
            <a:headEnd/>
            <a:tailEnd/>
          </a:ln>
        </p:spPr>
        <p:txBody>
          <a:bodyPr wrap="none" anchor="ctr"/>
          <a:lstStyle/>
          <a:p>
            <a:pPr eaLnBrk="0" hangingPunct="0"/>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亲爱的，</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圣经是出自人的手。</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不是神</a:t>
            </a:r>
            <a:r>
              <a:rPr lang="en-US" altLang="zh-CN" sz="3200">
                <a:solidFill>
                  <a:srgbClr val="FFFFFF"/>
                </a:solidFill>
                <a:latin typeface="26" charset="0"/>
                <a:ea typeface="ＭＳ Ｐゴシック" charset="0"/>
                <a:cs typeface="+mn-cs"/>
              </a:rPr>
              <a:t>…</a:t>
            </a:r>
            <a:br>
              <a:rPr lang="en-US" altLang="zh-CN" sz="3200">
                <a:solidFill>
                  <a:srgbClr val="FFFFFF"/>
                </a:solidFill>
                <a:latin typeface="26" charset="0"/>
                <a:ea typeface="ＭＳ Ｐゴシック" charset="0"/>
                <a:cs typeface="+mn-cs"/>
              </a:rPr>
            </a:br>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它</a:t>
            </a:r>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经过无数的翻译、</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添加和修改的进化。</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历史上从未有最终版本。”</a:t>
            </a:r>
            <a:r>
              <a:rPr lang="en-US" sz="3200">
                <a:solidFill>
                  <a:srgbClr val="FFFFFF"/>
                </a:solidFill>
                <a:latin typeface="26" charset="0"/>
                <a:ea typeface="ＭＳ Ｐゴシック" charset="0"/>
                <a:cs typeface="+mn-cs"/>
              </a:rPr>
              <a:t> </a:t>
            </a:r>
          </a:p>
        </p:txBody>
      </p:sp>
    </p:spTree>
    <p:extLst>
      <p:ext uri="{BB962C8B-B14F-4D97-AF65-F5344CB8AC3E}">
        <p14:creationId xmlns:p14="http://schemas.microsoft.com/office/powerpoint/2010/main" val="417049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Effect transition="in" filter="wipe(left)">
                                      <p:cBhvr>
                                        <p:cTn id="7" dur="500"/>
                                        <p:tgtEl>
                                          <p:spTgt spid="410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0626"/>
                                        </p:tgtEl>
                                        <p:attrNameLst>
                                          <p:attrName>style.visibility</p:attrName>
                                        </p:attrNameLst>
                                      </p:cBhvr>
                                      <p:to>
                                        <p:strVal val="visible"/>
                                      </p:to>
                                    </p:set>
                                    <p:animEffect transition="in" filter="wipe(left)">
                                      <p:cBhvr>
                                        <p:cTn id="12" dur="500"/>
                                        <p:tgtEl>
                                          <p:spTgt spid="41062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0629"/>
                                        </p:tgtEl>
                                        <p:attrNameLst>
                                          <p:attrName>style.visibility</p:attrName>
                                        </p:attrNameLst>
                                      </p:cBhvr>
                                      <p:to>
                                        <p:strVal val="visible"/>
                                      </p:to>
                                    </p:set>
                                    <p:animEffect transition="in" filter="wipe(left)">
                                      <p:cBhvr>
                                        <p:cTn id="16" dur="500"/>
                                        <p:tgtEl>
                                          <p:spTgt spid="4106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10632"/>
                                        </p:tgtEl>
                                        <p:attrNameLst>
                                          <p:attrName>style.visibility</p:attrName>
                                        </p:attrNameLst>
                                      </p:cBhvr>
                                      <p:to>
                                        <p:strVal val="visible"/>
                                      </p:to>
                                    </p:set>
                                    <p:animEffect transition="in" filter="wipe(left)">
                                      <p:cBhvr>
                                        <p:cTn id="19" dur="500"/>
                                        <p:tgtEl>
                                          <p:spTgt spid="4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p:bldP spid="410629" grpId="0" animBg="1"/>
      <p:bldP spid="41063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zh-CN" altLang="en-US" sz="2800" dirty="0">
                <a:latin typeface="Arial Black" charset="0"/>
                <a:ea typeface="ＭＳ Ｐゴシック" charset="0"/>
                <a:cs typeface="ＭＳ Ｐゴシック" charset="0"/>
              </a:rPr>
              <a:t>布朗通过“历史学家”李</a:t>
            </a:r>
            <a:r>
              <a:rPr lang="en-US" altLang="zh-CN" sz="2800" dirty="0">
                <a:latin typeface="Arial Black" charset="0"/>
                <a:ea typeface="ＭＳ Ｐゴシック" charset="0"/>
                <a:cs typeface="ＭＳ Ｐゴシック" charset="0"/>
              </a:rPr>
              <a:t>·</a:t>
            </a:r>
            <a:r>
              <a:rPr lang="zh-CN" altLang="en-US" sz="2800" dirty="0">
                <a:latin typeface="Arial Black" charset="0"/>
                <a:ea typeface="ＭＳ Ｐゴシック" charset="0"/>
                <a:cs typeface="ＭＳ Ｐゴシック" charset="0"/>
              </a:rPr>
              <a:t>提宾的口指责</a:t>
            </a:r>
            <a:r>
              <a:rPr lang="en-US" altLang="zh-CN" sz="2800" dirty="0">
                <a:latin typeface="Arial Black" charset="0"/>
                <a:ea typeface="ＭＳ Ｐゴシック" charset="0"/>
                <a:cs typeface="ＭＳ Ｐゴシック" charset="0"/>
              </a:rPr>
              <a:t>……</a:t>
            </a: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zh-CN" altLang="en-US" sz="3600" dirty="0">
                <a:latin typeface="Arial Black" charset="0"/>
                <a:ea typeface="ＭＳ Ｐゴシック" charset="0"/>
                <a:cs typeface="ＭＳ Ｐゴシック" charset="0"/>
              </a:rPr>
              <a:t>圣经可靠吗？</a:t>
            </a:r>
            <a:endParaRPr lang="en-US" sz="3600" dirty="0">
              <a:latin typeface="Arial Black" charset="0"/>
              <a:ea typeface="ＭＳ Ｐゴシック" charset="0"/>
              <a:cs typeface="ＭＳ Ｐゴシック"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eaLnBrk="0" hangingPunct="0"/>
            <a:endParaRPr lang="en-US" sz="2400">
              <a:solidFill>
                <a:srgbClr val="FFFFFF"/>
              </a:solidFill>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a:spcBef>
                <a:spcPct val="20000"/>
              </a:spcBef>
              <a:defRPr/>
            </a:pPr>
            <a:r>
              <a:rPr lang="zh-CN" altLang="en-US" sz="2400" dirty="0">
                <a:solidFill>
                  <a:srgbClr val="FFFFFF"/>
                </a:solidFill>
                <a:latin typeface="Arial Black" pitchFamily="-105" charset="0"/>
                <a:ea typeface="ＭＳ Ｐゴシック" charset="0"/>
              </a:rPr>
              <a:t>“圣经是人类的产物，亲爱的，不是神的</a:t>
            </a:r>
            <a:r>
              <a:rPr lang="en-US" altLang="zh-CN" sz="2400" dirty="0">
                <a:solidFill>
                  <a:srgbClr val="FFFFFF"/>
                </a:solidFill>
                <a:latin typeface="Arial Black" pitchFamily="-105" charset="0"/>
                <a:ea typeface="ＭＳ Ｐゴシック" charset="0"/>
              </a:rPr>
              <a:t>……</a:t>
            </a:r>
            <a:r>
              <a:rPr lang="zh-CN" altLang="en-US" sz="2400" dirty="0">
                <a:solidFill>
                  <a:srgbClr val="FFFFFF"/>
                </a:solidFill>
                <a:latin typeface="Arial Black" pitchFamily="-105" charset="0"/>
                <a:ea typeface="ＭＳ Ｐゴシック" charset="0"/>
              </a:rPr>
              <a:t>它经历了无数的翻译、增补和修订。历史上从未有过圣经的权威版本。”</a:t>
            </a:r>
          </a:p>
        </p:txBody>
      </p:sp>
      <p:sp>
        <p:nvSpPr>
          <p:cNvPr id="357382" name="Text Box 8"/>
          <p:cNvSpPr txBox="1">
            <a:spLocks noChangeArrowheads="1"/>
          </p:cNvSpPr>
          <p:nvPr/>
        </p:nvSpPr>
        <p:spPr bwMode="auto">
          <a:xfrm>
            <a:off x="6698596" y="6437254"/>
            <a:ext cx="24681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1800" dirty="0"/>
              <a:t>《</a:t>
            </a:r>
            <a:r>
              <a:rPr lang="zh-CN" altLang="en-US" sz="1800" dirty="0"/>
              <a:t>达</a:t>
            </a:r>
            <a:r>
              <a:rPr lang="en-US" altLang="zh-CN" sz="1800" dirty="0"/>
              <a:t>·</a:t>
            </a:r>
            <a:r>
              <a:rPr lang="zh-CN" altLang="en-US" sz="1800" dirty="0"/>
              <a:t>芬奇密码</a:t>
            </a:r>
            <a:r>
              <a:rPr lang="en-US" altLang="zh-CN" sz="1800" dirty="0"/>
              <a:t>》</a:t>
            </a:r>
            <a:r>
              <a:rPr lang="zh-CN" altLang="en-US" sz="1800" dirty="0"/>
              <a:t>第</a:t>
            </a:r>
            <a:r>
              <a:rPr lang="en-US" altLang="zh-CN" sz="1800" dirty="0"/>
              <a:t>195</a:t>
            </a:r>
            <a:r>
              <a:rPr lang="zh-CN" altLang="en-US" sz="1800" dirty="0"/>
              <a:t>页</a:t>
            </a:r>
            <a:endParaRPr lang="en-US" sz="1800" b="1" dirty="0">
              <a:solidFill>
                <a:srgbClr val="FFFFFF"/>
              </a:solidFill>
              <a:latin typeface="26"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295f</a:t>
            </a:r>
          </a:p>
        </p:txBody>
      </p:sp>
    </p:spTree>
    <p:extLst>
      <p:ext uri="{BB962C8B-B14F-4D97-AF65-F5344CB8AC3E}">
        <p14:creationId xmlns:p14="http://schemas.microsoft.com/office/powerpoint/2010/main" val="4256978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zh-CN" altLang="en-US" sz="3200" b="1" dirty="0">
                <a:solidFill>
                  <a:schemeClr val="tx1"/>
                </a:solidFill>
                <a:latin typeface="Arial" charset="0"/>
                <a:ea typeface="ＭＳ Ｐゴシック" charset="0"/>
                <a:cs typeface="ＭＳ Ｐゴシック" charset="0"/>
              </a:rPr>
              <a:t>“说丹</a:t>
            </a:r>
            <a:r>
              <a:rPr lang="en-US" altLang="zh-CN" sz="3200" b="1" dirty="0">
                <a:solidFill>
                  <a:schemeClr val="tx1"/>
                </a:solidFill>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布朗的书是关于基督教的，就像说</a:t>
            </a:r>
            <a:r>
              <a:rPr lang="en-US" altLang="zh-CN" sz="3200" b="1" dirty="0">
                <a:solidFill>
                  <a:schemeClr val="tx1"/>
                </a:solidFill>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海底总动员</a:t>
            </a:r>
            <a:r>
              <a:rPr lang="en-US" altLang="zh-CN" sz="3200" b="1" dirty="0">
                <a:solidFill>
                  <a:schemeClr val="tx1"/>
                </a:solidFill>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是关于海洋生物学的。”</a:t>
            </a:r>
            <a:endParaRPr lang="en-US" dirty="0">
              <a:solidFill>
                <a:schemeClr val="tx1"/>
              </a:solidFill>
              <a:latin typeface="Times" charset="0"/>
              <a:ea typeface="ＭＳ Ｐゴシック" charset="0"/>
              <a:cs typeface="ＭＳ Ｐゴシック"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algn="r" eaLnBrk="1" hangingPunct="1">
              <a:defRPr/>
            </a:pPr>
            <a:r>
              <a:rPr lang="en-US" altLang="zh-CN" sz="1600" dirty="0"/>
              <a:t>——Kenneth Boa &amp; John Alan Turner</a:t>
            </a:r>
            <a:r>
              <a:rPr lang="zh-CN" altLang="en-US" sz="1600" dirty="0"/>
              <a:t>，</a:t>
            </a:r>
            <a:r>
              <a:rPr lang="en-US" altLang="zh-CN" sz="1600" dirty="0"/>
              <a:t>《</a:t>
            </a:r>
            <a:r>
              <a:rPr lang="zh-CN" altLang="en-US" sz="1600" dirty="0"/>
              <a:t>达</a:t>
            </a:r>
            <a:r>
              <a:rPr lang="en-US" altLang="zh-CN" sz="1600" dirty="0"/>
              <a:t>·</a:t>
            </a:r>
            <a:r>
              <a:rPr lang="zh-CN" altLang="en-US" sz="1600" dirty="0"/>
              <a:t>芬奇密码中的福音</a:t>
            </a:r>
            <a:r>
              <a:rPr lang="en-US" altLang="zh-CN" sz="1600" dirty="0"/>
              <a:t>》</a:t>
            </a: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defRPr/>
            </a:pPr>
            <a:r>
              <a:rPr lang="zh-CN" altLang="en-US" sz="3200" b="1" dirty="0">
                <a:solidFill>
                  <a:srgbClr val="FFFFFF"/>
                </a:solidFill>
                <a:latin typeface="Arial" charset="0"/>
              </a:rPr>
              <a:t>“我们有同样多的证据可以暗示耶稣与玛丽亚</a:t>
            </a:r>
            <a:r>
              <a:rPr lang="en-US" altLang="zh-CN" sz="3200" b="1" dirty="0">
                <a:solidFill>
                  <a:srgbClr val="FFFFFF"/>
                </a:solidFill>
                <a:latin typeface="Arial" charset="0"/>
              </a:rPr>
              <a:t>·</a:t>
            </a:r>
            <a:r>
              <a:rPr lang="zh-CN" altLang="en-US" sz="3200" b="1" dirty="0">
                <a:solidFill>
                  <a:srgbClr val="FFFFFF"/>
                </a:solidFill>
                <a:latin typeface="Arial" charset="0"/>
              </a:rPr>
              <a:t>玛格达琳结婚，就像我们有证据证明小丑鱼会说话一样。”</a:t>
            </a:r>
          </a:p>
        </p:txBody>
      </p:sp>
    </p:spTree>
    <p:extLst>
      <p:ext uri="{BB962C8B-B14F-4D97-AF65-F5344CB8AC3E}">
        <p14:creationId xmlns:p14="http://schemas.microsoft.com/office/powerpoint/2010/main" val="696347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46941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799" y="762000"/>
            <a:ext cx="5646801" cy="1143000"/>
          </a:xfrm>
        </p:spPr>
        <p:txBody>
          <a:bodyPr/>
          <a:lstStyle/>
          <a:p>
            <a:pPr eaLnBrk="1" hangingPunct="1"/>
            <a:r>
              <a:rPr lang="en-US" dirty="0">
                <a:latin typeface="Microsoft YaHei UI" panose="020B0503020204020204" pitchFamily="34" charset="-122"/>
                <a:ea typeface="Microsoft YaHei UI" panose="020B0503020204020204" pitchFamily="34" charset="-122"/>
              </a:rPr>
              <a:t>Acrostic Bible – 1 John</a:t>
            </a: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778082"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7" name="Text Box 6"/>
          <p:cNvSpPr txBox="1">
            <a:spLocks noChangeArrowheads="1"/>
          </p:cNvSpPr>
          <p:nvPr/>
        </p:nvSpPr>
        <p:spPr bwMode="auto">
          <a:xfrm>
            <a:off x="0" y="0"/>
            <a:ext cx="5319450" cy="2286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活在光中</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保惠师的重要性</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上帝的儿女远里罪恶</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基督徒如何相爱</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信徒的见证</a:t>
            </a:r>
          </a:p>
        </p:txBody>
      </p:sp>
      <p:sp>
        <p:nvSpPr>
          <p:cNvPr id="294918" name="Text Box 6"/>
          <p:cNvSpPr txBox="1">
            <a:spLocks noChangeArrowheads="1"/>
          </p:cNvSpPr>
          <p:nvPr/>
        </p:nvSpPr>
        <p:spPr bwMode="auto">
          <a:xfrm>
            <a:off x="769257" y="2895600"/>
            <a:ext cx="3265714"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6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ail" charset="0"/>
              </a:rPr>
              <a:t>约翰一书</a:t>
            </a:r>
          </a:p>
        </p:txBody>
      </p:sp>
      <p:sp>
        <p:nvSpPr>
          <p:cNvPr id="10" name="Rectangle 3"/>
          <p:cNvSpPr txBox="1">
            <a:spLocks noChangeArrowheads="1"/>
          </p:cNvSpPr>
          <p:nvPr/>
        </p:nvSpPr>
        <p:spPr bwMode="auto">
          <a:xfrm>
            <a:off x="0" y="6400800"/>
            <a:ext cx="9820524"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97795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2036440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二、</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defRPr/>
            </a:pPr>
            <a:r>
              <a:rPr lang="zh-CN" altLang="en-US" sz="3600" b="1" dirty="0">
                <a:solidFill>
                  <a:srgbClr val="FFFF00"/>
                </a:solidFill>
                <a:effectLst>
                  <a:glow rad="228600">
                    <a:srgbClr val="000000">
                      <a:satMod val="175000"/>
                    </a:srgbClr>
                  </a:glow>
                </a:effectLst>
              </a:rPr>
              <a:t>不要犯罪（</a:t>
            </a:r>
            <a:r>
              <a:rPr lang="en-US" altLang="zh-CN" sz="3600" b="1" dirty="0">
                <a:solidFill>
                  <a:srgbClr val="FFFF00"/>
                </a:solidFill>
                <a:effectLst>
                  <a:glow rad="228600">
                    <a:srgbClr val="000000">
                      <a:satMod val="175000"/>
                    </a:srgbClr>
                  </a:glow>
                </a:effectLst>
              </a:rPr>
              <a:t>3:1-10</a:t>
            </a:r>
            <a:r>
              <a:rPr lang="zh-CN" altLang="en-US" sz="3600" b="1" dirty="0">
                <a:solidFill>
                  <a:srgbClr val="FFFF00"/>
                </a:solidFill>
                <a:effectLst>
                  <a:glow rad="228600">
                    <a:srgbClr val="000000">
                      <a:satMod val="175000"/>
                    </a:srgbClr>
                  </a:glow>
                </a:effectLst>
              </a:rPr>
              <a:t>）。</a:t>
            </a:r>
          </a:p>
        </p:txBody>
      </p:sp>
    </p:spTree>
    <p:extLst>
      <p:ext uri="{BB962C8B-B14F-4D97-AF65-F5344CB8AC3E}">
        <p14:creationId xmlns:p14="http://schemas.microsoft.com/office/powerpoint/2010/main" val="4075454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27495" y="304800"/>
            <a:ext cx="9144000" cy="3785652"/>
          </a:xfrm>
          <a:prstGeom prst="rect">
            <a:avLst/>
          </a:prstGeom>
        </p:spPr>
        <p:txBody>
          <a:bodyPr wrap="square">
            <a:spAutoFit/>
          </a:bodyPr>
          <a:lstStyle/>
          <a:p>
            <a:pPr algn="ctr" eaLnBrk="0" hangingPunct="0">
              <a:defRPr/>
            </a:pPr>
            <a:r>
              <a:rPr kumimoji="0" lang="en-US" altLang="zh-CN" sz="4800" b="1" i="0" u="none" strike="noStrike" kern="1200" cap="none" spc="0" normalizeH="0" baseline="30000" noProof="0" dirty="0">
                <a:ln>
                  <a:noFill/>
                </a:ln>
                <a:solidFill>
                  <a:prstClr val="black"/>
                </a:solidFill>
                <a:effectLst/>
                <a:uLnTx/>
                <a:uFillTx/>
                <a:latin typeface="Arial" charset="0"/>
                <a:ea typeface="ＭＳ Ｐゴシック" charset="0"/>
                <a:cs typeface="+mn-cs"/>
              </a:rPr>
              <a:t>1</a:t>
            </a:r>
            <a:r>
              <a:rPr kumimoji="0" lang="zh-CN" altLang="en-US" sz="4800" b="1" i="0" u="none" strike="noStrike" kern="1200" cap="none" spc="0" normalizeH="0" baseline="30000" noProof="0" dirty="0">
                <a:ln>
                  <a:noFill/>
                </a:ln>
                <a:solidFill>
                  <a:prstClr val="black"/>
                </a:solidFill>
                <a:effectLst/>
                <a:uLnTx/>
                <a:uFillTx/>
                <a:latin typeface="Arial" charset="0"/>
                <a:ea typeface="ＭＳ Ｐゴシック" charset="0"/>
                <a:cs typeface="+mn-cs"/>
              </a:rPr>
              <a:t>你们看，父赐给我们的是怎样的爱，就是让我们可以称为　神的儿女，我们也真是他的儿女。因此，世人不认识我们，是因为他们不认识父。</a:t>
            </a:r>
            <a:r>
              <a:rPr kumimoji="0" lang="en-US" altLang="zh-CN" sz="4800" b="1" i="0" u="none" strike="noStrike" kern="1200" cap="none" spc="0" normalizeH="0" baseline="30000" noProof="0" dirty="0">
                <a:ln>
                  <a:noFill/>
                </a:ln>
                <a:solidFill>
                  <a:srgbClr val="00B0F0"/>
                </a:solidFill>
                <a:effectLst/>
                <a:uLnTx/>
                <a:uFillTx/>
                <a:latin typeface="Arial" charset="0"/>
                <a:ea typeface="ＭＳ Ｐゴシック" charset="0"/>
                <a:cs typeface="+mn-cs"/>
              </a:rPr>
              <a:t>2</a:t>
            </a:r>
            <a:r>
              <a:rPr kumimoji="0" lang="zh-CN" altLang="en-US" sz="4800" b="1" i="0" u="none" strike="noStrike" kern="1200" cap="none" spc="0" normalizeH="0" baseline="30000" noProof="0" dirty="0">
                <a:ln>
                  <a:noFill/>
                </a:ln>
                <a:solidFill>
                  <a:srgbClr val="00B0F0"/>
                </a:solidFill>
                <a:effectLst/>
                <a:uLnTx/>
                <a:uFillTx/>
                <a:latin typeface="Arial" charset="0"/>
                <a:ea typeface="ＭＳ Ｐゴシック" charset="0"/>
                <a:cs typeface="+mn-cs"/>
              </a:rPr>
              <a:t>亲爱的，现在我们是　神的儿女，将来怎样，还没有显明；然而我们知道：主若显现，我们必要像他，因为我们必要看见他本来是怎样的。</a:t>
            </a:r>
            <a:r>
              <a:rPr kumimoji="0" lang="en-US" altLang="zh-CN" sz="4800" b="1" i="0" u="none" strike="noStrike" kern="1200" cap="none" spc="0" normalizeH="0" baseline="30000" noProof="0" dirty="0">
                <a:ln>
                  <a:noFill/>
                </a:ln>
                <a:solidFill>
                  <a:prstClr val="black"/>
                </a:solidFill>
                <a:effectLst/>
                <a:uLnTx/>
                <a:uFillTx/>
                <a:latin typeface="Arial" charset="0"/>
                <a:ea typeface="ＭＳ Ｐゴシック" charset="0"/>
                <a:cs typeface="+mn-cs"/>
              </a:rPr>
              <a:t>3</a:t>
            </a:r>
            <a:r>
              <a:rPr kumimoji="0" lang="zh-CN" altLang="en-US" sz="4800" b="1" i="0" u="none" strike="noStrike" kern="1200" cap="none" spc="0" normalizeH="0" baseline="30000" noProof="0" dirty="0">
                <a:ln>
                  <a:noFill/>
                </a:ln>
                <a:solidFill>
                  <a:prstClr val="black"/>
                </a:solidFill>
                <a:effectLst/>
                <a:uLnTx/>
                <a:uFillTx/>
                <a:latin typeface="Arial" charset="0"/>
                <a:ea typeface="ＭＳ Ｐゴシック" charset="0"/>
                <a:cs typeface="+mn-cs"/>
              </a:rPr>
              <a:t>凡对他存着这盼望的，就洁净自己，像他一样的洁净。</a:t>
            </a:r>
            <a:endParaRPr kumimoji="0" lang="en-US" sz="4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40539E71-E0B8-D944-A810-B856BB135505}"/>
              </a:ext>
            </a:extLst>
          </p:cNvPr>
          <p:cNvSpPr/>
          <p:nvPr/>
        </p:nvSpPr>
        <p:spPr>
          <a:xfrm>
            <a:off x="2490529" y="5601359"/>
            <a:ext cx="4788490" cy="646331"/>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mn-cs"/>
              </a:rPr>
              <a:t>约翰一书</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 3:1-3 </a:t>
            </a:r>
            <a:r>
              <a:rPr kumimoji="0" lang="en-US" sz="36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mn-cs"/>
              </a:rPr>
              <a:t>新译本</a:t>
            </a:r>
            <a:endParaRPr kumimoji="0" lang="th-TH"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ordia New" panose="020B0304020202020204" pitchFamily="34" charset="-34"/>
            </a:endParaRPr>
          </a:p>
        </p:txBody>
      </p:sp>
    </p:spTree>
    <p:extLst>
      <p:ext uri="{BB962C8B-B14F-4D97-AF65-F5344CB8AC3E}">
        <p14:creationId xmlns:p14="http://schemas.microsoft.com/office/powerpoint/2010/main" val="10510559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zh-CN" altLang="en-US" sz="4000" b="1" dirty="0">
                <a:latin typeface="Arial" charset="0"/>
                <a:ea typeface="ＭＳ Ｐゴシック" charset="0"/>
              </a:rPr>
              <a:t>信徒能犯多少罪？</a:t>
            </a:r>
            <a:br>
              <a:rPr lang="en-US" altLang="zh-CN" sz="4000" b="1" dirty="0">
                <a:latin typeface="Arial" charset="0"/>
                <a:ea typeface="ＭＳ Ｐゴシック" charset="0"/>
              </a:rPr>
            </a:br>
            <a:r>
              <a:rPr lang="zh-CN" altLang="en-US" sz="4000" b="1" dirty="0">
                <a:latin typeface="Arial" charset="0"/>
                <a:ea typeface="ＭＳ Ｐゴシック" charset="0"/>
              </a:rPr>
              <a:t>（约翰一书 </a:t>
            </a:r>
            <a:r>
              <a:rPr lang="en-US" altLang="zh-CN" sz="4000" b="1" dirty="0">
                <a:latin typeface="Arial" charset="0"/>
                <a:ea typeface="ＭＳ Ｐゴシック" charset="0"/>
              </a:rPr>
              <a:t>3:4</a:t>
            </a:r>
            <a:r>
              <a:rPr lang="zh-CN" altLang="en-US" sz="4000" b="1" dirty="0">
                <a:latin typeface="Arial" charset="0"/>
                <a:ea typeface="ＭＳ Ｐゴシック" charset="0"/>
              </a:rPr>
              <a:t>）</a:t>
            </a:r>
            <a:br>
              <a:rPr lang="zh-CN" altLang="en-US" sz="4000" b="1" dirty="0">
                <a:latin typeface="Arial" charset="0"/>
                <a:ea typeface="ＭＳ Ｐゴシック" charset="0"/>
              </a:rPr>
            </a:br>
            <a:endParaRPr lang="en-US" sz="4000" b="1" dirty="0">
              <a:latin typeface="Arial" charset="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err="1">
                <a:effectLst>
                  <a:glow rad="292100">
                    <a:srgbClr val="000000"/>
                  </a:glow>
                </a:effectLst>
                <a:latin typeface="Arial" charset="0"/>
                <a:ea typeface="ＭＳ Ｐゴシック" charset="0"/>
                <a:cs typeface="ＭＳ Ｐゴシック" charset="0"/>
              </a:rPr>
              <a:t>新译本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 </a:t>
            </a:r>
            <a:r>
              <a:rPr lang="en-US" altLang="zh-CN" sz="2800" b="1" dirty="0">
                <a:effectLst>
                  <a:glow rad="292100">
                    <a:srgbClr val="000000"/>
                  </a:glow>
                </a:effectLst>
                <a:latin typeface="Arial" charset="0"/>
                <a:ea typeface="ＭＳ Ｐゴシック" charset="0"/>
                <a:cs typeface="ＭＳ Ｐゴシック" charset="0"/>
              </a:rPr>
              <a:t>4</a:t>
            </a:r>
            <a:r>
              <a:rPr lang="zh-CN" altLang="en-US" sz="2800" b="1" dirty="0">
                <a:effectLst>
                  <a:glow rad="292100">
                    <a:srgbClr val="000000"/>
                  </a:glow>
                </a:effectLst>
                <a:latin typeface="Arial" charset="0"/>
                <a:ea typeface="ＭＳ Ｐゴシック" charset="0"/>
                <a:cs typeface="ＭＳ Ｐゴシック" charset="0"/>
              </a:rPr>
              <a:t>凡是</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的，就是作了不法的事；罪就是不法。</a:t>
            </a:r>
            <a:endParaRPr lang="en-US" altLang="zh-CN"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绝对的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和合本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凡</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的，就是违背律法；违背律法就是罪。</a:t>
            </a:r>
            <a:endParaRPr lang="en-US" altLang="zh-CN"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习惯性的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zh-CN" altLang="en-US" sz="2800" b="1" dirty="0">
                <a:effectLst>
                  <a:glow rad="292100">
                    <a:srgbClr val="000000"/>
                  </a:glow>
                </a:effectLst>
                <a:latin typeface="Arial" charset="0"/>
                <a:ea typeface="ＭＳ Ｐゴシック" charset="0"/>
                <a:cs typeface="ＭＳ Ｐゴシック" charset="0"/>
              </a:rPr>
              <a:t>两种翻译在希腊文中都是可能的。</a:t>
            </a:r>
          </a:p>
          <a:p>
            <a:pPr lvl="0">
              <a:defRPr/>
            </a:pPr>
            <a:br>
              <a:rPr lang="zh-CN" altLang="en-US" sz="2800" b="1" dirty="0">
                <a:effectLst>
                  <a:glow rad="292100">
                    <a:srgbClr val="000000"/>
                  </a:glow>
                </a:effectLst>
                <a:latin typeface="Arial" charset="0"/>
                <a:ea typeface="ＭＳ Ｐゴシック" charset="0"/>
                <a:cs typeface="ＭＳ Ｐゴシック" charset="0"/>
              </a:rPr>
            </a:br>
            <a:endParaRPr lang="zh-CN" altLang="en-US" sz="2800" b="1" dirty="0">
              <a:effectLst>
                <a:glow rad="292100">
                  <a:srgbClr val="000000"/>
                </a:glow>
              </a:effectLst>
              <a:latin typeface="Arial" charset="0"/>
              <a:ea typeface="ＭＳ Ｐゴシック" charset="0"/>
              <a:cs typeface="ＭＳ Ｐゴシック" charset="0"/>
            </a:endParaRPr>
          </a:p>
          <a:p>
            <a:pPr lvl="0">
              <a:defRPr/>
            </a:pPr>
            <a:r>
              <a:rPr lang="zh-CN" altLang="en-US" sz="2800" b="1" dirty="0">
                <a:effectLst>
                  <a:glow rad="292100">
                    <a:srgbClr val="000000"/>
                  </a:glow>
                </a:effectLst>
                <a:latin typeface="Arial" charset="0"/>
                <a:ea typeface="ＭＳ Ｐゴシック" charset="0"/>
                <a:cs typeface="ＭＳ Ｐゴシック" charset="0"/>
              </a:rPr>
              <a:t>然而，难道一次犯罪就不是不法的吗？</a:t>
            </a:r>
          </a:p>
        </p:txBody>
      </p:sp>
    </p:spTree>
    <p:extLst>
      <p:ext uri="{BB962C8B-B14F-4D97-AF65-F5344CB8AC3E}">
        <p14:creationId xmlns:p14="http://schemas.microsoft.com/office/powerpoint/2010/main" val="196622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zh-CN" altLang="en-US" sz="4000" b="1" dirty="0">
                <a:latin typeface="Arial" charset="0"/>
                <a:ea typeface="ＭＳ Ｐゴシック" charset="0"/>
              </a:rPr>
              <a:t>信徒能犯多少罪？</a:t>
            </a:r>
            <a:br>
              <a:rPr lang="en-US" altLang="zh-CN" sz="4000" b="1" dirty="0">
                <a:latin typeface="Arial" charset="0"/>
                <a:ea typeface="ＭＳ Ｐゴシック" charset="0"/>
              </a:rPr>
            </a:br>
            <a:r>
              <a:rPr lang="zh-CN" altLang="en-US" sz="4000" b="1" dirty="0">
                <a:latin typeface="Arial" charset="0"/>
                <a:ea typeface="ＭＳ Ｐゴシック" charset="0"/>
              </a:rPr>
              <a:t>（约翰一书 </a:t>
            </a:r>
            <a:r>
              <a:rPr lang="en-US" altLang="zh-CN" sz="4000" b="1" dirty="0">
                <a:latin typeface="Arial" charset="0"/>
                <a:ea typeface="ＭＳ Ｐゴシック" charset="0"/>
              </a:rPr>
              <a:t>3:6</a:t>
            </a:r>
            <a:r>
              <a:rPr lang="zh-CN" altLang="en-US" sz="4000" b="1" dirty="0">
                <a:latin typeface="Arial" charset="0"/>
                <a:ea typeface="ＭＳ Ｐゴシック" charset="0"/>
              </a:rPr>
              <a:t>）</a:t>
            </a:r>
            <a:br>
              <a:rPr lang="zh-CN" altLang="en-US" sz="4000" b="1" dirty="0">
                <a:latin typeface="Arial" charset="0"/>
                <a:ea typeface="ＭＳ Ｐゴシック" charset="0"/>
              </a:rPr>
            </a:br>
            <a:endParaRPr lang="en-US" sz="4000" b="1" dirty="0">
              <a:latin typeface="Arial" charset="0"/>
              <a:ea typeface="ＭＳ Ｐゴシック" charset="0"/>
            </a:endParaRPr>
          </a:p>
        </p:txBody>
      </p:sp>
      <p:sp>
        <p:nvSpPr>
          <p:cNvPr id="6" name="Rectangle 2"/>
          <p:cNvSpPr txBox="1">
            <a:spLocks noChangeArrowheads="1"/>
          </p:cNvSpPr>
          <p:nvPr/>
        </p:nvSpPr>
        <p:spPr>
          <a:xfrm>
            <a:off x="4552208" y="1521166"/>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中文标准译本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凡是住在基督里面的，就不继续犯罪；</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凡是继续犯罪的</a:t>
            </a:r>
            <a:r>
              <a:rPr lang="zh-CN" altLang="en-US" sz="2800" b="1" dirty="0">
                <a:effectLst>
                  <a:glow rad="292100">
                    <a:srgbClr val="000000"/>
                  </a:glow>
                </a:effectLst>
                <a:latin typeface="Arial" charset="0"/>
                <a:ea typeface="ＭＳ Ｐゴシック" charset="0"/>
                <a:cs typeface="ＭＳ Ｐゴシック" charset="0"/>
              </a:rPr>
              <a:t>，就未曾看到他，也未曾认识他。</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绝对的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a:xfrm>
            <a:off x="129784" y="1503353"/>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和合本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凡住在他里面的，</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就不犯罪</a:t>
            </a:r>
            <a:r>
              <a:rPr lang="zh-CN" altLang="en-US" sz="2800" b="1" dirty="0">
                <a:effectLst>
                  <a:glow rad="292100">
                    <a:srgbClr val="000000"/>
                  </a:glow>
                </a:effectLst>
                <a:latin typeface="Arial" charset="0"/>
                <a:ea typeface="ＭＳ Ｐゴシック" charset="0"/>
                <a:cs typeface="ＭＳ Ｐゴシック" charset="0"/>
              </a:rPr>
              <a:t>；凡犯罪的，是未曾看见他，也未曾认识他。”</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习惯性</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43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前四个翻译在翻译第</a:t>
            </a:r>
            <a:r>
              <a:rPr lang="en-US" altLang="zh-CN" sz="3200" b="1" dirty="0">
                <a:effectLst>
                  <a:glow rad="127000">
                    <a:schemeClr val="tx1"/>
                  </a:glow>
                </a:effectLst>
                <a:latin typeface="Arial" charset="0"/>
                <a:ea typeface="ＭＳ Ｐゴシック" charset="0"/>
                <a:cs typeface="ＭＳ Ｐゴシック" charset="0"/>
              </a:rPr>
              <a:t>4</a:t>
            </a:r>
            <a:r>
              <a:rPr lang="zh-CN" altLang="en-US" sz="3200" b="1" dirty="0">
                <a:effectLst>
                  <a:glow rad="127000">
                    <a:schemeClr val="tx1"/>
                  </a:glow>
                </a:effectLst>
                <a:latin typeface="Arial" charset="0"/>
                <a:ea typeface="ＭＳ Ｐゴシック" charset="0"/>
                <a:cs typeface="ＭＳ Ｐゴシック" charset="0"/>
              </a:rPr>
              <a:t>节和第</a:t>
            </a:r>
            <a:r>
              <a:rPr lang="en-US" altLang="zh-CN" sz="3200" b="1" dirty="0">
                <a:effectLst>
                  <a:glow rad="127000">
                    <a:schemeClr val="tx1"/>
                  </a:glow>
                </a:effectLst>
                <a:latin typeface="Arial" charset="0"/>
                <a:ea typeface="ＭＳ Ｐゴシック" charset="0"/>
                <a:cs typeface="ＭＳ Ｐゴシック" charset="0"/>
              </a:rPr>
              <a:t>6</a:t>
            </a:r>
            <a:r>
              <a:rPr lang="zh-CN" altLang="en-US" sz="3200" b="1" dirty="0">
                <a:effectLst>
                  <a:glow rad="127000">
                    <a:schemeClr val="tx1"/>
                  </a:glow>
                </a:effectLst>
                <a:latin typeface="Arial" charset="0"/>
                <a:ea typeface="ＭＳ Ｐゴシック" charset="0"/>
                <a:cs typeface="ＭＳ Ｐゴシック" charset="0"/>
              </a:rPr>
              <a:t>节时不一致。</a:t>
            </a:r>
            <a:br>
              <a:rPr lang="zh-CN"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但是中文标准译本和和合本都为第</a:t>
            </a:r>
            <a:r>
              <a:rPr lang="en-US" altLang="zh-CN" sz="3600" b="1" dirty="0">
                <a:effectLst>
                  <a:glow rad="127000">
                    <a:schemeClr val="tx1"/>
                  </a:glow>
                </a:effectLst>
                <a:latin typeface="Arial" charset="0"/>
                <a:ea typeface="ＭＳ Ｐゴシック" charset="0"/>
                <a:cs typeface="ＭＳ Ｐゴシック" charset="0"/>
              </a:rPr>
              <a:t>6</a:t>
            </a:r>
            <a:r>
              <a:rPr lang="zh-CN" altLang="en-US" sz="3600" b="1" dirty="0">
                <a:effectLst>
                  <a:glow rad="127000">
                    <a:schemeClr val="tx1"/>
                  </a:glow>
                </a:effectLst>
                <a:latin typeface="Arial" charset="0"/>
                <a:ea typeface="ＭＳ Ｐゴシック" charset="0"/>
                <a:cs typeface="ＭＳ Ｐゴシック" charset="0"/>
              </a:rPr>
              <a:t>节提供了习惯性的解释，而新译本则给出了绝对的解释，翻译为：“凡是犯罪的，就是作了不法的事；罪就是不法。”</a:t>
            </a:r>
            <a:br>
              <a:rPr lang="zh-CN"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结论：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我们犯罪的原因是因为我们跟随撒旦，而不是神。</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685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54772893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我们应当彼此相爱，因为这是你们从起初听见的信息。</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约翰一书</a:t>
            </a:r>
            <a:r>
              <a:rPr lang="en-US" sz="3200" b="1" dirty="0">
                <a:effectLst>
                  <a:glow rad="127000">
                    <a:schemeClr val="tx1"/>
                  </a:glow>
                </a:effectLst>
                <a:latin typeface="Arial" charset="0"/>
                <a:ea typeface="ＭＳ Ｐゴシック" charset="0"/>
                <a:cs typeface="ＭＳ Ｐゴシック" charset="0"/>
              </a:rPr>
              <a:t> 3:11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866835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仇恨来自撒旦。</a:t>
            </a:r>
            <a:endParaRPr lang="en-US" sz="3600" b="1" dirty="0">
              <a:effectLst>
                <a:glow rad="127000">
                  <a:schemeClr val="tx1"/>
                </a:glow>
              </a:effectLst>
              <a:latin typeface="Arial" charset="0"/>
              <a:ea typeface="ＭＳ Ｐゴシック" charset="0"/>
              <a:cs typeface="ＭＳ Ｐゴシック" charset="0"/>
            </a:endParaRPr>
          </a:p>
        </p:txBody>
      </p:sp>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9938"/>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AE5B3744-6F10-C84C-D23F-ECC7C7FC6EE9}"/>
              </a:ext>
            </a:extLst>
          </p:cNvPr>
          <p:cNvSpPr txBox="1"/>
          <p:nvPr/>
        </p:nvSpPr>
        <p:spPr>
          <a:xfrm>
            <a:off x="4419600" y="1217767"/>
            <a:ext cx="2438400" cy="4832092"/>
          </a:xfrm>
          <a:prstGeom prst="rect">
            <a:avLst/>
          </a:prstGeom>
          <a:noFill/>
        </p:spPr>
        <p:txBody>
          <a:bodyPr wrap="square">
            <a:spAutoFit/>
          </a:bodyPr>
          <a:lstStyle/>
          <a:p>
            <a:r>
              <a:rPr lang="zh-CN" altLang="en-US" sz="2800" dirty="0">
                <a:solidFill>
                  <a:schemeClr val="bg1"/>
                </a:solidFill>
              </a:rPr>
              <a:t>“黑暗无法驱除黑暗，只有光能做到这一点。</a:t>
            </a:r>
          </a:p>
          <a:p>
            <a:r>
              <a:rPr lang="zh-CN" altLang="en-US" sz="2800" dirty="0">
                <a:solidFill>
                  <a:schemeClr val="bg1"/>
                </a:solidFill>
              </a:rPr>
              <a:t>仇恨无法驱除仇恨，</a:t>
            </a:r>
            <a:endParaRPr lang="en-US" altLang="zh-CN" sz="2800" dirty="0">
              <a:solidFill>
                <a:schemeClr val="bg1"/>
              </a:solidFill>
            </a:endParaRPr>
          </a:p>
          <a:p>
            <a:r>
              <a:rPr lang="zh-CN" altLang="en-US" sz="2800" dirty="0">
                <a:solidFill>
                  <a:schemeClr val="bg1"/>
                </a:solidFill>
              </a:rPr>
              <a:t>只有爱能做到这一点。”</a:t>
            </a:r>
          </a:p>
          <a:p>
            <a:endParaRPr lang="en-US" altLang="zh-CN" sz="2800" dirty="0">
              <a:solidFill>
                <a:schemeClr val="bg1"/>
              </a:solidFill>
            </a:endParaRPr>
          </a:p>
          <a:p>
            <a:r>
              <a:rPr lang="en-US" altLang="zh-CN" sz="2800" dirty="0">
                <a:solidFill>
                  <a:schemeClr val="bg1"/>
                </a:solidFill>
              </a:rPr>
              <a:t>——</a:t>
            </a:r>
            <a:r>
              <a:rPr lang="zh-CN" altLang="en-US" sz="2800" dirty="0">
                <a:solidFill>
                  <a:schemeClr val="bg1"/>
                </a:solidFill>
              </a:rPr>
              <a:t>马丁</a:t>
            </a:r>
            <a:r>
              <a:rPr lang="en-US" altLang="zh-CN" sz="2800" dirty="0">
                <a:solidFill>
                  <a:schemeClr val="bg1"/>
                </a:solidFill>
              </a:rPr>
              <a:t>·</a:t>
            </a:r>
            <a:r>
              <a:rPr lang="zh-CN" altLang="en-US" sz="2800" dirty="0">
                <a:solidFill>
                  <a:schemeClr val="bg1"/>
                </a:solidFill>
              </a:rPr>
              <a:t>路德</a:t>
            </a:r>
            <a:r>
              <a:rPr lang="en-US" altLang="zh-CN" sz="2800" dirty="0">
                <a:solidFill>
                  <a:schemeClr val="bg1"/>
                </a:solidFill>
              </a:rPr>
              <a:t>·</a:t>
            </a:r>
            <a:r>
              <a:rPr lang="zh-CN" altLang="en-US" sz="2800" dirty="0">
                <a:solidFill>
                  <a:schemeClr val="bg1"/>
                </a:solidFill>
              </a:rPr>
              <a:t>金博士</a:t>
            </a:r>
          </a:p>
        </p:txBody>
      </p:sp>
    </p:spTree>
    <p:extLst>
      <p:ext uri="{BB962C8B-B14F-4D97-AF65-F5344CB8AC3E}">
        <p14:creationId xmlns:p14="http://schemas.microsoft.com/office/powerpoint/2010/main" val="206709022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3730791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要互相服从</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642931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16</a:t>
            </a:r>
            <a:r>
              <a:rPr lang="zh-CN" altLang="en-US" sz="3600" b="1" dirty="0">
                <a:effectLst>
                  <a:glow rad="127000">
                    <a:schemeClr val="tx1"/>
                  </a:glow>
                </a:effectLst>
                <a:latin typeface="Arial" charset="0"/>
                <a:ea typeface="ＭＳ Ｐゴシック" charset="0"/>
                <a:cs typeface="ＭＳ Ｐゴシック" charset="0"/>
              </a:rPr>
              <a:t>主为我们舍命，这样，我们就知道甚么是爱；我们也应当为弟兄舍命。</a:t>
            </a:r>
            <a:r>
              <a:rPr lang="en-US" altLang="zh-CN" sz="3600" b="1" dirty="0">
                <a:effectLst>
                  <a:glow rad="127000">
                    <a:schemeClr val="tx1"/>
                  </a:glow>
                </a:effectLst>
                <a:latin typeface="Arial" charset="0"/>
                <a:ea typeface="ＭＳ Ｐゴシック" charset="0"/>
                <a:cs typeface="ＭＳ Ｐゴシック" charset="0"/>
              </a:rPr>
              <a:t>17</a:t>
            </a:r>
            <a:r>
              <a:rPr lang="zh-CN" altLang="en-US" sz="3600" b="1" dirty="0">
                <a:effectLst>
                  <a:glow rad="127000">
                    <a:schemeClr val="tx1"/>
                  </a:glow>
                </a:effectLst>
                <a:latin typeface="Arial" charset="0"/>
                <a:ea typeface="ＭＳ Ｐゴシック" charset="0"/>
                <a:cs typeface="ＭＳ Ｐゴシック" charset="0"/>
              </a:rPr>
              <a:t>凡有世上财物的，看见弟兄穷乏，却硬着心肠不理，他怎能说他心里有　神的爱呢？</a:t>
            </a:r>
            <a:br>
              <a:rPr lang="en-US" altLang="zh-CN" sz="3600" b="1" dirty="0">
                <a:effectLst>
                  <a:glow rad="127000">
                    <a:schemeClr val="tx1"/>
                  </a:glow>
                </a:effectLst>
                <a:latin typeface="Arial" charset="0"/>
                <a:ea typeface="ＭＳ Ｐゴシック" charset="0"/>
                <a:cs typeface="ＭＳ Ｐゴシック" charset="0"/>
              </a:rPr>
            </a:br>
            <a:r>
              <a:rPr lang="ru-RU"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3:16-17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673069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18</a:t>
            </a:r>
            <a:r>
              <a:rPr lang="zh-CN" altLang="en-US" sz="3600" b="1" dirty="0">
                <a:effectLst>
                  <a:glow rad="127000">
                    <a:schemeClr val="tx1"/>
                  </a:glow>
                </a:effectLst>
                <a:latin typeface="Arial" charset="0"/>
                <a:ea typeface="ＭＳ Ｐゴシック" charset="0"/>
                <a:cs typeface="ＭＳ Ｐゴシック" charset="0"/>
              </a:rPr>
              <a:t>孩子们，我们爱人，不要只在言语和舌头上，总要在行动和真诚上表现出来。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　神面前可以坦然无惧</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19-20</a:t>
            </a:r>
            <a:r>
              <a:rPr lang="zh-CN" altLang="en-US" sz="3600" b="1" dirty="0">
                <a:effectLst>
                  <a:glow rad="127000">
                    <a:schemeClr val="tx1"/>
                  </a:glow>
                </a:effectLst>
                <a:latin typeface="Arial" charset="0"/>
                <a:ea typeface="ＭＳ Ｐゴシック" charset="0"/>
                <a:cs typeface="ＭＳ Ｐゴシック" charset="0"/>
              </a:rPr>
              <a:t>这样，我们就知道我们是属于真理的。即使我们的心责备我们，在　神面前我们也可以心安理得，因为他比我们的心大，他知道一切。</a:t>
            </a:r>
            <a:br>
              <a:rPr lang="zh-CN" altLang="en-US" sz="3600" b="1" dirty="0">
                <a:effectLst>
                  <a:glow rad="127000">
                    <a:schemeClr val="tx1"/>
                  </a:glow>
                </a:effectLst>
                <a:latin typeface="Arial" charset="0"/>
                <a:ea typeface="ＭＳ Ｐゴシック" charset="0"/>
                <a:cs typeface="ＭＳ Ｐゴシック" charset="0"/>
              </a:rPr>
            </a:b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3:18-20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966093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2067502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21</a:t>
            </a:r>
            <a:r>
              <a:rPr lang="zh-CN" altLang="en-US" sz="3600" b="1" dirty="0">
                <a:effectLst>
                  <a:glow rad="127000">
                    <a:schemeClr val="tx1"/>
                  </a:glow>
                </a:effectLst>
                <a:latin typeface="Arial" charset="0"/>
                <a:ea typeface="ＭＳ Ｐゴシック" charset="0"/>
                <a:cs typeface="ＭＳ Ｐゴシック" charset="0"/>
              </a:rPr>
              <a:t>亲爱的，我们的心若不责备我们，在　神面前我们就可以坦然无惧了。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3:21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981556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凡我们所求的，就必从他得着，因为我们遵守他的命令，作他所喜悦的事。</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3:22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5732D009-5C78-A209-BBF8-1B49C5684764}"/>
              </a:ext>
            </a:extLst>
          </p:cNvPr>
          <p:cNvSpPr txBox="1"/>
          <p:nvPr/>
        </p:nvSpPr>
        <p:spPr>
          <a:xfrm rot="20162909">
            <a:off x="2055168" y="3823902"/>
            <a:ext cx="1107996" cy="646331"/>
          </a:xfrm>
          <a:prstGeom prst="rect">
            <a:avLst/>
          </a:prstGeom>
          <a:noFill/>
        </p:spPr>
        <p:txBody>
          <a:bodyPr wrap="none" rtlCol="0">
            <a:spAutoFit/>
          </a:bodyPr>
          <a:lstStyle/>
          <a:p>
            <a:r>
              <a:rPr kumimoji="1" lang="zh-CN" altLang="en-US" sz="3600" dirty="0">
                <a:solidFill>
                  <a:srgbClr val="FFC000"/>
                </a:solidFill>
              </a:rPr>
              <a:t>跟随</a:t>
            </a:r>
          </a:p>
        </p:txBody>
      </p:sp>
      <p:sp>
        <p:nvSpPr>
          <p:cNvPr id="3" name="文本框 2">
            <a:extLst>
              <a:ext uri="{FF2B5EF4-FFF2-40B4-BE49-F238E27FC236}">
                <a16:creationId xmlns:a16="http://schemas.microsoft.com/office/drawing/2014/main" id="{DB4EA53E-576A-B05A-3AA6-EB0B300D9219}"/>
              </a:ext>
            </a:extLst>
          </p:cNvPr>
          <p:cNvSpPr txBox="1"/>
          <p:nvPr/>
        </p:nvSpPr>
        <p:spPr>
          <a:xfrm rot="20162909">
            <a:off x="5415884" y="4085158"/>
            <a:ext cx="1107996" cy="646331"/>
          </a:xfrm>
          <a:prstGeom prst="rect">
            <a:avLst/>
          </a:prstGeom>
          <a:noFill/>
        </p:spPr>
        <p:txBody>
          <a:bodyPr wrap="none" rtlCol="0">
            <a:spAutoFit/>
          </a:bodyPr>
          <a:lstStyle/>
          <a:p>
            <a:r>
              <a:rPr kumimoji="1" lang="zh-CN" altLang="en-US" sz="3600" dirty="0">
                <a:solidFill>
                  <a:srgbClr val="FFC000"/>
                </a:solidFill>
              </a:rPr>
              <a:t>耶稣</a:t>
            </a:r>
          </a:p>
        </p:txBody>
      </p:sp>
    </p:spTree>
    <p:extLst>
      <p:ext uri="{BB962C8B-B14F-4D97-AF65-F5344CB8AC3E}">
        <p14:creationId xmlns:p14="http://schemas.microsoft.com/office/powerpoint/2010/main" val="79507127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23 </a:t>
            </a:r>
            <a:r>
              <a:rPr lang="zh-CN" altLang="en-US" sz="3600" b="1" dirty="0">
                <a:effectLst>
                  <a:glow rad="127000">
                    <a:schemeClr val="tx1"/>
                  </a:glow>
                </a:effectLst>
                <a:latin typeface="Arial" charset="0"/>
                <a:ea typeface="ＭＳ Ｐゴシック" charset="0"/>
                <a:cs typeface="ＭＳ Ｐゴシック" charset="0"/>
              </a:rPr>
              <a:t>　神的命令，就是要我们信他的儿子耶稣基督的名，并且照着他的吩咐彼此相爱。</a:t>
            </a:r>
            <a:r>
              <a:rPr lang="en-US" altLang="zh-CN" sz="3600" b="1" dirty="0">
                <a:effectLst>
                  <a:glow rad="127000">
                    <a:schemeClr val="tx1"/>
                  </a:glow>
                </a:effectLst>
                <a:latin typeface="Arial" charset="0"/>
                <a:ea typeface="ＭＳ Ｐゴシック" charset="0"/>
                <a:cs typeface="ＭＳ Ｐゴシック" charset="0"/>
              </a:rPr>
              <a:t>24</a:t>
            </a:r>
            <a:r>
              <a:rPr lang="zh-CN" altLang="en-US" sz="3600" b="1" dirty="0">
                <a:effectLst>
                  <a:glow rad="127000">
                    <a:schemeClr val="tx1"/>
                  </a:glow>
                </a:effectLst>
                <a:latin typeface="Arial" charset="0"/>
                <a:ea typeface="ＭＳ Ｐゴシック" charset="0"/>
                <a:cs typeface="ＭＳ Ｐゴシック" charset="0"/>
              </a:rPr>
              <a:t>凡是遵守　神命令的，就住在　神里面，　神也住在他里面。凭着　神所赐给我们的圣灵，我们就可以知道　神住在我们里面。</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3:23-24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6268699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0884649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37533816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EBCD21ED-C9DB-BEC0-869B-FB5BFB0B441E}"/>
              </a:ext>
            </a:extLst>
          </p:cNvPr>
          <p:cNvSpPr txBox="1"/>
          <p:nvPr/>
        </p:nvSpPr>
        <p:spPr>
          <a:xfrm>
            <a:off x="1600200" y="23729"/>
            <a:ext cx="1909498" cy="2492990"/>
          </a:xfrm>
          <a:prstGeom prst="rect">
            <a:avLst/>
          </a:prstGeom>
          <a:noFill/>
        </p:spPr>
        <p:txBody>
          <a:bodyPr wrap="none" rtlCol="0">
            <a:spAutoFit/>
          </a:bodyPr>
          <a:lstStyle/>
          <a:p>
            <a:pPr algn="ctr"/>
            <a:r>
              <a:rPr lang="zh-CN" altLang="en-US" sz="6600" b="1" dirty="0">
                <a:solidFill>
                  <a:schemeClr val="bg1"/>
                </a:solidFill>
              </a:rPr>
              <a:t>分辨</a:t>
            </a:r>
            <a:endParaRPr lang="en-US" altLang="zh-CN" sz="6600" b="1" dirty="0">
              <a:solidFill>
                <a:schemeClr val="bg1"/>
              </a:solidFill>
            </a:endParaRPr>
          </a:p>
          <a:p>
            <a:pPr algn="ctr"/>
            <a:r>
              <a:rPr lang="zh-CN" altLang="en-US" sz="6600" b="1" dirty="0">
                <a:solidFill>
                  <a:schemeClr val="bg1"/>
                </a:solidFill>
              </a:rPr>
              <a:t>诸灵</a:t>
            </a:r>
            <a:endParaRPr lang="en-US" altLang="zh-CN" sz="6600" b="1" dirty="0">
              <a:solidFill>
                <a:schemeClr val="bg1"/>
              </a:solidFill>
            </a:endParaRPr>
          </a:p>
          <a:p>
            <a:pPr algn="ctr"/>
            <a:r>
              <a:rPr lang="zh-CN" altLang="en-US" sz="2400" b="1" dirty="0">
                <a:solidFill>
                  <a:schemeClr val="bg1"/>
                </a:solidFill>
              </a:rPr>
              <a:t>约翰一书</a:t>
            </a:r>
            <a:r>
              <a:rPr lang="en-US" altLang="zh-CN" sz="2400" b="1" dirty="0">
                <a:solidFill>
                  <a:schemeClr val="bg1"/>
                </a:solidFill>
              </a:rPr>
              <a:t>4:1</a:t>
            </a:r>
            <a:endParaRPr lang="zh-CN" altLang="en-US" sz="2400" b="1" dirty="0">
              <a:solidFill>
                <a:schemeClr val="bg1"/>
              </a:solidFill>
            </a:endParaRPr>
          </a:p>
        </p:txBody>
      </p:sp>
    </p:spTree>
    <p:extLst>
      <p:ext uri="{BB962C8B-B14F-4D97-AF65-F5344CB8AC3E}">
        <p14:creationId xmlns:p14="http://schemas.microsoft.com/office/powerpoint/2010/main" val="237614732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32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63137" y="1295399"/>
            <a:ext cx="8603426" cy="5318029"/>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亲爱的，不要每个灵都信，总要试验那些灵是否出于　神，因为有许多假先知已经来到世上了。 </a:t>
            </a:r>
            <a:r>
              <a:rPr lang="en-US" altLang="zh-CN" sz="4000" b="1" baseline="30000" dirty="0">
                <a:effectLst>
                  <a:glow rad="127000">
                    <a:schemeClr val="tx1"/>
                  </a:glow>
                </a:effectLst>
                <a:latin typeface="Arial" charset="0"/>
                <a:ea typeface="ＭＳ Ｐゴシック" charset="0"/>
                <a:cs typeface="ＭＳ Ｐゴシック" charset="0"/>
              </a:rPr>
              <a:t>2</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你们可以这样认出　神的灵：凡是承认耶稣基督是成了肉身来的，那灵就是出于　神。</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约翰一 </a:t>
            </a:r>
            <a:r>
              <a:rPr lang="en-US" sz="4000" b="1" dirty="0">
                <a:effectLst>
                  <a:glow rad="127000">
                    <a:schemeClr val="tx1"/>
                  </a:glow>
                </a:effectLst>
                <a:latin typeface="Arial" charset="0"/>
                <a:ea typeface="ＭＳ Ｐゴシック" charset="0"/>
                <a:cs typeface="ＭＳ Ｐゴシック" charset="0"/>
              </a:rPr>
              <a:t>4:1-2 </a:t>
            </a:r>
            <a:r>
              <a:rPr lang="en-US" altLang="zh-CN" sz="40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92885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羊趋向迷失方向</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69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32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63137" y="1600199"/>
            <a:ext cx="8603426" cy="5013229"/>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凡是不承认耶稣基督是成了肉身来的，那灵就不是出于　神，而是敌基督者的灵；你们听过他要来，现在他已经在世上了。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约翰一 </a:t>
            </a:r>
            <a:r>
              <a:rPr lang="en-US" sz="4000" b="1" dirty="0">
                <a:effectLst>
                  <a:glow rad="127000">
                    <a:schemeClr val="tx1"/>
                  </a:glow>
                </a:effectLst>
                <a:latin typeface="Arial" charset="0"/>
                <a:ea typeface="ＭＳ Ｐゴシック" charset="0"/>
                <a:cs typeface="ＭＳ Ｐゴシック" charset="0"/>
              </a:rPr>
              <a:t>4:3 </a:t>
            </a:r>
            <a:r>
              <a:rPr lang="en-US" altLang="zh-CN" sz="40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77456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en-US" altLang="zh-CN" sz="3600" b="1" dirty="0">
                <a:effectLst>
                  <a:glow rad="127000">
                    <a:schemeClr val="tx1"/>
                  </a:glow>
                </a:effectLst>
                <a:latin typeface="Arial" charset="0"/>
                <a:ea typeface="ＭＳ Ｐゴシック" charset="0"/>
                <a:cs typeface="ＭＳ Ｐゴシック" charset="0"/>
              </a:rPr>
              <a:t>4</a:t>
            </a:r>
            <a:r>
              <a:rPr lang="zh-CN" altLang="en-US" sz="3600" b="1" dirty="0">
                <a:effectLst>
                  <a:glow rad="127000">
                    <a:schemeClr val="tx1"/>
                  </a:glow>
                </a:effectLst>
                <a:latin typeface="Arial" charset="0"/>
                <a:ea typeface="ＭＳ Ｐゴシック" charset="0"/>
                <a:cs typeface="ＭＳ Ｐゴシック" charset="0"/>
              </a:rPr>
              <a:t>孩子们，你们是属于　神的，并且已经胜过他们，因为那在你们里面的比那在世上的更大。</a:t>
            </a:r>
            <a:r>
              <a:rPr lang="en-US" altLang="zh-CN" sz="3600" b="1" dirty="0">
                <a:effectLst>
                  <a:glow rad="127000">
                    <a:schemeClr val="tx1"/>
                  </a:glow>
                </a:effectLst>
                <a:latin typeface="Arial" charset="0"/>
                <a:ea typeface="ＭＳ Ｐゴシック" charset="0"/>
                <a:cs typeface="ＭＳ Ｐゴシック" charset="0"/>
              </a:rPr>
              <a:t>5</a:t>
            </a:r>
            <a:r>
              <a:rPr lang="zh-CN" altLang="en-US" sz="3600" b="1" dirty="0">
                <a:effectLst>
                  <a:glow rad="127000">
                    <a:schemeClr val="tx1"/>
                  </a:glow>
                </a:effectLst>
                <a:latin typeface="Arial" charset="0"/>
                <a:ea typeface="ＭＳ Ｐゴシック" charset="0"/>
                <a:cs typeface="ＭＳ Ｐゴシック" charset="0"/>
              </a:rPr>
              <a:t>他们是属于世界的，因此讲论属世的事，世界也就听从他们。</a:t>
            </a:r>
            <a:r>
              <a:rPr lang="ru-RU"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4:4-5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957756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6</a:t>
            </a:r>
            <a:r>
              <a:rPr lang="zh-CN" altLang="en-US" sz="3600" b="1" dirty="0">
                <a:effectLst>
                  <a:glow rad="127000">
                    <a:schemeClr val="tx1"/>
                  </a:glow>
                </a:effectLst>
                <a:latin typeface="Arial" charset="0"/>
                <a:ea typeface="ＭＳ Ｐゴシック" charset="0"/>
                <a:cs typeface="ＭＳ Ｐゴシック" charset="0"/>
              </a:rPr>
              <a:t>我们是属于　神的，认识　神的就听从我们，不属于　神的就不听从我们。这样，我们就可以辨别真理的灵和谬妄的灵了。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4:6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968557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168687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 y="2060848"/>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7</a:t>
            </a:r>
            <a:r>
              <a:rPr lang="zh-CN" altLang="en-US" sz="3600" b="1" dirty="0">
                <a:effectLst>
                  <a:glow rad="127000">
                    <a:schemeClr val="tx1"/>
                  </a:glow>
                </a:effectLst>
                <a:latin typeface="Arial" charset="0"/>
                <a:ea typeface="ＭＳ Ｐゴシック" charset="0"/>
                <a:cs typeface="ＭＳ Ｐゴシック" charset="0"/>
              </a:rPr>
              <a:t>亲爱的，我们应当彼此相爱，因为爱是从　神那里来的。凡是爱人的，都是从　神生的，并且认识　神。</a:t>
            </a:r>
            <a:r>
              <a:rPr lang="en-US" altLang="zh-CN" sz="3600" b="1" dirty="0">
                <a:effectLst>
                  <a:glow rad="127000">
                    <a:schemeClr val="tx1"/>
                  </a:glow>
                </a:effectLst>
                <a:latin typeface="Arial" charset="0"/>
                <a:ea typeface="ＭＳ Ｐゴシック" charset="0"/>
                <a:cs typeface="ＭＳ Ｐゴシック" charset="0"/>
              </a:rPr>
              <a:t>8</a:t>
            </a:r>
            <a:r>
              <a:rPr lang="zh-CN" altLang="en-US" sz="3600" b="1" dirty="0">
                <a:effectLst>
                  <a:glow rad="127000">
                    <a:schemeClr val="tx1"/>
                  </a:glow>
                </a:effectLst>
                <a:latin typeface="Arial" charset="0"/>
                <a:ea typeface="ＭＳ Ｐゴシック" charset="0"/>
                <a:cs typeface="ＭＳ Ｐゴシック" charset="0"/>
              </a:rPr>
              <a:t>不爱人的，就不认识　神，因为　神就是爱。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4:7-8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565052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244461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altLang="zh-CN" b="1" dirty="0">
                <a:effectLst>
                  <a:glow rad="127000">
                    <a:schemeClr val="tx1"/>
                  </a:glow>
                </a:effectLst>
                <a:latin typeface="Arial" charset="0"/>
                <a:ea typeface="ＭＳ Ｐゴシック" charset="0"/>
                <a:cs typeface="ＭＳ Ｐゴシック" charset="0"/>
              </a:rPr>
              <a:t>II.</a:t>
            </a:r>
            <a:r>
              <a:rPr lang="zh-CN" altLang="en-US" b="1" dirty="0">
                <a:effectLst>
                  <a:glow rad="127000">
                    <a:schemeClr val="tx1"/>
                  </a:glow>
                </a:effectLst>
                <a:latin typeface="Arial" charset="0"/>
                <a:ea typeface="ＭＳ Ｐゴシック" charset="0"/>
                <a:cs typeface="ＭＳ Ｐゴシック" charset="0"/>
              </a:rPr>
              <a:t> </a:t>
            </a:r>
            <a:r>
              <a:rPr lang="zh-CN" altLang="en-US" b="1" dirty="0">
                <a:solidFill>
                  <a:srgbClr val="FFFF00"/>
                </a:solidFill>
                <a:effectLst>
                  <a:glow rad="127000">
                    <a:schemeClr val="tx1"/>
                  </a:glow>
                </a:effectLst>
                <a:latin typeface="Arial" charset="0"/>
                <a:ea typeface="ＭＳ Ｐゴシック" charset="0"/>
                <a:cs typeface="ＭＳ Ｐゴシック" charset="0"/>
              </a:rPr>
              <a:t>爱</a:t>
            </a:r>
            <a:r>
              <a:rPr lang="zh-CN" altLang="en-US" b="1" dirty="0">
                <a:effectLst>
                  <a:glow rad="127000">
                    <a:schemeClr val="tx1"/>
                  </a:glow>
                </a:effectLst>
                <a:latin typeface="Arial" charset="0"/>
                <a:ea typeface="ＭＳ Ｐゴシック" charset="0"/>
                <a:cs typeface="ＭＳ Ｐゴシック" charset="0"/>
              </a:rPr>
              <a:t>他人（</a:t>
            </a:r>
            <a:r>
              <a:rPr lang="en-US" altLang="zh-CN" b="1" dirty="0">
                <a:effectLst>
                  <a:glow rad="127000">
                    <a:schemeClr val="tx1"/>
                  </a:glow>
                </a:effectLst>
                <a:latin typeface="Arial" charset="0"/>
                <a:ea typeface="ＭＳ Ｐゴシック" charset="0"/>
                <a:cs typeface="ＭＳ Ｐゴシック" charset="0"/>
              </a:rPr>
              <a:t>3:1-5:3</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要遵守神的命令</a:t>
            </a:r>
            <a: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(5:1-3)</a:t>
            </a:r>
            <a:endParaRPr kumimoji="0" lang="en-SG"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74051622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凡信耶稣是基督的，都是从　神生的，凡爱那生他的，也必爱那从他而生的。</a:t>
            </a: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我们若爱　神，并且遵行他的命令，就知道我们是爱　神的儿女了。</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我们遵守　神的命令，就是爱他了；而且他的命令是不难遵守的，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5:1-3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02064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800600"/>
            <a:ext cx="9144000" cy="15087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kumimoji="0" lang="zh-CN" altLang="en-US" sz="36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需要</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的东西</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5:4-21)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22862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altLang="zh-CN" sz="2800" b="1" i="1" dirty="0">
                <a:effectLst>
                  <a:glow rad="127000">
                    <a:schemeClr val="tx1"/>
                  </a:glow>
                </a:effectLst>
                <a:latin typeface="Arial" charset="0"/>
                <a:ea typeface="ＭＳ Ｐゴシック" charset="0"/>
                <a:cs typeface="ＭＳ Ｐゴシック" charset="0"/>
              </a:rPr>
              <a:t>—— </a:t>
            </a:r>
            <a:r>
              <a:rPr lang="zh-CN" altLang="en-US" sz="2800" b="1" i="1" dirty="0">
                <a:effectLst>
                  <a:glow rad="127000">
                    <a:schemeClr val="tx1"/>
                  </a:glow>
                </a:effectLst>
                <a:latin typeface="Arial" charset="0"/>
                <a:ea typeface="ＭＳ Ｐゴシック" charset="0"/>
                <a:cs typeface="ＭＳ Ｐゴシック" charset="0"/>
              </a:rPr>
              <a:t>弗朗西斯</a:t>
            </a:r>
            <a:r>
              <a:rPr lang="en-US" altLang="zh-CN" sz="2800" b="1" i="1" dirty="0">
                <a:effectLst>
                  <a:glow rad="127000">
                    <a:schemeClr val="tx1"/>
                  </a:glow>
                </a:effectLst>
                <a:latin typeface="Arial" charset="0"/>
                <a:ea typeface="ＭＳ Ｐゴシック" charset="0"/>
                <a:cs typeface="ＭＳ Ｐゴシック" charset="0"/>
              </a:rPr>
              <a:t>·</a:t>
            </a:r>
            <a:r>
              <a:rPr lang="zh-CN" altLang="en-US" sz="2800" b="1" i="1" dirty="0">
                <a:effectLst>
                  <a:glow rad="127000">
                    <a:schemeClr val="tx1"/>
                  </a:glow>
                </a:effectLst>
                <a:latin typeface="Arial" charset="0"/>
                <a:ea typeface="ＭＳ Ｐゴシック" charset="0"/>
                <a:cs typeface="ＭＳ Ｐゴシック" charset="0"/>
              </a:rPr>
              <a:t>陈 </a:t>
            </a:r>
            <a:r>
              <a:rPr lang="en-US" altLang="zh-CN" sz="2800" b="1" i="1" dirty="0">
                <a:effectLst>
                  <a:glow rad="127000">
                    <a:schemeClr val="tx1"/>
                  </a:glow>
                </a:effectLst>
                <a:latin typeface="Arial" charset="0"/>
                <a:ea typeface="ＭＳ Ｐゴシック" charset="0"/>
                <a:cs typeface="ＭＳ Ｐゴシック" charset="0"/>
              </a:rPr>
              <a:t>——</a:t>
            </a:r>
            <a:endParaRPr lang="en-US" sz="28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圣经说，当我们遵守神的命令时，我们会受益。我想我们自然会认为，如果我们关注自己的利益和关切，我们会感到幸福。但那些为他人牺牲的人会告诉你，给予的季节是他们一生中最有回报的时光。</a:t>
            </a:r>
          </a:p>
        </p:txBody>
      </p:sp>
    </p:spTree>
    <p:extLst>
      <p:ext uri="{BB962C8B-B14F-4D97-AF65-F5344CB8AC3E}">
        <p14:creationId xmlns:p14="http://schemas.microsoft.com/office/powerpoint/2010/main" val="25624113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5205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000" b="1" kern="0" dirty="0">
                <a:solidFill>
                  <a:srgbClr val="FFFF00"/>
                </a:solidFill>
                <a:effectLst>
                  <a:glow rad="127000">
                    <a:srgbClr val="000000"/>
                  </a:glow>
                </a:effectLst>
                <a:latin typeface="Arial" charset="0"/>
                <a:ea typeface="ＭＳ Ｐゴシック" charset="0"/>
                <a:cs typeface="ＭＳ Ｐゴシック" charset="0"/>
              </a:rPr>
              <a:t>胜过世界（</a:t>
            </a:r>
            <a:r>
              <a:rPr lang="en-US" altLang="zh-CN" sz="4000" b="1" kern="0" dirty="0">
                <a:solidFill>
                  <a:srgbClr val="FFFF00"/>
                </a:solidFill>
                <a:effectLst>
                  <a:glow rad="127000">
                    <a:srgbClr val="000000"/>
                  </a:glow>
                </a:effectLst>
                <a:latin typeface="Arial" charset="0"/>
                <a:ea typeface="ＭＳ Ｐゴシック" charset="0"/>
                <a:cs typeface="ＭＳ Ｐゴシック" charset="0"/>
              </a:rPr>
              <a:t>5:4-5</a:t>
            </a:r>
            <a:r>
              <a:rPr lang="zh-CN" altLang="en-US" sz="4000" b="1" kern="0" dirty="0">
                <a:solidFill>
                  <a:srgbClr val="FFFF00"/>
                </a:solidFill>
                <a:effectLst>
                  <a:glow rad="127000">
                    <a:srgbClr val="000000"/>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要明白只有借着服从才能得到你真正需要的东西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80360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4</a:t>
            </a:r>
            <a:r>
              <a:rPr lang="zh-CN" altLang="en-US" sz="3600" b="1" dirty="0">
                <a:effectLst>
                  <a:glow rad="127000">
                    <a:schemeClr val="tx1"/>
                  </a:glow>
                </a:effectLst>
                <a:latin typeface="Arial" charset="0"/>
                <a:ea typeface="ＭＳ Ｐゴシック" charset="0"/>
                <a:cs typeface="ＭＳ Ｐゴシック" charset="0"/>
              </a:rPr>
              <a:t>因为凡从　神生的就胜过世界。使我们胜过世界的，就是我们的信心。</a:t>
            </a:r>
            <a:r>
              <a:rPr lang="en-US" altLang="zh-CN" sz="3600" b="1" dirty="0">
                <a:effectLst>
                  <a:glow rad="127000">
                    <a:schemeClr val="tx1"/>
                  </a:glow>
                </a:effectLst>
                <a:latin typeface="Arial" charset="0"/>
                <a:ea typeface="ＭＳ Ｐゴシック" charset="0"/>
                <a:cs typeface="ＭＳ Ｐゴシック" charset="0"/>
              </a:rPr>
              <a:t>5</a:t>
            </a:r>
            <a:r>
              <a:rPr lang="zh-CN" altLang="en-US" sz="3600" b="1" dirty="0">
                <a:effectLst>
                  <a:glow rad="127000">
                    <a:schemeClr val="tx1"/>
                  </a:glow>
                </a:effectLst>
                <a:latin typeface="Arial" charset="0"/>
                <a:ea typeface="ＭＳ Ｐゴシック" charset="0"/>
                <a:cs typeface="ＭＳ Ｐゴシック" charset="0"/>
              </a:rPr>
              <a:t>胜过世界的是谁呢？不就是那信耶稣是　神的儿子的吗？</a:t>
            </a:r>
            <a:br>
              <a:rPr lang="zh-CN"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en-US" sz="3600" b="1" dirty="0">
                <a:effectLst>
                  <a:glow rad="127000">
                    <a:schemeClr val="tx1"/>
                  </a:glow>
                </a:effectLst>
                <a:latin typeface="Arial" charset="0"/>
                <a:ea typeface="ＭＳ Ｐゴシック" charset="0"/>
                <a:cs typeface="ＭＳ Ｐゴシック" charset="0"/>
              </a:rPr>
              <a:t> 5:4-5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6410375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胜过世界体系（</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5:4-5</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得着救恩的确据（</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5:6-13</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要明白只有借着服从才能得到你真正需要的东西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52334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title" idx="4294967295"/>
          </p:nvPr>
        </p:nvSpPr>
        <p:spPr>
          <a:xfrm>
            <a:off x="0" y="0"/>
            <a:ext cx="9144000" cy="1143000"/>
          </a:xfrm>
        </p:spPr>
        <p:txBody>
          <a:bodyPr/>
          <a:lstStyle/>
          <a:p>
            <a:r>
              <a:rPr lang="zh-CN" altLang="en-US" sz="4000" b="1" dirty="0">
                <a:latin typeface="Arial" charset="0"/>
                <a:ea typeface="ＭＳ Ｐゴシック" charset="0"/>
              </a:rPr>
              <a:t>耶稣将重返地球</a:t>
            </a:r>
            <a:endParaRPr lang="en-US" sz="4000" b="1" dirty="0">
              <a:latin typeface="Arial" charset="0"/>
              <a:ea typeface="ＭＳ Ｐゴシック" charset="0"/>
            </a:endParaRPr>
          </a:p>
        </p:txBody>
      </p:sp>
      <p:pic>
        <p:nvPicPr>
          <p:cNvPr id="32665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63" y="1125538"/>
            <a:ext cx="9132888"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540670"/>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latin typeface="Arial"/>
                <a:ea typeface="ＭＳ Ｐゴシック" charset="0"/>
                <a:cs typeface="Arial"/>
              </a:rPr>
              <a:t>被提</a:t>
            </a:r>
            <a:endParaRPr lang="en-US" sz="4000" b="1" dirty="0">
              <a:latin typeface="Arial"/>
              <a:ea typeface="ＭＳ Ｐゴシック" charset="0"/>
              <a:cs typeface="Arial"/>
            </a:endParaRPr>
          </a:p>
        </p:txBody>
      </p:sp>
      <p:pic>
        <p:nvPicPr>
          <p:cNvPr id="3" name="Picture 2"/>
          <p:cNvPicPr>
            <a:picLocks noChangeAspect="1"/>
          </p:cNvPicPr>
          <p:nvPr/>
        </p:nvPicPr>
        <p:blipFill rotWithShape="1">
          <a:blip r:embed="rId3"/>
          <a:srcRect t="1237"/>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因为主必亲自从天降临，那时，有发令的声音，有天使长的呼声，还有　神的号声，那些在基督里死了的人必先复</a:t>
            </a:r>
            <a:endParaRPr lang="en-US" altLang="zh-CN" sz="2800" b="1" dirty="0">
              <a:effectLst>
                <a:glow rad="292100">
                  <a:srgbClr val="000000"/>
                </a:glow>
              </a:effectLst>
              <a:latin typeface="Arial" charset="0"/>
              <a:ea typeface="ＭＳ Ｐゴシック" charset="0"/>
              <a:cs typeface="ＭＳ Ｐゴシック" charset="0"/>
            </a:endParaRPr>
          </a:p>
          <a:p>
            <a:pPr>
              <a:defRPr/>
            </a:pPr>
            <a:r>
              <a:rPr lang="zh-CN" altLang="en-US" sz="2800" b="1" dirty="0">
                <a:effectLst>
                  <a:glow rad="292100">
                    <a:srgbClr val="000000"/>
                  </a:glow>
                </a:effectLst>
                <a:latin typeface="Arial" charset="0"/>
                <a:ea typeface="ＭＳ Ｐゴシック" charset="0"/>
                <a:cs typeface="ＭＳ Ｐゴシック" charset="0"/>
              </a:rPr>
              <a:t>活； </a:t>
            </a:r>
            <a:r>
              <a:rPr lang="en-US" altLang="zh-CN" sz="2800" b="1" baseline="30000" dirty="0">
                <a:effectLst>
                  <a:glow rad="292100">
                    <a:srgbClr val="000000"/>
                  </a:glow>
                </a:effectLst>
                <a:latin typeface="Arial" charset="0"/>
                <a:ea typeface="ＭＳ Ｐゴシック" charset="0"/>
                <a:cs typeface="ＭＳ Ｐゴシック" charset="0"/>
              </a:rPr>
              <a:t>17</a:t>
            </a:r>
            <a:r>
              <a:rPr lang="en-US" altLang="zh-CN" sz="2800" b="1" dirty="0">
                <a:effectLst>
                  <a:glow rad="292100">
                    <a:srgbClr val="000000"/>
                  </a:glow>
                </a:effectLst>
                <a:latin typeface="Arial" charset="0"/>
                <a:ea typeface="ＭＳ Ｐゴシック" charset="0"/>
                <a:cs typeface="ＭＳ Ｐゴシック" charset="0"/>
              </a:rPr>
              <a:t> </a:t>
            </a:r>
            <a:r>
              <a:rPr lang="zh-CN" altLang="en-US" sz="2800" b="1" dirty="0">
                <a:effectLst>
                  <a:glow rad="292100">
                    <a:srgbClr val="000000"/>
                  </a:glow>
                </a:effectLst>
                <a:latin typeface="Arial" charset="0"/>
                <a:ea typeface="ＭＳ Ｐゴシック" charset="0"/>
                <a:cs typeface="ＭＳ Ｐゴシック" charset="0"/>
              </a:rPr>
              <a:t>然后，我们还活着存留的人，必和他们一同被提到云里，在空中与主相会。这样，我们就要和主常常同在。</a:t>
            </a:r>
            <a:endParaRPr lang="en-US" altLang="zh-CN" sz="2800" b="1" dirty="0">
              <a:effectLst>
                <a:glow rad="292100">
                  <a:srgbClr val="000000"/>
                </a:glow>
              </a:effectLst>
              <a:latin typeface="Arial" charset="0"/>
              <a:ea typeface="ＭＳ Ｐゴシック" charset="0"/>
              <a:cs typeface="ＭＳ Ｐゴシック" charset="0"/>
            </a:endParaRPr>
          </a:p>
          <a:p>
            <a:pPr>
              <a:defRPr/>
            </a:pPr>
            <a:r>
              <a:rPr lang="zh-CN" altLang="en-US" sz="2800" b="1" dirty="0">
                <a:effectLst>
                  <a:glow rad="292100">
                    <a:srgbClr val="000000"/>
                  </a:glow>
                </a:effectLst>
                <a:latin typeface="Arial" charset="0"/>
                <a:ea typeface="ＭＳ Ｐゴシック" charset="0"/>
                <a:cs typeface="ＭＳ Ｐゴシック" charset="0"/>
              </a:rPr>
              <a:t> </a:t>
            </a:r>
            <a:r>
              <a:rPr lang="en-US" altLang="zh-CN" sz="2800" b="1" baseline="30000" dirty="0">
                <a:effectLst>
                  <a:glow rad="292100">
                    <a:srgbClr val="000000"/>
                  </a:glow>
                </a:effectLst>
                <a:latin typeface="Arial" charset="0"/>
                <a:ea typeface="ＭＳ Ｐゴシック" charset="0"/>
                <a:cs typeface="ＭＳ Ｐゴシック" charset="0"/>
              </a:rPr>
              <a:t>18 </a:t>
            </a:r>
            <a:r>
              <a:rPr lang="zh-CN" altLang="en-US" sz="2800" b="1" dirty="0">
                <a:effectLst>
                  <a:glow rad="292100">
                    <a:srgbClr val="000000"/>
                  </a:glow>
                </a:effectLst>
                <a:latin typeface="Arial" charset="0"/>
                <a:ea typeface="ＭＳ Ｐゴシック" charset="0"/>
                <a:cs typeface="ＭＳ Ｐゴシック" charset="0"/>
              </a:rPr>
              <a:t>所以，你们应该用这些话彼此劝慰。</a:t>
            </a:r>
            <a:r>
              <a:rPr lang="en-US" sz="2800" b="1" dirty="0">
                <a:effectLst>
                  <a:glow rad="292100">
                    <a:srgbClr val="000000"/>
                  </a:glow>
                </a:effectLst>
                <a:latin typeface="Arial" charset="0"/>
                <a:ea typeface="ＭＳ Ｐゴシック" charset="0"/>
                <a:cs typeface="ＭＳ Ｐゴシック" charset="0"/>
              </a:rPr>
              <a:t>“</a:t>
            </a:r>
          </a:p>
          <a:p>
            <a:pPr>
              <a:defRPr/>
            </a:pPr>
            <a:r>
              <a:rPr lang="en-US" sz="2800" b="1" dirty="0">
                <a:effectLst>
                  <a:glow rad="292100">
                    <a:srgbClr val="000000"/>
                  </a:glow>
                </a:effectLst>
                <a:latin typeface="Arial" charset="0"/>
                <a:ea typeface="ＭＳ Ｐゴシック" charset="0"/>
                <a:cs typeface="ＭＳ Ｐゴシック" charset="0"/>
              </a:rPr>
              <a:t> (</a:t>
            </a:r>
            <a:r>
              <a:rPr lang="zh-CN" altLang="en-US" sz="2800" b="1" dirty="0">
                <a:effectLst>
                  <a:glow rad="292100">
                    <a:srgbClr val="000000"/>
                  </a:glow>
                </a:effectLst>
                <a:latin typeface="Arial" charset="0"/>
                <a:ea typeface="ＭＳ Ｐゴシック" charset="0"/>
                <a:cs typeface="ＭＳ Ｐゴシック" charset="0"/>
              </a:rPr>
              <a:t>贴前</a:t>
            </a:r>
            <a:r>
              <a:rPr lang="en-US" sz="2800" b="1" dirty="0">
                <a:effectLst>
                  <a:glow rad="292100">
                    <a:srgbClr val="000000"/>
                  </a:glow>
                </a:effectLst>
                <a:latin typeface="Arial" charset="0"/>
                <a:ea typeface="ＭＳ Ｐゴシック" charset="0"/>
                <a:cs typeface="ＭＳ Ｐゴシック" charset="0"/>
              </a:rPr>
              <a:t> 4:16-18 </a:t>
            </a:r>
            <a:r>
              <a:rPr lang="en-US" altLang="zh-CN" sz="2400" b="1" dirty="0">
                <a:effectLst>
                  <a:glow rad="292100">
                    <a:srgbClr val="000000"/>
                  </a:glow>
                </a:effectLst>
                <a:latin typeface="Arial" charset="0"/>
                <a:ea typeface="ＭＳ Ｐゴシック" charset="0"/>
                <a:cs typeface="ＭＳ Ｐゴシック" charset="0"/>
              </a:rPr>
              <a:t>CNVS</a:t>
            </a:r>
            <a:r>
              <a:rPr lang="en-US" sz="2800" b="1" dirty="0">
                <a:effectLst>
                  <a:glow rad="2921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94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8E68BA3-8978-316C-ED78-D0C76AA27028}"/>
              </a:ext>
            </a:extLst>
          </p:cNvPr>
          <p:cNvSpPr txBox="1"/>
          <p:nvPr/>
        </p:nvSpPr>
        <p:spPr>
          <a:xfrm>
            <a:off x="2633007" y="533400"/>
            <a:ext cx="3877985" cy="646331"/>
          </a:xfrm>
          <a:prstGeom prst="rect">
            <a:avLst/>
          </a:prstGeom>
          <a:noFill/>
        </p:spPr>
        <p:txBody>
          <a:bodyPr wrap="none" rtlCol="0">
            <a:spAutoFit/>
          </a:bodyPr>
          <a:lstStyle/>
          <a:p>
            <a:r>
              <a:rPr lang="zh-CN" altLang="en-US" sz="3600" dirty="0">
                <a:solidFill>
                  <a:schemeClr val="bg1"/>
                </a:solidFill>
              </a:rPr>
              <a:t>神赐给人类的礼物</a:t>
            </a:r>
            <a:endParaRPr kumimoji="1" lang="zh-CN" altLang="en-US" sz="3600" dirty="0">
              <a:solidFill>
                <a:schemeClr val="bg1"/>
              </a:solidFill>
            </a:endParaRPr>
          </a:p>
        </p:txBody>
      </p:sp>
      <p:sp>
        <p:nvSpPr>
          <p:cNvPr id="3" name="文本框 2">
            <a:extLst>
              <a:ext uri="{FF2B5EF4-FFF2-40B4-BE49-F238E27FC236}">
                <a16:creationId xmlns:a16="http://schemas.microsoft.com/office/drawing/2014/main" id="{AB43B0D7-AC97-CD40-956F-2B592AE346D0}"/>
              </a:ext>
            </a:extLst>
          </p:cNvPr>
          <p:cNvSpPr txBox="1"/>
          <p:nvPr/>
        </p:nvSpPr>
        <p:spPr>
          <a:xfrm>
            <a:off x="3793581" y="6486427"/>
            <a:ext cx="1556836" cy="369332"/>
          </a:xfrm>
          <a:prstGeom prst="rect">
            <a:avLst/>
          </a:prstGeom>
          <a:noFill/>
        </p:spPr>
        <p:txBody>
          <a:bodyPr wrap="none" rtlCol="0">
            <a:spAutoFit/>
          </a:bodyPr>
          <a:lstStyle/>
          <a:p>
            <a:r>
              <a:rPr lang="zh-CN" altLang="en-US" dirty="0">
                <a:solidFill>
                  <a:schemeClr val="bg1"/>
                </a:solidFill>
              </a:rPr>
              <a:t>路加福音</a:t>
            </a:r>
            <a:r>
              <a:rPr lang="en-US" altLang="zh-CN" dirty="0">
                <a:solidFill>
                  <a:schemeClr val="bg1"/>
                </a:solidFill>
              </a:rPr>
              <a:t>1:32</a:t>
            </a:r>
            <a:endParaRPr kumimoji="1" lang="zh-CN" altLang="en-US" dirty="0">
              <a:solidFill>
                <a:schemeClr val="bg1"/>
              </a:solidFill>
            </a:endParaRPr>
          </a:p>
        </p:txBody>
      </p:sp>
    </p:spTree>
    <p:extLst>
      <p:ext uri="{BB962C8B-B14F-4D97-AF65-F5344CB8AC3E}">
        <p14:creationId xmlns:p14="http://schemas.microsoft.com/office/powerpoint/2010/main" val="20583559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zh-CN" altLang="en-US" dirty="0">
                <a:solidFill>
                  <a:schemeClr val="bg1"/>
                </a:solidFill>
                <a:effectLst>
                  <a:glow rad="101600">
                    <a:schemeClr val="tx1"/>
                  </a:glow>
                </a:effectLst>
                <a:latin typeface="Chalkboard SE Bold"/>
                <a:cs typeface="Chalkboard SE Bold"/>
              </a:rPr>
              <a:t>上帝的礼物 </a:t>
            </a:r>
            <a:r>
              <a:rPr lang="en-US" dirty="0">
                <a:solidFill>
                  <a:schemeClr val="bg1"/>
                </a:solidFill>
                <a:effectLst>
                  <a:glow rad="101600">
                    <a:schemeClr val="tx1"/>
                  </a:glow>
                </a:effectLst>
                <a:latin typeface="Chalkboard SE Bold"/>
                <a:cs typeface="Chalkboard SE Bold"/>
              </a:rPr>
              <a:t>(</a:t>
            </a:r>
            <a:r>
              <a:rPr lang="zh-CN" altLang="en-US" dirty="0">
                <a:solidFill>
                  <a:schemeClr val="bg1"/>
                </a:solidFill>
                <a:effectLst>
                  <a:glow rad="101600">
                    <a:schemeClr val="tx1"/>
                  </a:glow>
                </a:effectLst>
                <a:latin typeface="Chalkboard SE Bold"/>
                <a:cs typeface="Chalkboard SE Bold"/>
              </a:rPr>
              <a:t>约翰一书</a:t>
            </a:r>
            <a:r>
              <a:rPr lang="en-US" dirty="0">
                <a:solidFill>
                  <a:schemeClr val="bg1"/>
                </a:solidFill>
                <a:effectLst>
                  <a:glow rad="101600">
                    <a:schemeClr val="tx1"/>
                  </a:glow>
                </a:effectLst>
                <a:latin typeface="Chalkboard SE Bold"/>
                <a:cs typeface="Chalkboard SE Bold"/>
              </a:rPr>
              <a:t>5)</a:t>
            </a:r>
          </a:p>
        </p:txBody>
      </p:sp>
      <p:sp>
        <p:nvSpPr>
          <p:cNvPr id="4" name="Text Box 6"/>
          <p:cNvSpPr txBox="1">
            <a:spLocks noChangeArrowheads="1"/>
          </p:cNvSpPr>
          <p:nvPr/>
        </p:nvSpPr>
        <p:spPr bwMode="auto">
          <a:xfrm>
            <a:off x="7778" y="18322"/>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r>
              <a:rPr lang="zh-CN" altLang="en-US" sz="3200" dirty="0">
                <a:solidFill>
                  <a:srgbClr val="FFFFFF"/>
                </a:solidFill>
                <a:effectLst>
                  <a:glow rad="127000">
                    <a:srgbClr val="000000">
                      <a:alpha val="99000"/>
                    </a:srgbClr>
                  </a:glow>
                </a:effectLst>
                <a:latin typeface="Chalkboard SE Bold"/>
                <a:ea typeface="宋体" charset="0"/>
                <a:cs typeface="Chalkboard SE Bold"/>
              </a:rPr>
              <a:t>这见证就是　</a:t>
            </a:r>
            <a:r>
              <a:rPr lang="zh-CN" altLang="en-US" sz="3200" dirty="0">
                <a:solidFill>
                  <a:srgbClr val="FFFF00"/>
                </a:solidFill>
                <a:effectLst>
                  <a:glow rad="127000">
                    <a:srgbClr val="000000">
                      <a:alpha val="99000"/>
                    </a:srgbClr>
                  </a:glow>
                </a:effectLst>
                <a:latin typeface="Chalkboard SE Bold"/>
                <a:ea typeface="宋体" charset="0"/>
                <a:cs typeface="Chalkboard SE Bold"/>
              </a:rPr>
              <a:t>神已经把永远的生命赐给我们</a:t>
            </a:r>
            <a:r>
              <a:rPr lang="zh-CN" altLang="en-US" sz="3200" dirty="0">
                <a:solidFill>
                  <a:srgbClr val="FFFFFF"/>
                </a:solidFill>
                <a:effectLst>
                  <a:glow rad="127000">
                    <a:srgbClr val="000000">
                      <a:alpha val="99000"/>
                    </a:srgbClr>
                  </a:glow>
                </a:effectLst>
                <a:latin typeface="Chalkboard SE Bold"/>
                <a:ea typeface="宋体" charset="0"/>
                <a:cs typeface="Chalkboard SE Bold"/>
              </a:rPr>
              <a:t>，这生命是在他儿子里面的。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12</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zh-CN" altLang="en-US" sz="3200" dirty="0">
                <a:solidFill>
                  <a:srgbClr val="FFFF00"/>
                </a:solidFill>
                <a:effectLst>
                  <a:glow rad="127000">
                    <a:srgbClr val="000000">
                      <a:alpha val="99000"/>
                    </a:srgbClr>
                  </a:glow>
                </a:effectLst>
                <a:latin typeface="Chalkboard SE Bold"/>
                <a:ea typeface="宋体" charset="0"/>
                <a:cs typeface="Chalkboard SE Bold"/>
              </a:rPr>
              <a:t>凡有　神儿子的，就有生命</a:t>
            </a:r>
            <a:r>
              <a:rPr lang="zh-CN" altLang="en-US" sz="3200" dirty="0">
                <a:solidFill>
                  <a:srgbClr val="FFFFFF"/>
                </a:solidFill>
                <a:effectLst>
                  <a:glow rad="127000">
                    <a:srgbClr val="000000">
                      <a:alpha val="99000"/>
                    </a:srgbClr>
                  </a:glow>
                </a:effectLst>
                <a:latin typeface="Chalkboard SE Bold"/>
                <a:ea typeface="宋体" charset="0"/>
                <a:cs typeface="Chalkboard SE Bold"/>
              </a:rPr>
              <a:t>；没有　神儿子的，就没有生命。</a:t>
            </a:r>
          </a:p>
          <a:p>
            <a:pPr algn="ctr" defTabSz="457200" eaLnBrk="1" hangingPunct="1">
              <a:defRPr/>
            </a:pPr>
            <a:endParaRPr lang="zh-CN" altLang="en-US" sz="3200" dirty="0">
              <a:solidFill>
                <a:srgbClr val="FFFFFF"/>
              </a:solidFill>
              <a:effectLst>
                <a:glow rad="127000">
                  <a:srgbClr val="000000">
                    <a:alpha val="99000"/>
                  </a:srgbClr>
                </a:glow>
              </a:effectLst>
              <a:latin typeface="Chalkboard SE Bold"/>
              <a:ea typeface="宋体" charset="0"/>
              <a:cs typeface="Chalkboard SE Bold"/>
            </a:endParaRPr>
          </a:p>
          <a:p>
            <a:pPr algn="ctr" defTabSz="457200" eaLnBrk="1" hangingPunct="1">
              <a:defRPr/>
            </a:pP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zh-CN" altLang="en-US" sz="3200" dirty="0">
                <a:solidFill>
                  <a:srgbClr val="FFFFFF"/>
                </a:solidFill>
                <a:effectLst>
                  <a:glow rad="127000">
                    <a:srgbClr val="000000">
                      <a:alpha val="99000"/>
                    </a:srgbClr>
                  </a:glow>
                </a:effectLst>
                <a:latin typeface="Chalkboard SE Bold"/>
                <a:ea typeface="宋体" charset="0"/>
                <a:cs typeface="Chalkboard SE Bold"/>
              </a:rPr>
              <a:t>我把这些事写给你们信　神的儿子之名的人，是</a:t>
            </a:r>
            <a:r>
              <a:rPr lang="zh-CN" altLang="en-US" sz="3200" dirty="0">
                <a:solidFill>
                  <a:srgbClr val="FFFF00"/>
                </a:solidFill>
                <a:effectLst>
                  <a:glow rad="127000">
                    <a:srgbClr val="000000">
                      <a:alpha val="99000"/>
                    </a:srgbClr>
                  </a:glow>
                </a:effectLst>
                <a:latin typeface="Chalkboard SE Bold"/>
                <a:ea typeface="宋体" charset="0"/>
                <a:cs typeface="Chalkboard SE Bold"/>
              </a:rPr>
              <a:t>要你们知道自己有永生</a:t>
            </a:r>
            <a:r>
              <a:rPr lang="zh-CN" altLang="en-US"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extLst>
      <p:ext uri="{BB962C8B-B14F-4D97-AF65-F5344CB8AC3E}">
        <p14:creationId xmlns:p14="http://schemas.microsoft.com/office/powerpoint/2010/main" val="29893183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en-US" sz="3600" b="1" i="1" dirty="0" err="1">
                <a:solidFill>
                  <a:schemeClr val="bg1"/>
                </a:solidFill>
                <a:effectLst>
                  <a:glow rad="177800">
                    <a:schemeClr val="tx1"/>
                  </a:glow>
                </a:effectLst>
                <a:latin typeface="Arial"/>
                <a:cs typeface="Arial"/>
              </a:rPr>
              <a:t>祷告</a:t>
            </a:r>
            <a:endParaRPr lang="en-US" sz="3600" b="1" i="1" dirty="0">
              <a:solidFill>
                <a:schemeClr val="bg1"/>
              </a:solidFill>
              <a:effectLst>
                <a:glow rad="177800">
                  <a:schemeClr val="tx1"/>
                </a:glow>
              </a:effectLst>
              <a:latin typeface="Arial"/>
              <a:cs typeface="Arial"/>
            </a:endParaRPr>
          </a:p>
        </p:txBody>
      </p:sp>
      <p:sp>
        <p:nvSpPr>
          <p:cNvPr id="3" name="Title 1"/>
          <p:cNvSpPr txBox="1">
            <a:spLocks/>
          </p:cNvSpPr>
          <p:nvPr/>
        </p:nvSpPr>
        <p:spPr bwMode="auto">
          <a:xfrm>
            <a:off x="107504" y="116632"/>
            <a:ext cx="4773446" cy="6624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zh-CN" altLang="en-US" sz="3600" b="1" i="1" dirty="0">
                <a:solidFill>
                  <a:prstClr val="white"/>
                </a:solidFill>
                <a:effectLst>
                  <a:glow rad="177800">
                    <a:prstClr val="black"/>
                  </a:glow>
                </a:effectLst>
                <a:latin typeface="Arial"/>
                <a:cs typeface="Arial"/>
              </a:rPr>
              <a:t>“耶稣，谢谢你通过简单的信靠应许给我永生。我现在信靠你，你确实是你所说的</a:t>
            </a:r>
            <a:r>
              <a:rPr lang="en-US" altLang="zh-CN" sz="3600" b="1" i="1" dirty="0">
                <a:solidFill>
                  <a:prstClr val="white"/>
                </a:solidFill>
                <a:effectLst>
                  <a:glow rad="177800">
                    <a:prstClr val="black"/>
                  </a:glow>
                </a:effectLst>
                <a:latin typeface="Arial"/>
                <a:cs typeface="Arial"/>
              </a:rPr>
              <a:t>——</a:t>
            </a:r>
            <a:r>
              <a:rPr lang="zh-CN" altLang="en-US" sz="3600" b="1" i="1" dirty="0">
                <a:solidFill>
                  <a:prstClr val="white"/>
                </a:solidFill>
                <a:effectLst>
                  <a:glow rad="177800">
                    <a:prstClr val="black"/>
                  </a:glow>
                </a:effectLst>
                <a:latin typeface="Arial"/>
                <a:cs typeface="Arial"/>
              </a:rPr>
              <a:t>神的儿子</a:t>
            </a:r>
            <a:r>
              <a:rPr lang="en-US" altLang="zh-CN" sz="3600" b="1" i="1" dirty="0">
                <a:solidFill>
                  <a:prstClr val="white"/>
                </a:solidFill>
                <a:effectLst>
                  <a:glow rad="177800">
                    <a:prstClr val="black"/>
                  </a:glow>
                </a:effectLst>
                <a:latin typeface="Arial"/>
                <a:cs typeface="Arial"/>
              </a:rPr>
              <a:t>——</a:t>
            </a:r>
            <a:r>
              <a:rPr lang="zh-CN" altLang="en-US" sz="3600" b="1" i="1" dirty="0">
                <a:solidFill>
                  <a:prstClr val="white"/>
                </a:solidFill>
                <a:effectLst>
                  <a:glow rad="177800">
                    <a:prstClr val="black"/>
                  </a:glow>
                </a:effectLst>
                <a:latin typeface="Arial"/>
                <a:cs typeface="Arial"/>
              </a:rPr>
              <a:t>我通过信心感谢你赐给我永生。阿门。”</a:t>
            </a:r>
            <a:endParaRPr lang="en-US" sz="3600" b="1" i="1" dirty="0">
              <a:solidFill>
                <a:prstClr val="white"/>
              </a:solidFill>
              <a:effectLst>
                <a:glow rad="177800">
                  <a:prstClr val="black"/>
                </a:glow>
              </a:effectLst>
              <a:latin typeface="Arial"/>
              <a:cs typeface="Arial"/>
            </a:endParaRPr>
          </a:p>
        </p:txBody>
      </p:sp>
    </p:spTree>
    <p:extLst>
      <p:ext uri="{BB962C8B-B14F-4D97-AF65-F5344CB8AC3E}">
        <p14:creationId xmlns:p14="http://schemas.microsoft.com/office/powerpoint/2010/main" val="1028318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zh-TW" altLang="en-US" sz="8800" b="1" dirty="0"/>
              <a:t>永</a:t>
            </a:r>
            <a:r>
              <a:rPr lang="zh-CN" altLang="en-US" sz="8800" b="1" dirty="0"/>
              <a:t>恒</a:t>
            </a:r>
            <a:r>
              <a:rPr lang="zh-TW" altLang="en-US" sz="8800" b="1" dirty="0"/>
              <a:t>的</a:t>
            </a:r>
            <a:br>
              <a:rPr lang="en-US" altLang="zh-TW" sz="8800" b="1" dirty="0"/>
            </a:br>
            <a:r>
              <a:rPr lang="zh-TW" altLang="en-US" sz="8800" b="1" dirty="0"/>
              <a:t>保障</a:t>
            </a:r>
            <a:endParaRPr lang="en-US" sz="8800" b="1" dirty="0"/>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25580810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6000" dirty="0"/>
              <a:t>“一旦得救，永远得救”</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
        <p:nvSpPr>
          <p:cNvPr id="2" name="Rectangle 1"/>
          <p:cNvSpPr/>
          <p:nvPr/>
        </p:nvSpPr>
        <p:spPr>
          <a:xfrm>
            <a:off x="0" y="641699"/>
            <a:ext cx="3271520" cy="1569660"/>
          </a:xfrm>
          <a:prstGeom prst="rect">
            <a:avLst/>
          </a:prstGeom>
        </p:spPr>
        <p:txBody>
          <a:bodyPr wrap="square">
            <a:spAutoFit/>
          </a:bodyPr>
          <a:lstStyle/>
          <a:p>
            <a:pPr algn="ctr"/>
            <a:r>
              <a:rPr lang="zh-CN" altLang="en-US" sz="9600" dirty="0">
                <a:solidFill>
                  <a:schemeClr val="bg1"/>
                </a:solidFill>
                <a:latin typeface="MS PGothic" panose="020B0600070205080204" pitchFamily="34" charset="-128"/>
                <a:ea typeface="MS PGothic" panose="020B0600070205080204" pitchFamily="34" charset="-128"/>
              </a:rPr>
              <a:t>永恒</a:t>
            </a:r>
            <a:endParaRPr lang="en-SG" sz="9600" dirty="0">
              <a:solidFill>
                <a:schemeClr val="bg1"/>
              </a:solidFill>
              <a:latin typeface="MS PGothic" panose="020B0600070205080204" pitchFamily="34" charset="-128"/>
              <a:ea typeface="MS PGothic" panose="020B0600070205080204" pitchFamily="34" charset="-128"/>
            </a:endParaRPr>
          </a:p>
        </p:txBody>
      </p:sp>
      <p:sp>
        <p:nvSpPr>
          <p:cNvPr id="3" name="TextBox 2"/>
          <p:cNvSpPr txBox="1"/>
          <p:nvPr/>
        </p:nvSpPr>
        <p:spPr>
          <a:xfrm>
            <a:off x="5574823" y="693738"/>
            <a:ext cx="3517583" cy="1569660"/>
          </a:xfrm>
          <a:prstGeom prst="rect">
            <a:avLst/>
          </a:prstGeom>
          <a:noFill/>
        </p:spPr>
        <p:txBody>
          <a:bodyPr wrap="square" rtlCol="0">
            <a:spAutoFit/>
          </a:bodyPr>
          <a:lstStyle/>
          <a:p>
            <a:pPr algn="ctr"/>
            <a:r>
              <a:rPr lang="zh-CN" altLang="en-US" sz="9600" dirty="0">
                <a:solidFill>
                  <a:schemeClr val="bg1"/>
                </a:solidFill>
                <a:latin typeface="MS PGothic" panose="020B0600070205080204" pitchFamily="34" charset="-128"/>
                <a:ea typeface="MS PGothic" panose="020B0600070205080204" pitchFamily="34" charset="-128"/>
              </a:rPr>
              <a:t>保障</a:t>
            </a:r>
            <a:endParaRPr lang="en-SG" sz="9600" dirty="0">
              <a:solidFill>
                <a:schemeClr val="bg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27097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46592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162633935"/>
              </p:ext>
            </p:extLst>
          </p:nvPr>
        </p:nvGraphicFramePr>
        <p:xfrm>
          <a:off x="34925" y="1196975"/>
          <a:ext cx="9109075" cy="5591175"/>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基本意思</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从罪的永远刑罚中被拯救出来（一次得救，永远得救</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u="sng">
                          <a:effectLst/>
                          <a:latin typeface="Arial"/>
                          <a:ea typeface="宋体"/>
                          <a:cs typeface="Times New Roman"/>
                        </a:rPr>
                        <a:t>知道</a:t>
                      </a:r>
                      <a:r>
                        <a:rPr lang="zh-CN" sz="2800" b="1">
                          <a:effectLst/>
                          <a:latin typeface="Arial"/>
                          <a:ea typeface="宋体"/>
                          <a:cs typeface="Times New Roman"/>
                        </a:rPr>
                        <a:t>我们是从罪的永远刑罚中获得拯救</a:t>
                      </a:r>
                      <a:r>
                        <a:rPr lang="zh-CN" sz="2800" b="1">
                          <a:effectLst/>
                          <a:latin typeface="Times"/>
                          <a:ea typeface="Arial"/>
                          <a:cs typeface="Times New Roman"/>
                        </a:rPr>
                        <a:t>  </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定义</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a:effectLst/>
                          <a:latin typeface="Arial"/>
                          <a:ea typeface="Times"/>
                          <a:cs typeface="Times New Roman"/>
                        </a:rPr>
                        <a:t>“</a:t>
                      </a:r>
                      <a:r>
                        <a:rPr lang="zh-CN" sz="2800" b="1">
                          <a:effectLst/>
                          <a:latin typeface="Arial"/>
                          <a:ea typeface="宋体"/>
                          <a:cs typeface="Times New Roman"/>
                        </a:rPr>
                        <a:t>神的工作保证救恩的恩典，一旦得着，就永远不会失去</a:t>
                      </a:r>
                      <a:r>
                        <a:rPr lang="zh-CN" sz="2800" b="1">
                          <a:effectLst/>
                          <a:latin typeface="Times"/>
                          <a:ea typeface="Arial"/>
                          <a:cs typeface="Times New Roman"/>
                        </a:rPr>
                        <a:t> </a:t>
                      </a:r>
                      <a:r>
                        <a:rPr lang="en-US" sz="2800" b="1">
                          <a:effectLst/>
                          <a:latin typeface="Arial"/>
                          <a:ea typeface="Times"/>
                          <a:cs typeface="Times New Roman"/>
                        </a:rPr>
                        <a:t>” (Ryrie, </a:t>
                      </a:r>
                      <a:r>
                        <a:rPr lang="en-US" sz="2800" b="1" i="1">
                          <a:effectLst/>
                          <a:latin typeface="Arial"/>
                          <a:ea typeface="Times"/>
                          <a:cs typeface="Times New Roman"/>
                        </a:rPr>
                        <a:t>Basic Theology</a:t>
                      </a:r>
                      <a:r>
                        <a:rPr lang="en-US" sz="2800" b="1">
                          <a:effectLst/>
                          <a:latin typeface="Arial"/>
                          <a:ea typeface="Times"/>
                          <a:cs typeface="Times New Roman"/>
                        </a:rPr>
                        <a:t>, 328)</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dirty="0">
                          <a:effectLst/>
                          <a:latin typeface="Arial"/>
                          <a:ea typeface="Times"/>
                          <a:cs typeface="Times New Roman"/>
                        </a:rPr>
                        <a:t>“</a:t>
                      </a:r>
                      <a:r>
                        <a:rPr lang="zh-CN" sz="2800" b="1" dirty="0">
                          <a:effectLst/>
                          <a:latin typeface="Arial"/>
                          <a:ea typeface="宋体"/>
                          <a:cs typeface="Times New Roman"/>
                        </a:rPr>
                        <a:t>认识永远保障或信者蒙保守的真理</a:t>
                      </a:r>
                      <a:r>
                        <a:rPr lang="en-US" sz="2800" b="1" dirty="0">
                          <a:effectLst/>
                          <a:latin typeface="Arial"/>
                          <a:ea typeface="Times"/>
                          <a:cs typeface="Times New Roman"/>
                        </a:rPr>
                        <a:t>” (Ryrie, </a:t>
                      </a:r>
                      <a:r>
                        <a:rPr lang="en-US" sz="2800" b="1" i="1" dirty="0">
                          <a:effectLst/>
                          <a:latin typeface="Arial"/>
                          <a:ea typeface="Times"/>
                          <a:cs typeface="Times New Roman"/>
                        </a:rPr>
                        <a:t>Basic Theology</a:t>
                      </a:r>
                      <a:r>
                        <a:rPr lang="en-US" sz="2800" b="1" dirty="0">
                          <a:effectLst/>
                          <a:latin typeface="Arial"/>
                          <a:ea typeface="Times"/>
                          <a:cs typeface="Times New Roman"/>
                        </a:rPr>
                        <a:t>, 328) </a:t>
                      </a:r>
                      <a:endParaRPr lang="en-US" sz="20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sz="2400">
              <a:solidFill>
                <a:srgbClr val="000000"/>
              </a:solidFill>
              <a:latin typeface="Times New Roman" charset="0"/>
              <a:ea typeface="ＭＳ Ｐゴシック"/>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272776"/>
                </a:solidFill>
                <a:latin typeface="Arial" charset="0"/>
              </a:rPr>
              <a:t>155o</a:t>
            </a:r>
          </a:p>
        </p:txBody>
      </p:sp>
    </p:spTree>
    <p:extLst>
      <p:ext uri="{BB962C8B-B14F-4D97-AF65-F5344CB8AC3E}">
        <p14:creationId xmlns:p14="http://schemas.microsoft.com/office/powerpoint/2010/main" val="65354592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721219284"/>
              </p:ext>
            </p:extLst>
          </p:nvPr>
        </p:nvGraphicFramePr>
        <p:xfrm>
          <a:off x="34925" y="784225"/>
          <a:ext cx="9109074" cy="6136950"/>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218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84436">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圣灵的工作</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印记</a:t>
                      </a:r>
                      <a:r>
                        <a:rPr lang="en-US" sz="2400" b="1">
                          <a:effectLst/>
                          <a:latin typeface="Arial"/>
                          <a:ea typeface="Times"/>
                          <a:cs typeface="Times New Roman"/>
                        </a:rPr>
                        <a:t> (</a:t>
                      </a:r>
                      <a:r>
                        <a:rPr lang="zh-CN" sz="2400" b="1">
                          <a:effectLst/>
                          <a:latin typeface="Arial"/>
                          <a:ea typeface="宋体"/>
                          <a:cs typeface="Times New Roman"/>
                        </a:rPr>
                        <a:t>弗</a:t>
                      </a:r>
                      <a:r>
                        <a:rPr lang="en-US" sz="2400" b="1">
                          <a:effectLst/>
                          <a:latin typeface="Arial"/>
                          <a:ea typeface="Times"/>
                          <a:cs typeface="Times New Roman"/>
                        </a:rPr>
                        <a:t> 1:13-14)</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同证</a:t>
                      </a:r>
                      <a:r>
                        <a:rPr lang="en-US" sz="2400" b="1">
                          <a:effectLst/>
                          <a:latin typeface="Arial"/>
                          <a:ea typeface="Times"/>
                          <a:cs typeface="Times New Roman"/>
                        </a:rPr>
                        <a:t> (</a:t>
                      </a:r>
                      <a:r>
                        <a:rPr lang="zh-CN" sz="2400" b="1">
                          <a:effectLst/>
                          <a:latin typeface="Arial"/>
                          <a:ea typeface="宋体"/>
                          <a:cs typeface="Times New Roman"/>
                        </a:rPr>
                        <a:t>罗</a:t>
                      </a:r>
                      <a:r>
                        <a:rPr lang="en-US" sz="2400" b="1">
                          <a:effectLst/>
                          <a:latin typeface="Arial"/>
                          <a:ea typeface="Times"/>
                          <a:cs typeface="Times New Roman"/>
                        </a:rPr>
                        <a:t>8:15-17)</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信徒的</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神儿女的地位</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8:16b)</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信心的操练</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8:16a)</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领受者</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所有基督徒都能得到</a:t>
                      </a:r>
                      <a:r>
                        <a:rPr lang="en-US" sz="2400" b="1">
                          <a:effectLst/>
                          <a:latin typeface="Arial"/>
                          <a:ea typeface="宋体"/>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一些基督徒怀疑</a:t>
                      </a:r>
                      <a:r>
                        <a:rPr lang="zh-CN" sz="2400" b="1">
                          <a:effectLst/>
                          <a:latin typeface="Times"/>
                          <a:ea typeface="Arial"/>
                          <a:cs typeface="Times New Roman"/>
                        </a:rPr>
                        <a:t> </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60674">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永恒</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不会失去</a:t>
                      </a:r>
                      <a:r>
                        <a:rPr lang="en-US" sz="2400" b="1">
                          <a:effectLst/>
                          <a:latin typeface="Arial"/>
                          <a:ea typeface="Times"/>
                          <a:cs typeface="Times New Roman"/>
                        </a:rPr>
                        <a:t>(</a:t>
                      </a:r>
                      <a:r>
                        <a:rPr lang="zh-CN" sz="2400" b="1">
                          <a:effectLst/>
                          <a:latin typeface="Arial"/>
                          <a:ea typeface="宋体"/>
                          <a:cs typeface="Times New Roman"/>
                        </a:rPr>
                        <a:t>约</a:t>
                      </a:r>
                      <a:r>
                        <a:rPr lang="en-US" sz="2400" b="1">
                          <a:effectLst/>
                          <a:latin typeface="Arial"/>
                          <a:ea typeface="Times"/>
                          <a:cs typeface="Times New Roman"/>
                        </a:rPr>
                        <a:t>6:39-40; 10:27-29; </a:t>
                      </a:r>
                      <a:r>
                        <a:rPr lang="zh-CN" sz="2400" b="1">
                          <a:effectLst/>
                          <a:latin typeface="Arial"/>
                          <a:ea typeface="宋体"/>
                          <a:cs typeface="Times New Roman"/>
                        </a:rPr>
                        <a:t>罗</a:t>
                      </a:r>
                      <a:r>
                        <a:rPr lang="en-US" sz="2400" b="1">
                          <a:effectLst/>
                          <a:latin typeface="Arial"/>
                          <a:ea typeface="Times"/>
                          <a:cs typeface="Times New Roman"/>
                        </a:rPr>
                        <a:t>8:30, 38-39; </a:t>
                      </a:r>
                      <a:r>
                        <a:rPr lang="zh-CN" sz="2400" b="1">
                          <a:effectLst/>
                          <a:latin typeface="Arial"/>
                          <a:ea typeface="宋体"/>
                          <a:cs typeface="Times New Roman"/>
                        </a:rPr>
                        <a:t>希</a:t>
                      </a:r>
                      <a:r>
                        <a:rPr lang="en-US" sz="2400" b="1">
                          <a:effectLst/>
                          <a:latin typeface="Arial"/>
                          <a:ea typeface="Times"/>
                          <a:cs typeface="Times New Roman"/>
                        </a:rPr>
                        <a:t>7:25)</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可能会失去</a:t>
                      </a:r>
                      <a:r>
                        <a:rPr lang="en-US" sz="2400" b="1">
                          <a:effectLst/>
                          <a:latin typeface="Arial"/>
                          <a:ea typeface="Times"/>
                          <a:cs typeface="Times New Roman"/>
                        </a:rPr>
                        <a:t>(</a:t>
                      </a:r>
                      <a:r>
                        <a:rPr lang="zh-CN" sz="2400" b="1">
                          <a:effectLst/>
                          <a:latin typeface="Arial"/>
                          <a:ea typeface="宋体"/>
                          <a:cs typeface="Times New Roman"/>
                        </a:rPr>
                        <a:t>因此约翰写了约壹</a:t>
                      </a:r>
                      <a:r>
                        <a:rPr lang="en-US" sz="2400" b="1">
                          <a:effectLst/>
                          <a:latin typeface="Arial"/>
                          <a:ea typeface="Times"/>
                          <a:cs typeface="Times New Roman"/>
                        </a:rPr>
                        <a:t> 5:11-13)</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57473">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赞美诗</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a:effectLst/>
                          <a:latin typeface="Arial"/>
                          <a:ea typeface="Times"/>
                          <a:cs typeface="Times New Roman"/>
                        </a:rPr>
                        <a:t>“</a:t>
                      </a:r>
                      <a:r>
                        <a:rPr lang="zh-CN" sz="2400" b="1">
                          <a:effectLst/>
                          <a:latin typeface="Arial"/>
                          <a:ea typeface="宋体"/>
                          <a:cs typeface="Times New Roman"/>
                        </a:rPr>
                        <a:t>我知我所信的是谁</a:t>
                      </a:r>
                      <a:r>
                        <a:rPr lang="zh-CN" sz="2400" b="1">
                          <a:effectLst/>
                          <a:latin typeface="Times"/>
                          <a:ea typeface="Arial"/>
                          <a:cs typeface="Times New Roman"/>
                        </a:rPr>
                        <a:t> </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dirty="0">
                          <a:effectLst/>
                          <a:latin typeface="Arial"/>
                          <a:ea typeface="Times"/>
                          <a:cs typeface="Times New Roman"/>
                        </a:rPr>
                        <a:t>“</a:t>
                      </a:r>
                      <a:r>
                        <a:rPr lang="zh-CN" sz="2400" b="1" dirty="0">
                          <a:effectLst/>
                          <a:latin typeface="Arial"/>
                          <a:ea typeface="宋体"/>
                          <a:cs typeface="Times New Roman"/>
                        </a:rPr>
                        <a:t>有福的确据</a:t>
                      </a:r>
                      <a:r>
                        <a:rPr lang="zh-CN" sz="2400" b="1" dirty="0">
                          <a:effectLst/>
                          <a:latin typeface="Times"/>
                          <a:ea typeface="Arial"/>
                          <a:cs typeface="Times New Roman"/>
                        </a:rPr>
                        <a:t> </a:t>
                      </a:r>
                      <a:r>
                        <a:rPr lang="en-US" sz="2400" b="1" dirty="0">
                          <a:effectLst/>
                          <a:latin typeface="Arial"/>
                          <a:ea typeface="Times"/>
                          <a:cs typeface="Times New Roman"/>
                        </a:rPr>
                        <a:t>” (#367)</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sz="2400">
              <a:solidFill>
                <a:srgbClr val="000000"/>
              </a:solidFill>
              <a:latin typeface="Times New Roman" charset="0"/>
              <a:ea typeface="ＭＳ Ｐゴシック"/>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3F1E4"/>
                </a:solidFill>
                <a:latin typeface="Arial" charset="0"/>
                <a:cs typeface="Arial" charset="0"/>
              </a:rPr>
              <a:t>155o</a:t>
            </a:r>
          </a:p>
        </p:txBody>
      </p:sp>
    </p:spTree>
    <p:extLst>
      <p:ext uri="{BB962C8B-B14F-4D97-AF65-F5344CB8AC3E}">
        <p14:creationId xmlns:p14="http://schemas.microsoft.com/office/powerpoint/2010/main" val="420232163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47724" y="239204"/>
            <a:ext cx="7451725" cy="2752629"/>
          </a:xfrm>
          <a:effectLst>
            <a:outerShdw blurRad="63500" dist="35921" dir="2700000" algn="ctr" rotWithShape="0">
              <a:schemeClr val="tx2">
                <a:alpha val="74998"/>
              </a:schemeClr>
            </a:outerShdw>
          </a:effectLst>
        </p:spPr>
        <p:txBody>
          <a:bodyPr/>
          <a:lstStyle/>
          <a:p>
            <a:pPr>
              <a:defRPr/>
            </a:pPr>
            <a:r>
              <a:rPr lang="zh-CN" altLang="en-US" sz="9600" dirty="0">
                <a:solidFill>
                  <a:srgbClr val="FFFF00"/>
                </a:solidFill>
              </a:rPr>
              <a:t>神学</a:t>
            </a:r>
            <a:br>
              <a:rPr lang="en-US" altLang="zh-CN" sz="6600" dirty="0"/>
            </a:br>
            <a:r>
              <a:rPr lang="zh-CN" altLang="en-US" sz="6600" dirty="0">
                <a:latin typeface="MS PGothic" panose="020B0600070205080204" pitchFamily="34" charset="-128"/>
                <a:ea typeface="MS PGothic" panose="020B0600070205080204" pitchFamily="34" charset="-128"/>
              </a:rPr>
              <a:t>支持</a:t>
            </a:r>
            <a:br>
              <a:rPr lang="en-US" altLang="zh-CN" sz="6600" dirty="0">
                <a:latin typeface="MS PGothic" panose="020B0600070205080204" pitchFamily="34" charset="-128"/>
                <a:ea typeface="MS PGothic" panose="020B0600070205080204" pitchFamily="34" charset="-128"/>
              </a:rPr>
            </a:br>
            <a:r>
              <a:rPr lang="zh-CN" altLang="en-US" sz="6600" dirty="0">
                <a:latin typeface="MS PGothic" panose="020B0600070205080204" pitchFamily="34" charset="-128"/>
                <a:ea typeface="MS PGothic" panose="020B0600070205080204" pitchFamily="34" charset="-128"/>
              </a:rPr>
              <a:t>永恒的保障</a:t>
            </a:r>
            <a:endParaRPr lang="en-US" sz="66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6" y="3308350"/>
            <a:ext cx="9144000"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349263665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grpSp>
        <p:nvGrpSpPr>
          <p:cNvPr id="403458"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grpSp>
      <p:grpSp>
        <p:nvGrpSpPr>
          <p:cNvPr id="403459"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6" name="Text Box 14"/>
          <p:cNvSpPr txBox="1">
            <a:spLocks noChangeArrowheads="1"/>
          </p:cNvSpPr>
          <p:nvPr/>
        </p:nvSpPr>
        <p:spPr bwMode="auto">
          <a:xfrm>
            <a:off x="4085895" y="2127254"/>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4000" b="1" i="1" dirty="0">
                <a:solidFill>
                  <a:srgbClr val="FFFFFF"/>
                </a:solidFill>
                <a:latin typeface="Arial"/>
                <a:ea typeface="ＭＳ Ｐゴシック" charset="0"/>
                <a:cs typeface="ＭＳ Ｐゴシック" charset="0"/>
              </a:rPr>
              <a:t>是</a:t>
            </a:r>
            <a:endParaRPr lang="en-US" sz="4000" b="1" i="1" dirty="0">
              <a:solidFill>
                <a:srgbClr val="FFFFFF"/>
              </a:solidFill>
              <a:latin typeface="Arial"/>
              <a:ea typeface="ＭＳ Ｐゴシック" charset="0"/>
              <a:cs typeface="ＭＳ Ｐゴシック" charset="0"/>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8" name="Text Box 16"/>
          <p:cNvSpPr txBox="1">
            <a:spLocks noChangeArrowheads="1"/>
          </p:cNvSpPr>
          <p:nvPr/>
        </p:nvSpPr>
        <p:spPr bwMode="auto">
          <a:xfrm>
            <a:off x="5525846" y="4083844"/>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zh-CN" altLang="en-US" sz="4000" b="1" i="1" dirty="0">
                <a:solidFill>
                  <a:srgbClr val="FFFFFF"/>
                </a:solidFill>
                <a:latin typeface="Arial"/>
                <a:ea typeface="ＭＳ Ｐゴシック" charset="0"/>
                <a:cs typeface="ＭＳ Ｐゴシック" charset="0"/>
              </a:rPr>
              <a:t>是</a:t>
            </a:r>
            <a:endParaRPr lang="en-US" sz="4000" b="1" i="1" dirty="0">
              <a:solidFill>
                <a:srgbClr val="FFFFFF"/>
              </a:solidFill>
              <a:latin typeface="Arial"/>
              <a:ea typeface="ＭＳ Ｐゴシック" charset="0"/>
              <a:cs typeface="ＭＳ Ｐゴシック" charset="0"/>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zh-CN" altLang="en-US" sz="4000" b="1" i="1" dirty="0">
                <a:solidFill>
                  <a:srgbClr val="FFFFFF"/>
                </a:solidFill>
                <a:latin typeface="Arial"/>
                <a:ea typeface="ＭＳ Ｐゴシック" charset="0"/>
                <a:cs typeface="ＭＳ Ｐゴシック" charset="0"/>
              </a:rPr>
              <a:t>是</a:t>
            </a:r>
            <a:endParaRPr lang="en-US" sz="4000" b="1" i="1" dirty="0">
              <a:solidFill>
                <a:srgbClr val="FFFFFF"/>
              </a:solidFill>
              <a:latin typeface="Arial"/>
              <a:ea typeface="ＭＳ Ｐゴシック" charset="0"/>
              <a:cs typeface="ＭＳ Ｐゴシック" charset="0"/>
            </a:endParaRPr>
          </a:p>
        </p:txBody>
      </p:sp>
      <p:sp>
        <p:nvSpPr>
          <p:cNvPr id="23570" name="Text Box 18"/>
          <p:cNvSpPr txBox="1">
            <a:spLocks noChangeArrowheads="1"/>
          </p:cNvSpPr>
          <p:nvPr/>
        </p:nvSpPr>
        <p:spPr bwMode="auto">
          <a:xfrm>
            <a:off x="1941079" y="4639790"/>
            <a:ext cx="1828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zh-CN" altLang="en-US" sz="4000" b="1" i="1" dirty="0">
                <a:solidFill>
                  <a:srgbClr val="FFFFFF"/>
                </a:solidFill>
                <a:latin typeface="Arial"/>
                <a:ea typeface="ＭＳ Ｐゴシック" charset="0"/>
                <a:cs typeface="ＭＳ Ｐゴシック" charset="0"/>
              </a:rPr>
              <a:t>圣子</a:t>
            </a:r>
            <a:endParaRPr lang="en-US" sz="4000" b="1" i="1" dirty="0">
              <a:solidFill>
                <a:srgbClr val="FFFFFF"/>
              </a:solidFill>
              <a:latin typeface="Arial"/>
              <a:ea typeface="ＭＳ Ｐゴシック" charset="0"/>
              <a:cs typeface="ＭＳ Ｐゴシック" charset="0"/>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sp>
          <p:nvSpPr>
            <p:cNvPr id="23574" name="Text Box 22"/>
            <p:cNvSpPr txBox="1">
              <a:spLocks noChangeArrowheads="1"/>
            </p:cNvSpPr>
            <p:nvPr/>
          </p:nvSpPr>
          <p:spPr bwMode="auto">
            <a:xfrm>
              <a:off x="2422" y="2004"/>
              <a:ext cx="864" cy="64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6000" b="1" i="1" dirty="0">
                  <a:solidFill>
                    <a:srgbClr val="FFFFFF"/>
                  </a:solidFill>
                  <a:latin typeface="Arial"/>
                  <a:ea typeface="ＭＳ Ｐゴシック" charset="0"/>
                  <a:cs typeface="ＭＳ Ｐゴシック" charset="0"/>
                </a:rPr>
                <a:t>神</a:t>
              </a:r>
              <a:endParaRPr lang="en-US" sz="6000" b="1" i="1" dirty="0">
                <a:solidFill>
                  <a:srgbClr val="FFFFFF"/>
                </a:solidFill>
                <a:latin typeface="Arial"/>
                <a:ea typeface="ＭＳ Ｐゴシック" charset="0"/>
                <a:cs typeface="ＭＳ Ｐゴシック" charset="0"/>
              </a:endParaRPr>
            </a:p>
          </p:txBody>
        </p:sp>
      </p:grpSp>
      <p:sp>
        <p:nvSpPr>
          <p:cNvPr id="23575" name="Text Box 23"/>
          <p:cNvSpPr txBox="1">
            <a:spLocks noChangeArrowheads="1"/>
          </p:cNvSpPr>
          <p:nvPr/>
        </p:nvSpPr>
        <p:spPr bwMode="auto">
          <a:xfrm>
            <a:off x="3714750" y="1508125"/>
            <a:ext cx="1828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4000" b="1" i="1" dirty="0">
                <a:solidFill>
                  <a:srgbClr val="FFFFFF"/>
                </a:solidFill>
                <a:latin typeface="Arial"/>
                <a:ea typeface="ＭＳ Ｐゴシック" charset="0"/>
                <a:cs typeface="ＭＳ Ｐゴシック" charset="0"/>
              </a:rPr>
              <a:t>圣父</a:t>
            </a:r>
            <a:endParaRPr lang="en-US" sz="4000" b="1" i="1" dirty="0">
              <a:solidFill>
                <a:srgbClr val="FFFFFF"/>
              </a:solidFill>
              <a:latin typeface="Arial"/>
              <a:ea typeface="ＭＳ Ｐゴシック" charset="0"/>
              <a:cs typeface="ＭＳ Ｐゴシック" charset="0"/>
            </a:endParaRPr>
          </a:p>
        </p:txBody>
      </p:sp>
      <p:sp>
        <p:nvSpPr>
          <p:cNvPr id="23576" name="Text Box 24"/>
          <p:cNvSpPr txBox="1">
            <a:spLocks noChangeArrowheads="1"/>
          </p:cNvSpPr>
          <p:nvPr/>
        </p:nvSpPr>
        <p:spPr bwMode="auto">
          <a:xfrm>
            <a:off x="5366050" y="4669701"/>
            <a:ext cx="1828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zh-CN" altLang="en-US" sz="4000" b="1" i="1" dirty="0">
                <a:solidFill>
                  <a:srgbClr val="FFFFFF"/>
                </a:solidFill>
                <a:latin typeface="Arial"/>
                <a:ea typeface="ＭＳ Ｐゴシック" charset="0"/>
                <a:cs typeface="ＭＳ Ｐゴシック" charset="0"/>
              </a:rPr>
              <a:t>圣灵</a:t>
            </a:r>
            <a:endParaRPr lang="en-US" sz="4000" b="1" i="1" dirty="0">
              <a:solidFill>
                <a:srgbClr val="FFFFFF"/>
              </a:solidFill>
              <a:latin typeface="Arial"/>
              <a:ea typeface="ＭＳ Ｐゴシック" charset="0"/>
              <a:cs typeface="ＭＳ Ｐゴシック" charset="0"/>
            </a:endParaRPr>
          </a:p>
        </p:txBody>
      </p:sp>
      <p:sp>
        <p:nvSpPr>
          <p:cNvPr id="23577" name="WordArt 25"/>
          <p:cNvSpPr>
            <a:spLocks noChangeArrowheads="1" noChangeShapeType="1" noTextEdit="1"/>
          </p:cNvSpPr>
          <p:nvPr/>
        </p:nvSpPr>
        <p:spPr bwMode="auto">
          <a:xfrm rot="-3731304">
            <a:off x="2210397" y="2621304"/>
            <a:ext cx="1066800" cy="285914"/>
          </a:xfrm>
          <a:prstGeom prst="rect">
            <a:avLst/>
          </a:prstGeom>
        </p:spPr>
        <p:txBody>
          <a:bodyPr spcFirstLastPara="1" wrap="none" fromWordArt="1">
            <a:prstTxWarp prst="textArchUp">
              <a:avLst>
                <a:gd name="adj" fmla="val 10800000"/>
              </a:avLst>
            </a:prstTxWarp>
          </a:bodyPr>
          <a:lstStyle/>
          <a:p>
            <a:pPr algn="ctr"/>
            <a:r>
              <a:rPr lang="zh-CN" altLang="en-US" sz="900" b="1" kern="10" dirty="0">
                <a:ln w="9525">
                  <a:solidFill>
                    <a:srgbClr val="000000"/>
                  </a:solidFill>
                  <a:round/>
                  <a:headEnd/>
                  <a:tailEnd/>
                </a:ln>
                <a:solidFill>
                  <a:srgbClr val="FFFFFF"/>
                </a:solidFill>
                <a:latin typeface="MS PGothic" panose="020B0600070205080204" pitchFamily="34" charset="-128"/>
                <a:cs typeface="Arial"/>
              </a:rPr>
              <a:t>不是</a:t>
            </a:r>
            <a:endParaRPr lang="en-US" sz="900" b="1" kern="10" dirty="0">
              <a:ln w="9525">
                <a:solidFill>
                  <a:srgbClr val="000000"/>
                </a:solidFill>
                <a:round/>
                <a:headEnd/>
                <a:tailEnd/>
              </a:ln>
              <a:solidFill>
                <a:srgbClr val="FFFFFF"/>
              </a:solidFill>
              <a:latin typeface="MS PGothic" panose="020B0600070205080204" pitchFamily="34" charset="-128"/>
              <a:cs typeface="Arial"/>
            </a:endParaRPr>
          </a:p>
        </p:txBody>
      </p:sp>
      <p:sp>
        <p:nvSpPr>
          <p:cNvPr id="23578" name="WordArt 26"/>
          <p:cNvSpPr>
            <a:spLocks noChangeArrowheads="1" noChangeShapeType="1" noTextEdit="1"/>
          </p:cNvSpPr>
          <p:nvPr/>
        </p:nvSpPr>
        <p:spPr bwMode="auto">
          <a:xfrm rot="3631389">
            <a:off x="5912291" y="2742808"/>
            <a:ext cx="1151784" cy="319326"/>
          </a:xfrm>
          <a:prstGeom prst="rect">
            <a:avLst/>
          </a:prstGeom>
        </p:spPr>
        <p:txBody>
          <a:bodyPr spcFirstLastPara="1" wrap="none" fromWordArt="1">
            <a:prstTxWarp prst="textArchUp">
              <a:avLst>
                <a:gd name="adj" fmla="val 10800000"/>
              </a:avLst>
            </a:prstTxWarp>
          </a:bodyPr>
          <a:lstStyle/>
          <a:p>
            <a:pPr algn="ctr"/>
            <a:r>
              <a:rPr lang="zh-CN" altLang="en-US" sz="100" b="1" kern="10" dirty="0">
                <a:ln w="9525">
                  <a:solidFill>
                    <a:srgbClr val="000000"/>
                  </a:solidFill>
                  <a:round/>
                  <a:headEnd/>
                  <a:tailEnd/>
                </a:ln>
                <a:solidFill>
                  <a:srgbClr val="FFFFFF"/>
                </a:solidFill>
                <a:latin typeface="MS PGothic" panose="020B0600070205080204" pitchFamily="34" charset="-128"/>
                <a:cs typeface="Arial"/>
              </a:rPr>
              <a:t>不是</a:t>
            </a:r>
            <a:endParaRPr lang="en-US" sz="100" b="1" kern="10" dirty="0">
              <a:ln w="9525">
                <a:solidFill>
                  <a:srgbClr val="000000"/>
                </a:solidFill>
                <a:round/>
                <a:headEnd/>
                <a:tailEnd/>
              </a:ln>
              <a:solidFill>
                <a:srgbClr val="FFFFFF"/>
              </a:solidFill>
              <a:latin typeface="MS PGothic" panose="020B0600070205080204" pitchFamily="34" charset="-128"/>
              <a:cs typeface="Arial"/>
            </a:endParaRPr>
          </a:p>
        </p:txBody>
      </p:sp>
      <p:sp>
        <p:nvSpPr>
          <p:cNvPr id="23579" name="WordArt 27"/>
          <p:cNvSpPr>
            <a:spLocks noChangeArrowheads="1" noChangeShapeType="1" noTextEdit="1"/>
          </p:cNvSpPr>
          <p:nvPr/>
        </p:nvSpPr>
        <p:spPr bwMode="auto">
          <a:xfrm>
            <a:off x="4113388" y="6113664"/>
            <a:ext cx="1119187" cy="204788"/>
          </a:xfrm>
          <a:prstGeom prst="rect">
            <a:avLst/>
          </a:prstGeom>
        </p:spPr>
        <p:txBody>
          <a:bodyPr spcFirstLastPara="1" wrap="none" fromWordArt="1">
            <a:prstTxWarp prst="textArchDown">
              <a:avLst>
                <a:gd name="adj" fmla="val 0"/>
              </a:avLst>
            </a:prstTxWarp>
          </a:bodyPr>
          <a:lstStyle/>
          <a:p>
            <a:pPr algn="ctr"/>
            <a:r>
              <a:rPr lang="zh-CN" altLang="en-US" sz="100" b="1" kern="10" dirty="0">
                <a:ln w="9525">
                  <a:solidFill>
                    <a:srgbClr val="000000"/>
                  </a:solidFill>
                  <a:round/>
                  <a:headEnd/>
                  <a:tailEnd/>
                </a:ln>
                <a:solidFill>
                  <a:srgbClr val="FFFFFF"/>
                </a:solidFill>
                <a:latin typeface="MS PGothic" panose="020B0600070205080204" pitchFamily="34" charset="-128"/>
                <a:cs typeface="Arial"/>
              </a:rPr>
              <a:t>不是</a:t>
            </a:r>
            <a:endParaRPr lang="en-US" sz="100" b="1" kern="10" dirty="0">
              <a:ln w="9525">
                <a:solidFill>
                  <a:srgbClr val="000000"/>
                </a:solidFill>
                <a:round/>
                <a:headEnd/>
                <a:tailEnd/>
              </a:ln>
              <a:solidFill>
                <a:srgbClr val="FFFFFF"/>
              </a:solidFill>
              <a:latin typeface="MS PGothic" panose="020B0600070205080204" pitchFamily="34" charset="-128"/>
              <a:cs typeface="Arial"/>
            </a:endParaRP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spcBef>
                <a:spcPct val="50000"/>
              </a:spcBef>
              <a:defRPr/>
            </a:pPr>
            <a:r>
              <a:rPr lang="en-US" sz="1400" b="1" dirty="0">
                <a:solidFill>
                  <a:srgbClr val="FFFFFF"/>
                </a:solidFill>
                <a:latin typeface="Arial"/>
                <a:ea typeface="ＭＳ Ｐゴシック" charset="0"/>
                <a:cs typeface="ＭＳ Ｐゴシック" charset="0"/>
              </a:rPr>
              <a:t>H. Wayne House, </a:t>
            </a:r>
            <a:r>
              <a:rPr lang="en-US" sz="1400" b="1" i="1" dirty="0">
                <a:solidFill>
                  <a:srgbClr val="FFFFFF"/>
                </a:solidFill>
                <a:latin typeface="Arial"/>
                <a:ea typeface="ＭＳ Ｐゴシック" charset="0"/>
                <a:cs typeface="ＭＳ Ｐゴシック" charset="0"/>
              </a:rPr>
              <a:t>Charts of Christian Theology and Doctrine</a:t>
            </a:r>
            <a:r>
              <a:rPr lang="en-US" sz="1400" b="1" dirty="0">
                <a:solidFill>
                  <a:srgbClr val="FFFFFF"/>
                </a:solidFill>
                <a:latin typeface="Arial"/>
                <a:ea typeface="ＭＳ Ｐゴシック" charset="0"/>
                <a:cs typeface="ＭＳ Ｐゴシック" charset="0"/>
              </a:rPr>
              <a:t>, 45</a:t>
            </a:r>
          </a:p>
        </p:txBody>
      </p:sp>
      <p:sp>
        <p:nvSpPr>
          <p:cNvPr id="2" name="Title 1"/>
          <p:cNvSpPr>
            <a:spLocks noGrp="1"/>
          </p:cNvSpPr>
          <p:nvPr>
            <p:ph type="title" idx="4294967295"/>
          </p:nvPr>
        </p:nvSpPr>
        <p:spPr>
          <a:xfrm>
            <a:off x="-22253" y="109538"/>
            <a:ext cx="4521199" cy="1123602"/>
          </a:xfrm>
          <a:ln>
            <a:miter lim="800000"/>
            <a:headEnd/>
            <a:tailEnd/>
          </a:ln>
        </p:spPr>
        <p:txBody>
          <a:bodyPr/>
          <a:lstStyle/>
          <a:p>
            <a:pPr eaLnBrk="1" hangingPunct="1">
              <a:defRPr/>
            </a:pPr>
            <a:r>
              <a:rPr lang="zh-CN" altLang="en-US" sz="4800" dirty="0"/>
              <a:t>三一神的工作，支持</a:t>
            </a:r>
            <a:r>
              <a:rPr lang="zh-CN" altLang="en-US" sz="4800" dirty="0">
                <a:latin typeface="MS PGothic" panose="020B0600070205080204" pitchFamily="34" charset="-128"/>
                <a:ea typeface="MS PGothic" panose="020B0600070205080204" pitchFamily="34" charset="-128"/>
              </a:rPr>
              <a:t>保障</a:t>
            </a:r>
            <a:endParaRPr lang="en-US" sz="4800" b="1" dirty="0">
              <a:effectLst>
                <a:glow rad="228600">
                  <a:schemeClr val="tx1"/>
                </a:glow>
              </a:effectLst>
              <a:ea typeface="+mj-ea"/>
              <a:cs typeface="+mj-cs"/>
            </a:endParaRPr>
          </a:p>
        </p:txBody>
      </p:sp>
      <p:sp>
        <p:nvSpPr>
          <p:cNvPr id="403479"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3721630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6514" y="0"/>
            <a:ext cx="4017326" cy="3140548"/>
          </a:xfrm>
          <a:effectLst>
            <a:outerShdw blurRad="63500" dist="35921" dir="2700000" algn="ctr" rotWithShape="0">
              <a:schemeClr val="tx2">
                <a:alpha val="74998"/>
              </a:schemeClr>
            </a:outerShdw>
          </a:effectLst>
        </p:spPr>
        <p:txBody>
          <a:bodyPr/>
          <a:lstStyle/>
          <a:p>
            <a:pPr algn="l">
              <a:defRPr/>
            </a:pPr>
            <a:r>
              <a:rPr lang="zh-CN" altLang="en-US" sz="9600" dirty="0"/>
              <a:t>父神的工作</a:t>
            </a:r>
            <a:endParaRPr lang="en-US" sz="9600" b="1" dirty="0">
              <a:effectLst>
                <a:glow rad="127000">
                  <a:schemeClr val="tx1"/>
                </a:glow>
              </a:effectLst>
              <a:latin typeface="Arial" charset="0"/>
              <a:ea typeface="ＭＳ Ｐゴシック" charset="0"/>
              <a:cs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4588647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拣选</a:t>
            </a:r>
            <a:endParaRPr lang="en-US" sz="5400" b="1" dirty="0">
              <a:effectLst>
                <a:glow rad="127000">
                  <a:schemeClr val="tx1"/>
                </a:glow>
              </a:effectLst>
              <a:latin typeface="Arial" charset="0"/>
              <a:ea typeface="ＭＳ Ｐゴシック" charset="0"/>
              <a:cs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9402594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5888"/>
            <a:ext cx="9144000" cy="1331912"/>
          </a:xfrm>
          <a:gradFill flip="none" rotWithShape="1">
            <a:gsLst>
              <a:gs pos="0">
                <a:srgbClr val="660066"/>
              </a:gs>
              <a:gs pos="100000">
                <a:schemeClr val="bg2"/>
              </a:gs>
            </a:gsLst>
            <a:lin ang="0" scaled="1"/>
            <a:tileRect/>
          </a:gradFill>
        </p:spPr>
        <p:txBody>
          <a:bodyPr/>
          <a:lstStyle/>
          <a:p>
            <a:pPr>
              <a:defRPr/>
            </a:pPr>
            <a:r>
              <a:rPr lang="zh-CN" altLang="en-US" sz="8800" dirty="0">
                <a:effectLst>
                  <a:outerShdw blurRad="38100" dist="38100" dir="2700000" algn="tl">
                    <a:srgbClr val="000000"/>
                  </a:outerShdw>
                </a:effectLst>
                <a:latin typeface="MS PGothic" panose="020B0600070205080204" pitchFamily="34" charset="-128"/>
                <a:ea typeface="MS PGothic" panose="020B0600070205080204" pitchFamily="34" charset="-128"/>
              </a:rPr>
              <a:t>永久</a:t>
            </a:r>
            <a:r>
              <a:rPr lang="en-US" sz="8800" dirty="0">
                <a:effectLst>
                  <a:outerShdw blurRad="38100" dist="38100" dir="2700000" algn="tl">
                    <a:srgbClr val="000000"/>
                  </a:outerShdw>
                </a:effectLst>
                <a:latin typeface="MS PGothic" panose="020B0600070205080204" pitchFamily="34" charset="-128"/>
                <a:ea typeface="MS PGothic" panose="020B0600070205080204" pitchFamily="34" charset="-128"/>
              </a:rPr>
              <a: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凡是父赐给我的人，必到我这里来；到我这里来的，我决不丢弃他</a:t>
            </a:r>
            <a:r>
              <a:rPr lang="en-US" sz="4000" b="1" dirty="0">
                <a:solidFill>
                  <a:srgbClr val="FFFFFF"/>
                </a:solidFill>
                <a:effectLst>
                  <a:outerShdw blurRad="38100" dist="38100" dir="2700000" algn="tl">
                    <a:srgbClr val="000000"/>
                  </a:outerShdw>
                </a:effectLst>
                <a:latin typeface="Arial" charset="0"/>
                <a:cs typeface="Arial" charset="0"/>
              </a:rPr>
              <a:t>”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约翰 </a:t>
            </a:r>
            <a:r>
              <a:rPr lang="en-US" sz="4000" b="1" dirty="0">
                <a:solidFill>
                  <a:srgbClr val="FFFFFF"/>
                </a:solidFill>
                <a:effectLst>
                  <a:outerShdw blurRad="38100" dist="38100" dir="2700000" algn="tl">
                    <a:srgbClr val="000000"/>
                  </a:outerShdw>
                </a:effectLst>
                <a:latin typeface="Arial" charset="0"/>
                <a:cs typeface="Arial" charset="0"/>
              </a:rPr>
              <a:t>6:37 </a:t>
            </a:r>
            <a:r>
              <a:rPr lang="en-US" altLang="zh-CN" sz="4000" b="1" dirty="0">
                <a:solidFill>
                  <a:srgbClr val="FFFFFF"/>
                </a:solidFill>
                <a:effectLst>
                  <a:outerShdw blurRad="38100" dist="38100" dir="2700000" algn="tl">
                    <a:srgbClr val="000000"/>
                  </a:outerShdw>
                </a:effectLst>
                <a:latin typeface="Arial" charset="0"/>
                <a:cs typeface="Arial" charset="0"/>
              </a:rPr>
              <a:t>CNV</a:t>
            </a:r>
            <a:r>
              <a:rPr lang="en-US" sz="4000" b="1" dirty="0">
                <a:solidFill>
                  <a:srgbClr val="FFFFFF"/>
                </a:solidFill>
                <a:effectLst>
                  <a:outerShdw blurRad="38100" dist="38100" dir="2700000" algn="tl">
                    <a:srgbClr val="000000"/>
                  </a:outerShdw>
                </a:effectLst>
                <a:latin typeface="Arial" charset="0"/>
                <a:cs typeface="Arial"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3938788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基督圣子的工作</a:t>
            </a:r>
            <a:endParaRPr lang="en-US" sz="9600" b="1" dirty="0">
              <a:effectLst>
                <a:glow rad="127000">
                  <a:schemeClr val="tx1"/>
                </a:glow>
              </a:effectLst>
              <a:latin typeface="Arial" charset="0"/>
              <a:ea typeface="ＭＳ Ｐゴシック" charset="0"/>
              <a:cs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1162234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a:defRPr/>
            </a:pPr>
            <a:r>
              <a:rPr lang="en-SG" sz="2400" b="1" dirty="0"/>
              <a:t>“</a:t>
            </a:r>
            <a:r>
              <a:rPr lang="zh-CN" altLang="en-US" sz="2400" b="1" dirty="0"/>
              <a:t>我的羊听我的声音，我也认识他们，他们也跟随我。 </a:t>
            </a:r>
            <a:r>
              <a:rPr lang="en-US" altLang="zh-CN" sz="2400" b="1" baseline="30000" dirty="0"/>
              <a:t>28</a:t>
            </a:r>
            <a:r>
              <a:rPr lang="en-US" altLang="zh-CN" sz="2400" b="1" dirty="0"/>
              <a:t> </a:t>
            </a:r>
            <a:r>
              <a:rPr lang="zh-CN" altLang="en-US" sz="2400" b="1" dirty="0"/>
              <a:t>我赐给他们永生，他们永不灭亡，谁也不能把他们从我手里夺去。 </a:t>
            </a:r>
            <a:r>
              <a:rPr lang="en-US" altLang="zh-CN" sz="2400" b="1" baseline="30000" dirty="0"/>
              <a:t>29</a:t>
            </a:r>
            <a:r>
              <a:rPr lang="en-US" altLang="zh-CN" sz="2400" b="1" dirty="0"/>
              <a:t> </a:t>
            </a:r>
            <a:r>
              <a:rPr lang="zh-CN" altLang="en-US" sz="2400" b="1" dirty="0"/>
              <a:t>那位把羊群赐给我的父比一切都大，也没有人能把他们从我父的手里夺去。</a:t>
            </a:r>
            <a:r>
              <a:rPr lang="en-SG" sz="2400" b="1" dirty="0"/>
              <a:t>” (</a:t>
            </a:r>
            <a:r>
              <a:rPr lang="zh-CN" altLang="en-US" sz="2400" b="1" dirty="0"/>
              <a:t>约翰 </a:t>
            </a:r>
            <a:r>
              <a:rPr lang="en-SG" sz="2400" b="1" dirty="0"/>
              <a:t>10:27-29 </a:t>
            </a:r>
            <a:r>
              <a:rPr lang="en-US" altLang="zh-CN" sz="2400" b="1" dirty="0"/>
              <a:t>CNV</a:t>
            </a:r>
            <a:r>
              <a:rPr lang="en-SG" sz="2400" b="1" dirty="0"/>
              <a:t>)</a:t>
            </a:r>
            <a:endParaRPr lang="en-US" sz="2400" b="1" dirty="0">
              <a:effectLst>
                <a:glow rad="127000">
                  <a:schemeClr val="tx1"/>
                </a:glow>
              </a:effectLst>
              <a:latin typeface="Arial" charset="0"/>
              <a:ea typeface="ＭＳ Ｐゴシック" charset="0"/>
              <a:cs typeface="ＭＳ Ｐゴシック" charset="0"/>
            </a:endParaRP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25571955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1447800" y="0"/>
            <a:ext cx="6477000" cy="1143000"/>
          </a:xfrm>
        </p:spPr>
        <p:txBody>
          <a:bodyPr/>
          <a:lstStyle/>
          <a:p>
            <a:pPr eaLnBrk="1" hangingPunct="1">
              <a:defRPr/>
            </a:pPr>
            <a:r>
              <a:rPr lang="en-US" dirty="0">
                <a:effectLst>
                  <a:outerShdw blurRad="38100" dist="38100" dir="2700000" algn="tl">
                    <a:srgbClr val="000000"/>
                  </a:outerShdw>
                </a:effectLst>
                <a:latin typeface="Arial" charset="0"/>
                <a:ea typeface="ＭＳ Ｐゴシック" charset="0"/>
              </a:rPr>
              <a:t>Subject</a:t>
            </a: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85725"/>
            <a:ext cx="64770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TextBox 4"/>
          <p:cNvSpPr txBox="1">
            <a:spLocks noChangeArrowheads="1"/>
          </p:cNvSpPr>
          <p:nvPr/>
        </p:nvSpPr>
        <p:spPr bwMode="auto">
          <a:xfrm>
            <a:off x="1" y="1524000"/>
            <a:ext cx="3627119"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dirty="0">
                <a:solidFill>
                  <a:srgbClr val="000000"/>
                </a:solidFill>
              </a:rPr>
              <a:t>我们怎么</a:t>
            </a:r>
            <a:r>
              <a:rPr lang="zh-CN" altLang="en-US" sz="4400" b="1" dirty="0">
                <a:solidFill>
                  <a:srgbClr val="7030A0"/>
                </a:solidFill>
                <a:effectLst>
                  <a:outerShdw blurRad="38100" dist="38100" dir="2700000" algn="tl">
                    <a:srgbClr val="000000">
                      <a:alpha val="43137"/>
                    </a:srgbClr>
                  </a:outerShdw>
                </a:effectLst>
              </a:rPr>
              <a:t>知道</a:t>
            </a:r>
            <a:r>
              <a:rPr lang="zh-CN" altLang="en-US" sz="4400" dirty="0">
                <a:solidFill>
                  <a:srgbClr val="000000"/>
                </a:solidFill>
              </a:rPr>
              <a:t>耶稣给了我们永生？</a:t>
            </a:r>
            <a:endParaRPr lang="en-US" sz="4400" b="1" dirty="0">
              <a:solidFill>
                <a:srgbClr val="000000"/>
              </a:solidFill>
              <a:latin typeface="Helvetica" charset="0"/>
              <a:cs typeface="Helvetica"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a:spcBef>
                <a:spcPct val="20000"/>
              </a:spcBef>
              <a:defRPr/>
            </a:pPr>
            <a:r>
              <a:rPr lang="zh-CN" altLang="en-US" sz="2400" dirty="0">
                <a:solidFill>
                  <a:srgbClr val="FFFF00"/>
                </a:solidFill>
                <a:latin typeface="Times New Roman"/>
                <a:ea typeface="+mn-ea"/>
              </a:rPr>
              <a:t>我们能知道吗？</a:t>
            </a:r>
            <a:endParaRPr lang="en-US" sz="2400" b="1" kern="0" dirty="0">
              <a:solidFill>
                <a:srgbClr val="FFFF00"/>
              </a:solidFill>
              <a:latin typeface="Adventure" pitchFamily="82" charset="0"/>
              <a:ea typeface="ＭＳ Ｐゴシック" charset="-128"/>
              <a:cs typeface="ＭＳ Ｐゴシック" charset="-128"/>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000000"/>
                </a:solidFill>
                <a:latin typeface="Arial" charset="0"/>
              </a:rPr>
              <a:t>61</a:t>
            </a:r>
          </a:p>
        </p:txBody>
      </p:sp>
      <p:sp>
        <p:nvSpPr>
          <p:cNvPr id="2" name="Rectangle 1"/>
          <p:cNvSpPr/>
          <p:nvPr/>
        </p:nvSpPr>
        <p:spPr>
          <a:xfrm>
            <a:off x="1447800" y="85725"/>
            <a:ext cx="6477000" cy="1107996"/>
          </a:xfrm>
          <a:prstGeom prst="rect">
            <a:avLst/>
          </a:prstGeom>
          <a:blipFill>
            <a:blip r:embed="rId5"/>
            <a:tile tx="0" ty="0" sx="100000" sy="100000" flip="none" algn="tl"/>
          </a:blipFill>
        </p:spPr>
        <p:txBody>
          <a:bodyPr wrap="square">
            <a:spAutoFit/>
          </a:bodyPr>
          <a:lstStyle/>
          <a:p>
            <a:pPr algn="ctr" defTabSz="457200" fontAlgn="auto">
              <a:spcBef>
                <a:spcPts val="0"/>
              </a:spcBef>
              <a:spcAft>
                <a:spcPts val="0"/>
              </a:spcAft>
            </a:pPr>
            <a:r>
              <a:rPr lang="zh-CN" altLang="en-US" sz="6600" dirty="0">
                <a:solidFill>
                  <a:srgbClr val="7030A0"/>
                </a:solidFill>
                <a:latin typeface="MS PGothic" panose="020B0600070205080204" pitchFamily="34" charset="-128"/>
              </a:rPr>
              <a:t>相信与否！</a:t>
            </a:r>
            <a:endParaRPr lang="en-SG" sz="6600" dirty="0">
              <a:solidFill>
                <a:srgbClr val="7030A0"/>
              </a:solidFill>
              <a:latin typeface="MS PGothic" panose="020B0600070205080204" pitchFamily="34" charset="-128"/>
            </a:endParaRPr>
          </a:p>
        </p:txBody>
      </p:sp>
    </p:spTree>
    <p:extLst>
      <p:ext uri="{BB962C8B-B14F-4D97-AF65-F5344CB8AC3E}">
        <p14:creationId xmlns:p14="http://schemas.microsoft.com/office/powerpoint/2010/main" val="2163158741"/>
      </p:ext>
    </p:extLst>
  </p:cSld>
  <p:clrMapOvr>
    <a:masterClrMapping/>
  </p:clrMapOvr>
  <p:transition spd="slow">
    <p:push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要遵守神的命令</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9532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algn="l" eaLnBrk="1" hangingPunct="1">
              <a:defRPr/>
            </a:pPr>
            <a:r>
              <a:rPr lang="zh-CN" altLang="en-US" sz="6600" dirty="0">
                <a:solidFill>
                  <a:schemeClr val="tx1"/>
                </a:solidFill>
              </a:rPr>
              <a:t>一个惊人的宣告！</a:t>
            </a:r>
            <a:endParaRPr lang="en-US" sz="6600" b="1" dirty="0">
              <a:solidFill>
                <a:schemeClr val="tx1"/>
              </a:solidFill>
              <a:effectLst>
                <a:outerShdw blurRad="38100" dist="38100" dir="2700000" algn="tl">
                  <a:srgbClr val="000000"/>
                </a:outerShdw>
              </a:effectLst>
              <a:latin typeface="Times New Roman" charset="0"/>
              <a:ea typeface="ＭＳ Ｐゴシック" charset="0"/>
              <a:cs typeface="ＭＳ Ｐゴシック"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3600" b="1" dirty="0">
                <a:solidFill>
                  <a:srgbClr val="FFFFFF"/>
                </a:solidFill>
                <a:effectLst>
                  <a:outerShdw blurRad="38100" dist="38100" dir="2700000" algn="tl">
                    <a:srgbClr val="000000"/>
                  </a:outerShdw>
                </a:effectLst>
                <a:latin typeface="Helvetica" charset="0"/>
                <a:cs typeface="Helvetica" charset="0"/>
              </a:rPr>
              <a:t>“</a:t>
            </a:r>
            <a:r>
              <a:rPr lang="zh-CN" altLang="en-US" sz="3600" b="1" dirty="0">
                <a:solidFill>
                  <a:srgbClr val="FFFFFF"/>
                </a:solidFill>
                <a:effectLst>
                  <a:outerShdw blurRad="38100" dist="38100" dir="2700000" algn="tl">
                    <a:srgbClr val="000000"/>
                  </a:outerShdw>
                </a:effectLst>
                <a:latin typeface="Helvetica" charset="0"/>
                <a:cs typeface="Helvetica" charset="0"/>
              </a:rPr>
              <a:t>我实实在在告诉你们，那听见我的话又信那差我来的，就有</a:t>
            </a:r>
            <a:r>
              <a:rPr lang="zh-CN" altLang="en-US" sz="3600" b="1" dirty="0">
                <a:solidFill>
                  <a:srgbClr val="FFFF00"/>
                </a:solidFill>
                <a:effectLst>
                  <a:outerShdw blurRad="38100" dist="38100" dir="2700000" algn="tl">
                    <a:srgbClr val="000000"/>
                  </a:outerShdw>
                </a:effectLst>
                <a:latin typeface="Helvetica" charset="0"/>
                <a:cs typeface="Helvetica" charset="0"/>
              </a:rPr>
              <a:t>永生</a:t>
            </a:r>
            <a:r>
              <a:rPr lang="zh-CN" altLang="en-US" sz="3600" b="1" dirty="0">
                <a:solidFill>
                  <a:srgbClr val="FFFFFF"/>
                </a:solidFill>
                <a:effectLst>
                  <a:outerShdw blurRad="38100" dist="38100" dir="2700000" algn="tl">
                    <a:srgbClr val="000000"/>
                  </a:outerShdw>
                </a:effectLst>
                <a:latin typeface="Helvetica" charset="0"/>
                <a:cs typeface="Helvetica" charset="0"/>
              </a:rPr>
              <a:t>，不被定罪，而是已经出死入生了。</a:t>
            </a:r>
            <a:r>
              <a:rPr lang="ja-JP" altLang="en-US" sz="3600" b="1" dirty="0">
                <a:solidFill>
                  <a:srgbClr val="FFFFFF"/>
                </a:solidFill>
                <a:effectLst>
                  <a:outerShdw blurRad="38100" dist="38100" dir="2700000" algn="tl">
                    <a:srgbClr val="000000"/>
                  </a:outerShdw>
                </a:effectLst>
                <a:latin typeface="Helvetica" charset="0"/>
                <a:cs typeface="Helvetica" charset="0"/>
              </a:rPr>
              <a:t>”</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eaLnBrk="1" hangingPunct="1">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en-US" sz="3600" b="1" dirty="0">
                <a:solidFill>
                  <a:srgbClr val="FFFFFF"/>
                </a:solidFill>
                <a:effectLst>
                  <a:outerShdw blurRad="38100" dist="38100" dir="2700000" algn="tl">
                    <a:srgbClr val="000000"/>
                  </a:outerShdw>
                </a:effectLst>
                <a:latin typeface="Helvetica" charset="0"/>
                <a:cs typeface="Helvetica" charset="0"/>
              </a:rPr>
              <a:t>–– </a:t>
            </a:r>
            <a:r>
              <a:rPr lang="zh-CN" altLang="en-US" sz="3600" b="1" dirty="0">
                <a:solidFill>
                  <a:srgbClr val="FFFFFF"/>
                </a:solidFill>
                <a:effectLst>
                  <a:outerShdw blurRad="38100" dist="38100" dir="2700000" algn="tl">
                    <a:srgbClr val="000000"/>
                  </a:outerShdw>
                </a:effectLst>
                <a:latin typeface="Helvetica" charset="0"/>
                <a:cs typeface="Helvetica" charset="0"/>
              </a:rPr>
              <a:t>约翰 </a:t>
            </a:r>
            <a:r>
              <a:rPr lang="en-US" sz="3600" b="1" dirty="0">
                <a:solidFill>
                  <a:srgbClr val="FFFFFF"/>
                </a:solidFill>
                <a:effectLst>
                  <a:outerShdw blurRad="38100" dist="38100" dir="2700000" algn="tl">
                    <a:srgbClr val="000000"/>
                  </a:outerShdw>
                </a:effectLst>
                <a:latin typeface="Helvetica" charset="0"/>
                <a:cs typeface="Helvetica" charset="0"/>
              </a:rPr>
              <a:t>5:24</a:t>
            </a: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44649279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defTabSz="914400">
              <a:defRPr/>
            </a:pPr>
            <a:r>
              <a:rPr lang="zh-CN" altLang="en-US" sz="8000" dirty="0">
                <a:effectLst>
                  <a:outerShdw blurRad="38100" dist="38100" dir="2700000" algn="tl">
                    <a:srgbClr val="000000"/>
                  </a:outerShdw>
                </a:effectLst>
                <a:latin typeface="MS PGothic" panose="020B0600070205080204" pitchFamily="34" charset="-128"/>
                <a:ea typeface="MS PGothic" panose="020B0600070205080204" pitchFamily="34" charset="-128"/>
              </a:rPr>
              <a:t>永久</a:t>
            </a:r>
            <a:r>
              <a:rPr lang="en-US" sz="8000" dirty="0">
                <a:effectLst>
                  <a:outerShdw blurRad="38100" dist="38100" dir="2700000" algn="tl">
                    <a:srgbClr val="000000"/>
                  </a:outerShdw>
                </a:effectLst>
                <a:latin typeface="MS PGothic" panose="020B0600070205080204" pitchFamily="34" charset="-128"/>
                <a:ea typeface="MS PGothic" panose="020B0600070205080204" pitchFamily="34" charset="-128"/>
              </a:rPr>
              <a: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凡是父赐给我的人，必到我这里来；到我这里来的，我决不丢弃他</a:t>
            </a:r>
            <a:r>
              <a:rPr lang="en-US" sz="4000" b="1" dirty="0">
                <a:solidFill>
                  <a:srgbClr val="FFFFFF"/>
                </a:solidFill>
                <a:effectLst>
                  <a:outerShdw blurRad="38100" dist="38100" dir="2700000" algn="tl">
                    <a:srgbClr val="000000"/>
                  </a:outerShdw>
                </a:effectLst>
                <a:latin typeface="Arial" charset="0"/>
                <a:cs typeface="Arial" charset="0"/>
              </a:rPr>
              <a:t>”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约翰 </a:t>
            </a:r>
            <a:r>
              <a:rPr lang="en-US" sz="4000" b="1" dirty="0">
                <a:solidFill>
                  <a:srgbClr val="FFFFFF"/>
                </a:solidFill>
                <a:effectLst>
                  <a:outerShdw blurRad="38100" dist="38100" dir="2700000" algn="tl">
                    <a:srgbClr val="000000"/>
                  </a:outerShdw>
                </a:effectLst>
                <a:latin typeface="Arial" charset="0"/>
                <a:cs typeface="Arial" charset="0"/>
              </a:rPr>
              <a:t>6:37 </a:t>
            </a:r>
            <a:r>
              <a:rPr lang="en-US" altLang="zh-CN" sz="4000" b="1" dirty="0">
                <a:solidFill>
                  <a:srgbClr val="FFFFFF"/>
                </a:solidFill>
                <a:effectLst>
                  <a:outerShdw blurRad="38100" dist="38100" dir="2700000" algn="tl">
                    <a:srgbClr val="000000"/>
                  </a:outerShdw>
                </a:effectLst>
                <a:latin typeface="Arial" charset="0"/>
                <a:cs typeface="Arial" charset="0"/>
              </a:rPr>
              <a:t>CNV</a:t>
            </a:r>
            <a:r>
              <a:rPr lang="en-US" sz="4000" b="1" dirty="0">
                <a:solidFill>
                  <a:srgbClr val="FFFFFF"/>
                </a:solidFill>
                <a:effectLst>
                  <a:outerShdw blurRad="38100" dist="38100" dir="2700000" algn="tl">
                    <a:srgbClr val="000000"/>
                  </a:outerShdw>
                </a:effectLst>
                <a:latin typeface="Arial" charset="0"/>
                <a:cs typeface="Arial"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39244362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152400"/>
            <a:ext cx="9067800" cy="1143000"/>
          </a:xfrm>
          <a:ln>
            <a:miter lim="800000"/>
            <a:headEnd/>
            <a:tailEnd/>
          </a:ln>
        </p:spPr>
        <p:txBody>
          <a:bodyPr/>
          <a:lstStyle/>
          <a:p>
            <a:pPr algn="l" eaLnBrk="1" hangingPunct="1">
              <a:defRPr/>
            </a:pPr>
            <a:r>
              <a:rPr lang="zh-CN" altLang="en-US" sz="5400" b="1" dirty="0">
                <a:effectLst>
                  <a:outerShdw blurRad="38100" dist="38100" dir="2700000" algn="tl">
                    <a:srgbClr val="000000">
                      <a:alpha val="43137"/>
                    </a:srgbClr>
                  </a:outerShdw>
                </a:effectLst>
              </a:rPr>
              <a:t>圣灵的封印工作</a:t>
            </a:r>
            <a:endParaRPr lang="en-US" sz="5400" b="1" dirty="0">
              <a:effectLst>
                <a:outerShdw blurRad="38100" dist="38100" dir="2700000" algn="tl">
                  <a:srgbClr val="000000">
                    <a:alpha val="43137"/>
                  </a:srgbClr>
                </a:outerShdw>
              </a:effectLst>
              <a:ea typeface="+mj-ea"/>
              <a:cs typeface="+mj-cs"/>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62</a:t>
            </a:r>
          </a:p>
        </p:txBody>
      </p:sp>
    </p:spTree>
    <p:extLst>
      <p:ext uri="{BB962C8B-B14F-4D97-AF65-F5344CB8AC3E}">
        <p14:creationId xmlns:p14="http://schemas.microsoft.com/office/powerpoint/2010/main" val="287817269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extLst>
      <p:ext uri="{BB962C8B-B14F-4D97-AF65-F5344CB8AC3E}">
        <p14:creationId xmlns:p14="http://schemas.microsoft.com/office/powerpoint/2010/main" val="244377415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07504" y="548680"/>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你们既然听了真理的道，就是使你们得救的福音，也信了基督，就在他里面受了所应许的圣灵作为印记。 </a:t>
            </a:r>
            <a:r>
              <a:rPr lang="en-US" altLang="zh-CN" sz="3200" b="1" baseline="30000" dirty="0">
                <a:effectLst>
                  <a:glow rad="127000">
                    <a:schemeClr val="tx1"/>
                  </a:glow>
                </a:effectLst>
                <a:latin typeface="Arial" charset="0"/>
                <a:ea typeface="ＭＳ Ｐゴシック" charset="0"/>
                <a:cs typeface="ＭＳ Ｐゴシック" charset="0"/>
              </a:rPr>
              <a:t>14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这圣灵是我们得基业的凭据，直到　神的产业得赎，使他的荣耀得着颂赞。</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弗</a:t>
            </a:r>
            <a:r>
              <a:rPr lang="en-US" sz="2800" b="1" dirty="0">
                <a:effectLst>
                  <a:glow rad="127000">
                    <a:schemeClr val="tx1"/>
                  </a:glow>
                </a:effectLst>
                <a:latin typeface="Arial" charset="0"/>
                <a:ea typeface="ＭＳ Ｐゴシック" charset="0"/>
                <a:cs typeface="ＭＳ Ｐゴシック" charset="0"/>
              </a:rPr>
              <a:t> 1:13-14 </a:t>
            </a:r>
            <a:r>
              <a:rPr lang="en-US" altLang="zh-CN" sz="24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03688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extLst>
      <p:ext uri="{BB962C8B-B14F-4D97-AF65-F5344CB8AC3E}">
        <p14:creationId xmlns:p14="http://schemas.microsoft.com/office/powerpoint/2010/main" val="108711670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5589240"/>
            <a:ext cx="8424936" cy="792088"/>
          </a:xfrm>
          <a:ln>
            <a:miter lim="800000"/>
            <a:headEnd/>
            <a:tailEnd/>
          </a:ln>
        </p:spPr>
        <p:txBody>
          <a:bodyPr/>
          <a:lstStyle/>
          <a:p>
            <a:pPr>
              <a:defRPr/>
            </a:pPr>
            <a:r>
              <a:rPr lang="zh-CN" alt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罗马</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10:9-10 </a:t>
            </a:r>
            <a:r>
              <a:rPr lang="en-US" altLang="zh-CN"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CNVS</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a:t>
            </a:r>
            <a:r>
              <a:rPr lang="zh-CN" altLang="en-US" sz="54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你若口里认耶稣为主，心里信　神使他从死人中复活，就必得救；</a:t>
            </a:r>
            <a:endParaRPr lang="en-US" altLang="zh-CN" sz="54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endParaRPr>
          </a:p>
          <a:p>
            <a:pPr>
              <a:defRPr/>
            </a:pPr>
            <a:r>
              <a:rPr lang="zh-CN" altLang="en-US" sz="54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 </a:t>
            </a:r>
            <a:r>
              <a:rPr lang="en-US" altLang="zh-CN" sz="54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10 </a:t>
            </a:r>
            <a:r>
              <a:rPr lang="zh-CN" altLang="en-US" sz="54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因为心里相信就必称义，用口承认就必得救。</a:t>
            </a: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a:t>
            </a:r>
          </a:p>
        </p:txBody>
      </p:sp>
    </p:spTree>
    <p:extLst>
      <p:ext uri="{BB962C8B-B14F-4D97-AF65-F5344CB8AC3E}">
        <p14:creationId xmlns:p14="http://schemas.microsoft.com/office/powerpoint/2010/main" val="368968592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2" name="Title 1"/>
          <p:cNvSpPr>
            <a:spLocks noGrp="1"/>
          </p:cNvSpPr>
          <p:nvPr>
            <p:ph type="title"/>
          </p:nvPr>
        </p:nvSpPr>
        <p:spPr>
          <a:xfrm>
            <a:off x="1008380" y="1793240"/>
            <a:ext cx="6898640" cy="2362200"/>
          </a:xfrm>
        </p:spPr>
        <p:txBody>
          <a:bodyPr/>
          <a:lstStyle/>
          <a:p>
            <a:pPr eaLnBrk="1" hangingPunct="1"/>
            <a:r>
              <a:rPr lang="zh-CN" altLang="en-US" sz="9600" b="1" dirty="0">
                <a:solidFill>
                  <a:schemeClr val="tx1"/>
                </a:solidFill>
                <a:effectLst>
                  <a:outerShdw blurRad="38100" dist="38100" dir="2700000" algn="tl">
                    <a:srgbClr val="000000">
                      <a:alpha val="43137"/>
                    </a:srgbClr>
                  </a:outerShdw>
                </a:effectLst>
              </a:rPr>
              <a:t>救恩的本质</a:t>
            </a:r>
            <a:endParaRPr lang="en-US" sz="9600" b="1" dirty="0">
              <a:solidFill>
                <a:schemeClr val="tx1"/>
              </a:solidFill>
              <a:effectLst>
                <a:outerShdw blurRad="38100" dist="38100" dir="2700000" algn="tl">
                  <a:srgbClr val="000000">
                    <a:alpha val="43137"/>
                  </a:srgbClr>
                </a:outerShdw>
              </a:effectLst>
              <a:latin typeface="Arial"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a:defRPr/>
            </a:pPr>
            <a:r>
              <a:rPr lang="zh-CN" altLang="en-US" sz="4000" dirty="0">
                <a:solidFill>
                  <a:srgbClr val="000000"/>
                </a:solidFill>
                <a:effectLst>
                  <a:outerShdw blurRad="38100" dist="38100" dir="2700000" algn="tl">
                    <a:srgbClr val="000000">
                      <a:alpha val="43137"/>
                    </a:srgbClr>
                  </a:outerShdw>
                </a:effectLst>
                <a:latin typeface="Arial"/>
                <a:ea typeface="+mn-ea"/>
              </a:rPr>
              <a:t>我们从罪恶中得解救</a:t>
            </a:r>
            <a:endParaRPr lang="en-US" altLang="zh-CN" sz="4000" dirty="0">
              <a:solidFill>
                <a:srgbClr val="000000"/>
              </a:solidFill>
              <a:effectLst>
                <a:outerShdw blurRad="38100" dist="38100" dir="2700000" algn="tl">
                  <a:srgbClr val="000000">
                    <a:alpha val="43137"/>
                  </a:srgbClr>
                </a:outerShdw>
              </a:effectLst>
              <a:latin typeface="Arial"/>
              <a:ea typeface="+mn-ea"/>
            </a:endParaRPr>
          </a:p>
          <a:p>
            <a:pPr algn="ctr">
              <a:defRPr/>
            </a:pPr>
            <a:r>
              <a:rPr lang="zh-CN" altLang="en-US" sz="4000" dirty="0">
                <a:solidFill>
                  <a:srgbClr val="000000"/>
                </a:solidFill>
                <a:effectLst>
                  <a:outerShdw blurRad="38100" dist="38100" dir="2700000" algn="tl">
                    <a:srgbClr val="000000">
                      <a:alpha val="43137"/>
                    </a:srgbClr>
                  </a:outerShdw>
                </a:effectLst>
                <a:latin typeface="Arial"/>
                <a:ea typeface="+mn-ea"/>
              </a:rPr>
              <a:t>证明了我们的保障</a:t>
            </a:r>
            <a:endParaRPr lang="en-US" sz="4000" i="1" kern="0" dirty="0">
              <a:solidFill>
                <a:srgbClr val="000000"/>
              </a:solidFill>
              <a:effectLst>
                <a:outerShdw blurRad="38100" dist="38100" dir="2700000" algn="tl">
                  <a:srgbClr val="000000">
                    <a:alpha val="43137"/>
                  </a:srgbClr>
                </a:outerShdw>
              </a:effectLst>
              <a:latin typeface="Arial"/>
              <a:ea typeface="ＭＳ Ｐゴシック" charset="0"/>
              <a:cs typeface="ＭＳ Ｐゴシック" charset="0"/>
            </a:endParaRPr>
          </a:p>
        </p:txBody>
      </p:sp>
      <p:sp>
        <p:nvSpPr>
          <p:cNvPr id="430084"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62</a:t>
            </a:r>
          </a:p>
          <a:p>
            <a:pPr algn="r" eaLnBrk="1" hangingPunct="1"/>
            <a:r>
              <a:rPr lang="en-US" b="1" dirty="0">
                <a:solidFill>
                  <a:srgbClr val="FFFFFF"/>
                </a:solidFill>
                <a:latin typeface="Arial" charset="0"/>
              </a:rPr>
              <a:t>b)</a:t>
            </a:r>
          </a:p>
        </p:txBody>
      </p:sp>
    </p:spTree>
    <p:extLst>
      <p:ext uri="{BB962C8B-B14F-4D97-AF65-F5344CB8AC3E}">
        <p14:creationId xmlns:p14="http://schemas.microsoft.com/office/powerpoint/2010/main" val="14003883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11112"/>
            <a:ext cx="9144002"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3169922" cy="3990421"/>
          </a:xfrm>
          <a:effectLst>
            <a:outerShdw blurRad="63500" dist="35921" dir="2700000" algn="ctr" rotWithShape="0">
              <a:schemeClr val="tx2">
                <a:alpha val="74998"/>
              </a:schemeClr>
            </a:outerShdw>
          </a:effectLst>
        </p:spPr>
        <p:txBody>
          <a:bodyPr anchor="t"/>
          <a:lstStyle/>
          <a:p>
            <a:pPr>
              <a:defRPr/>
            </a:pPr>
            <a:r>
              <a:rPr lang="zh-CN" altLang="en-US" sz="6600" b="1" dirty="0">
                <a:effectLst>
                  <a:outerShdw blurRad="38100" dist="38100" dir="2700000" algn="tl">
                    <a:srgbClr val="000000">
                      <a:alpha val="43137"/>
                    </a:srgbClr>
                  </a:outerShdw>
                </a:effectLst>
              </a:rPr>
              <a:t>信徒站立在</a:t>
            </a:r>
            <a:br>
              <a:rPr lang="en-US" altLang="zh-CN" sz="6600" b="1" dirty="0">
                <a:effectLst>
                  <a:outerShdw blurRad="38100" dist="38100" dir="2700000" algn="tl">
                    <a:srgbClr val="000000">
                      <a:alpha val="43137"/>
                    </a:srgbClr>
                  </a:outerShdw>
                </a:effectLst>
              </a:rPr>
            </a:br>
            <a:r>
              <a:rPr lang="zh-CN" altLang="en-US" sz="6600" b="1" dirty="0">
                <a:effectLst>
                  <a:outerShdw blurRad="38100" dist="38100" dir="2700000" algn="tl">
                    <a:srgbClr val="000000">
                      <a:alpha val="43137"/>
                    </a:srgbClr>
                  </a:outerShdw>
                </a:effectLst>
              </a:rPr>
              <a:t>上帝面前证明了</a:t>
            </a:r>
            <a:r>
              <a:rPr lang="en-US" altLang="zh-CN" sz="6600" b="1" dirty="0">
                <a:effectLst>
                  <a:outerShdw blurRad="38100" dist="38100" dir="2700000" algn="tl">
                    <a:srgbClr val="000000">
                      <a:alpha val="43137"/>
                    </a:srgbClr>
                  </a:outerShdw>
                </a:effectLst>
              </a:rPr>
              <a:t> </a:t>
            </a:r>
            <a:r>
              <a:rPr lang="zh-CN" altLang="en-US" sz="6600" b="1" dirty="0">
                <a:effectLst>
                  <a:outerShdw blurRad="38100" dist="38100" dir="2700000" algn="tl">
                    <a:srgbClr val="000000">
                      <a:alpha val="43137"/>
                    </a:srgbClr>
                  </a:outerShdw>
                </a:effectLst>
              </a:rPr>
              <a:t>保障</a:t>
            </a:r>
            <a:endParaRPr lang="en-US" sz="66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32132"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rPr>
              <a:t>62</a:t>
            </a:r>
          </a:p>
          <a:p>
            <a:pPr algn="ctr" eaLnBrk="1" hangingPunct="1"/>
            <a:r>
              <a:rPr lang="en-US" b="1" dirty="0">
                <a:solidFill>
                  <a:srgbClr val="FFFFFF"/>
                </a:solidFill>
                <a:latin typeface="Arial" charset="0"/>
              </a:rPr>
              <a:t>c)</a:t>
            </a:r>
          </a:p>
        </p:txBody>
      </p:sp>
    </p:spTree>
    <p:extLst>
      <p:ext uri="{BB962C8B-B14F-4D97-AF65-F5344CB8AC3E}">
        <p14:creationId xmlns:p14="http://schemas.microsoft.com/office/powerpoint/2010/main" val="274581258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1"/>
            <a:ext cx="9144000" cy="2951163"/>
          </a:xfrm>
          <a:effectLst>
            <a:outerShdw blurRad="63500" dist="35921" dir="2700000" algn="ctr" rotWithShape="0">
              <a:schemeClr val="tx2">
                <a:alpha val="74998"/>
              </a:schemeClr>
            </a:outerShdw>
          </a:effectLst>
        </p:spPr>
        <p:txBody>
          <a:bodyPr/>
          <a:lstStyle/>
          <a:p>
            <a:pPr>
              <a:defRPr/>
            </a:pPr>
            <a:r>
              <a:rPr lang="zh-CN" altLang="en-US" sz="7200" b="1" dirty="0">
                <a:solidFill>
                  <a:srgbClr val="FFFF00"/>
                </a:solidFill>
                <a:effectLst>
                  <a:outerShdw blurRad="38100" dist="38100" dir="2700000" algn="tl">
                    <a:srgbClr val="000000">
                      <a:alpha val="43137"/>
                    </a:srgbClr>
                  </a:outerShdw>
                </a:effectLst>
              </a:rPr>
              <a:t>圣经</a:t>
            </a:r>
            <a:r>
              <a:rPr lang="zh-CN" altLang="en-US" sz="7200" b="1" dirty="0">
                <a:effectLst>
                  <a:outerShdw blurRad="38100" dist="38100" dir="2700000" algn="tl">
                    <a:srgbClr val="000000">
                      <a:alpha val="43137"/>
                    </a:srgbClr>
                  </a:outerShdw>
                </a:effectLst>
              </a:rPr>
              <a:t>支持永恒保障</a:t>
            </a:r>
            <a:endParaRPr lang="en-US" sz="72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63</a:t>
            </a:r>
          </a:p>
        </p:txBody>
      </p:sp>
    </p:spTree>
    <p:extLst>
      <p:ext uri="{BB962C8B-B14F-4D97-AF65-F5344CB8AC3E}">
        <p14:creationId xmlns:p14="http://schemas.microsoft.com/office/powerpoint/2010/main" val="2239915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服从的好处</a:t>
            </a:r>
            <a:r>
              <a:rPr 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1013791" y="2612122"/>
            <a:ext cx="8126152"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避开偶像忠于神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服从的好处</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29787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chemeClr val="bg1"/>
                </a:solidFill>
                <a:latin typeface="MS PGothic" panose="020B0600070205080204" pitchFamily="34" charset="-128"/>
                <a:ea typeface="MS PGothic" panose="020B0600070205080204" pitchFamily="34" charset="-128"/>
              </a:rPr>
              <a:t>约翰一书</a:t>
            </a:r>
            <a:r>
              <a:rPr lang="en-US" altLang="zh-CN" sz="3200" dirty="0">
                <a:solidFill>
                  <a:schemeClr val="bg1"/>
                </a:solidFill>
                <a:latin typeface="MS PGothic" panose="020B0600070205080204" pitchFamily="34" charset="-128"/>
                <a:ea typeface="MS PGothic" panose="020B0600070205080204" pitchFamily="34" charset="-128"/>
              </a:rPr>
              <a:t>5</a:t>
            </a:r>
            <a:r>
              <a:rPr lang="zh-CN" altLang="en-US" sz="3200" dirty="0">
                <a:solidFill>
                  <a:schemeClr val="bg1"/>
                </a:solidFill>
                <a:latin typeface="MS PGothic" panose="020B0600070205080204" pitchFamily="34" charset="-128"/>
                <a:ea typeface="MS PGothic" panose="020B0600070205080204" pitchFamily="34" charset="-128"/>
              </a:rPr>
              <a:t>：</a:t>
            </a:r>
            <a:r>
              <a:rPr lang="en-US" altLang="zh-CN" sz="3200" dirty="0">
                <a:solidFill>
                  <a:schemeClr val="bg1"/>
                </a:solidFill>
                <a:latin typeface="MS PGothic" panose="020B0600070205080204" pitchFamily="34" charset="-128"/>
                <a:ea typeface="MS PGothic" panose="020B0600070205080204" pitchFamily="34" charset="-128"/>
              </a:rPr>
              <a:t>11-13 </a:t>
            </a:r>
            <a:r>
              <a:rPr lang="zh-CN" altLang="en-US" sz="3200" dirty="0">
                <a:solidFill>
                  <a:schemeClr val="bg1"/>
                </a:solidFill>
                <a:latin typeface="MS PGothic" panose="020B0600070205080204" pitchFamily="34" charset="-128"/>
                <a:ea typeface="MS PGothic" panose="020B0600070205080204" pitchFamily="34" charset="-128"/>
              </a:rPr>
              <a:t>中的保证</a:t>
            </a:r>
            <a:endParaRPr lang="en-US" sz="3200" dirty="0">
              <a:solidFill>
                <a:schemeClr val="bg1"/>
              </a:solidFill>
              <a:latin typeface="MS PGothic" panose="020B0600070205080204" pitchFamily="34" charset="-128"/>
              <a:ea typeface="MS PGothic" panose="020B0600070205080204" pitchFamily="34" charset="-128"/>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63</a:t>
            </a:r>
          </a:p>
        </p:txBody>
      </p:sp>
      <p:sp>
        <p:nvSpPr>
          <p:cNvPr id="65540" name="Text Box 6"/>
          <p:cNvSpPr txBox="1">
            <a:spLocks noChangeArrowheads="1"/>
          </p:cNvSpPr>
          <p:nvPr/>
        </p:nvSpPr>
        <p:spPr bwMode="auto">
          <a:xfrm>
            <a:off x="-111760" y="3263071"/>
            <a:ext cx="9144000" cy="286232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dirty="0">
                <a:solidFill>
                  <a:srgbClr val="FFFFFF"/>
                </a:solidFill>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“这是神所证明的：</a:t>
            </a:r>
            <a:endParaRPr lang="en-SG"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eaLnBrk="1" hangingPunct="1">
              <a:defRPr/>
            </a:pP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已经给了我们永生</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这生命在他的儿子身上。</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12</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凡有儿子</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有生命</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没有神的儿子，就没有生命。</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13</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我已经写给你们</a:t>
            </a:r>
            <a:r>
              <a:rPr lang="zh-CN" altLang="en-US" sz="3600" b="1" dirty="0">
                <a:solidFill>
                  <a:srgbClr val="003366"/>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相信神的儿子的名，使你们知道</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你有永生</a:t>
            </a:r>
            <a:endParaRPr lang="en-US" altLang="zh-CN" sz="3600" b="1" dirty="0">
              <a:solidFill>
                <a:srgbClr val="FFFFFF"/>
              </a:solidFill>
              <a:effectLst>
                <a:glow rad="127000">
                  <a:srgbClr val="000000">
                    <a:alpha val="99000"/>
                  </a:srgbClr>
                </a:glow>
              </a:effectLst>
              <a:latin typeface="MS PGothic" panose="020B0600070205080204" pitchFamily="34" charset="-128"/>
              <a:ea typeface="MS PGothic" panose="020B0600070205080204" pitchFamily="34" charset="-128"/>
              <a:cs typeface="宋体" charset="0"/>
            </a:endParaRPr>
          </a:p>
        </p:txBody>
      </p:sp>
      <p:sp>
        <p:nvSpPr>
          <p:cNvPr id="3" name="Oval Callout 2"/>
          <p:cNvSpPr>
            <a:spLocks noChangeArrowheads="1"/>
          </p:cNvSpPr>
          <p:nvPr/>
        </p:nvSpPr>
        <p:spPr bwMode="auto">
          <a:xfrm>
            <a:off x="284480" y="1128395"/>
            <a:ext cx="2376488" cy="1295400"/>
          </a:xfrm>
          <a:prstGeom prst="wedgeEllipseCallout">
            <a:avLst>
              <a:gd name="adj1" fmla="val 3000"/>
              <a:gd name="adj2" fmla="val 168022"/>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7" name="Oval Callout 6"/>
          <p:cNvSpPr>
            <a:spLocks noChangeArrowheads="1"/>
          </p:cNvSpPr>
          <p:nvPr/>
        </p:nvSpPr>
        <p:spPr bwMode="auto">
          <a:xfrm>
            <a:off x="6272212" y="5477693"/>
            <a:ext cx="2376487" cy="1295400"/>
          </a:xfrm>
          <a:prstGeom prst="wedgeEllipseCallout">
            <a:avLst>
              <a:gd name="adj1" fmla="val -111042"/>
              <a:gd name="adj2" fmla="val -24153"/>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8" name="Oval Callout 7"/>
          <p:cNvSpPr>
            <a:spLocks noChangeArrowheads="1"/>
          </p:cNvSpPr>
          <p:nvPr/>
        </p:nvSpPr>
        <p:spPr bwMode="auto">
          <a:xfrm>
            <a:off x="3617278" y="1184910"/>
            <a:ext cx="2376487" cy="1295400"/>
          </a:xfrm>
          <a:prstGeom prst="wedgeEllipseCallout">
            <a:avLst>
              <a:gd name="adj1" fmla="val -26068"/>
              <a:gd name="adj2" fmla="val 212226"/>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97896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3" name="Title 1"/>
          <p:cNvSpPr txBox="1">
            <a:spLocks/>
          </p:cNvSpPr>
          <p:nvPr/>
        </p:nvSpPr>
        <p:spPr bwMode="auto">
          <a:xfrm>
            <a:off x="0" y="-26988"/>
            <a:ext cx="9144000" cy="1362076"/>
          </a:xfrm>
          <a:prstGeom prst="rect">
            <a:avLst/>
          </a:prstGeom>
          <a:gradFill rotWithShape="1">
            <a:gsLst>
              <a:gs pos="0">
                <a:schemeClr val="bg1"/>
              </a:gs>
              <a:gs pos="100000">
                <a:srgbClr val="000000"/>
              </a:gs>
            </a:gsLst>
            <a:path path="rect">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4400" b="1">
                <a:solidFill>
                  <a:srgbClr val="FFFFFF"/>
                </a:solidFill>
              </a:rPr>
              <a:t>我们需要得到神的义</a:t>
            </a:r>
            <a:endParaRPr lang="en-US" altLang="zh-CN" sz="4400" b="1">
              <a:solidFill>
                <a:srgbClr val="FFFFFF"/>
              </a:solidFill>
            </a:endParaRPr>
          </a:p>
          <a:p>
            <a:pPr algn="ctr"/>
            <a:r>
              <a:rPr lang="en-US" altLang="zh-CN" sz="4400" b="1">
                <a:solidFill>
                  <a:srgbClr val="FFFFFF"/>
                </a:solidFill>
              </a:rPr>
              <a:t>--</a:t>
            </a:r>
            <a:r>
              <a:rPr lang="zh-TW" altLang="en-US" sz="4400" b="1">
                <a:solidFill>
                  <a:srgbClr val="FFFFFF"/>
                </a:solidFill>
              </a:rPr>
              <a:t> </a:t>
            </a:r>
            <a:r>
              <a:rPr lang="zh-CN" altLang="en-US" sz="4400" b="1">
                <a:solidFill>
                  <a:srgbClr val="FFFFFF"/>
                </a:solidFill>
              </a:rPr>
              <a:t>但应该怎么做？</a:t>
            </a:r>
          </a:p>
        </p:txBody>
      </p:sp>
    </p:spTree>
    <p:extLst>
      <p:ext uri="{BB962C8B-B14F-4D97-AF65-F5344CB8AC3E}">
        <p14:creationId xmlns:p14="http://schemas.microsoft.com/office/powerpoint/2010/main" val="15496781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9"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2"/>
          <p:cNvSpPr txBox="1">
            <a:spLocks noChangeArrowheads="1"/>
          </p:cNvSpPr>
          <p:nvPr/>
        </p:nvSpPr>
        <p:spPr bwMode="auto">
          <a:xfrm>
            <a:off x="0" y="30480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dirty="0">
                <a:solidFill>
                  <a:srgbClr val="FFFFFF"/>
                </a:solidFill>
              </a:rPr>
              <a:t>罗马书中的</a:t>
            </a:r>
            <a:r>
              <a:rPr lang="zh-TW" altLang="en-US" sz="4000" dirty="0">
                <a:solidFill>
                  <a:srgbClr val="FFFFFF"/>
                </a:solidFill>
              </a:rPr>
              <a:t>公</a:t>
            </a:r>
            <a:r>
              <a:rPr lang="zh-CN" altLang="en-US" sz="4000" dirty="0">
                <a:solidFill>
                  <a:srgbClr val="FFFFFF"/>
                </a:solidFill>
              </a:rPr>
              <a:t>义</a:t>
            </a:r>
            <a:endParaRPr lang="en-US" sz="4000" b="1" dirty="0">
              <a:solidFill>
                <a:srgbClr val="FFFFFF"/>
              </a:solidFill>
              <a:latin typeface="Copperplate Gothic Light" charset="0"/>
              <a:ea typeface="ＭＳ Ｐゴシック" charset="0"/>
              <a:cs typeface="ＭＳ Ｐゴシック" charset="0"/>
            </a:endParaRPr>
          </a:p>
        </p:txBody>
      </p:sp>
      <p:graphicFrame>
        <p:nvGraphicFramePr>
          <p:cNvPr id="6" name="Group 4"/>
          <p:cNvGraphicFramePr>
            <a:graphicFrameLocks noGrp="1"/>
          </p:cNvGraphicFramePr>
          <p:nvPr>
            <p:extLst>
              <p:ext uri="{D42A27DB-BD31-4B8C-83A1-F6EECF244321}">
                <p14:modId xmlns:p14="http://schemas.microsoft.com/office/powerpoint/2010/main" val="4144409590"/>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神</a:t>
                      </a:r>
                      <a:r>
                        <a:rPr kumimoji="0" lang="zh-TW" altLang="en-US" sz="2800" b="1" i="0" u="none" strike="noStrike" cap="none" normalizeH="0" baseline="0">
                          <a:ln>
                            <a:noFill/>
                          </a:ln>
                          <a:solidFill>
                            <a:srgbClr val="FFFFFF"/>
                          </a:solidFill>
                          <a:effectLst/>
                          <a:latin typeface="SimSun" charset="0"/>
                          <a:ea typeface="SimSun" charset="0"/>
                          <a:cs typeface="SimSun" charset="0"/>
                        </a:rPr>
                        <a:t>的公义，藉着在基督里因信</a:t>
                      </a:r>
                      <a:r>
                        <a:rPr kumimoji="0" lang="zh-TW" altLang="en-US" sz="2800" b="1" i="0" u="none" strike="noStrike" cap="none" normalizeH="0" baseline="0">
                          <a:ln>
                            <a:noFill/>
                          </a:ln>
                          <a:solidFill>
                            <a:schemeClr val="tx1"/>
                          </a:solidFill>
                          <a:effectLst/>
                          <a:latin typeface="SimSun" charset="0"/>
                          <a:ea typeface="SimSun" charset="0"/>
                          <a:cs typeface="SimSun" charset="0"/>
                        </a:rPr>
                        <a:t>称义</a:t>
                      </a:r>
                      <a:r>
                        <a:rPr kumimoji="0" lang="en-US" altLang="zh-CN" sz="2800" b="1" i="0" u="none" strike="noStrike" cap="none" normalizeH="0" baseline="0">
                          <a:ln>
                            <a:noFill/>
                          </a:ln>
                          <a:solidFill>
                            <a:srgbClr val="FFFFFF"/>
                          </a:solidFill>
                          <a:effectLst/>
                          <a:latin typeface="SimSun" charset="0"/>
                          <a:ea typeface="SimSun" charset="0"/>
                          <a:cs typeface="SimSun" charset="0"/>
                        </a:rPr>
                        <a:t>–</a:t>
                      </a:r>
                      <a:r>
                        <a:rPr kumimoji="0" lang="zh-CN" altLang="en-US" sz="2800" b="1" i="0" u="none" strike="noStrike" cap="none" normalizeH="0" baseline="0">
                          <a:ln>
                            <a:noFill/>
                          </a:ln>
                          <a:solidFill>
                            <a:schemeClr val="tx1"/>
                          </a:solidFill>
                          <a:effectLst/>
                          <a:latin typeface="SimSun" charset="0"/>
                          <a:ea typeface="SimSun" charset="0"/>
                          <a:cs typeface="SimSun" charset="0"/>
                        </a:rPr>
                        <a:t>非借着律法</a:t>
                      </a:r>
                      <a:endParaRPr kumimoji="0" lang="zh-CN" altLang="en-US" sz="2800" b="1" i="0" u="none" strike="noStrike" cap="none" normalizeH="0" baseline="0">
                        <a:ln>
                          <a:noFill/>
                        </a:ln>
                        <a:solidFill>
                          <a:srgbClr val="FFFFFF"/>
                        </a:solidFill>
                        <a:effectLst/>
                        <a:latin typeface="SimSun" charset="0"/>
                        <a:ea typeface="SimSun" charset="0"/>
                        <a:cs typeface="SimSun"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1–11</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12–16</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称义的解释</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称义的应用</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神学性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实用性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信什么</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怎样</a:t>
                      </a:r>
                      <a:r>
                        <a:rPr kumimoji="0" lang="zh-CN" altLang="en-US" sz="2800" b="1" i="0" u="none" strike="noStrike" cap="none" normalizeH="0" baseline="0">
                          <a:ln>
                            <a:noFill/>
                          </a:ln>
                          <a:solidFill>
                            <a:schemeClr val="tx1"/>
                          </a:solidFill>
                          <a:effectLst/>
                          <a:latin typeface="Arial" charset="0"/>
                          <a:ea typeface="SimSun" charset="0"/>
                          <a:cs typeface="SimSun" charset="0"/>
                        </a:rPr>
                        <a:t>表现</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直</a:t>
                      </a:r>
                      <a:r>
                        <a:rPr kumimoji="0" lang="zh-TW" altLang="en-US" sz="2800" b="1" i="0" u="none" strike="noStrike" cap="none" normalizeH="0" baseline="0">
                          <a:ln>
                            <a:noFill/>
                          </a:ln>
                          <a:solidFill>
                            <a:schemeClr val="tx1"/>
                          </a:solidFill>
                          <a:effectLst/>
                          <a:latin typeface="Arial" charset="0"/>
                          <a:ea typeface="SimSun" charset="0"/>
                          <a:cs typeface="SimSun" charset="0"/>
                        </a:rPr>
                        <a:t>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Arial" charset="0"/>
                          <a:ea typeface="SimSun" charset="0"/>
                          <a:cs typeface="SimSun" charset="0"/>
                        </a:rPr>
                        <a:t>橫向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与神的关系</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与人的关系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dirty="0">
                <a:solidFill>
                  <a:srgbClr val="FFFFFF"/>
                </a:solidFill>
              </a:rPr>
              <a:t>145</a:t>
            </a:r>
          </a:p>
        </p:txBody>
      </p:sp>
    </p:spTree>
    <p:extLst>
      <p:ext uri="{BB962C8B-B14F-4D97-AF65-F5344CB8AC3E}">
        <p14:creationId xmlns:p14="http://schemas.microsoft.com/office/powerpoint/2010/main" val="300382546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5314"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5315"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7"/>
              </a:srgbClr>
            </a:outerShdw>
          </a:effectLst>
        </p:spPr>
        <p:txBody>
          <a:bodyPr/>
          <a:lstStyle/>
          <a:p>
            <a:pPr eaLnBrk="1" hangingPunct="1">
              <a:defRPr/>
            </a:pPr>
            <a:r>
              <a:rPr lang="en-US" altLang="zh-CN">
                <a:effectLst/>
                <a:latin typeface="Tahoma" charset="0"/>
                <a:ea typeface="SimSun" charset="0"/>
                <a:cs typeface="SimSun" charset="0"/>
              </a:rPr>
              <a:t>“</a:t>
            </a:r>
            <a:r>
              <a:rPr lang="zh-CN" altLang="en-US">
                <a:effectLst/>
                <a:latin typeface="Tahoma" charset="0"/>
                <a:ea typeface="SimSun" charset="0"/>
                <a:cs typeface="SimSun" charset="0"/>
              </a:rPr>
              <a:t>成了”</a:t>
            </a:r>
            <a:endParaRPr lang="en-US" altLang="zh-CN">
              <a:effectLst/>
              <a:latin typeface="Tahoma" charset="0"/>
              <a:ea typeface="SimSun" charset="0"/>
              <a:cs typeface="SimSun"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a:outerShdw blurRad="63500" dist="107763" dir="18900000" algn="ctr" rotWithShape="0">
              <a:srgbClr val="00000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CN" altLang="en-US" sz="11700">
                <a:solidFill>
                  <a:srgbClr val="FF0000"/>
                </a:solidFill>
                <a:latin typeface="Impact" charset="0"/>
                <a:ea typeface="ＭＳ Ｐゴシック" charset="0"/>
                <a:cs typeface="ＭＳ Ｐゴシック" charset="0"/>
              </a:rPr>
              <a:t>合法</a:t>
            </a:r>
          </a:p>
        </p:txBody>
      </p:sp>
      <p:sp>
        <p:nvSpPr>
          <p:cNvPr id="525318" name="Text Box 7"/>
          <p:cNvSpPr txBox="1">
            <a:spLocks noChangeArrowheads="1"/>
          </p:cNvSpPr>
          <p:nvPr/>
        </p:nvSpPr>
        <p:spPr bwMode="auto">
          <a:xfrm>
            <a:off x="5257800" y="3167063"/>
            <a:ext cx="36576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r>
              <a:rPr lang="zh-CN" altLang="en-US" b="1" u="sng">
                <a:solidFill>
                  <a:srgbClr val="FFFFFF"/>
                </a:solidFill>
              </a:rPr>
              <a:t>公义</a:t>
            </a:r>
            <a:r>
              <a:rPr lang="en-US" altLang="zh-CN" b="1" u="sng">
                <a:solidFill>
                  <a:srgbClr val="FFFFFF"/>
                </a:solidFill>
              </a:rPr>
              <a:t>(3:25-26)</a:t>
            </a:r>
            <a:endParaRPr lang="en-US" altLang="zh-CN" b="1">
              <a:solidFill>
                <a:srgbClr val="FFFFFF"/>
              </a:solidFill>
            </a:endParaRPr>
          </a:p>
          <a:p>
            <a:pPr algn="r" eaLnBrk="1" hangingPunct="1"/>
            <a:r>
              <a:rPr lang="zh-CN" altLang="en-US" sz="3200" b="1">
                <a:solidFill>
                  <a:srgbClr val="FFFFFF"/>
                </a:solidFill>
              </a:rPr>
              <a:t>神的公平</a:t>
            </a:r>
            <a:r>
              <a:rPr lang="en-US" altLang="zh-CN" sz="3200" b="1">
                <a:solidFill>
                  <a:srgbClr val="FFFFFF"/>
                </a:solidFill>
              </a:rPr>
              <a:t>—</a:t>
            </a:r>
            <a:r>
              <a:rPr lang="zh-CN" altLang="en-US" sz="3200" b="1">
                <a:solidFill>
                  <a:srgbClr val="FFFFFF"/>
                </a:solidFill>
              </a:rPr>
              <a:t>他照个人的行为惩罚或归罪于无罪的代替者</a:t>
            </a:r>
            <a:r>
              <a:rPr lang="en-US" altLang="zh-CN" sz="3200" b="1">
                <a:solidFill>
                  <a:srgbClr val="FFFFFF"/>
                </a:solidFill>
              </a:rPr>
              <a:t>(</a:t>
            </a:r>
            <a:r>
              <a:rPr lang="zh-CN" altLang="en-US" sz="3200" b="1">
                <a:solidFill>
                  <a:srgbClr val="FFFFFF"/>
                </a:solidFill>
              </a:rPr>
              <a:t>耶稣基督</a:t>
            </a:r>
            <a:r>
              <a:rPr lang="en-US" altLang="zh-CN" sz="3200" b="1">
                <a:solidFill>
                  <a:srgbClr val="FFFFFF"/>
                </a:solidFill>
              </a:rPr>
              <a:t>)</a:t>
            </a:r>
            <a:r>
              <a:rPr lang="zh-CN" altLang="en-US" sz="3200">
                <a:solidFill>
                  <a:srgbClr val="FFFFFF"/>
                </a:solidFill>
              </a:rPr>
              <a:t> </a:t>
            </a:r>
            <a:endParaRPr lang="zh-CN" altLang="en-US" sz="3200" b="1">
              <a:solidFill>
                <a:srgbClr val="FFFFFF"/>
              </a:solidFill>
            </a:endParaRPr>
          </a:p>
          <a:p>
            <a:pPr algn="r" eaLnBrk="1" hangingPunct="1"/>
            <a:endParaRPr lang="en-US" altLang="zh-CN" sz="3200">
              <a:solidFill>
                <a:srgbClr val="FFFFFF"/>
              </a:solidFill>
              <a:ea typeface="ＭＳ Ｐゴシック" charset="0"/>
              <a:cs typeface="ＭＳ Ｐゴシック" charset="0"/>
            </a:endParaRPr>
          </a:p>
        </p:txBody>
      </p:sp>
      <p:sp>
        <p:nvSpPr>
          <p:cNvPr id="525319" name="Text Box 8"/>
          <p:cNvSpPr txBox="1">
            <a:spLocks noChangeArrowheads="1"/>
          </p:cNvSpPr>
          <p:nvPr/>
        </p:nvSpPr>
        <p:spPr bwMode="auto">
          <a:xfrm>
            <a:off x="5083175" y="76200"/>
            <a:ext cx="383222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r>
              <a:rPr lang="zh-CN" altLang="en-US" b="1" u="sng">
                <a:solidFill>
                  <a:srgbClr val="FFFFFF"/>
                </a:solidFill>
              </a:rPr>
              <a:t>称义 </a:t>
            </a:r>
            <a:r>
              <a:rPr lang="en-US" altLang="zh-CN" b="1" u="sng">
                <a:solidFill>
                  <a:srgbClr val="FFFFFF"/>
                </a:solidFill>
              </a:rPr>
              <a:t>(3:24)</a:t>
            </a:r>
            <a:endParaRPr lang="en-US" altLang="zh-CN" b="1">
              <a:solidFill>
                <a:srgbClr val="FFFFFF"/>
              </a:solidFill>
            </a:endParaRPr>
          </a:p>
          <a:p>
            <a:pPr algn="r" eaLnBrk="1" hangingPunct="1"/>
            <a:r>
              <a:rPr lang="zh-CN" altLang="en-US" sz="3200" b="1">
                <a:solidFill>
                  <a:srgbClr val="FFFFFF"/>
                </a:solidFill>
              </a:rPr>
              <a:t>神宣告我们“无罪”，并使我们与</a:t>
            </a:r>
          </a:p>
          <a:p>
            <a:pPr algn="r" eaLnBrk="1" hangingPunct="1"/>
            <a:r>
              <a:rPr lang="zh-CN" altLang="en-US" sz="3200" b="1">
                <a:solidFill>
                  <a:srgbClr val="FFFFFF"/>
                </a:solidFill>
              </a:rPr>
              <a:t>他和好</a:t>
            </a:r>
          </a:p>
          <a:p>
            <a:pPr algn="r" eaLnBrk="1" hangingPunct="1"/>
            <a:endParaRPr lang="en-US" altLang="zh-CN" sz="3200" b="1">
              <a:solidFill>
                <a:srgbClr val="FFFFFF"/>
              </a:solidFill>
              <a:latin typeface="Arial" charset="0"/>
              <a:cs typeface="Arial" charset="0"/>
            </a:endParaRPr>
          </a:p>
        </p:txBody>
      </p:sp>
      <p:sp>
        <p:nvSpPr>
          <p:cNvPr id="525320" name="Text Box 9"/>
          <p:cNvSpPr txBox="1">
            <a:spLocks noChangeArrowheads="1"/>
          </p:cNvSpPr>
          <p:nvPr/>
        </p:nvSpPr>
        <p:spPr bwMode="auto">
          <a:xfrm>
            <a:off x="-49213" y="-76200"/>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720000"/>
                </a:solidFill>
                <a:latin typeface="Arial"/>
                <a:ea typeface="ＭＳ Ｐゴシック" charset="0"/>
                <a:cs typeface="Arial"/>
              </a:rPr>
              <a:t>155h</a:t>
            </a:r>
          </a:p>
        </p:txBody>
      </p:sp>
      <p:sp>
        <p:nvSpPr>
          <p:cNvPr id="10" name="Rectangle 3" descr="Cork"/>
          <p:cNvSpPr txBox="1">
            <a:spLocks noChangeArrowheads="1"/>
          </p:cNvSpPr>
          <p:nvPr/>
        </p:nvSpPr>
        <p:spPr bwMode="auto">
          <a:xfrm rot="-1841718">
            <a:off x="2557463" y="3438525"/>
            <a:ext cx="3124200" cy="2819400"/>
          </a:xfrm>
          <a:prstGeom prst="rect">
            <a:avLst/>
          </a:prstGeom>
          <a:noFill/>
          <a:ln w="9525">
            <a:noFill/>
            <a:miter lim="800000"/>
            <a:headEnd/>
            <a:tailEnd/>
          </a:ln>
          <a:effectLst>
            <a:outerShdw blurRad="63500" dist="107763" dir="135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buClr>
                <a:srgbClr val="FFCC66"/>
              </a:buClr>
              <a:buSzPct val="80000"/>
              <a:buFont typeface="Wingdings" charset="0"/>
              <a:buNone/>
              <a:defRPr/>
            </a:pPr>
            <a:r>
              <a:rPr lang="zh-CN" altLang="en-US" sz="7200">
                <a:solidFill>
                  <a:srgbClr val="FF0000"/>
                </a:solidFill>
                <a:effectLst>
                  <a:outerShdw blurRad="38100" dist="38100" dir="2700000" algn="tl">
                    <a:srgbClr val="000000"/>
                  </a:outerShdw>
                </a:effectLst>
                <a:latin typeface="Impact" charset="0"/>
                <a:ea typeface="ＭＳ Ｐゴシック" charset="0"/>
                <a:cs typeface="ＭＳ Ｐゴシック" charset="0"/>
              </a:rPr>
              <a:t>完全</a:t>
            </a:r>
          </a:p>
          <a:p>
            <a:pPr algn="ctr" eaLnBrk="1" hangingPunct="1">
              <a:spcBef>
                <a:spcPct val="20000"/>
              </a:spcBef>
              <a:buClr>
                <a:srgbClr val="FFCC66"/>
              </a:buClr>
              <a:buSzPct val="80000"/>
              <a:buFont typeface="Wingdings" charset="0"/>
              <a:buNone/>
              <a:defRPr/>
            </a:pPr>
            <a:r>
              <a:rPr lang="zh-CN" altLang="en-US" sz="7200">
                <a:solidFill>
                  <a:srgbClr val="FF0000"/>
                </a:solidFill>
                <a:effectLst>
                  <a:outerShdw blurRad="38100" dist="38100" dir="2700000" algn="tl">
                    <a:srgbClr val="000000"/>
                  </a:outerShdw>
                </a:effectLst>
                <a:latin typeface="Impact" charset="0"/>
                <a:ea typeface="ＭＳ Ｐゴシック" charset="0"/>
                <a:cs typeface="ＭＳ Ｐゴシック" charset="0"/>
              </a:rPr>
              <a:t>偿还</a:t>
            </a:r>
          </a:p>
        </p:txBody>
      </p:sp>
    </p:spTree>
    <p:extLst>
      <p:ext uri="{BB962C8B-B14F-4D97-AF65-F5344CB8AC3E}">
        <p14:creationId xmlns:p14="http://schemas.microsoft.com/office/powerpoint/2010/main" val="283168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cap="none">
              <a:effectLst>
                <a:outerShdw blurRad="38100" dist="38100" dir="2700000" algn="tl">
                  <a:srgbClr val="FFFFFF"/>
                </a:outerShdw>
              </a:effectLst>
              <a:ea typeface="ＭＳ Ｐゴシック" charset="-128"/>
              <a:cs typeface="ＭＳ Ｐゴシック" charset="-128"/>
            </a:endParaRPr>
          </a:p>
        </p:txBody>
      </p:sp>
      <p:sp>
        <p:nvSpPr>
          <p:cNvPr id="3" name="Text Placeholder 2"/>
          <p:cNvSpPr>
            <a:spLocks noGrp="1"/>
          </p:cNvSpPr>
          <p:nvPr>
            <p:ph type="body" idx="1"/>
          </p:nvPr>
        </p:nvSpPr>
        <p:spPr/>
        <p:txBody>
          <a:bodyPr/>
          <a:lstStyle/>
          <a:p>
            <a:pPr>
              <a:buFont typeface="Wingdings" charset="2"/>
              <a:buNone/>
              <a:defRPr/>
            </a:pPr>
            <a:endParaRPr lang="en-GB">
              <a:effectLst>
                <a:outerShdw blurRad="38100" dist="38100" dir="2700000" algn="tl">
                  <a:srgbClr val="8C0000"/>
                </a:outerShdw>
              </a:effectLst>
              <a:ea typeface="ＭＳ Ｐゴシック" charset="-128"/>
              <a:cs typeface="ＭＳ Ｐゴシック" charset="-128"/>
            </a:endParaRPr>
          </a:p>
        </p:txBody>
      </p:sp>
      <p:pic>
        <p:nvPicPr>
          <p:cNvPr id="527363" name="Picture 3" descr="tax_mone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7364" name="TextBox 4"/>
          <p:cNvSpPr txBox="1">
            <a:spLocks noChangeArrowheads="1"/>
          </p:cNvSpPr>
          <p:nvPr/>
        </p:nvSpPr>
        <p:spPr bwMode="auto">
          <a:xfrm>
            <a:off x="395288" y="0"/>
            <a:ext cx="2032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TW" altLang="en-US" b="1">
                <a:solidFill>
                  <a:srgbClr val="FFFFFF"/>
                </a:solidFill>
              </a:rPr>
              <a:t>恩典是</a:t>
            </a:r>
            <a:r>
              <a:rPr lang="en-US" altLang="zh-TW" b="1">
                <a:solidFill>
                  <a:srgbClr val="FFFFFF"/>
                </a:solidFill>
              </a:rPr>
              <a:t>…</a:t>
            </a:r>
            <a:endParaRPr lang="en-GB" altLang="zh-CN" b="1">
              <a:solidFill>
                <a:srgbClr val="FFFFFF"/>
              </a:solidFill>
            </a:endParaRPr>
          </a:p>
        </p:txBody>
      </p:sp>
      <p:sp>
        <p:nvSpPr>
          <p:cNvPr id="6" name="Text Placeholder 2"/>
          <p:cNvSpPr txBox="1">
            <a:spLocks/>
          </p:cNvSpPr>
          <p:nvPr/>
        </p:nvSpPr>
        <p:spPr bwMode="auto">
          <a:xfrm>
            <a:off x="2268538" y="620713"/>
            <a:ext cx="5183187" cy="5903912"/>
          </a:xfrm>
          <a:prstGeom prst="rect">
            <a:avLst/>
          </a:prstGeom>
          <a:noFill/>
          <a:ln w="9525">
            <a:noFill/>
            <a:miter lim="800000"/>
            <a:headEnd/>
            <a:tailEnd/>
          </a:ln>
          <a:effectLst/>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G</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od</a:t>
            </a:r>
            <a:r>
              <a:rPr lang="fr-FR"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s</a:t>
            </a:r>
          </a:p>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R</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iches</a:t>
            </a:r>
          </a:p>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A</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t</a:t>
            </a:r>
          </a:p>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C</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hrist</a:t>
            </a:r>
            <a:r>
              <a:rPr lang="fr-FR"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s</a:t>
            </a:r>
          </a:p>
          <a:p>
            <a:pPr>
              <a:spcBef>
                <a:spcPct val="20000"/>
              </a:spcBef>
              <a:buClr>
                <a:srgbClr val="FFCC66"/>
              </a:buClr>
              <a:buSzPct val="80000"/>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E</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xpense</a:t>
            </a:r>
          </a:p>
          <a:p>
            <a:pPr>
              <a:spcBef>
                <a:spcPct val="20000"/>
              </a:spcBef>
              <a:buClr>
                <a:srgbClr val="FFCC66"/>
              </a:buClr>
              <a:buSzPct val="80000"/>
              <a:defRPr/>
            </a:pPr>
            <a:r>
              <a:rPr lang="zh-CN" altLang="en-US" sz="4800" b="1">
                <a:solidFill>
                  <a:srgbClr val="161616"/>
                </a:solidFill>
              </a:rPr>
              <a:t>神借基督的犠牲而来的财富</a:t>
            </a:r>
            <a:endParaRPr lang="zh-CN" altLang="en-US" sz="4800" b="1">
              <a:solidFill>
                <a:srgbClr val="161616"/>
              </a:solidFill>
              <a:effectLst>
                <a:outerShdw blurRad="38100" dist="38100" dir="2700000" algn="tl">
                  <a:srgbClr val="FFFFFF"/>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7929785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29" name="Picture 4" descr="200751_Holy_Spir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7"/>
              </a:srgbClr>
            </a:outerShdw>
          </a:effectLst>
        </p:spPr>
        <p:txBody>
          <a:bodyPr/>
          <a:lstStyle/>
          <a:p>
            <a:pPr algn="l" eaLnBrk="1" hangingPunct="1">
              <a:defRPr/>
            </a:pPr>
            <a:r>
              <a:rPr lang="zh-CN" altLang="en-US" b="1">
                <a:solidFill>
                  <a:schemeClr val="tx1"/>
                </a:solidFill>
                <a:effectLst>
                  <a:outerShdw blurRad="38100" dist="38100" dir="2700000" algn="tl">
                    <a:srgbClr val="8C0000"/>
                  </a:outerShdw>
                </a:effectLst>
                <a:latin typeface="Tahoma" charset="0"/>
                <a:ea typeface="ＭＳ Ｐゴシック" charset="0"/>
                <a:cs typeface="ＭＳ Ｐゴシック" charset="0"/>
              </a:rPr>
              <a:t>不再定罪 </a:t>
            </a:r>
            <a:r>
              <a:rPr lang="en-US" altLang="zh-CN" b="1">
                <a:solidFill>
                  <a:schemeClr val="tx1"/>
                </a:solidFill>
                <a:effectLst>
                  <a:outerShdw blurRad="38100" dist="38100" dir="2700000" algn="tl">
                    <a:srgbClr val="8C0000"/>
                  </a:outerShdw>
                </a:effectLst>
                <a:latin typeface="Tahoma" charset="0"/>
                <a:ea typeface="ＭＳ Ｐゴシック" charset="0"/>
                <a:cs typeface="ＭＳ Ｐゴシック" charset="0"/>
              </a:rPr>
              <a:t>(8:1)!</a:t>
            </a:r>
            <a:endParaRPr lang="en-US" altLang="zh-CN" sz="3600" b="1">
              <a:solidFill>
                <a:schemeClr val="tx1"/>
              </a:solidFill>
              <a:effectLst>
                <a:outerShdw blurRad="38100" dist="38100" dir="2700000" algn="tl">
                  <a:srgbClr val="8C0000"/>
                </a:outerShdw>
              </a:effectLst>
              <a:latin typeface="Tahoma" charset="0"/>
              <a:ea typeface="ＭＳ Ｐゴシック" charset="0"/>
              <a:cs typeface="ＭＳ Ｐゴシック" charset="0"/>
            </a:endParaRPr>
          </a:p>
        </p:txBody>
      </p:sp>
      <p:sp>
        <p:nvSpPr>
          <p:cNvPr id="636931" name="Text Box 6"/>
          <p:cNvSpPr txBox="1">
            <a:spLocks noChangeArrowheads="1"/>
          </p:cNvSpPr>
          <p:nvPr/>
        </p:nvSpPr>
        <p:spPr bwMode="auto">
          <a:xfrm>
            <a:off x="8258175" y="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154b</a:t>
            </a:r>
          </a:p>
        </p:txBody>
      </p:sp>
    </p:spTree>
    <p:extLst>
      <p:ext uri="{BB962C8B-B14F-4D97-AF65-F5344CB8AC3E}">
        <p14:creationId xmlns:p14="http://schemas.microsoft.com/office/powerpoint/2010/main" val="12620915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2"/>
          <p:cNvPicPr>
            <a:picLocks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4003" name="Rectangle 3"/>
          <p:cNvSpPr>
            <a:spLocks noGrp="1" noChangeArrowheads="1"/>
          </p:cNvSpPr>
          <p:nvPr>
            <p:ph type="title" idx="4294967295"/>
          </p:nvPr>
        </p:nvSpPr>
        <p:spPr>
          <a:xfrm>
            <a:off x="152400" y="116632"/>
            <a:ext cx="8991600" cy="1143000"/>
          </a:xfrm>
          <a:effectLst>
            <a:outerShdw blurRad="63500" dist="35921" dir="2700000" algn="ctr" rotWithShape="0">
              <a:srgbClr val="000000"/>
            </a:outerShdw>
          </a:effectLst>
        </p:spPr>
        <p:txBody>
          <a:bodyPr/>
          <a:lstStyle/>
          <a:p>
            <a:pPr>
              <a:defRPr/>
            </a:pPr>
            <a:r>
              <a:rPr lang="zh-CN" altLang="en-US" sz="4800" b="1" u="sng">
                <a:solidFill>
                  <a:schemeClr val="tx1"/>
                </a:solidFill>
                <a:effectLst>
                  <a:outerShdw blurRad="38100" dist="38100" dir="2700000" algn="tl">
                    <a:srgbClr val="000000"/>
                  </a:outerShdw>
                </a:effectLst>
                <a:latin typeface="Arial" charset="0"/>
                <a:ea typeface="ＭＳ Ｐゴシック" charset="0"/>
                <a:cs typeface="Arial" charset="0"/>
              </a:rPr>
              <a:t>罗马书 </a:t>
            </a:r>
            <a:r>
              <a:rPr lang="en-US" altLang="zh-CN" sz="4800" b="1" u="sng">
                <a:solidFill>
                  <a:schemeClr val="tx1"/>
                </a:solidFill>
                <a:effectLst>
                  <a:outerShdw blurRad="38100" dist="38100" dir="2700000" algn="tl">
                    <a:srgbClr val="000000"/>
                  </a:outerShdw>
                </a:effectLst>
                <a:latin typeface="Arial" charset="0"/>
                <a:ea typeface="ＭＳ Ｐゴシック" charset="0"/>
                <a:cs typeface="Arial" charset="0"/>
              </a:rPr>
              <a:t>8</a:t>
            </a:r>
            <a:r>
              <a:rPr lang="zh-CN" altLang="en-US" sz="4800" b="1" u="sng">
                <a:solidFill>
                  <a:schemeClr val="tx1"/>
                </a:solidFill>
                <a:effectLst>
                  <a:outerShdw blurRad="38100" dist="38100" dir="2700000" algn="tl">
                    <a:srgbClr val="000000"/>
                  </a:outerShdw>
                </a:effectLst>
                <a:latin typeface="Arial" charset="0"/>
                <a:ea typeface="ＭＳ Ｐゴシック" charset="0"/>
                <a:cs typeface="Arial" charset="0"/>
              </a:rPr>
              <a:t>章中的保障</a:t>
            </a:r>
            <a:endParaRPr lang="zh-CN" altLang="en-US" sz="5400">
              <a:effectLst>
                <a:outerShdw blurRad="38100" dist="38100" dir="2700000" algn="tl">
                  <a:srgbClr val="FFFFFF"/>
                </a:outerShdw>
              </a:effectLst>
              <a:latin typeface="Arial" charset="0"/>
              <a:ea typeface="ＭＳ Ｐゴシック" charset="0"/>
              <a:cs typeface="Arial" charset="0"/>
            </a:endParaRPr>
          </a:p>
        </p:txBody>
      </p:sp>
      <p:sp>
        <p:nvSpPr>
          <p:cNvPr id="654339"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lvl="2" eaLnBrk="1" hangingPunct="1"/>
            <a:endParaRPr lang="zh-CN" altLang="en-US" sz="2400">
              <a:solidFill>
                <a:srgbClr val="FFFFFF"/>
              </a:solidFill>
              <a:latin typeface="Arial" charset="0"/>
              <a:ea typeface="ＭＳ Ｐゴシック" charset="0"/>
              <a:cs typeface="ＭＳ Ｐゴシック" charset="0"/>
            </a:endParaRPr>
          </a:p>
          <a:p>
            <a:pPr eaLnBrk="1" hangingPunct="1"/>
            <a:endParaRPr lang="zh-CN" altLang="en-US" sz="2400">
              <a:solidFill>
                <a:srgbClr val="FFFFFF"/>
              </a:solidFill>
              <a:latin typeface="Arial" charset="0"/>
              <a:ea typeface="ＭＳ Ｐゴシック" charset="0"/>
              <a:cs typeface="ＭＳ Ｐゴシック" charset="0"/>
            </a:endParaRPr>
          </a:p>
          <a:p>
            <a:pPr eaLnBrk="1" hangingPunct="1"/>
            <a:endParaRPr lang="zh-CN" altLang="en-US" sz="2400">
              <a:solidFill>
                <a:srgbClr val="FFFFFF"/>
              </a:solidFill>
              <a:latin typeface="Arial" charset="0"/>
              <a:ea typeface="ＭＳ Ｐゴシック" charset="0"/>
              <a:cs typeface="ＭＳ Ｐゴシック" charset="0"/>
            </a:endParaRPr>
          </a:p>
        </p:txBody>
      </p:sp>
      <p:sp>
        <p:nvSpPr>
          <p:cNvPr id="384005" name="Text Box 5"/>
          <p:cNvSpPr txBox="1">
            <a:spLocks noChangeArrowheads="1"/>
          </p:cNvSpPr>
          <p:nvPr/>
        </p:nvSpPr>
        <p:spPr bwMode="auto">
          <a:xfrm>
            <a:off x="381000" y="1305000"/>
            <a:ext cx="8763000" cy="5509200"/>
          </a:xfrm>
          <a:prstGeom prst="rect">
            <a:avLst/>
          </a:prstGeom>
          <a:noFill/>
          <a:ln w="9525">
            <a:noFill/>
            <a:miter lim="800000"/>
            <a:headEnd/>
            <a:tailEnd/>
          </a:ln>
          <a:effectLst/>
        </p:spPr>
        <p:txBody>
          <a:bodyPr>
            <a:spAutoFit/>
          </a:bodyPr>
          <a:lstStyle>
            <a:lvl1pPr marL="280988" indent="-280988"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我们不再定罪了 </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(8:1)</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我们脱离罪和死的律了 </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(8:2)</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我们拥有基督的灵了</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(8:9) </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圣灵将赐我们荣耀的身体</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(8:11)</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我们被接纳进入神的家</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(8:14, 16, 17, 21, 23)</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我们的身体将要得赎</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(8:23)</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我们所盼望的将会成就</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(8:24-25)</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我们预先定下效法基督的模样</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(8:29)</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所有预先定下得救的人将得荣耀</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(8:30)</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没有什么能使我们与神的爱隔绝</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(8:35-39)</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我们已经得胜有余</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(8:37)</a:t>
            </a:r>
          </a:p>
        </p:txBody>
      </p:sp>
      <p:sp>
        <p:nvSpPr>
          <p:cNvPr id="654341" name="Text Box 6"/>
          <p:cNvSpPr txBox="1">
            <a:spLocks noChangeArrowheads="1"/>
          </p:cNvSpPr>
          <p:nvPr/>
        </p:nvSpPr>
        <p:spPr bwMode="auto">
          <a:xfrm>
            <a:off x="8229600" y="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154b</a:t>
            </a:r>
          </a:p>
        </p:txBody>
      </p:sp>
    </p:spTree>
    <p:extLst>
      <p:ext uri="{BB962C8B-B14F-4D97-AF65-F5344CB8AC3E}">
        <p14:creationId xmlns:p14="http://schemas.microsoft.com/office/powerpoint/2010/main" val="26359555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idx="4294967295"/>
          </p:nvPr>
        </p:nvSpPr>
        <p:spPr>
          <a:xfrm>
            <a:off x="1524000" y="685800"/>
            <a:ext cx="7010400" cy="762000"/>
          </a:xfrm>
          <a:solidFill>
            <a:schemeClr val="tx2"/>
          </a:solidFill>
        </p:spPr>
        <p:txBody>
          <a:bodyPr/>
          <a:lstStyle/>
          <a:p>
            <a:pPr eaLnBrk="1" hangingPunct="1"/>
            <a:r>
              <a:rPr lang="zh-CN" altLang="en-US" sz="3600" b="1">
                <a:solidFill>
                  <a:schemeClr val="bg1"/>
                </a:solidFill>
                <a:latin typeface="Arial" charset="0"/>
                <a:ea typeface="ＭＳ Ｐゴシック" charset="0"/>
                <a:cs typeface="Times New Roman" charset="0"/>
              </a:rPr>
              <a:t>救恩的三个阶段</a:t>
            </a:r>
            <a:r>
              <a:rPr lang="en-US" altLang="zh-CN" sz="3600" b="1">
                <a:solidFill>
                  <a:schemeClr val="bg1"/>
                </a:solidFill>
                <a:latin typeface="Arial" charset="0"/>
                <a:ea typeface="ＭＳ Ｐゴシック" charset="0"/>
                <a:cs typeface="Times New Roman" charset="0"/>
              </a:rPr>
              <a:t> </a:t>
            </a:r>
          </a:p>
        </p:txBody>
      </p:sp>
      <p:grpSp>
        <p:nvGrpSpPr>
          <p:cNvPr id="656387" name="Group 4"/>
          <p:cNvGrpSpPr>
            <a:grpSpLocks/>
          </p:cNvGrpSpPr>
          <p:nvPr/>
        </p:nvGrpSpPr>
        <p:grpSpPr bwMode="auto">
          <a:xfrm>
            <a:off x="0" y="1447800"/>
            <a:ext cx="7696200" cy="4729163"/>
            <a:chOff x="-3" y="631"/>
            <a:chExt cx="3791" cy="2883"/>
          </a:xfrm>
        </p:grpSpPr>
        <p:grpSp>
          <p:nvGrpSpPr>
            <p:cNvPr id="656393" name="Group 5"/>
            <p:cNvGrpSpPr>
              <a:grpSpLocks/>
            </p:cNvGrpSpPr>
            <p:nvPr/>
          </p:nvGrpSpPr>
          <p:grpSpPr bwMode="auto">
            <a:xfrm>
              <a:off x="-3" y="634"/>
              <a:ext cx="3791" cy="2877"/>
              <a:chOff x="-3" y="634"/>
              <a:chExt cx="3791" cy="2877"/>
            </a:xfrm>
          </p:grpSpPr>
          <p:grpSp>
            <p:nvGrpSpPr>
              <p:cNvPr id="656395" name="Group 6"/>
              <p:cNvGrpSpPr>
                <a:grpSpLocks/>
              </p:cNvGrpSpPr>
              <p:nvPr/>
            </p:nvGrpSpPr>
            <p:grpSpPr bwMode="auto">
              <a:xfrm>
                <a:off x="-3" y="634"/>
                <a:ext cx="601" cy="518"/>
                <a:chOff x="-3" y="634"/>
                <a:chExt cx="601" cy="518"/>
              </a:xfrm>
            </p:grpSpPr>
            <p:sp>
              <p:nvSpPr>
                <p:cNvPr id="656453" name="Rectangle 7"/>
                <p:cNvSpPr>
                  <a:spLocks noChangeArrowheads="1"/>
                </p:cNvSpPr>
                <p:nvPr/>
              </p:nvSpPr>
              <p:spPr bwMode="auto">
                <a:xfrm>
                  <a:off x="-3" y="634"/>
                  <a:ext cx="601" cy="5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dirty="0">
                      <a:solidFill>
                        <a:srgbClr val="FFFFFF"/>
                      </a:solidFill>
                      <a:latin typeface="Arial"/>
                      <a:ea typeface="ＭＳ Ｐゴシック" charset="0"/>
                      <a:cs typeface="ＭＳ Ｐゴシック" charset="0"/>
                    </a:rPr>
                    <a:t>阶段</a:t>
                  </a:r>
                </a:p>
              </p:txBody>
            </p:sp>
            <p:sp>
              <p:nvSpPr>
                <p:cNvPr id="656454" name="Rectangle 8"/>
                <p:cNvSpPr>
                  <a:spLocks noChangeArrowheads="1"/>
                </p:cNvSpPr>
                <p:nvPr/>
              </p:nvSpPr>
              <p:spPr bwMode="auto">
                <a:xfrm>
                  <a:off x="0" y="634"/>
                  <a:ext cx="590"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6" name="Group 9"/>
              <p:cNvGrpSpPr>
                <a:grpSpLocks/>
              </p:cNvGrpSpPr>
              <p:nvPr/>
            </p:nvGrpSpPr>
            <p:grpSpPr bwMode="auto">
              <a:xfrm>
                <a:off x="590" y="634"/>
                <a:ext cx="590" cy="518"/>
                <a:chOff x="590" y="634"/>
                <a:chExt cx="590" cy="518"/>
              </a:xfrm>
            </p:grpSpPr>
            <p:sp>
              <p:nvSpPr>
                <p:cNvPr id="656451" name="Rectangle 10"/>
                <p:cNvSpPr>
                  <a:spLocks noChangeArrowheads="1"/>
                </p:cNvSpPr>
                <p:nvPr/>
              </p:nvSpPr>
              <p:spPr bwMode="auto">
                <a:xfrm>
                  <a:off x="633" y="634"/>
                  <a:ext cx="50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p:txBody>
            </p:sp>
            <p:sp>
              <p:nvSpPr>
                <p:cNvPr id="656452" name="Rectangle 11"/>
                <p:cNvSpPr>
                  <a:spLocks noChangeArrowheads="1"/>
                </p:cNvSpPr>
                <p:nvPr/>
              </p:nvSpPr>
              <p:spPr bwMode="auto">
                <a:xfrm>
                  <a:off x="590" y="634"/>
                  <a:ext cx="590"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7" name="Group 12"/>
              <p:cNvGrpSpPr>
                <a:grpSpLocks/>
              </p:cNvGrpSpPr>
              <p:nvPr/>
            </p:nvGrpSpPr>
            <p:grpSpPr bwMode="auto">
              <a:xfrm>
                <a:off x="1180" y="634"/>
                <a:ext cx="1166" cy="518"/>
                <a:chOff x="1180" y="634"/>
                <a:chExt cx="1166" cy="518"/>
              </a:xfrm>
            </p:grpSpPr>
            <p:sp>
              <p:nvSpPr>
                <p:cNvPr id="656449" name="Rectangle 13"/>
                <p:cNvSpPr>
                  <a:spLocks noChangeArrowheads="1"/>
                </p:cNvSpPr>
                <p:nvPr/>
              </p:nvSpPr>
              <p:spPr bwMode="auto">
                <a:xfrm>
                  <a:off x="1198" y="634"/>
                  <a:ext cx="1126" cy="5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从罪中释放出来</a:t>
                  </a:r>
                </a:p>
              </p:txBody>
            </p:sp>
            <p:sp>
              <p:nvSpPr>
                <p:cNvPr id="656450" name="Rectangle 14"/>
                <p:cNvSpPr>
                  <a:spLocks noChangeArrowheads="1"/>
                </p:cNvSpPr>
                <p:nvPr/>
              </p:nvSpPr>
              <p:spPr bwMode="auto">
                <a:xfrm>
                  <a:off x="1180" y="634"/>
                  <a:ext cx="1166"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8" name="Group 15"/>
              <p:cNvGrpSpPr>
                <a:grpSpLocks/>
              </p:cNvGrpSpPr>
              <p:nvPr/>
            </p:nvGrpSpPr>
            <p:grpSpPr bwMode="auto">
              <a:xfrm>
                <a:off x="2346" y="634"/>
                <a:ext cx="590" cy="518"/>
                <a:chOff x="2346" y="634"/>
                <a:chExt cx="590" cy="518"/>
              </a:xfrm>
            </p:grpSpPr>
            <p:sp>
              <p:nvSpPr>
                <p:cNvPr id="656447" name="Rectangle 16"/>
                <p:cNvSpPr>
                  <a:spLocks noChangeArrowheads="1"/>
                </p:cNvSpPr>
                <p:nvPr/>
              </p:nvSpPr>
              <p:spPr bwMode="auto">
                <a:xfrm>
                  <a:off x="2362" y="634"/>
                  <a:ext cx="563" cy="5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时间</a:t>
                  </a:r>
                </a:p>
              </p:txBody>
            </p:sp>
            <p:sp>
              <p:nvSpPr>
                <p:cNvPr id="656448" name="Rectangle 17"/>
                <p:cNvSpPr>
                  <a:spLocks noChangeArrowheads="1"/>
                </p:cNvSpPr>
                <p:nvPr/>
              </p:nvSpPr>
              <p:spPr bwMode="auto">
                <a:xfrm>
                  <a:off x="2346" y="634"/>
                  <a:ext cx="590"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9" name="Group 18"/>
              <p:cNvGrpSpPr>
                <a:grpSpLocks/>
              </p:cNvGrpSpPr>
              <p:nvPr/>
            </p:nvGrpSpPr>
            <p:grpSpPr bwMode="auto">
              <a:xfrm>
                <a:off x="2936" y="634"/>
                <a:ext cx="852" cy="518"/>
                <a:chOff x="2936" y="634"/>
                <a:chExt cx="852" cy="518"/>
              </a:xfrm>
            </p:grpSpPr>
            <p:sp>
              <p:nvSpPr>
                <p:cNvPr id="656445" name="Rectangle 19"/>
                <p:cNvSpPr>
                  <a:spLocks noChangeArrowheads="1"/>
                </p:cNvSpPr>
                <p:nvPr/>
              </p:nvSpPr>
              <p:spPr bwMode="auto">
                <a:xfrm>
                  <a:off x="2962" y="634"/>
                  <a:ext cx="826" cy="5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教义 </a:t>
                  </a:r>
                  <a:r>
                    <a:rPr lang="en-US" altLang="zh-CN" sz="2000" b="1">
                      <a:solidFill>
                        <a:srgbClr val="FFFFFF"/>
                      </a:solidFill>
                      <a:latin typeface="Arial"/>
                      <a:ea typeface="SimSun" charset="0"/>
                      <a:cs typeface="Times New Roman" charset="0"/>
                    </a:rPr>
                    <a:t>. . .</a:t>
                  </a:r>
                  <a:endParaRPr lang="en-US" altLang="zh-CN" sz="2000" b="1">
                    <a:solidFill>
                      <a:srgbClr val="FFFFFF"/>
                    </a:solidFill>
                    <a:latin typeface="Arial"/>
                    <a:ea typeface="SimSun" charset="0"/>
                    <a:cs typeface="Arial" charset="0"/>
                  </a:endParaRPr>
                </a:p>
              </p:txBody>
            </p:sp>
            <p:sp>
              <p:nvSpPr>
                <p:cNvPr id="656446" name="Rectangle 20"/>
                <p:cNvSpPr>
                  <a:spLocks noChangeArrowheads="1"/>
                </p:cNvSpPr>
                <p:nvPr/>
              </p:nvSpPr>
              <p:spPr bwMode="auto">
                <a:xfrm>
                  <a:off x="2936" y="634"/>
                  <a:ext cx="849"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0" name="Group 21"/>
              <p:cNvGrpSpPr>
                <a:grpSpLocks/>
              </p:cNvGrpSpPr>
              <p:nvPr/>
            </p:nvGrpSpPr>
            <p:grpSpPr bwMode="auto">
              <a:xfrm>
                <a:off x="0" y="1152"/>
                <a:ext cx="590" cy="863"/>
                <a:chOff x="0" y="1152"/>
                <a:chExt cx="590" cy="863"/>
              </a:xfrm>
            </p:grpSpPr>
            <p:sp>
              <p:nvSpPr>
                <p:cNvPr id="656443" name="Rectangle 22"/>
                <p:cNvSpPr>
                  <a:spLocks noChangeArrowheads="1"/>
                </p:cNvSpPr>
                <p:nvPr/>
              </p:nvSpPr>
              <p:spPr bwMode="auto">
                <a:xfrm>
                  <a:off x="43" y="1152"/>
                  <a:ext cx="50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过去</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44" name="Rectangle 23"/>
                <p:cNvSpPr>
                  <a:spLocks noChangeArrowheads="1"/>
                </p:cNvSpPr>
                <p:nvPr/>
              </p:nvSpPr>
              <p:spPr bwMode="auto">
                <a:xfrm>
                  <a:off x="0" y="1152"/>
                  <a:ext cx="59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1" name="Group 24"/>
              <p:cNvGrpSpPr>
                <a:grpSpLocks/>
              </p:cNvGrpSpPr>
              <p:nvPr/>
            </p:nvGrpSpPr>
            <p:grpSpPr bwMode="auto">
              <a:xfrm>
                <a:off x="590" y="1152"/>
                <a:ext cx="590" cy="863"/>
                <a:chOff x="590" y="1152"/>
                <a:chExt cx="590" cy="863"/>
              </a:xfrm>
            </p:grpSpPr>
            <p:sp>
              <p:nvSpPr>
                <p:cNvPr id="656441" name="Rectangle 25"/>
                <p:cNvSpPr>
                  <a:spLocks noChangeArrowheads="1"/>
                </p:cNvSpPr>
                <p:nvPr/>
              </p:nvSpPr>
              <p:spPr bwMode="auto">
                <a:xfrm>
                  <a:off x="633" y="1152"/>
                  <a:ext cx="50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我已经   得救了</a:t>
                  </a:r>
                  <a:endParaRPr lang="en-US" altLang="zh-CN" sz="2000" b="1">
                    <a:solidFill>
                      <a:srgbClr val="FFFFFF"/>
                    </a:solidFill>
                    <a:latin typeface="Arial"/>
                    <a:ea typeface="SimSun" charset="0"/>
                    <a:cs typeface="Arial" charset="0"/>
                  </a:endParaRPr>
                </a:p>
              </p:txBody>
            </p:sp>
            <p:sp>
              <p:nvSpPr>
                <p:cNvPr id="656442" name="Rectangle 26"/>
                <p:cNvSpPr>
                  <a:spLocks noChangeArrowheads="1"/>
                </p:cNvSpPr>
                <p:nvPr/>
              </p:nvSpPr>
              <p:spPr bwMode="auto">
                <a:xfrm>
                  <a:off x="590" y="1152"/>
                  <a:ext cx="59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2" name="Group 27"/>
              <p:cNvGrpSpPr>
                <a:grpSpLocks/>
              </p:cNvGrpSpPr>
              <p:nvPr/>
            </p:nvGrpSpPr>
            <p:grpSpPr bwMode="auto">
              <a:xfrm>
                <a:off x="1180" y="1152"/>
                <a:ext cx="1211" cy="906"/>
                <a:chOff x="1180" y="1152"/>
                <a:chExt cx="1211" cy="906"/>
              </a:xfrm>
            </p:grpSpPr>
            <p:sp>
              <p:nvSpPr>
                <p:cNvPr id="656439" name="Rectangle 28"/>
                <p:cNvSpPr>
                  <a:spLocks noChangeArrowheads="1"/>
                </p:cNvSpPr>
                <p:nvPr/>
              </p:nvSpPr>
              <p:spPr bwMode="auto">
                <a:xfrm>
                  <a:off x="1223" y="1195"/>
                  <a:ext cx="116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dirty="0">
                      <a:solidFill>
                        <a:srgbClr val="FFFFFF"/>
                      </a:solidFill>
                      <a:latin typeface="Arial"/>
                      <a:ea typeface="ＭＳ Ｐゴシック" charset="0"/>
                      <a:cs typeface="ＭＳ Ｐゴシック" charset="0"/>
                    </a:rPr>
                    <a:t>审判</a:t>
                  </a:r>
                  <a:r>
                    <a:rPr lang="en-US" altLang="zh-CN" sz="2000" b="1" dirty="0">
                      <a:solidFill>
                        <a:srgbClr val="FFFFFF"/>
                      </a:solidFill>
                      <a:latin typeface="Arial"/>
                      <a:ea typeface="SimSun" charset="0"/>
                      <a:cs typeface="Times New Roman" charset="0"/>
                    </a:rPr>
                    <a:t>—</a:t>
                  </a:r>
                  <a:r>
                    <a:rPr lang="zh-CN" altLang="en-US" sz="2000" b="1" dirty="0">
                      <a:solidFill>
                        <a:srgbClr val="FFFFFF"/>
                      </a:solidFill>
                      <a:latin typeface="Arial"/>
                      <a:ea typeface="ＭＳ Ｐゴシック" charset="0"/>
                      <a:cs typeface="ＭＳ Ｐゴシック" charset="0"/>
                    </a:rPr>
                    <a:t>借着他的死 </a:t>
                  </a:r>
                  <a:r>
                    <a:rPr lang="en-US" altLang="zh-CN" sz="2000" b="1" dirty="0">
                      <a:solidFill>
                        <a:srgbClr val="FFFFFF"/>
                      </a:solidFill>
                      <a:latin typeface="Arial"/>
                      <a:ea typeface="SimSun" charset="0"/>
                      <a:cs typeface="Times New Roman" charset="0"/>
                    </a:rPr>
                    <a:t>(3:21-24)</a:t>
                  </a:r>
                </a:p>
                <a:p>
                  <a:pPr algn="ctr" eaLnBrk="0" hangingPunct="0"/>
                  <a:r>
                    <a:rPr lang="zh-CN" altLang="en-US" sz="2000" b="1" dirty="0">
                      <a:solidFill>
                        <a:srgbClr val="FFFFFF"/>
                      </a:solidFill>
                      <a:latin typeface="Arial"/>
                      <a:ea typeface="ＭＳ Ｐゴシック" charset="0"/>
                      <a:cs typeface="ＭＳ Ｐゴシック" charset="0"/>
                    </a:rPr>
                    <a:t>基督掌权</a:t>
                  </a:r>
                  <a:r>
                    <a:rPr lang="en-US" altLang="zh-CN" sz="2000" b="1" dirty="0">
                      <a:solidFill>
                        <a:srgbClr val="FFFFFF"/>
                      </a:solidFill>
                      <a:latin typeface="Arial"/>
                      <a:ea typeface="SimSun" charset="0"/>
                      <a:cs typeface="Times New Roman" charset="0"/>
                    </a:rPr>
                    <a:t>—</a:t>
                  </a:r>
                  <a:r>
                    <a:rPr lang="zh-CN" altLang="en-US" sz="2000" b="1" dirty="0">
                      <a:solidFill>
                        <a:srgbClr val="FFFFFF"/>
                      </a:solidFill>
                      <a:latin typeface="Arial"/>
                      <a:ea typeface="ＭＳ Ｐゴシック" charset="0"/>
                      <a:cs typeface="ＭＳ Ｐゴシック" charset="0"/>
                    </a:rPr>
                    <a:t>借着我的死</a:t>
                  </a:r>
                  <a:r>
                    <a:rPr lang="en-US" altLang="zh-CN" sz="2000" b="1" dirty="0">
                      <a:solidFill>
                        <a:srgbClr val="FFFFFF"/>
                      </a:solidFill>
                      <a:latin typeface="Arial"/>
                      <a:ea typeface="SimSun" charset="0"/>
                      <a:cs typeface="Times New Roman" charset="0"/>
                    </a:rPr>
                    <a:t>(6:3-7)</a:t>
                  </a:r>
                  <a:endParaRPr lang="en-US" altLang="zh-CN" sz="2000" b="1" dirty="0">
                    <a:solidFill>
                      <a:srgbClr val="FFFFFF"/>
                    </a:solidFill>
                    <a:latin typeface="Arial"/>
                    <a:ea typeface="SimSun" charset="0"/>
                    <a:cs typeface="Arial" charset="0"/>
                  </a:endParaRPr>
                </a:p>
              </p:txBody>
            </p:sp>
            <p:sp>
              <p:nvSpPr>
                <p:cNvPr id="656440" name="Rectangle 29"/>
                <p:cNvSpPr>
                  <a:spLocks noChangeArrowheads="1"/>
                </p:cNvSpPr>
                <p:nvPr/>
              </p:nvSpPr>
              <p:spPr bwMode="auto">
                <a:xfrm>
                  <a:off x="1180" y="1152"/>
                  <a:ext cx="116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3" name="Group 30"/>
              <p:cNvGrpSpPr>
                <a:grpSpLocks/>
              </p:cNvGrpSpPr>
              <p:nvPr/>
            </p:nvGrpSpPr>
            <p:grpSpPr bwMode="auto">
              <a:xfrm>
                <a:off x="2346" y="1093"/>
                <a:ext cx="590" cy="922"/>
                <a:chOff x="2346" y="1093"/>
                <a:chExt cx="590" cy="922"/>
              </a:xfrm>
            </p:grpSpPr>
            <p:sp>
              <p:nvSpPr>
                <p:cNvPr id="656437" name="Rectangle 31"/>
                <p:cNvSpPr>
                  <a:spLocks noChangeArrowheads="1"/>
                </p:cNvSpPr>
                <p:nvPr/>
              </p:nvSpPr>
              <p:spPr bwMode="auto">
                <a:xfrm>
                  <a:off x="2362" y="1093"/>
                  <a:ext cx="573"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当我接受基督耶稣时</a:t>
                  </a:r>
                </a:p>
              </p:txBody>
            </p:sp>
            <p:sp>
              <p:nvSpPr>
                <p:cNvPr id="656438" name="Rectangle 32"/>
                <p:cNvSpPr>
                  <a:spLocks noChangeArrowheads="1"/>
                </p:cNvSpPr>
                <p:nvPr/>
              </p:nvSpPr>
              <p:spPr bwMode="auto">
                <a:xfrm>
                  <a:off x="2346" y="1152"/>
                  <a:ext cx="59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4" name="Group 33"/>
              <p:cNvGrpSpPr>
                <a:grpSpLocks/>
              </p:cNvGrpSpPr>
              <p:nvPr/>
            </p:nvGrpSpPr>
            <p:grpSpPr bwMode="auto">
              <a:xfrm>
                <a:off x="2887" y="1152"/>
                <a:ext cx="901" cy="863"/>
                <a:chOff x="2887" y="1152"/>
                <a:chExt cx="901" cy="863"/>
              </a:xfrm>
            </p:grpSpPr>
            <p:sp>
              <p:nvSpPr>
                <p:cNvPr id="656435" name="Rectangle 34"/>
                <p:cNvSpPr>
                  <a:spLocks noChangeArrowheads="1"/>
                </p:cNvSpPr>
                <p:nvPr/>
              </p:nvSpPr>
              <p:spPr bwMode="auto">
                <a:xfrm>
                  <a:off x="2887" y="1152"/>
                  <a:ext cx="901"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公义</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36" name="Rectangle 35"/>
                <p:cNvSpPr>
                  <a:spLocks noChangeArrowheads="1"/>
                </p:cNvSpPr>
                <p:nvPr/>
              </p:nvSpPr>
              <p:spPr bwMode="auto">
                <a:xfrm>
                  <a:off x="2936" y="1152"/>
                  <a:ext cx="849"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5" name="Group 36"/>
              <p:cNvGrpSpPr>
                <a:grpSpLocks/>
              </p:cNvGrpSpPr>
              <p:nvPr/>
            </p:nvGrpSpPr>
            <p:grpSpPr bwMode="auto">
              <a:xfrm>
                <a:off x="0" y="2015"/>
                <a:ext cx="590" cy="748"/>
                <a:chOff x="0" y="2015"/>
                <a:chExt cx="590" cy="748"/>
              </a:xfrm>
            </p:grpSpPr>
            <p:sp>
              <p:nvSpPr>
                <p:cNvPr id="656433" name="Rectangle 37"/>
                <p:cNvSpPr>
                  <a:spLocks noChangeArrowheads="1"/>
                </p:cNvSpPr>
                <p:nvPr/>
              </p:nvSpPr>
              <p:spPr bwMode="auto">
                <a:xfrm>
                  <a:off x="43" y="2015"/>
                  <a:ext cx="50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现在</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34" name="Rectangle 38"/>
                <p:cNvSpPr>
                  <a:spLocks noChangeArrowheads="1"/>
                </p:cNvSpPr>
                <p:nvPr/>
              </p:nvSpPr>
              <p:spPr bwMode="auto">
                <a:xfrm>
                  <a:off x="0" y="2015"/>
                  <a:ext cx="59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6" name="Group 39"/>
              <p:cNvGrpSpPr>
                <a:grpSpLocks/>
              </p:cNvGrpSpPr>
              <p:nvPr/>
            </p:nvGrpSpPr>
            <p:grpSpPr bwMode="auto">
              <a:xfrm>
                <a:off x="590" y="2015"/>
                <a:ext cx="590" cy="748"/>
                <a:chOff x="590" y="2015"/>
                <a:chExt cx="590" cy="748"/>
              </a:xfrm>
            </p:grpSpPr>
            <p:sp>
              <p:nvSpPr>
                <p:cNvPr id="656431" name="Rectangle 40"/>
                <p:cNvSpPr>
                  <a:spLocks noChangeArrowheads="1"/>
                </p:cNvSpPr>
                <p:nvPr/>
              </p:nvSpPr>
              <p:spPr bwMode="auto">
                <a:xfrm>
                  <a:off x="633" y="2015"/>
                  <a:ext cx="50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我现在已得救</a:t>
                  </a:r>
                  <a:endParaRPr lang="en-US" altLang="zh-CN" sz="2000" b="1">
                    <a:solidFill>
                      <a:srgbClr val="FFFFFF"/>
                    </a:solidFill>
                    <a:latin typeface="Arial"/>
                    <a:ea typeface="SimSun" charset="0"/>
                    <a:cs typeface="Arial" charset="0"/>
                  </a:endParaRPr>
                </a:p>
              </p:txBody>
            </p:sp>
            <p:sp>
              <p:nvSpPr>
                <p:cNvPr id="656432" name="Rectangle 41"/>
                <p:cNvSpPr>
                  <a:spLocks noChangeArrowheads="1"/>
                </p:cNvSpPr>
                <p:nvPr/>
              </p:nvSpPr>
              <p:spPr bwMode="auto">
                <a:xfrm>
                  <a:off x="590" y="2015"/>
                  <a:ext cx="59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7" name="Group 42"/>
              <p:cNvGrpSpPr>
                <a:grpSpLocks/>
              </p:cNvGrpSpPr>
              <p:nvPr/>
            </p:nvGrpSpPr>
            <p:grpSpPr bwMode="auto">
              <a:xfrm>
                <a:off x="1180" y="2015"/>
                <a:ext cx="1166" cy="748"/>
                <a:chOff x="1180" y="2015"/>
                <a:chExt cx="1166" cy="748"/>
              </a:xfrm>
            </p:grpSpPr>
            <p:sp>
              <p:nvSpPr>
                <p:cNvPr id="656429" name="Rectangle 43"/>
                <p:cNvSpPr>
                  <a:spLocks noChangeArrowheads="1"/>
                </p:cNvSpPr>
                <p:nvPr/>
              </p:nvSpPr>
              <p:spPr bwMode="auto">
                <a:xfrm>
                  <a:off x="1223" y="2059"/>
                  <a:ext cx="1080" cy="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dirty="0">
                      <a:solidFill>
                        <a:srgbClr val="FFFFFF"/>
                      </a:solidFill>
                      <a:latin typeface="Arial"/>
                      <a:ea typeface="ＭＳ Ｐゴシック" charset="0"/>
                      <a:cs typeface="ＭＳ Ｐゴシック" charset="0"/>
                    </a:rPr>
                    <a:t>能力</a:t>
                  </a:r>
                  <a:r>
                    <a:rPr lang="en-US" altLang="zh-CN" sz="2000" b="1" dirty="0">
                      <a:solidFill>
                        <a:srgbClr val="FFFFFF"/>
                      </a:solidFill>
                      <a:latin typeface="Arial"/>
                      <a:ea typeface="SimSun" charset="0"/>
                      <a:cs typeface="Times New Roman" charset="0"/>
                    </a:rPr>
                    <a:t>—</a:t>
                  </a:r>
                  <a:r>
                    <a:rPr lang="zh-CN" altLang="en-US" sz="2000" b="1" dirty="0">
                      <a:solidFill>
                        <a:srgbClr val="FFFFFF"/>
                      </a:solidFill>
                      <a:latin typeface="Arial"/>
                      <a:ea typeface="ＭＳ Ｐゴシック" charset="0"/>
                      <a:cs typeface="ＭＳ Ｐゴシック" charset="0"/>
                    </a:rPr>
                    <a:t>借着圣灵内住</a:t>
                  </a:r>
                  <a:r>
                    <a:rPr lang="en-US" altLang="zh-CN" sz="2000" b="1" dirty="0">
                      <a:solidFill>
                        <a:srgbClr val="FFFFFF"/>
                      </a:solidFill>
                      <a:latin typeface="Arial"/>
                      <a:ea typeface="SimSun" charset="0"/>
                      <a:cs typeface="Times New Roman" charset="0"/>
                    </a:rPr>
                    <a:t> </a:t>
                  </a:r>
                </a:p>
                <a:p>
                  <a:pPr algn="ctr" eaLnBrk="0" hangingPunct="0"/>
                  <a:r>
                    <a:rPr lang="en-US" altLang="zh-CN" sz="2000" b="1" dirty="0">
                      <a:solidFill>
                        <a:srgbClr val="FFFFFF"/>
                      </a:solidFill>
                      <a:latin typeface="Arial"/>
                      <a:ea typeface="SimSun" charset="0"/>
                      <a:cs typeface="Times New Roman" charset="0"/>
                    </a:rPr>
                    <a:t>(8:2-14)</a:t>
                  </a:r>
                  <a:endParaRPr lang="en-US" altLang="zh-CN" sz="2000" b="1" dirty="0">
                    <a:solidFill>
                      <a:srgbClr val="FFFFFF"/>
                    </a:solidFill>
                    <a:latin typeface="Arial"/>
                    <a:ea typeface="SimSun" charset="0"/>
                    <a:cs typeface="Arial" charset="0"/>
                  </a:endParaRPr>
                </a:p>
              </p:txBody>
            </p:sp>
            <p:sp>
              <p:nvSpPr>
                <p:cNvPr id="656430" name="Rectangle 44"/>
                <p:cNvSpPr>
                  <a:spLocks noChangeArrowheads="1"/>
                </p:cNvSpPr>
                <p:nvPr/>
              </p:nvSpPr>
              <p:spPr bwMode="auto">
                <a:xfrm>
                  <a:off x="1180" y="2015"/>
                  <a:ext cx="116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8" name="Group 45"/>
              <p:cNvGrpSpPr>
                <a:grpSpLocks/>
              </p:cNvGrpSpPr>
              <p:nvPr/>
            </p:nvGrpSpPr>
            <p:grpSpPr bwMode="auto">
              <a:xfrm>
                <a:off x="2346" y="1956"/>
                <a:ext cx="590" cy="807"/>
                <a:chOff x="2346" y="1956"/>
                <a:chExt cx="590" cy="807"/>
              </a:xfrm>
            </p:grpSpPr>
            <p:sp>
              <p:nvSpPr>
                <p:cNvPr id="656427" name="Rectangle 46"/>
                <p:cNvSpPr>
                  <a:spLocks noChangeArrowheads="1"/>
                </p:cNvSpPr>
                <p:nvPr/>
              </p:nvSpPr>
              <p:spPr bwMode="auto">
                <a:xfrm>
                  <a:off x="2362" y="1956"/>
                  <a:ext cx="573"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zh-CN" altLang="en-US" sz="2000" b="1" dirty="0">
                    <a:solidFill>
                      <a:srgbClr val="FFFFFF"/>
                    </a:solidFill>
                    <a:latin typeface="Arial"/>
                    <a:ea typeface="ＭＳ Ｐゴシック" charset="0"/>
                    <a:cs typeface="ＭＳ Ｐゴシック" charset="0"/>
                  </a:endParaRPr>
                </a:p>
                <a:p>
                  <a:pPr algn="ctr"/>
                  <a:r>
                    <a:rPr lang="zh-CN" altLang="en-US" sz="2000" b="1" dirty="0">
                      <a:solidFill>
                        <a:srgbClr val="FFFFFF"/>
                      </a:solidFill>
                      <a:latin typeface="Arial"/>
                      <a:ea typeface="ＭＳ Ｐゴシック" charset="0"/>
                      <a:cs typeface="ＭＳ Ｐゴシック" charset="0"/>
                    </a:rPr>
                    <a:t> 当我与圣灵同行时</a:t>
                  </a:r>
                  <a:endParaRPr lang="en-US" altLang="zh-CN" sz="2000" b="1" dirty="0">
                    <a:solidFill>
                      <a:srgbClr val="FFFFFF"/>
                    </a:solidFill>
                    <a:latin typeface="Arial"/>
                    <a:ea typeface="SimSun" charset="0"/>
                    <a:cs typeface="Arial" charset="0"/>
                  </a:endParaRPr>
                </a:p>
              </p:txBody>
            </p:sp>
            <p:sp>
              <p:nvSpPr>
                <p:cNvPr id="656428" name="Rectangle 47"/>
                <p:cNvSpPr>
                  <a:spLocks noChangeArrowheads="1"/>
                </p:cNvSpPr>
                <p:nvPr/>
              </p:nvSpPr>
              <p:spPr bwMode="auto">
                <a:xfrm>
                  <a:off x="2346" y="2015"/>
                  <a:ext cx="59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9" name="Group 48"/>
              <p:cNvGrpSpPr>
                <a:grpSpLocks/>
              </p:cNvGrpSpPr>
              <p:nvPr/>
            </p:nvGrpSpPr>
            <p:grpSpPr bwMode="auto">
              <a:xfrm>
                <a:off x="2887" y="2015"/>
                <a:ext cx="901" cy="748"/>
                <a:chOff x="2887" y="2015"/>
                <a:chExt cx="901" cy="748"/>
              </a:xfrm>
            </p:grpSpPr>
            <p:sp>
              <p:nvSpPr>
                <p:cNvPr id="656425" name="Rectangle 49"/>
                <p:cNvSpPr>
                  <a:spLocks noChangeArrowheads="1"/>
                </p:cNvSpPr>
                <p:nvPr/>
              </p:nvSpPr>
              <p:spPr bwMode="auto">
                <a:xfrm>
                  <a:off x="2887" y="2015"/>
                  <a:ext cx="901"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成圣</a:t>
                  </a:r>
                </a:p>
                <a:p>
                  <a:pPr algn="ctr" eaLnBrk="0" hangingPunct="0"/>
                  <a:endParaRPr lang="zh-CN" altLang="en-US" sz="2000" b="1">
                    <a:solidFill>
                      <a:srgbClr val="FFFFFF"/>
                    </a:solidFill>
                    <a:latin typeface="Arial"/>
                    <a:ea typeface="ＭＳ Ｐゴシック" charset="0"/>
                    <a:cs typeface="ＭＳ Ｐゴシック" charset="0"/>
                  </a:endParaRP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26" name="Rectangle 50"/>
                <p:cNvSpPr>
                  <a:spLocks noChangeArrowheads="1"/>
                </p:cNvSpPr>
                <p:nvPr/>
              </p:nvSpPr>
              <p:spPr bwMode="auto">
                <a:xfrm>
                  <a:off x="2936" y="2015"/>
                  <a:ext cx="849"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0" name="Group 51"/>
              <p:cNvGrpSpPr>
                <a:grpSpLocks/>
              </p:cNvGrpSpPr>
              <p:nvPr/>
            </p:nvGrpSpPr>
            <p:grpSpPr bwMode="auto">
              <a:xfrm>
                <a:off x="0" y="2763"/>
                <a:ext cx="590" cy="748"/>
                <a:chOff x="0" y="2763"/>
                <a:chExt cx="590" cy="748"/>
              </a:xfrm>
            </p:grpSpPr>
            <p:sp>
              <p:nvSpPr>
                <p:cNvPr id="656423" name="Rectangle 52"/>
                <p:cNvSpPr>
                  <a:spLocks noChangeArrowheads="1"/>
                </p:cNvSpPr>
                <p:nvPr/>
              </p:nvSpPr>
              <p:spPr bwMode="auto">
                <a:xfrm>
                  <a:off x="43" y="2763"/>
                  <a:ext cx="50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将来</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24" name="Rectangle 53"/>
                <p:cNvSpPr>
                  <a:spLocks noChangeArrowheads="1"/>
                </p:cNvSpPr>
                <p:nvPr/>
              </p:nvSpPr>
              <p:spPr bwMode="auto">
                <a:xfrm>
                  <a:off x="0" y="2763"/>
                  <a:ext cx="59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1" name="Group 54"/>
              <p:cNvGrpSpPr>
                <a:grpSpLocks/>
              </p:cNvGrpSpPr>
              <p:nvPr/>
            </p:nvGrpSpPr>
            <p:grpSpPr bwMode="auto">
              <a:xfrm>
                <a:off x="590" y="2763"/>
                <a:ext cx="590" cy="748"/>
                <a:chOff x="590" y="2763"/>
                <a:chExt cx="590" cy="748"/>
              </a:xfrm>
            </p:grpSpPr>
            <p:sp>
              <p:nvSpPr>
                <p:cNvPr id="656421" name="Rectangle 55"/>
                <p:cNvSpPr>
                  <a:spLocks noChangeArrowheads="1"/>
                </p:cNvSpPr>
                <p:nvPr/>
              </p:nvSpPr>
              <p:spPr bwMode="auto">
                <a:xfrm>
                  <a:off x="633" y="2763"/>
                  <a:ext cx="50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我将得救</a:t>
                  </a:r>
                  <a:endParaRPr lang="en-US" altLang="zh-CN" sz="2000" b="1">
                    <a:solidFill>
                      <a:srgbClr val="FFFFFF"/>
                    </a:solidFill>
                    <a:latin typeface="Arial"/>
                    <a:ea typeface="SimSun" charset="0"/>
                    <a:cs typeface="Arial" charset="0"/>
                  </a:endParaRPr>
                </a:p>
              </p:txBody>
            </p:sp>
            <p:sp>
              <p:nvSpPr>
                <p:cNvPr id="656422" name="Rectangle 56"/>
                <p:cNvSpPr>
                  <a:spLocks noChangeArrowheads="1"/>
                </p:cNvSpPr>
                <p:nvPr/>
              </p:nvSpPr>
              <p:spPr bwMode="auto">
                <a:xfrm>
                  <a:off x="590" y="2763"/>
                  <a:ext cx="59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2" name="Group 57"/>
              <p:cNvGrpSpPr>
                <a:grpSpLocks/>
              </p:cNvGrpSpPr>
              <p:nvPr/>
            </p:nvGrpSpPr>
            <p:grpSpPr bwMode="auto">
              <a:xfrm>
                <a:off x="1180" y="2673"/>
                <a:ext cx="1166" cy="838"/>
                <a:chOff x="1180" y="2673"/>
                <a:chExt cx="1166" cy="838"/>
              </a:xfrm>
            </p:grpSpPr>
            <p:sp>
              <p:nvSpPr>
                <p:cNvPr id="656419" name="Rectangle 58"/>
                <p:cNvSpPr>
                  <a:spLocks noChangeArrowheads="1"/>
                </p:cNvSpPr>
                <p:nvPr/>
              </p:nvSpPr>
              <p:spPr bwMode="auto">
                <a:xfrm>
                  <a:off x="1223" y="2673"/>
                  <a:ext cx="10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zh-CN" altLang="en-US" sz="2000" b="1" dirty="0">
                    <a:solidFill>
                      <a:srgbClr val="FFFFFF"/>
                    </a:solidFill>
                    <a:latin typeface="Arial"/>
                    <a:ea typeface="ＭＳ Ｐゴシック" charset="0"/>
                    <a:cs typeface="ＭＳ Ｐゴシック" charset="0"/>
                  </a:endParaRPr>
                </a:p>
                <a:p>
                  <a:pPr algn="ctr"/>
                  <a:r>
                    <a:rPr lang="zh-CN" altLang="en-US" sz="2000" b="1" dirty="0">
                      <a:solidFill>
                        <a:srgbClr val="FFFFFF"/>
                      </a:solidFill>
                      <a:latin typeface="Arial"/>
                      <a:ea typeface="ＭＳ Ｐゴシック" charset="0"/>
                      <a:cs typeface="ＭＳ Ｐゴシック" charset="0"/>
                    </a:rPr>
                    <a:t>同在</a:t>
                  </a:r>
                  <a:r>
                    <a:rPr lang="en-US" altLang="zh-CN" sz="2000" b="1" dirty="0">
                      <a:solidFill>
                        <a:srgbClr val="FFFFFF"/>
                      </a:solidFill>
                      <a:latin typeface="Arial"/>
                      <a:ea typeface="SimSun" charset="0"/>
                      <a:cs typeface="Times New Roman" charset="0"/>
                    </a:rPr>
                    <a:t>— </a:t>
                  </a:r>
                  <a:r>
                    <a:rPr lang="zh-CN" altLang="en-US" sz="2000" b="1" dirty="0">
                      <a:solidFill>
                        <a:srgbClr val="FFFFFF"/>
                      </a:solidFill>
                      <a:latin typeface="Arial"/>
                      <a:ea typeface="ＭＳ Ｐゴシック" charset="0"/>
                      <a:cs typeface="ＭＳ Ｐゴシック" charset="0"/>
                    </a:rPr>
                    <a:t>借着身体得赎</a:t>
                  </a:r>
                  <a:r>
                    <a:rPr lang="en-US" altLang="zh-CN" sz="2000" b="1" dirty="0">
                      <a:solidFill>
                        <a:srgbClr val="FFFFFF"/>
                      </a:solidFill>
                      <a:latin typeface="Arial"/>
                      <a:ea typeface="SimSun" charset="0"/>
                      <a:cs typeface="Times New Roman" charset="0"/>
                    </a:rPr>
                    <a:t> </a:t>
                  </a:r>
                </a:p>
                <a:p>
                  <a:pPr algn="ctr" eaLnBrk="0" hangingPunct="0"/>
                  <a:r>
                    <a:rPr lang="en-US" altLang="zh-CN" sz="2000" b="1" dirty="0">
                      <a:solidFill>
                        <a:srgbClr val="FFFFFF"/>
                      </a:solidFill>
                      <a:latin typeface="Arial"/>
                      <a:ea typeface="SimSun" charset="0"/>
                      <a:cs typeface="Times New Roman" charset="0"/>
                    </a:rPr>
                    <a:t>(8:22-25)</a:t>
                  </a:r>
                  <a:endParaRPr lang="en-US" altLang="zh-CN" sz="2000" b="1" dirty="0">
                    <a:solidFill>
                      <a:srgbClr val="FFFFFF"/>
                    </a:solidFill>
                    <a:latin typeface="Arial"/>
                    <a:ea typeface="SimSun" charset="0"/>
                    <a:cs typeface="Arial" charset="0"/>
                  </a:endParaRPr>
                </a:p>
              </p:txBody>
            </p:sp>
            <p:sp>
              <p:nvSpPr>
                <p:cNvPr id="656420" name="Rectangle 59"/>
                <p:cNvSpPr>
                  <a:spLocks noChangeArrowheads="1"/>
                </p:cNvSpPr>
                <p:nvPr/>
              </p:nvSpPr>
              <p:spPr bwMode="auto">
                <a:xfrm>
                  <a:off x="1180" y="2763"/>
                  <a:ext cx="116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3" name="Group 60"/>
              <p:cNvGrpSpPr>
                <a:grpSpLocks/>
              </p:cNvGrpSpPr>
              <p:nvPr/>
            </p:nvGrpSpPr>
            <p:grpSpPr bwMode="auto">
              <a:xfrm>
                <a:off x="2346" y="2704"/>
                <a:ext cx="590" cy="807"/>
                <a:chOff x="2346" y="2704"/>
                <a:chExt cx="590" cy="807"/>
              </a:xfrm>
            </p:grpSpPr>
            <p:sp>
              <p:nvSpPr>
                <p:cNvPr id="656417" name="Rectangle 61"/>
                <p:cNvSpPr>
                  <a:spLocks noChangeArrowheads="1"/>
                </p:cNvSpPr>
                <p:nvPr/>
              </p:nvSpPr>
              <p:spPr bwMode="auto">
                <a:xfrm>
                  <a:off x="2362" y="2704"/>
                  <a:ext cx="573"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a:r>
                    <a:rPr lang="zh-CN" altLang="en-US" sz="2000" b="1">
                      <a:solidFill>
                        <a:srgbClr val="FFFFFF"/>
                      </a:solidFill>
                      <a:latin typeface="Arial"/>
                      <a:ea typeface="ＭＳ Ｐゴシック" charset="0"/>
                      <a:cs typeface="ＭＳ Ｐゴシック" charset="0"/>
                    </a:rPr>
                    <a:t>当我得到新身体时</a:t>
                  </a:r>
                  <a:r>
                    <a:rPr lang="en-US" altLang="zh-CN" sz="2000" b="1">
                      <a:solidFill>
                        <a:srgbClr val="FFFFFF"/>
                      </a:solidFill>
                      <a:latin typeface="Arial"/>
                      <a:ea typeface="SimSun" charset="0"/>
                      <a:cs typeface="Times New Roman" charset="0"/>
                    </a:rPr>
                    <a:t> </a:t>
                  </a:r>
                  <a:endParaRPr lang="en-US" altLang="zh-CN" sz="2000" b="1">
                    <a:solidFill>
                      <a:srgbClr val="FFFFFF"/>
                    </a:solidFill>
                    <a:latin typeface="Arial"/>
                    <a:ea typeface="SimSun" charset="0"/>
                    <a:cs typeface="Arial" charset="0"/>
                  </a:endParaRPr>
                </a:p>
              </p:txBody>
            </p:sp>
            <p:sp>
              <p:nvSpPr>
                <p:cNvPr id="656418" name="Rectangle 62"/>
                <p:cNvSpPr>
                  <a:spLocks noChangeArrowheads="1"/>
                </p:cNvSpPr>
                <p:nvPr/>
              </p:nvSpPr>
              <p:spPr bwMode="auto">
                <a:xfrm>
                  <a:off x="2346" y="2763"/>
                  <a:ext cx="59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4" name="Group 63"/>
              <p:cNvGrpSpPr>
                <a:grpSpLocks/>
              </p:cNvGrpSpPr>
              <p:nvPr/>
            </p:nvGrpSpPr>
            <p:grpSpPr bwMode="auto">
              <a:xfrm>
                <a:off x="2887" y="2763"/>
                <a:ext cx="901" cy="748"/>
                <a:chOff x="2887" y="2763"/>
                <a:chExt cx="901" cy="748"/>
              </a:xfrm>
            </p:grpSpPr>
            <p:sp>
              <p:nvSpPr>
                <p:cNvPr id="656415" name="Rectangle 64"/>
                <p:cNvSpPr>
                  <a:spLocks noChangeArrowheads="1"/>
                </p:cNvSpPr>
                <p:nvPr/>
              </p:nvSpPr>
              <p:spPr bwMode="auto">
                <a:xfrm>
                  <a:off x="2887" y="2763"/>
                  <a:ext cx="901"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荣耀</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16" name="Rectangle 65"/>
                <p:cNvSpPr>
                  <a:spLocks noChangeArrowheads="1"/>
                </p:cNvSpPr>
                <p:nvPr/>
              </p:nvSpPr>
              <p:spPr bwMode="auto">
                <a:xfrm>
                  <a:off x="2936" y="2763"/>
                  <a:ext cx="849"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sp>
          <p:nvSpPr>
            <p:cNvPr id="656394" name="Rectangle 66"/>
            <p:cNvSpPr>
              <a:spLocks noChangeArrowheads="1"/>
            </p:cNvSpPr>
            <p:nvPr/>
          </p:nvSpPr>
          <p:spPr bwMode="auto">
            <a:xfrm>
              <a:off x="-3" y="631"/>
              <a:ext cx="3791" cy="2883"/>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pic>
        <p:nvPicPr>
          <p:cNvPr id="656388" name="Picture 67" descr="BD09137_"/>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93025" y="3886200"/>
            <a:ext cx="14509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6389" name="Picture 68" descr="DD00661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24800" y="5486400"/>
            <a:ext cx="939800" cy="102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6390" name="Picture 69" descr="ag00319_"/>
          <p:cNvPicPr>
            <a:picLocks noChangeAspect="1" noChangeArrowheads="1" noCrop="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5137150"/>
            <a:ext cx="95250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6391" name="Picture 70" descr="PE0765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772400" y="2133600"/>
            <a:ext cx="1185863"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2" name="Text Box 71"/>
          <p:cNvSpPr txBox="1">
            <a:spLocks noChangeArrowheads="1"/>
          </p:cNvSpPr>
          <p:nvPr/>
        </p:nvSpPr>
        <p:spPr bwMode="auto">
          <a:xfrm>
            <a:off x="8274050" y="71438"/>
            <a:ext cx="8699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FFFFF"/>
                </a:solidFill>
                <a:latin typeface="Arial" charset="0"/>
                <a:cs typeface="Arial" charset="0"/>
              </a:rPr>
              <a:t>155a</a:t>
            </a:r>
          </a:p>
        </p:txBody>
      </p:sp>
    </p:spTree>
    <p:extLst>
      <p:ext uri="{BB962C8B-B14F-4D97-AF65-F5344CB8AC3E}">
        <p14:creationId xmlns:p14="http://schemas.microsoft.com/office/powerpoint/2010/main" val="273342010"/>
      </p:ext>
    </p:extLst>
  </p:cSld>
  <p:clrMapOvr>
    <a:masterClrMapping/>
  </p:clrMapOvr>
  <p:transition>
    <p:blinds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1/7</a:t>
            </a:r>
          </a:p>
        </p:txBody>
      </p:sp>
      <p:pic>
        <p:nvPicPr>
          <p:cNvPr id="658434"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835150" y="2708275"/>
            <a:ext cx="5338763" cy="206216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p>
            <a:pPr algn="ctr">
              <a:defRPr/>
            </a:pPr>
            <a:r>
              <a:rPr lang="zh-TW" altLang="en-US" sz="8000" b="1" dirty="0">
                <a:solidFill>
                  <a:srgbClr val="FFFFFF"/>
                </a:solidFill>
                <a:latin typeface="Arial" charset="0"/>
                <a:ea typeface="ＭＳ Ｐゴシック"/>
              </a:rPr>
              <a:t>有福的确据</a:t>
            </a:r>
            <a:endParaRPr lang="en-US" altLang="zh-TW" sz="8000" b="1" dirty="0">
              <a:solidFill>
                <a:srgbClr val="FFFFFF"/>
              </a:solidFill>
              <a:latin typeface="Arial" charset="0"/>
              <a:ea typeface="ＭＳ Ｐゴシック"/>
            </a:endParaRPr>
          </a:p>
          <a:p>
            <a:pPr algn="ctr">
              <a:defRPr/>
            </a:pPr>
            <a:r>
              <a:rPr lang="en-US" sz="4800" b="1" dirty="0">
                <a:solidFill>
                  <a:srgbClr val="FFFFFF"/>
                </a:solidFill>
                <a:latin typeface="Arial" charset="0"/>
                <a:ea typeface="ＭＳ Ｐゴシック"/>
              </a:rPr>
              <a:t>Fanny Crosby</a:t>
            </a:r>
          </a:p>
        </p:txBody>
      </p:sp>
    </p:spTree>
    <p:extLst>
      <p:ext uri="{BB962C8B-B14F-4D97-AF65-F5344CB8AC3E}">
        <p14:creationId xmlns:p14="http://schemas.microsoft.com/office/powerpoint/2010/main" val="90351907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ChangeArrowheads="1"/>
          </p:cNvSpPr>
          <p:nvPr>
            <p:ph type="title" idx="4294967295"/>
          </p:nvPr>
        </p:nvSpPr>
        <p:spPr/>
        <p:txBody>
          <a:bodyPr/>
          <a:lstStyle/>
          <a:p>
            <a:pPr eaLnBrk="1" hangingPunct="1"/>
            <a:r>
              <a:rPr lang="en-US" altLang="zh-CN" sz="6000">
                <a:latin typeface="Helvetica" charset="0"/>
                <a:ea typeface="ＭＳ Ｐゴシック" charset="0"/>
                <a:cs typeface="ＭＳ Ｐゴシック" charset="0"/>
              </a:rPr>
              <a:t>Blessed Assurance 2/7</a:t>
            </a:r>
          </a:p>
        </p:txBody>
      </p:sp>
      <p:pic>
        <p:nvPicPr>
          <p:cNvPr id="65945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1331640" y="2420888"/>
            <a:ext cx="6505575" cy="30464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FFFFF"/>
                </a:solidFill>
                <a:latin typeface="Arial" charset="0"/>
                <a:ea typeface="ＭＳ Ｐゴシック" charset="0"/>
                <a:cs typeface="ＭＳ Ｐゴシック" charset="0"/>
              </a:rPr>
              <a:t>有福的确据</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耶稣属我</a:t>
            </a:r>
            <a:r>
              <a:rPr lang="en-US" altLang="zh-CN" sz="4800" b="1">
                <a:solidFill>
                  <a:srgbClr val="FFFFFF"/>
                </a:solidFill>
                <a:latin typeface="Arial" charset="0"/>
                <a:ea typeface="ＭＳ Ｐゴシック" charset="0"/>
                <a:cs typeface="ＭＳ Ｐゴシック" charset="0"/>
              </a:rPr>
              <a:t>! </a:t>
            </a:r>
          </a:p>
          <a:p>
            <a:pPr algn="ctr" eaLnBrk="1" hangingPunct="1">
              <a:defRPr/>
            </a:pPr>
            <a:r>
              <a:rPr lang="zh-CN" altLang="en-US" sz="4800" b="1">
                <a:solidFill>
                  <a:srgbClr val="FFFFFF"/>
                </a:solidFill>
                <a:latin typeface="Arial" charset="0"/>
                <a:ea typeface="ＭＳ Ｐゴシック" charset="0"/>
                <a:cs typeface="ＭＳ Ｐゴシック" charset="0"/>
              </a:rPr>
              <a:t>先尝主荣耀</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何等喜乐</a:t>
            </a:r>
            <a:r>
              <a:rPr lang="en-US" altLang="zh-CN" sz="4800" b="1">
                <a:solidFill>
                  <a:srgbClr val="FFFFFF"/>
                </a:solidFill>
                <a:latin typeface="Arial" charset="0"/>
                <a:ea typeface="ＭＳ Ｐゴシック" charset="0"/>
                <a:cs typeface="ＭＳ Ｐゴシック" charset="0"/>
              </a:rPr>
              <a:t>! </a:t>
            </a:r>
          </a:p>
          <a:p>
            <a:pPr algn="ctr" eaLnBrk="1" hangingPunct="1">
              <a:defRPr/>
            </a:pPr>
            <a:r>
              <a:rPr lang="zh-CN" altLang="en-US" sz="4800" b="1">
                <a:solidFill>
                  <a:srgbClr val="FFFFFF"/>
                </a:solidFill>
                <a:latin typeface="Arial" charset="0"/>
                <a:ea typeface="ＭＳ Ｐゴシック" charset="0"/>
                <a:cs typeface="ＭＳ Ｐゴシック" charset="0"/>
              </a:rPr>
              <a:t>得救的后嗣</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救赎功成 </a:t>
            </a:r>
            <a:endParaRPr lang="en-US" altLang="zh-CN" sz="4800" b="1">
              <a:solidFill>
                <a:srgbClr val="FFFFFF"/>
              </a:solidFill>
              <a:latin typeface="Arial" charset="0"/>
              <a:ea typeface="ＭＳ Ｐゴシック" charset="0"/>
              <a:cs typeface="ＭＳ Ｐゴシック" charset="0"/>
            </a:endParaRPr>
          </a:p>
          <a:p>
            <a:pPr algn="ctr" eaLnBrk="1" hangingPunct="1">
              <a:defRPr/>
            </a:pPr>
            <a:r>
              <a:rPr lang="zh-CN" altLang="en-US" sz="4800" b="1">
                <a:solidFill>
                  <a:srgbClr val="FFFFFF"/>
                </a:solidFill>
                <a:latin typeface="Arial" charset="0"/>
                <a:ea typeface="ＭＳ Ｐゴシック" charset="0"/>
                <a:cs typeface="ＭＳ Ｐゴシック" charset="0"/>
              </a:rPr>
              <a:t>由圣灵重生</a:t>
            </a:r>
            <a:r>
              <a:rPr lang="en-US" altLang="zh-CN" sz="4800" b="1">
                <a:solidFill>
                  <a:srgbClr val="FFFFFF"/>
                </a:solidFill>
                <a:latin typeface="Arial" charset="0"/>
                <a:ea typeface="ＭＳ Ｐゴシック" charset="0"/>
                <a:cs typeface="ＭＳ Ｐゴシック" charset="0"/>
              </a:rPr>
              <a:t>, </a:t>
            </a:r>
            <a:r>
              <a:rPr lang="zh-CN" altLang="en-US" sz="4800" b="1">
                <a:solidFill>
                  <a:srgbClr val="FFFFFF"/>
                </a:solidFill>
                <a:latin typeface="Arial" charset="0"/>
                <a:ea typeface="ＭＳ Ｐゴシック" charset="0"/>
                <a:cs typeface="ＭＳ Ｐゴシック" charset="0"/>
              </a:rPr>
              <a:t>宝血洗净。</a:t>
            </a:r>
            <a:endParaRPr lang="en-US" sz="4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445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若是你服从神与彼此相爱，</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你就会拥有你真正所需要的，</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就不会听信家教诲。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2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3/7</a:t>
            </a:r>
          </a:p>
        </p:txBody>
      </p:sp>
      <p:pic>
        <p:nvPicPr>
          <p:cNvPr id="660482"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1475656" y="2564904"/>
            <a:ext cx="6057900" cy="30464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dirty="0">
                <a:solidFill>
                  <a:srgbClr val="F3F1E4"/>
                </a:solidFill>
                <a:ea typeface="ＭＳ Ｐゴシック" charset="0"/>
                <a:cs typeface="ＭＳ Ｐゴシック" charset="0"/>
              </a:rPr>
              <a:t>这是我信息 我的诗歌 </a:t>
            </a:r>
            <a:endParaRPr lang="en-US" altLang="zh-CN" sz="4800" b="1" dirty="0">
              <a:solidFill>
                <a:srgbClr val="F3F1E4"/>
              </a:solidFill>
              <a:ea typeface="ＭＳ Ｐゴシック" charset="0"/>
              <a:cs typeface="ＭＳ Ｐゴシック" charset="0"/>
            </a:endParaRPr>
          </a:p>
          <a:p>
            <a:pPr algn="ctr" eaLnBrk="1" hangingPunct="1">
              <a:defRPr/>
            </a:pPr>
            <a:r>
              <a:rPr lang="zh-CN" altLang="en-US" sz="4800" b="1" dirty="0">
                <a:solidFill>
                  <a:srgbClr val="F3F1E4"/>
                </a:solidFill>
                <a:ea typeface="ＭＳ Ｐゴシック" charset="0"/>
                <a:cs typeface="ＭＳ Ｐゴシック" charset="0"/>
              </a:rPr>
              <a:t>赞美我救主 昼夜唱和 </a:t>
            </a:r>
            <a:endParaRPr lang="en-US" altLang="zh-CN" sz="4800" b="1" dirty="0">
              <a:solidFill>
                <a:srgbClr val="F3F1E4"/>
              </a:solidFill>
              <a:ea typeface="ＭＳ Ｐゴシック" charset="0"/>
              <a:cs typeface="ＭＳ Ｐゴシック" charset="0"/>
            </a:endParaRPr>
          </a:p>
          <a:p>
            <a:pPr algn="ctr" eaLnBrk="1" hangingPunct="1">
              <a:defRPr/>
            </a:pPr>
            <a:r>
              <a:rPr lang="zh-CN" altLang="en-US" sz="4800" b="1" dirty="0">
                <a:solidFill>
                  <a:srgbClr val="F3F1E4"/>
                </a:solidFill>
                <a:ea typeface="ＭＳ Ｐゴシック" charset="0"/>
                <a:cs typeface="ＭＳ Ｐゴシック" charset="0"/>
              </a:rPr>
              <a:t>这是我信息 我的诗歌 </a:t>
            </a:r>
            <a:endParaRPr lang="en-US" altLang="zh-CN" sz="4800" b="1" dirty="0">
              <a:solidFill>
                <a:srgbClr val="F3F1E4"/>
              </a:solidFill>
              <a:ea typeface="ＭＳ Ｐゴシック" charset="0"/>
              <a:cs typeface="ＭＳ Ｐゴシック" charset="0"/>
            </a:endParaRPr>
          </a:p>
          <a:p>
            <a:pPr algn="ctr" eaLnBrk="1" hangingPunct="1">
              <a:defRPr/>
            </a:pPr>
            <a:r>
              <a:rPr lang="zh-CN" altLang="en-US" sz="4800" b="1" dirty="0">
                <a:solidFill>
                  <a:srgbClr val="F3F1E4"/>
                </a:solidFill>
                <a:ea typeface="ＭＳ Ｐゴシック" charset="0"/>
                <a:cs typeface="ＭＳ Ｐゴシック" charset="0"/>
              </a:rPr>
              <a:t>赞美我救主 昼夜唱和</a:t>
            </a:r>
            <a:endParaRPr lang="en-US" sz="4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46208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4/7</a:t>
            </a:r>
          </a:p>
        </p:txBody>
      </p:sp>
      <p:pic>
        <p:nvPicPr>
          <p:cNvPr id="661506"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330325" y="835025"/>
            <a:ext cx="6515100" cy="3786188"/>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3F1E4"/>
                </a:solidFill>
                <a:ea typeface="ＭＳ Ｐゴシック" charset="0"/>
                <a:cs typeface="ＭＳ Ｐゴシック" charset="0"/>
              </a:rPr>
              <a:t>完全顺服主 万事安宁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我在救主里喜乐满心怀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时刻仰望主 儆醒等待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满得主恩惠 浸于主爱</a:t>
            </a:r>
            <a:endParaRPr lang="en-US" altLang="ja-JP" sz="4800" b="1">
              <a:solidFill>
                <a:srgbClr val="FFFFFF"/>
              </a:solidFill>
              <a:latin typeface="Arial" charset="0"/>
              <a:ea typeface="ＭＳ Ｐゴシック" charset="0"/>
              <a:cs typeface="ＭＳ Ｐゴシック" charset="0"/>
            </a:endParaRPr>
          </a:p>
          <a:p>
            <a:pPr algn="ctr" eaLnBrk="1" hangingPunct="1">
              <a:defRPr/>
            </a:pPr>
            <a:endParaRPr lang="en-US" sz="4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697420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2530"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638127" y="914400"/>
            <a:ext cx="5912195" cy="452431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vl2pPr>
              <a:defRPr sz="2400">
                <a:solidFill>
                  <a:schemeClr val="tx1"/>
                </a:solidFill>
                <a:ea typeface="ＭＳ Ｐゴシック" charset="-128"/>
                <a:cs typeface="ＭＳ Ｐゴシック" charset="-128"/>
              </a:defRPr>
            </a:lvl2pPr>
            <a:lvl3pPr>
              <a:defRPr sz="2400">
                <a:solidFill>
                  <a:schemeClr val="tx1"/>
                </a:solidFill>
                <a:ea typeface="ＭＳ Ｐゴシック" charset="-128"/>
                <a:cs typeface="ＭＳ Ｐゴシック" charset="-128"/>
              </a:defRPr>
            </a:lvl3pPr>
            <a:lvl4pPr>
              <a:defRPr sz="2400">
                <a:solidFill>
                  <a:schemeClr val="tx1"/>
                </a:solidFill>
                <a:ea typeface="ＭＳ Ｐゴシック" charset="-128"/>
                <a:cs typeface="ＭＳ Ｐゴシック" charset="-128"/>
              </a:defRPr>
            </a:lvl4pPr>
            <a:lvl5pPr>
              <a:defRPr sz="2400">
                <a:solidFill>
                  <a:schemeClr val="tx1"/>
                </a:solidFill>
                <a:ea typeface="ＭＳ Ｐゴシック" charset="-128"/>
                <a:cs typeface="ＭＳ Ｐゴシック" charset="-128"/>
              </a:defRPr>
            </a:lvl5pPr>
            <a:lvl6pPr>
              <a:defRPr sz="2400">
                <a:solidFill>
                  <a:schemeClr val="tx1"/>
                </a:solidFill>
                <a:ea typeface="ＭＳ Ｐゴシック" charset="-128"/>
                <a:cs typeface="ＭＳ Ｐゴシック" charset="-128"/>
              </a:defRPr>
            </a:lvl6pPr>
            <a:lvl7pPr>
              <a:defRPr sz="2400">
                <a:solidFill>
                  <a:schemeClr val="tx1"/>
                </a:solidFill>
                <a:ea typeface="ＭＳ Ｐゴシック" charset="-128"/>
                <a:cs typeface="ＭＳ Ｐゴシック" charset="-128"/>
              </a:defRPr>
            </a:lvl7pPr>
            <a:lvl8pPr>
              <a:defRPr sz="2400">
                <a:solidFill>
                  <a:schemeClr val="tx1"/>
                </a:solidFill>
                <a:ea typeface="ＭＳ Ｐゴシック" charset="-128"/>
                <a:cs typeface="ＭＳ Ｐゴシック" charset="-128"/>
              </a:defRPr>
            </a:lvl8pPr>
            <a:lvl9pPr>
              <a:defRPr sz="2400">
                <a:solidFill>
                  <a:schemeClr val="tx1"/>
                </a:solidFill>
                <a:ea typeface="ＭＳ Ｐゴシック" charset="-128"/>
                <a:cs typeface="ＭＳ Ｐゴシック" charset="-128"/>
              </a:defRPr>
            </a:lvl9pPr>
          </a:lstStyle>
          <a:p>
            <a:r>
              <a:rPr lang="zh-CN" altLang="en-US" sz="4800" dirty="0">
                <a:effectLst>
                  <a:outerShdw blurRad="38100" dist="38100" dir="2700000" algn="tl">
                    <a:srgbClr val="000000">
                      <a:alpha val="43137"/>
                    </a:srgbClr>
                  </a:outerShdw>
                </a:effectLst>
              </a:rPr>
              <a:t>这是我信息 我的诗歌 </a:t>
            </a:r>
            <a:endParaRPr lang="en-US" altLang="zh-CN" sz="4800" dirty="0">
              <a:effectLst>
                <a:outerShdw blurRad="38100" dist="38100" dir="2700000" algn="tl">
                  <a:srgbClr val="000000">
                    <a:alpha val="43137"/>
                  </a:srgbClr>
                </a:outerShdw>
              </a:effectLst>
            </a:endParaRPr>
          </a:p>
          <a:p>
            <a:r>
              <a:rPr lang="zh-CN" altLang="en-US" sz="4800" dirty="0">
                <a:effectLst>
                  <a:outerShdw blurRad="38100" dist="38100" dir="2700000" algn="tl">
                    <a:srgbClr val="000000">
                      <a:alpha val="43137"/>
                    </a:srgbClr>
                  </a:outerShdw>
                </a:effectLst>
              </a:rPr>
              <a:t>赞美我救主 昼夜唱和 </a:t>
            </a:r>
            <a:endParaRPr lang="en-US" altLang="zh-CN" sz="4800" dirty="0">
              <a:effectLst>
                <a:outerShdw blurRad="38100" dist="38100" dir="2700000" algn="tl">
                  <a:srgbClr val="000000">
                    <a:alpha val="43137"/>
                  </a:srgbClr>
                </a:outerShdw>
              </a:effectLst>
            </a:endParaRPr>
          </a:p>
          <a:p>
            <a:r>
              <a:rPr lang="zh-CN" altLang="en-US" sz="4800" dirty="0">
                <a:effectLst>
                  <a:outerShdw blurRad="38100" dist="38100" dir="2700000" algn="tl">
                    <a:srgbClr val="000000">
                      <a:alpha val="43137"/>
                    </a:srgbClr>
                  </a:outerShdw>
                </a:effectLst>
              </a:rPr>
              <a:t>这是我信息 我的诗歌 </a:t>
            </a:r>
            <a:endParaRPr lang="en-US" altLang="zh-CN" sz="4800" dirty="0">
              <a:effectLst>
                <a:outerShdw blurRad="38100" dist="38100" dir="2700000" algn="tl">
                  <a:srgbClr val="000000">
                    <a:alpha val="43137"/>
                  </a:srgbClr>
                </a:outerShdw>
              </a:effectLst>
            </a:endParaRPr>
          </a:p>
          <a:p>
            <a:r>
              <a:rPr lang="zh-CN" altLang="en-US" sz="4800" dirty="0">
                <a:effectLst>
                  <a:outerShdw blurRad="38100" dist="38100" dir="2700000" algn="tl">
                    <a:srgbClr val="000000">
                      <a:alpha val="43137"/>
                    </a:srgbClr>
                  </a:outerShdw>
                </a:effectLst>
              </a:rPr>
              <a:t>赞美我救主 昼夜唱和</a:t>
            </a:r>
            <a:endParaRPr lang="en-US" altLang="ja-JP" sz="4800" dirty="0">
              <a:effectLst>
                <a:outerShdw blurRad="38100" dist="38100" dir="2700000" algn="tl">
                  <a:srgbClr val="000000">
                    <a:alpha val="43137"/>
                  </a:srgbClr>
                </a:outerShdw>
              </a:effectLst>
            </a:endParaRPr>
          </a:p>
          <a:p>
            <a:endParaRPr lang="en-US" sz="4800" dirty="0">
              <a:effectLst>
                <a:outerShdw blurRad="38100" dist="38100" dir="2700000" algn="tl">
                  <a:srgbClr val="000000">
                    <a:alpha val="43137"/>
                  </a:srgbClr>
                </a:outerShdw>
              </a:effectLst>
            </a:endParaRPr>
          </a:p>
          <a:p>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794753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6/7</a:t>
            </a:r>
          </a:p>
        </p:txBody>
      </p:sp>
      <p:pic>
        <p:nvPicPr>
          <p:cNvPr id="663554"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314450" y="1066800"/>
            <a:ext cx="6521450" cy="446246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3F1E4"/>
                </a:solidFill>
                <a:ea typeface="ＭＳ Ｐゴシック" charset="0"/>
                <a:cs typeface="ＭＳ Ｐゴシック" charset="0"/>
              </a:rPr>
              <a:t>完全的顺服 快乐无比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有福的异象显在我心里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天使带信息 由天而来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报明主怜悯 述说主爱</a:t>
            </a:r>
            <a:endParaRPr lang="en-US" altLang="ja-JP" sz="4800" b="1">
              <a:solidFill>
                <a:srgbClr val="FFFFFF"/>
              </a:solidFill>
              <a:latin typeface="Arial" charset="0"/>
              <a:ea typeface="ＭＳ Ｐゴシック" charset="0"/>
              <a:cs typeface="ＭＳ Ｐゴシック" charset="0"/>
            </a:endParaRPr>
          </a:p>
          <a:p>
            <a:pPr algn="ctr" eaLnBrk="1" hangingPunct="1">
              <a:defRPr/>
            </a:pPr>
            <a:endParaRPr lang="en-US" sz="4800" b="1">
              <a:solidFill>
                <a:srgbClr val="FFFFFF"/>
              </a:solidFill>
              <a:latin typeface="Arial" charset="0"/>
              <a:ea typeface="ＭＳ Ｐゴシック" charset="0"/>
              <a:cs typeface="ＭＳ Ｐゴシック" charset="0"/>
            </a:endParaRPr>
          </a:p>
          <a:p>
            <a:pPr algn="ctr" eaLnBrk="1" hangingPunct="1">
              <a:defRPr/>
            </a:pPr>
            <a:endParaRPr lang="en-US" sz="44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478804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4578"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565275" y="914400"/>
            <a:ext cx="6057900" cy="4340225"/>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3F1E4"/>
                </a:solidFill>
                <a:ea typeface="ＭＳ Ｐゴシック" charset="0"/>
                <a:cs typeface="ＭＳ Ｐゴシック" charset="0"/>
              </a:rPr>
              <a:t>这是我信息 我的诗歌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赞美我救主 昼夜唱和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这是我信息 我的诗歌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赞美我救主 昼夜唱和</a:t>
            </a:r>
            <a:endParaRPr lang="en-US" altLang="ja-JP" sz="4800" b="1">
              <a:solidFill>
                <a:srgbClr val="FFFFFF"/>
              </a:solidFill>
              <a:latin typeface="Arial" charset="0"/>
              <a:ea typeface="ＭＳ Ｐゴシック" charset="0"/>
              <a:cs typeface="ＭＳ Ｐゴシック" charset="0"/>
            </a:endParaRPr>
          </a:p>
          <a:p>
            <a:pPr algn="ctr" eaLnBrk="1" hangingPunct="1">
              <a:defRPr/>
            </a:pPr>
            <a:endParaRPr lang="en-US" sz="4800" b="1">
              <a:solidFill>
                <a:srgbClr val="FFFFFF"/>
              </a:solidFill>
              <a:latin typeface="Arial" charset="0"/>
              <a:ea typeface="ＭＳ Ｐゴシック" charset="0"/>
              <a:cs typeface="ＭＳ Ｐゴシック" charset="0"/>
            </a:endParaRPr>
          </a:p>
          <a:p>
            <a:pPr algn="ctr" eaLnBrk="1" hangingPunct="1">
              <a:defRPr/>
            </a:pPr>
            <a:endParaRPr lang="en-US"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5503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7" name="Rectangle 2"/>
          <p:cNvSpPr>
            <a:spLocks noGrp="1" noChangeArrowheads="1"/>
          </p:cNvSpPr>
          <p:nvPr>
            <p:ph type="title" idx="4294967295"/>
          </p:nvPr>
        </p:nvSpPr>
        <p:spPr>
          <a:xfrm>
            <a:off x="0" y="1752600"/>
            <a:ext cx="9144000" cy="762000"/>
          </a:xfrm>
          <a:effectLst>
            <a:outerShdw blurRad="63500" dist="35921" dir="2700000" algn="ctr" rotWithShape="0">
              <a:srgbClr val="000000">
                <a:alpha val="74997"/>
              </a:srgbClr>
            </a:outerShdw>
          </a:effectLst>
        </p:spPr>
        <p:txBody>
          <a:bodyPr/>
          <a:lstStyle/>
          <a:p>
            <a:pPr eaLnBrk="1" hangingPunct="1">
              <a:defRPr/>
            </a:pPr>
            <a:r>
              <a:rPr kumimoji="0" lang="zh-CN" altLang="en-US">
                <a:solidFill>
                  <a:schemeClr val="bg1"/>
                </a:solidFill>
                <a:latin typeface="Helvetica" charset="0"/>
                <a:ea typeface="ＭＳ Ｐゴシック" charset="0"/>
                <a:cs typeface="ＭＳ Ｐゴシック" charset="0"/>
              </a:rPr>
              <a:t>罗马书</a:t>
            </a:r>
            <a:r>
              <a:rPr kumimoji="0" lang="en-US" altLang="zh-CN">
                <a:solidFill>
                  <a:schemeClr val="bg1"/>
                </a:solidFill>
                <a:latin typeface="Helvetica" charset="0"/>
                <a:ea typeface="ＭＳ Ｐゴシック" charset="0"/>
                <a:cs typeface="ＭＳ Ｐゴシック" charset="0"/>
              </a:rPr>
              <a:t> 8:28-30</a:t>
            </a:r>
            <a:r>
              <a:rPr kumimoji="0" lang="zh-CN" altLang="en-US">
                <a:solidFill>
                  <a:schemeClr val="bg1"/>
                </a:solidFill>
                <a:latin typeface="Helvetica" charset="0"/>
                <a:ea typeface="ＭＳ Ｐゴシック" charset="0"/>
                <a:cs typeface="ＭＳ Ｐゴシック" charset="0"/>
              </a:rPr>
              <a:t>的一个比喻</a:t>
            </a:r>
            <a:endParaRPr kumimoji="0" lang="zh-CN" altLang="en-US" sz="4800">
              <a:solidFill>
                <a:schemeClr val="bg1"/>
              </a:solidFill>
              <a:latin typeface="Helvetica" charset="0"/>
              <a:ea typeface="ＭＳ Ｐゴシック" charset="0"/>
              <a:cs typeface="ＭＳ Ｐゴシック" charset="0"/>
            </a:endParaRPr>
          </a:p>
        </p:txBody>
      </p:sp>
      <p:sp>
        <p:nvSpPr>
          <p:cNvPr id="66560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5604" name="Rectangle 7"/>
          <p:cNvSpPr>
            <a:spLocks noChangeArrowheads="1"/>
          </p:cNvSpPr>
          <p:nvPr/>
        </p:nvSpPr>
        <p:spPr bwMode="auto">
          <a:xfrm>
            <a:off x="0" y="4267200"/>
            <a:ext cx="8839200" cy="2362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3600" i="1">
                <a:solidFill>
                  <a:srgbClr val="E9F313"/>
                </a:solidFill>
                <a:latin typeface="Helvetica"/>
                <a:ea typeface="ＭＳ Ｐゴシック"/>
              </a:rPr>
              <a:t>有一天</a:t>
            </a:r>
            <a:r>
              <a:rPr kumimoji="1" lang="zh-CN" altLang="en-US" sz="3600">
                <a:solidFill>
                  <a:srgbClr val="F3F1E4"/>
                </a:solidFill>
                <a:latin typeface="Helvetica"/>
                <a:ea typeface="ＭＳ Ｐゴシック"/>
              </a:rPr>
              <a:t>一个非常</a:t>
            </a:r>
          </a:p>
          <a:p>
            <a:pPr algn="ctr">
              <a:spcBef>
                <a:spcPct val="20000"/>
              </a:spcBef>
            </a:pPr>
            <a:r>
              <a:rPr kumimoji="1" lang="zh-CN" altLang="en-US" sz="3600" i="1">
                <a:solidFill>
                  <a:srgbClr val="E9F313"/>
                </a:solidFill>
                <a:latin typeface="Helvetica"/>
                <a:ea typeface="ＭＳ Ｐゴシック"/>
              </a:rPr>
              <a:t>有智慧且技能精湛的雕刻家 </a:t>
            </a:r>
            <a:r>
              <a:rPr kumimoji="1" lang="zh-CN" altLang="en-US" sz="3600">
                <a:solidFill>
                  <a:srgbClr val="F3F1E4"/>
                </a:solidFill>
                <a:latin typeface="Helvetica"/>
                <a:ea typeface="ＭＳ Ｐゴシック"/>
              </a:rPr>
              <a:t>想要制作一座美丽的大理石雕像</a:t>
            </a:r>
            <a:r>
              <a:rPr kumimoji="1" lang="en-US" altLang="zh-CN" sz="3600">
                <a:solidFill>
                  <a:srgbClr val="F3F1E4"/>
                </a:solidFill>
                <a:latin typeface="Helvetica"/>
                <a:ea typeface="ＭＳ Ｐゴシック"/>
              </a:rPr>
              <a:t>…</a:t>
            </a:r>
          </a:p>
        </p:txBody>
      </p:sp>
      <p:sp>
        <p:nvSpPr>
          <p:cNvPr id="66560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32806392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5" name="Picture 2" descr="ca-bell_marble_qry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6626" name="Rectangle 3"/>
          <p:cNvSpPr>
            <a:spLocks noGrp="1" noChangeArrowheads="1"/>
          </p:cNvSpPr>
          <p:nvPr>
            <p:ph type="title" idx="4294967295"/>
          </p:nvPr>
        </p:nvSpPr>
        <p:spPr>
          <a:xfrm>
            <a:off x="76200" y="59436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预知</a:t>
            </a:r>
          </a:p>
        </p:txBody>
      </p:sp>
      <p:sp>
        <p:nvSpPr>
          <p:cNvPr id="66662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6628" name="Rectangle 6"/>
          <p:cNvSpPr>
            <a:spLocks noChangeArrowheads="1"/>
          </p:cNvSpPr>
          <p:nvPr/>
        </p:nvSpPr>
        <p:spPr bwMode="auto">
          <a:xfrm>
            <a:off x="-76200" y="381000"/>
            <a:ext cx="9144000" cy="16764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在一个大理石采石场，在有</a:t>
            </a:r>
            <a:r>
              <a:rPr kumimoji="1" lang="zh-CN" altLang="en-US" sz="3200" b="1" i="1">
                <a:solidFill>
                  <a:srgbClr val="E9F313"/>
                </a:solidFill>
                <a:latin typeface="Helvetica"/>
                <a:ea typeface="ＭＳ Ｐゴシック"/>
              </a:rPr>
              <a:t>许多可能性</a:t>
            </a:r>
            <a:r>
              <a:rPr kumimoji="1" lang="zh-CN" altLang="en-US" sz="3200" b="1">
                <a:solidFill>
                  <a:srgbClr val="F3F1E4"/>
                </a:solidFill>
                <a:latin typeface="Helvetica"/>
                <a:ea typeface="ＭＳ Ｐゴシック"/>
              </a:rPr>
              <a:t>的选择面前他</a:t>
            </a:r>
            <a:r>
              <a:rPr kumimoji="1" lang="zh-CN" altLang="en-US" sz="3200" b="1" i="1">
                <a:solidFill>
                  <a:srgbClr val="E9F313"/>
                </a:solidFill>
                <a:latin typeface="Helvetica"/>
                <a:ea typeface="ＭＳ Ｐゴシック"/>
              </a:rPr>
              <a:t>挑选了一块粗糙的顽石</a:t>
            </a:r>
            <a:r>
              <a:rPr kumimoji="1" lang="en-US" altLang="zh-CN" sz="3200" b="1" i="1">
                <a:solidFill>
                  <a:srgbClr val="E9F313"/>
                </a:solidFill>
                <a:latin typeface="Helvetica"/>
                <a:ea typeface="ＭＳ Ｐゴシック"/>
              </a:rPr>
              <a:t>,</a:t>
            </a:r>
            <a:r>
              <a:rPr kumimoji="1" lang="en-US" altLang="zh-CN" sz="3200" b="1">
                <a:solidFill>
                  <a:srgbClr val="F3F1E4"/>
                </a:solidFill>
                <a:latin typeface="Helvetica"/>
                <a:ea typeface="ＭＳ Ｐゴシック"/>
              </a:rPr>
              <a:t> </a:t>
            </a:r>
            <a:r>
              <a:rPr kumimoji="1" lang="zh-CN" altLang="en-US" sz="3200" b="1">
                <a:solidFill>
                  <a:srgbClr val="F3F1E4"/>
                </a:solidFill>
                <a:latin typeface="Helvetica"/>
                <a:ea typeface="ＭＳ Ｐゴシック"/>
              </a:rPr>
              <a:t>他自由打算</a:t>
            </a:r>
            <a:r>
              <a:rPr kumimoji="1" lang="en-US" altLang="zh-CN" sz="3200" b="1">
                <a:solidFill>
                  <a:srgbClr val="F3F1E4"/>
                </a:solidFill>
                <a:latin typeface="Helvetica"/>
                <a:ea typeface="ＭＳ Ｐゴシック"/>
              </a:rPr>
              <a:t>.</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endParaRPr lang="en-US" sz="3600">
              <a:solidFill>
                <a:srgbClr val="F3F1E4"/>
              </a:solidFill>
              <a:latin typeface="Times New Roman" charset="0"/>
              <a:ea typeface="SimSun" charset="0"/>
            </a:endParaRPr>
          </a:p>
        </p:txBody>
      </p:sp>
      <p:sp>
        <p:nvSpPr>
          <p:cNvPr id="66663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3623157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3" descr="ca-bell_marble_qry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0" name="Rectangle 2"/>
          <p:cNvSpPr>
            <a:spLocks noGrp="1" noChangeArrowheads="1"/>
          </p:cNvSpPr>
          <p:nvPr>
            <p:ph type="title" idx="4294967295"/>
          </p:nvPr>
        </p:nvSpPr>
        <p:spPr>
          <a:xfrm>
            <a:off x="0" y="60960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预定</a:t>
            </a:r>
          </a:p>
        </p:txBody>
      </p:sp>
      <p:sp>
        <p:nvSpPr>
          <p:cNvPr id="66765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7652" name="Rectangle 6"/>
          <p:cNvSpPr>
            <a:spLocks noChangeArrowheads="1"/>
          </p:cNvSpPr>
          <p:nvPr/>
        </p:nvSpPr>
        <p:spPr bwMode="auto">
          <a:xfrm>
            <a:off x="-76200" y="609600"/>
            <a:ext cx="9144000" cy="21336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他给它画上标记，并由此 </a:t>
            </a:r>
            <a:r>
              <a:rPr kumimoji="1" lang="zh-CN" altLang="en-US" sz="3200" b="1">
                <a:solidFill>
                  <a:srgbClr val="E9F313"/>
                </a:solidFill>
                <a:latin typeface="Helvetica"/>
                <a:ea typeface="ＭＳ Ｐゴシック"/>
              </a:rPr>
              <a:t>注定将把它制作成为</a:t>
            </a:r>
            <a:r>
              <a:rPr kumimoji="1" lang="zh-CN" altLang="en-US" sz="3200" b="1">
                <a:solidFill>
                  <a:srgbClr val="F3F1E4"/>
                </a:solidFill>
                <a:latin typeface="Helvetica"/>
                <a:ea typeface="ＭＳ Ｐゴシック"/>
              </a:rPr>
              <a:t>他心目中所设想的佳作。</a:t>
            </a:r>
            <a:r>
              <a:rPr kumimoji="1" lang="en-US" altLang="zh-CN" sz="3200" b="1">
                <a:solidFill>
                  <a:srgbClr val="F3F1E4"/>
                </a:solidFill>
                <a:latin typeface="Helvetica"/>
                <a:ea typeface="ＭＳ Ｐゴシック"/>
              </a:rPr>
              <a:t>  </a:t>
            </a:r>
            <a:r>
              <a:rPr kumimoji="1" lang="zh-CN" altLang="en-US" sz="3200" b="1">
                <a:solidFill>
                  <a:srgbClr val="F3F1E4"/>
                </a:solidFill>
                <a:latin typeface="Helvetica"/>
                <a:ea typeface="ＭＳ Ｐゴシック"/>
              </a:rPr>
              <a:t>那个记号保护了它不被丢弃或者毁灭。</a:t>
            </a:r>
            <a:endParaRPr kumimoji="1" lang="en-US" altLang="zh-CN" sz="3200" b="1">
              <a:solidFill>
                <a:srgbClr val="F3F1E4"/>
              </a:solidFill>
              <a:latin typeface="Helvetica"/>
              <a:ea typeface="ＭＳ Ｐゴシック"/>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819400"/>
            <a:ext cx="3927475" cy="351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F3F1E4"/>
              </a:solidFill>
              <a:latin typeface="Times New Roman" charset="0"/>
              <a:ea typeface="SimSun"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F3F1E4"/>
              </a:solidFill>
              <a:latin typeface="Times New Roman" charset="0"/>
              <a:ea typeface="SimSun" charset="0"/>
            </a:endParaRPr>
          </a:p>
        </p:txBody>
      </p:sp>
    </p:spTree>
    <p:extLst>
      <p:ext uri="{BB962C8B-B14F-4D97-AF65-F5344CB8AC3E}">
        <p14:creationId xmlns:p14="http://schemas.microsoft.com/office/powerpoint/2010/main" val="1009365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Rectangle 2"/>
          <p:cNvSpPr>
            <a:spLocks noGrp="1" noChangeArrowheads="1"/>
          </p:cNvSpPr>
          <p:nvPr>
            <p:ph type="title" idx="4294967295"/>
          </p:nvPr>
        </p:nvSpPr>
        <p:spPr>
          <a:xfrm>
            <a:off x="0" y="6172200"/>
            <a:ext cx="77724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呼召与称义</a:t>
            </a:r>
          </a:p>
        </p:txBody>
      </p:sp>
      <p:sp>
        <p:nvSpPr>
          <p:cNvPr id="66867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8676" name="Rectangle 6"/>
          <p:cNvSpPr>
            <a:spLocks noChangeArrowheads="1"/>
          </p:cNvSpPr>
          <p:nvPr/>
        </p:nvSpPr>
        <p:spPr bwMode="auto">
          <a:xfrm>
            <a:off x="3886200" y="2971800"/>
            <a:ext cx="5105400" cy="22860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3200" b="1" i="1">
                <a:solidFill>
                  <a:srgbClr val="E9F313"/>
                </a:solidFill>
                <a:latin typeface="Helvetica"/>
                <a:ea typeface="ＭＳ Ｐゴシック"/>
              </a:rPr>
              <a:t>一段时间过后</a:t>
            </a:r>
            <a:r>
              <a:rPr kumimoji="1" lang="zh-CN" altLang="en-US" sz="3200" b="1">
                <a:solidFill>
                  <a:srgbClr val="F3F1E4"/>
                </a:solidFill>
                <a:latin typeface="Helvetica"/>
                <a:ea typeface="ＭＳ Ｐゴシック"/>
              </a:rPr>
              <a:t> 他差遣他的</a:t>
            </a:r>
            <a:r>
              <a:rPr kumimoji="1" lang="zh-CN" altLang="en-US" sz="3200" b="1" i="1">
                <a:solidFill>
                  <a:srgbClr val="E9F313"/>
                </a:solidFill>
                <a:latin typeface="Helvetica"/>
                <a:ea typeface="ＭＳ Ｐゴシック"/>
              </a:rPr>
              <a:t>助理</a:t>
            </a:r>
            <a:r>
              <a:rPr kumimoji="1" lang="zh-CN" altLang="en-US" sz="3200" b="1">
                <a:solidFill>
                  <a:srgbClr val="F3F1E4"/>
                </a:solidFill>
                <a:latin typeface="Helvetica"/>
                <a:ea typeface="ＭＳ Ｐゴシック"/>
              </a:rPr>
              <a:t> 把石头拿回来放在他自己的工作台上</a:t>
            </a:r>
            <a:r>
              <a:rPr kumimoji="1" lang="en-US" altLang="zh-CN" sz="3200" b="1">
                <a:solidFill>
                  <a:srgbClr val="F3F1E4"/>
                </a:solidFill>
                <a:latin typeface="Helvetica"/>
                <a:ea typeface="ＭＳ Ｐゴシック"/>
              </a:rPr>
              <a:t>.</a:t>
            </a:r>
          </a:p>
        </p:txBody>
      </p:sp>
      <p:pic>
        <p:nvPicPr>
          <p:cNvPr id="668677" name="Picture 11" descr="carr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95675"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867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083371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969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9699" name="Rectangle 6"/>
          <p:cNvSpPr>
            <a:spLocks noChangeArrowheads="1"/>
          </p:cNvSpPr>
          <p:nvPr/>
        </p:nvSpPr>
        <p:spPr bwMode="auto">
          <a:xfrm>
            <a:off x="3581400" y="685800"/>
            <a:ext cx="5715000" cy="5410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于是，</a:t>
            </a:r>
            <a:r>
              <a:rPr kumimoji="1" lang="zh-CN" altLang="en-US" sz="3200" b="1" i="1">
                <a:solidFill>
                  <a:srgbClr val="E9F313"/>
                </a:solidFill>
                <a:latin typeface="Helvetica"/>
                <a:ea typeface="ＭＳ Ｐゴシック"/>
              </a:rPr>
              <a:t>雕塑家开始用</a:t>
            </a:r>
          </a:p>
          <a:p>
            <a:pPr algn="ctr">
              <a:spcBef>
                <a:spcPct val="20000"/>
              </a:spcBef>
            </a:pPr>
            <a:r>
              <a:rPr kumimoji="1" lang="zh-CN" altLang="en-US" sz="3200" b="1" i="1">
                <a:solidFill>
                  <a:srgbClr val="E9F313"/>
                </a:solidFill>
                <a:latin typeface="Helvetica"/>
                <a:ea typeface="ＭＳ Ｐゴシック"/>
              </a:rPr>
              <a:t>凿子凿</a:t>
            </a:r>
            <a:r>
              <a:rPr kumimoji="1" lang="zh-CN" altLang="en-US" sz="2400">
                <a:solidFill>
                  <a:srgbClr val="272776"/>
                </a:solidFill>
                <a:latin typeface="Times New Roman" charset="0"/>
                <a:ea typeface="ＭＳ Ｐゴシック"/>
              </a:rPr>
              <a:t> </a:t>
            </a:r>
            <a:r>
              <a:rPr kumimoji="1" lang="en-US" altLang="zh-CN" sz="3200" b="1" i="1">
                <a:solidFill>
                  <a:srgbClr val="E9F313"/>
                </a:solidFill>
                <a:latin typeface="Helvetica"/>
                <a:ea typeface="ＭＳ Ｐゴシック"/>
              </a:rPr>
              <a:t>, </a:t>
            </a:r>
            <a:r>
              <a:rPr kumimoji="1" lang="zh-CN" altLang="en-US" sz="3200" b="1" i="1">
                <a:solidFill>
                  <a:srgbClr val="E9F313"/>
                </a:solidFill>
                <a:latin typeface="Helvetica"/>
                <a:ea typeface="ＭＳ Ｐゴシック"/>
              </a:rPr>
              <a:t>用粗锉打磨，将</a:t>
            </a:r>
          </a:p>
          <a:p>
            <a:pPr algn="ctr">
              <a:spcBef>
                <a:spcPct val="20000"/>
              </a:spcBef>
            </a:pPr>
            <a:r>
              <a:rPr kumimoji="1" lang="zh-CN" altLang="en-US" sz="3200" b="1" i="1">
                <a:solidFill>
                  <a:srgbClr val="F3F1E4"/>
                </a:solidFill>
                <a:latin typeface="Helvetica"/>
                <a:ea typeface="ＭＳ Ｐゴシック"/>
              </a:rPr>
              <a:t>那块粗糙的石头</a:t>
            </a:r>
            <a:r>
              <a:rPr kumimoji="1" lang="zh-CN" altLang="en-US" sz="3200" b="1" i="1">
                <a:solidFill>
                  <a:srgbClr val="E9F313"/>
                </a:solidFill>
                <a:latin typeface="Helvetica"/>
                <a:ea typeface="ＭＳ Ｐゴシック"/>
              </a:rPr>
              <a:t>锉光滑整形</a:t>
            </a:r>
          </a:p>
          <a:p>
            <a:pPr algn="ctr">
              <a:spcBef>
                <a:spcPct val="20000"/>
              </a:spcBef>
            </a:pPr>
            <a:r>
              <a:rPr kumimoji="1" lang="zh-CN" altLang="en-US" sz="3200" b="1" i="1">
                <a:solidFill>
                  <a:srgbClr val="E9F313"/>
                </a:solidFill>
                <a:latin typeface="Helvetica"/>
                <a:ea typeface="ＭＳ Ｐゴシック"/>
              </a:rPr>
              <a:t>以至于浮现他心目中理想</a:t>
            </a:r>
          </a:p>
          <a:p>
            <a:pPr algn="ctr">
              <a:spcBef>
                <a:spcPct val="20000"/>
              </a:spcBef>
            </a:pPr>
            <a:r>
              <a:rPr kumimoji="1" lang="zh-CN" altLang="en-US" sz="3200" b="1" i="1">
                <a:solidFill>
                  <a:srgbClr val="E9F313"/>
                </a:solidFill>
                <a:latin typeface="Helvetica"/>
                <a:ea typeface="ＭＳ Ｐゴシック"/>
              </a:rPr>
              <a:t>的样式。</a:t>
            </a:r>
          </a:p>
          <a:p>
            <a:pPr algn="ctr">
              <a:spcBef>
                <a:spcPct val="20000"/>
              </a:spcBef>
            </a:pPr>
            <a:r>
              <a:rPr kumimoji="1" lang="zh-CN" altLang="en-US" sz="3200" b="1">
                <a:solidFill>
                  <a:srgbClr val="F3F1E4"/>
                </a:solidFill>
                <a:latin typeface="Helvetica"/>
                <a:ea typeface="ＭＳ Ｐゴシック"/>
              </a:rPr>
              <a:t>然而至始至终，</a:t>
            </a:r>
          </a:p>
          <a:p>
            <a:pPr algn="ctr">
              <a:spcBef>
                <a:spcPct val="20000"/>
              </a:spcBef>
            </a:pPr>
            <a:r>
              <a:rPr kumimoji="1" lang="zh-CN" altLang="en-US" sz="3200" b="1">
                <a:solidFill>
                  <a:srgbClr val="F3F1E4"/>
                </a:solidFill>
                <a:latin typeface="Helvetica"/>
                <a:ea typeface="ＭＳ Ｐゴシック"/>
              </a:rPr>
              <a:t>他未曾想要</a:t>
            </a:r>
            <a:r>
              <a:rPr kumimoji="1" lang="zh-CN" altLang="en-US" sz="3200" b="1" i="1">
                <a:solidFill>
                  <a:srgbClr val="E9F313"/>
                </a:solidFill>
                <a:latin typeface="Helvetica"/>
                <a:ea typeface="ＭＳ Ｐゴシック"/>
              </a:rPr>
              <a:t>毁坏这块石头</a:t>
            </a:r>
            <a:r>
              <a:rPr kumimoji="1" lang="zh-CN" altLang="en-US" sz="3200" b="1">
                <a:solidFill>
                  <a:srgbClr val="F3F1E4"/>
                </a:solidFill>
                <a:latin typeface="Helvetica"/>
                <a:ea typeface="ＭＳ Ｐゴシック"/>
              </a:rPr>
              <a:t>，</a:t>
            </a:r>
          </a:p>
          <a:p>
            <a:pPr algn="ctr">
              <a:spcBef>
                <a:spcPct val="20000"/>
              </a:spcBef>
            </a:pPr>
            <a:r>
              <a:rPr kumimoji="1" lang="zh-CN" altLang="en-US" sz="3200" b="1">
                <a:solidFill>
                  <a:srgbClr val="F3F1E4"/>
                </a:solidFill>
                <a:latin typeface="Helvetica"/>
                <a:ea typeface="ＭＳ Ｐゴシック"/>
              </a:rPr>
              <a:t>也不许可任何人来</a:t>
            </a:r>
            <a:r>
              <a:rPr kumimoji="1" lang="zh-CN" altLang="en-US" sz="3200" b="1" i="1">
                <a:solidFill>
                  <a:srgbClr val="E9F313"/>
                </a:solidFill>
                <a:latin typeface="Helvetica"/>
                <a:ea typeface="ＭＳ Ｐゴシック"/>
              </a:rPr>
              <a:t>破坏它</a:t>
            </a:r>
            <a:r>
              <a:rPr kumimoji="1" lang="zh-CN" altLang="en-US" sz="3200" b="1">
                <a:solidFill>
                  <a:srgbClr val="F3F1E4"/>
                </a:solidFill>
                <a:latin typeface="Helvetica"/>
                <a:ea typeface="ＭＳ Ｐゴシック"/>
              </a:rPr>
              <a:t>。</a:t>
            </a:r>
            <a:endParaRPr kumimoji="1" lang="en-US" altLang="zh-CN" sz="3200" b="1">
              <a:solidFill>
                <a:srgbClr val="F3F1E4"/>
              </a:solidFill>
              <a:latin typeface="Helvetica"/>
              <a:ea typeface="ＭＳ Ｐゴシック"/>
            </a:endParaRPr>
          </a:p>
        </p:txBody>
      </p:sp>
      <p:pic>
        <p:nvPicPr>
          <p:cNvPr id="669700" name="Picture 8" descr="car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70288"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6" name="Rectangle 2"/>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600">
                <a:solidFill>
                  <a:schemeClr val="bg1"/>
                </a:solidFill>
                <a:latin typeface="Helvetica" charset="0"/>
                <a:ea typeface="ＭＳ Ｐゴシック" charset="0"/>
                <a:cs typeface="ＭＳ Ｐゴシック" charset="0"/>
              </a:rPr>
              <a:t> 逐渐成圣以及永恒的保障</a:t>
            </a:r>
            <a:endParaRPr kumimoji="0" lang="en-US" altLang="zh-CN" sz="3600">
              <a:solidFill>
                <a:schemeClr val="bg1"/>
              </a:solidFill>
              <a:latin typeface="Helvetica" charset="0"/>
              <a:ea typeface="ＭＳ Ｐゴシック" charset="0"/>
              <a:cs typeface="ＭＳ Ｐゴシック" charset="0"/>
            </a:endParaRPr>
          </a:p>
        </p:txBody>
      </p:sp>
      <p:sp>
        <p:nvSpPr>
          <p:cNvPr id="66970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244772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dirty="0">
                <a:solidFill>
                  <a:schemeClr val="bg1"/>
                </a:solidFill>
                <a:latin typeface="Microsoft YaHei UI" panose="020B0503020204020204" pitchFamily="34" charset="-122"/>
                <a:ea typeface="Microsoft YaHei UI" panose="020B0503020204020204" pitchFamily="34" charset="-122"/>
                <a:cs typeface="宋体" charset="0"/>
              </a:rPr>
              <a:t>应用</a:t>
            </a:r>
            <a:endParaRPr lang="en-US" dirty="0">
              <a:solidFill>
                <a:schemeClr val="bg1"/>
              </a:solidFill>
              <a:latin typeface="Microsoft YaHei UI" panose="020B0503020204020204" pitchFamily="34" charset="-122"/>
              <a:ea typeface="Microsoft YaHei UI" panose="020B0503020204020204" pitchFamily="34" charset="-122"/>
              <a:cs typeface="宋体" charset="0"/>
            </a:endParaRPr>
          </a:p>
        </p:txBody>
      </p:sp>
      <p:sp>
        <p:nvSpPr>
          <p:cNvPr id="468995" name="Text Box 3"/>
          <p:cNvSpPr txBox="1">
            <a:spLocks noChangeArrowheads="1"/>
          </p:cNvSpPr>
          <p:nvPr/>
        </p:nvSpPr>
        <p:spPr bwMode="auto">
          <a:xfrm>
            <a:off x="8386935" y="44450"/>
            <a:ext cx="7521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2554545"/>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您应该</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怎样</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对其它信徒</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显示爱</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以便异端邪说无法盾形</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 </a:t>
            </a: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endParaRP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您知道</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谁需要</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看见基督徒的爱被显示才会从假的教学中回头</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a:t>
            </a: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57522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072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70723" name="Rectangle 4"/>
          <p:cNvSpPr>
            <a:spLocks noChangeArrowheads="1"/>
          </p:cNvSpPr>
          <p:nvPr/>
        </p:nvSpPr>
        <p:spPr bwMode="auto">
          <a:xfrm>
            <a:off x="4343400" y="457200"/>
            <a:ext cx="4953000" cy="64008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终于有一天，</a:t>
            </a:r>
            <a:r>
              <a:rPr kumimoji="1" lang="zh-CN" altLang="en-US" sz="3200" b="1" i="1">
                <a:solidFill>
                  <a:srgbClr val="E9F313"/>
                </a:solidFill>
                <a:latin typeface="Helvetica"/>
                <a:ea typeface="ＭＳ Ｐゴシック"/>
              </a:rPr>
              <a:t>他的工作完成了</a:t>
            </a:r>
            <a:r>
              <a:rPr kumimoji="1" lang="zh-CN" altLang="en-US" sz="3200" b="1">
                <a:solidFill>
                  <a:srgbClr val="F3F1E4"/>
                </a:solidFill>
                <a:latin typeface="Helvetica"/>
                <a:ea typeface="ＭＳ Ｐゴシック"/>
              </a:rPr>
              <a:t>。 </a:t>
            </a:r>
            <a:r>
              <a:rPr kumimoji="1" lang="zh-CN" altLang="en-US" sz="3200" b="1" i="1">
                <a:solidFill>
                  <a:srgbClr val="E9F313"/>
                </a:solidFill>
                <a:latin typeface="Helvetica"/>
                <a:ea typeface="ＭＳ Ｐゴシック"/>
              </a:rPr>
              <a:t>石雕像</a:t>
            </a:r>
            <a:r>
              <a:rPr kumimoji="1" lang="zh-CN" altLang="en-US" sz="3200" b="1">
                <a:solidFill>
                  <a:srgbClr val="F3F1E4"/>
                </a:solidFill>
                <a:latin typeface="Helvetica"/>
                <a:ea typeface="ＭＳ Ｐゴシック"/>
              </a:rPr>
              <a:t>成功地在石头上雕刻出精美的轮廓，样式与他的模型完全符合。 </a:t>
            </a:r>
          </a:p>
          <a:p>
            <a:pPr algn="ctr">
              <a:spcBef>
                <a:spcPct val="20000"/>
              </a:spcBef>
            </a:pPr>
            <a:r>
              <a:rPr kumimoji="1" lang="zh-CN" altLang="en-US" sz="3200" b="1">
                <a:solidFill>
                  <a:srgbClr val="F3F1E4"/>
                </a:solidFill>
                <a:latin typeface="Helvetica"/>
                <a:ea typeface="ＭＳ Ｐゴシック"/>
              </a:rPr>
              <a:t>现在是</a:t>
            </a:r>
            <a:r>
              <a:rPr kumimoji="1" lang="zh-CN" altLang="en-US" sz="3200" b="1" i="1">
                <a:solidFill>
                  <a:srgbClr val="E9F313"/>
                </a:solidFill>
                <a:latin typeface="Helvetica"/>
                <a:ea typeface="ＭＳ Ｐゴシック"/>
              </a:rPr>
              <a:t>把它从杂乱的工作台上挪移出</a:t>
            </a:r>
            <a:r>
              <a:rPr kumimoji="1" lang="zh-CN" altLang="en-US" sz="3200" b="1">
                <a:solidFill>
                  <a:srgbClr val="F3F1E4"/>
                </a:solidFill>
                <a:latin typeface="Helvetica"/>
                <a:ea typeface="ＭＳ Ｐゴシック"/>
              </a:rPr>
              <a:t>来的时候了，将它运到展览馆等候揭幕，以便向大众展示。</a:t>
            </a:r>
            <a:r>
              <a:rPr kumimoji="1" lang="en-US" altLang="zh-CN" sz="3200" b="1" i="1">
                <a:solidFill>
                  <a:srgbClr val="E9F313"/>
                </a:solidFill>
                <a:latin typeface="Helvetica"/>
                <a:ea typeface="ＭＳ Ｐゴシック"/>
              </a:rPr>
              <a:t> </a:t>
            </a:r>
          </a:p>
        </p:txBody>
      </p:sp>
      <p:pic>
        <p:nvPicPr>
          <p:cNvPr id="670724"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76200"/>
            <a:ext cx="43434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3350" name="Rectangle 6"/>
          <p:cNvSpPr>
            <a:spLocks noGrp="1" noChangeArrowheads="1"/>
          </p:cNvSpPr>
          <p:nvPr>
            <p:ph type="title" idx="4294967295"/>
          </p:nvPr>
        </p:nvSpPr>
        <p:spPr>
          <a:xfrm>
            <a:off x="76200" y="62484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被提</a:t>
            </a:r>
          </a:p>
        </p:txBody>
      </p:sp>
      <p:sp>
        <p:nvSpPr>
          <p:cNvPr id="67072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42574468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5" name="Picture 7" descr="artmusfloorplans"/>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174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71747" name="Rectangle 4"/>
          <p:cNvSpPr>
            <a:spLocks noChangeArrowheads="1"/>
          </p:cNvSpPr>
          <p:nvPr/>
        </p:nvSpPr>
        <p:spPr bwMode="auto">
          <a:xfrm>
            <a:off x="3563888" y="762000"/>
            <a:ext cx="5503912" cy="439519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所有经过的人面带</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微笑以表赞赏，</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并向聪明智慧、</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技艺精湛的雕刻家</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献上高度的</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赞许和颂扬。</a:t>
            </a:r>
          </a:p>
        </p:txBody>
      </p:sp>
      <p:sp>
        <p:nvSpPr>
          <p:cNvPr id="314373" name="Rectangle 5"/>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得荣耀</a:t>
            </a:r>
          </a:p>
        </p:txBody>
      </p:sp>
      <p:pic>
        <p:nvPicPr>
          <p:cNvPr id="671749" name="Picture 6" descr="YUG3200131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76200"/>
            <a:ext cx="2678113"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defRPr/>
            </a:pPr>
            <a:r>
              <a:rPr kumimoji="1" lang="en-US" sz="2400" b="1">
                <a:solidFill>
                  <a:srgbClr val="F3F1E4"/>
                </a:solidFill>
                <a:latin typeface="Helvetica"/>
                <a:ea typeface="ＭＳ Ｐゴシック"/>
              </a:rPr>
              <a:t>155p</a:t>
            </a:r>
          </a:p>
        </p:txBody>
      </p:sp>
    </p:spTree>
    <p:extLst>
      <p:ext uri="{BB962C8B-B14F-4D97-AF65-F5344CB8AC3E}">
        <p14:creationId xmlns:p14="http://schemas.microsoft.com/office/powerpoint/2010/main" val="8317475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idx="4294967295"/>
          </p:nvPr>
        </p:nvSpPr>
        <p:spPr>
          <a:xfrm>
            <a:off x="0" y="685800"/>
            <a:ext cx="9144000" cy="1143000"/>
          </a:xfrm>
          <a:effectLst/>
        </p:spPr>
        <p:txBody>
          <a:bodyPr/>
          <a:lstStyle/>
          <a:p>
            <a:pPr eaLnBrk="1" hangingPunct="1">
              <a:defRPr/>
            </a:pPr>
            <a:r>
              <a:rPr lang="zh-CN" altLang="en-US" sz="4800" dirty="0">
                <a:effectLst>
                  <a:outerShdw blurRad="193675" dist="38100" dir="2700000" algn="tl" rotWithShape="0">
                    <a:srgbClr val="000000">
                      <a:alpha val="76000"/>
                    </a:srgbClr>
                  </a:outerShdw>
                </a:effectLst>
                <a:latin typeface="Tahoma" charset="0"/>
                <a:ea typeface="ＭＳ Ｐゴシック" charset="0"/>
                <a:cs typeface="ＭＳ Ｐゴシック" charset="0"/>
              </a:rPr>
              <a:t>“万事互相效力，叫爱神的人得益处</a:t>
            </a:r>
            <a:r>
              <a:rPr lang="en-US" altLang="zh-CN" sz="4800" dirty="0">
                <a:effectLst>
                  <a:outerShdw blurRad="193675" dist="38100" dir="2700000" algn="tl" rotWithShape="0">
                    <a:srgbClr val="000000">
                      <a:alpha val="76000"/>
                    </a:srgbClr>
                  </a:outerShdw>
                </a:effectLst>
                <a:latin typeface="Tahoma" charset="0"/>
                <a:ea typeface="ＭＳ Ｐゴシック" charset="0"/>
                <a:cs typeface="ＭＳ Ｐゴシック" charset="0"/>
              </a:rPr>
              <a:t>…” (8:28-30)</a:t>
            </a:r>
            <a:endParaRPr lang="en-US" altLang="zh-CN" sz="6000" dirty="0">
              <a:effectLst>
                <a:outerShdw blurRad="193675" dist="38100" dir="2700000" algn="tl" rotWithShape="0">
                  <a:srgbClr val="000000">
                    <a:alpha val="76000"/>
                  </a:srgbClr>
                </a:outerShdw>
              </a:effectLst>
              <a:latin typeface="Tahoma" charset="0"/>
              <a:ea typeface="ＭＳ Ｐゴシック" charset="0"/>
              <a:cs typeface="ＭＳ Ｐゴシック" charset="0"/>
            </a:endParaRPr>
          </a:p>
        </p:txBody>
      </p:sp>
      <p:sp>
        <p:nvSpPr>
          <p:cNvPr id="378885" name="Rectangle 5"/>
          <p:cNvSpPr>
            <a:spLocks noChangeArrowheads="1"/>
          </p:cNvSpPr>
          <p:nvPr/>
        </p:nvSpPr>
        <p:spPr bwMode="auto">
          <a:xfrm>
            <a:off x="1600200" y="49530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预定</a:t>
            </a:r>
          </a:p>
        </p:txBody>
      </p:sp>
      <p:sp>
        <p:nvSpPr>
          <p:cNvPr id="378886" name="Rectangle 6"/>
          <p:cNvSpPr>
            <a:spLocks noChangeArrowheads="1"/>
          </p:cNvSpPr>
          <p:nvPr/>
        </p:nvSpPr>
        <p:spPr bwMode="auto">
          <a:xfrm>
            <a:off x="2895600" y="40386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被召</a:t>
            </a:r>
          </a:p>
        </p:txBody>
      </p:sp>
      <p:sp>
        <p:nvSpPr>
          <p:cNvPr id="378887" name="Rectangle 7"/>
          <p:cNvSpPr>
            <a:spLocks noChangeArrowheads="1"/>
          </p:cNvSpPr>
          <p:nvPr/>
        </p:nvSpPr>
        <p:spPr bwMode="auto">
          <a:xfrm>
            <a:off x="4114800" y="31242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称义</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荣耀</a:t>
            </a:r>
          </a:p>
        </p:txBody>
      </p:sp>
      <p:sp>
        <p:nvSpPr>
          <p:cNvPr id="672775" name="Text Box 10"/>
          <p:cNvSpPr txBox="1">
            <a:spLocks noChangeArrowheads="1"/>
          </p:cNvSpPr>
          <p:nvPr/>
        </p:nvSpPr>
        <p:spPr bwMode="auto">
          <a:xfrm>
            <a:off x="8153400" y="76200"/>
            <a:ext cx="879475"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ea typeface="ＭＳ Ｐゴシック" charset="0"/>
                <a:cs typeface="ＭＳ Ｐゴシック" charset="0"/>
              </a:rPr>
              <a:t>155p</a:t>
            </a:r>
          </a:p>
        </p:txBody>
      </p:sp>
      <p:sp>
        <p:nvSpPr>
          <p:cNvPr id="378891" name="Rectangle 11"/>
          <p:cNvSpPr>
            <a:spLocks noChangeArrowheads="1"/>
          </p:cNvSpPr>
          <p:nvPr/>
        </p:nvSpPr>
        <p:spPr bwMode="auto">
          <a:xfrm>
            <a:off x="457200" y="58674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dirty="0">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预知</a:t>
            </a:r>
          </a:p>
        </p:txBody>
      </p:sp>
    </p:spTree>
    <p:extLst>
      <p:ext uri="{BB962C8B-B14F-4D97-AF65-F5344CB8AC3E}">
        <p14:creationId xmlns:p14="http://schemas.microsoft.com/office/powerpoint/2010/main" val="1454480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8891">
                                            <p:txEl>
                                              <p:pRg st="0" end="0"/>
                                            </p:txEl>
                                          </p:spTgt>
                                        </p:tgtEl>
                                        <p:attrNameLst>
                                          <p:attrName>style.visibility</p:attrName>
                                        </p:attrNameLst>
                                      </p:cBhvr>
                                      <p:to>
                                        <p:strVal val="visible"/>
                                      </p:to>
                                    </p:set>
                                    <p:anim calcmode="lin" valueType="num">
                                      <p:cBhvr>
                                        <p:cTn id="7" dur="500" fill="hold"/>
                                        <p:tgtEl>
                                          <p:spTgt spid="378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8887">
                                            <p:txEl>
                                              <p:pRg st="0" end="0"/>
                                            </p:txEl>
                                          </p:spTgt>
                                        </p:tgtEl>
                                        <p:attrNameLst>
                                          <p:attrName>style.visibility</p:attrName>
                                        </p:attrNameLst>
                                      </p:cBhvr>
                                      <p:to>
                                        <p:strVal val="visible"/>
                                      </p:to>
                                    </p:set>
                                    <p:anim calcmode="lin" valueType="num">
                                      <p:cBhvr>
                                        <p:cTn id="25" dur="500" fill="hold"/>
                                        <p:tgtEl>
                                          <p:spTgt spid="37888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788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7" grpId="0" build="p"/>
      <p:bldP spid="378888" grpId="0"/>
      <p:bldP spid="378891"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要明白只有借着服从才能得到你真正需要的东西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altLang="zh-CN"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94772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14</a:t>
            </a:r>
            <a:r>
              <a:rPr lang="zh-CN" altLang="en-US" sz="3600" b="1" dirty="0">
                <a:effectLst>
                  <a:glow rad="127000">
                    <a:schemeClr val="tx1"/>
                  </a:glow>
                </a:effectLst>
                <a:latin typeface="Arial" charset="0"/>
                <a:ea typeface="ＭＳ Ｐゴシック" charset="0"/>
                <a:cs typeface="ＭＳ Ｐゴシック" charset="0"/>
              </a:rPr>
              <a:t>如果我们照着　神的旨意祈求，他必听我们；这就是我们对　神所存的坦然无惧的心。</a:t>
            </a:r>
            <a:r>
              <a:rPr lang="en-US" altLang="zh-CN" sz="3600" b="1" dirty="0">
                <a:effectLst>
                  <a:glow rad="127000">
                    <a:schemeClr val="tx1"/>
                  </a:glow>
                </a:effectLst>
                <a:latin typeface="Arial" charset="0"/>
                <a:ea typeface="ＭＳ Ｐゴシック" charset="0"/>
                <a:cs typeface="ＭＳ Ｐゴシック" charset="0"/>
              </a:rPr>
              <a:t>15</a:t>
            </a:r>
            <a:r>
              <a:rPr lang="zh-CN" altLang="en-US" sz="3600" b="1" dirty="0">
                <a:effectLst>
                  <a:glow rad="127000">
                    <a:schemeClr val="tx1"/>
                  </a:glow>
                </a:effectLst>
                <a:latin typeface="Arial" charset="0"/>
                <a:ea typeface="ＭＳ Ｐゴシック" charset="0"/>
                <a:cs typeface="ＭＳ Ｐゴシック" charset="0"/>
              </a:rPr>
              <a:t>既然我们知道他听我们的祈求，我们就知道，我们无论求甚么，他必赐给我们。</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5:14-15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170983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46342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“如果你看见一个基督徒兄弟或姐妹犯了不至于死的罪，你应该祷告，神必赐给那人生命。”</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6"/>
            <a:ext cx="9144000" cy="324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如果有人看见弟兄犯了不至于死的罪，他就要祈求，　神必因他的缘故，把生命赐给那些犯了不至于死的罪的人；有至于死的罪，我不说他应当为那罪祈求。</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一切不义都是罪，但也有不至于死的罪。</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2800" b="1" kern="0" dirty="0" err="1">
                <a:solidFill>
                  <a:srgbClr val="FFFFFF"/>
                </a:solidFill>
                <a:effectLst>
                  <a:glow rad="127000">
                    <a:srgbClr val="000000"/>
                  </a:glow>
                </a:effectLst>
                <a:latin typeface="Arial" charset="0"/>
                <a:ea typeface="ＭＳ Ｐゴシック" charset="0"/>
                <a:cs typeface="ＭＳ Ｐゴシック" charset="0"/>
              </a:rPr>
              <a:t>约翰一书</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5:16-17</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747628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779687"/>
            <a:ext cx="4896669" cy="507831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000000"/>
                </a:solidFill>
                <a:effectLst>
                  <a:glow rad="228600">
                    <a:srgbClr val="FFFFFF"/>
                  </a:glow>
                </a:effectLst>
                <a:ea typeface="ＭＳ Ｐゴシック" charset="0"/>
              </a:rPr>
              <a:t>“</a:t>
            </a:r>
            <a:r>
              <a:rPr lang="zh-CN" altLang="en-US" sz="36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3600" dirty="0">
                <a:solidFill>
                  <a:srgbClr val="C00000"/>
                </a:solidFill>
                <a:effectLst>
                  <a:glow rad="228600">
                    <a:srgbClr val="FFFFFF"/>
                  </a:glow>
                </a:effectLst>
                <a:ea typeface="ＭＳ Ｐゴシック" charset="0"/>
              </a:rPr>
              <a:t>有至于死的罪，我不说他应当为那罪祈求。</a:t>
            </a:r>
            <a:r>
              <a:rPr lang="en-US" altLang="zh-CN" sz="3600" dirty="0">
                <a:solidFill>
                  <a:srgbClr val="000000"/>
                </a:solidFill>
                <a:effectLst>
                  <a:glow rad="228600">
                    <a:srgbClr val="FFFFFF"/>
                  </a:glow>
                </a:effectLst>
                <a:ea typeface="ＭＳ Ｐゴシック" charset="0"/>
              </a:rPr>
              <a:t> </a:t>
            </a:r>
            <a:r>
              <a:rPr lang="zh-CN" altLang="en-US" sz="3600" dirty="0">
                <a:solidFill>
                  <a:srgbClr val="000000"/>
                </a:solidFill>
                <a:effectLst>
                  <a:glow rad="228600">
                    <a:srgbClr val="FFFFFF"/>
                  </a:glow>
                </a:effectLst>
                <a:ea typeface="ＭＳ Ｐゴシック" charset="0"/>
              </a:rPr>
              <a:t>一切不义都是罪，但也有不至于死的罪。</a:t>
            </a:r>
            <a:r>
              <a:rPr lang="en-US" sz="36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2712657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需要</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689978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zh-CN" altLang="en-US" sz="4000" b="1" dirty="0">
                <a:latin typeface="Arial" charset="0"/>
                <a:ea typeface="ＭＳ Ｐゴシック" charset="0"/>
              </a:rPr>
              <a:t>信徒能犯多少罪（约翰一书 </a:t>
            </a:r>
            <a:r>
              <a:rPr lang="en-US" altLang="zh-CN" sz="4000" b="1" dirty="0">
                <a:latin typeface="Arial" charset="0"/>
                <a:ea typeface="ＭＳ Ｐゴシック" charset="0"/>
              </a:rPr>
              <a:t>5:18</a:t>
            </a:r>
            <a:r>
              <a:rPr lang="zh-CN" altLang="en-US" sz="4000" b="1" dirty="0">
                <a:latin typeface="Arial" charset="0"/>
                <a:ea typeface="ＭＳ Ｐゴシック" charset="0"/>
              </a:rPr>
              <a:t>）？</a:t>
            </a:r>
            <a:endParaRPr lang="en-US" sz="4000" b="1" dirty="0">
              <a:latin typeface="Arial" charset="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新译本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en-US" altLang="zh-CN" sz="2800" b="1" dirty="0">
                <a:effectLst>
                  <a:glow rad="292100">
                    <a:srgbClr val="000000"/>
                  </a:glow>
                </a:effectLst>
                <a:latin typeface="Arial" charset="0"/>
                <a:ea typeface="ＭＳ Ｐゴシック" charset="0"/>
                <a:cs typeface="ＭＳ Ｐゴシック" charset="0"/>
              </a:rPr>
              <a:t>18</a:t>
            </a:r>
            <a:r>
              <a:rPr lang="zh-CN" altLang="en-US" sz="2800" b="1" dirty="0">
                <a:effectLst>
                  <a:glow rad="292100">
                    <a:srgbClr val="000000"/>
                  </a:glow>
                </a:effectLst>
                <a:latin typeface="Arial" charset="0"/>
                <a:ea typeface="ＭＳ Ｐゴシック" charset="0"/>
                <a:cs typeface="ＭＳ Ｐゴシック" charset="0"/>
              </a:rPr>
              <a:t>我们知道凡从　神生的</a:t>
            </a:r>
            <a:r>
              <a:rPr lang="zh-CN" altLang="en-US" sz="2800" b="1" dirty="0">
                <a:solidFill>
                  <a:schemeClr val="bg1"/>
                </a:solidFill>
                <a:effectLst>
                  <a:glow rad="292100">
                    <a:srgbClr val="000000"/>
                  </a:glow>
                </a:effectLst>
                <a:latin typeface="Arial" charset="0"/>
                <a:ea typeface="ＭＳ Ｐゴシック" charset="0"/>
                <a:cs typeface="ＭＳ Ｐゴシック" charset="0"/>
              </a:rPr>
              <a:t>就不</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，而且从　神生的那一位也必保守他，连那恶者也不能碰他。</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习惯性的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新标点和合本</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r>
              <a:rPr lang="en-US" altLang="zh-CN" sz="2800" b="1" dirty="0">
                <a:effectLst>
                  <a:glow rad="292100">
                    <a:srgbClr val="000000"/>
                  </a:glow>
                </a:effectLst>
                <a:latin typeface="Arial" charset="0"/>
                <a:ea typeface="ＭＳ Ｐゴシック" charset="0"/>
                <a:cs typeface="ＭＳ Ｐゴシック" charset="0"/>
              </a:rPr>
              <a:t>18</a:t>
            </a:r>
            <a:r>
              <a:rPr lang="zh-CN" altLang="en-US" sz="2800" b="1" dirty="0">
                <a:effectLst>
                  <a:glow rad="292100">
                    <a:srgbClr val="000000"/>
                  </a:glow>
                </a:effectLst>
                <a:latin typeface="Arial" charset="0"/>
                <a:ea typeface="ＭＳ Ｐゴシック" charset="0"/>
                <a:cs typeface="ＭＳ Ｐゴシック" charset="0"/>
              </a:rPr>
              <a:t>我们知道凡从　神生的，</a:t>
            </a:r>
            <a:r>
              <a:rPr lang="zh-CN" altLang="en-US" sz="2800" b="1" dirty="0">
                <a:solidFill>
                  <a:schemeClr val="bg1"/>
                </a:solidFill>
                <a:effectLst>
                  <a:glow rad="292100">
                    <a:srgbClr val="000000"/>
                  </a:glow>
                </a:effectLst>
                <a:latin typeface="Arial" charset="0"/>
                <a:ea typeface="ＭＳ Ｐゴシック" charset="0"/>
                <a:cs typeface="ＭＳ Ｐゴシック" charset="0"/>
              </a:rPr>
              <a:t>必不</a:t>
            </a:r>
            <a:r>
              <a:rPr lang="zh-CN" altLang="en-US" sz="2800" b="1" dirty="0">
                <a:solidFill>
                  <a:srgbClr val="FFFF00"/>
                </a:solidFill>
                <a:effectLst>
                  <a:glow rad="292100">
                    <a:srgbClr val="000000"/>
                  </a:glow>
                </a:effectLst>
                <a:latin typeface="Arial" charset="0"/>
                <a:ea typeface="ＭＳ Ｐゴシック" charset="0"/>
                <a:cs typeface="ＭＳ Ｐゴシック" charset="0"/>
              </a:rPr>
              <a:t>犯罪</a:t>
            </a:r>
            <a:r>
              <a:rPr lang="zh-CN" altLang="en-US" sz="2800" b="1" dirty="0">
                <a:effectLst>
                  <a:glow rad="292100">
                    <a:srgbClr val="000000"/>
                  </a:glow>
                </a:effectLst>
                <a:latin typeface="Arial" charset="0"/>
                <a:ea typeface="ＭＳ Ｐゴシック" charset="0"/>
                <a:cs typeface="ＭＳ Ｐゴシック" charset="0"/>
              </a:rPr>
              <a:t>，从　神生的，必保守自己，那恶者也就无法害他。</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glow rad="292100">
                    <a:srgbClr val="000000"/>
                  </a:glow>
                </a:effectLst>
                <a:uLnTx/>
                <a:uFillTx/>
                <a:latin typeface="Arial" charset="0"/>
                <a:ea typeface="ＭＳ Ｐゴシック" charset="0"/>
                <a:cs typeface="ＭＳ Ｐゴシック" charset="0"/>
              </a:rPr>
              <a:t>绝对的</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1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Arial" charset="0"/>
                <a:ea typeface="ＭＳ Ｐゴシック" charset="0"/>
                <a:cs typeface="ＭＳ Ｐゴシック" charset="0"/>
              </a:rPr>
              <a:t>服从的好处：</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避开偶像忠于神 </a:t>
            </a:r>
            <a:r>
              <a:rPr kumimoji="0" lang="en-US" altLang="zh-CN"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要明白只有借着服从才能得到你真正</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需要</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1590551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Text Box 24"/>
          <p:cNvSpPr txBox="1">
            <a:spLocks noChangeArrowheads="1"/>
          </p:cNvSpPr>
          <p:nvPr/>
        </p:nvSpPr>
        <p:spPr bwMode="auto">
          <a:xfrm>
            <a:off x="8399138"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290</a:t>
            </a:r>
          </a:p>
        </p:txBody>
      </p:sp>
    </p:spTree>
    <p:extLst>
      <p:ext uri="{BB962C8B-B14F-4D97-AF65-F5344CB8AC3E}">
        <p14:creationId xmlns:p14="http://schemas.microsoft.com/office/powerpoint/2010/main" val="2097452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413968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53"/>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226109"/>
            <a:ext cx="4392613"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kumimoji="0" lang="zh-CN" altLang="en-US" sz="36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“保守自己远离偶像”</a:t>
            </a:r>
            <a:endParaRPr kumimoji="0" lang="en-US" sz="36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endParaRPr>
          </a:p>
        </p:txBody>
      </p:sp>
      <p:sp>
        <p:nvSpPr>
          <p:cNvPr id="5" name="Title 4"/>
          <p:cNvSpPr>
            <a:spLocks noGrp="1"/>
          </p:cNvSpPr>
          <p:nvPr>
            <p:ph type="title" idx="4294967295"/>
          </p:nvPr>
        </p:nvSpPr>
        <p:spPr>
          <a:xfrm>
            <a:off x="5105400" y="6229062"/>
            <a:ext cx="3810000" cy="584775"/>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约翰一书5:21 </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832532FF-EA93-9B30-1D0F-4E91083ECAC1}"/>
              </a:ext>
            </a:extLst>
          </p:cNvPr>
          <p:cNvSpPr txBox="1"/>
          <p:nvPr/>
        </p:nvSpPr>
        <p:spPr>
          <a:xfrm>
            <a:off x="179387" y="706437"/>
            <a:ext cx="3783013" cy="523220"/>
          </a:xfrm>
          <a:prstGeom prst="rect">
            <a:avLst/>
          </a:prstGeom>
          <a:solidFill>
            <a:srgbClr val="C00000"/>
          </a:solidFill>
        </p:spPr>
        <p:txBody>
          <a:bodyPr wrap="square" rtlCol="0">
            <a:spAutoFit/>
          </a:bodyPr>
          <a:lstStyle/>
          <a:p>
            <a:pPr algn="ctr"/>
            <a:r>
              <a:rPr lang="zh-CN" altLang="en-US" sz="2800" dirty="0">
                <a:solidFill>
                  <a:schemeClr val="bg1"/>
                </a:solidFill>
              </a:rPr>
              <a:t>德里克</a:t>
            </a:r>
            <a:r>
              <a:rPr lang="en-US" altLang="zh-CN" sz="2800" dirty="0">
                <a:solidFill>
                  <a:schemeClr val="bg1"/>
                </a:solidFill>
              </a:rPr>
              <a:t>·</a:t>
            </a:r>
            <a:r>
              <a:rPr lang="zh-CN" altLang="en-US" sz="2800" dirty="0">
                <a:solidFill>
                  <a:schemeClr val="bg1"/>
                </a:solidFill>
              </a:rPr>
              <a:t>提德巴尔</a:t>
            </a:r>
            <a:endParaRPr kumimoji="1" lang="zh-CN" altLang="en-US" sz="2800" dirty="0">
              <a:solidFill>
                <a:schemeClr val="bg1"/>
              </a:solidFill>
            </a:endParaRPr>
          </a:p>
        </p:txBody>
      </p:sp>
      <p:sp>
        <p:nvSpPr>
          <p:cNvPr id="8" name="文本框 7">
            <a:extLst>
              <a:ext uri="{FF2B5EF4-FFF2-40B4-BE49-F238E27FC236}">
                <a16:creationId xmlns:a16="http://schemas.microsoft.com/office/drawing/2014/main" id="{135DFB0F-7FD1-3D17-043C-77730D2E414C}"/>
              </a:ext>
            </a:extLst>
          </p:cNvPr>
          <p:cNvSpPr txBox="1"/>
          <p:nvPr/>
        </p:nvSpPr>
        <p:spPr>
          <a:xfrm>
            <a:off x="8640" y="1600200"/>
            <a:ext cx="4380797" cy="1938992"/>
          </a:xfrm>
          <a:prstGeom prst="rect">
            <a:avLst/>
          </a:prstGeom>
          <a:solidFill>
            <a:srgbClr val="F6F9FC"/>
          </a:solidFill>
        </p:spPr>
        <p:txBody>
          <a:bodyPr wrap="square">
            <a:spAutoFit/>
          </a:bodyPr>
          <a:lstStyle/>
          <a:p>
            <a:pPr algn="ctr"/>
            <a:r>
              <a:rPr lang="en-US" altLang="zh-CN" sz="4000" dirty="0"/>
              <a:t>《</a:t>
            </a:r>
            <a:r>
              <a:rPr lang="zh-CN" altLang="en-US" sz="4000" dirty="0"/>
              <a:t>传道者，</a:t>
            </a:r>
            <a:endParaRPr lang="en-US" altLang="zh-CN" sz="4000" dirty="0"/>
          </a:p>
          <a:p>
            <a:pPr algn="ctr"/>
            <a:r>
              <a:rPr lang="zh-CN" altLang="en-US" sz="4000" dirty="0"/>
              <a:t>保守自己</a:t>
            </a:r>
            <a:endParaRPr lang="en-US" altLang="zh-CN" sz="4000" dirty="0"/>
          </a:p>
          <a:p>
            <a:pPr algn="ctr"/>
            <a:r>
              <a:rPr lang="zh-CN" altLang="en-US" sz="4000" dirty="0"/>
              <a:t>远离偶像</a:t>
            </a:r>
            <a:r>
              <a:rPr lang="en-US" altLang="zh-CN" sz="4000" dirty="0"/>
              <a:t>》</a:t>
            </a:r>
            <a:endParaRPr lang="zh-CN" altLang="en-US" sz="4000" dirty="0"/>
          </a:p>
        </p:txBody>
      </p:sp>
    </p:spTree>
    <p:extLst>
      <p:ext uri="{BB962C8B-B14F-4D97-AF65-F5344CB8AC3E}">
        <p14:creationId xmlns:p14="http://schemas.microsoft.com/office/powerpoint/2010/main" val="1357581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孩子们，你们要保守自己远离偶像。</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5:21</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8046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2" name="图片 11">
            <a:extLst>
              <a:ext uri="{FF2B5EF4-FFF2-40B4-BE49-F238E27FC236}">
                <a16:creationId xmlns:a16="http://schemas.microsoft.com/office/drawing/2014/main" id="{7C681A5D-D44B-917D-D4F4-5BC202D61A80}"/>
              </a:ext>
            </a:extLst>
          </p:cNvPr>
          <p:cNvPicPr>
            <a:picLocks noChangeAspect="1"/>
          </p:cNvPicPr>
          <p:nvPr/>
        </p:nvPicPr>
        <p:blipFill>
          <a:blip r:embed="rId3"/>
          <a:stretch>
            <a:fillRect/>
          </a:stretch>
        </p:blipFill>
        <p:spPr>
          <a:xfrm>
            <a:off x="2140197" y="5502061"/>
            <a:ext cx="774700" cy="1193800"/>
          </a:xfrm>
          <a:prstGeom prst="rect">
            <a:avLst/>
          </a:prstGeom>
        </p:spPr>
      </p:pic>
      <p:sp>
        <p:nvSpPr>
          <p:cNvPr id="22" name="任意形状 21">
            <a:extLst>
              <a:ext uri="{FF2B5EF4-FFF2-40B4-BE49-F238E27FC236}">
                <a16:creationId xmlns:a16="http://schemas.microsoft.com/office/drawing/2014/main" id="{6A70E364-6DA5-E802-48C2-35DF344801D8}"/>
              </a:ext>
            </a:extLst>
          </p:cNvPr>
          <p:cNvSpPr/>
          <p:nvPr/>
        </p:nvSpPr>
        <p:spPr bwMode="auto">
          <a:xfrm>
            <a:off x="8165592" y="0"/>
            <a:ext cx="826008" cy="1325620"/>
          </a:xfrm>
          <a:custGeom>
            <a:avLst/>
            <a:gdLst>
              <a:gd name="connsiteX0" fmla="*/ 0 w 932688"/>
              <a:gd name="connsiteY0" fmla="*/ 18288 h 969264"/>
              <a:gd name="connsiteX1" fmla="*/ 932688 w 932688"/>
              <a:gd name="connsiteY1" fmla="*/ 0 h 969264"/>
              <a:gd name="connsiteX2" fmla="*/ 896112 w 932688"/>
              <a:gd name="connsiteY2" fmla="*/ 969264 h 969264"/>
              <a:gd name="connsiteX3" fmla="*/ 438912 w 932688"/>
              <a:gd name="connsiteY3" fmla="*/ 960120 h 969264"/>
              <a:gd name="connsiteX4" fmla="*/ 438912 w 932688"/>
              <a:gd name="connsiteY4" fmla="*/ 429768 h 969264"/>
              <a:gd name="connsiteX5" fmla="*/ 36576 w 932688"/>
              <a:gd name="connsiteY5" fmla="*/ 438912 h 969264"/>
              <a:gd name="connsiteX6" fmla="*/ 0 w 932688"/>
              <a:gd name="connsiteY6" fmla="*/ 18288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688" h="969264">
                <a:moveTo>
                  <a:pt x="0" y="18288"/>
                </a:moveTo>
                <a:lnTo>
                  <a:pt x="932688" y="0"/>
                </a:lnTo>
                <a:lnTo>
                  <a:pt x="896112" y="969264"/>
                </a:lnTo>
                <a:lnTo>
                  <a:pt x="438912" y="960120"/>
                </a:lnTo>
                <a:lnTo>
                  <a:pt x="438912" y="429768"/>
                </a:lnTo>
                <a:lnTo>
                  <a:pt x="36576" y="438912"/>
                </a:lnTo>
                <a:lnTo>
                  <a:pt x="0" y="18288"/>
                </a:lnTo>
                <a:close/>
              </a:path>
            </a:pathLst>
          </a:custGeom>
          <a:solidFill>
            <a:srgbClr val="2F1E1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chemeClr val="tx1"/>
              </a:solidFill>
              <a:effectLst/>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zh-CN" sz="2400" dirty="0">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chemeClr val="tx1"/>
              </a:solidFill>
              <a:effectLst/>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700" b="0" i="0" u="none" strike="noStrike" cap="none" normalizeH="0" baseline="0" dirty="0">
              <a:ln>
                <a:noFill/>
              </a:ln>
              <a:solidFill>
                <a:schemeClr val="tx1"/>
              </a:solidFill>
              <a:effectLst/>
              <a:latin typeface="Comic Sans MS" pitchFamily="-112" charset="0"/>
            </a:endParaRPr>
          </a:p>
        </p:txBody>
      </p:sp>
      <p:pic>
        <p:nvPicPr>
          <p:cNvPr id="25" name="图片 24">
            <a:extLst>
              <a:ext uri="{FF2B5EF4-FFF2-40B4-BE49-F238E27FC236}">
                <a16:creationId xmlns:a16="http://schemas.microsoft.com/office/drawing/2014/main" id="{C41889DC-CFCE-41DC-5561-087922F3FBDB}"/>
              </a:ext>
            </a:extLst>
          </p:cNvPr>
          <p:cNvPicPr>
            <a:picLocks noChangeAspect="1"/>
          </p:cNvPicPr>
          <p:nvPr/>
        </p:nvPicPr>
        <p:blipFill>
          <a:blip r:embed="rId4"/>
          <a:stretch>
            <a:fillRect/>
          </a:stretch>
        </p:blipFill>
        <p:spPr>
          <a:xfrm>
            <a:off x="7134575" y="5425848"/>
            <a:ext cx="981267" cy="1335614"/>
          </a:xfrm>
          <a:prstGeom prst="rect">
            <a:avLst/>
          </a:prstGeom>
        </p:spPr>
      </p:pic>
      <p:grpSp>
        <p:nvGrpSpPr>
          <p:cNvPr id="29" name="组合 28">
            <a:extLst>
              <a:ext uri="{FF2B5EF4-FFF2-40B4-BE49-F238E27FC236}">
                <a16:creationId xmlns:a16="http://schemas.microsoft.com/office/drawing/2014/main" id="{0D452D54-23E6-B31F-AC6D-78CE534D2477}"/>
              </a:ext>
            </a:extLst>
          </p:cNvPr>
          <p:cNvGrpSpPr/>
          <p:nvPr/>
        </p:nvGrpSpPr>
        <p:grpSpPr>
          <a:xfrm>
            <a:off x="7607" y="20325"/>
            <a:ext cx="9173799" cy="6885448"/>
            <a:chOff x="7607" y="20325"/>
            <a:chExt cx="9173799" cy="6885448"/>
          </a:xfrm>
        </p:grpSpPr>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34" y="20325"/>
              <a:ext cx="9144000" cy="688544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73DA80CF-5CFD-088A-671F-4AFF881349A2}"/>
                </a:ext>
              </a:extLst>
            </p:cNvPr>
            <p:cNvSpPr txBox="1"/>
            <p:nvPr/>
          </p:nvSpPr>
          <p:spPr>
            <a:xfrm>
              <a:off x="7607" y="1450062"/>
              <a:ext cx="1676400" cy="4493538"/>
            </a:xfrm>
            <a:prstGeom prst="rect">
              <a:avLst/>
            </a:prstGeom>
            <a:solidFill>
              <a:srgbClr val="2E1C11"/>
            </a:solidFill>
          </p:spPr>
          <p:txBody>
            <a:bodyPr wrap="square" rtlCol="0">
              <a:spAutoFit/>
            </a:bodyPr>
            <a:lstStyle/>
            <a:p>
              <a:r>
                <a:rPr lang="en-US" altLang="zh-CN" sz="1300" dirty="0">
                  <a:solidFill>
                    <a:srgbClr val="44C6F8"/>
                  </a:solidFill>
                </a:rPr>
                <a:t>《</a:t>
              </a:r>
              <a:r>
                <a:rPr lang="zh-CN" altLang="en-US" sz="1300" dirty="0">
                  <a:solidFill>
                    <a:srgbClr val="44C6F8"/>
                  </a:solidFill>
                </a:rPr>
                <a:t>美国偶像</a:t>
              </a:r>
              <a:r>
                <a:rPr lang="en-US" altLang="zh-CN" sz="1300" dirty="0">
                  <a:solidFill>
                    <a:srgbClr val="44C6F8"/>
                  </a:solidFill>
                </a:rPr>
                <a:t>》</a:t>
              </a:r>
              <a:r>
                <a:rPr lang="zh-CN" altLang="en-US" sz="1300" dirty="0">
                  <a:solidFill>
                    <a:srgbClr val="44C6F8"/>
                  </a:solidFill>
                </a:rPr>
                <a:t>有</a:t>
              </a:r>
              <a:r>
                <a:rPr lang="en-US" altLang="zh-CN" sz="1300" dirty="0">
                  <a:solidFill>
                    <a:srgbClr val="FFC000"/>
                  </a:solidFill>
                </a:rPr>
                <a:t>900</a:t>
              </a:r>
              <a:r>
                <a:rPr lang="zh-CN" altLang="en-US" sz="1300" dirty="0">
                  <a:solidFill>
                    <a:srgbClr val="FFC000"/>
                  </a:solidFill>
                </a:rPr>
                <a:t>万</a:t>
              </a:r>
              <a:r>
                <a:rPr lang="en-US" altLang="zh-CN" sz="1300" dirty="0">
                  <a:solidFill>
                    <a:srgbClr val="44C6F8"/>
                  </a:solidFill>
                </a:rPr>
                <a:t>Facebook</a:t>
              </a:r>
              <a:r>
                <a:rPr lang="zh-CN" altLang="en-US" sz="1300" dirty="0">
                  <a:solidFill>
                    <a:srgbClr val="44C6F8"/>
                  </a:solidFill>
                </a:rPr>
                <a:t>粉丝</a:t>
              </a:r>
              <a:r>
                <a:rPr lang="en-US" altLang="zh-CN" sz="1300" dirty="0">
                  <a:solidFill>
                    <a:srgbClr val="44C6F8"/>
                  </a:solidFill>
                </a:rPr>
                <a:t>——</a:t>
              </a:r>
              <a:r>
                <a:rPr lang="zh-CN" altLang="en-US" sz="1300" dirty="0">
                  <a:solidFill>
                    <a:srgbClr val="44C6F8"/>
                  </a:solidFill>
                </a:rPr>
                <a:t>比神多</a:t>
              </a:r>
              <a:r>
                <a:rPr lang="en-US" altLang="zh-CN" sz="1300" dirty="0">
                  <a:solidFill>
                    <a:srgbClr val="FFC000"/>
                  </a:solidFill>
                </a:rPr>
                <a:t>200</a:t>
              </a:r>
              <a:r>
                <a:rPr lang="zh-CN" altLang="en-US" sz="1300" dirty="0">
                  <a:solidFill>
                    <a:srgbClr val="FFC000"/>
                  </a:solidFill>
                </a:rPr>
                <a:t>万。</a:t>
              </a:r>
            </a:p>
            <a:p>
              <a:endParaRPr kumimoji="1" lang="en-US" altLang="zh-CN" sz="1300" dirty="0">
                <a:solidFill>
                  <a:srgbClr val="44C6F8"/>
                </a:solidFill>
              </a:endParaRPr>
            </a:p>
            <a:p>
              <a:r>
                <a:rPr lang="zh-CN" altLang="en-US" sz="1300" dirty="0">
                  <a:solidFill>
                    <a:srgbClr val="44C6F8"/>
                  </a:solidFill>
                </a:rPr>
                <a:t>按平均寿命计算，当普通美国青少年年满</a:t>
              </a:r>
              <a:r>
                <a:rPr lang="en-US" altLang="zh-CN" sz="1300" dirty="0">
                  <a:solidFill>
                    <a:srgbClr val="FFC000"/>
                  </a:solidFill>
                </a:rPr>
                <a:t>65</a:t>
              </a:r>
              <a:r>
                <a:rPr lang="zh-CN" altLang="en-US" sz="1300" dirty="0">
                  <a:solidFill>
                    <a:srgbClr val="FFC000"/>
                  </a:solidFill>
                </a:rPr>
                <a:t>岁</a:t>
              </a:r>
              <a:r>
                <a:rPr lang="zh-CN" altLang="en-US" sz="1300" dirty="0">
                  <a:solidFill>
                    <a:srgbClr val="44C6F8"/>
                  </a:solidFill>
                </a:rPr>
                <a:t>时，他们将花费</a:t>
              </a:r>
              <a:r>
                <a:rPr lang="en-US" altLang="zh-CN" sz="1300" dirty="0">
                  <a:solidFill>
                    <a:srgbClr val="FFC000"/>
                  </a:solidFill>
                </a:rPr>
                <a:t>14</a:t>
              </a:r>
              <a:r>
                <a:rPr lang="zh-CN" altLang="en-US" sz="1300" dirty="0">
                  <a:solidFill>
                    <a:srgbClr val="FFC000"/>
                  </a:solidFill>
                </a:rPr>
                <a:t>年</a:t>
              </a:r>
              <a:r>
                <a:rPr lang="zh-CN" altLang="en-US" sz="1300" dirty="0">
                  <a:solidFill>
                    <a:srgbClr val="44C6F8"/>
                  </a:solidFill>
                </a:rPr>
                <a:t>时间看电视，而花费在教堂和主日学的时间仅为</a:t>
              </a:r>
              <a:r>
                <a:rPr lang="en-US" altLang="zh-CN" sz="1300" dirty="0">
                  <a:solidFill>
                    <a:srgbClr val="FFC000"/>
                  </a:solidFill>
                </a:rPr>
                <a:t>1</a:t>
              </a:r>
              <a:r>
                <a:rPr lang="zh-CN" altLang="en-US" sz="1300" dirty="0">
                  <a:solidFill>
                    <a:srgbClr val="FFC000"/>
                  </a:solidFill>
                </a:rPr>
                <a:t>年</a:t>
              </a:r>
              <a:r>
                <a:rPr lang="zh-CN" altLang="en-US" sz="1300" dirty="0">
                  <a:solidFill>
                    <a:srgbClr val="44C6F8"/>
                  </a:solidFill>
                </a:rPr>
                <a:t>，即使他们忠实参加。</a:t>
              </a:r>
            </a:p>
            <a:p>
              <a:endParaRPr kumimoji="1" lang="en-US" altLang="zh-CN" sz="1300" dirty="0">
                <a:solidFill>
                  <a:srgbClr val="44C6F8"/>
                </a:solidFill>
              </a:endParaRPr>
            </a:p>
            <a:p>
              <a:r>
                <a:rPr lang="en-US" altLang="zh-CN" sz="1300" dirty="0">
                  <a:solidFill>
                    <a:srgbClr val="FFC000"/>
                  </a:solidFill>
                </a:rPr>
                <a:t>40%</a:t>
              </a:r>
              <a:r>
                <a:rPr lang="zh-CN" altLang="en-US" sz="1300" dirty="0">
                  <a:solidFill>
                    <a:srgbClr val="44C6F8"/>
                  </a:solidFill>
                </a:rPr>
                <a:t>的美国人承认他们的生活超出了自己的经济承受能力。美国总债务的</a:t>
              </a:r>
              <a:r>
                <a:rPr lang="en-US" altLang="zh-CN" sz="1300" dirty="0">
                  <a:solidFill>
                    <a:srgbClr val="FFC000"/>
                  </a:solidFill>
                </a:rPr>
                <a:t>98%</a:t>
              </a:r>
              <a:r>
                <a:rPr lang="en-US" altLang="zh-CN" sz="1300" dirty="0">
                  <a:solidFill>
                    <a:srgbClr val="44C6F8"/>
                  </a:solidFill>
                </a:rPr>
                <a:t>——</a:t>
              </a:r>
              <a:r>
                <a:rPr lang="zh-CN" altLang="en-US" sz="1300" dirty="0">
                  <a:solidFill>
                    <a:srgbClr val="44C6F8"/>
                  </a:solidFill>
                </a:rPr>
                <a:t>即</a:t>
              </a:r>
              <a:r>
                <a:rPr lang="en-US" altLang="zh-CN" sz="1300" dirty="0">
                  <a:solidFill>
                    <a:srgbClr val="FFC000"/>
                  </a:solidFill>
                </a:rPr>
                <a:t>7983</a:t>
              </a:r>
              <a:r>
                <a:rPr lang="zh-CN" altLang="en-US" sz="1300" dirty="0">
                  <a:solidFill>
                    <a:srgbClr val="FFC000"/>
                  </a:solidFill>
                </a:rPr>
                <a:t>亿</a:t>
              </a:r>
              <a:r>
                <a:rPr lang="zh-CN" altLang="en-US" sz="1300" dirty="0">
                  <a:solidFill>
                    <a:srgbClr val="44C6F8"/>
                  </a:solidFill>
                </a:rPr>
                <a:t>美元</a:t>
              </a:r>
              <a:r>
                <a:rPr lang="en-US" altLang="zh-CN" sz="1300" dirty="0">
                  <a:solidFill>
                    <a:srgbClr val="44C6F8"/>
                  </a:solidFill>
                </a:rPr>
                <a:t>——</a:t>
              </a:r>
              <a:r>
                <a:rPr lang="zh-CN" altLang="en-US" sz="1300" dirty="0">
                  <a:solidFill>
                    <a:srgbClr val="44C6F8"/>
                  </a:solidFill>
                </a:rPr>
                <a:t>是信用卡债务。</a:t>
              </a:r>
              <a:r>
                <a:rPr lang="en-US" altLang="zh-CN" sz="1300" dirty="0">
                  <a:solidFill>
                    <a:srgbClr val="44C6F8"/>
                  </a:solidFill>
                </a:rPr>
                <a:t>55</a:t>
              </a:r>
              <a:r>
                <a:rPr lang="zh-CN" altLang="en-US" sz="1300" dirty="0">
                  <a:solidFill>
                    <a:srgbClr val="44C6F8"/>
                  </a:solidFill>
                </a:rPr>
                <a:t>岁及以上的成年人比年轻人更可能拥有信用卡债务，比例高出</a:t>
              </a:r>
              <a:r>
                <a:rPr lang="en-US" altLang="zh-CN" sz="1300" dirty="0">
                  <a:solidFill>
                    <a:srgbClr val="FFC000"/>
                  </a:solidFill>
                </a:rPr>
                <a:t>73%</a:t>
              </a:r>
              <a:r>
                <a:rPr lang="zh-CN" altLang="en-US" sz="1300" dirty="0">
                  <a:solidFill>
                    <a:srgbClr val="44C6F8"/>
                  </a:solidFill>
                </a:rPr>
                <a:t>。</a:t>
              </a:r>
              <a:endParaRPr lang="en-US" altLang="zh-CN" sz="1300" dirty="0">
                <a:solidFill>
                  <a:srgbClr val="44C6F8"/>
                </a:solidFill>
              </a:endParaRPr>
            </a:p>
          </p:txBody>
        </p:sp>
        <p:sp>
          <p:nvSpPr>
            <p:cNvPr id="2" name="文本框 1">
              <a:extLst>
                <a:ext uri="{FF2B5EF4-FFF2-40B4-BE49-F238E27FC236}">
                  <a16:creationId xmlns:a16="http://schemas.microsoft.com/office/drawing/2014/main" id="{07C67B42-8362-048C-0325-2E3103EDDCB6}"/>
                </a:ext>
              </a:extLst>
            </p:cNvPr>
            <p:cNvSpPr txBox="1"/>
            <p:nvPr/>
          </p:nvSpPr>
          <p:spPr>
            <a:xfrm>
              <a:off x="862584" y="312290"/>
              <a:ext cx="550151" cy="954107"/>
            </a:xfrm>
            <a:prstGeom prst="rect">
              <a:avLst/>
            </a:prstGeom>
            <a:solidFill>
              <a:srgbClr val="2E1C11"/>
            </a:solidFill>
          </p:spPr>
          <p:txBody>
            <a:bodyPr wrap="none" rtlCol="0">
              <a:spAutoFit/>
            </a:bodyPr>
            <a:lstStyle/>
            <a:p>
              <a:r>
                <a:rPr lang="zh-CN" altLang="en-US" sz="2800" b="1" dirty="0">
                  <a:solidFill>
                    <a:srgbClr val="00B0F0"/>
                  </a:solidFill>
                </a:rPr>
                <a:t>偶</a:t>
              </a:r>
              <a:endParaRPr lang="en-US" altLang="zh-CN" sz="2800" b="1" dirty="0">
                <a:solidFill>
                  <a:srgbClr val="00B0F0"/>
                </a:solidFill>
              </a:endParaRPr>
            </a:p>
            <a:p>
              <a:r>
                <a:rPr lang="zh-CN" altLang="en-US" sz="2800" b="1" dirty="0">
                  <a:solidFill>
                    <a:srgbClr val="00B0F0"/>
                  </a:solidFill>
                </a:rPr>
                <a:t>像</a:t>
              </a:r>
              <a:endParaRPr lang="zh-CN" altLang="en-US" sz="2800" dirty="0">
                <a:solidFill>
                  <a:srgbClr val="00B0F0"/>
                </a:solidFill>
              </a:endParaRPr>
            </a:p>
          </p:txBody>
        </p:sp>
        <p:sp>
          <p:nvSpPr>
            <p:cNvPr id="8" name="文本框 7">
              <a:extLst>
                <a:ext uri="{FF2B5EF4-FFF2-40B4-BE49-F238E27FC236}">
                  <a16:creationId xmlns:a16="http://schemas.microsoft.com/office/drawing/2014/main" id="{31181C12-584D-B3E4-ED60-EA210E136E9B}"/>
                </a:ext>
              </a:extLst>
            </p:cNvPr>
            <p:cNvSpPr txBox="1"/>
            <p:nvPr/>
          </p:nvSpPr>
          <p:spPr>
            <a:xfrm>
              <a:off x="2743201" y="228600"/>
              <a:ext cx="609600" cy="954107"/>
            </a:xfrm>
            <a:prstGeom prst="rect">
              <a:avLst/>
            </a:prstGeom>
            <a:solidFill>
              <a:srgbClr val="2E1C11"/>
            </a:solidFill>
          </p:spPr>
          <p:txBody>
            <a:bodyPr wrap="square" rtlCol="0">
              <a:spAutoFit/>
            </a:bodyPr>
            <a:lstStyle/>
            <a:p>
              <a:r>
                <a:rPr lang="zh-CN" altLang="en-US" sz="2800" b="1" dirty="0">
                  <a:solidFill>
                    <a:srgbClr val="669900"/>
                  </a:solidFill>
                </a:rPr>
                <a:t>职</a:t>
              </a:r>
              <a:endParaRPr lang="en-US" altLang="zh-CN" sz="2800" b="1" dirty="0">
                <a:solidFill>
                  <a:srgbClr val="669900"/>
                </a:solidFill>
              </a:endParaRPr>
            </a:p>
            <a:p>
              <a:r>
                <a:rPr lang="zh-CN" altLang="en-US" sz="2800" b="1" dirty="0">
                  <a:solidFill>
                    <a:srgbClr val="669900"/>
                  </a:solidFill>
                </a:rPr>
                <a:t>责</a:t>
              </a:r>
              <a:endParaRPr lang="en-US" altLang="zh-CN" sz="2800" b="1" dirty="0">
                <a:solidFill>
                  <a:srgbClr val="669900"/>
                </a:solidFill>
              </a:endParaRPr>
            </a:p>
          </p:txBody>
        </p:sp>
        <p:sp>
          <p:nvSpPr>
            <p:cNvPr id="11" name="文本框 10">
              <a:extLst>
                <a:ext uri="{FF2B5EF4-FFF2-40B4-BE49-F238E27FC236}">
                  <a16:creationId xmlns:a16="http://schemas.microsoft.com/office/drawing/2014/main" id="{2957FAD4-FB82-279E-5130-8FCEC79C400C}"/>
                </a:ext>
              </a:extLst>
            </p:cNvPr>
            <p:cNvSpPr txBox="1"/>
            <p:nvPr/>
          </p:nvSpPr>
          <p:spPr>
            <a:xfrm>
              <a:off x="1638286" y="1349843"/>
              <a:ext cx="1714513" cy="5262979"/>
            </a:xfrm>
            <a:prstGeom prst="rect">
              <a:avLst/>
            </a:prstGeom>
            <a:solidFill>
              <a:srgbClr val="2E1C11"/>
            </a:solidFill>
          </p:spPr>
          <p:txBody>
            <a:bodyPr wrap="square" rtlCol="0">
              <a:spAutoFit/>
            </a:bodyPr>
            <a:lstStyle/>
            <a:p>
              <a:r>
                <a:rPr lang="zh-CN" altLang="en-US" sz="1400" dirty="0">
                  <a:solidFill>
                    <a:srgbClr val="92D050"/>
                  </a:solidFill>
                </a:rPr>
                <a:t>在配偶是工作狂的婚姻中，离婚率</a:t>
              </a:r>
              <a:r>
                <a:rPr lang="zh-CN" altLang="en-US" sz="1400" dirty="0">
                  <a:solidFill>
                    <a:srgbClr val="F75164"/>
                  </a:solidFill>
                </a:rPr>
                <a:t>高出</a:t>
              </a:r>
              <a:r>
                <a:rPr lang="en-US" altLang="zh-CN" sz="1400" dirty="0">
                  <a:solidFill>
                    <a:srgbClr val="F75164"/>
                  </a:solidFill>
                </a:rPr>
                <a:t>40%</a:t>
              </a:r>
              <a:r>
                <a:rPr lang="zh-CN" altLang="en-US" sz="1400" dirty="0">
                  <a:solidFill>
                    <a:srgbClr val="F75164"/>
                  </a:solidFill>
                </a:rPr>
                <a:t>。</a:t>
              </a:r>
            </a:p>
            <a:p>
              <a:endParaRPr lang="en-US" altLang="zh-CN" sz="1400" dirty="0">
                <a:solidFill>
                  <a:srgbClr val="92D050"/>
                </a:solidFill>
              </a:endParaRPr>
            </a:p>
            <a:p>
              <a:endParaRPr lang="en-US" altLang="zh-CN" sz="1400" dirty="0">
                <a:solidFill>
                  <a:srgbClr val="92D050"/>
                </a:solidFill>
              </a:endParaRPr>
            </a:p>
            <a:p>
              <a:endParaRPr lang="zh-CN" altLang="en-US" sz="1400" dirty="0">
                <a:solidFill>
                  <a:srgbClr val="92D050"/>
                </a:solidFill>
              </a:endParaRPr>
            </a:p>
            <a:p>
              <a:r>
                <a:rPr lang="zh-CN" altLang="en-US" sz="1400" dirty="0">
                  <a:solidFill>
                    <a:srgbClr val="92D050"/>
                  </a:solidFill>
                </a:rPr>
                <a:t>在美国，</a:t>
              </a:r>
              <a:r>
                <a:rPr lang="en-US" altLang="zh-CN" sz="1400" dirty="0">
                  <a:solidFill>
                    <a:srgbClr val="C00000"/>
                  </a:solidFill>
                </a:rPr>
                <a:t>85.8%</a:t>
              </a:r>
              <a:r>
                <a:rPr lang="zh-CN" altLang="en-US" sz="1400" dirty="0">
                  <a:solidFill>
                    <a:srgbClr val="92D050"/>
                  </a:solidFill>
                </a:rPr>
                <a:t>的男性和</a:t>
              </a:r>
              <a:r>
                <a:rPr lang="en-US" altLang="zh-CN" sz="1400" dirty="0">
                  <a:solidFill>
                    <a:srgbClr val="C00000"/>
                  </a:solidFill>
                </a:rPr>
                <a:t>66.5%</a:t>
              </a:r>
              <a:r>
                <a:rPr lang="zh-CN" altLang="en-US" sz="1400" dirty="0">
                  <a:solidFill>
                    <a:srgbClr val="92D050"/>
                  </a:solidFill>
                </a:rPr>
                <a:t>的女性每周工作超过</a:t>
              </a:r>
              <a:r>
                <a:rPr lang="en-US" altLang="zh-CN" sz="1400" dirty="0">
                  <a:solidFill>
                    <a:srgbClr val="C00000"/>
                  </a:solidFill>
                </a:rPr>
                <a:t>40</a:t>
              </a:r>
              <a:r>
                <a:rPr lang="zh-CN" altLang="en-US" sz="1400" dirty="0">
                  <a:solidFill>
                    <a:srgbClr val="C00000"/>
                  </a:solidFill>
                </a:rPr>
                <a:t>小时。</a:t>
              </a:r>
              <a:br>
                <a:rPr lang="zh-CN" altLang="en-US" sz="1400" dirty="0">
                  <a:solidFill>
                    <a:srgbClr val="92D050"/>
                  </a:solidFill>
                </a:rPr>
              </a:br>
              <a:endParaRPr lang="zh-CN" altLang="en-US" sz="1400" dirty="0">
                <a:solidFill>
                  <a:srgbClr val="92D050"/>
                </a:solidFill>
              </a:endParaRPr>
            </a:p>
            <a:p>
              <a:r>
                <a:rPr lang="zh-CN" altLang="en-US" sz="1400" dirty="0">
                  <a:solidFill>
                    <a:srgbClr val="92D050"/>
                  </a:solidFill>
                </a:rPr>
                <a:t>在一项对</a:t>
              </a:r>
              <a:r>
                <a:rPr lang="en-US" altLang="zh-CN" sz="1400" dirty="0">
                  <a:solidFill>
                    <a:srgbClr val="C00000"/>
                  </a:solidFill>
                </a:rPr>
                <a:t>1600</a:t>
              </a:r>
              <a:r>
                <a:rPr lang="zh-CN" altLang="en-US" sz="1400" dirty="0">
                  <a:solidFill>
                    <a:srgbClr val="92D050"/>
                  </a:solidFill>
                </a:rPr>
                <a:t>名来自多家公司的</a:t>
              </a:r>
              <a:r>
                <a:rPr lang="zh-CN" altLang="en-US" sz="1400" dirty="0">
                  <a:solidFill>
                    <a:srgbClr val="C00000"/>
                  </a:solidFill>
                </a:rPr>
                <a:t>经理</a:t>
              </a:r>
              <a:r>
                <a:rPr lang="zh-CN" altLang="en-US" sz="1400" dirty="0">
                  <a:solidFill>
                    <a:srgbClr val="92D050"/>
                  </a:solidFill>
                </a:rPr>
                <a:t>的调查中，</a:t>
              </a:r>
              <a:r>
                <a:rPr lang="zh-CN" altLang="en-US" sz="1400" dirty="0">
                  <a:solidFill>
                    <a:srgbClr val="C00000"/>
                  </a:solidFill>
                </a:rPr>
                <a:t>一半</a:t>
              </a:r>
              <a:r>
                <a:rPr lang="zh-CN" altLang="en-US" sz="1400" dirty="0">
                  <a:solidFill>
                    <a:srgbClr val="92D050"/>
                  </a:solidFill>
                </a:rPr>
                <a:t>的人在度假期间和睡觉前会不断查看工作邮件。</a:t>
              </a:r>
            </a:p>
            <a:p>
              <a:r>
                <a:rPr lang="en-US" altLang="zh-CN" sz="1400" dirty="0">
                  <a:solidFill>
                    <a:srgbClr val="C00000"/>
                  </a:solidFill>
                </a:rPr>
                <a:t>26%</a:t>
              </a:r>
              <a:r>
                <a:rPr lang="zh-CN" altLang="en-US" sz="1400" dirty="0">
                  <a:solidFill>
                    <a:srgbClr val="92D050"/>
                  </a:solidFill>
                </a:rPr>
                <a:t>的人承认会把手机带到床上。</a:t>
              </a:r>
              <a:endParaRPr lang="en-US" altLang="zh-CN" sz="1400" dirty="0">
                <a:solidFill>
                  <a:srgbClr val="92D050"/>
                </a:solidFill>
              </a:endParaRPr>
            </a:p>
            <a:p>
              <a:endParaRPr lang="en-US" altLang="zh-CN" sz="1400" dirty="0">
                <a:solidFill>
                  <a:srgbClr val="92D050"/>
                </a:solidFill>
              </a:endParaRPr>
            </a:p>
            <a:p>
              <a:endParaRPr lang="en-US" altLang="zh-CN" sz="1400" dirty="0">
                <a:solidFill>
                  <a:srgbClr val="92D050"/>
                </a:solidFill>
              </a:endParaRPr>
            </a:p>
            <a:p>
              <a:endParaRPr lang="en-US" altLang="zh-CN" sz="1400" dirty="0">
                <a:solidFill>
                  <a:srgbClr val="92D050"/>
                </a:solidFill>
              </a:endParaRPr>
            </a:p>
            <a:p>
              <a:endParaRPr lang="en-US" altLang="zh-CN" sz="1400" dirty="0">
                <a:solidFill>
                  <a:srgbClr val="92D050"/>
                </a:solidFill>
              </a:endParaRPr>
            </a:p>
            <a:p>
              <a:endParaRPr lang="zh-CN" altLang="en-US" sz="1400" dirty="0">
                <a:solidFill>
                  <a:srgbClr val="92D050"/>
                </a:solidFill>
              </a:endParaRPr>
            </a:p>
          </p:txBody>
        </p:sp>
        <p:sp>
          <p:nvSpPr>
            <p:cNvPr id="13" name="文本框 12">
              <a:extLst>
                <a:ext uri="{FF2B5EF4-FFF2-40B4-BE49-F238E27FC236}">
                  <a16:creationId xmlns:a16="http://schemas.microsoft.com/office/drawing/2014/main" id="{0642C41E-2090-CD7C-5971-BB773B7A539C}"/>
                </a:ext>
              </a:extLst>
            </p:cNvPr>
            <p:cNvSpPr txBox="1"/>
            <p:nvPr/>
          </p:nvSpPr>
          <p:spPr>
            <a:xfrm>
              <a:off x="4495800" y="152400"/>
              <a:ext cx="609600" cy="1200329"/>
            </a:xfrm>
            <a:prstGeom prst="rect">
              <a:avLst/>
            </a:prstGeom>
            <a:solidFill>
              <a:srgbClr val="2E1C11"/>
            </a:solidFill>
          </p:spPr>
          <p:txBody>
            <a:bodyPr wrap="square" rtlCol="0">
              <a:spAutoFit/>
            </a:bodyPr>
            <a:lstStyle/>
            <a:p>
              <a:r>
                <a:rPr lang="zh-CN" altLang="en-US" sz="2800" b="1" dirty="0">
                  <a:solidFill>
                    <a:srgbClr val="FFFF00"/>
                  </a:solidFill>
                </a:rPr>
                <a:t>他人</a:t>
              </a:r>
              <a:endParaRPr lang="en-US" altLang="zh-CN" sz="2800" b="1" dirty="0">
                <a:solidFill>
                  <a:srgbClr val="FFFF00"/>
                </a:solidFill>
              </a:endParaRPr>
            </a:p>
            <a:p>
              <a:endParaRPr lang="en-US" altLang="zh-CN" sz="1400" b="1" dirty="0">
                <a:solidFill>
                  <a:srgbClr val="FFFF00"/>
                </a:solidFill>
              </a:endParaRPr>
            </a:p>
          </p:txBody>
        </p:sp>
        <p:sp>
          <p:nvSpPr>
            <p:cNvPr id="14" name="文本框 13">
              <a:extLst>
                <a:ext uri="{FF2B5EF4-FFF2-40B4-BE49-F238E27FC236}">
                  <a16:creationId xmlns:a16="http://schemas.microsoft.com/office/drawing/2014/main" id="{151A9B5E-87ED-F05F-E377-7AF089597268}"/>
                </a:ext>
              </a:extLst>
            </p:cNvPr>
            <p:cNvSpPr txBox="1"/>
            <p:nvPr/>
          </p:nvSpPr>
          <p:spPr>
            <a:xfrm>
              <a:off x="3332974" y="1266397"/>
              <a:ext cx="1831611" cy="4185761"/>
            </a:xfrm>
            <a:prstGeom prst="rect">
              <a:avLst/>
            </a:prstGeom>
            <a:solidFill>
              <a:srgbClr val="2E1C11"/>
            </a:solidFill>
          </p:spPr>
          <p:txBody>
            <a:bodyPr wrap="square" rtlCol="0">
              <a:spAutoFit/>
            </a:bodyPr>
            <a:lstStyle/>
            <a:p>
              <a:r>
                <a:rPr lang="zh-CN" altLang="en-US" sz="1400" dirty="0">
                  <a:solidFill>
                    <a:srgbClr val="FFFF00"/>
                  </a:solidFill>
                </a:rPr>
                <a:t>根据</a:t>
              </a:r>
              <a:r>
                <a:rPr lang="en-US" altLang="zh-CN" sz="1400" dirty="0">
                  <a:solidFill>
                    <a:srgbClr val="FFFF00"/>
                  </a:solidFill>
                </a:rPr>
                <a:t>ABC</a:t>
              </a:r>
              <a:r>
                <a:rPr lang="zh-CN" altLang="en-US" sz="1400" dirty="0">
                  <a:solidFill>
                    <a:srgbClr val="FFFF00"/>
                  </a:solidFill>
                </a:rPr>
                <a:t>新闻的统计，近</a:t>
              </a:r>
              <a:r>
                <a:rPr lang="en-US" altLang="zh-CN" sz="1400" dirty="0">
                  <a:solidFill>
                    <a:srgbClr val="CC00CC"/>
                  </a:solidFill>
                </a:rPr>
                <a:t>30%</a:t>
              </a:r>
              <a:r>
                <a:rPr lang="zh-CN" altLang="en-US" sz="1400" dirty="0">
                  <a:solidFill>
                    <a:srgbClr val="FFFF00"/>
                  </a:solidFill>
                </a:rPr>
                <a:t>的学生要么是欺凌者，要么是欺凌的受害者，且每年有</a:t>
              </a:r>
              <a:r>
                <a:rPr lang="en-US" altLang="zh-CN" sz="1400" dirty="0">
                  <a:solidFill>
                    <a:srgbClr val="CC00CC"/>
                  </a:solidFill>
                </a:rPr>
                <a:t>160,000</a:t>
              </a:r>
              <a:r>
                <a:rPr lang="zh-CN" altLang="en-US" sz="1400" dirty="0">
                  <a:solidFill>
                    <a:srgbClr val="FFFF00"/>
                  </a:solidFill>
                </a:rPr>
                <a:t>名孩子因害怕被欺凌而</a:t>
              </a:r>
              <a:r>
                <a:rPr lang="zh-CN" altLang="en-US" sz="1400" dirty="0">
                  <a:solidFill>
                    <a:srgbClr val="CC00CC"/>
                  </a:solidFill>
                </a:rPr>
                <a:t>每天</a:t>
              </a:r>
              <a:r>
                <a:rPr lang="zh-CN" altLang="en-US" sz="1400" dirty="0">
                  <a:solidFill>
                    <a:srgbClr val="FFFF00"/>
                  </a:solidFill>
                </a:rPr>
                <a:t>不上学。</a:t>
              </a:r>
            </a:p>
            <a:p>
              <a:br>
                <a:rPr lang="zh-CN" altLang="en-US" sz="1400" dirty="0">
                  <a:solidFill>
                    <a:srgbClr val="FFFF00"/>
                  </a:solidFill>
                </a:rPr>
              </a:br>
              <a:endParaRPr lang="zh-CN" altLang="en-US" sz="1400" dirty="0">
                <a:solidFill>
                  <a:srgbClr val="FFFF00"/>
                </a:solidFill>
              </a:endParaRPr>
            </a:p>
            <a:p>
              <a:r>
                <a:rPr lang="zh-CN" altLang="en-US" sz="1400" dirty="0">
                  <a:solidFill>
                    <a:srgbClr val="CC00CC"/>
                  </a:solidFill>
                </a:rPr>
                <a:t>三分之一</a:t>
              </a:r>
              <a:r>
                <a:rPr lang="zh-CN" altLang="en-US" sz="1400" dirty="0">
                  <a:solidFill>
                    <a:srgbClr val="FFFF00"/>
                  </a:solidFill>
                </a:rPr>
                <a:t>的青少年男性感受到来自朋友的压力，要求他们发生性行为。</a:t>
              </a:r>
            </a:p>
            <a:p>
              <a:br>
                <a:rPr lang="zh-CN" altLang="en-US" sz="1400" dirty="0">
                  <a:solidFill>
                    <a:srgbClr val="FFFF00"/>
                  </a:solidFill>
                </a:rPr>
              </a:br>
              <a:endParaRPr lang="zh-CN" altLang="en-US" sz="1400" dirty="0">
                <a:solidFill>
                  <a:srgbClr val="FFFF00"/>
                </a:solidFill>
              </a:endParaRPr>
            </a:p>
            <a:p>
              <a:r>
                <a:rPr lang="zh-CN" altLang="en-US" sz="1400" dirty="0">
                  <a:solidFill>
                    <a:srgbClr val="FFFF00"/>
                  </a:solidFill>
                </a:rPr>
                <a:t>美国每</a:t>
              </a:r>
              <a:r>
                <a:rPr lang="en-US" altLang="zh-CN" sz="1400" dirty="0">
                  <a:solidFill>
                    <a:srgbClr val="CC00CC"/>
                  </a:solidFill>
                </a:rPr>
                <a:t>10</a:t>
              </a:r>
              <a:r>
                <a:rPr lang="zh-CN" altLang="en-US" sz="1400" dirty="0">
                  <a:solidFill>
                    <a:srgbClr val="CC00CC"/>
                  </a:solidFill>
                </a:rPr>
                <a:t>个人中就有</a:t>
              </a:r>
              <a:r>
                <a:rPr lang="en-US" altLang="zh-CN" sz="1400" dirty="0">
                  <a:solidFill>
                    <a:srgbClr val="CC00CC"/>
                  </a:solidFill>
                </a:rPr>
                <a:t>8</a:t>
              </a:r>
              <a:r>
                <a:rPr lang="zh-CN" altLang="en-US" sz="1400" dirty="0">
                  <a:solidFill>
                    <a:srgbClr val="CC00CC"/>
                  </a:solidFill>
                </a:rPr>
                <a:t>人</a:t>
              </a:r>
              <a:r>
                <a:rPr lang="zh-CN" altLang="en-US" sz="1400" dirty="0">
                  <a:solidFill>
                    <a:srgbClr val="FFFF00"/>
                  </a:solidFill>
                </a:rPr>
                <a:t>受到饮食失调的困扰，</a:t>
              </a:r>
              <a:r>
                <a:rPr lang="en-US" altLang="zh-CN" sz="1400" dirty="0">
                  <a:solidFill>
                    <a:srgbClr val="FFFF00"/>
                  </a:solidFill>
                </a:rPr>
                <a:t>90%</a:t>
              </a:r>
              <a:r>
                <a:rPr lang="zh-CN" altLang="en-US" sz="1400" dirty="0">
                  <a:solidFill>
                    <a:srgbClr val="FFFF00"/>
                  </a:solidFill>
                </a:rPr>
                <a:t>是女性。</a:t>
              </a:r>
              <a:endParaRPr lang="en-US" altLang="zh-CN" sz="1400" dirty="0">
                <a:solidFill>
                  <a:srgbClr val="FFFF00"/>
                </a:solidFill>
              </a:endParaRPr>
            </a:p>
            <a:p>
              <a:endParaRPr lang="zh-CN" altLang="en-US" sz="1400" dirty="0">
                <a:solidFill>
                  <a:srgbClr val="FFFF00"/>
                </a:solidFill>
              </a:endParaRPr>
            </a:p>
          </p:txBody>
        </p:sp>
        <p:sp>
          <p:nvSpPr>
            <p:cNvPr id="18" name="任意形状 17">
              <a:extLst>
                <a:ext uri="{FF2B5EF4-FFF2-40B4-BE49-F238E27FC236}">
                  <a16:creationId xmlns:a16="http://schemas.microsoft.com/office/drawing/2014/main" id="{D21162DB-4A9E-E808-A91E-94262012D606}"/>
                </a:ext>
              </a:extLst>
            </p:cNvPr>
            <p:cNvSpPr/>
            <p:nvPr/>
          </p:nvSpPr>
          <p:spPr bwMode="auto">
            <a:xfrm>
              <a:off x="5870448" y="228600"/>
              <a:ext cx="932688" cy="969264"/>
            </a:xfrm>
            <a:custGeom>
              <a:avLst/>
              <a:gdLst>
                <a:gd name="connsiteX0" fmla="*/ 0 w 932688"/>
                <a:gd name="connsiteY0" fmla="*/ 18288 h 969264"/>
                <a:gd name="connsiteX1" fmla="*/ 932688 w 932688"/>
                <a:gd name="connsiteY1" fmla="*/ 0 h 969264"/>
                <a:gd name="connsiteX2" fmla="*/ 896112 w 932688"/>
                <a:gd name="connsiteY2" fmla="*/ 969264 h 969264"/>
                <a:gd name="connsiteX3" fmla="*/ 438912 w 932688"/>
                <a:gd name="connsiteY3" fmla="*/ 960120 h 969264"/>
                <a:gd name="connsiteX4" fmla="*/ 438912 w 932688"/>
                <a:gd name="connsiteY4" fmla="*/ 429768 h 969264"/>
                <a:gd name="connsiteX5" fmla="*/ 36576 w 932688"/>
                <a:gd name="connsiteY5" fmla="*/ 438912 h 969264"/>
                <a:gd name="connsiteX6" fmla="*/ 0 w 932688"/>
                <a:gd name="connsiteY6" fmla="*/ 18288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688" h="969264">
                  <a:moveTo>
                    <a:pt x="0" y="18288"/>
                  </a:moveTo>
                  <a:lnTo>
                    <a:pt x="932688" y="0"/>
                  </a:lnTo>
                  <a:lnTo>
                    <a:pt x="896112" y="969264"/>
                  </a:lnTo>
                  <a:lnTo>
                    <a:pt x="438912" y="960120"/>
                  </a:lnTo>
                  <a:lnTo>
                    <a:pt x="438912" y="429768"/>
                  </a:lnTo>
                  <a:lnTo>
                    <a:pt x="36576" y="438912"/>
                  </a:lnTo>
                  <a:lnTo>
                    <a:pt x="0" y="18288"/>
                  </a:lnTo>
                  <a:close/>
                </a:path>
              </a:pathLst>
            </a:custGeom>
            <a:solidFill>
              <a:srgbClr val="2F1E1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17" name="文本框 16">
              <a:extLst>
                <a:ext uri="{FF2B5EF4-FFF2-40B4-BE49-F238E27FC236}">
                  <a16:creationId xmlns:a16="http://schemas.microsoft.com/office/drawing/2014/main" id="{A2C08C52-DEB5-DB28-4F28-AD34D938A230}"/>
                </a:ext>
              </a:extLst>
            </p:cNvPr>
            <p:cNvSpPr txBox="1"/>
            <p:nvPr/>
          </p:nvSpPr>
          <p:spPr>
            <a:xfrm>
              <a:off x="5815584" y="406420"/>
              <a:ext cx="926592" cy="523220"/>
            </a:xfrm>
            <a:prstGeom prst="rect">
              <a:avLst/>
            </a:prstGeom>
            <a:solidFill>
              <a:srgbClr val="2E1C11"/>
            </a:solidFill>
          </p:spPr>
          <p:txBody>
            <a:bodyPr wrap="square" rtlCol="0">
              <a:spAutoFit/>
            </a:bodyPr>
            <a:lstStyle/>
            <a:p>
              <a:r>
                <a:rPr lang="zh-CN" altLang="en-US" sz="2800" b="1" dirty="0">
                  <a:solidFill>
                    <a:srgbClr val="C00000"/>
                  </a:solidFill>
                </a:rPr>
                <a:t>渴望</a:t>
              </a:r>
              <a:endParaRPr lang="en-US" altLang="zh-CN" sz="2800" b="1" dirty="0">
                <a:solidFill>
                  <a:srgbClr val="C00000"/>
                </a:solidFill>
              </a:endParaRPr>
            </a:p>
          </p:txBody>
        </p:sp>
        <p:sp>
          <p:nvSpPr>
            <p:cNvPr id="19" name="文本框 18">
              <a:extLst>
                <a:ext uri="{FF2B5EF4-FFF2-40B4-BE49-F238E27FC236}">
                  <a16:creationId xmlns:a16="http://schemas.microsoft.com/office/drawing/2014/main" id="{584BE6FE-774D-2458-C5D6-FAA1AA6C6CA7}"/>
                </a:ext>
              </a:extLst>
            </p:cNvPr>
            <p:cNvSpPr txBox="1"/>
            <p:nvPr/>
          </p:nvSpPr>
          <p:spPr>
            <a:xfrm>
              <a:off x="5193670" y="1266397"/>
              <a:ext cx="1831611" cy="5478423"/>
            </a:xfrm>
            <a:prstGeom prst="rect">
              <a:avLst/>
            </a:prstGeom>
            <a:solidFill>
              <a:srgbClr val="2E1C11"/>
            </a:solidFill>
          </p:spPr>
          <p:txBody>
            <a:bodyPr wrap="square" rtlCol="0">
              <a:spAutoFit/>
            </a:bodyPr>
            <a:lstStyle/>
            <a:p>
              <a:r>
                <a:rPr lang="en-US" altLang="zh-CN" sz="1400" dirty="0">
                  <a:solidFill>
                    <a:srgbClr val="44C6F8"/>
                  </a:solidFill>
                </a:rPr>
                <a:t>45</a:t>
              </a:r>
              <a:r>
                <a:rPr lang="zh-CN" altLang="en-US" sz="1400" dirty="0">
                  <a:solidFill>
                    <a:srgbClr val="44C6F8"/>
                  </a:solidFill>
                </a:rPr>
                <a:t>岁</a:t>
              </a:r>
              <a:r>
                <a:rPr lang="zh-CN" altLang="en-US" sz="1400" dirty="0">
                  <a:solidFill>
                    <a:srgbClr val="F75164"/>
                  </a:solidFill>
                </a:rPr>
                <a:t>以上的成年人比年轻人更容易每天饮酒，饮酒的概率是年轻人的</a:t>
              </a:r>
              <a:r>
                <a:rPr lang="zh-CN" altLang="en-US" sz="1400" dirty="0">
                  <a:solidFill>
                    <a:srgbClr val="44C6F8"/>
                  </a:solidFill>
                </a:rPr>
                <a:t>三倍</a:t>
              </a:r>
              <a:r>
                <a:rPr lang="zh-CN" altLang="en-US" sz="1400" dirty="0">
                  <a:solidFill>
                    <a:srgbClr val="F75164"/>
                  </a:solidFill>
                </a:rPr>
                <a:t>，这通常与退休或丧失亲人等变化有关。</a:t>
              </a:r>
            </a:p>
            <a:p>
              <a:br>
                <a:rPr lang="zh-CN" altLang="en-US" sz="1400" dirty="0">
                  <a:solidFill>
                    <a:srgbClr val="F75164"/>
                  </a:solidFill>
                </a:rPr>
              </a:br>
              <a:endParaRPr lang="en-US" altLang="zh-CN" sz="1400" dirty="0">
                <a:solidFill>
                  <a:srgbClr val="F75164"/>
                </a:solidFill>
              </a:endParaRPr>
            </a:p>
            <a:p>
              <a:endParaRPr lang="en-US" altLang="zh-CN" sz="1400" dirty="0">
                <a:solidFill>
                  <a:srgbClr val="F75164"/>
                </a:solidFill>
              </a:endParaRPr>
            </a:p>
            <a:p>
              <a:endParaRPr lang="en-US" altLang="zh-CN" sz="1400" dirty="0">
                <a:solidFill>
                  <a:srgbClr val="F75164"/>
                </a:solidFill>
              </a:endParaRPr>
            </a:p>
            <a:p>
              <a:endParaRPr lang="zh-CN" altLang="en-US" sz="1400" dirty="0">
                <a:solidFill>
                  <a:srgbClr val="F75164"/>
                </a:solidFill>
              </a:endParaRPr>
            </a:p>
            <a:p>
              <a:r>
                <a:rPr lang="zh-CN" altLang="en-US" sz="1400" dirty="0">
                  <a:solidFill>
                    <a:srgbClr val="F75164"/>
                  </a:solidFill>
                </a:rPr>
                <a:t>人们花</a:t>
              </a:r>
              <a:r>
                <a:rPr lang="en-US" altLang="zh-CN" sz="1400" dirty="0">
                  <a:solidFill>
                    <a:srgbClr val="44C6F8"/>
                  </a:solidFill>
                </a:rPr>
                <a:t>46.7%</a:t>
              </a:r>
              <a:r>
                <a:rPr lang="zh-CN" altLang="en-US" sz="1400" dirty="0">
                  <a:solidFill>
                    <a:srgbClr val="F75164"/>
                  </a:solidFill>
                </a:rPr>
                <a:t>的时间在想与他们正在做的事无关的事情。</a:t>
              </a:r>
            </a:p>
            <a:p>
              <a:br>
                <a:rPr lang="zh-CN" altLang="en-US" sz="1400" dirty="0">
                  <a:solidFill>
                    <a:srgbClr val="F75164"/>
                  </a:solidFill>
                </a:rPr>
              </a:br>
              <a:endParaRPr lang="zh-CN" altLang="en-US" sz="1400" dirty="0">
                <a:solidFill>
                  <a:srgbClr val="F75164"/>
                </a:solidFill>
              </a:endParaRPr>
            </a:p>
            <a:p>
              <a:r>
                <a:rPr lang="zh-CN" altLang="en-US" sz="1400" dirty="0">
                  <a:solidFill>
                    <a:srgbClr val="F75164"/>
                  </a:solidFill>
                </a:rPr>
                <a:t>美国每年有</a:t>
              </a:r>
              <a:r>
                <a:rPr lang="en-US" altLang="zh-CN" sz="1400" dirty="0">
                  <a:solidFill>
                    <a:srgbClr val="44C6F8"/>
                  </a:solidFill>
                </a:rPr>
                <a:t>4000</a:t>
              </a:r>
              <a:r>
                <a:rPr lang="zh-CN" altLang="en-US" sz="1400" dirty="0">
                  <a:solidFill>
                    <a:srgbClr val="44C6F8"/>
                  </a:solidFill>
                </a:rPr>
                <a:t>万</a:t>
              </a:r>
              <a:r>
                <a:rPr lang="zh-CN" altLang="en-US" sz="1400" dirty="0">
                  <a:solidFill>
                    <a:srgbClr val="F75164"/>
                  </a:solidFill>
                </a:rPr>
                <a:t>人会因为焦虑症而经历身体障碍。</a:t>
              </a:r>
            </a:p>
            <a:p>
              <a:br>
                <a:rPr lang="zh-CN" altLang="en-US" sz="1400" dirty="0">
                  <a:solidFill>
                    <a:srgbClr val="F75164"/>
                  </a:solidFill>
                </a:rPr>
              </a:br>
              <a:endParaRPr lang="zh-CN" altLang="en-US" sz="1400" dirty="0">
                <a:solidFill>
                  <a:srgbClr val="F75164"/>
                </a:solidFill>
              </a:endParaRPr>
            </a:p>
            <a:p>
              <a:r>
                <a:rPr lang="zh-CN" altLang="en-US" sz="1400" dirty="0">
                  <a:solidFill>
                    <a:srgbClr val="F75164"/>
                  </a:solidFill>
                </a:rPr>
                <a:t>“</a:t>
              </a:r>
              <a:r>
                <a:rPr lang="zh-CN" altLang="en-US" sz="1400" dirty="0">
                  <a:solidFill>
                    <a:srgbClr val="44C6F8"/>
                  </a:solidFill>
                </a:rPr>
                <a:t>昨天</a:t>
              </a:r>
              <a:r>
                <a:rPr lang="zh-CN" altLang="en-US" sz="1400" dirty="0">
                  <a:solidFill>
                    <a:srgbClr val="F75164"/>
                  </a:solidFill>
                </a:rPr>
                <a:t>已过去，</a:t>
              </a:r>
              <a:r>
                <a:rPr lang="zh-CN" altLang="en-US" sz="1400" dirty="0">
                  <a:solidFill>
                    <a:srgbClr val="44C6F8"/>
                  </a:solidFill>
                </a:rPr>
                <a:t>明天</a:t>
              </a:r>
              <a:r>
                <a:rPr lang="zh-CN" altLang="en-US" sz="1400" dirty="0">
                  <a:solidFill>
                    <a:srgbClr val="F75164"/>
                  </a:solidFill>
                </a:rPr>
                <a:t>尚未到来。我们只有</a:t>
              </a:r>
              <a:r>
                <a:rPr lang="zh-CN" altLang="en-US" sz="1400" dirty="0">
                  <a:solidFill>
                    <a:srgbClr val="44C6F8"/>
                  </a:solidFill>
                </a:rPr>
                <a:t>今天</a:t>
              </a:r>
              <a:r>
                <a:rPr lang="zh-CN" altLang="en-US" sz="1400" dirty="0">
                  <a:solidFill>
                    <a:srgbClr val="F75164"/>
                  </a:solidFill>
                </a:rPr>
                <a:t>。让我们开始。”</a:t>
              </a:r>
            </a:p>
            <a:p>
              <a:r>
                <a:rPr lang="en-US" altLang="zh-CN" sz="1400" dirty="0">
                  <a:solidFill>
                    <a:srgbClr val="F75164"/>
                  </a:solidFill>
                </a:rPr>
                <a:t>——</a:t>
              </a:r>
              <a:r>
                <a:rPr lang="zh-CN" altLang="en-US" sz="1400" dirty="0">
                  <a:solidFill>
                    <a:srgbClr val="F75164"/>
                  </a:solidFill>
                </a:rPr>
                <a:t>德雷莎修女</a:t>
              </a:r>
            </a:p>
          </p:txBody>
        </p:sp>
        <p:pic>
          <p:nvPicPr>
            <p:cNvPr id="20" name="图片 19">
              <a:extLst>
                <a:ext uri="{FF2B5EF4-FFF2-40B4-BE49-F238E27FC236}">
                  <a16:creationId xmlns:a16="http://schemas.microsoft.com/office/drawing/2014/main" id="{CFD4DBE8-4033-DD23-393D-BDDB537CD3A6}"/>
                </a:ext>
              </a:extLst>
            </p:cNvPr>
            <p:cNvPicPr>
              <a:picLocks noChangeAspect="1"/>
            </p:cNvPicPr>
            <p:nvPr/>
          </p:nvPicPr>
          <p:blipFill>
            <a:blip r:embed="rId6"/>
            <a:stretch>
              <a:fillRect/>
            </a:stretch>
          </p:blipFill>
          <p:spPr>
            <a:xfrm>
              <a:off x="6197480" y="2417413"/>
              <a:ext cx="544695" cy="1218640"/>
            </a:xfrm>
            <a:prstGeom prst="rect">
              <a:avLst/>
            </a:prstGeom>
          </p:spPr>
        </p:pic>
        <p:sp>
          <p:nvSpPr>
            <p:cNvPr id="23" name="文本框 22">
              <a:extLst>
                <a:ext uri="{FF2B5EF4-FFF2-40B4-BE49-F238E27FC236}">
                  <a16:creationId xmlns:a16="http://schemas.microsoft.com/office/drawing/2014/main" id="{6E969C5E-88E9-4860-40AB-6C5F19E69D95}"/>
                </a:ext>
              </a:extLst>
            </p:cNvPr>
            <p:cNvSpPr txBox="1"/>
            <p:nvPr/>
          </p:nvSpPr>
          <p:spPr>
            <a:xfrm>
              <a:off x="8174736" y="250972"/>
              <a:ext cx="926592" cy="954107"/>
            </a:xfrm>
            <a:prstGeom prst="rect">
              <a:avLst/>
            </a:prstGeom>
            <a:solidFill>
              <a:srgbClr val="2E1C11"/>
            </a:solidFill>
          </p:spPr>
          <p:txBody>
            <a:bodyPr wrap="square" rtlCol="0">
              <a:spAutoFit/>
            </a:bodyPr>
            <a:lstStyle/>
            <a:p>
              <a:r>
                <a:rPr lang="zh-CN" altLang="en-US" sz="2800" b="1" dirty="0">
                  <a:solidFill>
                    <a:srgbClr val="C00000"/>
                  </a:solidFill>
                </a:rPr>
                <a:t>痛</a:t>
              </a:r>
              <a:endParaRPr lang="en-US" altLang="zh-CN" sz="2800" b="1" dirty="0">
                <a:solidFill>
                  <a:srgbClr val="C00000"/>
                </a:solidFill>
              </a:endParaRPr>
            </a:p>
            <a:p>
              <a:r>
                <a:rPr lang="zh-CN" altLang="en-US" sz="2800" b="1" dirty="0">
                  <a:solidFill>
                    <a:srgbClr val="C00000"/>
                  </a:solidFill>
                </a:rPr>
                <a:t>苦</a:t>
              </a:r>
              <a:endParaRPr lang="en-US" altLang="zh-CN" sz="2800" b="1" dirty="0">
                <a:solidFill>
                  <a:srgbClr val="C00000"/>
                </a:solidFill>
              </a:endParaRPr>
            </a:p>
          </p:txBody>
        </p:sp>
        <p:sp>
          <p:nvSpPr>
            <p:cNvPr id="24" name="文本框 23">
              <a:extLst>
                <a:ext uri="{FF2B5EF4-FFF2-40B4-BE49-F238E27FC236}">
                  <a16:creationId xmlns:a16="http://schemas.microsoft.com/office/drawing/2014/main" id="{FBF7E7B3-6F5B-10F4-776A-C91D47B483BE}"/>
                </a:ext>
              </a:extLst>
            </p:cNvPr>
            <p:cNvSpPr txBox="1"/>
            <p:nvPr/>
          </p:nvSpPr>
          <p:spPr>
            <a:xfrm>
              <a:off x="7084824" y="1300639"/>
              <a:ext cx="1996573" cy="4185761"/>
            </a:xfrm>
            <a:prstGeom prst="rect">
              <a:avLst/>
            </a:prstGeom>
            <a:solidFill>
              <a:srgbClr val="2E1C11"/>
            </a:solidFill>
          </p:spPr>
          <p:txBody>
            <a:bodyPr wrap="square" rtlCol="0">
              <a:spAutoFit/>
            </a:bodyPr>
            <a:lstStyle/>
            <a:p>
              <a:r>
                <a:rPr lang="zh-CN" altLang="en-US" sz="1400" dirty="0">
                  <a:solidFill>
                    <a:srgbClr val="B25DFF"/>
                  </a:solidFill>
                </a:rPr>
                <a:t>美国每</a:t>
              </a:r>
              <a:r>
                <a:rPr lang="en-US" altLang="zh-CN" sz="1400" dirty="0">
                  <a:solidFill>
                    <a:srgbClr val="96DB76"/>
                  </a:solidFill>
                </a:rPr>
                <a:t>50</a:t>
              </a:r>
              <a:r>
                <a:rPr lang="zh-CN" altLang="en-US" sz="1400" dirty="0">
                  <a:solidFill>
                    <a:srgbClr val="96DB76"/>
                  </a:solidFill>
                </a:rPr>
                <a:t>个孩子中就有</a:t>
              </a:r>
              <a:r>
                <a:rPr lang="en-US" altLang="zh-CN" sz="1400" dirty="0">
                  <a:solidFill>
                    <a:srgbClr val="96DB76"/>
                  </a:solidFill>
                </a:rPr>
                <a:t>1</a:t>
              </a:r>
              <a:r>
                <a:rPr lang="zh-CN" altLang="en-US" sz="1400" dirty="0">
                  <a:solidFill>
                    <a:srgbClr val="96DB76"/>
                  </a:solidFill>
                </a:rPr>
                <a:t>个</a:t>
              </a:r>
              <a:r>
                <a:rPr lang="zh-CN" altLang="en-US" sz="1400" dirty="0">
                  <a:solidFill>
                    <a:srgbClr val="B25DFF"/>
                  </a:solidFill>
                </a:rPr>
                <a:t>是无家可归的。</a:t>
              </a:r>
            </a:p>
            <a:p>
              <a:r>
                <a:rPr lang="en-US" altLang="zh-CN" sz="1400" dirty="0">
                  <a:solidFill>
                    <a:srgbClr val="B25DFF"/>
                  </a:solidFill>
                </a:rPr>
                <a:t>90%</a:t>
              </a:r>
              <a:r>
                <a:rPr lang="zh-CN" altLang="en-US" sz="1400" dirty="0">
                  <a:solidFill>
                    <a:srgbClr val="B25DFF"/>
                  </a:solidFill>
                </a:rPr>
                <a:t>的无家可归者和流浪儿童来自单亲家庭。</a:t>
              </a:r>
            </a:p>
            <a:p>
              <a:endParaRPr lang="zh-CN" altLang="en-US" sz="1400" dirty="0">
                <a:solidFill>
                  <a:srgbClr val="B25DFF"/>
                </a:solidFill>
              </a:endParaRPr>
            </a:p>
            <a:p>
              <a:r>
                <a:rPr lang="zh-CN" altLang="en-US" sz="1400" dirty="0">
                  <a:solidFill>
                    <a:srgbClr val="B25DFF"/>
                  </a:solidFill>
                </a:rPr>
                <a:t>对于来自发展中国家的</a:t>
              </a:r>
              <a:r>
                <a:rPr lang="en-US" altLang="zh-CN" sz="1400" dirty="0">
                  <a:solidFill>
                    <a:srgbClr val="96DB76"/>
                  </a:solidFill>
                </a:rPr>
                <a:t>19</a:t>
              </a:r>
              <a:r>
                <a:rPr lang="zh-CN" altLang="en-US" sz="1400" dirty="0">
                  <a:solidFill>
                    <a:srgbClr val="96DB76"/>
                  </a:solidFill>
                </a:rPr>
                <a:t>亿</a:t>
              </a:r>
              <a:r>
                <a:rPr lang="zh-CN" altLang="en-US" sz="1400" dirty="0">
                  <a:solidFill>
                    <a:srgbClr val="B25DFF"/>
                  </a:solidFill>
                </a:rPr>
                <a:t>儿童，</a:t>
              </a:r>
            </a:p>
            <a:p>
              <a:r>
                <a:rPr lang="zh-CN" altLang="en-US" sz="1400" dirty="0">
                  <a:solidFill>
                    <a:srgbClr val="B25DFF"/>
                  </a:solidFill>
                </a:rPr>
                <a:t>有：</a:t>
              </a:r>
            </a:p>
            <a:p>
              <a:r>
                <a:rPr lang="en-US" altLang="zh-CN" sz="1400" dirty="0">
                  <a:solidFill>
                    <a:srgbClr val="96DB76"/>
                  </a:solidFill>
                </a:rPr>
                <a:t>• 6.4</a:t>
              </a:r>
              <a:r>
                <a:rPr lang="zh-CN" altLang="en-US" sz="1400" dirty="0">
                  <a:solidFill>
                    <a:srgbClr val="96DB76"/>
                  </a:solidFill>
                </a:rPr>
                <a:t>亿</a:t>
              </a:r>
              <a:r>
                <a:rPr lang="zh-CN" altLang="en-US" sz="1400" dirty="0">
                  <a:solidFill>
                    <a:srgbClr val="B25DFF"/>
                  </a:solidFill>
                </a:rPr>
                <a:t>人没有足够的住所</a:t>
              </a:r>
              <a:r>
                <a:rPr lang="zh-CN" altLang="en-US" sz="1400" dirty="0">
                  <a:solidFill>
                    <a:srgbClr val="96DB76"/>
                  </a:solidFill>
                </a:rPr>
                <a:t>（</a:t>
              </a:r>
              <a:r>
                <a:rPr lang="en-US" altLang="zh-CN" sz="1400" dirty="0">
                  <a:solidFill>
                    <a:srgbClr val="96DB76"/>
                  </a:solidFill>
                </a:rPr>
                <a:t>1/3</a:t>
              </a:r>
              <a:r>
                <a:rPr lang="zh-CN" altLang="en-US" sz="1400" dirty="0">
                  <a:solidFill>
                    <a:srgbClr val="96DB76"/>
                  </a:solidFill>
                </a:rPr>
                <a:t>）</a:t>
              </a:r>
            </a:p>
            <a:p>
              <a:r>
                <a:rPr lang="en-US" altLang="zh-CN" sz="1400" dirty="0">
                  <a:solidFill>
                    <a:srgbClr val="B25DFF"/>
                  </a:solidFill>
                </a:rPr>
                <a:t>• </a:t>
              </a:r>
              <a:r>
                <a:rPr lang="en-US" altLang="zh-CN" sz="1400" dirty="0">
                  <a:solidFill>
                    <a:srgbClr val="96DB76"/>
                  </a:solidFill>
                </a:rPr>
                <a:t>4</a:t>
              </a:r>
              <a:r>
                <a:rPr lang="zh-CN" altLang="en-US" sz="1400" dirty="0">
                  <a:solidFill>
                    <a:srgbClr val="96DB76"/>
                  </a:solidFill>
                </a:rPr>
                <a:t>亿人</a:t>
              </a:r>
              <a:r>
                <a:rPr lang="zh-CN" altLang="en-US" sz="1400" dirty="0">
                  <a:solidFill>
                    <a:srgbClr val="B25DFF"/>
                  </a:solidFill>
                </a:rPr>
                <a:t>无法获得安全的水源</a:t>
              </a:r>
              <a:r>
                <a:rPr lang="zh-CN" altLang="en-US" sz="1400" dirty="0">
                  <a:solidFill>
                    <a:srgbClr val="96DB76"/>
                  </a:solidFill>
                </a:rPr>
                <a:t>（</a:t>
              </a:r>
              <a:r>
                <a:rPr lang="en-US" altLang="zh-CN" sz="1400" dirty="0">
                  <a:solidFill>
                    <a:srgbClr val="96DB76"/>
                  </a:solidFill>
                </a:rPr>
                <a:t>1/5</a:t>
              </a:r>
              <a:r>
                <a:rPr lang="zh-CN" altLang="en-US" sz="1400" dirty="0">
                  <a:solidFill>
                    <a:srgbClr val="96DB76"/>
                  </a:solidFill>
                </a:rPr>
                <a:t>）</a:t>
              </a:r>
            </a:p>
            <a:p>
              <a:r>
                <a:rPr lang="en-US" altLang="zh-CN" sz="1400" dirty="0">
                  <a:solidFill>
                    <a:srgbClr val="B25DFF"/>
                  </a:solidFill>
                </a:rPr>
                <a:t>• </a:t>
              </a:r>
              <a:r>
                <a:rPr lang="en-US" altLang="zh-CN" sz="1400" dirty="0">
                  <a:solidFill>
                    <a:srgbClr val="96DB76"/>
                  </a:solidFill>
                </a:rPr>
                <a:t>2.7</a:t>
              </a:r>
              <a:r>
                <a:rPr lang="zh-CN" altLang="en-US" sz="1400" dirty="0">
                  <a:solidFill>
                    <a:srgbClr val="96DB76"/>
                  </a:solidFill>
                </a:rPr>
                <a:t>亿</a:t>
              </a:r>
              <a:r>
                <a:rPr lang="zh-CN" altLang="en-US" sz="1400" dirty="0">
                  <a:solidFill>
                    <a:srgbClr val="B25DFF"/>
                  </a:solidFill>
                </a:rPr>
                <a:t>人无法获得健康服务</a:t>
              </a:r>
              <a:r>
                <a:rPr lang="zh-CN" altLang="en-US" sz="1400" dirty="0">
                  <a:solidFill>
                    <a:srgbClr val="96DB76"/>
                  </a:solidFill>
                </a:rPr>
                <a:t>（</a:t>
              </a:r>
              <a:r>
                <a:rPr lang="en-US" altLang="zh-CN" sz="1400" dirty="0">
                  <a:solidFill>
                    <a:srgbClr val="96DB76"/>
                  </a:solidFill>
                </a:rPr>
                <a:t>1/7</a:t>
              </a:r>
              <a:r>
                <a:rPr lang="zh-CN" altLang="en-US" sz="1400" dirty="0">
                  <a:solidFill>
                    <a:srgbClr val="96DB76"/>
                  </a:solidFill>
                </a:rPr>
                <a:t>）</a:t>
              </a:r>
            </a:p>
            <a:p>
              <a:br>
                <a:rPr lang="zh-CN" altLang="en-US" sz="1400" dirty="0">
                  <a:solidFill>
                    <a:srgbClr val="B25DFF"/>
                  </a:solidFill>
                </a:rPr>
              </a:br>
              <a:endParaRPr lang="zh-CN" altLang="en-US" sz="1400" dirty="0">
                <a:solidFill>
                  <a:srgbClr val="B25DFF"/>
                </a:solidFill>
              </a:endParaRPr>
            </a:p>
            <a:p>
              <a:r>
                <a:rPr lang="en-US" altLang="zh-CN" sz="1400" dirty="0">
                  <a:solidFill>
                    <a:srgbClr val="96DB76"/>
                  </a:solidFill>
                </a:rPr>
                <a:t>15%</a:t>
              </a:r>
              <a:r>
                <a:rPr lang="zh-CN" altLang="en-US" sz="1400" dirty="0">
                  <a:solidFill>
                    <a:srgbClr val="B25DFF"/>
                  </a:solidFill>
                </a:rPr>
                <a:t>的抑郁症患者将自杀。</a:t>
              </a:r>
              <a:endParaRPr lang="en-US" altLang="zh-CN" sz="1400" dirty="0">
                <a:solidFill>
                  <a:srgbClr val="B25DFF"/>
                </a:solidFill>
              </a:endParaRPr>
            </a:p>
            <a:p>
              <a:endParaRPr lang="zh-CN" altLang="en-US" sz="1400" dirty="0">
                <a:solidFill>
                  <a:srgbClr val="B25DFF"/>
                </a:solidFill>
              </a:endParaRPr>
            </a:p>
          </p:txBody>
        </p:sp>
        <p:pic>
          <p:nvPicPr>
            <p:cNvPr id="26" name="图片 25">
              <a:extLst>
                <a:ext uri="{FF2B5EF4-FFF2-40B4-BE49-F238E27FC236}">
                  <a16:creationId xmlns:a16="http://schemas.microsoft.com/office/drawing/2014/main" id="{FFFA48B4-D632-1B52-CE33-0983B5517160}"/>
                </a:ext>
              </a:extLst>
            </p:cNvPr>
            <p:cNvPicPr>
              <a:picLocks noChangeAspect="1"/>
            </p:cNvPicPr>
            <p:nvPr/>
          </p:nvPicPr>
          <p:blipFill>
            <a:blip r:embed="rId7"/>
            <a:stretch>
              <a:fillRect/>
            </a:stretch>
          </p:blipFill>
          <p:spPr>
            <a:xfrm>
              <a:off x="7240054" y="4359109"/>
              <a:ext cx="1391739" cy="410677"/>
            </a:xfrm>
            <a:prstGeom prst="rect">
              <a:avLst/>
            </a:prstGeom>
          </p:spPr>
        </p:pic>
        <p:sp>
          <p:nvSpPr>
            <p:cNvPr id="27" name="文本框 26">
              <a:extLst>
                <a:ext uri="{FF2B5EF4-FFF2-40B4-BE49-F238E27FC236}">
                  <a16:creationId xmlns:a16="http://schemas.microsoft.com/office/drawing/2014/main" id="{4D678B23-78ED-CFC2-45EF-9BB9550E5B5C}"/>
                </a:ext>
              </a:extLst>
            </p:cNvPr>
            <p:cNvSpPr txBox="1"/>
            <p:nvPr/>
          </p:nvSpPr>
          <p:spPr>
            <a:xfrm>
              <a:off x="8165592" y="5185714"/>
              <a:ext cx="1015814" cy="1569660"/>
            </a:xfrm>
            <a:prstGeom prst="rect">
              <a:avLst/>
            </a:prstGeom>
            <a:solidFill>
              <a:srgbClr val="2F1E10"/>
            </a:solidFill>
          </p:spPr>
          <p:txBody>
            <a:bodyPr wrap="square" rtlCol="0">
              <a:spAutoFit/>
            </a:bodyPr>
            <a:lstStyle/>
            <a:p>
              <a:r>
                <a:rPr lang="zh-CN" altLang="en-US" sz="1600" dirty="0">
                  <a:solidFill>
                    <a:srgbClr val="B25DFF"/>
                  </a:solidFill>
                </a:rPr>
                <a:t>在美国，超过</a:t>
              </a:r>
              <a:r>
                <a:rPr lang="en-US" altLang="zh-CN" sz="1600" dirty="0">
                  <a:solidFill>
                    <a:srgbClr val="96DB76"/>
                  </a:solidFill>
                </a:rPr>
                <a:t>4400</a:t>
              </a:r>
              <a:r>
                <a:rPr lang="zh-CN" altLang="en-US" sz="1600" dirty="0">
                  <a:solidFill>
                    <a:srgbClr val="96DB76"/>
                  </a:solidFill>
                </a:rPr>
                <a:t>万</a:t>
              </a:r>
              <a:r>
                <a:rPr lang="zh-CN" altLang="en-US" sz="1600" dirty="0">
                  <a:solidFill>
                    <a:srgbClr val="B25DFF"/>
                  </a:solidFill>
                </a:rPr>
                <a:t>人把自己归类为孤独。</a:t>
              </a:r>
            </a:p>
          </p:txBody>
        </p:sp>
      </p:grpSp>
    </p:spTree>
    <p:extLst>
      <p:ext uri="{BB962C8B-B14F-4D97-AF65-F5344CB8AC3E}">
        <p14:creationId xmlns:p14="http://schemas.microsoft.com/office/powerpoint/2010/main" val="421742748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8054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800600"/>
            <a:ext cx="9144000" cy="15087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lang="zh-CN" altLang="en-US" sz="3600" b="1" kern="0" dirty="0">
                <a:solidFill>
                  <a:srgbClr val="FFFF00"/>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需要</a:t>
            </a:r>
            <a:r>
              <a:rPr lang="zh-CN" alt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的东西</a:t>
            </a:r>
            <a:r>
              <a:rPr lang="en-US" altLang="zh-CN"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a:t>
            </a:r>
            <a:r>
              <a:rPr 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5:4-21)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32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约翰一书</a:t>
            </a:r>
            <a:endParaRPr lang="en-US" sz="32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0336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63356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要遵守神的命令</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3149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服从的好处</a:t>
            </a:r>
            <a:r>
              <a:rPr 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1013791" y="2612122"/>
            <a:ext cx="8126152"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避开偶像忠于神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服从的好处</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53121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若是你服从神与彼此相爱，</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你就会拥有你真正所需要的，</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就不会听信家教诲。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275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应用</a:t>
            </a:r>
            <a:endParaRPr lang="en-US" sz="2000" dirty="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2554545"/>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您应该</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怎样</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对其它信徒</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显示爱</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以便异端邪说无法盾形</a:t>
            </a:r>
            <a:r>
              <a:rPr lang="en-US" altLang="zh-CN" sz="3200" b="1" dirty="0">
                <a:solidFill>
                  <a:schemeClr val="bg1"/>
                </a:solidFill>
                <a:effectLst>
                  <a:outerShdw blurRad="38100" dist="38100" dir="2700000" algn="tl">
                    <a:srgbClr val="000000">
                      <a:alpha val="43137"/>
                    </a:srgbClr>
                  </a:outerShdw>
                </a:effectLst>
                <a:latin typeface="Arial" charset="0"/>
                <a:cs typeface="宋体" charset="0"/>
              </a:rPr>
              <a:t>? </a:t>
            </a:r>
          </a:p>
          <a:p>
            <a:pPr marL="454025" indent="-454025" algn="ctr" eaLnBrk="1" hangingPunct="1">
              <a:buFont typeface="Wingdings" charset="0"/>
              <a:buChar char="Ø"/>
              <a:defRPr/>
            </a:pPr>
            <a:endParaRPr lang="en-US" altLang="zh-CN" sz="3200" b="1" dirty="0">
              <a:solidFill>
                <a:schemeClr val="bg1"/>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您知道</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谁需要</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看见基督徒的爱被显示才会从假的教学中回头</a:t>
            </a:r>
            <a:r>
              <a:rPr lang="en-US" altLang="zh-CN" sz="3200" b="1" dirty="0">
                <a:solidFill>
                  <a:schemeClr val="bg1"/>
                </a:solidFill>
                <a:effectLst>
                  <a:outerShdw blurRad="38100" dist="38100" dir="2700000" algn="tl">
                    <a:srgbClr val="000000">
                      <a:alpha val="43137"/>
                    </a:srgbClr>
                  </a:outerShdw>
                </a:effectLst>
                <a:latin typeface="Arial" charset="0"/>
                <a:cs typeface="宋体" charset="0"/>
              </a:rPr>
              <a:t>?</a:t>
            </a:r>
          </a:p>
        </p:txBody>
      </p:sp>
    </p:spTree>
    <p:extLst>
      <p:ext uri="{BB962C8B-B14F-4D97-AF65-F5344CB8AC3E}">
        <p14:creationId xmlns:p14="http://schemas.microsoft.com/office/powerpoint/2010/main" val="1404167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124200" y="152400"/>
            <a:ext cx="2819400" cy="609600"/>
          </a:xfrm>
          <a:solidFill>
            <a:srgbClr val="000000"/>
          </a:solidFill>
        </p:spPr>
        <p:txBody>
          <a:bodyPr anchor="ctr"/>
          <a:lstStyle/>
          <a:p>
            <a:pPr algn="ctr" eaLnBrk="1" hangingPunct="1"/>
            <a:r>
              <a:rPr lang="zh-CN" altLang="en-US" sz="2800" dirty="0">
                <a:solidFill>
                  <a:schemeClr val="bg1"/>
                </a:solidFill>
                <a:latin typeface="Arial" charset="0"/>
              </a:rPr>
              <a:t>标题</a:t>
            </a:r>
            <a:endParaRPr lang="en-US" sz="2800" dirty="0">
              <a:solidFill>
                <a:schemeClr val="bg1"/>
              </a:solidFill>
              <a:latin typeface="Arial" charset="0"/>
            </a:endParaRPr>
          </a:p>
        </p:txBody>
      </p:sp>
      <p:sp>
        <p:nvSpPr>
          <p:cNvPr id="361475"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61476" name="Text Box 6"/>
          <p:cNvSpPr txBox="1">
            <a:spLocks noChangeArrowheads="1"/>
          </p:cNvSpPr>
          <p:nvPr/>
        </p:nvSpPr>
        <p:spPr bwMode="auto">
          <a:xfrm>
            <a:off x="1828800" y="1592263"/>
            <a:ext cx="55626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003366"/>
                </a:solidFill>
                <a:latin typeface="Arial" charset="0"/>
                <a:ea typeface="宋体" charset="0"/>
                <a:cs typeface="宋体" charset="0"/>
              </a:rPr>
              <a:t>希腊原文的标题</a:t>
            </a:r>
            <a:endParaRPr lang="en-US" altLang="zh-CN" sz="3200" b="1" dirty="0">
              <a:solidFill>
                <a:srgbClr val="003366"/>
              </a:solidFill>
              <a:latin typeface="Arial" charset="0"/>
              <a:ea typeface="宋体" charset="0"/>
              <a:cs typeface="宋体" charset="0"/>
            </a:endParaRPr>
          </a:p>
          <a:p>
            <a:pPr algn="ctr" eaLnBrk="1" hangingPunct="1"/>
            <a:r>
              <a:rPr lang="en-US" altLang="zh-CN" sz="3200" b="1" dirty="0">
                <a:solidFill>
                  <a:srgbClr val="003366"/>
                </a:solidFill>
                <a:latin typeface="Arial" charset="0"/>
                <a:ea typeface="宋体" charset="0"/>
                <a:cs typeface="宋体" charset="0"/>
              </a:rPr>
              <a:t>(</a:t>
            </a:r>
            <a:r>
              <a:rPr lang="en-US" altLang="zh-CN" sz="3200" b="1" dirty="0" err="1">
                <a:solidFill>
                  <a:srgbClr val="003366"/>
                </a:solidFill>
                <a:latin typeface="Arial" charset="0"/>
                <a:ea typeface="宋体" charset="0"/>
                <a:cs typeface="宋体" charset="0"/>
              </a:rPr>
              <a:t>vIwavnnou</a:t>
            </a:r>
            <a:r>
              <a:rPr lang="en-US" altLang="zh-CN" sz="3200" b="1" dirty="0">
                <a:solidFill>
                  <a:srgbClr val="003366"/>
                </a:solidFill>
                <a:latin typeface="Arial" charset="0"/>
                <a:ea typeface="宋体" charset="0"/>
                <a:cs typeface="宋体" charset="0"/>
              </a:rPr>
              <a:t> </a:t>
            </a:r>
            <a:r>
              <a:rPr lang="en-US" altLang="zh-CN" sz="3200" b="1" dirty="0" err="1">
                <a:solidFill>
                  <a:srgbClr val="003366"/>
                </a:solidFill>
                <a:latin typeface="Arial" charset="0"/>
                <a:ea typeface="宋体" charset="0"/>
                <a:cs typeface="宋体" charset="0"/>
              </a:rPr>
              <a:t>av</a:t>
            </a:r>
            <a:r>
              <a:rPr lang="en-US" altLang="zh-CN" sz="3200" b="1" dirty="0">
                <a:solidFill>
                  <a:srgbClr val="003366"/>
                </a:solidFill>
                <a:latin typeface="Arial" charset="0"/>
                <a:ea typeface="宋体" charset="0"/>
                <a:cs typeface="宋体" charset="0"/>
              </a:rPr>
              <a:t> </a:t>
            </a:r>
            <a:r>
              <a:rPr lang="zh-CN" altLang="en-US" sz="3200" b="1" dirty="0">
                <a:solidFill>
                  <a:srgbClr val="003366"/>
                </a:solidFill>
                <a:latin typeface="Arial" charset="0"/>
                <a:ea typeface="宋体" charset="0"/>
                <a:cs typeface="宋体" charset="0"/>
              </a:rPr>
              <a:t>约翰的第一部</a:t>
            </a:r>
            <a:r>
              <a:rPr lang="en-US" altLang="zh-CN" sz="3200" b="1" dirty="0">
                <a:solidFill>
                  <a:srgbClr val="003366"/>
                </a:solidFill>
                <a:latin typeface="Arial" charset="0"/>
                <a:ea typeface="宋体" charset="0"/>
                <a:cs typeface="宋体" charset="0"/>
              </a:rPr>
              <a:t>) </a:t>
            </a:r>
          </a:p>
          <a:p>
            <a:pPr algn="ctr" eaLnBrk="1" hangingPunct="1"/>
            <a:r>
              <a:rPr lang="zh-CN" altLang="en-US" sz="3200" b="1" dirty="0">
                <a:solidFill>
                  <a:srgbClr val="003366"/>
                </a:solidFill>
                <a:latin typeface="Arial" charset="0"/>
                <a:ea typeface="宋体" charset="0"/>
                <a:cs typeface="宋体" charset="0"/>
              </a:rPr>
              <a:t>是跟普通书信的命名方式为标准</a:t>
            </a:r>
            <a:r>
              <a:rPr lang="en-US" altLang="zh-CN" sz="3200" b="1" dirty="0">
                <a:solidFill>
                  <a:srgbClr val="003366"/>
                </a:solidFill>
                <a:latin typeface="Arial" charset="0"/>
                <a:ea typeface="宋体" charset="0"/>
                <a:cs typeface="宋体" charset="0"/>
              </a:rPr>
              <a:t>, </a:t>
            </a:r>
            <a:r>
              <a:rPr lang="zh-CN" altLang="en-US" sz="3200" b="1" dirty="0">
                <a:solidFill>
                  <a:srgbClr val="003366"/>
                </a:solidFill>
                <a:latin typeface="Arial" charset="0"/>
                <a:ea typeface="宋体" charset="0"/>
                <a:cs typeface="宋体" charset="0"/>
              </a:rPr>
              <a:t>先以作者的名字然后与其他约翰的书信作区别。</a:t>
            </a:r>
          </a:p>
        </p:txBody>
      </p:sp>
    </p:spTree>
    <p:extLst>
      <p:ext uri="{BB962C8B-B14F-4D97-AF65-F5344CB8AC3E}">
        <p14:creationId xmlns:p14="http://schemas.microsoft.com/office/powerpoint/2010/main" val="20407632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4317971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9821191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zh-CN" altLang="en-US" sz="4000" b="1" i="1" dirty="0">
                <a:solidFill>
                  <a:srgbClr val="FFFF00"/>
                </a:solidFill>
                <a:effectLst>
                  <a:glow rad="228600">
                    <a:srgbClr val="000000"/>
                  </a:glow>
                </a:effectLst>
                <a:latin typeface="Arial"/>
                <a:ea typeface="ＭＳ Ｐゴシック" charset="0"/>
                <a:cs typeface="Arial"/>
              </a:rPr>
              <a:t>使徒</a:t>
            </a:r>
            <a:r>
              <a:rPr lang="zh-CN" altLang="en-US" sz="4000" b="1" i="1" dirty="0">
                <a:solidFill>
                  <a:srgbClr val="FFFFFF"/>
                </a:solidFill>
                <a:effectLst>
                  <a:glow rad="228600">
                    <a:srgbClr val="000000"/>
                  </a:glow>
                </a:effectLst>
                <a:latin typeface="Arial"/>
                <a:ea typeface="ＭＳ Ｐゴシック" charset="0"/>
                <a:cs typeface="Arial"/>
              </a:rPr>
              <a:t>约翰</a:t>
            </a:r>
            <a:endParaRPr lang="en-US" sz="4000" b="1" i="1" dirty="0">
              <a:solidFill>
                <a:srgbClr val="FFFFFF"/>
              </a:solidFill>
              <a:effectLst>
                <a:glow rad="228600">
                  <a:srgbClr val="000000"/>
                </a:glow>
              </a:effectLst>
              <a:latin typeface="Arial"/>
              <a:ea typeface="ＭＳ Ｐゴシック" charset="0"/>
              <a:cs typeface="Arial"/>
            </a:endParaRPr>
          </a:p>
        </p:txBody>
      </p:sp>
      <p:sp>
        <p:nvSpPr>
          <p:cNvPr id="5" name="Title 4"/>
          <p:cNvSpPr>
            <a:spLocks noGrp="1"/>
          </p:cNvSpPr>
          <p:nvPr>
            <p:ph type="title" idx="4294967295"/>
          </p:nvPr>
        </p:nvSpPr>
        <p:spPr>
          <a:xfrm>
            <a:off x="250825" y="4970651"/>
            <a:ext cx="8664575" cy="1569660"/>
          </a:xfrm>
        </p:spPr>
        <p:txBody>
          <a:bodyPr>
            <a:spAutoFit/>
          </a:bodyPr>
          <a:lstStyle/>
          <a:p>
            <a:pPr algn="l" eaLnBrk="1" hangingPunct="1">
              <a:spcBef>
                <a:spcPct val="50000"/>
              </a:spcBef>
              <a:defRPr/>
            </a:pPr>
            <a:r>
              <a:rPr lang="en-US" sz="3200" b="1" dirty="0">
                <a:solidFill>
                  <a:srgbClr val="FFFFFF"/>
                </a:solidFill>
                <a:effectLst>
                  <a:glow rad="228600">
                    <a:schemeClr val="tx1"/>
                  </a:glow>
                </a:effectLst>
                <a:latin typeface="Arial"/>
                <a:ea typeface="ＭＳ Ｐゴシック" charset="0"/>
                <a:cs typeface="Arial"/>
              </a:rPr>
              <a:t>"</a:t>
            </a:r>
            <a:r>
              <a:rPr lang="zh-CN" altLang="en-US" sz="3200" b="1" dirty="0">
                <a:solidFill>
                  <a:srgbClr val="FFFFFF"/>
                </a:solidFill>
                <a:effectLst>
                  <a:glow rad="228600">
                    <a:schemeClr val="tx1"/>
                  </a:glow>
                </a:effectLst>
                <a:latin typeface="Arial"/>
                <a:cs typeface="Arial"/>
              </a:rPr>
              <a:t>彼得和那门徒就动身，到坟墓那里去。 </a:t>
            </a:r>
            <a:r>
              <a:rPr lang="en-US" altLang="zh-CN" sz="3200" b="1" baseline="30000" dirty="0">
                <a:solidFill>
                  <a:srgbClr val="FFFFFF"/>
                </a:solidFill>
                <a:effectLst>
                  <a:glow rad="228600">
                    <a:schemeClr val="tx1"/>
                  </a:glow>
                </a:effectLst>
                <a:latin typeface="Arial"/>
                <a:cs typeface="Arial"/>
              </a:rPr>
              <a:t>4 </a:t>
            </a:r>
            <a:r>
              <a:rPr lang="zh-CN" altLang="en-US" sz="3200" b="1" dirty="0">
                <a:solidFill>
                  <a:srgbClr val="FFFFFF"/>
                </a:solidFill>
                <a:effectLst>
                  <a:glow rad="228600">
                    <a:schemeClr val="tx1"/>
                  </a:glow>
                </a:effectLst>
                <a:latin typeface="Arial"/>
                <a:cs typeface="Arial"/>
              </a:rPr>
              <a:t>两个人一齐跑，那门徒比彼得跑得快，先到了坟墓</a:t>
            </a:r>
            <a:r>
              <a:rPr lang="en-US" sz="3200" b="1" dirty="0">
                <a:solidFill>
                  <a:srgbClr val="FFFFFF"/>
                </a:solidFill>
                <a:effectLst>
                  <a:glow rad="228600">
                    <a:schemeClr val="tx1"/>
                  </a:glow>
                </a:effectLst>
                <a:latin typeface="Arial"/>
                <a:cs typeface="Arial"/>
              </a:rPr>
              <a:t>" </a:t>
            </a:r>
            <a:br>
              <a:rPr lang="en-US" sz="3200" b="1" dirty="0">
                <a:solidFill>
                  <a:srgbClr val="FFFFFF"/>
                </a:solidFill>
                <a:effectLst>
                  <a:glow rad="228600">
                    <a:schemeClr val="tx1"/>
                  </a:glow>
                </a:effectLst>
                <a:latin typeface="Arial"/>
                <a:cs typeface="Arial"/>
              </a:rPr>
            </a:br>
            <a:r>
              <a:rPr lang="en-US" sz="3200" b="1" dirty="0">
                <a:solidFill>
                  <a:srgbClr val="FFFFFF"/>
                </a:solidFill>
                <a:effectLst>
                  <a:glow rad="228600">
                    <a:schemeClr val="tx1"/>
                  </a:glow>
                </a:effectLst>
                <a:latin typeface="Arial"/>
                <a:cs typeface="Arial"/>
              </a:rPr>
              <a:t>(</a:t>
            </a:r>
            <a:r>
              <a:rPr lang="zh-CN" altLang="en-US" sz="3200" b="1" dirty="0">
                <a:solidFill>
                  <a:srgbClr val="FFFFFF"/>
                </a:solidFill>
                <a:effectLst>
                  <a:glow rad="228600">
                    <a:schemeClr val="tx1"/>
                  </a:glow>
                </a:effectLst>
                <a:latin typeface="Arial"/>
                <a:ea typeface="ＭＳ Ｐゴシック" charset="0"/>
                <a:cs typeface="Arial"/>
              </a:rPr>
              <a:t>使徒</a:t>
            </a:r>
            <a:r>
              <a:rPr lang="en-US" altLang="zh-CN" sz="3200" b="1" dirty="0">
                <a:solidFill>
                  <a:srgbClr val="FFFFFF"/>
                </a:solidFill>
                <a:effectLst>
                  <a:glow rad="228600">
                    <a:schemeClr val="tx1"/>
                  </a:glow>
                </a:effectLst>
                <a:latin typeface="Arial"/>
                <a:ea typeface="ＭＳ Ｐゴシック" charset="0"/>
                <a:cs typeface="Arial"/>
              </a:rPr>
              <a:t> </a:t>
            </a:r>
            <a:r>
              <a:rPr lang="en-US" sz="3200" b="1" dirty="0">
                <a:solidFill>
                  <a:srgbClr val="FFFFFF"/>
                </a:solidFill>
                <a:effectLst>
                  <a:glow rad="228600">
                    <a:schemeClr val="tx1"/>
                  </a:glow>
                </a:effectLst>
                <a:latin typeface="Arial"/>
                <a:ea typeface="ＭＳ Ｐゴシック" charset="0"/>
                <a:cs typeface="Arial"/>
              </a:rPr>
              <a:t>20:3-4 CNV).</a:t>
            </a:r>
          </a:p>
        </p:txBody>
      </p:sp>
    </p:spTree>
    <p:extLst>
      <p:ext uri="{BB962C8B-B14F-4D97-AF65-F5344CB8AC3E}">
        <p14:creationId xmlns:p14="http://schemas.microsoft.com/office/powerpoint/2010/main" val="2012610477"/>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作者</a:t>
            </a:r>
            <a:endParaRPr lang="en-US" sz="2800" dirty="0">
              <a:solidFill>
                <a:schemeClr val="bg1"/>
              </a:solidFill>
              <a:latin typeface="Arial" charset="0"/>
            </a:endParaRPr>
          </a:p>
        </p:txBody>
      </p:sp>
      <p:sp>
        <p:nvSpPr>
          <p:cNvPr id="363523"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2295" name="Text Box 7"/>
          <p:cNvSpPr txBox="1">
            <a:spLocks noChangeArrowheads="1"/>
          </p:cNvSpPr>
          <p:nvPr/>
        </p:nvSpPr>
        <p:spPr bwMode="auto">
          <a:xfrm>
            <a:off x="152400" y="1143000"/>
            <a:ext cx="8839200" cy="5715000"/>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pitchFamily="2" charset="2"/>
              <a:buNone/>
            </a:pPr>
            <a:r>
              <a:rPr lang="zh-CN" altLang="en-US" sz="2000" b="1" u="sng" dirty="0">
                <a:solidFill>
                  <a:srgbClr val="000000"/>
                </a:solidFill>
                <a:ea typeface="SimSun" pitchFamily="2" charset="-122"/>
              </a:rPr>
              <a:t>外在证据</a:t>
            </a:r>
            <a:endParaRPr lang="en-US" altLang="zh-CN" sz="2000" b="1" u="sng" dirty="0">
              <a:solidFill>
                <a:srgbClr val="000000"/>
              </a:solidFill>
              <a:ea typeface="SimSun" pitchFamily="2" charset="-122"/>
            </a:endParaRPr>
          </a:p>
          <a:p>
            <a:pPr eaLnBrk="1" hangingPunct="1">
              <a:buFont typeface="Wingdings" pitchFamily="2" charset="2"/>
              <a:buNone/>
            </a:pPr>
            <a:r>
              <a:rPr lang="zh-CN" altLang="en-US" sz="1800" b="1" dirty="0">
                <a:solidFill>
                  <a:srgbClr val="000000"/>
                </a:solidFill>
                <a:latin typeface="Arial Narrow" pitchFamily="34" charset="0"/>
                <a:ea typeface="SimSun" pitchFamily="2" charset="-122"/>
              </a:rPr>
              <a:t>约翰一书这信件在</a:t>
            </a:r>
            <a:r>
              <a:rPr lang="zh-CN" altLang="en-US" sz="1800" b="1" dirty="0">
                <a:solidFill>
                  <a:srgbClr val="000000"/>
                </a:solidFill>
                <a:ea typeface="SimSun" pitchFamily="2" charset="-122"/>
              </a:rPr>
              <a:t>所有普通书信中</a:t>
            </a:r>
            <a:r>
              <a:rPr lang="zh-CN" altLang="en-US" sz="1800" b="1" dirty="0">
                <a:solidFill>
                  <a:srgbClr val="000000"/>
                </a:solidFill>
                <a:latin typeface="Arial Narrow" pitchFamily="34" charset="0"/>
                <a:ea typeface="SimSun" pitchFamily="2" charset="-122"/>
              </a:rPr>
              <a:t>最被证实的</a:t>
            </a:r>
          </a:p>
          <a:p>
            <a:pPr eaLnBrk="1" hangingPunct="1">
              <a:buFont typeface="Wingdings" pitchFamily="2" charset="2"/>
              <a:buNone/>
            </a:pPr>
            <a:endParaRPr lang="en-US" altLang="zh-CN" sz="1800" b="1" dirty="0">
              <a:solidFill>
                <a:srgbClr val="000000"/>
              </a:solidFill>
              <a:latin typeface="Arial Narrow" pitchFamily="34" charset="0"/>
              <a:ea typeface="SimSun" pitchFamily="2" charset="-122"/>
            </a:endParaRPr>
          </a:p>
          <a:p>
            <a:pPr eaLnBrk="1" hangingPunct="1">
              <a:buFont typeface="Wingdings" pitchFamily="2" charset="2"/>
              <a:buAutoNum type="arabicPeriod"/>
            </a:pPr>
            <a:r>
              <a:rPr lang="zh-CN" altLang="en-US" b="1" dirty="0">
                <a:solidFill>
                  <a:srgbClr val="000000"/>
                </a:solidFill>
                <a:latin typeface="Arial Narrow" pitchFamily="34" charset="0"/>
                <a:ea typeface="SimSun" pitchFamily="2" charset="-122"/>
              </a:rPr>
              <a:t>证据显示约翰为作者在这边书信形成的初期就被接受了，从约翰同时期的</a:t>
            </a:r>
            <a:r>
              <a:rPr lang="en-US" altLang="zh-CN" b="1" dirty="0">
                <a:solidFill>
                  <a:srgbClr val="000000"/>
                </a:solidFill>
                <a:latin typeface="Arial Narrow" pitchFamily="34" charset="0"/>
                <a:ea typeface="SimSun" pitchFamily="2" charset="-122"/>
              </a:rPr>
              <a:t>20 </a:t>
            </a:r>
            <a:r>
              <a:rPr lang="zh-CN" altLang="en-US" b="1" dirty="0">
                <a:solidFill>
                  <a:srgbClr val="000000"/>
                </a:solidFill>
                <a:latin typeface="Arial Narrow" pitchFamily="34" charset="0"/>
                <a:ea typeface="SimSun" pitchFamily="2" charset="-122"/>
              </a:rPr>
              <a:t>年左右，</a:t>
            </a:r>
            <a:r>
              <a:rPr lang="zh-CN" altLang="en-US" b="1" u="sng" dirty="0">
                <a:solidFill>
                  <a:srgbClr val="000000"/>
                </a:solidFill>
                <a:latin typeface="Arial Narrow" pitchFamily="34" charset="0"/>
                <a:ea typeface="SimSun" pitchFamily="2" charset="-122"/>
              </a:rPr>
              <a:t>泊李克布</a:t>
            </a:r>
            <a:r>
              <a:rPr lang="en-US" altLang="zh-CN" b="1" u="sng" dirty="0">
                <a:solidFill>
                  <a:srgbClr val="000000"/>
                </a:solidFill>
                <a:latin typeface="Arial Narrow" pitchFamily="34" charset="0"/>
                <a:ea typeface="SimSun" pitchFamily="2" charset="-122"/>
              </a:rPr>
              <a:t>(</a:t>
            </a:r>
            <a:r>
              <a:rPr lang="en-US" altLang="zh-CN" b="1" dirty="0">
                <a:solidFill>
                  <a:srgbClr val="000000"/>
                </a:solidFill>
                <a:latin typeface="Arial Narrow" pitchFamily="34" charset="0"/>
                <a:ea typeface="SimSun" pitchFamily="2" charset="-122"/>
              </a:rPr>
              <a:t>Polycarp)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伊仍尼亞司</a:t>
            </a:r>
            <a:r>
              <a:rPr lang="en-US" altLang="zh-CN" b="1" u="sng" dirty="0">
                <a:solidFill>
                  <a:srgbClr val="000000"/>
                </a:solidFill>
                <a:latin typeface="Arial Narrow" pitchFamily="34" charset="0"/>
                <a:ea typeface="SimSun" pitchFamily="2" charset="-122"/>
              </a:rPr>
              <a:t>(</a:t>
            </a:r>
            <a:r>
              <a:rPr lang="en-US" altLang="zh-CN" b="1" dirty="0">
                <a:solidFill>
                  <a:srgbClr val="000000"/>
                </a:solidFill>
                <a:latin typeface="Arial Narrow" pitchFamily="34" charset="0"/>
                <a:ea typeface="SimSun" pitchFamily="2" charset="-122"/>
              </a:rPr>
              <a:t>Irenaeus) </a:t>
            </a:r>
            <a:r>
              <a:rPr lang="zh-CN" altLang="en-US" b="1" dirty="0">
                <a:solidFill>
                  <a:srgbClr val="000000"/>
                </a:solidFill>
                <a:latin typeface="Arial Narrow" pitchFamily="34" charset="0"/>
                <a:ea typeface="SimSun" pitchFamily="2" charset="-122"/>
              </a:rPr>
              <a:t>曾经引述约翰的这封书信也相信那是约翰所作的。许多其它早期教会的教父也接受了约翰为作者</a:t>
            </a:r>
            <a:r>
              <a:rPr lang="en-US" altLang="zh-CN" b="1" dirty="0">
                <a:solidFill>
                  <a:srgbClr val="000000"/>
                </a:solidFill>
                <a:latin typeface="Arial Narrow" pitchFamily="34" charset="0"/>
                <a:ea typeface="SimSun" pitchFamily="2" charset="-122"/>
              </a:rPr>
              <a:t>,</a:t>
            </a:r>
            <a:r>
              <a:rPr lang="zh-CN" altLang="en-US" b="1" dirty="0">
                <a:solidFill>
                  <a:srgbClr val="000000"/>
                </a:solidFill>
                <a:latin typeface="Arial Narrow" pitchFamily="34" charset="0"/>
                <a:ea typeface="SimSun" pitchFamily="2" charset="-122"/>
              </a:rPr>
              <a:t>比如</a:t>
            </a:r>
            <a:r>
              <a:rPr lang="en-US" altLang="zh-CN" b="1" dirty="0">
                <a:solidFill>
                  <a:srgbClr val="000000"/>
                </a:solidFill>
                <a:latin typeface="Arial Narrow" pitchFamily="34" charset="0"/>
                <a:ea typeface="SimSun" pitchFamily="2" charset="-122"/>
              </a:rPr>
              <a:t>: </a:t>
            </a:r>
            <a:r>
              <a:rPr lang="zh-CN" altLang="en-US" b="1" dirty="0">
                <a:solidFill>
                  <a:srgbClr val="000000"/>
                </a:solidFill>
                <a:latin typeface="Arial Narrow" pitchFamily="34" charset="0"/>
                <a:ea typeface="SimSun" pitchFamily="2" charset="-122"/>
              </a:rPr>
              <a:t>亚历山大的</a:t>
            </a:r>
            <a:r>
              <a:rPr lang="zh-CN" altLang="en-US" b="1" u="sng" dirty="0">
                <a:solidFill>
                  <a:srgbClr val="000000"/>
                </a:solidFill>
                <a:latin typeface="Arial Narrow" pitchFamily="34" charset="0"/>
                <a:ea typeface="SimSun" pitchFamily="2" charset="-122"/>
              </a:rPr>
              <a:t>革利免</a:t>
            </a:r>
            <a:r>
              <a:rPr lang="en-US" altLang="zh-CN" b="1" dirty="0">
                <a:solidFill>
                  <a:srgbClr val="000000"/>
                </a:solidFill>
                <a:latin typeface="Arial Narrow" pitchFamily="34" charset="0"/>
                <a:ea typeface="SimSun" pitchFamily="2" charset="-122"/>
              </a:rPr>
              <a:t>Clement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155-215)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特拖伦</a:t>
            </a:r>
            <a:r>
              <a:rPr lang="en-US" altLang="zh-CN" b="1" u="sng" dirty="0">
                <a:solidFill>
                  <a:srgbClr val="000000"/>
                </a:solidFill>
                <a:latin typeface="Arial Narrow" pitchFamily="34" charset="0"/>
                <a:ea typeface="SimSun" pitchFamily="2" charset="-122"/>
              </a:rPr>
              <a:t>(</a:t>
            </a:r>
            <a:r>
              <a:rPr lang="en-US" altLang="zh-CN" b="1" dirty="0">
                <a:solidFill>
                  <a:srgbClr val="000000"/>
                </a:solidFill>
                <a:latin typeface="Arial Narrow" pitchFamily="34" charset="0"/>
                <a:ea typeface="SimSun" pitchFamily="2" charset="-122"/>
              </a:rPr>
              <a:t>Tertullian)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150-222)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欧李根</a:t>
            </a:r>
            <a:r>
              <a:rPr lang="en-US" altLang="zh-CN" b="1" dirty="0">
                <a:solidFill>
                  <a:srgbClr val="000000"/>
                </a:solidFill>
                <a:latin typeface="Arial Narrow" pitchFamily="34" charset="0"/>
                <a:ea typeface="SimSun" pitchFamily="2" charset="-122"/>
              </a:rPr>
              <a:t>Origen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185-253)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司皮来恩</a:t>
            </a:r>
            <a:r>
              <a:rPr lang="en-US" altLang="zh-CN" b="1" dirty="0">
                <a:solidFill>
                  <a:srgbClr val="000000"/>
                </a:solidFill>
                <a:latin typeface="Arial Narrow" pitchFamily="34" charset="0"/>
                <a:ea typeface="SimSun" pitchFamily="2" charset="-122"/>
              </a:rPr>
              <a:t>Cyprian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200-258) </a:t>
            </a:r>
            <a:r>
              <a:rPr lang="zh-CN" altLang="en-US" b="1" dirty="0">
                <a:solidFill>
                  <a:srgbClr val="000000"/>
                </a:solidFill>
                <a:latin typeface="Arial Narrow" pitchFamily="34" charset="0"/>
                <a:ea typeface="SimSun" pitchFamily="2" charset="-122"/>
              </a:rPr>
              <a:t>并且所有拉丁和希腊教父。</a:t>
            </a:r>
            <a:r>
              <a:rPr lang="zh-CN" altLang="en-US" b="1" u="sng" dirty="0">
                <a:solidFill>
                  <a:srgbClr val="000000"/>
                </a:solidFill>
                <a:latin typeface="Arial Narrow" pitchFamily="34" charset="0"/>
                <a:ea typeface="SimSun" pitchFamily="2" charset="-122"/>
              </a:rPr>
              <a:t>磨拉敦的经文系列</a:t>
            </a:r>
            <a:r>
              <a:rPr lang="en-US" altLang="zh-CN" b="1" dirty="0" err="1">
                <a:solidFill>
                  <a:srgbClr val="000000"/>
                </a:solidFill>
                <a:latin typeface="Arial Narrow" pitchFamily="34" charset="0"/>
                <a:ea typeface="SimSun" pitchFamily="2" charset="-122"/>
              </a:rPr>
              <a:t>Muratonian</a:t>
            </a:r>
            <a:r>
              <a:rPr lang="en-US" altLang="zh-CN" b="1" dirty="0">
                <a:solidFill>
                  <a:srgbClr val="000000"/>
                </a:solidFill>
                <a:latin typeface="Arial Narrow" pitchFamily="34" charset="0"/>
                <a:ea typeface="SimSun" pitchFamily="2" charset="-122"/>
              </a:rPr>
              <a:t> Canon</a:t>
            </a:r>
            <a:r>
              <a:rPr lang="zh-CN" altLang="en-US" b="1" dirty="0">
                <a:solidFill>
                  <a:srgbClr val="000000"/>
                </a:solidFill>
                <a:latin typeface="Arial Narrow" pitchFamily="34" charset="0"/>
                <a:ea typeface="SimSun" pitchFamily="2" charset="-122"/>
              </a:rPr>
              <a:t>和敘利亞</a:t>
            </a:r>
            <a:r>
              <a:rPr lang="en-US" altLang="zh-CN" b="1" dirty="0">
                <a:solidFill>
                  <a:srgbClr val="000000"/>
                </a:solidFill>
                <a:latin typeface="Arial Narrow" pitchFamily="34" charset="0"/>
                <a:ea typeface="SimSun" pitchFamily="2" charset="-122"/>
              </a:rPr>
              <a:t>(</a:t>
            </a:r>
            <a:r>
              <a:rPr lang="en-US" altLang="zh-CN" b="1" dirty="0" err="1">
                <a:solidFill>
                  <a:srgbClr val="000000"/>
                </a:solidFill>
                <a:latin typeface="Arial Narrow" pitchFamily="34" charset="0"/>
                <a:ea typeface="SimSun" pitchFamily="2" charset="-122"/>
              </a:rPr>
              <a:t>Syriac</a:t>
            </a:r>
            <a:r>
              <a:rPr lang="en-US" altLang="zh-CN" b="1" dirty="0">
                <a:solidFill>
                  <a:srgbClr val="000000"/>
                </a:solidFill>
                <a:latin typeface="Arial Narrow" pitchFamily="34" charset="0"/>
                <a:ea typeface="SimSun" pitchFamily="2" charset="-122"/>
              </a:rPr>
              <a:t>)</a:t>
            </a:r>
            <a:r>
              <a:rPr lang="zh-CN" altLang="en-US" b="1" dirty="0">
                <a:solidFill>
                  <a:srgbClr val="000000"/>
                </a:solidFill>
                <a:latin typeface="Arial Narrow" pitchFamily="34" charset="0"/>
                <a:ea typeface="SimSun" pitchFamily="2" charset="-122"/>
              </a:rPr>
              <a:t>的早期版本都认定为约翰为约翰一书的作者。</a:t>
            </a:r>
            <a:endParaRPr lang="en-US" altLang="zh-CN" b="1" dirty="0">
              <a:solidFill>
                <a:srgbClr val="000000"/>
              </a:solidFill>
              <a:latin typeface="Arial Narrow" pitchFamily="34" charset="0"/>
              <a:ea typeface="SimSun" pitchFamily="2" charset="-122"/>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00050"/>
            <a:ext cx="21082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190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 calcmode="lin" valueType="num">
                                      <p:cBhvr additive="base">
                                        <p:cTn id="7" dur="500" fill="hold"/>
                                        <p:tgtEl>
                                          <p:spTgt spid="122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5">
                                            <p:txEl>
                                              <p:pRg st="1" end="1"/>
                                            </p:txEl>
                                          </p:spTgt>
                                        </p:tgtEl>
                                        <p:attrNameLst>
                                          <p:attrName>style.visibility</p:attrName>
                                        </p:attrNameLst>
                                      </p:cBhvr>
                                      <p:to>
                                        <p:strVal val="visible"/>
                                      </p:to>
                                    </p:set>
                                    <p:anim calcmode="lin" valueType="num">
                                      <p:cBhvr additive="base">
                                        <p:cTn id="13" dur="500" fill="hold"/>
                                        <p:tgtEl>
                                          <p:spTgt spid="122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5">
                                            <p:txEl>
                                              <p:pRg st="3" end="3"/>
                                            </p:txEl>
                                          </p:spTgt>
                                        </p:tgtEl>
                                        <p:attrNameLst>
                                          <p:attrName>style.visibility</p:attrName>
                                        </p:attrNameLst>
                                      </p:cBhvr>
                                      <p:to>
                                        <p:strVal val="visible"/>
                                      </p:to>
                                    </p:set>
                                    <p:anim calcmode="lin" valueType="num">
                                      <p:cBhvr additive="base">
                                        <p:cTn id="19" dur="500" fill="hold"/>
                                        <p:tgtEl>
                                          <p:spTgt spid="122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作者</a:t>
            </a:r>
            <a:endParaRPr lang="en-US" sz="2800" dirty="0">
              <a:solidFill>
                <a:schemeClr val="bg1"/>
              </a:solidFill>
              <a:latin typeface="Arial" charset="0"/>
            </a:endParaRPr>
          </a:p>
        </p:txBody>
      </p:sp>
      <p:sp>
        <p:nvSpPr>
          <p:cNvPr id="36557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27652" name="Text Box 4"/>
          <p:cNvSpPr txBox="1">
            <a:spLocks noChangeArrowheads="1"/>
          </p:cNvSpPr>
          <p:nvPr/>
        </p:nvSpPr>
        <p:spPr bwMode="auto">
          <a:xfrm>
            <a:off x="152400" y="914400"/>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pitchFamily="2" charset="2"/>
              <a:buNone/>
            </a:pPr>
            <a:r>
              <a:rPr lang="zh-CN" altLang="en-US" b="1" u="sng" dirty="0">
                <a:solidFill>
                  <a:srgbClr val="000000"/>
                </a:solidFill>
                <a:ea typeface="SimSun" pitchFamily="2" charset="-122"/>
              </a:rPr>
              <a:t>外在证据</a:t>
            </a:r>
            <a:endParaRPr lang="en-US" altLang="zh-CN" b="1" u="sng" dirty="0">
              <a:solidFill>
                <a:srgbClr val="000000"/>
              </a:solidFill>
              <a:ea typeface="SimSun" pitchFamily="2" charset="-122"/>
            </a:endParaRPr>
          </a:p>
          <a:p>
            <a:pPr eaLnBrk="1" hangingPunct="1">
              <a:buFont typeface="Wingdings" pitchFamily="2" charset="2"/>
              <a:buNone/>
            </a:pPr>
            <a:r>
              <a:rPr lang="zh-CN" altLang="en-US" sz="2000" b="1" dirty="0">
                <a:solidFill>
                  <a:srgbClr val="000000"/>
                </a:solidFill>
                <a:latin typeface="Arial Narrow" pitchFamily="34" charset="0"/>
                <a:ea typeface="SimSun" pitchFamily="2" charset="-122"/>
              </a:rPr>
              <a:t>约翰一书这信件在</a:t>
            </a:r>
            <a:r>
              <a:rPr lang="zh-CN" altLang="en-US" sz="2000" b="1" dirty="0">
                <a:solidFill>
                  <a:srgbClr val="000000"/>
                </a:solidFill>
                <a:ea typeface="SimSun" pitchFamily="2" charset="-122"/>
              </a:rPr>
              <a:t>所有普通书信中</a:t>
            </a:r>
            <a:r>
              <a:rPr lang="zh-CN" altLang="en-US" sz="2000" b="1" dirty="0">
                <a:solidFill>
                  <a:srgbClr val="000000"/>
                </a:solidFill>
                <a:latin typeface="Arial Narrow" pitchFamily="34" charset="0"/>
                <a:ea typeface="SimSun" pitchFamily="2" charset="-122"/>
              </a:rPr>
              <a:t>最被证实的</a:t>
            </a:r>
            <a:endParaRPr lang="en-US" altLang="zh-CN" sz="2000" b="1" dirty="0">
              <a:solidFill>
                <a:srgbClr val="000000"/>
              </a:solidFill>
              <a:latin typeface="Arial Narrow" pitchFamily="34" charset="0"/>
              <a:ea typeface="SimSun" pitchFamily="2" charset="-122"/>
            </a:endParaRPr>
          </a:p>
          <a:p>
            <a:pPr eaLnBrk="1" hangingPunct="1">
              <a:buFont typeface="Wingdings" pitchFamily="2" charset="2"/>
              <a:buNone/>
            </a:pPr>
            <a:r>
              <a:rPr lang="en-US" altLang="zh-CN" sz="2000" b="1" dirty="0">
                <a:solidFill>
                  <a:srgbClr val="000000"/>
                </a:solidFill>
                <a:latin typeface="Arial Narrow" pitchFamily="34" charset="0"/>
                <a:ea typeface="SimSun" pitchFamily="2" charset="-122"/>
              </a:rPr>
              <a:t> </a:t>
            </a:r>
          </a:p>
          <a:p>
            <a:pPr eaLnBrk="1" hangingPunct="1">
              <a:buFont typeface="Wingdings" pitchFamily="2" charset="2"/>
              <a:buAutoNum type="arabicPeriod" startAt="2"/>
            </a:pPr>
            <a:r>
              <a:rPr lang="zh-CN" altLang="en-US" sz="2800" b="1" dirty="0">
                <a:solidFill>
                  <a:srgbClr val="000000"/>
                </a:solidFill>
                <a:latin typeface="Arial Narrow" pitchFamily="34" charset="0"/>
                <a:ea typeface="SimSun" pitchFamily="2" charset="-122"/>
              </a:rPr>
              <a:t>主要反对的看法是</a:t>
            </a:r>
            <a:r>
              <a:rPr lang="en-US" altLang="zh-CN" sz="2800" b="1" dirty="0">
                <a:solidFill>
                  <a:srgbClr val="000000"/>
                </a:solidFill>
                <a:latin typeface="Arial Narrow" pitchFamily="34" charset="0"/>
                <a:ea typeface="SimSun" pitchFamily="2" charset="-122"/>
              </a:rPr>
              <a:t>: </a:t>
            </a:r>
          </a:p>
          <a:p>
            <a:pPr lvl="1" eaLnBrk="1" hangingPunct="1">
              <a:buFont typeface="Wingdings" pitchFamily="2" charset="2"/>
              <a:buAutoNum type="alphaLcParenBoth"/>
            </a:pPr>
            <a:r>
              <a:rPr lang="zh-CN" altLang="en-US" sz="2800" b="1" dirty="0">
                <a:solidFill>
                  <a:srgbClr val="000000"/>
                </a:solidFill>
                <a:latin typeface="Arial Narrow" pitchFamily="34" charset="0"/>
                <a:ea typeface="SimSun" pitchFamily="2" charset="-122"/>
              </a:rPr>
              <a:t>或许是另外一位叫约翰的长老所写 </a:t>
            </a:r>
          </a:p>
          <a:p>
            <a:pPr lvl="1" eaLnBrk="1" hangingPunct="1">
              <a:buFont typeface="Wingdings" pitchFamily="2" charset="2"/>
              <a:buAutoNum type="alphaLcParenBoth"/>
            </a:pPr>
            <a:r>
              <a:rPr lang="zh-CN" altLang="en-US" sz="2800" b="1" dirty="0">
                <a:solidFill>
                  <a:srgbClr val="000000"/>
                </a:solidFill>
                <a:latin typeface="Arial Narrow" pitchFamily="34" charset="0"/>
                <a:ea typeface="SimSun" pitchFamily="2" charset="-122"/>
              </a:rPr>
              <a:t>也或许是约翰的门徒所写的。这是因为</a:t>
            </a:r>
            <a:r>
              <a:rPr lang="zh-CN" altLang="en-US" sz="2800" b="1" u="sng" dirty="0">
                <a:solidFill>
                  <a:srgbClr val="000000"/>
                </a:solidFill>
                <a:latin typeface="Arial Narrow" pitchFamily="34" charset="0"/>
                <a:ea typeface="SimSun" pitchFamily="2" charset="-122"/>
              </a:rPr>
              <a:t>袙皮亞司</a:t>
            </a:r>
            <a:r>
              <a:rPr lang="zh-CN" altLang="en-US" sz="2800" b="1" dirty="0">
                <a:solidFill>
                  <a:srgbClr val="000000"/>
                </a:solidFill>
                <a:latin typeface="Arial Narrow" pitchFamily="34" charset="0"/>
                <a:ea typeface="SimSun" pitchFamily="2" charset="-122"/>
              </a:rPr>
              <a:t>（</a:t>
            </a:r>
            <a:r>
              <a:rPr lang="en-US" altLang="zh-CN" sz="2800" b="1" dirty="0" err="1">
                <a:solidFill>
                  <a:srgbClr val="000000"/>
                </a:solidFill>
                <a:latin typeface="Arial Narrow" pitchFamily="34" charset="0"/>
                <a:ea typeface="SimSun" pitchFamily="2" charset="-122"/>
              </a:rPr>
              <a:t>Papias</a:t>
            </a:r>
            <a:r>
              <a:rPr lang="zh-CN" altLang="en-US" sz="2800" b="1" dirty="0">
                <a:solidFill>
                  <a:srgbClr val="000000"/>
                </a:solidFill>
                <a:latin typeface="Arial Narrow" pitchFamily="34" charset="0"/>
                <a:ea typeface="SimSun" pitchFamily="2" charset="-122"/>
              </a:rPr>
              <a:t>） 似乎把</a:t>
            </a:r>
            <a:r>
              <a:rPr lang="zh-CN" altLang="en-US" sz="2800" b="1" u="sng" dirty="0">
                <a:solidFill>
                  <a:srgbClr val="000000"/>
                </a:solidFill>
                <a:latin typeface="Arial Narrow" pitchFamily="34" charset="0"/>
                <a:ea typeface="SimSun" pitchFamily="2" charset="-122"/>
              </a:rPr>
              <a:t>长老约翰</a:t>
            </a:r>
            <a:r>
              <a:rPr lang="zh-CN" altLang="en-US" sz="2800" b="1" dirty="0">
                <a:solidFill>
                  <a:srgbClr val="000000"/>
                </a:solidFill>
                <a:latin typeface="Arial Narrow" pitchFamily="34" charset="0"/>
                <a:ea typeface="SimSun" pitchFamily="2" charset="-122"/>
              </a:rPr>
              <a:t>和</a:t>
            </a:r>
            <a:r>
              <a:rPr lang="zh-CN" altLang="en-US" sz="2800" b="1" u="sng" dirty="0">
                <a:solidFill>
                  <a:srgbClr val="000000"/>
                </a:solidFill>
                <a:latin typeface="Arial Narrow" pitchFamily="34" charset="0"/>
                <a:ea typeface="SimSun" pitchFamily="2" charset="-122"/>
              </a:rPr>
              <a:t>使徒约翰</a:t>
            </a:r>
            <a:r>
              <a:rPr lang="zh-CN" altLang="en-US" sz="2800" b="1" dirty="0">
                <a:solidFill>
                  <a:srgbClr val="000000"/>
                </a:solidFill>
                <a:latin typeface="Arial Narrow" pitchFamily="34" charset="0"/>
                <a:ea typeface="SimSun" pitchFamily="2" charset="-122"/>
              </a:rPr>
              <a:t>做了分别</a:t>
            </a:r>
            <a:r>
              <a:rPr lang="en-US" altLang="zh-CN" sz="2800" b="1" dirty="0">
                <a:solidFill>
                  <a:srgbClr val="000000"/>
                </a:solidFill>
                <a:latin typeface="Arial Narrow" pitchFamily="34" charset="0"/>
                <a:ea typeface="SimSun" pitchFamily="2" charset="-122"/>
              </a:rPr>
              <a:t>; </a:t>
            </a:r>
            <a:r>
              <a:rPr lang="zh-CN" altLang="en-US" sz="2800" b="1" dirty="0">
                <a:solidFill>
                  <a:srgbClr val="000000"/>
                </a:solidFill>
                <a:latin typeface="Arial Narrow" pitchFamily="34" charset="0"/>
                <a:ea typeface="SimSun" pitchFamily="2" charset="-122"/>
              </a:rPr>
              <a:t>但是</a:t>
            </a:r>
            <a:r>
              <a:rPr lang="en-US" altLang="zh-CN" sz="2800" b="1" dirty="0">
                <a:solidFill>
                  <a:srgbClr val="000000"/>
                </a:solidFill>
                <a:latin typeface="Arial Narrow" pitchFamily="34" charset="0"/>
                <a:ea typeface="SimSun" pitchFamily="2" charset="-122"/>
              </a:rPr>
              <a:t>,</a:t>
            </a:r>
            <a:r>
              <a:rPr lang="zh-CN" altLang="en-US" sz="2800" b="1" dirty="0">
                <a:solidFill>
                  <a:srgbClr val="000000"/>
                </a:solidFill>
                <a:latin typeface="Arial Narrow" pitchFamily="34" charset="0"/>
                <a:ea typeface="SimSun" pitchFamily="2" charset="-122"/>
              </a:rPr>
              <a:t>他也在别处使用</a:t>
            </a:r>
            <a:r>
              <a:rPr lang="zh-CN" altLang="en-US" sz="2800" b="1" u="sng" dirty="0">
                <a:solidFill>
                  <a:srgbClr val="000000"/>
                </a:solidFill>
                <a:latin typeface="Arial Narrow" pitchFamily="34" charset="0"/>
                <a:ea typeface="SimSun" pitchFamily="2" charset="-122"/>
              </a:rPr>
              <a:t>长老</a:t>
            </a:r>
            <a:r>
              <a:rPr lang="zh-CN" altLang="en-US" sz="2800" b="1" dirty="0">
                <a:solidFill>
                  <a:srgbClr val="000000"/>
                </a:solidFill>
                <a:latin typeface="Arial Narrow" pitchFamily="34" charset="0"/>
                <a:ea typeface="SimSun" pitchFamily="2" charset="-122"/>
              </a:rPr>
              <a:t>这个词汇来代表</a:t>
            </a:r>
            <a:r>
              <a:rPr lang="zh-CN" altLang="en-US" sz="2800" b="1" u="sng" dirty="0">
                <a:solidFill>
                  <a:srgbClr val="000000"/>
                </a:solidFill>
                <a:latin typeface="Arial Narrow" pitchFamily="34" charset="0"/>
                <a:ea typeface="SimSun" pitchFamily="2" charset="-122"/>
              </a:rPr>
              <a:t>使徒</a:t>
            </a:r>
            <a:r>
              <a:rPr lang="en-US" altLang="zh-CN" sz="2800" b="1" dirty="0">
                <a:solidFill>
                  <a:srgbClr val="000000"/>
                </a:solidFill>
                <a:latin typeface="Arial Narrow" pitchFamily="34" charset="0"/>
                <a:ea typeface="SimSun" pitchFamily="2" charset="-122"/>
              </a:rPr>
              <a:t>,</a:t>
            </a:r>
            <a:r>
              <a:rPr lang="zh-CN" altLang="en-US" sz="2800" b="1" dirty="0">
                <a:solidFill>
                  <a:srgbClr val="000000"/>
                </a:solidFill>
                <a:latin typeface="Arial Narrow" pitchFamily="34" charset="0"/>
                <a:ea typeface="SimSun" pitchFamily="2" charset="-122"/>
              </a:rPr>
              <a:t>因此这两者也应该被解释为同一人。</a:t>
            </a:r>
            <a:endParaRPr lang="en-US" altLang="zh-CN" sz="2800" b="1" dirty="0">
              <a:solidFill>
                <a:srgbClr val="000000"/>
              </a:solidFill>
              <a:latin typeface="Arial Narrow" pitchFamily="34" charset="0"/>
              <a:ea typeface="SimSun" pitchFamily="2" charset="-122"/>
            </a:endParaRPr>
          </a:p>
        </p:txBody>
      </p:sp>
      <p:pic>
        <p:nvPicPr>
          <p:cNvPr id="365572" name="Picture 5"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57200"/>
            <a:ext cx="21082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864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additive="base">
                                        <p:cTn id="7" dur="500" fill="hold"/>
                                        <p:tgtEl>
                                          <p:spTgt spid="276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additive="base">
                                        <p:cTn id="13" dur="500" fill="hold"/>
                                        <p:tgtEl>
                                          <p:spTgt spid="276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2">
                                            <p:txEl>
                                              <p:pRg st="2" end="2"/>
                                            </p:txEl>
                                          </p:spTgt>
                                        </p:tgtEl>
                                        <p:attrNameLst>
                                          <p:attrName>style.visibility</p:attrName>
                                        </p:attrNameLst>
                                      </p:cBhvr>
                                      <p:to>
                                        <p:strVal val="visible"/>
                                      </p:to>
                                    </p:set>
                                    <p:anim calcmode="lin" valueType="num">
                                      <p:cBhvr additive="base">
                                        <p:cTn id="19" dur="500" fill="hold"/>
                                        <p:tgtEl>
                                          <p:spTgt spid="276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2">
                                            <p:txEl>
                                              <p:pRg st="3" end="3"/>
                                            </p:txEl>
                                          </p:spTgt>
                                        </p:tgtEl>
                                        <p:attrNameLst>
                                          <p:attrName>style.visibility</p:attrName>
                                        </p:attrNameLst>
                                      </p:cBhvr>
                                      <p:to>
                                        <p:strVal val="visible"/>
                                      </p:to>
                                    </p:set>
                                    <p:anim calcmode="lin" valueType="num">
                                      <p:cBhvr additive="base">
                                        <p:cTn id="25" dur="500" fill="hold"/>
                                        <p:tgtEl>
                                          <p:spTgt spid="276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2">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7652">
                                            <p:txEl>
                                              <p:pRg st="4" end="4"/>
                                            </p:txEl>
                                          </p:spTgt>
                                        </p:tgtEl>
                                        <p:attrNameLst>
                                          <p:attrName>style.visibility</p:attrName>
                                        </p:attrNameLst>
                                      </p:cBhvr>
                                      <p:to>
                                        <p:strVal val="visible"/>
                                      </p:to>
                                    </p:set>
                                    <p:anim calcmode="lin" valueType="num">
                                      <p:cBhvr additive="base">
                                        <p:cTn id="29"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7652">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7652">
                                            <p:txEl>
                                              <p:pRg st="5" end="5"/>
                                            </p:txEl>
                                          </p:spTgt>
                                        </p:tgtEl>
                                        <p:attrNameLst>
                                          <p:attrName>style.visibility</p:attrName>
                                        </p:attrNameLst>
                                      </p:cBhvr>
                                      <p:to>
                                        <p:strVal val="visible"/>
                                      </p:to>
                                    </p:set>
                                    <p:anim calcmode="lin" valueType="num">
                                      <p:cBhvr additive="base">
                                        <p:cTn id="3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76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cs typeface="Arial" charset="0"/>
              </a:rPr>
              <a:t>291</a:t>
            </a: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762000"/>
            <a:ext cx="5999162" cy="338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0" y="762000"/>
            <a:ext cx="3581400" cy="6096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u="sng" dirty="0">
                <a:solidFill>
                  <a:srgbClr val="003366"/>
                </a:solidFill>
                <a:latin typeface="Arial" charset="0"/>
                <a:cs typeface="Arial" charset="0"/>
              </a:rPr>
              <a:t>内在证据</a:t>
            </a:r>
          </a:p>
          <a:p>
            <a:pPr algn="ctr" eaLnBrk="1" hangingPunct="1">
              <a:buFont typeface="Wingdings" charset="0"/>
              <a:buNone/>
            </a:pPr>
            <a:endParaRPr lang="zh-CN" altLang="en-US" b="1" dirty="0">
              <a:solidFill>
                <a:srgbClr val="003366"/>
              </a:solidFill>
              <a:latin typeface="Arial" charset="0"/>
              <a:cs typeface="Arial" charset="0"/>
            </a:endParaRPr>
          </a:p>
          <a:p>
            <a:pPr marL="342900" indent="-342900" algn="ctr" eaLnBrk="1" hangingPunct="1">
              <a:buFont typeface="Wingdings" panose="05000000000000000000" pitchFamily="2" charset="2"/>
              <a:buChar char="Ø"/>
            </a:pPr>
            <a:r>
              <a:rPr lang="zh-CN" altLang="en-US" b="1" dirty="0">
                <a:solidFill>
                  <a:srgbClr val="003366"/>
                </a:solidFill>
                <a:latin typeface="Arial" charset="0"/>
                <a:cs typeface="Arial" charset="0"/>
              </a:rPr>
              <a:t>书信的内容强烈的支持约翰为作者的传统。</a:t>
            </a:r>
          </a:p>
          <a:p>
            <a:pPr marL="342900" indent="-342900" algn="ctr" eaLnBrk="1" hangingPunct="1">
              <a:buFont typeface="Wingdings" panose="05000000000000000000" pitchFamily="2" charset="2"/>
              <a:buChar char="Ø"/>
            </a:pPr>
            <a:endParaRPr lang="zh-CN" altLang="en-US" b="1" dirty="0">
              <a:solidFill>
                <a:srgbClr val="003366"/>
              </a:solidFill>
              <a:latin typeface="Arial" charset="0"/>
              <a:cs typeface="Arial" charset="0"/>
            </a:endParaRPr>
          </a:p>
          <a:p>
            <a:pPr marL="342900" indent="-342900" algn="ctr" eaLnBrk="1" hangingPunct="1">
              <a:buFont typeface="Wingdings" panose="05000000000000000000" pitchFamily="2" charset="2"/>
              <a:buChar char="Ø"/>
            </a:pPr>
            <a:r>
              <a:rPr lang="zh-CN" altLang="en-US" b="1" dirty="0">
                <a:solidFill>
                  <a:srgbClr val="003366"/>
                </a:solidFill>
                <a:latin typeface="Arial" charset="0"/>
                <a:cs typeface="Arial" charset="0"/>
              </a:rPr>
              <a:t>他的名字虽然不被提及</a:t>
            </a:r>
            <a:r>
              <a:rPr lang="en-US" altLang="zh-CN" b="1" dirty="0">
                <a:solidFill>
                  <a:srgbClr val="003366"/>
                </a:solidFill>
                <a:latin typeface="Arial" charset="0"/>
                <a:cs typeface="Arial" charset="0"/>
              </a:rPr>
              <a:t>,</a:t>
            </a:r>
            <a:r>
              <a:rPr lang="zh-CN" altLang="en-US" b="1" dirty="0">
                <a:solidFill>
                  <a:srgbClr val="003366"/>
                </a:solidFill>
                <a:latin typeface="Arial" charset="0"/>
                <a:cs typeface="Arial" charset="0"/>
              </a:rPr>
              <a:t>但是他以目击者</a:t>
            </a:r>
            <a:r>
              <a:rPr lang="en-US" altLang="zh-CN" b="1" dirty="0">
                <a:solidFill>
                  <a:srgbClr val="003366"/>
                </a:solidFill>
                <a:latin typeface="Arial" charset="0"/>
                <a:cs typeface="Arial" charset="0"/>
              </a:rPr>
              <a:t>(1:1-4)</a:t>
            </a:r>
            <a:r>
              <a:rPr lang="zh-CN" altLang="en-US" b="1" dirty="0">
                <a:solidFill>
                  <a:srgbClr val="003366"/>
                </a:solidFill>
                <a:latin typeface="Arial" charset="0"/>
                <a:cs typeface="Arial" charset="0"/>
              </a:rPr>
              <a:t>的权威显示于他那断言他话语 </a:t>
            </a:r>
            <a:r>
              <a:rPr lang="en-US" altLang="zh-CN" b="1" dirty="0">
                <a:solidFill>
                  <a:srgbClr val="003366"/>
                </a:solidFill>
                <a:latin typeface="Arial" charset="0"/>
                <a:cs typeface="Arial" charset="0"/>
              </a:rPr>
              <a:t>(2:19; 4:6 ,14) </a:t>
            </a:r>
            <a:r>
              <a:rPr lang="zh-CN" altLang="en-US" b="1" dirty="0">
                <a:solidFill>
                  <a:srgbClr val="003366"/>
                </a:solidFill>
                <a:latin typeface="Arial" charset="0"/>
                <a:cs typeface="Arial" charset="0"/>
              </a:rPr>
              <a:t>。</a:t>
            </a:r>
          </a:p>
          <a:p>
            <a:pPr marL="342900" indent="-342900" algn="ctr" eaLnBrk="1" hangingPunct="1">
              <a:buFont typeface="Wingdings" panose="05000000000000000000" pitchFamily="2" charset="2"/>
              <a:buChar char="Ø"/>
            </a:pPr>
            <a:endParaRPr lang="zh-CN" altLang="en-US" b="1" dirty="0">
              <a:solidFill>
                <a:srgbClr val="003366"/>
              </a:solidFill>
              <a:latin typeface="Arial" charset="0"/>
              <a:cs typeface="Arial" charset="0"/>
            </a:endParaRPr>
          </a:p>
          <a:p>
            <a:pPr marL="342900" indent="-342900" algn="ctr" eaLnBrk="1" hangingPunct="1">
              <a:buFont typeface="Wingdings" panose="05000000000000000000" pitchFamily="2" charset="2"/>
              <a:buChar char="Ø"/>
            </a:pPr>
            <a:r>
              <a:rPr lang="zh-CN" altLang="en-US" b="1" dirty="0">
                <a:solidFill>
                  <a:srgbClr val="003366"/>
                </a:solidFill>
                <a:latin typeface="Arial" charset="0"/>
                <a:cs typeface="Arial" charset="0"/>
              </a:rPr>
              <a:t>这书信的手法和第四本福音书非常相似。</a:t>
            </a:r>
          </a:p>
        </p:txBody>
      </p:sp>
      <p:sp>
        <p:nvSpPr>
          <p:cNvPr id="13320" name="Text Box 8"/>
          <p:cNvSpPr txBox="1">
            <a:spLocks noChangeArrowheads="1"/>
          </p:cNvSpPr>
          <p:nvPr/>
        </p:nvSpPr>
        <p:spPr bwMode="auto">
          <a:xfrm>
            <a:off x="3571204" y="3968262"/>
            <a:ext cx="5562600" cy="28956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zh-CN" altLang="en-US" sz="3200" b="1" dirty="0">
                <a:solidFill>
                  <a:srgbClr val="FFFFFF"/>
                </a:solidFill>
                <a:latin typeface="Arial" charset="0"/>
                <a:cs typeface="Arial" charset="0"/>
              </a:rPr>
              <a:t>论到从起初原有的生命之道，就是我们所听见、所看见、亲眼看过、亲手摸过的。</a:t>
            </a:r>
          </a:p>
          <a:p>
            <a:pPr eaLnBrk="1" hangingPunct="1">
              <a:buFont typeface="Wingdings" charset="0"/>
              <a:buNone/>
            </a:pPr>
            <a:r>
              <a:rPr lang="en-US" altLang="zh-CN"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约翰一书第</a:t>
            </a:r>
            <a:r>
              <a:rPr lang="en-US" altLang="zh-CN" sz="3200" b="1" dirty="0">
                <a:solidFill>
                  <a:srgbClr val="FFFFFF"/>
                </a:solidFill>
                <a:latin typeface="Arial" charset="0"/>
                <a:cs typeface="Arial" charset="0"/>
              </a:rPr>
              <a:t>1</a:t>
            </a:r>
            <a:r>
              <a:rPr lang="zh-CN" altLang="en-US" sz="3200" b="1" dirty="0">
                <a:solidFill>
                  <a:srgbClr val="FFFFFF"/>
                </a:solidFill>
                <a:latin typeface="Arial" charset="0"/>
                <a:cs typeface="Arial" charset="0"/>
              </a:rPr>
              <a:t>章第</a:t>
            </a:r>
            <a:r>
              <a:rPr lang="en-US" altLang="zh-CN" sz="3200" b="1" dirty="0">
                <a:solidFill>
                  <a:srgbClr val="FFFFFF"/>
                </a:solidFill>
                <a:latin typeface="Arial" charset="0"/>
                <a:cs typeface="Arial" charset="0"/>
              </a:rPr>
              <a:t>1</a:t>
            </a:r>
            <a:r>
              <a:rPr lang="zh-CN" altLang="en-US" sz="3200" b="1" dirty="0">
                <a:solidFill>
                  <a:srgbClr val="FFFFFF"/>
                </a:solidFill>
                <a:latin typeface="Arial" charset="0"/>
                <a:cs typeface="Arial" charset="0"/>
              </a:rPr>
              <a:t>节</a:t>
            </a:r>
            <a:r>
              <a:rPr lang="en-US" altLang="zh-CN" sz="3200" b="1" dirty="0">
                <a:solidFill>
                  <a:srgbClr val="FFFFFF"/>
                </a:solidFill>
                <a:latin typeface="Arial" charset="0"/>
                <a:cs typeface="Arial" charset="0"/>
              </a:rPr>
              <a:t>)</a:t>
            </a: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zh-CN" altLang="en-US" sz="2800" dirty="0">
                <a:solidFill>
                  <a:schemeClr val="bg1"/>
                </a:solidFill>
                <a:latin typeface="Arial" charset="0"/>
                <a:cs typeface="Arial" charset="0"/>
              </a:rPr>
              <a:t>作者</a:t>
            </a:r>
            <a:endParaRPr lang="en-US" sz="2800" dirty="0">
              <a:solidFill>
                <a:schemeClr val="bg1"/>
              </a:solidFill>
              <a:latin typeface="Arial" charset="0"/>
              <a:cs typeface="Arial" charset="0"/>
            </a:endParaRPr>
          </a:p>
        </p:txBody>
      </p:sp>
    </p:spTree>
    <p:extLst>
      <p:ext uri="{BB962C8B-B14F-4D97-AF65-F5344CB8AC3E}">
        <p14:creationId xmlns:p14="http://schemas.microsoft.com/office/powerpoint/2010/main" val="786830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日期</a:t>
            </a:r>
            <a:endParaRPr lang="en-US" sz="2800" dirty="0">
              <a:solidFill>
                <a:schemeClr val="bg1"/>
              </a:solidFill>
              <a:latin typeface="Arial" charset="0"/>
            </a:endParaRPr>
          </a:p>
        </p:txBody>
      </p:sp>
      <p:sp>
        <p:nvSpPr>
          <p:cNvPr id="36966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4342" name="Text Box 6"/>
          <p:cNvSpPr txBox="1">
            <a:spLocks noChangeArrowheads="1"/>
          </p:cNvSpPr>
          <p:nvPr/>
        </p:nvSpPr>
        <p:spPr bwMode="auto">
          <a:xfrm>
            <a:off x="762000" y="1524000"/>
            <a:ext cx="7570788" cy="4524375"/>
          </a:xfrm>
          <a:prstGeom prst="rect">
            <a:avLst/>
          </a:prstGeom>
          <a:solidFill>
            <a:srgbClr val="0A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v"/>
            </a:pPr>
            <a:r>
              <a:rPr lang="zh-CN" altLang="en-US" b="1" dirty="0">
                <a:solidFill>
                  <a:srgbClr val="FFFFFF"/>
                </a:solidFill>
                <a:latin typeface="Arial" charset="0"/>
                <a:ea typeface="宋体" charset="0"/>
                <a:cs typeface="宋体" charset="0"/>
              </a:rPr>
              <a:t>多数保守的学者把约翰一书的著作日期定为公元</a:t>
            </a:r>
            <a:r>
              <a:rPr lang="en-US" altLang="zh-CN" b="1" dirty="0">
                <a:solidFill>
                  <a:srgbClr val="FFFFFF"/>
                </a:solidFill>
                <a:latin typeface="Arial" charset="0"/>
                <a:ea typeface="宋体" charset="0"/>
                <a:cs typeface="宋体" charset="0"/>
              </a:rPr>
              <a:t>80-97 </a:t>
            </a:r>
            <a:r>
              <a:rPr lang="zh-CN" altLang="en-US" b="1" dirty="0">
                <a:solidFill>
                  <a:srgbClr val="FFFFFF"/>
                </a:solidFill>
                <a:latin typeface="Arial" charset="0"/>
                <a:ea typeface="宋体" charset="0"/>
                <a:cs typeface="宋体" charset="0"/>
              </a:rPr>
              <a:t>年间</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而自由主义者把作日期定位公元</a:t>
            </a:r>
            <a:r>
              <a:rPr lang="en-US" altLang="zh-CN" b="1" dirty="0">
                <a:solidFill>
                  <a:srgbClr val="FFFFFF"/>
                </a:solidFill>
                <a:latin typeface="Arial" charset="0"/>
                <a:ea typeface="宋体" charset="0"/>
                <a:cs typeface="宋体" charset="0"/>
              </a:rPr>
              <a:t>90-110 </a:t>
            </a:r>
            <a:r>
              <a:rPr lang="zh-CN" altLang="en-US" b="1" dirty="0">
                <a:solidFill>
                  <a:srgbClr val="FFFFFF"/>
                </a:solidFill>
                <a:latin typeface="Arial" charset="0"/>
                <a:ea typeface="宋体" charset="0"/>
                <a:cs typeface="宋体" charset="0"/>
              </a:rPr>
              <a:t>年以后。</a:t>
            </a:r>
          </a:p>
          <a:p>
            <a:pPr algn="ctr" eaLnBrk="1" hangingPunct="1">
              <a:buFont typeface="Wingdings" charset="0"/>
              <a:buChar char="v"/>
            </a:pPr>
            <a:endParaRPr lang="zh-CN" altLang="en-US" b="1" dirty="0">
              <a:solidFill>
                <a:srgbClr val="FFFFFF"/>
              </a:solidFill>
              <a:latin typeface="Arial" charset="0"/>
              <a:ea typeface="宋体" charset="0"/>
              <a:cs typeface="宋体" charset="0"/>
            </a:endParaRPr>
          </a:p>
          <a:p>
            <a:pPr algn="ctr" eaLnBrk="1" hangingPunct="1">
              <a:buFont typeface="Wingdings" charset="0"/>
              <a:buChar char="v"/>
            </a:pPr>
            <a:r>
              <a:rPr lang="zh-CN" altLang="en-US" b="1" dirty="0">
                <a:solidFill>
                  <a:srgbClr val="FFFFFF"/>
                </a:solidFill>
                <a:latin typeface="Arial" charset="0"/>
                <a:ea typeface="宋体" charset="0"/>
                <a:cs typeface="宋体" charset="0"/>
              </a:rPr>
              <a:t>书信不提及任何在多米天</a:t>
            </a:r>
            <a:r>
              <a:rPr lang="en-US" altLang="zh-CN" b="1" dirty="0">
                <a:solidFill>
                  <a:srgbClr val="FFFFFF"/>
                </a:solidFill>
                <a:latin typeface="Arial" charset="0"/>
                <a:ea typeface="宋体" charset="0"/>
                <a:cs typeface="宋体" charset="0"/>
              </a:rPr>
              <a:t>(Domitian)</a:t>
            </a:r>
            <a:r>
              <a:rPr lang="zh-CN" altLang="en-US" b="1" dirty="0">
                <a:solidFill>
                  <a:srgbClr val="FFFFFF"/>
                </a:solidFill>
                <a:latin typeface="Arial" charset="0"/>
                <a:ea typeface="宋体" charset="0"/>
                <a:cs typeface="宋体" charset="0"/>
              </a:rPr>
              <a:t>的王朝</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公元</a:t>
            </a:r>
            <a:r>
              <a:rPr lang="en-US" altLang="zh-CN" b="1" dirty="0">
                <a:solidFill>
                  <a:srgbClr val="FFFFFF"/>
                </a:solidFill>
                <a:latin typeface="Arial" charset="0"/>
                <a:ea typeface="宋体" charset="0"/>
                <a:cs typeface="宋体" charset="0"/>
              </a:rPr>
              <a:t>81-96 </a:t>
            </a:r>
            <a:r>
              <a:rPr lang="zh-CN" altLang="en-US" b="1" dirty="0">
                <a:solidFill>
                  <a:srgbClr val="FFFFFF"/>
                </a:solidFill>
                <a:latin typeface="Arial" charset="0"/>
                <a:ea typeface="宋体" charset="0"/>
                <a:cs typeface="宋体" charset="0"/>
              </a:rPr>
              <a:t>期间</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的迫害。</a:t>
            </a:r>
          </a:p>
          <a:p>
            <a:pPr algn="ctr" eaLnBrk="1" hangingPunct="1">
              <a:buFont typeface="Wingdings" charset="0"/>
              <a:buChar char="v"/>
            </a:pPr>
            <a:endParaRPr lang="zh-CN" altLang="en-US" b="1" dirty="0">
              <a:solidFill>
                <a:srgbClr val="FFFFFF"/>
              </a:solidFill>
              <a:latin typeface="Arial" charset="0"/>
              <a:ea typeface="宋体" charset="0"/>
              <a:cs typeface="宋体" charset="0"/>
            </a:endParaRPr>
          </a:p>
          <a:p>
            <a:pPr algn="ctr" eaLnBrk="1" hangingPunct="1">
              <a:buFont typeface="Wingdings" charset="0"/>
              <a:buChar char="v"/>
            </a:pPr>
            <a:r>
              <a:rPr lang="zh-CN" altLang="en-US" b="1" dirty="0">
                <a:solidFill>
                  <a:srgbClr val="FFFFFF"/>
                </a:solidFill>
                <a:latin typeface="Arial" charset="0"/>
                <a:ea typeface="宋体" charset="0"/>
                <a:cs typeface="宋体" charset="0"/>
              </a:rPr>
              <a:t>这也许建议一个在公元</a:t>
            </a:r>
            <a:r>
              <a:rPr lang="en-US" altLang="zh-CN" b="1" dirty="0">
                <a:solidFill>
                  <a:srgbClr val="FFFFFF"/>
                </a:solidFill>
                <a:latin typeface="Arial" charset="0"/>
                <a:ea typeface="宋体" charset="0"/>
                <a:cs typeface="宋体" charset="0"/>
              </a:rPr>
              <a:t>81</a:t>
            </a:r>
            <a:r>
              <a:rPr lang="zh-CN" altLang="en-US" b="1" dirty="0">
                <a:solidFill>
                  <a:srgbClr val="FFFFFF"/>
                </a:solidFill>
                <a:latin typeface="Arial" charset="0"/>
                <a:ea typeface="宋体" charset="0"/>
                <a:cs typeface="宋体" charset="0"/>
              </a:rPr>
              <a:t>年之前或在公元</a:t>
            </a:r>
            <a:r>
              <a:rPr lang="en-US" altLang="zh-CN" b="1" dirty="0">
                <a:solidFill>
                  <a:srgbClr val="FFFFFF"/>
                </a:solidFill>
                <a:latin typeface="Arial" charset="0"/>
                <a:ea typeface="宋体" charset="0"/>
                <a:cs typeface="宋体" charset="0"/>
              </a:rPr>
              <a:t>96 </a:t>
            </a:r>
            <a:r>
              <a:rPr lang="zh-CN" altLang="en-US" b="1" dirty="0">
                <a:solidFill>
                  <a:srgbClr val="FFFFFF"/>
                </a:solidFill>
                <a:latin typeface="Arial" charset="0"/>
                <a:ea typeface="宋体" charset="0"/>
                <a:cs typeface="宋体" charset="0"/>
              </a:rPr>
              <a:t>年之后的著作日期。无论如何，约翰在他写这树信时</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他已是一位八十多岁或更老的老人了。</a:t>
            </a:r>
          </a:p>
          <a:p>
            <a:pPr algn="ctr" eaLnBrk="1" hangingPunct="1">
              <a:buFont typeface="Wingdings" charset="0"/>
              <a:buChar char="v"/>
            </a:pPr>
            <a:endParaRPr lang="zh-CN" altLang="en-US" b="1" dirty="0">
              <a:solidFill>
                <a:srgbClr val="FFFFFF"/>
              </a:solidFill>
              <a:latin typeface="Arial" charset="0"/>
              <a:ea typeface="宋体" charset="0"/>
              <a:cs typeface="宋体" charset="0"/>
            </a:endParaRPr>
          </a:p>
          <a:p>
            <a:pPr algn="ctr" eaLnBrk="1" hangingPunct="1">
              <a:buFont typeface="Wingdings" charset="0"/>
              <a:buChar char="v"/>
            </a:pPr>
            <a:r>
              <a:rPr lang="zh-CN" altLang="en-US" b="1" dirty="0">
                <a:solidFill>
                  <a:srgbClr val="FFFFFF"/>
                </a:solidFill>
                <a:latin typeface="Arial" charset="0"/>
                <a:ea typeface="宋体" charset="0"/>
                <a:cs typeface="宋体" charset="0"/>
              </a:rPr>
              <a:t>这课程所使用的日期是公元</a:t>
            </a:r>
            <a:r>
              <a:rPr lang="en-US" altLang="zh-CN" b="1" dirty="0">
                <a:solidFill>
                  <a:srgbClr val="FFFFFF"/>
                </a:solidFill>
                <a:latin typeface="Arial" charset="0"/>
                <a:ea typeface="宋体" charset="0"/>
                <a:cs typeface="宋体" charset="0"/>
              </a:rPr>
              <a:t>85-95</a:t>
            </a:r>
            <a:r>
              <a:rPr lang="zh-CN" altLang="en-US" b="1" dirty="0">
                <a:solidFill>
                  <a:srgbClr val="FFFFFF"/>
                </a:solidFill>
                <a:latin typeface="Arial" charset="0"/>
                <a:ea typeface="宋体" charset="0"/>
                <a:cs typeface="宋体" charset="0"/>
              </a:rPr>
              <a:t>年间因为它应该是在启示录之前写的</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公元</a:t>
            </a:r>
            <a:r>
              <a:rPr lang="en-US" altLang="zh-CN" b="1" dirty="0">
                <a:solidFill>
                  <a:srgbClr val="FFFFFF"/>
                </a:solidFill>
                <a:latin typeface="Arial" charset="0"/>
                <a:ea typeface="宋体" charset="0"/>
                <a:cs typeface="宋体" charset="0"/>
              </a:rPr>
              <a:t>95-96)</a:t>
            </a:r>
            <a:r>
              <a:rPr lang="zh-CN" altLang="en-US" b="1" dirty="0">
                <a:solidFill>
                  <a:srgbClr val="FFFFFF"/>
                </a:solidFill>
                <a:latin typeface="Arial" charset="0"/>
                <a:ea typeface="宋体" charset="0"/>
                <a:cs typeface="宋体" charset="0"/>
              </a:rPr>
              <a:t>。</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000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CN" altLang="en-US" b="1" dirty="0">
                <a:latin typeface="Arial" charset="0"/>
                <a:ea typeface="ＭＳ Ｐゴシック" charset="0"/>
                <a:cs typeface="Arial" charset="0"/>
              </a:rPr>
              <a:t>起源地</a:t>
            </a:r>
            <a:r>
              <a:rPr lang="en-US" altLang="zh-CN" b="1" dirty="0">
                <a:latin typeface="Arial" charset="0"/>
                <a:ea typeface="ＭＳ Ｐゴシック" charset="0"/>
                <a:cs typeface="Arial" charset="0"/>
              </a:rPr>
              <a:t>/</a:t>
            </a:r>
            <a:r>
              <a:rPr lang="zh-CN" altLang="en-US" b="1" dirty="0">
                <a:latin typeface="Arial" charset="0"/>
                <a:ea typeface="ＭＳ Ｐゴシック" charset="0"/>
                <a:cs typeface="Arial" charset="0"/>
              </a:rPr>
              <a:t>接收者</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920156"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521143" y="4984750"/>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325755" y="4362337"/>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2268538" y="2565400"/>
            <a:ext cx="1885950" cy="400110"/>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331755" y="389038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335</a:t>
            </a:r>
          </a:p>
        </p:txBody>
      </p:sp>
      <p:sp>
        <p:nvSpPr>
          <p:cNvPr id="61" name="Line 3">
            <a:extLst>
              <a:ext uri="{FF2B5EF4-FFF2-40B4-BE49-F238E27FC236}">
                <a16:creationId xmlns:a16="http://schemas.microsoft.com/office/drawing/2014/main" id="{7EAAF7D3-607C-C348-9C6E-16B42C9A66DF}"/>
              </a:ext>
            </a:extLst>
          </p:cNvPr>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62" name="Text Box 9">
            <a:extLst>
              <a:ext uri="{FF2B5EF4-FFF2-40B4-BE49-F238E27FC236}">
                <a16:creationId xmlns:a16="http://schemas.microsoft.com/office/drawing/2014/main" id="{180C8EC2-FEA9-1C40-BD96-54E99DB8A857}"/>
              </a:ext>
            </a:extLst>
          </p:cNvPr>
          <p:cNvSpPr txBox="1">
            <a:spLocks noChangeArrowheads="1"/>
          </p:cNvSpPr>
          <p:nvPr/>
        </p:nvSpPr>
        <p:spPr bwMode="auto">
          <a:xfrm>
            <a:off x="611188" y="946150"/>
            <a:ext cx="8418512" cy="2554545"/>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dirty="0">
                <a:solidFill>
                  <a:srgbClr val="FFFFFF"/>
                </a:solidFill>
                <a:latin typeface="Arial" charset="0"/>
              </a:rPr>
              <a:t>保留自己</a:t>
            </a:r>
            <a:r>
              <a:rPr lang="en-US" altLang="zh-CN" sz="4000" b="1" dirty="0">
                <a:solidFill>
                  <a:srgbClr val="FFFFFF"/>
                </a:solidFill>
                <a:latin typeface="Arial" charset="0"/>
              </a:rPr>
              <a:t>,</a:t>
            </a:r>
            <a:r>
              <a:rPr lang="zh-CN" altLang="en-US" sz="4000" b="1" dirty="0">
                <a:solidFill>
                  <a:srgbClr val="FFFFFF"/>
                </a:solidFill>
                <a:latin typeface="Arial" charset="0"/>
              </a:rPr>
              <a:t>远离偶像的箴言</a:t>
            </a:r>
            <a:r>
              <a:rPr lang="en-US" altLang="zh-CN" sz="4000" b="1" dirty="0">
                <a:solidFill>
                  <a:srgbClr val="FFFFFF"/>
                </a:solidFill>
                <a:latin typeface="Arial" charset="0"/>
              </a:rPr>
              <a:t>(5:21)</a:t>
            </a:r>
            <a:r>
              <a:rPr lang="zh-CN" altLang="en-US" sz="4000" b="1" dirty="0">
                <a:solidFill>
                  <a:srgbClr val="FFFFFF"/>
                </a:solidFill>
                <a:latin typeface="Arial" charset="0"/>
              </a:rPr>
              <a:t>证实这传统因为偶像在异教的西腊</a:t>
            </a:r>
            <a:r>
              <a:rPr lang="en-US" altLang="zh-CN" sz="4000" b="1" dirty="0">
                <a:solidFill>
                  <a:srgbClr val="FFFFFF"/>
                </a:solidFill>
                <a:latin typeface="Arial" charset="0"/>
              </a:rPr>
              <a:t>-</a:t>
            </a:r>
            <a:r>
              <a:rPr lang="zh-CN" altLang="en-US" sz="4000" b="1" dirty="0">
                <a:solidFill>
                  <a:srgbClr val="FFFFFF"/>
                </a:solidFill>
                <a:latin typeface="Arial" charset="0"/>
              </a:rPr>
              <a:t>罗马文化是著名</a:t>
            </a:r>
            <a:r>
              <a:rPr lang="en-US" altLang="zh-CN" sz="4000" b="1" dirty="0">
                <a:solidFill>
                  <a:srgbClr val="FFFFFF"/>
                </a:solidFill>
                <a:latin typeface="Arial" charset="0"/>
              </a:rPr>
              <a:t>,</a:t>
            </a:r>
            <a:r>
              <a:rPr lang="zh-CN" altLang="en-US" sz="4000" b="1" dirty="0">
                <a:solidFill>
                  <a:srgbClr val="FFFFFF"/>
                </a:solidFill>
                <a:latin typeface="Arial" charset="0"/>
              </a:rPr>
              <a:t>但在巴勒斯坦却</a:t>
            </a:r>
            <a:endParaRPr lang="en-US" altLang="zh-CN" sz="4000" b="1" dirty="0">
              <a:solidFill>
                <a:srgbClr val="FFFFFF"/>
              </a:solidFill>
              <a:latin typeface="Arial" charset="0"/>
            </a:endParaRPr>
          </a:p>
          <a:p>
            <a:pPr algn="ctr" eaLnBrk="1" hangingPunct="1"/>
            <a:r>
              <a:rPr lang="zh-CN" altLang="en-US" sz="4000" b="1" dirty="0">
                <a:solidFill>
                  <a:srgbClr val="FFFFFF"/>
                </a:solidFill>
                <a:latin typeface="Arial" charset="0"/>
              </a:rPr>
              <a:t>是罕见的。</a:t>
            </a:r>
          </a:p>
        </p:txBody>
      </p:sp>
    </p:spTree>
    <p:extLst>
      <p:ext uri="{BB962C8B-B14F-4D97-AF65-F5344CB8AC3E}">
        <p14:creationId xmlns:p14="http://schemas.microsoft.com/office/powerpoint/2010/main" val="192780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场合</a:t>
            </a:r>
            <a:endParaRPr lang="en-US" sz="2800" dirty="0">
              <a:solidFill>
                <a:schemeClr val="bg1"/>
              </a:solidFill>
              <a:latin typeface="Arial" charset="0"/>
              <a:ea typeface="宋体" charset="0"/>
              <a:cs typeface="宋体" charset="0"/>
            </a:endParaRPr>
          </a:p>
        </p:txBody>
      </p:sp>
      <p:sp>
        <p:nvSpPr>
          <p:cNvPr id="37376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6388" name="Text Box 4"/>
          <p:cNvSpPr txBox="1">
            <a:spLocks noChangeArrowheads="1"/>
          </p:cNvSpPr>
          <p:nvPr/>
        </p:nvSpPr>
        <p:spPr bwMode="auto">
          <a:xfrm>
            <a:off x="228600" y="1871663"/>
            <a:ext cx="8610600" cy="3081337"/>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虽然诺斯底主义还没有发展到它的最糟糕的形式直到第二世纪，而诺斯底主义的一个早期的形式就显现在这封信件里。</a:t>
            </a:r>
          </a:p>
          <a:p>
            <a:pPr algn="ctr" eaLnBrk="1" hangingPunct="1">
              <a:buFont typeface="Wingdings" charset="0"/>
              <a:buNone/>
            </a:pPr>
            <a:endParaRPr lang="zh-CN" altLang="en-US" sz="2800" b="1" dirty="0">
              <a:solidFill>
                <a:srgbClr val="FFFFFF"/>
              </a:solidFill>
              <a:latin typeface="Arial" charset="0"/>
              <a:ea typeface="宋体" charset="0"/>
              <a:cs typeface="宋体" charset="0"/>
            </a:endParaRPr>
          </a:p>
          <a:p>
            <a:pPr algn="ctr" eaLnBrk="1" hangingPunct="1">
              <a:buFont typeface="Wingdings" charset="0"/>
              <a:buNone/>
            </a:pPr>
            <a:r>
              <a:rPr lang="zh-CN" altLang="en-US" sz="2800" b="1" dirty="0">
                <a:solidFill>
                  <a:srgbClr val="FFFFFF"/>
                </a:solidFill>
                <a:latin typeface="Arial" charset="0"/>
                <a:ea typeface="宋体" charset="0"/>
                <a:cs typeface="宋体" charset="0"/>
              </a:rPr>
              <a:t>诺斯底主义有二个基本的异端元素</a:t>
            </a:r>
            <a:r>
              <a:rPr lang="en-US" altLang="zh-CN" sz="2800" b="1" dirty="0">
                <a:solidFill>
                  <a:srgbClr val="FFFFFF"/>
                </a:solidFill>
                <a:latin typeface="Arial" charset="0"/>
                <a:ea typeface="宋体" charset="0"/>
                <a:cs typeface="宋体" charset="0"/>
              </a:rPr>
              <a:t>: </a:t>
            </a:r>
          </a:p>
          <a:p>
            <a:pPr marL="514350" indent="-514350" algn="ctr" eaLnBrk="1" hangingPunct="1">
              <a:buFont typeface="+mj-lt"/>
              <a:buAutoNum type="arabicPeriod"/>
            </a:pPr>
            <a:r>
              <a:rPr lang="zh-CN" altLang="en-US" sz="2800" b="1" dirty="0">
                <a:solidFill>
                  <a:srgbClr val="FFFFFF"/>
                </a:solidFill>
                <a:latin typeface="Arial" charset="0"/>
                <a:ea typeface="宋体" charset="0"/>
                <a:cs typeface="宋体" charset="0"/>
              </a:rPr>
              <a:t>智力</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灵知的</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的极端启发</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和</a:t>
            </a:r>
          </a:p>
          <a:p>
            <a:pPr marL="514350" indent="-514350" algn="ctr" eaLnBrk="1" hangingPunct="1">
              <a:buFont typeface="+mj-lt"/>
              <a:buAutoNum type="arabicPeriod"/>
            </a:pPr>
            <a:r>
              <a:rPr lang="zh-CN" altLang="en-US" sz="2800" b="1" dirty="0">
                <a:solidFill>
                  <a:srgbClr val="FFFFFF"/>
                </a:solidFill>
                <a:latin typeface="Arial" charset="0"/>
                <a:ea typeface="宋体" charset="0"/>
                <a:cs typeface="宋体" charset="0"/>
              </a:rPr>
              <a:t>它的信仰是万物都是邪恶的。</a:t>
            </a: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4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672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dirty="0">
                <a:solidFill>
                  <a:srgbClr val="000000"/>
                </a:solidFill>
                <a:latin typeface="Arial" charset="0"/>
                <a:ea typeface="宋体" charset="0"/>
                <a:cs typeface="宋体" charset="0"/>
              </a:rPr>
              <a:t>约翰与相信神秘直觉论的交战以二种形式在他的信件里显现</a:t>
            </a:r>
            <a:r>
              <a:rPr lang="en-US" altLang="zh-CN" b="1" dirty="0">
                <a:solidFill>
                  <a:srgbClr val="000000"/>
                </a:solidFill>
                <a:latin typeface="Arial" charset="0"/>
                <a:ea typeface="宋体" charset="0"/>
                <a:cs typeface="宋体" charset="0"/>
              </a:rPr>
              <a:t>:</a:t>
            </a: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FFFFFF"/>
                </a:solidFill>
                <a:latin typeface="Arial" charset="0"/>
                <a:ea typeface="宋体" charset="0"/>
                <a:cs typeface="宋体" charset="0"/>
              </a:rPr>
              <a:t>多司底</a:t>
            </a:r>
            <a:r>
              <a:rPr lang="en-US" altLang="zh-CN" b="1" dirty="0">
                <a:solidFill>
                  <a:srgbClr val="FFFFFF"/>
                </a:solidFill>
                <a:latin typeface="Arial" charset="0"/>
                <a:ea typeface="宋体" charset="0"/>
                <a:cs typeface="宋体" charset="0"/>
              </a:rPr>
              <a:t>(</a:t>
            </a:r>
            <a:r>
              <a:rPr lang="en-US" altLang="zh-CN" b="1" dirty="0" err="1">
                <a:solidFill>
                  <a:srgbClr val="FFFFFF"/>
                </a:solidFill>
                <a:latin typeface="Arial" charset="0"/>
                <a:ea typeface="宋体" charset="0"/>
                <a:cs typeface="宋体" charset="0"/>
              </a:rPr>
              <a:t>Docetic</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的诺斯底主义否认了基督的任性</a:t>
            </a:r>
            <a:r>
              <a:rPr lang="en-US" altLang="zh-CN" b="1" dirty="0">
                <a:solidFill>
                  <a:srgbClr val="FFFFFF"/>
                </a:solidFill>
                <a:latin typeface="Arial" charset="0"/>
                <a:ea typeface="宋体" charset="0"/>
                <a:cs typeface="宋体" charset="0"/>
              </a:rPr>
              <a:t>(4:2-3) </a:t>
            </a:r>
            <a:r>
              <a:rPr lang="zh-CN" altLang="en-US" b="1" dirty="0">
                <a:solidFill>
                  <a:srgbClr val="FFFFFF"/>
                </a:solidFill>
                <a:latin typeface="Arial" charset="0"/>
                <a:ea typeface="宋体" charset="0"/>
                <a:cs typeface="宋体" charset="0"/>
              </a:rPr>
              <a:t>，说他只似乎是个人，因此约翰写道，他实际上接触了耶稣</a:t>
            </a:r>
            <a:r>
              <a:rPr lang="en-US" altLang="zh-CN" b="1" dirty="0">
                <a:solidFill>
                  <a:srgbClr val="FFFFFF"/>
                </a:solidFill>
                <a:latin typeface="Arial" charset="0"/>
                <a:ea typeface="宋体" charset="0"/>
                <a:cs typeface="宋体" charset="0"/>
              </a:rPr>
              <a:t>(1:1) </a:t>
            </a:r>
            <a:r>
              <a:rPr lang="zh-CN" altLang="en-US" b="1" dirty="0">
                <a:solidFill>
                  <a:srgbClr val="FFFFFF"/>
                </a:solidFill>
                <a:latin typeface="Arial" charset="0"/>
                <a:ea typeface="宋体" charset="0"/>
                <a:cs typeface="宋体" charset="0"/>
              </a:rPr>
              <a:t>。</a:t>
            </a: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场合</a:t>
            </a:r>
            <a:endParaRPr lang="en-US" sz="2800" dirty="0">
              <a:solidFill>
                <a:schemeClr val="bg1"/>
              </a:solidFill>
              <a:latin typeface="Arial" charset="0"/>
              <a:cs typeface="Times New Roman" charset="0"/>
            </a:endParaRPr>
          </a:p>
        </p:txBody>
      </p:sp>
      <p:sp>
        <p:nvSpPr>
          <p:cNvPr id="37581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dirty="0">
                <a:solidFill>
                  <a:srgbClr val="FFFFFF"/>
                </a:solidFill>
                <a:latin typeface="Arial" charset="0"/>
                <a:ea typeface="宋体" charset="0"/>
                <a:cs typeface="宋体" charset="0"/>
              </a:rPr>
              <a:t>司林多的</a:t>
            </a:r>
            <a:r>
              <a:rPr lang="en-US" altLang="zh-CN" b="1" dirty="0">
                <a:solidFill>
                  <a:srgbClr val="FFFFFF"/>
                </a:solidFill>
                <a:latin typeface="Arial" charset="0"/>
                <a:ea typeface="宋体" charset="0"/>
                <a:cs typeface="宋体" charset="0"/>
              </a:rPr>
              <a:t>(</a:t>
            </a:r>
            <a:r>
              <a:rPr lang="en-US" altLang="zh-CN" b="1" dirty="0" err="1">
                <a:solidFill>
                  <a:srgbClr val="FFFFFF"/>
                </a:solidFill>
                <a:latin typeface="Arial" charset="0"/>
                <a:ea typeface="宋体" charset="0"/>
                <a:cs typeface="宋体" charset="0"/>
              </a:rPr>
              <a:t>Cerinthian</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诺斯底主义否认了基督是神。司林多</a:t>
            </a:r>
            <a:r>
              <a:rPr lang="en-US" altLang="zh-CN" b="1" dirty="0" err="1">
                <a:solidFill>
                  <a:srgbClr val="FFFFFF"/>
                </a:solidFill>
                <a:latin typeface="Arial" charset="0"/>
                <a:ea typeface="宋体" charset="0"/>
                <a:cs typeface="宋体" charset="0"/>
              </a:rPr>
              <a:t>Cerinthus</a:t>
            </a:r>
            <a:r>
              <a:rPr lang="zh-CN" altLang="en-US" b="1" dirty="0">
                <a:solidFill>
                  <a:srgbClr val="FFFFFF"/>
                </a:solidFill>
                <a:latin typeface="Arial" charset="0"/>
                <a:ea typeface="宋体" charset="0"/>
                <a:cs typeface="宋体" charset="0"/>
              </a:rPr>
              <a:t>他居住在约翰所居住的亞西亞附近</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他所教的是</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耶稣是一个凡人</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唯有在他的洗礼时“基督” 下降于他</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但在他的被钉死在十字架上之前离开了他。约翰的回复是</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耶稣基督是为着水</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他的洗礼</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和血</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他的死亡</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而来的</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如此并反驳了司林多</a:t>
            </a:r>
            <a:r>
              <a:rPr lang="en-US" altLang="zh-CN" b="1" dirty="0" err="1">
                <a:solidFill>
                  <a:srgbClr val="FFFFFF"/>
                </a:solidFill>
                <a:latin typeface="Arial" charset="0"/>
                <a:ea typeface="宋体" charset="0"/>
                <a:cs typeface="宋体" charset="0"/>
              </a:rPr>
              <a:t>Cerinthus</a:t>
            </a:r>
            <a:r>
              <a:rPr lang="zh-CN" altLang="en-US" b="1" dirty="0">
                <a:solidFill>
                  <a:srgbClr val="FFFFFF"/>
                </a:solidFill>
                <a:latin typeface="Arial" charset="0"/>
                <a:ea typeface="宋体" charset="0"/>
                <a:cs typeface="宋体" charset="0"/>
              </a:rPr>
              <a:t>。</a:t>
            </a:r>
          </a:p>
        </p:txBody>
      </p:sp>
    </p:spTree>
    <p:extLst>
      <p:ext uri="{BB962C8B-B14F-4D97-AF65-F5344CB8AC3E}">
        <p14:creationId xmlns:p14="http://schemas.microsoft.com/office/powerpoint/2010/main" val="4259384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在爱中顺服可抵抗</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早期</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诺斯替教</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44139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场合</a:t>
            </a:r>
            <a:endParaRPr lang="en-US" sz="2800" dirty="0">
              <a:solidFill>
                <a:schemeClr val="bg1"/>
              </a:solidFill>
              <a:latin typeface="Arial" charset="0"/>
              <a:cs typeface="Times New Roman" charset="0"/>
            </a:endParaRPr>
          </a:p>
        </p:txBody>
      </p:sp>
      <p:sp>
        <p:nvSpPr>
          <p:cNvPr id="377859"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dirty="0">
                <a:solidFill>
                  <a:srgbClr val="FFFFFF"/>
                </a:solidFill>
                <a:latin typeface="Arial" charset="0"/>
                <a:ea typeface="宋体" charset="0"/>
                <a:cs typeface="宋体" charset="0"/>
              </a:rPr>
              <a:t>诺斯底主义的实际外在表现也分成为二个阵营。</a:t>
            </a: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sz="2800" b="1" dirty="0">
                <a:solidFill>
                  <a:srgbClr val="FFFFFF"/>
                </a:solidFill>
                <a:latin typeface="Arial" charset="0"/>
                <a:ea typeface="宋体" charset="0"/>
                <a:cs typeface="宋体" charset="0"/>
              </a:rPr>
              <a:t>某些诺斯底主义者认为万物都是邪恶的</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应该不惜一切代价来避免它</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造成禁欲主义。在他的信件约翰试图击败禁欲主义</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以鼓励信徒之间的团契关系 </a:t>
            </a:r>
            <a:r>
              <a:rPr lang="en-US" altLang="zh-CN" sz="2800" b="1" dirty="0">
                <a:solidFill>
                  <a:srgbClr val="FFFFFF"/>
                </a:solidFill>
                <a:latin typeface="Arial" charset="0"/>
                <a:ea typeface="宋体" charset="0"/>
                <a:cs typeface="宋体" charset="0"/>
              </a:rPr>
              <a:t>(1:7) </a:t>
            </a:r>
            <a:r>
              <a:rPr lang="zh-CN" altLang="en-US" sz="2800" b="1" dirty="0">
                <a:solidFill>
                  <a:srgbClr val="FFFFFF"/>
                </a:solidFill>
                <a:latin typeface="Arial" charset="0"/>
                <a:ea typeface="宋体" charset="0"/>
                <a:cs typeface="宋体" charset="0"/>
              </a:rPr>
              <a:t>。</a:t>
            </a: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ea typeface="宋体" charset="0"/>
                <a:cs typeface="宋体" charset="0"/>
              </a:rPr>
              <a:t>其它的诺斯底主义者是宿命的。他们认为因为既然无法改变万物皆邪恶的事实</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所以任合一种不道德的变型都是可接受的。约翰具体地回应了这后者的哲学。他的信件显示了那尊守上帝的命令</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特别是通过爱其他人</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是最佳的反击相诺斯底主义的实际行动。他也并且以赞扬守纪和正义来寻求击败淫邪。</a:t>
            </a:r>
          </a:p>
          <a:p>
            <a:pPr algn="ctr" eaLnBrk="1" hangingPunct="1"/>
            <a:endParaRPr lang="en-US" altLang="zh-CN" b="1" dirty="0">
              <a:solidFill>
                <a:srgbClr val="FFFFFF"/>
              </a:solidFill>
              <a:latin typeface="Arial" charset="0"/>
              <a:ea typeface="宋体" charset="0"/>
              <a:cs typeface="宋体"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187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特征</a:t>
            </a:r>
            <a:endParaRPr lang="en-US" sz="2800" dirty="0">
              <a:solidFill>
                <a:schemeClr val="bg1"/>
              </a:solidFill>
              <a:latin typeface="Arial" charset="0"/>
              <a:ea typeface="宋体" charset="0"/>
              <a:cs typeface="宋体" charset="0"/>
            </a:endParaRPr>
          </a:p>
        </p:txBody>
      </p:sp>
      <p:sp>
        <p:nvSpPr>
          <p:cNvPr id="37990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292</a:t>
            </a: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defRPr/>
            </a:pP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绝对</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声明</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如</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3:6)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遵守</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在基督里可从服从上帝的命令和对兄弟的爱看得清楚</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(2:28-4:16)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有丰富的相对教学法</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相反平行性</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因为约翰看一切事物不是黑色就是白色。 </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手法非常</a:t>
            </a: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简单却有深奥</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的意思。概念频繁被重覆但却不单调。 </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它惊奇的没</a:t>
            </a: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有一个旧约的引文</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最多也只是引用了一个事件</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该隐</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3:12)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a:t>
            </a: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1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3">
                                            <p:txEl>
                                              <p:pRg st="4" end="4"/>
                                            </p:txEl>
                                          </p:spTgt>
                                        </p:tgtEl>
                                        <p:attrNameLst>
                                          <p:attrName>style.visibility</p:attrName>
                                        </p:attrNameLst>
                                      </p:cBhvr>
                                      <p:to>
                                        <p:strVal val="visible"/>
                                      </p:to>
                                    </p:set>
                                    <p:anim calcmode="lin" valueType="num">
                                      <p:cBhvr additive="base">
                                        <p:cTn id="19" dur="500" fill="hold"/>
                                        <p:tgtEl>
                                          <p:spTgt spid="194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3">
                                            <p:txEl>
                                              <p:pRg st="6" end="6"/>
                                            </p:txEl>
                                          </p:spTgt>
                                        </p:tgtEl>
                                        <p:attrNameLst>
                                          <p:attrName>style.visibility</p:attrName>
                                        </p:attrNameLst>
                                      </p:cBhvr>
                                      <p:to>
                                        <p:strVal val="visible"/>
                                      </p:to>
                                    </p:set>
                                    <p:anim calcmode="lin" valueType="num">
                                      <p:cBhvr additive="base">
                                        <p:cTn id="25"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3">
                                            <p:txEl>
                                              <p:pRg st="8" end="8"/>
                                            </p:txEl>
                                          </p:spTgt>
                                        </p:tgtEl>
                                        <p:attrNameLst>
                                          <p:attrName>style.visibility</p:attrName>
                                        </p:attrNameLst>
                                      </p:cBhvr>
                                      <p:to>
                                        <p:strVal val="visible"/>
                                      </p:to>
                                    </p:set>
                                    <p:anim calcmode="lin" valueType="num">
                                      <p:cBhvr additive="base">
                                        <p:cTn id="31"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总结报告</a:t>
            </a:r>
            <a:endParaRPr lang="en-US" sz="2800" dirty="0">
              <a:solidFill>
                <a:schemeClr val="bg1"/>
              </a:solidFill>
              <a:latin typeface="Arial" charset="0"/>
              <a:cs typeface="Times New Roman"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ea typeface="宋体" charset="0"/>
                <a:cs typeface="宋体" charset="0"/>
              </a:rPr>
              <a:t>约翰写这封普通信件来鼓励他的读者</a:t>
            </a:r>
            <a:r>
              <a:rPr lang="zh-CN" altLang="en-US" sz="3200" b="1" u="sng" dirty="0">
                <a:solidFill>
                  <a:srgbClr val="FFFFFF"/>
                </a:solidFill>
                <a:latin typeface="Arial" charset="0"/>
                <a:ea typeface="宋体" charset="0"/>
                <a:cs typeface="宋体" charset="0"/>
              </a:rPr>
              <a:t>服从上帝的命令去爱其他人</a:t>
            </a:r>
            <a:r>
              <a:rPr lang="zh-CN" altLang="en-US" sz="3200" b="1" dirty="0">
                <a:solidFill>
                  <a:srgbClr val="FFFFFF"/>
                </a:solidFill>
                <a:latin typeface="Arial" charset="0"/>
                <a:ea typeface="宋体" charset="0"/>
                <a:cs typeface="宋体" charset="0"/>
              </a:rPr>
              <a:t>是为了保护他们免受</a:t>
            </a:r>
            <a:r>
              <a:rPr lang="zh-CN" altLang="en-US" sz="3200" b="1" u="sng" dirty="0">
                <a:solidFill>
                  <a:srgbClr val="FFFFFF"/>
                </a:solidFill>
                <a:latin typeface="Arial" charset="0"/>
                <a:ea typeface="宋体" charset="0"/>
                <a:cs typeface="宋体" charset="0"/>
              </a:rPr>
              <a:t>早期的诺斯底主义</a:t>
            </a:r>
            <a:r>
              <a:rPr lang="zh-CN" altLang="en-US" sz="3200" b="1" dirty="0">
                <a:solidFill>
                  <a:srgbClr val="FFFFFF"/>
                </a:solidFill>
                <a:latin typeface="Arial" charset="0"/>
                <a:ea typeface="宋体" charset="0"/>
                <a:cs typeface="宋体" charset="0"/>
              </a:rPr>
              <a:t>的教导而否认基督的神性或人类的。</a:t>
            </a: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Text Box 3"/>
          <p:cNvSpPr txBox="1">
            <a:spLocks noChangeArrowheads="1"/>
          </p:cNvSpPr>
          <p:nvPr/>
        </p:nvSpPr>
        <p:spPr bwMode="auto">
          <a:xfrm>
            <a:off x="8416925" y="190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Tree>
    <p:extLst>
      <p:ext uri="{BB962C8B-B14F-4D97-AF65-F5344CB8AC3E}">
        <p14:creationId xmlns:p14="http://schemas.microsoft.com/office/powerpoint/2010/main" val="149714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sz="2400">
              <a:solidFill>
                <a:srgbClr val="F8F8F8"/>
              </a:solidFill>
              <a:latin typeface="Times New Roman" charset="0"/>
              <a:ea typeface="ＭＳ Ｐゴシック"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latin typeface="Arial"/>
                <a:ea typeface="ＭＳ Ｐゴシック" charset="0"/>
                <a:cs typeface="Arial"/>
              </a:rPr>
              <a:t>因此，</a:t>
            </a:r>
            <a:endParaRPr lang="en-US" altLang="zh-CN" sz="1400" b="1" dirty="0">
              <a:latin typeface="Arial"/>
              <a:ea typeface="ＭＳ Ｐゴシック" charset="0"/>
              <a:cs typeface="Arial"/>
            </a:endParaRPr>
          </a:p>
          <a:p>
            <a:pPr algn="ctr">
              <a:defRPr/>
            </a:pPr>
            <a:r>
              <a:rPr lang="zh-CN" altLang="en-US" sz="1400" b="1" dirty="0">
                <a:solidFill>
                  <a:srgbClr val="FFFF00"/>
                </a:solidFill>
                <a:latin typeface="Arial"/>
                <a:ea typeface="ＭＳ Ｐゴシック" charset="0"/>
                <a:cs typeface="Arial"/>
              </a:rPr>
              <a:t>我们见证了生命之道</a:t>
            </a: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FFFFF"/>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我们与祂有交通</a:t>
            </a:r>
          </a:p>
        </p:txBody>
      </p:sp>
      <p:sp>
        <p:nvSpPr>
          <p:cNvPr id="310276" name="Title 1"/>
          <p:cNvSpPr txBox="1">
            <a:spLocks/>
          </p:cNvSpPr>
          <p:nvPr/>
        </p:nvSpPr>
        <p:spPr bwMode="auto">
          <a:xfrm>
            <a:off x="7019925" y="5373688"/>
            <a:ext cx="1979613"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600" dirty="0"/>
              <a:t>根据</a:t>
            </a:r>
            <a:r>
              <a:rPr lang="en-US" altLang="zh-CN" sz="1600" dirty="0"/>
              <a:t>Roy </a:t>
            </a:r>
            <a:r>
              <a:rPr lang="en-US" altLang="zh-CN" sz="1600" dirty="0" err="1"/>
              <a:t>Zuck</a:t>
            </a:r>
            <a:r>
              <a:rPr lang="zh-CN" altLang="en-US" sz="1600" dirty="0"/>
              <a:t>对</a:t>
            </a:r>
            <a:r>
              <a:rPr lang="en-US" altLang="zh-CN" sz="1600" dirty="0"/>
              <a:t>Lenski</a:t>
            </a:r>
            <a:r>
              <a:rPr lang="zh-CN" altLang="en-US" sz="1600" dirty="0"/>
              <a:t>的改编</a:t>
            </a:r>
          </a:p>
        </p:txBody>
      </p:sp>
      <p:sp>
        <p:nvSpPr>
          <p:cNvPr id="310277" name="Title 1"/>
          <p:cNvSpPr>
            <a:spLocks noGrp="1"/>
          </p:cNvSpPr>
          <p:nvPr>
            <p:ph type="title"/>
          </p:nvPr>
        </p:nvSpPr>
        <p:spPr>
          <a:xfrm>
            <a:off x="250825" y="4076700"/>
            <a:ext cx="2247900" cy="2112963"/>
          </a:xfrm>
        </p:spPr>
        <p:txBody>
          <a:bodyPr/>
          <a:lstStyle/>
          <a:p>
            <a:pPr algn="ctr"/>
            <a:r>
              <a:rPr lang="zh-CN" altLang="en-US" sz="3200" dirty="0">
                <a:latin typeface="Helvetica" charset="0"/>
              </a:rPr>
              <a:t>在约翰一书中的递进螺旋结构</a:t>
            </a:r>
            <a:endParaRPr lang="en-US" sz="3200" dirty="0">
              <a:latin typeface="Helvetica" charset="0"/>
            </a:endParaRP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dirty="0"/>
              <a:t>因此，</a:t>
            </a:r>
            <a:r>
              <a:rPr lang="zh-CN" altLang="en-US" sz="1400" dirty="0">
                <a:solidFill>
                  <a:srgbClr val="FFFF00"/>
                </a:solidFill>
              </a:rPr>
              <a:t>我们应当在光中行</a:t>
            </a: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我们应当彼此相爱</a:t>
            </a: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你要常常住在祂里面</a:t>
            </a:r>
            <a:r>
              <a:rPr lang="zh-CN" altLang="en-US" sz="1400" b="1" dirty="0">
                <a:solidFill>
                  <a:srgbClr val="F8F8F8"/>
                </a:solidFill>
                <a:latin typeface="Arial"/>
                <a:ea typeface="ＭＳ Ｐゴシック" charset="0"/>
                <a:cs typeface="Arial"/>
              </a:rPr>
              <a:t>，</a:t>
            </a:r>
            <a:endParaRPr lang="en-US" altLang="zh-CN" sz="1400" b="1" dirty="0">
              <a:solidFill>
                <a:srgbClr val="F8F8F8"/>
              </a:solidFill>
              <a:latin typeface="Arial"/>
              <a:ea typeface="ＭＳ Ｐゴシック" charset="0"/>
              <a:cs typeface="Arial"/>
            </a:endParaRPr>
          </a:p>
          <a:p>
            <a:pPr algn="ctr">
              <a:defRPr/>
            </a:pPr>
            <a:r>
              <a:rPr lang="zh-CN" altLang="en-US" sz="1400" b="1" dirty="0">
                <a:solidFill>
                  <a:srgbClr val="F8F8F8"/>
                </a:solidFill>
                <a:latin typeface="Arial"/>
                <a:ea typeface="ＭＳ Ｐゴシック" charset="0"/>
                <a:cs typeface="Arial"/>
              </a:rPr>
              <a:t>而异端会离开、否认并欺骗</a:t>
            </a: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因此，你应当行义，因为</a:t>
            </a:r>
            <a:r>
              <a:rPr lang="zh-CN" altLang="en-US" sz="1400" b="1" dirty="0">
                <a:solidFill>
                  <a:srgbClr val="FFFF00"/>
                </a:solidFill>
                <a:latin typeface="Arial"/>
                <a:ea typeface="ＭＳ Ｐゴシック" charset="0"/>
                <a:cs typeface="Arial"/>
              </a:rPr>
              <a:t>你是从祂而生</a:t>
            </a: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你爱那些由祂而生的人</a:t>
            </a: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测试那些灵，看它们是否是出自神的灵</a:t>
            </a: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因此，你拥有神的灵，爱弟兄并</a:t>
            </a:r>
            <a:r>
              <a:rPr lang="zh-CN" altLang="en-US" sz="1400" b="1" dirty="0">
                <a:solidFill>
                  <a:srgbClr val="FFFF00"/>
                </a:solidFill>
                <a:latin typeface="Arial"/>
                <a:ea typeface="ＭＳ Ｐゴシック" charset="0"/>
                <a:cs typeface="Arial"/>
              </a:rPr>
              <a:t>相信耶稣是基督</a:t>
            </a:r>
            <a:r>
              <a:rPr lang="en-US" sz="1400" b="1" dirty="0">
                <a:solidFill>
                  <a:srgbClr val="FFFF00"/>
                </a:solidFill>
                <a:latin typeface="Arial"/>
                <a:ea typeface="ＭＳ Ｐゴシック" charset="0"/>
                <a:cs typeface="Arial"/>
              </a:rPr>
              <a:t> </a:t>
            </a: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你的信心克服了世界</a:t>
            </a: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zh-CN" altLang="en-US" sz="1400" b="1" dirty="0">
                <a:solidFill>
                  <a:srgbClr val="F8F8F8"/>
                </a:solidFill>
                <a:latin typeface="Arial"/>
                <a:ea typeface="ＭＳ Ｐゴシック" charset="0"/>
                <a:cs typeface="Arial"/>
              </a:rPr>
              <a:t>因此，</a:t>
            </a:r>
            <a:r>
              <a:rPr lang="zh-CN" altLang="en-US" sz="1400" b="1" dirty="0">
                <a:solidFill>
                  <a:srgbClr val="FFFF00"/>
                </a:solidFill>
                <a:latin typeface="Arial"/>
                <a:ea typeface="ＭＳ Ｐゴシック" charset="0"/>
                <a:cs typeface="Arial"/>
              </a:rPr>
              <a:t>你有多个见证</a:t>
            </a:r>
          </a:p>
        </p:txBody>
      </p:sp>
      <p:sp>
        <p:nvSpPr>
          <p:cNvPr id="5" name="Title 1"/>
          <p:cNvSpPr txBox="1">
            <a:spLocks/>
          </p:cNvSpPr>
          <p:nvPr/>
        </p:nvSpPr>
        <p:spPr bwMode="auto">
          <a:xfrm>
            <a:off x="1042988" y="196851"/>
            <a:ext cx="6337300" cy="417512"/>
          </a:xfrm>
          <a:prstGeom prst="rect">
            <a:avLst/>
          </a:prstGeom>
          <a:solidFill>
            <a:schemeClr val="accent5">
              <a:lumMod val="25000"/>
            </a:schemeClr>
          </a:solidFill>
          <a:ln>
            <a:solidFill>
              <a:srgbClr val="FFFFFF"/>
            </a:solidFill>
          </a:ln>
          <a:extLs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zh-CN" altLang="en-US" sz="1600" b="1" dirty="0">
                <a:solidFill>
                  <a:srgbClr val="FFFFFF"/>
                </a:solidFill>
              </a:rPr>
              <a:t>因此，</a:t>
            </a:r>
            <a:r>
              <a:rPr lang="zh-CN" altLang="en-US" sz="1600" b="1" dirty="0">
                <a:solidFill>
                  <a:srgbClr val="FFFF00"/>
                </a:solidFill>
              </a:rPr>
              <a:t>你认识祂</a:t>
            </a:r>
            <a:endParaRPr lang="zh-CN" altLang="en-US" sz="1600" b="1" dirty="0">
              <a:solidFill>
                <a:srgbClr val="FFFFFF"/>
              </a:solidFill>
            </a:endParaRP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1:1-2</a:t>
            </a:r>
          </a:p>
        </p:txBody>
      </p:sp>
      <p:sp>
        <p:nvSpPr>
          <p:cNvPr id="19" name="Title 1"/>
          <p:cNvSpPr txBox="1">
            <a:spLocks/>
          </p:cNvSpPr>
          <p:nvPr/>
        </p:nvSpPr>
        <p:spPr bwMode="auto">
          <a:xfrm>
            <a:off x="5580063" y="5589588"/>
            <a:ext cx="1079500"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1:3-4</a:t>
            </a:r>
          </a:p>
        </p:txBody>
      </p:sp>
      <p:sp>
        <p:nvSpPr>
          <p:cNvPr id="20" name="Title 1"/>
          <p:cNvSpPr txBox="1">
            <a:spLocks/>
          </p:cNvSpPr>
          <p:nvPr/>
        </p:nvSpPr>
        <p:spPr bwMode="auto">
          <a:xfrm>
            <a:off x="5724525" y="5013325"/>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1:5–2:6</a:t>
            </a:r>
          </a:p>
        </p:txBody>
      </p:sp>
      <p:sp>
        <p:nvSpPr>
          <p:cNvPr id="21" name="Title 1"/>
          <p:cNvSpPr txBox="1">
            <a:spLocks/>
          </p:cNvSpPr>
          <p:nvPr/>
        </p:nvSpPr>
        <p:spPr bwMode="auto">
          <a:xfrm>
            <a:off x="5940425" y="4365625"/>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2:7-17</a:t>
            </a:r>
          </a:p>
        </p:txBody>
      </p:sp>
      <p:sp>
        <p:nvSpPr>
          <p:cNvPr id="22" name="Title 1"/>
          <p:cNvSpPr txBox="1">
            <a:spLocks/>
          </p:cNvSpPr>
          <p:nvPr/>
        </p:nvSpPr>
        <p:spPr bwMode="auto">
          <a:xfrm>
            <a:off x="6227763" y="3789363"/>
            <a:ext cx="108108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2:18-28</a:t>
            </a:r>
          </a:p>
        </p:txBody>
      </p:sp>
      <p:sp>
        <p:nvSpPr>
          <p:cNvPr id="23" name="Title 1"/>
          <p:cNvSpPr txBox="1">
            <a:spLocks/>
          </p:cNvSpPr>
          <p:nvPr/>
        </p:nvSpPr>
        <p:spPr bwMode="auto">
          <a:xfrm>
            <a:off x="6372225" y="3213100"/>
            <a:ext cx="1439863"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2:29–3:10</a:t>
            </a:r>
          </a:p>
        </p:txBody>
      </p:sp>
      <p:sp>
        <p:nvSpPr>
          <p:cNvPr id="24" name="Title 1"/>
          <p:cNvSpPr txBox="1">
            <a:spLocks/>
          </p:cNvSpPr>
          <p:nvPr/>
        </p:nvSpPr>
        <p:spPr bwMode="auto">
          <a:xfrm>
            <a:off x="6516688" y="2708275"/>
            <a:ext cx="10795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3:11-24</a:t>
            </a:r>
          </a:p>
        </p:txBody>
      </p:sp>
      <p:sp>
        <p:nvSpPr>
          <p:cNvPr id="25" name="Title 1"/>
          <p:cNvSpPr txBox="1">
            <a:spLocks/>
          </p:cNvSpPr>
          <p:nvPr/>
        </p:nvSpPr>
        <p:spPr bwMode="auto">
          <a:xfrm>
            <a:off x="6659563" y="2205038"/>
            <a:ext cx="108108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4:1-6</a:t>
            </a:r>
          </a:p>
        </p:txBody>
      </p:sp>
      <p:sp>
        <p:nvSpPr>
          <p:cNvPr id="26" name="Title 1"/>
          <p:cNvSpPr txBox="1">
            <a:spLocks/>
          </p:cNvSpPr>
          <p:nvPr/>
        </p:nvSpPr>
        <p:spPr bwMode="auto">
          <a:xfrm>
            <a:off x="6875463" y="1700213"/>
            <a:ext cx="108108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4:7–5:3</a:t>
            </a:r>
          </a:p>
        </p:txBody>
      </p:sp>
      <p:sp>
        <p:nvSpPr>
          <p:cNvPr id="27" name="Title 1"/>
          <p:cNvSpPr txBox="1">
            <a:spLocks/>
          </p:cNvSpPr>
          <p:nvPr/>
        </p:nvSpPr>
        <p:spPr bwMode="auto">
          <a:xfrm>
            <a:off x="6948488" y="1196975"/>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5:4-5</a:t>
            </a:r>
          </a:p>
        </p:txBody>
      </p:sp>
      <p:sp>
        <p:nvSpPr>
          <p:cNvPr id="28" name="Title 1"/>
          <p:cNvSpPr txBox="1">
            <a:spLocks/>
          </p:cNvSpPr>
          <p:nvPr/>
        </p:nvSpPr>
        <p:spPr bwMode="auto">
          <a:xfrm>
            <a:off x="7235825" y="692150"/>
            <a:ext cx="1081088"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5:6-12</a:t>
            </a:r>
          </a:p>
        </p:txBody>
      </p:sp>
      <p:sp>
        <p:nvSpPr>
          <p:cNvPr id="29" name="Title 1"/>
          <p:cNvSpPr txBox="1">
            <a:spLocks/>
          </p:cNvSpPr>
          <p:nvPr/>
        </p:nvSpPr>
        <p:spPr bwMode="auto">
          <a:xfrm>
            <a:off x="7524750" y="188913"/>
            <a:ext cx="1079500"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5:13-21</a:t>
            </a:r>
          </a:p>
        </p:txBody>
      </p:sp>
      <p:sp>
        <p:nvSpPr>
          <p:cNvPr id="310301" name="Text Box 7"/>
          <p:cNvSpPr txBox="1">
            <a:spLocks noChangeArrowheads="1"/>
          </p:cNvSpPr>
          <p:nvPr/>
        </p:nvSpPr>
        <p:spPr bwMode="auto">
          <a:xfrm>
            <a:off x="8482013" y="-26988"/>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a:t>
            </a:r>
          </a:p>
        </p:txBody>
      </p:sp>
    </p:spTree>
    <p:extLst>
      <p:ext uri="{BB962C8B-B14F-4D97-AF65-F5344CB8AC3E}">
        <p14:creationId xmlns:p14="http://schemas.microsoft.com/office/powerpoint/2010/main" val="2593354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概述</a:t>
            </a:r>
            <a:endParaRPr lang="en-US" sz="2800" dirty="0">
              <a:solidFill>
                <a:schemeClr val="bg1"/>
              </a:solidFill>
              <a:latin typeface="Arial" charset="0"/>
              <a:cs typeface="Times New Roman" charset="0"/>
            </a:endParaRPr>
          </a:p>
        </p:txBody>
      </p:sp>
      <p:sp>
        <p:nvSpPr>
          <p:cNvPr id="386051" name="Text Box 3"/>
          <p:cNvSpPr txBox="1">
            <a:spLocks noChangeArrowheads="1"/>
          </p:cNvSpPr>
          <p:nvPr/>
        </p:nvSpPr>
        <p:spPr bwMode="auto">
          <a:xfrm>
            <a:off x="7612063"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293-294</a:t>
            </a:r>
          </a:p>
        </p:txBody>
      </p:sp>
      <p:sp>
        <p:nvSpPr>
          <p:cNvPr id="22536" name="Text Box 8"/>
          <p:cNvSpPr txBox="1">
            <a:spLocks noChangeArrowheads="1"/>
          </p:cNvSpPr>
          <p:nvPr/>
        </p:nvSpPr>
        <p:spPr bwMode="auto">
          <a:xfrm>
            <a:off x="381000" y="1028700"/>
            <a:ext cx="8382000" cy="1384995"/>
          </a:xfrm>
          <a:prstGeom prst="rect">
            <a:avLst/>
          </a:prstGeom>
          <a:solidFill>
            <a:srgbClr val="0A2E2E"/>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宋体" charset="0"/>
                <a:cs typeface="宋体" charset="0"/>
              </a:rPr>
              <a:t>I. (</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1-2</a:t>
            </a:r>
            <a:r>
              <a:rPr lang="zh-CN" altLang="en-US" sz="2800" b="1" dirty="0">
                <a:solidFill>
                  <a:srgbClr val="FFFFFF"/>
                </a:solidFill>
                <a:latin typeface="Arial" charset="0"/>
                <a:ea typeface="宋体" charset="0"/>
                <a:cs typeface="宋体" charset="0"/>
              </a:rPr>
              <a:t>章</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约翰嘱咐他的读者在</a:t>
            </a:r>
            <a:r>
              <a:rPr lang="zh-CN" altLang="en-US" sz="2800" b="1" dirty="0">
                <a:solidFill>
                  <a:srgbClr val="FFFF00"/>
                </a:solidFill>
                <a:latin typeface="Arial" charset="0"/>
                <a:ea typeface="宋体" charset="0"/>
                <a:cs typeface="宋体" charset="0"/>
              </a:rPr>
              <a:t>守纪生活</a:t>
            </a:r>
            <a:r>
              <a:rPr lang="zh-CN" altLang="en-US" sz="2800" b="1" dirty="0">
                <a:solidFill>
                  <a:srgbClr val="FFFFFF"/>
                </a:solidFill>
                <a:latin typeface="Arial" charset="0"/>
                <a:ea typeface="宋体" charset="0"/>
                <a:cs typeface="宋体" charset="0"/>
              </a:rPr>
              <a:t>的前提下</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他们不会容易地被早期的诺斯底主义的教学和实践误入歧途。</a:t>
            </a:r>
          </a:p>
        </p:txBody>
      </p:sp>
      <p:sp>
        <p:nvSpPr>
          <p:cNvPr id="22537" name="Text Box 9"/>
          <p:cNvSpPr txBox="1">
            <a:spLocks noChangeArrowheads="1"/>
          </p:cNvSpPr>
          <p:nvPr/>
        </p:nvSpPr>
        <p:spPr bwMode="auto">
          <a:xfrm>
            <a:off x="381000" y="3325813"/>
            <a:ext cx="8382000" cy="1384995"/>
          </a:xfrm>
          <a:prstGeom prst="rect">
            <a:avLst/>
          </a:prstGeom>
          <a:solidFill>
            <a:srgbClr val="0A2E2E"/>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宋体" charset="0"/>
                <a:cs typeface="宋体" charset="0"/>
              </a:rPr>
              <a:t>II. (</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3</a:t>
            </a:r>
            <a:r>
              <a:rPr lang="zh-CN" altLang="en-US" sz="2800" b="1" dirty="0">
                <a:solidFill>
                  <a:srgbClr val="FFFFFF"/>
                </a:solidFill>
                <a:latin typeface="Arial" charset="0"/>
                <a:ea typeface="宋体" charset="0"/>
                <a:cs typeface="宋体" charset="0"/>
              </a:rPr>
              <a:t>章第</a:t>
            </a:r>
            <a:r>
              <a:rPr lang="en-US" altLang="zh-CN" sz="2800" b="1" dirty="0">
                <a:solidFill>
                  <a:srgbClr val="FFFFFF"/>
                </a:solidFill>
                <a:latin typeface="Arial" charset="0"/>
                <a:ea typeface="宋体" charset="0"/>
                <a:cs typeface="宋体" charset="0"/>
              </a:rPr>
              <a:t>1</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5</a:t>
            </a:r>
            <a:r>
              <a:rPr lang="zh-CN" altLang="en-US" sz="2800" b="1" dirty="0">
                <a:solidFill>
                  <a:srgbClr val="FFFFFF"/>
                </a:solidFill>
                <a:latin typeface="Arial" charset="0"/>
                <a:ea typeface="宋体" charset="0"/>
                <a:cs typeface="宋体" charset="0"/>
              </a:rPr>
              <a:t>章第</a:t>
            </a:r>
            <a:r>
              <a:rPr lang="en-US" altLang="zh-CN" sz="2800" b="1" dirty="0">
                <a:solidFill>
                  <a:srgbClr val="FFFFFF"/>
                </a:solidFill>
                <a:latin typeface="Arial" charset="0"/>
                <a:ea typeface="宋体" charset="0"/>
                <a:cs typeface="宋体" charset="0"/>
              </a:rPr>
              <a:t>3</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约翰肯定充满爱的生活的特征让他的读者真正地</a:t>
            </a:r>
            <a:r>
              <a:rPr lang="zh-CN" altLang="en-US" sz="2800" b="1" dirty="0">
                <a:solidFill>
                  <a:srgbClr val="FFFF00"/>
                </a:solidFill>
                <a:latin typeface="Arial" charset="0"/>
                <a:ea typeface="宋体" charset="0"/>
                <a:cs typeface="宋体" charset="0"/>
              </a:rPr>
              <a:t>爱</a:t>
            </a:r>
            <a:r>
              <a:rPr lang="zh-CN" altLang="en-US" sz="2800" b="1" dirty="0">
                <a:solidFill>
                  <a:srgbClr val="FFFFFF"/>
                </a:solidFill>
                <a:latin typeface="Arial" charset="0"/>
                <a:ea typeface="宋体" charset="0"/>
                <a:cs typeface="宋体" charset="0"/>
              </a:rPr>
              <a:t>可以作为防御诺斯底主义的教学和实践。</a:t>
            </a:r>
          </a:p>
        </p:txBody>
      </p:sp>
      <p:sp>
        <p:nvSpPr>
          <p:cNvPr id="22538" name="Text Box 10"/>
          <p:cNvSpPr txBox="1">
            <a:spLocks noChangeArrowheads="1"/>
          </p:cNvSpPr>
          <p:nvPr/>
        </p:nvSpPr>
        <p:spPr bwMode="auto">
          <a:xfrm>
            <a:off x="381000" y="5257800"/>
            <a:ext cx="8382000" cy="1384995"/>
          </a:xfrm>
          <a:prstGeom prst="rect">
            <a:avLst/>
          </a:prstGeom>
          <a:solidFill>
            <a:srgbClr val="0A2E2E"/>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宋体" charset="0"/>
                <a:cs typeface="宋体" charset="0"/>
              </a:rPr>
              <a:t>III. (</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5</a:t>
            </a:r>
            <a:r>
              <a:rPr lang="zh-CN" altLang="en-US" sz="2800" b="1" dirty="0">
                <a:solidFill>
                  <a:srgbClr val="FFFFFF"/>
                </a:solidFill>
                <a:latin typeface="Arial" charset="0"/>
                <a:ea typeface="宋体" charset="0"/>
                <a:cs typeface="宋体" charset="0"/>
              </a:rPr>
              <a:t>章第</a:t>
            </a:r>
            <a:r>
              <a:rPr lang="en-US" altLang="zh-CN" sz="2800" b="1" dirty="0">
                <a:solidFill>
                  <a:srgbClr val="FFFFFF"/>
                </a:solidFill>
                <a:latin typeface="Arial" charset="0"/>
                <a:ea typeface="宋体" charset="0"/>
                <a:cs typeface="宋体" charset="0"/>
              </a:rPr>
              <a:t>4</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21</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约翰许诺守纪生活的</a:t>
            </a:r>
            <a:r>
              <a:rPr lang="zh-CN" altLang="en-US" sz="2800" b="1" dirty="0">
                <a:solidFill>
                  <a:srgbClr val="FFFF00"/>
                </a:solidFill>
                <a:latin typeface="Arial" charset="0"/>
                <a:ea typeface="宋体" charset="0"/>
                <a:cs typeface="宋体" charset="0"/>
              </a:rPr>
              <a:t>后果</a:t>
            </a:r>
            <a:r>
              <a:rPr lang="zh-CN" altLang="en-US" sz="2800" b="1" dirty="0">
                <a:solidFill>
                  <a:srgbClr val="FFFFFF"/>
                </a:solidFill>
                <a:latin typeface="Arial" charset="0"/>
                <a:ea typeface="宋体" charset="0"/>
                <a:cs typeface="宋体" charset="0"/>
              </a:rPr>
              <a:t>激发了他的读者以服从地生活来面对早期的诺斯底主义。</a:t>
            </a:r>
          </a:p>
        </p:txBody>
      </p:sp>
    </p:spTree>
    <p:extLst>
      <p:ext uri="{BB962C8B-B14F-4D97-AF65-F5344CB8AC3E}">
        <p14:creationId xmlns:p14="http://schemas.microsoft.com/office/powerpoint/2010/main" val="419836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246769"/>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76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3" dur="500"/>
                                        <p:tgtEl>
                                          <p:spTgt spid="6246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16" dur="500"/>
                                        <p:tgtEl>
                                          <p:spTgt spid="6246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19" dur="500"/>
                                        <p:tgtEl>
                                          <p:spTgt spid="6246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22"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zh-CN" altLang="en-US" b="1" i="1">
                <a:effectLst/>
                <a:ea typeface="SimSun" pitchFamily="2" charset="-122"/>
              </a:rPr>
              <a:t>犹大的福音书</a:t>
            </a:r>
            <a:endParaRPr lang="en-US" altLang="zh-CN" i="1">
              <a:effectLst>
                <a:outerShdw blurRad="38100" dist="38100" dir="2700000" algn="tl">
                  <a:srgbClr val="000080"/>
                </a:outerShdw>
              </a:effectLst>
              <a:ea typeface="SimSun" pitchFamily="2" charset="-122"/>
            </a:endParaRPr>
          </a:p>
        </p:txBody>
      </p:sp>
      <p:sp>
        <p:nvSpPr>
          <p:cNvPr id="410627" name="Rectangle 3"/>
          <p:cNvSpPr>
            <a:spLocks noGrp="1" noChangeArrowheads="1"/>
          </p:cNvSpPr>
          <p:nvPr>
            <p:ph type="body" idx="1"/>
          </p:nvPr>
        </p:nvSpPr>
        <p:spPr>
          <a:xfrm>
            <a:off x="152400" y="1600200"/>
            <a:ext cx="8686800" cy="4800600"/>
          </a:xfrm>
        </p:spPr>
        <p:txBody>
          <a:bodyPr/>
          <a:lstStyle/>
          <a:p>
            <a:pPr eaLnBrk="1" hangingPunct="1">
              <a:defRPr/>
            </a:pPr>
            <a:r>
              <a:rPr lang="zh-CN" altLang="en-US" sz="3600" b="1">
                <a:ea typeface="SimSun" pitchFamily="2" charset="-122"/>
              </a:rPr>
              <a:t>犹大说, “师傅，我的子孙是在统治者的控制下吗</a:t>
            </a:r>
            <a:r>
              <a:rPr lang="en-US" altLang="zh-CN" sz="3600" b="1">
                <a:ea typeface="SimSun" pitchFamily="2" charset="-122"/>
              </a:rPr>
              <a:t>?” </a:t>
            </a:r>
            <a:r>
              <a:rPr lang="zh-CN" altLang="en-US" sz="3600" b="1">
                <a:ea typeface="SimSun" pitchFamily="2" charset="-122"/>
              </a:rPr>
              <a:t>耶稣回答道</a:t>
            </a:r>
            <a:r>
              <a:rPr lang="en-US" altLang="zh-CN" sz="3600" b="1">
                <a:ea typeface="SimSun" pitchFamily="2" charset="-122"/>
              </a:rPr>
              <a:t>, “</a:t>
            </a:r>
            <a:r>
              <a:rPr lang="zh-CN" altLang="en-US" sz="3600" b="1">
                <a:ea typeface="SimSun" pitchFamily="2" charset="-122"/>
              </a:rPr>
              <a:t>当你看到天国和所有它的后代时，你会很伤心…</a:t>
            </a:r>
            <a:r>
              <a:rPr lang="en-US" altLang="zh-CN" sz="3600" b="1">
                <a:ea typeface="SimSun" pitchFamily="2" charset="-122"/>
              </a:rPr>
              <a:t>.” </a:t>
            </a:r>
            <a:r>
              <a:rPr lang="zh-CN" altLang="en-US" sz="3600" b="1">
                <a:ea typeface="SimSun" pitchFamily="2" charset="-122"/>
              </a:rPr>
              <a:t>当他听到这，耶稣对他说</a:t>
            </a:r>
            <a:r>
              <a:rPr lang="en-US" altLang="zh-CN" sz="3600" b="1">
                <a:ea typeface="SimSun" pitchFamily="2" charset="-122"/>
              </a:rPr>
              <a:t>, “</a:t>
            </a:r>
            <a:r>
              <a:rPr lang="zh-CN" altLang="en-US" sz="3600" b="1">
                <a:ea typeface="SimSun" pitchFamily="2" charset="-122"/>
              </a:rPr>
              <a:t>好的是：我已经接收到它，因为你让我分开那后代</a:t>
            </a:r>
            <a:r>
              <a:rPr lang="en-US" altLang="zh-CN" sz="3600" b="1">
                <a:ea typeface="SimSun" pitchFamily="2" charset="-122"/>
              </a:rPr>
              <a:t>.”,</a:t>
            </a:r>
            <a:r>
              <a:rPr lang="zh-CN" altLang="en-US" sz="3600" b="1">
                <a:ea typeface="SimSun" pitchFamily="2" charset="-122"/>
              </a:rPr>
              <a:t>耶稣回答道</a:t>
            </a:r>
            <a:r>
              <a:rPr lang="en-US" altLang="zh-CN" sz="3600" b="1">
                <a:ea typeface="SimSun" pitchFamily="2" charset="-122"/>
              </a:rPr>
              <a:t>“</a:t>
            </a:r>
            <a:r>
              <a:rPr lang="zh-CN" altLang="en-US" sz="3600" b="1">
                <a:ea typeface="SimSun" pitchFamily="2" charset="-122"/>
              </a:rPr>
              <a:t>你将成为第十三位, 你将被其他后代诅咒</a:t>
            </a:r>
            <a:r>
              <a:rPr lang="en-US" altLang="zh-CN" sz="3600" b="1">
                <a:ea typeface="SimSun" pitchFamily="2" charset="-122"/>
              </a:rPr>
              <a:t>—</a:t>
            </a:r>
            <a:r>
              <a:rPr lang="zh-CN" altLang="en-US" sz="3600" b="1">
                <a:ea typeface="SimSun" pitchFamily="2" charset="-122"/>
              </a:rPr>
              <a:t>你将来控制他们</a:t>
            </a:r>
            <a:r>
              <a:rPr lang="en-US" altLang="zh-CN" sz="3600" b="1">
                <a:ea typeface="SimSun" pitchFamily="2" charset="-122"/>
              </a:rPr>
              <a:t>. </a:t>
            </a:r>
            <a:r>
              <a:rPr lang="zh-CN" altLang="en-US" sz="3600" b="1">
                <a:ea typeface="SimSun" pitchFamily="2" charset="-122"/>
              </a:rPr>
              <a:t>最后他们将诅咒你向圣堂的攀爬</a:t>
            </a:r>
            <a:r>
              <a:rPr lang="en-US" altLang="zh-CN" sz="3600" b="1">
                <a:ea typeface="SimSun" pitchFamily="2" charset="-122"/>
              </a:rPr>
              <a:t> </a:t>
            </a:r>
            <a:r>
              <a:rPr lang="en-US" altLang="zh-CN" sz="3600" b="1" u="sng">
                <a:ea typeface="SimSun" pitchFamily="2" charset="-122"/>
              </a:rPr>
              <a:t>[47] </a:t>
            </a:r>
            <a:r>
              <a:rPr lang="en-US" altLang="zh-CN" sz="3600" b="1">
                <a:ea typeface="SimSun" pitchFamily="2" charset="-122"/>
              </a:rPr>
              <a:t>[</a:t>
            </a:r>
            <a:r>
              <a:rPr lang="zh-CN" altLang="en-US" sz="3600" b="1">
                <a:ea typeface="SimSun" pitchFamily="2" charset="-122"/>
              </a:rPr>
              <a:t>后代].”</a:t>
            </a:r>
          </a:p>
        </p:txBody>
      </p:sp>
    </p:spTree>
    <p:extLst>
      <p:ext uri="{BB962C8B-B14F-4D97-AF65-F5344CB8AC3E}">
        <p14:creationId xmlns:p14="http://schemas.microsoft.com/office/powerpoint/2010/main" val="318015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130051" name="Rectangle 3"/>
          <p:cNvSpPr>
            <a:spLocks noGrp="1" noChangeArrowheads="1"/>
          </p:cNvSpPr>
          <p:nvPr>
            <p:ph type="title"/>
          </p:nvPr>
        </p:nvSpPr>
        <p:spPr>
          <a:xfrm>
            <a:off x="457200" y="381000"/>
            <a:ext cx="8229600" cy="914400"/>
          </a:xfrm>
          <a:solidFill>
            <a:srgbClr val="000000"/>
          </a:solidFill>
        </p:spPr>
        <p:txBody>
          <a:bodyPr/>
          <a:lstStyle/>
          <a:p>
            <a:pPr eaLnBrk="1" hangingPunct="1"/>
            <a:r>
              <a:rPr lang="zh-CN" altLang="en-US" b="1" i="1">
                <a:effectLst/>
                <a:ea typeface="SimSun" pitchFamily="2" charset="-122"/>
              </a:rPr>
              <a:t>犹大的福音书</a:t>
            </a:r>
            <a:endParaRPr lang="en-US" altLang="zh-CN" b="1" i="1">
              <a:effectLst/>
              <a:ea typeface="SimSun" pitchFamily="2" charset="-122"/>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zh-CN" altLang="en-US" sz="3600" b="1">
                <a:ea typeface="SimSun" pitchFamily="2" charset="-122"/>
              </a:rPr>
              <a:t>犹大对耶稣说, “看, 那些名义上被洗礼的人将要做什么</a:t>
            </a:r>
            <a:r>
              <a:rPr lang="en-US" altLang="zh-CN" sz="3600" b="1">
                <a:ea typeface="SimSun" pitchFamily="2" charset="-122"/>
              </a:rPr>
              <a:t>?”</a:t>
            </a:r>
            <a:r>
              <a:rPr lang="zh-CN" altLang="en-US" sz="3600" b="1">
                <a:ea typeface="SimSun" pitchFamily="2" charset="-122"/>
              </a:rPr>
              <a:t>耶稣说</a:t>
            </a:r>
            <a:r>
              <a:rPr lang="en-US" altLang="zh-CN" sz="3600" b="1">
                <a:ea typeface="SimSun" pitchFamily="2" charset="-122"/>
              </a:rPr>
              <a:t>, “… </a:t>
            </a:r>
            <a:r>
              <a:rPr lang="zh-CN" altLang="en-US" sz="3600" b="1">
                <a:ea typeface="SimSun" pitchFamily="2" charset="-122"/>
              </a:rPr>
              <a:t>告诉你实话,犹大, 他们提供祭品给</a:t>
            </a:r>
            <a:r>
              <a:rPr lang="en-US" altLang="zh-CN" sz="3600" b="1">
                <a:ea typeface="SimSun" pitchFamily="2" charset="-122"/>
              </a:rPr>
              <a:t> Saklas [...]</a:t>
            </a:r>
            <a:r>
              <a:rPr lang="zh-CN" altLang="en-US" sz="3600" b="1">
                <a:ea typeface="SimSun" pitchFamily="2" charset="-122"/>
              </a:rPr>
              <a:t>上帝 [—三行丢失—] 每样东西都是邪恶的.  但你更胜一筹.因为你将献上为我提供衣服的人为祭品</a:t>
            </a:r>
            <a:r>
              <a:rPr lang="en-US" altLang="zh-CN" sz="3600" b="1">
                <a:ea typeface="SimSun" pitchFamily="2" charset="-122"/>
              </a:rPr>
              <a:t>.”</a:t>
            </a:r>
          </a:p>
        </p:txBody>
      </p:sp>
    </p:spTree>
    <p:extLst>
      <p:ext uri="{BB962C8B-B14F-4D97-AF65-F5344CB8AC3E}">
        <p14:creationId xmlns:p14="http://schemas.microsoft.com/office/powerpoint/2010/main" val="2197699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52388" y="947738"/>
            <a:ext cx="2954337" cy="692150"/>
          </a:xfrm>
        </p:spPr>
        <p:txBody>
          <a:bodyPr/>
          <a:lstStyle/>
          <a:p>
            <a:pPr eaLnBrk="1" hangingPunct="1"/>
            <a:r>
              <a:rPr lang="zh-CN" altLang="en-US" sz="3600">
                <a:latin typeface="SimSun" pitchFamily="2" charset="-122"/>
                <a:ea typeface="SimSun" pitchFamily="2" charset="-122"/>
                <a:cs typeface="Arial" pitchFamily="34" charset="0"/>
              </a:rPr>
              <a:t>爱任纽</a:t>
            </a:r>
            <a:br>
              <a:rPr lang="en-US" altLang="zh-CN" sz="3600">
                <a:latin typeface="SimSun" pitchFamily="2" charset="-122"/>
                <a:ea typeface="SimSun" pitchFamily="2" charset="-122"/>
                <a:cs typeface="Arial" pitchFamily="34" charset="0"/>
              </a:rPr>
            </a:br>
            <a:r>
              <a:rPr lang="en-US" sz="3600">
                <a:latin typeface="SimSun" pitchFamily="2" charset="-122"/>
                <a:ea typeface="SimSun" pitchFamily="2" charset="-122"/>
                <a:cs typeface="Arial" pitchFamily="34" charset="0"/>
              </a:rPr>
              <a:t> </a:t>
            </a:r>
            <a:r>
              <a:rPr lang="en-US" sz="2800">
                <a:latin typeface="SimSun" pitchFamily="2" charset="-122"/>
                <a:ea typeface="SimSun" pitchFamily="2" charset="-122"/>
                <a:cs typeface="Arial" pitchFamily="34" charset="0"/>
              </a:rPr>
              <a:t>(</a:t>
            </a:r>
            <a:r>
              <a:rPr lang="zh-CN" altLang="en-US" sz="2800">
                <a:latin typeface="SimSun" pitchFamily="2" charset="-122"/>
                <a:ea typeface="SimSun" pitchFamily="2" charset="-122"/>
                <a:cs typeface="Arial" pitchFamily="34" charset="0"/>
              </a:rPr>
              <a:t>公元 </a:t>
            </a:r>
            <a:r>
              <a:rPr lang="en-US" sz="2800">
                <a:latin typeface="SimSun" pitchFamily="2" charset="-122"/>
                <a:ea typeface="SimSun" pitchFamily="2" charset="-122"/>
                <a:cs typeface="Arial" pitchFamily="34" charset="0"/>
              </a:rPr>
              <a:t>180)</a:t>
            </a:r>
            <a:endParaRPr lang="en-US" sz="3600">
              <a:latin typeface="SimSun" pitchFamily="2" charset="-122"/>
              <a:ea typeface="SimSun" pitchFamily="2" charset="-122"/>
              <a:cs typeface="Arial" pitchFamily="34" charset="0"/>
            </a:endParaRPr>
          </a:p>
        </p:txBody>
      </p:sp>
      <p:sp>
        <p:nvSpPr>
          <p:cNvPr id="131075" name="Rectangle 4"/>
          <p:cNvSpPr>
            <a:spLocks noChangeArrowheads="1"/>
          </p:cNvSpPr>
          <p:nvPr/>
        </p:nvSpPr>
        <p:spPr bwMode="auto">
          <a:xfrm>
            <a:off x="107950" y="5627688"/>
            <a:ext cx="2879725" cy="609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0"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r>
              <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反驳异端</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1.31.1</a:t>
            </a:r>
          </a:p>
        </p:txBody>
      </p:sp>
      <p:pic>
        <p:nvPicPr>
          <p:cNvPr id="131076" name="Picture 5" descr="180px-Saint_Irenaeus"/>
          <p:cNvPicPr>
            <a:picLocks noChangeAspect="1" noChangeArrowheads="1"/>
          </p:cNvPicPr>
          <p:nvPr/>
        </p:nvPicPr>
        <p:blipFill>
          <a:blip r:embed="rId3" cstate="print"/>
          <a:srcRect/>
          <a:stretch>
            <a:fillRect/>
          </a:stretch>
        </p:blipFill>
        <p:spPr bwMode="auto">
          <a:xfrm>
            <a:off x="187325" y="1882775"/>
            <a:ext cx="2684463" cy="3565525"/>
          </a:xfrm>
          <a:prstGeom prst="rect">
            <a:avLst/>
          </a:prstGeom>
          <a:noFill/>
          <a:ln w="9525">
            <a:noFill/>
            <a:miter lim="800000"/>
            <a:headEnd/>
            <a:tailEnd/>
          </a:ln>
        </p:spPr>
      </p:pic>
      <p:sp>
        <p:nvSpPr>
          <p:cNvPr id="131077" name="Rectangle 1"/>
          <p:cNvSpPr>
            <a:spLocks noChangeArrowheads="1"/>
          </p:cNvSpPr>
          <p:nvPr/>
        </p:nvSpPr>
        <p:spPr bwMode="auto">
          <a:xfrm>
            <a:off x="2987675" y="765175"/>
            <a:ext cx="6156325" cy="51339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1. </a:t>
            </a:r>
            <a:r>
              <a:rPr kumimoji="0" lang="zh-CN" altLang="en-US" sz="28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此外，另一些人宣称该隐的存在来自天上的大能者，有说以扫、可拉、所有玛人和所有这样的人都与他们自己有关。 他们又说：因此他们受到创造者攻击，但是他们之中没有一个受伤。 苏菲亚从他们当中拿走属于她自己的，拿到自己那里。 他们宣称叛徒犹大彻底知悉这些事，而他比任何人都知道真理 ，只有他成就了背叛耶稣这个奥秘。 这样，地上和天上的一切事情都被他搞乱了。 他们按着这种说法捏造出一本虚构的历史书，他们叫做</a:t>
            </a:r>
            <a:r>
              <a:rPr kumimoji="0" lang="en-US" altLang="zh-CN" sz="2800" b="1" i="1" u="none" strike="noStrike" kern="1200" cap="none" spc="0" normalizeH="0" baseline="0" noProof="0">
                <a:ln>
                  <a:noFill/>
                </a:ln>
                <a:solidFill>
                  <a:srgbClr val="FFFF00"/>
                </a:solidFill>
                <a:effectLst/>
                <a:uLnTx/>
                <a:uFillTx/>
                <a:latin typeface="SimSun" pitchFamily="2" charset="-122"/>
                <a:ea typeface="SimSun" pitchFamily="2" charset="-122"/>
                <a:cs typeface="+mn-cs"/>
              </a:rPr>
              <a:t>《</a:t>
            </a:r>
            <a:r>
              <a:rPr kumimoji="0" lang="zh-CN" altLang="en-US" sz="2800" b="1" i="1" u="none" strike="noStrike" kern="1200" cap="none" spc="0" normalizeH="0" baseline="0" noProof="0">
                <a:ln>
                  <a:noFill/>
                </a:ln>
                <a:solidFill>
                  <a:srgbClr val="FFFF00"/>
                </a:solidFill>
                <a:effectLst/>
                <a:uLnTx/>
                <a:uFillTx/>
                <a:latin typeface="SimSun" pitchFamily="2" charset="-122"/>
                <a:ea typeface="SimSun" pitchFamily="2" charset="-122"/>
                <a:cs typeface="+mn-cs"/>
              </a:rPr>
              <a:t>犹大福音</a:t>
            </a:r>
            <a:r>
              <a:rPr kumimoji="0" lang="en-US" altLang="zh-CN" sz="2800" b="1" i="1" u="none" strike="noStrike" kern="1200" cap="none" spc="0" normalizeH="0" baseline="0" noProof="0">
                <a:ln>
                  <a:noFill/>
                </a:ln>
                <a:solidFill>
                  <a:srgbClr val="FFFF00"/>
                </a:solidFill>
                <a:effectLst/>
                <a:uLnTx/>
                <a:uFillTx/>
                <a:latin typeface="SimSun" pitchFamily="2" charset="-122"/>
                <a:ea typeface="SimSun" pitchFamily="2" charset="-122"/>
                <a:cs typeface="+mn-cs"/>
              </a:rPr>
              <a:t>》</a:t>
            </a:r>
            <a:r>
              <a:rPr kumimoji="0" lang="zh-CN" altLang="en-US" sz="2800" b="1" i="1" u="none" strike="noStrike" kern="1200" cap="none" spc="0" normalizeH="0" baseline="0" noProof="0">
                <a:ln>
                  <a:noFill/>
                </a:ln>
                <a:solidFill>
                  <a:srgbClr val="F2F2F2"/>
                </a:solidFill>
                <a:effectLst/>
                <a:uLnTx/>
                <a:uFillTx/>
                <a:latin typeface="SimSun" pitchFamily="2" charset="-122"/>
                <a:ea typeface="SimSun" pitchFamily="2" charset="-122"/>
                <a:cs typeface="+mn-cs"/>
              </a:rPr>
              <a:t>。</a:t>
            </a:r>
            <a:endParaRPr kumimoji="0" lang="en-US" sz="2800" b="1" i="0" u="none" strike="noStrike" kern="1200" cap="none" spc="0" normalizeH="0" baseline="0" noProof="0">
              <a:ln>
                <a:noFill/>
              </a:ln>
              <a:solidFill>
                <a:srgbClr val="F2F2F2"/>
              </a:solidFill>
              <a:effectLst/>
              <a:uLnTx/>
              <a:uFillTx/>
              <a:latin typeface="SimSun" pitchFamily="2" charset="-122"/>
              <a:ea typeface="SimSun" pitchFamily="2" charset="-122"/>
              <a:cs typeface="+mn-cs"/>
            </a:endParaRPr>
          </a:p>
        </p:txBody>
      </p:sp>
      <p:sp>
        <p:nvSpPr>
          <p:cNvPr id="131078" name="Text Box 6"/>
          <p:cNvSpPr txBox="1">
            <a:spLocks noChangeArrowheads="1"/>
          </p:cNvSpPr>
          <p:nvPr/>
        </p:nvSpPr>
        <p:spPr bwMode="auto">
          <a:xfrm>
            <a:off x="8239125" y="44450"/>
            <a:ext cx="885825" cy="461963"/>
          </a:xfrm>
          <a:prstGeom prst="rect">
            <a:avLst/>
          </a:prstGeom>
          <a:solidFill>
            <a:srgbClr val="000000"/>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186b</a:t>
            </a:r>
            <a:endParaRPr kumimoji="0" 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212440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ooking over w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idx="4294967295"/>
          </p:nvPr>
        </p:nvSpPr>
        <p:spPr>
          <a:xfrm>
            <a:off x="2286000" y="152400"/>
            <a:ext cx="4419600" cy="609600"/>
          </a:xfrm>
          <a:solidFill>
            <a:srgbClr val="000000"/>
          </a:solidFill>
        </p:spPr>
        <p:txBody>
          <a:bodyPr/>
          <a:lstStyle/>
          <a:p>
            <a:pPr eaLnBrk="1" hangingPunct="1"/>
            <a:r>
              <a:rPr lang="ja-JP" altLang="en-US" sz="3600" b="1">
                <a:solidFill>
                  <a:schemeClr val="bg1"/>
                </a:solidFill>
                <a:ea typeface="SimSun" pitchFamily="2" charset="-122"/>
              </a:rPr>
              <a:t>综合</a:t>
            </a:r>
            <a:endParaRPr lang="en-US" altLang="en-US" sz="3600" b="1">
              <a:solidFill>
                <a:schemeClr val="bg1"/>
              </a:solidFill>
              <a:ea typeface="SimSun" pitchFamily="2" charset="-122"/>
            </a:endParaRPr>
          </a:p>
        </p:txBody>
      </p:sp>
      <p:sp>
        <p:nvSpPr>
          <p:cNvPr id="32772" name="Text Box 4"/>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000000"/>
                </a:solidFill>
              </a:rPr>
              <a:t>293</a:t>
            </a:r>
          </a:p>
        </p:txBody>
      </p:sp>
      <p:sp>
        <p:nvSpPr>
          <p:cNvPr id="19461" name="Text Box 5"/>
          <p:cNvSpPr txBox="1">
            <a:spLocks noChangeArrowheads="1"/>
          </p:cNvSpPr>
          <p:nvPr/>
        </p:nvSpPr>
        <p:spPr bwMode="auto">
          <a:xfrm>
            <a:off x="1257300" y="3925888"/>
            <a:ext cx="5867400" cy="528637"/>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3:1—5:3	</a:t>
            </a:r>
            <a:r>
              <a:rPr lang="zh-CN" altLang="en-US" sz="2800" b="1">
                <a:solidFill>
                  <a:srgbClr val="000000"/>
                </a:solidFill>
                <a:ea typeface="SimSun" pitchFamily="2" charset="-122"/>
              </a:rPr>
              <a:t>爱的特征</a:t>
            </a:r>
            <a:endParaRPr lang="en-US" altLang="zh-CN" sz="2800" b="1">
              <a:solidFill>
                <a:srgbClr val="000000"/>
              </a:solidFill>
              <a:ea typeface="SimSun" pitchFamily="2" charset="-122"/>
            </a:endParaRPr>
          </a:p>
        </p:txBody>
      </p:sp>
      <p:sp>
        <p:nvSpPr>
          <p:cNvPr id="19462" name="Text Box 6"/>
          <p:cNvSpPr txBox="1">
            <a:spLocks noChangeArrowheads="1"/>
          </p:cNvSpPr>
          <p:nvPr/>
        </p:nvSpPr>
        <p:spPr bwMode="auto">
          <a:xfrm>
            <a:off x="457200" y="1909763"/>
            <a:ext cx="5105400" cy="528637"/>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1—2	 </a:t>
            </a:r>
            <a:r>
              <a:rPr lang="zh-CN" altLang="en-US" sz="2800" b="1">
                <a:solidFill>
                  <a:srgbClr val="000000"/>
                </a:solidFill>
                <a:ea typeface="SimSun" pitchFamily="2" charset="-122"/>
              </a:rPr>
              <a:t>守纪的必要</a:t>
            </a:r>
            <a:endParaRPr lang="en-US" altLang="zh-CN" sz="2800" b="1">
              <a:solidFill>
                <a:srgbClr val="000000"/>
              </a:solidFill>
              <a:ea typeface="SimSun" pitchFamily="2" charset="-122"/>
            </a:endParaRPr>
          </a:p>
        </p:txBody>
      </p:sp>
      <p:sp>
        <p:nvSpPr>
          <p:cNvPr id="32775" name="Text Box 7"/>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a:solidFill>
                  <a:srgbClr val="FFFFFF"/>
                </a:solidFill>
                <a:ea typeface="SimSun" pitchFamily="2" charset="-122"/>
              </a:rPr>
              <a:t>以爱守纪与早期的诺斯底主义交战</a:t>
            </a:r>
            <a:endParaRPr lang="en-US" altLang="zh-CN" sz="2800" b="1">
              <a:solidFill>
                <a:srgbClr val="FFFFFF"/>
              </a:solidFill>
              <a:ea typeface="SimSun" pitchFamily="2" charset="-122"/>
            </a:endParaRPr>
          </a:p>
        </p:txBody>
      </p:sp>
      <p:sp>
        <p:nvSpPr>
          <p:cNvPr id="19464" name="Text Box 8"/>
          <p:cNvSpPr txBox="1">
            <a:spLocks noChangeArrowheads="1"/>
          </p:cNvSpPr>
          <p:nvPr/>
        </p:nvSpPr>
        <p:spPr bwMode="auto">
          <a:xfrm>
            <a:off x="2819400" y="5943600"/>
            <a:ext cx="5867400" cy="528638"/>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5:4-21	</a:t>
            </a:r>
            <a:r>
              <a:rPr lang="zh-CN" altLang="en-US" sz="2800" b="1">
                <a:solidFill>
                  <a:srgbClr val="000000"/>
                </a:solidFill>
                <a:ea typeface="SimSun" pitchFamily="2" charset="-122"/>
              </a:rPr>
              <a:t>守纪的好处</a:t>
            </a:r>
            <a:endParaRPr lang="en-US" altLang="zh-CN" sz="2800" b="1">
              <a:solidFill>
                <a:srgbClr val="000000"/>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4"/>
                                        </p:tgtEl>
                                        <p:attrNameLst>
                                          <p:attrName>style.visibility</p:attrName>
                                        </p:attrNameLst>
                                      </p:cBhvr>
                                      <p:to>
                                        <p:strVal val="visible"/>
                                      </p:to>
                                    </p:set>
                                    <p:anim calcmode="lin" valueType="num">
                                      <p:cBhvr additive="base">
                                        <p:cTn id="19" dur="500" fill="hold"/>
                                        <p:tgtEl>
                                          <p:spTgt spid="19464"/>
                                        </p:tgtEl>
                                        <p:attrNameLst>
                                          <p:attrName>ppt_x</p:attrName>
                                        </p:attrNameLst>
                                      </p:cBhvr>
                                      <p:tavLst>
                                        <p:tav tm="0">
                                          <p:val>
                                            <p:strVal val="0-#ppt_w/2"/>
                                          </p:val>
                                        </p:tav>
                                        <p:tav tm="100000">
                                          <p:val>
                                            <p:strVal val="#ppt_x"/>
                                          </p:val>
                                        </p:tav>
                                      </p:tavLst>
                                    </p:anim>
                                    <p:anim calcmode="lin" valueType="num">
                                      <p:cBhvr additive="base">
                                        <p:cTn id="20"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P spid="1946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2335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“我把这些事写给你们，是指着那些欺骗你们的人说的</a:t>
            </a: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孩子们，你们要住在主里面。这样，他若显现，我们就可以坦然无惧；他来的时候，我们也不至惭愧地躲避他了。” </a:t>
            </a:r>
            <a:b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(2:26, 28)</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290</a:t>
            </a:r>
          </a:p>
        </p:txBody>
      </p:sp>
    </p:spTree>
    <p:extLst>
      <p:ext uri="{BB962C8B-B14F-4D97-AF65-F5344CB8AC3E}">
        <p14:creationId xmlns:p14="http://schemas.microsoft.com/office/powerpoint/2010/main" val="2575182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678113"/>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和提供救世的</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保证</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(5:13) </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068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3" dur="500"/>
                                        <p:tgtEl>
                                          <p:spTgt spid="6246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16" dur="500"/>
                                        <p:tgtEl>
                                          <p:spTgt spid="6246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19" dur="500"/>
                                        <p:tgtEl>
                                          <p:spTgt spid="6246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22" dur="500"/>
                                        <p:tgtEl>
                                          <p:spTgt spid="62468">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2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chemeClr val="bg1"/>
                </a:solidFill>
                <a:latin typeface="MS PGothic" panose="020B0600070205080204" pitchFamily="34" charset="-128"/>
                <a:ea typeface="MS PGothic" panose="020B0600070205080204" pitchFamily="34" charset="-128"/>
              </a:rPr>
              <a:t>约翰一书</a:t>
            </a:r>
            <a:r>
              <a:rPr lang="en-US" altLang="zh-CN" sz="3200" dirty="0">
                <a:solidFill>
                  <a:schemeClr val="bg1"/>
                </a:solidFill>
                <a:latin typeface="MS PGothic" panose="020B0600070205080204" pitchFamily="34" charset="-128"/>
                <a:ea typeface="MS PGothic" panose="020B0600070205080204" pitchFamily="34" charset="-128"/>
              </a:rPr>
              <a:t>5</a:t>
            </a:r>
            <a:r>
              <a:rPr lang="zh-CN" altLang="en-US" sz="3200" dirty="0">
                <a:solidFill>
                  <a:schemeClr val="bg1"/>
                </a:solidFill>
                <a:latin typeface="MS PGothic" panose="020B0600070205080204" pitchFamily="34" charset="-128"/>
                <a:ea typeface="MS PGothic" panose="020B0600070205080204" pitchFamily="34" charset="-128"/>
              </a:rPr>
              <a:t>：</a:t>
            </a:r>
            <a:r>
              <a:rPr lang="en-US" altLang="zh-CN" sz="3200" dirty="0">
                <a:solidFill>
                  <a:schemeClr val="bg1"/>
                </a:solidFill>
                <a:latin typeface="MS PGothic" panose="020B0600070205080204" pitchFamily="34" charset="-128"/>
                <a:ea typeface="MS PGothic" panose="020B0600070205080204" pitchFamily="34" charset="-128"/>
              </a:rPr>
              <a:t>11-13 </a:t>
            </a:r>
            <a:r>
              <a:rPr lang="zh-CN" altLang="en-US" sz="3200" dirty="0">
                <a:solidFill>
                  <a:schemeClr val="bg1"/>
                </a:solidFill>
                <a:latin typeface="MS PGothic" panose="020B0600070205080204" pitchFamily="34" charset="-128"/>
                <a:ea typeface="MS PGothic" panose="020B0600070205080204" pitchFamily="34" charset="-128"/>
              </a:rPr>
              <a:t>中的保证</a:t>
            </a:r>
            <a:endParaRPr lang="en-US" sz="3200" dirty="0">
              <a:solidFill>
                <a:schemeClr val="bg1"/>
              </a:solidFill>
              <a:latin typeface="MS PGothic" panose="020B0600070205080204" pitchFamily="34" charset="-128"/>
              <a:ea typeface="MS PGothic" panose="020B0600070205080204" pitchFamily="34" charset="-128"/>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63</a:t>
            </a:r>
          </a:p>
        </p:txBody>
      </p:sp>
      <p:sp>
        <p:nvSpPr>
          <p:cNvPr id="65540" name="Text Box 6"/>
          <p:cNvSpPr txBox="1">
            <a:spLocks noChangeArrowheads="1"/>
          </p:cNvSpPr>
          <p:nvPr/>
        </p:nvSpPr>
        <p:spPr bwMode="auto">
          <a:xfrm>
            <a:off x="-111760" y="3263071"/>
            <a:ext cx="9144000" cy="286232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dirty="0">
                <a:solidFill>
                  <a:srgbClr val="FFFFFF"/>
                </a:solidFill>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“这是神所证明的：</a:t>
            </a:r>
            <a:endParaRPr lang="en-SG"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eaLnBrk="1" hangingPunct="1">
              <a:defRPr/>
            </a:pP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已经给了我们永生</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这生命在他的儿子身上。</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12</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凡有儿子</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有生命</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没有神的儿子，就没有生命。</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13</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我已经写给你们</a:t>
            </a:r>
            <a:r>
              <a:rPr lang="zh-CN" altLang="en-US" sz="3600" b="1" dirty="0">
                <a:solidFill>
                  <a:srgbClr val="003366"/>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相信神的儿子的名，使你们知道</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你有永生</a:t>
            </a:r>
            <a:endParaRPr lang="en-US" altLang="zh-CN" sz="3600" b="1" dirty="0">
              <a:solidFill>
                <a:srgbClr val="FFFFFF"/>
              </a:solidFill>
              <a:effectLst>
                <a:glow rad="127000">
                  <a:srgbClr val="000000">
                    <a:alpha val="99000"/>
                  </a:srgbClr>
                </a:glow>
              </a:effectLst>
              <a:latin typeface="MS PGothic" panose="020B0600070205080204" pitchFamily="34" charset="-128"/>
              <a:ea typeface="MS PGothic" panose="020B0600070205080204" pitchFamily="34" charset="-128"/>
              <a:cs typeface="宋体" charset="0"/>
            </a:endParaRPr>
          </a:p>
        </p:txBody>
      </p:sp>
      <p:sp>
        <p:nvSpPr>
          <p:cNvPr id="3" name="Oval Callout 2"/>
          <p:cNvSpPr>
            <a:spLocks noChangeArrowheads="1"/>
          </p:cNvSpPr>
          <p:nvPr/>
        </p:nvSpPr>
        <p:spPr bwMode="auto">
          <a:xfrm>
            <a:off x="284480" y="1128395"/>
            <a:ext cx="2376488" cy="1295400"/>
          </a:xfrm>
          <a:prstGeom prst="wedgeEllipseCallout">
            <a:avLst>
              <a:gd name="adj1" fmla="val 3000"/>
              <a:gd name="adj2" fmla="val 168022"/>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7" name="Oval Callout 6"/>
          <p:cNvSpPr>
            <a:spLocks noChangeArrowheads="1"/>
          </p:cNvSpPr>
          <p:nvPr/>
        </p:nvSpPr>
        <p:spPr bwMode="auto">
          <a:xfrm>
            <a:off x="6272212" y="5477693"/>
            <a:ext cx="2376487" cy="1295400"/>
          </a:xfrm>
          <a:prstGeom prst="wedgeEllipseCallout">
            <a:avLst>
              <a:gd name="adj1" fmla="val -111042"/>
              <a:gd name="adj2" fmla="val -24153"/>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8" name="Oval Callout 7"/>
          <p:cNvSpPr>
            <a:spLocks noChangeArrowheads="1"/>
          </p:cNvSpPr>
          <p:nvPr/>
        </p:nvSpPr>
        <p:spPr bwMode="auto">
          <a:xfrm>
            <a:off x="3617278" y="1184910"/>
            <a:ext cx="2376487" cy="1295400"/>
          </a:xfrm>
          <a:prstGeom prst="wedgeEllipseCallout">
            <a:avLst>
              <a:gd name="adj1" fmla="val -26068"/>
              <a:gd name="adj2" fmla="val 212226"/>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68760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sp>
        <p:nvSpPr>
          <p:cNvPr id="31334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3348" name="Text Box 42"/>
          <p:cNvSpPr txBox="1">
            <a:spLocks noChangeArrowheads="1"/>
          </p:cNvSpPr>
          <p:nvPr/>
        </p:nvSpPr>
        <p:spPr bwMode="auto">
          <a:xfrm>
            <a:off x="3696560" y="533400"/>
            <a:ext cx="1266693" cy="954107"/>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chemeClr val="bg1"/>
                </a:solidFill>
                <a:ea typeface="SimSun" pitchFamily="2" charset="-122"/>
              </a:rPr>
              <a:t>关键词</a:t>
            </a:r>
          </a:p>
          <a:p>
            <a:pPr algn="ctr" eaLnBrk="1" hangingPunct="1"/>
            <a:r>
              <a:rPr lang="zh-CN" altLang="en-US" sz="2800" b="1" dirty="0">
                <a:solidFill>
                  <a:schemeClr val="bg1"/>
                </a:solidFill>
                <a:ea typeface="SimSun" pitchFamily="2" charset="-122"/>
              </a:rPr>
              <a:t>爱</a:t>
            </a:r>
            <a:endParaRPr lang="en-US" altLang="zh-CN" sz="2800" b="1" dirty="0">
              <a:solidFill>
                <a:schemeClr val="bg1"/>
              </a:solidFill>
              <a:ea typeface="SimSun" pitchFamily="2" charset="-122"/>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59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6"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5397" name="Text Box 42"/>
          <p:cNvSpPr txBox="1">
            <a:spLocks noChangeArrowheads="1"/>
          </p:cNvSpPr>
          <p:nvPr/>
        </p:nvSpPr>
        <p:spPr bwMode="auto">
          <a:xfrm>
            <a:off x="-20638" y="6484938"/>
            <a:ext cx="9164638"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ea typeface="宋体" charset="0"/>
                <a:cs typeface="宋体" charset="0"/>
              </a:rPr>
              <a:t>尼禄（公元</a:t>
            </a:r>
            <a:r>
              <a:rPr lang="en-US" altLang="zh-CN" sz="2000" b="1" dirty="0">
                <a:solidFill>
                  <a:srgbClr val="FFFFFF"/>
                </a:solidFill>
                <a:latin typeface="Arial" charset="0"/>
                <a:ea typeface="宋体" charset="0"/>
                <a:cs typeface="宋体" charset="0"/>
              </a:rPr>
              <a:t>60</a:t>
            </a:r>
            <a:r>
              <a:rPr lang="zh-CN" altLang="en-US" sz="2000" b="1" dirty="0">
                <a:solidFill>
                  <a:srgbClr val="FFFFFF"/>
                </a:solidFill>
                <a:latin typeface="Arial" charset="0"/>
                <a:ea typeface="宋体" charset="0"/>
                <a:cs typeface="宋体" charset="0"/>
              </a:rPr>
              <a:t>年代）和多米提安（公元</a:t>
            </a:r>
            <a:r>
              <a:rPr lang="en-US" altLang="zh-CN" sz="2000" b="1" dirty="0">
                <a:solidFill>
                  <a:srgbClr val="FFFFFF"/>
                </a:solidFill>
                <a:latin typeface="Arial" charset="0"/>
                <a:ea typeface="宋体" charset="0"/>
                <a:cs typeface="宋体" charset="0"/>
              </a:rPr>
              <a:t>90</a:t>
            </a:r>
            <a:r>
              <a:rPr lang="zh-CN" altLang="en-US" sz="2000" b="1" dirty="0">
                <a:solidFill>
                  <a:srgbClr val="FFFFFF"/>
                </a:solidFill>
                <a:latin typeface="Arial" charset="0"/>
                <a:ea typeface="宋体" charset="0"/>
                <a:cs typeface="宋体" charset="0"/>
              </a:rPr>
              <a:t>年代）都考验了对神的爱。</a:t>
            </a:r>
          </a:p>
        </p:txBody>
      </p:sp>
    </p:spTree>
    <p:extLst>
      <p:ext uri="{BB962C8B-B14F-4D97-AF65-F5344CB8AC3E}">
        <p14:creationId xmlns:p14="http://schemas.microsoft.com/office/powerpoint/2010/main" val="1782621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p:txBody>
          <a:bodyPr/>
          <a:lstStyle/>
          <a:p>
            <a:pPr eaLnBrk="1" hangingPunct="1"/>
            <a:r>
              <a:rPr lang="en-US" altLang="en-US"/>
              <a:t>Song – “I Love You, Lord”</a:t>
            </a:r>
          </a:p>
        </p:txBody>
      </p:sp>
      <p:graphicFrame>
        <p:nvGraphicFramePr>
          <p:cNvPr id="17410" name="Object 2"/>
          <p:cNvGraphicFramePr>
            <a:graphicFrameLocks noChangeAspect="1"/>
          </p:cNvGraphicFramePr>
          <p:nvPr/>
        </p:nvGraphicFramePr>
        <p:xfrm>
          <a:off x="0" y="0"/>
          <a:ext cx="9144000" cy="6853238"/>
        </p:xfrm>
        <a:graphic>
          <a:graphicData uri="http://schemas.openxmlformats.org/presentationml/2006/ole">
            <mc:AlternateContent xmlns:mc="http://schemas.openxmlformats.org/markup-compatibility/2006">
              <mc:Choice xmlns:v="urn:schemas-microsoft-com:vml" Requires="v">
                <p:oleObj name="Slide" r:id="rId2" imgW="3589104" imgH="2692420" progId="PowerPoint.Slide.8">
                  <p:embed/>
                </p:oleObj>
              </mc:Choice>
              <mc:Fallback>
                <p:oleObj name="Slide" r:id="rId2" imgW="3589104" imgH="2692420"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要互相服从</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856175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你是一只羊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244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羊趋向迷失方向</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7790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迷失的羊会感到孤独。</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109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羊往往会回归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8253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r>
              <a:rPr lang="zh-SG" altLang="en-US" b="1" dirty="0">
                <a:latin typeface="Microsoft YaHei UI" panose="020B0503020204020204" pitchFamily="34" charset="-122"/>
                <a:ea typeface="Microsoft YaHei UI" panose="020B0503020204020204" pitchFamily="34" charset="-122"/>
              </a:rPr>
              <a:t>总结概要</a:t>
            </a:r>
            <a:endParaRPr lang="en-US" b="1" dirty="0">
              <a:latin typeface="Microsoft YaHei UI" panose="020B0503020204020204" pitchFamily="34" charset="-122"/>
              <a:ea typeface="Microsoft YaHei UI" panose="020B0503020204020204" pitchFamily="34" charset="-122"/>
            </a:endParaRPr>
          </a:p>
        </p:txBody>
      </p:sp>
      <p:sp>
        <p:nvSpPr>
          <p:cNvPr id="3" name="Content Placeholder 2"/>
          <p:cNvSpPr>
            <a:spLocks noGrp="1"/>
          </p:cNvSpPr>
          <p:nvPr>
            <p:ph idx="1"/>
          </p:nvPr>
        </p:nvSpPr>
        <p:spPr>
          <a:xfrm>
            <a:off x="361232" y="1981200"/>
            <a:ext cx="8459240" cy="3608040"/>
          </a:xfrm>
        </p:spPr>
        <p:txBody>
          <a:bodyPr anchor="ctr"/>
          <a:lstStyle/>
          <a:p>
            <a:pPr marL="0" indent="0" algn="ctr">
              <a:buNone/>
            </a:pPr>
            <a:r>
              <a:rPr lang="zh-CN" altLang="en-US" sz="3600" b="1" dirty="0">
                <a:latin typeface="Microsoft YaHei UI" panose="020B0503020204020204" pitchFamily="34" charset="-122"/>
                <a:ea typeface="Microsoft YaHei UI" panose="020B0503020204020204" pitchFamily="34" charset="-122"/>
              </a:rPr>
              <a:t>约翰写了一封笼统的书信，鼓励他的读者通过爱他人来顺从上帝的命令，以保护他们免受早期的诺斯底主义的影响，诺斯底主义否认基督的神性或人性。</a:t>
            </a:r>
          </a:p>
        </p:txBody>
      </p:sp>
      <p:sp>
        <p:nvSpPr>
          <p:cNvPr id="4" name="Text Box 24"/>
          <p:cNvSpPr txBox="1">
            <a:spLocks noChangeArrowheads="1"/>
          </p:cNvSpPr>
          <p:nvPr/>
        </p:nvSpPr>
        <p:spPr bwMode="auto">
          <a:xfrm>
            <a:off x="8399138"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290</a:t>
            </a: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82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但迷失也要付出代价。</a:t>
            </a:r>
            <a:endParaRPr lang="en-US" sz="5400" b="1" dirty="0">
              <a:effectLst>
                <a:glow rad="127000">
                  <a:schemeClr val="tx1"/>
                </a:glow>
              </a:effectLst>
              <a:latin typeface="Arial" charset="0"/>
              <a:ea typeface="ＭＳ Ｐゴシック" charset="0"/>
              <a:cs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36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a:t>
            </a:r>
            <a:r>
              <a:rPr lang="zh-CN" altLang="en-US" sz="3200" b="1" dirty="0"/>
              <a:t>追踪显示狼群是如何避开彼此领地的。</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266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你是否迷失了？</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购物</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色情</a:t>
            </a:r>
            <a:r>
              <a:rPr lang="en-US" sz="4800" b="1" dirty="0">
                <a:solidFill>
                  <a:srgbClr val="FFFFFF"/>
                </a:solidFill>
                <a:effectLst>
                  <a:glow rad="127000">
                    <a:srgbClr val="000000"/>
                  </a:glow>
                </a:effectLst>
                <a:latin typeface="Arial" charset="0"/>
                <a:ea typeface="ＭＳ Ｐゴシック" charset="0"/>
                <a:cs typeface="ＭＳ Ｐゴシック" charset="0"/>
              </a:rPr>
              <a:t>?</a:t>
            </a:r>
          </a:p>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律法与恩典的对比</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不平衡</a:t>
            </a:r>
            <a:r>
              <a:rPr lang="en-US" sz="48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128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380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在爱中顺服可抵抗</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早期</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诺斯替教</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16173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32946A"/>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02754" name="Picture 3" descr="I:\DEPTCOMM\Zamcomm\Jody\ChartsEPS\43 copy.jpg"/>
          <p:cNvPicPr>
            <a:picLocks noChangeAspect="1" noChangeArrowheads="1"/>
          </p:cNvPicPr>
          <p:nvPr/>
        </p:nvPicPr>
        <p:blipFill>
          <a:blip r:embed="rId3" cstate="print"/>
          <a:srcRect/>
          <a:stretch>
            <a:fillRect/>
          </a:stretch>
        </p:blipFill>
        <p:spPr bwMode="auto">
          <a:xfrm>
            <a:off x="-3581400" y="1219200"/>
            <a:ext cx="3436937" cy="4038600"/>
          </a:xfrm>
          <a:prstGeom prst="rect">
            <a:avLst/>
          </a:prstGeom>
          <a:noFill/>
          <a:ln w="9525">
            <a:noFill/>
            <a:miter lim="800000"/>
            <a:headEnd/>
            <a:tailEnd/>
          </a:ln>
        </p:spPr>
      </p:pic>
      <p:sp>
        <p:nvSpPr>
          <p:cNvPr id="202755"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 (Grand Rapids: Zondervan, 2001)</a:t>
            </a:r>
          </a:p>
        </p:txBody>
      </p:sp>
      <p:sp>
        <p:nvSpPr>
          <p:cNvPr id="202756" name="Title 1"/>
          <p:cNvSpPr>
            <a:spLocks noGrp="1"/>
          </p:cNvSpPr>
          <p:nvPr>
            <p:ph type="title" idx="4294967295"/>
          </p:nvPr>
        </p:nvSpPr>
        <p:spPr>
          <a:xfrm>
            <a:off x="5334000" y="30163"/>
            <a:ext cx="3833813" cy="2438400"/>
          </a:xfrm>
        </p:spPr>
        <p:txBody>
          <a:bodyPr/>
          <a:lstStyle/>
          <a:p>
            <a:pPr eaLnBrk="1" hangingPunct="1"/>
            <a:r>
              <a:rPr lang="en-US" altLang="en-US" sz="4000" b="0">
                <a:solidFill>
                  <a:srgbClr val="FFFFFF"/>
                </a:solidFill>
                <a:latin typeface="SimSun" pitchFamily="2" charset="-122"/>
                <a:ea typeface="SimSun" pitchFamily="2" charset="-122"/>
                <a:cs typeface="Arial" pitchFamily="34" charset="0"/>
              </a:rPr>
              <a:t> 诺斯底主义：</a:t>
            </a:r>
            <a:br>
              <a:rPr lang="en-US" altLang="en-US" sz="4000" b="0">
                <a:solidFill>
                  <a:srgbClr val="FFFFFF"/>
                </a:solidFill>
                <a:latin typeface="SimSun" pitchFamily="2" charset="-122"/>
                <a:ea typeface="SimSun" pitchFamily="2" charset="-122"/>
                <a:cs typeface="Arial" pitchFamily="34" charset="0"/>
              </a:rPr>
            </a:br>
            <a:r>
              <a:rPr lang="en-US" altLang="en-US" sz="4000" b="0">
                <a:solidFill>
                  <a:srgbClr val="FFFFFF"/>
                </a:solidFill>
                <a:latin typeface="SimSun" pitchFamily="2" charset="-122"/>
                <a:ea typeface="SimSun" pitchFamily="2" charset="-122"/>
                <a:cs typeface="Arial" pitchFamily="34" charset="0"/>
              </a:rPr>
              <a:t>令人困惑的问题</a:t>
            </a:r>
            <a:endParaRPr lang="en-US" sz="4000" b="0">
              <a:solidFill>
                <a:srgbClr val="FFFFFF"/>
              </a:solidFill>
              <a:latin typeface="SimSun" pitchFamily="2" charset="-122"/>
              <a:ea typeface="SimSun" pitchFamily="2" charset="-122"/>
              <a:cs typeface="Arial" pitchFamily="34" charset="0"/>
            </a:endParaRPr>
          </a:p>
        </p:txBody>
      </p:sp>
      <p:sp>
        <p:nvSpPr>
          <p:cNvPr id="7" name="TextBox 6"/>
          <p:cNvSpPr txBox="1"/>
          <p:nvPr/>
        </p:nvSpPr>
        <p:spPr>
          <a:xfrm>
            <a:off x="1447800" y="596205"/>
            <a:ext cx="3886200"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要如何解释创造</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的存在？</a:t>
            </a:r>
            <a:endParaRPr kumimoji="0" lang="en-US" sz="3200" b="0" i="0" u="none" strike="noStrike" kern="1200" cap="none" spc="0" normalizeH="0" baseline="0" noProof="0" dirty="0">
              <a:ln>
                <a:noFill/>
              </a:ln>
              <a:solidFill>
                <a:srgbClr val="000000"/>
              </a:solidFill>
              <a:effectLst/>
              <a:uLnTx/>
              <a:uFillTx/>
              <a:latin typeface="SimSun" charset="0"/>
              <a:ea typeface="SimSun" charset="0"/>
              <a:cs typeface="SimSun" charset="0"/>
            </a:endParaRPr>
          </a:p>
        </p:txBody>
      </p:sp>
      <p:sp>
        <p:nvSpPr>
          <p:cNvPr id="8" name="TextBox 7"/>
          <p:cNvSpPr txBox="1"/>
          <p:nvPr/>
        </p:nvSpPr>
        <p:spPr>
          <a:xfrm>
            <a:off x="4533900" y="4603348"/>
            <a:ext cx="3576404"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圣洁的神怎么能创造有罪恶的宇宙？</a:t>
            </a:r>
            <a:endParaRPr kumimoji="0" lang="en-US" sz="3200" b="0" i="0" u="none" strike="noStrike" kern="1200" cap="none" spc="0" normalizeH="0" baseline="0" noProof="0" dirty="0">
              <a:ln>
                <a:noFill/>
              </a:ln>
              <a:solidFill>
                <a:srgbClr val="000000"/>
              </a:solidFill>
              <a:effectLst/>
              <a:uLnTx/>
              <a:uFillTx/>
              <a:latin typeface="SimSun" charset="0"/>
              <a:ea typeface="SimSun" charset="0"/>
              <a:cs typeface="SimSun" charset="0"/>
            </a:endParaRPr>
          </a:p>
        </p:txBody>
      </p:sp>
      <p:sp>
        <p:nvSpPr>
          <p:cNvPr id="9" name="TextBox 8"/>
          <p:cNvSpPr txBox="1"/>
          <p:nvPr/>
        </p:nvSpPr>
        <p:spPr>
          <a:xfrm>
            <a:off x="3124201" y="2562138"/>
            <a:ext cx="3352800" cy="1200329"/>
          </a:xfrm>
          <a:prstGeom prst="rect">
            <a:avLst/>
          </a:prstGeom>
          <a:solidFill>
            <a:schemeClr val="tx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600" b="0" i="0" u="none" strike="noStrike" kern="1200" cap="none" spc="0" normalizeH="0" baseline="0" noProof="0" dirty="0">
                <a:ln>
                  <a:noFill/>
                </a:ln>
                <a:solidFill>
                  <a:srgbClr val="FFFFFF"/>
                </a:solidFill>
                <a:effectLst/>
                <a:uLnTx/>
                <a:uFillTx/>
                <a:latin typeface="SimSun" charset="0"/>
                <a:ea typeface="SimSun" charset="0"/>
                <a:cs typeface="SimSun" charset="0"/>
              </a:rPr>
              <a:t>什么是罪恶的起源？</a:t>
            </a:r>
            <a:endParaRPr kumimoji="0" lang="en-US" sz="3600" b="0" i="0" u="none" strike="noStrike" kern="1200" cap="none" spc="0" normalizeH="0" baseline="0" noProof="0" dirty="0">
              <a:ln>
                <a:noFill/>
              </a:ln>
              <a:solidFill>
                <a:srgbClr val="FFFFFF"/>
              </a:solidFill>
              <a:effectLst/>
              <a:uLnTx/>
              <a:uFillTx/>
              <a:latin typeface="SimSun" charset="0"/>
              <a:ea typeface="SimSun" charset="0"/>
              <a:cs typeface="SimSun" charset="0"/>
            </a:endParaRPr>
          </a:p>
        </p:txBody>
      </p:sp>
      <p:sp>
        <p:nvSpPr>
          <p:cNvPr id="202766" name="TextBox 9"/>
          <p:cNvSpPr txBox="1">
            <a:spLocks noChangeArrowheads="1"/>
          </p:cNvSpPr>
          <p:nvPr/>
        </p:nvSpPr>
        <p:spPr bwMode="auto">
          <a:xfrm>
            <a:off x="3962400" y="6096000"/>
            <a:ext cx="1143000" cy="338138"/>
          </a:xfrm>
          <a:prstGeom prst="rect">
            <a:avLst/>
          </a:prstGeom>
          <a:solidFill>
            <a:srgbClr val="000000"/>
          </a:solid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43</a:t>
            </a:r>
          </a:p>
        </p:txBody>
      </p:sp>
      <p:sp>
        <p:nvSpPr>
          <p:cNvPr id="15259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153a</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3608637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4" descr="earth middle east.jpg"/>
          <p:cNvPicPr>
            <a:picLocks noChangeAspect="1"/>
          </p:cNvPicPr>
          <p:nvPr/>
        </p:nvPicPr>
        <p:blipFill>
          <a:blip r:embed="rId3" cstate="print"/>
          <a:srcRect b="50000"/>
          <a:stretch>
            <a:fillRect/>
          </a:stretch>
        </p:blipFill>
        <p:spPr bwMode="auto">
          <a:xfrm>
            <a:off x="2438401" y="3962400"/>
            <a:ext cx="4267200" cy="2133600"/>
          </a:xfrm>
          <a:prstGeom prst="rect">
            <a:avLst/>
          </a:prstGeom>
          <a:noFill/>
          <a:ln w="9525">
            <a:noFill/>
            <a:miter lim="800000"/>
            <a:headEnd/>
            <a:tailEnd/>
          </a:ln>
        </p:spPr>
      </p:pic>
      <p:pic>
        <p:nvPicPr>
          <p:cNvPr id="203779" name="Picture 3" descr="I:\DEPTCOMM\Zamcomm\Jody\ChartsEPS\44copy.jpg"/>
          <p:cNvPicPr>
            <a:picLocks noChangeAspect="1" noChangeArrowheads="1"/>
          </p:cNvPicPr>
          <p:nvPr/>
        </p:nvPicPr>
        <p:blipFill>
          <a:blip r:embed="rId4" cstate="print"/>
          <a:srcRect/>
          <a:stretch>
            <a:fillRect/>
          </a:stretch>
        </p:blipFill>
        <p:spPr bwMode="auto">
          <a:xfrm>
            <a:off x="-4419600" y="1066801"/>
            <a:ext cx="4343400" cy="4495800"/>
          </a:xfrm>
          <a:prstGeom prst="rect">
            <a:avLst/>
          </a:prstGeom>
          <a:noFill/>
          <a:ln w="9525">
            <a:noFill/>
            <a:miter lim="800000"/>
            <a:headEnd/>
            <a:tailEnd/>
          </a:ln>
        </p:spPr>
      </p:pic>
      <p:sp>
        <p:nvSpPr>
          <p:cNvPr id="203780" name="Title 1"/>
          <p:cNvSpPr>
            <a:spLocks noGrp="1"/>
          </p:cNvSpPr>
          <p:nvPr>
            <p:ph type="title" idx="4294967295"/>
          </p:nvPr>
        </p:nvSpPr>
        <p:spPr>
          <a:xfrm>
            <a:off x="0" y="152400"/>
            <a:ext cx="9144000" cy="914400"/>
          </a:xfrm>
        </p:spPr>
        <p:txBody>
          <a:bodyPr/>
          <a:lstStyle/>
          <a:p>
            <a:pPr eaLnBrk="1" hangingPunct="1"/>
            <a:r>
              <a:rPr lang="en-US" altLang="en-US" sz="3600">
                <a:solidFill>
                  <a:schemeClr val="bg1"/>
                </a:solidFill>
                <a:latin typeface="SimSun" pitchFamily="2" charset="-122"/>
                <a:ea typeface="SimSun" pitchFamily="2" charset="-122"/>
                <a:cs typeface="Arial" pitchFamily="34" charset="0"/>
              </a:rPr>
              <a:t>诺斯底主义的重要组成部分</a:t>
            </a:r>
            <a:endParaRPr lang="en-US" sz="3600">
              <a:solidFill>
                <a:schemeClr val="bg1"/>
              </a:solidFill>
              <a:latin typeface="SimSun" pitchFamily="2" charset="-122"/>
              <a:ea typeface="SimSun" pitchFamily="2" charset="-122"/>
              <a:cs typeface="Arial" pitchFamily="34" charset="0"/>
            </a:endParaRPr>
          </a:p>
        </p:txBody>
      </p:sp>
      <p:sp>
        <p:nvSpPr>
          <p:cNvPr id="203781"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 (Grand Rapids: Zondervan, 2001)</a:t>
            </a:r>
          </a:p>
        </p:txBody>
      </p:sp>
      <p:sp>
        <p:nvSpPr>
          <p:cNvPr id="203782" name="TextBox 7"/>
          <p:cNvSpPr txBox="1">
            <a:spLocks noChangeArrowheads="1"/>
          </p:cNvSpPr>
          <p:nvPr/>
        </p:nvSpPr>
        <p:spPr bwMode="auto">
          <a:xfrm>
            <a:off x="1714500" y="4114803"/>
            <a:ext cx="1409700" cy="523875"/>
          </a:xfrm>
          <a:prstGeom prst="rect">
            <a:avLst/>
          </a:prstGeom>
          <a:noFill/>
          <a:ln w="9525">
            <a:noFill/>
            <a:miter lim="800000"/>
            <a:headEnd/>
            <a:tailEnd/>
          </a:ln>
        </p:spPr>
        <p:txBody>
          <a:bodyPr lIns="91425" tIns="45713" rIns="91425" bIns="45713">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世界</a:t>
            </a:r>
          </a:p>
        </p:txBody>
      </p:sp>
      <p:sp>
        <p:nvSpPr>
          <p:cNvPr id="10" name="TextBox 9"/>
          <p:cNvSpPr txBox="1">
            <a:spLocks noChangeArrowheads="1"/>
          </p:cNvSpPr>
          <p:nvPr/>
        </p:nvSpPr>
        <p:spPr bwMode="auto">
          <a:xfrm>
            <a:off x="3505200" y="3590928"/>
            <a:ext cx="2209800" cy="523875"/>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造物主</a:t>
            </a:r>
          </a:p>
        </p:txBody>
      </p:sp>
      <p:sp>
        <p:nvSpPr>
          <p:cNvPr id="203784" name="TextBox 10"/>
          <p:cNvSpPr txBox="1">
            <a:spLocks noChangeArrowheads="1"/>
          </p:cNvSpPr>
          <p:nvPr/>
        </p:nvSpPr>
        <p:spPr bwMode="auto">
          <a:xfrm>
            <a:off x="3962400" y="6248401"/>
            <a:ext cx="1143000" cy="33813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44</a:t>
            </a:r>
          </a:p>
        </p:txBody>
      </p:sp>
      <p:sp>
        <p:nvSpPr>
          <p:cNvPr id="203785" name="TextBox 11"/>
          <p:cNvSpPr txBox="1">
            <a:spLocks noChangeArrowheads="1"/>
          </p:cNvSpPr>
          <p:nvPr/>
        </p:nvSpPr>
        <p:spPr bwMode="auto">
          <a:xfrm>
            <a:off x="6019800" y="4114803"/>
            <a:ext cx="1409700" cy="523875"/>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人</a:t>
            </a:r>
          </a:p>
        </p:txBody>
      </p:sp>
      <p:sp>
        <p:nvSpPr>
          <p:cNvPr id="14" name="TextBox 13"/>
          <p:cNvSpPr txBox="1">
            <a:spLocks noChangeArrowheads="1"/>
          </p:cNvSpPr>
          <p:nvPr/>
        </p:nvSpPr>
        <p:spPr bwMode="auto">
          <a:xfrm>
            <a:off x="611188" y="1636716"/>
            <a:ext cx="3816350"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(1) 二元论</a:t>
            </a:r>
          </a:p>
        </p:txBody>
      </p:sp>
      <p:sp>
        <p:nvSpPr>
          <p:cNvPr id="16" name="TextBox 15"/>
          <p:cNvSpPr txBox="1">
            <a:spLocks noChangeArrowheads="1"/>
          </p:cNvSpPr>
          <p:nvPr/>
        </p:nvSpPr>
        <p:spPr bwMode="auto">
          <a:xfrm>
            <a:off x="611191" y="2132016"/>
            <a:ext cx="4103687"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(2) 放射物</a:t>
            </a:r>
          </a:p>
        </p:txBody>
      </p:sp>
      <p:sp>
        <p:nvSpPr>
          <p:cNvPr id="17" name="TextBox 16"/>
          <p:cNvSpPr txBox="1">
            <a:spLocks noChangeArrowheads="1"/>
          </p:cNvSpPr>
          <p:nvPr/>
        </p:nvSpPr>
        <p:spPr bwMode="auto">
          <a:xfrm>
            <a:off x="611189" y="2627316"/>
            <a:ext cx="4441825"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(3) 知识</a:t>
            </a:r>
          </a:p>
        </p:txBody>
      </p:sp>
      <p:sp>
        <p:nvSpPr>
          <p:cNvPr id="203789" name="TextBox 12"/>
          <p:cNvSpPr txBox="1">
            <a:spLocks noChangeAspect="1"/>
          </p:cNvSpPr>
          <p:nvPr/>
        </p:nvSpPr>
        <p:spPr bwMode="auto">
          <a:xfrm>
            <a:off x="4495800" y="1281113"/>
            <a:ext cx="3886200" cy="1755775"/>
          </a:xfrm>
          <a:prstGeom prst="rect">
            <a:avLst/>
          </a:prstGeom>
          <a:noFill/>
          <a:ln w="9525">
            <a:noFill/>
            <a:miter lim="800000"/>
            <a:headEnd/>
            <a:tailEnd/>
          </a:ln>
        </p:spPr>
        <p:txBody>
          <a:bodyPr lIns="91425" tIns="45713" rIns="91425" bIns="45713"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神</a:t>
            </a:r>
            <a:b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br>
            <a: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（纯洁的灵）</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sp>
        <p:nvSpPr>
          <p:cNvPr id="153614" name="Text Box 7"/>
          <p:cNvSpPr txBox="1">
            <a:spLocks noChangeArrowheads="1"/>
          </p:cNvSpPr>
          <p:nvPr/>
        </p:nvSpPr>
        <p:spPr bwMode="auto">
          <a:xfrm>
            <a:off x="8243888" y="1"/>
            <a:ext cx="885825"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153b</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3321757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altLang="en-US" sz="3600" dirty="0">
                <a:solidFill>
                  <a:srgbClr val="FFFFFF"/>
                </a:solidFill>
                <a:effectLst>
                  <a:outerShdw blurRad="38100" dist="38100" dir="2700000" algn="tl">
                    <a:srgbClr val="000000"/>
                  </a:outerShdw>
                </a:effectLst>
                <a:latin typeface="SimSun" charset="0"/>
                <a:ea typeface="SimSun" charset="0"/>
                <a:cs typeface="SimSun" charset="0"/>
              </a:rPr>
              <a:t>诺斯底主义对于救赎的概念</a:t>
            </a:r>
            <a:endParaRPr lang="en-US" altLang="en-US" sz="3600" dirty="0">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6" name="TextBox 5"/>
          <p:cNvSpPr txBox="1">
            <a:spLocks noChangeArrowheads="1"/>
          </p:cNvSpPr>
          <p:nvPr/>
        </p:nvSpPr>
        <p:spPr bwMode="auto">
          <a:xfrm>
            <a:off x="5264150" y="11430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灵</a:t>
            </a:r>
          </a:p>
        </p:txBody>
      </p:sp>
      <p:sp>
        <p:nvSpPr>
          <p:cNvPr id="8" name="TextBox 7"/>
          <p:cNvSpPr txBox="1">
            <a:spLocks noChangeArrowheads="1"/>
          </p:cNvSpPr>
          <p:nvPr/>
        </p:nvSpPr>
        <p:spPr bwMode="auto">
          <a:xfrm>
            <a:off x="5264150" y="16002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魂</a:t>
            </a:r>
          </a:p>
        </p:txBody>
      </p:sp>
      <p:sp>
        <p:nvSpPr>
          <p:cNvPr id="9" name="TextBox 8"/>
          <p:cNvSpPr txBox="1">
            <a:spLocks noChangeArrowheads="1"/>
          </p:cNvSpPr>
          <p:nvPr/>
        </p:nvSpPr>
        <p:spPr bwMode="auto">
          <a:xfrm>
            <a:off x="5264150" y="19812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肌体</a:t>
            </a:r>
          </a:p>
        </p:txBody>
      </p:sp>
      <p:sp>
        <p:nvSpPr>
          <p:cNvPr id="11" name="TextBox 10"/>
          <p:cNvSpPr txBox="1">
            <a:spLocks noChangeAspect="1"/>
          </p:cNvSpPr>
          <p:nvPr/>
        </p:nvSpPr>
        <p:spPr>
          <a:xfrm>
            <a:off x="1600200" y="1653459"/>
            <a:ext cx="1856998" cy="2246769"/>
          </a:xfrm>
          <a:prstGeom prst="rect">
            <a:avLst/>
          </a:prstGeom>
          <a:solidFill>
            <a:srgbClr val="FFFFFF"/>
          </a:solidFill>
          <a:effectLst>
            <a:glow rad="228600">
              <a:schemeClr val="accent1">
                <a:satMod val="175000"/>
                <a:alpha val="40000"/>
              </a:schemeClr>
            </a:glow>
          </a:effectLst>
        </p:spPr>
        <p:txBody>
          <a:bodyPr lIns="91425" tIns="45713" rIns="91425" bIns="45713"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rPr>
              <a:t>至高的神</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rPr>
              <a:t>“好的”</a:t>
            </a: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p:txBody>
      </p:sp>
      <p:grpSp>
        <p:nvGrpSpPr>
          <p:cNvPr id="3" name="Group 19462"/>
          <p:cNvGrpSpPr>
            <a:grpSpLocks/>
          </p:cNvGrpSpPr>
          <p:nvPr/>
        </p:nvGrpSpPr>
        <p:grpSpPr bwMode="auto">
          <a:xfrm>
            <a:off x="3608388" y="1219201"/>
            <a:ext cx="1600200" cy="762000"/>
            <a:chOff x="3608078" y="1219200"/>
            <a:chExt cx="1600200" cy="762000"/>
          </a:xfrm>
        </p:grpSpPr>
        <p:sp>
          <p:nvSpPr>
            <p:cNvPr id="13" name="Notched Right Arrow 12"/>
            <p:cNvSpPr>
              <a:spLocks noChangeArrowheads="1"/>
            </p:cNvSpPr>
            <p:nvPr/>
          </p:nvSpPr>
          <p:spPr bwMode="auto">
            <a:xfrm rot="10800000">
              <a:off x="3608078" y="12192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04827" name="TextBox 14"/>
            <p:cNvSpPr txBox="1">
              <a:spLocks noChangeArrowheads="1"/>
            </p:cNvSpPr>
            <p:nvPr/>
          </p:nvSpPr>
          <p:spPr bwMode="auto">
            <a:xfrm>
              <a:off x="3886200" y="1371600"/>
              <a:ext cx="990600" cy="400110"/>
            </a:xfrm>
            <a:prstGeom prst="rect">
              <a:avLst/>
            </a:prstGeom>
            <a:noFill/>
            <a:ln w="9525">
              <a:noFill/>
              <a:miter lim="800000"/>
              <a:headEnd/>
              <a:tailEn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mic Sans MS" pitchFamily="66" charset="0"/>
                  <a:ea typeface="ＭＳ Ｐゴシック"/>
                  <a:cs typeface="Arial" pitchFamily="34" charset="0"/>
                </a:rPr>
                <a:t>灵知</a:t>
              </a:r>
            </a:p>
          </p:txBody>
        </p:sp>
      </p:grpSp>
      <p:sp>
        <p:nvSpPr>
          <p:cNvPr id="16" name="TextBox 15"/>
          <p:cNvSpPr txBox="1">
            <a:spLocks noChangeArrowheads="1"/>
          </p:cNvSpPr>
          <p:nvPr/>
        </p:nvSpPr>
        <p:spPr bwMode="auto">
          <a:xfrm>
            <a:off x="2133600" y="5772150"/>
            <a:ext cx="15240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造物主</a:t>
            </a:r>
          </a:p>
        </p:txBody>
      </p:sp>
      <p:sp>
        <p:nvSpPr>
          <p:cNvPr id="204812" name="TextBox 16"/>
          <p:cNvSpPr txBox="1">
            <a:spLocks noChangeArrowheads="1"/>
          </p:cNvSpPr>
          <p:nvPr/>
        </p:nvSpPr>
        <p:spPr bwMode="auto">
          <a:xfrm>
            <a:off x="3962400" y="6215063"/>
            <a:ext cx="1143000" cy="338137"/>
          </a:xfrm>
          <a:prstGeom prst="rect">
            <a:avLst/>
          </a:prstGeom>
          <a:solidFill>
            <a:srgbClr val="000000"/>
          </a:solid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45</a:t>
            </a:r>
          </a:p>
        </p:txBody>
      </p:sp>
      <p:pic>
        <p:nvPicPr>
          <p:cNvPr id="204813" name="Picture 17" descr="earth middle east.jpg"/>
          <p:cNvPicPr>
            <a:picLocks noChangeAspect="1"/>
          </p:cNvPicPr>
          <p:nvPr/>
        </p:nvPicPr>
        <p:blipFill>
          <a:blip r:embed="rId3" cstate="print"/>
          <a:srcRect/>
          <a:stretch>
            <a:fillRect/>
          </a:stretch>
        </p:blipFill>
        <p:spPr bwMode="auto">
          <a:xfrm>
            <a:off x="4876801" y="3505201"/>
            <a:ext cx="2819400" cy="2819400"/>
          </a:xfrm>
          <a:prstGeom prst="rect">
            <a:avLst/>
          </a:prstGeom>
          <a:noFill/>
          <a:ln w="9525">
            <a:noFill/>
            <a:miter lim="800000"/>
            <a:headEnd/>
            <a:tailEnd/>
          </a:ln>
        </p:spPr>
      </p:pic>
      <p:sp>
        <p:nvSpPr>
          <p:cNvPr id="19" name="Notched Right Arrow 18"/>
          <p:cNvSpPr>
            <a:spLocks noChangeArrowheads="1"/>
          </p:cNvSpPr>
          <p:nvPr/>
        </p:nvSpPr>
        <p:spPr bwMode="auto">
          <a:xfrm rot="5400000">
            <a:off x="1638300" y="46101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2" name="Bent Arrow 21"/>
          <p:cNvSpPr>
            <a:spLocks/>
          </p:cNvSpPr>
          <p:nvPr/>
        </p:nvSpPr>
        <p:spPr bwMode="auto">
          <a:xfrm>
            <a:off x="3200400" y="4267200"/>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a:cs typeface="+mn-cs"/>
            </a:endParaRPr>
          </a:p>
        </p:txBody>
      </p:sp>
      <p:sp>
        <p:nvSpPr>
          <p:cNvPr id="24" name="Bent Arrow 23"/>
          <p:cNvSpPr>
            <a:spLocks/>
          </p:cNvSpPr>
          <p:nvPr/>
        </p:nvSpPr>
        <p:spPr bwMode="auto">
          <a:xfrm rot="3599752" flipV="1">
            <a:off x="4135438" y="2492375"/>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a:cs typeface="+mn-cs"/>
            </a:endParaRPr>
          </a:p>
        </p:txBody>
      </p:sp>
      <p:pic>
        <p:nvPicPr>
          <p:cNvPr id="204817" name="Picture 3" descr="I:\DEPTCOMM\Zamcomm\Jody\ChartsEPS\45 copy.jpg"/>
          <p:cNvPicPr>
            <a:picLocks noChangeAspect="1" noChangeArrowheads="1"/>
          </p:cNvPicPr>
          <p:nvPr/>
        </p:nvPicPr>
        <p:blipFill>
          <a:blip r:embed="rId4" cstate="print"/>
          <a:srcRect l="1770" r="1631"/>
          <a:stretch>
            <a:fillRect/>
          </a:stretch>
        </p:blipFill>
        <p:spPr bwMode="auto">
          <a:xfrm>
            <a:off x="-4267200" y="1447800"/>
            <a:ext cx="4089400" cy="4343400"/>
          </a:xfrm>
          <a:prstGeom prst="rect">
            <a:avLst/>
          </a:prstGeom>
          <a:solidFill>
            <a:schemeClr val="tx1"/>
          </a:solidFill>
          <a:ln w="9525">
            <a:noFill/>
            <a:miter lim="800000"/>
            <a:headEnd/>
            <a:tailEnd/>
          </a:ln>
        </p:spPr>
      </p:pic>
      <p:grpSp>
        <p:nvGrpSpPr>
          <p:cNvPr id="4" name="Group 19461"/>
          <p:cNvGrpSpPr>
            <a:grpSpLocks/>
          </p:cNvGrpSpPr>
          <p:nvPr/>
        </p:nvGrpSpPr>
        <p:grpSpPr bwMode="auto">
          <a:xfrm>
            <a:off x="6254750" y="1219201"/>
            <a:ext cx="1517650" cy="2076461"/>
            <a:chOff x="6255048" y="1219200"/>
            <a:chExt cx="1517352" cy="2076522"/>
          </a:xfrm>
        </p:grpSpPr>
        <p:sp>
          <p:nvSpPr>
            <p:cNvPr id="204824" name="TextBox 9"/>
            <p:cNvSpPr txBox="1">
              <a:spLocks noChangeArrowheads="1"/>
            </p:cNvSpPr>
            <p:nvPr/>
          </p:nvSpPr>
          <p:spPr bwMode="auto">
            <a:xfrm>
              <a:off x="6477000" y="2895600"/>
              <a:ext cx="838200" cy="40012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人</a:t>
              </a:r>
            </a:p>
          </p:txBody>
        </p:sp>
        <p:pic>
          <p:nvPicPr>
            <p:cNvPr id="204825" name="Picture 22" descr="rev 17 man brazos-abiertos.jpg"/>
            <p:cNvPicPr>
              <a:picLocks noChangeAspect="1"/>
            </p:cNvPicPr>
            <p:nvPr/>
          </p:nvPicPr>
          <p:blipFill>
            <a:blip r:embed="rId5" cstate="print">
              <a:grayscl/>
              <a:biLevel thresh="50000"/>
            </a:blip>
            <a:srcRect/>
            <a:stretch>
              <a:fillRect/>
            </a:stretch>
          </p:blipFill>
          <p:spPr bwMode="auto">
            <a:xfrm>
              <a:off x="6255048" y="1219200"/>
              <a:ext cx="1517352" cy="1752600"/>
            </a:xfrm>
            <a:prstGeom prst="rect">
              <a:avLst/>
            </a:prstGeom>
            <a:noFill/>
            <a:ln w="9525">
              <a:noFill/>
              <a:miter lim="800000"/>
              <a:headEnd/>
              <a:tailEnd/>
            </a:ln>
          </p:spPr>
        </p:pic>
      </p:grpSp>
      <p:cxnSp>
        <p:nvCxnSpPr>
          <p:cNvPr id="28" name="Straight Connector 27"/>
          <p:cNvCxnSpPr>
            <a:cxnSpLocks noChangeShapeType="1"/>
          </p:cNvCxnSpPr>
          <p:nvPr/>
        </p:nvCxnSpPr>
        <p:spPr bwMode="auto">
          <a:xfrm>
            <a:off x="5264150" y="1600200"/>
            <a:ext cx="914400" cy="0"/>
          </a:xfrm>
          <a:prstGeom prst="line">
            <a:avLst/>
          </a:prstGeom>
          <a:noFill/>
          <a:ln w="25400">
            <a:solidFill>
              <a:srgbClr val="FFFFFF"/>
            </a:solidFill>
            <a:round/>
            <a:headEnd/>
            <a:tailEnd/>
          </a:ln>
          <a:effectLst>
            <a:outerShdw blurRad="40000" dist="20000" dir="5400000" rotWithShape="0">
              <a:srgbClr val="000000">
                <a:alpha val="37999"/>
              </a:srgbClr>
            </a:outerShdw>
          </a:effectLst>
        </p:spPr>
      </p:cxnSp>
      <p:cxnSp>
        <p:nvCxnSpPr>
          <p:cNvPr id="31" name="Straight Arrow Connector 30"/>
          <p:cNvCxnSpPr>
            <a:cxnSpLocks noChangeShapeType="1"/>
          </p:cNvCxnSpPr>
          <p:nvPr/>
        </p:nvCxnSpPr>
        <p:spPr bwMode="auto">
          <a:xfrm>
            <a:off x="6026151" y="1371600"/>
            <a:ext cx="762000" cy="228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5" name="Straight Arrow Connector 34"/>
          <p:cNvCxnSpPr>
            <a:cxnSpLocks noChangeShapeType="1"/>
          </p:cNvCxnSpPr>
          <p:nvPr/>
        </p:nvCxnSpPr>
        <p:spPr bwMode="auto">
          <a:xfrm flipV="1">
            <a:off x="6026150" y="1828800"/>
            <a:ext cx="83820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19461" name="Oval 19460"/>
          <p:cNvSpPr>
            <a:spLocks noChangeArrowheads="1"/>
          </p:cNvSpPr>
          <p:nvPr/>
        </p:nvSpPr>
        <p:spPr bwMode="auto">
          <a:xfrm>
            <a:off x="6788150" y="1524000"/>
            <a:ext cx="228600" cy="2286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5464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153c</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256634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以弗所</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p>
        </p:txBody>
      </p:sp>
      <p:sp>
        <p:nvSpPr>
          <p:cNvPr id="11" name="TextBox 10"/>
          <p:cNvSpPr txBox="1"/>
          <p:nvPr/>
        </p:nvSpPr>
        <p:spPr>
          <a:xfrm>
            <a:off x="3621088" y="4479925"/>
            <a:ext cx="2390775"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非拉铁非</a:t>
            </a:r>
          </a:p>
        </p:txBody>
      </p:sp>
      <p:sp>
        <p:nvSpPr>
          <p:cNvPr id="12" name="TextBox 11"/>
          <p:cNvSpPr txBox="1"/>
          <p:nvPr/>
        </p:nvSpPr>
        <p:spPr>
          <a:xfrm>
            <a:off x="2987675" y="3644900"/>
            <a:ext cx="1671638"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a:t>
            </a:r>
          </a:p>
        </p:txBody>
      </p:sp>
      <p:sp>
        <p:nvSpPr>
          <p:cNvPr id="13" name="TextBox 12"/>
          <p:cNvSpPr txBox="1"/>
          <p:nvPr/>
        </p:nvSpPr>
        <p:spPr>
          <a:xfrm>
            <a:off x="2268538" y="2565400"/>
            <a:ext cx="1885950"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14" name="TextBox 13"/>
          <p:cNvSpPr txBox="1"/>
          <p:nvPr/>
        </p:nvSpPr>
        <p:spPr>
          <a:xfrm>
            <a:off x="827088" y="3933825"/>
            <a:ext cx="1887537"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7657" name="Text Box 9"/>
          <p:cNvSpPr txBox="1">
            <a:spLocks noChangeArrowheads="1"/>
          </p:cNvSpPr>
          <p:nvPr/>
        </p:nvSpPr>
        <p:spPr bwMode="auto">
          <a:xfrm>
            <a:off x="3924300" y="995363"/>
            <a:ext cx="4968875" cy="1077218"/>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rPr>
              <a:t>一封由年迈的约翰在以弗所寄出的普通书信</a:t>
            </a: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4" name="TextBox 23"/>
          <p:cNvSpPr txBox="1"/>
          <p:nvPr/>
        </p:nvSpPr>
        <p:spPr>
          <a:xfrm>
            <a:off x="900113" y="1916113"/>
            <a:ext cx="1885950" cy="461665"/>
          </a:xfrm>
          <a:prstGeom prst="rect">
            <a:avLst/>
          </a:prstGeom>
          <a:noFill/>
        </p:spPr>
        <p:txBody>
          <a:bodyPr>
            <a:spAutoFit/>
          </a:bodyPr>
          <a:lstStyle/>
          <a:p>
            <a:pPr algn="r">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zh-CN" altLang="en-US" sz="3600" b="1" dirty="0">
                <a:solidFill>
                  <a:schemeClr val="bg1"/>
                </a:solidFill>
                <a:latin typeface="Arial" charset="0"/>
                <a:ea typeface="ＭＳ Ｐゴシック" charset="0"/>
                <a:cs typeface="Arial" charset="0"/>
              </a:rPr>
              <a:t>原始</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目的地</a:t>
            </a:r>
            <a:endParaRPr lang="en-US" sz="3600" b="1" dirty="0">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291</a:t>
            </a:r>
          </a:p>
        </p:txBody>
      </p:sp>
    </p:spTree>
    <p:extLst>
      <p:ext uri="{BB962C8B-B14F-4D97-AF65-F5344CB8AC3E}">
        <p14:creationId xmlns:p14="http://schemas.microsoft.com/office/powerpoint/2010/main" val="1186776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2000">
                <a:effectLst>
                  <a:outerShdw blurRad="38100" dist="38100" dir="2700000" algn="tl">
                    <a:srgbClr val="FFFFFF"/>
                  </a:outerShdw>
                </a:effectLst>
                <a:latin typeface="MS PGothic" pitchFamily="34" charset="-128"/>
              </a:rPr>
              <a:t>“直 到 地 极</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使</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徒</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行</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传</a:t>
            </a:r>
            <a:r>
              <a:rPr lang="en-US" altLang="ja-JP" sz="2000">
                <a:effectLst>
                  <a:outerShdw blurRad="38100" dist="38100" dir="2700000" algn="tl">
                    <a:srgbClr val="FFFFFF"/>
                  </a:outerShdw>
                </a:effectLst>
                <a:latin typeface="MS PGothic" pitchFamily="34" charset="-128"/>
              </a:rPr>
              <a:t> 1:8</a:t>
            </a:r>
            <a:r>
              <a:rPr lang="en-US" altLang="ja-JP" sz="2000">
                <a:effectLst>
                  <a:outerShdw blurRad="38100" dist="38100" dir="2700000" algn="tl">
                    <a:srgbClr val="FFFFFF"/>
                  </a:outerShdw>
                </a:effectLst>
              </a:rPr>
              <a:t>)</a:t>
            </a:r>
          </a:p>
          <a:p>
            <a:pPr eaLnBrk="1" hangingPunct="1"/>
            <a:r>
              <a:rPr lang="en-US" altLang="en-US" sz="1200">
                <a:solidFill>
                  <a:srgbClr val="000000"/>
                </a:solidFill>
                <a:effectLst>
                  <a:outerShdw blurRad="38100" dist="38100" dir="2700000" algn="tl">
                    <a:srgbClr val="FFFFFF"/>
                  </a:outerShdw>
                </a:effectLst>
              </a:rPr>
              <a:t>使 徒  </a:t>
            </a:r>
            <a:r>
              <a:rPr lang="en-US" altLang="en-US" sz="2000" b="1">
                <a:solidFill>
                  <a:srgbClr val="000000"/>
                </a:solidFill>
                <a:effectLst>
                  <a:outerShdw blurRad="38100" dist="38100" dir="2700000" algn="tl">
                    <a:srgbClr val="FFFFFF"/>
                  </a:outerShdw>
                </a:effectLst>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198688"/>
            <a:ext cx="990600" cy="11541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sz="1800">
                <a:solidFill>
                  <a:srgbClr val="000000"/>
                </a:solidFill>
                <a:latin typeface="Arial Narrow" pitchFamily="34" charset="0"/>
              </a:rPr>
              <a:t>1</a:t>
            </a:r>
            <a:br>
              <a:rPr lang="en-US" altLang="en-US" sz="1800">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sz="1800">
                <a:solidFill>
                  <a:srgbClr val="000404"/>
                </a:solidFill>
                <a:latin typeface="Arial Narrow" pitchFamily="34" charset="0"/>
              </a:rPr>
              <a:t>3</a:t>
            </a:r>
            <a:br>
              <a:rPr lang="en-US" altLang="en-US" sz="1800">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257800" y="2119313"/>
            <a:ext cx="1066800" cy="1216025"/>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sz="1800">
                <a:solidFill>
                  <a:srgbClr val="FFFFFF"/>
                </a:solidFill>
                <a:latin typeface="Arial Narrow" pitchFamily="34" charset="0"/>
              </a:rPr>
              <a:t>1</a:t>
            </a:r>
            <a:br>
              <a:rPr lang="en-US" altLang="en-US" sz="1800">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151063"/>
            <a:ext cx="1066800" cy="118427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sz="1800">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sz="1800">
                <a:solidFill>
                  <a:srgbClr val="000000"/>
                </a:solidFill>
                <a:latin typeface="Arial Narrow" pitchFamily="34" charset="0"/>
              </a:rPr>
              <a:t>4</a:t>
            </a:r>
            <a:br>
              <a:rPr lang="en-US" altLang="en-US" sz="1800">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4000" b="1">
                <a:solidFill>
                  <a:schemeClr val="bg1"/>
                </a:solidFill>
                <a:latin typeface="MS Gothic" pitchFamily="49" charset="-128"/>
                <a:ea typeface="MS Gothic" pitchFamily="49" charset="-128"/>
              </a:rPr>
              <a:t>新约</a:t>
            </a:r>
            <a:r>
              <a:rPr lang="zh-CN" altLang="en-US" sz="4000" b="1">
                <a:solidFill>
                  <a:schemeClr val="bg1"/>
                </a:solidFill>
                <a:latin typeface="MS Gothic" pitchFamily="49" charset="-128"/>
                <a:ea typeface="MS Gothic" pitchFamily="49" charset="-128"/>
              </a:rPr>
              <a:t>综览</a:t>
            </a:r>
            <a:r>
              <a:rPr lang="en-US" altLang="ja-JP" sz="4000" b="1">
                <a:solidFill>
                  <a:schemeClr val="bg1"/>
                </a:solidFill>
                <a:effectLst>
                  <a:outerShdw blurRad="38100" dist="38100" dir="2700000" algn="tl">
                    <a:srgbClr val="000000"/>
                  </a:outerShdw>
                </a:effectLst>
                <a:latin typeface="MS Gothic" pitchFamily="49" charset="-128"/>
                <a:ea typeface="MS Gothic" pitchFamily="49" charset="-128"/>
              </a:rPr>
              <a:t>(</a:t>
            </a:r>
            <a:r>
              <a:rPr lang="zh-CN" altLang="en-US" sz="4000">
                <a:solidFill>
                  <a:schemeClr val="bg1"/>
                </a:solidFill>
                <a:latin typeface="Arial Narrow" pitchFamily="34" charset="0"/>
                <a:cs typeface="Times New Roman" pitchFamily="18" charset="0"/>
              </a:rPr>
              <a:t>普通书信</a:t>
            </a:r>
            <a:r>
              <a:rPr lang="en-US" altLang="zh-CN" sz="4000">
                <a:solidFill>
                  <a:schemeClr val="bg1"/>
                </a:solidFill>
                <a:latin typeface="Arial Narrow" pitchFamily="34" charset="0"/>
                <a:cs typeface="Times New Roman" pitchFamily="18" charset="0"/>
              </a:rPr>
              <a:t> + </a:t>
            </a:r>
            <a:r>
              <a:rPr lang="en-US" altLang="en-US" sz="4000">
                <a:solidFill>
                  <a:schemeClr val="bg1"/>
                </a:solidFill>
                <a:effectLst>
                  <a:outerShdw blurRad="38100" dist="38100" dir="2700000" algn="tl">
                    <a:srgbClr val="000000"/>
                  </a:outerShdw>
                </a:effectLst>
                <a:latin typeface="SimSun" pitchFamily="2" charset="-122"/>
                <a:ea typeface="SimSun" pitchFamily="2" charset="-122"/>
              </a:rPr>
              <a:t>关键</a:t>
            </a:r>
            <a:r>
              <a:rPr lang="zh-CN" altLang="en-US" sz="4000">
                <a:solidFill>
                  <a:schemeClr val="bg1"/>
                </a:solidFill>
                <a:effectLst>
                  <a:outerShdw blurRad="38100" dist="38100" dir="2700000" algn="tl">
                    <a:srgbClr val="000000"/>
                  </a:outerShdw>
                </a:effectLst>
                <a:latin typeface="SimSun" pitchFamily="2" charset="-122"/>
                <a:ea typeface="SimSun" pitchFamily="2" charset="-122"/>
              </a:rPr>
              <a:t>字</a:t>
            </a:r>
            <a:r>
              <a:rPr lang="en-US" altLang="zh-CN" sz="4000" b="1">
                <a:solidFill>
                  <a:schemeClr val="bg1"/>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chemeClr val="bg1"/>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保罗书信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类别</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198688"/>
            <a:ext cx="990600" cy="11541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sz="1800">
                <a:solidFill>
                  <a:srgbClr val="000000"/>
                </a:solidFill>
                <a:latin typeface="Arial Narrow" pitchFamily="34" charset="0"/>
              </a:rPr>
              <a:t>2</a:t>
            </a:r>
            <a:br>
              <a:rPr lang="en-US" altLang="en-US" sz="1800">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217602" y="2201352"/>
            <a:ext cx="8575292"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约翰一书双重的主题，顺服</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(1:1–2:29; 5:4-21)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及爱</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最好体现出基督的国度在我们生命中正面的影响。</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290</a:t>
            </a: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687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和提供救世的</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保证</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(5:13) </a:t>
            </a:r>
          </a:p>
          <a:p>
            <a:pPr marL="419100" indent="-419100">
              <a:buFont typeface="Wingdings" charset="2"/>
              <a:buAutoNum type="arabicPeriod"/>
              <a:defRPr/>
            </a:pPr>
            <a:endPar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这个五重目的使这本书</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不容易以一个主材或目的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也难以概述</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特别是主题的重叠性。 </a:t>
            </a:r>
          </a:p>
          <a:p>
            <a:pPr marL="419100" indent="-419100">
              <a:buFont typeface="Wingdings" charset="2"/>
              <a:buChar char="Ø"/>
              <a:defRPr/>
            </a:pPr>
            <a:endPar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但是</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看起来守纪是最笼统的一个主题</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特别是被展示在</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爱</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其他人方面</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它</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包含了所有</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上述目的。 </a:t>
            </a:r>
          </a:p>
          <a:p>
            <a:pPr marL="419100" indent="-419100">
              <a:buFont typeface="Wingdings" charset="2"/>
              <a:buChar char="Ø"/>
              <a:defRPr/>
            </a:pPr>
            <a:endPar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守纪的好处有许多</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但</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最直接的好处</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是爱可以</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保护</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和免受早期的相信神秘直觉论。</a:t>
            </a:r>
          </a:p>
          <a:p>
            <a:pPr marL="419100" indent="-419100">
              <a:buFont typeface="Wingdings" charset="2"/>
              <a:buChar char="Ø"/>
              <a:defRPr/>
            </a:pPr>
            <a:endPar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57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9" name="Text Box 7"/>
          <p:cNvSpPr txBox="1">
            <a:spLocks noChangeArrowheads="1"/>
          </p:cNvSpPr>
          <p:nvPr/>
        </p:nvSpPr>
        <p:spPr bwMode="auto">
          <a:xfrm>
            <a:off x="8123410" y="228600"/>
            <a:ext cx="7521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以爱守纪来与早期的诺斯底主义交战</a:t>
                </a: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守纪的必要</a:t>
                </a: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爱的特征</a:t>
                </a: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守纪的好处</a:t>
                </a: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1–2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章</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基督的人性</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守纪的前提</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守纪的妨碍</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不犯罪</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不恨信徒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有慈心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对上帝有信心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服从使徒所教</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关心信徒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服从上帝的命令</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对世界的胜利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得救的保证</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祷告的教导</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从罪孽中解放</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对上帝的保真</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以弗所对小亞西亞的教会</a:t>
                </a: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公元</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85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至</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95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年间</a:t>
                </a: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41" name="Rectangle 2"/>
          <p:cNvSpPr txBox="1">
            <a:spLocks noChangeArrowheads="1"/>
          </p:cNvSpPr>
          <p:nvPr/>
        </p:nvSpPr>
        <p:spPr bwMode="auto">
          <a:xfrm>
            <a:off x="2286000" y="152400"/>
            <a:ext cx="4419600" cy="6096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01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68226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6350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165188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4666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论到太初就已经存在的生命之道，就是我们所听见，亲眼所看见，仔细观察过，亲手摸过的；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约翰一书</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1:1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7905387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57200" y="533400"/>
            <a:ext cx="8077200" cy="2514600"/>
          </a:xfrm>
          <a:prstGeom prst="downArrowCallout">
            <a:avLst>
              <a:gd name="adj1" fmla="val 80303"/>
              <a:gd name="adj2" fmla="val 80303"/>
              <a:gd name="adj3" fmla="val 16667"/>
              <a:gd name="adj4" fmla="val 66667"/>
            </a:avLst>
          </a:prstGeom>
          <a:solidFill>
            <a:schemeClr val="accent6">
              <a:lumMod val="50000"/>
            </a:schemeClr>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431107" name="Rectangle 3"/>
          <p:cNvSpPr>
            <a:spLocks noGrp="1" noRot="1" noChangeArrowheads="1"/>
          </p:cNvSpPr>
          <p:nvPr>
            <p:ph type="title"/>
          </p:nvPr>
        </p:nvSpPr>
        <p:spPr>
          <a:xfrm>
            <a:off x="301625" y="457200"/>
            <a:ext cx="8540750" cy="1143000"/>
          </a:xfrm>
          <a:effectLst>
            <a:outerShdw dist="107763" dir="13500000" algn="ctr" rotWithShape="0">
              <a:srgbClr val="000000"/>
            </a:outerShdw>
          </a:effectLst>
        </p:spPr>
        <p:txBody>
          <a:bodyPr/>
          <a:lstStyle/>
          <a:p>
            <a:pPr eaLnBrk="1" hangingPunct="1">
              <a:defRPr/>
            </a:pPr>
            <a:r>
              <a:rPr lang="zh-CN" altLang="en-US" b="1">
                <a:ea typeface="SimSun" pitchFamily="2" charset="-122"/>
              </a:rPr>
              <a:t>约翰（一）中的早期的诺斯替教</a:t>
            </a:r>
            <a:endParaRPr lang="zh-CN" altLang="en-US">
              <a:ea typeface="SimSun" pitchFamily="2" charset="-122"/>
            </a:endParaRPr>
          </a:p>
        </p:txBody>
      </p:sp>
      <p:sp>
        <p:nvSpPr>
          <p:cNvPr id="431108" name="Rectangle 4"/>
          <p:cNvSpPr>
            <a:spLocks noGrp="1" noRot="1" noChangeArrowheads="1"/>
          </p:cNvSpPr>
          <p:nvPr>
            <p:ph type="body" sz="half" idx="1"/>
          </p:nvPr>
        </p:nvSpPr>
        <p:spPr>
          <a:xfrm>
            <a:off x="76200" y="3151584"/>
            <a:ext cx="4267200" cy="3657600"/>
          </a:xfrm>
        </p:spPr>
        <p:txBody>
          <a:bodyPr/>
          <a:lstStyle/>
          <a:p>
            <a:pPr eaLnBrk="1" hangingPunct="1">
              <a:buFont typeface="Arial" pitchFamily="34" charset="0"/>
              <a:buNone/>
              <a:defRPr/>
            </a:pPr>
            <a:r>
              <a:rPr lang="zh-CN" altLang="en-US" u="sng">
                <a:ea typeface="SimSun" pitchFamily="2" charset="-122"/>
              </a:rPr>
              <a:t>幻影说诺斯替教 </a:t>
            </a:r>
          </a:p>
          <a:p>
            <a:pPr eaLnBrk="1" hangingPunct="1">
              <a:buFont typeface="Arial" pitchFamily="34" charset="0"/>
              <a:buNone/>
              <a:defRPr/>
            </a:pPr>
            <a:r>
              <a:rPr lang="zh-CN" altLang="en-US" b="1">
                <a:ea typeface="SimSun" pitchFamily="2" charset="-122"/>
              </a:rPr>
              <a:t>物质是恶魔</a:t>
            </a:r>
          </a:p>
          <a:p>
            <a:pPr eaLnBrk="1" hangingPunct="1">
              <a:buFont typeface="Arial" pitchFamily="34" charset="0"/>
              <a:buNone/>
              <a:defRPr/>
            </a:pPr>
            <a:r>
              <a:rPr lang="zh-CN" altLang="en-US" b="1">
                <a:ea typeface="SimSun" pitchFamily="2" charset="-122"/>
              </a:rPr>
              <a:t>贬低唯物主义</a:t>
            </a:r>
          </a:p>
          <a:p>
            <a:pPr eaLnBrk="1" hangingPunct="1">
              <a:buFont typeface="Arial" pitchFamily="34" charset="0"/>
              <a:buNone/>
              <a:defRPr/>
            </a:pPr>
            <a:r>
              <a:rPr lang="zh-CN" altLang="en-US" b="1">
                <a:ea typeface="SimSun" pitchFamily="2" charset="-122"/>
              </a:rPr>
              <a:t>不承认基督的博爱</a:t>
            </a:r>
          </a:p>
          <a:p>
            <a:pPr eaLnBrk="1" hangingPunct="1">
              <a:buFont typeface="Arial" pitchFamily="34" charset="0"/>
              <a:buNone/>
              <a:defRPr/>
            </a:pPr>
            <a:r>
              <a:rPr lang="zh-CN" altLang="en-US" b="1">
                <a:ea typeface="SimSun" pitchFamily="2" charset="-122"/>
              </a:rPr>
              <a:t>涉及耶稣 (1:1)</a:t>
            </a:r>
          </a:p>
          <a:p>
            <a:pPr eaLnBrk="1" hangingPunct="1">
              <a:buFont typeface="Arial" pitchFamily="34" charset="0"/>
              <a:buNone/>
              <a:defRPr/>
            </a:pPr>
            <a:r>
              <a:rPr lang="zh-CN" altLang="en-US" b="1">
                <a:ea typeface="SimSun" pitchFamily="2" charset="-122"/>
              </a:rPr>
              <a:t>禁欲主义</a:t>
            </a:r>
          </a:p>
          <a:p>
            <a:pPr eaLnBrk="1" hangingPunct="1">
              <a:buFont typeface="Arial" pitchFamily="34" charset="0"/>
              <a:buNone/>
              <a:defRPr/>
            </a:pPr>
            <a:r>
              <a:rPr lang="zh-CN" altLang="en-US" b="1">
                <a:ea typeface="SimSun" pitchFamily="2" charset="-122"/>
              </a:rPr>
              <a:t>道德败坏</a:t>
            </a:r>
          </a:p>
        </p:txBody>
      </p:sp>
      <p:sp>
        <p:nvSpPr>
          <p:cNvPr id="431109" name="Rectangle 5"/>
          <p:cNvSpPr>
            <a:spLocks noGrp="1" noRot="1" noChangeArrowheads="1"/>
          </p:cNvSpPr>
          <p:nvPr>
            <p:ph type="body" sz="half" idx="2"/>
          </p:nvPr>
        </p:nvSpPr>
        <p:spPr>
          <a:xfrm>
            <a:off x="4495800" y="3151584"/>
            <a:ext cx="4572000" cy="3733800"/>
          </a:xfrm>
          <a:solidFill>
            <a:srgbClr val="C70045"/>
          </a:solidFill>
          <a:ln w="9525">
            <a:noFill/>
            <a:miter lim="800000"/>
            <a:headEnd/>
            <a:tailEnd/>
          </a:ln>
          <a:effectLst/>
        </p:spPr>
        <p:txBody>
          <a:bodyPr/>
          <a:lstStyle/>
          <a:p>
            <a:pPr>
              <a:lnSpc>
                <a:spcPct val="90000"/>
              </a:lnSpc>
              <a:buClr>
                <a:srgbClr val="66CCFF"/>
              </a:buClr>
              <a:buSzPct val="80000"/>
              <a:buFont typeface="Arial" charset="0"/>
              <a:buNone/>
            </a:pPr>
            <a:r>
              <a:rPr lang="en-US" altLang="zh-CN" sz="2400" b="1" kern="1200">
                <a:solidFill>
                  <a:srgbClr val="FFFFFF"/>
                </a:solidFill>
                <a:latin typeface="Tahoma" charset="0"/>
                <a:cs typeface="+mn-cs"/>
              </a:rPr>
              <a:t>Cerinthian</a:t>
            </a:r>
            <a:r>
              <a:rPr lang="zh-CN" altLang="en-US" sz="2400" b="1" kern="1200">
                <a:solidFill>
                  <a:srgbClr val="FFFFFF"/>
                </a:solidFill>
                <a:latin typeface="Tahoma" charset="0"/>
                <a:cs typeface="+mn-cs"/>
              </a:rPr>
              <a:t>诺斯替教 </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精神是好的</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知识丰富 (诺斯</a:t>
            </a:r>
            <a:r>
              <a:rPr lang="en-US" altLang="zh-CN" sz="2400" b="1" kern="1200">
                <a:solidFill>
                  <a:srgbClr val="FFFFFF"/>
                </a:solidFill>
                <a:latin typeface="Tahoma" charset="0"/>
                <a:cs typeface="+mn-cs"/>
              </a:rPr>
              <a:t>)</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不承认基督的神的身份</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水和血 (5:6)</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骄傲自大</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教育</a:t>
            </a:r>
          </a:p>
        </p:txBody>
      </p:sp>
      <p:sp>
        <p:nvSpPr>
          <p:cNvPr id="128006" name="Text Box 6"/>
          <p:cNvSpPr txBox="1">
            <a:spLocks noChangeArrowheads="1"/>
          </p:cNvSpPr>
          <p:nvPr/>
        </p:nvSpPr>
        <p:spPr bwMode="auto">
          <a:xfrm>
            <a:off x="8305800" y="82550"/>
            <a:ext cx="692150" cy="457200"/>
          </a:xfrm>
          <a:prstGeom prst="rect">
            <a:avLst/>
          </a:prstGeom>
          <a:noFill/>
          <a:ln w="9525">
            <a:noFill/>
            <a:miter lim="800000"/>
            <a:headEnd/>
            <a:tailEnd/>
          </a:ln>
        </p:spPr>
        <p:txBody>
          <a:bodyPr wrap="none">
            <a:spAutoFit/>
          </a:bodyPr>
          <a:lstStyle/>
          <a:p>
            <a:pPr eaLnBrk="0" hangingPunct="0"/>
            <a:r>
              <a:rPr lang="zh-CN" altLang="en-US" sz="2400" b="1">
                <a:solidFill>
                  <a:srgbClr val="FFFFFF"/>
                </a:solidFill>
                <a:ea typeface="SimSun" pitchFamily="2" charset="-122"/>
              </a:rPr>
              <a:t>186</a:t>
            </a:r>
            <a:endParaRPr lang="zh-CN" altLang="en-US" sz="2000" b="1">
              <a:solidFill>
                <a:srgbClr val="FFFFFF"/>
              </a:solidFill>
              <a:ea typeface="SimSun" pitchFamily="2" charset="-122"/>
            </a:endParaRPr>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dist="81320" dir="2319588" algn="ctr" rotWithShape="0">
              <a:srgbClr val="808080"/>
            </a:outerShdw>
          </a:effectLst>
        </p:spPr>
        <p:txBody>
          <a:bodyPr>
            <a:spAutoFit/>
          </a:bodyPr>
          <a:lstStyle/>
          <a:p>
            <a:pPr algn="ctr" eaLnBrk="0" hangingPunct="0">
              <a:spcBef>
                <a:spcPct val="50000"/>
              </a:spcBef>
              <a:defRPr/>
            </a:pPr>
            <a:r>
              <a:rPr lang="zh-CN" altLang="en-US" sz="3200" b="1" i="1">
                <a:solidFill>
                  <a:srgbClr val="FFFFFF"/>
                </a:solidFill>
                <a:effectLst>
                  <a:outerShdw blurRad="38100" dist="38100" dir="2700000" algn="tl">
                    <a:srgbClr val="000000"/>
                  </a:outerShdw>
                </a:effectLst>
                <a:latin typeface="Tahoma" pitchFamily="34" charset="0"/>
                <a:ea typeface="SimSun" pitchFamily="2" charset="-122"/>
              </a:rPr>
              <a:t>两种类型</a:t>
            </a:r>
          </a:p>
        </p:txBody>
      </p:sp>
    </p:spTree>
    <p:extLst>
      <p:ext uri="{BB962C8B-B14F-4D97-AF65-F5344CB8AC3E}">
        <p14:creationId xmlns:p14="http://schemas.microsoft.com/office/powerpoint/2010/main" val="3926554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这生命已经显现出来，我们见过了，现在也作见证，并且向你们宣扬这本来与父同在，又向我们显现过的永远的生命。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1:2 </a:t>
            </a:r>
            <a:r>
              <a:rPr lang="en-US" sz="3200" b="1" dirty="0" err="1">
                <a:effectLst>
                  <a:glow rad="127000">
                    <a:schemeClr val="tx1"/>
                  </a:glow>
                </a:effectLst>
                <a:latin typeface="Arial" charset="0"/>
                <a:ea typeface="ＭＳ Ｐゴシック" charset="0"/>
                <a:cs typeface="ＭＳ Ｐゴシック" charset="0"/>
              </a:rPr>
              <a:t>新译本</a:t>
            </a:r>
            <a:r>
              <a:rPr lang="zh-CN" altLang="en-US" sz="32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77222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我们把所看见所听见的向你们宣扬，使你们也可以和我们</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彼此相通</a:t>
            </a:r>
            <a:r>
              <a:rPr lang="zh-CN" altLang="en-US" sz="3600" b="1" dirty="0">
                <a:effectLst>
                  <a:glow rad="127000">
                    <a:schemeClr val="tx1"/>
                  </a:glow>
                </a:effectLst>
                <a:latin typeface="Arial" charset="0"/>
                <a:ea typeface="ＭＳ Ｐゴシック" charset="0"/>
                <a:cs typeface="ＭＳ Ｐゴシック" charset="0"/>
              </a:rPr>
              <a:t>。我们是与父和他的儿子耶稣基督彼此相通的。</a:t>
            </a:r>
            <a:r>
              <a:rPr lang="en-US" altLang="zh-CN" sz="3600" b="1" dirty="0">
                <a:effectLst>
                  <a:glow rad="127000">
                    <a:schemeClr val="tx1"/>
                  </a:glow>
                </a:effectLst>
                <a:latin typeface="Arial" charset="0"/>
                <a:ea typeface="ＭＳ Ｐゴシック" charset="0"/>
                <a:cs typeface="ＭＳ Ｐゴシック" charset="0"/>
              </a:rPr>
              <a:t>4</a:t>
            </a:r>
            <a:r>
              <a:rPr lang="zh-CN" altLang="en-US" sz="3600" b="1" dirty="0">
                <a:effectLst>
                  <a:glow rad="127000">
                    <a:schemeClr val="tx1"/>
                  </a:glow>
                </a:effectLst>
                <a:latin typeface="Arial" charset="0"/>
                <a:ea typeface="ＭＳ Ｐゴシック" charset="0"/>
                <a:cs typeface="ＭＳ Ｐゴシック" charset="0"/>
              </a:rPr>
              <a:t>我们写这些事，是要使我们的喜乐充足。 </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1:3-4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6408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新约的真理在我们的言行举止中最能够体现出来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(4:7-21)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9755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zh-CN" altLang="en-US" sz="3200" dirty="0">
                <a:latin typeface="Aril" charset="0"/>
                <a:ea typeface="ＭＳ Ｐゴシック" charset="0"/>
              </a:rPr>
              <a:t>约翰教导神展示了耶稣</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2000" dirty="0">
                <a:solidFill>
                  <a:srgbClr val="FFFFFF"/>
                </a:solidFill>
                <a:latin typeface="Arial"/>
                <a:ea typeface="ＭＳ Ｐゴシック" charset="0"/>
                <a:cs typeface="Arial"/>
              </a:rPr>
              <a:t>神在差遣耶稣基督进入这个世界时做了同样的事情。那时，生命之道从柜台后面、抽屉里被拿出来，放进展示柜中，供全世界观看、触摸和欣赏。</a:t>
            </a:r>
          </a:p>
          <a:p>
            <a:pPr>
              <a:defRPr/>
            </a:pPr>
            <a:r>
              <a:rPr lang="en-US" sz="2000" dirty="0">
                <a:solidFill>
                  <a:srgbClr val="FFFFFF"/>
                </a:solidFill>
                <a:latin typeface="Arial"/>
                <a:ea typeface="ＭＳ Ｐゴシック" charset="0"/>
                <a:cs typeface="Arial"/>
              </a:rPr>
              <a:t> </a:t>
            </a:r>
          </a:p>
          <a:p>
            <a:pPr>
              <a:defRPr/>
            </a:pPr>
            <a:r>
              <a:rPr lang="en-US" altLang="zh-CN" sz="2000" dirty="0">
                <a:solidFill>
                  <a:srgbClr val="FFFFFF"/>
                </a:solidFill>
                <a:latin typeface="Arial"/>
                <a:ea typeface="ＭＳ Ｐゴシック" charset="0"/>
                <a:cs typeface="Arial"/>
              </a:rPr>
              <a:t>1</a:t>
            </a:r>
            <a:r>
              <a:rPr lang="zh-CN" altLang="en-US" sz="2000" dirty="0">
                <a:solidFill>
                  <a:srgbClr val="FFFFFF"/>
                </a:solidFill>
                <a:latin typeface="Arial"/>
                <a:ea typeface="ＭＳ Ｐゴシック" charset="0"/>
                <a:cs typeface="Arial"/>
              </a:rPr>
              <a:t>论到太初就已经存在的生命之道，就是我们所听见，亲眼所看见，仔细观察过，亲手摸过的；</a:t>
            </a:r>
            <a:r>
              <a:rPr lang="en-US" altLang="zh-CN" sz="2000" dirty="0">
                <a:solidFill>
                  <a:srgbClr val="FFFFFF"/>
                </a:solidFill>
                <a:latin typeface="Arial"/>
                <a:ea typeface="ＭＳ Ｐゴシック" charset="0"/>
                <a:cs typeface="Arial"/>
              </a:rPr>
              <a:t>2</a:t>
            </a:r>
            <a:r>
              <a:rPr lang="zh-CN" altLang="en-US" sz="2000" dirty="0">
                <a:solidFill>
                  <a:srgbClr val="FFFFFF"/>
                </a:solidFill>
                <a:latin typeface="Arial"/>
                <a:ea typeface="ＭＳ Ｐゴシック" charset="0"/>
                <a:cs typeface="Arial"/>
              </a:rPr>
              <a:t>这生命已经显现出来，我们见过了，现在也作见证，并且向你们宣扬这本来与父同在，又向我们显现过的永远的生命。</a:t>
            </a:r>
            <a:endParaRPr lang="en-US" altLang="zh-CN" sz="2000" dirty="0">
              <a:solidFill>
                <a:srgbClr val="FFFFFF"/>
              </a:solidFill>
              <a:latin typeface="Arial"/>
              <a:ea typeface="ＭＳ Ｐゴシック" charset="0"/>
              <a:cs typeface="Arial"/>
            </a:endParaRPr>
          </a:p>
          <a:p>
            <a:pPr>
              <a:defRPr/>
            </a:pPr>
            <a:r>
              <a:rPr lang="zh-CN" altLang="en-US" sz="2000" dirty="0">
                <a:solidFill>
                  <a:srgbClr val="FFFFFF"/>
                </a:solidFill>
                <a:latin typeface="Arial"/>
                <a:ea typeface="ＭＳ Ｐゴシック" charset="0"/>
                <a:cs typeface="Arial"/>
              </a:rPr>
              <a:t> </a:t>
            </a:r>
            <a:r>
              <a:rPr lang="en-US" sz="2000" dirty="0">
                <a:solidFill>
                  <a:srgbClr val="FFFFFF"/>
                </a:solidFill>
                <a:latin typeface="Arial"/>
                <a:ea typeface="ＭＳ Ｐゴシック" charset="0"/>
                <a:cs typeface="Arial"/>
              </a:rPr>
              <a:t>(</a:t>
            </a:r>
            <a:r>
              <a:rPr lang="en-US" sz="2000" dirty="0" err="1">
                <a:solidFill>
                  <a:srgbClr val="FFFFFF"/>
                </a:solidFill>
                <a:latin typeface="Arial"/>
                <a:ea typeface="ＭＳ Ｐゴシック" charset="0"/>
                <a:cs typeface="Arial"/>
              </a:rPr>
              <a:t>约翰一书</a:t>
            </a:r>
            <a:r>
              <a:rPr lang="zh-CN" altLang="en-US" sz="2000" dirty="0">
                <a:solidFill>
                  <a:srgbClr val="FFFFFF"/>
                </a:solidFill>
                <a:latin typeface="Arial"/>
                <a:ea typeface="ＭＳ Ｐゴシック" charset="0"/>
                <a:cs typeface="Arial"/>
              </a:rPr>
              <a:t> </a:t>
            </a:r>
            <a:r>
              <a:rPr lang="en-US" sz="2000" dirty="0">
                <a:solidFill>
                  <a:srgbClr val="FFFFFF"/>
                </a:solidFill>
                <a:latin typeface="Arial"/>
                <a:ea typeface="ＭＳ Ｐゴシック" charset="0"/>
                <a:cs typeface="Arial"/>
              </a:rPr>
              <a:t>1:1-2).</a:t>
            </a:r>
            <a:endParaRPr lang="en-US" sz="2800" dirty="0">
              <a:solidFill>
                <a:srgbClr val="CCECFF"/>
              </a:solidFill>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rgbClr val="FFFFFF"/>
                </a:solidFill>
                <a:latin typeface="Arial"/>
                <a:ea typeface="ＭＳ Ｐゴシック" charset="0"/>
                <a:cs typeface="Arial"/>
              </a:rPr>
              <a:t>JC Hall</a:t>
            </a:r>
            <a:endParaRPr lang="en-US" sz="4800" dirty="0">
              <a:solidFill>
                <a:srgbClr val="CCECFF"/>
              </a:solidFill>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1600" dirty="0">
                <a:solidFill>
                  <a:srgbClr val="FFFFFF"/>
                </a:solidFill>
                <a:latin typeface="Arial"/>
                <a:ea typeface="ＭＳ Ｐゴシック" charset="0"/>
                <a:cs typeface="Arial"/>
              </a:rPr>
              <a:t>插图交流 </a:t>
            </a:r>
            <a:r>
              <a:rPr lang="en-US" altLang="zh-CN" sz="1600" dirty="0">
                <a:solidFill>
                  <a:srgbClr val="FFFFFF"/>
                </a:solidFill>
                <a:latin typeface="Arial"/>
                <a:ea typeface="ＭＳ Ｐゴシック" charset="0"/>
                <a:cs typeface="Arial"/>
              </a:rPr>
              <a:t>2013</a:t>
            </a:r>
            <a:r>
              <a:rPr lang="zh-CN" altLang="en-US" sz="1600" dirty="0">
                <a:solidFill>
                  <a:srgbClr val="FFFFFF"/>
                </a:solidFill>
                <a:latin typeface="Arial"/>
                <a:ea typeface="ＭＳ Ｐゴシック" charset="0"/>
                <a:cs typeface="Arial"/>
              </a:rPr>
              <a:t>年</a:t>
            </a:r>
            <a:r>
              <a:rPr lang="en-US" altLang="zh-CN" sz="1600" dirty="0">
                <a:solidFill>
                  <a:srgbClr val="FFFFFF"/>
                </a:solidFill>
                <a:latin typeface="Arial"/>
                <a:ea typeface="ＭＳ Ｐゴシック" charset="0"/>
                <a:cs typeface="Arial"/>
              </a:rPr>
              <a:t>6</a:t>
            </a:r>
            <a:r>
              <a:rPr lang="zh-CN" altLang="en-US" sz="1600" dirty="0">
                <a:solidFill>
                  <a:srgbClr val="FFFFFF"/>
                </a:solidFill>
                <a:latin typeface="Arial"/>
                <a:ea typeface="ＭＳ Ｐゴシック" charset="0"/>
                <a:cs typeface="Arial"/>
              </a:rPr>
              <a:t>月</a:t>
            </a:r>
            <a:r>
              <a:rPr lang="en-US" altLang="zh-CN" sz="1600" dirty="0">
                <a:solidFill>
                  <a:srgbClr val="FFFFFF"/>
                </a:solidFill>
                <a:latin typeface="Arial"/>
                <a:ea typeface="ＭＳ Ｐゴシック" charset="0"/>
                <a:cs typeface="Arial"/>
              </a:rPr>
              <a:t>26</a:t>
            </a:r>
            <a:r>
              <a:rPr lang="zh-CN" altLang="en-US" sz="1600" dirty="0">
                <a:solidFill>
                  <a:srgbClr val="FFFFFF"/>
                </a:solidFill>
                <a:latin typeface="Arial"/>
                <a:ea typeface="ＭＳ Ｐゴシック" charset="0"/>
                <a:cs typeface="Arial"/>
              </a:rPr>
              <a:t>日</a:t>
            </a:r>
          </a:p>
        </p:txBody>
      </p:sp>
    </p:spTree>
    <p:extLst>
      <p:ext uri="{BB962C8B-B14F-4D97-AF65-F5344CB8AC3E}">
        <p14:creationId xmlns:p14="http://schemas.microsoft.com/office/powerpoint/2010/main" val="3882126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zh-CN" alt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神成为人</a:t>
            </a:r>
            <a:endPar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754997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en-US" dirty="0" err="1">
                <a:latin typeface="Apple Chancery" charset="0"/>
                <a:ea typeface="ＭＳ Ｐゴシック" charset="0"/>
                <a:cs typeface="Apple Chancery" charset="0"/>
              </a:rPr>
              <a:t>耶稣降生</a:t>
            </a:r>
            <a:endParaRPr lang="en-US" dirty="0">
              <a:latin typeface="Apple Chancery" charset="0"/>
              <a:ea typeface="ＭＳ Ｐゴシック" charset="0"/>
              <a:cs typeface="Apple Chancery" charset="0"/>
            </a:endParaRPr>
          </a:p>
        </p:txBody>
      </p:sp>
    </p:spTree>
    <p:extLst>
      <p:ext uri="{BB962C8B-B14F-4D97-AF65-F5344CB8AC3E}">
        <p14:creationId xmlns:p14="http://schemas.microsoft.com/office/powerpoint/2010/main" val="1410443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itle 1"/>
          <p:cNvSpPr>
            <a:spLocks noGrp="1"/>
          </p:cNvSpPr>
          <p:nvPr>
            <p:ph type="title"/>
          </p:nvPr>
        </p:nvSpPr>
        <p:spPr/>
        <p:txBody>
          <a:bodyPr/>
          <a:lstStyle/>
          <a:p>
            <a:pPr algn="r"/>
            <a:r>
              <a:rPr lang="en-US" sz="7200">
                <a:solidFill>
                  <a:srgbClr val="FFFFFF"/>
                </a:solidFill>
                <a:latin typeface="Monotype Corsiva" charset="0"/>
                <a:ea typeface="ＭＳ Ｐゴシック" charset="0"/>
                <a:cs typeface="Monotype Corsiva" charset="0"/>
              </a:rPr>
              <a:t>Wise Men Still Seek Him</a:t>
            </a:r>
          </a:p>
        </p:txBody>
      </p:sp>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ECF86D03-7085-65BD-D052-94C2B308483E}"/>
              </a:ext>
            </a:extLst>
          </p:cNvPr>
          <p:cNvSpPr txBox="1"/>
          <p:nvPr/>
        </p:nvSpPr>
        <p:spPr>
          <a:xfrm>
            <a:off x="478410" y="1417638"/>
            <a:ext cx="3833101" cy="1015663"/>
          </a:xfrm>
          <a:prstGeom prst="rect">
            <a:avLst/>
          </a:prstGeom>
          <a:noFill/>
        </p:spPr>
        <p:txBody>
          <a:bodyPr wrap="none" rtlCol="0">
            <a:spAutoFit/>
          </a:bodyPr>
          <a:lstStyle/>
          <a:p>
            <a:r>
              <a:rPr lang="zh-CN" altLang="en-US" sz="4000" b="1" dirty="0">
                <a:solidFill>
                  <a:schemeClr val="bg1"/>
                </a:solidFill>
              </a:rPr>
              <a:t>智者依然寻求他</a:t>
            </a:r>
            <a:endParaRPr lang="zh-CN" altLang="en-US" sz="4000" dirty="0">
              <a:solidFill>
                <a:schemeClr val="bg1"/>
              </a:solidFill>
            </a:endParaRPr>
          </a:p>
          <a:p>
            <a:pPr algn="ctr"/>
            <a:r>
              <a:rPr lang="zh-CN" altLang="en-US" sz="2000" dirty="0">
                <a:solidFill>
                  <a:schemeClr val="bg1"/>
                </a:solidFill>
              </a:rPr>
              <a:t>马太福音 </a:t>
            </a:r>
            <a:r>
              <a:rPr lang="en-US" altLang="zh-CN" sz="2000" dirty="0">
                <a:solidFill>
                  <a:schemeClr val="bg1"/>
                </a:solidFill>
              </a:rPr>
              <a:t>2:1-12</a:t>
            </a:r>
          </a:p>
        </p:txBody>
      </p:sp>
    </p:spTree>
    <p:extLst>
      <p:ext uri="{BB962C8B-B14F-4D97-AF65-F5344CB8AC3E}">
        <p14:creationId xmlns:p14="http://schemas.microsoft.com/office/powerpoint/2010/main" val="34801809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zh-CN" altLang="en-US" sz="4000" kern="1200" dirty="0">
                <a:solidFill>
                  <a:srgbClr val="FFFFFF"/>
                </a:solidFill>
                <a:effectLst>
                  <a:glow rad="127000">
                    <a:srgbClr val="000000">
                      <a:alpha val="99000"/>
                    </a:srgbClr>
                  </a:glow>
                </a:effectLst>
                <a:latin typeface="Chalkboard SE Bold"/>
                <a:ea typeface="宋体" charset="0"/>
                <a:cs typeface="Chalkboard SE Bold"/>
              </a:rPr>
              <a:t>希伯来 </a:t>
            </a:r>
            <a:r>
              <a:rPr lang="en-US" sz="4000" kern="1200" dirty="0">
                <a:solidFill>
                  <a:srgbClr val="FFFFFF"/>
                </a:solidFill>
                <a:effectLst>
                  <a:glow rad="127000">
                    <a:srgbClr val="000000">
                      <a:alpha val="99000"/>
                    </a:srgbClr>
                  </a:glow>
                </a:effectLst>
                <a:latin typeface="Chalkboard SE Bold"/>
                <a:ea typeface="宋体" charset="0"/>
                <a:cs typeface="Chalkboard SE Bold"/>
              </a:rPr>
              <a:t>2:14 (</a:t>
            </a:r>
            <a:r>
              <a:rPr lang="en-US" altLang="zh-CN" sz="4000" kern="1200" dirty="0">
                <a:solidFill>
                  <a:srgbClr val="FFFFFF"/>
                </a:solidFill>
                <a:effectLst>
                  <a:glow rad="127000">
                    <a:srgbClr val="000000">
                      <a:alpha val="99000"/>
                    </a:srgbClr>
                  </a:glow>
                </a:effectLst>
                <a:latin typeface="Chalkboard SE Bold"/>
                <a:ea typeface="宋体" charset="0"/>
                <a:cs typeface="Chalkboard SE Bold"/>
              </a:rPr>
              <a:t>CNVS</a:t>
            </a:r>
            <a:r>
              <a:rPr lang="en-US" sz="4000" kern="1200" dirty="0">
                <a:solidFill>
                  <a:srgbClr val="FFFFFF"/>
                </a:solidFill>
                <a:effectLst>
                  <a:glow rad="127000">
                    <a:srgbClr val="000000">
                      <a:alpha val="99000"/>
                    </a:srgbClr>
                  </a:glow>
                </a:effectLst>
                <a:latin typeface="Chalkboard SE Bold"/>
                <a:ea typeface="宋体" charset="0"/>
                <a:cs typeface="Chalkboard SE Bold"/>
              </a:rPr>
              <a:t>)</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zh-CN" altLang="en-US" sz="4800" dirty="0">
                <a:solidFill>
                  <a:srgbClr val="FFFFFF"/>
                </a:solidFill>
                <a:effectLst>
                  <a:glow rad="127000">
                    <a:srgbClr val="000000">
                      <a:alpha val="99000"/>
                    </a:srgbClr>
                  </a:glow>
                </a:effectLst>
                <a:latin typeface="Chalkboard SE Bold"/>
                <a:ea typeface="宋体" charset="0"/>
                <a:cs typeface="Chalkboard SE Bold"/>
              </a:rPr>
              <a:t>孩子们既然同有血肉之体，他自己也照样成为血肉之体，</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
        <p:nvSpPr>
          <p:cNvPr id="5" name="Title 1"/>
          <p:cNvSpPr txBox="1">
            <a:spLocks/>
          </p:cNvSpPr>
          <p:nvPr/>
        </p:nvSpPr>
        <p:spPr bwMode="auto">
          <a:xfrm>
            <a:off x="5004048" y="272837"/>
            <a:ext cx="4157709" cy="41549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zh-CN" altLang="en-US" sz="6600" dirty="0">
                <a:solidFill>
                  <a:schemeClr val="bg1"/>
                </a:solidFill>
                <a:effectLst>
                  <a:glow rad="127000">
                    <a:srgbClr val="000000">
                      <a:alpha val="99000"/>
                    </a:srgbClr>
                  </a:glow>
                </a:effectLst>
                <a:latin typeface="Chalkboard SE Bold"/>
                <a:ea typeface="宋体" charset="0"/>
                <a:cs typeface="Chalkboard SE Bold"/>
              </a:rPr>
              <a:t>为要借着死，消灭那掌握死权的魔鬼</a:t>
            </a:r>
            <a:r>
              <a:rPr lang="en-US" sz="6600" dirty="0">
                <a:solidFill>
                  <a:schemeClr val="bg1"/>
                </a:solidFill>
                <a:effectLst>
                  <a:glow rad="127000">
                    <a:srgbClr val="000000">
                      <a:alpha val="99000"/>
                    </a:srgbClr>
                  </a:glow>
                </a:effectLst>
                <a:latin typeface="Chalkboard SE Bold"/>
                <a:ea typeface="宋体" charset="0"/>
                <a:cs typeface="Chalkboard SE Bold"/>
              </a:rPr>
              <a:t>.</a:t>
            </a:r>
            <a:r>
              <a:rPr lang="en-US" sz="3600" dirty="0">
                <a:solidFill>
                  <a:srgbClr val="FFFFFF"/>
                </a:solidFill>
                <a:effectLst>
                  <a:glow rad="127000">
                    <a:srgbClr val="000000">
                      <a:alpha val="99000"/>
                    </a:srgbClr>
                  </a:glow>
                </a:effectLst>
                <a:latin typeface="Chalkboard SE Bold"/>
                <a:ea typeface="宋体" charset="0"/>
                <a:cs typeface="Chalkboard SE Bold"/>
              </a:rPr>
              <a:t> </a:t>
            </a:r>
          </a:p>
        </p:txBody>
      </p:sp>
    </p:spTree>
    <p:extLst>
      <p:ext uri="{BB962C8B-B14F-4D97-AF65-F5344CB8AC3E}">
        <p14:creationId xmlns:p14="http://schemas.microsoft.com/office/powerpoint/2010/main" val="21968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6633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神是光，在他里面毫无黑暗；这就是我们从他那里听见，现在传给你们的信息。”</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1:5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
        <p:nvSpPr>
          <p:cNvPr id="2" name="文本框 1">
            <a:extLst>
              <a:ext uri="{FF2B5EF4-FFF2-40B4-BE49-F238E27FC236}">
                <a16:creationId xmlns:a16="http://schemas.microsoft.com/office/drawing/2014/main" id="{8D460010-32F2-26FA-30BC-253DF6E78D40}"/>
              </a:ext>
            </a:extLst>
          </p:cNvPr>
          <p:cNvSpPr txBox="1"/>
          <p:nvPr/>
        </p:nvSpPr>
        <p:spPr>
          <a:xfrm>
            <a:off x="914400" y="457200"/>
            <a:ext cx="748923" cy="769441"/>
          </a:xfrm>
          <a:prstGeom prst="rect">
            <a:avLst/>
          </a:prstGeom>
          <a:noFill/>
        </p:spPr>
        <p:txBody>
          <a:bodyPr wrap="none" rtlCol="0">
            <a:spAutoFit/>
          </a:bodyPr>
          <a:lstStyle/>
          <a:p>
            <a:r>
              <a:rPr kumimoji="1" lang="zh-CN" altLang="en-US" sz="4400" dirty="0"/>
              <a:t>光</a:t>
            </a:r>
          </a:p>
        </p:txBody>
      </p:sp>
      <p:sp>
        <p:nvSpPr>
          <p:cNvPr id="3" name="文本框 2">
            <a:extLst>
              <a:ext uri="{FF2B5EF4-FFF2-40B4-BE49-F238E27FC236}">
                <a16:creationId xmlns:a16="http://schemas.microsoft.com/office/drawing/2014/main" id="{E367FBB0-7FF1-1048-155C-D83028920A18}"/>
              </a:ext>
            </a:extLst>
          </p:cNvPr>
          <p:cNvSpPr txBox="1"/>
          <p:nvPr/>
        </p:nvSpPr>
        <p:spPr>
          <a:xfrm>
            <a:off x="6172200" y="21996"/>
            <a:ext cx="1107996" cy="646331"/>
          </a:xfrm>
          <a:prstGeom prst="rect">
            <a:avLst/>
          </a:prstGeom>
          <a:noFill/>
        </p:spPr>
        <p:txBody>
          <a:bodyPr wrap="none" rtlCol="0">
            <a:spAutoFit/>
          </a:bodyPr>
          <a:lstStyle/>
          <a:p>
            <a:r>
              <a:rPr kumimoji="1" lang="zh-CN" altLang="en-US" sz="3600" dirty="0">
                <a:solidFill>
                  <a:schemeClr val="bg1"/>
                </a:solidFill>
              </a:rPr>
              <a:t>黑暗</a:t>
            </a:r>
          </a:p>
        </p:txBody>
      </p:sp>
    </p:spTree>
    <p:extLst>
      <p:ext uri="{BB962C8B-B14F-4D97-AF65-F5344CB8AC3E}">
        <p14:creationId xmlns:p14="http://schemas.microsoft.com/office/powerpoint/2010/main" val="41731354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我们若说自己与他彼此相通，却行在黑暗里，就是说谎话，不实行真理了。</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24096" y="29469"/>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altLang="zh-CN" sz="3600" b="1" kern="0" baseline="30000" dirty="0">
              <a:solidFill>
                <a:srgbClr val="000000"/>
              </a:solidFill>
              <a:latin typeface="Arial" charset="0"/>
              <a:ea typeface="ＭＳ Ｐゴシック" charset="0"/>
              <a:cs typeface="ＭＳ Ｐゴシック" charset="0"/>
            </a:endParaRPr>
          </a:p>
          <a:p>
            <a:pPr>
              <a:defRPr/>
            </a:pPr>
            <a:r>
              <a:rPr lang="en-US" altLang="zh-CN" sz="3600" b="1" kern="0" baseline="30000" dirty="0">
                <a:solidFill>
                  <a:srgbClr val="000000"/>
                </a:solidFill>
                <a:latin typeface="Arial" charset="0"/>
                <a:ea typeface="ＭＳ Ｐゴシック" charset="0"/>
                <a:cs typeface="ＭＳ Ｐゴシック" charset="0"/>
              </a:rPr>
              <a:t>7</a:t>
            </a:r>
            <a:r>
              <a:rPr lang="zh-CN" altLang="en-US" sz="3600" b="1" kern="0" baseline="30000" dirty="0">
                <a:solidFill>
                  <a:srgbClr val="000000"/>
                </a:solidFill>
                <a:latin typeface="Arial" charset="0"/>
                <a:ea typeface="ＭＳ Ｐゴシック" charset="0"/>
                <a:cs typeface="ＭＳ Ｐゴシック" charset="0"/>
              </a:rPr>
              <a:t>我们若行在光中，像他在光中一样，就彼此相通，他儿子耶稣的血也洁净我们脱离一切罪。</a:t>
            </a:r>
            <a:r>
              <a:rPr kumimoji="0" lang="ru-RU"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约翰一书</a:t>
            </a:r>
            <a:r>
              <a:rPr kumimoji="0" lang="zh-CN" alt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1:6-7 </a:t>
            </a:r>
            <a:r>
              <a:rPr lang="en-US" sz="2400" b="1" kern="0" dirty="0" err="1">
                <a:solidFill>
                  <a:srgbClr val="000000"/>
                </a:solidFill>
                <a:latin typeface="Arial" charset="0"/>
                <a:ea typeface="ＭＳ Ｐゴシック" charset="0"/>
                <a:cs typeface="ＭＳ Ｐゴシック" charset="0"/>
              </a:rPr>
              <a:t>新译本</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70490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8</a:t>
            </a:r>
            <a:r>
              <a:rPr lang="zh-CN" altLang="en-US" sz="3600" b="1" dirty="0">
                <a:effectLst>
                  <a:glow rad="127000">
                    <a:schemeClr val="tx1"/>
                  </a:glow>
                </a:effectLst>
                <a:latin typeface="Arial" charset="0"/>
                <a:ea typeface="ＭＳ Ｐゴシック" charset="0"/>
                <a:cs typeface="ＭＳ Ｐゴシック" charset="0"/>
              </a:rPr>
              <a:t>我们若说自己没有罪，就是自欺，真理就不在我们里面了。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约翰一书</a:t>
            </a:r>
            <a:r>
              <a:rPr lang="zh-CN" altLang="en-US" sz="2800" b="1" dirty="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1:8 </a:t>
            </a:r>
            <a:r>
              <a:rPr lang="en-US" sz="2800" b="1" dirty="0" err="1">
                <a:effectLst>
                  <a:glow rad="127000">
                    <a:schemeClr val="tx1"/>
                  </a:glow>
                </a:effectLst>
                <a:latin typeface="Arial" charset="0"/>
                <a:ea typeface="ＭＳ Ｐゴシック" charset="0"/>
                <a:cs typeface="ＭＳ Ｐゴシック" charset="0"/>
              </a:rPr>
              <a:t>新译本</a:t>
            </a:r>
            <a:r>
              <a:rPr lang="en-US" sz="28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我们若说自己没有犯过罪，就是把　神当作说谎的，他的道就不在我们心里了。 </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altLang="zh-CN" sz="2400" b="1" dirty="0" err="1">
                <a:effectLst>
                  <a:glow rad="127000">
                    <a:schemeClr val="tx1"/>
                  </a:glow>
                </a:effectLst>
                <a:latin typeface="Arial" charset="0"/>
                <a:ea typeface="ＭＳ Ｐゴシック" charset="0"/>
                <a:cs typeface="ＭＳ Ｐゴシック" charset="0"/>
              </a:rPr>
              <a:t>约翰一书</a:t>
            </a:r>
            <a:r>
              <a:rPr lang="zh-CN" altLang="en-US" sz="2400" b="1" dirty="0">
                <a:effectLst>
                  <a:glow rad="127000">
                    <a:schemeClr val="tx1"/>
                  </a:glow>
                </a:effectLst>
                <a:latin typeface="Arial" charset="0"/>
                <a:ea typeface="ＭＳ Ｐゴシック" charset="0"/>
                <a:cs typeface="ＭＳ Ｐゴシック" charset="0"/>
              </a:rPr>
              <a:t> </a:t>
            </a:r>
            <a:r>
              <a:rPr lang="en-US" altLang="zh-CN" sz="2400" b="1" dirty="0">
                <a:effectLst>
                  <a:glow rad="127000">
                    <a:schemeClr val="tx1"/>
                  </a:glow>
                </a:effectLst>
                <a:latin typeface="Arial" charset="0"/>
                <a:ea typeface="ＭＳ Ｐゴシック" charset="0"/>
                <a:cs typeface="ＭＳ Ｐゴシック" charset="0"/>
              </a:rPr>
              <a:t>1:10 </a:t>
            </a:r>
            <a:r>
              <a:rPr lang="en-US" altLang="zh-CN" sz="2400" b="1" dirty="0" err="1">
                <a:effectLst>
                  <a:glow rad="127000">
                    <a:schemeClr val="tx1"/>
                  </a:glow>
                </a:effectLst>
                <a:latin typeface="Arial" charset="0"/>
                <a:ea typeface="ＭＳ Ｐゴシック" charset="0"/>
                <a:cs typeface="ＭＳ Ｐゴシック" charset="0"/>
              </a:rPr>
              <a:t>新译本</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026417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旧约中的罪得赦免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管道</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（永不改变）</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堵塞</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交通</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（被罪阻碍）</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献祭</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承认</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罪得赦免恢复与神的交通，但与神的关系不受到威胁）</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289001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为我们的罪、也是为普天下人的罪</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的挽回祭</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使我们的救赎有保障与确据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(5:13-15)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20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管道</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（永不改变）</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堵塞</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团契</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（被罪阻碍）</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基督的牺牲</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认罪</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的基础（罪孽被原谅恢复团契，但是从未威胁过与神的关系）</a:t>
            </a:r>
            <a:endParaRPr kumimoji="1"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4067944" y="1340768"/>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zh-TW" altLang="en-US" sz="2800" b="0" i="0" u="none" strike="noStrike" kern="1200" cap="none" spc="0" normalizeH="0" baseline="0" noProof="0" dirty="0">
                <a:ln>
                  <a:noFill/>
                </a:ln>
                <a:solidFill>
                  <a:srgbClr val="FFFFFF"/>
                </a:solidFill>
                <a:effectLst/>
                <a:uLnTx/>
                <a:uFillTx/>
                <a:latin typeface="Arial"/>
                <a:ea typeface="ＭＳ Ｐゴシック" pitchFamily="-111" charset="-128"/>
                <a:cs typeface="Arial"/>
              </a:rPr>
              <a:t>我 们 若 认 自 己 的 罪 ， 神 是 信 实 的 ， 是 公 义 的 ， 必 要 赦 免 我 们 的 罪 ， 洗 净 我 们 一 切 的 不 义 。”</a:t>
            </a:r>
            <a:b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477157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26895118"/>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我的孩子们，</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我写这些给你们，是要你们不犯罪</a:t>
            </a:r>
            <a:r>
              <a:rPr lang="zh-CN" altLang="en-US" sz="3600" b="1" dirty="0">
                <a:effectLst>
                  <a:glow rad="127000">
                    <a:schemeClr val="tx1"/>
                  </a:glow>
                </a:effectLst>
                <a:latin typeface="Arial" charset="0"/>
                <a:ea typeface="ＭＳ Ｐゴシック" charset="0"/>
                <a:cs typeface="ＭＳ Ｐゴシック" charset="0"/>
              </a:rPr>
              <a:t>。如果有人犯了罪，在父的面前我们有一位</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维护者</a:t>
            </a:r>
            <a:r>
              <a:rPr lang="zh-CN" altLang="en-US" sz="3600" b="1" dirty="0">
                <a:effectLst>
                  <a:glow rad="127000">
                    <a:schemeClr val="tx1"/>
                  </a:glow>
                </a:effectLst>
                <a:latin typeface="Arial" charset="0"/>
                <a:ea typeface="ＭＳ Ｐゴシック" charset="0"/>
                <a:cs typeface="ＭＳ Ｐゴシック" charset="0"/>
              </a:rPr>
              <a:t>，就是那义者耶稣基督。</a:t>
            </a:r>
            <a:r>
              <a:rPr lang="ru-RU"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2:1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8240304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200" b="1" dirty="0">
                <a:solidFill>
                  <a:schemeClr val="tx1"/>
                </a:solidFill>
                <a:effectLst>
                  <a:glow rad="330200">
                    <a:srgbClr val="000000"/>
                  </a:glow>
                </a:effectLst>
              </a:rPr>
              <a:t>谁能定我们的罪呢．有基督耶稣已经死了、而且从死里复活、现今在　神的右边、也替我们祈求</a:t>
            </a:r>
            <a:endParaRPr lang="en-US" sz="3200" b="1" dirty="0">
              <a:solidFill>
                <a:schemeClr val="tx1"/>
              </a:solidFill>
              <a:effectLst>
                <a:glow rad="330200">
                  <a:srgbClr val="000000"/>
                </a:glow>
              </a:effectLst>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罗马书</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a:t>
            </a:r>
          </a:p>
        </p:txBody>
      </p:sp>
    </p:spTree>
    <p:extLst>
      <p:ext uri="{BB962C8B-B14F-4D97-AF65-F5344CB8AC3E}">
        <p14:creationId xmlns:p14="http://schemas.microsoft.com/office/powerpoint/2010/main" val="155623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“他为我们的罪作了赎罪祭，不仅为我们的罪，也为全人类的罪。 ”</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约翰一书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2:2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846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4232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ctr">
              <a:defRPr/>
            </a:pPr>
            <a:r>
              <a:rPr lang="en-US" dirty="0">
                <a:effectLst>
                  <a:glow rad="190500">
                    <a:schemeClr val="bg1"/>
                  </a:glow>
                </a:effectLst>
              </a:rPr>
              <a:t>“</a:t>
            </a:r>
            <a:r>
              <a:rPr lang="zh-CN" altLang="en-US" dirty="0">
                <a:effectLst>
                  <a:glow rad="190500">
                    <a:schemeClr val="bg1"/>
                  </a:glow>
                </a:effectLst>
              </a:rPr>
              <a:t>不要爱世界和世上的东西</a:t>
            </a:r>
            <a:r>
              <a:rPr lang="en-US" dirty="0">
                <a:effectLst>
                  <a:glow rad="190500">
                    <a:schemeClr val="bg1"/>
                  </a:glow>
                </a:effectLst>
              </a:rPr>
              <a:t>” (</a:t>
            </a:r>
            <a:r>
              <a:rPr lang="zh-CN" altLang="en-US" dirty="0">
                <a:effectLst>
                  <a:glow rad="190500">
                    <a:schemeClr val="bg1"/>
                  </a:glow>
                </a:effectLst>
              </a:rPr>
              <a:t>约壹</a:t>
            </a:r>
            <a:r>
              <a:rPr lang="en-US" dirty="0">
                <a:effectLst>
                  <a:glow rad="190500">
                    <a:schemeClr val="bg1"/>
                  </a:glow>
                </a:effectLst>
              </a:rPr>
              <a:t>2:15)</a:t>
            </a:r>
          </a:p>
        </p:txBody>
      </p:sp>
    </p:spTree>
    <p:extLst>
      <p:ext uri="{BB962C8B-B14F-4D97-AF65-F5344CB8AC3E}">
        <p14:creationId xmlns:p14="http://schemas.microsoft.com/office/powerpoint/2010/main" val="99868989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48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不要爱世界和世上的东西。人若爱世界，爱父的心就不在他里面了。</a:t>
            </a:r>
            <a:r>
              <a:rPr lang="en-US" sz="48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a:t>
            </a:r>
            <a:endParaRPr lang="en-US" sz="40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endParaRP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zh-CN" alt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2:15 (</a:t>
            </a:r>
            <a:r>
              <a:rPr lang="en-US" altLang="zh-CN"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134609"/>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4400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4000">
                <a:solidFill>
                  <a:srgbClr val="FFFFFF"/>
                </a:solidFill>
              </a:rPr>
              <a:t>因 为 凡 世 界 上 的 事 ， 就 像 肉 体 的 情 欲 ， 眼 目 的 情 欲 ， 并 今 生 的 骄 傲 ， 都 不 是 从 父 来 的 ， 乃 是 从 世 界 来 的 。 </a:t>
            </a:r>
            <a:r>
              <a:rPr lang="en-US" altLang="en-US" sz="4000" b="1">
                <a:solidFill>
                  <a:srgbClr val="FFFFFF"/>
                </a:solidFill>
              </a:rPr>
              <a:t>这 世 界 和 其 上 的 情 欲 都 要 过 去 ， 惟 独 遵 行 神 旨 意 的 ， 是 永 远 常 存 。</a:t>
            </a:r>
            <a:endParaRPr lang="en-US" altLang="en-US" sz="4000" b="1" i="1">
              <a:solidFill>
                <a:srgbClr val="FFFFFF"/>
              </a:solidFill>
              <a:latin typeface="Times New Roman" pitchFamily="18" charset="0"/>
            </a:endParaRPr>
          </a:p>
        </p:txBody>
      </p:sp>
      <p:sp>
        <p:nvSpPr>
          <p:cNvPr id="5" name="Title 4"/>
          <p:cNvSpPr>
            <a:spLocks noGrp="1"/>
          </p:cNvSpPr>
          <p:nvPr>
            <p:ph type="title" idx="4294967295"/>
          </p:nvPr>
        </p:nvSpPr>
        <p:spPr>
          <a:xfrm>
            <a:off x="3505200" y="5969000"/>
            <a:ext cx="5257800" cy="584200"/>
          </a:xfrm>
        </p:spPr>
        <p:txBody>
          <a:bodyPr>
            <a:spAutoFit/>
          </a:bodyPr>
          <a:lstStyle/>
          <a:p>
            <a:pPr algn="l" eaLnBrk="1" hangingPunct="1">
              <a:spcBef>
                <a:spcPct val="50000"/>
              </a:spcBef>
            </a:pPr>
            <a:r>
              <a:rPr lang="zh-CN" altLang="en-US" sz="3200" b="1">
                <a:solidFill>
                  <a:schemeClr val="bg1"/>
                </a:solidFill>
                <a:effectLst>
                  <a:outerShdw blurRad="38100" dist="38100" dir="2700000" algn="tl">
                    <a:srgbClr val="000000"/>
                  </a:outerShdw>
                </a:effectLst>
              </a:rPr>
              <a:t>约翰一书</a:t>
            </a:r>
            <a:r>
              <a:rPr lang="en-US" altLang="zh-CN" sz="3200" b="1">
                <a:solidFill>
                  <a:schemeClr val="bg1"/>
                </a:solidFill>
                <a:effectLst>
                  <a:outerShdw blurRad="38100" dist="38100" dir="2700000" algn="tl">
                    <a:srgbClr val="000000"/>
                  </a:outerShdw>
                </a:effectLst>
              </a:rPr>
              <a:t> </a:t>
            </a:r>
            <a:r>
              <a:rPr lang="zh-CN" altLang="en-US" sz="3200" b="1">
                <a:solidFill>
                  <a:schemeClr val="bg1"/>
                </a:solidFill>
                <a:effectLst>
                  <a:outerShdw blurRad="38100" dist="38100" dir="2700000" algn="tl">
                    <a:srgbClr val="000000"/>
                  </a:outerShdw>
                </a:effectLst>
              </a:rPr>
              <a:t>二章十六－十七节</a:t>
            </a:r>
            <a:r>
              <a:rPr lang="en-US" altLang="ja-JP" sz="3200" b="1">
                <a:solidFill>
                  <a:schemeClr val="bg1"/>
                </a:solidFill>
                <a:effectLst>
                  <a:outerShdw blurRad="38100" dist="38100" dir="2700000" algn="tl">
                    <a:srgbClr val="000000"/>
                  </a:outerShdw>
                </a:effectLst>
              </a:rPr>
              <a:t> </a:t>
            </a:r>
            <a:endParaRPr lang="en-US" altLang="en-US" sz="3200" b="1">
              <a:solidFill>
                <a:schemeClr val="bg1"/>
              </a:solidFill>
              <a:effectLst>
                <a:outerShdw blurRad="38100" dist="38100" dir="2700000" algn="tl">
                  <a:srgbClr val="000000"/>
                </a:outerShdw>
              </a:effectLst>
            </a:endParaRPr>
          </a:p>
        </p:txBody>
      </p:sp>
      <p:sp>
        <p:nvSpPr>
          <p:cNvPr id="37893" name="Rectangle 5"/>
          <p:cNvSpPr>
            <a:spLocks noChangeArrowheads="1"/>
          </p:cNvSpPr>
          <p:nvPr/>
        </p:nvSpPr>
        <p:spPr bwMode="auto">
          <a:xfrm>
            <a:off x="4068763" y="3244850"/>
            <a:ext cx="10064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跳 下 去</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a:t>
            </a:r>
            <a:r>
              <a:rPr lang="zh-CN" altLang="en-US" b="1" dirty="0">
                <a:effectLst>
                  <a:glow rad="190500">
                    <a:schemeClr val="bg1"/>
                  </a:glow>
                </a:effectLst>
              </a:rPr>
              <a:t>这世界和世上的私欲都要渐渐过去</a:t>
            </a:r>
            <a:r>
              <a:rPr lang="en-US" b="1" dirty="0">
                <a:effectLst>
                  <a:glow rad="190500">
                    <a:schemeClr val="bg1"/>
                  </a:glow>
                </a:effectLst>
              </a:rPr>
              <a:t>” </a:t>
            </a:r>
            <a:br>
              <a:rPr lang="en-US" b="1" dirty="0">
                <a:effectLst>
                  <a:glow rad="190500">
                    <a:schemeClr val="bg1"/>
                  </a:glow>
                </a:effectLst>
              </a:rPr>
            </a:br>
            <a:r>
              <a:rPr lang="en-US" b="1" dirty="0">
                <a:effectLst>
                  <a:glow rad="190500">
                    <a:schemeClr val="bg1"/>
                  </a:glow>
                </a:effectLst>
              </a:rPr>
              <a:t>(</a:t>
            </a:r>
            <a:r>
              <a:rPr lang="zh-CN" altLang="en-US" b="1" dirty="0">
                <a:effectLst>
                  <a:glow rad="190500">
                    <a:schemeClr val="bg1"/>
                  </a:glow>
                </a:effectLst>
              </a:rPr>
              <a:t>约壹 </a:t>
            </a:r>
            <a:r>
              <a:rPr lang="en-US" b="1" dirty="0">
                <a:effectLst>
                  <a:glow rad="190500">
                    <a:schemeClr val="bg1"/>
                  </a:glow>
                </a:effectLst>
              </a:rPr>
              <a:t>2:17a)</a:t>
            </a:r>
          </a:p>
        </p:txBody>
      </p:sp>
    </p:spTree>
    <p:extLst>
      <p:ext uri="{BB962C8B-B14F-4D97-AF65-F5344CB8AC3E}">
        <p14:creationId xmlns:p14="http://schemas.microsoft.com/office/powerpoint/2010/main" val="18537648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信靠基督是主会使人服从神与彼此相爱，便能抵挡早期诺斯替教主意与任何否认耶稣是主的异端</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(2:26)</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966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381000"/>
            <a:ext cx="4419600" cy="1143000"/>
          </a:xfrm>
          <a:solidFill>
            <a:srgbClr val="000000"/>
          </a:solidFill>
        </p:spPr>
        <p:txBody>
          <a:bodyPr/>
          <a:lstStyle/>
          <a:p>
            <a:pPr eaLnBrk="1" hangingPunct="1"/>
            <a:r>
              <a:rPr lang="zh-CN" altLang="en-US" sz="2800" b="1">
                <a:solidFill>
                  <a:schemeClr val="bg1"/>
                </a:solidFill>
                <a:ea typeface="SimSun" pitchFamily="2" charset="-122"/>
              </a:rPr>
              <a:t>属</a:t>
            </a:r>
            <a:r>
              <a:rPr lang="ja-JP" altLang="en-US" sz="2800" b="1">
                <a:solidFill>
                  <a:schemeClr val="bg1"/>
                </a:solidFill>
                <a:ea typeface="SimSun" pitchFamily="2" charset="-122"/>
              </a:rPr>
              <a:t>世</a:t>
            </a:r>
            <a:r>
              <a:rPr lang="zh-CN" altLang="en-US" sz="2800" b="1">
                <a:solidFill>
                  <a:schemeClr val="bg1"/>
                </a:solidFill>
                <a:ea typeface="SimSun" pitchFamily="2" charset="-122"/>
              </a:rPr>
              <a:t>的事物</a:t>
            </a:r>
            <a:br>
              <a:rPr lang="en-US" altLang="zh-CN" sz="2800" b="1">
                <a:solidFill>
                  <a:schemeClr val="bg1"/>
                </a:solidFill>
                <a:cs typeface="Times New Roman" pitchFamily="18" charset="0"/>
              </a:rPr>
            </a:br>
            <a:r>
              <a:rPr lang="zh-CN" altLang="en-US" sz="2800" b="1">
                <a:solidFill>
                  <a:schemeClr val="bg1"/>
                </a:solidFill>
                <a:ea typeface="SimSun" pitchFamily="2" charset="-122"/>
              </a:rPr>
              <a:t>（各列</a:t>
            </a:r>
            <a:r>
              <a:rPr lang="zh-CN" altLang="en-US" sz="2800">
                <a:solidFill>
                  <a:srgbClr val="FFFFFF"/>
                </a:solidFill>
              </a:rPr>
              <a:t>经文的对</a:t>
            </a:r>
            <a:r>
              <a:rPr lang="zh-CN" altLang="en-US" sz="2800" b="1">
                <a:solidFill>
                  <a:schemeClr val="bg1"/>
                </a:solidFill>
                <a:ea typeface="SimSun" pitchFamily="2" charset="-122"/>
              </a:rPr>
              <a:t>比）</a:t>
            </a:r>
            <a:br>
              <a:rPr lang="zh-CN" altLang="en-US" sz="2800" b="1">
                <a:solidFill>
                  <a:srgbClr val="FFFFFF"/>
                </a:solidFill>
                <a:ea typeface="SimSun" pitchFamily="2" charset="-122"/>
              </a:rPr>
            </a:br>
            <a:endParaRPr lang="en-US" altLang="en-US" sz="2800" b="1">
              <a:solidFill>
                <a:srgbClr val="FFFFFF"/>
              </a:solidFill>
              <a:ea typeface="SimSun" pitchFamily="2" charset="-122"/>
            </a:endParaRPr>
          </a:p>
        </p:txBody>
      </p:sp>
      <p:sp>
        <p:nvSpPr>
          <p:cNvPr id="39939" name="Text Box 3"/>
          <p:cNvSpPr txBox="1">
            <a:spLocks noChangeArrowheads="1"/>
          </p:cNvSpPr>
          <p:nvPr/>
        </p:nvSpPr>
        <p:spPr bwMode="auto">
          <a:xfrm>
            <a:off x="8153400" y="228600"/>
            <a:ext cx="693738" cy="457200"/>
          </a:xfrm>
          <a:prstGeom prst="rect">
            <a:avLst/>
          </a:prstGeom>
          <a:noFill/>
          <a:ln>
            <a:noFill/>
          </a:ln>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rPr>
              <a:t>296</a:t>
            </a:r>
          </a:p>
        </p:txBody>
      </p:sp>
      <p:sp>
        <p:nvSpPr>
          <p:cNvPr id="8" name="Text Box 4"/>
          <p:cNvSpPr txBox="1">
            <a:spLocks noChangeArrowheads="1"/>
          </p:cNvSpPr>
          <p:nvPr/>
        </p:nvSpPr>
        <p:spPr bwMode="auto">
          <a:xfrm>
            <a:off x="2438400" y="1562100"/>
            <a:ext cx="2590800" cy="7397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试探的来源</a:t>
            </a:r>
            <a:endParaRPr lang="en-US" altLang="zh-CN" sz="1100" b="1">
              <a:solidFill>
                <a:schemeClr val="bg1"/>
              </a:solidFill>
              <a:ea typeface="SimSun" pitchFamily="2" charset="-122"/>
            </a:endParaRPr>
          </a:p>
          <a:p>
            <a:pPr eaLnBrk="1" hangingPunct="1"/>
            <a:endParaRPr lang="en-US" altLang="zh-CN" sz="1100" b="1">
              <a:solidFill>
                <a:schemeClr val="bg1"/>
              </a:solidFill>
              <a:ea typeface="SimSun" pitchFamily="2" charset="-122"/>
            </a:endParaRPr>
          </a:p>
          <a:p>
            <a:pPr eaLnBrk="1" hangingPunct="1"/>
            <a:endParaRPr lang="en-US" altLang="en-US" sz="1100" b="1" i="1">
              <a:solidFill>
                <a:schemeClr val="bg1"/>
              </a:solidFill>
              <a:ea typeface="SimSun" pitchFamily="2" charset="-122"/>
            </a:endParaRPr>
          </a:p>
        </p:txBody>
      </p:sp>
      <p:sp>
        <p:nvSpPr>
          <p:cNvPr id="9"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夏娃</a:t>
            </a:r>
            <a:br>
              <a:rPr lang="en-US" altLang="ja-JP" sz="2000" b="1">
                <a:solidFill>
                  <a:schemeClr val="bg1"/>
                </a:solidFill>
                <a:ea typeface="SimSun" pitchFamily="2" charset="-122"/>
              </a:rPr>
            </a:br>
            <a:r>
              <a:rPr lang="en-US" altLang="ja-JP" sz="2000" b="1">
                <a:solidFill>
                  <a:schemeClr val="bg1"/>
                </a:solidFill>
                <a:ea typeface="SimSun" pitchFamily="2" charset="-122"/>
              </a:rPr>
              <a:t>(</a:t>
            </a:r>
            <a:r>
              <a:rPr lang="zh-CN" altLang="en-US" sz="2000" b="1">
                <a:solidFill>
                  <a:schemeClr val="bg1"/>
                </a:solidFill>
                <a:ea typeface="SimSun" pitchFamily="2" charset="-122"/>
              </a:rPr>
              <a:t>创</a:t>
            </a:r>
            <a:r>
              <a:rPr lang="en-US" altLang="ja-JP" sz="2000" b="1">
                <a:solidFill>
                  <a:schemeClr val="bg1"/>
                </a:solidFill>
                <a:ea typeface="SimSun" pitchFamily="2" charset="-122"/>
              </a:rPr>
              <a:t> 3)</a:t>
            </a:r>
            <a:endParaRPr lang="en-US" altLang="en-US" sz="1600" b="1" i="1">
              <a:solidFill>
                <a:schemeClr val="bg1"/>
              </a:solidFill>
              <a:ea typeface="SimSun" pitchFamily="2" charset="-122"/>
            </a:endParaRPr>
          </a:p>
        </p:txBody>
      </p:sp>
      <p:sp>
        <p:nvSpPr>
          <p:cNvPr id="10" name="Text Box 6"/>
          <p:cNvSpPr txBox="1">
            <a:spLocks noChangeArrowheads="1"/>
          </p:cNvSpPr>
          <p:nvPr/>
        </p:nvSpPr>
        <p:spPr bwMode="auto">
          <a:xfrm>
            <a:off x="2438400" y="2424113"/>
            <a:ext cx="2590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不讨神喜悦的</a:t>
            </a:r>
            <a:r>
              <a:rPr lang="en-US" altLang="en-US" sz="1800">
                <a:solidFill>
                  <a:srgbClr val="FFFFFF"/>
                </a:solidFill>
                <a:ea typeface="SimSun" pitchFamily="2" charset="-122"/>
              </a:rPr>
              <a:t>肉体私欲</a:t>
            </a:r>
            <a:r>
              <a:rPr lang="en-US" altLang="ja-JP" sz="1800">
                <a:solidFill>
                  <a:srgbClr val="FFFFFF"/>
                </a:solidFill>
                <a:ea typeface="SimSun" pitchFamily="2" charset="-122"/>
              </a:rPr>
              <a:t> </a:t>
            </a:r>
            <a:r>
              <a:rPr lang="en-US" altLang="ja-JP" sz="1800" b="1">
                <a:solidFill>
                  <a:srgbClr val="FFFFFF"/>
                </a:solidFill>
                <a:ea typeface="SimSun" pitchFamily="2" charset="-122"/>
              </a:rPr>
              <a:t>(</a:t>
            </a:r>
            <a:r>
              <a:rPr lang="zh-CN" altLang="en-US" sz="1800" b="1">
                <a:solidFill>
                  <a:srgbClr val="FFFFFF"/>
                </a:solidFill>
                <a:ea typeface="SimSun" pitchFamily="2" charset="-122"/>
              </a:rPr>
              <a:t>如婚外的性交，</a:t>
            </a:r>
            <a:r>
              <a:rPr lang="en-US" altLang="en-US" sz="1800">
                <a:solidFill>
                  <a:srgbClr val="FFFFFF"/>
                </a:solidFill>
                <a:ea typeface="SimSun" pitchFamily="2" charset="-122"/>
              </a:rPr>
              <a:t>暴食</a:t>
            </a:r>
            <a:r>
              <a:rPr lang="zh-CN" altLang="en-US" sz="1800">
                <a:solidFill>
                  <a:srgbClr val="FFFFFF"/>
                </a:solidFill>
                <a:ea typeface="SimSun" pitchFamily="2" charset="-122"/>
              </a:rPr>
              <a:t>）</a:t>
            </a:r>
            <a:endParaRPr lang="en-US" altLang="en-US" sz="1400" b="1" i="1">
              <a:solidFill>
                <a:srgbClr val="FFFFFF"/>
              </a:solidFill>
              <a:ea typeface="SimSun" pitchFamily="2" charset="-122"/>
            </a:endParaRPr>
          </a:p>
        </p:txBody>
      </p:sp>
      <p:sp>
        <p:nvSpPr>
          <p:cNvPr id="11"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那 棵 树 的 果 子 好 作 食 物</a:t>
            </a:r>
            <a:r>
              <a:rPr lang="en-US" altLang="ja-JP" sz="1800" b="1">
                <a:solidFill>
                  <a:srgbClr val="FFFFFF"/>
                </a:solidFill>
              </a:rPr>
              <a:t>”</a:t>
            </a:r>
            <a:endParaRPr lang="en-US" altLang="en-US" sz="1400" b="1" i="1">
              <a:solidFill>
                <a:srgbClr val="FFFFFF"/>
              </a:solidFill>
            </a:endParaRPr>
          </a:p>
        </p:txBody>
      </p:sp>
      <p:sp>
        <p:nvSpPr>
          <p:cNvPr id="12" name="Text Box 8"/>
          <p:cNvSpPr txBox="1">
            <a:spLocks noChangeArrowheads="1"/>
          </p:cNvSpPr>
          <p:nvPr/>
        </p:nvSpPr>
        <p:spPr bwMode="auto">
          <a:xfrm>
            <a:off x="2438400" y="3887788"/>
            <a:ext cx="2590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rPr>
              <a:t>贪</a:t>
            </a:r>
            <a:r>
              <a:rPr lang="zh-CN" altLang="en-US" sz="1800">
                <a:solidFill>
                  <a:srgbClr val="FFFFFF"/>
                </a:solidFill>
                <a:ea typeface="SimSun" pitchFamily="2" charset="-122"/>
              </a:rPr>
              <a:t>心，</a:t>
            </a:r>
            <a:r>
              <a:rPr lang="en-US" altLang="zh-CN" sz="1800">
                <a:solidFill>
                  <a:srgbClr val="FFFFFF"/>
                </a:solidFill>
                <a:ea typeface="SimSun" pitchFamily="2" charset="-122"/>
              </a:rPr>
              <a:t> </a:t>
            </a:r>
            <a:r>
              <a:rPr lang="zh-CN" altLang="en-US" sz="1800" b="1">
                <a:solidFill>
                  <a:srgbClr val="FFFFFF"/>
                </a:solidFill>
                <a:ea typeface="SimSun" pitchFamily="2" charset="-122"/>
              </a:rPr>
              <a:t>贪</a:t>
            </a:r>
            <a:r>
              <a:rPr lang="en-US" altLang="en-US" sz="1800">
                <a:solidFill>
                  <a:srgbClr val="FFFFFF"/>
                </a:solidFill>
                <a:ea typeface="SimSun" pitchFamily="2" charset="-122"/>
              </a:rPr>
              <a:t>恋</a:t>
            </a:r>
            <a:r>
              <a:rPr lang="en-US" altLang="ja-JP" sz="1800">
                <a:solidFill>
                  <a:srgbClr val="FFFFFF"/>
                </a:solidFill>
                <a:ea typeface="SimSun" pitchFamily="2" charset="-122"/>
              </a:rPr>
              <a:t> </a:t>
            </a:r>
            <a:r>
              <a:rPr lang="en-US" altLang="ja-JP" sz="1800" b="1">
                <a:solidFill>
                  <a:srgbClr val="FFFFFF"/>
                </a:solidFill>
                <a:ea typeface="SimSun" pitchFamily="2" charset="-122"/>
              </a:rPr>
              <a:t> (</a:t>
            </a:r>
            <a:r>
              <a:rPr lang="zh-CN" altLang="en-US" sz="1800" b="1">
                <a:solidFill>
                  <a:srgbClr val="FFFFFF"/>
                </a:solidFill>
                <a:ea typeface="SimSun" pitchFamily="2" charset="-122"/>
              </a:rPr>
              <a:t>第十条</a:t>
            </a:r>
            <a:r>
              <a:rPr lang="en-US" altLang="en-US" sz="1800">
                <a:solidFill>
                  <a:srgbClr val="FFFFFF"/>
                </a:solidFill>
                <a:ea typeface="SimSun" pitchFamily="2" charset="-122"/>
              </a:rPr>
              <a:t>律</a:t>
            </a:r>
            <a:r>
              <a:rPr lang="en-US" altLang="ja-JP" sz="1800">
                <a:solidFill>
                  <a:srgbClr val="FFFFFF"/>
                </a:solidFill>
                <a:ea typeface="SimSun" pitchFamily="2" charset="-122"/>
              </a:rPr>
              <a:t> </a:t>
            </a:r>
            <a:r>
              <a:rPr lang="en-US" altLang="en-US" sz="1800">
                <a:solidFill>
                  <a:srgbClr val="FFFFFF"/>
                </a:solidFill>
                <a:ea typeface="SimSun" pitchFamily="2" charset="-122"/>
              </a:rPr>
              <a:t>法</a:t>
            </a:r>
            <a:r>
              <a:rPr lang="zh-CN" altLang="en-US" sz="1800">
                <a:solidFill>
                  <a:srgbClr val="FFFFFF"/>
                </a:solidFill>
                <a:ea typeface="SimSun" pitchFamily="2" charset="-122"/>
              </a:rPr>
              <a:t>：</a:t>
            </a:r>
            <a:r>
              <a:rPr lang="en-US" altLang="en-US" sz="1800">
                <a:solidFill>
                  <a:srgbClr val="FFFFFF"/>
                </a:solidFill>
                <a:ea typeface="SimSun" pitchFamily="2" charset="-122"/>
              </a:rPr>
              <a:t>不</a:t>
            </a:r>
            <a:r>
              <a:rPr lang="en-US" altLang="ja-JP" sz="1800">
                <a:solidFill>
                  <a:srgbClr val="FFFFFF"/>
                </a:solidFill>
                <a:ea typeface="SimSun" pitchFamily="2" charset="-122"/>
              </a:rPr>
              <a:t> </a:t>
            </a:r>
            <a:r>
              <a:rPr lang="en-US" altLang="en-US" sz="1800">
                <a:solidFill>
                  <a:srgbClr val="FFFFFF"/>
                </a:solidFill>
                <a:ea typeface="SimSun" pitchFamily="2" charset="-122"/>
              </a:rPr>
              <a:t>可</a:t>
            </a:r>
            <a:r>
              <a:rPr lang="en-US" altLang="ja-JP" sz="1800">
                <a:solidFill>
                  <a:srgbClr val="FFFFFF"/>
                </a:solidFill>
                <a:ea typeface="SimSun" pitchFamily="2" charset="-122"/>
              </a:rPr>
              <a:t> </a:t>
            </a:r>
            <a:r>
              <a:rPr lang="en-US" altLang="en-US" sz="1800">
                <a:solidFill>
                  <a:srgbClr val="FFFFFF"/>
                </a:solidFill>
                <a:ea typeface="SimSun" pitchFamily="2" charset="-122"/>
              </a:rPr>
              <a:t>贪恋</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sp>
        <p:nvSpPr>
          <p:cNvPr id="13" name="Text Box 9"/>
          <p:cNvSpPr txBox="1">
            <a:spLocks noChangeArrowheads="1"/>
          </p:cNvSpPr>
          <p:nvPr/>
        </p:nvSpPr>
        <p:spPr bwMode="auto">
          <a:xfrm>
            <a:off x="5029200" y="3887788"/>
            <a:ext cx="190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a:t>
            </a:r>
            <a:r>
              <a:rPr lang="en-US" altLang="en-US" sz="1800">
                <a:solidFill>
                  <a:srgbClr val="FFFFFF"/>
                </a:solidFill>
                <a:ea typeface="SimSun" pitchFamily="2" charset="-122"/>
              </a:rPr>
              <a:t>悦 人 的 眼 目</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sp>
        <p:nvSpPr>
          <p:cNvPr id="14" name="Text Box 10"/>
          <p:cNvSpPr txBox="1">
            <a:spLocks noChangeArrowheads="1"/>
          </p:cNvSpPr>
          <p:nvPr/>
        </p:nvSpPr>
        <p:spPr bwMode="auto">
          <a:xfrm>
            <a:off x="2438400" y="4995863"/>
            <a:ext cx="2590800"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rPr>
              <a:t>骄 傲</a:t>
            </a:r>
            <a:r>
              <a:rPr lang="zh-CN" altLang="en-US" sz="1800">
                <a:solidFill>
                  <a:srgbClr val="FFFFFF"/>
                </a:solidFill>
                <a:ea typeface="SimSun" pitchFamily="2" charset="-122"/>
              </a:rPr>
              <a:t>与夸</a:t>
            </a:r>
            <a:r>
              <a:rPr lang="zh-CN" altLang="en-US" sz="1800" b="1">
                <a:solidFill>
                  <a:srgbClr val="FFFFFF"/>
                </a:solidFill>
                <a:ea typeface="SimSun" pitchFamily="2" charset="-122"/>
              </a:rPr>
              <a:t>耀</a:t>
            </a:r>
            <a:r>
              <a:rPr lang="en-US" altLang="ja-JP" sz="1800" b="1">
                <a:solidFill>
                  <a:srgbClr val="FFFFFF"/>
                </a:solidFill>
                <a:ea typeface="SimSun" pitchFamily="2" charset="-122"/>
              </a:rPr>
              <a:t>:</a:t>
            </a: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事业</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地位</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属世得优</a:t>
            </a:r>
            <a:r>
              <a:rPr lang="en-US" altLang="en-US" sz="1800">
                <a:solidFill>
                  <a:srgbClr val="FFFFFF"/>
                </a:solidFill>
                <a:ea typeface="SimSun" pitchFamily="2" charset="-122"/>
              </a:rPr>
              <a:t>势</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等等。。。。</a:t>
            </a:r>
            <a:endParaRPr lang="en-US" altLang="en-US" sz="1400" b="1" i="1">
              <a:solidFill>
                <a:srgbClr val="FFFFFF"/>
              </a:solidFill>
              <a:ea typeface="SimSun" pitchFamily="2" charset="-122"/>
            </a:endParaRPr>
          </a:p>
        </p:txBody>
      </p:sp>
      <p:sp>
        <p:nvSpPr>
          <p:cNvPr id="15" name="Text Box 11"/>
          <p:cNvSpPr txBox="1">
            <a:spLocks noChangeArrowheads="1"/>
          </p:cNvSpPr>
          <p:nvPr/>
        </p:nvSpPr>
        <p:spPr bwMode="auto">
          <a:xfrm>
            <a:off x="5029200" y="4995863"/>
            <a:ext cx="18288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使 人 有 智 慧</a:t>
            </a:r>
            <a:r>
              <a:rPr lang="en-US" altLang="ja-JP" sz="1800" b="1">
                <a:solidFill>
                  <a:srgbClr val="FFFFFF"/>
                </a:solidFill>
              </a:rPr>
              <a:t>”</a:t>
            </a:r>
            <a:endParaRPr lang="en-US" altLang="en-US" sz="1400" b="1" i="1">
              <a:solidFill>
                <a:srgbClr val="FFFFFF"/>
              </a:solidFill>
            </a:endParaRPr>
          </a:p>
        </p:txBody>
      </p:sp>
      <p:sp>
        <p:nvSpPr>
          <p:cNvPr id="16" name="Text Box 13"/>
          <p:cNvSpPr txBox="1">
            <a:spLocks noChangeArrowheads="1"/>
          </p:cNvSpPr>
          <p:nvPr/>
        </p:nvSpPr>
        <p:spPr bwMode="auto">
          <a:xfrm>
            <a:off x="381000" y="1565275"/>
            <a:ext cx="2133600" cy="73818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属世</a:t>
            </a:r>
            <a:r>
              <a:rPr lang="en-US" altLang="ja-JP" sz="2000" b="1">
                <a:solidFill>
                  <a:schemeClr val="bg1"/>
                </a:solidFill>
                <a:ea typeface="SimSun" pitchFamily="2" charset="-122"/>
              </a:rPr>
              <a:t> </a:t>
            </a:r>
            <a:br>
              <a:rPr lang="en-US" altLang="ja-JP" sz="2000" b="1">
                <a:solidFill>
                  <a:schemeClr val="bg1"/>
                </a:solidFill>
                <a:ea typeface="SimSun" pitchFamily="2" charset="-122"/>
              </a:rPr>
            </a:br>
            <a:r>
              <a:rPr lang="zh-CN" altLang="en-US" sz="1400" b="1">
                <a:solidFill>
                  <a:schemeClr val="bg1"/>
                </a:solidFill>
                <a:ea typeface="SimSun" pitchFamily="2" charset="-122"/>
              </a:rPr>
              <a:t>约翰一书二章十五十六节</a:t>
            </a:r>
            <a:endParaRPr lang="en-US" altLang="zh-CN" sz="1400" b="1">
              <a:solidFill>
                <a:schemeClr val="bg1"/>
              </a:solidFill>
              <a:cs typeface="Times New Roman" pitchFamily="18" charset="0"/>
            </a:endParaRPr>
          </a:p>
          <a:p>
            <a:pPr eaLnBrk="1" hangingPunct="1"/>
            <a:endParaRPr lang="en-US" altLang="en-US" sz="800" b="1" i="1">
              <a:solidFill>
                <a:schemeClr val="bg1"/>
              </a:solidFill>
              <a:cs typeface="Times New Roman" pitchFamily="18" charset="0"/>
            </a:endParaRPr>
          </a:p>
        </p:txBody>
      </p:sp>
      <p:sp>
        <p:nvSpPr>
          <p:cNvPr id="17" name="Text Box 14"/>
          <p:cNvSpPr txBox="1">
            <a:spLocks noChangeArrowheads="1"/>
          </p:cNvSpPr>
          <p:nvPr/>
        </p:nvSpPr>
        <p:spPr bwMode="auto">
          <a:xfrm>
            <a:off x="457200" y="2424113"/>
            <a:ext cx="2057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chemeClr val="bg1"/>
                </a:solidFill>
              </a:rPr>
              <a:t>“</a:t>
            </a:r>
            <a:r>
              <a:rPr lang="en-US" altLang="en-US" sz="1800">
                <a:solidFill>
                  <a:srgbClr val="FFFFFF"/>
                </a:solidFill>
              </a:rPr>
              <a:t>肉 体 的 情 欲</a:t>
            </a:r>
            <a:r>
              <a:rPr lang="en-US" altLang="ja-JP" sz="1800" b="1">
                <a:solidFill>
                  <a:srgbClr val="FFFFFF"/>
                </a:solidFill>
              </a:rPr>
              <a:t>”</a:t>
            </a:r>
            <a:endParaRPr lang="en-US" altLang="en-US" sz="1400" b="1" i="1">
              <a:solidFill>
                <a:srgbClr val="FFFFFF"/>
              </a:solidFill>
            </a:endParaRPr>
          </a:p>
        </p:txBody>
      </p:sp>
      <p:sp>
        <p:nvSpPr>
          <p:cNvPr id="18" name="Text Box 15"/>
          <p:cNvSpPr txBox="1">
            <a:spLocks noChangeArrowheads="1"/>
          </p:cNvSpPr>
          <p:nvPr/>
        </p:nvSpPr>
        <p:spPr bwMode="auto">
          <a:xfrm>
            <a:off x="457200" y="3887788"/>
            <a:ext cx="2057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rPr>
              <a:t>“</a:t>
            </a:r>
            <a:r>
              <a:rPr lang="en-US" altLang="en-US" sz="2000">
                <a:solidFill>
                  <a:srgbClr val="FFFFFF"/>
                </a:solidFill>
              </a:rPr>
              <a:t>眼 目 的 情 欲</a:t>
            </a:r>
            <a:r>
              <a:rPr lang="en-US" altLang="ja-JP" sz="2000" b="1">
                <a:solidFill>
                  <a:srgbClr val="FFFFFF"/>
                </a:solidFill>
              </a:rPr>
              <a:t>”</a:t>
            </a:r>
            <a:endParaRPr lang="en-US" altLang="en-US" sz="2000" b="1">
              <a:solidFill>
                <a:srgbClr val="FFFFFF"/>
              </a:solidFill>
            </a:endParaRPr>
          </a:p>
        </p:txBody>
      </p:sp>
      <p:sp>
        <p:nvSpPr>
          <p:cNvPr id="19" name="Text Box 16"/>
          <p:cNvSpPr txBox="1">
            <a:spLocks noChangeArrowheads="1"/>
          </p:cNvSpPr>
          <p:nvPr/>
        </p:nvSpPr>
        <p:spPr bwMode="auto">
          <a:xfrm>
            <a:off x="457200" y="4995863"/>
            <a:ext cx="2057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今 生 的 骄 傲</a:t>
            </a:r>
            <a:r>
              <a:rPr lang="en-US" altLang="ja-JP" sz="1800" b="1">
                <a:solidFill>
                  <a:srgbClr val="FFFFFF"/>
                </a:solidFill>
              </a:rPr>
              <a:t>”</a:t>
            </a:r>
            <a:endParaRPr lang="en-US" altLang="en-US" sz="1800" b="1">
              <a:solidFill>
                <a:srgbClr val="FFFFFF"/>
              </a:solidFill>
            </a:endParaRPr>
          </a:p>
        </p:txBody>
      </p:sp>
      <p:sp>
        <p:nvSpPr>
          <p:cNvPr id="20"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基督</a:t>
            </a:r>
            <a:r>
              <a:rPr lang="en-US" altLang="ja-JP" sz="2000" b="1">
                <a:solidFill>
                  <a:schemeClr val="bg1"/>
                </a:solidFill>
                <a:ea typeface="SimSun" pitchFamily="2" charset="-122"/>
              </a:rPr>
              <a:t> </a:t>
            </a:r>
            <a:br>
              <a:rPr lang="en-US" altLang="ja-JP" sz="2000" b="1">
                <a:solidFill>
                  <a:schemeClr val="bg1"/>
                </a:solidFill>
                <a:ea typeface="SimSun" pitchFamily="2" charset="-122"/>
              </a:rPr>
            </a:br>
            <a:r>
              <a:rPr lang="en-US" altLang="ja-JP" sz="2000" b="1">
                <a:solidFill>
                  <a:schemeClr val="bg1"/>
                </a:solidFill>
                <a:ea typeface="SimSun" pitchFamily="2" charset="-122"/>
              </a:rPr>
              <a:t>(</a:t>
            </a:r>
            <a:r>
              <a:rPr lang="zh-CN" altLang="en-US" sz="2000" b="1">
                <a:solidFill>
                  <a:schemeClr val="bg1"/>
                </a:solidFill>
                <a:ea typeface="SimSun" pitchFamily="2" charset="-122"/>
              </a:rPr>
              <a:t>马太</a:t>
            </a:r>
            <a:r>
              <a:rPr lang="en-US" altLang="ja-JP" sz="2000" b="1">
                <a:solidFill>
                  <a:schemeClr val="bg1"/>
                </a:solidFill>
                <a:ea typeface="SimSun" pitchFamily="2" charset="-122"/>
              </a:rPr>
              <a:t> 4)</a:t>
            </a:r>
            <a:endParaRPr lang="en-US" altLang="en-US" sz="1600" b="1" i="1">
              <a:solidFill>
                <a:schemeClr val="bg1"/>
              </a:solidFill>
              <a:ea typeface="SimSun" pitchFamily="2" charset="-122"/>
            </a:endParaRPr>
          </a:p>
        </p:txBody>
      </p:sp>
      <p:sp>
        <p:nvSpPr>
          <p:cNvPr id="21" name="Text Box 18"/>
          <p:cNvSpPr txBox="1">
            <a:spLocks noChangeArrowheads="1"/>
          </p:cNvSpPr>
          <p:nvPr/>
        </p:nvSpPr>
        <p:spPr bwMode="auto">
          <a:xfrm>
            <a:off x="6781800" y="2424113"/>
            <a:ext cx="21050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latin typeface="MS PGothic" pitchFamily="34" charset="-128"/>
              </a:rPr>
              <a:t>石 头 变 成 食 物</a:t>
            </a:r>
            <a:endParaRPr lang="en-US" altLang="en-US" sz="1400" b="1" i="1">
              <a:solidFill>
                <a:srgbClr val="FFFFFF"/>
              </a:solidFill>
              <a:latin typeface="MS PGothic" pitchFamily="34" charset="-128"/>
            </a:endParaRPr>
          </a:p>
        </p:txBody>
      </p:sp>
      <p:sp>
        <p:nvSpPr>
          <p:cNvPr id="22" name="Text Box 19"/>
          <p:cNvSpPr txBox="1">
            <a:spLocks noChangeArrowheads="1"/>
          </p:cNvSpPr>
          <p:nvPr/>
        </p:nvSpPr>
        <p:spPr bwMode="auto">
          <a:xfrm>
            <a:off x="6781800" y="3887788"/>
            <a:ext cx="2105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拥有</a:t>
            </a:r>
            <a:r>
              <a:rPr lang="en-US" altLang="en-US" sz="1800">
                <a:solidFill>
                  <a:srgbClr val="FFFFFF"/>
                </a:solidFill>
                <a:ea typeface="SimSun" pitchFamily="2" charset="-122"/>
              </a:rPr>
              <a:t>世</a:t>
            </a:r>
            <a:r>
              <a:rPr lang="en-US" altLang="ja-JP" sz="1800">
                <a:solidFill>
                  <a:srgbClr val="FFFFFF"/>
                </a:solidFill>
                <a:ea typeface="SimSun" pitchFamily="2" charset="-122"/>
              </a:rPr>
              <a:t> </a:t>
            </a:r>
            <a:r>
              <a:rPr lang="en-US" altLang="en-US" sz="1800">
                <a:solidFill>
                  <a:srgbClr val="FFFFFF"/>
                </a:solidFill>
                <a:ea typeface="SimSun" pitchFamily="2" charset="-122"/>
              </a:rPr>
              <a:t>上的</a:t>
            </a:r>
            <a:r>
              <a:rPr lang="en-US" altLang="ja-JP" sz="1800">
                <a:solidFill>
                  <a:srgbClr val="FFFFFF"/>
                </a:solidFill>
                <a:ea typeface="SimSun" pitchFamily="2" charset="-122"/>
              </a:rPr>
              <a:t> </a:t>
            </a:r>
            <a:r>
              <a:rPr lang="en-US" altLang="en-US" sz="1800">
                <a:solidFill>
                  <a:srgbClr val="FFFFFF"/>
                </a:solidFill>
                <a:ea typeface="SimSun" pitchFamily="2" charset="-122"/>
              </a:rPr>
              <a:t>万</a:t>
            </a:r>
            <a:r>
              <a:rPr lang="en-US" altLang="ja-JP" sz="1800">
                <a:solidFill>
                  <a:srgbClr val="FFFFFF"/>
                </a:solidFill>
                <a:ea typeface="SimSun" pitchFamily="2" charset="-122"/>
              </a:rPr>
              <a:t> </a:t>
            </a:r>
            <a:r>
              <a:rPr lang="en-US" altLang="en-US" sz="1800">
                <a:solidFill>
                  <a:srgbClr val="FFFFFF"/>
                </a:solidFill>
                <a:ea typeface="SimSun" pitchFamily="2" charset="-122"/>
              </a:rPr>
              <a:t>国</a:t>
            </a:r>
            <a:r>
              <a:rPr lang="en-US" altLang="ja-JP" sz="1800">
                <a:solidFill>
                  <a:srgbClr val="FFFFFF"/>
                </a:solidFill>
                <a:ea typeface="SimSun" pitchFamily="2" charset="-122"/>
              </a:rPr>
              <a:t> </a:t>
            </a:r>
            <a:r>
              <a:rPr lang="en-US" altLang="en-US" sz="1800">
                <a:solidFill>
                  <a:srgbClr val="FFFFFF"/>
                </a:solidFill>
                <a:ea typeface="SimSun" pitchFamily="2" charset="-122"/>
              </a:rPr>
              <a:t>与</a:t>
            </a:r>
            <a:r>
              <a:rPr lang="en-US" altLang="ja-JP" sz="1800">
                <a:solidFill>
                  <a:srgbClr val="FFFFFF"/>
                </a:solidFill>
                <a:ea typeface="SimSun" pitchFamily="2" charset="-122"/>
              </a:rPr>
              <a:t> </a:t>
            </a:r>
            <a:r>
              <a:rPr lang="en-US" altLang="en-US" sz="1800">
                <a:solidFill>
                  <a:srgbClr val="FFFFFF"/>
                </a:solidFill>
                <a:ea typeface="SimSun" pitchFamily="2" charset="-122"/>
              </a:rPr>
              <a:t>万</a:t>
            </a:r>
            <a:r>
              <a:rPr lang="en-US" altLang="ja-JP" sz="1800">
                <a:solidFill>
                  <a:srgbClr val="FFFFFF"/>
                </a:solidFill>
                <a:ea typeface="SimSun" pitchFamily="2" charset="-122"/>
              </a:rPr>
              <a:t> </a:t>
            </a:r>
            <a:r>
              <a:rPr lang="en-US" altLang="en-US" sz="1800">
                <a:solidFill>
                  <a:srgbClr val="FFFFFF"/>
                </a:solidFill>
                <a:ea typeface="SimSun" pitchFamily="2" charset="-122"/>
              </a:rPr>
              <a:t>国</a:t>
            </a:r>
            <a:r>
              <a:rPr lang="en-US" altLang="ja-JP" sz="1800">
                <a:solidFill>
                  <a:srgbClr val="FFFFFF"/>
                </a:solidFill>
                <a:ea typeface="SimSun" pitchFamily="2" charset="-122"/>
              </a:rPr>
              <a:t> </a:t>
            </a:r>
            <a:r>
              <a:rPr lang="en-US" altLang="en-US" sz="1800">
                <a:solidFill>
                  <a:srgbClr val="FFFFFF"/>
                </a:solidFill>
                <a:ea typeface="SimSun" pitchFamily="2" charset="-122"/>
              </a:rPr>
              <a:t>的</a:t>
            </a:r>
            <a:r>
              <a:rPr lang="en-US" altLang="ja-JP" sz="1800">
                <a:solidFill>
                  <a:srgbClr val="FFFFFF"/>
                </a:solidFill>
                <a:ea typeface="SimSun" pitchFamily="2" charset="-122"/>
              </a:rPr>
              <a:t> </a:t>
            </a:r>
            <a:r>
              <a:rPr lang="en-US" altLang="en-US" sz="1800">
                <a:solidFill>
                  <a:srgbClr val="FFFFFF"/>
                </a:solidFill>
                <a:ea typeface="SimSun" pitchFamily="2" charset="-122"/>
              </a:rPr>
              <a:t>荣</a:t>
            </a:r>
            <a:r>
              <a:rPr lang="en-US" altLang="ja-JP" sz="1800">
                <a:solidFill>
                  <a:srgbClr val="FFFFFF"/>
                </a:solidFill>
                <a:ea typeface="SimSun" pitchFamily="2" charset="-122"/>
              </a:rPr>
              <a:t> </a:t>
            </a:r>
            <a:r>
              <a:rPr lang="en-US" altLang="en-US" sz="1800">
                <a:solidFill>
                  <a:srgbClr val="FFFFFF"/>
                </a:solidFill>
                <a:ea typeface="SimSun" pitchFamily="2" charset="-122"/>
              </a:rPr>
              <a:t>华</a:t>
            </a:r>
            <a:endParaRPr lang="en-US" altLang="en-US" sz="1400" b="1" i="1">
              <a:solidFill>
                <a:srgbClr val="FFFFFF"/>
              </a:solidFill>
              <a:ea typeface="SimSun" pitchFamily="2" charset="-122"/>
            </a:endParaRPr>
          </a:p>
        </p:txBody>
      </p:sp>
      <p:sp>
        <p:nvSpPr>
          <p:cNvPr id="23" name="Text Box 20"/>
          <p:cNvSpPr txBox="1">
            <a:spLocks noChangeArrowheads="1"/>
          </p:cNvSpPr>
          <p:nvPr/>
        </p:nvSpPr>
        <p:spPr bwMode="auto">
          <a:xfrm>
            <a:off x="6781800" y="4995863"/>
            <a:ext cx="2105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b="1">
                <a:solidFill>
                  <a:srgbClr val="FFFFFF"/>
                </a:solidFill>
                <a:ea typeface="SimSun" pitchFamily="2" charset="-122"/>
              </a:rPr>
              <a:t>人所段定</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a:t>
            </a:r>
            <a:r>
              <a:rPr lang="zh-CN" altLang="en-US" sz="1800" b="1">
                <a:solidFill>
                  <a:srgbClr val="FFFFFF"/>
                </a:solidFill>
                <a:ea typeface="SimSun" pitchFamily="2" charset="-122"/>
              </a:rPr>
              <a:t>从</a:t>
            </a:r>
            <a:r>
              <a:rPr lang="en-US" altLang="en-US" sz="1800">
                <a:solidFill>
                  <a:srgbClr val="FFFFFF"/>
                </a:solidFill>
                <a:ea typeface="SimSun" pitchFamily="2" charset="-122"/>
              </a:rPr>
              <a:t>殿</a:t>
            </a:r>
            <a:r>
              <a:rPr lang="en-US" altLang="ja-JP" sz="1800">
                <a:solidFill>
                  <a:srgbClr val="FFFFFF"/>
                </a:solidFill>
                <a:ea typeface="SimSun" pitchFamily="2" charset="-122"/>
              </a:rPr>
              <a:t> </a:t>
            </a:r>
            <a:r>
              <a:rPr lang="en-US" altLang="en-US" sz="1800">
                <a:solidFill>
                  <a:srgbClr val="FFFFFF"/>
                </a:solidFill>
                <a:ea typeface="SimSun" pitchFamily="2" charset="-122"/>
              </a:rPr>
              <a:t>顶跳下去</a:t>
            </a:r>
            <a:r>
              <a:rPr lang="en-US" altLang="ja-JP" sz="1800">
                <a:solidFill>
                  <a:srgbClr val="FFFFFF"/>
                </a:solidFill>
                <a:ea typeface="SimSun" pitchFamily="2" charset="-122"/>
              </a:rPr>
              <a:t>”</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pic>
        <p:nvPicPr>
          <p:cNvPr id="39956" name="Picture 3" descr="0-8091-411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fltVal val="0"/>
                                          </p:val>
                                        </p:tav>
                                        <p:tav tm="100000">
                                          <p:val>
                                            <p:strVal val="#ppt_w"/>
                                          </p:val>
                                        </p:tav>
                                      </p:tavLst>
                                    </p:anim>
                                    <p:anim calcmode="lin" valueType="num">
                                      <p:cBhvr>
                                        <p:cTn id="84" dur="1000" fill="hold"/>
                                        <p:tgtEl>
                                          <p:spTgt spid="21"/>
                                        </p:tgtEl>
                                        <p:attrNameLst>
                                          <p:attrName>ppt_h</p:attrName>
                                        </p:attrNameLst>
                                      </p:cBhvr>
                                      <p:tavLst>
                                        <p:tav tm="0">
                                          <p:val>
                                            <p:fltVal val="0"/>
                                          </p:val>
                                        </p:tav>
                                        <p:tav tm="100000">
                                          <p:val>
                                            <p:strVal val="#ppt_h"/>
                                          </p:val>
                                        </p:tav>
                                      </p:tavLst>
                                    </p:anim>
                                    <p:anim calcmode="lin" valueType="num">
                                      <p:cBhvr>
                                        <p:cTn id="85"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1000" fill="hold"/>
                                        <p:tgtEl>
                                          <p:spTgt spid="22"/>
                                        </p:tgtEl>
                                        <p:attrNameLst>
                                          <p:attrName>ppt_w</p:attrName>
                                        </p:attrNameLst>
                                      </p:cBhvr>
                                      <p:tavLst>
                                        <p:tav tm="0">
                                          <p:val>
                                            <p:fltVal val="0"/>
                                          </p:val>
                                        </p:tav>
                                        <p:tav tm="100000">
                                          <p:val>
                                            <p:strVal val="#ppt_w"/>
                                          </p:val>
                                        </p:tav>
                                      </p:tavLst>
                                    </p:anim>
                                    <p:anim calcmode="lin" valueType="num">
                                      <p:cBhvr>
                                        <p:cTn id="92" dur="1000" fill="hold"/>
                                        <p:tgtEl>
                                          <p:spTgt spid="22"/>
                                        </p:tgtEl>
                                        <p:attrNameLst>
                                          <p:attrName>ppt_h</p:attrName>
                                        </p:attrNameLst>
                                      </p:cBhvr>
                                      <p:tavLst>
                                        <p:tav tm="0">
                                          <p:val>
                                            <p:fltVal val="0"/>
                                          </p:val>
                                        </p:tav>
                                        <p:tav tm="100000">
                                          <p:val>
                                            <p:strVal val="#ppt_h"/>
                                          </p:val>
                                        </p:tav>
                                      </p:tavLst>
                                    </p:anim>
                                    <p:anim calcmode="lin" valueType="num">
                                      <p:cBhvr>
                                        <p:cTn id="9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1000" fill="hold"/>
                                        <p:tgtEl>
                                          <p:spTgt spid="23"/>
                                        </p:tgtEl>
                                        <p:attrNameLst>
                                          <p:attrName>ppt_w</p:attrName>
                                        </p:attrNameLst>
                                      </p:cBhvr>
                                      <p:tavLst>
                                        <p:tav tm="0">
                                          <p:val>
                                            <p:fltVal val="0"/>
                                          </p:val>
                                        </p:tav>
                                        <p:tav tm="100000">
                                          <p:val>
                                            <p:strVal val="#ppt_w"/>
                                          </p:val>
                                        </p:tav>
                                      </p:tavLst>
                                    </p:anim>
                                    <p:anim calcmode="lin" valueType="num">
                                      <p:cBhvr>
                                        <p:cTn id="100" dur="1000" fill="hold"/>
                                        <p:tgtEl>
                                          <p:spTgt spid="23"/>
                                        </p:tgtEl>
                                        <p:attrNameLst>
                                          <p:attrName>ppt_h</p:attrName>
                                        </p:attrNameLst>
                                      </p:cBhvr>
                                      <p:tavLst>
                                        <p:tav tm="0">
                                          <p:val>
                                            <p:fltVal val="0"/>
                                          </p:val>
                                        </p:tav>
                                        <p:tav tm="100000">
                                          <p:val>
                                            <p:strVal val="#ppt_h"/>
                                          </p:val>
                                        </p:tav>
                                      </p:tavLst>
                                    </p:anim>
                                    <p:anim calcmode="lin" valueType="num">
                                      <p:cBhvr>
                                        <p:cTn id="10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8" grpId="0"/>
      <p:bldP spid="19" grpId="0"/>
      <p:bldP spid="20" grpId="0" animBg="1"/>
      <p:bldP spid="21" grpId="0"/>
      <p:bldP spid="22" grpId="0"/>
      <p:bldP spid="2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err="1">
                <a:ln>
                  <a:noFill/>
                </a:ln>
                <a:solidFill>
                  <a:srgbClr val="FFFF00"/>
                </a:solidFill>
                <a:effectLst>
                  <a:outerShdw blurRad="288925" dist="127000" dir="2700000" algn="tl" rotWithShape="0">
                    <a:srgbClr val="000000">
                      <a:alpha val="43000"/>
                    </a:srgbClr>
                  </a:outerShdw>
                </a:effectLst>
                <a:uLnTx/>
                <a:uFillTx/>
                <a:latin typeface="Arial"/>
                <a:ea typeface="ＭＳ Ｐゴシック" charset="0"/>
                <a:cs typeface="Arial"/>
              </a:rPr>
              <a:t>欺骗</a:t>
            </a: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 </a:t>
            </a:r>
            <a:b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err="1">
                <a:ln>
                  <a:noFill/>
                </a:ln>
                <a:solidFill>
                  <a:srgbClr val="FFFF00"/>
                </a:solidFill>
                <a:effectLst>
                  <a:outerShdw blurRad="288925" dist="127000" dir="2700000" algn="tl" rotWithShape="0">
                    <a:srgbClr val="000000">
                      <a:alpha val="43000"/>
                    </a:srgbClr>
                  </a:outerShdw>
                </a:effectLst>
                <a:uLnTx/>
                <a:uFillTx/>
                <a:latin typeface="Arial"/>
                <a:ea typeface="ＭＳ Ｐゴシック" charset="0"/>
                <a:cs typeface="Arial"/>
              </a:rPr>
              <a:t>世俗</a:t>
            </a:r>
            <a:b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避免两种妨碍顺服的障碍，以对抗早期的诺斯替主义（</a:t>
            </a:r>
            <a:r>
              <a:rPr kumimoji="0" lang="en-US" altLang="zh-CN"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2:15-29</a:t>
            </a:r>
            <a:r>
              <a:rPr kumimoji="0" lang="zh-CN" alt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a:t>
            </a:r>
          </a:p>
        </p:txBody>
      </p:sp>
    </p:spTree>
    <p:extLst>
      <p:ext uri="{BB962C8B-B14F-4D97-AF65-F5344CB8AC3E}">
        <p14:creationId xmlns:p14="http://schemas.microsoft.com/office/powerpoint/2010/main" val="1917653757"/>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18</a:t>
            </a:r>
            <a:r>
              <a:rPr lang="zh-CN" altLang="en-US" sz="3200" b="1" dirty="0">
                <a:effectLst>
                  <a:glow rad="127000">
                    <a:schemeClr val="tx1"/>
                  </a:glow>
                </a:effectLst>
                <a:latin typeface="Arial" charset="0"/>
                <a:ea typeface="ＭＳ Ｐゴシック" charset="0"/>
                <a:cs typeface="ＭＳ Ｐゴシック" charset="0"/>
              </a:rPr>
              <a:t>孩子们，现在是末世的时候了。你们听过敌基督者要来，现在已经有不少敌基督起来了；因此我们就知道这是末世的时候了。</a:t>
            </a:r>
            <a:r>
              <a:rPr lang="en-US" altLang="zh-CN" sz="3200" b="1"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他们从我们中间离去，这就表明他们是不属于我们的。其实他们并不属于我们，如果真的属于我们，就一定会留在我们中间。 </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约翰一书</a:t>
            </a:r>
            <a:r>
              <a:rPr lang="en-US" sz="3200" b="1" dirty="0">
                <a:effectLst>
                  <a:glow rad="127000">
                    <a:schemeClr val="tx1"/>
                  </a:glow>
                </a:effectLst>
                <a:latin typeface="Arial" charset="0"/>
                <a:ea typeface="ＭＳ Ｐゴシック" charset="0"/>
                <a:cs typeface="ＭＳ Ｐゴシック" charset="0"/>
              </a:rPr>
              <a:t> 2:18-19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5564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nSpc>
                <a:spcPct val="90000"/>
              </a:lnSpc>
            </a:pPr>
            <a:r>
              <a:rPr kumimoji="0" lang="en-US" sz="4000" b="1" i="1">
                <a:latin typeface="Arial Black" charset="0"/>
                <a:ea typeface="宋体" charset="0"/>
                <a:cs typeface="宋体" charset="0"/>
              </a:rPr>
              <a:t>那么圣灵的内住和膏抹有何分别呢</a:t>
            </a:r>
            <a:r>
              <a:rPr kumimoji="0" lang="en-US" sz="4000" b="1" i="1" dirty="0">
                <a:latin typeface="Arial Black" charset="0"/>
                <a:ea typeface="宋体" charset="0"/>
                <a:cs typeface="宋体" charset="0"/>
              </a:rPr>
              <a:t>?</a:t>
            </a:r>
            <a:r>
              <a:rPr kumimoji="0" lang="en-US" sz="4000" dirty="0">
                <a:latin typeface="Arial Black" charset="0"/>
                <a:ea typeface="宋体" charset="0"/>
                <a:cs typeface="宋体" charset="0"/>
              </a:rPr>
              <a:t> </a:t>
            </a:r>
            <a:endParaRPr kumimoji="0" lang="en-US" sz="4000" dirty="0">
              <a:latin typeface="Arial Black" charset="0"/>
              <a:ea typeface="ＭＳ Ｐゴシック" charset="0"/>
              <a:cs typeface="ＭＳ Ｐゴシック"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关于圣灵内住的一些争议性议题</a:t>
            </a:r>
            <a:endPar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endParaRP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484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sz="3600" baseline="30000" dirty="0">
                <a:latin typeface="Arial"/>
                <a:cs typeface="Arial"/>
              </a:rPr>
              <a:t>"</a:t>
            </a:r>
            <a:r>
              <a:rPr lang="zh-CN" altLang="en-US" sz="3600" dirty="0">
                <a:latin typeface="Arial"/>
                <a:cs typeface="Arial"/>
              </a:rPr>
              <a:t>那在基督里坚定我们和你们，又</a:t>
            </a:r>
            <a:r>
              <a:rPr lang="zh-CN" altLang="en-US" sz="3600" dirty="0">
                <a:solidFill>
                  <a:srgbClr val="FFFF00"/>
                </a:solidFill>
                <a:latin typeface="Arial"/>
                <a:cs typeface="Arial"/>
              </a:rPr>
              <a:t>膏抹我们的，就是　神</a:t>
            </a:r>
            <a:r>
              <a:rPr lang="zh-CN" altLang="en-US" sz="3600" dirty="0">
                <a:latin typeface="Arial"/>
                <a:cs typeface="Arial"/>
              </a:rPr>
              <a:t>。 </a:t>
            </a:r>
            <a:r>
              <a:rPr lang="en-US" altLang="zh-CN" sz="3600" baseline="30000" dirty="0">
                <a:latin typeface="Arial"/>
                <a:cs typeface="Arial"/>
              </a:rPr>
              <a:t>22</a:t>
            </a:r>
            <a:r>
              <a:rPr lang="en-US" altLang="zh-CN" sz="3600" dirty="0">
                <a:latin typeface="Arial"/>
                <a:cs typeface="Arial"/>
              </a:rPr>
              <a:t> </a:t>
            </a:r>
            <a:r>
              <a:rPr lang="zh-CN" altLang="en-US" sz="3600" dirty="0">
                <a:latin typeface="Arial"/>
                <a:cs typeface="Arial"/>
              </a:rPr>
              <a:t>他在我们身上盖了印，就是赐圣灵在我们心里</a:t>
            </a:r>
            <a:endParaRPr lang="en-US" altLang="zh-CN" sz="3600" dirty="0">
              <a:latin typeface="Arial"/>
              <a:cs typeface="Arial"/>
            </a:endParaRPr>
          </a:p>
          <a:p>
            <a:pPr algn="l">
              <a:defRPr/>
            </a:pPr>
            <a:r>
              <a:rPr lang="zh-CN" altLang="en-US" sz="3600" dirty="0">
                <a:latin typeface="Arial"/>
                <a:cs typeface="Arial"/>
              </a:rPr>
              <a:t>作凭据。</a:t>
            </a:r>
            <a:r>
              <a:rPr lang="ru-RU" sz="3600" dirty="0">
                <a:latin typeface="Arial"/>
                <a:cs typeface="Arial"/>
              </a:rPr>
              <a:t>"</a:t>
            </a:r>
            <a:r>
              <a:rPr lang="en-US" sz="3600" dirty="0">
                <a:latin typeface="Arial"/>
                <a:cs typeface="Arial"/>
              </a:rPr>
              <a:t> </a:t>
            </a:r>
          </a:p>
          <a:p>
            <a:pPr algn="l">
              <a:defRPr/>
            </a:pPr>
            <a:r>
              <a:rPr lang="en-US" sz="3600" dirty="0">
                <a:latin typeface="Arial"/>
                <a:cs typeface="Arial"/>
              </a:rPr>
              <a:t>(</a:t>
            </a:r>
            <a:r>
              <a:rPr lang="zh-CN" altLang="en-US" sz="3600" dirty="0">
                <a:latin typeface="Arial"/>
                <a:cs typeface="Arial"/>
              </a:rPr>
              <a:t>林后 </a:t>
            </a:r>
            <a:r>
              <a:rPr lang="en-US" sz="3600" dirty="0">
                <a:latin typeface="Arial"/>
                <a:cs typeface="Arial"/>
              </a:rPr>
              <a:t>1:21 </a:t>
            </a:r>
            <a:r>
              <a:rPr lang="en-US" altLang="zh-CN" sz="3600" dirty="0">
                <a:latin typeface="Arial"/>
                <a:cs typeface="Arial"/>
              </a:rPr>
              <a:t>CUV</a:t>
            </a:r>
            <a:r>
              <a:rPr lang="en-US" sz="3600" dirty="0">
                <a:latin typeface="Arial"/>
                <a:cs typeface="Arial"/>
              </a:rPr>
              <a:t>)</a:t>
            </a:r>
            <a:endParaRPr lang="en-US" sz="3600"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7528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sz="3600" baseline="30000" dirty="0">
                <a:latin typeface="Arial"/>
                <a:cs typeface="Arial"/>
              </a:rPr>
              <a:t>"</a:t>
            </a:r>
            <a:r>
              <a:rPr lang="zh-CN" altLang="en-US" sz="3600" dirty="0">
                <a:latin typeface="Arial"/>
                <a:ea typeface="+mn-ea"/>
                <a:cs typeface="Arial"/>
              </a:rPr>
              <a:t>你们从那圣者</a:t>
            </a:r>
            <a:r>
              <a:rPr lang="zh-CN" altLang="en-US" sz="3600" dirty="0">
                <a:solidFill>
                  <a:srgbClr val="FFFF00"/>
                </a:solidFill>
                <a:latin typeface="Arial"/>
                <a:ea typeface="+mn-ea"/>
                <a:cs typeface="Arial"/>
              </a:rPr>
              <a:t>得着膏抹</a:t>
            </a:r>
            <a:r>
              <a:rPr lang="zh-CN" altLang="en-US" sz="3600" dirty="0">
                <a:latin typeface="Arial"/>
                <a:ea typeface="+mn-ea"/>
                <a:cs typeface="Arial"/>
              </a:rPr>
              <a:t>，这是你们都知道的。</a:t>
            </a:r>
            <a:r>
              <a:rPr lang="en-US" sz="3600" dirty="0">
                <a:latin typeface="Arial"/>
                <a:ea typeface="+mn-ea"/>
                <a:cs typeface="Arial"/>
              </a:rPr>
              <a:t>…</a:t>
            </a:r>
            <a:r>
              <a:rPr lang="en-US" sz="3600" baseline="30000" dirty="0">
                <a:latin typeface="Arial"/>
                <a:cs typeface="Arial"/>
              </a:rPr>
              <a:t>27</a:t>
            </a:r>
            <a:r>
              <a:rPr lang="zh-CN" altLang="en-US" sz="3600" dirty="0">
                <a:solidFill>
                  <a:srgbClr val="FFFF00"/>
                </a:solidFill>
                <a:latin typeface="Arial"/>
                <a:cs typeface="Arial"/>
              </a:rPr>
              <a:t>你们既然在你们里面有从主领受的膏抹，</a:t>
            </a:r>
            <a:r>
              <a:rPr lang="zh-CN" altLang="en-US" sz="3600" dirty="0">
                <a:latin typeface="Arial"/>
                <a:cs typeface="Arial"/>
              </a:rPr>
              <a:t>就不需要别人教导你们了，因为在一切事上有主的膏抹教导你们；这膏抹是真的，不是假的，你们应该按着他所教导的住在他里面。</a:t>
            </a:r>
            <a:r>
              <a:rPr lang="ru-RU" sz="3600" dirty="0">
                <a:latin typeface="Arial"/>
                <a:cs typeface="Arial"/>
              </a:rPr>
              <a:t>"</a:t>
            </a:r>
            <a:r>
              <a:rPr lang="en-US" sz="3600" dirty="0">
                <a:latin typeface="Arial"/>
                <a:cs typeface="Arial"/>
              </a:rPr>
              <a:t> (</a:t>
            </a:r>
            <a:r>
              <a:rPr lang="en-US" sz="3600" dirty="0" err="1">
                <a:latin typeface="Arial"/>
                <a:cs typeface="Arial"/>
              </a:rPr>
              <a:t>约翰一书</a:t>
            </a:r>
            <a:r>
              <a:rPr lang="en-US" sz="3600" dirty="0">
                <a:latin typeface="Arial"/>
                <a:cs typeface="Arial"/>
              </a:rPr>
              <a:t> 2:20, 27, CUV)</a:t>
            </a:r>
            <a:endParaRPr lang="en-US" sz="3600"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400351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恩膏和内住的分别在于它们不同的目的。</a:t>
            </a:r>
            <a:r>
              <a:rPr lang="en-US" dirty="0">
                <a:latin typeface="Arial"/>
                <a:cs typeface="Arial"/>
              </a:rPr>
              <a:t> </a:t>
            </a:r>
            <a:r>
              <a:rPr lang="zh-CN" altLang="en-US" dirty="0">
                <a:solidFill>
                  <a:srgbClr val="FFFF00"/>
                </a:solidFill>
                <a:latin typeface="Arial"/>
                <a:cs typeface="Arial"/>
              </a:rPr>
              <a:t>内住</a:t>
            </a:r>
            <a:r>
              <a:rPr lang="en-US" dirty="0">
                <a:latin typeface="Arial"/>
                <a:cs typeface="Arial"/>
              </a:rPr>
              <a:t> </a:t>
            </a:r>
            <a:r>
              <a:rPr lang="zh-CN" altLang="en-US" dirty="0">
                <a:latin typeface="Arial"/>
                <a:cs typeface="Arial"/>
              </a:rPr>
              <a:t>带来神的</a:t>
            </a:r>
            <a:r>
              <a:rPr lang="en-US" dirty="0">
                <a:latin typeface="Arial"/>
                <a:cs typeface="Arial"/>
              </a:rPr>
              <a:t> </a:t>
            </a:r>
            <a:r>
              <a:rPr lang="zh-CN" altLang="en-US" dirty="0">
                <a:solidFill>
                  <a:srgbClr val="FFFF00"/>
                </a:solidFill>
                <a:latin typeface="Arial"/>
                <a:cs typeface="Arial"/>
              </a:rPr>
              <a:t>同在</a:t>
            </a:r>
            <a:r>
              <a:rPr lang="en-US" dirty="0">
                <a:latin typeface="Arial"/>
                <a:cs typeface="Arial"/>
              </a:rPr>
              <a:t> </a:t>
            </a:r>
            <a:r>
              <a:rPr lang="zh-CN" altLang="en-US" dirty="0">
                <a:latin typeface="Arial"/>
                <a:cs typeface="Arial"/>
              </a:rPr>
              <a:t>在信徒的生命里</a:t>
            </a:r>
            <a:r>
              <a:rPr lang="en-US" dirty="0">
                <a:latin typeface="Arial"/>
                <a:cs typeface="Arial"/>
              </a:rPr>
              <a:t>.   </a:t>
            </a:r>
            <a:r>
              <a:rPr lang="zh-CN" altLang="en-US" dirty="0">
                <a:solidFill>
                  <a:srgbClr val="FFFF00"/>
                </a:solidFill>
                <a:latin typeface="Arial"/>
                <a:cs typeface="Arial"/>
              </a:rPr>
              <a:t>恩膏</a:t>
            </a:r>
            <a:r>
              <a:rPr lang="en-US" dirty="0">
                <a:latin typeface="Arial"/>
                <a:cs typeface="Arial"/>
              </a:rPr>
              <a:t>, </a:t>
            </a:r>
            <a:r>
              <a:rPr lang="zh-CN" altLang="en-US" dirty="0">
                <a:latin typeface="Arial"/>
                <a:cs typeface="Arial"/>
              </a:rPr>
              <a:t>对于信徒来说</a:t>
            </a:r>
            <a:r>
              <a:rPr lang="en-US" dirty="0">
                <a:latin typeface="Arial"/>
                <a:cs typeface="Arial"/>
              </a:rPr>
              <a:t>, </a:t>
            </a:r>
            <a:r>
              <a:rPr lang="zh-CN" altLang="en-US" dirty="0">
                <a:latin typeface="Arial"/>
                <a:cs typeface="Arial"/>
              </a:rPr>
              <a:t>就是</a:t>
            </a:r>
            <a:r>
              <a:rPr lang="zh-CN" altLang="en-US" dirty="0">
                <a:solidFill>
                  <a:srgbClr val="FFFF00"/>
                </a:solidFill>
                <a:latin typeface="Arial"/>
                <a:cs typeface="Arial"/>
              </a:rPr>
              <a:t>可能可以被教导的意思</a:t>
            </a:r>
            <a:r>
              <a:rPr lang="en-US" dirty="0">
                <a:latin typeface="Arial"/>
                <a:cs typeface="Arial"/>
              </a:rPr>
              <a:t>(</a:t>
            </a:r>
            <a:r>
              <a:rPr lang="zh-CN" altLang="en-SG" dirty="0">
                <a:latin typeface="Arial"/>
                <a:cs typeface="Arial"/>
              </a:rPr>
              <a:t>约前</a:t>
            </a:r>
            <a:r>
              <a:rPr lang="en-US" dirty="0">
                <a:latin typeface="Arial"/>
                <a:cs typeface="Arial"/>
              </a:rPr>
              <a:t> 2:20, 27).  </a:t>
            </a:r>
            <a:r>
              <a:rPr lang="zh-CN" altLang="en-US" dirty="0">
                <a:latin typeface="Arial"/>
                <a:cs typeface="Arial"/>
              </a:rPr>
              <a:t>事实上</a:t>
            </a:r>
            <a:r>
              <a:rPr lang="en-US" dirty="0">
                <a:latin typeface="Arial"/>
                <a:cs typeface="Arial"/>
              </a:rPr>
              <a:t>,</a:t>
            </a:r>
            <a:r>
              <a:rPr lang="zh-CN" altLang="en-US" dirty="0">
                <a:latin typeface="Arial"/>
                <a:cs typeface="Arial"/>
              </a:rPr>
              <a:t>这也是唯一清楚列明会发生在信徒身上的例子</a:t>
            </a:r>
            <a:r>
              <a:rPr lang="en-US" dirty="0">
                <a:latin typeface="Arial"/>
                <a:cs typeface="Arial"/>
              </a:rPr>
              <a:t>.</a:t>
            </a:r>
            <a:r>
              <a:rPr lang="zh-CN" altLang="en-US" dirty="0">
                <a:latin typeface="Arial"/>
                <a:cs typeface="Arial"/>
              </a:rPr>
              <a:t>”</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437542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但是</a:t>
            </a:r>
            <a:r>
              <a:rPr lang="en-US" dirty="0">
                <a:latin typeface="Arial"/>
                <a:cs typeface="Arial"/>
              </a:rPr>
              <a:t>, </a:t>
            </a:r>
            <a:r>
              <a:rPr lang="zh-CN" altLang="en-US" dirty="0">
                <a:latin typeface="Arial"/>
                <a:cs typeface="Arial"/>
              </a:rPr>
              <a:t>如果人们采用耶稣被恩膏为例证</a:t>
            </a:r>
            <a:r>
              <a:rPr lang="en-US" dirty="0">
                <a:latin typeface="Arial"/>
                <a:cs typeface="Arial"/>
              </a:rPr>
              <a:t>if [</a:t>
            </a:r>
            <a:r>
              <a:rPr lang="zh-CN" altLang="en-US" dirty="0">
                <a:latin typeface="Arial"/>
                <a:cs typeface="Arial"/>
              </a:rPr>
              <a:t>路</a:t>
            </a:r>
            <a:r>
              <a:rPr lang="en-US" dirty="0">
                <a:latin typeface="Arial"/>
                <a:cs typeface="Arial"/>
              </a:rPr>
              <a:t> 4:18; </a:t>
            </a:r>
            <a:r>
              <a:rPr lang="zh-CN" altLang="en-US" dirty="0">
                <a:latin typeface="Arial"/>
                <a:cs typeface="Arial"/>
              </a:rPr>
              <a:t>徒</a:t>
            </a:r>
            <a:r>
              <a:rPr lang="en-US" dirty="0">
                <a:latin typeface="Arial"/>
                <a:cs typeface="Arial"/>
              </a:rPr>
              <a:t> 4:27; 10:38; </a:t>
            </a:r>
            <a:r>
              <a:rPr lang="zh-CN" altLang="en-US" dirty="0">
                <a:latin typeface="Arial"/>
                <a:cs typeface="Arial"/>
              </a:rPr>
              <a:t>来</a:t>
            </a:r>
            <a:r>
              <a:rPr lang="en-US" dirty="0">
                <a:latin typeface="Arial"/>
                <a:cs typeface="Arial"/>
              </a:rPr>
              <a:t>. 1:9] </a:t>
            </a:r>
            <a:r>
              <a:rPr lang="zh-CN" altLang="en-US" dirty="0">
                <a:latin typeface="Arial"/>
                <a:cs typeface="Arial"/>
              </a:rPr>
              <a:t>和旧约里祭师们</a:t>
            </a:r>
            <a:r>
              <a:rPr lang="en-US" dirty="0">
                <a:latin typeface="Arial"/>
                <a:cs typeface="Arial"/>
              </a:rPr>
              <a:t> [</a:t>
            </a:r>
            <a:r>
              <a:rPr lang="zh-CN" altLang="en-US" dirty="0">
                <a:latin typeface="Arial"/>
                <a:cs typeface="Arial"/>
              </a:rPr>
              <a:t>出</a:t>
            </a:r>
            <a:r>
              <a:rPr lang="en-US" dirty="0">
                <a:latin typeface="Arial"/>
                <a:cs typeface="Arial"/>
              </a:rPr>
              <a:t>. 30:32-33; </a:t>
            </a:r>
            <a:r>
              <a:rPr lang="zh-CN" altLang="en-US" dirty="0">
                <a:latin typeface="Arial"/>
                <a:cs typeface="Arial"/>
              </a:rPr>
              <a:t>附</a:t>
            </a:r>
            <a:r>
              <a:rPr lang="en-US" dirty="0">
                <a:latin typeface="Arial"/>
                <a:cs typeface="Arial"/>
              </a:rPr>
              <a:t>. </a:t>
            </a:r>
            <a:r>
              <a:rPr lang="zh-CN" altLang="en-US" dirty="0">
                <a:latin typeface="Arial"/>
                <a:cs typeface="Arial"/>
              </a:rPr>
              <a:t>列王</a:t>
            </a:r>
            <a:r>
              <a:rPr lang="en-US" dirty="0">
                <a:latin typeface="Arial"/>
                <a:cs typeface="Arial"/>
              </a:rPr>
              <a:t> </a:t>
            </a:r>
            <a:r>
              <a:rPr lang="zh-CN" altLang="en-US" dirty="0">
                <a:latin typeface="Arial"/>
                <a:cs typeface="Arial"/>
              </a:rPr>
              <a:t>撒上</a:t>
            </a:r>
            <a:r>
              <a:rPr lang="en-US" dirty="0">
                <a:latin typeface="Arial"/>
                <a:cs typeface="Arial"/>
              </a:rPr>
              <a:t>. 10:1; </a:t>
            </a:r>
            <a:r>
              <a:rPr lang="zh-CN" altLang="en-US" dirty="0">
                <a:latin typeface="Arial"/>
                <a:cs typeface="Arial"/>
              </a:rPr>
              <a:t>番</a:t>
            </a:r>
            <a:r>
              <a:rPr lang="en-US" dirty="0">
                <a:latin typeface="Arial"/>
                <a:cs typeface="Arial"/>
              </a:rPr>
              <a:t> 4:14], </a:t>
            </a:r>
            <a:r>
              <a:rPr lang="zh-CN" altLang="en-US" dirty="0">
                <a:latin typeface="Arial"/>
                <a:cs typeface="Arial"/>
              </a:rPr>
              <a:t>那么就会出现另外一个目的</a:t>
            </a:r>
            <a:r>
              <a:rPr lang="en-US" dirty="0">
                <a:latin typeface="Arial"/>
                <a:cs typeface="Arial"/>
              </a:rPr>
              <a:t>—</a:t>
            </a:r>
            <a:r>
              <a:rPr lang="zh-CN" altLang="en-US" dirty="0">
                <a:latin typeface="Arial"/>
                <a:cs typeface="Arial"/>
              </a:rPr>
              <a:t>即</a:t>
            </a:r>
            <a:r>
              <a:rPr lang="en-US" dirty="0">
                <a:latin typeface="Arial"/>
                <a:cs typeface="Arial"/>
              </a:rPr>
              <a:t> </a:t>
            </a:r>
            <a:r>
              <a:rPr lang="en-US" dirty="0">
                <a:solidFill>
                  <a:srgbClr val="FFFF00"/>
                </a:solidFill>
                <a:latin typeface="Arial"/>
                <a:cs typeface="Arial"/>
              </a:rPr>
              <a:t>service</a:t>
            </a:r>
            <a:r>
              <a:rPr lang="zh-CN" altLang="en-US" dirty="0">
                <a:solidFill>
                  <a:srgbClr val="FFFF00"/>
                </a:solidFill>
                <a:latin typeface="Arial"/>
                <a:cs typeface="Arial"/>
              </a:rPr>
              <a:t>服侍</a:t>
            </a:r>
            <a:r>
              <a:rPr lang="en-US" dirty="0">
                <a:latin typeface="Arial"/>
                <a:cs typeface="Arial"/>
              </a:rPr>
              <a:t>.  </a:t>
            </a:r>
            <a:r>
              <a:rPr lang="zh-CN" altLang="en-US" dirty="0">
                <a:latin typeface="Arial"/>
                <a:cs typeface="Arial"/>
              </a:rPr>
              <a:t>但是</a:t>
            </a:r>
            <a:r>
              <a:rPr lang="en-US" dirty="0">
                <a:latin typeface="Arial"/>
                <a:cs typeface="Arial"/>
              </a:rPr>
              <a:t>…</a:t>
            </a:r>
            <a:r>
              <a:rPr lang="zh-CN" altLang="en-US" dirty="0">
                <a:latin typeface="Arial"/>
                <a:cs typeface="Arial"/>
              </a:rPr>
              <a:t>完全的经历恩膏关键在于被圣灵充满。</a:t>
            </a:r>
            <a:r>
              <a:rPr lang="ru-RU" dirty="0">
                <a:latin typeface="Arial"/>
                <a:cs typeface="Arial"/>
              </a:rPr>
              <a:t>”</a:t>
            </a:r>
            <a:r>
              <a:rPr lang="en-US" dirty="0">
                <a:latin typeface="Arial"/>
                <a:cs typeface="Arial"/>
              </a:rPr>
              <a:t> </a:t>
            </a:r>
            <a:br>
              <a:rPr lang="en-US" dirty="0">
                <a:latin typeface="Arial"/>
                <a:cs typeface="Arial"/>
              </a:rPr>
            </a:br>
            <a:r>
              <a:rPr lang="en-US" i="0" dirty="0">
                <a:latin typeface="Arial"/>
                <a:cs typeface="Arial"/>
              </a:rPr>
              <a:t>(</a:t>
            </a:r>
            <a:r>
              <a:rPr lang="zh-CN" altLang="en-US" i="0" dirty="0">
                <a:latin typeface="Arial"/>
                <a:cs typeface="Arial"/>
              </a:rPr>
              <a:t>雷历博士</a:t>
            </a:r>
            <a:r>
              <a:rPr lang="en-US" i="0" dirty="0">
                <a:latin typeface="Arial"/>
                <a:cs typeface="Arial"/>
              </a:rPr>
              <a:t>, </a:t>
            </a:r>
            <a:r>
              <a:rPr lang="en-US" i="0" dirty="0" err="1">
                <a:latin typeface="Arial"/>
                <a:cs typeface="Arial"/>
              </a:rPr>
              <a:t>圣灵</a:t>
            </a:r>
            <a:r>
              <a:rPr lang="en-US" dirty="0">
                <a:latin typeface="Arial"/>
                <a:cs typeface="Arial"/>
              </a:rPr>
              <a:t>, </a:t>
            </a:r>
            <a:r>
              <a:rPr lang="en-US" i="0" dirty="0">
                <a:latin typeface="Arial"/>
                <a:cs typeface="Arial"/>
              </a:rPr>
              <a:t>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74922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关键节</a:t>
            </a:r>
            <a:endParaRPr lang="en-US" sz="2800" dirty="0">
              <a:solidFill>
                <a:schemeClr val="bg1"/>
              </a:solidFill>
              <a:latin typeface="Arial" charset="0"/>
            </a:endParaRP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003366"/>
                </a:solidFill>
                <a:latin typeface="Arial" charset="0"/>
                <a:ea typeface="宋体" charset="0"/>
                <a:cs typeface="宋体" charset="0"/>
              </a:rPr>
              <a:t>约翰写此书的主要目的</a:t>
            </a:r>
          </a:p>
          <a:p>
            <a:pPr algn="ctr" eaLnBrk="1" hangingPunct="1"/>
            <a:r>
              <a:rPr lang="zh-CN" altLang="en-US" sz="2800" b="1" dirty="0">
                <a:solidFill>
                  <a:srgbClr val="003366"/>
                </a:solidFill>
                <a:latin typeface="Arial" charset="0"/>
                <a:ea typeface="宋体" charset="0"/>
                <a:cs typeface="宋体" charset="0"/>
              </a:rPr>
              <a:t>我将这些话写给你们，是指著</a:t>
            </a:r>
            <a:r>
              <a:rPr lang="zh-CN" altLang="en-US" sz="2800" b="1" dirty="0">
                <a:solidFill>
                  <a:srgbClr val="CC00CC"/>
                </a:solidFill>
                <a:latin typeface="Arial" charset="0"/>
                <a:ea typeface="宋体" charset="0"/>
                <a:cs typeface="宋体" charset="0"/>
              </a:rPr>
              <a:t>那引诱你们的人</a:t>
            </a:r>
            <a:r>
              <a:rPr lang="zh-CN" altLang="en-US" sz="2800" b="1" dirty="0">
                <a:solidFill>
                  <a:srgbClr val="003366"/>
                </a:solidFill>
                <a:latin typeface="Arial" charset="0"/>
                <a:ea typeface="宋体" charset="0"/>
                <a:cs typeface="宋体" charset="0"/>
              </a:rPr>
              <a:t>说的</a:t>
            </a:r>
            <a:r>
              <a:rPr lang="en-US" altLang="zh-CN" sz="2800" b="1" dirty="0">
                <a:solidFill>
                  <a:srgbClr val="003366"/>
                </a:solidFill>
                <a:latin typeface="Arial" charset="0"/>
                <a:ea typeface="宋体" charset="0"/>
                <a:cs typeface="宋体" charset="0"/>
              </a:rPr>
              <a:t>…  </a:t>
            </a:r>
            <a:r>
              <a:rPr lang="zh-CN" altLang="en-US" sz="2800" b="1" dirty="0">
                <a:solidFill>
                  <a:srgbClr val="003366"/>
                </a:solidFill>
                <a:latin typeface="Arial" charset="0"/>
                <a:ea typeface="宋体" charset="0"/>
                <a:cs typeface="宋体" charset="0"/>
              </a:rPr>
              <a:t>小子们哪，你们</a:t>
            </a:r>
            <a:r>
              <a:rPr lang="zh-CN" altLang="en-US" sz="2800" b="1" dirty="0">
                <a:solidFill>
                  <a:srgbClr val="CC00CC"/>
                </a:solidFill>
                <a:latin typeface="Arial" charset="0"/>
                <a:ea typeface="宋体" charset="0"/>
                <a:cs typeface="宋体" charset="0"/>
              </a:rPr>
              <a:t>要住在主里面</a:t>
            </a:r>
            <a:r>
              <a:rPr lang="zh-CN" altLang="en-US" sz="2800" b="1" dirty="0">
                <a:solidFill>
                  <a:srgbClr val="003366"/>
                </a:solidFill>
                <a:latin typeface="Arial" charset="0"/>
                <a:ea typeface="宋体" charset="0"/>
                <a:cs typeface="宋体" charset="0"/>
              </a:rPr>
              <a:t>。这样，他若显现，我们就可以坦然无惧；当他来的时候，在他面前也不至於惭愧。</a:t>
            </a:r>
          </a:p>
          <a:p>
            <a:pPr algn="ctr" eaLnBrk="1" hangingPunct="1"/>
            <a:r>
              <a:rPr lang="en-US" altLang="zh-CN" sz="2800" b="1" dirty="0">
                <a:solidFill>
                  <a:srgbClr val="003366"/>
                </a:solidFill>
                <a:latin typeface="Arial" charset="0"/>
                <a:ea typeface="宋体" charset="0"/>
                <a:cs typeface="宋体" charset="0"/>
              </a:rPr>
              <a:t>(</a:t>
            </a:r>
            <a:r>
              <a:rPr lang="zh-CN" altLang="en-US" sz="2800" b="1" dirty="0">
                <a:solidFill>
                  <a:srgbClr val="003366"/>
                </a:solidFill>
                <a:latin typeface="Arial" charset="0"/>
                <a:ea typeface="宋体" charset="0"/>
                <a:cs typeface="宋体" charset="0"/>
              </a:rPr>
              <a:t>约翰一书第二章第二十六至二十八节</a:t>
            </a:r>
            <a:r>
              <a:rPr lang="en-US" altLang="zh-CN" sz="2800" b="1" dirty="0">
                <a:solidFill>
                  <a:srgbClr val="003366"/>
                </a:solidFill>
                <a:latin typeface="Arial" charset="0"/>
                <a:ea typeface="宋体" charset="0"/>
                <a:cs typeface="宋体" charset="0"/>
              </a:rPr>
              <a:t>)</a:t>
            </a:r>
          </a:p>
          <a:p>
            <a:pPr algn="ctr" eaLnBrk="1" hangingPunct="1"/>
            <a:endParaRPr lang="en-US" altLang="zh-CN" sz="2800" b="1" dirty="0">
              <a:solidFill>
                <a:srgbClr val="003366"/>
              </a:solidFill>
              <a:latin typeface="Arial" charset="0"/>
              <a:ea typeface="宋体" charset="0"/>
              <a:cs typeface="宋体" charset="0"/>
            </a:endParaRP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6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zh-CN" altLang="en-US" sz="3600" b="1" dirty="0"/>
              <a:t>奥普拉</a:t>
            </a:r>
            <a:r>
              <a:rPr lang="en-US" altLang="zh-CN" sz="3600" b="1" dirty="0"/>
              <a:t>·</a:t>
            </a:r>
            <a:r>
              <a:rPr lang="zh-CN" altLang="en-US" sz="3600" b="1" dirty="0"/>
              <a:t>温弗瑞的影响力</a:t>
            </a:r>
            <a:endParaRPr lang="en-US" sz="3600" b="1" dirty="0"/>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3200" b="1" dirty="0">
                <a:solidFill>
                  <a:srgbClr val="FFFFFF"/>
                </a:solidFill>
              </a:rPr>
              <a:t>每天有</a:t>
            </a:r>
            <a:r>
              <a:rPr lang="en-US" altLang="zh-CN" sz="3200" b="1" dirty="0">
                <a:solidFill>
                  <a:srgbClr val="FFFFFF"/>
                </a:solidFill>
              </a:rPr>
              <a:t>2200</a:t>
            </a:r>
            <a:r>
              <a:rPr lang="zh-CN" altLang="en-US" sz="3200" b="1" dirty="0">
                <a:solidFill>
                  <a:srgbClr val="FFFFFF"/>
                </a:solidFill>
              </a:rPr>
              <a:t>万观众！</a:t>
            </a:r>
          </a:p>
          <a:p>
            <a:pPr>
              <a:defRPr/>
            </a:pPr>
            <a:endParaRPr lang="en-US" sz="3200" b="1" dirty="0">
              <a:solidFill>
                <a:srgbClr val="FFFFFF"/>
              </a:solidFill>
            </a:endParaRPr>
          </a:p>
          <a:p>
            <a:pPr>
              <a:defRPr/>
            </a:pPr>
            <a:r>
              <a:rPr lang="zh-CN" altLang="en-US" sz="3200" b="1" dirty="0">
                <a:solidFill>
                  <a:srgbClr val="FFFFFF"/>
                </a:solidFill>
              </a:rPr>
              <a:t>连续两年被评为最具影响力的名人</a:t>
            </a:r>
            <a:endParaRPr lang="en-US" altLang="zh-CN" sz="3200" b="1" dirty="0">
              <a:solidFill>
                <a:srgbClr val="FFFFFF"/>
              </a:solidFill>
            </a:endParaRPr>
          </a:p>
          <a:p>
            <a:pPr>
              <a:defRPr/>
            </a:pPr>
            <a:r>
              <a:rPr lang="zh-CN" altLang="en-US" sz="3200" b="1" dirty="0">
                <a:solidFill>
                  <a:srgbClr val="FFFFFF"/>
                </a:solidFill>
              </a:rPr>
              <a:t>（</a:t>
            </a:r>
            <a:r>
              <a:rPr lang="en-US" altLang="zh-CN" sz="3200" b="1" dirty="0">
                <a:solidFill>
                  <a:srgbClr val="FFFFFF"/>
                </a:solidFill>
              </a:rPr>
              <a:t>2012-2013</a:t>
            </a:r>
            <a:r>
              <a:rPr lang="zh-CN" altLang="en-US" sz="3200" b="1" dirty="0">
                <a:solidFill>
                  <a:srgbClr val="FFFFFF"/>
                </a:solidFill>
              </a:rPr>
              <a:t>年）。</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618223"/>
      </p:ext>
    </p:extLst>
  </p:cSld>
  <p:clrMapOvr>
    <a:masterClrMapping/>
  </p:clrMapOvr>
  <p:transition/>
</p:sld>
</file>

<file path=ppt/theme/_rels/them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0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9742</TotalTime>
  <Words>18301</Words>
  <Application>Microsoft Macintosh PowerPoint</Application>
  <PresentationFormat>On-screen Show (4:3)</PresentationFormat>
  <Paragraphs>1684</Paragraphs>
  <Slides>213</Slides>
  <Notes>166</Notes>
  <HiddenSlides>0</HiddenSlides>
  <MMClips>0</MMClips>
  <ScaleCrop>false</ScaleCrop>
  <HeadingPairs>
    <vt:vector size="8" baseType="variant">
      <vt:variant>
        <vt:lpstr>Fonts Used</vt:lpstr>
      </vt:variant>
      <vt:variant>
        <vt:i4>33</vt:i4>
      </vt:variant>
      <vt:variant>
        <vt:lpstr>Theme</vt:lpstr>
      </vt:variant>
      <vt:variant>
        <vt:i4>69</vt:i4>
      </vt:variant>
      <vt:variant>
        <vt:lpstr>Embedded OLE Servers</vt:lpstr>
      </vt:variant>
      <vt:variant>
        <vt:i4>1</vt:i4>
      </vt:variant>
      <vt:variant>
        <vt:lpstr>Slide Titles</vt:lpstr>
      </vt:variant>
      <vt:variant>
        <vt:i4>213</vt:i4>
      </vt:variant>
    </vt:vector>
  </HeadingPairs>
  <TitlesOfParts>
    <vt:vector size="316" baseType="lpstr">
      <vt:lpstr>.SF NS</vt:lpstr>
      <vt:lpstr>26</vt:lpstr>
      <vt:lpstr>Adventure</vt:lpstr>
      <vt:lpstr>Aril</vt:lpstr>
      <vt:lpstr>Coolvetica</vt:lpstr>
      <vt:lpstr>Microsoft YaHei UI</vt:lpstr>
      <vt:lpstr>MS Gothic</vt:lpstr>
      <vt:lpstr>MS PGothic</vt:lpstr>
      <vt:lpstr>MS PGothic</vt:lpstr>
      <vt:lpstr>新細明體</vt:lpstr>
      <vt:lpstr>SimSun</vt:lpstr>
      <vt:lpstr>华文细黑</vt:lpstr>
      <vt:lpstr>Times</vt:lpstr>
      <vt:lpstr>書法家簡中圓體</vt:lpstr>
      <vt:lpstr>Apple Chancery</vt:lpstr>
      <vt:lpstr>Arial</vt:lpstr>
      <vt:lpstr>Arial Black</vt:lpstr>
      <vt:lpstr>Arial Narrow</vt:lpstr>
      <vt:lpstr>Book Antiqua</vt:lpstr>
      <vt:lpstr>Bradley Hand ITC TT-Bold</vt:lpstr>
      <vt:lpstr>Calibri</vt:lpstr>
      <vt:lpstr>Chalkboard SE Bold</vt:lpstr>
      <vt:lpstr>Comic Sans MS</vt:lpstr>
      <vt:lpstr>Constantia</vt:lpstr>
      <vt:lpstr>Copperplate Gothic Light</vt:lpstr>
      <vt:lpstr>Helvetica</vt:lpstr>
      <vt:lpstr>Impact</vt:lpstr>
      <vt:lpstr>Monotype Corsiva</vt:lpstr>
      <vt:lpstr>Monotype Sorts</vt:lpstr>
      <vt:lpstr>Tahoma</vt:lpstr>
      <vt:lpstr>Times New Roman</vt:lpstr>
      <vt:lpstr>Wingdings</vt:lpstr>
      <vt:lpstr>Wingdings 2</vt:lpstr>
      <vt:lpstr>Default Design</vt:lpstr>
      <vt:lpstr>1_Default Design</vt:lpstr>
      <vt:lpstr>1_Dad`s Tie</vt:lpstr>
      <vt:lpstr>Capsules</vt:lpstr>
      <vt:lpstr>Selling a Product or Service</vt:lpstr>
      <vt:lpstr>Office Theme</vt:lpstr>
      <vt:lpstr>1_Blank Presentation</vt:lpstr>
      <vt:lpstr>14_Default Design</vt:lpstr>
      <vt:lpstr>2_Blank Presentation</vt:lpstr>
      <vt:lpstr>2_Capsules</vt:lpstr>
      <vt:lpstr>1_Compass</vt:lpstr>
      <vt:lpstr>9_Default Design</vt:lpstr>
      <vt:lpstr>7_Office Theme</vt:lpstr>
      <vt:lpstr>8_Office Theme</vt:lpstr>
      <vt:lpstr>Orbit</vt:lpstr>
      <vt:lpstr>3_Blank Presentation</vt:lpstr>
      <vt:lpstr>5_Default Design</vt:lpstr>
      <vt:lpstr>1_Selling a Product or Service</vt:lpstr>
      <vt:lpstr>2_Default Design</vt:lpstr>
      <vt:lpstr>2_Selling a Product or Service</vt:lpstr>
      <vt:lpstr>49_Blank Presentation</vt:lpstr>
      <vt:lpstr>3_Default Design</vt:lpstr>
      <vt:lpstr>Blank Presentation</vt:lpstr>
      <vt:lpstr>7_Default Design</vt:lpstr>
      <vt:lpstr>5_Orbit</vt:lpstr>
      <vt:lpstr>4_Capsules</vt:lpstr>
      <vt:lpstr>5_Capsules</vt:lpstr>
      <vt:lpstr>4_Blank Presentation</vt:lpstr>
      <vt:lpstr>6_Capsules</vt:lpstr>
      <vt:lpstr>7_Capsules</vt:lpstr>
      <vt:lpstr>8_Capsules</vt:lpstr>
      <vt:lpstr>1_Cascade</vt:lpstr>
      <vt:lpstr>1_Slit</vt:lpstr>
      <vt:lpstr>1_untitled 1</vt:lpstr>
      <vt:lpstr>1_Koi</vt:lpstr>
      <vt:lpstr>2_Koi</vt:lpstr>
      <vt:lpstr>9_Capsules</vt:lpstr>
      <vt:lpstr>5_Blank Presentation</vt:lpstr>
      <vt:lpstr>6_Blank Presentation</vt:lpstr>
      <vt:lpstr>7_Blank Presentation</vt:lpstr>
      <vt:lpstr>8_Blank Presentation</vt:lpstr>
      <vt:lpstr>51_Blank Presentation</vt:lpstr>
      <vt:lpstr>Paper</vt:lpstr>
      <vt:lpstr>Radar</vt:lpstr>
      <vt:lpstr>52_Blank Presentation</vt:lpstr>
      <vt:lpstr>4_Default Design</vt:lpstr>
      <vt:lpstr>6_Default Design</vt:lpstr>
      <vt:lpstr>3_Capsules</vt:lpstr>
      <vt:lpstr>預設簡報設計</vt:lpstr>
      <vt:lpstr>Beam</vt:lpstr>
      <vt:lpstr>3_Nature</vt:lpstr>
      <vt:lpstr>63_Blank Presentation</vt:lpstr>
      <vt:lpstr>50_Blank Presentation</vt:lpstr>
      <vt:lpstr>5_Ribbons</vt:lpstr>
      <vt:lpstr>6_Office Theme</vt:lpstr>
      <vt:lpstr>10_Capsules</vt:lpstr>
      <vt:lpstr>11_Capsules</vt:lpstr>
      <vt:lpstr>1_Beam</vt:lpstr>
      <vt:lpstr>9_Blank Presentation</vt:lpstr>
      <vt:lpstr>11_Default Design</vt:lpstr>
      <vt:lpstr>2_Slit</vt:lpstr>
      <vt:lpstr>12_Default Design</vt:lpstr>
      <vt:lpstr>ZESTY</vt:lpstr>
      <vt:lpstr>Frame</vt:lpstr>
      <vt:lpstr>2_Office Theme</vt:lpstr>
      <vt:lpstr>13_Default Design</vt:lpstr>
      <vt:lpstr>8_Default Design</vt:lpstr>
      <vt:lpstr>10_Blank Presentation</vt:lpstr>
      <vt:lpstr>23_Default Design</vt:lpstr>
      <vt:lpstr>Slide</vt:lpstr>
      <vt:lpstr>约翰一书</vt:lpstr>
      <vt:lpstr>关键字</vt:lpstr>
      <vt:lpstr>主题</vt:lpstr>
      <vt:lpstr>关键节</vt:lpstr>
      <vt:lpstr>总结概要</vt:lpstr>
      <vt:lpstr>国度陈述</vt:lpstr>
      <vt:lpstr>圣约陈述</vt:lpstr>
      <vt:lpstr>救赎陈述</vt:lpstr>
      <vt:lpstr>预言 (主, 神性) </vt:lpstr>
      <vt:lpstr>PowerPoint Presentation</vt:lpstr>
      <vt:lpstr>Acrostic Bible – 1 John</vt:lpstr>
      <vt:lpstr>要互相服从</vt:lpstr>
      <vt:lpstr>羊趋向迷失方向</vt:lpstr>
      <vt:lpstr>怎么不因为假教诲而 迷失方向?</vt:lpstr>
      <vt:lpstr>I. 遵守 神的命令(1–2). </vt:lpstr>
      <vt:lpstr>II. 爱 他人(3:1–5:3)。 </vt:lpstr>
      <vt:lpstr>服从的好处:</vt:lpstr>
      <vt:lpstr>主要思想</vt:lpstr>
      <vt:lpstr>应用</vt:lpstr>
      <vt:lpstr>Black</vt:lpstr>
      <vt:lpstr>标题</vt:lpstr>
      <vt:lpstr>"彼得和那门徒就动身，到坟墓那里去。 4 两个人一齐跑，那门徒比彼得跑得快，先到了坟墓"  (使徒 20:3-4 CNV).</vt:lpstr>
      <vt:lpstr>作者</vt:lpstr>
      <vt:lpstr>作者</vt:lpstr>
      <vt:lpstr>作者</vt:lpstr>
      <vt:lpstr>日期</vt:lpstr>
      <vt:lpstr>起源地/接收者</vt:lpstr>
      <vt:lpstr>场合</vt:lpstr>
      <vt:lpstr>场合</vt:lpstr>
      <vt:lpstr>场合</vt:lpstr>
      <vt:lpstr>特征</vt:lpstr>
      <vt:lpstr>总结报告</vt:lpstr>
      <vt:lpstr>在约翰一书中的递进螺旋结构</vt:lpstr>
      <vt:lpstr>概述</vt:lpstr>
      <vt:lpstr>论据</vt:lpstr>
      <vt:lpstr>犹大的福音书</vt:lpstr>
      <vt:lpstr>犹大的福音书</vt:lpstr>
      <vt:lpstr>爱任纽  (公元 180)</vt:lpstr>
      <vt:lpstr>综合</vt:lpstr>
      <vt:lpstr>论据</vt:lpstr>
      <vt:lpstr>约翰一书5：11-13 中的保证</vt:lpstr>
      <vt:lpstr>Key Word</vt:lpstr>
      <vt:lpstr>Key Word</vt:lpstr>
      <vt:lpstr>Song – “I Love You, Lord”</vt:lpstr>
      <vt:lpstr>要互相服从</vt:lpstr>
      <vt:lpstr>你是一只羊</vt:lpstr>
      <vt:lpstr>羊趋向迷失方向</vt:lpstr>
      <vt:lpstr>迷失的羊会感到孤独。</vt:lpstr>
      <vt:lpstr>羊往往会回归</vt:lpstr>
      <vt:lpstr>但迷失也要付出代价。</vt:lpstr>
      <vt:lpstr>GPS追踪显示狼群是如何避开彼此领地的。</vt:lpstr>
      <vt:lpstr>你是否迷失了？</vt:lpstr>
      <vt:lpstr>怎么不因为假教诲而 迷失方向?</vt:lpstr>
      <vt:lpstr>主题</vt:lpstr>
      <vt:lpstr> 诺斯底主义： 令人困惑的问题</vt:lpstr>
      <vt:lpstr>诺斯底主义的重要组成部分</vt:lpstr>
      <vt:lpstr>诺斯底主义对于救赎的概念</vt:lpstr>
      <vt:lpstr>原始/目的地</vt:lpstr>
      <vt:lpstr>新约综览(普通书信 + 关键字)</vt:lpstr>
      <vt:lpstr>论据</vt:lpstr>
      <vt:lpstr>PowerPoint Presentation</vt:lpstr>
      <vt:lpstr>怎么不因为假教诲而 迷失方向?</vt:lpstr>
      <vt:lpstr>怎么不因为假教诲而…</vt:lpstr>
      <vt:lpstr>Slides on  约壹 1</vt:lpstr>
      <vt:lpstr>I. 遵守 神的命令(1–2). </vt:lpstr>
      <vt:lpstr>“ 1论到太初就已经存在的生命之道，就是我们所听见，亲眼所看见，仔细观察过，亲手摸过的； ”  (约翰一书 1:1 新译本).</vt:lpstr>
      <vt:lpstr>约翰（一）中的早期的诺斯替教</vt:lpstr>
      <vt:lpstr>“这生命已经显现出来，我们见过了，现在也作见证，并且向你们宣扬这本来与父同在，又向我们显现过的永远的生命。 ”  (约翰一书 1:2 新译本）</vt:lpstr>
      <vt:lpstr>“ 3我们把所看见所听见的向你们宣扬，使你们也可以和我们彼此相通。我们是与父和他的儿子耶稣基督彼此相通的。4我们写这些事，是要使我们的喜乐充足。  (约翰一书 1:3-4 新译本).</vt:lpstr>
      <vt:lpstr>约翰教导神展示了耶稣</vt:lpstr>
      <vt:lpstr>神成为人</vt:lpstr>
      <vt:lpstr>耶稣降生</vt:lpstr>
      <vt:lpstr>Wise Men Still Seek Him</vt:lpstr>
      <vt:lpstr>希伯来 2:14 (CNVS)</vt:lpstr>
      <vt:lpstr>I. 遵守 神的命令(1–2). </vt:lpstr>
      <vt:lpstr>“神是光，在他里面毫无黑暗；这就是我们从他那里听见，现在传给你们的信息。”  (约翰一书 1:5 新译本).</vt:lpstr>
      <vt:lpstr>"我们若说自己与他彼此相通，却行在黑暗里，就是说谎话，不实行真理了。</vt:lpstr>
      <vt:lpstr>“ 8我们若说自己没有罪，就是自欺，真理就不在我们里面了。 ”  (约翰一书 1:8 新译本).</vt:lpstr>
      <vt:lpstr>旧约中的罪得赦免</vt:lpstr>
      <vt:lpstr>新约中的罪得赦免</vt:lpstr>
      <vt:lpstr>Slides on  约壹 2</vt:lpstr>
      <vt:lpstr>1我的孩子们，我写这些给你们，是要你们不犯罪。如果有人犯了罪，在父的面前我们有一位维护者，就是那义者耶稣基督。  (约翰一书 2:1 新译本).</vt:lpstr>
      <vt:lpstr>谁能定我们的罪呢．有基督耶稣已经死了、而且从死里复活、现今在　神的右边、也替我们祈求</vt:lpstr>
      <vt:lpstr>2“他为我们的罪作了赎罪祭，不仅为我们的罪，也为全人类的罪。 ”  (约翰一书 2:2 新译本).</vt:lpstr>
      <vt:lpstr>I. 遵守 神的命令(1–2). </vt:lpstr>
      <vt:lpstr>“不要爱世界和世上的东西” (约壹2:15)</vt:lpstr>
      <vt:lpstr>约壹 2:15 (CNVS)</vt:lpstr>
      <vt:lpstr>约翰一书 二章十六－十七节 </vt:lpstr>
      <vt:lpstr>“…这世界和世上的私欲都要渐渐过去”  (约壹 2:17a)</vt:lpstr>
      <vt:lpstr>属世的事物 （各列经文的对比） </vt:lpstr>
      <vt:lpstr>PowerPoint Presentation</vt:lpstr>
      <vt:lpstr>" 18孩子们，现在是末世的时候了。你们听过敌基督者要来，现在已经有不少敌基督起来了；因此我们就知道这是末世的时候了。19他们从我们中间离去，这就表明他们是不属于我们的。其实他们并不属于我们，如果真的属于我们，就一定会留在我们中间。  (约翰一书 2:18-19 新译本).</vt:lpstr>
      <vt:lpstr>PowerPoint Presentation</vt:lpstr>
      <vt:lpstr>圣灵的恩膏</vt:lpstr>
      <vt:lpstr>圣灵的恩膏</vt:lpstr>
      <vt:lpstr>雷历论恩膏</vt:lpstr>
      <vt:lpstr>雷历论恩膏</vt:lpstr>
      <vt:lpstr>关键节</vt:lpstr>
      <vt:lpstr>奥普拉·温弗瑞的影响力</vt:lpstr>
      <vt:lpstr>奥普拉引领数百万人误入歧途</vt:lpstr>
      <vt:lpstr>奥普拉引领数百万人误入歧途</vt:lpstr>
      <vt:lpstr>奥普拉引领数百万人误入歧途</vt:lpstr>
      <vt:lpstr>破解 达芬奇密码</vt:lpstr>
      <vt:lpstr>44 种语言!</vt:lpstr>
      <vt:lpstr>到底耶稣基督是怎样的人？</vt:lpstr>
      <vt:lpstr>圣经可靠吗？</vt:lpstr>
      <vt:lpstr>圣经可靠吗？</vt:lpstr>
      <vt:lpstr>“说丹·布朗的书是关于基督教的，就像说《海底总动员》是关于海洋生物学的。”</vt:lpstr>
      <vt:lpstr>怎么不因为假教诲而…</vt:lpstr>
      <vt:lpstr>Slides on  约壹 3</vt:lpstr>
      <vt:lpstr>二、爱他人（3:1-5:3）。</vt:lpstr>
      <vt:lpstr>PowerPoint Presentation</vt:lpstr>
      <vt:lpstr>信徒能犯多少罪？ （约翰一书 3:4） </vt:lpstr>
      <vt:lpstr>信徒能犯多少罪？ （约翰一书 3:6） </vt:lpstr>
      <vt:lpstr>前四个翻译在翻译第4节和第6节时不一致。  但是中文标准译本和和合本都为第6节提供了习惯性的解释，而新译本则给出了绝对的解释，翻译为：“凡是犯罪的，就是作了不法的事；罪就是不法。”  结论： 我们犯罪的原因是因为我们跟随撒旦，而不是神。</vt:lpstr>
      <vt:lpstr>II. 爱他人（3:1-5:3）。</vt:lpstr>
      <vt:lpstr>"11我们应当彼此相爱，因为这是你们从起初听见的信息。"  (约翰一书 3:11 新译本).</vt:lpstr>
      <vt:lpstr>仇恨来自撒旦。</vt:lpstr>
      <vt:lpstr>II. 爱他人（3:1-5:3）。</vt:lpstr>
      <vt:lpstr>16主为我们舍命，这样，我们就知道甚么是爱；我们也应当为弟兄舍命。17凡有世上财物的，看见弟兄穷乏，却硬着心肠不理，他怎能说他心里有　神的爱呢？   (约翰一书 3:16-17 新译本).</vt:lpstr>
      <vt:lpstr>18孩子们，我们爱人，不要只在言语和舌头上，总要在行动和真诚上表现出来。 在　神面前可以坦然无惧 19-20这样，我们就知道我们是属于真理的。即使我们的心责备我们，在　神面前我们也可以心安理得，因为他比我们的心大，他知道一切。 “ (约翰一书 3:18-20 新译本).</vt:lpstr>
      <vt:lpstr>II. 爱他人（3:1-5:3）。</vt:lpstr>
      <vt:lpstr>"21亲爱的，我们的心若不责备我们，在　神面前我们就可以坦然无惧了。"  (约翰一书 3:21 新译本).</vt:lpstr>
      <vt:lpstr>凡我们所求的，就必从他得着，因为我们遵守他的命令，作他所喜悦的事。"  (约翰一书 3:22 新译本)."</vt:lpstr>
      <vt:lpstr>“23 　神的命令，就是要我们信他的儿子耶稣基督的名，并且照着他的吩咐彼此相爱。24凡是遵守　神命令的，就住在　神里面，　神也住在他里面。凭着　神所赐给我们的圣灵，我们就可以知道　神住在我们里面。”  (约翰一书 3:23-24 新译本).</vt:lpstr>
      <vt:lpstr>Slides on  约壹 4</vt:lpstr>
      <vt:lpstr>II. 爱他人（3:1-5:3）。</vt:lpstr>
      <vt:lpstr>Test the spirits (4:1)</vt:lpstr>
      <vt:lpstr>“亲爱的，不要每个灵都信，总要试验那些灵是否出于　神，因为有许多假先知已经来到世上了。 2 你们可以这样认出　神的灵：凡是承认耶稣基督是成了肉身来的，那灵就是出于　神。”  (约翰一 4:1-2 CNV).</vt:lpstr>
      <vt:lpstr>“凡是不承认耶稣基督是成了肉身来的，那灵就不是出于　神，而是敌基督者的灵；你们听过他要来，现在他已经在世上了。”  (约翰一 4:3 CNV).</vt:lpstr>
      <vt:lpstr>4孩子们，你们是属于　神的，并且已经胜过他们，因为那在你们里面的比那在世上的更大。5他们是属于世界的，因此讲论属世的事，世界也就听从他们。  (约翰一书 4:4-5 新译本).</vt:lpstr>
      <vt:lpstr>“6我们是属于　神的，认识　神的就听从我们，不属于　神的就不听从我们。这样，我们就可以辨别真理的灵和谬妄的灵了。”  (约翰一书 4:6 新译本).</vt:lpstr>
      <vt:lpstr>II. 爱他人（3:1-5:3）。</vt:lpstr>
      <vt:lpstr>"7亲爱的，我们应当彼此相爱，因为爱是从　神那里来的。凡是爱人的，都是从　神生的，并且认识　神。8不爱人的，就不认识　神，因为　神就是爱。"  (约翰一书 4:7-8 新译本).</vt:lpstr>
      <vt:lpstr>Slides on  约壹 5</vt:lpstr>
      <vt:lpstr>II. 爱他人（3:1-5:3）。</vt:lpstr>
      <vt:lpstr>“1凡信耶稣是基督的，都是从　神生的，凡爱那生他的，也必爱那从他而生的。2我们若爱　神，并且遵行他的命令，就知道我们是爱　神的儿女了。3我们遵守　神的命令，就是爱他了；而且他的命令是不难遵守的，”  (约翰一书 5:1-3 新译本).</vt:lpstr>
      <vt:lpstr>怎么不因为假教诲而…</vt:lpstr>
      <vt:lpstr>—— 弗朗西斯·陈 ——</vt:lpstr>
      <vt:lpstr>服从的好处：</vt:lpstr>
      <vt:lpstr>" 4因为凡从　神生的就胜过世界。使我们胜过世界的，就是我们的信心。5胜过世界的是谁呢？不就是那信耶稣是　神的儿子的吗？  (约翰一书 5:4-5 新译本).</vt:lpstr>
      <vt:lpstr>服从的好处：</vt:lpstr>
      <vt:lpstr>耶稣将重返地球</vt:lpstr>
      <vt:lpstr>被提</vt:lpstr>
      <vt:lpstr>PowerPoint Presentation</vt:lpstr>
      <vt:lpstr>上帝的礼物 (约翰一书5)</vt:lpstr>
      <vt:lpstr>祷告</vt:lpstr>
      <vt:lpstr>永恒的 保障</vt:lpstr>
      <vt:lpstr>Eternal Security</vt:lpstr>
      <vt:lpstr>保障与确据的对比</vt:lpstr>
      <vt:lpstr>保障与确据的对比</vt:lpstr>
      <vt:lpstr>神学 支持 永恒的保障</vt:lpstr>
      <vt:lpstr>三一神的工作，支持保障</vt:lpstr>
      <vt:lpstr>父神的工作</vt:lpstr>
      <vt:lpstr>拣选</vt:lpstr>
      <vt:lpstr>永久?</vt:lpstr>
      <vt:lpstr>基督圣子的工作</vt:lpstr>
      <vt:lpstr>“我的羊听我的声音，我也认识他们，他们也跟随我。 28 我赐给他们永生，他们永不灭亡，谁也不能把他们从我手里夺去。 29 那位把羊群赐给我的父比一切都大，也没有人能把他们从我父的手里夺去。” (约翰 10:27-29 CNV)</vt:lpstr>
      <vt:lpstr>Subject</vt:lpstr>
      <vt:lpstr>一个惊人的宣告！</vt:lpstr>
      <vt:lpstr>永久?</vt:lpstr>
      <vt:lpstr>圣灵的封印工作</vt:lpstr>
      <vt:lpstr>一个保证安全 和提供确据的封印</vt:lpstr>
      <vt:lpstr>“ 你们既然听了真理的道，就是使你们得救的福音，也信了基督，就在他里面受了所应许的圣灵作为印记。 14 这圣灵是我们得基业的凭据，直到　神的产业得赎，使他的荣耀得着颂赞。”  (弗 1:13-14 CNVS).</vt:lpstr>
      <vt:lpstr>得救  的  确据</vt:lpstr>
      <vt:lpstr>罗马10:9-10 CNVS</vt:lpstr>
      <vt:lpstr>救恩的本质</vt:lpstr>
      <vt:lpstr>信徒站立在 上帝面前证明了 保障</vt:lpstr>
      <vt:lpstr>圣经支持永恒保障</vt:lpstr>
      <vt:lpstr>约翰一书5：11-13 中的保证</vt:lpstr>
      <vt:lpstr>PowerPoint Presentation</vt:lpstr>
      <vt:lpstr>PowerPoint Presentation</vt:lpstr>
      <vt:lpstr>“成了”</vt:lpstr>
      <vt:lpstr>PowerPoint Presentation</vt:lpstr>
      <vt:lpstr>不再定罪 (8:1)!</vt:lpstr>
      <vt:lpstr>罗马书 8章中的保障</vt:lpstr>
      <vt:lpstr>救恩的三个阶段 </vt:lpstr>
      <vt:lpstr>Blessed Assurance 1/7</vt:lpstr>
      <vt:lpstr>Blessed Assurance 2/7</vt:lpstr>
      <vt:lpstr>Blessed Assurance 3/7</vt:lpstr>
      <vt:lpstr>Blessed Assurance 4/7</vt:lpstr>
      <vt:lpstr>Blessed Assurance 5/7</vt:lpstr>
      <vt:lpstr>Blessed Assurance 6/7</vt:lpstr>
      <vt:lpstr>Blessed Assurance 5/7</vt:lpstr>
      <vt:lpstr>罗马书 8:28-30的一个比喻</vt:lpstr>
      <vt:lpstr> 预知</vt:lpstr>
      <vt:lpstr> 预定</vt:lpstr>
      <vt:lpstr> 呼召与称义</vt:lpstr>
      <vt:lpstr> 逐渐成圣以及永恒的保障</vt:lpstr>
      <vt:lpstr> 被提</vt:lpstr>
      <vt:lpstr>得荣耀</vt:lpstr>
      <vt:lpstr>“万事互相效力，叫爱神的人得益处…” (8:28-30)</vt:lpstr>
      <vt:lpstr>服从的好处：</vt:lpstr>
      <vt:lpstr>“14如果我们照着　神的旨意祈求，他必听我们；这就是我们对　神所存的坦然无惧的心。15既然我们知道他听我们的祈求，我们就知道，我们无论求甚么，他必赐给我们。  (约翰一书 5:14-15 新译本).</vt:lpstr>
      <vt:lpstr>"“如果你看见一个基督徒兄弟或姐妹犯了不至于死的罪，你应该祷告，神必赐给那人生命。”</vt:lpstr>
      <vt:lpstr>有至于死的罪 (约壹 5:16-17 CNVS)</vt:lpstr>
      <vt:lpstr>服从的好处：</vt:lpstr>
      <vt:lpstr>信徒能犯多少罪（约翰一书 5:18）？</vt:lpstr>
      <vt:lpstr>服从的好处：</vt:lpstr>
      <vt:lpstr>约翰一书5:21 </vt:lpstr>
      <vt:lpstr>“孩子们，你们要保守自己远离偶像。”  (约翰一书 5:21 新译本).</vt:lpstr>
      <vt:lpstr>"Dear children, keep away from anything that might take God’s place in your hearts" (1 John 5:21 NLT).</vt:lpstr>
      <vt:lpstr>怎么不因为假教诲而 迷失方向?</vt:lpstr>
      <vt:lpstr>怎么不因为假教诲而…</vt:lpstr>
      <vt:lpstr>I. 遵守 神的命令(1–2). </vt:lpstr>
      <vt:lpstr>II. 爱 他人(3:1–5:3)。 </vt:lpstr>
      <vt:lpstr>服从的好处:</vt:lpstr>
      <vt:lpstr>主要思想</vt:lpstr>
      <vt:lpstr>应用</vt:lpstr>
      <vt:lpstr>Black</vt:lpstr>
      <vt:lpstr>新约全书讲章链接地址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Acrostic Bible – 1 John</dc:title>
  <dc:creator>Abel Lee</dc:creator>
  <cp:lastModifiedBy>Rick Griffith</cp:lastModifiedBy>
  <cp:revision>71</cp:revision>
  <dcterms:created xsi:type="dcterms:W3CDTF">2010-12-09T08:28:17Z</dcterms:created>
  <dcterms:modified xsi:type="dcterms:W3CDTF">2025-03-14T05:36:51Z</dcterms:modified>
</cp:coreProperties>
</file>