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4.xml" ContentType="application/vnd.openxmlformats-officedocument.themeOverr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5.xml" ContentType="application/vnd.openxmlformats-officedocument.themeOverr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0.xml" ContentType="application/vnd.openxmlformats-officedocument.themeOverride+xml"/>
  <Override PartName="/ppt/notesSlides/notesSlide58.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2.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3.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97.xml" ContentType="application/vnd.openxmlformats-officedocument.presentationml.notesSlide+xml"/>
  <Override PartName="/ppt/theme/themeOverride16.xml" ContentType="application/vnd.openxmlformats-officedocument.themeOverride+xml"/>
  <Override PartName="/ppt/notesSlides/notesSlide98.xml" ContentType="application/vnd.openxmlformats-officedocument.presentationml.notesSlide+xml"/>
  <Override PartName="/ppt/theme/themeOverride17.xml" ContentType="application/vnd.openxmlformats-officedocument.themeOverride+xml"/>
  <Override PartName="/ppt/notesSlides/notesSlide99.xml" ContentType="application/vnd.openxmlformats-officedocument.presentationml.notesSlide+xml"/>
  <Override PartName="/ppt/theme/themeOverride18.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7" r:id="rId2"/>
    <p:sldMasterId id="2147483649" r:id="rId3"/>
    <p:sldMasterId id="2147484028" r:id="rId4"/>
    <p:sldMasterId id="2147484061" r:id="rId5"/>
    <p:sldMasterId id="2147484064" r:id="rId6"/>
    <p:sldMasterId id="2147484112" r:id="rId7"/>
    <p:sldMasterId id="2147484371" r:id="rId8"/>
    <p:sldMasterId id="2147484385" r:id="rId9"/>
    <p:sldMasterId id="2147484388" r:id="rId10"/>
    <p:sldMasterId id="2147484402" r:id="rId11"/>
    <p:sldMasterId id="2147484414" r:id="rId12"/>
    <p:sldMasterId id="2147484428" r:id="rId13"/>
    <p:sldMasterId id="2147484440" r:id="rId14"/>
    <p:sldMasterId id="2147484480" r:id="rId15"/>
    <p:sldMasterId id="2147484494" r:id="rId16"/>
    <p:sldMasterId id="2147484506" r:id="rId17"/>
    <p:sldMasterId id="2147484518" r:id="rId18"/>
    <p:sldMasterId id="2147484530" r:id="rId19"/>
    <p:sldMasterId id="2147484556" r:id="rId20"/>
    <p:sldMasterId id="2147484568" r:id="rId21"/>
    <p:sldMasterId id="2147484580" r:id="rId22"/>
    <p:sldMasterId id="2147484604" r:id="rId23"/>
    <p:sldMasterId id="2147484616" r:id="rId24"/>
    <p:sldMasterId id="2147484628" r:id="rId25"/>
    <p:sldMasterId id="2147484640" r:id="rId26"/>
    <p:sldMasterId id="2147484664" r:id="rId27"/>
    <p:sldMasterId id="2147484676" r:id="rId28"/>
    <p:sldMasterId id="2147484688" r:id="rId29"/>
    <p:sldMasterId id="2147484700" r:id="rId30"/>
    <p:sldMasterId id="2147484712" r:id="rId31"/>
    <p:sldMasterId id="2147484724" r:id="rId32"/>
    <p:sldMasterId id="2147484736" r:id="rId33"/>
    <p:sldMasterId id="2147484748" r:id="rId34"/>
    <p:sldMasterId id="2147484760" r:id="rId35"/>
    <p:sldMasterId id="2147484784" r:id="rId36"/>
    <p:sldMasterId id="2147484796" r:id="rId37"/>
    <p:sldMasterId id="2147484808" r:id="rId38"/>
    <p:sldMasterId id="2147484822" r:id="rId39"/>
    <p:sldMasterId id="2147484834" r:id="rId40"/>
    <p:sldMasterId id="2147484846" r:id="rId41"/>
    <p:sldMasterId id="2147484859" r:id="rId42"/>
    <p:sldMasterId id="2147484899" r:id="rId43"/>
    <p:sldMasterId id="2147484911" r:id="rId44"/>
  </p:sldMasterIdLst>
  <p:notesMasterIdLst>
    <p:notesMasterId r:id="rId197"/>
  </p:notesMasterIdLst>
  <p:sldIdLst>
    <p:sldId id="311" r:id="rId45"/>
    <p:sldId id="512" r:id="rId46"/>
    <p:sldId id="1141" r:id="rId47"/>
    <p:sldId id="513" r:id="rId48"/>
    <p:sldId id="514" r:id="rId49"/>
    <p:sldId id="515" r:id="rId50"/>
    <p:sldId id="516" r:id="rId51"/>
    <p:sldId id="517" r:id="rId52"/>
    <p:sldId id="518" r:id="rId53"/>
    <p:sldId id="519" r:id="rId54"/>
    <p:sldId id="520" r:id="rId55"/>
    <p:sldId id="1192" r:id="rId56"/>
    <p:sldId id="1188" r:id="rId57"/>
    <p:sldId id="1176" r:id="rId58"/>
    <p:sldId id="1179" r:id="rId59"/>
    <p:sldId id="1180" r:id="rId60"/>
    <p:sldId id="1189" r:id="rId61"/>
    <p:sldId id="1178" r:id="rId62"/>
    <p:sldId id="1177" r:id="rId63"/>
    <p:sldId id="1171" r:id="rId64"/>
    <p:sldId id="467" r:id="rId65"/>
    <p:sldId id="468" r:id="rId66"/>
    <p:sldId id="469" r:id="rId67"/>
    <p:sldId id="445" r:id="rId68"/>
    <p:sldId id="478" r:id="rId69"/>
    <p:sldId id="477" r:id="rId70"/>
    <p:sldId id="475" r:id="rId71"/>
    <p:sldId id="474" r:id="rId72"/>
    <p:sldId id="272" r:id="rId73"/>
    <p:sldId id="473" r:id="rId74"/>
    <p:sldId id="1175" r:id="rId75"/>
    <p:sldId id="342" r:id="rId76"/>
    <p:sldId id="343" r:id="rId77"/>
    <p:sldId id="344" r:id="rId78"/>
    <p:sldId id="345" r:id="rId79"/>
    <p:sldId id="346" r:id="rId80"/>
    <p:sldId id="347" r:id="rId81"/>
    <p:sldId id="348" r:id="rId82"/>
    <p:sldId id="322" r:id="rId83"/>
    <p:sldId id="522" r:id="rId84"/>
    <p:sldId id="349" r:id="rId85"/>
    <p:sldId id="267" r:id="rId86"/>
    <p:sldId id="47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521" r:id="rId103"/>
    <p:sldId id="1154" r:id="rId104"/>
    <p:sldId id="366" r:id="rId105"/>
    <p:sldId id="480" r:id="rId106"/>
    <p:sldId id="368" r:id="rId107"/>
    <p:sldId id="369" r:id="rId108"/>
    <p:sldId id="370" r:id="rId109"/>
    <p:sldId id="371" r:id="rId110"/>
    <p:sldId id="486" r:id="rId111"/>
    <p:sldId id="487" r:id="rId112"/>
    <p:sldId id="488" r:id="rId113"/>
    <p:sldId id="375" r:id="rId114"/>
    <p:sldId id="1182" r:id="rId115"/>
    <p:sldId id="1183" r:id="rId116"/>
    <p:sldId id="1181" r:id="rId117"/>
    <p:sldId id="376" r:id="rId118"/>
    <p:sldId id="491" r:id="rId119"/>
    <p:sldId id="378" r:id="rId120"/>
    <p:sldId id="379" r:id="rId121"/>
    <p:sldId id="314" r:id="rId122"/>
    <p:sldId id="383" r:id="rId123"/>
    <p:sldId id="384" r:id="rId124"/>
    <p:sldId id="482" r:id="rId125"/>
    <p:sldId id="380" r:id="rId126"/>
    <p:sldId id="381" r:id="rId127"/>
    <p:sldId id="492" r:id="rId128"/>
    <p:sldId id="493" r:id="rId129"/>
    <p:sldId id="387" r:id="rId130"/>
    <p:sldId id="494" r:id="rId131"/>
    <p:sldId id="389" r:id="rId132"/>
    <p:sldId id="495" r:id="rId133"/>
    <p:sldId id="496" r:id="rId134"/>
    <p:sldId id="1184" r:id="rId135"/>
    <p:sldId id="1185" r:id="rId136"/>
    <p:sldId id="1186" r:id="rId137"/>
    <p:sldId id="1187" r:id="rId138"/>
    <p:sldId id="392" r:id="rId139"/>
    <p:sldId id="393" r:id="rId140"/>
    <p:sldId id="394" r:id="rId141"/>
    <p:sldId id="395" r:id="rId142"/>
    <p:sldId id="396" r:id="rId143"/>
    <p:sldId id="397" r:id="rId144"/>
    <p:sldId id="499" r:id="rId145"/>
    <p:sldId id="497" r:id="rId146"/>
    <p:sldId id="498" r:id="rId147"/>
    <p:sldId id="401" r:id="rId148"/>
    <p:sldId id="402" r:id="rId149"/>
    <p:sldId id="403" r:id="rId150"/>
    <p:sldId id="404" r:id="rId151"/>
    <p:sldId id="500" r:id="rId152"/>
    <p:sldId id="406" r:id="rId153"/>
    <p:sldId id="407" r:id="rId154"/>
    <p:sldId id="408" r:id="rId155"/>
    <p:sldId id="409" r:id="rId156"/>
    <p:sldId id="410" r:id="rId157"/>
    <p:sldId id="501" r:id="rId158"/>
    <p:sldId id="412" r:id="rId159"/>
    <p:sldId id="413" r:id="rId160"/>
    <p:sldId id="1190" r:id="rId161"/>
    <p:sldId id="1191" r:id="rId162"/>
    <p:sldId id="414" r:id="rId163"/>
    <p:sldId id="456" r:id="rId164"/>
    <p:sldId id="416" r:id="rId165"/>
    <p:sldId id="417" r:id="rId166"/>
    <p:sldId id="418" r:id="rId167"/>
    <p:sldId id="419" r:id="rId168"/>
    <p:sldId id="328" r:id="rId169"/>
    <p:sldId id="471" r:id="rId170"/>
    <p:sldId id="421" r:id="rId171"/>
    <p:sldId id="422" r:id="rId172"/>
    <p:sldId id="423" r:id="rId173"/>
    <p:sldId id="424" r:id="rId174"/>
    <p:sldId id="425" r:id="rId175"/>
    <p:sldId id="426" r:id="rId176"/>
    <p:sldId id="427" r:id="rId177"/>
    <p:sldId id="428" r:id="rId178"/>
    <p:sldId id="508" r:id="rId179"/>
    <p:sldId id="509" r:id="rId180"/>
    <p:sldId id="431" r:id="rId181"/>
    <p:sldId id="457" r:id="rId182"/>
    <p:sldId id="458" r:id="rId183"/>
    <p:sldId id="459" r:id="rId184"/>
    <p:sldId id="460" r:id="rId185"/>
    <p:sldId id="461" r:id="rId186"/>
    <p:sldId id="462" r:id="rId187"/>
    <p:sldId id="463" r:id="rId188"/>
    <p:sldId id="464" r:id="rId189"/>
    <p:sldId id="465" r:id="rId190"/>
    <p:sldId id="466" r:id="rId191"/>
    <p:sldId id="472" r:id="rId192"/>
    <p:sldId id="453" r:id="rId193"/>
    <p:sldId id="476" r:id="rId194"/>
    <p:sldId id="511" r:id="rId195"/>
    <p:sldId id="510" r:id="rId19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w" id="{163146A8-51BA-2741-AD54-332C86118CFF}">
          <p14:sldIdLst>
            <p14:sldId id="311"/>
            <p14:sldId id="512"/>
            <p14:sldId id="1141"/>
            <p14:sldId id="513"/>
            <p14:sldId id="514"/>
            <p14:sldId id="515"/>
            <p14:sldId id="516"/>
            <p14:sldId id="517"/>
            <p14:sldId id="518"/>
            <p14:sldId id="519"/>
            <p14:sldId id="520"/>
            <p14:sldId id="1192"/>
            <p14:sldId id="1188"/>
            <p14:sldId id="1176"/>
            <p14:sldId id="1179"/>
            <p14:sldId id="1180"/>
            <p14:sldId id="1189"/>
            <p14:sldId id="1178"/>
            <p14:sldId id="1177"/>
            <p14:sldId id="1171"/>
          </p14:sldIdLst>
        </p14:section>
        <p14:section name="Introduction" id="{07A90E2B-73AE-5141-A094-B65484C13C4B}">
          <p14:sldIdLst>
            <p14:sldId id="467"/>
            <p14:sldId id="468"/>
            <p14:sldId id="469"/>
            <p14:sldId id="445"/>
            <p14:sldId id="478"/>
            <p14:sldId id="477"/>
            <p14:sldId id="475"/>
            <p14:sldId id="474"/>
            <p14:sldId id="272"/>
            <p14:sldId id="473"/>
          </p14:sldIdLst>
        </p14:section>
        <p14:section name="Serrmon" id="{7B662644-65AD-554B-AF8D-64E720A5DEC9}">
          <p14:sldIdLst>
            <p14:sldId id="1175"/>
            <p14:sldId id="342"/>
            <p14:sldId id="343"/>
            <p14:sldId id="344"/>
            <p14:sldId id="345"/>
            <p14:sldId id="346"/>
            <p14:sldId id="347"/>
            <p14:sldId id="348"/>
            <p14:sldId id="322"/>
            <p14:sldId id="522"/>
            <p14:sldId id="349"/>
            <p14:sldId id="267"/>
            <p14:sldId id="479"/>
            <p14:sldId id="350"/>
            <p14:sldId id="351"/>
            <p14:sldId id="352"/>
            <p14:sldId id="353"/>
            <p14:sldId id="354"/>
            <p14:sldId id="355"/>
            <p14:sldId id="356"/>
            <p14:sldId id="357"/>
            <p14:sldId id="358"/>
            <p14:sldId id="359"/>
            <p14:sldId id="360"/>
            <p14:sldId id="361"/>
            <p14:sldId id="362"/>
            <p14:sldId id="363"/>
            <p14:sldId id="364"/>
            <p14:sldId id="521"/>
          </p14:sldIdLst>
        </p14:section>
        <p14:section name="Verses" id="{D10D8513-01AB-9A4F-9C10-A5E02477F86A}">
          <p14:sldIdLst>
            <p14:sldId id="1154"/>
            <p14:sldId id="366"/>
            <p14:sldId id="480"/>
            <p14:sldId id="368"/>
            <p14:sldId id="369"/>
            <p14:sldId id="370"/>
            <p14:sldId id="371"/>
            <p14:sldId id="486"/>
            <p14:sldId id="487"/>
            <p14:sldId id="488"/>
            <p14:sldId id="375"/>
            <p14:sldId id="1182"/>
            <p14:sldId id="1183"/>
            <p14:sldId id="1181"/>
            <p14:sldId id="376"/>
            <p14:sldId id="491"/>
            <p14:sldId id="378"/>
            <p14:sldId id="379"/>
            <p14:sldId id="314"/>
            <p14:sldId id="383"/>
            <p14:sldId id="384"/>
            <p14:sldId id="482"/>
            <p14:sldId id="380"/>
            <p14:sldId id="381"/>
            <p14:sldId id="492"/>
            <p14:sldId id="493"/>
            <p14:sldId id="387"/>
            <p14:sldId id="494"/>
            <p14:sldId id="389"/>
            <p14:sldId id="495"/>
            <p14:sldId id="496"/>
            <p14:sldId id="1184"/>
            <p14:sldId id="1185"/>
            <p14:sldId id="1186"/>
            <p14:sldId id="1187"/>
            <p14:sldId id="392"/>
            <p14:sldId id="393"/>
            <p14:sldId id="394"/>
            <p14:sldId id="395"/>
            <p14:sldId id="396"/>
            <p14:sldId id="397"/>
            <p14:sldId id="499"/>
            <p14:sldId id="497"/>
            <p14:sldId id="498"/>
            <p14:sldId id="401"/>
            <p14:sldId id="402"/>
            <p14:sldId id="403"/>
            <p14:sldId id="404"/>
            <p14:sldId id="500"/>
            <p14:sldId id="406"/>
            <p14:sldId id="407"/>
            <p14:sldId id="408"/>
            <p14:sldId id="409"/>
            <p14:sldId id="410"/>
            <p14:sldId id="501"/>
          </p14:sldIdLst>
        </p14:section>
        <p14:section name="Conclusion" id="{AA91DF76-7F0B-D649-AF8F-D73B6EC5F928}">
          <p14:sldIdLst>
            <p14:sldId id="412"/>
            <p14:sldId id="413"/>
            <p14:sldId id="1190"/>
            <p14:sldId id="1191"/>
            <p14:sldId id="414"/>
            <p14:sldId id="456"/>
            <p14:sldId id="416"/>
            <p14:sldId id="417"/>
            <p14:sldId id="418"/>
            <p14:sldId id="419"/>
            <p14:sldId id="328"/>
          </p14:sldIdLst>
        </p14:section>
        <p14:section name="Supplements" id="{B9F1D510-1BE7-9544-BEC0-F504E59124D7}">
          <p14:sldIdLst>
            <p14:sldId id="471"/>
            <p14:sldId id="421"/>
            <p14:sldId id="422"/>
            <p14:sldId id="423"/>
            <p14:sldId id="424"/>
            <p14:sldId id="425"/>
            <p14:sldId id="426"/>
            <p14:sldId id="427"/>
            <p14:sldId id="428"/>
            <p14:sldId id="508"/>
            <p14:sldId id="509"/>
            <p14:sldId id="431"/>
            <p14:sldId id="457"/>
            <p14:sldId id="458"/>
            <p14:sldId id="459"/>
            <p14:sldId id="460"/>
            <p14:sldId id="461"/>
            <p14:sldId id="462"/>
            <p14:sldId id="463"/>
            <p14:sldId id="464"/>
            <p14:sldId id="465"/>
            <p14:sldId id="466"/>
            <p14:sldId id="472"/>
            <p14:sldId id="453"/>
            <p14:sldId id="476"/>
            <p14:sldId id="511"/>
            <p14:sldId id="5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000000"/>
    <a:srgbClr val="0067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00"/>
    <p:restoredTop sz="78645" autoAdjust="0"/>
  </p:normalViewPr>
  <p:slideViewPr>
    <p:cSldViewPr>
      <p:cViewPr varScale="1">
        <p:scale>
          <a:sx n="95" d="100"/>
          <a:sy n="95" d="100"/>
        </p:scale>
        <p:origin x="176"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199"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189"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79" Type="http://schemas.openxmlformats.org/officeDocument/2006/relationships/slide" Target="slides/slide135.xml"/><Relationship Id="rId195" Type="http://schemas.openxmlformats.org/officeDocument/2006/relationships/slide" Target="slides/slide151.xml"/><Relationship Id="rId190" Type="http://schemas.openxmlformats.org/officeDocument/2006/relationships/slide" Target="slides/slide14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slide" Target="slides/slide125.xml"/><Relationship Id="rId185"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6.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en-US"/>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r>
              <a:rPr lang="ko-KR" altLang="en-US" sz="2400" dirty="0" err="1">
                <a:solidFill>
                  <a:schemeClr val="bg2"/>
                </a:solidFill>
                <a:latin typeface="Arial" panose="020B0604020202020204" pitchFamily="34" charset="0"/>
                <a:cs typeface="Arial" panose="020B0604020202020204" pitchFamily="34" charset="0"/>
              </a:rPr>
              <a:t>非公民</a:t>
            </a:r>
            <a:r>
              <a:rPr lang="ko-KR" altLang="en-US" sz="2400" dirty="0">
                <a:solidFill>
                  <a:schemeClr val="bg2"/>
                </a:solidFill>
                <a:latin typeface="Arial" panose="020B0604020202020204" pitchFamily="34" charset="0"/>
                <a:cs typeface="Arial" panose="020B0604020202020204" pitchFamily="34" charset="0"/>
              </a:rPr>
              <a:t> </a:t>
            </a:r>
            <a:endParaRPr lang="en-US" sz="2400" dirty="0">
              <a:solidFill>
                <a:schemeClr val="bg2"/>
              </a:solidFill>
              <a:latin typeface="Arial" panose="020B0604020202020204" pitchFamily="34" charset="0"/>
              <a:cs typeface="Arial" panose="020B0604020202020204" pitchFamily="34" charset="0"/>
            </a:endParaRPr>
          </a:p>
        </c:rich>
      </c:tx>
      <c:layout>
        <c:manualLayout>
          <c:xMode val="edge"/>
          <c:yMode val="edge"/>
          <c:x val="0.49410705310772318"/>
          <c:y val="0.578653283665685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layout>
                <c:manualLayout>
                  <c:x val="-2.0518392647727545E-2"/>
                  <c:y val="2.3503969559303347E-3"/>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r>
                      <a:rPr lang="ko-KR" altLang="en-US" dirty="0" err="1">
                        <a:latin typeface="Arial" panose="020B0604020202020204" pitchFamily="34" charset="0"/>
                        <a:cs typeface="Arial" panose="020B0604020202020204" pitchFamily="34" charset="0"/>
                      </a:rPr>
                      <a:t>公民</a:t>
                    </a:r>
                    <a:r>
                      <a:rPr lang="ko-KR" alt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rial" panose="020B0604020202020204" pitchFamily="34" charset="0"/>
                          <a:cs typeface="Arial" panose="020B0604020202020204" pitchFamily="34" charset="0"/>
                        </a:defRPr>
                      </a:pPr>
                      <a:t>[PERCENTAGE]</a:t>
                    </a:fld>
                    <a:endParaRPr lang="ko-KR" alt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A704502-5F4A-4B68-A2DB-D4A963C226DE}" type="slidenum">
              <a:rPr lang="en-US" altLang="en-US"/>
              <a:pPr/>
              <a:t>‹#›</a:t>
            </a:fld>
            <a:endParaRPr lang="en-US" altLang="en-US"/>
          </a:p>
        </p:txBody>
      </p:sp>
    </p:spTree>
    <p:extLst>
      <p:ext uri="{BB962C8B-B14F-4D97-AF65-F5344CB8AC3E}">
        <p14:creationId xmlns:p14="http://schemas.microsoft.com/office/powerpoint/2010/main" val="393665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腓利门显然是上帝的旨意，原谅他在基督里成为兄弟的悔改，失控的奴隶。 为什么？ 上帝原谅了腓利门甚至更大的债务。</a:t>
            </a:r>
            <a:endParaRPr lang="en-US" dirty="0"/>
          </a:p>
        </p:txBody>
      </p:sp>
    </p:spTree>
    <p:extLst>
      <p:ext uri="{BB962C8B-B14F-4D97-AF65-F5344CB8AC3E}">
        <p14:creationId xmlns:p14="http://schemas.microsoft.com/office/powerpoint/2010/main" val="23128598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9A4CD78-D0B7-4B9D-8951-3311C2834137}" type="slidenum">
              <a:rPr lang="en-US" altLang="en-US" sz="1200">
                <a:solidFill>
                  <a:prstClr val="black"/>
                </a:solidFill>
              </a:rPr>
              <a:pPr/>
              <a:t>139</a:t>
            </a:fld>
            <a:endParaRPr lang="en-US" altLang="en-US" sz="1200">
              <a:solidFill>
                <a:prstClr val="black"/>
              </a:solidFill>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A29F482-75C0-4EAA-9C0D-FBA133E50EAA}" type="slidenum">
              <a:rPr lang="en-US" altLang="en-US" sz="1200">
                <a:solidFill>
                  <a:prstClr val="black"/>
                </a:solidFill>
              </a:rPr>
              <a:pPr/>
              <a:t>140</a:t>
            </a:fld>
            <a:endParaRPr lang="en-US" altLang="en-US" sz="1200">
              <a:solidFill>
                <a:prstClr val="black"/>
              </a:solidFill>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088C989-871A-46DB-81ED-AE94F460EB72}" type="slidenum">
              <a:rPr lang="en-US" altLang="en-US" sz="1200">
                <a:solidFill>
                  <a:prstClr val="black"/>
                </a:solidFill>
              </a:rPr>
              <a:pPr/>
              <a:t>141</a:t>
            </a:fld>
            <a:endParaRPr lang="en-US" altLang="en-US" sz="1200">
              <a:solidFill>
                <a:prstClr val="black"/>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52D5FB5-0B49-4070-BEBF-FDA2B8FB9C9B}" type="slidenum">
              <a:rPr lang="en-US" altLang="en-US" sz="1200">
                <a:solidFill>
                  <a:prstClr val="black"/>
                </a:solidFill>
              </a:rPr>
              <a:pPr/>
              <a:t>142</a:t>
            </a:fld>
            <a:endParaRPr lang="en-US" altLang="en-US" sz="1200">
              <a:solidFill>
                <a:prstClr val="black"/>
              </a:solidFill>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0C1D7BE-C340-4FB6-BC43-6D80FFF20BA1}" type="slidenum">
              <a:rPr lang="en-US" altLang="en-US" sz="1200">
                <a:solidFill>
                  <a:prstClr val="black"/>
                </a:solidFill>
              </a:rPr>
              <a:pPr/>
              <a:t>143</a:t>
            </a:fld>
            <a:endParaRPr lang="en-US" altLang="en-US" sz="1200">
              <a:solidFill>
                <a:prstClr val="black"/>
              </a:solidFill>
            </a:endParaRPr>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9CE9094-2132-466F-9F04-78FD96BB3AD4}" type="slidenum">
              <a:rPr lang="en-US" altLang="en-US" sz="1200">
                <a:solidFill>
                  <a:prstClr val="black"/>
                </a:solidFill>
              </a:rPr>
              <a:pPr/>
              <a:t>144</a:t>
            </a:fld>
            <a:endParaRPr lang="en-US" altLang="en-US" sz="1200">
              <a:solidFill>
                <a:prstClr val="black"/>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0AA478-F54B-47C6-8ACF-6E5F3D84FB87}" type="slidenum">
              <a:rPr lang="en-US" altLang="en-US" sz="1200">
                <a:solidFill>
                  <a:prstClr val="black"/>
                </a:solidFill>
              </a:rPr>
              <a:pPr/>
              <a:t>145</a:t>
            </a:fld>
            <a:endParaRPr lang="en-US" altLang="en-US" sz="1200">
              <a:solidFill>
                <a:prstClr val="black"/>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0E9CAF5-863E-4CD4-B75C-7090D4710402}" type="slidenum">
              <a:rPr lang="en-US" altLang="en-US" sz="1200">
                <a:solidFill>
                  <a:prstClr val="black"/>
                </a:solidFill>
              </a:rPr>
              <a:pPr/>
              <a:t>146</a:t>
            </a:fld>
            <a:endParaRPr lang="en-US" altLang="en-US" sz="1200">
              <a:solidFill>
                <a:prstClr val="black"/>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What does the Bible have to say….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6CA1BE8-96B2-4DB6-AE7F-3B7E19E9028D}" type="slidenum">
              <a:rPr lang="en-US" altLang="en-US" sz="1200">
                <a:solidFill>
                  <a:prstClr val="black"/>
                </a:solidFill>
              </a:rPr>
              <a:pPr/>
              <a:t>147</a:t>
            </a:fld>
            <a:endParaRPr lang="en-US" altLang="en-US" sz="1200">
              <a:solidFill>
                <a:prstClr val="black"/>
              </a:solidFill>
            </a:endParaRPr>
          </a:p>
        </p:txBody>
      </p:sp>
      <p:sp>
        <p:nvSpPr>
          <p:cNvPr id="233474" name="Rectangle 2"/>
          <p:cNvSpPr>
            <a:spLocks noGrp="1" noRot="1" noChangeAspect="1" noChangeArrowheads="1" noTextEdit="1"/>
          </p:cNvSpPr>
          <p:nvPr>
            <p:ph type="sldImg"/>
          </p:nvPr>
        </p:nvSpPr>
        <p:spPr>
          <a:solidFill>
            <a:srgbClr val="FFFFFF"/>
          </a:solidFill>
          <a:ln/>
        </p:spPr>
      </p:sp>
      <p:sp>
        <p:nvSpPr>
          <p:cNvPr id="2334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zh-TW" altLang="en-US" dirty="0">
                <a:latin typeface="Arial" pitchFamily="34" charset="0"/>
              </a:rPr>
              <a:t>圣经有什么要说的</a:t>
            </a:r>
            <a:r>
              <a:rPr lang="en-US" altLang="zh-TW" dirty="0">
                <a:latin typeface="Arial" pitchFamily="34" charset="0"/>
              </a:rPr>
              <a:t>......</a:t>
            </a:r>
            <a:endParaRPr lang="en-US" altLang="en-US"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extLst>
      <p:ext uri="{BB962C8B-B14F-4D97-AF65-F5344CB8AC3E}">
        <p14:creationId xmlns:p14="http://schemas.microsoft.com/office/powerpoint/2010/main" val="820444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7790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dirty="0"/>
          </a:p>
          <a:p>
            <a:r>
              <a:rPr lang="en-US" sz="1200" kern="120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She hid Jews in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The Hiding Place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For this she was sent to a concentration camp with her sister Betsy. </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“Nice sermon, Frauline,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said.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stuck out his hand for her to shake, but she froze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55-56).</a:t>
            </a:r>
            <a:r>
              <a:rPr lang="en-SG">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142537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218725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5</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8178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第</a:t>
            </a:r>
            <a:r>
              <a:rPr lang="en-US" altLang="zh-TW" sz="1200" kern="1200" dirty="0">
                <a:solidFill>
                  <a:schemeClr val="tx1"/>
                </a:solidFill>
                <a:effectLst/>
                <a:latin typeface="Arial" charset="0"/>
                <a:ea typeface="ＭＳ Ｐゴシック" charset="-128"/>
                <a:cs typeface="ＭＳ Ｐゴシック" charset="-128"/>
              </a:rPr>
              <a:t>1-7</a:t>
            </a:r>
            <a:r>
              <a:rPr lang="zh-TW" altLang="en-US" sz="1200" kern="1200" dirty="0">
                <a:solidFill>
                  <a:schemeClr val="tx1"/>
                </a:solidFill>
                <a:effectLst/>
                <a:latin typeface="Arial" charset="0"/>
                <a:ea typeface="ＭＳ Ｐゴシック" charset="-128"/>
                <a:cs typeface="ＭＳ Ｐゴシック" charset="-128"/>
              </a:rPr>
              <a:t>节将我们介绍给了两个非常重要的人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保罗和腓利门。 现在在</a:t>
            </a:r>
            <a:r>
              <a:rPr lang="en-US" altLang="zh-TW" sz="1200" kern="1200" dirty="0">
                <a:solidFill>
                  <a:schemeClr val="tx1"/>
                </a:solidFill>
                <a:effectLst/>
                <a:latin typeface="Arial" charset="0"/>
                <a:ea typeface="ＭＳ Ｐゴシック" charset="-128"/>
                <a:cs typeface="ＭＳ Ｐゴシック" charset="-128"/>
              </a:rPr>
              <a:t>8-21</a:t>
            </a:r>
            <a:r>
              <a:rPr lang="zh-TW" altLang="en-US" sz="1200" kern="1200" dirty="0">
                <a:solidFill>
                  <a:schemeClr val="tx1"/>
                </a:solidFill>
                <a:effectLst/>
                <a:latin typeface="Arial" charset="0"/>
                <a:ea typeface="ＭＳ Ｐゴシック" charset="-128"/>
                <a:cs typeface="ＭＳ Ｐゴシック" charset="-128"/>
              </a:rPr>
              <a:t>节，我们将看到故事中的第三个重要角色，失控的奴隶，欧尼西慕</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斯。 在这一点上，故事真的很有趣，因为</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8619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extLst>
      <p:ext uri="{BB962C8B-B14F-4D97-AF65-F5344CB8AC3E}">
        <p14:creationId xmlns:p14="http://schemas.microsoft.com/office/powerpoint/2010/main" val="3721422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3049930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11185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欧尼西慕是腓利门的奴隶，从他在歌罗西的主人逃到了罗马。</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a:p>
            <a:r>
              <a:rPr lang="zh-TW" altLang="en-US" sz="1200" kern="1200" dirty="0">
                <a:solidFill>
                  <a:schemeClr val="tx1"/>
                </a:solidFill>
                <a:effectLst/>
                <a:latin typeface="Arial" charset="0"/>
                <a:ea typeface="ＭＳ Ｐゴシック" charset="-128"/>
                <a:cs typeface="ＭＳ Ｐゴシック" charset="-128"/>
              </a:rPr>
              <a:t>他冤枉了他的主人腓利门，可能抢了他（</a:t>
            </a:r>
            <a:r>
              <a:rPr lang="en-US" altLang="zh-TW" sz="1200" kern="1200" dirty="0">
                <a:solidFill>
                  <a:schemeClr val="tx1"/>
                </a:solidFill>
                <a:effectLst/>
                <a:latin typeface="Arial" charset="0"/>
                <a:ea typeface="ＭＳ Ｐゴシック" charset="-128"/>
                <a:cs typeface="ＭＳ Ｐゴシック" charset="-128"/>
              </a:rPr>
              <a:t>18</a:t>
            </a:r>
            <a:r>
              <a:rPr lang="zh-TW" altLang="en-US" sz="1200" kern="1200" dirty="0">
                <a:solidFill>
                  <a:schemeClr val="tx1"/>
                </a:solidFill>
                <a:effectLst/>
                <a:latin typeface="Arial" charset="0"/>
                <a:ea typeface="ＭＳ Ｐゴシック" charset="-128"/>
                <a:cs typeface="ＭＳ Ｐゴシック" charset="-128"/>
              </a:rPr>
              <a:t>）。</a:t>
            </a:r>
          </a:p>
          <a:p>
            <a:r>
              <a:rPr lang="zh-TW" altLang="en-US" sz="1200" kern="1200" dirty="0">
                <a:solidFill>
                  <a:schemeClr val="tx1"/>
                </a:solidFill>
                <a:effectLst/>
                <a:latin typeface="Arial" charset="0"/>
                <a:ea typeface="ＭＳ Ｐゴシック" charset="-128"/>
                <a:cs typeface="ＭＳ Ｐゴシック" charset="-128"/>
              </a:rPr>
              <a:t>然后他逃跑逃避惩罚（</a:t>
            </a:r>
            <a:r>
              <a:rPr lang="en-US" altLang="zh-TW" sz="1200" kern="1200" dirty="0">
                <a:solidFill>
                  <a:schemeClr val="tx1"/>
                </a:solidFill>
                <a:effectLst/>
                <a:latin typeface="Arial" charset="0"/>
                <a:ea typeface="ＭＳ Ｐゴシック" charset="-128"/>
                <a:cs typeface="ＭＳ Ｐゴシック" charset="-128"/>
              </a:rPr>
              <a:t>15</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A1868E6-1D90-43E0-9C95-E8C48AFC9BBD}" type="slidenum">
              <a:rPr lang="en-US" altLang="zh-TW" sz="1200">
                <a:solidFill>
                  <a:srgbClr val="000000"/>
                </a:solidFill>
              </a:rPr>
              <a:pPr/>
              <a:t>79</a:t>
            </a:fld>
            <a:endParaRPr lang="en-US" altLang="zh-TW"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latin typeface="Arial" pitchFamily="34" charset="0"/>
              <a:ea typeface="新細明體" charset="-12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extLst>
      <p:ext uri="{BB962C8B-B14F-4D97-AF65-F5344CB8AC3E}">
        <p14:creationId xmlns:p14="http://schemas.microsoft.com/office/powerpoint/2010/main" val="2836604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你怎么知道宽恕何时不是无条件的？ 当你说</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5649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保罗写信给腓利门解释情况，并敦促腓利门把</a:t>
            </a:r>
            <a:r>
              <a:rPr lang="zh-TW" altLang="en-US" sz="1200" b="1" dirty="0">
                <a:solidFill>
                  <a:srgbClr val="FFFFFF"/>
                </a:solidFill>
                <a:effectLst>
                  <a:glow rad="177800">
                    <a:srgbClr val="000000"/>
                  </a:glow>
                </a:effectLst>
                <a:cs typeface="Arial" charset="0"/>
              </a:rPr>
              <a:t>欧尼西慕</a:t>
            </a:r>
            <a:r>
              <a:rPr lang="zh-TW" altLang="en-US" sz="1200" kern="1200" dirty="0">
                <a:solidFill>
                  <a:schemeClr val="tx1"/>
                </a:solidFill>
                <a:effectLst/>
                <a:latin typeface="Arial" charset="0"/>
                <a:ea typeface="ＭＳ Ｐゴシック" charset="-128"/>
                <a:cs typeface="ＭＳ Ｐゴシック" charset="-128"/>
              </a:rPr>
              <a:t>带回基督作为兄弟。</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保罗要求腓利门在没有任何债务的情况下接受阿欧尼西慕（</a:t>
            </a:r>
            <a:r>
              <a:rPr lang="en-US" altLang="zh-TW" sz="1200" kern="1200" dirty="0">
                <a:solidFill>
                  <a:schemeClr val="tx1"/>
                </a:solidFill>
                <a:effectLst/>
                <a:latin typeface="Arial" charset="0"/>
                <a:ea typeface="ＭＳ Ｐゴシック" charset="-128"/>
                <a:cs typeface="ＭＳ Ｐゴシック" charset="-128"/>
              </a:rPr>
              <a:t>17-19a</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0079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63357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410560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7224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extLst>
      <p:ext uri="{BB962C8B-B14F-4D97-AF65-F5344CB8AC3E}">
        <p14:creationId xmlns:p14="http://schemas.microsoft.com/office/powerpoint/2010/main" val="2087086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我们可以在这里获得关于真正宽恕的四个见解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它的特点是什么？</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上帝饶恕了我们多么自由？ 完全！ 他希望我们模仿他的榜样！ 她是需要在新约圣经中表现出宽恕的最明显的例子。</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在教会中拒绝原谅不仅影响到所涉及的直接人。 它也传播给其他人。 宽恕不是个人问题。 这是一个教会问题，因为我们都是基督里的伴侣。</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保罗说要向他收取阿尼西母的债务！ 只是原谅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没有附加条件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就像上帝为我们做的那样。 有条件的“宽恕”并不是真正的宽恕。</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3909251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你怎么知道宽恕何时不是无条件的？ 当你说</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3043100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我们首先提出一个问题，“我们怎么能原谅那些冒犯我们的人呢？”在基督将自己的罪孽归咎于自己的例子中，关键是十七节。 这意味着</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extLst>
      <p:ext uri="{BB962C8B-B14F-4D97-AF65-F5344CB8AC3E}">
        <p14:creationId xmlns:p14="http://schemas.microsoft.com/office/powerpoint/2010/main" val="3694275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腓利门显然是上帝的旨意，原谅他在基督里成为兄弟的悔改，失控的奴隶。 为什么？ 上帝原谅了腓利门甚至更大的债务。</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1572540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extLst>
      <p:ext uri="{BB962C8B-B14F-4D97-AF65-F5344CB8AC3E}">
        <p14:creationId xmlns:p14="http://schemas.microsoft.com/office/powerpoint/2010/main" val="31567947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solidFill>
                  <a:prstClr val="black"/>
                </a:solidFill>
              </a:rPr>
              <a:pPr/>
              <a:t>123</a:t>
            </a:fld>
            <a:endParaRPr lang="en-US" sz="1200">
              <a:solidFill>
                <a:prstClr val="black"/>
              </a:solidFill>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4417927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solidFill>
                  <a:prstClr val="black"/>
                </a:solidFill>
              </a:rPr>
              <a:pPr/>
              <a:t>131</a:t>
            </a:fld>
            <a:endParaRPr lang="en-US" sz="1200">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solidFill>
                  <a:prstClr val="black"/>
                </a:solidFill>
              </a:rPr>
              <a:pPr/>
              <a:t>132</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1A7AB-B93E-834B-862B-D4ABAAD5BAB3}" type="slidenum">
              <a:rPr lang="en-US" sz="1200">
                <a:solidFill>
                  <a:prstClr val="black"/>
                </a:solidFill>
              </a:rPr>
              <a:pPr/>
              <a:t>133</a:t>
            </a:fld>
            <a:endParaRPr lang="en-US" sz="1200">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B26F0B-D6CD-4729-A653-D9140540BD24}" type="slidenum">
              <a:rPr lang="en-US" altLang="en-US"/>
              <a:pPr/>
              <a:t>‹#›</a:t>
            </a:fld>
            <a:endParaRPr lang="en-US" altLang="en-US"/>
          </a:p>
        </p:txBody>
      </p:sp>
    </p:spTree>
    <p:extLst>
      <p:ext uri="{BB962C8B-B14F-4D97-AF65-F5344CB8AC3E}">
        <p14:creationId xmlns:p14="http://schemas.microsoft.com/office/powerpoint/2010/main" val="137171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7F1B23A-4988-4239-80EC-8476532F6E48}" type="slidenum">
              <a:rPr lang="en-US" altLang="en-US"/>
              <a:pPr/>
              <a:t>‹#›</a:t>
            </a:fld>
            <a:endParaRPr lang="en-US" altLang="en-US"/>
          </a:p>
        </p:txBody>
      </p:sp>
    </p:spTree>
    <p:extLst>
      <p:ext uri="{BB962C8B-B14F-4D97-AF65-F5344CB8AC3E}">
        <p14:creationId xmlns:p14="http://schemas.microsoft.com/office/powerpoint/2010/main" val="13680287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505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2175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79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796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18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613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6606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117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731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184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664F57-5B67-42D1-AF1D-1D8D1F423A02}" type="slidenum">
              <a:rPr lang="en-US" altLang="en-US"/>
              <a:pPr/>
              <a:t>‹#›</a:t>
            </a:fld>
            <a:endParaRPr lang="en-US" altLang="en-US"/>
          </a:p>
        </p:txBody>
      </p:sp>
    </p:spTree>
    <p:extLst>
      <p:ext uri="{BB962C8B-B14F-4D97-AF65-F5344CB8AC3E}">
        <p14:creationId xmlns:p14="http://schemas.microsoft.com/office/powerpoint/2010/main" val="3682831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90637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220164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00448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30289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6922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8256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29409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75427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8254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5561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pPr/>
              <a:t>‹#›</a:t>
            </a:fld>
            <a:endParaRPr lang="en-US" altLang="en-US"/>
          </a:p>
        </p:txBody>
      </p:sp>
    </p:spTree>
    <p:extLst>
      <p:ext uri="{BB962C8B-B14F-4D97-AF65-F5344CB8AC3E}">
        <p14:creationId xmlns:p14="http://schemas.microsoft.com/office/powerpoint/2010/main" val="1559654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7652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1124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2161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529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85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049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841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7908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374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049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pPr/>
              <a:t>‹#›</a:t>
            </a:fld>
            <a:endParaRPr lang="en-US" altLang="en-US"/>
          </a:p>
        </p:txBody>
      </p:sp>
    </p:spTree>
    <p:extLst>
      <p:ext uri="{BB962C8B-B14F-4D97-AF65-F5344CB8AC3E}">
        <p14:creationId xmlns:p14="http://schemas.microsoft.com/office/powerpoint/2010/main" val="3650672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3566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951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775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192901ED-F5C3-4126-A5C6-586271B6C2CD}" type="slidenum">
              <a:rPr lang="en-US" altLang="en-US"/>
              <a:pPr/>
              <a:t>‹#›</a:t>
            </a:fld>
            <a:endParaRPr lang="en-US" altLang="en-US"/>
          </a:p>
        </p:txBody>
      </p:sp>
    </p:spTree>
    <p:extLst>
      <p:ext uri="{BB962C8B-B14F-4D97-AF65-F5344CB8AC3E}">
        <p14:creationId xmlns:p14="http://schemas.microsoft.com/office/powerpoint/2010/main" val="361424341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CE37F2DB-996E-4BE0-B2BD-CD27BEAD9B72}" type="slidenum">
              <a:rPr lang="en-US" altLang="en-US"/>
              <a:pPr/>
              <a:t>‹#›</a:t>
            </a:fld>
            <a:endParaRPr lang="en-US" altLang="en-US"/>
          </a:p>
        </p:txBody>
      </p:sp>
    </p:spTree>
    <p:extLst>
      <p:ext uri="{BB962C8B-B14F-4D97-AF65-F5344CB8AC3E}">
        <p14:creationId xmlns:p14="http://schemas.microsoft.com/office/powerpoint/2010/main" val="172098222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469952-F9AB-4C7B-8B7E-6544A6151DEB}" type="slidenum">
              <a:rPr lang="en-US" altLang="en-US"/>
              <a:pPr/>
              <a:t>‹#›</a:t>
            </a:fld>
            <a:endParaRPr lang="en-US" altLang="en-US"/>
          </a:p>
        </p:txBody>
      </p:sp>
    </p:spTree>
    <p:extLst>
      <p:ext uri="{BB962C8B-B14F-4D97-AF65-F5344CB8AC3E}">
        <p14:creationId xmlns:p14="http://schemas.microsoft.com/office/powerpoint/2010/main" val="314874532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515B245F-3F89-4B49-A903-C43AD9F51C92}" type="slidenum">
              <a:rPr lang="en-US" altLang="en-US"/>
              <a:pPr/>
              <a:t>‹#›</a:t>
            </a:fld>
            <a:endParaRPr lang="en-US" altLang="en-US"/>
          </a:p>
        </p:txBody>
      </p:sp>
    </p:spTree>
    <p:extLst>
      <p:ext uri="{BB962C8B-B14F-4D97-AF65-F5344CB8AC3E}">
        <p14:creationId xmlns:p14="http://schemas.microsoft.com/office/powerpoint/2010/main" val="187815147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C9F9B0A0-4712-4383-83E1-5042EA32C228}" type="slidenum">
              <a:rPr lang="en-US" altLang="en-US"/>
              <a:pPr/>
              <a:t>‹#›</a:t>
            </a:fld>
            <a:endParaRPr lang="en-US" altLang="en-US"/>
          </a:p>
        </p:txBody>
      </p:sp>
    </p:spTree>
    <p:extLst>
      <p:ext uri="{BB962C8B-B14F-4D97-AF65-F5344CB8AC3E}">
        <p14:creationId xmlns:p14="http://schemas.microsoft.com/office/powerpoint/2010/main" val="347989101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C34AEE7F-7A17-4F37-AEE6-82EAFAAC233D}" type="slidenum">
              <a:rPr lang="en-US" altLang="en-US"/>
              <a:pPr/>
              <a:t>‹#›</a:t>
            </a:fld>
            <a:endParaRPr lang="en-US" altLang="en-US"/>
          </a:p>
        </p:txBody>
      </p:sp>
    </p:spTree>
    <p:extLst>
      <p:ext uri="{BB962C8B-B14F-4D97-AF65-F5344CB8AC3E}">
        <p14:creationId xmlns:p14="http://schemas.microsoft.com/office/powerpoint/2010/main" val="379556300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0E97AA7-6B37-4666-B2EB-F627FA333467}" type="slidenum">
              <a:rPr lang="en-US" altLang="en-US"/>
              <a:pPr/>
              <a:t>‹#›</a:t>
            </a:fld>
            <a:endParaRPr lang="en-US" altLang="en-US"/>
          </a:p>
        </p:txBody>
      </p:sp>
    </p:spTree>
    <p:extLst>
      <p:ext uri="{BB962C8B-B14F-4D97-AF65-F5344CB8AC3E}">
        <p14:creationId xmlns:p14="http://schemas.microsoft.com/office/powerpoint/2010/main" val="10018003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pPr/>
              <a:t>‹#›</a:t>
            </a:fld>
            <a:endParaRPr lang="en-US" altLang="en-US"/>
          </a:p>
        </p:txBody>
      </p:sp>
    </p:spTree>
    <p:extLst>
      <p:ext uri="{BB962C8B-B14F-4D97-AF65-F5344CB8AC3E}">
        <p14:creationId xmlns:p14="http://schemas.microsoft.com/office/powerpoint/2010/main" val="2668016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B73709E-EFEC-45D5-A837-BC0D3275E773}" type="slidenum">
              <a:rPr lang="en-US" altLang="en-US"/>
              <a:pPr/>
              <a:t>‹#›</a:t>
            </a:fld>
            <a:endParaRPr lang="en-US" altLang="en-US"/>
          </a:p>
        </p:txBody>
      </p:sp>
    </p:spTree>
    <p:extLst>
      <p:ext uri="{BB962C8B-B14F-4D97-AF65-F5344CB8AC3E}">
        <p14:creationId xmlns:p14="http://schemas.microsoft.com/office/powerpoint/2010/main" val="331293961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F8003CD5-1E34-43DD-A27E-7F0195164897}" type="slidenum">
              <a:rPr lang="en-US" altLang="en-US"/>
              <a:pPr/>
              <a:t>‹#›</a:t>
            </a:fld>
            <a:endParaRPr lang="en-US" altLang="en-US"/>
          </a:p>
        </p:txBody>
      </p:sp>
    </p:spTree>
    <p:extLst>
      <p:ext uri="{BB962C8B-B14F-4D97-AF65-F5344CB8AC3E}">
        <p14:creationId xmlns:p14="http://schemas.microsoft.com/office/powerpoint/2010/main" val="36240647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2E97579-B540-4C43-8ADA-7DA66CAE57B0}" type="slidenum">
              <a:rPr lang="en-US" altLang="en-US"/>
              <a:pPr/>
              <a:t>‹#›</a:t>
            </a:fld>
            <a:endParaRPr lang="en-US" altLang="en-US"/>
          </a:p>
        </p:txBody>
      </p:sp>
    </p:spTree>
    <p:extLst>
      <p:ext uri="{BB962C8B-B14F-4D97-AF65-F5344CB8AC3E}">
        <p14:creationId xmlns:p14="http://schemas.microsoft.com/office/powerpoint/2010/main" val="353344349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2868928A-3DF5-4FE6-8D56-450723ACCB84}" type="slidenum">
              <a:rPr lang="en-US" altLang="en-US"/>
              <a:pPr/>
              <a:t>‹#›</a:t>
            </a:fld>
            <a:endParaRPr lang="en-US" altLang="en-US"/>
          </a:p>
        </p:txBody>
      </p:sp>
    </p:spTree>
    <p:extLst>
      <p:ext uri="{BB962C8B-B14F-4D97-AF65-F5344CB8AC3E}">
        <p14:creationId xmlns:p14="http://schemas.microsoft.com/office/powerpoint/2010/main" val="287087792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3943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913212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469443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60566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635726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717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pPr/>
              <a:t>‹#›</a:t>
            </a:fld>
            <a:endParaRPr lang="en-US" altLang="en-US"/>
          </a:p>
        </p:txBody>
      </p:sp>
    </p:spTree>
    <p:extLst>
      <p:ext uri="{BB962C8B-B14F-4D97-AF65-F5344CB8AC3E}">
        <p14:creationId xmlns:p14="http://schemas.microsoft.com/office/powerpoint/2010/main" val="1831763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24826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282670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625269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1527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499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94607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189183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589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1546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96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pPr/>
              <a:t>‹#›</a:t>
            </a:fld>
            <a:endParaRPr lang="en-US" altLang="en-US"/>
          </a:p>
        </p:txBody>
      </p:sp>
    </p:spTree>
    <p:extLst>
      <p:ext uri="{BB962C8B-B14F-4D97-AF65-F5344CB8AC3E}">
        <p14:creationId xmlns:p14="http://schemas.microsoft.com/office/powerpoint/2010/main" val="3442774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412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3678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386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537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9567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806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885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348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3984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035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pPr/>
              <a:t>‹#›</a:t>
            </a:fld>
            <a:endParaRPr lang="en-US" altLang="en-US"/>
          </a:p>
        </p:txBody>
      </p:sp>
    </p:spTree>
    <p:extLst>
      <p:ext uri="{BB962C8B-B14F-4D97-AF65-F5344CB8AC3E}">
        <p14:creationId xmlns:p14="http://schemas.microsoft.com/office/powerpoint/2010/main" val="28660330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5373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985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087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9974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682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87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2527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27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81144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45850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pPr/>
              <a:t>‹#›</a:t>
            </a:fld>
            <a:endParaRPr lang="en-US" altLang="en-US"/>
          </a:p>
        </p:txBody>
      </p:sp>
    </p:spTree>
    <p:extLst>
      <p:ext uri="{BB962C8B-B14F-4D97-AF65-F5344CB8AC3E}">
        <p14:creationId xmlns:p14="http://schemas.microsoft.com/office/powerpoint/2010/main" val="1994441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8113713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11497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915856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0317538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1458913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14108233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7983537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4482489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8047532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233698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pPr/>
              <a:t>‹#›</a:t>
            </a:fld>
            <a:endParaRPr lang="en-US" altLang="en-US"/>
          </a:p>
        </p:txBody>
      </p:sp>
    </p:spTree>
    <p:extLst>
      <p:ext uri="{BB962C8B-B14F-4D97-AF65-F5344CB8AC3E}">
        <p14:creationId xmlns:p14="http://schemas.microsoft.com/office/powerpoint/2010/main" val="22614979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679653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16470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991365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09814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0379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955073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892862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1550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342685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91924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607E4C8-B6F8-4DA4-8F13-A3079E5BD42E}" type="slidenum">
              <a:rPr lang="en-US" altLang="en-US"/>
              <a:pPr/>
              <a:t>‹#›</a:t>
            </a:fld>
            <a:endParaRPr lang="en-US" altLang="en-US"/>
          </a:p>
        </p:txBody>
      </p:sp>
    </p:spTree>
    <p:extLst>
      <p:ext uri="{BB962C8B-B14F-4D97-AF65-F5344CB8AC3E}">
        <p14:creationId xmlns:p14="http://schemas.microsoft.com/office/powerpoint/2010/main" val="1251343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pPr/>
              <a:t>‹#›</a:t>
            </a:fld>
            <a:endParaRPr lang="en-US" altLang="en-US"/>
          </a:p>
        </p:txBody>
      </p:sp>
    </p:spTree>
    <p:extLst>
      <p:ext uri="{BB962C8B-B14F-4D97-AF65-F5344CB8AC3E}">
        <p14:creationId xmlns:p14="http://schemas.microsoft.com/office/powerpoint/2010/main" val="19157178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92414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77836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6701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239842841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26379493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109294380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3113153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50296032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196786414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0275557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pPr/>
              <a:t>‹#›</a:t>
            </a:fld>
            <a:endParaRPr lang="en-US" altLang="en-US"/>
          </a:p>
        </p:txBody>
      </p:sp>
    </p:spTree>
    <p:extLst>
      <p:ext uri="{BB962C8B-B14F-4D97-AF65-F5344CB8AC3E}">
        <p14:creationId xmlns:p14="http://schemas.microsoft.com/office/powerpoint/2010/main" val="17466699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7014116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380880192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93089777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194689856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4113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7386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37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860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0287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15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pPr/>
              <a:t>‹#›</a:t>
            </a:fld>
            <a:endParaRPr lang="en-US" altLang="en-US"/>
          </a:p>
        </p:txBody>
      </p:sp>
    </p:spTree>
    <p:extLst>
      <p:ext uri="{BB962C8B-B14F-4D97-AF65-F5344CB8AC3E}">
        <p14:creationId xmlns:p14="http://schemas.microsoft.com/office/powerpoint/2010/main" val="7765034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6322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1390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599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1459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0184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7750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4141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8039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469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113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454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9391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5759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324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8024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8119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4021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17448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99997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7362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02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pPr/>
              <a:t>‹#›</a:t>
            </a:fld>
            <a:endParaRPr lang="en-US" altLang="en-US"/>
          </a:p>
        </p:txBody>
      </p:sp>
    </p:spTree>
    <p:extLst>
      <p:ext uri="{BB962C8B-B14F-4D97-AF65-F5344CB8AC3E}">
        <p14:creationId xmlns:p14="http://schemas.microsoft.com/office/powerpoint/2010/main" val="16385900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6786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4290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272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5914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20566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7995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2080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7365550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8407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657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pPr/>
              <a:t>‹#›</a:t>
            </a:fld>
            <a:endParaRPr lang="en-US" altLang="en-US"/>
          </a:p>
        </p:txBody>
      </p:sp>
    </p:spTree>
    <p:extLst>
      <p:ext uri="{BB962C8B-B14F-4D97-AF65-F5344CB8AC3E}">
        <p14:creationId xmlns:p14="http://schemas.microsoft.com/office/powerpoint/2010/main" val="31834865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63101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1538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5546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887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9105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1453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98111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40502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3121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13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pPr/>
              <a:t>‹#›</a:t>
            </a:fld>
            <a:endParaRPr lang="en-US" altLang="en-US"/>
          </a:p>
        </p:txBody>
      </p:sp>
    </p:spTree>
    <p:extLst>
      <p:ext uri="{BB962C8B-B14F-4D97-AF65-F5344CB8AC3E}">
        <p14:creationId xmlns:p14="http://schemas.microsoft.com/office/powerpoint/2010/main" val="6706059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2681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5759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9894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8064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082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2030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990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1864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98726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52446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p>
        </p:txBody>
      </p:sp>
      <p:sp>
        <p:nvSpPr>
          <p:cNvPr id="8" name="Rectangle 28"/>
          <p:cNvSpPr>
            <a:spLocks noGrp="1" noChangeArrowheads="1"/>
          </p:cNvSpPr>
          <p:nvPr>
            <p:ph type="ftr" sz="quarter" idx="11"/>
          </p:nvPr>
        </p:nvSpPr>
        <p:spPr>
          <a:ln/>
        </p:spPr>
        <p:txBody>
          <a:bodyPr/>
          <a:lstStyle>
            <a:lvl1pPr>
              <a:defRPr/>
            </a:lvl1pPr>
          </a:lstStyle>
          <a:p>
            <a:endParaRPr lang="en-US" altLang="en-US"/>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pPr/>
              <a:t>‹#›</a:t>
            </a:fld>
            <a:endParaRPr lang="en-US" altLang="en-US"/>
          </a:p>
        </p:txBody>
      </p:sp>
    </p:spTree>
    <p:extLst>
      <p:ext uri="{BB962C8B-B14F-4D97-AF65-F5344CB8AC3E}">
        <p14:creationId xmlns:p14="http://schemas.microsoft.com/office/powerpoint/2010/main" val="9076488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2803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33687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1299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2538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53943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6912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1807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982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0302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964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p>
        </p:txBody>
      </p:sp>
      <p:sp>
        <p:nvSpPr>
          <p:cNvPr id="4" name="Rectangle 28"/>
          <p:cNvSpPr>
            <a:spLocks noGrp="1" noChangeArrowheads="1"/>
          </p:cNvSpPr>
          <p:nvPr>
            <p:ph type="ftr" sz="quarter" idx="11"/>
          </p:nvPr>
        </p:nvSpPr>
        <p:spPr>
          <a:ln/>
        </p:spPr>
        <p:txBody>
          <a:bodyPr/>
          <a:lstStyle>
            <a:lvl1pPr>
              <a:defRPr/>
            </a:lvl1pPr>
          </a:lstStyle>
          <a:p>
            <a:endParaRPr lang="en-US" altLang="en-US"/>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pPr/>
              <a:t>‹#›</a:t>
            </a:fld>
            <a:endParaRPr lang="en-US" altLang="en-US"/>
          </a:p>
        </p:txBody>
      </p:sp>
    </p:spTree>
    <p:extLst>
      <p:ext uri="{BB962C8B-B14F-4D97-AF65-F5344CB8AC3E}">
        <p14:creationId xmlns:p14="http://schemas.microsoft.com/office/powerpoint/2010/main" val="3009603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5258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6650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788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454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9375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757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649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1936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50581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432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p>
        </p:txBody>
      </p:sp>
      <p:sp>
        <p:nvSpPr>
          <p:cNvPr id="3" name="Rectangle 28"/>
          <p:cNvSpPr>
            <a:spLocks noGrp="1" noChangeArrowheads="1"/>
          </p:cNvSpPr>
          <p:nvPr>
            <p:ph type="ftr" sz="quarter" idx="11"/>
          </p:nvPr>
        </p:nvSpPr>
        <p:spPr>
          <a:ln/>
        </p:spPr>
        <p:txBody>
          <a:bodyPr/>
          <a:lstStyle>
            <a:lvl1pPr>
              <a:defRPr/>
            </a:lvl1pPr>
          </a:lstStyle>
          <a:p>
            <a:endParaRPr lang="en-US" altLang="en-US"/>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pPr/>
              <a:t>‹#›</a:t>
            </a:fld>
            <a:endParaRPr lang="en-US" altLang="en-US"/>
          </a:p>
        </p:txBody>
      </p:sp>
    </p:spTree>
    <p:extLst>
      <p:ext uri="{BB962C8B-B14F-4D97-AF65-F5344CB8AC3E}">
        <p14:creationId xmlns:p14="http://schemas.microsoft.com/office/powerpoint/2010/main" val="120874219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932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2138730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1996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8303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0046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1117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42049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019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076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80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DCE638-FD31-4467-8EA3-F395E5872976}" type="slidenum">
              <a:rPr lang="en-US" altLang="en-US"/>
              <a:pPr/>
              <a:t>‹#›</a:t>
            </a:fld>
            <a:endParaRPr lang="en-US" altLang="en-US"/>
          </a:p>
        </p:txBody>
      </p:sp>
    </p:spTree>
    <p:extLst>
      <p:ext uri="{BB962C8B-B14F-4D97-AF65-F5344CB8AC3E}">
        <p14:creationId xmlns:p14="http://schemas.microsoft.com/office/powerpoint/2010/main" val="329551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pPr/>
              <a:t>‹#›</a:t>
            </a:fld>
            <a:endParaRPr lang="en-US" altLang="en-US"/>
          </a:p>
        </p:txBody>
      </p:sp>
    </p:spTree>
    <p:extLst>
      <p:ext uri="{BB962C8B-B14F-4D97-AF65-F5344CB8AC3E}">
        <p14:creationId xmlns:p14="http://schemas.microsoft.com/office/powerpoint/2010/main" val="4238483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56973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831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541465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6897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3745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762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76445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0370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335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0868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pPr/>
              <a:t>‹#›</a:t>
            </a:fld>
            <a:endParaRPr lang="en-US" altLang="en-US"/>
          </a:p>
        </p:txBody>
      </p:sp>
    </p:spTree>
    <p:extLst>
      <p:ext uri="{BB962C8B-B14F-4D97-AF65-F5344CB8AC3E}">
        <p14:creationId xmlns:p14="http://schemas.microsoft.com/office/powerpoint/2010/main" val="10836556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75724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9003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196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5644997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8545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0319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6827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802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5607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796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pPr/>
              <a:t>‹#›</a:t>
            </a:fld>
            <a:endParaRPr lang="en-US" altLang="en-US"/>
          </a:p>
        </p:txBody>
      </p:sp>
    </p:spTree>
    <p:extLst>
      <p:ext uri="{BB962C8B-B14F-4D97-AF65-F5344CB8AC3E}">
        <p14:creationId xmlns:p14="http://schemas.microsoft.com/office/powerpoint/2010/main" val="7695087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53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9991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15393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7265290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211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7844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1471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3634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0861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pPr/>
              <a:t>‹#›</a:t>
            </a:fld>
            <a:endParaRPr lang="en-US" altLang="en-US"/>
          </a:p>
        </p:txBody>
      </p:sp>
    </p:spTree>
    <p:extLst>
      <p:ext uri="{BB962C8B-B14F-4D97-AF65-F5344CB8AC3E}">
        <p14:creationId xmlns:p14="http://schemas.microsoft.com/office/powerpoint/2010/main" val="27712898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8557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2219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8131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42205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92774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255123536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3001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9517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2419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3727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09B117A4-F2A7-461E-BE55-735529634B19}" type="slidenum">
              <a:rPr lang="en-US" altLang="en-US"/>
              <a:pPr/>
              <a:t>‹#›</a:t>
            </a:fld>
            <a:endParaRPr lang="en-US" altLang="en-US"/>
          </a:p>
        </p:txBody>
      </p:sp>
    </p:spTree>
    <p:extLst>
      <p:ext uri="{BB962C8B-B14F-4D97-AF65-F5344CB8AC3E}">
        <p14:creationId xmlns:p14="http://schemas.microsoft.com/office/powerpoint/2010/main" val="41563062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99420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348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6442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04115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8854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757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13502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3068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40371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0684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1838C0A-1B15-4D9B-B860-F7099453C9B6}" type="slidenum">
              <a:rPr lang="en-US" altLang="en-US"/>
              <a:pPr/>
              <a:t>‹#›</a:t>
            </a:fld>
            <a:endParaRPr lang="en-US" altLang="en-US"/>
          </a:p>
        </p:txBody>
      </p:sp>
    </p:spTree>
    <p:extLst>
      <p:ext uri="{BB962C8B-B14F-4D97-AF65-F5344CB8AC3E}">
        <p14:creationId xmlns:p14="http://schemas.microsoft.com/office/powerpoint/2010/main" val="2741556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0414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1318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6599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5979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56986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571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3430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0042660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2553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416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53688D3-10A7-41FF-A46C-F12EE6122F8F}" type="slidenum">
              <a:rPr lang="en-US" altLang="en-US"/>
              <a:pPr/>
              <a:t>‹#›</a:t>
            </a:fld>
            <a:endParaRPr lang="en-US" altLang="en-US"/>
          </a:p>
        </p:txBody>
      </p:sp>
    </p:spTree>
    <p:extLst>
      <p:ext uri="{BB962C8B-B14F-4D97-AF65-F5344CB8AC3E}">
        <p14:creationId xmlns:p14="http://schemas.microsoft.com/office/powerpoint/2010/main" val="344085398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3106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5549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16615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58704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82082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97830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36139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1595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7/10/20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619523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7/10/20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433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C64E28BF-6A90-40FB-BE7D-EA61F0F38E49}" type="slidenum">
              <a:rPr lang="en-US" altLang="en-US"/>
              <a:pPr/>
              <a:t>‹#›</a:t>
            </a:fld>
            <a:endParaRPr lang="en-US" altLang="en-US"/>
          </a:p>
        </p:txBody>
      </p:sp>
    </p:spTree>
    <p:extLst>
      <p:ext uri="{BB962C8B-B14F-4D97-AF65-F5344CB8AC3E}">
        <p14:creationId xmlns:p14="http://schemas.microsoft.com/office/powerpoint/2010/main" val="276576790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7/10/20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4998192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7/10/20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3807837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7/10/20</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47260012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7/10/20</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41016101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7/10/20</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7059320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7/10/20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2075028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7/10/20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8947952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7/10/20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624709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7/10/20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166279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3661470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FA52B0DD-5A81-4D1E-91DA-1AFE12D28D33}" type="slidenum">
              <a:rPr lang="en-US" altLang="en-US"/>
              <a:pPr/>
              <a:t>‹#›</a:t>
            </a:fld>
            <a:endParaRPr lang="en-US" altLang="en-US"/>
          </a:p>
        </p:txBody>
      </p:sp>
    </p:spTree>
    <p:extLst>
      <p:ext uri="{BB962C8B-B14F-4D97-AF65-F5344CB8AC3E}">
        <p14:creationId xmlns:p14="http://schemas.microsoft.com/office/powerpoint/2010/main" val="32902780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04934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69113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05669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158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738422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62047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240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01664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58820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4903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8FE5DC96-4D4C-40F0-B0E2-77B3F7C21D5C}" type="slidenum">
              <a:rPr lang="en-US" altLang="en-US"/>
              <a:pPr/>
              <a:t>‹#›</a:t>
            </a:fld>
            <a:endParaRPr lang="en-US" altLang="en-US"/>
          </a:p>
        </p:txBody>
      </p:sp>
    </p:spTree>
    <p:extLst>
      <p:ext uri="{BB962C8B-B14F-4D97-AF65-F5344CB8AC3E}">
        <p14:creationId xmlns:p14="http://schemas.microsoft.com/office/powerpoint/2010/main" val="38635145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482695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9545626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804795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7591529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1915489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0963224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53063851"/>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03145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1235269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824511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A83584A-FE01-4905-976E-796E15689EFF}" type="slidenum">
              <a:rPr lang="en-US" altLang="en-US"/>
              <a:pPr/>
              <a:t>‹#›</a:t>
            </a:fld>
            <a:endParaRPr lang="en-US" altLang="en-US"/>
          </a:p>
        </p:txBody>
      </p:sp>
    </p:spTree>
    <p:extLst>
      <p:ext uri="{BB962C8B-B14F-4D97-AF65-F5344CB8AC3E}">
        <p14:creationId xmlns:p14="http://schemas.microsoft.com/office/powerpoint/2010/main" val="1400801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830ECFF-7387-4717-B759-81CDCEA10A8D}" type="slidenum">
              <a:rPr lang="en-US" altLang="en-US"/>
              <a:pPr/>
              <a:t>‹#›</a:t>
            </a:fld>
            <a:endParaRPr lang="en-US" altLang="en-US"/>
          </a:p>
        </p:txBody>
      </p:sp>
    </p:spTree>
    <p:extLst>
      <p:ext uri="{BB962C8B-B14F-4D97-AF65-F5344CB8AC3E}">
        <p14:creationId xmlns:p14="http://schemas.microsoft.com/office/powerpoint/2010/main" val="40747842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9729391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113500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027577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981208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188615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121890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4449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32871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6792303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01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9E88A7A1-BD9D-4EF5-95E5-797546209A0A}" type="slidenum">
              <a:rPr lang="en-US" altLang="en-US"/>
              <a:pPr/>
              <a:t>‹#›</a:t>
            </a:fld>
            <a:endParaRPr lang="en-US" altLang="en-US"/>
          </a:p>
        </p:txBody>
      </p:sp>
    </p:spTree>
    <p:extLst>
      <p:ext uri="{BB962C8B-B14F-4D97-AF65-F5344CB8AC3E}">
        <p14:creationId xmlns:p14="http://schemas.microsoft.com/office/powerpoint/2010/main" val="157893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297761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446420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625207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419558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352291840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89697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910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2007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080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19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2F723C52-CF65-43B2-82DF-D3F1E5D205AC}" type="slidenum">
              <a:rPr lang="en-US" altLang="en-US"/>
              <a:pPr/>
              <a:t>‹#›</a:t>
            </a:fld>
            <a:endParaRPr lang="en-US" altLang="en-US"/>
          </a:p>
        </p:txBody>
      </p:sp>
    </p:spTree>
    <p:extLst>
      <p:ext uri="{BB962C8B-B14F-4D97-AF65-F5344CB8AC3E}">
        <p14:creationId xmlns:p14="http://schemas.microsoft.com/office/powerpoint/2010/main" val="244228500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25908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38119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44802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09184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74614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08324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0812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430387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397070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93724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C7FA475-83A0-46A9-BC11-906F16E62853}" type="slidenum">
              <a:rPr lang="en-US" altLang="en-US"/>
              <a:pPr/>
              <a:t>‹#›</a:t>
            </a:fld>
            <a:endParaRPr lang="en-US" altLang="en-US"/>
          </a:p>
        </p:txBody>
      </p:sp>
    </p:spTree>
    <p:extLst>
      <p:ext uri="{BB962C8B-B14F-4D97-AF65-F5344CB8AC3E}">
        <p14:creationId xmlns:p14="http://schemas.microsoft.com/office/powerpoint/2010/main" val="30806569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11822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17061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66650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57637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993807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847425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91703192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117872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0087252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1197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9CC37648-A3C8-41F9-AEAA-5B293C17068F}" type="slidenum">
              <a:rPr lang="en-US" altLang="en-US"/>
              <a:pPr/>
              <a:t>‹#›</a:t>
            </a:fld>
            <a:endParaRPr lang="en-US" altLang="en-US"/>
          </a:p>
        </p:txBody>
      </p:sp>
    </p:spTree>
    <p:extLst>
      <p:ext uri="{BB962C8B-B14F-4D97-AF65-F5344CB8AC3E}">
        <p14:creationId xmlns:p14="http://schemas.microsoft.com/office/powerpoint/2010/main" val="42695064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4405798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8133154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607754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05199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916173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632372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6129798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76078631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130760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79857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372444769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302147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201312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6439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4550049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526034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3079965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70633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2679422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929941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26163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10997693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49158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34281603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23805865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333513463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409634075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41028915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422766363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42887284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235094390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2175742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B470486-CFDA-4516-805C-B946A5097BB8}" type="slidenum">
              <a:rPr lang="en-US" altLang="en-US"/>
              <a:pPr/>
              <a:t>‹#›</a:t>
            </a:fld>
            <a:endParaRPr lang="en-US" altLang="en-US"/>
          </a:p>
        </p:txBody>
      </p:sp>
    </p:spTree>
    <p:extLst>
      <p:ext uri="{BB962C8B-B14F-4D97-AF65-F5344CB8AC3E}">
        <p14:creationId xmlns:p14="http://schemas.microsoft.com/office/powerpoint/2010/main" val="14249554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20212436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15993994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60126292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241740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5396144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52200764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61559505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56067572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24623755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87490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55A5443-0E64-42FC-9668-FD2A1475E995}" type="slidenum">
              <a:rPr lang="en-US" altLang="en-US"/>
              <a:pPr/>
              <a:t>‹#›</a:t>
            </a:fld>
            <a:endParaRPr lang="en-US" altLang="en-US"/>
          </a:p>
        </p:txBody>
      </p:sp>
    </p:spTree>
    <p:extLst>
      <p:ext uri="{BB962C8B-B14F-4D97-AF65-F5344CB8AC3E}">
        <p14:creationId xmlns:p14="http://schemas.microsoft.com/office/powerpoint/2010/main" val="11002539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2036418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6399585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680096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1526F9BB-9313-4802-871B-5B9435CE783A}" type="slidenum">
              <a:rPr lang="en-US" altLang="en-US"/>
              <a:pPr/>
              <a:t>‹#›</a:t>
            </a:fld>
            <a:endParaRPr lang="en-US" altLang="en-US"/>
          </a:p>
        </p:txBody>
      </p:sp>
    </p:spTree>
    <p:extLst>
      <p:ext uri="{BB962C8B-B14F-4D97-AF65-F5344CB8AC3E}">
        <p14:creationId xmlns:p14="http://schemas.microsoft.com/office/powerpoint/2010/main" val="40188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22F1579-5997-4FDF-8719-7060AD56B2D5}" type="slidenum">
              <a:rPr lang="en-US" altLang="en-US"/>
              <a:pPr/>
              <a:t>‹#›</a:t>
            </a:fld>
            <a:endParaRPr lang="en-US" altLang="en-US"/>
          </a:p>
        </p:txBody>
      </p:sp>
    </p:spTree>
    <p:extLst>
      <p:ext uri="{BB962C8B-B14F-4D97-AF65-F5344CB8AC3E}">
        <p14:creationId xmlns:p14="http://schemas.microsoft.com/office/powerpoint/2010/main" val="1794671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5225BC91-1B2E-4A28-99E5-7B7A96E231F0}" type="slidenum">
              <a:rPr lang="en-US" altLang="en-US"/>
              <a:pPr/>
              <a:t>‹#›</a:t>
            </a:fld>
            <a:endParaRPr lang="en-US" altLang="en-US"/>
          </a:p>
        </p:txBody>
      </p:sp>
    </p:spTree>
    <p:extLst>
      <p:ext uri="{BB962C8B-B14F-4D97-AF65-F5344CB8AC3E}">
        <p14:creationId xmlns:p14="http://schemas.microsoft.com/office/powerpoint/2010/main" val="148567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D155BC26-1DB6-4B62-A2F7-CB53EAE346AC}" type="slidenum">
              <a:rPr lang="en-US" altLang="en-US"/>
              <a:pPr/>
              <a:t>‹#›</a:t>
            </a:fld>
            <a:endParaRPr lang="en-US" altLang="en-US"/>
          </a:p>
        </p:txBody>
      </p:sp>
    </p:spTree>
    <p:extLst>
      <p:ext uri="{BB962C8B-B14F-4D97-AF65-F5344CB8AC3E}">
        <p14:creationId xmlns:p14="http://schemas.microsoft.com/office/powerpoint/2010/main" val="2283158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046D337D-2ACA-4182-A3F2-5FC312AC3495}" type="slidenum">
              <a:rPr lang="en-US" altLang="en-US"/>
              <a:pPr/>
              <a:t>‹#›</a:t>
            </a:fld>
            <a:endParaRPr lang="en-US" altLang="en-US"/>
          </a:p>
        </p:txBody>
      </p:sp>
    </p:spTree>
    <p:extLst>
      <p:ext uri="{BB962C8B-B14F-4D97-AF65-F5344CB8AC3E}">
        <p14:creationId xmlns:p14="http://schemas.microsoft.com/office/powerpoint/2010/main" val="1813741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51DD6C9-A51F-4ECF-9D78-B7864BC8DB10}" type="slidenum">
              <a:rPr lang="en-US" altLang="en-US"/>
              <a:pPr/>
              <a:t>‹#›</a:t>
            </a:fld>
            <a:endParaRPr lang="en-US" altLang="en-US"/>
          </a:p>
        </p:txBody>
      </p:sp>
    </p:spTree>
    <p:extLst>
      <p:ext uri="{BB962C8B-B14F-4D97-AF65-F5344CB8AC3E}">
        <p14:creationId xmlns:p14="http://schemas.microsoft.com/office/powerpoint/2010/main" val="2398526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5190BB8-DBA8-4B59-9B9B-68D33E9A83CB}" type="slidenum">
              <a:rPr lang="en-US" altLang="en-US"/>
              <a:pPr/>
              <a:t>‹#›</a:t>
            </a:fld>
            <a:endParaRPr lang="en-US" altLang="en-US"/>
          </a:p>
        </p:txBody>
      </p:sp>
    </p:spTree>
    <p:extLst>
      <p:ext uri="{BB962C8B-B14F-4D97-AF65-F5344CB8AC3E}">
        <p14:creationId xmlns:p14="http://schemas.microsoft.com/office/powerpoint/2010/main" val="3243952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D803CCE-BCC4-41BC-8FB7-92E9E0AB5CAE}" type="slidenum">
              <a:rPr lang="en-US" altLang="en-US"/>
              <a:pPr/>
              <a:t>‹#›</a:t>
            </a:fld>
            <a:endParaRPr lang="en-US" altLang="en-US"/>
          </a:p>
        </p:txBody>
      </p:sp>
    </p:spTree>
    <p:extLst>
      <p:ext uri="{BB962C8B-B14F-4D97-AF65-F5344CB8AC3E}">
        <p14:creationId xmlns:p14="http://schemas.microsoft.com/office/powerpoint/2010/main" val="1005285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752495EB-D8AB-4982-BD55-7B74FD429E26}" type="slidenum">
              <a:rPr lang="en-US" altLang="en-US"/>
              <a:pPr/>
              <a:t>‹#›</a:t>
            </a:fld>
            <a:endParaRPr lang="en-US" altLang="en-US"/>
          </a:p>
        </p:txBody>
      </p:sp>
    </p:spTree>
    <p:extLst>
      <p:ext uri="{BB962C8B-B14F-4D97-AF65-F5344CB8AC3E}">
        <p14:creationId xmlns:p14="http://schemas.microsoft.com/office/powerpoint/2010/main" val="1562241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B88E00C-1685-4036-B9D3-0697273D7596}" type="slidenum">
              <a:rPr lang="en-US" altLang="en-US"/>
              <a:pPr/>
              <a:t>‹#›</a:t>
            </a:fld>
            <a:endParaRPr lang="en-US" altLang="en-US"/>
          </a:p>
        </p:txBody>
      </p:sp>
    </p:spTree>
    <p:extLst>
      <p:ext uri="{BB962C8B-B14F-4D97-AF65-F5344CB8AC3E}">
        <p14:creationId xmlns:p14="http://schemas.microsoft.com/office/powerpoint/2010/main" val="1489859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zh-TW" noProof="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ma14="http://schemas.microsoft.com/office/mac/drawingml/2011/main" xmlns="" val="1"/>
            </a:ext>
          </a:extLst>
        </p:spPr>
        <p:txBody>
          <a:bodyPr/>
          <a:lstStyle>
            <a:lvl1pPr>
              <a:defRPr/>
            </a:lvl1pPr>
          </a:lstStyle>
          <a:p>
            <a:endParaRPr lang="en-US" altLang="zh-TW"/>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ma14="http://schemas.microsoft.com/office/mac/drawingml/2011/main" xmlns="" val="1"/>
            </a:ext>
          </a:extLst>
        </p:spPr>
        <p:txBody>
          <a:bodyPr/>
          <a:lstStyle>
            <a:lvl1pPr>
              <a:defRPr/>
            </a:lvl1pPr>
          </a:lstStyle>
          <a:p>
            <a:endParaRPr lang="en-US" altLang="zh-TW"/>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ma14="http://schemas.microsoft.com/office/mac/drawingml/2011/main" xmlns="" val="1"/>
            </a:ext>
          </a:extLst>
        </p:spPr>
        <p:txBody>
          <a:bodyPr/>
          <a:lstStyle>
            <a:lvl1pPr>
              <a:defRPr/>
            </a:lvl1pPr>
          </a:lstStyle>
          <a:p>
            <a:fld id="{649DBDBC-B6D9-4D48-914D-1CDE2510A31D}" type="slidenum">
              <a:rPr lang="en-US" altLang="zh-TW"/>
              <a:pPr/>
              <a:t>‹#›</a:t>
            </a:fld>
            <a:endParaRPr lang="en-US" altLang="zh-TW"/>
          </a:p>
        </p:txBody>
      </p:sp>
    </p:spTree>
    <p:extLst>
      <p:ext uri="{BB962C8B-B14F-4D97-AF65-F5344CB8AC3E}">
        <p14:creationId xmlns:p14="http://schemas.microsoft.com/office/powerpoint/2010/main" val="2066715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1BA83CFD-B58A-4BC4-B8FF-01CEB2E3F1FC}"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8317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9C3177F-E24D-4524-9499-B6631DE123EE}" type="slidenum">
              <a:rPr lang="en-US" altLang="en-US"/>
              <a:pPr/>
              <a:t>‹#›</a:t>
            </a:fld>
            <a:endParaRPr lang="en-US" altLang="en-US"/>
          </a:p>
        </p:txBody>
      </p:sp>
    </p:spTree>
    <p:extLst>
      <p:ext uri="{BB962C8B-B14F-4D97-AF65-F5344CB8AC3E}">
        <p14:creationId xmlns:p14="http://schemas.microsoft.com/office/powerpoint/2010/main" val="2179795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5FA8D91-64E1-4D7A-A2E4-6E27D97AA3ED}"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322752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79EFE86-A84F-4626-819C-D3E2CE6CB4B0}"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36081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zh-TW"/>
          </a:p>
        </p:txBody>
      </p:sp>
      <p:sp>
        <p:nvSpPr>
          <p:cNvPr id="8" name="Rectangle 3"/>
          <p:cNvSpPr>
            <a:spLocks noGrp="1" noChangeArrowheads="1"/>
          </p:cNvSpPr>
          <p:nvPr>
            <p:ph type="sldNum" sz="quarter" idx="11"/>
          </p:nvPr>
        </p:nvSpPr>
        <p:spPr>
          <a:ln/>
        </p:spPr>
        <p:txBody>
          <a:bodyPr/>
          <a:lstStyle>
            <a:lvl1pPr>
              <a:defRPr/>
            </a:lvl1pPr>
          </a:lstStyle>
          <a:p>
            <a:fld id="{6D6AC6C7-2697-43C3-8F29-007AD0CF6B4D}" type="slidenum">
              <a:rPr lang="en-US" altLang="zh-TW"/>
              <a:pPr/>
              <a:t>‹#›</a:t>
            </a:fld>
            <a:endParaRPr lang="en-US" altLang="zh-TW"/>
          </a:p>
        </p:txBody>
      </p:sp>
      <p:sp>
        <p:nvSpPr>
          <p:cNvPr id="9"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66783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zh-TW"/>
          </a:p>
        </p:txBody>
      </p:sp>
      <p:sp>
        <p:nvSpPr>
          <p:cNvPr id="4" name="Rectangle 3"/>
          <p:cNvSpPr>
            <a:spLocks noGrp="1" noChangeArrowheads="1"/>
          </p:cNvSpPr>
          <p:nvPr>
            <p:ph type="sldNum" sz="quarter" idx="11"/>
          </p:nvPr>
        </p:nvSpPr>
        <p:spPr>
          <a:ln/>
        </p:spPr>
        <p:txBody>
          <a:bodyPr/>
          <a:lstStyle>
            <a:lvl1pPr>
              <a:defRPr/>
            </a:lvl1pPr>
          </a:lstStyle>
          <a:p>
            <a:fld id="{58D36EAF-F604-4B0D-A416-6E227FFD0190}" type="slidenum">
              <a:rPr lang="en-US" altLang="zh-TW"/>
              <a:pPr/>
              <a:t>‹#›</a:t>
            </a:fld>
            <a:endParaRPr lang="en-US" altLang="zh-TW"/>
          </a:p>
        </p:txBody>
      </p:sp>
      <p:sp>
        <p:nvSpPr>
          <p:cNvPr id="5"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422992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zh-TW"/>
          </a:p>
        </p:txBody>
      </p:sp>
      <p:sp>
        <p:nvSpPr>
          <p:cNvPr id="3" name="Rectangle 3"/>
          <p:cNvSpPr>
            <a:spLocks noGrp="1" noChangeArrowheads="1"/>
          </p:cNvSpPr>
          <p:nvPr>
            <p:ph type="sldNum" sz="quarter" idx="11"/>
          </p:nvPr>
        </p:nvSpPr>
        <p:spPr>
          <a:ln/>
        </p:spPr>
        <p:txBody>
          <a:bodyPr/>
          <a:lstStyle>
            <a:lvl1pPr>
              <a:defRPr/>
            </a:lvl1pPr>
          </a:lstStyle>
          <a:p>
            <a:fld id="{456E8701-8C75-4931-81D8-273647952F1A}" type="slidenum">
              <a:rPr lang="en-US" altLang="zh-TW"/>
              <a:pPr/>
              <a:t>‹#›</a:t>
            </a:fld>
            <a:endParaRPr lang="en-US" altLang="zh-TW"/>
          </a:p>
        </p:txBody>
      </p:sp>
      <p:sp>
        <p:nvSpPr>
          <p:cNvPr id="4"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6625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A2C4A80-18BE-4D62-9D0E-438B68E83AD1}"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313733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6D97696C-4027-4956-A3D7-60659EF3CE07}"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000367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FB9999B-5B33-44B8-AF42-5EE89328F0D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500731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8DCBC24E-14FC-4CAF-ACBA-72FB386D729B}"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741223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BFE16E2C-3496-4FA8-8A6A-254D0B34B9A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52323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6C33C-4CA0-4A80-8FDE-F27EA7E89393}" type="slidenum">
              <a:rPr lang="en-US" altLang="en-US"/>
              <a:pPr/>
              <a:t>‹#›</a:t>
            </a:fld>
            <a:endParaRPr lang="en-US" altLang="en-US"/>
          </a:p>
        </p:txBody>
      </p:sp>
    </p:spTree>
    <p:extLst>
      <p:ext uri="{BB962C8B-B14F-4D97-AF65-F5344CB8AC3E}">
        <p14:creationId xmlns:p14="http://schemas.microsoft.com/office/powerpoint/2010/main" val="2611531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6254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9126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13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80878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377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64754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66994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5895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400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7332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896B4CF-5D9F-4265-B20F-0797A168AD51}" type="slidenum">
              <a:rPr lang="en-US" altLang="en-US"/>
              <a:pPr/>
              <a:t>‹#›</a:t>
            </a:fld>
            <a:endParaRPr lang="en-US" altLang="en-US"/>
          </a:p>
        </p:txBody>
      </p:sp>
    </p:spTree>
    <p:extLst>
      <p:ext uri="{BB962C8B-B14F-4D97-AF65-F5344CB8AC3E}">
        <p14:creationId xmlns:p14="http://schemas.microsoft.com/office/powerpoint/2010/main" val="11238088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84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19292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65853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893862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4292571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90024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56479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1968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21120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5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23960F-F996-436E-B58D-8125479A2729}" type="slidenum">
              <a:rPr lang="en-US" altLang="en-US"/>
              <a:pPr/>
              <a:t>‹#›</a:t>
            </a:fld>
            <a:endParaRPr lang="en-US" altLang="en-US"/>
          </a:p>
        </p:txBody>
      </p:sp>
    </p:spTree>
    <p:extLst>
      <p:ext uri="{BB962C8B-B14F-4D97-AF65-F5344CB8AC3E}">
        <p14:creationId xmlns:p14="http://schemas.microsoft.com/office/powerpoint/2010/main" val="4141462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85972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0980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16474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9911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208845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06638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88192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3883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6348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76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6.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7.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8.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9.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theme" Target="../theme/theme41.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4.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0A65860-3C5F-4BAE-9925-EFE8B75975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6pPr>
      <a:lvl7pPr marL="9144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7pPr>
      <a:lvl8pPr marL="13716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8pPr>
      <a:lvl9pPr marL="18288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7542868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45745897"/>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23658554"/>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24645963"/>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B24EB480-8A02-4239-8419-B7411BB5071F}" type="slidenum">
              <a:rPr lang="en-US" altLang="en-US"/>
              <a:pPr/>
              <a:t>‹#›</a:t>
            </a:fld>
            <a:endParaRPr lang="en-US" altLang="en-US"/>
          </a:p>
        </p:txBody>
      </p:sp>
    </p:spTree>
    <p:extLst>
      <p:ext uri="{BB962C8B-B14F-4D97-AF65-F5344CB8AC3E}">
        <p14:creationId xmlns:p14="http://schemas.microsoft.com/office/powerpoint/2010/main" val="4083161950"/>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35630043"/>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3205682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a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a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latin typeface="Arial" charset="0"/>
                <a:ea typeface="ヒラギノ角ゴ Pro W3" charset="0"/>
              </a:rPr>
              <a:pPr/>
              <a:t>‹#›</a:t>
            </a:fld>
            <a:endParaRPr lang="en-US">
              <a:solidFill>
                <a:srgbClr val="000000"/>
              </a:solidFill>
              <a:latin typeface="Arial" charset="0"/>
              <a:ea typeface="ヒラギノ角ゴ Pro W3" charset="0"/>
            </a:endParaRPr>
          </a:p>
        </p:txBody>
      </p:sp>
    </p:spTree>
    <p:extLst>
      <p:ext uri="{BB962C8B-B14F-4D97-AF65-F5344CB8AC3E}">
        <p14:creationId xmlns:p14="http://schemas.microsoft.com/office/powerpoint/2010/main" val="440185110"/>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9501661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79387021"/>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extLst>
      <p:ext uri="{BB962C8B-B14F-4D97-AF65-F5344CB8AC3E}">
        <p14:creationId xmlns:p14="http://schemas.microsoft.com/office/powerpoint/2010/main" val="2986265028"/>
      </p:ext>
    </p:extLst>
  </p:cSld>
  <p:clrMap bg1="dk2" tx1="lt1" bg2="dk1" tx2="lt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980736632"/>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50562737"/>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98051"/>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040373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6637527"/>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273989"/>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2382587"/>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106893"/>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692755"/>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8"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0813231"/>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462850"/>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661964"/>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6046862"/>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0170306"/>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pPr eaLnBrk="1" hangingPunct="1"/>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pPr eaLnBrk="1" hangingPunct="1"/>
              <a:t>‹#›</a:t>
            </a:fld>
            <a:endParaRPr lang="en-US"/>
          </a:p>
        </p:txBody>
      </p:sp>
    </p:spTree>
    <p:extLst>
      <p:ext uri="{BB962C8B-B14F-4D97-AF65-F5344CB8AC3E}">
        <p14:creationId xmlns:p14="http://schemas.microsoft.com/office/powerpoint/2010/main" val="2246727166"/>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4712284"/>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675802401"/>
      </p:ext>
    </p:extLst>
  </p:cSld>
  <p:clrMap bg1="dk2" tx1="lt1" bg2="dk1"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36144293"/>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947278904"/>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70AAE34-AD2E-426B-98E4-6C2A93EC03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7/10/20</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2274976932"/>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84237"/>
      </p:ext>
    </p:extLst>
  </p:cSld>
  <p:clrMap bg1="dk2" tx1="lt1" bg2="dk1"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07785159"/>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 id="2147484871" r:id="rId12"/>
    <p:sldLayoutId id="2147484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071463272"/>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472505265"/>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7BA9DAC-6483-458F-8AD9-F3CFB909FC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a typeface="新細明體" charset="-120"/>
              </a:defRPr>
            </a:lvl1pPr>
          </a:lstStyle>
          <a:p>
            <a:endParaRPr lang="en-US" altLang="zh-TW"/>
          </a:p>
        </p:txBody>
      </p:sp>
      <p:sp>
        <p:nvSpPr>
          <p:cNvPr id="1331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新細明體" charset="-120"/>
              </a:defRPr>
            </a:lvl1pPr>
          </a:lstStyle>
          <a:p>
            <a:fld id="{80AF1FDE-C820-4A82-8D96-079E66007C94}" type="slidenum">
              <a:rPr lang="en-US" altLang="zh-TW"/>
              <a:pPr/>
              <a:t>‹#›</a:t>
            </a:fld>
            <a:endParaRPr lang="en-US" altLang="zh-TW"/>
          </a:p>
        </p:txBody>
      </p:sp>
      <p:grpSp>
        <p:nvGrpSpPr>
          <p:cNvPr id="144388" name="Group 4"/>
          <p:cNvGrpSpPr>
            <a:grpSpLocks/>
          </p:cNvGrpSpPr>
          <p:nvPr/>
        </p:nvGrpSpPr>
        <p:grpSpPr bwMode="auto">
          <a:xfrm>
            <a:off x="0" y="0"/>
            <a:ext cx="9140825" cy="6850063"/>
            <a:chOff x="0" y="0"/>
            <a:chExt cx="5758" cy="4315"/>
          </a:xfrm>
        </p:grpSpPr>
        <p:grpSp>
          <p:nvGrpSpPr>
            <p:cNvPr id="144392"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1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2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2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1332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2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a typeface="新細明體" charset="-120"/>
              </a:defRPr>
            </a:lvl1pPr>
          </a:lstStyle>
          <a:p>
            <a:endParaRPr lang="en-US" altLang="zh-TW"/>
          </a:p>
        </p:txBody>
      </p:sp>
      <p:sp>
        <p:nvSpPr>
          <p:cNvPr id="1332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437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185879506"/>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65171860"/>
      </p:ext>
    </p:extLst>
  </p:cSld>
  <p:clrMap bg1="lt1" tx1="dk1" bg2="lt2" tx2="dk2" accent1="accent1" accent2="accent2" accent3="accent3" accent4="accent4" accent5="accent5" accent6="accent6" hlink="hlink" folHlink="folHlink"/>
  <p:sldLayoutIdLst>
    <p:sldLayoutId id="2147484386" r:id="rId1"/>
    <p:sldLayoutId id="214748438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20.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6.xml"/><Relationship Id="rId1" Type="http://schemas.openxmlformats.org/officeDocument/2006/relationships/slideLayout" Target="../slideLayouts/slideLayout70.xml"/><Relationship Id="rId4"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7.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0.xml"/><Relationship Id="rId1" Type="http://schemas.openxmlformats.org/officeDocument/2006/relationships/slideLayout" Target="../slideLayouts/slideLayout168.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44.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144.xml"/><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1.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185.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68.xml"/></Relationships>
</file>

<file path=ppt/slides/_rels/slide1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9.xml"/><Relationship Id="rId1" Type="http://schemas.openxmlformats.org/officeDocument/2006/relationships/slideLayout" Target="../slideLayouts/slideLayout14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14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1.xml"/><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91.xml"/><Relationship Id="rId1" Type="http://schemas.openxmlformats.org/officeDocument/2006/relationships/themeOverride" Target="../theme/themeOverr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4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190.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19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03.xml"/><Relationship Id="rId1" Type="http://schemas.openxmlformats.org/officeDocument/2006/relationships/themeOverride" Target="../theme/themeOverride13.xml"/><Relationship Id="rId5" Type="http://schemas.openxmlformats.org/officeDocument/2006/relationships/image" Target="../media/image16.png"/><Relationship Id="rId4" Type="http://schemas.openxmlformats.org/officeDocument/2006/relationships/image" Target="../media/image1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472.xml"/><Relationship Id="rId4" Type="http://schemas.openxmlformats.org/officeDocument/2006/relationships/image" Target="../media/image75.png"/></Relationships>
</file>

<file path=ppt/slides/_rels/slide1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281.xml"/><Relationship Id="rId4" Type="http://schemas.openxmlformats.org/officeDocument/2006/relationships/image" Target="../media/image14.jpeg"/></Relationships>
</file>

<file path=ppt/slides/_rels/slide1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5.xml"/></Relationships>
</file>

<file path=ppt/slides/_rels/slide1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30.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03.xml"/><Relationship Id="rId1" Type="http://schemas.openxmlformats.org/officeDocument/2006/relationships/themeOverride" Target="../theme/themeOverride14.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08.xml"/><Relationship Id="rId1" Type="http://schemas.openxmlformats.org/officeDocument/2006/relationships/themeOverride" Target="../theme/themeOverride15.xml"/><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08.xml"/><Relationship Id="rId1" Type="http://schemas.openxmlformats.org/officeDocument/2006/relationships/themeOverride" Target="../theme/themeOverride16.xml"/><Relationship Id="rId4" Type="http://schemas.openxmlformats.org/officeDocument/2006/relationships/image" Target="../media/image81.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20.xml"/><Relationship Id="rId1" Type="http://schemas.openxmlformats.org/officeDocument/2006/relationships/themeOverride" Target="../theme/themeOverride1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15.xml"/><Relationship Id="rId1" Type="http://schemas.openxmlformats.org/officeDocument/2006/relationships/themeOverride" Target="../theme/themeOverride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85.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190.xml"/></Relationships>
</file>

<file path=ppt/slides/_rels/slide1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3.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1.xml"/><Relationship Id="rId1" Type="http://schemas.openxmlformats.org/officeDocument/2006/relationships/slideLayout" Target="../slideLayouts/slideLayout259.xml"/><Relationship Id="rId4"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259.xml"/><Relationship Id="rId4" Type="http://schemas.openxmlformats.org/officeDocument/2006/relationships/image" Target="../media/image92.jpeg"/></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259.xml"/></Relationships>
</file>

<file path=ppt/slides/_rels/slide1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259.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5.xml"/><Relationship Id="rId1" Type="http://schemas.openxmlformats.org/officeDocument/2006/relationships/slideLayout" Target="../slideLayouts/slideLayout259.xml"/><Relationship Id="rId4" Type="http://schemas.openxmlformats.org/officeDocument/2006/relationships/image" Target="../media/image95.png"/></Relationships>
</file>

<file path=ppt/slides/_rels/slide1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259.xml"/></Relationships>
</file>

<file path=ppt/slides/_rels/slide14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07.xml"/><Relationship Id="rId1" Type="http://schemas.openxmlformats.org/officeDocument/2006/relationships/slideLayout" Target="../slideLayouts/slideLayout259.xml"/></Relationships>
</file>

<file path=ppt/slides/_rels/slide14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08.xml"/><Relationship Id="rId1" Type="http://schemas.openxmlformats.org/officeDocument/2006/relationships/slideLayout" Target="../slideLayouts/slideLayout259.xml"/></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25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400.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28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3.xml"/><Relationship Id="rId1" Type="http://schemas.openxmlformats.org/officeDocument/2006/relationships/themeOverride" Target="../theme/themeOverride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9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4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4.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3.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5.xml"/><Relationship Id="rId1" Type="http://schemas.openxmlformats.org/officeDocument/2006/relationships/themeOverride" Target="../theme/themeOverride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20.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09.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9.xml"/><Relationship Id="rId1" Type="http://schemas.openxmlformats.org/officeDocument/2006/relationships/themeOverride" Target="../theme/themeOverride8.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0.xml"/><Relationship Id="rId1" Type="http://schemas.openxmlformats.org/officeDocument/2006/relationships/themeOverride" Target="../theme/themeOverride9.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25.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09.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425.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7.xml"/><Relationship Id="rId1" Type="http://schemas.openxmlformats.org/officeDocument/2006/relationships/themeOverride" Target="../theme/themeOverride10.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447.xml"/><Relationship Id="rId4" Type="http://schemas.openxmlformats.org/officeDocument/2006/relationships/chart" Target="../charts/chart4.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70.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3.xml"/><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425.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144.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8.xml"/><Relationship Id="rId1" Type="http://schemas.openxmlformats.org/officeDocument/2006/relationships/themeOverride" Target="../theme/themeOverride11.xml"/><Relationship Id="rId5" Type="http://schemas.openxmlformats.org/officeDocument/2006/relationships/image" Target="../media/image59.emf"/><Relationship Id="rId4" Type="http://schemas.openxmlformats.org/officeDocument/2006/relationships/image" Target="../media/image63.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8" descr="forgiveness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WordArt 5"/>
          <p:cNvSpPr>
            <a:spLocks noChangeArrowheads="1" noChangeShapeType="1" noTextEdit="1"/>
          </p:cNvSpPr>
          <p:nvPr/>
        </p:nvSpPr>
        <p:spPr bwMode="auto">
          <a:xfrm>
            <a:off x="152400" y="76200"/>
            <a:ext cx="4572000" cy="16002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158723" name="Rectangle 7"/>
          <p:cNvSpPr>
            <a:spLocks noGrp="1" noChangeArrowheads="1"/>
          </p:cNvSpPr>
          <p:nvPr>
            <p:ph type="title" idx="4294967295"/>
          </p:nvPr>
        </p:nvSpPr>
        <p:spPr>
          <a:xfrm>
            <a:off x="5867400" y="0"/>
            <a:ext cx="3078163" cy="533400"/>
          </a:xfrm>
        </p:spPr>
        <p:txBody>
          <a:bodyPr/>
          <a:lstStyle/>
          <a:p>
            <a:pPr algn="r" eaLnBrk="1" hangingPunct="1"/>
            <a:r>
              <a:rPr lang="zh-CN" altLang="en-US" sz="1800">
                <a:solidFill>
                  <a:schemeClr val="bg1"/>
                </a:solidFill>
                <a:ea typeface="SimSun" pitchFamily="2" charset="-122"/>
              </a:rPr>
              <a:t>腓利门书</a:t>
            </a:r>
          </a:p>
        </p:txBody>
      </p:sp>
      <p:sp>
        <p:nvSpPr>
          <p:cNvPr id="158724" name="Text Box 8"/>
          <p:cNvSpPr txBox="1">
            <a:spLocks noChangeArrowheads="1"/>
          </p:cNvSpPr>
          <p:nvPr/>
        </p:nvSpPr>
        <p:spPr bwMode="auto">
          <a:xfrm>
            <a:off x="4953000" y="3733800"/>
            <a:ext cx="41910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a:solidFill>
                  <a:schemeClr val="bg1"/>
                </a:solidFill>
                <a:ea typeface="SimSun" pitchFamily="2" charset="-122"/>
              </a:rPr>
              <a:t>经节</a:t>
            </a:r>
          </a:p>
          <a:p>
            <a:pPr>
              <a:spcBef>
                <a:spcPct val="50000"/>
              </a:spcBef>
            </a:pPr>
            <a:r>
              <a:rPr lang="en-US" altLang="zh-CN" b="1">
                <a:solidFill>
                  <a:schemeClr val="bg1"/>
                </a:solidFill>
                <a:ea typeface="SimSun" pitchFamily="2" charset="-122"/>
              </a:rPr>
              <a:t>1-7	</a:t>
            </a:r>
            <a:r>
              <a:rPr lang="zh-CN" altLang="en-US" b="1">
                <a:solidFill>
                  <a:schemeClr val="bg1"/>
                </a:solidFill>
                <a:ea typeface="SimSun" pitchFamily="2" charset="-122"/>
              </a:rPr>
              <a:t>腓利门之爱的信</a:t>
            </a:r>
            <a:br>
              <a:rPr lang="zh-CN" altLang="en-US" b="1">
                <a:solidFill>
                  <a:schemeClr val="bg1"/>
                </a:solidFill>
                <a:ea typeface="SimSun" pitchFamily="2" charset="-122"/>
              </a:rPr>
            </a:br>
            <a:r>
              <a:rPr lang="en-US" altLang="zh-CN" b="1">
                <a:solidFill>
                  <a:schemeClr val="bg1"/>
                </a:solidFill>
                <a:ea typeface="SimSun" pitchFamily="2" charset="-122"/>
              </a:rPr>
              <a:t>8-14	</a:t>
            </a:r>
            <a:r>
              <a:rPr lang="zh-CN" altLang="en-US" b="1">
                <a:solidFill>
                  <a:schemeClr val="bg1"/>
                </a:solidFill>
                <a:ea typeface="SimSun" pitchFamily="2" charset="-122"/>
              </a:rPr>
              <a:t>欧尼西慕成为基督徒</a:t>
            </a:r>
            <a:br>
              <a:rPr lang="zh-CN" altLang="en-US" b="1">
                <a:solidFill>
                  <a:schemeClr val="bg1"/>
                </a:solidFill>
                <a:ea typeface="SimSun" pitchFamily="2" charset="-122"/>
              </a:rPr>
            </a:br>
            <a:r>
              <a:rPr lang="en-US" altLang="zh-CN" b="1">
                <a:solidFill>
                  <a:schemeClr val="bg1"/>
                </a:solidFill>
                <a:ea typeface="SimSun" pitchFamily="2" charset="-122"/>
              </a:rPr>
              <a:t>15-20	</a:t>
            </a:r>
            <a:r>
              <a:rPr lang="zh-CN" altLang="en-US" b="1">
                <a:solidFill>
                  <a:schemeClr val="bg1"/>
                </a:solidFill>
                <a:ea typeface="SimSun" pitchFamily="2" charset="-122"/>
              </a:rPr>
              <a:t>为欧尼西慕辩护</a:t>
            </a:r>
            <a:br>
              <a:rPr lang="zh-CN" altLang="en-US" b="1">
                <a:solidFill>
                  <a:schemeClr val="bg1"/>
                </a:solidFill>
                <a:ea typeface="SimSun" pitchFamily="2" charset="-122"/>
              </a:rPr>
            </a:br>
            <a:r>
              <a:rPr lang="en-US" altLang="zh-CN" b="1">
                <a:solidFill>
                  <a:schemeClr val="bg1"/>
                </a:solidFill>
                <a:ea typeface="SimSun" pitchFamily="2" charset="-122"/>
              </a:rPr>
              <a:t>21-25	</a:t>
            </a:r>
            <a:r>
              <a:rPr lang="zh-CN" altLang="en-US" b="1">
                <a:solidFill>
                  <a:schemeClr val="bg1"/>
                </a:solidFill>
                <a:ea typeface="SimSun" pitchFamily="2" charset="-122"/>
              </a:rPr>
              <a:t>保罗提出的期望</a:t>
            </a:r>
          </a:p>
        </p:txBody>
      </p:sp>
      <p:sp>
        <p:nvSpPr>
          <p:cNvPr id="9" name="Text Box 6"/>
          <p:cNvSpPr txBox="1">
            <a:spLocks noChangeArrowheads="1"/>
          </p:cNvSpPr>
          <p:nvPr/>
        </p:nvSpPr>
        <p:spPr bwMode="auto">
          <a:xfrm>
            <a:off x="-11113" y="6219825"/>
            <a:ext cx="9247188" cy="665163"/>
          </a:xfrm>
          <a:prstGeom prst="rect">
            <a:avLst/>
          </a:prstGeom>
          <a:solidFill>
            <a:srgbClr val="020104"/>
          </a:solid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i="1" dirty="0">
                <a:solidFill>
                  <a:srgbClr val="FFFFFF"/>
                </a:solidFill>
                <a:effectLst>
                  <a:outerShdw blurRad="38100" dist="38100" dir="2700000" algn="tl">
                    <a:srgbClr val="5490A8"/>
                  </a:outerShdw>
                </a:effectLst>
              </a:rPr>
              <a:t>Dr. Rick Griffith • </a:t>
            </a:r>
            <a:r>
              <a:rPr lang="zh-CN" altLang="en-US" sz="2000" b="1" i="1" dirty="0">
                <a:solidFill>
                  <a:srgbClr val="FFFFFF"/>
                </a:solidFill>
                <a:effectLst>
                  <a:outerShdw blurRad="38100" dist="38100" dir="2700000" algn="tl">
                    <a:srgbClr val="5490A8"/>
                  </a:outerShdw>
                </a:effectLst>
                <a:ea typeface="SimSun" pitchFamily="2" charset="-122"/>
                <a:cs typeface="MS PGothic" pitchFamily="34" charset="-128"/>
              </a:rPr>
              <a:t>博士</a:t>
            </a:r>
            <a:r>
              <a:rPr lang="en-US" altLang="zh-CN" sz="2000" b="1" i="1" dirty="0">
                <a:solidFill>
                  <a:srgbClr val="FFFFFF"/>
                </a:solidFill>
                <a:effectLst>
                  <a:outerShdw blurRad="38100" dist="38100" dir="2700000" algn="tl">
                    <a:srgbClr val="5490A8"/>
                  </a:outerShdw>
                </a:effectLst>
                <a:ea typeface="SimSun" pitchFamily="2" charset="-122"/>
                <a:cs typeface="MS PGothic" pitchFamily="34" charset="-128"/>
              </a:rPr>
              <a:t> • </a:t>
            </a:r>
            <a:r>
              <a:rPr lang="zh-CN" altLang="en-US" sz="2000" b="1" i="1" dirty="0">
                <a:solidFill>
                  <a:srgbClr val="FFFFFF"/>
                </a:solidFill>
                <a:effectLst>
                  <a:outerShdw blurRad="38100" dist="38100" dir="2700000" algn="tl">
                    <a:srgbClr val="5490A8"/>
                  </a:outerShdw>
                </a:effectLst>
                <a:ea typeface="SimSun" pitchFamily="2" charset="-122"/>
                <a:cs typeface="MS PGothic" pitchFamily="34" charset="-128"/>
              </a:rPr>
              <a:t>新加坡神学院</a:t>
            </a:r>
            <a:r>
              <a:rPr lang="en-US" altLang="zh-CN" sz="2000" b="1" i="1" dirty="0">
                <a:solidFill>
                  <a:srgbClr val="FFFFFF"/>
                </a:solidFill>
                <a:effectLst>
                  <a:outerShdw blurRad="38100" dist="38100" dir="2700000" algn="tl">
                    <a:srgbClr val="5490A8"/>
                  </a:outerShdw>
                </a:effectLst>
                <a:ea typeface="SimSun" pitchFamily="2" charset="-122"/>
                <a:cs typeface="MS PGothic" pitchFamily="34" charset="-128"/>
              </a:rPr>
              <a:t> </a:t>
            </a:r>
            <a:r>
              <a:rPr lang="en-US" altLang="zh-CN" sz="2000" b="1" i="1" dirty="0">
                <a:solidFill>
                  <a:srgbClr val="FFFFFF"/>
                </a:solidFill>
                <a:effectLst>
                  <a:outerShdw blurRad="38100" dist="38100" dir="2700000" algn="tl">
                    <a:srgbClr val="5490A8"/>
                  </a:outerShdw>
                </a:effectLst>
                <a:cs typeface="Arial" pitchFamily="34" charset="0"/>
              </a:rPr>
              <a:t>• </a:t>
            </a:r>
            <a:r>
              <a:rPr lang="en-US" altLang="ja-JP" sz="2000" b="1" i="1" dirty="0">
                <a:solidFill>
                  <a:srgbClr val="FFFFFF"/>
                </a:solidFill>
                <a:effectLst>
                  <a:outerShdw blurRad="38100" dist="38100" dir="2700000" algn="tl">
                    <a:srgbClr val="5490A8"/>
                  </a:outerShdw>
                </a:effectLst>
                <a:cs typeface="Arial" pitchFamily="34" charset="0"/>
              </a:rPr>
              <a:t>BibleStudyDownloads.org</a:t>
            </a:r>
            <a:endParaRPr lang="en-US" altLang="en-US" sz="2000" b="1" i="1" dirty="0">
              <a:solidFill>
                <a:srgbClr val="FFFFFF"/>
              </a:solidFill>
              <a:effectLst>
                <a:outerShdw blurRad="38100" dist="38100" dir="2700000" algn="tl">
                  <a:srgbClr val="5490A8"/>
                </a:outerShdw>
              </a:effectLst>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p:spPr>
        <p:txBody>
          <a:bodyPr wrap="none" fromWordArt="1">
            <a:prstTxWarp prst="textPlain">
              <a:avLst>
                <a:gd name="adj" fmla="val 50000"/>
              </a:avLst>
            </a:prstTxWarp>
          </a:bodyPr>
          <a:lstStyle/>
          <a:p>
            <a:pPr algn="ctr"/>
            <a:r>
              <a:rPr lang="zh-CN" alt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大纲</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cicfamily.com &amp; BibleStudyDownloads.org</a:t>
            </a:r>
          </a:p>
        </p:txBody>
      </p:sp>
      <p:graphicFrame>
        <p:nvGraphicFramePr>
          <p:cNvPr id="2" name="Table 1"/>
          <p:cNvGraphicFramePr>
            <a:graphicFrameLocks noGrp="1"/>
          </p:cNvGraphicFramePr>
          <p:nvPr>
            <p:extLst>
              <p:ext uri="{D42A27DB-BD31-4B8C-83A1-F6EECF244321}">
                <p14:modId xmlns:p14="http://schemas.microsoft.com/office/powerpoint/2010/main" val="3384904926"/>
              </p:ext>
            </p:extLst>
          </p:nvPr>
        </p:nvGraphicFramePr>
        <p:xfrm>
          <a:off x="152399" y="798957"/>
          <a:ext cx="8870461" cy="5441696"/>
        </p:xfrm>
        <a:graphic>
          <a:graphicData uri="http://schemas.openxmlformats.org/drawingml/2006/table">
            <a:tbl>
              <a:tblPr firstRow="1" bandRow="1">
                <a:tableStyleId>{35758FB7-9AC5-4552-8A53-C91805E547FA}</a:tableStyleId>
              </a:tblPr>
              <a:tblGrid>
                <a:gridCol w="892923">
                  <a:extLst>
                    <a:ext uri="{9D8B030D-6E8A-4147-A177-3AD203B41FA5}">
                      <a16:colId xmlns:a16="http://schemas.microsoft.com/office/drawing/2014/main" val="20000"/>
                    </a:ext>
                  </a:extLst>
                </a:gridCol>
                <a:gridCol w="892923">
                  <a:extLst>
                    <a:ext uri="{9D8B030D-6E8A-4147-A177-3AD203B41FA5}">
                      <a16:colId xmlns:a16="http://schemas.microsoft.com/office/drawing/2014/main" val="20001"/>
                    </a:ext>
                  </a:extLst>
                </a:gridCol>
                <a:gridCol w="1069376">
                  <a:extLst>
                    <a:ext uri="{9D8B030D-6E8A-4147-A177-3AD203B41FA5}">
                      <a16:colId xmlns:a16="http://schemas.microsoft.com/office/drawing/2014/main" val="20002"/>
                    </a:ext>
                  </a:extLst>
                </a:gridCol>
                <a:gridCol w="1069376">
                  <a:extLst>
                    <a:ext uri="{9D8B030D-6E8A-4147-A177-3AD203B41FA5}">
                      <a16:colId xmlns:a16="http://schemas.microsoft.com/office/drawing/2014/main" val="20003"/>
                    </a:ext>
                  </a:extLst>
                </a:gridCol>
                <a:gridCol w="1102794">
                  <a:extLst>
                    <a:ext uri="{9D8B030D-6E8A-4147-A177-3AD203B41FA5}">
                      <a16:colId xmlns:a16="http://schemas.microsoft.com/office/drawing/2014/main" val="20004"/>
                    </a:ext>
                  </a:extLst>
                </a:gridCol>
                <a:gridCol w="1102794">
                  <a:extLst>
                    <a:ext uri="{9D8B030D-6E8A-4147-A177-3AD203B41FA5}">
                      <a16:colId xmlns:a16="http://schemas.microsoft.com/office/drawing/2014/main" val="20005"/>
                    </a:ext>
                  </a:extLst>
                </a:gridCol>
                <a:gridCol w="1102794">
                  <a:extLst>
                    <a:ext uri="{9D8B030D-6E8A-4147-A177-3AD203B41FA5}">
                      <a16:colId xmlns:a16="http://schemas.microsoft.com/office/drawing/2014/main" val="20006"/>
                    </a:ext>
                  </a:extLst>
                </a:gridCol>
                <a:gridCol w="1637481">
                  <a:extLst>
                    <a:ext uri="{9D8B030D-6E8A-4147-A177-3AD203B41FA5}">
                      <a16:colId xmlns:a16="http://schemas.microsoft.com/office/drawing/2014/main" val="20007"/>
                    </a:ext>
                  </a:extLst>
                </a:gridCol>
              </a:tblGrid>
              <a:tr h="370840">
                <a:tc gridSpan="8">
                  <a:txBody>
                    <a:bodyPr/>
                    <a:lstStyle/>
                    <a:p>
                      <a:pPr algn="ctr">
                        <a:lnSpc>
                          <a:spcPct val="90000"/>
                        </a:lnSpc>
                      </a:pPr>
                      <a:r>
                        <a:rPr lang="zh-CN" altLang="en-US" sz="3200" dirty="0">
                          <a:solidFill>
                            <a:schemeClr val="tx1"/>
                          </a:solidFill>
                          <a:latin typeface="+mn-lt"/>
                          <a:cs typeface="Arial"/>
                        </a:rPr>
                        <a:t>饶恕他人及寻求赦免</a:t>
                      </a:r>
                      <a:endParaRPr lang="en-US" sz="3200" dirty="0">
                        <a:solidFill>
                          <a:schemeClr val="tx1"/>
                        </a:solidFill>
                        <a:latin typeface="Arial"/>
                        <a:cs typeface="Aria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问安</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1-3</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祷告与称赞</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4-7</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为阿尼西母请求</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8-21</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结语</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22-25</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序言</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赞美</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请愿</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附言</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Arial"/>
                          <a:ea typeface="Times New Roman"/>
                          <a:cs typeface="Arial"/>
                        </a:rPr>
                        <a:t>关心的人</a:t>
                      </a: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kern="1200" dirty="0">
                          <a:solidFill>
                            <a:schemeClr val="tx1"/>
                          </a:solidFill>
                          <a:effectLst/>
                          <a:latin typeface="Arial"/>
                          <a:ea typeface="Times New Roman"/>
                          <a:cs typeface="Arial"/>
                        </a:rPr>
                        <a:t> </a:t>
                      </a:r>
                    </a:p>
                    <a:p>
                      <a:pPr algn="ctr">
                        <a:lnSpc>
                          <a:spcPct val="90000"/>
                        </a:lnSpc>
                        <a:spcAft>
                          <a:spcPts val="0"/>
                        </a:spcAft>
                      </a:pPr>
                      <a:r>
                        <a:rPr lang="zh-CN" altLang="en-US" sz="1800" b="1" kern="1200" dirty="0">
                          <a:solidFill>
                            <a:schemeClr val="tx1"/>
                          </a:solidFill>
                          <a:effectLst/>
                          <a:latin typeface="Arial"/>
                          <a:ea typeface="Times New Roman"/>
                          <a:cs typeface="Arial"/>
                        </a:rPr>
                        <a:t>腓利门的性格</a:t>
                      </a:r>
                      <a:endParaRPr lang="en-US" sz="1800" b="1" kern="12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endParaRPr lang="en-US" altLang="zh-CN" sz="1800" b="1" kern="1200" dirty="0">
                        <a:solidFill>
                          <a:schemeClr val="tx1"/>
                        </a:solidFill>
                        <a:effectLst/>
                        <a:latin typeface="Arial"/>
                        <a:ea typeface="Times New Roman"/>
                        <a:cs typeface="Arial"/>
                      </a:endParaRPr>
                    </a:p>
                    <a:p>
                      <a:pPr algn="ctr">
                        <a:lnSpc>
                          <a:spcPct val="90000"/>
                        </a:lnSpc>
                        <a:spcAft>
                          <a:spcPts val="0"/>
                        </a:spcAft>
                      </a:pPr>
                      <a:r>
                        <a:rPr lang="zh-CN" altLang="en-US" sz="1800" b="1" kern="1200" dirty="0">
                          <a:solidFill>
                            <a:schemeClr val="tx1"/>
                          </a:solidFill>
                          <a:effectLst/>
                          <a:latin typeface="Arial"/>
                          <a:ea typeface="Times New Roman"/>
                          <a:cs typeface="Arial"/>
                        </a:rPr>
                        <a:t>阿尼西母悔改归主</a:t>
                      </a:r>
                      <a:endParaRPr lang="en-US" sz="1800" b="1" kern="12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marL="0" algn="ctr" defTabSz="457200" rtl="0" eaLnBrk="1" latinLnBrk="0" hangingPunct="1">
                        <a:lnSpc>
                          <a:spcPct val="90000"/>
                        </a:lnSpc>
                        <a:spcAft>
                          <a:spcPts val="0"/>
                        </a:spcAft>
                      </a:pPr>
                      <a:r>
                        <a:rPr lang="zh-CN" altLang="en-US" sz="1800" b="1" kern="1200" dirty="0">
                          <a:solidFill>
                            <a:schemeClr val="tx1"/>
                          </a:solidFill>
                          <a:effectLst/>
                          <a:latin typeface="Arial"/>
                          <a:ea typeface="Times New Roman"/>
                          <a:cs typeface="Arial"/>
                        </a:rPr>
                        <a:t>保罗的童工</a:t>
                      </a:r>
                      <a:endParaRPr lang="en-US" altLang="zh-CN" sz="1800" b="1" kern="1200" dirty="0">
                        <a:solidFill>
                          <a:schemeClr val="tx1"/>
                        </a:solidFill>
                        <a:effectLst/>
                        <a:latin typeface="Arial"/>
                        <a:ea typeface="Times New Roman"/>
                        <a:cs typeface="Arial"/>
                      </a:endParaRPr>
                    </a:p>
                    <a:p>
                      <a:pPr algn="ctr">
                        <a:lnSpc>
                          <a:spcPct val="90000"/>
                        </a:lnSpc>
                        <a:spcAft>
                          <a:spcPts val="0"/>
                        </a:spcAft>
                      </a:pP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370840">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作者</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1a-b</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书信受众</a:t>
                      </a:r>
                      <a:endParaRPr lang="en-US" altLang="zh-CN" sz="1800" dirty="0">
                        <a:solidFill>
                          <a:schemeClr val="tx1"/>
                        </a:solidFill>
                        <a:effectLst/>
                        <a:latin typeface="+mn-lt"/>
                        <a:ea typeface="Times New Roman"/>
                        <a:cs typeface="Arial"/>
                      </a:endParaRPr>
                    </a:p>
                    <a:p>
                      <a:pPr algn="ctr">
                        <a:spcAft>
                          <a:spcPts val="0"/>
                        </a:spcAft>
                      </a:pPr>
                      <a:r>
                        <a:rPr lang="en-US" sz="1800" dirty="0">
                          <a:solidFill>
                            <a:schemeClr val="tx1"/>
                          </a:solidFill>
                          <a:effectLst/>
                          <a:latin typeface="Arial"/>
                          <a:ea typeface="Times New Roman"/>
                          <a:cs typeface="Arial"/>
                        </a:rPr>
                        <a:t>1c-3</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Arial"/>
                          <a:ea typeface="Times New Roman"/>
                          <a:cs typeface="Arial"/>
                        </a:rPr>
                        <a:t>感谢</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4-5</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Arial"/>
                          <a:ea typeface="Times New Roman"/>
                          <a:cs typeface="Arial"/>
                        </a:rPr>
                        <a:t>关系</a:t>
                      </a:r>
                      <a:endParaRPr lang="en-US" altLang="zh-CN" sz="18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6-7</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笼统的请求</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8-11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回归的理由</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12-16</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具体的</a:t>
                      </a:r>
                    </a:p>
                    <a:p>
                      <a:pPr algn="ctr">
                        <a:spcAft>
                          <a:spcPts val="0"/>
                        </a:spcAft>
                      </a:pPr>
                      <a:r>
                        <a:rPr lang="zh-CN" altLang="en-US" sz="1800" dirty="0">
                          <a:solidFill>
                            <a:schemeClr val="tx1"/>
                          </a:solidFill>
                          <a:effectLst/>
                          <a:latin typeface="+mn-lt"/>
                          <a:ea typeface="Times New Roman"/>
                          <a:cs typeface="Arial"/>
                        </a:rPr>
                        <a:t>请求</a:t>
                      </a:r>
                    </a:p>
                    <a:p>
                      <a:pPr algn="ctr">
                        <a:spcAft>
                          <a:spcPts val="0"/>
                        </a:spcAft>
                      </a:pPr>
                      <a:r>
                        <a:rPr lang="en-US" sz="1800" dirty="0">
                          <a:solidFill>
                            <a:schemeClr val="tx1"/>
                          </a:solidFill>
                          <a:effectLst/>
                          <a:latin typeface="Arial"/>
                          <a:ea typeface="Times New Roman"/>
                          <a:cs typeface="Arial"/>
                        </a:rPr>
                        <a:t>17-21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预备</a:t>
                      </a:r>
                    </a:p>
                    <a:p>
                      <a:pPr algn="ctr">
                        <a:spcAft>
                          <a:spcPts val="0"/>
                        </a:spcAft>
                      </a:pPr>
                      <a:r>
                        <a:rPr lang="zh-CN" altLang="en-US" sz="1800" dirty="0">
                          <a:solidFill>
                            <a:schemeClr val="tx1"/>
                          </a:solidFill>
                          <a:effectLst/>
                          <a:latin typeface="+mn-lt"/>
                          <a:ea typeface="Times New Roman"/>
                          <a:cs typeface="Arial"/>
                        </a:rPr>
                        <a:t>问候</a:t>
                      </a:r>
                    </a:p>
                    <a:p>
                      <a:pPr algn="ctr">
                        <a:spcAft>
                          <a:spcPts val="0"/>
                        </a:spcAft>
                      </a:pPr>
                      <a:r>
                        <a:rPr lang="zh-CN" altLang="en-US" sz="1800" dirty="0">
                          <a:solidFill>
                            <a:schemeClr val="tx1"/>
                          </a:solidFill>
                          <a:effectLst/>
                          <a:latin typeface="+mn-lt"/>
                          <a:ea typeface="Times New Roman"/>
                          <a:cs typeface="Arial"/>
                        </a:rPr>
                        <a:t>祝福</a:t>
                      </a:r>
                    </a:p>
                    <a:p>
                      <a:pPr algn="ctr">
                        <a:spcAft>
                          <a:spcPts val="0"/>
                        </a:spcAft>
                      </a:pPr>
                      <a:r>
                        <a:rPr lang="en-US" sz="1800" dirty="0">
                          <a:solidFill>
                            <a:schemeClr val="tx1"/>
                          </a:solidFill>
                          <a:effectLst/>
                          <a:latin typeface="Arial"/>
                          <a:ea typeface="Times New Roman"/>
                          <a:cs typeface="Arial"/>
                        </a:rPr>
                        <a:t>22-25</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r h="370840">
                <a:tc gridSpan="8">
                  <a:txBody>
                    <a:bodyPr/>
                    <a:lstStyle/>
                    <a:p>
                      <a:pPr algn="ctr">
                        <a:spcAft>
                          <a:spcPts val="0"/>
                        </a:spcAft>
                      </a:pPr>
                      <a:r>
                        <a:rPr lang="zh-CN" altLang="en-US" sz="1800" b="1" dirty="0">
                          <a:solidFill>
                            <a:schemeClr val="tx1"/>
                          </a:solidFill>
                          <a:effectLst/>
                          <a:latin typeface="Arial"/>
                          <a:ea typeface="Times New Roman"/>
                          <a:cs typeface="Arial"/>
                        </a:rPr>
                        <a:t>罗马至歌罗西城</a:t>
                      </a:r>
                      <a:endParaRPr lang="en-US" sz="1800" b="1" dirty="0">
                        <a:solidFill>
                          <a:schemeClr val="tx1"/>
                        </a:solidFill>
                        <a:effectLst/>
                        <a:latin typeface="Arial"/>
                        <a:ea typeface="Times New Roman"/>
                        <a:cs typeface="Arial"/>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370840">
                <a:tc gridSpan="8">
                  <a:txBody>
                    <a:bodyPr/>
                    <a:lstStyle/>
                    <a:p>
                      <a:pPr algn="ctr">
                        <a:spcAft>
                          <a:spcPts val="0"/>
                        </a:spcAft>
                      </a:pPr>
                      <a:r>
                        <a:rPr lang="zh-CN" altLang="en-US" sz="1800" b="1" dirty="0">
                          <a:solidFill>
                            <a:schemeClr val="tx1"/>
                          </a:solidFill>
                          <a:effectLst/>
                          <a:latin typeface="Arial"/>
                          <a:ea typeface="Times New Roman"/>
                          <a:cs typeface="Arial"/>
                        </a:rPr>
                        <a:t>主后 </a:t>
                      </a:r>
                      <a:r>
                        <a:rPr lang="en-US" sz="1800" b="1" dirty="0">
                          <a:solidFill>
                            <a:schemeClr val="tx1"/>
                          </a:solidFill>
                          <a:effectLst/>
                          <a:latin typeface="Arial"/>
                          <a:ea typeface="Times New Roman"/>
                          <a:cs typeface="Arial"/>
                        </a:rPr>
                        <a:t>61 </a:t>
                      </a:r>
                      <a:r>
                        <a:rPr lang="zh-CN" altLang="en-US" sz="1800" b="1" dirty="0">
                          <a:solidFill>
                            <a:schemeClr val="tx1"/>
                          </a:solidFill>
                          <a:effectLst/>
                          <a:latin typeface="Arial"/>
                          <a:ea typeface="Times New Roman"/>
                          <a:cs typeface="Arial"/>
                        </a:rPr>
                        <a:t>夏</a:t>
                      </a:r>
                      <a:endParaRPr lang="en-US" sz="1800" b="1"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2981063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altLang="zh-TW" sz="3200" dirty="0">
                <a:solidFill>
                  <a:schemeClr val="bg1"/>
                </a:solidFill>
                <a:latin typeface="Arial"/>
              </a:rPr>
              <a:t>B.</a:t>
            </a:r>
            <a:r>
              <a:rPr lang="zh-TW" altLang="en-US" sz="3200" dirty="0">
                <a:solidFill>
                  <a:schemeClr val="bg1"/>
                </a:solidFill>
                <a:latin typeface="Arial"/>
              </a:rPr>
              <a:t>真正的宽恕是我们在福音中的合作的</a:t>
            </a:r>
            <a:r>
              <a:rPr lang="zh-TW" altLang="en-US" sz="3200" dirty="0">
                <a:solidFill>
                  <a:srgbClr val="FFFF00"/>
                </a:solidFill>
                <a:latin typeface="Arial"/>
              </a:rPr>
              <a:t>自然</a:t>
            </a:r>
            <a:r>
              <a:rPr lang="zh-TW" altLang="en-US" sz="3200" dirty="0">
                <a:solidFill>
                  <a:schemeClr val="bg1"/>
                </a:solidFill>
                <a:latin typeface="Arial"/>
              </a:rPr>
              <a:t>证明（</a:t>
            </a:r>
            <a:r>
              <a:rPr lang="en-US" altLang="zh-TW" sz="3200" dirty="0">
                <a:solidFill>
                  <a:schemeClr val="bg1"/>
                </a:solidFill>
                <a:latin typeface="Arial"/>
              </a:rPr>
              <a:t>17</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800" b="1" dirty="0">
                <a:solidFill>
                  <a:srgbClr val="000000"/>
                </a:solidFill>
                <a:cs typeface="Arial" charset="0"/>
              </a:rPr>
              <a:t>17</a:t>
            </a:r>
            <a:r>
              <a:rPr lang="zh-TW" altLang="en-US" sz="2800" b="1" dirty="0">
                <a:solidFill>
                  <a:srgbClr val="000000"/>
                </a:solidFill>
                <a:cs typeface="Arial" charset="0"/>
              </a:rPr>
              <a:t>所以，你要是把我看作同伴，就接纳他好象接纳我一样</a:t>
            </a:r>
            <a:r>
              <a:rPr lang="en-US" altLang="zh-TW" sz="2800" b="1" dirty="0">
                <a:solidFill>
                  <a:srgbClr val="000000"/>
                </a:solidFill>
                <a:cs typeface="Arial" charset="0"/>
              </a:rPr>
              <a:t>.18</a:t>
            </a:r>
            <a:r>
              <a:rPr lang="zh-TW" altLang="en-US" sz="2800" b="1" dirty="0">
                <a:solidFill>
                  <a:srgbClr val="000000"/>
                </a:solidFill>
                <a:cs typeface="Arial" charset="0"/>
              </a:rPr>
              <a:t>如果他使你受了损失，或欠你什么，都记在我的帐上。</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zh-TW" altLang="en-US" dirty="0">
                <a:solidFill>
                  <a:srgbClr val="FFFFFF"/>
                </a:solidFill>
                <a:latin typeface="Arial"/>
              </a:rPr>
              <a:t>关键词</a:t>
            </a:r>
            <a:endParaRPr lang="en-US" dirty="0">
              <a:solidFill>
                <a:srgbClr val="FFFFFF"/>
              </a:solidFill>
              <a:latin typeface="Arial"/>
            </a:endParaRPr>
          </a:p>
        </p:txBody>
      </p:sp>
    </p:spTree>
    <p:extLst>
      <p:ext uri="{BB962C8B-B14F-4D97-AF65-F5344CB8AC3E}">
        <p14:creationId xmlns:p14="http://schemas.microsoft.com/office/powerpoint/2010/main" val="2951915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502221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的祷告，可以获得释放到</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693066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3600" b="1" dirty="0">
                <a:effectLst>
                  <a:glow rad="127000">
                    <a:schemeClr val="tx1"/>
                  </a:glow>
                </a:effectLst>
                <a:latin typeface="Arial" charset="0"/>
                <a:ea typeface="ＭＳ Ｐゴシック" charset="0"/>
                <a:cs typeface="ＭＳ Ｐゴシック" charset="0"/>
              </a:rPr>
              <a:t>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97504575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a:t>
            </a:r>
            <a:r>
              <a:rPr lang="zh-TW" altLang="en-US" sz="3200" dirty="0">
                <a:solidFill>
                  <a:schemeClr val="bg1"/>
                </a:solidFill>
                <a:latin typeface="Arial"/>
              </a:rPr>
              <a:t>如果不对他人提出要求，真正的宽恕就是无条件的（</a:t>
            </a:r>
            <a:r>
              <a:rPr lang="en-US" altLang="zh-TW" sz="3200" dirty="0">
                <a:solidFill>
                  <a:schemeClr val="bg1"/>
                </a:solidFill>
                <a:latin typeface="Arial"/>
              </a:rPr>
              <a:t>18-19</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i="1" dirty="0">
                <a:solidFill>
                  <a:srgbClr val="000000"/>
                </a:solidFill>
                <a:latin typeface="Verdana" charset="0"/>
                <a:cs typeface="Arial" charset="0"/>
              </a:rPr>
              <a:t>说明插补：</a:t>
            </a:r>
            <a:endParaRPr lang="en-US" sz="2800" b="1" i="1" dirty="0">
              <a:solidFill>
                <a:srgbClr val="000000"/>
              </a:solidFill>
              <a:latin typeface="Verdana" charset="0"/>
              <a:cs typeface="Arial" charset="0"/>
            </a:endParaRPr>
          </a:p>
        </p:txBody>
      </p:sp>
      <p:sp>
        <p:nvSpPr>
          <p:cNvPr id="164868" name="Text Box 5"/>
          <p:cNvSpPr txBox="1">
            <a:spLocks noChangeArrowheads="1"/>
          </p:cNvSpPr>
          <p:nvPr/>
        </p:nvSpPr>
        <p:spPr bwMode="auto">
          <a:xfrm>
            <a:off x="755576" y="4955684"/>
            <a:ext cx="80648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dirty="0">
                <a:solidFill>
                  <a:srgbClr val="FFFFFF"/>
                </a:solidFill>
                <a:latin typeface="Garamond" charset="0"/>
                <a:ea typeface="宋体" charset="0"/>
                <a:cs typeface="宋体" charset="0"/>
              </a:rPr>
              <a:t>18</a:t>
            </a:r>
            <a:r>
              <a:rPr lang="zh-TW" altLang="en-US" sz="3200" b="1" dirty="0">
                <a:solidFill>
                  <a:srgbClr val="FFFFFF"/>
                </a:solidFill>
                <a:latin typeface="Garamond" charset="0"/>
                <a:ea typeface="宋体" charset="0"/>
                <a:cs typeface="宋体" charset="0"/>
              </a:rPr>
              <a:t>如果他使你受了损失，或欠你什么，都记在我的帐上。</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dirty="0">
                <a:solidFill>
                  <a:srgbClr val="000000"/>
                </a:solidFill>
                <a:latin typeface="Verdana" charset="0"/>
                <a:cs typeface="Arial" charset="0"/>
              </a:rPr>
              <a:t>保罗要求所有阿尼西母的罪都归于自己。</a:t>
            </a:r>
            <a:endParaRPr lang="en-US" sz="2800" b="1" dirty="0">
              <a:solidFill>
                <a:srgbClr val="000000"/>
              </a:solidFill>
              <a:latin typeface="Verdana" charset="0"/>
              <a:cs typeface="Arial" charset="0"/>
            </a:endParaRPr>
          </a:p>
        </p:txBody>
      </p:sp>
    </p:spTree>
    <p:extLst>
      <p:ext uri="{BB962C8B-B14F-4D97-AF65-F5344CB8AC3E}">
        <p14:creationId xmlns:p14="http://schemas.microsoft.com/office/powerpoint/2010/main" val="1580592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zh-TW" altLang="en-US" b="1" dirty="0"/>
              <a:t>有条件的宽恕：</a:t>
            </a:r>
            <a:endParaRPr lang="en-US" b="1" dirty="0"/>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indent="-439738" algn="l"/>
            <a:r>
              <a:rPr lang="en-US" sz="3600" b="1" dirty="0">
                <a:solidFill>
                  <a:srgbClr val="000000"/>
                </a:solidFill>
              </a:rPr>
              <a:t>a.</a:t>
            </a:r>
            <a:r>
              <a:rPr lang="zh-TW" altLang="en-US" sz="3600" b="1" dirty="0">
                <a:solidFill>
                  <a:srgbClr val="000000"/>
                </a:solidFill>
              </a:rPr>
              <a:t> “如果</a:t>
            </a:r>
            <a:r>
              <a:rPr lang="en-US" altLang="zh-TW" sz="3600" b="1" dirty="0">
                <a:solidFill>
                  <a:srgbClr val="000000"/>
                </a:solidFill>
              </a:rPr>
              <a:t>......</a:t>
            </a:r>
            <a:r>
              <a:rPr lang="zh-TW" altLang="en-US" sz="3600" b="1" dirty="0">
                <a:solidFill>
                  <a:srgbClr val="000000"/>
                </a:solidFill>
              </a:rPr>
              <a:t>我会原谅你的。”</a:t>
            </a:r>
            <a:r>
              <a:rPr lang="en-US" sz="3600" b="1" dirty="0">
                <a:solidFill>
                  <a:srgbClr val="000000"/>
                </a:solidFill>
              </a:rPr>
              <a:t> </a:t>
            </a:r>
            <a:endParaRPr lang="en-SG" sz="3600" b="1" dirty="0">
              <a:solidFill>
                <a:srgbClr val="000000"/>
              </a:solidFill>
            </a:endParaRPr>
          </a:p>
          <a:p>
            <a:pPr marL="439738" indent="-439738" algn="l">
              <a:buFontTx/>
              <a:buAutoNum type="alphaLcPeriod" startAt="2"/>
            </a:pPr>
            <a:r>
              <a:rPr lang="zh-TW" altLang="en-US" sz="3600" b="1" dirty="0">
                <a:solidFill>
                  <a:srgbClr val="000000"/>
                </a:solidFill>
              </a:rPr>
              <a:t>“我会原谅 </a:t>
            </a:r>
            <a:r>
              <a:rPr lang="en-US" altLang="zh-TW" sz="3600" b="1" dirty="0">
                <a:solidFill>
                  <a:srgbClr val="000000"/>
                </a:solidFill>
              </a:rPr>
              <a:t>- </a:t>
            </a:r>
            <a:r>
              <a:rPr lang="zh-TW" altLang="en-US" sz="3600" b="1" dirty="0">
                <a:solidFill>
                  <a:srgbClr val="000000"/>
                </a:solidFill>
              </a:rPr>
              <a:t>但我永远不会忘记</a:t>
            </a:r>
            <a:r>
              <a:rPr lang="en-US" altLang="zh-TW" sz="3600" b="1" dirty="0">
                <a:solidFill>
                  <a:srgbClr val="000000"/>
                </a:solidFill>
              </a:rPr>
              <a:t>......”</a:t>
            </a:r>
            <a:r>
              <a:rPr lang="en-US" sz="3600" b="1" dirty="0">
                <a:solidFill>
                  <a:srgbClr val="000000"/>
                </a:solidFill>
              </a:rPr>
              <a:t> </a:t>
            </a:r>
          </a:p>
          <a:p>
            <a:pPr marL="439738" indent="-439738" algn="l"/>
            <a:r>
              <a:rPr lang="en-US" sz="3600" b="1" dirty="0">
                <a:solidFill>
                  <a:srgbClr val="000000"/>
                </a:solidFill>
              </a:rPr>
              <a:t> </a:t>
            </a:r>
            <a:endParaRPr lang="en-SG" sz="3600" b="1" dirty="0">
              <a:solidFill>
                <a:srgbClr val="000000"/>
              </a:solidFill>
            </a:endParaRPr>
          </a:p>
          <a:p>
            <a:pPr marL="439738" indent="-439738" algn="l"/>
            <a:r>
              <a:rPr lang="en-US" sz="3600" b="1" dirty="0">
                <a:solidFill>
                  <a:srgbClr val="000000"/>
                </a:solidFill>
              </a:rPr>
              <a:t>c.	</a:t>
            </a:r>
            <a:r>
              <a:rPr lang="zh-TW" altLang="en-US" sz="3600" b="1" dirty="0">
                <a:solidFill>
                  <a:srgbClr val="000000"/>
                </a:solidFill>
              </a:rPr>
              <a:t>“我原谅你，但不要指望我改变</a:t>
            </a:r>
            <a:r>
              <a:rPr lang="zh-TW" altLang="en-US" sz="3600" b="1" dirty="0">
                <a:solidFill>
                  <a:srgbClr val="0000FF"/>
                </a:solidFill>
              </a:rPr>
              <a:t>态度</a:t>
            </a:r>
            <a:r>
              <a:rPr lang="zh-TW" altLang="en-US" sz="3600" b="1" dirty="0">
                <a:solidFill>
                  <a:srgbClr val="000000"/>
                </a:solidFill>
              </a:rPr>
              <a:t>。”</a:t>
            </a:r>
            <a:endParaRPr lang="en-SG" sz="3600" b="1" dirty="0">
              <a:solidFill>
                <a:srgbClr val="000000"/>
              </a:solidFill>
            </a:endParaRPr>
          </a:p>
        </p:txBody>
      </p:sp>
    </p:spTree>
    <p:extLst>
      <p:ext uri="{BB962C8B-B14F-4D97-AF65-F5344CB8AC3E}">
        <p14:creationId xmlns:p14="http://schemas.microsoft.com/office/powerpoint/2010/main" val="18510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“宽恕是放弃了伤害你的伤害我的权利”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55816568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altLang="zh-TW" sz="3600" b="1" dirty="0">
                <a:effectLst>
                  <a:glow rad="127000">
                    <a:schemeClr val="tx1"/>
                  </a:glow>
                </a:effectLst>
                <a:latin typeface="Arial" charset="0"/>
                <a:ea typeface="ＭＳ Ｐゴシック" charset="0"/>
                <a:cs typeface="ＭＳ Ｐゴシック" charset="0"/>
              </a:rPr>
              <a:t>D.</a:t>
            </a:r>
            <a:r>
              <a:rPr lang="zh-TW" altLang="en-US" sz="3600" b="1" dirty="0">
                <a:effectLst>
                  <a:glow rad="127000">
                    <a:schemeClr val="tx1"/>
                  </a:glow>
                </a:effectLst>
                <a:latin typeface="Arial" charset="0"/>
                <a:ea typeface="ＭＳ Ｐゴシック" charset="0"/>
                <a:cs typeface="ＭＳ Ｐゴシック" charset="0"/>
              </a:rPr>
              <a:t>真正的宽恕“走到第二英里”（</a:t>
            </a:r>
            <a:r>
              <a:rPr lang="en-US" altLang="zh-TW" sz="3600" b="1" dirty="0">
                <a:effectLst>
                  <a:glow rad="127000">
                    <a:schemeClr val="tx1"/>
                  </a:glow>
                </a:effectLst>
                <a:latin typeface="Arial" charset="0"/>
                <a:ea typeface="ＭＳ Ｐゴシック" charset="0"/>
                <a:cs typeface="ＭＳ Ｐゴシック" charset="0"/>
              </a:rPr>
              <a:t>21</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1461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你会听从，也知道你所作的必超过我所说的</a:t>
            </a:r>
            <a:r>
              <a:rPr lang="zh-CN" altLang="en-US" sz="3600" b="1" dirty="0">
                <a:effectLst>
                  <a:glow rad="127000">
                    <a:schemeClr val="tx1"/>
                  </a:glow>
                </a:effectLst>
                <a:latin typeface="Arial" charset="0"/>
                <a:ea typeface="ＭＳ Ｐゴシック" charset="0"/>
                <a:cs typeface="ＭＳ Ｐゴシック" charset="0"/>
              </a:rPr>
              <a:t>，因此才写信给你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114557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103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A36D11-42DE-8E4F-8305-180D5A077B9B}"/>
              </a:ext>
            </a:extLst>
          </p:cNvPr>
          <p:cNvPicPr/>
          <p:nvPr/>
        </p:nvPicPr>
        <p:blipFill rotWithShape="1">
          <a:blip r:embed="rId2">
            <a:extLst>
              <a:ext uri="{28A0092B-C50C-407E-A947-70E740481C1C}">
                <a14:useLocalDpi xmlns:a14="http://schemas.microsoft.com/office/drawing/2010/main" val="0"/>
              </a:ext>
            </a:extLst>
          </a:blip>
          <a:srcRect t="32481" r="23968" b="6256"/>
          <a:stretch/>
        </p:blipFill>
        <p:spPr bwMode="auto">
          <a:xfrm>
            <a:off x="3396288" y="524325"/>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969580" y="638425"/>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0000"/>
                </a:solidFill>
                <a:latin typeface="Arial" charset="0"/>
                <a:cs typeface="Arial" charset="0"/>
              </a:rPr>
              <a:t>L</a:t>
            </a:r>
            <a:r>
              <a:rPr lang="en-US" sz="2000" b="1" dirty="0">
                <a:solidFill>
                  <a:srgbClr val="000000"/>
                </a:solidFill>
                <a:latin typeface="Arial" charset="0"/>
                <a:cs typeface="Arial" charset="0"/>
              </a:rPr>
              <a:t>etter of Philemon's love</a:t>
            </a:r>
          </a:p>
          <a:p>
            <a:pPr eaLnBrk="1" hangingPunct="1"/>
            <a:r>
              <a:rPr lang="en-US" sz="2000" b="1" dirty="0">
                <a:solidFill>
                  <a:srgbClr val="FF0000"/>
                </a:solidFill>
                <a:latin typeface="Arial" charset="0"/>
                <a:cs typeface="Arial" charset="0"/>
              </a:rPr>
              <a:t>O</a:t>
            </a:r>
            <a:r>
              <a:rPr lang="en-US" sz="2000" b="1" dirty="0">
                <a:solidFill>
                  <a:srgbClr val="000000"/>
                </a:solidFill>
                <a:latin typeface="Arial" charset="0"/>
                <a:cs typeface="Arial" charset="0"/>
              </a:rPr>
              <a:t>nesimus becomes a Christian</a:t>
            </a:r>
          </a:p>
          <a:p>
            <a:pPr eaLnBrk="1" hangingPunct="1"/>
            <a:r>
              <a:rPr lang="en-US" sz="2000" b="1" dirty="0">
                <a:solidFill>
                  <a:srgbClr val="FF0000"/>
                </a:solidFill>
                <a:latin typeface="Arial" charset="0"/>
                <a:cs typeface="Arial" charset="0"/>
              </a:rPr>
              <a:t>V</a:t>
            </a:r>
            <a:r>
              <a:rPr lang="en-US" sz="2000" b="1" dirty="0">
                <a:solidFill>
                  <a:srgbClr val="070000"/>
                </a:solidFill>
                <a:latin typeface="Arial" charset="0"/>
                <a:cs typeface="Arial" charset="0"/>
              </a:rPr>
              <a:t>indication requested for Onesimus</a:t>
            </a:r>
          </a:p>
          <a:p>
            <a:pPr eaLnBrk="1" hangingPunct="1"/>
            <a:r>
              <a:rPr lang="en-US" sz="2000" b="1" dirty="0">
                <a:solidFill>
                  <a:srgbClr val="FF0000"/>
                </a:solidFill>
                <a:latin typeface="Arial" charset="0"/>
                <a:cs typeface="Arial" charset="0"/>
              </a:rPr>
              <a:t>E</a:t>
            </a:r>
            <a:r>
              <a:rPr lang="en-US" sz="2000" b="1" dirty="0">
                <a:solidFill>
                  <a:srgbClr val="070000"/>
                </a:solidFill>
                <a:latin typeface="Arial" charset="0"/>
                <a:cs typeface="Arial" charset="0"/>
              </a:rPr>
              <a:t>xpectation cited by Paul</a:t>
            </a:r>
          </a:p>
        </p:txBody>
      </p:sp>
      <p:sp>
        <p:nvSpPr>
          <p:cNvPr id="7" name="Title 1"/>
          <p:cNvSpPr txBox="1">
            <a:spLocks/>
          </p:cNvSpPr>
          <p:nvPr/>
        </p:nvSpPr>
        <p:spPr bwMode="auto">
          <a:xfrm>
            <a:off x="107466" y="3155719"/>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zh-TW" altLang="en-US" dirty="0">
                <a:solidFill>
                  <a:srgbClr val="070000"/>
                </a:solidFill>
                <a:latin typeface="Arial"/>
                <a:ea typeface="ＭＳ Ｐゴシック"/>
                <a:cs typeface="Arial"/>
              </a:rPr>
              <a:t>腓利门</a:t>
            </a:r>
            <a:endParaRPr lang="en-US" sz="6600" kern="0" dirty="0">
              <a:solidFill>
                <a:srgbClr val="070000"/>
              </a:solidFill>
              <a:latin typeface="Arial"/>
            </a:endParaRPr>
          </a:p>
        </p:txBody>
      </p:sp>
      <p:sp>
        <p:nvSpPr>
          <p:cNvPr id="8" name="Text Box 6"/>
          <p:cNvSpPr txBox="1">
            <a:spLocks noChangeArrowheads="1"/>
          </p:cNvSpPr>
          <p:nvPr/>
        </p:nvSpPr>
        <p:spPr bwMode="auto">
          <a:xfrm>
            <a:off x="107466" y="638425"/>
            <a:ext cx="83657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70000"/>
                </a:solidFill>
                <a:latin typeface="Arial" charset="0"/>
                <a:cs typeface="Arial" charset="0"/>
              </a:rPr>
              <a:t>1-7</a:t>
            </a:r>
          </a:p>
          <a:p>
            <a:pPr eaLnBrk="1" hangingPunct="1"/>
            <a:r>
              <a:rPr lang="en-US" sz="2000" b="1">
                <a:solidFill>
                  <a:srgbClr val="070000"/>
                </a:solidFill>
                <a:latin typeface="Arial" charset="0"/>
                <a:cs typeface="Arial" charset="0"/>
              </a:rPr>
              <a:t>8-14</a:t>
            </a:r>
          </a:p>
          <a:p>
            <a:pPr eaLnBrk="1" hangingPunct="1"/>
            <a:r>
              <a:rPr lang="en-US" sz="2000" b="1">
                <a:solidFill>
                  <a:srgbClr val="070000"/>
                </a:solidFill>
                <a:latin typeface="Arial" charset="0"/>
                <a:cs typeface="Arial" charset="0"/>
              </a:rPr>
              <a:t>15-20</a:t>
            </a:r>
          </a:p>
          <a:p>
            <a:pPr eaLnBrk="1" hangingPunct="1"/>
            <a:r>
              <a:rPr lang="en-US" sz="2000" b="1">
                <a:solidFill>
                  <a:srgbClr val="070000"/>
                </a:solidFill>
                <a:latin typeface="Arial" charset="0"/>
                <a:cs typeface="Arial" charset="0"/>
              </a:rPr>
              <a:t>21-25</a:t>
            </a:r>
          </a:p>
        </p:txBody>
      </p:sp>
      <p:sp>
        <p:nvSpPr>
          <p:cNvPr id="9" name="Text Box 6"/>
          <p:cNvSpPr txBox="1">
            <a:spLocks noChangeArrowheads="1"/>
          </p:cNvSpPr>
          <p:nvPr/>
        </p:nvSpPr>
        <p:spPr bwMode="auto">
          <a:xfrm>
            <a:off x="51271" y="278808"/>
            <a:ext cx="1522130" cy="337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i="1">
                <a:solidFill>
                  <a:srgbClr val="070000"/>
                </a:solidFill>
                <a:latin typeface="Arial" charset="0"/>
                <a:cs typeface="Arial" charset="0"/>
              </a:rPr>
              <a:t>Verses</a:t>
            </a:r>
          </a:p>
        </p:txBody>
      </p:sp>
    </p:spTree>
    <p:extLst>
      <p:ext uri="{BB962C8B-B14F-4D97-AF65-F5344CB8AC3E}">
        <p14:creationId xmlns:p14="http://schemas.microsoft.com/office/powerpoint/2010/main" val="20708310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93518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82290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34592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02357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10792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如何原谅那些冒犯我们的人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36044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b="1" dirty="0">
                <a:solidFill>
                  <a:srgbClr val="FFFFFF"/>
                </a:solidFill>
                <a:effectLst>
                  <a:glow rad="254000">
                    <a:srgbClr val="000000"/>
                  </a:glow>
                </a:effectLst>
                <a:latin typeface="Arial" charset="0"/>
                <a:ea typeface="ＭＳ Ｐゴシック" charset="0"/>
                <a:cs typeface="ＭＳ Ｐゴシック" charset="0"/>
              </a:rPr>
              <a:t>当我们看到上帝如何宽恕</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我们</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时，我们可以原谅</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别人</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a:t>
            </a:r>
            <a:endParaRPr lang="en-US" sz="48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zh-TW" altLang="en-US" sz="4800" b="1" dirty="0">
                <a:effectLst>
                  <a:glow rad="127000">
                    <a:schemeClr val="tx1"/>
                  </a:glow>
                </a:effectLst>
                <a:latin typeface="Arial" charset="0"/>
                <a:ea typeface="ＭＳ Ｐゴシック" charset="0"/>
                <a:cs typeface="ＭＳ Ｐゴシック" charset="0"/>
              </a:rPr>
              <a:t>大意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615702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0255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691664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zh-TW" altLang="en-US" sz="4800" b="1" dirty="0">
                <a:latin typeface="Arial" charset="0"/>
              </a:rPr>
              <a:t>欧尼西慕什么都发生过？</a:t>
            </a:r>
            <a:endParaRPr lang="en-US" sz="4800" b="1" dirty="0">
              <a:effectLst/>
              <a:latin typeface="Arial" charset="0"/>
            </a:endParaRPr>
          </a:p>
        </p:txBody>
      </p:sp>
    </p:spTree>
    <p:extLst>
      <p:ext uri="{BB962C8B-B14F-4D97-AF65-F5344CB8AC3E}">
        <p14:creationId xmlns:p14="http://schemas.microsoft.com/office/powerpoint/2010/main" val="150949140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腓利门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宽恕</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t>
            </a:r>
            <a:r>
              <a:rPr kumimoji="0" lang="ko-KR" alt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cs typeface="Arial"/>
              </a:rPr>
              <a:t>博士</a:t>
            </a:r>
            <a:r>
              <a:rPr kumimoji="0" lang="ko-KR"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en-US" altLang="ko-KR"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ko-KR" alt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cs typeface="Arial"/>
              </a:rPr>
              <a:t>新加坡神学院</a:t>
            </a:r>
            <a:r>
              <a:rPr kumimoji="0" lang="ko-KR"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en-US" altLang="ko-KR"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953118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8297863" y="152400"/>
            <a:ext cx="692150"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66563" name="Text Box 3"/>
          <p:cNvSpPr txBox="1">
            <a:spLocks noChangeArrowheads="1"/>
          </p:cNvSpPr>
          <p:nvPr/>
        </p:nvSpPr>
        <p:spPr bwMode="auto">
          <a:xfrm>
            <a:off x="381000" y="1225550"/>
            <a:ext cx="81534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1.	</a:t>
            </a:r>
            <a:r>
              <a:rPr lang="zh-CN" altLang="en-US" sz="3000" b="1">
                <a:solidFill>
                  <a:srgbClr val="000000"/>
                </a:solidFill>
                <a:latin typeface="Arial Narrow" pitchFamily="34" charset="0"/>
                <a:ea typeface="SimSun" pitchFamily="2" charset="-122"/>
              </a:rPr>
              <a:t>腓利门保存了这封书信并且允许它传播与复制</a:t>
            </a:r>
            <a:r>
              <a:rPr lang="en-US" altLang="zh-CN" sz="3000" b="1">
                <a:solidFill>
                  <a:srgbClr val="000000"/>
                </a:solidFill>
                <a:latin typeface="Arial Narrow" pitchFamily="34" charset="0"/>
                <a:ea typeface="SimSun" pitchFamily="2" charset="-122"/>
              </a:rPr>
              <a:t> - </a:t>
            </a:r>
            <a:r>
              <a:rPr lang="zh-CN" altLang="en-US" sz="3000" b="1">
                <a:solidFill>
                  <a:srgbClr val="000000"/>
                </a:solidFill>
                <a:latin typeface="Arial Narrow" pitchFamily="34" charset="0"/>
                <a:ea typeface="SimSun" pitchFamily="2" charset="-122"/>
              </a:rPr>
              <a:t>如果他没有原谅欧尼西慕，这封书信不能传播与复制！</a:t>
            </a:r>
            <a:endParaRPr lang="en-US" altLang="zh-CN" sz="3000" b="1">
              <a:solidFill>
                <a:srgbClr val="000000"/>
              </a:solidFill>
              <a:latin typeface="Arial Narrow" pitchFamily="34" charset="0"/>
              <a:ea typeface="SimSun" pitchFamily="2" charset="-122"/>
            </a:endParaRPr>
          </a:p>
        </p:txBody>
      </p:sp>
      <p:sp>
        <p:nvSpPr>
          <p:cNvPr id="66564" name="Text Box 4"/>
          <p:cNvSpPr txBox="1">
            <a:spLocks noChangeArrowheads="1"/>
          </p:cNvSpPr>
          <p:nvPr/>
        </p:nvSpPr>
        <p:spPr bwMode="auto">
          <a:xfrm>
            <a:off x="381000" y="2962275"/>
            <a:ext cx="82296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 2.	</a:t>
            </a:r>
            <a:r>
              <a:rPr lang="zh-CN" altLang="en-US" sz="3000" b="1">
                <a:solidFill>
                  <a:srgbClr val="000000"/>
                </a:solidFill>
                <a:latin typeface="Arial Narrow" pitchFamily="34" charset="0"/>
                <a:ea typeface="SimSun" pitchFamily="2" charset="-122"/>
              </a:rPr>
              <a:t>保罗对腓利门表达极大的信心，腓利门不只单单原谅欧尼西慕（</a:t>
            </a:r>
            <a:r>
              <a:rPr lang="en-US" altLang="zh-CN" sz="3000" b="1">
                <a:solidFill>
                  <a:srgbClr val="000000"/>
                </a:solidFill>
                <a:latin typeface="Arial Narrow" pitchFamily="34" charset="0"/>
                <a:ea typeface="SimSun" pitchFamily="2" charset="-122"/>
              </a:rPr>
              <a:t>21</a:t>
            </a:r>
            <a:r>
              <a:rPr lang="zh-CN" altLang="en-US" sz="3000" b="1">
                <a:solidFill>
                  <a:srgbClr val="000000"/>
                </a:solidFill>
                <a:latin typeface="Arial Narrow" pitchFamily="34" charset="0"/>
                <a:ea typeface="SimSun" pitchFamily="2" charset="-122"/>
              </a:rPr>
              <a:t>节）</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或许腓利门会释放他？</a:t>
            </a:r>
            <a:endParaRPr lang="en-US" altLang="zh-CN" sz="3000" b="1">
              <a:solidFill>
                <a:srgbClr val="000000"/>
              </a:solidFill>
              <a:latin typeface="Arial Narrow" pitchFamily="34" charset="0"/>
              <a:ea typeface="SimSun" pitchFamily="2" charset="-122"/>
            </a:endParaRPr>
          </a:p>
        </p:txBody>
      </p:sp>
      <p:sp>
        <p:nvSpPr>
          <p:cNvPr id="66565" name="Text Box 5"/>
          <p:cNvSpPr txBox="1">
            <a:spLocks noChangeArrowheads="1"/>
          </p:cNvSpPr>
          <p:nvPr/>
        </p:nvSpPr>
        <p:spPr bwMode="auto">
          <a:xfrm>
            <a:off x="381000" y="4699000"/>
            <a:ext cx="8229600" cy="1016000"/>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3.	</a:t>
            </a:r>
            <a:r>
              <a:rPr lang="zh-CN" altLang="en-US" sz="3000" b="1">
                <a:solidFill>
                  <a:srgbClr val="000000"/>
                </a:solidFill>
                <a:latin typeface="Arial Narrow" pitchFamily="34" charset="0"/>
                <a:ea typeface="SimSun" pitchFamily="2" charset="-122"/>
              </a:rPr>
              <a:t>以革那提在大约公元</a:t>
            </a:r>
            <a:r>
              <a:rPr lang="en-US" altLang="zh-CN" sz="3000" b="1">
                <a:solidFill>
                  <a:srgbClr val="000000"/>
                </a:solidFill>
                <a:latin typeface="Arial Narrow" pitchFamily="34" charset="0"/>
                <a:ea typeface="SimSun" pitchFamily="2" charset="-122"/>
              </a:rPr>
              <a:t>115</a:t>
            </a:r>
            <a:r>
              <a:rPr lang="zh-CN" altLang="en-US" sz="3000" b="1">
                <a:solidFill>
                  <a:srgbClr val="000000"/>
                </a:solidFill>
                <a:latin typeface="Arial Narrow" pitchFamily="34" charset="0"/>
                <a:ea typeface="SimSun" pitchFamily="2" charset="-122"/>
              </a:rPr>
              <a:t>在以弗所附近的教会向主教致词</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而他的名就是欧尼西慕</a:t>
            </a:r>
            <a:r>
              <a:rPr lang="en-US" altLang="zh-CN" sz="3000" b="1">
                <a:solidFill>
                  <a:srgbClr val="000000"/>
                </a:solidFill>
                <a:latin typeface="Arial Narrow" pitchFamily="34" charset="0"/>
                <a:ea typeface="SimSun" pitchFamily="2" charset="-122"/>
              </a:rPr>
              <a:t>!  </a:t>
            </a:r>
          </a:p>
        </p:txBody>
      </p:sp>
      <p:sp>
        <p:nvSpPr>
          <p:cNvPr id="237574" name="Rectangle 6"/>
          <p:cNvSpPr>
            <a:spLocks noGrp="1" noChangeArrowheads="1"/>
          </p:cNvSpPr>
          <p:nvPr>
            <p:ph type="title" idx="4294967295"/>
          </p:nvPr>
        </p:nvSpPr>
        <p:spPr>
          <a:xfrm>
            <a:off x="1676400" y="304800"/>
            <a:ext cx="5981700" cy="519113"/>
          </a:xfrm>
          <a:solidFill>
            <a:srgbClr val="000000"/>
          </a:solidFill>
        </p:spPr>
        <p:txBody>
          <a:bodyPr anchor="t">
            <a:spAutoFit/>
          </a:bodyPr>
          <a:lstStyle/>
          <a:p>
            <a:pPr algn="ctr" eaLnBrk="1" hangingPunct="1"/>
            <a:r>
              <a:rPr lang="en-US" altLang="zh-CN" sz="2800" b="1">
                <a:solidFill>
                  <a:srgbClr val="FFFFFF"/>
                </a:solidFill>
                <a:latin typeface="Arial Narrow" pitchFamily="34" charset="0"/>
                <a:ea typeface="SimSun" pitchFamily="2" charset="-122"/>
              </a:rPr>
              <a:t>“</a:t>
            </a:r>
            <a:r>
              <a:rPr lang="zh-CN" altLang="en-US" sz="2800" b="1">
                <a:solidFill>
                  <a:srgbClr val="FFFFFF"/>
                </a:solidFill>
                <a:latin typeface="Arial Narrow" pitchFamily="34" charset="0"/>
                <a:ea typeface="SimSun" pitchFamily="2" charset="-122"/>
              </a:rPr>
              <a:t>腓利门有饶恕欧尼西慕吗？</a:t>
            </a:r>
            <a:r>
              <a:rPr lang="en-US" altLang="zh-CN" sz="2800" b="1">
                <a:solidFill>
                  <a:srgbClr val="FFFFFF"/>
                </a:solidFill>
                <a:latin typeface="Arial Narrow" pitchFamily="34" charset="0"/>
                <a:ea typeface="SimSun" pitchFamily="2" charset="-122"/>
              </a:rPr>
              <a:t>”</a:t>
            </a:r>
            <a:endParaRPr lang="en-US" altLang="en-US" sz="2800" b="1">
              <a:solidFill>
                <a:srgbClr val="FFFFFF"/>
              </a:solidFill>
              <a:latin typeface="Arial Narrow" pitchFamily="34" charset="0"/>
            </a:endParaRPr>
          </a:p>
        </p:txBody>
      </p:sp>
    </p:spTree>
    <p:extLst>
      <p:ext uri="{BB962C8B-B14F-4D97-AF65-F5344CB8AC3E}">
        <p14:creationId xmlns:p14="http://schemas.microsoft.com/office/powerpoint/2010/main" val="3266299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94040489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000" b="1" dirty="0">
                <a:solidFill>
                  <a:srgbClr val="FFFFFF"/>
                </a:solidFill>
                <a:effectLst>
                  <a:glow rad="127000">
                    <a:srgbClr val="000000"/>
                  </a:glow>
                </a:effectLst>
                <a:latin typeface="Arial" charset="0"/>
                <a:ea typeface="ＭＳ Ｐゴシック" charset="0"/>
                <a:cs typeface="ＭＳ Ｐゴシック" charset="0"/>
              </a:rPr>
              <a:t>“宽恕让囚犯自由，只是发现囚犯是我。”</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69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tLang="zh-CN" dirty="0">
                <a:cs typeface="Arial"/>
              </a:rPr>
              <a:t>. </a:t>
            </a:r>
            <a:r>
              <a:rPr lang="zh-CN" altLang="en-US" dirty="0">
                <a:cs typeface="Arial"/>
              </a:rPr>
              <a:t>应用 </a:t>
            </a:r>
            <a:r>
              <a:rPr lang="en-US" altLang="zh-CN" dirty="0">
                <a:cs typeface="Arial"/>
              </a:rPr>
              <a:t>.</a:t>
            </a:r>
            <a:endParaRPr lang="en-US" dirty="0">
              <a:latin typeface="Arial"/>
              <a:cs typeface="Arial"/>
            </a:endParaRPr>
          </a:p>
        </p:txBody>
      </p:sp>
      <p:sp>
        <p:nvSpPr>
          <p:cNvPr id="46083" name="Text Box 3"/>
          <p:cNvSpPr txBox="1">
            <a:spLocks noChangeArrowheads="1"/>
          </p:cNvSpPr>
          <p:nvPr/>
        </p:nvSpPr>
        <p:spPr bwMode="auto">
          <a:xfrm>
            <a:off x="625475" y="1022350"/>
            <a:ext cx="8915400" cy="31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defTabSz="628650" eaLnBrk="1" hangingPunct="1">
              <a:lnSpc>
                <a:spcPct val="80000"/>
              </a:lnSpc>
            </a:pPr>
            <a:r>
              <a:rPr lang="zh-CN" altLang="en-US" sz="2800" b="1" dirty="0">
                <a:solidFill>
                  <a:srgbClr val="FFFFFF"/>
                </a:solidFill>
                <a:latin typeface="Arial"/>
                <a:cs typeface="Arial"/>
              </a:rPr>
              <a:t>你现在跟谁能产生联系？</a:t>
            </a:r>
          </a:p>
          <a:p>
            <a:pPr marL="533400" indent="-533400" defTabSz="628650" eaLnBrk="1" hangingPunct="1">
              <a:lnSpc>
                <a:spcPct val="80000"/>
              </a:lnSpc>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腓利门</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欧尼西慕</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保罗</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教会</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800" b="1">
                <a:solidFill>
                  <a:srgbClr val="FFFFFF"/>
                </a:solidFill>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245</a:t>
            </a:r>
          </a:p>
        </p:txBody>
      </p:sp>
      <p:pic>
        <p:nvPicPr>
          <p:cNvPr id="183302"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9720926"/>
      </p:ext>
    </p:extLst>
  </p:cSld>
  <p:clrMapOvr>
    <a:overrideClrMapping bg1="dk2" tx1="lt1" bg2="dk1" tx2="lt2" accent1="accent1" accent2="accent2" accent3="accent3" accent4="accent4" accent5="accent5" accent6="accent6" hlink="hlink" folHlink="folHlink"/>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42942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350082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b="1">
              <a:solidFill>
                <a:srgbClr val="000000"/>
              </a:solidFill>
            </a:endParaRPr>
          </a:p>
          <a:p>
            <a:pPr eaLnBrk="1" hangingPunct="1"/>
            <a:r>
              <a:rPr lang="zh-CN" altLang="en-US" sz="2000" b="1">
                <a:solidFill>
                  <a:srgbClr val="000000"/>
                </a:solidFill>
                <a:latin typeface="Verdana" pitchFamily="34" charset="0"/>
                <a:ea typeface="SimSun" pitchFamily="2" charset="-122"/>
              </a:rPr>
              <a:t>保罗提供数理由为何赦免是重要的</a:t>
            </a:r>
            <a:endParaRPr lang="en-US" altLang="zh-CN" sz="2000" b="1">
              <a:solidFill>
                <a:srgbClr val="000000"/>
              </a:solidFill>
              <a:latin typeface="Verdana" pitchFamily="34" charset="0"/>
            </a:endParaRPr>
          </a:p>
          <a:p>
            <a:pPr eaLnBrk="1" hangingPunct="1"/>
            <a:endParaRPr lang="en-US" altLang="en-US" sz="2000" b="1">
              <a:solidFill>
                <a:srgbClr val="000000"/>
              </a:solidFill>
              <a:latin typeface="Verdana" pitchFamily="34" charset="0"/>
            </a:endParaRP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赦免坚固友谊 </a:t>
            </a:r>
            <a:r>
              <a:rPr lang="en-US" altLang="en-US" sz="2000" b="1">
                <a:solidFill>
                  <a:srgbClr val="000000"/>
                </a:solidFill>
                <a:latin typeface="Verdana" pitchFamily="34" charset="0"/>
              </a:rPr>
              <a:t>(8-11, 17-20</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复原的关系使人对我们更有用 </a:t>
            </a:r>
            <a:r>
              <a:rPr lang="en-US" altLang="en-US" sz="2000" b="1">
                <a:solidFill>
                  <a:srgbClr val="000000"/>
                </a:solidFill>
                <a:latin typeface="Verdana" pitchFamily="34" charset="0"/>
              </a:rPr>
              <a:t>(</a:t>
            </a:r>
            <a:r>
              <a:rPr lang="en-US" altLang="zh-CN" sz="2000" b="1">
                <a:solidFill>
                  <a:srgbClr val="000000"/>
                </a:solidFill>
                <a:latin typeface="Verdana" pitchFamily="34" charset="0"/>
              </a:rPr>
              <a:t>11</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赦免牵涉于一个人的心 </a:t>
            </a:r>
            <a:r>
              <a:rPr lang="en-US" altLang="en-US" sz="2000" b="1">
                <a:solidFill>
                  <a:srgbClr val="000000"/>
                </a:solidFill>
                <a:latin typeface="Verdana" pitchFamily="34" charset="0"/>
              </a:rPr>
              <a:t>(12</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赦免所需的牺牲是痛苦的，但是对我们是好的 </a:t>
            </a:r>
            <a:r>
              <a:rPr lang="en-US" altLang="en-US" sz="2000" b="1">
                <a:solidFill>
                  <a:srgbClr val="000000"/>
                </a:solidFill>
                <a:latin typeface="Verdana" pitchFamily="34" charset="0"/>
              </a:rPr>
              <a:t>(13,18-19</a:t>
            </a:r>
            <a:r>
              <a:rPr lang="zh-CN" altLang="en-US" sz="2000" b="1">
                <a:solidFill>
                  <a:srgbClr val="000000"/>
                </a:solidFill>
                <a:latin typeface="Verdana" pitchFamily="34" charset="0"/>
                <a:ea typeface="SimSun" pitchFamily="2" charset="-122"/>
              </a:rPr>
              <a:t>上</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赦免显示谦卑因为它是自然的而不是被逼出来的</a:t>
            </a:r>
            <a:r>
              <a:rPr lang="en-US" altLang="ja-JP" sz="2000" b="1">
                <a:solidFill>
                  <a:srgbClr val="000000"/>
                </a:solidFill>
                <a:latin typeface="Verdana" pitchFamily="34" charset="0"/>
              </a:rPr>
              <a:t> (14,21</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赦免提醒一个人神是痛苦事件的掌管者</a:t>
            </a:r>
            <a:r>
              <a:rPr lang="en-US" altLang="ja-JP" sz="2000" b="1">
                <a:solidFill>
                  <a:srgbClr val="000000"/>
                </a:solidFill>
                <a:latin typeface="Verdana" pitchFamily="34" charset="0"/>
              </a:rPr>
              <a:t> (15, 16</a:t>
            </a:r>
            <a:r>
              <a:rPr lang="zh-CN" altLang="en-US" sz="2000" b="1">
                <a:solidFill>
                  <a:srgbClr val="000000"/>
                </a:solidFill>
                <a:latin typeface="Verdana" pitchFamily="34" charset="0"/>
                <a:ea typeface="SimSun" pitchFamily="2" charset="-122"/>
              </a:rPr>
              <a:t>节</a:t>
            </a:r>
            <a:r>
              <a:rPr lang="en-US" altLang="zh-CN"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宽恕其他人提醒我们神怎样赦免了我们 </a:t>
            </a:r>
            <a:r>
              <a:rPr lang="en-US" altLang="en-US" sz="2000" b="1">
                <a:solidFill>
                  <a:srgbClr val="000000"/>
                </a:solidFill>
                <a:latin typeface="Verdana" pitchFamily="34" charset="0"/>
              </a:rPr>
              <a:t>(19</a:t>
            </a:r>
            <a:r>
              <a:rPr lang="zh-CN" altLang="en-US" sz="2000" b="1">
                <a:solidFill>
                  <a:srgbClr val="000000"/>
                </a:solidFill>
                <a:latin typeface="Verdana" pitchFamily="34" charset="0"/>
                <a:ea typeface="SimSun" pitchFamily="2" charset="-122"/>
              </a:rPr>
              <a:t>下</a:t>
            </a:r>
            <a:r>
              <a:rPr lang="en-US" altLang="ja-JP" sz="2000" b="1">
                <a:solidFill>
                  <a:srgbClr val="000000"/>
                </a:solidFill>
                <a:latin typeface="Verdana" pitchFamily="34" charset="0"/>
              </a:rPr>
              <a:t>)</a:t>
            </a:r>
            <a:r>
              <a:rPr lang="en-US" altLang="zh-CN" sz="2000" b="1">
                <a:solidFill>
                  <a:srgbClr val="000000"/>
                </a:solidFill>
                <a:latin typeface="Verdana" pitchFamily="34" charset="0"/>
              </a:rPr>
              <a:t>.</a:t>
            </a:r>
            <a:endParaRPr lang="en-US" altLang="ja-JP" sz="2000" b="1">
              <a:solidFill>
                <a:srgbClr val="000000"/>
              </a:solidFill>
              <a:latin typeface="Verdana" pitchFamily="34" charset="0"/>
            </a:endParaRPr>
          </a:p>
          <a:p>
            <a:pPr eaLnBrk="1" hangingPunct="1">
              <a:buFontTx/>
              <a:buChar char="•"/>
            </a:pPr>
            <a:endParaRPr lang="en-US" altLang="en-US" sz="1800" b="1">
              <a:solidFill>
                <a:srgbClr val="000000"/>
              </a:solidFill>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9" name="Rectangle 5"/>
          <p:cNvSpPr>
            <a:spLocks noGrp="1" noChangeArrowheads="1"/>
          </p:cNvSpPr>
          <p:nvPr>
            <p:ph type="title"/>
          </p:nvPr>
        </p:nvSpPr>
        <p:spPr>
          <a:xfrm>
            <a:off x="76200" y="76200"/>
            <a:ext cx="8229600" cy="1143000"/>
          </a:xfrm>
        </p:spPr>
        <p:txBody>
          <a:bodyPr/>
          <a:lstStyle/>
          <a:p>
            <a:pPr eaLnBrk="1" hangingPunct="1"/>
            <a:r>
              <a:rPr lang="en-US" altLang="en-US"/>
              <a:t>. </a:t>
            </a:r>
            <a:r>
              <a:rPr lang="zh-CN" altLang="en-US">
                <a:ea typeface="SimSun" pitchFamily="2" charset="-122"/>
              </a:rPr>
              <a:t>特征</a:t>
            </a:r>
            <a:r>
              <a:rPr lang="zh-CN" altLang="en-US"/>
              <a:t> </a:t>
            </a:r>
            <a:r>
              <a:rPr lang="en-US" altLang="ja-JP"/>
              <a:t>.</a:t>
            </a:r>
            <a:endParaRPr lang="en-US" altLang="en-US"/>
          </a:p>
        </p:txBody>
      </p:sp>
      <p:sp>
        <p:nvSpPr>
          <p:cNvPr id="35846" name="Rectangle 6"/>
          <p:cNvSpPr>
            <a:spLocks noChangeArrowheads="1"/>
          </p:cNvSpPr>
          <p:nvPr/>
        </p:nvSpPr>
        <p:spPr bwMode="auto">
          <a:xfrm>
            <a:off x="1676400" y="5943600"/>
            <a:ext cx="5715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rgbClr val="000000"/>
                </a:solidFill>
                <a:latin typeface="Verdana" pitchFamily="34" charset="0"/>
                <a:ea typeface="SimSun" pitchFamily="2" charset="-122"/>
              </a:rPr>
              <a:t>紫风信花的含义</a:t>
            </a:r>
          </a:p>
          <a:p>
            <a:pPr eaLnBrk="1" hangingPunct="1"/>
            <a:r>
              <a:rPr lang="zh-CN" altLang="en-US" sz="2000" b="1">
                <a:solidFill>
                  <a:srgbClr val="000000"/>
                </a:solidFill>
                <a:latin typeface="Verdana" pitchFamily="34" charset="0"/>
                <a:ea typeface="SimSun" pitchFamily="2" charset="-122"/>
              </a:rPr>
              <a:t>对不起，请原谅我，哀痛</a:t>
            </a:r>
            <a:endParaRPr lang="en-US" altLang="en-US" sz="2000" b="1">
              <a:solidFill>
                <a:srgbClr val="000000"/>
              </a:solidFill>
              <a:latin typeface="Verdana" pitchFamily="34" charset="0"/>
              <a:ea typeface="SimSun" pitchFamily="2" charset="-122"/>
            </a:endParaRPr>
          </a:p>
        </p:txBody>
      </p:sp>
      <p:sp>
        <p:nvSpPr>
          <p:cNvPr id="200711"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latin typeface="Verdana" pitchFamily="34" charset="0"/>
              </a:rPr>
              <a:t>246</a:t>
            </a:r>
          </a:p>
        </p:txBody>
      </p:sp>
    </p:spTree>
    <p:extLst>
      <p:ext uri="{BB962C8B-B14F-4D97-AF65-F5344CB8AC3E}">
        <p14:creationId xmlns:p14="http://schemas.microsoft.com/office/powerpoint/2010/main" val="1050973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2000"/>
                                        <p:tgtEl>
                                          <p:spTgt spid="35846"/>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fade">
                                      <p:cBhvr>
                                        <p:cTn id="10" dur="2000"/>
                                        <p:tgtEl>
                                          <p:spTgt spid="358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35843"/>
                                        </p:tgtEl>
                                        <p:attrNameLst>
                                          <p:attrName>style.visibility</p:attrName>
                                        </p:attrNameLst>
                                      </p:cBhvr>
                                      <p:to>
                                        <p:strVal val="hidden"/>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35844"/>
                                        </p:tgtEl>
                                        <p:attrNameLst>
                                          <p:attrName>style.visibility</p:attrName>
                                        </p:attrNameLst>
                                      </p:cBhvr>
                                      <p:to>
                                        <p:strVal val="visible"/>
                                      </p:to>
                                    </p:set>
                                    <p:animEffect transition="in" filter="fade">
                                      <p:cBhvr>
                                        <p:cTn id="18" dur="2000"/>
                                        <p:tgtEl>
                                          <p:spTgt spid="35844"/>
                                        </p:tgtEl>
                                      </p:cBhvr>
                                    </p:animEffect>
                                  </p:childTnLst>
                                </p:cTn>
                              </p:par>
                              <p:par>
                                <p:cTn id="19" presetID="2" presetClass="exit" presetSubtype="4" fill="hold" grpId="0" nodeType="withEffect">
                                  <p:stCondLst>
                                    <p:cond delay="0"/>
                                  </p:stCondLst>
                                  <p:childTnLst>
                                    <p:anim calcmode="lin" valueType="num">
                                      <p:cBhvr additive="base">
                                        <p:cTn id="20" dur="500"/>
                                        <p:tgtEl>
                                          <p:spTgt spid="35846"/>
                                        </p:tgtEl>
                                        <p:attrNameLst>
                                          <p:attrName>ppt_x</p:attrName>
                                        </p:attrNameLst>
                                      </p:cBhvr>
                                      <p:tavLst>
                                        <p:tav tm="0">
                                          <p:val>
                                            <p:strVal val="ppt_x"/>
                                          </p:val>
                                        </p:tav>
                                        <p:tav tm="100000">
                                          <p:val>
                                            <p:strVal val="ppt_x"/>
                                          </p:val>
                                        </p:tav>
                                      </p:tavLst>
                                    </p:anim>
                                    <p:anim calcmode="lin" valueType="num">
                                      <p:cBhvr additive="base">
                                        <p:cTn id="21" dur="500"/>
                                        <p:tgtEl>
                                          <p:spTgt spid="35846"/>
                                        </p:tgtEl>
                                        <p:attrNameLst>
                                          <p:attrName>ppt_y</p:attrName>
                                        </p:attrNameLst>
                                      </p:cBhvr>
                                      <p:tavLst>
                                        <p:tav tm="0">
                                          <p:val>
                                            <p:strVal val="ppt_y"/>
                                          </p:val>
                                        </p:tav>
                                        <p:tav tm="100000">
                                          <p:val>
                                            <p:strVal val="1+ppt_h/2"/>
                                          </p:val>
                                        </p:tav>
                                      </p:tavLst>
                                    </p:anim>
                                    <p:set>
                                      <p:cBhvr>
                                        <p:cTn id="22" dur="1" fill="hold">
                                          <p:stCondLst>
                                            <p:cond delay="499"/>
                                          </p:stCondLst>
                                        </p:cTn>
                                        <p:tgtEl>
                                          <p:spTgt spid="3584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842">
                                            <p:txEl>
                                              <p:pRg st="1" end="1"/>
                                            </p:txEl>
                                          </p:spTgt>
                                        </p:tgtEl>
                                        <p:attrNameLst>
                                          <p:attrName>style.visibility</p:attrName>
                                        </p:attrNameLst>
                                      </p:cBhvr>
                                      <p:to>
                                        <p:strVal val="visible"/>
                                      </p:to>
                                    </p:set>
                                    <p:anim calcmode="lin" valueType="num">
                                      <p:cBhvr additive="base">
                                        <p:cTn id="27"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35842">
                                            <p:txEl>
                                              <p:pRg st="3" end="3"/>
                                            </p:txEl>
                                          </p:spTgt>
                                        </p:tgtEl>
                                        <p:attrNameLst>
                                          <p:attrName>style.visibility</p:attrName>
                                        </p:attrNameLst>
                                      </p:cBhvr>
                                      <p:to>
                                        <p:strVal val="visible"/>
                                      </p:to>
                                    </p:set>
                                    <p:anim calcmode="lin" valueType="num">
                                      <p:cBhvr additive="base">
                                        <p:cTn id="33"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35842">
                                            <p:txEl>
                                              <p:pRg st="4" end="4"/>
                                            </p:txEl>
                                          </p:spTgt>
                                        </p:tgtEl>
                                        <p:attrNameLst>
                                          <p:attrName>style.visibility</p:attrName>
                                        </p:attrNameLst>
                                      </p:cBhvr>
                                      <p:to>
                                        <p:strVal val="visible"/>
                                      </p:to>
                                    </p:set>
                                    <p:anim calcmode="lin" valueType="num">
                                      <p:cBhvr additive="base">
                                        <p:cTn id="39" dur="500" fill="hold"/>
                                        <p:tgtEl>
                                          <p:spTgt spid="35842">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5842">
                                            <p:txEl>
                                              <p:pRg st="5" end="5"/>
                                            </p:txEl>
                                          </p:spTgt>
                                        </p:tgtEl>
                                        <p:attrNameLst>
                                          <p:attrName>style.visibility</p:attrName>
                                        </p:attrNameLst>
                                      </p:cBhvr>
                                      <p:to>
                                        <p:strVal val="visible"/>
                                      </p:to>
                                    </p:set>
                                    <p:anim calcmode="lin" valueType="num">
                                      <p:cBhvr additive="base">
                                        <p:cTn id="45"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5842">
                                            <p:txEl>
                                              <p:pRg st="6" end="6"/>
                                            </p:txEl>
                                          </p:spTgt>
                                        </p:tgtEl>
                                        <p:attrNameLst>
                                          <p:attrName>style.visibility</p:attrName>
                                        </p:attrNameLst>
                                      </p:cBhvr>
                                      <p:to>
                                        <p:strVal val="visible"/>
                                      </p:to>
                                    </p:set>
                                    <p:anim calcmode="lin" valueType="num">
                                      <p:cBhvr additive="base">
                                        <p:cTn id="51" dur="500" fill="hold"/>
                                        <p:tgtEl>
                                          <p:spTgt spid="35842">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584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35842">
                                            <p:txEl>
                                              <p:pRg st="7" end="7"/>
                                            </p:txEl>
                                          </p:spTgt>
                                        </p:tgtEl>
                                        <p:attrNameLst>
                                          <p:attrName>style.visibility</p:attrName>
                                        </p:attrNameLst>
                                      </p:cBhvr>
                                      <p:to>
                                        <p:strVal val="visible"/>
                                      </p:to>
                                    </p:set>
                                    <p:anim calcmode="lin" valueType="num">
                                      <p:cBhvr additive="base">
                                        <p:cTn id="57"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35842">
                                            <p:txEl>
                                              <p:pRg st="8" end="8"/>
                                            </p:txEl>
                                          </p:spTgt>
                                        </p:tgtEl>
                                        <p:attrNameLst>
                                          <p:attrName>style.visibility</p:attrName>
                                        </p:attrNameLst>
                                      </p:cBhvr>
                                      <p:to>
                                        <p:strVal val="visible"/>
                                      </p:to>
                                    </p:set>
                                    <p:anim calcmode="lin" valueType="num">
                                      <p:cBhvr additive="base">
                                        <p:cTn id="63" dur="500" fill="hold"/>
                                        <p:tgtEl>
                                          <p:spTgt spid="35842">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584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nodeType="clickEffect">
                                  <p:stCondLst>
                                    <p:cond delay="0"/>
                                  </p:stCondLst>
                                  <p:childTnLst>
                                    <p:set>
                                      <p:cBhvr>
                                        <p:cTn id="68" dur="1" fill="hold">
                                          <p:stCondLst>
                                            <p:cond delay="0"/>
                                          </p:stCondLst>
                                        </p:cTn>
                                        <p:tgtEl>
                                          <p:spTgt spid="35842">
                                            <p:txEl>
                                              <p:pRg st="9" end="9"/>
                                            </p:txEl>
                                          </p:spTgt>
                                        </p:tgtEl>
                                        <p:attrNameLst>
                                          <p:attrName>style.visibility</p:attrName>
                                        </p:attrNameLst>
                                      </p:cBhvr>
                                      <p:to>
                                        <p:strVal val="visible"/>
                                      </p:to>
                                    </p:set>
                                    <p:anim calcmode="lin" valueType="num">
                                      <p:cBhvr additive="base">
                                        <p:cTn id="69"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6" grpId="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zh-CN" altLang="en-US" dirty="0">
                <a:solidFill>
                  <a:srgbClr val="FFFFFF"/>
                </a:solidFill>
                <a:latin typeface="Arial"/>
              </a:rPr>
              <a:t>总结声明</a:t>
            </a:r>
            <a:endParaRPr lang="en-US" dirty="0">
              <a:solidFill>
                <a:srgbClr val="FFFFFF"/>
              </a:solidFill>
              <a:latin typeface="Arial"/>
              <a:cs typeface="Arial"/>
            </a:endParaRPr>
          </a:p>
        </p:txBody>
      </p:sp>
      <p:sp>
        <p:nvSpPr>
          <p:cNvPr id="45060" name="Text Box 4"/>
          <p:cNvSpPr txBox="1">
            <a:spLocks noChangeArrowheads="1"/>
          </p:cNvSpPr>
          <p:nvPr/>
        </p:nvSpPr>
        <p:spPr bwMode="auto">
          <a:xfrm>
            <a:off x="152400" y="3962400"/>
            <a:ext cx="8915400" cy="1384995"/>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2800" b="1" dirty="0">
                <a:solidFill>
                  <a:srgbClr val="FFFFFF"/>
                </a:solidFill>
                <a:effectLst>
                  <a:outerShdw blurRad="38100" dist="38100" dir="2700000" algn="tl">
                    <a:srgbClr val="000000"/>
                  </a:outerShdw>
                </a:effectLst>
                <a:latin typeface="Arial"/>
                <a:cs typeface="Arial"/>
              </a:rPr>
              <a:t>保罗要求拥有奴仆者的腓利门饶恕他的逃亡者，但已经悔改过的奴仆欧尼西慕，是由保罗带领信主的以及被送回到腓利门，被接受为基督里的弟兄与教导赦免的功课。</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a:cs typeface="Arial"/>
              </a:rPr>
              <a:t>245</a:t>
            </a:r>
          </a:p>
        </p:txBody>
      </p:sp>
    </p:spTree>
    <p:extLst>
      <p:ext uri="{BB962C8B-B14F-4D97-AF65-F5344CB8AC3E}">
        <p14:creationId xmlns:p14="http://schemas.microsoft.com/office/powerpoint/2010/main" val="17802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6" y="-26988"/>
            <a:ext cx="6181725" cy="1368426"/>
          </a:xfrm>
          <a:solidFill>
            <a:srgbClr val="000514"/>
          </a:solidFill>
        </p:spPr>
        <p:txBody>
          <a:bodyPr/>
          <a:lstStyle/>
          <a:p>
            <a:pPr>
              <a:defRPr/>
            </a:pPr>
            <a:r>
              <a:rPr lang="zh-TW" altLang="en-US" b="1" dirty="0">
                <a:solidFill>
                  <a:srgbClr val="FFFFFF"/>
                </a:solidFill>
                <a:effectLst>
                  <a:outerShdw blurRad="38100" dist="38100" dir="2700000" algn="tl">
                    <a:srgbClr val="000000">
                      <a:alpha val="43137"/>
                    </a:srgbClr>
                  </a:outerShdw>
                </a:effectLst>
              </a:rPr>
              <a:t>基督是否打破社会链？</a:t>
            </a:r>
            <a:endParaRPr lang="en-US" b="1" dirty="0">
              <a:solidFill>
                <a:srgbClr val="FFFFFF"/>
              </a:solidFill>
              <a:effectLst>
                <a:outerShdw blurRad="38100" dist="38100" dir="2700000" algn="tl">
                  <a:srgbClr val="000000">
                    <a:alpha val="43137"/>
                  </a:srgbClr>
                </a:outerShdw>
              </a:effectLst>
            </a:endParaRP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zh-CHT" altLang="en-US" sz="8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rPr>
              <a:t>是</a:t>
            </a:r>
            <a:r>
              <a:rPr lang="en-US" sz="8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rPr>
              <a:t>!</a:t>
            </a:r>
          </a:p>
        </p:txBody>
      </p:sp>
    </p:spTree>
    <p:extLst>
      <p:ext uri="{BB962C8B-B14F-4D97-AF65-F5344CB8AC3E}">
        <p14:creationId xmlns:p14="http://schemas.microsoft.com/office/powerpoint/2010/main" val="1581914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zh-TW" altLang="en-US" sz="4000" b="1" dirty="0">
                <a:solidFill>
                  <a:srgbClr val="FFFFFF"/>
                </a:solidFill>
                <a:effectLst>
                  <a:outerShdw blurRad="38100" dist="38100" dir="2700000" algn="tl">
                    <a:srgbClr val="000000">
                      <a:alpha val="43137"/>
                    </a:srgbClr>
                  </a:outerShdw>
                </a:effectLst>
              </a:rPr>
              <a:t>这封信是否教导奴隶推翻他们的主人？</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120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zh-TW" altLang="en-US" b="1" dirty="0"/>
              <a:t>有条件的宽恕：</a:t>
            </a:r>
            <a:endParaRPr lang="en-US" b="1" dirty="0"/>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a.</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 “如果</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我会原谅你的。”</a:t>
            </a: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AutoNum type="alphaLcPeriod" startAt="2"/>
              <a:tabLst/>
              <a:defRPr/>
            </a:pP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“我会原谅 </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 </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但我永远不会忘记</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c.	</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“我原谅你，但不要指望我改变</a:t>
            </a:r>
            <a:r>
              <a:rPr kumimoji="0" lang="zh-TW" altLang="en-US" sz="3600" b="1" i="0" u="none" strike="noStrike" kern="1200" cap="none" spc="0" normalizeH="0" baseline="0" noProof="0" dirty="0">
                <a:ln>
                  <a:noFill/>
                </a:ln>
                <a:solidFill>
                  <a:srgbClr val="0000FF"/>
                </a:solidFill>
                <a:effectLst/>
                <a:uLnTx/>
                <a:uFillTx/>
                <a:latin typeface="Arial"/>
                <a:ea typeface="ヒラギノ角ゴ Pro W3"/>
              </a:rPr>
              <a:t>态度</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p:txBody>
      </p:sp>
    </p:spTree>
    <p:extLst>
      <p:ext uri="{BB962C8B-B14F-4D97-AF65-F5344CB8AC3E}">
        <p14:creationId xmlns:p14="http://schemas.microsoft.com/office/powerpoint/2010/main" val="40735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77813"/>
            <a:ext cx="9144000" cy="846931"/>
          </a:xfrm>
          <a:noFill/>
        </p:spPr>
        <p:txBody>
          <a:bodyPr/>
          <a:lstStyle/>
          <a:p>
            <a:pPr eaLnBrk="1" hangingPunct="1"/>
            <a:r>
              <a:rPr lang="zh-CN" altLang="en-US" b="1" dirty="0">
                <a:latin typeface="Verdana" charset="0"/>
              </a:rPr>
              <a:t>传统的应用</a:t>
            </a:r>
            <a:endParaRPr lang="en-US" b="1" dirty="0">
              <a:latin typeface="Verdana" charset="0"/>
            </a:endParaRP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zh-CN" altLang="en-US" sz="3200" dirty="0">
                <a:solidFill>
                  <a:srgbClr val="FFFFFF"/>
                </a:solidFill>
                <a:latin typeface="Eras Demi ITC" charset="0"/>
                <a:ea typeface="宋体" charset="0"/>
                <a:cs typeface="宋体" charset="0"/>
              </a:rPr>
              <a:t>他教导奴仆对主人</a:t>
            </a:r>
          </a:p>
          <a:p>
            <a:pPr lvl="1" algn="ctr" eaLnBrk="1" hangingPunct="1"/>
            <a:r>
              <a:rPr lang="zh-CN" altLang="en-US" sz="3200" dirty="0">
                <a:solidFill>
                  <a:srgbClr val="FFFFFF"/>
                </a:solidFill>
                <a:latin typeface="Eras Demi ITC" charset="0"/>
                <a:ea typeface="宋体" charset="0"/>
                <a:cs typeface="宋体" charset="0"/>
              </a:rPr>
              <a:t>的本分以及</a:t>
            </a:r>
          </a:p>
          <a:p>
            <a:pPr lvl="1" algn="ctr" eaLnBrk="1" hangingPunct="1"/>
            <a:r>
              <a:rPr lang="zh-CN" altLang="en-US" sz="3200" dirty="0">
                <a:solidFill>
                  <a:srgbClr val="FFFFFF"/>
                </a:solidFill>
                <a:latin typeface="Eras Demi ITC" charset="0"/>
                <a:ea typeface="宋体" charset="0"/>
                <a:cs typeface="宋体" charset="0"/>
              </a:rPr>
              <a:t>主任对仆人的本分。</a:t>
            </a:r>
          </a:p>
          <a:p>
            <a:pPr lvl="1" algn="ctr" eaLnBrk="1" hangingPunct="1"/>
            <a:r>
              <a:rPr lang="en-US" altLang="zh-CN" sz="2000" dirty="0">
                <a:solidFill>
                  <a:srgbClr val="FFFFFF"/>
                </a:solidFill>
                <a:latin typeface="Franklin Gothic Book" charset="0"/>
                <a:ea typeface="宋体" charset="0"/>
                <a:cs typeface="宋体" charset="0"/>
              </a:rPr>
              <a:t> </a:t>
            </a:r>
            <a:endParaRPr lang="en-US" sz="2000" dirty="0">
              <a:solidFill>
                <a:srgbClr val="FFFFFF"/>
              </a:solidFill>
              <a:latin typeface="Franklin Gothic Book" charset="0"/>
              <a:ea typeface="宋体" charset="0"/>
              <a:cs typeface="宋体"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zh-CN" altLang="en-US" sz="3200" b="1" dirty="0">
                <a:solidFill>
                  <a:srgbClr val="000000"/>
                </a:solidFill>
                <a:latin typeface="Franklin Gothic Demi" charset="0"/>
                <a:ea typeface="ＭＳ Ｐゴシック" charset="0"/>
                <a:cs typeface="Arial" charset="0"/>
              </a:rPr>
              <a:t>传统看法</a:t>
            </a:r>
          </a:p>
        </p:txBody>
      </p:sp>
    </p:spTree>
    <p:extLst>
      <p:ext uri="{BB962C8B-B14F-4D97-AF65-F5344CB8AC3E}">
        <p14:creationId xmlns:p14="http://schemas.microsoft.com/office/powerpoint/2010/main" val="19118300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8"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zh-CN" altLang="en-US" b="1" dirty="0">
                <a:cs typeface="Arial"/>
              </a:rPr>
              <a:t>较现代的看法</a:t>
            </a:r>
            <a:endParaRPr lang="en-US" b="1" dirty="0">
              <a:latin typeface="Arial"/>
              <a:cs typeface="Arial"/>
            </a:endParaRP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zh-CN" altLang="en-US" sz="4000" b="1" dirty="0">
                <a:solidFill>
                  <a:srgbClr val="000000"/>
                </a:solidFill>
                <a:latin typeface="Arial"/>
                <a:ea typeface="宋体" charset="0"/>
                <a:cs typeface="Arial"/>
              </a:rPr>
              <a:t>毁坏奴仆制</a:t>
            </a: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a:ea typeface="宋体" charset="0"/>
                <a:cs typeface="Arial"/>
              </a:endParaRPr>
            </a:p>
          </p:txBody>
        </p:sp>
        <p:sp>
          <p:nvSpPr>
            <p:cNvPr id="3" name="TextBox 2"/>
            <p:cNvSpPr txBox="1"/>
            <p:nvPr/>
          </p:nvSpPr>
          <p:spPr>
            <a:xfrm>
              <a:off x="1997724" y="3933056"/>
              <a:ext cx="6678732" cy="954107"/>
            </a:xfrm>
            <a:prstGeom prst="rect">
              <a:avLst/>
            </a:prstGeom>
            <a:noFill/>
          </p:spPr>
          <p:txBody>
            <a:bodyPr wrap="square" rtlCol="0">
              <a:spAutoFit/>
            </a:bodyPr>
            <a:lstStyle/>
            <a:p>
              <a:pPr algn="ctr" eaLnBrk="1" hangingPunct="1"/>
              <a:r>
                <a:rPr lang="zh-CN" altLang="en-US" sz="2800" b="1" dirty="0">
                  <a:solidFill>
                    <a:srgbClr val="FFFFFF"/>
                  </a:solidFill>
                  <a:latin typeface="Arial"/>
                  <a:ea typeface="宋体" charset="0"/>
                  <a:cs typeface="Arial"/>
                </a:rPr>
                <a:t>这里的奴仆制教导与</a:t>
              </a:r>
            </a:p>
            <a:p>
              <a:pPr algn="ctr" eaLnBrk="1" hangingPunct="1"/>
              <a:r>
                <a:rPr lang="zh-CN" altLang="en-US" sz="2800" b="1" dirty="0">
                  <a:solidFill>
                    <a:srgbClr val="FFFFFF"/>
                  </a:solidFill>
                  <a:latin typeface="Arial"/>
                  <a:ea typeface="宋体" charset="0"/>
                  <a:cs typeface="Arial"/>
                </a:rPr>
                <a:t>保罗在其他书信的教导不一致</a:t>
              </a:r>
            </a:p>
          </p:txBody>
        </p:sp>
      </p:grpSp>
    </p:spTree>
    <p:extLst>
      <p:ext uri="{BB962C8B-B14F-4D97-AF65-F5344CB8AC3E}">
        <p14:creationId xmlns:p14="http://schemas.microsoft.com/office/powerpoint/2010/main" val="3272199866"/>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6408712" cy="3581400"/>
          </a:xfrm>
          <a:prstGeom prst="rect">
            <a:avLst/>
          </a:prstGeom>
          <a:noFill/>
          <a:ln w="9525">
            <a:noFill/>
            <a:miter lim="800000"/>
            <a:headEnd/>
            <a:tailEnd/>
          </a:ln>
        </p:spPr>
        <p:txBody>
          <a:bodyPr wrap="none" anchor="ctr"/>
          <a:lstStyle/>
          <a:p>
            <a:pPr eaLnBrk="1" hangingPunct="1"/>
            <a:r>
              <a:rPr lang="zh-CN" altLang="en-US" b="1" dirty="0">
                <a:solidFill>
                  <a:srgbClr val="000000"/>
                </a:solidFill>
                <a:latin typeface="Verdana" charset="0"/>
                <a:ea typeface="ＭＳ Ｐゴシック" charset="0"/>
                <a:cs typeface="Arial" charset="0"/>
              </a:rPr>
              <a:t>保罗对仆人的劝勉</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弗六</a:t>
            </a:r>
            <a:r>
              <a:rPr lang="en-US" altLang="zh-CN" b="1" dirty="0">
                <a:solidFill>
                  <a:srgbClr val="000000"/>
                </a:solidFill>
                <a:latin typeface="Verdana" charset="0"/>
                <a:ea typeface="ＭＳ Ｐゴシック" charset="0"/>
                <a:cs typeface="Arial" charset="0"/>
              </a:rPr>
              <a:t>5-8   </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西三</a:t>
            </a:r>
            <a:r>
              <a:rPr lang="en-US" altLang="zh-CN" b="1" dirty="0">
                <a:solidFill>
                  <a:srgbClr val="000000"/>
                </a:solidFill>
                <a:latin typeface="Verdana" charset="0"/>
                <a:ea typeface="ＭＳ Ｐゴシック" charset="0"/>
                <a:cs typeface="Arial" charset="0"/>
              </a:rPr>
              <a:t>22-25</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提前六</a:t>
            </a:r>
            <a:r>
              <a:rPr lang="en-US" altLang="zh-CN" b="1" dirty="0">
                <a:solidFill>
                  <a:srgbClr val="000000"/>
                </a:solidFill>
                <a:latin typeface="Verdana" charset="0"/>
                <a:ea typeface="ＭＳ Ｐゴシック" charset="0"/>
                <a:cs typeface="Arial" charset="0"/>
              </a:rPr>
              <a:t>1-2</a:t>
            </a:r>
          </a:p>
          <a:p>
            <a:pPr eaLnBrk="1" hangingPunct="1"/>
            <a:endParaRPr lang="en-US" altLang="zh-CN" b="1" dirty="0">
              <a:solidFill>
                <a:srgbClr val="000000"/>
              </a:solidFill>
              <a:latin typeface="Verdana" charset="0"/>
              <a:ea typeface="ＭＳ Ｐゴシック" charset="0"/>
              <a:cs typeface="Arial" charset="0"/>
            </a:endParaRPr>
          </a:p>
          <a:p>
            <a:pPr eaLnBrk="1" hangingPunct="1"/>
            <a:r>
              <a:rPr lang="zh-CN" altLang="en-US" b="1" dirty="0">
                <a:solidFill>
                  <a:srgbClr val="000000"/>
                </a:solidFill>
                <a:latin typeface="Verdana" charset="0"/>
                <a:ea typeface="ＭＳ Ｐゴシック" charset="0"/>
                <a:cs typeface="Arial" charset="0"/>
              </a:rPr>
              <a:t>保罗对奴仆拥有者的忠告</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弗六</a:t>
            </a:r>
            <a:r>
              <a:rPr lang="en-US" altLang="zh-CN" b="1" dirty="0">
                <a:solidFill>
                  <a:srgbClr val="000000"/>
                </a:solidFill>
                <a:latin typeface="Verdana" charset="0"/>
                <a:ea typeface="ＭＳ Ｐゴシック" charset="0"/>
                <a:cs typeface="Arial" charset="0"/>
              </a:rPr>
              <a:t>19</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西四</a:t>
            </a:r>
            <a:r>
              <a:rPr lang="en-US" altLang="zh-CN" b="1" dirty="0">
                <a:solidFill>
                  <a:srgbClr val="000000"/>
                </a:solidFill>
                <a:latin typeface="Verdana" charset="0"/>
                <a:ea typeface="ＭＳ Ｐゴシック" charset="0"/>
                <a:cs typeface="Arial" charset="0"/>
              </a:rPr>
              <a:t>1</a:t>
            </a:r>
          </a:p>
        </p:txBody>
      </p:sp>
      <p:sp>
        <p:nvSpPr>
          <p:cNvPr id="38916" name="Rectangle 4"/>
          <p:cNvSpPr>
            <a:spLocks noChangeArrowheads="1"/>
          </p:cNvSpPr>
          <p:nvPr/>
        </p:nvSpPr>
        <p:spPr bwMode="auto">
          <a:xfrm>
            <a:off x="3419872" y="2492896"/>
            <a:ext cx="4752528" cy="1296144"/>
          </a:xfrm>
          <a:prstGeom prst="rect">
            <a:avLst/>
          </a:prstGeom>
          <a:noFill/>
          <a:ln w="9525">
            <a:noFill/>
            <a:miter lim="800000"/>
            <a:headEnd/>
            <a:tailEnd/>
          </a:ln>
        </p:spPr>
        <p:txBody>
          <a:bodyPr wrap="none" anchor="ctr"/>
          <a:lstStyle/>
          <a:p>
            <a:pPr eaLnBrk="1" hangingPunct="1"/>
            <a:r>
              <a:rPr lang="zh-CN" altLang="en-US" b="1" dirty="0">
                <a:solidFill>
                  <a:srgbClr val="000000"/>
                </a:solidFill>
                <a:latin typeface="Verdana" charset="0"/>
                <a:ea typeface="ＭＳ Ｐゴシック" charset="0"/>
                <a:cs typeface="Arial" charset="0"/>
              </a:rPr>
              <a:t>彼得对奴仆制的忠告</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彼前二</a:t>
            </a:r>
            <a:r>
              <a:rPr lang="en-US" altLang="zh-CN" b="1" dirty="0">
                <a:solidFill>
                  <a:srgbClr val="000000"/>
                </a:solidFill>
                <a:latin typeface="Verdana" charset="0"/>
                <a:ea typeface="ＭＳ Ｐゴシック" charset="0"/>
                <a:cs typeface="Arial" charset="0"/>
              </a:rPr>
              <a:t>18-25</a:t>
            </a: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zh-CN" altLang="en-US" b="1" dirty="0">
                <a:solidFill>
                  <a:srgbClr val="000000"/>
                </a:solidFill>
                <a:latin typeface="Verdana" charset="0"/>
              </a:rPr>
              <a:t>特征</a:t>
            </a:r>
            <a:endParaRPr lang="en-US" b="1" dirty="0">
              <a:solidFill>
                <a:srgbClr val="000000"/>
              </a:solidFill>
              <a:latin typeface="Verdana" charset="0"/>
            </a:endParaRPr>
          </a:p>
        </p:txBody>
      </p:sp>
      <p:sp>
        <p:nvSpPr>
          <p:cNvPr id="2" name="TextBox 1"/>
          <p:cNvSpPr txBox="1"/>
          <p:nvPr/>
        </p:nvSpPr>
        <p:spPr>
          <a:xfrm>
            <a:off x="3203848" y="1052736"/>
            <a:ext cx="4658218" cy="1200329"/>
          </a:xfrm>
          <a:prstGeom prst="rect">
            <a:avLst/>
          </a:prstGeom>
          <a:noFill/>
        </p:spPr>
        <p:txBody>
          <a:bodyPr wrap="square" rtlCol="0">
            <a:spAutoFit/>
          </a:bodyPr>
          <a:lstStyle/>
          <a:p>
            <a:pPr algn="ctr" eaLnBrk="1" hangingPunct="1"/>
            <a:r>
              <a:rPr lang="zh-CN" altLang="en-US" b="1" dirty="0">
                <a:solidFill>
                  <a:srgbClr val="000000"/>
                </a:solidFill>
                <a:latin typeface="Verdana" charset="0"/>
                <a:ea typeface="ＭＳ Ｐゴシック" charset="0"/>
                <a:cs typeface="Arial" charset="0"/>
              </a:rPr>
              <a:t>保罗与其他新约作者</a:t>
            </a:r>
            <a:endParaRPr lang="en-US" altLang="zh-CN" b="1" dirty="0">
              <a:solidFill>
                <a:srgbClr val="000000"/>
              </a:solidFill>
              <a:latin typeface="Verdana" charset="0"/>
              <a:ea typeface="ＭＳ Ｐゴシック" charset="0"/>
              <a:cs typeface="Arial" charset="0"/>
            </a:endParaRPr>
          </a:p>
          <a:p>
            <a:pPr algn="ctr" eaLnBrk="1" hangingPunct="1"/>
            <a:r>
              <a:rPr lang="zh-CN" altLang="en-US" b="1" dirty="0">
                <a:solidFill>
                  <a:srgbClr val="000000"/>
                </a:solidFill>
                <a:latin typeface="Verdana" charset="0"/>
                <a:ea typeface="ＭＳ Ｐゴシック" charset="0"/>
                <a:cs typeface="Arial" charset="0"/>
              </a:rPr>
              <a:t>认同奴仆与主人</a:t>
            </a:r>
          </a:p>
          <a:p>
            <a:pPr algn="ctr" eaLnBrk="1" hangingPunct="1"/>
            <a:r>
              <a:rPr lang="zh-CN" altLang="en-US" b="1" dirty="0">
                <a:solidFill>
                  <a:srgbClr val="000000"/>
                </a:solidFill>
                <a:latin typeface="Verdana" charset="0"/>
                <a:ea typeface="ＭＳ Ｐゴシック" charset="0"/>
                <a:cs typeface="Arial" charset="0"/>
              </a:rPr>
              <a:t>关系的存在。</a:t>
            </a:r>
          </a:p>
        </p:txBody>
      </p:sp>
    </p:spTree>
    <p:extLst>
      <p:ext uri="{BB962C8B-B14F-4D97-AF65-F5344CB8AC3E}">
        <p14:creationId xmlns:p14="http://schemas.microsoft.com/office/powerpoint/2010/main" val="216324247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76200"/>
            <a:ext cx="8229600" cy="1143000"/>
          </a:xfrm>
        </p:spPr>
        <p:txBody>
          <a:bodyPr/>
          <a:lstStyle/>
          <a:p>
            <a:pPr algn="l" eaLnBrk="1" hangingPunct="1"/>
            <a:r>
              <a:rPr lang="en-US" dirty="0">
                <a:solidFill>
                  <a:schemeClr val="bg1"/>
                </a:solidFill>
                <a:latin typeface="Verdana" charset="0"/>
              </a:rPr>
              <a:t>. </a:t>
            </a:r>
            <a:r>
              <a:rPr lang="zh-CN" altLang="en-US" dirty="0">
                <a:solidFill>
                  <a:schemeClr val="bg1"/>
                </a:solidFill>
                <a:latin typeface="Verdana" charset="0"/>
              </a:rPr>
              <a:t>特征</a:t>
            </a:r>
            <a:r>
              <a:rPr lang="en-US" dirty="0">
                <a:solidFill>
                  <a:schemeClr val="bg1"/>
                </a:solidFill>
                <a:latin typeface="Verdana" charset="0"/>
              </a:rPr>
              <a:t> .</a:t>
            </a: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solidFill>
                <a:srgbClr val="000000"/>
              </a:solidFill>
              <a:latin typeface="Arial" charset="0"/>
              <a:ea typeface="ＭＳ Ｐゴシック" charset="0"/>
            </a:endParaRPr>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solidFill>
                <a:srgbClr val="000000"/>
              </a:solidFill>
              <a:latin typeface="Arial" charset="0"/>
              <a:ea typeface="ＭＳ Ｐゴシック" charset="0"/>
            </a:endParaRPr>
          </a:p>
        </p:txBody>
      </p:sp>
      <p:sp>
        <p:nvSpPr>
          <p:cNvPr id="39944" name="Rectangle 8"/>
          <p:cNvSpPr>
            <a:spLocks noChangeArrowheads="1"/>
          </p:cNvSpPr>
          <p:nvPr/>
        </p:nvSpPr>
        <p:spPr bwMode="auto">
          <a:xfrm>
            <a:off x="179512" y="1628800"/>
            <a:ext cx="8964488" cy="267765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zh-CN" altLang="en-US" b="1" dirty="0">
                <a:solidFill>
                  <a:srgbClr val="FFFFFF"/>
                </a:solidFill>
                <a:latin typeface="Arial" charset="0"/>
                <a:ea typeface="Arial" charset="0"/>
              </a:rPr>
              <a:t>基督徒必显示爱为他们关系的依据：</a:t>
            </a:r>
          </a:p>
          <a:p>
            <a:pPr eaLnBrk="1" hangingPunct="1"/>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无论对方是基督徒身份或否。 </a:t>
            </a:r>
          </a:p>
          <a:p>
            <a:pPr marL="342900" indent="-342900" eaLnBrk="1" hangingPunct="1">
              <a:buFont typeface="Wingdings" panose="05000000000000000000" pitchFamily="2" charset="2"/>
              <a:buChar char="ü"/>
            </a:pPr>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在教会里，所有信徒是上帝的儿女，因此是彼此的弟兄姐妹。</a:t>
            </a:r>
          </a:p>
          <a:p>
            <a:pPr marL="342900" indent="-342900" eaLnBrk="1" hangingPunct="1">
              <a:buFont typeface="Wingdings" panose="05000000000000000000" pitchFamily="2" charset="2"/>
              <a:buChar char="ü"/>
            </a:pPr>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这奴仆从当奴仆被抬高为‘多过于奴仆’ </a:t>
            </a:r>
            <a:r>
              <a:rPr lang="en-US" altLang="zh-CN" b="1" dirty="0">
                <a:solidFill>
                  <a:srgbClr val="FFFFFF"/>
                </a:solidFill>
                <a:latin typeface="Arial" charset="0"/>
                <a:ea typeface="Arial" charset="0"/>
              </a:rPr>
              <a:t>– </a:t>
            </a:r>
            <a:r>
              <a:rPr lang="zh-CN" altLang="en-US" b="1" dirty="0">
                <a:solidFill>
                  <a:srgbClr val="FFFFFF"/>
                </a:solidFill>
                <a:latin typeface="Arial" charset="0"/>
                <a:ea typeface="Arial" charset="0"/>
              </a:rPr>
              <a:t>一位被爱的弟兄。</a:t>
            </a:r>
          </a:p>
        </p:txBody>
      </p:sp>
    </p:spTree>
    <p:extLst>
      <p:ext uri="{BB962C8B-B14F-4D97-AF65-F5344CB8AC3E}">
        <p14:creationId xmlns:p14="http://schemas.microsoft.com/office/powerpoint/2010/main" val="4287068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944"/>
                                        </p:tgtEl>
                                        <p:attrNameLst>
                                          <p:attrName>style.visibility</p:attrName>
                                        </p:attrNameLst>
                                      </p:cBhvr>
                                      <p:to>
                                        <p:strVal val="visible"/>
                                      </p:to>
                                    </p:set>
                                    <p:anim calcmode="lin" valueType="num">
                                      <p:cBhvr>
                                        <p:cTn id="37" dur="500" fill="hold"/>
                                        <p:tgtEl>
                                          <p:spTgt spid="39944"/>
                                        </p:tgtEl>
                                        <p:attrNameLst>
                                          <p:attrName>ppt_w</p:attrName>
                                        </p:attrNameLst>
                                      </p:cBhvr>
                                      <p:tavLst>
                                        <p:tav tm="0">
                                          <p:val>
                                            <p:fltVal val="0"/>
                                          </p:val>
                                        </p:tav>
                                        <p:tav tm="100000">
                                          <p:val>
                                            <p:strVal val="#ppt_w"/>
                                          </p:val>
                                        </p:tav>
                                      </p:tavLst>
                                    </p:anim>
                                    <p:anim calcmode="lin" valueType="num">
                                      <p:cBhvr>
                                        <p:cTn id="38" dur="500" fill="hold"/>
                                        <p:tgtEl>
                                          <p:spTgt spid="399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229600" cy="1143000"/>
          </a:xfrm>
        </p:spPr>
        <p:txBody>
          <a:bodyPr/>
          <a:lstStyle/>
          <a:p>
            <a:pPr eaLnBrk="1" hangingPunct="1"/>
            <a:r>
              <a:rPr lang="en-US" dirty="0">
                <a:latin typeface="Verdana" charset="0"/>
              </a:rPr>
              <a:t>. </a:t>
            </a:r>
            <a:r>
              <a:rPr lang="zh-CN" altLang="en-US" dirty="0">
                <a:latin typeface="Verdana" charset="0"/>
              </a:rPr>
              <a:t>钥词</a:t>
            </a:r>
            <a:r>
              <a:rPr lang="en-US" dirty="0">
                <a:latin typeface="Verdana" charset="0"/>
              </a:rPr>
              <a:t>.</a:t>
            </a:r>
          </a:p>
        </p:txBody>
      </p:sp>
      <p:sp>
        <p:nvSpPr>
          <p:cNvPr id="40963" name="Text Box 3"/>
          <p:cNvSpPr txBox="1">
            <a:spLocks noChangeArrowheads="1"/>
          </p:cNvSpPr>
          <p:nvPr/>
        </p:nvSpPr>
        <p:spPr bwMode="auto">
          <a:xfrm>
            <a:off x="2035175" y="2819400"/>
            <a:ext cx="5122863"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000000"/>
                </a:solidFill>
                <a:cs typeface="Arial" charset="0"/>
              </a:rPr>
              <a:t>Forgiveness</a:t>
            </a:r>
          </a:p>
        </p:txBody>
      </p:sp>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25600"/>
            <a:ext cx="5334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3962400" y="5562600"/>
            <a:ext cx="2037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zh-CN" altLang="en-US" sz="3600" b="1" dirty="0">
                <a:solidFill>
                  <a:srgbClr val="000000"/>
                </a:solidFill>
                <a:latin typeface="Verdana" charset="0"/>
                <a:ea typeface="ＭＳ Ｐゴシック" charset="0"/>
              </a:rPr>
              <a:t>紫风信花</a:t>
            </a:r>
          </a:p>
        </p:txBody>
      </p:sp>
      <p:sp>
        <p:nvSpPr>
          <p:cNvPr id="17613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3394552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209922" name="Group 2"/>
          <p:cNvGrpSpPr>
            <a:grpSpLocks/>
          </p:cNvGrpSpPr>
          <p:nvPr/>
        </p:nvGrpSpPr>
        <p:grpSpPr bwMode="auto">
          <a:xfrm>
            <a:off x="76200" y="838200"/>
            <a:ext cx="8991600" cy="6019800"/>
            <a:chOff x="-70" y="-270"/>
            <a:chExt cx="4390" cy="4861"/>
          </a:xfrm>
        </p:grpSpPr>
        <p:grpSp>
          <p:nvGrpSpPr>
            <p:cNvPr id="209996" name="Group 3"/>
            <p:cNvGrpSpPr>
              <a:grpSpLocks/>
            </p:cNvGrpSpPr>
            <p:nvPr/>
          </p:nvGrpSpPr>
          <p:grpSpPr bwMode="auto">
            <a:xfrm>
              <a:off x="-70" y="-270"/>
              <a:ext cx="4389" cy="653"/>
              <a:chOff x="0" y="0"/>
              <a:chExt cx="4389" cy="653"/>
            </a:xfrm>
          </p:grpSpPr>
          <p:sp>
            <p:nvSpPr>
              <p:cNvPr id="43012" name="Rectangle 4"/>
              <p:cNvSpPr>
                <a:spLocks noChangeArrowheads="1"/>
              </p:cNvSpPr>
              <p:nvPr/>
            </p:nvSpPr>
            <p:spPr bwMode="auto">
              <a:xfrm>
                <a:off x="32" y="0"/>
                <a:ext cx="4326" cy="65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Forgive Others and Seek Forgiveness</a:t>
                </a:r>
                <a:endParaRPr lang="en-US" altLang="zh-CN">
                  <a:solidFill>
                    <a:srgbClr val="FFFFFF"/>
                  </a:solidFill>
                  <a:ea typeface="SimSun" pitchFamily="2" charset="-122"/>
                </a:endParaRPr>
              </a:p>
            </p:txBody>
          </p:sp>
          <p:sp>
            <p:nvSpPr>
              <p:cNvPr id="43013" name="Rectangle 5"/>
              <p:cNvSpPr>
                <a:spLocks noChangeArrowheads="1"/>
              </p:cNvSpPr>
              <p:nvPr/>
            </p:nvSpPr>
            <p:spPr bwMode="auto">
              <a:xfrm>
                <a:off x="0" y="0"/>
                <a:ext cx="4389" cy="65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7" name="Group 6"/>
            <p:cNvGrpSpPr>
              <a:grpSpLocks/>
            </p:cNvGrpSpPr>
            <p:nvPr/>
          </p:nvGrpSpPr>
          <p:grpSpPr bwMode="auto">
            <a:xfrm>
              <a:off x="-70" y="383"/>
              <a:ext cx="916" cy="827"/>
              <a:chOff x="0" y="653"/>
              <a:chExt cx="916" cy="827"/>
            </a:xfrm>
          </p:grpSpPr>
          <p:sp>
            <p:nvSpPr>
              <p:cNvPr id="43015" name="Rectangle 7"/>
              <p:cNvSpPr>
                <a:spLocks noChangeArrowheads="1"/>
              </p:cNvSpPr>
              <p:nvPr/>
            </p:nvSpPr>
            <p:spPr bwMode="auto">
              <a:xfrm>
                <a:off x="32" y="650"/>
                <a:ext cx="8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Greeting</a:t>
                </a:r>
                <a:endParaRPr lang="en-US" altLang="zh-CN">
                  <a:solidFill>
                    <a:srgbClr val="FFFFFF"/>
                  </a:solidFill>
                  <a:ea typeface="SimSun" pitchFamily="2" charset="-122"/>
                </a:endParaRPr>
              </a:p>
              <a:p>
                <a:pPr algn="ctr"/>
                <a:r>
                  <a:rPr lang="en-US" altLang="zh-CN" b="1">
                    <a:solidFill>
                      <a:srgbClr val="FFFFFF"/>
                    </a:solidFill>
                    <a:ea typeface="SimSun" pitchFamily="2" charset="-122"/>
                  </a:rPr>
                  <a:t>1-3</a:t>
                </a:r>
                <a:endParaRPr lang="en-US" altLang="zh-CN">
                  <a:solidFill>
                    <a:srgbClr val="FFFFFF"/>
                  </a:solidFill>
                  <a:ea typeface="SimSun" pitchFamily="2" charset="-122"/>
                </a:endParaRPr>
              </a:p>
            </p:txBody>
          </p:sp>
          <p:sp>
            <p:nvSpPr>
              <p:cNvPr id="43016" name="Rectangle 8"/>
              <p:cNvSpPr>
                <a:spLocks noChangeArrowheads="1"/>
              </p:cNvSpPr>
              <p:nvPr/>
            </p:nvSpPr>
            <p:spPr bwMode="auto">
              <a:xfrm>
                <a:off x="0" y="650"/>
                <a:ext cx="91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8" name="Group 9"/>
            <p:cNvGrpSpPr>
              <a:grpSpLocks/>
            </p:cNvGrpSpPr>
            <p:nvPr/>
          </p:nvGrpSpPr>
          <p:grpSpPr bwMode="auto">
            <a:xfrm>
              <a:off x="846" y="383"/>
              <a:ext cx="956" cy="827"/>
              <a:chOff x="916" y="653"/>
              <a:chExt cx="956" cy="827"/>
            </a:xfrm>
          </p:grpSpPr>
          <p:sp>
            <p:nvSpPr>
              <p:cNvPr id="43018" name="Rectangle 10"/>
              <p:cNvSpPr>
                <a:spLocks noChangeArrowheads="1"/>
              </p:cNvSpPr>
              <p:nvPr/>
            </p:nvSpPr>
            <p:spPr bwMode="auto">
              <a:xfrm>
                <a:off x="948" y="650"/>
                <a:ext cx="892"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300" b="1">
                    <a:solidFill>
                      <a:srgbClr val="FFFFFF"/>
                    </a:solidFill>
                    <a:latin typeface="Arial Narrow" pitchFamily="34" charset="0"/>
                    <a:ea typeface="SimSun" pitchFamily="2" charset="-122"/>
                  </a:rPr>
                  <a:t> Prayer &amp; Commendation</a:t>
                </a:r>
                <a:endParaRPr lang="en-US" altLang="zh-CN" sz="2300">
                  <a:solidFill>
                    <a:srgbClr val="FFFFFF"/>
                  </a:solidFill>
                  <a:latin typeface="Arial Narrow" pitchFamily="34" charset="0"/>
                  <a:ea typeface="SimSun" pitchFamily="2" charset="-122"/>
                </a:endParaRPr>
              </a:p>
              <a:p>
                <a:pPr algn="ctr"/>
                <a:r>
                  <a:rPr lang="en-US" altLang="zh-CN" sz="2300" b="1">
                    <a:solidFill>
                      <a:srgbClr val="FFFFFF"/>
                    </a:solidFill>
                    <a:latin typeface="Arial Narrow" pitchFamily="34" charset="0"/>
                    <a:ea typeface="SimSun" pitchFamily="2" charset="-122"/>
                  </a:rPr>
                  <a:t>4-7</a:t>
                </a:r>
                <a:endParaRPr lang="en-US" altLang="zh-CN" sz="2300">
                  <a:solidFill>
                    <a:srgbClr val="FFFFFF"/>
                  </a:solidFill>
                  <a:latin typeface="Arial Narrow" pitchFamily="34" charset="0"/>
                  <a:ea typeface="SimSun" pitchFamily="2" charset="-122"/>
                </a:endParaRPr>
              </a:p>
            </p:txBody>
          </p:sp>
          <p:sp>
            <p:nvSpPr>
              <p:cNvPr id="43019" name="Rectangle 11"/>
              <p:cNvSpPr>
                <a:spLocks noChangeArrowheads="1"/>
              </p:cNvSpPr>
              <p:nvPr/>
            </p:nvSpPr>
            <p:spPr bwMode="auto">
              <a:xfrm>
                <a:off x="916" y="650"/>
                <a:ext cx="95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9" name="Group 12"/>
            <p:cNvGrpSpPr>
              <a:grpSpLocks/>
            </p:cNvGrpSpPr>
            <p:nvPr/>
          </p:nvGrpSpPr>
          <p:grpSpPr bwMode="auto">
            <a:xfrm>
              <a:off x="1802" y="383"/>
              <a:ext cx="1800" cy="827"/>
              <a:chOff x="1872" y="653"/>
              <a:chExt cx="1800" cy="827"/>
            </a:xfrm>
          </p:grpSpPr>
          <p:sp>
            <p:nvSpPr>
              <p:cNvPr id="43021" name="Rectangle 13"/>
              <p:cNvSpPr>
                <a:spLocks noChangeArrowheads="1"/>
              </p:cNvSpPr>
              <p:nvPr/>
            </p:nvSpPr>
            <p:spPr bwMode="auto">
              <a:xfrm>
                <a:off x="1904" y="650"/>
                <a:ext cx="1738"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Appeal for Onesimus</a:t>
                </a:r>
                <a:endParaRPr lang="en-US" altLang="zh-CN">
                  <a:solidFill>
                    <a:srgbClr val="FFFFFF"/>
                  </a:solidFill>
                  <a:ea typeface="SimSun" pitchFamily="2" charset="-122"/>
                </a:endParaRPr>
              </a:p>
              <a:p>
                <a:pPr algn="ctr"/>
                <a:r>
                  <a:rPr lang="en-US" altLang="zh-CN" b="1">
                    <a:solidFill>
                      <a:srgbClr val="FFFFFF"/>
                    </a:solidFill>
                    <a:ea typeface="SimSun" pitchFamily="2" charset="-122"/>
                  </a:rPr>
                  <a:t>8-21</a:t>
                </a:r>
                <a:endParaRPr lang="en-US" altLang="zh-CN">
                  <a:solidFill>
                    <a:srgbClr val="FFFFFF"/>
                  </a:solidFill>
                  <a:ea typeface="SimSun" pitchFamily="2" charset="-122"/>
                </a:endParaRPr>
              </a:p>
            </p:txBody>
          </p:sp>
          <p:sp>
            <p:nvSpPr>
              <p:cNvPr id="43022" name="Rectangle 14"/>
              <p:cNvSpPr>
                <a:spLocks noChangeArrowheads="1"/>
              </p:cNvSpPr>
              <p:nvPr/>
            </p:nvSpPr>
            <p:spPr bwMode="auto">
              <a:xfrm>
                <a:off x="1872" y="650"/>
                <a:ext cx="1800"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0" name="Group 15"/>
            <p:cNvGrpSpPr>
              <a:grpSpLocks/>
            </p:cNvGrpSpPr>
            <p:nvPr/>
          </p:nvGrpSpPr>
          <p:grpSpPr bwMode="auto">
            <a:xfrm>
              <a:off x="3602" y="383"/>
              <a:ext cx="717" cy="827"/>
              <a:chOff x="3672" y="653"/>
              <a:chExt cx="717" cy="827"/>
            </a:xfrm>
          </p:grpSpPr>
          <p:sp>
            <p:nvSpPr>
              <p:cNvPr id="43024" name="Rectangle 16"/>
              <p:cNvSpPr>
                <a:spLocks noChangeArrowheads="1"/>
              </p:cNvSpPr>
              <p:nvPr/>
            </p:nvSpPr>
            <p:spPr bwMode="auto">
              <a:xfrm>
                <a:off x="3704" y="650"/>
                <a:ext cx="6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FFFFFF"/>
                    </a:solidFill>
                    <a:latin typeface="Arial Narrow" pitchFamily="34" charset="0"/>
                    <a:ea typeface="SimSun" pitchFamily="2" charset="-122"/>
                  </a:rPr>
                  <a:t> Conclusion</a:t>
                </a:r>
                <a:endParaRPr lang="en-US" altLang="zh-CN"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22-25</a:t>
                </a:r>
                <a:endParaRPr lang="en-US" altLang="zh-CN" sz="2200">
                  <a:solidFill>
                    <a:srgbClr val="FFFFFF"/>
                  </a:solidFill>
                  <a:latin typeface="Arial Narrow" pitchFamily="34" charset="0"/>
                  <a:ea typeface="SimSun" pitchFamily="2" charset="-122"/>
                </a:endParaRPr>
              </a:p>
            </p:txBody>
          </p:sp>
          <p:sp>
            <p:nvSpPr>
              <p:cNvPr id="43025" name="Rectangle 17"/>
              <p:cNvSpPr>
                <a:spLocks noChangeArrowheads="1"/>
              </p:cNvSpPr>
              <p:nvPr/>
            </p:nvSpPr>
            <p:spPr bwMode="auto">
              <a:xfrm>
                <a:off x="3672" y="650"/>
                <a:ext cx="717"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1" name="Group 18"/>
            <p:cNvGrpSpPr>
              <a:grpSpLocks/>
            </p:cNvGrpSpPr>
            <p:nvPr/>
          </p:nvGrpSpPr>
          <p:grpSpPr bwMode="auto">
            <a:xfrm>
              <a:off x="-70" y="1210"/>
              <a:ext cx="916" cy="606"/>
              <a:chOff x="0" y="1480"/>
              <a:chExt cx="916" cy="606"/>
            </a:xfrm>
          </p:grpSpPr>
          <p:sp>
            <p:nvSpPr>
              <p:cNvPr id="43027" name="Rectangle 19"/>
              <p:cNvSpPr>
                <a:spLocks noChangeArrowheads="1"/>
              </p:cNvSpPr>
              <p:nvPr/>
            </p:nvSpPr>
            <p:spPr bwMode="auto">
              <a:xfrm>
                <a:off x="32" y="1483"/>
                <a:ext cx="8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Preface</a:t>
                </a:r>
                <a:endParaRPr lang="en-US" altLang="zh-CN">
                  <a:solidFill>
                    <a:srgbClr val="FFFFFF"/>
                  </a:solidFill>
                  <a:ea typeface="SimSun" pitchFamily="2" charset="-122"/>
                </a:endParaRPr>
              </a:p>
            </p:txBody>
          </p:sp>
          <p:sp>
            <p:nvSpPr>
              <p:cNvPr id="43028" name="Rectangle 20"/>
              <p:cNvSpPr>
                <a:spLocks noChangeArrowheads="1"/>
              </p:cNvSpPr>
              <p:nvPr/>
            </p:nvSpPr>
            <p:spPr bwMode="auto">
              <a:xfrm>
                <a:off x="0" y="1483"/>
                <a:ext cx="91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2" name="Group 21"/>
            <p:cNvGrpSpPr>
              <a:grpSpLocks/>
            </p:cNvGrpSpPr>
            <p:nvPr/>
          </p:nvGrpSpPr>
          <p:grpSpPr bwMode="auto">
            <a:xfrm>
              <a:off x="846" y="1210"/>
              <a:ext cx="956" cy="606"/>
              <a:chOff x="916" y="1480"/>
              <a:chExt cx="956" cy="606"/>
            </a:xfrm>
          </p:grpSpPr>
          <p:sp>
            <p:nvSpPr>
              <p:cNvPr id="43030" name="Rectangle 22"/>
              <p:cNvSpPr>
                <a:spLocks noChangeArrowheads="1"/>
              </p:cNvSpPr>
              <p:nvPr/>
            </p:nvSpPr>
            <p:spPr bwMode="auto">
              <a:xfrm>
                <a:off x="948" y="1483"/>
                <a:ext cx="892"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Praise</a:t>
                </a:r>
                <a:endParaRPr lang="en-US" altLang="zh-CN">
                  <a:solidFill>
                    <a:srgbClr val="FFFFFF"/>
                  </a:solidFill>
                  <a:ea typeface="SimSun" pitchFamily="2" charset="-122"/>
                </a:endParaRPr>
              </a:p>
            </p:txBody>
          </p:sp>
          <p:sp>
            <p:nvSpPr>
              <p:cNvPr id="43031" name="Rectangle 23"/>
              <p:cNvSpPr>
                <a:spLocks noChangeArrowheads="1"/>
              </p:cNvSpPr>
              <p:nvPr/>
            </p:nvSpPr>
            <p:spPr bwMode="auto">
              <a:xfrm>
                <a:off x="916" y="1483"/>
                <a:ext cx="95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3" name="Group 24"/>
            <p:cNvGrpSpPr>
              <a:grpSpLocks/>
            </p:cNvGrpSpPr>
            <p:nvPr/>
          </p:nvGrpSpPr>
          <p:grpSpPr bwMode="auto">
            <a:xfrm>
              <a:off x="1802" y="1210"/>
              <a:ext cx="1800" cy="606"/>
              <a:chOff x="1872" y="1480"/>
              <a:chExt cx="1800" cy="606"/>
            </a:xfrm>
          </p:grpSpPr>
          <p:sp>
            <p:nvSpPr>
              <p:cNvPr id="43033" name="Rectangle 25"/>
              <p:cNvSpPr>
                <a:spLocks noChangeArrowheads="1"/>
              </p:cNvSpPr>
              <p:nvPr/>
            </p:nvSpPr>
            <p:spPr bwMode="auto">
              <a:xfrm>
                <a:off x="1904" y="1483"/>
                <a:ext cx="1738"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Petition</a:t>
                </a:r>
                <a:endParaRPr lang="en-US" altLang="zh-CN">
                  <a:solidFill>
                    <a:srgbClr val="FFFFFF"/>
                  </a:solidFill>
                  <a:ea typeface="SimSun" pitchFamily="2" charset="-122"/>
                </a:endParaRPr>
              </a:p>
            </p:txBody>
          </p:sp>
          <p:sp>
            <p:nvSpPr>
              <p:cNvPr id="43034" name="Rectangle 26"/>
              <p:cNvSpPr>
                <a:spLocks noChangeArrowheads="1"/>
              </p:cNvSpPr>
              <p:nvPr/>
            </p:nvSpPr>
            <p:spPr bwMode="auto">
              <a:xfrm>
                <a:off x="1872" y="1483"/>
                <a:ext cx="1800"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4" name="Group 27"/>
            <p:cNvGrpSpPr>
              <a:grpSpLocks/>
            </p:cNvGrpSpPr>
            <p:nvPr/>
          </p:nvGrpSpPr>
          <p:grpSpPr bwMode="auto">
            <a:xfrm>
              <a:off x="3602" y="1210"/>
              <a:ext cx="717" cy="606"/>
              <a:chOff x="3672" y="1480"/>
              <a:chExt cx="717" cy="606"/>
            </a:xfrm>
          </p:grpSpPr>
          <p:sp>
            <p:nvSpPr>
              <p:cNvPr id="43036" name="Rectangle 28"/>
              <p:cNvSpPr>
                <a:spLocks noChangeArrowheads="1"/>
              </p:cNvSpPr>
              <p:nvPr/>
            </p:nvSpPr>
            <p:spPr bwMode="auto">
              <a:xfrm>
                <a:off x="3704" y="1483"/>
                <a:ext cx="6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en-US" altLang="zh-CN" b="1">
                    <a:solidFill>
                      <a:srgbClr val="FFFFFF"/>
                    </a:solidFill>
                    <a:latin typeface="Arial Narrow" pitchFamily="34" charset="0"/>
                    <a:ea typeface="SimSun" pitchFamily="2" charset="-122"/>
                  </a:rPr>
                  <a:t>Postscript</a:t>
                </a:r>
                <a:endParaRPr lang="en-US" altLang="zh-CN">
                  <a:solidFill>
                    <a:srgbClr val="FFFFFF"/>
                  </a:solidFill>
                  <a:latin typeface="Arial Narrow" pitchFamily="34" charset="0"/>
                  <a:ea typeface="SimSun" pitchFamily="2" charset="-122"/>
                </a:endParaRPr>
              </a:p>
            </p:txBody>
          </p:sp>
          <p:sp>
            <p:nvSpPr>
              <p:cNvPr id="43037" name="Rectangle 29"/>
              <p:cNvSpPr>
                <a:spLocks noChangeArrowheads="1"/>
              </p:cNvSpPr>
              <p:nvPr/>
            </p:nvSpPr>
            <p:spPr bwMode="auto">
              <a:xfrm>
                <a:off x="3672" y="1483"/>
                <a:ext cx="717"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5" name="Group 30"/>
            <p:cNvGrpSpPr>
              <a:grpSpLocks/>
            </p:cNvGrpSpPr>
            <p:nvPr/>
          </p:nvGrpSpPr>
          <p:grpSpPr bwMode="auto">
            <a:xfrm>
              <a:off x="-70" y="1816"/>
              <a:ext cx="916" cy="712"/>
              <a:chOff x="0" y="2086"/>
              <a:chExt cx="916" cy="712"/>
            </a:xfrm>
          </p:grpSpPr>
          <p:sp>
            <p:nvSpPr>
              <p:cNvPr id="43039" name="Rectangle 31"/>
              <p:cNvSpPr>
                <a:spLocks noChangeArrowheads="1"/>
              </p:cNvSpPr>
              <p:nvPr/>
            </p:nvSpPr>
            <p:spPr bwMode="auto">
              <a:xfrm>
                <a:off x="32" y="2086"/>
                <a:ext cx="8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People</a:t>
                </a:r>
                <a:endParaRPr lang="en-US" altLang="zh-CN">
                  <a:solidFill>
                    <a:srgbClr val="FFFFFF"/>
                  </a:solidFill>
                  <a:ea typeface="SimSun" pitchFamily="2" charset="-122"/>
                </a:endParaRPr>
              </a:p>
              <a:p>
                <a:pPr algn="ctr"/>
                <a:r>
                  <a:rPr lang="en-US" altLang="zh-CN" b="1">
                    <a:solidFill>
                      <a:srgbClr val="FFFFFF"/>
                    </a:solidFill>
                    <a:ea typeface="SimSun" pitchFamily="2" charset="-122"/>
                  </a:rPr>
                  <a:t>Concerned</a:t>
                </a:r>
                <a:endParaRPr lang="en-US" altLang="zh-CN">
                  <a:solidFill>
                    <a:srgbClr val="FFFFFF"/>
                  </a:solidFill>
                  <a:ea typeface="SimSun" pitchFamily="2" charset="-122"/>
                </a:endParaRPr>
              </a:p>
            </p:txBody>
          </p:sp>
          <p:sp>
            <p:nvSpPr>
              <p:cNvPr id="43040" name="Rectangle 32"/>
              <p:cNvSpPr>
                <a:spLocks noChangeArrowheads="1"/>
              </p:cNvSpPr>
              <p:nvPr/>
            </p:nvSpPr>
            <p:spPr bwMode="auto">
              <a:xfrm>
                <a:off x="0" y="2086"/>
                <a:ext cx="91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6" name="Group 33"/>
            <p:cNvGrpSpPr>
              <a:grpSpLocks/>
            </p:cNvGrpSpPr>
            <p:nvPr/>
          </p:nvGrpSpPr>
          <p:grpSpPr bwMode="auto">
            <a:xfrm>
              <a:off x="846" y="1816"/>
              <a:ext cx="956" cy="712"/>
              <a:chOff x="916" y="2086"/>
              <a:chExt cx="956" cy="712"/>
            </a:xfrm>
          </p:grpSpPr>
          <p:sp>
            <p:nvSpPr>
              <p:cNvPr id="43042" name="Rectangle 34"/>
              <p:cNvSpPr>
                <a:spLocks noChangeArrowheads="1"/>
              </p:cNvSpPr>
              <p:nvPr/>
            </p:nvSpPr>
            <p:spPr bwMode="auto">
              <a:xfrm>
                <a:off x="948" y="2086"/>
                <a:ext cx="892"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Philemon’s</a:t>
                </a:r>
                <a:endParaRPr lang="en-US" altLang="zh-CN">
                  <a:solidFill>
                    <a:srgbClr val="FFFFFF"/>
                  </a:solidFill>
                  <a:ea typeface="SimSun" pitchFamily="2" charset="-122"/>
                </a:endParaRPr>
              </a:p>
              <a:p>
                <a:pPr algn="ctr"/>
                <a:r>
                  <a:rPr lang="en-US" altLang="zh-CN" b="1">
                    <a:solidFill>
                      <a:srgbClr val="FFFFFF"/>
                    </a:solidFill>
                    <a:ea typeface="SimSun" pitchFamily="2" charset="-122"/>
                  </a:rPr>
                  <a:t>Character</a:t>
                </a:r>
                <a:endParaRPr lang="en-US" altLang="zh-CN">
                  <a:solidFill>
                    <a:srgbClr val="FFFFFF"/>
                  </a:solidFill>
                  <a:ea typeface="SimSun" pitchFamily="2" charset="-122"/>
                </a:endParaRPr>
              </a:p>
            </p:txBody>
          </p:sp>
          <p:sp>
            <p:nvSpPr>
              <p:cNvPr id="43043" name="Rectangle 35"/>
              <p:cNvSpPr>
                <a:spLocks noChangeArrowheads="1"/>
              </p:cNvSpPr>
              <p:nvPr/>
            </p:nvSpPr>
            <p:spPr bwMode="auto">
              <a:xfrm>
                <a:off x="916" y="2086"/>
                <a:ext cx="95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7" name="Group 36"/>
            <p:cNvGrpSpPr>
              <a:grpSpLocks/>
            </p:cNvGrpSpPr>
            <p:nvPr/>
          </p:nvGrpSpPr>
          <p:grpSpPr bwMode="auto">
            <a:xfrm>
              <a:off x="1802" y="1816"/>
              <a:ext cx="1800" cy="712"/>
              <a:chOff x="1872" y="2086"/>
              <a:chExt cx="1800" cy="712"/>
            </a:xfrm>
          </p:grpSpPr>
          <p:sp>
            <p:nvSpPr>
              <p:cNvPr id="43045" name="Rectangle 37"/>
              <p:cNvSpPr>
                <a:spLocks noChangeArrowheads="1"/>
              </p:cNvSpPr>
              <p:nvPr/>
            </p:nvSpPr>
            <p:spPr bwMode="auto">
              <a:xfrm>
                <a:off x="1904" y="2086"/>
                <a:ext cx="1738"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Onesimus’</a:t>
                </a:r>
                <a:endParaRPr lang="en-US" altLang="zh-CN">
                  <a:solidFill>
                    <a:srgbClr val="FFFFFF"/>
                  </a:solidFill>
                  <a:ea typeface="SimSun" pitchFamily="2" charset="-122"/>
                </a:endParaRPr>
              </a:p>
              <a:p>
                <a:pPr algn="ctr"/>
                <a:r>
                  <a:rPr lang="en-US" altLang="zh-CN" b="1">
                    <a:solidFill>
                      <a:srgbClr val="FFFFFF"/>
                    </a:solidFill>
                    <a:ea typeface="SimSun" pitchFamily="2" charset="-122"/>
                  </a:rPr>
                  <a:t>Conversion</a:t>
                </a:r>
                <a:endParaRPr lang="en-US" altLang="zh-CN">
                  <a:solidFill>
                    <a:srgbClr val="FFFFFF"/>
                  </a:solidFill>
                  <a:ea typeface="SimSun" pitchFamily="2" charset="-122"/>
                </a:endParaRPr>
              </a:p>
            </p:txBody>
          </p:sp>
          <p:sp>
            <p:nvSpPr>
              <p:cNvPr id="43046" name="Rectangle 38"/>
              <p:cNvSpPr>
                <a:spLocks noChangeArrowheads="1"/>
              </p:cNvSpPr>
              <p:nvPr/>
            </p:nvSpPr>
            <p:spPr bwMode="auto">
              <a:xfrm>
                <a:off x="1872" y="2086"/>
                <a:ext cx="1800"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GB" altLang="en-US">
                  <a:solidFill>
                    <a:srgbClr val="FFFFFF"/>
                  </a:solidFill>
                  <a:latin typeface="Times New Roman" pitchFamily="18" charset="0"/>
                </a:endParaRPr>
              </a:p>
            </p:txBody>
          </p:sp>
        </p:grpSp>
        <p:grpSp>
          <p:nvGrpSpPr>
            <p:cNvPr id="210008" name="Group 39"/>
            <p:cNvGrpSpPr>
              <a:grpSpLocks/>
            </p:cNvGrpSpPr>
            <p:nvPr/>
          </p:nvGrpSpPr>
          <p:grpSpPr bwMode="auto">
            <a:xfrm>
              <a:off x="3602" y="1816"/>
              <a:ext cx="717" cy="712"/>
              <a:chOff x="3672" y="2086"/>
              <a:chExt cx="717" cy="712"/>
            </a:xfrm>
          </p:grpSpPr>
          <p:sp>
            <p:nvSpPr>
              <p:cNvPr id="43048" name="Rectangle 40"/>
              <p:cNvSpPr>
                <a:spLocks noChangeArrowheads="1"/>
              </p:cNvSpPr>
              <p:nvPr/>
            </p:nvSpPr>
            <p:spPr bwMode="auto">
              <a:xfrm>
                <a:off x="3704" y="2086"/>
                <a:ext cx="6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en-US" altLang="zh-CN" sz="2200" b="1">
                    <a:solidFill>
                      <a:srgbClr val="FFFFFF"/>
                    </a:solidFill>
                    <a:latin typeface="Arial Narrow" pitchFamily="34" charset="0"/>
                    <a:ea typeface="SimSun" pitchFamily="2" charset="-122"/>
                  </a:rPr>
                  <a:t>Paul’s</a:t>
                </a:r>
                <a:endParaRPr lang="en-US" altLang="zh-CN"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Co-Workers</a:t>
                </a:r>
                <a:endParaRPr lang="en-US" altLang="zh-CN" sz="2200">
                  <a:solidFill>
                    <a:srgbClr val="FFFFFF"/>
                  </a:solidFill>
                  <a:latin typeface="Arial Narrow" pitchFamily="34" charset="0"/>
                  <a:ea typeface="SimSun" pitchFamily="2" charset="-122"/>
                </a:endParaRPr>
              </a:p>
            </p:txBody>
          </p:sp>
          <p:sp>
            <p:nvSpPr>
              <p:cNvPr id="43049" name="Rectangle 41"/>
              <p:cNvSpPr>
                <a:spLocks noChangeArrowheads="1"/>
              </p:cNvSpPr>
              <p:nvPr/>
            </p:nvSpPr>
            <p:spPr bwMode="auto">
              <a:xfrm>
                <a:off x="3672" y="2086"/>
                <a:ext cx="717"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9" name="Group 42"/>
            <p:cNvGrpSpPr>
              <a:grpSpLocks/>
            </p:cNvGrpSpPr>
            <p:nvPr/>
          </p:nvGrpSpPr>
          <p:grpSpPr bwMode="auto">
            <a:xfrm>
              <a:off x="-70" y="2528"/>
              <a:ext cx="420" cy="833"/>
              <a:chOff x="0" y="2798"/>
              <a:chExt cx="420" cy="833"/>
            </a:xfrm>
          </p:grpSpPr>
          <p:sp>
            <p:nvSpPr>
              <p:cNvPr id="43051" name="Rectangle 43"/>
              <p:cNvSpPr>
                <a:spLocks noChangeArrowheads="1"/>
              </p:cNvSpPr>
              <p:nvPr/>
            </p:nvSpPr>
            <p:spPr bwMode="auto">
              <a:xfrm>
                <a:off x="32" y="2798"/>
                <a:ext cx="357"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700">
                    <a:solidFill>
                      <a:srgbClr val="FFFFFF"/>
                    </a:solidFill>
                    <a:latin typeface="Arial Narrow" pitchFamily="34" charset="0"/>
                    <a:ea typeface="SimSun" pitchFamily="2" charset="-122"/>
                  </a:rPr>
                  <a:t>Authors</a:t>
                </a:r>
              </a:p>
              <a:p>
                <a:pPr algn="ctr" eaLnBrk="1" hangingPunct="1"/>
                <a:r>
                  <a:rPr lang="en-US" altLang="zh-CN" sz="1700">
                    <a:solidFill>
                      <a:srgbClr val="FFFFFF"/>
                    </a:solidFill>
                    <a:latin typeface="Arial Narrow" pitchFamily="34" charset="0"/>
                    <a:ea typeface="SimSun" pitchFamily="2" charset="-122"/>
                  </a:rPr>
                  <a:t>1a-b</a:t>
                </a:r>
              </a:p>
            </p:txBody>
          </p:sp>
          <p:sp>
            <p:nvSpPr>
              <p:cNvPr id="43052" name="Rectangle 44"/>
              <p:cNvSpPr>
                <a:spLocks noChangeArrowheads="1"/>
              </p:cNvSpPr>
              <p:nvPr/>
            </p:nvSpPr>
            <p:spPr bwMode="auto">
              <a:xfrm>
                <a:off x="0" y="2798"/>
                <a:ext cx="420"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0" name="Group 45"/>
            <p:cNvGrpSpPr>
              <a:grpSpLocks/>
            </p:cNvGrpSpPr>
            <p:nvPr/>
          </p:nvGrpSpPr>
          <p:grpSpPr bwMode="auto">
            <a:xfrm>
              <a:off x="350" y="2528"/>
              <a:ext cx="496" cy="833"/>
              <a:chOff x="420" y="2798"/>
              <a:chExt cx="496" cy="833"/>
            </a:xfrm>
          </p:grpSpPr>
          <p:sp>
            <p:nvSpPr>
              <p:cNvPr id="43054" name="Rectangle 46"/>
              <p:cNvSpPr>
                <a:spLocks noChangeArrowheads="1"/>
              </p:cNvSpPr>
              <p:nvPr/>
            </p:nvSpPr>
            <p:spPr bwMode="auto">
              <a:xfrm>
                <a:off x="452" y="2798"/>
                <a:ext cx="432"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1800">
                    <a:solidFill>
                      <a:srgbClr val="FFFFFF"/>
                    </a:solidFill>
                    <a:latin typeface="Arial Narrow" pitchFamily="34" charset="0"/>
                    <a:ea typeface="SimSun" pitchFamily="2" charset="-122"/>
                  </a:rPr>
                  <a:t> </a:t>
                </a:r>
                <a:r>
                  <a:rPr lang="en-US" altLang="zh-CN" sz="1600">
                    <a:solidFill>
                      <a:srgbClr val="FFFFFF"/>
                    </a:solidFill>
                    <a:latin typeface="Arial Narrow" pitchFamily="34" charset="0"/>
                    <a:ea typeface="SimSun" pitchFamily="2" charset="-122"/>
                  </a:rPr>
                  <a:t>Recipients</a:t>
                </a:r>
              </a:p>
              <a:p>
                <a:pPr algn="ctr"/>
                <a:r>
                  <a:rPr lang="en-US" altLang="zh-CN" sz="1600">
                    <a:solidFill>
                      <a:srgbClr val="FFFFFF"/>
                    </a:solidFill>
                    <a:latin typeface="Arial Narrow" pitchFamily="34" charset="0"/>
                    <a:ea typeface="SimSun" pitchFamily="2" charset="-122"/>
                  </a:rPr>
                  <a:t>1c-3</a:t>
                </a:r>
              </a:p>
            </p:txBody>
          </p:sp>
          <p:sp>
            <p:nvSpPr>
              <p:cNvPr id="43055" name="Rectangle 47"/>
              <p:cNvSpPr>
                <a:spLocks noChangeArrowheads="1"/>
              </p:cNvSpPr>
              <p:nvPr/>
            </p:nvSpPr>
            <p:spPr bwMode="auto">
              <a:xfrm>
                <a:off x="420" y="2798"/>
                <a:ext cx="496"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1" name="Group 48"/>
            <p:cNvGrpSpPr>
              <a:grpSpLocks/>
            </p:cNvGrpSpPr>
            <p:nvPr/>
          </p:nvGrpSpPr>
          <p:grpSpPr bwMode="auto">
            <a:xfrm>
              <a:off x="846" y="2528"/>
              <a:ext cx="388" cy="833"/>
              <a:chOff x="916" y="2798"/>
              <a:chExt cx="388" cy="833"/>
            </a:xfrm>
          </p:grpSpPr>
          <p:sp>
            <p:nvSpPr>
              <p:cNvPr id="43057" name="Rectangle 49"/>
              <p:cNvSpPr>
                <a:spLocks noChangeArrowheads="1"/>
              </p:cNvSpPr>
              <p:nvPr/>
            </p:nvSpPr>
            <p:spPr bwMode="auto">
              <a:xfrm>
                <a:off x="948" y="2798"/>
                <a:ext cx="324"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600">
                    <a:solidFill>
                      <a:srgbClr val="FFFFFF"/>
                    </a:solidFill>
                    <a:latin typeface="Arial Narrow" pitchFamily="34" charset="0"/>
                    <a:ea typeface="SimSun" pitchFamily="2" charset="-122"/>
                  </a:rPr>
                  <a:t>Thanks</a:t>
                </a:r>
              </a:p>
              <a:p>
                <a:pPr algn="ctr"/>
                <a:r>
                  <a:rPr lang="en-US" altLang="zh-CN" sz="1600">
                    <a:solidFill>
                      <a:srgbClr val="FFFFFF"/>
                    </a:solidFill>
                    <a:latin typeface="Arial Narrow" pitchFamily="34" charset="0"/>
                    <a:ea typeface="SimSun" pitchFamily="2" charset="-122"/>
                  </a:rPr>
                  <a:t>4-5</a:t>
                </a:r>
              </a:p>
            </p:txBody>
          </p:sp>
          <p:sp>
            <p:nvSpPr>
              <p:cNvPr id="43058" name="Rectangle 50"/>
              <p:cNvSpPr>
                <a:spLocks noChangeArrowheads="1"/>
              </p:cNvSpPr>
              <p:nvPr/>
            </p:nvSpPr>
            <p:spPr bwMode="auto">
              <a:xfrm>
                <a:off x="916" y="2798"/>
                <a:ext cx="388"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2" name="Group 51"/>
            <p:cNvGrpSpPr>
              <a:grpSpLocks/>
            </p:cNvGrpSpPr>
            <p:nvPr/>
          </p:nvGrpSpPr>
          <p:grpSpPr bwMode="auto">
            <a:xfrm>
              <a:off x="1234" y="2528"/>
              <a:ext cx="568" cy="833"/>
              <a:chOff x="1304" y="2798"/>
              <a:chExt cx="568" cy="833"/>
            </a:xfrm>
          </p:grpSpPr>
          <p:sp>
            <p:nvSpPr>
              <p:cNvPr id="43060" name="Rectangle 52"/>
              <p:cNvSpPr>
                <a:spLocks noChangeArrowheads="1"/>
              </p:cNvSpPr>
              <p:nvPr/>
            </p:nvSpPr>
            <p:spPr bwMode="auto">
              <a:xfrm>
                <a:off x="1335" y="2798"/>
                <a:ext cx="505"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400">
                    <a:solidFill>
                      <a:srgbClr val="FFFFFF"/>
                    </a:solidFill>
                    <a:latin typeface="Arial Narrow" pitchFamily="34" charset="0"/>
                    <a:ea typeface="SimSun" pitchFamily="2" charset="-122"/>
                  </a:rPr>
                  <a:t>Relationships</a:t>
                </a:r>
              </a:p>
              <a:p>
                <a:pPr algn="ctr"/>
                <a:r>
                  <a:rPr lang="en-US" altLang="zh-CN" sz="1400">
                    <a:solidFill>
                      <a:srgbClr val="FFFFFF"/>
                    </a:solidFill>
                    <a:latin typeface="Arial Narrow" pitchFamily="34" charset="0"/>
                    <a:ea typeface="SimSun" pitchFamily="2" charset="-122"/>
                  </a:rPr>
                  <a:t>6-7</a:t>
                </a:r>
              </a:p>
            </p:txBody>
          </p:sp>
          <p:sp>
            <p:nvSpPr>
              <p:cNvPr id="43061" name="Rectangle 53"/>
              <p:cNvSpPr>
                <a:spLocks noChangeArrowheads="1"/>
              </p:cNvSpPr>
              <p:nvPr/>
            </p:nvSpPr>
            <p:spPr bwMode="auto">
              <a:xfrm>
                <a:off x="1304" y="2798"/>
                <a:ext cx="568"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3" name="Group 54"/>
            <p:cNvGrpSpPr>
              <a:grpSpLocks/>
            </p:cNvGrpSpPr>
            <p:nvPr/>
          </p:nvGrpSpPr>
          <p:grpSpPr bwMode="auto">
            <a:xfrm>
              <a:off x="1802" y="2528"/>
              <a:ext cx="460" cy="833"/>
              <a:chOff x="1872" y="2798"/>
              <a:chExt cx="460" cy="833"/>
            </a:xfrm>
          </p:grpSpPr>
          <p:sp>
            <p:nvSpPr>
              <p:cNvPr id="43063" name="Rectangle 55"/>
              <p:cNvSpPr>
                <a:spLocks noChangeArrowheads="1"/>
              </p:cNvSpPr>
              <p:nvPr/>
            </p:nvSpPr>
            <p:spPr bwMode="auto">
              <a:xfrm>
                <a:off x="1904" y="2798"/>
                <a:ext cx="398"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General Appeal</a:t>
                </a:r>
              </a:p>
              <a:p>
                <a:pPr algn="ctr"/>
                <a:r>
                  <a:rPr lang="en-US" altLang="zh-CN" sz="1800">
                    <a:solidFill>
                      <a:srgbClr val="FFFFFF"/>
                    </a:solidFill>
                    <a:latin typeface="Arial Narrow" pitchFamily="34" charset="0"/>
                    <a:ea typeface="SimSun" pitchFamily="2" charset="-122"/>
                  </a:rPr>
                  <a:t>8-11</a:t>
                </a:r>
              </a:p>
            </p:txBody>
          </p:sp>
          <p:sp>
            <p:nvSpPr>
              <p:cNvPr id="43064" name="Rectangle 56"/>
              <p:cNvSpPr>
                <a:spLocks noChangeArrowheads="1"/>
              </p:cNvSpPr>
              <p:nvPr/>
            </p:nvSpPr>
            <p:spPr bwMode="auto">
              <a:xfrm>
                <a:off x="1872" y="2798"/>
                <a:ext cx="460"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4" name="Group 57"/>
            <p:cNvGrpSpPr>
              <a:grpSpLocks/>
            </p:cNvGrpSpPr>
            <p:nvPr/>
          </p:nvGrpSpPr>
          <p:grpSpPr bwMode="auto">
            <a:xfrm>
              <a:off x="2262" y="2528"/>
              <a:ext cx="722" cy="833"/>
              <a:chOff x="2332" y="2798"/>
              <a:chExt cx="722" cy="833"/>
            </a:xfrm>
          </p:grpSpPr>
          <p:sp>
            <p:nvSpPr>
              <p:cNvPr id="43066" name="Rectangle 58"/>
              <p:cNvSpPr>
                <a:spLocks noChangeArrowheads="1"/>
              </p:cNvSpPr>
              <p:nvPr/>
            </p:nvSpPr>
            <p:spPr bwMode="auto">
              <a:xfrm>
                <a:off x="2364" y="2798"/>
                <a:ext cx="658"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Reasons for Return</a:t>
                </a:r>
              </a:p>
              <a:p>
                <a:pPr algn="ctr"/>
                <a:r>
                  <a:rPr lang="en-US" altLang="zh-CN" sz="1800">
                    <a:solidFill>
                      <a:srgbClr val="FFFFFF"/>
                    </a:solidFill>
                    <a:latin typeface="Arial Narrow" pitchFamily="34" charset="0"/>
                    <a:ea typeface="SimSun" pitchFamily="2" charset="-122"/>
                  </a:rPr>
                  <a:t>12-16</a:t>
                </a:r>
              </a:p>
            </p:txBody>
          </p:sp>
          <p:sp>
            <p:nvSpPr>
              <p:cNvPr id="43067" name="Rectangle 59"/>
              <p:cNvSpPr>
                <a:spLocks noChangeArrowheads="1"/>
              </p:cNvSpPr>
              <p:nvPr/>
            </p:nvSpPr>
            <p:spPr bwMode="auto">
              <a:xfrm>
                <a:off x="2332" y="2798"/>
                <a:ext cx="722"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5" name="Group 60"/>
            <p:cNvGrpSpPr>
              <a:grpSpLocks/>
            </p:cNvGrpSpPr>
            <p:nvPr/>
          </p:nvGrpSpPr>
          <p:grpSpPr bwMode="auto">
            <a:xfrm>
              <a:off x="2984" y="2528"/>
              <a:ext cx="618" cy="833"/>
              <a:chOff x="3054" y="2798"/>
              <a:chExt cx="618" cy="833"/>
            </a:xfrm>
          </p:grpSpPr>
          <p:sp>
            <p:nvSpPr>
              <p:cNvPr id="43069" name="Rectangle 61"/>
              <p:cNvSpPr>
                <a:spLocks noChangeArrowheads="1"/>
              </p:cNvSpPr>
              <p:nvPr/>
            </p:nvSpPr>
            <p:spPr bwMode="auto">
              <a:xfrm>
                <a:off x="3086" y="2798"/>
                <a:ext cx="559"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Specific Appeal</a:t>
                </a:r>
              </a:p>
              <a:p>
                <a:pPr algn="ctr"/>
                <a:r>
                  <a:rPr lang="en-US" altLang="zh-CN" sz="1800">
                    <a:solidFill>
                      <a:srgbClr val="FFFFFF"/>
                    </a:solidFill>
                    <a:latin typeface="Arial Narrow" pitchFamily="34" charset="0"/>
                    <a:ea typeface="SimSun" pitchFamily="2" charset="-122"/>
                  </a:rPr>
                  <a:t>17-21</a:t>
                </a:r>
              </a:p>
            </p:txBody>
          </p:sp>
          <p:sp>
            <p:nvSpPr>
              <p:cNvPr id="43070" name="Rectangle 62"/>
              <p:cNvSpPr>
                <a:spLocks noChangeArrowheads="1"/>
              </p:cNvSpPr>
              <p:nvPr/>
            </p:nvSpPr>
            <p:spPr bwMode="auto">
              <a:xfrm>
                <a:off x="3054" y="2798"/>
                <a:ext cx="619"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6" name="Group 63"/>
            <p:cNvGrpSpPr>
              <a:grpSpLocks/>
            </p:cNvGrpSpPr>
            <p:nvPr/>
          </p:nvGrpSpPr>
          <p:grpSpPr bwMode="auto">
            <a:xfrm>
              <a:off x="3602" y="2528"/>
              <a:ext cx="716" cy="833"/>
              <a:chOff x="3672" y="2798"/>
              <a:chExt cx="716" cy="833"/>
            </a:xfrm>
          </p:grpSpPr>
          <p:sp>
            <p:nvSpPr>
              <p:cNvPr id="43072" name="Rectangle 64"/>
              <p:cNvSpPr>
                <a:spLocks noChangeArrowheads="1"/>
              </p:cNvSpPr>
              <p:nvPr/>
            </p:nvSpPr>
            <p:spPr bwMode="auto">
              <a:xfrm>
                <a:off x="3704" y="2798"/>
                <a:ext cx="652"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Preparations</a:t>
                </a:r>
              </a:p>
              <a:p>
                <a:pPr algn="ctr"/>
                <a:r>
                  <a:rPr lang="en-US" altLang="zh-CN" sz="1800">
                    <a:solidFill>
                      <a:srgbClr val="FFFFFF"/>
                    </a:solidFill>
                    <a:latin typeface="Arial Narrow" pitchFamily="34" charset="0"/>
                    <a:ea typeface="SimSun" pitchFamily="2" charset="-122"/>
                  </a:rPr>
                  <a:t>Greetings</a:t>
                </a:r>
              </a:p>
              <a:p>
                <a:pPr algn="ctr"/>
                <a:r>
                  <a:rPr lang="en-US" altLang="zh-CN" sz="1800">
                    <a:solidFill>
                      <a:srgbClr val="FFFFFF"/>
                    </a:solidFill>
                    <a:latin typeface="Arial Narrow" pitchFamily="34" charset="0"/>
                    <a:ea typeface="SimSun" pitchFamily="2" charset="-122"/>
                  </a:rPr>
                  <a:t>Blessing</a:t>
                </a:r>
              </a:p>
              <a:p>
                <a:pPr algn="ctr"/>
                <a:r>
                  <a:rPr lang="en-US" altLang="zh-CN" sz="1800">
                    <a:solidFill>
                      <a:srgbClr val="FFFFFF"/>
                    </a:solidFill>
                    <a:latin typeface="Arial Narrow" pitchFamily="34" charset="0"/>
                    <a:ea typeface="SimSun" pitchFamily="2" charset="-122"/>
                  </a:rPr>
                  <a:t>22-25</a:t>
                </a:r>
              </a:p>
            </p:txBody>
          </p:sp>
          <p:sp>
            <p:nvSpPr>
              <p:cNvPr id="43073" name="Rectangle 65"/>
              <p:cNvSpPr>
                <a:spLocks noChangeArrowheads="1"/>
              </p:cNvSpPr>
              <p:nvPr/>
            </p:nvSpPr>
            <p:spPr bwMode="auto">
              <a:xfrm>
                <a:off x="3672" y="2798"/>
                <a:ext cx="715"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7" name="Group 66"/>
            <p:cNvGrpSpPr>
              <a:grpSpLocks/>
            </p:cNvGrpSpPr>
            <p:nvPr/>
          </p:nvGrpSpPr>
          <p:grpSpPr bwMode="auto">
            <a:xfrm>
              <a:off x="-70" y="3361"/>
              <a:ext cx="4390" cy="615"/>
              <a:chOff x="0" y="3631"/>
              <a:chExt cx="5901" cy="615"/>
            </a:xfrm>
          </p:grpSpPr>
          <p:sp>
            <p:nvSpPr>
              <p:cNvPr id="43075" name="Rectangle 67"/>
              <p:cNvSpPr>
                <a:spLocks noChangeArrowheads="1"/>
              </p:cNvSpPr>
              <p:nvPr/>
            </p:nvSpPr>
            <p:spPr bwMode="auto">
              <a:xfrm>
                <a:off x="32" y="3628"/>
                <a:ext cx="5832"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Rome to Colosse</a:t>
                </a:r>
                <a:endParaRPr lang="en-US" altLang="zh-CN">
                  <a:solidFill>
                    <a:srgbClr val="FFFFFF"/>
                  </a:solidFill>
                  <a:ea typeface="SimSun" pitchFamily="2" charset="-122"/>
                </a:endParaRPr>
              </a:p>
            </p:txBody>
          </p:sp>
          <p:sp>
            <p:nvSpPr>
              <p:cNvPr id="43076" name="Rectangle 68"/>
              <p:cNvSpPr>
                <a:spLocks noChangeArrowheads="1"/>
              </p:cNvSpPr>
              <p:nvPr/>
            </p:nvSpPr>
            <p:spPr bwMode="auto">
              <a:xfrm>
                <a:off x="0" y="3628"/>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8" name="Group 69"/>
            <p:cNvGrpSpPr>
              <a:grpSpLocks/>
            </p:cNvGrpSpPr>
            <p:nvPr/>
          </p:nvGrpSpPr>
          <p:grpSpPr bwMode="auto">
            <a:xfrm>
              <a:off x="-70" y="3976"/>
              <a:ext cx="4390" cy="615"/>
              <a:chOff x="0" y="4246"/>
              <a:chExt cx="5901" cy="615"/>
            </a:xfrm>
          </p:grpSpPr>
          <p:sp>
            <p:nvSpPr>
              <p:cNvPr id="43078" name="Rectangle 70"/>
              <p:cNvSpPr>
                <a:spLocks noChangeArrowheads="1"/>
              </p:cNvSpPr>
              <p:nvPr/>
            </p:nvSpPr>
            <p:spPr bwMode="auto">
              <a:xfrm>
                <a:off x="32" y="4246"/>
                <a:ext cx="5832"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Fall AD 61</a:t>
                </a:r>
                <a:endParaRPr lang="en-US" altLang="zh-CN">
                  <a:solidFill>
                    <a:srgbClr val="FFFFFF"/>
                  </a:solidFill>
                  <a:ea typeface="SimSun" pitchFamily="2" charset="-122"/>
                </a:endParaRPr>
              </a:p>
            </p:txBody>
          </p:sp>
          <p:sp>
            <p:nvSpPr>
              <p:cNvPr id="43079" name="Rectangle 71"/>
              <p:cNvSpPr>
                <a:spLocks noChangeArrowheads="1"/>
              </p:cNvSpPr>
              <p:nvPr/>
            </p:nvSpPr>
            <p:spPr bwMode="auto">
              <a:xfrm>
                <a:off x="0" y="4246"/>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sp>
        <p:nvSpPr>
          <p:cNvPr id="209923" name="Text Box 72"/>
          <p:cNvSpPr txBox="1">
            <a:spLocks noChangeArrowheads="1"/>
          </p:cNvSpPr>
          <p:nvPr/>
        </p:nvSpPr>
        <p:spPr bwMode="auto">
          <a:xfrm>
            <a:off x="8305800" y="152400"/>
            <a:ext cx="69215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245</a:t>
            </a:r>
          </a:p>
        </p:txBody>
      </p:sp>
      <p:grpSp>
        <p:nvGrpSpPr>
          <p:cNvPr id="209924" name="Group 73"/>
          <p:cNvGrpSpPr>
            <a:grpSpLocks/>
          </p:cNvGrpSpPr>
          <p:nvPr/>
        </p:nvGrpSpPr>
        <p:grpSpPr bwMode="auto">
          <a:xfrm>
            <a:off x="76200" y="838200"/>
            <a:ext cx="8991600" cy="6019800"/>
            <a:chOff x="-70" y="-270"/>
            <a:chExt cx="4390" cy="4861"/>
          </a:xfrm>
        </p:grpSpPr>
        <p:grpSp>
          <p:nvGrpSpPr>
            <p:cNvPr id="209927" name="Group 74"/>
            <p:cNvGrpSpPr>
              <a:grpSpLocks/>
            </p:cNvGrpSpPr>
            <p:nvPr/>
          </p:nvGrpSpPr>
          <p:grpSpPr bwMode="auto">
            <a:xfrm>
              <a:off x="-70" y="-270"/>
              <a:ext cx="4389" cy="653"/>
              <a:chOff x="0" y="0"/>
              <a:chExt cx="4389" cy="653"/>
            </a:xfrm>
          </p:grpSpPr>
          <p:sp>
            <p:nvSpPr>
              <p:cNvPr id="209994" name="Rectangle 75"/>
              <p:cNvSpPr>
                <a:spLocks noChangeArrowheads="1"/>
              </p:cNvSpPr>
              <p:nvPr/>
            </p:nvSpPr>
            <p:spPr bwMode="auto">
              <a:xfrm>
                <a:off x="32" y="0"/>
                <a:ext cx="432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饶恕他人及寻求赦免</a:t>
                </a:r>
                <a:endParaRPr lang="zh-CN" altLang="en-US">
                  <a:solidFill>
                    <a:srgbClr val="FFFFFF"/>
                  </a:solidFill>
                  <a:ea typeface="SimSun" pitchFamily="2" charset="-122"/>
                </a:endParaRPr>
              </a:p>
            </p:txBody>
          </p:sp>
          <p:sp>
            <p:nvSpPr>
              <p:cNvPr id="209995" name="Rectangle 76"/>
              <p:cNvSpPr>
                <a:spLocks noChangeArrowheads="1"/>
              </p:cNvSpPr>
              <p:nvPr/>
            </p:nvSpPr>
            <p:spPr bwMode="auto">
              <a:xfrm>
                <a:off x="0" y="0"/>
                <a:ext cx="4389"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28" name="Group 77"/>
            <p:cNvGrpSpPr>
              <a:grpSpLocks/>
            </p:cNvGrpSpPr>
            <p:nvPr/>
          </p:nvGrpSpPr>
          <p:grpSpPr bwMode="auto">
            <a:xfrm>
              <a:off x="-70" y="383"/>
              <a:ext cx="916" cy="827"/>
              <a:chOff x="0" y="653"/>
              <a:chExt cx="916" cy="827"/>
            </a:xfrm>
          </p:grpSpPr>
          <p:sp>
            <p:nvSpPr>
              <p:cNvPr id="209992" name="Rectangle 78"/>
              <p:cNvSpPr>
                <a:spLocks noChangeArrowheads="1"/>
              </p:cNvSpPr>
              <p:nvPr/>
            </p:nvSpPr>
            <p:spPr bwMode="auto">
              <a:xfrm>
                <a:off x="32" y="653"/>
                <a:ext cx="852"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问安</a:t>
                </a:r>
                <a:endParaRPr lang="zh-CN" altLang="en-US">
                  <a:solidFill>
                    <a:srgbClr val="FFFFFF"/>
                  </a:solidFill>
                  <a:ea typeface="SimSun" pitchFamily="2" charset="-122"/>
                </a:endParaRPr>
              </a:p>
              <a:p>
                <a:pPr algn="ctr"/>
                <a:r>
                  <a:rPr lang="en-US" altLang="zh-CN" b="1">
                    <a:solidFill>
                      <a:srgbClr val="FFFFFF"/>
                    </a:solidFill>
                    <a:ea typeface="SimSun" pitchFamily="2" charset="-122"/>
                  </a:rPr>
                  <a:t>1-3</a:t>
                </a:r>
                <a:endParaRPr lang="en-US" altLang="zh-CN">
                  <a:solidFill>
                    <a:srgbClr val="FFFFFF"/>
                  </a:solidFill>
                  <a:ea typeface="SimSun" pitchFamily="2" charset="-122"/>
                </a:endParaRPr>
              </a:p>
            </p:txBody>
          </p:sp>
          <p:sp>
            <p:nvSpPr>
              <p:cNvPr id="209993" name="Rectangle 79"/>
              <p:cNvSpPr>
                <a:spLocks noChangeArrowheads="1"/>
              </p:cNvSpPr>
              <p:nvPr/>
            </p:nvSpPr>
            <p:spPr bwMode="auto">
              <a:xfrm>
                <a:off x="0" y="653"/>
                <a:ext cx="91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29" name="Group 80"/>
            <p:cNvGrpSpPr>
              <a:grpSpLocks/>
            </p:cNvGrpSpPr>
            <p:nvPr/>
          </p:nvGrpSpPr>
          <p:grpSpPr bwMode="auto">
            <a:xfrm>
              <a:off x="846" y="383"/>
              <a:ext cx="956" cy="827"/>
              <a:chOff x="916" y="653"/>
              <a:chExt cx="956" cy="827"/>
            </a:xfrm>
          </p:grpSpPr>
          <p:sp>
            <p:nvSpPr>
              <p:cNvPr id="209990" name="Rectangle 81"/>
              <p:cNvSpPr>
                <a:spLocks noChangeArrowheads="1"/>
              </p:cNvSpPr>
              <p:nvPr/>
            </p:nvSpPr>
            <p:spPr bwMode="auto">
              <a:xfrm>
                <a:off x="948" y="653"/>
                <a:ext cx="892"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300" b="1">
                    <a:solidFill>
                      <a:srgbClr val="FFFFFF"/>
                    </a:solidFill>
                    <a:latin typeface="Arial Narrow" pitchFamily="34" charset="0"/>
                    <a:ea typeface="SimSun" pitchFamily="2" charset="-122"/>
                  </a:rPr>
                  <a:t>祷告于称赞语</a:t>
                </a:r>
                <a:endParaRPr lang="zh-CN" altLang="en-US" sz="2300">
                  <a:solidFill>
                    <a:srgbClr val="FFFFFF"/>
                  </a:solidFill>
                  <a:latin typeface="Arial Narrow" pitchFamily="34" charset="0"/>
                  <a:ea typeface="SimSun" pitchFamily="2" charset="-122"/>
                </a:endParaRPr>
              </a:p>
              <a:p>
                <a:pPr algn="ctr"/>
                <a:r>
                  <a:rPr lang="en-US" altLang="zh-CN" sz="2300" b="1">
                    <a:solidFill>
                      <a:srgbClr val="FFFFFF"/>
                    </a:solidFill>
                    <a:latin typeface="Arial Narrow" pitchFamily="34" charset="0"/>
                    <a:ea typeface="SimSun" pitchFamily="2" charset="-122"/>
                  </a:rPr>
                  <a:t>4-7</a:t>
                </a:r>
                <a:endParaRPr lang="en-US" altLang="zh-CN" sz="2300">
                  <a:solidFill>
                    <a:srgbClr val="FFFFFF"/>
                  </a:solidFill>
                  <a:latin typeface="Arial Narrow" pitchFamily="34" charset="0"/>
                  <a:ea typeface="SimSun" pitchFamily="2" charset="-122"/>
                </a:endParaRPr>
              </a:p>
            </p:txBody>
          </p:sp>
          <p:sp>
            <p:nvSpPr>
              <p:cNvPr id="209991" name="Rectangle 82"/>
              <p:cNvSpPr>
                <a:spLocks noChangeArrowheads="1"/>
              </p:cNvSpPr>
              <p:nvPr/>
            </p:nvSpPr>
            <p:spPr bwMode="auto">
              <a:xfrm>
                <a:off x="916" y="653"/>
                <a:ext cx="95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0" name="Group 83"/>
            <p:cNvGrpSpPr>
              <a:grpSpLocks/>
            </p:cNvGrpSpPr>
            <p:nvPr/>
          </p:nvGrpSpPr>
          <p:grpSpPr bwMode="auto">
            <a:xfrm>
              <a:off x="1802" y="383"/>
              <a:ext cx="1800" cy="827"/>
              <a:chOff x="1872" y="653"/>
              <a:chExt cx="1800" cy="827"/>
            </a:xfrm>
          </p:grpSpPr>
          <p:sp>
            <p:nvSpPr>
              <p:cNvPr id="209988" name="Rectangle 84"/>
              <p:cNvSpPr>
                <a:spLocks noChangeArrowheads="1"/>
              </p:cNvSpPr>
              <p:nvPr/>
            </p:nvSpPr>
            <p:spPr bwMode="auto">
              <a:xfrm>
                <a:off x="1904" y="653"/>
                <a:ext cx="173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为欧尼西慕请求</a:t>
                </a:r>
                <a:endParaRPr lang="zh-CN" altLang="en-US">
                  <a:solidFill>
                    <a:srgbClr val="FFFFFF"/>
                  </a:solidFill>
                  <a:ea typeface="SimSun" pitchFamily="2" charset="-122"/>
                </a:endParaRPr>
              </a:p>
              <a:p>
                <a:pPr algn="ctr"/>
                <a:r>
                  <a:rPr lang="en-US" altLang="zh-CN" b="1">
                    <a:solidFill>
                      <a:srgbClr val="FFFFFF"/>
                    </a:solidFill>
                    <a:ea typeface="SimSun" pitchFamily="2" charset="-122"/>
                  </a:rPr>
                  <a:t>8-21</a:t>
                </a:r>
                <a:endParaRPr lang="en-US" altLang="zh-CN">
                  <a:solidFill>
                    <a:srgbClr val="FFFFFF"/>
                  </a:solidFill>
                  <a:ea typeface="SimSun" pitchFamily="2" charset="-122"/>
                </a:endParaRPr>
              </a:p>
            </p:txBody>
          </p:sp>
          <p:sp>
            <p:nvSpPr>
              <p:cNvPr id="209989" name="Rectangle 85"/>
              <p:cNvSpPr>
                <a:spLocks noChangeArrowheads="1"/>
              </p:cNvSpPr>
              <p:nvPr/>
            </p:nvSpPr>
            <p:spPr bwMode="auto">
              <a:xfrm>
                <a:off x="1872" y="653"/>
                <a:ext cx="1800"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1" name="Group 86"/>
            <p:cNvGrpSpPr>
              <a:grpSpLocks/>
            </p:cNvGrpSpPr>
            <p:nvPr/>
          </p:nvGrpSpPr>
          <p:grpSpPr bwMode="auto">
            <a:xfrm>
              <a:off x="3602" y="383"/>
              <a:ext cx="717" cy="827"/>
              <a:chOff x="3672" y="653"/>
              <a:chExt cx="717" cy="827"/>
            </a:xfrm>
          </p:grpSpPr>
          <p:sp>
            <p:nvSpPr>
              <p:cNvPr id="209986" name="Rectangle 87"/>
              <p:cNvSpPr>
                <a:spLocks noChangeArrowheads="1"/>
              </p:cNvSpPr>
              <p:nvPr/>
            </p:nvSpPr>
            <p:spPr bwMode="auto">
              <a:xfrm>
                <a:off x="3704" y="653"/>
                <a:ext cx="653"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200" b="1">
                    <a:solidFill>
                      <a:srgbClr val="FFFFFF"/>
                    </a:solidFill>
                    <a:latin typeface="Arial Narrow" pitchFamily="34" charset="0"/>
                    <a:ea typeface="SimSun" pitchFamily="2" charset="-122"/>
                  </a:rPr>
                  <a:t>结语</a:t>
                </a:r>
                <a:endParaRPr lang="zh-CN" altLang="en-US"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22-25</a:t>
                </a:r>
                <a:endParaRPr lang="en-US" altLang="zh-CN" sz="2200">
                  <a:solidFill>
                    <a:srgbClr val="FFFFFF"/>
                  </a:solidFill>
                  <a:latin typeface="Arial Narrow" pitchFamily="34" charset="0"/>
                  <a:ea typeface="SimSun" pitchFamily="2" charset="-122"/>
                </a:endParaRPr>
              </a:p>
            </p:txBody>
          </p:sp>
          <p:sp>
            <p:nvSpPr>
              <p:cNvPr id="209987" name="Rectangle 88"/>
              <p:cNvSpPr>
                <a:spLocks noChangeArrowheads="1"/>
              </p:cNvSpPr>
              <p:nvPr/>
            </p:nvSpPr>
            <p:spPr bwMode="auto">
              <a:xfrm>
                <a:off x="3672" y="653"/>
                <a:ext cx="717"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2" name="Group 89"/>
            <p:cNvGrpSpPr>
              <a:grpSpLocks/>
            </p:cNvGrpSpPr>
            <p:nvPr/>
          </p:nvGrpSpPr>
          <p:grpSpPr bwMode="auto">
            <a:xfrm>
              <a:off x="-70" y="1210"/>
              <a:ext cx="916" cy="606"/>
              <a:chOff x="0" y="1480"/>
              <a:chExt cx="916" cy="606"/>
            </a:xfrm>
          </p:grpSpPr>
          <p:sp>
            <p:nvSpPr>
              <p:cNvPr id="209984" name="Rectangle 90"/>
              <p:cNvSpPr>
                <a:spLocks noChangeArrowheads="1"/>
              </p:cNvSpPr>
              <p:nvPr/>
            </p:nvSpPr>
            <p:spPr bwMode="auto">
              <a:xfrm>
                <a:off x="32" y="1480"/>
                <a:ext cx="852"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序言</a:t>
                </a:r>
                <a:endParaRPr lang="zh-CN" altLang="en-US">
                  <a:solidFill>
                    <a:srgbClr val="FFFFFF"/>
                  </a:solidFill>
                  <a:ea typeface="SimSun" pitchFamily="2" charset="-122"/>
                </a:endParaRPr>
              </a:p>
            </p:txBody>
          </p:sp>
          <p:sp>
            <p:nvSpPr>
              <p:cNvPr id="209985" name="Rectangle 91"/>
              <p:cNvSpPr>
                <a:spLocks noChangeArrowheads="1"/>
              </p:cNvSpPr>
              <p:nvPr/>
            </p:nvSpPr>
            <p:spPr bwMode="auto">
              <a:xfrm>
                <a:off x="0" y="1480"/>
                <a:ext cx="91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3" name="Group 92"/>
            <p:cNvGrpSpPr>
              <a:grpSpLocks/>
            </p:cNvGrpSpPr>
            <p:nvPr/>
          </p:nvGrpSpPr>
          <p:grpSpPr bwMode="auto">
            <a:xfrm>
              <a:off x="846" y="1210"/>
              <a:ext cx="956" cy="606"/>
              <a:chOff x="916" y="1480"/>
              <a:chExt cx="956" cy="606"/>
            </a:xfrm>
          </p:grpSpPr>
          <p:sp>
            <p:nvSpPr>
              <p:cNvPr id="209982" name="Rectangle 93"/>
              <p:cNvSpPr>
                <a:spLocks noChangeArrowheads="1"/>
              </p:cNvSpPr>
              <p:nvPr/>
            </p:nvSpPr>
            <p:spPr bwMode="auto">
              <a:xfrm>
                <a:off x="948" y="1480"/>
                <a:ext cx="892"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赞美</a:t>
                </a:r>
                <a:endParaRPr lang="zh-CN" altLang="en-US">
                  <a:solidFill>
                    <a:srgbClr val="FFFFFF"/>
                  </a:solidFill>
                  <a:ea typeface="SimSun" pitchFamily="2" charset="-122"/>
                </a:endParaRPr>
              </a:p>
            </p:txBody>
          </p:sp>
          <p:sp>
            <p:nvSpPr>
              <p:cNvPr id="209983" name="Rectangle 94"/>
              <p:cNvSpPr>
                <a:spLocks noChangeArrowheads="1"/>
              </p:cNvSpPr>
              <p:nvPr/>
            </p:nvSpPr>
            <p:spPr bwMode="auto">
              <a:xfrm>
                <a:off x="916" y="1480"/>
                <a:ext cx="95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4" name="Group 95"/>
            <p:cNvGrpSpPr>
              <a:grpSpLocks/>
            </p:cNvGrpSpPr>
            <p:nvPr/>
          </p:nvGrpSpPr>
          <p:grpSpPr bwMode="auto">
            <a:xfrm>
              <a:off x="1802" y="1210"/>
              <a:ext cx="1800" cy="606"/>
              <a:chOff x="1872" y="1480"/>
              <a:chExt cx="1800" cy="606"/>
            </a:xfrm>
          </p:grpSpPr>
          <p:sp>
            <p:nvSpPr>
              <p:cNvPr id="209980" name="Rectangle 96"/>
              <p:cNvSpPr>
                <a:spLocks noChangeArrowheads="1"/>
              </p:cNvSpPr>
              <p:nvPr/>
            </p:nvSpPr>
            <p:spPr bwMode="auto">
              <a:xfrm>
                <a:off x="1904" y="1480"/>
                <a:ext cx="173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请愿</a:t>
                </a:r>
                <a:endParaRPr lang="zh-CN" altLang="en-US">
                  <a:solidFill>
                    <a:srgbClr val="FFFFFF"/>
                  </a:solidFill>
                  <a:ea typeface="SimSun" pitchFamily="2" charset="-122"/>
                </a:endParaRPr>
              </a:p>
            </p:txBody>
          </p:sp>
          <p:sp>
            <p:nvSpPr>
              <p:cNvPr id="209981" name="Rectangle 97"/>
              <p:cNvSpPr>
                <a:spLocks noChangeArrowheads="1"/>
              </p:cNvSpPr>
              <p:nvPr/>
            </p:nvSpPr>
            <p:spPr bwMode="auto">
              <a:xfrm>
                <a:off x="1872" y="1480"/>
                <a:ext cx="1800"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5" name="Group 98"/>
            <p:cNvGrpSpPr>
              <a:grpSpLocks/>
            </p:cNvGrpSpPr>
            <p:nvPr/>
          </p:nvGrpSpPr>
          <p:grpSpPr bwMode="auto">
            <a:xfrm>
              <a:off x="3602" y="1210"/>
              <a:ext cx="717" cy="606"/>
              <a:chOff x="3672" y="1480"/>
              <a:chExt cx="717" cy="606"/>
            </a:xfrm>
          </p:grpSpPr>
          <p:sp>
            <p:nvSpPr>
              <p:cNvPr id="209978" name="Rectangle 99"/>
              <p:cNvSpPr>
                <a:spLocks noChangeArrowheads="1"/>
              </p:cNvSpPr>
              <p:nvPr/>
            </p:nvSpPr>
            <p:spPr bwMode="auto">
              <a:xfrm>
                <a:off x="3704" y="1480"/>
                <a:ext cx="653"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latin typeface="Arial Narrow" pitchFamily="34" charset="0"/>
                    <a:ea typeface="SimSun" pitchFamily="2" charset="-122"/>
                  </a:rPr>
                  <a:t>附言</a:t>
                </a:r>
                <a:endParaRPr lang="zh-CN" altLang="en-US">
                  <a:solidFill>
                    <a:srgbClr val="FFFFFF"/>
                  </a:solidFill>
                  <a:latin typeface="Arial Narrow" pitchFamily="34" charset="0"/>
                  <a:ea typeface="SimSun" pitchFamily="2" charset="-122"/>
                </a:endParaRPr>
              </a:p>
            </p:txBody>
          </p:sp>
          <p:sp>
            <p:nvSpPr>
              <p:cNvPr id="209979" name="Rectangle 100"/>
              <p:cNvSpPr>
                <a:spLocks noChangeArrowheads="1"/>
              </p:cNvSpPr>
              <p:nvPr/>
            </p:nvSpPr>
            <p:spPr bwMode="auto">
              <a:xfrm>
                <a:off x="3672" y="1480"/>
                <a:ext cx="717"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6" name="Group 101"/>
            <p:cNvGrpSpPr>
              <a:grpSpLocks/>
            </p:cNvGrpSpPr>
            <p:nvPr/>
          </p:nvGrpSpPr>
          <p:grpSpPr bwMode="auto">
            <a:xfrm>
              <a:off x="-70" y="1816"/>
              <a:ext cx="916" cy="712"/>
              <a:chOff x="0" y="2086"/>
              <a:chExt cx="916" cy="712"/>
            </a:xfrm>
          </p:grpSpPr>
          <p:sp>
            <p:nvSpPr>
              <p:cNvPr id="209976" name="Rectangle 102"/>
              <p:cNvSpPr>
                <a:spLocks noChangeArrowheads="1"/>
              </p:cNvSpPr>
              <p:nvPr/>
            </p:nvSpPr>
            <p:spPr bwMode="auto">
              <a:xfrm>
                <a:off x="32" y="2086"/>
                <a:ext cx="852"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有关的人</a:t>
                </a:r>
                <a:endParaRPr lang="zh-CN" altLang="en-US">
                  <a:solidFill>
                    <a:srgbClr val="FFFFFF"/>
                  </a:solidFill>
                  <a:ea typeface="SimSun" pitchFamily="2" charset="-122"/>
                </a:endParaRPr>
              </a:p>
            </p:txBody>
          </p:sp>
          <p:sp>
            <p:nvSpPr>
              <p:cNvPr id="209977" name="Rectangle 103"/>
              <p:cNvSpPr>
                <a:spLocks noChangeArrowheads="1"/>
              </p:cNvSpPr>
              <p:nvPr/>
            </p:nvSpPr>
            <p:spPr bwMode="auto">
              <a:xfrm>
                <a:off x="0" y="2086"/>
                <a:ext cx="91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7" name="Group 104"/>
            <p:cNvGrpSpPr>
              <a:grpSpLocks/>
            </p:cNvGrpSpPr>
            <p:nvPr/>
          </p:nvGrpSpPr>
          <p:grpSpPr bwMode="auto">
            <a:xfrm>
              <a:off x="846" y="1816"/>
              <a:ext cx="956" cy="712"/>
              <a:chOff x="916" y="2086"/>
              <a:chExt cx="956" cy="712"/>
            </a:xfrm>
          </p:grpSpPr>
          <p:sp>
            <p:nvSpPr>
              <p:cNvPr id="209974" name="Rectangle 105"/>
              <p:cNvSpPr>
                <a:spLocks noChangeArrowheads="1"/>
              </p:cNvSpPr>
              <p:nvPr/>
            </p:nvSpPr>
            <p:spPr bwMode="auto">
              <a:xfrm>
                <a:off x="948" y="2086"/>
                <a:ext cx="892"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腓利门的</a:t>
                </a:r>
              </a:p>
              <a:p>
                <a:pPr algn="ctr" eaLnBrk="1" hangingPunct="1"/>
                <a:r>
                  <a:rPr lang="zh-CN" altLang="en-US" b="1">
                    <a:solidFill>
                      <a:srgbClr val="FFFFFF"/>
                    </a:solidFill>
                    <a:ea typeface="SimSun" pitchFamily="2" charset="-122"/>
                  </a:rPr>
                  <a:t>个性</a:t>
                </a:r>
                <a:endParaRPr lang="zh-CN" altLang="en-US">
                  <a:solidFill>
                    <a:srgbClr val="FFFFFF"/>
                  </a:solidFill>
                  <a:ea typeface="SimSun" pitchFamily="2" charset="-122"/>
                </a:endParaRPr>
              </a:p>
            </p:txBody>
          </p:sp>
          <p:sp>
            <p:nvSpPr>
              <p:cNvPr id="209975" name="Rectangle 106"/>
              <p:cNvSpPr>
                <a:spLocks noChangeArrowheads="1"/>
              </p:cNvSpPr>
              <p:nvPr/>
            </p:nvSpPr>
            <p:spPr bwMode="auto">
              <a:xfrm>
                <a:off x="916" y="2086"/>
                <a:ext cx="95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8" name="Group 107"/>
            <p:cNvGrpSpPr>
              <a:grpSpLocks/>
            </p:cNvGrpSpPr>
            <p:nvPr/>
          </p:nvGrpSpPr>
          <p:grpSpPr bwMode="auto">
            <a:xfrm>
              <a:off x="1802" y="1816"/>
              <a:ext cx="1800" cy="712"/>
              <a:chOff x="1872" y="2086"/>
              <a:chExt cx="1800" cy="712"/>
            </a:xfrm>
          </p:grpSpPr>
          <p:sp>
            <p:nvSpPr>
              <p:cNvPr id="209972" name="Rectangle 108"/>
              <p:cNvSpPr>
                <a:spLocks noChangeArrowheads="1"/>
              </p:cNvSpPr>
              <p:nvPr/>
            </p:nvSpPr>
            <p:spPr bwMode="auto">
              <a:xfrm>
                <a:off x="1904" y="2086"/>
                <a:ext cx="173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欧尼西慕悔改归主</a:t>
                </a:r>
                <a:endParaRPr lang="zh-CN" altLang="en-US">
                  <a:solidFill>
                    <a:srgbClr val="FFFFFF"/>
                  </a:solidFill>
                  <a:ea typeface="SimSun" pitchFamily="2" charset="-122"/>
                </a:endParaRPr>
              </a:p>
            </p:txBody>
          </p:sp>
          <p:sp>
            <p:nvSpPr>
              <p:cNvPr id="209973" name="Rectangle 109"/>
              <p:cNvSpPr>
                <a:spLocks noChangeArrowheads="1"/>
              </p:cNvSpPr>
              <p:nvPr/>
            </p:nvSpPr>
            <p:spPr bwMode="auto">
              <a:xfrm>
                <a:off x="1872" y="2086"/>
                <a:ext cx="1800"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GB" altLang="en-US">
                  <a:solidFill>
                    <a:srgbClr val="FFFFFF"/>
                  </a:solidFill>
                  <a:latin typeface="Times New Roman" pitchFamily="18" charset="0"/>
                </a:endParaRPr>
              </a:p>
            </p:txBody>
          </p:sp>
        </p:grpSp>
        <p:grpSp>
          <p:nvGrpSpPr>
            <p:cNvPr id="209939" name="Group 110"/>
            <p:cNvGrpSpPr>
              <a:grpSpLocks/>
            </p:cNvGrpSpPr>
            <p:nvPr/>
          </p:nvGrpSpPr>
          <p:grpSpPr bwMode="auto">
            <a:xfrm>
              <a:off x="3602" y="1816"/>
              <a:ext cx="717" cy="712"/>
              <a:chOff x="3672" y="2086"/>
              <a:chExt cx="717" cy="712"/>
            </a:xfrm>
          </p:grpSpPr>
          <p:sp>
            <p:nvSpPr>
              <p:cNvPr id="209970" name="Rectangle 111"/>
              <p:cNvSpPr>
                <a:spLocks noChangeArrowheads="1"/>
              </p:cNvSpPr>
              <p:nvPr/>
            </p:nvSpPr>
            <p:spPr bwMode="auto">
              <a:xfrm>
                <a:off x="3704" y="2086"/>
                <a:ext cx="653"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sz="2200" b="1">
                    <a:solidFill>
                      <a:srgbClr val="FFFFFF"/>
                    </a:solidFill>
                    <a:latin typeface="Arial Narrow" pitchFamily="34" charset="0"/>
                    <a:ea typeface="SimSun" pitchFamily="2" charset="-122"/>
                  </a:rPr>
                  <a:t>保罗的</a:t>
                </a:r>
              </a:p>
              <a:p>
                <a:pPr algn="ctr" eaLnBrk="1" hangingPunct="1"/>
                <a:r>
                  <a:rPr lang="zh-CN" altLang="en-US" sz="2200" b="1">
                    <a:solidFill>
                      <a:srgbClr val="FFFFFF"/>
                    </a:solidFill>
                    <a:latin typeface="Arial Narrow" pitchFamily="34" charset="0"/>
                    <a:ea typeface="SimSun" pitchFamily="2" charset="-122"/>
                  </a:rPr>
                  <a:t>同工</a:t>
                </a:r>
                <a:endParaRPr lang="zh-CN" altLang="en-US" sz="2200">
                  <a:solidFill>
                    <a:srgbClr val="FFFFFF"/>
                  </a:solidFill>
                  <a:latin typeface="Arial Narrow" pitchFamily="34" charset="0"/>
                  <a:ea typeface="SimSun" pitchFamily="2" charset="-122"/>
                </a:endParaRPr>
              </a:p>
            </p:txBody>
          </p:sp>
          <p:sp>
            <p:nvSpPr>
              <p:cNvPr id="209971" name="Rectangle 112"/>
              <p:cNvSpPr>
                <a:spLocks noChangeArrowheads="1"/>
              </p:cNvSpPr>
              <p:nvPr/>
            </p:nvSpPr>
            <p:spPr bwMode="auto">
              <a:xfrm>
                <a:off x="3672" y="2086"/>
                <a:ext cx="717"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0" name="Group 113"/>
            <p:cNvGrpSpPr>
              <a:grpSpLocks/>
            </p:cNvGrpSpPr>
            <p:nvPr/>
          </p:nvGrpSpPr>
          <p:grpSpPr bwMode="auto">
            <a:xfrm>
              <a:off x="-70" y="2528"/>
              <a:ext cx="420" cy="833"/>
              <a:chOff x="0" y="2798"/>
              <a:chExt cx="420" cy="833"/>
            </a:xfrm>
          </p:grpSpPr>
          <p:sp>
            <p:nvSpPr>
              <p:cNvPr id="209968" name="Rectangle 114"/>
              <p:cNvSpPr>
                <a:spLocks noChangeArrowheads="1"/>
              </p:cNvSpPr>
              <p:nvPr/>
            </p:nvSpPr>
            <p:spPr bwMode="auto">
              <a:xfrm>
                <a:off x="32" y="2798"/>
                <a:ext cx="35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700">
                    <a:solidFill>
                      <a:srgbClr val="FFFFFF"/>
                    </a:solidFill>
                    <a:latin typeface="Arial Narrow" pitchFamily="34" charset="0"/>
                    <a:ea typeface="SimSun" pitchFamily="2" charset="-122"/>
                  </a:rPr>
                  <a:t>作者</a:t>
                </a:r>
              </a:p>
              <a:p>
                <a:pPr algn="ctr" eaLnBrk="1" hangingPunct="1"/>
                <a:r>
                  <a:rPr lang="en-US" altLang="zh-CN" sz="1700">
                    <a:solidFill>
                      <a:srgbClr val="FFFFFF"/>
                    </a:solidFill>
                    <a:latin typeface="Arial Narrow" pitchFamily="34" charset="0"/>
                    <a:ea typeface="SimSun" pitchFamily="2" charset="-122"/>
                  </a:rPr>
                  <a:t>1a-b</a:t>
                </a:r>
              </a:p>
            </p:txBody>
          </p:sp>
          <p:sp>
            <p:nvSpPr>
              <p:cNvPr id="209969" name="Rectangle 115"/>
              <p:cNvSpPr>
                <a:spLocks noChangeArrowheads="1"/>
              </p:cNvSpPr>
              <p:nvPr/>
            </p:nvSpPr>
            <p:spPr bwMode="auto">
              <a:xfrm>
                <a:off x="0" y="2798"/>
                <a:ext cx="42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1" name="Group 116"/>
            <p:cNvGrpSpPr>
              <a:grpSpLocks/>
            </p:cNvGrpSpPr>
            <p:nvPr/>
          </p:nvGrpSpPr>
          <p:grpSpPr bwMode="auto">
            <a:xfrm>
              <a:off x="350" y="2528"/>
              <a:ext cx="496" cy="833"/>
              <a:chOff x="420" y="2798"/>
              <a:chExt cx="496" cy="833"/>
            </a:xfrm>
          </p:grpSpPr>
          <p:sp>
            <p:nvSpPr>
              <p:cNvPr id="209966" name="Rectangle 117"/>
              <p:cNvSpPr>
                <a:spLocks noChangeArrowheads="1"/>
              </p:cNvSpPr>
              <p:nvPr/>
            </p:nvSpPr>
            <p:spPr bwMode="auto">
              <a:xfrm>
                <a:off x="452" y="2798"/>
                <a:ext cx="43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1800">
                    <a:solidFill>
                      <a:srgbClr val="FFFFFF"/>
                    </a:solidFill>
                    <a:latin typeface="Arial Narrow" pitchFamily="34" charset="0"/>
                    <a:ea typeface="SimSun" pitchFamily="2" charset="-122"/>
                  </a:rPr>
                  <a:t> </a:t>
                </a:r>
                <a:r>
                  <a:rPr lang="zh-CN" altLang="en-US" sz="1600">
                    <a:solidFill>
                      <a:srgbClr val="FFFFFF"/>
                    </a:solidFill>
                    <a:latin typeface="Arial Narrow" pitchFamily="34" charset="0"/>
                    <a:ea typeface="SimSun" pitchFamily="2" charset="-122"/>
                  </a:rPr>
                  <a:t>受书人</a:t>
                </a:r>
              </a:p>
              <a:p>
                <a:pPr algn="ctr"/>
                <a:r>
                  <a:rPr lang="en-US" altLang="zh-CN" sz="1600">
                    <a:solidFill>
                      <a:srgbClr val="FFFFFF"/>
                    </a:solidFill>
                    <a:latin typeface="Arial Narrow" pitchFamily="34" charset="0"/>
                    <a:ea typeface="SimSun" pitchFamily="2" charset="-122"/>
                  </a:rPr>
                  <a:t>1c-3</a:t>
                </a:r>
              </a:p>
            </p:txBody>
          </p:sp>
          <p:sp>
            <p:nvSpPr>
              <p:cNvPr id="209967" name="Rectangle 118"/>
              <p:cNvSpPr>
                <a:spLocks noChangeArrowheads="1"/>
              </p:cNvSpPr>
              <p:nvPr/>
            </p:nvSpPr>
            <p:spPr bwMode="auto">
              <a:xfrm>
                <a:off x="420" y="2798"/>
                <a:ext cx="4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2" name="Group 119"/>
            <p:cNvGrpSpPr>
              <a:grpSpLocks/>
            </p:cNvGrpSpPr>
            <p:nvPr/>
          </p:nvGrpSpPr>
          <p:grpSpPr bwMode="auto">
            <a:xfrm>
              <a:off x="846" y="2528"/>
              <a:ext cx="388" cy="833"/>
              <a:chOff x="916" y="2798"/>
              <a:chExt cx="388" cy="833"/>
            </a:xfrm>
          </p:grpSpPr>
          <p:sp>
            <p:nvSpPr>
              <p:cNvPr id="209964" name="Rectangle 120"/>
              <p:cNvSpPr>
                <a:spLocks noChangeArrowheads="1"/>
              </p:cNvSpPr>
              <p:nvPr/>
            </p:nvSpPr>
            <p:spPr bwMode="auto">
              <a:xfrm>
                <a:off x="948" y="2798"/>
                <a:ext cx="32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600">
                    <a:solidFill>
                      <a:srgbClr val="FFFFFF"/>
                    </a:solidFill>
                    <a:latin typeface="Arial Narrow" pitchFamily="34" charset="0"/>
                    <a:ea typeface="SimSun" pitchFamily="2" charset="-122"/>
                  </a:rPr>
                  <a:t>感恩语</a:t>
                </a:r>
              </a:p>
              <a:p>
                <a:pPr algn="ctr"/>
                <a:r>
                  <a:rPr lang="en-US" altLang="zh-CN" sz="1600">
                    <a:solidFill>
                      <a:srgbClr val="FFFFFF"/>
                    </a:solidFill>
                    <a:latin typeface="Arial Narrow" pitchFamily="34" charset="0"/>
                    <a:ea typeface="SimSun" pitchFamily="2" charset="-122"/>
                  </a:rPr>
                  <a:t>4-5</a:t>
                </a:r>
              </a:p>
            </p:txBody>
          </p:sp>
          <p:sp>
            <p:nvSpPr>
              <p:cNvPr id="209965" name="Rectangle 121"/>
              <p:cNvSpPr>
                <a:spLocks noChangeArrowheads="1"/>
              </p:cNvSpPr>
              <p:nvPr/>
            </p:nvSpPr>
            <p:spPr bwMode="auto">
              <a:xfrm>
                <a:off x="916" y="2798"/>
                <a:ext cx="38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3" name="Group 122"/>
            <p:cNvGrpSpPr>
              <a:grpSpLocks/>
            </p:cNvGrpSpPr>
            <p:nvPr/>
          </p:nvGrpSpPr>
          <p:grpSpPr bwMode="auto">
            <a:xfrm>
              <a:off x="1234" y="2528"/>
              <a:ext cx="568" cy="833"/>
              <a:chOff x="1304" y="2798"/>
              <a:chExt cx="568" cy="833"/>
            </a:xfrm>
          </p:grpSpPr>
          <p:sp>
            <p:nvSpPr>
              <p:cNvPr id="209962" name="Rectangle 123"/>
              <p:cNvSpPr>
                <a:spLocks noChangeArrowheads="1"/>
              </p:cNvSpPr>
              <p:nvPr/>
            </p:nvSpPr>
            <p:spPr bwMode="auto">
              <a:xfrm>
                <a:off x="1336" y="2798"/>
                <a:ext cx="50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400">
                    <a:solidFill>
                      <a:srgbClr val="FFFFFF"/>
                    </a:solidFill>
                    <a:latin typeface="Arial Narrow" pitchFamily="34" charset="0"/>
                    <a:ea typeface="SimSun" pitchFamily="2" charset="-122"/>
                  </a:rPr>
                  <a:t>关系</a:t>
                </a:r>
              </a:p>
              <a:p>
                <a:pPr algn="ctr"/>
                <a:r>
                  <a:rPr lang="en-US" altLang="zh-CN" sz="1400">
                    <a:solidFill>
                      <a:srgbClr val="FFFFFF"/>
                    </a:solidFill>
                    <a:latin typeface="Arial Narrow" pitchFamily="34" charset="0"/>
                    <a:ea typeface="SimSun" pitchFamily="2" charset="-122"/>
                  </a:rPr>
                  <a:t>6-7</a:t>
                </a:r>
              </a:p>
            </p:txBody>
          </p:sp>
          <p:sp>
            <p:nvSpPr>
              <p:cNvPr id="209963" name="Rectangle 124"/>
              <p:cNvSpPr>
                <a:spLocks noChangeArrowheads="1"/>
              </p:cNvSpPr>
              <p:nvPr/>
            </p:nvSpPr>
            <p:spPr bwMode="auto">
              <a:xfrm>
                <a:off x="1304" y="2798"/>
                <a:ext cx="56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4" name="Group 125"/>
            <p:cNvGrpSpPr>
              <a:grpSpLocks/>
            </p:cNvGrpSpPr>
            <p:nvPr/>
          </p:nvGrpSpPr>
          <p:grpSpPr bwMode="auto">
            <a:xfrm>
              <a:off x="1802" y="2528"/>
              <a:ext cx="460" cy="833"/>
              <a:chOff x="1872" y="2798"/>
              <a:chExt cx="460" cy="833"/>
            </a:xfrm>
          </p:grpSpPr>
          <p:sp>
            <p:nvSpPr>
              <p:cNvPr id="209960" name="Rectangle 126"/>
              <p:cNvSpPr>
                <a:spLocks noChangeArrowheads="1"/>
              </p:cNvSpPr>
              <p:nvPr/>
            </p:nvSpPr>
            <p:spPr bwMode="auto">
              <a:xfrm>
                <a:off x="1904" y="2798"/>
                <a:ext cx="3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800">
                    <a:solidFill>
                      <a:srgbClr val="FFFFFF"/>
                    </a:solidFill>
                    <a:latin typeface="Arial Narrow" pitchFamily="34" charset="0"/>
                    <a:ea typeface="SimSun" pitchFamily="2" charset="-122"/>
                  </a:rPr>
                  <a:t>一般的请求</a:t>
                </a:r>
              </a:p>
              <a:p>
                <a:pPr algn="ctr"/>
                <a:r>
                  <a:rPr lang="en-US" altLang="zh-CN" sz="1800">
                    <a:solidFill>
                      <a:srgbClr val="FFFFFF"/>
                    </a:solidFill>
                    <a:latin typeface="Arial Narrow" pitchFamily="34" charset="0"/>
                    <a:ea typeface="SimSun" pitchFamily="2" charset="-122"/>
                  </a:rPr>
                  <a:t>8-11</a:t>
                </a:r>
              </a:p>
            </p:txBody>
          </p:sp>
          <p:sp>
            <p:nvSpPr>
              <p:cNvPr id="209961" name="Rectangle 127"/>
              <p:cNvSpPr>
                <a:spLocks noChangeArrowheads="1"/>
              </p:cNvSpPr>
              <p:nvPr/>
            </p:nvSpPr>
            <p:spPr bwMode="auto">
              <a:xfrm>
                <a:off x="1872" y="2798"/>
                <a:ext cx="46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5" name="Group 128"/>
            <p:cNvGrpSpPr>
              <a:grpSpLocks/>
            </p:cNvGrpSpPr>
            <p:nvPr/>
          </p:nvGrpSpPr>
          <p:grpSpPr bwMode="auto">
            <a:xfrm>
              <a:off x="2262" y="2528"/>
              <a:ext cx="722" cy="833"/>
              <a:chOff x="2332" y="2798"/>
              <a:chExt cx="722" cy="833"/>
            </a:xfrm>
          </p:grpSpPr>
          <p:sp>
            <p:nvSpPr>
              <p:cNvPr id="209958" name="Rectangle 129"/>
              <p:cNvSpPr>
                <a:spLocks noChangeArrowheads="1"/>
              </p:cNvSpPr>
              <p:nvPr/>
            </p:nvSpPr>
            <p:spPr bwMode="auto">
              <a:xfrm>
                <a:off x="2364" y="2798"/>
                <a:ext cx="65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a:solidFill>
                      <a:srgbClr val="FFFFFF"/>
                    </a:solidFill>
                    <a:ea typeface="SimSun" pitchFamily="2" charset="-122"/>
                  </a:rPr>
                  <a:t>回归的理由</a:t>
                </a:r>
                <a:endParaRPr lang="zh-CN" altLang="en-US" sz="1400">
                  <a:solidFill>
                    <a:srgbClr val="FFFFFF"/>
                  </a:solidFill>
                  <a:latin typeface="Arial Narrow" pitchFamily="34" charset="0"/>
                  <a:ea typeface="SimSun" pitchFamily="2" charset="-122"/>
                </a:endParaRPr>
              </a:p>
              <a:p>
                <a:pPr algn="ctr"/>
                <a:r>
                  <a:rPr lang="en-US" altLang="zh-CN" sz="1800">
                    <a:solidFill>
                      <a:srgbClr val="FFFFFF"/>
                    </a:solidFill>
                    <a:latin typeface="Arial Narrow" pitchFamily="34" charset="0"/>
                    <a:ea typeface="SimSun" pitchFamily="2" charset="-122"/>
                  </a:rPr>
                  <a:t>12-16</a:t>
                </a:r>
              </a:p>
            </p:txBody>
          </p:sp>
          <p:sp>
            <p:nvSpPr>
              <p:cNvPr id="209959" name="Rectangle 130"/>
              <p:cNvSpPr>
                <a:spLocks noChangeArrowheads="1"/>
              </p:cNvSpPr>
              <p:nvPr/>
            </p:nvSpPr>
            <p:spPr bwMode="auto">
              <a:xfrm>
                <a:off x="2332" y="2798"/>
                <a:ext cx="72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6" name="Group 131"/>
            <p:cNvGrpSpPr>
              <a:grpSpLocks/>
            </p:cNvGrpSpPr>
            <p:nvPr/>
          </p:nvGrpSpPr>
          <p:grpSpPr bwMode="auto">
            <a:xfrm>
              <a:off x="2984" y="2528"/>
              <a:ext cx="618" cy="833"/>
              <a:chOff x="3054" y="2798"/>
              <a:chExt cx="618" cy="833"/>
            </a:xfrm>
          </p:grpSpPr>
          <p:sp>
            <p:nvSpPr>
              <p:cNvPr id="209956" name="Rectangle 132"/>
              <p:cNvSpPr>
                <a:spLocks noChangeArrowheads="1"/>
              </p:cNvSpPr>
              <p:nvPr/>
            </p:nvSpPr>
            <p:spPr bwMode="auto">
              <a:xfrm>
                <a:off x="3086" y="2798"/>
                <a:ext cx="55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a:solidFill>
                      <a:srgbClr val="FFFFFF"/>
                    </a:solidFill>
                    <a:ea typeface="SimSun" pitchFamily="2" charset="-122"/>
                  </a:rPr>
                  <a:t>具体的</a:t>
                </a:r>
              </a:p>
              <a:p>
                <a:pPr algn="ctr" eaLnBrk="1" hangingPunct="1"/>
                <a:r>
                  <a:rPr lang="zh-CN" altLang="en-US" sz="1800">
                    <a:solidFill>
                      <a:srgbClr val="FFFFFF"/>
                    </a:solidFill>
                    <a:ea typeface="SimSun" pitchFamily="2" charset="-122"/>
                  </a:rPr>
                  <a:t>请求</a:t>
                </a:r>
                <a:endParaRPr lang="zh-CN" altLang="en-US" sz="1400">
                  <a:solidFill>
                    <a:srgbClr val="FFFFFF"/>
                  </a:solidFill>
                  <a:latin typeface="Arial Narrow" pitchFamily="34" charset="0"/>
                  <a:ea typeface="SimSun" pitchFamily="2" charset="-122"/>
                </a:endParaRPr>
              </a:p>
              <a:p>
                <a:pPr algn="ctr"/>
                <a:r>
                  <a:rPr lang="en-US" altLang="zh-CN" sz="1800">
                    <a:solidFill>
                      <a:srgbClr val="FFFFFF"/>
                    </a:solidFill>
                    <a:latin typeface="Arial Narrow" pitchFamily="34" charset="0"/>
                    <a:ea typeface="SimSun" pitchFamily="2" charset="-122"/>
                  </a:rPr>
                  <a:t>17-21</a:t>
                </a:r>
              </a:p>
            </p:txBody>
          </p:sp>
          <p:sp>
            <p:nvSpPr>
              <p:cNvPr id="209957" name="Rectangle 133"/>
              <p:cNvSpPr>
                <a:spLocks noChangeArrowheads="1"/>
              </p:cNvSpPr>
              <p:nvPr/>
            </p:nvSpPr>
            <p:spPr bwMode="auto">
              <a:xfrm>
                <a:off x="3054" y="2798"/>
                <a:ext cx="61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7" name="Group 134"/>
            <p:cNvGrpSpPr>
              <a:grpSpLocks/>
            </p:cNvGrpSpPr>
            <p:nvPr/>
          </p:nvGrpSpPr>
          <p:grpSpPr bwMode="auto">
            <a:xfrm>
              <a:off x="3602" y="2528"/>
              <a:ext cx="716" cy="833"/>
              <a:chOff x="3672" y="2798"/>
              <a:chExt cx="716" cy="833"/>
            </a:xfrm>
          </p:grpSpPr>
          <p:sp>
            <p:nvSpPr>
              <p:cNvPr id="209954" name="Rectangle 135"/>
              <p:cNvSpPr>
                <a:spLocks noChangeArrowheads="1"/>
              </p:cNvSpPr>
              <p:nvPr/>
            </p:nvSpPr>
            <p:spPr bwMode="auto">
              <a:xfrm>
                <a:off x="3704" y="2798"/>
                <a:ext cx="65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800">
                    <a:solidFill>
                      <a:srgbClr val="FFFFFF"/>
                    </a:solidFill>
                    <a:latin typeface="Arial Narrow" pitchFamily="34" charset="0"/>
                    <a:ea typeface="SimSun" pitchFamily="2" charset="-122"/>
                  </a:rPr>
                  <a:t>预备</a:t>
                </a:r>
              </a:p>
              <a:p>
                <a:pPr algn="ctr"/>
                <a:r>
                  <a:rPr lang="zh-CN" altLang="en-US" sz="1800">
                    <a:solidFill>
                      <a:srgbClr val="FFFFFF"/>
                    </a:solidFill>
                    <a:latin typeface="Arial Narrow" pitchFamily="34" charset="0"/>
                    <a:ea typeface="SimSun" pitchFamily="2" charset="-122"/>
                  </a:rPr>
                  <a:t>问候</a:t>
                </a:r>
              </a:p>
              <a:p>
                <a:pPr algn="ctr"/>
                <a:r>
                  <a:rPr lang="zh-CN" altLang="en-US" sz="1800">
                    <a:solidFill>
                      <a:srgbClr val="FFFFFF"/>
                    </a:solidFill>
                    <a:latin typeface="Arial Narrow" pitchFamily="34" charset="0"/>
                    <a:ea typeface="SimSun" pitchFamily="2" charset="-122"/>
                  </a:rPr>
                  <a:t>祝福</a:t>
                </a:r>
              </a:p>
              <a:p>
                <a:pPr algn="ctr"/>
                <a:r>
                  <a:rPr lang="en-US" altLang="zh-CN" sz="1800">
                    <a:solidFill>
                      <a:srgbClr val="FFFFFF"/>
                    </a:solidFill>
                    <a:latin typeface="Arial Narrow" pitchFamily="34" charset="0"/>
                    <a:ea typeface="SimSun" pitchFamily="2" charset="-122"/>
                  </a:rPr>
                  <a:t>22-25</a:t>
                </a:r>
              </a:p>
            </p:txBody>
          </p:sp>
          <p:sp>
            <p:nvSpPr>
              <p:cNvPr id="209955" name="Rectangle 136"/>
              <p:cNvSpPr>
                <a:spLocks noChangeArrowheads="1"/>
              </p:cNvSpPr>
              <p:nvPr/>
            </p:nvSpPr>
            <p:spPr bwMode="auto">
              <a:xfrm>
                <a:off x="3672" y="2798"/>
                <a:ext cx="71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8" name="Group 137"/>
            <p:cNvGrpSpPr>
              <a:grpSpLocks/>
            </p:cNvGrpSpPr>
            <p:nvPr/>
          </p:nvGrpSpPr>
          <p:grpSpPr bwMode="auto">
            <a:xfrm>
              <a:off x="-70" y="3361"/>
              <a:ext cx="4390" cy="615"/>
              <a:chOff x="0" y="3631"/>
              <a:chExt cx="5901" cy="615"/>
            </a:xfrm>
          </p:grpSpPr>
          <p:sp>
            <p:nvSpPr>
              <p:cNvPr id="209952" name="Rectangle 138"/>
              <p:cNvSpPr>
                <a:spLocks noChangeArrowheads="1"/>
              </p:cNvSpPr>
              <p:nvPr/>
            </p:nvSpPr>
            <p:spPr bwMode="auto">
              <a:xfrm>
                <a:off x="32" y="3631"/>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罗马至歌罗西城</a:t>
                </a:r>
                <a:endParaRPr lang="zh-CN" altLang="en-US">
                  <a:solidFill>
                    <a:srgbClr val="FFFFFF"/>
                  </a:solidFill>
                  <a:ea typeface="SimSun" pitchFamily="2" charset="-122"/>
                </a:endParaRPr>
              </a:p>
            </p:txBody>
          </p:sp>
          <p:sp>
            <p:nvSpPr>
              <p:cNvPr id="209953" name="Rectangle 139"/>
              <p:cNvSpPr>
                <a:spLocks noChangeArrowheads="1"/>
              </p:cNvSpPr>
              <p:nvPr/>
            </p:nvSpPr>
            <p:spPr bwMode="auto">
              <a:xfrm>
                <a:off x="0" y="3631"/>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9" name="Group 140"/>
            <p:cNvGrpSpPr>
              <a:grpSpLocks/>
            </p:cNvGrpSpPr>
            <p:nvPr/>
          </p:nvGrpSpPr>
          <p:grpSpPr bwMode="auto">
            <a:xfrm>
              <a:off x="-70" y="3976"/>
              <a:ext cx="4390" cy="615"/>
              <a:chOff x="0" y="4246"/>
              <a:chExt cx="5901" cy="615"/>
            </a:xfrm>
          </p:grpSpPr>
          <p:sp>
            <p:nvSpPr>
              <p:cNvPr id="209950" name="Rectangle 141"/>
              <p:cNvSpPr>
                <a:spLocks noChangeArrowheads="1"/>
              </p:cNvSpPr>
              <p:nvPr/>
            </p:nvSpPr>
            <p:spPr bwMode="auto">
              <a:xfrm>
                <a:off x="32" y="4246"/>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夏 主后 </a:t>
                </a:r>
                <a:r>
                  <a:rPr lang="en-US" altLang="zh-CN" b="1">
                    <a:solidFill>
                      <a:srgbClr val="FFFFFF"/>
                    </a:solidFill>
                    <a:ea typeface="SimSun" pitchFamily="2" charset="-122"/>
                  </a:rPr>
                  <a:t>61</a:t>
                </a:r>
                <a:endParaRPr lang="en-US" altLang="zh-CN">
                  <a:solidFill>
                    <a:srgbClr val="FFFFFF"/>
                  </a:solidFill>
                  <a:ea typeface="SimSun" pitchFamily="2" charset="-122"/>
                </a:endParaRPr>
              </a:p>
            </p:txBody>
          </p:sp>
          <p:sp>
            <p:nvSpPr>
              <p:cNvPr id="209951" name="Rectangle 142"/>
              <p:cNvSpPr>
                <a:spLocks noChangeArrowheads="1"/>
              </p:cNvSpPr>
              <p:nvPr/>
            </p:nvSpPr>
            <p:spPr bwMode="auto">
              <a:xfrm>
                <a:off x="0" y="4246"/>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sp>
        <p:nvSpPr>
          <p:cNvPr id="209925" name="WordArt 143"/>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09926" name="Rectangle 144"/>
          <p:cNvSpPr>
            <a:spLocks noGrp="1" noChangeArrowheads="1"/>
          </p:cNvSpPr>
          <p:nvPr>
            <p:ph type="title" idx="4294967295"/>
          </p:nvPr>
        </p:nvSpPr>
        <p:spPr>
          <a:xfrm>
            <a:off x="609600" y="152400"/>
            <a:ext cx="7772400" cy="685800"/>
          </a:xfrm>
        </p:spPr>
        <p:txBody>
          <a:bodyPr/>
          <a:lstStyle/>
          <a:p>
            <a:pPr algn="ctr" eaLnBrk="1" hangingPunct="1"/>
            <a:r>
              <a:rPr lang="zh-CN" altLang="en-US" b="1">
                <a:ea typeface="SimSun" pitchFamily="2" charset="-122"/>
              </a:rPr>
              <a:t>书图</a:t>
            </a:r>
          </a:p>
        </p:txBody>
      </p:sp>
    </p:spTree>
    <p:extLst>
      <p:ext uri="{BB962C8B-B14F-4D97-AF65-F5344CB8AC3E}">
        <p14:creationId xmlns:p14="http://schemas.microsoft.com/office/powerpoint/2010/main" val="2263240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44036" name="Text Box 4"/>
          <p:cNvSpPr txBox="1">
            <a:spLocks noChangeArrowheads="1"/>
          </p:cNvSpPr>
          <p:nvPr/>
        </p:nvSpPr>
        <p:spPr bwMode="auto">
          <a:xfrm>
            <a:off x="906463" y="2697163"/>
            <a:ext cx="5045075"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4-7	</a:t>
            </a:r>
            <a:r>
              <a:rPr lang="zh-CN" altLang="en-US" sz="2800" b="1">
                <a:solidFill>
                  <a:srgbClr val="000000"/>
                </a:solidFill>
                <a:ea typeface="SimSun" pitchFamily="2" charset="-122"/>
              </a:rPr>
              <a:t>祷告</a:t>
            </a:r>
            <a:r>
              <a:rPr lang="en-US" altLang="zh-CN" sz="2800" b="1">
                <a:solidFill>
                  <a:srgbClr val="000000"/>
                </a:solidFill>
                <a:ea typeface="SimSun" pitchFamily="2" charset="-122"/>
              </a:rPr>
              <a:t>/</a:t>
            </a:r>
            <a:r>
              <a:rPr lang="zh-CN" altLang="en-US" sz="2800" b="1">
                <a:solidFill>
                  <a:srgbClr val="000000"/>
                </a:solidFill>
                <a:ea typeface="SimSun" pitchFamily="2" charset="-122"/>
              </a:rPr>
              <a:t>称赞</a:t>
            </a:r>
          </a:p>
        </p:txBody>
      </p:sp>
      <p:sp>
        <p:nvSpPr>
          <p:cNvPr id="44037" name="Text Box 5"/>
          <p:cNvSpPr txBox="1">
            <a:spLocks noChangeArrowheads="1"/>
          </p:cNvSpPr>
          <p:nvPr/>
        </p:nvSpPr>
        <p:spPr bwMode="auto">
          <a:xfrm>
            <a:off x="228600" y="995363"/>
            <a:ext cx="27432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1-3	</a:t>
            </a:r>
            <a:r>
              <a:rPr lang="zh-CN" altLang="en-US" sz="2800" b="1">
                <a:solidFill>
                  <a:srgbClr val="000000"/>
                </a:solidFill>
                <a:ea typeface="SimSun" pitchFamily="2" charset="-122"/>
              </a:rPr>
              <a:t>问安</a:t>
            </a:r>
          </a:p>
        </p:txBody>
      </p:sp>
      <p:sp>
        <p:nvSpPr>
          <p:cNvPr id="44038" name="Text Box 6"/>
          <p:cNvSpPr txBox="1">
            <a:spLocks noChangeArrowheads="1"/>
          </p:cNvSpPr>
          <p:nvPr/>
        </p:nvSpPr>
        <p:spPr bwMode="auto">
          <a:xfrm>
            <a:off x="3319463" y="4398963"/>
            <a:ext cx="4833937"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8-21	</a:t>
            </a:r>
            <a:r>
              <a:rPr lang="zh-CN" altLang="en-US" sz="2800" b="1">
                <a:solidFill>
                  <a:srgbClr val="000000"/>
                </a:solidFill>
                <a:ea typeface="SimSun" pitchFamily="2" charset="-122"/>
              </a:rPr>
              <a:t>为欧尼西慕恳求</a:t>
            </a:r>
          </a:p>
        </p:txBody>
      </p:sp>
      <p:sp>
        <p:nvSpPr>
          <p:cNvPr id="44039" name="Text Box 7"/>
          <p:cNvSpPr txBox="1">
            <a:spLocks noChangeArrowheads="1"/>
          </p:cNvSpPr>
          <p:nvPr/>
        </p:nvSpPr>
        <p:spPr bwMode="auto">
          <a:xfrm>
            <a:off x="4953000" y="6100763"/>
            <a:ext cx="39624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22-25		</a:t>
            </a:r>
            <a:r>
              <a:rPr lang="zh-CN" altLang="en-US" sz="2800" b="1">
                <a:solidFill>
                  <a:srgbClr val="000000"/>
                </a:solidFill>
                <a:ea typeface="SimSun" pitchFamily="2" charset="-122"/>
              </a:rPr>
              <a:t>结语</a:t>
            </a:r>
          </a:p>
        </p:txBody>
      </p:sp>
      <p:pic>
        <p:nvPicPr>
          <p:cNvPr id="44040" name="Picture 8" descr="j01778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67400" y="914400"/>
            <a:ext cx="1676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5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剖析</a:t>
            </a:r>
          </a:p>
        </p:txBody>
      </p:sp>
    </p:spTree>
    <p:extLst>
      <p:ext uri="{BB962C8B-B14F-4D97-AF65-F5344CB8AC3E}">
        <p14:creationId xmlns:p14="http://schemas.microsoft.com/office/powerpoint/2010/main" val="267305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zh-TW" altLang="en-US" sz="4000" b="1" dirty="0">
                <a:solidFill>
                  <a:schemeClr val="tx1"/>
                </a:solidFill>
                <a:latin typeface="Arial" charset="0"/>
                <a:ea typeface="ＭＳ Ｐゴシック" charset="0"/>
                <a:cs typeface="ＭＳ Ｐゴシック" charset="0"/>
              </a:rPr>
              <a:t>保罗帮助欧尼西慕</a:t>
            </a:r>
            <a:br>
              <a:rPr lang="zh-TW" altLang="en-US" sz="4000" b="1" dirty="0">
                <a:solidFill>
                  <a:schemeClr val="tx1"/>
                </a:solidFill>
                <a:latin typeface="Arial" charset="0"/>
                <a:ea typeface="ＭＳ Ｐゴシック" charset="0"/>
                <a:cs typeface="ＭＳ Ｐゴシック" charset="0"/>
              </a:rPr>
            </a:br>
            <a:r>
              <a:rPr lang="zh-TW" altLang="en-US" sz="4000" b="1" dirty="0">
                <a:solidFill>
                  <a:schemeClr val="tx1"/>
                </a:solidFill>
                <a:latin typeface="Arial" charset="0"/>
                <a:ea typeface="ＭＳ Ｐゴシック" charset="0"/>
                <a:cs typeface="ＭＳ Ｐゴシック" charset="0"/>
              </a:rPr>
              <a:t>看到了他对腓利门的责任</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112081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8350250" y="152400"/>
            <a:ext cx="6413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a:solidFill>
                  <a:srgbClr val="FFFFFF"/>
                </a:solidFill>
                <a:latin typeface="Times New Roman" pitchFamily="18" charset="0"/>
              </a:rPr>
              <a:t>252</a:t>
            </a:r>
          </a:p>
        </p:txBody>
      </p:sp>
      <p:sp>
        <p:nvSpPr>
          <p:cNvPr id="49155" name="Text Box 3"/>
          <p:cNvSpPr txBox="1">
            <a:spLocks noChangeArrowheads="1"/>
          </p:cNvSpPr>
          <p:nvPr/>
        </p:nvSpPr>
        <p:spPr bwMode="auto">
          <a:xfrm>
            <a:off x="4235450" y="1133475"/>
            <a:ext cx="475615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000000"/>
                </a:solidFill>
                <a:ea typeface="SimSun" pitchFamily="2" charset="-122"/>
              </a:rPr>
              <a:t>1. </a:t>
            </a:r>
            <a:r>
              <a:rPr lang="zh-CN" altLang="en-US" b="1">
                <a:solidFill>
                  <a:srgbClr val="000000"/>
                </a:solidFill>
                <a:ea typeface="SimSun" pitchFamily="2" charset="-122"/>
              </a:rPr>
              <a:t>觉悟神通过你的冒犯者的行为来动工</a:t>
            </a:r>
            <a:endParaRPr lang="en-US" altLang="zh-CN" b="1">
              <a:solidFill>
                <a:srgbClr val="000000"/>
              </a:solidFill>
              <a:ea typeface="SimSun" pitchFamily="2" charset="-122"/>
            </a:endParaRPr>
          </a:p>
        </p:txBody>
      </p:sp>
      <p:sp>
        <p:nvSpPr>
          <p:cNvPr id="49156" name="Text Box 4"/>
          <p:cNvSpPr txBox="1">
            <a:spLocks noChangeArrowheads="1"/>
          </p:cNvSpPr>
          <p:nvPr/>
        </p:nvSpPr>
        <p:spPr bwMode="auto">
          <a:xfrm>
            <a:off x="4235450" y="2138363"/>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000000"/>
                </a:solidFill>
                <a:cs typeface="Arial" pitchFamily="34" charset="0"/>
              </a:rPr>
              <a:t>2. </a:t>
            </a:r>
            <a:r>
              <a:rPr lang="zh-CN" altLang="en-US" b="1">
                <a:solidFill>
                  <a:srgbClr val="000000"/>
                </a:solidFill>
                <a:ea typeface="SimSun" pitchFamily="2" charset="-122"/>
              </a:rPr>
              <a:t>感谢神他通过每一项的攻击所赐的益处</a:t>
            </a:r>
          </a:p>
        </p:txBody>
      </p:sp>
      <p:sp>
        <p:nvSpPr>
          <p:cNvPr id="49157" name="Text Box 5"/>
          <p:cNvSpPr txBox="1">
            <a:spLocks noChangeArrowheads="1"/>
          </p:cNvSpPr>
          <p:nvPr/>
        </p:nvSpPr>
        <p:spPr bwMode="auto">
          <a:xfrm>
            <a:off x="4235450" y="3173413"/>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000000"/>
                </a:solidFill>
                <a:cs typeface="Arial" pitchFamily="34" charset="0"/>
              </a:rPr>
              <a:t>3. </a:t>
            </a:r>
            <a:r>
              <a:rPr lang="zh-CN" altLang="en-US" b="1">
                <a:solidFill>
                  <a:srgbClr val="000000"/>
                </a:solidFill>
                <a:ea typeface="SimSun" pitchFamily="2" charset="-122"/>
              </a:rPr>
              <a:t>分辨神要通过攻击塑造我哪些的品格</a:t>
            </a:r>
            <a:endParaRPr lang="en-US" altLang="zh-CN" b="1">
              <a:solidFill>
                <a:srgbClr val="000000"/>
              </a:solidFill>
              <a:cs typeface="Arial" pitchFamily="34" charset="0"/>
            </a:endParaRPr>
          </a:p>
        </p:txBody>
      </p:sp>
      <p:sp>
        <p:nvSpPr>
          <p:cNvPr id="49158" name="Text Box 6"/>
          <p:cNvSpPr txBox="1">
            <a:spLocks noChangeArrowheads="1"/>
          </p:cNvSpPr>
          <p:nvPr/>
        </p:nvSpPr>
        <p:spPr bwMode="auto">
          <a:xfrm>
            <a:off x="4235450" y="4210050"/>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000000"/>
                </a:solidFill>
                <a:ea typeface="SimSun" pitchFamily="2" charset="-122"/>
              </a:rPr>
              <a:t>4. </a:t>
            </a:r>
            <a:r>
              <a:rPr lang="zh-CN" altLang="en-US" b="1">
                <a:solidFill>
                  <a:srgbClr val="000000"/>
                </a:solidFill>
                <a:ea typeface="SimSun" pitchFamily="2" charset="-122"/>
              </a:rPr>
              <a:t>预期为对的事而受苦为一个正常的基督生命</a:t>
            </a:r>
            <a:endParaRPr lang="en-US" altLang="zh-CN" b="1">
              <a:solidFill>
                <a:srgbClr val="000000"/>
              </a:solidFill>
              <a:ea typeface="SimSun" pitchFamily="2" charset="-122"/>
            </a:endParaRPr>
          </a:p>
        </p:txBody>
      </p:sp>
      <p:pic>
        <p:nvPicPr>
          <p:cNvPr id="215047" name="Picture 7" descr="Via Ap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8" name="Text Box 8"/>
          <p:cNvSpPr txBox="1">
            <a:spLocks noChangeArrowheads="1"/>
          </p:cNvSpPr>
          <p:nvPr/>
        </p:nvSpPr>
        <p:spPr bwMode="auto">
          <a:xfrm>
            <a:off x="0" y="5105400"/>
            <a:ext cx="4191000" cy="10064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rgbClr val="FFFFFF"/>
                </a:solidFill>
                <a:latin typeface="Times New Roman" pitchFamily="18" charset="0"/>
                <a:ea typeface="SimSun" pitchFamily="2" charset="-122"/>
              </a:rPr>
              <a:t>古阿匹亚路，“罗马路之女皇” 是欧尼西慕从罗马到歌罗西所使用的路来请求腓利门的赦免</a:t>
            </a:r>
            <a:endParaRPr lang="en-US" altLang="zh-CN" sz="2000" b="1">
              <a:solidFill>
                <a:srgbClr val="FFFFFF"/>
              </a:solidFill>
              <a:latin typeface="Times New Roman" pitchFamily="18" charset="0"/>
              <a:ea typeface="SimSun" pitchFamily="2" charset="-122"/>
            </a:endParaRPr>
          </a:p>
        </p:txBody>
      </p:sp>
      <p:sp>
        <p:nvSpPr>
          <p:cNvPr id="215049" name="Text Box 9"/>
          <p:cNvSpPr txBox="1">
            <a:spLocks noChangeArrowheads="1"/>
          </p:cNvSpPr>
          <p:nvPr/>
        </p:nvSpPr>
        <p:spPr bwMode="auto">
          <a:xfrm>
            <a:off x="6378575" y="6248400"/>
            <a:ext cx="2614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a:solidFill>
                  <a:srgbClr val="FFFFFF"/>
                </a:solidFill>
                <a:latin typeface="Times New Roman" pitchFamily="18" charset="0"/>
              </a:rPr>
              <a:t>Bill Gothard, IBLP</a:t>
            </a:r>
          </a:p>
        </p:txBody>
      </p:sp>
      <p:sp>
        <p:nvSpPr>
          <p:cNvPr id="215050" name="Rectangle 10"/>
          <p:cNvSpPr>
            <a:spLocks noGrp="1" noChangeArrowheads="1"/>
          </p:cNvSpPr>
          <p:nvPr>
            <p:ph type="title" idx="4294967295"/>
          </p:nvPr>
        </p:nvSpPr>
        <p:spPr>
          <a:xfrm>
            <a:off x="685800" y="304800"/>
            <a:ext cx="7239000" cy="519113"/>
          </a:xfrm>
          <a:solidFill>
            <a:schemeClr val="tx1"/>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得着饶恕的灵的基本步骤</a:t>
            </a:r>
          </a:p>
        </p:txBody>
      </p:sp>
    </p:spTree>
    <p:extLst>
      <p:ext uri="{BB962C8B-B14F-4D97-AF65-F5344CB8AC3E}">
        <p14:creationId xmlns:p14="http://schemas.microsoft.com/office/powerpoint/2010/main" val="2215736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eaLnBrk="1" hangingPunct="1"/>
            <a:r>
              <a:rPr lang="zh-CN" altLang="en-US">
                <a:ea typeface="SimHei" pitchFamily="49" charset="-122"/>
              </a:rPr>
              <a:t>如何请求被饶恕？</a:t>
            </a:r>
          </a:p>
        </p:txBody>
      </p:sp>
      <p:sp>
        <p:nvSpPr>
          <p:cNvPr id="50179" name="Text Box 3"/>
          <p:cNvSpPr txBox="1">
            <a:spLocks noChangeArrowheads="1"/>
          </p:cNvSpPr>
          <p:nvPr/>
        </p:nvSpPr>
        <p:spPr bwMode="auto">
          <a:xfrm>
            <a:off x="533400" y="1828800"/>
            <a:ext cx="4572000"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永不说</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对不起 </a:t>
            </a:r>
            <a:r>
              <a:rPr lang="en-US" altLang="ja-JP"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句号</a:t>
            </a:r>
            <a:r>
              <a:rPr lang="en-US" altLang="ja-JP" sz="2800" b="1">
                <a:solidFill>
                  <a:srgbClr val="000000"/>
                </a:solidFill>
                <a:latin typeface="Verdana" pitchFamily="34" charset="0"/>
              </a:rPr>
              <a:t>).</a:t>
            </a:r>
          </a:p>
          <a:p>
            <a:pPr eaLnBrk="1" hangingPunct="1">
              <a:spcBef>
                <a:spcPct val="20000"/>
              </a:spcBef>
            </a:pPr>
            <a:endParaRPr lang="en-US" altLang="en-US" sz="2800" b="1">
              <a:solidFill>
                <a:srgbClr val="000000"/>
              </a:solidFill>
              <a:latin typeface="Verdana" pitchFamily="34" charset="0"/>
            </a:endParaRPr>
          </a:p>
          <a:p>
            <a:pPr eaLnBrk="1" hangingPunct="1">
              <a:spcBef>
                <a:spcPct val="20000"/>
              </a:spcBef>
            </a:pPr>
            <a:r>
              <a:rPr lang="ja-JP" altLang="en-US" sz="2800" b="1">
                <a:solidFill>
                  <a:srgbClr val="000000"/>
                </a:solidFill>
                <a:latin typeface="Verdana" pitchFamily="34" charset="0"/>
              </a:rPr>
              <a:t>”</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说</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请你能原谅我对你的</a:t>
            </a:r>
            <a:r>
              <a:rPr lang="en-US" altLang="ja-JP" sz="2800" b="1">
                <a:solidFill>
                  <a:srgbClr val="000000"/>
                </a:solidFill>
                <a:latin typeface="Verdana" pitchFamily="34" charset="0"/>
              </a:rPr>
              <a:t> ___________ </a:t>
            </a:r>
          </a:p>
          <a:p>
            <a:pPr eaLnBrk="1" hangingPunct="1">
              <a:spcBef>
                <a:spcPct val="20000"/>
              </a:spcBef>
            </a:pPr>
            <a:r>
              <a:rPr lang="en-US" altLang="en-US"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具体地指出你的过犯</a:t>
            </a:r>
            <a:r>
              <a:rPr lang="en-US" altLang="ja-JP"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a:t>
            </a:r>
          </a:p>
          <a:p>
            <a:pPr eaLnBrk="1" hangingPunct="1">
              <a:spcBef>
                <a:spcPct val="20000"/>
              </a:spcBef>
            </a:pPr>
            <a:r>
              <a:rPr lang="zh-CN" altLang="en-US" sz="2800" b="1">
                <a:solidFill>
                  <a:srgbClr val="000000"/>
                </a:solidFill>
                <a:latin typeface="Verdana" pitchFamily="34" charset="0"/>
                <a:ea typeface="SimSun" pitchFamily="2" charset="-122"/>
              </a:rPr>
              <a:t>腓利门书 </a:t>
            </a:r>
            <a:r>
              <a:rPr lang="en-US" altLang="en-US" sz="2800" b="1">
                <a:solidFill>
                  <a:srgbClr val="000000"/>
                </a:solidFill>
                <a:latin typeface="Verdana" pitchFamily="34" charset="0"/>
                <a:ea typeface="SimSun" pitchFamily="2" charset="-122"/>
              </a:rPr>
              <a:t>10,18</a:t>
            </a:r>
          </a:p>
          <a:p>
            <a:pPr eaLnBrk="1" hangingPunct="1"/>
            <a:endParaRPr lang="en-US" altLang="en-US" sz="2800" b="1">
              <a:solidFill>
                <a:srgbClr val="000000"/>
              </a:solidFill>
              <a:latin typeface="Verdana" pitchFamily="34" charset="0"/>
              <a:ea typeface="SimSun" pitchFamily="2" charset="-122"/>
            </a:endParaRPr>
          </a:p>
        </p:txBody>
      </p:sp>
      <p:pic>
        <p:nvPicPr>
          <p:cNvPr id="21606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10200"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2779487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2" end="2"/>
                                            </p:txEl>
                                          </p:spTgt>
                                        </p:tgtEl>
                                        <p:attrNameLst>
                                          <p:attrName>style.visibility</p:attrName>
                                        </p:attrNameLst>
                                      </p:cBhvr>
                                      <p:to>
                                        <p:strVal val="visible"/>
                                      </p:to>
                                    </p:set>
                                    <p:animEffect transition="in" filter="fade">
                                      <p:cBhvr>
                                        <p:cTn id="10" dur="1000"/>
                                        <p:tgtEl>
                                          <p:spTgt spid="5017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2000"/>
                                        <p:tgtEl>
                                          <p:spTgt spid="5017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0179">
                                            <p:txEl>
                                              <p:pRg st="4" end="4"/>
                                            </p:txEl>
                                          </p:spTgt>
                                        </p:tgtEl>
                                        <p:attrNameLst>
                                          <p:attrName>style.visibility</p:attrName>
                                        </p:attrNameLst>
                                      </p:cBhvr>
                                      <p:to>
                                        <p:strVal val="visible"/>
                                      </p:to>
                                    </p:set>
                                    <p:animEffect transition="in" filter="fade">
                                      <p:cBhvr>
                                        <p:cTn id="16"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307155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eaLnBrk="1" hangingPunct="1"/>
            <a:r>
              <a:rPr lang="zh-CN" altLang="en-US" dirty="0">
                <a:ea typeface="SimHei" pitchFamily="49" charset="-122"/>
              </a:rPr>
              <a:t>如何请求被饶恕？</a:t>
            </a:r>
            <a:endParaRPr lang="en-US" altLang="en-US" dirty="0">
              <a:ea typeface="SimHei" pitchFamily="49" charset="-122"/>
            </a:endParaRPr>
          </a:p>
        </p:txBody>
      </p:sp>
      <p:sp>
        <p:nvSpPr>
          <p:cNvPr id="52227" name="Text Box 3"/>
          <p:cNvSpPr txBox="1">
            <a:spLocks noChangeArrowheads="1"/>
          </p:cNvSpPr>
          <p:nvPr/>
        </p:nvSpPr>
        <p:spPr bwMode="auto">
          <a:xfrm>
            <a:off x="685800" y="1447800"/>
            <a:ext cx="3886200" cy="325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dirty="0">
                <a:solidFill>
                  <a:srgbClr val="000000"/>
                </a:solidFill>
                <a:latin typeface="Verdana" pitchFamily="34" charset="0"/>
                <a:ea typeface="SimSun" pitchFamily="2" charset="-122"/>
              </a:rPr>
              <a:t>不是通过电话或书信或传真或电邮或中载人。。。</a:t>
            </a:r>
          </a:p>
          <a:p>
            <a:pPr eaLnBrk="1" hangingPunct="1">
              <a:spcBef>
                <a:spcPct val="20000"/>
              </a:spcBef>
            </a:pPr>
            <a:endParaRPr lang="en-US" altLang="en-US" sz="2800" b="1" dirty="0">
              <a:solidFill>
                <a:srgbClr val="000000"/>
              </a:solidFill>
              <a:latin typeface="Verdana" pitchFamily="34" charset="0"/>
              <a:ea typeface="SimSun" pitchFamily="2" charset="-122"/>
            </a:endParaRPr>
          </a:p>
          <a:p>
            <a:pPr eaLnBrk="1" hangingPunct="1">
              <a:spcBef>
                <a:spcPct val="20000"/>
              </a:spcBef>
            </a:pPr>
            <a:r>
              <a:rPr lang="zh-CN" altLang="en-US" sz="2800" b="1" dirty="0">
                <a:solidFill>
                  <a:srgbClr val="000000"/>
                </a:solidFill>
                <a:latin typeface="Verdana" pitchFamily="34" charset="0"/>
                <a:ea typeface="SimSun" pitchFamily="2" charset="-122"/>
              </a:rPr>
              <a:t>欧尼西慕行程了</a:t>
            </a:r>
            <a:r>
              <a:rPr lang="en-US" altLang="ja-JP" sz="2800" b="1" dirty="0">
                <a:solidFill>
                  <a:srgbClr val="000000"/>
                </a:solidFill>
                <a:latin typeface="Verdana" pitchFamily="34" charset="0"/>
              </a:rPr>
              <a:t>1400 </a:t>
            </a:r>
            <a:r>
              <a:rPr lang="zh-CN" altLang="en-US" sz="2800" b="1" dirty="0">
                <a:solidFill>
                  <a:srgbClr val="000000"/>
                </a:solidFill>
                <a:latin typeface="Verdana" pitchFamily="34" charset="0"/>
                <a:ea typeface="SimSun" pitchFamily="2" charset="-122"/>
              </a:rPr>
              <a:t>公里为了与腓利门面对面交谈</a:t>
            </a:r>
            <a:endParaRPr lang="en-US" altLang="en-US" sz="2800" b="1" dirty="0">
              <a:solidFill>
                <a:srgbClr val="000000"/>
              </a:solidFill>
              <a:latin typeface="Verdana" pitchFamily="34" charset="0"/>
              <a:ea typeface="SimSun" pitchFamily="2" charset="-122"/>
            </a:endParaRPr>
          </a:p>
        </p:txBody>
      </p:sp>
      <p:pic>
        <p:nvPicPr>
          <p:cNvPr id="218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7"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3151660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2229"/>
                                        </p:tgtEl>
                                      </p:cBhvr>
                                    </p:animEffect>
                                    <p:set>
                                      <p:cBhvr>
                                        <p:cTn id="7" dur="1" fill="hold">
                                          <p:stCondLst>
                                            <p:cond delay="1999"/>
                                          </p:stCondLst>
                                        </p:cTn>
                                        <p:tgtEl>
                                          <p:spTgt spid="522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2227">
                                            <p:txEl>
                                              <p:pRg st="2" end="2"/>
                                            </p:txEl>
                                          </p:spTgt>
                                        </p:tgtEl>
                                        <p:attrNameLst>
                                          <p:attrName>style.visibility</p:attrName>
                                        </p:attrNameLst>
                                      </p:cBhvr>
                                      <p:to>
                                        <p:strVal val="visible"/>
                                      </p:to>
                                    </p:set>
                                    <p:animEffect transition="in" filter="fade">
                                      <p:cBhvr>
                                        <p:cTn id="10" dur="10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zh-CN" altLang="en-US" dirty="0"/>
              <a:t>如何请求被饶恕</a:t>
            </a:r>
            <a:r>
              <a:rPr lang="en-US" altLang="en-US" dirty="0"/>
              <a:t>?</a:t>
            </a:r>
          </a:p>
        </p:txBody>
      </p:sp>
      <p:sp>
        <p:nvSpPr>
          <p:cNvPr id="52227" name="Text Box 3"/>
          <p:cNvSpPr txBox="1">
            <a:spLocks noChangeArrowheads="1"/>
          </p:cNvSpPr>
          <p:nvPr/>
        </p:nvSpPr>
        <p:spPr bwMode="auto">
          <a:xfrm>
            <a:off x="304800" y="1447800"/>
            <a:ext cx="4495800" cy="180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3200" b="1" dirty="0">
                <a:solidFill>
                  <a:srgbClr val="000000"/>
                </a:solidFill>
              </a:rPr>
              <a:t>很简单</a:t>
            </a:r>
            <a:r>
              <a:rPr lang="en-US" altLang="en-US" sz="3200" b="1" dirty="0">
                <a:solidFill>
                  <a:srgbClr val="000000"/>
                </a:solidFill>
              </a:rPr>
              <a:t>…</a:t>
            </a:r>
          </a:p>
          <a:p>
            <a:pPr algn="ctr" eaLnBrk="1" hangingPunct="1">
              <a:spcBef>
                <a:spcPct val="20000"/>
              </a:spcBef>
            </a:pPr>
            <a:r>
              <a:rPr lang="zh-CN" altLang="en-US" sz="6600" b="1" dirty="0">
                <a:solidFill>
                  <a:srgbClr val="000000"/>
                </a:solidFill>
              </a:rPr>
              <a:t>去</a:t>
            </a:r>
            <a:endParaRPr lang="en-US" altLang="en-US" sz="6600" b="1" dirty="0">
              <a:solidFill>
                <a:srgbClr val="000000"/>
              </a:solidFill>
            </a:endParaRPr>
          </a:p>
        </p:txBody>
      </p:sp>
      <p:pic>
        <p:nvPicPr>
          <p:cNvPr id="220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16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27133378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p:txBody>
          <a:bodyPr/>
          <a:lstStyle/>
          <a:p>
            <a:pPr eaLnBrk="1" hangingPunct="1"/>
            <a:r>
              <a:rPr lang="zh-CN" altLang="en-US" dirty="0"/>
              <a:t>如何请求被饶恕</a:t>
            </a:r>
            <a:r>
              <a:rPr lang="en-US" altLang="en-US" dirty="0"/>
              <a:t>?</a:t>
            </a:r>
          </a:p>
        </p:txBody>
      </p:sp>
      <p:sp>
        <p:nvSpPr>
          <p:cNvPr id="52227" name="Text Box 3"/>
          <p:cNvSpPr txBox="1">
            <a:spLocks noChangeArrowheads="1"/>
          </p:cNvSpPr>
          <p:nvPr/>
        </p:nvSpPr>
        <p:spPr bwMode="auto">
          <a:xfrm>
            <a:off x="755576" y="4653136"/>
            <a:ext cx="44958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zh-CN" altLang="en-US" sz="3200" b="1" dirty="0">
                <a:solidFill>
                  <a:srgbClr val="FFFFFF"/>
                </a:solidFill>
                <a:effectLst>
                  <a:glow rad="254000">
                    <a:srgbClr val="000000"/>
                  </a:glow>
                </a:effectLst>
                <a:latin typeface="Arial"/>
                <a:cs typeface="Arial"/>
              </a:rPr>
              <a:t>欧尼西慕行程了</a:t>
            </a:r>
            <a:r>
              <a:rPr lang="en-US" altLang="zh-CN" sz="3200" b="1" dirty="0">
                <a:solidFill>
                  <a:srgbClr val="FFFFFF"/>
                </a:solidFill>
                <a:effectLst>
                  <a:glow rad="254000">
                    <a:srgbClr val="000000"/>
                  </a:glow>
                </a:effectLst>
                <a:latin typeface="Arial"/>
                <a:cs typeface="Arial"/>
              </a:rPr>
              <a:t>1400 </a:t>
            </a:r>
            <a:r>
              <a:rPr lang="zh-CN" altLang="en-US" sz="3200" b="1" dirty="0">
                <a:solidFill>
                  <a:srgbClr val="FFFFFF"/>
                </a:solidFill>
                <a:effectLst>
                  <a:glow rad="254000">
                    <a:srgbClr val="000000"/>
                  </a:glow>
                </a:effectLst>
                <a:latin typeface="Arial"/>
                <a:cs typeface="Arial"/>
              </a:rPr>
              <a:t>公里为了与腓利门面对面交谈</a:t>
            </a:r>
          </a:p>
          <a:p>
            <a:pPr eaLnBrk="1" hangingPunct="1">
              <a:defRPr/>
            </a:pPr>
            <a:endParaRPr lang="en-US" sz="3200" b="1" dirty="0">
              <a:solidFill>
                <a:srgbClr val="FFFFFF"/>
              </a:solidFill>
              <a:effectLst>
                <a:glow rad="254000">
                  <a:srgbClr val="000000"/>
                </a:glow>
              </a:effectLst>
              <a:latin typeface="Arial"/>
              <a:cs typeface="Arial"/>
            </a:endParaRPr>
          </a:p>
        </p:txBody>
      </p:sp>
      <p:sp>
        <p:nvSpPr>
          <p:cNvPr id="222212"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15031348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4"/>
          <p:cNvSpPr>
            <a:spLocks noGrp="1" noChangeArrowheads="1"/>
          </p:cNvSpPr>
          <p:nvPr>
            <p:ph type="title"/>
          </p:nvPr>
        </p:nvSpPr>
        <p:spPr/>
        <p:txBody>
          <a:bodyPr/>
          <a:lstStyle/>
          <a:p>
            <a:pPr eaLnBrk="1" hangingPunct="1"/>
            <a:r>
              <a:rPr lang="zh-CN" altLang="en-US">
                <a:ea typeface="SimHei" pitchFamily="49" charset="-122"/>
              </a:rPr>
              <a:t>如何请求被饶恕？</a:t>
            </a:r>
            <a:endParaRPr lang="en-US" altLang="en-US">
              <a:ea typeface="SimHei" pitchFamily="49" charset="-122"/>
            </a:endParaRPr>
          </a:p>
        </p:txBody>
      </p:sp>
      <p:sp>
        <p:nvSpPr>
          <p:cNvPr id="224260" name="Text Box 5"/>
          <p:cNvSpPr txBox="1">
            <a:spLocks noChangeArrowheads="1"/>
          </p:cNvSpPr>
          <p:nvPr/>
        </p:nvSpPr>
        <p:spPr bwMode="auto">
          <a:xfrm>
            <a:off x="533400" y="1828800"/>
            <a:ext cx="41148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不为要保持面子而展示谦恭。</a:t>
            </a:r>
            <a:endParaRPr lang="en-US" altLang="ja-JP" sz="2800" b="1">
              <a:solidFill>
                <a:srgbClr val="000000"/>
              </a:solidFill>
              <a:latin typeface="Verdana" pitchFamily="34" charset="0"/>
            </a:endParaRPr>
          </a:p>
          <a:p>
            <a:pPr eaLnBrk="1" hangingPunct="1">
              <a:spcBef>
                <a:spcPct val="20000"/>
              </a:spcBef>
            </a:pPr>
            <a:r>
              <a:rPr lang="zh-CN" altLang="en-US" sz="2800" b="1">
                <a:solidFill>
                  <a:srgbClr val="000000"/>
                </a:solidFill>
                <a:latin typeface="Verdana" pitchFamily="34" charset="0"/>
                <a:ea typeface="SimSun" pitchFamily="2" charset="-122"/>
              </a:rPr>
              <a:t>腓利门书 </a:t>
            </a:r>
            <a:r>
              <a:rPr lang="en-US" altLang="en-US" sz="2800" b="1">
                <a:solidFill>
                  <a:srgbClr val="000000"/>
                </a:solidFill>
                <a:latin typeface="Verdana" pitchFamily="34" charset="0"/>
                <a:ea typeface="SimSun" pitchFamily="2" charset="-122"/>
              </a:rPr>
              <a:t>1,8-9, 14 </a:t>
            </a:r>
            <a:r>
              <a:rPr lang="en-US" altLang="zh-CN"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参加六</a:t>
            </a:r>
            <a:r>
              <a:rPr lang="en-US" altLang="zh-CN" sz="2800" b="1">
                <a:solidFill>
                  <a:srgbClr val="000000"/>
                </a:solidFill>
                <a:latin typeface="Verdana" pitchFamily="34" charset="0"/>
              </a:rPr>
              <a:t>1</a:t>
            </a:r>
            <a:r>
              <a:rPr lang="zh-CN" altLang="en-US" sz="2800" b="1">
                <a:solidFill>
                  <a:srgbClr val="000000"/>
                </a:solidFill>
                <a:latin typeface="Verdana" pitchFamily="34" charset="0"/>
                <a:ea typeface="SimSun" pitchFamily="2" charset="-122"/>
              </a:rPr>
              <a:t>下</a:t>
            </a:r>
            <a:r>
              <a:rPr lang="en-US" altLang="zh-CN" sz="2800" b="1">
                <a:solidFill>
                  <a:srgbClr val="000000"/>
                </a:solidFill>
                <a:latin typeface="Verdana" pitchFamily="34" charset="0"/>
              </a:rPr>
              <a:t>,3-4</a:t>
            </a:r>
            <a:r>
              <a:rPr lang="en-US" altLang="ja-JP" sz="2800" b="1">
                <a:solidFill>
                  <a:srgbClr val="000000"/>
                </a:solidFill>
                <a:latin typeface="Verdana" pitchFamily="34" charset="0"/>
              </a:rPr>
              <a:t>)</a:t>
            </a:r>
          </a:p>
          <a:p>
            <a:pPr eaLnBrk="1" hangingPunct="1"/>
            <a:endParaRPr lang="en-US" altLang="en-US" sz="2800" b="1">
              <a:solidFill>
                <a:srgbClr val="000000"/>
              </a:solidFill>
              <a:latin typeface="Verdana" pitchFamily="34" charset="0"/>
            </a:endParaRPr>
          </a:p>
        </p:txBody>
      </p:sp>
      <p:sp>
        <p:nvSpPr>
          <p:cNvPr id="224261"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1123543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3"/>
          <p:cNvSpPr>
            <a:spLocks noGrp="1" noChangeArrowheads="1"/>
          </p:cNvSpPr>
          <p:nvPr>
            <p:ph type="title"/>
          </p:nvPr>
        </p:nvSpPr>
        <p:spPr/>
        <p:txBody>
          <a:bodyPr/>
          <a:lstStyle/>
          <a:p>
            <a:pPr eaLnBrk="1" hangingPunct="1"/>
            <a:r>
              <a:rPr lang="zh-CN" altLang="en-US">
                <a:solidFill>
                  <a:schemeClr val="bg1"/>
                </a:solidFill>
                <a:ea typeface="SimHei" pitchFamily="49" charset="-122"/>
              </a:rPr>
              <a:t>如何请求被饶恕？</a:t>
            </a:r>
            <a:endParaRPr lang="en-US" altLang="en-US">
              <a:solidFill>
                <a:schemeClr val="bg1"/>
              </a:solidFill>
              <a:ea typeface="SimHei" pitchFamily="49" charset="-122"/>
            </a:endParaRPr>
          </a:p>
        </p:txBody>
      </p:sp>
      <p:sp>
        <p:nvSpPr>
          <p:cNvPr id="226307" name="Text Box 4"/>
          <p:cNvSpPr txBox="1">
            <a:spLocks noChangeArrowheads="1"/>
          </p:cNvSpPr>
          <p:nvPr/>
        </p:nvSpPr>
        <p:spPr bwMode="auto">
          <a:xfrm>
            <a:off x="533400" y="4724400"/>
            <a:ext cx="8077200" cy="1458913"/>
          </a:xfrm>
          <a:prstGeom prst="rect">
            <a:avLst/>
          </a:prstGeom>
          <a:solidFill>
            <a:schemeClr val="accent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FFFFFF"/>
                </a:solidFill>
                <a:latin typeface="Verdana" pitchFamily="34" charset="0"/>
                <a:ea typeface="SimSun" pitchFamily="2" charset="-122"/>
              </a:rPr>
              <a:t>要记得你的回应不是私人的问题，而是大众，牵涉于许多的人。</a:t>
            </a:r>
            <a:endParaRPr lang="en-US" altLang="ja-JP" sz="2800" b="1">
              <a:solidFill>
                <a:srgbClr val="FFFFFF"/>
              </a:solidFill>
              <a:latin typeface="Verdana" pitchFamily="34" charset="0"/>
            </a:endParaRPr>
          </a:p>
          <a:p>
            <a:pPr eaLnBrk="1" hangingPunct="1">
              <a:spcBef>
                <a:spcPct val="20000"/>
              </a:spcBef>
            </a:pPr>
            <a:r>
              <a:rPr lang="zh-CN" altLang="en-US" sz="2800" b="1">
                <a:solidFill>
                  <a:srgbClr val="FFFFFF"/>
                </a:solidFill>
                <a:latin typeface="Verdana" pitchFamily="34" charset="0"/>
                <a:ea typeface="SimSun" pitchFamily="2" charset="-122"/>
              </a:rPr>
              <a:t>腓利门书 </a:t>
            </a:r>
            <a:r>
              <a:rPr lang="en-US" altLang="en-US" sz="2800" b="1">
                <a:solidFill>
                  <a:srgbClr val="FFFFFF"/>
                </a:solidFill>
                <a:latin typeface="Verdana" pitchFamily="34" charset="0"/>
                <a:ea typeface="SimSun" pitchFamily="2" charset="-122"/>
              </a:rPr>
              <a:t>1-2, 25 (</a:t>
            </a:r>
            <a:r>
              <a:rPr lang="zh-CN" altLang="en-US" sz="2800" b="1">
                <a:solidFill>
                  <a:srgbClr val="FFFFFF"/>
                </a:solidFill>
                <a:latin typeface="Verdana" pitchFamily="34" charset="0"/>
                <a:ea typeface="SimSun" pitchFamily="2" charset="-122"/>
              </a:rPr>
              <a:t>复数</a:t>
            </a:r>
            <a:r>
              <a:rPr lang="en-US" altLang="ja-JP" sz="2800" b="1">
                <a:solidFill>
                  <a:srgbClr val="FFFFFF"/>
                </a:solidFill>
                <a:latin typeface="Verdana" pitchFamily="34" charset="0"/>
              </a:rPr>
              <a:t>)</a:t>
            </a:r>
            <a:endParaRPr lang="en-US" altLang="en-US" sz="2800" b="1">
              <a:solidFill>
                <a:srgbClr val="FFFFFF"/>
              </a:solidFill>
              <a:latin typeface="Verdana" pitchFamily="34" charset="0"/>
            </a:endParaRPr>
          </a:p>
        </p:txBody>
      </p:sp>
      <p:sp>
        <p:nvSpPr>
          <p:cNvPr id="226308" name="Text Box 5"/>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latin typeface="Verdana" pitchFamily="34" charset="0"/>
              </a:rPr>
              <a:t>253</a:t>
            </a:r>
          </a:p>
        </p:txBody>
      </p:sp>
    </p:spTree>
    <p:extLst>
      <p:ext uri="{BB962C8B-B14F-4D97-AF65-F5344CB8AC3E}">
        <p14:creationId xmlns:p14="http://schemas.microsoft.com/office/powerpoint/2010/main" val="2190025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p:txBody>
          <a:bodyPr/>
          <a:lstStyle/>
          <a:p>
            <a:pPr eaLnBrk="1" hangingPunct="1"/>
            <a:r>
              <a:rPr lang="zh-CN" altLang="en-US" dirty="0">
                <a:ea typeface="SimHei" pitchFamily="49" charset="-122"/>
              </a:rPr>
              <a:t>如何请求被饶恕？</a:t>
            </a:r>
            <a:endParaRPr lang="en-US" altLang="en-US" dirty="0">
              <a:ea typeface="SimHei" pitchFamily="49" charset="-122"/>
            </a:endParaRPr>
          </a:p>
        </p:txBody>
      </p:sp>
      <p:sp>
        <p:nvSpPr>
          <p:cNvPr id="228354" name="Text Box 3"/>
          <p:cNvSpPr txBox="1">
            <a:spLocks noChangeArrowheads="1"/>
          </p:cNvSpPr>
          <p:nvPr/>
        </p:nvSpPr>
        <p:spPr bwMode="auto">
          <a:xfrm>
            <a:off x="304800" y="1600200"/>
            <a:ext cx="4800600"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使赦免的请求与罪犯同样的公开。</a:t>
            </a:r>
            <a:r>
              <a:rPr lang="en-US" altLang="ja-JP" sz="2800" b="1">
                <a:solidFill>
                  <a:srgbClr val="000000"/>
                </a:solidFill>
                <a:latin typeface="Verdana" pitchFamily="34" charset="0"/>
              </a:rPr>
              <a:t> </a:t>
            </a:r>
          </a:p>
          <a:p>
            <a:pPr eaLnBrk="1" hangingPunct="1">
              <a:spcBef>
                <a:spcPct val="20000"/>
              </a:spcBef>
            </a:pPr>
            <a:endParaRPr lang="en-US" altLang="en-US" sz="2800" b="1">
              <a:solidFill>
                <a:srgbClr val="000000"/>
              </a:solidFill>
              <a:latin typeface="Verdana" pitchFamily="34" charset="0"/>
            </a:endParaRPr>
          </a:p>
          <a:p>
            <a:pPr eaLnBrk="1" hangingPunct="1">
              <a:spcBef>
                <a:spcPct val="20000"/>
              </a:spcBef>
              <a:buFontTx/>
              <a:buAutoNum type="alphaLcPeriod"/>
            </a:pPr>
            <a:r>
              <a:rPr lang="zh-CN" altLang="en-US" sz="2800" b="1">
                <a:solidFill>
                  <a:srgbClr val="000000"/>
                </a:solidFill>
                <a:latin typeface="Verdana" pitchFamily="34" charset="0"/>
                <a:ea typeface="SimSun" pitchFamily="2" charset="-122"/>
              </a:rPr>
              <a:t>公开的罪需要公开的赔礼</a:t>
            </a:r>
            <a:r>
              <a:rPr lang="en-US" altLang="ja-JP" sz="2800" b="1">
                <a:solidFill>
                  <a:srgbClr val="000000"/>
                </a:solidFill>
                <a:latin typeface="Verdana" pitchFamily="34" charset="0"/>
              </a:rPr>
              <a:t> </a:t>
            </a:r>
            <a:r>
              <a:rPr lang="en-US" altLang="zh-CN"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提前五</a:t>
            </a:r>
            <a:r>
              <a:rPr lang="en-US" altLang="ja-JP" sz="2800" b="1">
                <a:solidFill>
                  <a:srgbClr val="000000"/>
                </a:solidFill>
                <a:latin typeface="Verdana" pitchFamily="34" charset="0"/>
              </a:rPr>
              <a:t>20)</a:t>
            </a:r>
          </a:p>
          <a:p>
            <a:pPr eaLnBrk="1" hangingPunct="1">
              <a:spcBef>
                <a:spcPct val="20000"/>
              </a:spcBef>
              <a:buFontTx/>
              <a:buAutoNum type="alphaLcPeriod"/>
            </a:pPr>
            <a:r>
              <a:rPr lang="zh-CN" altLang="en-US" sz="2800" b="1">
                <a:solidFill>
                  <a:srgbClr val="000000"/>
                </a:solidFill>
                <a:latin typeface="Verdana" pitchFamily="34" charset="0"/>
                <a:ea typeface="SimSun" pitchFamily="2" charset="-122"/>
              </a:rPr>
              <a:t>私人的罪需要私人的赔礼</a:t>
            </a:r>
          </a:p>
          <a:p>
            <a:pPr eaLnBrk="1" hangingPunct="1">
              <a:spcBef>
                <a:spcPct val="20000"/>
              </a:spcBef>
            </a:pPr>
            <a:r>
              <a:rPr lang="en-US" altLang="zh-CN" sz="2800" b="1">
                <a:solidFill>
                  <a:srgbClr val="000000"/>
                </a:solidFill>
                <a:latin typeface="Verdana" pitchFamily="34" charset="0"/>
              </a:rPr>
              <a:t>	</a:t>
            </a:r>
            <a:r>
              <a:rPr lang="en-US" altLang="en-US"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太十八</a:t>
            </a:r>
            <a:r>
              <a:rPr lang="en-US" altLang="ja-JP" sz="2800" b="1">
                <a:solidFill>
                  <a:srgbClr val="000000"/>
                </a:solidFill>
                <a:latin typeface="Verdana" pitchFamily="34" charset="0"/>
              </a:rPr>
              <a:t>15) </a:t>
            </a:r>
            <a:endParaRPr lang="en-US" altLang="en-US" sz="2800" b="1">
              <a:solidFill>
                <a:srgbClr val="000000"/>
              </a:solidFill>
              <a:latin typeface="Verdana" pitchFamily="34" charset="0"/>
            </a:endParaRPr>
          </a:p>
        </p:txBody>
      </p:sp>
      <p:pic>
        <p:nvPicPr>
          <p:cNvPr id="228355" name="Picture 4" descr="j0156449[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6" name="Text Box 5"/>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9125201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lstStyle/>
          <a:p>
            <a:pPr eaLnBrk="1" hangingPunct="1"/>
            <a:r>
              <a:rPr lang="zh-CN" altLang="en-US">
                <a:ea typeface="SimSun" pitchFamily="2" charset="-122"/>
              </a:rPr>
              <a:t>修复关系</a:t>
            </a:r>
          </a:p>
        </p:txBody>
      </p:sp>
      <p:sp>
        <p:nvSpPr>
          <p:cNvPr id="60419" name="Text Box 3"/>
          <p:cNvSpPr txBox="1">
            <a:spLocks noChangeArrowheads="1"/>
          </p:cNvSpPr>
          <p:nvPr/>
        </p:nvSpPr>
        <p:spPr bwMode="auto">
          <a:xfrm>
            <a:off x="925513" y="1381125"/>
            <a:ext cx="7327900" cy="13731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u="sng">
                <a:solidFill>
                  <a:srgbClr val="FFFFFF"/>
                </a:solidFill>
                <a:latin typeface="Verdana" pitchFamily="34" charset="0"/>
                <a:ea typeface="SimSun" pitchFamily="2" charset="-122"/>
              </a:rPr>
              <a:t>大体原则</a:t>
            </a:r>
          </a:p>
          <a:p>
            <a:pPr algn="ctr" eaLnBrk="1" hangingPunct="1"/>
            <a:r>
              <a:rPr lang="zh-CN" altLang="en-US" sz="2800" b="1">
                <a:solidFill>
                  <a:srgbClr val="FFFFFF"/>
                </a:solidFill>
              </a:rPr>
              <a:t>罗马书十二</a:t>
            </a:r>
            <a:r>
              <a:rPr lang="en-US" altLang="ja-JP" sz="2800" b="1">
                <a:solidFill>
                  <a:srgbClr val="FFFFFF"/>
                </a:solidFill>
              </a:rPr>
              <a:t>18</a:t>
            </a:r>
          </a:p>
          <a:p>
            <a:pPr algn="ctr" eaLnBrk="1" hangingPunct="1"/>
            <a:r>
              <a:rPr lang="ja-JP" altLang="en-US" sz="2800" b="1">
                <a:solidFill>
                  <a:srgbClr val="FFFFFF"/>
                </a:solidFill>
                <a:ea typeface="SimSun" pitchFamily="2" charset="-122"/>
              </a:rPr>
              <a:t>“</a:t>
            </a:r>
            <a:r>
              <a:rPr lang="zh-CN" altLang="en-US" sz="2800" b="1">
                <a:solidFill>
                  <a:srgbClr val="FFFFFF"/>
                </a:solidFill>
                <a:ea typeface="SimSun" pitchFamily="2" charset="-122"/>
              </a:rPr>
              <a:t>可能的话，总要尽你们的所能与人和睦。”</a:t>
            </a:r>
            <a:endParaRPr lang="zh-CN" altLang="en-US" sz="2800" b="1">
              <a:solidFill>
                <a:srgbClr val="FFFFFF"/>
              </a:solidFill>
              <a:latin typeface="Verdana" pitchFamily="34" charset="0"/>
              <a:ea typeface="SimSun" pitchFamily="2" charset="-122"/>
            </a:endParaRPr>
          </a:p>
        </p:txBody>
      </p:sp>
      <p:sp>
        <p:nvSpPr>
          <p:cNvPr id="60420" name="Text Box 4"/>
          <p:cNvSpPr txBox="1">
            <a:spLocks noChangeArrowheads="1"/>
          </p:cNvSpPr>
          <p:nvPr/>
        </p:nvSpPr>
        <p:spPr bwMode="auto">
          <a:xfrm>
            <a:off x="92075" y="3733800"/>
            <a:ext cx="2732088"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rgbClr val="000000"/>
                </a:solidFill>
                <a:latin typeface="Verdana" pitchFamily="34" charset="0"/>
                <a:ea typeface="SimSun" pitchFamily="2" charset="-122"/>
              </a:rPr>
              <a:t>给犯罪的人</a:t>
            </a:r>
            <a:r>
              <a:rPr lang="en-US" altLang="ja-JP" b="1">
                <a:solidFill>
                  <a:srgbClr val="000000"/>
                </a:solidFill>
                <a:latin typeface="Verdana" pitchFamily="34" charset="0"/>
              </a:rPr>
              <a:t>: </a:t>
            </a:r>
            <a:r>
              <a:rPr lang="zh-CN" altLang="en-US" b="1">
                <a:solidFill>
                  <a:srgbClr val="000000"/>
                </a:solidFill>
                <a:latin typeface="Verdana" pitchFamily="34" charset="0"/>
                <a:ea typeface="SimSun" pitchFamily="2" charset="-122"/>
              </a:rPr>
              <a:t>去</a:t>
            </a:r>
            <a:r>
              <a:rPr lang="en-US" altLang="ja-JP" b="1">
                <a:solidFill>
                  <a:srgbClr val="000000"/>
                </a:solidFill>
                <a:latin typeface="Verdana" pitchFamily="34" charset="0"/>
              </a:rPr>
              <a:t>!</a:t>
            </a:r>
          </a:p>
          <a:p>
            <a:pPr eaLnBrk="1" hangingPunct="1"/>
            <a:endParaRPr lang="en-US" altLang="en-US" b="1">
              <a:solidFill>
                <a:srgbClr val="000000"/>
              </a:solidFill>
              <a:latin typeface="Verdana" pitchFamily="34" charset="0"/>
            </a:endParaRPr>
          </a:p>
          <a:p>
            <a:pPr eaLnBrk="1" hangingPunct="1"/>
            <a:r>
              <a:rPr lang="zh-CN" altLang="en-US" b="1">
                <a:solidFill>
                  <a:srgbClr val="000000"/>
                </a:solidFill>
                <a:latin typeface="Verdana" pitchFamily="34" charset="0"/>
                <a:ea typeface="SimSun" pitchFamily="2" charset="-122"/>
              </a:rPr>
              <a:t>马太福音五</a:t>
            </a:r>
            <a:r>
              <a:rPr lang="en-US" altLang="ja-JP" b="1">
                <a:solidFill>
                  <a:srgbClr val="000000"/>
                </a:solidFill>
                <a:latin typeface="Verdana" pitchFamily="34" charset="0"/>
              </a:rPr>
              <a:t>23-24</a:t>
            </a:r>
          </a:p>
          <a:p>
            <a:pPr eaLnBrk="1" hangingPunct="1"/>
            <a:r>
              <a:rPr lang="zh-CN" altLang="en-US" b="1">
                <a:solidFill>
                  <a:srgbClr val="000000"/>
                </a:solidFill>
                <a:latin typeface="Verdana" pitchFamily="34" charset="0"/>
                <a:ea typeface="SimSun" pitchFamily="2" charset="-122"/>
              </a:rPr>
              <a:t>雅各书五</a:t>
            </a:r>
            <a:r>
              <a:rPr lang="en-US" altLang="ja-JP" b="1">
                <a:solidFill>
                  <a:srgbClr val="000000"/>
                </a:solidFill>
                <a:latin typeface="Verdana" pitchFamily="34" charset="0"/>
              </a:rPr>
              <a:t>16</a:t>
            </a:r>
            <a:endParaRPr lang="en-US" altLang="en-US" b="1">
              <a:solidFill>
                <a:srgbClr val="000000"/>
              </a:solidFill>
              <a:latin typeface="Verdana" pitchFamily="34" charset="0"/>
            </a:endParaRPr>
          </a:p>
        </p:txBody>
      </p:sp>
      <p:sp>
        <p:nvSpPr>
          <p:cNvPr id="60421" name="Text Box 5"/>
          <p:cNvSpPr txBox="1">
            <a:spLocks noChangeArrowheads="1"/>
          </p:cNvSpPr>
          <p:nvPr/>
        </p:nvSpPr>
        <p:spPr bwMode="auto">
          <a:xfrm>
            <a:off x="5211763" y="3705225"/>
            <a:ext cx="2678112"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rgbClr val="000000"/>
                </a:solidFill>
                <a:latin typeface="Verdana" pitchFamily="34" charset="0"/>
                <a:ea typeface="SimSun" pitchFamily="2" charset="-122"/>
              </a:rPr>
              <a:t>给被犯罪的人</a:t>
            </a:r>
            <a:r>
              <a:rPr lang="en-US" altLang="ja-JP" b="1">
                <a:solidFill>
                  <a:srgbClr val="000000"/>
                </a:solidFill>
                <a:latin typeface="Verdana" pitchFamily="34" charset="0"/>
              </a:rPr>
              <a:t>: </a:t>
            </a:r>
            <a:r>
              <a:rPr lang="zh-CN" altLang="en-US" b="1">
                <a:solidFill>
                  <a:srgbClr val="000000"/>
                </a:solidFill>
                <a:latin typeface="Verdana" pitchFamily="34" charset="0"/>
                <a:ea typeface="SimSun" pitchFamily="2" charset="-122"/>
              </a:rPr>
              <a:t>去</a:t>
            </a:r>
            <a:r>
              <a:rPr lang="en-US" altLang="ja-JP" b="1">
                <a:solidFill>
                  <a:srgbClr val="000000"/>
                </a:solidFill>
                <a:latin typeface="Verdana" pitchFamily="34" charset="0"/>
              </a:rPr>
              <a:t>!</a:t>
            </a:r>
          </a:p>
          <a:p>
            <a:pPr eaLnBrk="1" hangingPunct="1"/>
            <a:endParaRPr lang="en-US" altLang="en-US" b="1">
              <a:solidFill>
                <a:srgbClr val="000000"/>
              </a:solidFill>
              <a:latin typeface="Verdana" pitchFamily="34" charset="0"/>
            </a:endParaRPr>
          </a:p>
          <a:p>
            <a:pPr eaLnBrk="1" hangingPunct="1"/>
            <a:r>
              <a:rPr lang="zh-CN" altLang="en-US" b="1">
                <a:solidFill>
                  <a:srgbClr val="000000"/>
                </a:solidFill>
                <a:latin typeface="Verdana" pitchFamily="34" charset="0"/>
                <a:ea typeface="SimSun" pitchFamily="2" charset="-122"/>
              </a:rPr>
              <a:t>马太福音十八</a:t>
            </a:r>
            <a:r>
              <a:rPr lang="en-US" altLang="ja-JP" b="1">
                <a:solidFill>
                  <a:srgbClr val="000000"/>
                </a:solidFill>
                <a:latin typeface="Verdana" pitchFamily="34" charset="0"/>
              </a:rPr>
              <a:t>15</a:t>
            </a:r>
          </a:p>
          <a:p>
            <a:pPr eaLnBrk="1" hangingPunct="1"/>
            <a:r>
              <a:rPr lang="zh-CN" altLang="en-US" b="1">
                <a:solidFill>
                  <a:srgbClr val="000000"/>
                </a:solidFill>
                <a:latin typeface="Verdana" pitchFamily="34" charset="0"/>
                <a:ea typeface="SimSun" pitchFamily="2" charset="-122"/>
              </a:rPr>
              <a:t>加拉太书 六</a:t>
            </a:r>
            <a:r>
              <a:rPr lang="en-US" altLang="ja-JP" b="1">
                <a:solidFill>
                  <a:srgbClr val="000000"/>
                </a:solidFill>
                <a:latin typeface="Verdana" pitchFamily="34" charset="0"/>
              </a:rPr>
              <a:t>1</a:t>
            </a:r>
            <a:endParaRPr lang="en-US" altLang="en-US" b="1">
              <a:solidFill>
                <a:srgbClr val="000000"/>
              </a:solidFill>
              <a:latin typeface="Verdana" pitchFamily="34" charset="0"/>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6"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702832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49" name="Picture 1" descr="Philemon Become like Those We Resent.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88" y="23813"/>
            <a:ext cx="6288088"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Text Box 7"/>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rPr>
              <a:t>251</a:t>
            </a:r>
          </a:p>
        </p:txBody>
      </p:sp>
      <p:sp>
        <p:nvSpPr>
          <p:cNvPr id="232451" name="Rectangle 2"/>
          <p:cNvSpPr>
            <a:spLocks noGrp="1" noChangeArrowheads="1"/>
          </p:cNvSpPr>
          <p:nvPr>
            <p:ph type="title"/>
          </p:nvPr>
        </p:nvSpPr>
        <p:spPr>
          <a:xfrm>
            <a:off x="5867400" y="404813"/>
            <a:ext cx="3276600" cy="3671887"/>
          </a:xfrm>
        </p:spPr>
        <p:txBody>
          <a:bodyPr/>
          <a:lstStyle/>
          <a:p>
            <a:pPr eaLnBrk="1" hangingPunct="1"/>
            <a:r>
              <a:rPr lang="zh-TW" altLang="en-US" dirty="0">
                <a:latin typeface="Arial" pitchFamily="34" charset="0"/>
              </a:rPr>
              <a:t>我们如何变得像我们所怨恨的那样</a:t>
            </a:r>
            <a:endParaRPr lang="en-US" altLang="en-US" dirty="0">
              <a:latin typeface="Arial" pitchFamily="34" charset="0"/>
            </a:endParaRPr>
          </a:p>
        </p:txBody>
      </p:sp>
      <p:sp>
        <p:nvSpPr>
          <p:cNvPr id="232452"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rgbClr val="000000"/>
                </a:solidFill>
              </a:rPr>
              <a:t>Bill Gothard, </a:t>
            </a:r>
            <a:r>
              <a:rPr lang="en-US" altLang="en-US" sz="1800" b="1" i="1">
                <a:solidFill>
                  <a:srgbClr val="000000"/>
                </a:solidFill>
              </a:rPr>
              <a:t>Institute in Basic Life Principles</a:t>
            </a:r>
            <a:endParaRPr lang="en-US" altLang="en-US" sz="1800" b="1">
              <a:solidFill>
                <a:srgbClr val="000000"/>
              </a:solidFill>
            </a:endParaRPr>
          </a:p>
        </p:txBody>
      </p:sp>
    </p:spTree>
    <p:extLst>
      <p:ext uri="{BB962C8B-B14F-4D97-AF65-F5344CB8AC3E}">
        <p14:creationId xmlns:p14="http://schemas.microsoft.com/office/powerpoint/2010/main" val="3597929091"/>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7791450" y="152400"/>
            <a:ext cx="1200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a:solidFill>
                  <a:srgbClr val="FFFFFF"/>
                </a:solidFill>
                <a:latin typeface="Times New Roman" pitchFamily="18" charset="0"/>
              </a:rPr>
              <a:t>248-250</a:t>
            </a:r>
          </a:p>
        </p:txBody>
      </p:sp>
      <p:sp>
        <p:nvSpPr>
          <p:cNvPr id="68611" name="Text Box 3"/>
          <p:cNvSpPr txBox="1">
            <a:spLocks noChangeArrowheads="1"/>
          </p:cNvSpPr>
          <p:nvPr/>
        </p:nvSpPr>
        <p:spPr bwMode="auto">
          <a:xfrm>
            <a:off x="457200" y="685800"/>
            <a:ext cx="81534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(1-3)  </a:t>
            </a:r>
            <a:r>
              <a:rPr lang="zh-CN" altLang="en-US" sz="2200" b="1">
                <a:solidFill>
                  <a:srgbClr val="000000"/>
                </a:solidFill>
                <a:latin typeface="Arial Narrow" pitchFamily="34" charset="0"/>
                <a:ea typeface="SimSun" pitchFamily="2" charset="-122"/>
              </a:rPr>
              <a:t>保罗介绍自己与提摩太为作者，向腓利门，他的妻子，儿子与家庭教会致词，并且祝他们神恩典与平安来开始他为欧尼西慕求情的事件。</a:t>
            </a:r>
            <a:endParaRPr lang="en-US" altLang="zh-CN" sz="2200" b="1">
              <a:solidFill>
                <a:srgbClr val="000000"/>
              </a:solidFill>
              <a:latin typeface="Arial Narrow" pitchFamily="34" charset="0"/>
              <a:ea typeface="SimSun" pitchFamily="2" charset="-122"/>
            </a:endParaRPr>
          </a:p>
        </p:txBody>
      </p:sp>
      <p:sp>
        <p:nvSpPr>
          <p:cNvPr id="68612" name="Text Box 4"/>
          <p:cNvSpPr txBox="1">
            <a:spLocks noChangeArrowheads="1"/>
          </p:cNvSpPr>
          <p:nvPr/>
        </p:nvSpPr>
        <p:spPr bwMode="auto">
          <a:xfrm>
            <a:off x="457200" y="2211388"/>
            <a:ext cx="8229600" cy="1106487"/>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(4-7) </a:t>
            </a:r>
            <a:r>
              <a:rPr lang="zh-CN" altLang="en-US" sz="2200" b="1">
                <a:solidFill>
                  <a:srgbClr val="000000"/>
                </a:solidFill>
                <a:latin typeface="Arial Narrow" pitchFamily="34" charset="0"/>
                <a:ea typeface="SimSun" pitchFamily="2" charset="-122"/>
              </a:rPr>
              <a:t>保罗忠诚感谢地为腓利门的爱与信心祷告与赞扬，为的是要鼓励腓利门向欧尼西慕，他的逃犯但悔改的奴仆，展示这些同样的优良品质。</a:t>
            </a:r>
            <a:endParaRPr lang="en-US" altLang="en-US" sz="2200">
              <a:solidFill>
                <a:srgbClr val="000000"/>
              </a:solidFill>
              <a:latin typeface="Arial Narrow" pitchFamily="34" charset="0"/>
            </a:endParaRPr>
          </a:p>
        </p:txBody>
      </p:sp>
      <p:sp>
        <p:nvSpPr>
          <p:cNvPr id="68613" name="Text Box 5"/>
          <p:cNvSpPr txBox="1">
            <a:spLocks noChangeArrowheads="1"/>
          </p:cNvSpPr>
          <p:nvPr/>
        </p:nvSpPr>
        <p:spPr bwMode="auto">
          <a:xfrm>
            <a:off x="457200" y="3736975"/>
            <a:ext cx="82296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(8-21) </a:t>
            </a:r>
            <a:r>
              <a:rPr lang="zh-CN" altLang="en-US" sz="2200" b="1">
                <a:solidFill>
                  <a:srgbClr val="000000"/>
                </a:solidFill>
                <a:latin typeface="Arial Narrow" pitchFamily="34" charset="0"/>
                <a:ea typeface="SimSun" pitchFamily="2" charset="-122"/>
              </a:rPr>
              <a:t>保罗为欧尼西慕向腓利门作出公开的呼吁来求宽恕，说明送他回返到腓利门的理由并且做出具体的要求，为欧尼西慕的过犯完全地被赦免。</a:t>
            </a:r>
            <a:endParaRPr lang="en-US" altLang="en-US" sz="2200" b="1">
              <a:solidFill>
                <a:srgbClr val="000000"/>
              </a:solidFill>
              <a:latin typeface="Arial Narrow" pitchFamily="34" charset="0"/>
              <a:ea typeface="SimSun" pitchFamily="2" charset="-122"/>
            </a:endParaRPr>
          </a:p>
        </p:txBody>
      </p:sp>
      <p:sp>
        <p:nvSpPr>
          <p:cNvPr id="68614" name="Text Box 6"/>
          <p:cNvSpPr txBox="1">
            <a:spLocks noChangeArrowheads="1"/>
          </p:cNvSpPr>
          <p:nvPr/>
        </p:nvSpPr>
        <p:spPr bwMode="auto">
          <a:xfrm>
            <a:off x="457200" y="5264150"/>
            <a:ext cx="82296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(22-25) </a:t>
            </a:r>
            <a:r>
              <a:rPr lang="zh-CN" altLang="en-US" sz="2200" b="1">
                <a:solidFill>
                  <a:srgbClr val="000000"/>
                </a:solidFill>
                <a:latin typeface="Arial Narrow" pitchFamily="34" charset="0"/>
                <a:ea typeface="SimSun" pitchFamily="2" charset="-122"/>
              </a:rPr>
              <a:t>保罗要求他预期的拜访作准备，送出来自同工们的问候并且为了加强腓利门公开性的决定来祝福并且提醒神的能力来履行他的呼吁。</a:t>
            </a:r>
            <a:endParaRPr lang="en-US" altLang="zh-CN" sz="2200" b="1">
              <a:solidFill>
                <a:srgbClr val="000000"/>
              </a:solidFill>
              <a:latin typeface="Arial Narrow" pitchFamily="34" charset="0"/>
              <a:ea typeface="SimSun" pitchFamily="2" charset="-122"/>
            </a:endParaRPr>
          </a:p>
        </p:txBody>
      </p:sp>
      <p:sp>
        <p:nvSpPr>
          <p:cNvPr id="243719"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大纲</a:t>
            </a:r>
          </a:p>
        </p:txBody>
      </p:sp>
    </p:spTree>
    <p:extLst>
      <p:ext uri="{BB962C8B-B14F-4D97-AF65-F5344CB8AC3E}">
        <p14:creationId xmlns:p14="http://schemas.microsoft.com/office/powerpoint/2010/main" val="382718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en-US">
                <a:solidFill>
                  <a:srgbClr val="FFFFFF"/>
                </a:solidFill>
                <a:latin typeface="Verdana" charset="0"/>
              </a:rPr>
              <a:t>Philemon Group Members</a:t>
            </a:r>
          </a:p>
        </p:txBody>
      </p:sp>
      <p:sp>
        <p:nvSpPr>
          <p:cNvPr id="222211" name="Rectangle 3"/>
          <p:cNvSpPr>
            <a:spLocks noGrp="1" noChangeArrowheads="1"/>
          </p:cNvSpPr>
          <p:nvPr>
            <p:ph type="body" sz="half" idx="1"/>
          </p:nvPr>
        </p:nvSpPr>
        <p:spPr>
          <a:xfrm>
            <a:off x="914400" y="1600200"/>
            <a:ext cx="4038600" cy="4525963"/>
          </a:xfrm>
        </p:spPr>
        <p:txBody>
          <a:bodyPr/>
          <a:lstStyle/>
          <a:p>
            <a:pPr eaLnBrk="1" hangingPunct="1"/>
            <a:r>
              <a:rPr lang="en-US" b="1">
                <a:latin typeface="Verdana" charset="0"/>
              </a:rPr>
              <a:t>William Heng </a:t>
            </a:r>
          </a:p>
          <a:p>
            <a:pPr eaLnBrk="1" hangingPunct="1"/>
            <a:r>
              <a:rPr lang="en-US" b="1">
                <a:latin typeface="Verdana" charset="0"/>
              </a:rPr>
              <a:t>Priskali Achum</a:t>
            </a:r>
          </a:p>
          <a:p>
            <a:pPr eaLnBrk="1" hangingPunct="1"/>
            <a:r>
              <a:rPr lang="en-US" b="1">
                <a:latin typeface="Verdana" charset="0"/>
              </a:rPr>
              <a:t>Carolyn Chiew</a:t>
            </a:r>
          </a:p>
          <a:p>
            <a:pPr eaLnBrk="1" hangingPunct="1"/>
            <a:r>
              <a:rPr lang="en-US" b="1">
                <a:latin typeface="Verdana" charset="0"/>
              </a:rPr>
              <a:t>Vincent Lim</a:t>
            </a:r>
          </a:p>
          <a:p>
            <a:pPr eaLnBrk="1" hangingPunct="1"/>
            <a:r>
              <a:rPr lang="en-US" b="1">
                <a:latin typeface="Verdana" charset="0"/>
              </a:rPr>
              <a:t>Eric Chong</a:t>
            </a:r>
          </a:p>
          <a:p>
            <a:pPr eaLnBrk="1" hangingPunct="1"/>
            <a:r>
              <a:rPr lang="en-US" b="1">
                <a:latin typeface="Verdana" charset="0"/>
              </a:rPr>
              <a:t>Ng Wee Hua</a:t>
            </a:r>
          </a:p>
          <a:p>
            <a:pPr eaLnBrk="1" hangingPunct="1"/>
            <a:r>
              <a:rPr lang="en-US" b="1">
                <a:latin typeface="Verdana" charset="0"/>
              </a:rPr>
              <a:t>Victor</a:t>
            </a:r>
          </a:p>
          <a:p>
            <a:pPr eaLnBrk="1" hangingPunct="1"/>
            <a:r>
              <a:rPr lang="en-US" b="1">
                <a:latin typeface="Verdana" charset="0"/>
              </a:rPr>
              <a:t>Yeo Pin Pin</a:t>
            </a:r>
          </a:p>
          <a:p>
            <a:pPr eaLnBrk="1" hangingPunct="1"/>
            <a:r>
              <a:rPr lang="en-US" b="1">
                <a:latin typeface="Verdana" charset="0"/>
              </a:rPr>
              <a:t>Andrew Lim</a:t>
            </a:r>
          </a:p>
          <a:p>
            <a:pPr eaLnBrk="1" hangingPunct="1"/>
            <a:endParaRPr lang="en-US" b="1">
              <a:latin typeface="Verdana" charset="0"/>
            </a:endParaRPr>
          </a:p>
        </p:txBody>
      </p:sp>
    </p:spTree>
    <p:extLst>
      <p:ext uri="{BB962C8B-B14F-4D97-AF65-F5344CB8AC3E}">
        <p14:creationId xmlns:p14="http://schemas.microsoft.com/office/powerpoint/2010/main" val="56087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727113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09675" y="228600"/>
            <a:ext cx="5267325" cy="613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AutoShape 4"/>
          <p:cNvSpPr>
            <a:spLocks noChangeArrowheads="1"/>
          </p:cNvSpPr>
          <p:nvPr/>
        </p:nvSpPr>
        <p:spPr bwMode="auto">
          <a:xfrm>
            <a:off x="2438400" y="1981200"/>
            <a:ext cx="1066800"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cap="sq">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GB">
              <a:solidFill>
                <a:srgbClr val="000000"/>
              </a:solidFill>
            </a:endParaRPr>
          </a:p>
        </p:txBody>
      </p:sp>
      <p:sp>
        <p:nvSpPr>
          <p:cNvPr id="245763"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5126" name="Text Box 6"/>
          <p:cNvSpPr txBox="1">
            <a:spLocks noChangeArrowheads="1"/>
          </p:cNvSpPr>
          <p:nvPr/>
        </p:nvSpPr>
        <p:spPr bwMode="auto">
          <a:xfrm>
            <a:off x="4894263" y="6491288"/>
            <a:ext cx="4249737"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b="1" i="1" dirty="0">
                <a:solidFill>
                  <a:srgbClr val="FFFFFF"/>
                </a:solidFill>
                <a:effectLst>
                  <a:outerShdw blurRad="38100" dist="38100" dir="2700000" algn="tl">
                    <a:srgbClr val="000000"/>
                  </a:outerShdw>
                </a:effectLst>
                <a:latin typeface="Garamond" pitchFamily="18" charset="0"/>
                <a:ea typeface="SimSun" pitchFamily="2" charset="-122"/>
              </a:rPr>
              <a:t>顾力凯博士，新加坡神学院</a:t>
            </a:r>
            <a:endParaRPr lang="en-US" altLang="en-US" sz="1800" b="1" i="1" dirty="0">
              <a:solidFill>
                <a:srgbClr val="FFFFFF"/>
              </a:solidFill>
              <a:effectLst>
                <a:outerShdw blurRad="38100" dist="38100" dir="2700000" algn="tl">
                  <a:srgbClr val="000000"/>
                </a:outerShdw>
              </a:effectLst>
              <a:latin typeface="Garamond" pitchFamily="18" charset="0"/>
            </a:endParaRPr>
          </a:p>
        </p:txBody>
      </p:sp>
      <p:sp>
        <p:nvSpPr>
          <p:cNvPr id="245765" name="Rectangle 7"/>
          <p:cNvSpPr>
            <a:spLocks noGrp="1" noChangeArrowheads="1"/>
          </p:cNvSpPr>
          <p:nvPr>
            <p:ph type="title" idx="4294967295"/>
          </p:nvPr>
        </p:nvSpPr>
        <p:spPr>
          <a:xfrm>
            <a:off x="5867400" y="0"/>
            <a:ext cx="3078163" cy="533400"/>
          </a:xfrm>
        </p:spPr>
        <p:txBody>
          <a:bodyPr/>
          <a:lstStyle/>
          <a:p>
            <a:pPr algn="r" eaLnBrk="1" hangingPunct="1"/>
            <a:r>
              <a:rPr lang="zh-CN" altLang="en-US" sz="1800">
                <a:solidFill>
                  <a:schemeClr val="bg1"/>
                </a:solidFill>
                <a:ea typeface="SimSun" pitchFamily="2" charset="-122"/>
              </a:rPr>
              <a:t>腓利门书</a:t>
            </a:r>
          </a:p>
        </p:txBody>
      </p:sp>
      <p:sp>
        <p:nvSpPr>
          <p:cNvPr id="245766" name="Text Box 8"/>
          <p:cNvSpPr txBox="1">
            <a:spLocks noChangeArrowheads="1"/>
          </p:cNvSpPr>
          <p:nvPr/>
        </p:nvSpPr>
        <p:spPr bwMode="auto">
          <a:xfrm>
            <a:off x="5410200" y="4724400"/>
            <a:ext cx="37338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sz="2000" b="1">
                <a:solidFill>
                  <a:srgbClr val="000000"/>
                </a:solidFill>
                <a:ea typeface="SimSun" pitchFamily="2" charset="-122"/>
              </a:rPr>
              <a:t>经节</a:t>
            </a:r>
          </a:p>
          <a:p>
            <a:pPr>
              <a:spcBef>
                <a:spcPct val="50000"/>
              </a:spcBef>
            </a:pPr>
            <a:r>
              <a:rPr lang="en-US" altLang="zh-CN" sz="2000" b="1">
                <a:solidFill>
                  <a:srgbClr val="000000"/>
                </a:solidFill>
                <a:ea typeface="SimSun" pitchFamily="2" charset="-122"/>
              </a:rPr>
              <a:t>1-7	</a:t>
            </a:r>
            <a:r>
              <a:rPr lang="zh-CN" altLang="en-US" sz="2000" b="1">
                <a:solidFill>
                  <a:srgbClr val="000000"/>
                </a:solidFill>
                <a:ea typeface="SimSun" pitchFamily="2" charset="-122"/>
              </a:rPr>
              <a:t>腓利门之爱的信</a:t>
            </a:r>
            <a:br>
              <a:rPr lang="zh-CN" altLang="en-US" sz="2000" b="1">
                <a:solidFill>
                  <a:srgbClr val="000000"/>
                </a:solidFill>
                <a:ea typeface="SimSun" pitchFamily="2" charset="-122"/>
              </a:rPr>
            </a:br>
            <a:r>
              <a:rPr lang="en-US" altLang="zh-CN" sz="2000" b="1">
                <a:solidFill>
                  <a:srgbClr val="000000"/>
                </a:solidFill>
                <a:ea typeface="SimSun" pitchFamily="2" charset="-122"/>
              </a:rPr>
              <a:t>8-14	</a:t>
            </a:r>
            <a:r>
              <a:rPr lang="zh-CN" altLang="en-US" sz="2000" b="1">
                <a:solidFill>
                  <a:srgbClr val="000000"/>
                </a:solidFill>
                <a:ea typeface="SimSun" pitchFamily="2" charset="-122"/>
              </a:rPr>
              <a:t>欧尼西慕成为基督徒</a:t>
            </a:r>
            <a:br>
              <a:rPr lang="zh-CN" altLang="en-US" sz="2000" b="1">
                <a:solidFill>
                  <a:srgbClr val="000000"/>
                </a:solidFill>
                <a:ea typeface="SimSun" pitchFamily="2" charset="-122"/>
              </a:rPr>
            </a:br>
            <a:r>
              <a:rPr lang="en-US" altLang="zh-CN" sz="2000" b="1">
                <a:solidFill>
                  <a:srgbClr val="000000"/>
                </a:solidFill>
                <a:ea typeface="SimSun" pitchFamily="2" charset="-122"/>
              </a:rPr>
              <a:t>15-20	</a:t>
            </a:r>
            <a:r>
              <a:rPr lang="zh-CN" altLang="en-US" sz="2000" b="1">
                <a:solidFill>
                  <a:srgbClr val="000000"/>
                </a:solidFill>
                <a:ea typeface="SimSun" pitchFamily="2" charset="-122"/>
              </a:rPr>
              <a:t>为欧尼西慕辩护</a:t>
            </a:r>
            <a:br>
              <a:rPr lang="zh-CN" altLang="en-US" sz="2000" b="1">
                <a:solidFill>
                  <a:srgbClr val="000000"/>
                </a:solidFill>
                <a:ea typeface="SimSun" pitchFamily="2" charset="-122"/>
              </a:rPr>
            </a:br>
            <a:r>
              <a:rPr lang="en-US" altLang="zh-CN" sz="2000" b="1">
                <a:solidFill>
                  <a:srgbClr val="000000"/>
                </a:solidFill>
                <a:ea typeface="SimSun" pitchFamily="2" charset="-122"/>
              </a:rPr>
              <a:t>21-25	</a:t>
            </a:r>
            <a:r>
              <a:rPr lang="zh-CN" altLang="en-US" sz="2000" b="1">
                <a:solidFill>
                  <a:srgbClr val="000000"/>
                </a:solidFill>
                <a:ea typeface="SimSun" pitchFamily="2" charset="-122"/>
              </a:rPr>
              <a:t>保罗提出的期望</a:t>
            </a:r>
          </a:p>
        </p:txBody>
      </p:sp>
    </p:spTree>
    <p:extLst>
      <p:ext uri="{BB962C8B-B14F-4D97-AF65-F5344CB8AC3E}">
        <p14:creationId xmlns:p14="http://schemas.microsoft.com/office/powerpoint/2010/main" val="3535199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770" decel="100000"/>
                                        <p:tgtEl>
                                          <p:spTgt spid="5124"/>
                                        </p:tgtEl>
                                      </p:cBhvr>
                                    </p:animEffect>
                                    <p:animScale>
                                      <p:cBhvr>
                                        <p:cTn id="8" dur="770" decel="100000"/>
                                        <p:tgtEl>
                                          <p:spTgt spid="5124"/>
                                        </p:tgtEl>
                                      </p:cBhvr>
                                      <p:from x="10000" y="10000"/>
                                      <p:to x="200000" y="450000"/>
                                    </p:animScale>
                                    <p:animScale>
                                      <p:cBhvr>
                                        <p:cTn id="9" dur="1230" accel="100000" fill="hold">
                                          <p:stCondLst>
                                            <p:cond delay="770"/>
                                          </p:stCondLst>
                                        </p:cTn>
                                        <p:tgtEl>
                                          <p:spTgt spid="5124"/>
                                        </p:tgtEl>
                                      </p:cBhvr>
                                      <p:from x="200000" y="450000"/>
                                      <p:to x="100000" y="100000"/>
                                    </p:animScale>
                                    <p:set>
                                      <p:cBhvr>
                                        <p:cTn id="10" dur="770" fill="hold"/>
                                        <p:tgtEl>
                                          <p:spTgt spid="5124"/>
                                        </p:tgtEl>
                                        <p:attrNameLst>
                                          <p:attrName>ppt_x</p:attrName>
                                        </p:attrNameLst>
                                      </p:cBhvr>
                                      <p:to>
                                        <p:strVal val="(0.5)"/>
                                      </p:to>
                                    </p:set>
                                    <p:anim from="(0.5)" to="(#ppt_x)" calcmode="lin" valueType="num">
                                      <p:cBhvr>
                                        <p:cTn id="11" dur="1230" accel="100000" fill="hold">
                                          <p:stCondLst>
                                            <p:cond delay="770"/>
                                          </p:stCondLst>
                                        </p:cTn>
                                        <p:tgtEl>
                                          <p:spTgt spid="5124"/>
                                        </p:tgtEl>
                                        <p:attrNameLst>
                                          <p:attrName>ppt_x</p:attrName>
                                        </p:attrNameLst>
                                      </p:cBhvr>
                                    </p:anim>
                                    <p:set>
                                      <p:cBhvr>
                                        <p:cTn id="12" dur="770" fill="hold"/>
                                        <p:tgtEl>
                                          <p:spTgt spid="5124"/>
                                        </p:tgtEl>
                                        <p:attrNameLst>
                                          <p:attrName>ppt_y</p:attrName>
                                        </p:attrNameLst>
                                      </p:cBhvr>
                                      <p:to>
                                        <p:strVal val="(#ppt_y+0.4)"/>
                                      </p:to>
                                    </p:set>
                                    <p:anim from="(#ppt_y+0.4)" to="(#ppt_y)" calcmode="lin" valueType="num">
                                      <p:cBhvr>
                                        <p:cTn id="13" dur="1230" accel="100000" fill="hold">
                                          <p:stCondLst>
                                            <p:cond delay="770"/>
                                          </p:stCondLst>
                                        </p:cTn>
                                        <p:tgtEl>
                                          <p:spTgt spid="5124"/>
                                        </p:tgtEl>
                                        <p:attrNameLst>
                                          <p:attrName>ppt_y</p:attrName>
                                        </p:attrNameLst>
                                      </p:cBhvr>
                                    </p:anim>
                                  </p:childTnLst>
                                </p:cTn>
                              </p:par>
                              <p:par>
                                <p:cTn id="14" presetID="6" presetClass="emph" presetSubtype="0" fill="hold" grpId="1" nodeType="withEffect">
                                  <p:stCondLst>
                                    <p:cond delay="0"/>
                                  </p:stCondLst>
                                  <p:childTnLst>
                                    <p:animScale>
                                      <p:cBhvr>
                                        <p:cTn id="15"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4"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5816736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7070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75751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当我们看到上帝如何宽恕</a:t>
            </a:r>
            <a:r>
              <a:rPr kumimoji="0" lang="zh-TW" alt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我们</a:t>
            </a: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时，我们可以原谅</a:t>
            </a:r>
            <a:r>
              <a:rPr kumimoji="0" lang="zh-TW" alt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别人</a:t>
            </a: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zh-TW" altLang="en-US" sz="4800" b="1" dirty="0">
                <a:effectLst>
                  <a:glow rad="127000">
                    <a:schemeClr val="tx1"/>
                  </a:glow>
                </a:effectLst>
                <a:latin typeface="Arial" charset="0"/>
                <a:ea typeface="ＭＳ Ｐゴシック" charset="0"/>
                <a:cs typeface="ＭＳ Ｐゴシック" charset="0"/>
              </a:rPr>
              <a:t>大意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5484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保罗提供数理由为何赦免是重要的</a:t>
            </a:r>
            <a:endPar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赦免坚固友谊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(8-11, 17-20</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复原的关系使人对我们更有用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11</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赦免牵涉于一个人的心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(12</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赦免所需的牺牲是痛苦的，但是对我们是好的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(13,18-19</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上</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赦免显示谦卑因为它是自然的而不是被逼出来的</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 (14,21</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赦免提醒一个人神是痛苦事件的掌管者</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 (15, 16</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宽恕其他人提醒我们神怎样赦免了我们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(19</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下</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endPar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9" name="Rectangle 5"/>
          <p:cNvSpPr>
            <a:spLocks noGrp="1" noChangeArrowheads="1"/>
          </p:cNvSpPr>
          <p:nvPr>
            <p:ph type="title"/>
          </p:nvPr>
        </p:nvSpPr>
        <p:spPr>
          <a:xfrm>
            <a:off x="76200" y="76200"/>
            <a:ext cx="8229600" cy="1143000"/>
          </a:xfrm>
        </p:spPr>
        <p:txBody>
          <a:bodyPr/>
          <a:lstStyle/>
          <a:p>
            <a:pPr eaLnBrk="1" hangingPunct="1"/>
            <a:r>
              <a:rPr lang="en-US" altLang="en-US"/>
              <a:t>. </a:t>
            </a:r>
            <a:r>
              <a:rPr lang="zh-CN" altLang="en-US">
                <a:ea typeface="SimSun" pitchFamily="2" charset="-122"/>
              </a:rPr>
              <a:t>特征</a:t>
            </a:r>
            <a:r>
              <a:rPr lang="zh-CN" altLang="en-US"/>
              <a:t> </a:t>
            </a:r>
            <a:r>
              <a:rPr lang="en-US" altLang="ja-JP"/>
              <a:t>.</a:t>
            </a:r>
            <a:endParaRPr lang="en-US" altLang="en-US"/>
          </a:p>
        </p:txBody>
      </p:sp>
      <p:sp>
        <p:nvSpPr>
          <p:cNvPr id="35846" name="Rectangle 6"/>
          <p:cNvSpPr>
            <a:spLocks noChangeArrowheads="1"/>
          </p:cNvSpPr>
          <p:nvPr/>
        </p:nvSpPr>
        <p:spPr bwMode="auto">
          <a:xfrm>
            <a:off x="1676400" y="5943600"/>
            <a:ext cx="5715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紫风信花的含义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对不起，请原谅我，哀痛</a:t>
            </a:r>
            <a:endParaRPr kumimoji="0" lang="en-US"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endParaRPr>
          </a:p>
        </p:txBody>
      </p:sp>
      <p:sp>
        <p:nvSpPr>
          <p:cNvPr id="200711"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Verdana" pitchFamily="34" charset="0"/>
                <a:ea typeface="MS PGothic" pitchFamily="34" charset="-128"/>
                <a:cs typeface="Arial"/>
              </a:rPr>
              <a:t>246</a:t>
            </a:r>
          </a:p>
        </p:txBody>
      </p:sp>
    </p:spTree>
    <p:extLst>
      <p:ext uri="{BB962C8B-B14F-4D97-AF65-F5344CB8AC3E}">
        <p14:creationId xmlns:p14="http://schemas.microsoft.com/office/powerpoint/2010/main" val="371643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2000"/>
                                        <p:tgtEl>
                                          <p:spTgt spid="35846"/>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fade">
                                      <p:cBhvr>
                                        <p:cTn id="10" dur="2000"/>
                                        <p:tgtEl>
                                          <p:spTgt spid="358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35843"/>
                                        </p:tgtEl>
                                        <p:attrNameLst>
                                          <p:attrName>style.visibility</p:attrName>
                                        </p:attrNameLst>
                                      </p:cBhvr>
                                      <p:to>
                                        <p:strVal val="hidden"/>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35844"/>
                                        </p:tgtEl>
                                        <p:attrNameLst>
                                          <p:attrName>style.visibility</p:attrName>
                                        </p:attrNameLst>
                                      </p:cBhvr>
                                      <p:to>
                                        <p:strVal val="visible"/>
                                      </p:to>
                                    </p:set>
                                    <p:animEffect transition="in" filter="fade">
                                      <p:cBhvr>
                                        <p:cTn id="18" dur="2000"/>
                                        <p:tgtEl>
                                          <p:spTgt spid="35844"/>
                                        </p:tgtEl>
                                      </p:cBhvr>
                                    </p:animEffect>
                                  </p:childTnLst>
                                </p:cTn>
                              </p:par>
                              <p:par>
                                <p:cTn id="19" presetID="2" presetClass="exit" presetSubtype="4" fill="hold" grpId="0" nodeType="withEffect">
                                  <p:stCondLst>
                                    <p:cond delay="0"/>
                                  </p:stCondLst>
                                  <p:childTnLst>
                                    <p:anim calcmode="lin" valueType="num">
                                      <p:cBhvr additive="base">
                                        <p:cTn id="20" dur="500"/>
                                        <p:tgtEl>
                                          <p:spTgt spid="35846"/>
                                        </p:tgtEl>
                                        <p:attrNameLst>
                                          <p:attrName>ppt_x</p:attrName>
                                        </p:attrNameLst>
                                      </p:cBhvr>
                                      <p:tavLst>
                                        <p:tav tm="0">
                                          <p:val>
                                            <p:strVal val="ppt_x"/>
                                          </p:val>
                                        </p:tav>
                                        <p:tav tm="100000">
                                          <p:val>
                                            <p:strVal val="ppt_x"/>
                                          </p:val>
                                        </p:tav>
                                      </p:tavLst>
                                    </p:anim>
                                    <p:anim calcmode="lin" valueType="num">
                                      <p:cBhvr additive="base">
                                        <p:cTn id="21" dur="500"/>
                                        <p:tgtEl>
                                          <p:spTgt spid="35846"/>
                                        </p:tgtEl>
                                        <p:attrNameLst>
                                          <p:attrName>ppt_y</p:attrName>
                                        </p:attrNameLst>
                                      </p:cBhvr>
                                      <p:tavLst>
                                        <p:tav tm="0">
                                          <p:val>
                                            <p:strVal val="ppt_y"/>
                                          </p:val>
                                        </p:tav>
                                        <p:tav tm="100000">
                                          <p:val>
                                            <p:strVal val="1+ppt_h/2"/>
                                          </p:val>
                                        </p:tav>
                                      </p:tavLst>
                                    </p:anim>
                                    <p:set>
                                      <p:cBhvr>
                                        <p:cTn id="22" dur="1" fill="hold">
                                          <p:stCondLst>
                                            <p:cond delay="499"/>
                                          </p:stCondLst>
                                        </p:cTn>
                                        <p:tgtEl>
                                          <p:spTgt spid="3584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842">
                                            <p:txEl>
                                              <p:pRg st="1" end="1"/>
                                            </p:txEl>
                                          </p:spTgt>
                                        </p:tgtEl>
                                        <p:attrNameLst>
                                          <p:attrName>style.visibility</p:attrName>
                                        </p:attrNameLst>
                                      </p:cBhvr>
                                      <p:to>
                                        <p:strVal val="visible"/>
                                      </p:to>
                                    </p:set>
                                    <p:anim calcmode="lin" valueType="num">
                                      <p:cBhvr additive="base">
                                        <p:cTn id="27"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35842">
                                            <p:txEl>
                                              <p:pRg st="3" end="3"/>
                                            </p:txEl>
                                          </p:spTgt>
                                        </p:tgtEl>
                                        <p:attrNameLst>
                                          <p:attrName>style.visibility</p:attrName>
                                        </p:attrNameLst>
                                      </p:cBhvr>
                                      <p:to>
                                        <p:strVal val="visible"/>
                                      </p:to>
                                    </p:set>
                                    <p:anim calcmode="lin" valueType="num">
                                      <p:cBhvr additive="base">
                                        <p:cTn id="33"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35842">
                                            <p:txEl>
                                              <p:pRg st="4" end="4"/>
                                            </p:txEl>
                                          </p:spTgt>
                                        </p:tgtEl>
                                        <p:attrNameLst>
                                          <p:attrName>style.visibility</p:attrName>
                                        </p:attrNameLst>
                                      </p:cBhvr>
                                      <p:to>
                                        <p:strVal val="visible"/>
                                      </p:to>
                                    </p:set>
                                    <p:anim calcmode="lin" valueType="num">
                                      <p:cBhvr additive="base">
                                        <p:cTn id="39" dur="500" fill="hold"/>
                                        <p:tgtEl>
                                          <p:spTgt spid="35842">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5842">
                                            <p:txEl>
                                              <p:pRg st="5" end="5"/>
                                            </p:txEl>
                                          </p:spTgt>
                                        </p:tgtEl>
                                        <p:attrNameLst>
                                          <p:attrName>style.visibility</p:attrName>
                                        </p:attrNameLst>
                                      </p:cBhvr>
                                      <p:to>
                                        <p:strVal val="visible"/>
                                      </p:to>
                                    </p:set>
                                    <p:anim calcmode="lin" valueType="num">
                                      <p:cBhvr additive="base">
                                        <p:cTn id="45"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5842">
                                            <p:txEl>
                                              <p:pRg st="6" end="6"/>
                                            </p:txEl>
                                          </p:spTgt>
                                        </p:tgtEl>
                                        <p:attrNameLst>
                                          <p:attrName>style.visibility</p:attrName>
                                        </p:attrNameLst>
                                      </p:cBhvr>
                                      <p:to>
                                        <p:strVal val="visible"/>
                                      </p:to>
                                    </p:set>
                                    <p:anim calcmode="lin" valueType="num">
                                      <p:cBhvr additive="base">
                                        <p:cTn id="51" dur="500" fill="hold"/>
                                        <p:tgtEl>
                                          <p:spTgt spid="35842">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584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35842">
                                            <p:txEl>
                                              <p:pRg st="7" end="7"/>
                                            </p:txEl>
                                          </p:spTgt>
                                        </p:tgtEl>
                                        <p:attrNameLst>
                                          <p:attrName>style.visibility</p:attrName>
                                        </p:attrNameLst>
                                      </p:cBhvr>
                                      <p:to>
                                        <p:strVal val="visible"/>
                                      </p:to>
                                    </p:set>
                                    <p:anim calcmode="lin" valueType="num">
                                      <p:cBhvr additive="base">
                                        <p:cTn id="57"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35842">
                                            <p:txEl>
                                              <p:pRg st="8" end="8"/>
                                            </p:txEl>
                                          </p:spTgt>
                                        </p:tgtEl>
                                        <p:attrNameLst>
                                          <p:attrName>style.visibility</p:attrName>
                                        </p:attrNameLst>
                                      </p:cBhvr>
                                      <p:to>
                                        <p:strVal val="visible"/>
                                      </p:to>
                                    </p:set>
                                    <p:anim calcmode="lin" valueType="num">
                                      <p:cBhvr additive="base">
                                        <p:cTn id="63" dur="500" fill="hold"/>
                                        <p:tgtEl>
                                          <p:spTgt spid="35842">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584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nodeType="clickEffect">
                                  <p:stCondLst>
                                    <p:cond delay="0"/>
                                  </p:stCondLst>
                                  <p:childTnLst>
                                    <p:set>
                                      <p:cBhvr>
                                        <p:cTn id="68" dur="1" fill="hold">
                                          <p:stCondLst>
                                            <p:cond delay="0"/>
                                          </p:stCondLst>
                                        </p:cTn>
                                        <p:tgtEl>
                                          <p:spTgt spid="35842">
                                            <p:txEl>
                                              <p:pRg st="9" end="9"/>
                                            </p:txEl>
                                          </p:spTgt>
                                        </p:tgtEl>
                                        <p:attrNameLst>
                                          <p:attrName>style.visibility</p:attrName>
                                        </p:attrNameLst>
                                      </p:cBhvr>
                                      <p:to>
                                        <p:strVal val="visible"/>
                                      </p:to>
                                    </p:set>
                                    <p:anim calcmode="lin" valueType="num">
                                      <p:cBhvr additive="base">
                                        <p:cTn id="69"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6"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tLang="zh-CN" dirty="0">
                <a:cs typeface="Arial"/>
              </a:rPr>
              <a:t>. </a:t>
            </a:r>
            <a:r>
              <a:rPr lang="zh-CN" altLang="en-US" dirty="0">
                <a:cs typeface="Arial"/>
              </a:rPr>
              <a:t>应用 </a:t>
            </a:r>
            <a:r>
              <a:rPr lang="en-US" altLang="zh-CN" dirty="0">
                <a:cs typeface="Arial"/>
              </a:rPr>
              <a:t>.</a:t>
            </a:r>
            <a:endParaRPr lang="en-US" dirty="0">
              <a:latin typeface="Arial"/>
              <a:cs typeface="Arial"/>
            </a:endParaRPr>
          </a:p>
        </p:txBody>
      </p:sp>
      <p:sp>
        <p:nvSpPr>
          <p:cNvPr id="46083" name="Text Box 3"/>
          <p:cNvSpPr txBox="1">
            <a:spLocks noChangeArrowheads="1"/>
          </p:cNvSpPr>
          <p:nvPr/>
        </p:nvSpPr>
        <p:spPr bwMode="auto">
          <a:xfrm>
            <a:off x="625475" y="1022350"/>
            <a:ext cx="8915400" cy="31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你现在跟谁能产生联系？</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腓利门</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欧尼西慕</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保罗</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教会</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0842031"/>
      </p:ext>
    </p:extLst>
  </p:cSld>
  <p:clrMapOvr>
    <a:overrideClrMapping bg1="dk2" tx1="lt1" bg2="dk1"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饶恕</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40003275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5669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defRPr/>
            </a:pPr>
            <a:r>
              <a:rPr lang="zh-CN" altLang="en-US" sz="3600" b="1">
                <a:solidFill>
                  <a:srgbClr val="FFFFFF"/>
                </a:solidFill>
                <a:effectLst>
                  <a:outerShdw blurRad="38100" dist="38100" dir="2700000" algn="tl">
                    <a:srgbClr val="000000"/>
                  </a:outerShdw>
                </a:effectLst>
              </a:rPr>
              <a:t>真正的团契（</a:t>
            </a:r>
            <a:r>
              <a:rPr lang="en-US" altLang="ja-JP" sz="3600" b="1" i="1">
                <a:solidFill>
                  <a:srgbClr val="FFFFFF"/>
                </a:solidFill>
                <a:effectLst>
                  <a:outerShdw blurRad="38100" dist="38100" dir="2700000" algn="tl">
                    <a:srgbClr val="000000"/>
                  </a:outerShdw>
                </a:effectLst>
              </a:rPr>
              <a:t>Koinonia</a:t>
            </a:r>
            <a:r>
              <a:rPr lang="zh-CN" altLang="en-US" sz="3600" b="1" i="1">
                <a:solidFill>
                  <a:srgbClr val="FFFFFF"/>
                </a:solidFill>
                <a:effectLst>
                  <a:outerShdw blurRad="38100" dist="38100" dir="2700000" algn="tl">
                    <a:srgbClr val="000000"/>
                  </a:outerShdw>
                </a:effectLst>
              </a:rPr>
              <a:t>）</a:t>
            </a:r>
            <a:endParaRPr lang="en-GB" sz="3600" b="1">
              <a:solidFill>
                <a:srgbClr val="FFFFFF"/>
              </a:solidFill>
              <a:effectLst>
                <a:outerShdw blurRad="38100" dist="38100" dir="2700000" algn="tl">
                  <a:srgbClr val="000000"/>
                </a:outerShdw>
              </a:effectLst>
            </a:endParaRPr>
          </a:p>
        </p:txBody>
      </p:sp>
      <p:sp>
        <p:nvSpPr>
          <p:cNvPr id="50179" name="Text Box 3"/>
          <p:cNvSpPr txBox="1">
            <a:spLocks noChangeArrowheads="1"/>
          </p:cNvSpPr>
          <p:nvPr/>
        </p:nvSpPr>
        <p:spPr bwMode="auto">
          <a:xfrm>
            <a:off x="838200" y="1131888"/>
            <a:ext cx="8305800" cy="306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spcAft>
                <a:spcPts val="600"/>
              </a:spcAft>
              <a:buFontTx/>
              <a:buChar char="•"/>
            </a:pPr>
            <a:r>
              <a:rPr lang="ja-JP" altLang="en-US" b="1">
                <a:solidFill>
                  <a:srgbClr val="000000"/>
                </a:solidFill>
              </a:rPr>
              <a:t>“</a:t>
            </a:r>
            <a:r>
              <a:rPr lang="en-US" altLang="en-US">
                <a:solidFill>
                  <a:srgbClr val="000000"/>
                </a:solidFill>
              </a:rPr>
              <a:t>你</a:t>
            </a:r>
            <a:r>
              <a:rPr lang="en-US" altLang="ja-JP">
                <a:solidFill>
                  <a:srgbClr val="000000"/>
                </a:solidFill>
              </a:rPr>
              <a:t> </a:t>
            </a:r>
            <a:r>
              <a:rPr lang="en-US" altLang="en-US">
                <a:solidFill>
                  <a:srgbClr val="000000"/>
                </a:solidFill>
              </a:rPr>
              <a:t>与</a:t>
            </a:r>
            <a:r>
              <a:rPr lang="en-US" altLang="ja-JP">
                <a:solidFill>
                  <a:srgbClr val="000000"/>
                </a:solidFill>
              </a:rPr>
              <a:t> </a:t>
            </a:r>
            <a:r>
              <a:rPr lang="en-US" altLang="en-US">
                <a:solidFill>
                  <a:srgbClr val="000000"/>
                </a:solidFill>
              </a:rPr>
              <a:t>人</a:t>
            </a:r>
            <a:r>
              <a:rPr lang="en-US" altLang="ja-JP">
                <a:solidFill>
                  <a:srgbClr val="000000"/>
                </a:solidFill>
              </a:rPr>
              <a:t> </a:t>
            </a:r>
            <a:r>
              <a:rPr lang="en-US" altLang="en-US">
                <a:solidFill>
                  <a:srgbClr val="000000"/>
                </a:solidFill>
              </a:rPr>
              <a:t>所</a:t>
            </a:r>
            <a:r>
              <a:rPr lang="en-US" altLang="ja-JP">
                <a:solidFill>
                  <a:srgbClr val="000000"/>
                </a:solidFill>
              </a:rPr>
              <a:t> </a:t>
            </a:r>
            <a:r>
              <a:rPr lang="en-US" altLang="en-US">
                <a:solidFill>
                  <a:srgbClr val="000000"/>
                </a:solidFill>
              </a:rPr>
              <a:t>同</a:t>
            </a:r>
            <a:r>
              <a:rPr lang="en-US" altLang="ja-JP">
                <a:solidFill>
                  <a:srgbClr val="000000"/>
                </a:solidFill>
              </a:rPr>
              <a:t> </a:t>
            </a:r>
            <a:r>
              <a:rPr lang="en-US" altLang="en-US">
                <a:solidFill>
                  <a:srgbClr val="000000"/>
                </a:solidFill>
              </a:rPr>
              <a:t>有</a:t>
            </a:r>
            <a:r>
              <a:rPr lang="en-US" altLang="ja-JP">
                <a:solidFill>
                  <a:srgbClr val="000000"/>
                </a:solidFill>
              </a:rPr>
              <a:t> </a:t>
            </a:r>
            <a:r>
              <a:rPr lang="en-US" altLang="en-US">
                <a:solidFill>
                  <a:srgbClr val="000000"/>
                </a:solidFill>
              </a:rPr>
              <a:t>的</a:t>
            </a:r>
            <a:r>
              <a:rPr lang="en-US" altLang="ja-JP">
                <a:solidFill>
                  <a:srgbClr val="000000"/>
                </a:solidFill>
              </a:rPr>
              <a:t> </a:t>
            </a:r>
            <a:r>
              <a:rPr lang="en-US" altLang="en-US">
                <a:solidFill>
                  <a:srgbClr val="000000"/>
                </a:solidFill>
              </a:rPr>
              <a:t>信</a:t>
            </a:r>
            <a:r>
              <a:rPr lang="en-US" altLang="ja-JP">
                <a:solidFill>
                  <a:srgbClr val="000000"/>
                </a:solidFill>
              </a:rPr>
              <a:t> </a:t>
            </a:r>
            <a:r>
              <a:rPr lang="en-US" altLang="en-US">
                <a:solidFill>
                  <a:srgbClr val="000000"/>
                </a:solidFill>
              </a:rPr>
              <a:t>心</a:t>
            </a:r>
            <a:r>
              <a:rPr lang="en-US" altLang="ja-JP" b="1">
                <a:solidFill>
                  <a:srgbClr val="000000"/>
                </a:solidFill>
              </a:rPr>
              <a:t>” (</a:t>
            </a:r>
            <a:r>
              <a:rPr lang="zh-CN" altLang="en-US" b="1">
                <a:solidFill>
                  <a:srgbClr val="000000"/>
                </a:solidFill>
              </a:rPr>
              <a:t>第六节</a:t>
            </a:r>
            <a:r>
              <a:rPr lang="en-US" altLang="ja-JP" b="1">
                <a:solidFill>
                  <a:srgbClr val="000000"/>
                </a:solidFill>
              </a:rPr>
              <a:t>)</a:t>
            </a:r>
          </a:p>
          <a:p>
            <a:pPr>
              <a:spcBef>
                <a:spcPct val="20000"/>
              </a:spcBef>
              <a:spcAft>
                <a:spcPts val="600"/>
              </a:spcAft>
              <a:buFontTx/>
              <a:buChar char="•"/>
            </a:pPr>
            <a:r>
              <a:rPr lang="zh-CN" altLang="en-US">
                <a:solidFill>
                  <a:srgbClr val="000000"/>
                </a:solidFill>
              </a:rPr>
              <a:t>团契</a:t>
            </a:r>
            <a:r>
              <a:rPr lang="en-US" altLang="en-US">
                <a:solidFill>
                  <a:srgbClr val="000000"/>
                </a:solidFill>
              </a:rPr>
              <a:t>包括参与</a:t>
            </a:r>
            <a:endParaRPr lang="en-US" altLang="ja-JP" b="1">
              <a:solidFill>
                <a:srgbClr val="000000"/>
              </a:solidFill>
            </a:endParaRPr>
          </a:p>
          <a:p>
            <a:pPr>
              <a:spcBef>
                <a:spcPct val="20000"/>
              </a:spcBef>
              <a:spcAft>
                <a:spcPts val="600"/>
              </a:spcAft>
              <a:buFontTx/>
              <a:buChar char="•"/>
            </a:pPr>
            <a:r>
              <a:rPr lang="zh-CN" altLang="en-US">
                <a:solidFill>
                  <a:srgbClr val="000000"/>
                </a:solidFill>
              </a:rPr>
              <a:t>在基督里的</a:t>
            </a:r>
            <a:r>
              <a:rPr lang="en-US" altLang="en-US">
                <a:solidFill>
                  <a:srgbClr val="000000"/>
                </a:solidFill>
              </a:rPr>
              <a:t>参与包括</a:t>
            </a:r>
            <a:r>
              <a:rPr lang="zh-CN" altLang="en-US">
                <a:solidFill>
                  <a:srgbClr val="000000"/>
                </a:solidFill>
              </a:rPr>
              <a:t>共同的分</a:t>
            </a:r>
            <a:r>
              <a:rPr lang="en-US" altLang="en-US">
                <a:solidFill>
                  <a:srgbClr val="000000"/>
                </a:solidFill>
              </a:rPr>
              <a:t>享</a:t>
            </a:r>
            <a:r>
              <a:rPr lang="zh-CN" altLang="en-US">
                <a:solidFill>
                  <a:srgbClr val="000000"/>
                </a:solidFill>
              </a:rPr>
              <a:t>和</a:t>
            </a:r>
            <a:r>
              <a:rPr lang="en-US" altLang="en-US">
                <a:solidFill>
                  <a:srgbClr val="000000"/>
                </a:solidFill>
              </a:rPr>
              <a:t>互相</a:t>
            </a:r>
            <a:r>
              <a:rPr lang="zh-CN" altLang="en-US">
                <a:solidFill>
                  <a:srgbClr val="000000"/>
                </a:solidFill>
              </a:rPr>
              <a:t>的</a:t>
            </a:r>
            <a:r>
              <a:rPr lang="en-US" altLang="en-US">
                <a:solidFill>
                  <a:srgbClr val="000000"/>
                </a:solidFill>
              </a:rPr>
              <a:t>参与</a:t>
            </a:r>
            <a:endParaRPr lang="en-US" altLang="ja-JP" b="1">
              <a:solidFill>
                <a:srgbClr val="000000"/>
              </a:solidFill>
            </a:endParaRPr>
          </a:p>
          <a:p>
            <a:pPr>
              <a:spcBef>
                <a:spcPct val="20000"/>
              </a:spcBef>
              <a:spcAft>
                <a:spcPts val="600"/>
              </a:spcAft>
              <a:buFontTx/>
              <a:buChar char="•"/>
            </a:pPr>
            <a:r>
              <a:rPr lang="en-US" altLang="en-US">
                <a:solidFill>
                  <a:srgbClr val="000000"/>
                </a:solidFill>
              </a:rPr>
              <a:t>互相</a:t>
            </a:r>
            <a:r>
              <a:rPr lang="zh-CN" altLang="en-US">
                <a:solidFill>
                  <a:srgbClr val="000000"/>
                </a:solidFill>
              </a:rPr>
              <a:t>在基督里的</a:t>
            </a:r>
            <a:r>
              <a:rPr lang="en-US" altLang="en-US">
                <a:solidFill>
                  <a:srgbClr val="000000"/>
                </a:solidFill>
              </a:rPr>
              <a:t>参与</a:t>
            </a:r>
            <a:r>
              <a:rPr lang="zh-CN" altLang="en-US">
                <a:solidFill>
                  <a:srgbClr val="000000"/>
                </a:solidFill>
              </a:rPr>
              <a:t>才是真正的团契</a:t>
            </a:r>
            <a:r>
              <a:rPr lang="en-US" altLang="ja-JP" b="1">
                <a:solidFill>
                  <a:srgbClr val="000000"/>
                </a:solidFill>
                <a:sym typeface="Wingdings" pitchFamily="2" charset="2"/>
              </a:rPr>
              <a:t></a:t>
            </a:r>
            <a:r>
              <a:rPr lang="zh-CN" altLang="en-US" b="1">
                <a:solidFill>
                  <a:srgbClr val="000000"/>
                </a:solidFill>
                <a:sym typeface="Wingdings" pitchFamily="2" charset="2"/>
              </a:rPr>
              <a:t>饶恕</a:t>
            </a:r>
            <a:r>
              <a:rPr lang="en-US" altLang="en-US">
                <a:solidFill>
                  <a:srgbClr val="000000"/>
                </a:solidFill>
              </a:rPr>
              <a:t>与</a:t>
            </a:r>
            <a:r>
              <a:rPr lang="zh-CN" altLang="en-US" b="1">
                <a:solidFill>
                  <a:srgbClr val="000000"/>
                </a:solidFill>
                <a:sym typeface="Wingdings" pitchFamily="2" charset="2"/>
              </a:rPr>
              <a:t>和解</a:t>
            </a:r>
            <a:endParaRPr lang="en-US" altLang="ja-JP" b="1">
              <a:solidFill>
                <a:srgbClr val="000000"/>
              </a:solidFill>
              <a:sym typeface="Wingdings" pitchFamily="2" charset="2"/>
            </a:endParaRPr>
          </a:p>
          <a:p>
            <a:pPr>
              <a:spcBef>
                <a:spcPct val="20000"/>
              </a:spcBef>
              <a:spcAft>
                <a:spcPts val="600"/>
              </a:spcAft>
              <a:buFontTx/>
              <a:buChar char="•"/>
            </a:pPr>
            <a:r>
              <a:rPr lang="zh-CN" altLang="en-US">
                <a:solidFill>
                  <a:srgbClr val="000000"/>
                </a:solidFill>
              </a:rPr>
              <a:t>真正的团契能</a:t>
            </a:r>
            <a:r>
              <a:rPr lang="en-US" altLang="en-US">
                <a:solidFill>
                  <a:srgbClr val="000000"/>
                </a:solidFill>
              </a:rPr>
              <a:t>促进大家</a:t>
            </a:r>
            <a:r>
              <a:rPr lang="zh-CN" altLang="en-US">
                <a:solidFill>
                  <a:srgbClr val="000000"/>
                </a:solidFill>
              </a:rPr>
              <a:t>的</a:t>
            </a:r>
            <a:r>
              <a:rPr lang="en-US" altLang="en-US">
                <a:solidFill>
                  <a:srgbClr val="000000"/>
                </a:solidFill>
              </a:rPr>
              <a:t>好处</a:t>
            </a:r>
            <a:endParaRPr lang="en-US" altLang="ja-JP" b="1">
              <a:solidFill>
                <a:srgbClr val="000000"/>
              </a:solidFill>
              <a:sym typeface="Wingdings" pitchFamily="2" charset="2"/>
            </a:endParaRPr>
          </a:p>
          <a:p>
            <a:pPr>
              <a:spcBef>
                <a:spcPct val="20000"/>
              </a:spcBef>
              <a:spcAft>
                <a:spcPts val="600"/>
              </a:spcAft>
              <a:buFontTx/>
              <a:buChar char="•"/>
            </a:pPr>
            <a:r>
              <a:rPr lang="zh-CN" altLang="en-US">
                <a:solidFill>
                  <a:srgbClr val="000000"/>
                </a:solidFill>
              </a:rPr>
              <a:t>真正的团契能</a:t>
            </a:r>
            <a:r>
              <a:rPr lang="en-US" altLang="en-US">
                <a:solidFill>
                  <a:srgbClr val="000000"/>
                </a:solidFill>
              </a:rPr>
              <a:t>促进观念</a:t>
            </a:r>
            <a:r>
              <a:rPr lang="zh-CN" altLang="en-US">
                <a:solidFill>
                  <a:srgbClr val="000000"/>
                </a:solidFill>
              </a:rPr>
              <a:t>的</a:t>
            </a:r>
            <a:r>
              <a:rPr lang="en-US" altLang="en-US">
                <a:solidFill>
                  <a:srgbClr val="000000"/>
                </a:solidFill>
              </a:rPr>
              <a:t>改变及采取</a:t>
            </a:r>
            <a:r>
              <a:rPr lang="zh-CN" altLang="en-US">
                <a:solidFill>
                  <a:srgbClr val="000000"/>
                </a:solidFill>
              </a:rPr>
              <a:t>有关的</a:t>
            </a:r>
            <a:r>
              <a:rPr lang="en-US" altLang="en-US">
                <a:solidFill>
                  <a:srgbClr val="000000"/>
                </a:solidFill>
              </a:rPr>
              <a:t>行动</a:t>
            </a:r>
          </a:p>
        </p:txBody>
      </p:sp>
      <p:sp>
        <p:nvSpPr>
          <p:cNvPr id="50180" name="Text Box 4"/>
          <p:cNvSpPr txBox="1">
            <a:spLocks noChangeArrowheads="1"/>
          </p:cNvSpPr>
          <p:nvPr/>
        </p:nvSpPr>
        <p:spPr bwMode="auto">
          <a:xfrm>
            <a:off x="914400" y="4352925"/>
            <a:ext cx="83820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a:solidFill>
                  <a:srgbClr val="000000"/>
                </a:solidFill>
                <a:latin typeface="MS PGothic" pitchFamily="34" charset="-128"/>
              </a:rPr>
              <a:t>这书信有很好的例子：</a:t>
            </a:r>
            <a:endParaRPr lang="en-US" altLang="zh-CN" b="1">
              <a:solidFill>
                <a:srgbClr val="000000"/>
              </a:solidFill>
              <a:latin typeface="MS PGothic" pitchFamily="34" charset="-128"/>
            </a:endParaRPr>
          </a:p>
          <a:p>
            <a:pPr>
              <a:spcBef>
                <a:spcPct val="50000"/>
              </a:spcBef>
              <a:buFont typeface="Arial" pitchFamily="34" charset="0"/>
              <a:buChar char="•"/>
            </a:pPr>
            <a:r>
              <a:rPr lang="zh-CN" altLang="en-US">
                <a:solidFill>
                  <a:srgbClr val="000000"/>
                </a:solidFill>
                <a:latin typeface="MS PGothic" pitchFamily="34" charset="-128"/>
              </a:rPr>
              <a:t>三种</a:t>
            </a:r>
            <a:r>
              <a:rPr lang="en-US" altLang="en-US">
                <a:solidFill>
                  <a:srgbClr val="000000"/>
                </a:solidFill>
                <a:latin typeface="MS PGothic" pitchFamily="34" charset="-128"/>
              </a:rPr>
              <a:t>特出</a:t>
            </a:r>
            <a:r>
              <a:rPr lang="zh-CN" altLang="en-US">
                <a:solidFill>
                  <a:srgbClr val="000000"/>
                </a:solidFill>
                <a:latin typeface="MS PGothic" pitchFamily="34" charset="-128"/>
              </a:rPr>
              <a:t>的</a:t>
            </a:r>
            <a:r>
              <a:rPr lang="en-US" altLang="en-US">
                <a:solidFill>
                  <a:srgbClr val="000000"/>
                </a:solidFill>
                <a:latin typeface="MS PGothic" pitchFamily="34" charset="-128"/>
              </a:rPr>
              <a:t>债务</a:t>
            </a:r>
            <a:endParaRPr lang="en-US" altLang="ja-JP">
              <a:solidFill>
                <a:srgbClr val="000000"/>
              </a:solidFill>
              <a:latin typeface="MS PGothic" pitchFamily="34" charset="-128"/>
            </a:endParaRPr>
          </a:p>
          <a:p>
            <a:pPr>
              <a:spcBef>
                <a:spcPct val="50000"/>
              </a:spcBef>
              <a:buFont typeface="Arial" pitchFamily="34" charset="0"/>
              <a:buChar char="•"/>
            </a:pPr>
            <a:r>
              <a:rPr lang="en-US" altLang="en-US">
                <a:solidFill>
                  <a:srgbClr val="000000"/>
                </a:solidFill>
                <a:latin typeface="MS PGothic" pitchFamily="34" charset="-128"/>
              </a:rPr>
              <a:t>强大的逆转</a:t>
            </a:r>
          </a:p>
          <a:p>
            <a:pPr>
              <a:spcBef>
                <a:spcPct val="50000"/>
              </a:spcBef>
              <a:buFont typeface="Arial" pitchFamily="34" charset="0"/>
              <a:buChar char="•"/>
            </a:pPr>
            <a:r>
              <a:rPr lang="zh-CN" altLang="en-US" b="1">
                <a:solidFill>
                  <a:srgbClr val="000000"/>
                </a:solidFill>
                <a:latin typeface="MS PGothic" pitchFamily="34" charset="-128"/>
              </a:rPr>
              <a:t>结果</a:t>
            </a:r>
            <a:endParaRPr lang="en-GB" altLang="en-US" b="1">
              <a:solidFill>
                <a:srgbClr val="000000"/>
              </a:solidFill>
              <a:latin typeface="MS PGothic" pitchFamily="34" charset="-128"/>
            </a:endParaRPr>
          </a:p>
        </p:txBody>
      </p:sp>
      <p:sp>
        <p:nvSpPr>
          <p:cNvPr id="234500"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
        <p:nvSpPr>
          <p:cNvPr id="234501" name="TextBox 5"/>
          <p:cNvSpPr txBox="1">
            <a:spLocks noChangeArrowheads="1"/>
          </p:cNvSpPr>
          <p:nvPr/>
        </p:nvSpPr>
        <p:spPr bwMode="auto">
          <a:xfrm>
            <a:off x="9251950" y="1192213"/>
            <a:ext cx="1857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pic>
        <p:nvPicPr>
          <p:cNvPr id="2345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581525"/>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3649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295400" y="228600"/>
            <a:ext cx="6553200" cy="646113"/>
          </a:xfrm>
          <a:prstGeom prst="rect">
            <a:avLst/>
          </a:prstGeom>
          <a:solidFill>
            <a:schemeClr val="accent6">
              <a:lumMod val="50000"/>
            </a:schemeClr>
          </a:solidFill>
          <a:ln w="12700">
            <a:solidFill>
              <a:schemeClr val="tx1"/>
            </a:solidFill>
            <a:miter lim="800000"/>
            <a:headEnd/>
            <a:tailEnd/>
          </a:ln>
        </p:spPr>
        <p:txBody>
          <a:bodyPr>
            <a:spAutoFit/>
          </a:bodyPr>
          <a:lstStyle>
            <a:lvl1pPr marL="385763" indent="-385763">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defRPr/>
            </a:pPr>
            <a:r>
              <a:rPr lang="zh-CN" altLang="en-US" sz="3600">
                <a:solidFill>
                  <a:srgbClr val="FFFFFF"/>
                </a:solidFill>
              </a:rPr>
              <a:t>三种</a:t>
            </a:r>
            <a:r>
              <a:rPr lang="en-US" sz="3600">
                <a:solidFill>
                  <a:srgbClr val="FFFFFF"/>
                </a:solidFill>
              </a:rPr>
              <a:t>特出债务</a:t>
            </a:r>
          </a:p>
        </p:txBody>
      </p:sp>
      <p:sp>
        <p:nvSpPr>
          <p:cNvPr id="51203" name="Text Box 3"/>
          <p:cNvSpPr txBox="1">
            <a:spLocks noChangeArrowheads="1"/>
          </p:cNvSpPr>
          <p:nvPr/>
        </p:nvSpPr>
        <p:spPr bwMode="auto">
          <a:xfrm>
            <a:off x="1143000" y="990600"/>
            <a:ext cx="8001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u="sng">
                <a:solidFill>
                  <a:srgbClr val="000000"/>
                </a:solidFill>
                <a:latin typeface="Arial Narrow" pitchFamily="34" charset="0"/>
                <a:ea typeface="SimSun" pitchFamily="2" charset="-122"/>
              </a:rPr>
              <a:t>欧尼西慕的</a:t>
            </a:r>
            <a:r>
              <a:rPr lang="en-US" altLang="en-US" u="sng">
                <a:solidFill>
                  <a:srgbClr val="000000"/>
                </a:solidFill>
              </a:rPr>
              <a:t>债务</a:t>
            </a:r>
            <a:r>
              <a:rPr lang="en-US" altLang="ja-JP" b="1" u="sng">
                <a:solidFill>
                  <a:srgbClr val="000000"/>
                </a:solidFill>
              </a:rPr>
              <a:t>:</a:t>
            </a:r>
          </a:p>
          <a:p>
            <a:pPr>
              <a:spcBef>
                <a:spcPct val="50000"/>
              </a:spcBef>
              <a:buFontTx/>
              <a:buChar char="•"/>
            </a:pPr>
            <a:r>
              <a:rPr lang="zh-CN" altLang="en-US">
                <a:solidFill>
                  <a:srgbClr val="000000"/>
                </a:solidFill>
              </a:rPr>
              <a:t>他因</a:t>
            </a:r>
            <a:r>
              <a:rPr lang="en-US" altLang="en-US">
                <a:solidFill>
                  <a:srgbClr val="000000"/>
                </a:solidFill>
              </a:rPr>
              <a:t>偷</a:t>
            </a:r>
            <a:r>
              <a:rPr lang="zh-CN" altLang="en-US">
                <a:solidFill>
                  <a:srgbClr val="000000"/>
                </a:solidFill>
              </a:rPr>
              <a:t>窃而亏欠于</a:t>
            </a:r>
            <a:r>
              <a:rPr lang="zh-CN" altLang="en-US" b="1">
                <a:solidFill>
                  <a:srgbClr val="000000"/>
                </a:solidFill>
                <a:latin typeface="Verdana" pitchFamily="34" charset="0"/>
                <a:ea typeface="SimSun" pitchFamily="2" charset="-122"/>
              </a:rPr>
              <a:t>腓利门</a:t>
            </a:r>
            <a:endParaRPr lang="en-US" altLang="ja-JP">
              <a:solidFill>
                <a:srgbClr val="000000"/>
              </a:solidFill>
            </a:endParaRPr>
          </a:p>
          <a:p>
            <a:pPr>
              <a:spcBef>
                <a:spcPct val="20000"/>
              </a:spcBef>
              <a:buFontTx/>
              <a:buChar char="•"/>
            </a:pPr>
            <a:r>
              <a:rPr lang="zh-CN" altLang="en-US">
                <a:solidFill>
                  <a:srgbClr val="000000"/>
                </a:solidFill>
              </a:rPr>
              <a:t>他也亏欠于</a:t>
            </a:r>
            <a:r>
              <a:rPr lang="zh-CN" altLang="en-US" b="1">
                <a:solidFill>
                  <a:srgbClr val="000000"/>
                </a:solidFill>
                <a:latin typeface="Verdana" pitchFamily="34" charset="0"/>
                <a:ea typeface="SimSun" pitchFamily="2" charset="-122"/>
              </a:rPr>
              <a:t>腓利门他的生命</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接</a:t>
            </a:r>
            <a:r>
              <a:rPr lang="zh-CN" altLang="en-US">
                <a:solidFill>
                  <a:srgbClr val="000000"/>
                </a:solidFill>
              </a:rPr>
              <a:t>受</a:t>
            </a:r>
            <a:r>
              <a:rPr lang="en-US" altLang="en-US">
                <a:solidFill>
                  <a:srgbClr val="000000"/>
                </a:solidFill>
              </a:rPr>
              <a:t>应有的惩罚</a:t>
            </a:r>
            <a:r>
              <a:rPr lang="zh-CN" altLang="en-US">
                <a:solidFill>
                  <a:srgbClr val="000000"/>
                </a:solidFill>
              </a:rPr>
              <a:t>来</a:t>
            </a:r>
            <a:r>
              <a:rPr lang="en-US" altLang="en-US">
                <a:solidFill>
                  <a:srgbClr val="000000"/>
                </a:solidFill>
              </a:rPr>
              <a:t>回报主</a:t>
            </a:r>
            <a:r>
              <a:rPr lang="zh-CN" altLang="en-US">
                <a:solidFill>
                  <a:srgbClr val="000000"/>
                </a:solidFill>
              </a:rPr>
              <a:t>人</a:t>
            </a:r>
            <a:endParaRPr lang="en-GB" altLang="en-US" b="1" i="1">
              <a:solidFill>
                <a:srgbClr val="000000"/>
              </a:solidFill>
            </a:endParaRPr>
          </a:p>
        </p:txBody>
      </p:sp>
      <p:sp>
        <p:nvSpPr>
          <p:cNvPr id="51204" name="Text Box 4"/>
          <p:cNvSpPr txBox="1">
            <a:spLocks noChangeArrowheads="1"/>
          </p:cNvSpPr>
          <p:nvPr/>
        </p:nvSpPr>
        <p:spPr bwMode="auto">
          <a:xfrm>
            <a:off x="1143000" y="2884488"/>
            <a:ext cx="8001000" cy="145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u="sng">
                <a:solidFill>
                  <a:srgbClr val="000000"/>
                </a:solidFill>
              </a:rPr>
              <a:t>保罗的</a:t>
            </a:r>
            <a:r>
              <a:rPr lang="en-US" altLang="en-US" u="sng">
                <a:solidFill>
                  <a:srgbClr val="000000"/>
                </a:solidFill>
              </a:rPr>
              <a:t>债务</a:t>
            </a:r>
            <a:r>
              <a:rPr lang="en-US" altLang="ja-JP" b="1" u="sng">
                <a:solidFill>
                  <a:srgbClr val="000000"/>
                </a:solidFill>
              </a:rPr>
              <a:t>:</a:t>
            </a:r>
          </a:p>
          <a:p>
            <a:pPr>
              <a:spcBef>
                <a:spcPct val="50000"/>
              </a:spcBef>
              <a:buFontTx/>
              <a:buChar char="•"/>
            </a:pPr>
            <a:r>
              <a:rPr lang="zh-CN" altLang="en-US">
                <a:solidFill>
                  <a:srgbClr val="000000"/>
                </a:solidFill>
              </a:rPr>
              <a:t>他亏欠</a:t>
            </a:r>
            <a:r>
              <a:rPr lang="zh-CN" altLang="en-US" b="1">
                <a:solidFill>
                  <a:srgbClr val="000000"/>
                </a:solidFill>
                <a:latin typeface="Verdana" pitchFamily="34" charset="0"/>
                <a:ea typeface="SimSun" pitchFamily="2" charset="-122"/>
              </a:rPr>
              <a:t>腓利门</a:t>
            </a:r>
            <a:r>
              <a:rPr lang="en-US" altLang="en-US">
                <a:solidFill>
                  <a:srgbClr val="000000"/>
                </a:solidFill>
              </a:rPr>
              <a:t>每</a:t>
            </a:r>
            <a:r>
              <a:rPr lang="zh-CN" altLang="en-US" b="1">
                <a:solidFill>
                  <a:srgbClr val="000000"/>
                </a:solidFill>
                <a:latin typeface="Verdana" pitchFamily="34" charset="0"/>
                <a:ea typeface="SimSun" pitchFamily="2" charset="-122"/>
              </a:rPr>
              <a:t>一天所</a:t>
            </a:r>
            <a:r>
              <a:rPr lang="en-US" altLang="en-US">
                <a:solidFill>
                  <a:srgbClr val="000000"/>
                </a:solidFill>
              </a:rPr>
              <a:t>失</a:t>
            </a:r>
            <a:r>
              <a:rPr lang="zh-CN" altLang="en-US">
                <a:solidFill>
                  <a:srgbClr val="000000"/>
                </a:solidFill>
              </a:rPr>
              <a:t>掉</a:t>
            </a:r>
            <a:r>
              <a:rPr lang="zh-CN" altLang="en-US" b="1">
                <a:solidFill>
                  <a:srgbClr val="000000"/>
                </a:solidFill>
                <a:latin typeface="Verdana" pitchFamily="34" charset="0"/>
                <a:ea typeface="SimSun" pitchFamily="2" charset="-122"/>
              </a:rPr>
              <a:t>工作的</a:t>
            </a:r>
            <a:r>
              <a:rPr lang="en-US" altLang="en-US">
                <a:solidFill>
                  <a:srgbClr val="000000"/>
                </a:solidFill>
              </a:rPr>
              <a:t>价值</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我将偿</a:t>
            </a:r>
            <a:r>
              <a:rPr lang="zh-CN" altLang="en-US">
                <a:solidFill>
                  <a:srgbClr val="000000"/>
                </a:solidFill>
              </a:rPr>
              <a:t>还</a:t>
            </a:r>
            <a:r>
              <a:rPr lang="zh-CN" altLang="en-US" b="1">
                <a:solidFill>
                  <a:srgbClr val="000000"/>
                </a:solidFill>
                <a:latin typeface="Arial Narrow" pitchFamily="34" charset="0"/>
                <a:ea typeface="SimSun" pitchFamily="2" charset="-122"/>
              </a:rPr>
              <a:t>欧尼西慕的任何</a:t>
            </a:r>
            <a:r>
              <a:rPr lang="en-US" altLang="en-US">
                <a:solidFill>
                  <a:srgbClr val="000000"/>
                </a:solidFill>
              </a:rPr>
              <a:t>帐</a:t>
            </a:r>
            <a:r>
              <a:rPr lang="zh-CN" altLang="en-US">
                <a:solidFill>
                  <a:srgbClr val="000000"/>
                </a:solidFill>
              </a:rPr>
              <a:t>务</a:t>
            </a:r>
            <a:endParaRPr lang="en-US" altLang="zh-CN">
              <a:solidFill>
                <a:srgbClr val="000000"/>
              </a:solidFill>
            </a:endParaRPr>
          </a:p>
        </p:txBody>
      </p:sp>
      <p:sp>
        <p:nvSpPr>
          <p:cNvPr id="51205" name="Text Box 5"/>
          <p:cNvSpPr txBox="1">
            <a:spLocks noChangeArrowheads="1"/>
          </p:cNvSpPr>
          <p:nvPr/>
        </p:nvSpPr>
        <p:spPr bwMode="auto">
          <a:xfrm>
            <a:off x="1143000" y="4419600"/>
            <a:ext cx="8001000" cy="145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u="sng">
                <a:solidFill>
                  <a:srgbClr val="000000"/>
                </a:solidFill>
                <a:latin typeface="Verdana" pitchFamily="34" charset="0"/>
                <a:ea typeface="SimSun" pitchFamily="2" charset="-122"/>
              </a:rPr>
              <a:t>腓利门的</a:t>
            </a:r>
            <a:r>
              <a:rPr lang="en-US" altLang="en-US" u="sng">
                <a:solidFill>
                  <a:srgbClr val="000000"/>
                </a:solidFill>
              </a:rPr>
              <a:t>债务</a:t>
            </a:r>
            <a:r>
              <a:rPr lang="zh-CN" altLang="en-US" u="sng">
                <a:solidFill>
                  <a:srgbClr val="000000"/>
                </a:solidFill>
              </a:rPr>
              <a:t>：</a:t>
            </a:r>
            <a:endParaRPr lang="en-US" altLang="zh-CN" u="sng">
              <a:solidFill>
                <a:srgbClr val="000000"/>
              </a:solidFill>
            </a:endParaRPr>
          </a:p>
          <a:p>
            <a:pPr>
              <a:spcBef>
                <a:spcPct val="50000"/>
              </a:spcBef>
              <a:buFont typeface="Arial" pitchFamily="34" charset="0"/>
              <a:buChar char="•"/>
            </a:pPr>
            <a:r>
              <a:rPr lang="zh-CN" altLang="en-US">
                <a:solidFill>
                  <a:srgbClr val="000000"/>
                </a:solidFill>
              </a:rPr>
              <a:t>他在基督里的新生命也亏欠于保罗（</a:t>
            </a:r>
            <a:r>
              <a:rPr lang="en-US" altLang="zh-CN">
                <a:solidFill>
                  <a:srgbClr val="000000"/>
                </a:solidFill>
              </a:rPr>
              <a:t>19</a:t>
            </a:r>
            <a:r>
              <a:rPr lang="zh-CN" altLang="en-US">
                <a:solidFill>
                  <a:srgbClr val="000000"/>
                </a:solidFill>
              </a:rPr>
              <a:t>）</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迎接</a:t>
            </a:r>
            <a:r>
              <a:rPr lang="zh-CN" altLang="en-US">
                <a:solidFill>
                  <a:srgbClr val="000000"/>
                </a:solidFill>
              </a:rPr>
              <a:t>逃奴为弟兄</a:t>
            </a:r>
            <a:r>
              <a:rPr lang="en-US" altLang="en-US">
                <a:solidFill>
                  <a:srgbClr val="000000"/>
                </a:solidFill>
              </a:rPr>
              <a:t>但更好的回报</a:t>
            </a:r>
            <a:r>
              <a:rPr lang="zh-CN" altLang="en-US">
                <a:solidFill>
                  <a:srgbClr val="000000"/>
                </a:solidFill>
              </a:rPr>
              <a:t>－将</a:t>
            </a:r>
            <a:r>
              <a:rPr lang="en-US" altLang="en-US">
                <a:solidFill>
                  <a:srgbClr val="000000"/>
                </a:solidFill>
              </a:rPr>
              <a:t>他归还给我</a:t>
            </a:r>
            <a:endParaRPr lang="en-GB" altLang="en-US" b="1" i="1">
              <a:solidFill>
                <a:srgbClr val="000000"/>
              </a:solidFill>
            </a:endParaRPr>
          </a:p>
        </p:txBody>
      </p:sp>
      <p:sp>
        <p:nvSpPr>
          <p:cNvPr id="235525"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Tree>
    <p:extLst>
      <p:ext uri="{BB962C8B-B14F-4D97-AF65-F5344CB8AC3E}">
        <p14:creationId xmlns:p14="http://schemas.microsoft.com/office/powerpoint/2010/main" val="4279062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2740025"/>
            <a:ext cx="4852988"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6553200" cy="646113"/>
          </a:xfrm>
          <a:prstGeom prst="rect">
            <a:avLst/>
          </a:prstGeom>
          <a:solidFill>
            <a:schemeClr val="accent6">
              <a:lumMod val="50000"/>
            </a:schemeClr>
          </a:solidFill>
          <a:ln w="12700">
            <a:solidFill>
              <a:schemeClr val="tx1"/>
            </a:solidFill>
            <a:miter lim="800000"/>
            <a:headEnd/>
            <a:tailEnd/>
          </a:ln>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en-US" sz="3600">
                <a:solidFill>
                  <a:srgbClr val="FFFFFF"/>
                </a:solidFill>
                <a:latin typeface="MS PGothic" pitchFamily="34" charset="-128"/>
              </a:rPr>
              <a:t>强大的逆转</a:t>
            </a:r>
          </a:p>
        </p:txBody>
      </p:sp>
      <p:sp>
        <p:nvSpPr>
          <p:cNvPr id="52227" name="Text Box 3"/>
          <p:cNvSpPr txBox="1">
            <a:spLocks noChangeArrowheads="1"/>
          </p:cNvSpPr>
          <p:nvPr/>
        </p:nvSpPr>
        <p:spPr bwMode="auto">
          <a:xfrm>
            <a:off x="1371600" y="1676400"/>
            <a:ext cx="7620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buFontTx/>
              <a:buChar char="•"/>
            </a:pPr>
            <a:r>
              <a:rPr lang="en-US" altLang="en-US">
                <a:solidFill>
                  <a:srgbClr val="000000"/>
                </a:solidFill>
              </a:rPr>
              <a:t>资产</a:t>
            </a:r>
            <a:r>
              <a:rPr lang="en-US" altLang="ja-JP" b="1">
                <a:solidFill>
                  <a:srgbClr val="000000"/>
                </a:solidFill>
              </a:rPr>
              <a:t>	</a:t>
            </a:r>
            <a:r>
              <a:rPr lang="en-US" altLang="ja-JP" b="1">
                <a:solidFill>
                  <a:srgbClr val="000000"/>
                </a:solidFill>
                <a:sym typeface="Wingdings" pitchFamily="2" charset="2"/>
              </a:rPr>
              <a:t>	</a:t>
            </a:r>
            <a:r>
              <a:rPr lang="zh-CN" altLang="en-US" b="1">
                <a:solidFill>
                  <a:srgbClr val="000000"/>
                </a:solidFill>
                <a:sym typeface="Wingdings" pitchFamily="2" charset="2"/>
              </a:rPr>
              <a:t>亲爱的弟兄</a:t>
            </a:r>
            <a:endParaRPr lang="en-US" altLang="ja-JP" b="1">
              <a:solidFill>
                <a:srgbClr val="000000"/>
              </a:solidFill>
              <a:sym typeface="Wingdings" pitchFamily="2" charset="2"/>
            </a:endParaRPr>
          </a:p>
          <a:p>
            <a:pPr>
              <a:spcBef>
                <a:spcPct val="50000"/>
              </a:spcBef>
              <a:buFontTx/>
              <a:buChar char="•"/>
            </a:pPr>
            <a:r>
              <a:rPr lang="en-US" altLang="en-US">
                <a:solidFill>
                  <a:srgbClr val="000000"/>
                </a:solidFill>
              </a:rPr>
              <a:t>低微</a:t>
            </a:r>
            <a:r>
              <a:rPr lang="en-US" altLang="ja-JP" b="1">
                <a:solidFill>
                  <a:srgbClr val="000000"/>
                </a:solidFill>
                <a:sym typeface="Wingdings" pitchFamily="2" charset="2"/>
              </a:rPr>
              <a:t>		</a:t>
            </a:r>
            <a:r>
              <a:rPr lang="en-US" altLang="en-US">
                <a:solidFill>
                  <a:srgbClr val="000000"/>
                </a:solidFill>
              </a:rPr>
              <a:t>平等</a:t>
            </a:r>
            <a:endParaRPr lang="en-US" altLang="ja-JP" b="1">
              <a:solidFill>
                <a:srgbClr val="000000"/>
              </a:solidFill>
              <a:sym typeface="Wingdings" pitchFamily="2" charset="2"/>
            </a:endParaRPr>
          </a:p>
          <a:p>
            <a:pPr>
              <a:spcBef>
                <a:spcPct val="50000"/>
              </a:spcBef>
              <a:buFontTx/>
              <a:buChar char="•"/>
            </a:pPr>
            <a:r>
              <a:rPr lang="zh-CN" altLang="en-US" b="1">
                <a:solidFill>
                  <a:srgbClr val="000000"/>
                </a:solidFill>
                <a:sym typeface="Wingdings" pitchFamily="2" charset="2"/>
              </a:rPr>
              <a:t>没有益处</a:t>
            </a:r>
            <a:r>
              <a:rPr lang="en-US" altLang="ja-JP" b="1">
                <a:solidFill>
                  <a:srgbClr val="000000"/>
                </a:solidFill>
                <a:sym typeface="Wingdings" pitchFamily="2" charset="2"/>
              </a:rPr>
              <a:t>		“</a:t>
            </a:r>
            <a:r>
              <a:rPr lang="zh-CN" altLang="en-US" b="1">
                <a:solidFill>
                  <a:srgbClr val="000000"/>
                </a:solidFill>
                <a:sym typeface="Wingdings" pitchFamily="2" charset="2"/>
              </a:rPr>
              <a:t>益处</a:t>
            </a:r>
            <a:r>
              <a:rPr lang="en-US" altLang="ja-JP" b="1">
                <a:solidFill>
                  <a:srgbClr val="000000"/>
                </a:solidFill>
                <a:sym typeface="Wingdings" pitchFamily="2" charset="2"/>
              </a:rPr>
              <a:t>” (</a:t>
            </a:r>
            <a:r>
              <a:rPr lang="zh-CN" altLang="en-US" b="1">
                <a:solidFill>
                  <a:srgbClr val="000000"/>
                </a:solidFill>
                <a:latin typeface="Arial Narrow" pitchFamily="34" charset="0"/>
                <a:ea typeface="SimSun" pitchFamily="2" charset="-122"/>
              </a:rPr>
              <a:t>欧尼西慕</a:t>
            </a:r>
            <a:r>
              <a:rPr lang="en-US" altLang="ja-JP" b="1">
                <a:solidFill>
                  <a:srgbClr val="000000"/>
                </a:solidFill>
                <a:sym typeface="Wingdings" pitchFamily="2" charset="2"/>
              </a:rPr>
              <a:t>, </a:t>
            </a:r>
            <a:r>
              <a:rPr lang="zh-CN" altLang="en-US" b="1">
                <a:solidFill>
                  <a:srgbClr val="000000"/>
                </a:solidFill>
                <a:sym typeface="Wingdings" pitchFamily="2" charset="2"/>
              </a:rPr>
              <a:t>十一节</a:t>
            </a:r>
            <a:r>
              <a:rPr lang="en-US" altLang="ja-JP" b="1">
                <a:solidFill>
                  <a:srgbClr val="000000"/>
                </a:solidFill>
                <a:sym typeface="Wingdings" pitchFamily="2" charset="2"/>
              </a:rPr>
              <a:t>)</a:t>
            </a:r>
            <a:endParaRPr lang="en-GB" altLang="en-US" b="1">
              <a:solidFill>
                <a:srgbClr val="000000"/>
              </a:solidFill>
            </a:endParaRPr>
          </a:p>
        </p:txBody>
      </p:sp>
      <p:sp>
        <p:nvSpPr>
          <p:cNvPr id="52228" name="Text Box 4"/>
          <p:cNvSpPr txBox="1">
            <a:spLocks noChangeArrowheads="1"/>
          </p:cNvSpPr>
          <p:nvPr/>
        </p:nvSpPr>
        <p:spPr bwMode="auto">
          <a:xfrm>
            <a:off x="1371600" y="4338638"/>
            <a:ext cx="2895600" cy="20621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sz="3200" b="1">
                <a:solidFill>
                  <a:srgbClr val="FFFFFF"/>
                </a:solidFill>
                <a:latin typeface="MS PGothic" pitchFamily="34" charset="-128"/>
              </a:rPr>
              <a:t>在基督里的团契能</a:t>
            </a:r>
            <a:r>
              <a:rPr lang="en-US" altLang="en-US" sz="3200" b="1">
                <a:solidFill>
                  <a:srgbClr val="FFFFFF"/>
                </a:solidFill>
                <a:latin typeface="MS PGothic" pitchFamily="34" charset="-128"/>
              </a:rPr>
              <a:t>逆转</a:t>
            </a:r>
            <a:r>
              <a:rPr lang="zh-CN" altLang="en-US" sz="3200" b="1">
                <a:solidFill>
                  <a:srgbClr val="FFFFFF"/>
                </a:solidFill>
                <a:latin typeface="MS PGothic" pitchFamily="34" charset="-128"/>
              </a:rPr>
              <a:t>在社会上一切</a:t>
            </a:r>
            <a:r>
              <a:rPr lang="en-US" altLang="en-US" sz="3200" b="1">
                <a:solidFill>
                  <a:srgbClr val="FFFFFF"/>
                </a:solidFill>
                <a:latin typeface="MS PGothic" pitchFamily="34" charset="-128"/>
              </a:rPr>
              <a:t>卓越</a:t>
            </a:r>
            <a:r>
              <a:rPr lang="zh-CN" altLang="en-US" sz="3200" b="1">
                <a:solidFill>
                  <a:srgbClr val="FFFFFF"/>
                </a:solidFill>
                <a:latin typeface="MS PGothic" pitchFamily="34" charset="-128"/>
              </a:rPr>
              <a:t>的区别。</a:t>
            </a:r>
            <a:endParaRPr lang="en-GB" altLang="en-US" sz="3200" b="1">
              <a:solidFill>
                <a:srgbClr val="FFFFFF"/>
              </a:solidFill>
              <a:latin typeface="MS PGothic" pitchFamily="34" charset="-128"/>
            </a:endParaRPr>
          </a:p>
        </p:txBody>
      </p:sp>
      <p:sp>
        <p:nvSpPr>
          <p:cNvPr id="236549"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Tree>
    <p:extLst>
      <p:ext uri="{BB962C8B-B14F-4D97-AF65-F5344CB8AC3E}">
        <p14:creationId xmlns:p14="http://schemas.microsoft.com/office/powerpoint/2010/main" val="3521016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zh-CN" altLang="en-US" sz="2800" b="1" dirty="0"/>
              <a:t>悲惨世界</a:t>
            </a:r>
            <a:r>
              <a:rPr lang="en-US" sz="2800" b="1" dirty="0"/>
              <a:t>, Liam </a:t>
            </a:r>
            <a:r>
              <a:rPr lang="en-US" sz="2800" b="1" dirty="0" err="1"/>
              <a:t>Neeson</a:t>
            </a:r>
            <a:r>
              <a:rPr lang="en-US" sz="2800" b="1" dirty="0"/>
              <a:t>, 1998, </a:t>
            </a:r>
            <a:r>
              <a:rPr lang="zh-CN" altLang="en-US" sz="2800" b="1" dirty="0"/>
              <a:t>被饶恕</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13433926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88263" y="152400"/>
            <a:ext cx="1303337"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246-247</a:t>
            </a:r>
          </a:p>
        </p:txBody>
      </p:sp>
      <p:sp>
        <p:nvSpPr>
          <p:cNvPr id="62467" name="Text Box 3"/>
          <p:cNvSpPr txBox="1">
            <a:spLocks noChangeArrowheads="1"/>
          </p:cNvSpPr>
          <p:nvPr/>
        </p:nvSpPr>
        <p:spPr bwMode="auto">
          <a:xfrm>
            <a:off x="76200" y="762000"/>
            <a:ext cx="9144000" cy="5492750"/>
          </a:xfrm>
          <a:prstGeom prst="rect">
            <a:avLst/>
          </a:prstGeom>
          <a:solidFill>
            <a:srgbClr val="000066"/>
          </a:solidFill>
          <a:ln w="9525">
            <a:solidFill>
              <a:schemeClr val="tx1"/>
            </a:solidFill>
            <a:miter lim="800000"/>
            <a:headEnd/>
            <a:tailEnd/>
          </a:ln>
        </p:spPr>
        <p:txBody>
          <a:bodyPr>
            <a:spAutoFit/>
          </a:bodyPr>
          <a:lstStyle>
            <a:lvl1pPr marL="97155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ea typeface="SimSun" pitchFamily="2" charset="-122"/>
              </a:rPr>
              <a:t>                   </a:t>
            </a:r>
            <a:r>
              <a:rPr lang="zh-CN" altLang="en-US" sz="2800" b="1">
                <a:solidFill>
                  <a:srgbClr val="FFFFFF"/>
                </a:solidFill>
                <a:ea typeface="SimSun" pitchFamily="2" charset="-122"/>
              </a:rPr>
              <a:t>保罗在这封信里给什么理由来显示赦免的重要性</a:t>
            </a:r>
            <a:r>
              <a:rPr lang="en-US" altLang="zh-CN" sz="2800" b="1">
                <a:solidFill>
                  <a:srgbClr val="FFFFFF"/>
                </a:solidFill>
                <a:ea typeface="SimSun" pitchFamily="2" charset="-122"/>
              </a:rPr>
              <a:t>?</a:t>
            </a:r>
          </a:p>
          <a:p>
            <a:pPr algn="ct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1.	</a:t>
            </a:r>
            <a:r>
              <a:rPr lang="zh-CN" altLang="en-US" sz="2000" b="1">
                <a:solidFill>
                  <a:srgbClr val="FFFFFF"/>
                </a:solidFill>
                <a:ea typeface="SimSun" pitchFamily="2" charset="-122"/>
              </a:rPr>
              <a:t>赦免坚固友谊</a:t>
            </a:r>
            <a:r>
              <a:rPr lang="en-US" altLang="zh-CN" sz="2000" b="1">
                <a:solidFill>
                  <a:srgbClr val="FFFFFF"/>
                </a:solidFill>
                <a:ea typeface="SimSun" pitchFamily="2" charset="-122"/>
              </a:rPr>
              <a:t> (8-11, 17, 20</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2.	</a:t>
            </a:r>
            <a:r>
              <a:rPr lang="zh-CN" altLang="en-US" b="1">
                <a:solidFill>
                  <a:srgbClr val="FFFFFF"/>
                </a:solidFill>
                <a:ea typeface="SimSun" pitchFamily="2" charset="-122"/>
              </a:rPr>
              <a:t>复原的关系使人对我们更有用 </a:t>
            </a:r>
            <a:r>
              <a:rPr lang="en-US" altLang="zh-CN" sz="2000" b="1">
                <a:solidFill>
                  <a:srgbClr val="FFFFFF"/>
                </a:solidFill>
                <a:ea typeface="SimSun" pitchFamily="2" charset="-122"/>
              </a:rPr>
              <a:t>(11</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3.	</a:t>
            </a:r>
            <a:r>
              <a:rPr lang="zh-CN" altLang="en-US" b="1">
                <a:solidFill>
                  <a:srgbClr val="FFFFFF"/>
                </a:solidFill>
                <a:ea typeface="SimSun" pitchFamily="2" charset="-122"/>
              </a:rPr>
              <a:t>赦免牵涉于一个人的心</a:t>
            </a:r>
            <a:r>
              <a:rPr lang="en-US" altLang="zh-CN" sz="2000" b="1">
                <a:solidFill>
                  <a:srgbClr val="FFFFFF"/>
                </a:solidFill>
                <a:ea typeface="SimSun" pitchFamily="2" charset="-122"/>
              </a:rPr>
              <a:t> (12</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4.	</a:t>
            </a:r>
            <a:r>
              <a:rPr lang="zh-CN" altLang="en-US" b="1">
                <a:solidFill>
                  <a:srgbClr val="FFFFFF"/>
                </a:solidFill>
                <a:ea typeface="SimSun" pitchFamily="2" charset="-122"/>
              </a:rPr>
              <a:t>赦免所需的牺牲是痛苦的，但是对我们是好的</a:t>
            </a:r>
            <a:r>
              <a:rPr lang="en-US" altLang="zh-CN" sz="2000" b="1">
                <a:solidFill>
                  <a:srgbClr val="FFFFFF"/>
                </a:solidFill>
                <a:ea typeface="SimSun" pitchFamily="2" charset="-122"/>
              </a:rPr>
              <a:t> (13, 18-19</a:t>
            </a:r>
            <a:r>
              <a:rPr lang="zh-CN" altLang="en-US" sz="2000" b="1">
                <a:solidFill>
                  <a:srgbClr val="FFFFFF"/>
                </a:solidFill>
                <a:ea typeface="SimSun" pitchFamily="2" charset="-122"/>
              </a:rPr>
              <a:t>上</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5.	</a:t>
            </a:r>
            <a:r>
              <a:rPr lang="zh-CN" altLang="en-US" b="1">
                <a:solidFill>
                  <a:srgbClr val="FFFFFF"/>
                </a:solidFill>
                <a:ea typeface="SimSun" pitchFamily="2" charset="-122"/>
              </a:rPr>
              <a:t>赦免显示谦卑因为它是自然的而不是被逼出来的</a:t>
            </a:r>
            <a:r>
              <a:rPr lang="en-US" altLang="zh-CN" sz="2000" b="1">
                <a:solidFill>
                  <a:srgbClr val="FFFFFF"/>
                </a:solidFill>
                <a:ea typeface="SimSun" pitchFamily="2" charset="-122"/>
              </a:rPr>
              <a:t> (14, 21</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buFontTx/>
              <a:buAutoNum type="arabicPeriod" startAt="6"/>
            </a:pPr>
            <a:r>
              <a:rPr lang="zh-CN" altLang="en-US" b="1">
                <a:solidFill>
                  <a:srgbClr val="FFFFFF"/>
                </a:solidFill>
                <a:ea typeface="SimSun" pitchFamily="2" charset="-122"/>
              </a:rPr>
              <a:t>赦免提醒一个人神是痛苦事件的掌管者</a:t>
            </a:r>
            <a:r>
              <a:rPr lang="en-US" altLang="ja-JP" b="1">
                <a:solidFill>
                  <a:srgbClr val="FFFFFF"/>
                </a:solidFill>
                <a:ea typeface="SimSun" pitchFamily="2" charset="-122"/>
              </a:rPr>
              <a:t> (15, 16</a:t>
            </a:r>
            <a:r>
              <a:rPr lang="zh-CN" altLang="en-US" b="1">
                <a:solidFill>
                  <a:srgbClr val="FFFFFF"/>
                </a:solidFill>
                <a:ea typeface="SimSun" pitchFamily="2" charset="-122"/>
              </a:rPr>
              <a:t>节</a:t>
            </a:r>
            <a:r>
              <a:rPr lang="en-US" altLang="zh-CN" b="1">
                <a:solidFill>
                  <a:srgbClr val="FFFFFF"/>
                </a:solidFill>
                <a:ea typeface="SimSun" pitchFamily="2" charset="-122"/>
              </a:rPr>
              <a:t>).</a:t>
            </a:r>
            <a:r>
              <a:rPr lang="en-US" altLang="zh-CN">
                <a:solidFill>
                  <a:srgbClr val="FFFFFF"/>
                </a:solidFill>
              </a:rPr>
              <a:t> </a:t>
            </a:r>
            <a:r>
              <a:rPr lang="en-US" altLang="zh-CN" sz="2000" b="1">
                <a:solidFill>
                  <a:srgbClr val="FFFFFF"/>
                </a:solidFill>
                <a:ea typeface="SimSun" pitchFamily="2" charset="-122"/>
              </a:rPr>
              <a:t> </a:t>
            </a:r>
            <a:r>
              <a:rPr lang="en-US" altLang="zh-CN" sz="1400" b="1">
                <a:solidFill>
                  <a:srgbClr val="FFFFFF"/>
                </a:solidFill>
                <a:ea typeface="SimSun" pitchFamily="2" charset="-122"/>
              </a:rPr>
              <a:t>	</a:t>
            </a:r>
          </a:p>
          <a:p>
            <a:pPr eaLnBrk="1" hangingPunct="1">
              <a:buFontTx/>
              <a:buAutoNum type="arabicPeriod" startAt="6"/>
            </a:pPr>
            <a:endParaRPr lang="en-US" altLang="zh-CN" sz="1400" b="1">
              <a:solidFill>
                <a:srgbClr val="FFFFFF"/>
              </a:solidFill>
              <a:ea typeface="SimSun" pitchFamily="2" charset="-122"/>
            </a:endParaRPr>
          </a:p>
          <a:p>
            <a:pPr eaLnBrk="1" hangingPunct="1"/>
            <a:r>
              <a:rPr lang="en-US" altLang="zh-CN" sz="2000" b="1">
                <a:solidFill>
                  <a:srgbClr val="FFFFFF"/>
                </a:solidFill>
                <a:ea typeface="SimSun" pitchFamily="2" charset="-122"/>
              </a:rPr>
              <a:t>7.	</a:t>
            </a:r>
            <a:r>
              <a:rPr lang="zh-CN" altLang="en-US" b="1">
                <a:solidFill>
                  <a:srgbClr val="FFFFFF"/>
                </a:solidFill>
                <a:ea typeface="SimSun" pitchFamily="2" charset="-122"/>
              </a:rPr>
              <a:t>宽恕其他人提醒我们神怎样赦免了我们 </a:t>
            </a:r>
            <a:r>
              <a:rPr lang="en-US" altLang="en-US" b="1">
                <a:solidFill>
                  <a:srgbClr val="FFFFFF"/>
                </a:solidFill>
                <a:ea typeface="SimSun" pitchFamily="2" charset="-122"/>
              </a:rPr>
              <a:t>(19</a:t>
            </a:r>
            <a:r>
              <a:rPr lang="zh-CN" altLang="en-US" b="1">
                <a:solidFill>
                  <a:srgbClr val="FFFFFF"/>
                </a:solidFill>
                <a:ea typeface="SimSun" pitchFamily="2" charset="-122"/>
              </a:rPr>
              <a:t>下</a:t>
            </a:r>
            <a:r>
              <a:rPr lang="en-US" altLang="ja-JP" b="1">
                <a:solidFill>
                  <a:srgbClr val="FFFFFF"/>
                </a:solidFill>
                <a:ea typeface="SimSun" pitchFamily="2" charset="-122"/>
              </a:rPr>
              <a:t>)</a:t>
            </a:r>
            <a:r>
              <a:rPr lang="en-US" altLang="zh-CN" sz="2000" b="1">
                <a:solidFill>
                  <a:srgbClr val="FFFFFF"/>
                </a:solidFill>
                <a:ea typeface="SimSun" pitchFamily="2" charset="-122"/>
              </a:rPr>
              <a:t>.</a:t>
            </a:r>
          </a:p>
        </p:txBody>
      </p:sp>
      <p:sp>
        <p:nvSpPr>
          <p:cNvPr id="238596"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38597" name="Rectangle 5"/>
          <p:cNvSpPr>
            <a:spLocks noGrp="1" noChangeArrowheads="1"/>
          </p:cNvSpPr>
          <p:nvPr>
            <p:ph type="title" idx="4294967295"/>
          </p:nvPr>
        </p:nvSpPr>
        <p:spPr>
          <a:xfrm>
            <a:off x="3984625" y="131763"/>
            <a:ext cx="232727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为何赦免重要</a:t>
            </a:r>
          </a:p>
        </p:txBody>
      </p:sp>
    </p:spTree>
    <p:extLst>
      <p:ext uri="{BB962C8B-B14F-4D97-AF65-F5344CB8AC3E}">
        <p14:creationId xmlns:p14="http://schemas.microsoft.com/office/powerpoint/2010/main" val="2657360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 calcmode="lin" valueType="num">
                                      <p:cBhvr>
                                        <p:cTn id="7" dur="500" fill="hold"/>
                                        <p:tgtEl>
                                          <p:spTgt spid="62467">
                                            <p:bg/>
                                          </p:spTgt>
                                        </p:tgtEl>
                                        <p:attrNameLst>
                                          <p:attrName>ppt_w</p:attrName>
                                        </p:attrNameLst>
                                      </p:cBhvr>
                                      <p:tavLst>
                                        <p:tav tm="0">
                                          <p:val>
                                            <p:fltVal val="0"/>
                                          </p:val>
                                        </p:tav>
                                        <p:tav tm="100000">
                                          <p:val>
                                            <p:strVal val="#ppt_w"/>
                                          </p:val>
                                        </p:tav>
                                      </p:tavLst>
                                    </p:anim>
                                    <p:anim calcmode="lin" valueType="num">
                                      <p:cBhvr>
                                        <p:cTn id="8" dur="500" fill="hold"/>
                                        <p:tgtEl>
                                          <p:spTgt spid="624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62466"/>
                                        </p:tgtEl>
                                        <p:attrNameLst>
                                          <p:attrName>style.visibility</p:attrName>
                                        </p:attrNameLst>
                                      </p:cBhvr>
                                      <p:to>
                                        <p:strVal val="visible"/>
                                      </p:to>
                                    </p:set>
                                    <p:animEffect transition="in" filter="fade">
                                      <p:cBhvr>
                                        <p:cTn id="13" dur="770" decel="100000"/>
                                        <p:tgtEl>
                                          <p:spTgt spid="62466"/>
                                        </p:tgtEl>
                                      </p:cBhvr>
                                    </p:animEffect>
                                    <p:animScale>
                                      <p:cBhvr>
                                        <p:cTn id="14" dur="770" decel="100000"/>
                                        <p:tgtEl>
                                          <p:spTgt spid="62466"/>
                                        </p:tgtEl>
                                      </p:cBhvr>
                                      <p:from x="10000" y="10000"/>
                                      <p:to x="200000" y="450000"/>
                                    </p:animScale>
                                    <p:animScale>
                                      <p:cBhvr>
                                        <p:cTn id="15" dur="1230" accel="100000" fill="hold">
                                          <p:stCondLst>
                                            <p:cond delay="770"/>
                                          </p:stCondLst>
                                        </p:cTn>
                                        <p:tgtEl>
                                          <p:spTgt spid="62466"/>
                                        </p:tgtEl>
                                      </p:cBhvr>
                                      <p:from x="200000" y="450000"/>
                                      <p:to x="100000" y="100000"/>
                                    </p:animScale>
                                    <p:set>
                                      <p:cBhvr>
                                        <p:cTn id="16" dur="770" fill="hold"/>
                                        <p:tgtEl>
                                          <p:spTgt spid="62466"/>
                                        </p:tgtEl>
                                        <p:attrNameLst>
                                          <p:attrName>ppt_x</p:attrName>
                                        </p:attrNameLst>
                                      </p:cBhvr>
                                      <p:to>
                                        <p:strVal val="(0.5)"/>
                                      </p:to>
                                    </p:set>
                                    <p:anim from="(0.5)" to="(#ppt_x)" calcmode="lin" valueType="num">
                                      <p:cBhvr>
                                        <p:cTn id="17" dur="1230" accel="100000" fill="hold">
                                          <p:stCondLst>
                                            <p:cond delay="770"/>
                                          </p:stCondLst>
                                        </p:cTn>
                                        <p:tgtEl>
                                          <p:spTgt spid="62466"/>
                                        </p:tgtEl>
                                        <p:attrNameLst>
                                          <p:attrName>ppt_x</p:attrName>
                                        </p:attrNameLst>
                                      </p:cBhvr>
                                    </p:anim>
                                    <p:set>
                                      <p:cBhvr>
                                        <p:cTn id="18" dur="770" fill="hold"/>
                                        <p:tgtEl>
                                          <p:spTgt spid="62466"/>
                                        </p:tgtEl>
                                        <p:attrNameLst>
                                          <p:attrName>ppt_y</p:attrName>
                                        </p:attrNameLst>
                                      </p:cBhvr>
                                      <p:to>
                                        <p:strVal val="(#ppt_y+0.4)"/>
                                      </p:to>
                                    </p:set>
                                    <p:anim from="(#ppt_y+0.4)" to="(#ppt_y)" calcmode="lin" valueType="num">
                                      <p:cBhvr>
                                        <p:cTn id="19" dur="1230" accel="100000" fill="hold">
                                          <p:stCondLst>
                                            <p:cond delay="770"/>
                                          </p:stCondLst>
                                        </p:cTn>
                                        <p:tgtEl>
                                          <p:spTgt spid="6246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62467">
                                            <p:txEl>
                                              <p:pRg st="2" end="2"/>
                                            </p:txEl>
                                          </p:spTgt>
                                        </p:tgtEl>
                                        <p:attrNameLst>
                                          <p:attrName>style.visibility</p:attrName>
                                        </p:attrNameLst>
                                      </p:cBhvr>
                                      <p:to>
                                        <p:strVal val="visible"/>
                                      </p:to>
                                    </p:set>
                                    <p:anim to="" calcmode="lin" valueType="num">
                                      <p:cBhvr>
                                        <p:cTn id="24" dur="1" fill="hold"/>
                                        <p:tgtEl>
                                          <p:spTgt spid="62467">
                                            <p:txEl>
                                              <p:pRg st="2" end="2"/>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 to="" calcmode="lin" valueType="num">
                                      <p:cBhvr>
                                        <p:cTn id="27" dur="1" fill="hold"/>
                                        <p:tgtEl>
                                          <p:spTgt spid="624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 to="" calcmode="lin" valueType="num">
                                      <p:cBhvr>
                                        <p:cTn id="32" dur="1" fill="hold"/>
                                        <p:tgtEl>
                                          <p:spTgt spid="62467">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 to="" calcmode="lin" valueType="num">
                                      <p:cBhvr>
                                        <p:cTn id="35" dur="1" fill="hold"/>
                                        <p:tgtEl>
                                          <p:spTgt spid="62467">
                                            <p:txEl>
                                              <p:pRg st="5" end="5"/>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62467">
                                            <p:txEl>
                                              <p:pRg st="6" end="6"/>
                                            </p:txEl>
                                          </p:spTgt>
                                        </p:tgtEl>
                                        <p:attrNameLst>
                                          <p:attrName>style.visibility</p:attrName>
                                        </p:attrNameLst>
                                      </p:cBhvr>
                                      <p:to>
                                        <p:strVal val="visible"/>
                                      </p:to>
                                    </p:set>
                                    <p:anim to="" calcmode="lin" valueType="num">
                                      <p:cBhvr>
                                        <p:cTn id="40" dur="1" fill="hold"/>
                                        <p:tgtEl>
                                          <p:spTgt spid="62467">
                                            <p:txEl>
                                              <p:pRg st="6" end="6"/>
                                            </p:txEl>
                                          </p:spTgt>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to="" calcmode="lin" valueType="num">
                                      <p:cBhvr>
                                        <p:cTn id="43" dur="1" fill="hold"/>
                                        <p:tgtEl>
                                          <p:spTgt spid="62467">
                                            <p:txEl>
                                              <p:pRg st="7" end="7"/>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nodeType="clickEffect">
                                  <p:stCondLst>
                                    <p:cond delay="0"/>
                                  </p:stCondLst>
                                  <p:childTnLst>
                                    <p:set>
                                      <p:cBhvr>
                                        <p:cTn id="47" dur="1" fill="hold">
                                          <p:stCondLst>
                                            <p:cond delay="0"/>
                                          </p:stCondLst>
                                        </p:cTn>
                                        <p:tgtEl>
                                          <p:spTgt spid="62467">
                                            <p:txEl>
                                              <p:pRg st="8" end="8"/>
                                            </p:txEl>
                                          </p:spTgt>
                                        </p:tgtEl>
                                        <p:attrNameLst>
                                          <p:attrName>style.visibility</p:attrName>
                                        </p:attrNameLst>
                                      </p:cBhvr>
                                      <p:to>
                                        <p:strVal val="visible"/>
                                      </p:to>
                                    </p:set>
                                    <p:anim to="" calcmode="lin" valueType="num">
                                      <p:cBhvr>
                                        <p:cTn id="48" dur="1" fill="hold"/>
                                        <p:tgtEl>
                                          <p:spTgt spid="62467">
                                            <p:txEl>
                                              <p:pRg st="8" end="8"/>
                                            </p:txEl>
                                          </p:spTgt>
                                        </p:tgtEl>
                                        <p:attrNameLst>
                                          <p:attrName/>
                                        </p:attrNameLst>
                                      </p:cBhvr>
                                    </p:anim>
                                  </p:childTnLst>
                                </p:cTn>
                              </p:par>
                              <p:par>
                                <p:cTn id="49" presetID="24" presetClass="entr" presetSubtype="0" fill="hold" nodeType="with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 to="" calcmode="lin" valueType="num">
                                      <p:cBhvr>
                                        <p:cTn id="51" dur="1" fill="hold"/>
                                        <p:tgtEl>
                                          <p:spTgt spid="62467">
                                            <p:txEl>
                                              <p:pRg st="9" end="9"/>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nodeType="clickEffect">
                                  <p:stCondLst>
                                    <p:cond delay="0"/>
                                  </p:stCondLst>
                                  <p:childTnLst>
                                    <p:set>
                                      <p:cBhvr>
                                        <p:cTn id="55" dur="1" fill="hold">
                                          <p:stCondLst>
                                            <p:cond delay="0"/>
                                          </p:stCondLst>
                                        </p:cTn>
                                        <p:tgtEl>
                                          <p:spTgt spid="62467">
                                            <p:txEl>
                                              <p:pRg st="10" end="10"/>
                                            </p:txEl>
                                          </p:spTgt>
                                        </p:tgtEl>
                                        <p:attrNameLst>
                                          <p:attrName>style.visibility</p:attrName>
                                        </p:attrNameLst>
                                      </p:cBhvr>
                                      <p:to>
                                        <p:strVal val="visible"/>
                                      </p:to>
                                    </p:set>
                                    <p:anim to="" calcmode="lin" valueType="num">
                                      <p:cBhvr>
                                        <p:cTn id="56" dur="1" fill="hold"/>
                                        <p:tgtEl>
                                          <p:spTgt spid="62467">
                                            <p:txEl>
                                              <p:pRg st="10" end="10"/>
                                            </p:txEl>
                                          </p:spTgt>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62467">
                                            <p:txEl>
                                              <p:pRg st="11" end="11"/>
                                            </p:txEl>
                                          </p:spTgt>
                                        </p:tgtEl>
                                        <p:attrNameLst>
                                          <p:attrName>style.visibility</p:attrName>
                                        </p:attrNameLst>
                                      </p:cBhvr>
                                      <p:to>
                                        <p:strVal val="visible"/>
                                      </p:to>
                                    </p:set>
                                    <p:anim to="" calcmode="lin" valueType="num">
                                      <p:cBhvr>
                                        <p:cTn id="59" dur="1" fill="hold"/>
                                        <p:tgtEl>
                                          <p:spTgt spid="62467">
                                            <p:txEl>
                                              <p:pRg st="11" end="11"/>
                                            </p:txEl>
                                          </p:spTgt>
                                        </p:tgtEl>
                                        <p:attrNameLst>
                                          <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nodeType="clickEffect">
                                  <p:stCondLst>
                                    <p:cond delay="0"/>
                                  </p:stCondLst>
                                  <p:childTnLst>
                                    <p:set>
                                      <p:cBhvr>
                                        <p:cTn id="63" dur="1" fill="hold">
                                          <p:stCondLst>
                                            <p:cond delay="0"/>
                                          </p:stCondLst>
                                        </p:cTn>
                                        <p:tgtEl>
                                          <p:spTgt spid="62467">
                                            <p:txEl>
                                              <p:pRg st="12" end="12"/>
                                            </p:txEl>
                                          </p:spTgt>
                                        </p:tgtEl>
                                        <p:attrNameLst>
                                          <p:attrName>style.visibility</p:attrName>
                                        </p:attrNameLst>
                                      </p:cBhvr>
                                      <p:to>
                                        <p:strVal val="visible"/>
                                      </p:to>
                                    </p:set>
                                    <p:anim to="" calcmode="lin" valueType="num">
                                      <p:cBhvr>
                                        <p:cTn id="64" dur="1" fill="hold"/>
                                        <p:tgtEl>
                                          <p:spTgt spid="62467">
                                            <p:txEl>
                                              <p:pRg st="12" end="12"/>
                                            </p:txEl>
                                          </p:spTgt>
                                        </p:tgtEl>
                                        <p:attrNameLst>
                                          <p:attrName/>
                                        </p:attrNameLst>
                                      </p:cBhvr>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4" presetClass="entr" presetSubtype="0" fill="hold" nodeType="clickEffect">
                                  <p:stCondLst>
                                    <p:cond delay="0"/>
                                  </p:stCondLst>
                                  <p:childTnLst>
                                    <p:set>
                                      <p:cBhvr>
                                        <p:cTn id="68" dur="1" fill="hold">
                                          <p:stCondLst>
                                            <p:cond delay="0"/>
                                          </p:stCondLst>
                                        </p:cTn>
                                        <p:tgtEl>
                                          <p:spTgt spid="62467">
                                            <p:txEl>
                                              <p:pRg st="14" end="14"/>
                                            </p:txEl>
                                          </p:spTgt>
                                        </p:tgtEl>
                                        <p:attrNameLst>
                                          <p:attrName>style.visibility</p:attrName>
                                        </p:attrNameLst>
                                      </p:cBhvr>
                                      <p:to>
                                        <p:strVal val="visible"/>
                                      </p:to>
                                    </p:set>
                                    <p:anim to="" calcmode="lin" valueType="num">
                                      <p:cBhvr>
                                        <p:cTn id="69" dur="1" fill="hold"/>
                                        <p:tgtEl>
                                          <p:spTgt spid="62467">
                                            <p:txEl>
                                              <p:pRg st="14" end="1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442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p:txBody>
          <a:bodyPr/>
          <a:lstStyle/>
          <a:p>
            <a:pPr algn="r" eaLnBrk="1" hangingPunct="1"/>
            <a:r>
              <a:rPr lang="zh-CN" altLang="en-US">
                <a:solidFill>
                  <a:schemeClr val="bg1"/>
                </a:solidFill>
                <a:effectLst>
                  <a:outerShdw blurRad="38100" dist="38100" dir="2700000" algn="tl">
                    <a:srgbClr val="C0C0C0"/>
                  </a:outerShdw>
                </a:effectLst>
              </a:rPr>
              <a:t>主的宝血</a:t>
            </a:r>
          </a:p>
        </p:txBody>
      </p:sp>
      <p:sp>
        <p:nvSpPr>
          <p:cNvPr id="63492" name="Text Box 4"/>
          <p:cNvSpPr txBox="1">
            <a:spLocks noChangeArrowheads="1"/>
          </p:cNvSpPr>
          <p:nvPr/>
        </p:nvSpPr>
        <p:spPr bwMode="auto">
          <a:xfrm>
            <a:off x="609600" y="3505200"/>
            <a:ext cx="9829800" cy="2530475"/>
          </a:xfrm>
          <a:prstGeom prst="rect">
            <a:avLst/>
          </a:prstGeom>
          <a:solidFill>
            <a:srgbClr val="000066">
              <a:alpha val="70000"/>
            </a:srgbClr>
          </a:solidFill>
          <a:ln w="9525">
            <a:noFill/>
            <a:miter lim="800000"/>
            <a:headEnd/>
            <a:tailEnd/>
          </a:ln>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主的宝血洗净我，主的宝血赐我生命，</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主宝血，主的宝血，是完全的赎罪祭。</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洗净我。。。比雪更洁白。</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主耶稣，宝贵的赎罪祭。</a:t>
            </a:r>
            <a:endParaRPr lang="en-US" altLang="en-US" sz="4000" b="1">
              <a:solidFill>
                <a:srgbClr val="FFFFFF"/>
              </a:solidFill>
              <a:effectLst>
                <a:outerShdw blurRad="38100" dist="38100" dir="2700000" algn="tl">
                  <a:srgbClr val="000000"/>
                </a:outerShdw>
              </a:effectLst>
              <a:latin typeface="SimSun" pitchFamily="2" charset="-122"/>
              <a:ea typeface="SimSun" pitchFamily="2" charset="-122"/>
            </a:endParaRPr>
          </a:p>
        </p:txBody>
      </p:sp>
    </p:spTree>
    <p:extLst>
      <p:ext uri="{BB962C8B-B14F-4D97-AF65-F5344CB8AC3E}">
        <p14:creationId xmlns:p14="http://schemas.microsoft.com/office/powerpoint/2010/main" val="358951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a:t>
            </a:r>
          </a:p>
        </p:txBody>
      </p:sp>
      <p:sp>
        <p:nvSpPr>
          <p:cNvPr id="64515" name="Text Box 3"/>
          <p:cNvSpPr txBox="1">
            <a:spLocks noChangeArrowheads="1"/>
          </p:cNvSpPr>
          <p:nvPr/>
        </p:nvSpPr>
        <p:spPr bwMode="auto">
          <a:xfrm>
            <a:off x="306388" y="990600"/>
            <a:ext cx="4113212" cy="3048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solidFill>
                  <a:srgbClr val="000000"/>
                </a:solidFill>
                <a:ea typeface="SimSun" pitchFamily="2" charset="-122"/>
              </a:rPr>
              <a:t>外证</a:t>
            </a:r>
          </a:p>
          <a:p>
            <a:pPr algn="ctr" eaLnBrk="1" hangingPunct="1"/>
            <a:r>
              <a:rPr lang="zh-CN" altLang="en-US" b="1">
                <a:solidFill>
                  <a:srgbClr val="000000"/>
                </a:solidFill>
                <a:ea typeface="SimSun" pitchFamily="2" charset="-122"/>
              </a:rPr>
              <a:t>腓利门的可靠性到了第四世纪才被质疑，以不足的教义内容被质疑。但是，耶柔米与金口若望辨明了书信与保罗的作者身份已经普遍地被接受直到</a:t>
            </a:r>
            <a:r>
              <a:rPr lang="en-US" altLang="zh-CN" b="1">
                <a:solidFill>
                  <a:srgbClr val="000000"/>
                </a:solidFill>
                <a:ea typeface="SimSun" pitchFamily="2" charset="-122"/>
              </a:rPr>
              <a:t>19</a:t>
            </a:r>
            <a:r>
              <a:rPr lang="zh-CN" altLang="en-US" b="1">
                <a:solidFill>
                  <a:srgbClr val="000000"/>
                </a:solidFill>
                <a:ea typeface="SimSun" pitchFamily="2" charset="-122"/>
              </a:rPr>
              <a:t>世纪的激进批评家。</a:t>
            </a:r>
            <a:endParaRPr lang="en-US" altLang="en-US" b="1">
              <a:solidFill>
                <a:srgbClr val="000000"/>
              </a:solidFill>
            </a:endParaRPr>
          </a:p>
        </p:txBody>
      </p:sp>
      <p:sp>
        <p:nvSpPr>
          <p:cNvPr id="64516" name="Text Box 4"/>
          <p:cNvSpPr txBox="1">
            <a:spLocks noChangeArrowheads="1"/>
          </p:cNvSpPr>
          <p:nvPr/>
        </p:nvSpPr>
        <p:spPr bwMode="auto">
          <a:xfrm>
            <a:off x="4800600" y="2590800"/>
            <a:ext cx="4113213" cy="1716088"/>
          </a:xfrm>
          <a:prstGeom prst="rect">
            <a:avLst/>
          </a:prstGeom>
          <a:solidFill>
            <a:schemeClr val="bg1"/>
          </a:solidFill>
          <a:ln w="9525">
            <a:solidFill>
              <a:schemeClr val="tx1"/>
            </a:solidFill>
            <a:miter lim="800000"/>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solidFill>
                  <a:srgbClr val="000000"/>
                </a:solidFill>
                <a:ea typeface="SimSun" pitchFamily="2" charset="-122"/>
              </a:rPr>
              <a:t>内证</a:t>
            </a:r>
            <a:endParaRPr lang="zh-CN" altLang="en-US" b="1">
              <a:solidFill>
                <a:srgbClr val="000000"/>
              </a:solidFill>
              <a:ea typeface="SimSun" pitchFamily="2" charset="-122"/>
            </a:endParaRPr>
          </a:p>
          <a:p>
            <a:pPr algn="ctr" eaLnBrk="1" hangingPunct="1"/>
            <a:r>
              <a:rPr lang="zh-CN" altLang="en-US" b="1">
                <a:solidFill>
                  <a:srgbClr val="000000"/>
                </a:solidFill>
                <a:ea typeface="SimSun" pitchFamily="2" charset="-122"/>
              </a:rPr>
              <a:t>保罗三次称自己是作者</a:t>
            </a:r>
            <a:r>
              <a:rPr lang="en-US" altLang="zh-CN" b="1">
                <a:solidFill>
                  <a:srgbClr val="000000"/>
                </a:solidFill>
                <a:ea typeface="SimSun" pitchFamily="2" charset="-122"/>
              </a:rPr>
              <a:t> </a:t>
            </a:r>
          </a:p>
          <a:p>
            <a:pPr algn="ctr" eaLnBrk="1" hangingPunct="1"/>
            <a:r>
              <a:rPr lang="en-US" altLang="zh-CN" b="1">
                <a:solidFill>
                  <a:srgbClr val="000000"/>
                </a:solidFill>
                <a:ea typeface="SimSun" pitchFamily="2" charset="-122"/>
              </a:rPr>
              <a:t>(1, 9, 19</a:t>
            </a:r>
            <a:r>
              <a:rPr lang="zh-CN" altLang="en-US" b="1">
                <a:solidFill>
                  <a:srgbClr val="000000"/>
                </a:solidFill>
                <a:ea typeface="SimSun" pitchFamily="2" charset="-122"/>
              </a:rPr>
              <a:t>节</a:t>
            </a:r>
            <a:r>
              <a:rPr lang="en-US" altLang="zh-CN" b="1">
                <a:solidFill>
                  <a:srgbClr val="000000"/>
                </a:solidFill>
                <a:ea typeface="SimSun" pitchFamily="2" charset="-122"/>
              </a:rPr>
              <a:t>). </a:t>
            </a:r>
            <a:endParaRPr lang="en-US" altLang="en-US" b="1">
              <a:solidFill>
                <a:srgbClr val="000000"/>
              </a:solidFill>
            </a:endParaRPr>
          </a:p>
        </p:txBody>
      </p:sp>
      <p:sp>
        <p:nvSpPr>
          <p:cNvPr id="240645"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40646" name="Rectangle 6"/>
          <p:cNvSpPr>
            <a:spLocks noGrp="1" noChangeArrowheads="1"/>
          </p:cNvSpPr>
          <p:nvPr>
            <p:ph type="title" idx="4294967295"/>
          </p:nvPr>
        </p:nvSpPr>
        <p:spPr>
          <a:xfrm>
            <a:off x="4411663" y="131763"/>
            <a:ext cx="898525" cy="519112"/>
          </a:xfrm>
          <a:solidFill>
            <a:srgbClr val="000000"/>
          </a:solidFill>
        </p:spPr>
        <p:txBody>
          <a:bodyPr wrap="none" anchor="t">
            <a:spAutoFit/>
          </a:bodyPr>
          <a:lstStyle/>
          <a:p>
            <a:pPr algn="ctr" eaLnBrk="1" hangingPunct="1"/>
            <a:r>
              <a:rPr lang="zh-CN" altLang="en-US" sz="2800" b="1">
                <a:solidFill>
                  <a:srgbClr val="FFFFFF"/>
                </a:solidFill>
                <a:latin typeface="SimSun" pitchFamily="2" charset="-122"/>
                <a:ea typeface="SimSun" pitchFamily="2" charset="-122"/>
              </a:rPr>
              <a:t>作者</a:t>
            </a:r>
          </a:p>
        </p:txBody>
      </p:sp>
    </p:spTree>
    <p:extLst>
      <p:ext uri="{BB962C8B-B14F-4D97-AF65-F5344CB8AC3E}">
        <p14:creationId xmlns:p14="http://schemas.microsoft.com/office/powerpoint/2010/main" val="646606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7688263" y="152400"/>
            <a:ext cx="1303337"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246-247</a:t>
            </a:r>
          </a:p>
        </p:txBody>
      </p:sp>
      <p:sp>
        <p:nvSpPr>
          <p:cNvPr id="65539" name="Text Box 3"/>
          <p:cNvSpPr txBox="1">
            <a:spLocks noChangeArrowheads="1"/>
          </p:cNvSpPr>
          <p:nvPr/>
        </p:nvSpPr>
        <p:spPr bwMode="auto">
          <a:xfrm rot="-1200000">
            <a:off x="55563" y="1714500"/>
            <a:ext cx="5121275" cy="831850"/>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000000"/>
                </a:solidFill>
                <a:ea typeface="SimSun" pitchFamily="2" charset="-122"/>
              </a:rPr>
              <a:t>这“新约明信片”是保罗书信中最短的一封。</a:t>
            </a:r>
            <a:endParaRPr lang="en-US" altLang="zh-CN" b="1">
              <a:solidFill>
                <a:srgbClr val="000000"/>
              </a:solidFill>
              <a:ea typeface="SimSun" pitchFamily="2" charset="-122"/>
            </a:endParaRPr>
          </a:p>
        </p:txBody>
      </p:sp>
      <p:sp>
        <p:nvSpPr>
          <p:cNvPr id="65540" name="Text Box 4"/>
          <p:cNvSpPr txBox="1">
            <a:spLocks noChangeArrowheads="1"/>
          </p:cNvSpPr>
          <p:nvPr/>
        </p:nvSpPr>
        <p:spPr bwMode="auto">
          <a:xfrm rot="1200000">
            <a:off x="3983038" y="2635250"/>
            <a:ext cx="4914900" cy="1927225"/>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000000"/>
                </a:solidFill>
                <a:ea typeface="SimSun" pitchFamily="2" charset="-122"/>
              </a:rPr>
              <a:t>这封写给腓利门的信或许是新约里最清楚展示需要赦免的例子。欧尼西慕返回与他前主任的委身其实是冒着生命的危险来请求赦免的，但是他还是办到了</a:t>
            </a:r>
            <a:endParaRPr lang="en-US" altLang="zh-CN" b="1">
              <a:solidFill>
                <a:srgbClr val="000000"/>
              </a:solidFill>
              <a:ea typeface="SimSun" pitchFamily="2" charset="-122"/>
            </a:endParaRPr>
          </a:p>
        </p:txBody>
      </p:sp>
      <p:sp>
        <p:nvSpPr>
          <p:cNvPr id="65541" name="Text Box 5"/>
          <p:cNvSpPr txBox="1">
            <a:spLocks noChangeArrowheads="1"/>
          </p:cNvSpPr>
          <p:nvPr/>
        </p:nvSpPr>
        <p:spPr bwMode="auto">
          <a:xfrm>
            <a:off x="609600" y="3962400"/>
            <a:ext cx="5181600" cy="1927225"/>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zh-CN" altLang="en-US" b="1">
                <a:solidFill>
                  <a:srgbClr val="000000"/>
                </a:solidFill>
                <a:ea typeface="SimSun" pitchFamily="2" charset="-122"/>
              </a:rPr>
              <a:t>这书信里说明归咎的本质胜于其他书信。保罗要求所有欧尼西慕有的罪归于他自己身上而不是欧尼西慕身上。同样的，基督为世人的罪归在他自己身上。</a:t>
            </a:r>
            <a:endParaRPr lang="en-US" altLang="en-US" b="1">
              <a:solidFill>
                <a:srgbClr val="000000"/>
              </a:solidFill>
              <a:ea typeface="SimSun" pitchFamily="2" charset="-122"/>
            </a:endParaRPr>
          </a:p>
        </p:txBody>
      </p:sp>
      <p:sp>
        <p:nvSpPr>
          <p:cNvPr id="2416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41671" name="Rectangle 7"/>
          <p:cNvSpPr>
            <a:spLocks noGrp="1" noChangeArrowheads="1"/>
          </p:cNvSpPr>
          <p:nvPr>
            <p:ph type="title" idx="4294967295"/>
          </p:nvPr>
        </p:nvSpPr>
        <p:spPr>
          <a:xfrm>
            <a:off x="4129088" y="166688"/>
            <a:ext cx="89852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特征</a:t>
            </a:r>
          </a:p>
        </p:txBody>
      </p:sp>
    </p:spTree>
    <p:extLst>
      <p:ext uri="{BB962C8B-B14F-4D97-AF65-F5344CB8AC3E}">
        <p14:creationId xmlns:p14="http://schemas.microsoft.com/office/powerpoint/2010/main" val="20334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80226" name="Picture 12" descr="roman empir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34938"/>
            <a:ext cx="9158288" cy="7064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chemeClr val="bg1"/>
                </a:solidFill>
              </a:rPr>
              <a:t>246</a:t>
            </a:r>
          </a:p>
        </p:txBody>
      </p:sp>
      <p:sp>
        <p:nvSpPr>
          <p:cNvPr id="28676" name="Text Box 4"/>
          <p:cNvSpPr txBox="1">
            <a:spLocks noChangeArrowheads="1"/>
          </p:cNvSpPr>
          <p:nvPr/>
        </p:nvSpPr>
        <p:spPr bwMode="auto">
          <a:xfrm rot="-1200000">
            <a:off x="-153988" y="1131888"/>
            <a:ext cx="5121276" cy="1562100"/>
          </a:xfrm>
          <a:prstGeom prst="rect">
            <a:avLst/>
          </a:prstGeom>
          <a:solidFill>
            <a:srgbClr val="99CC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ea typeface="SimSun" pitchFamily="2" charset="-122"/>
              </a:rPr>
              <a:t>日期 </a:t>
            </a:r>
            <a:r>
              <a:rPr lang="en-US" altLang="zh-CN" b="1" u="sng">
                <a:ea typeface="SimSun" pitchFamily="2" charset="-122"/>
              </a:rPr>
              <a:t>(</a:t>
            </a:r>
            <a:r>
              <a:rPr lang="zh-CN" altLang="en-US" b="1" u="sng">
                <a:latin typeface="Times New Roman" pitchFamily="18" charset="0"/>
                <a:ea typeface="SimSun" pitchFamily="2" charset="-122"/>
              </a:rPr>
              <a:t>夏季 主后 </a:t>
            </a:r>
            <a:r>
              <a:rPr lang="en-US" altLang="zh-CN" b="1" u="sng">
                <a:latin typeface="Times New Roman" pitchFamily="18" charset="0"/>
                <a:ea typeface="SimSun" pitchFamily="2" charset="-122"/>
              </a:rPr>
              <a:t>61)</a:t>
            </a:r>
            <a:endParaRPr lang="en-US" altLang="zh-CN" b="1" u="sng">
              <a:ea typeface="SimSun" pitchFamily="2" charset="-122"/>
            </a:endParaRPr>
          </a:p>
          <a:p>
            <a:pPr algn="ctr" eaLnBrk="1" hangingPunct="1">
              <a:buFont typeface="Wingdings" pitchFamily="2" charset="2"/>
              <a:buChar char="Ø"/>
            </a:pPr>
            <a:r>
              <a:rPr lang="zh-CN" altLang="en-US" b="1">
                <a:ea typeface="SimSun" pitchFamily="2" charset="-122"/>
              </a:rPr>
              <a:t>保罗第一次监禁于罗马，显然与歌罗西书信平行</a:t>
            </a:r>
            <a:r>
              <a:rPr lang="en-US" altLang="zh-CN" b="1">
                <a:ea typeface="SimSun" pitchFamily="2" charset="-122"/>
              </a:rPr>
              <a:t> </a:t>
            </a:r>
          </a:p>
          <a:p>
            <a:pPr algn="ctr" eaLnBrk="1" hangingPunct="1">
              <a:buFont typeface="Wingdings" pitchFamily="2" charset="2"/>
              <a:buNone/>
            </a:pPr>
            <a:r>
              <a:rPr lang="en-US" altLang="zh-CN" b="1">
                <a:ea typeface="SimSun" pitchFamily="2" charset="-122"/>
              </a:rPr>
              <a:t>(</a:t>
            </a:r>
            <a:r>
              <a:rPr lang="zh-CN" altLang="en-US" b="1">
                <a:ea typeface="SimSun" pitchFamily="2" charset="-122"/>
              </a:rPr>
              <a:t>参</a:t>
            </a:r>
            <a:r>
              <a:rPr lang="en-US" altLang="zh-CN" b="1">
                <a:ea typeface="SimSun" pitchFamily="2" charset="-122"/>
              </a:rPr>
              <a:t>23</a:t>
            </a:r>
            <a:r>
              <a:rPr lang="zh-CN" altLang="en-US" b="1">
                <a:ea typeface="SimSun" pitchFamily="2" charset="-122"/>
              </a:rPr>
              <a:t>节与歌四</a:t>
            </a:r>
            <a:r>
              <a:rPr lang="en-US" altLang="zh-CN" b="1">
                <a:ea typeface="SimSun" pitchFamily="2" charset="-122"/>
              </a:rPr>
              <a:t>7-10).  </a:t>
            </a:r>
          </a:p>
        </p:txBody>
      </p:sp>
      <p:sp>
        <p:nvSpPr>
          <p:cNvPr id="28677" name="Text Box 5"/>
          <p:cNvSpPr txBox="1">
            <a:spLocks noChangeArrowheads="1"/>
          </p:cNvSpPr>
          <p:nvPr/>
        </p:nvSpPr>
        <p:spPr bwMode="auto">
          <a:xfrm rot="1200000">
            <a:off x="4457700" y="838200"/>
            <a:ext cx="4991100" cy="1989138"/>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u="sng">
                <a:ea typeface="SimSun" pitchFamily="2" charset="-122"/>
              </a:rPr>
              <a:t>起源</a:t>
            </a:r>
            <a:r>
              <a:rPr lang="en-US" altLang="zh-CN" sz="2800" b="1" u="sng">
                <a:ea typeface="SimSun" pitchFamily="2" charset="-122"/>
              </a:rPr>
              <a:t>/</a:t>
            </a:r>
            <a:r>
              <a:rPr lang="zh-CN" altLang="en-US" sz="2800" b="1" u="sng">
                <a:ea typeface="SimSun" pitchFamily="2" charset="-122"/>
              </a:rPr>
              <a:t>受书人</a:t>
            </a:r>
            <a:endParaRPr lang="en-US" altLang="zh-CN" sz="2800" b="1">
              <a:ea typeface="SimSun" pitchFamily="2" charset="-122"/>
            </a:endParaRPr>
          </a:p>
          <a:p>
            <a:pPr algn="ctr" eaLnBrk="1" hangingPunct="1"/>
            <a:r>
              <a:rPr lang="zh-CN" altLang="en-US" b="1">
                <a:ea typeface="SimSun" pitchFamily="2" charset="-122"/>
              </a:rPr>
              <a:t>腓利门 </a:t>
            </a:r>
            <a:r>
              <a:rPr lang="en-US" altLang="zh-CN" b="1">
                <a:ea typeface="SimSun" pitchFamily="2" charset="-122"/>
              </a:rPr>
              <a:t>(1</a:t>
            </a:r>
            <a:r>
              <a:rPr lang="zh-CN" altLang="en-US" b="1">
                <a:ea typeface="SimSun" pitchFamily="2" charset="-122"/>
              </a:rPr>
              <a:t>下</a:t>
            </a:r>
            <a:r>
              <a:rPr lang="en-US" altLang="zh-CN" b="1">
                <a:ea typeface="SimSun" pitchFamily="2" charset="-122"/>
              </a:rPr>
              <a:t>), </a:t>
            </a:r>
            <a:r>
              <a:rPr lang="zh-CN" altLang="en-US" b="1">
                <a:ea typeface="SimSun" pitchFamily="2" charset="-122"/>
              </a:rPr>
              <a:t>一位在歌罗西拥有奴仆的基督徒，是主要的受书人，但其他在他教会里的人也包括在内 </a:t>
            </a:r>
          </a:p>
          <a:p>
            <a:pPr algn="ctr" eaLnBrk="1" hangingPunct="1"/>
            <a:r>
              <a:rPr lang="en-US" altLang="zh-CN" b="1">
                <a:ea typeface="SimSun" pitchFamily="2" charset="-122"/>
              </a:rPr>
              <a:t>(2</a:t>
            </a:r>
            <a:r>
              <a:rPr lang="zh-CN" altLang="en-US" b="1">
                <a:ea typeface="SimSun" pitchFamily="2" charset="-122"/>
              </a:rPr>
              <a:t>节</a:t>
            </a:r>
            <a:r>
              <a:rPr lang="en-US" altLang="zh-CN" b="1">
                <a:ea typeface="SimSun" pitchFamily="2" charset="-122"/>
              </a:rPr>
              <a:t>). </a:t>
            </a:r>
            <a:endParaRPr lang="en-US" altLang="en-US" b="1"/>
          </a:p>
        </p:txBody>
      </p:sp>
      <p:sp>
        <p:nvSpPr>
          <p:cNvPr id="28678" name="Text Box 6"/>
          <p:cNvSpPr txBox="1">
            <a:spLocks noChangeArrowheads="1"/>
          </p:cNvSpPr>
          <p:nvPr/>
        </p:nvSpPr>
        <p:spPr bwMode="auto">
          <a:xfrm>
            <a:off x="152400" y="4579938"/>
            <a:ext cx="8763000" cy="1989137"/>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a:ea typeface="SimSun" pitchFamily="2" charset="-122"/>
              </a:rPr>
              <a:t>场合</a:t>
            </a:r>
          </a:p>
          <a:p>
            <a:pPr algn="ctr" eaLnBrk="1" hangingPunct="1"/>
            <a:r>
              <a:rPr lang="zh-CN" altLang="en-US" b="1">
                <a:ea typeface="SimSun" pitchFamily="2" charset="-122"/>
              </a:rPr>
              <a:t>保罗第一次监禁于罗马的期间，他带领腓利门的逃往奴仆欧尼西慕信主</a:t>
            </a:r>
            <a:r>
              <a:rPr lang="en-US" altLang="zh-CN" b="1">
                <a:ea typeface="SimSun" pitchFamily="2" charset="-122"/>
              </a:rPr>
              <a:t>-</a:t>
            </a:r>
            <a:r>
              <a:rPr lang="zh-CN" altLang="en-US" b="1">
                <a:ea typeface="SimSun" pitchFamily="2" charset="-122"/>
              </a:rPr>
              <a:t>逃往之前，他做了一些对腓利门不公道的事件以及偷窃。这封写给腓利门的信是由欧尼西慕送到歌罗西，为要说服腓利门饶恕欧尼西慕。</a:t>
            </a:r>
            <a:endParaRPr lang="en-US" altLang="en-US" b="1"/>
          </a:p>
        </p:txBody>
      </p:sp>
      <p:sp>
        <p:nvSpPr>
          <p:cNvPr id="28679" name="AutoShape 7"/>
          <p:cNvSpPr>
            <a:spLocks noChangeArrowheads="1"/>
          </p:cNvSpPr>
          <p:nvPr/>
        </p:nvSpPr>
        <p:spPr bwMode="auto">
          <a:xfrm rot="534579">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8680" name="Text Box 8"/>
          <p:cNvSpPr txBox="1">
            <a:spLocks noChangeArrowheads="1"/>
          </p:cNvSpPr>
          <p:nvPr/>
        </p:nvSpPr>
        <p:spPr bwMode="auto">
          <a:xfrm>
            <a:off x="3124200" y="3352800"/>
            <a:ext cx="796925" cy="4572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chemeClr val="bg1"/>
                </a:solidFill>
                <a:latin typeface="Times New Roman" pitchFamily="18" charset="0"/>
                <a:ea typeface="SimHei" pitchFamily="49" charset="-122"/>
              </a:rPr>
              <a:t>罗马</a:t>
            </a:r>
          </a:p>
        </p:txBody>
      </p:sp>
      <p:sp>
        <p:nvSpPr>
          <p:cNvPr id="28681" name="Text Box 9"/>
          <p:cNvSpPr txBox="1">
            <a:spLocks noChangeArrowheads="1"/>
          </p:cNvSpPr>
          <p:nvPr/>
        </p:nvSpPr>
        <p:spPr bwMode="auto">
          <a:xfrm>
            <a:off x="6172200" y="3581400"/>
            <a:ext cx="1409700" cy="4572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chemeClr val="bg1"/>
                </a:solidFill>
                <a:latin typeface="Times New Roman" pitchFamily="18" charset="0"/>
                <a:ea typeface="SimHei" pitchFamily="49" charset="-122"/>
              </a:rPr>
              <a:t>歌罗西城</a:t>
            </a:r>
          </a:p>
        </p:txBody>
      </p:sp>
      <p:sp>
        <p:nvSpPr>
          <p:cNvPr id="18023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180235" name="Rectangle 11"/>
          <p:cNvSpPr>
            <a:spLocks noGrp="1" noChangeArrowheads="1"/>
          </p:cNvSpPr>
          <p:nvPr>
            <p:ph type="title" idx="4294967295"/>
          </p:nvPr>
        </p:nvSpPr>
        <p:spPr>
          <a:xfrm>
            <a:off x="4195763" y="-20638"/>
            <a:ext cx="898525" cy="519113"/>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情况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err="1">
                <a:effectLst>
                  <a:glow rad="101600">
                    <a:schemeClr val="tx1">
                      <a:alpha val="99000"/>
                    </a:schemeClr>
                  </a:glow>
                </a:effectLst>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饶恕他人及寻求赦免</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腓利门</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77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8297863"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67587" name="Text Box 3"/>
          <p:cNvSpPr txBox="1">
            <a:spLocks noChangeArrowheads="1"/>
          </p:cNvSpPr>
          <p:nvPr/>
        </p:nvSpPr>
        <p:spPr bwMode="auto">
          <a:xfrm>
            <a:off x="152400" y="1368425"/>
            <a:ext cx="8801100" cy="2657475"/>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buFont typeface="Wingdings" pitchFamily="2" charset="2"/>
              <a:buChar char="Ø"/>
            </a:pPr>
            <a:r>
              <a:rPr lang="zh-CN" altLang="en-US" b="1">
                <a:solidFill>
                  <a:srgbClr val="000000"/>
                </a:solidFill>
                <a:ea typeface="SimSun" pitchFamily="2" charset="-122"/>
              </a:rPr>
              <a:t>保罗写给腓利门的简短的信展示了赦免犯罪的人以及寻求赦免的重要性为与神同步的必须抉择。</a:t>
            </a:r>
            <a:endParaRPr lang="en-US" altLang="zh-CN" b="1">
              <a:solidFill>
                <a:srgbClr val="000000"/>
              </a:solidFill>
              <a:ea typeface="SimSun" pitchFamily="2" charset="-122"/>
            </a:endParaRPr>
          </a:p>
          <a:p>
            <a:pPr algn="ctr" eaLnBrk="1" hangingPunct="1">
              <a:buFont typeface="Wingdings" pitchFamily="2" charset="2"/>
              <a:buNone/>
            </a:pPr>
            <a:r>
              <a:rPr lang="en-US" altLang="zh-CN" b="1">
                <a:solidFill>
                  <a:srgbClr val="000000"/>
                </a:solidFill>
                <a:ea typeface="SimSun" pitchFamily="2" charset="-122"/>
              </a:rPr>
              <a:t>  </a:t>
            </a:r>
          </a:p>
          <a:p>
            <a:pPr algn="ctr" eaLnBrk="1" hangingPunct="1">
              <a:buFont typeface="Wingdings" pitchFamily="2" charset="2"/>
              <a:buChar char="Ø"/>
            </a:pPr>
            <a:r>
              <a:rPr lang="zh-CN" altLang="en-US" b="1">
                <a:solidFill>
                  <a:srgbClr val="000000"/>
                </a:solidFill>
                <a:ea typeface="SimSun" pitchFamily="2" charset="-122"/>
              </a:rPr>
              <a:t>这封信从欧尼西慕与腓利门的透视来见解。</a:t>
            </a:r>
            <a:r>
              <a:rPr lang="en-US" altLang="zh-CN" b="1">
                <a:solidFill>
                  <a:srgbClr val="000000"/>
                </a:solidFill>
                <a:ea typeface="SimSun" pitchFamily="2" charset="-122"/>
              </a:rPr>
              <a:t> </a:t>
            </a:r>
          </a:p>
          <a:p>
            <a:pPr algn="ctr" eaLnBrk="1" hangingPunct="1">
              <a:buFont typeface="Wingdings" pitchFamily="2" charset="2"/>
              <a:buNone/>
            </a:pPr>
            <a:endParaRPr lang="en-US" altLang="zh-CN" b="1">
              <a:solidFill>
                <a:srgbClr val="000000"/>
              </a:solidFill>
              <a:ea typeface="SimSun" pitchFamily="2" charset="-122"/>
            </a:endParaRPr>
          </a:p>
          <a:p>
            <a:pPr algn="ctr" eaLnBrk="1" hangingPunct="1">
              <a:buFont typeface="Wingdings" pitchFamily="2" charset="2"/>
              <a:buChar char="Ø"/>
            </a:pPr>
            <a:r>
              <a:rPr lang="zh-CN" altLang="en-US" b="1">
                <a:solidFill>
                  <a:srgbClr val="000000"/>
                </a:solidFill>
                <a:ea typeface="SimSun" pitchFamily="2" charset="-122"/>
              </a:rPr>
              <a:t>这信件不单是给腓利门一个人而已。他向教会里的其他人致词并且在</a:t>
            </a:r>
            <a:r>
              <a:rPr lang="en-US" altLang="zh-CN" b="1">
                <a:solidFill>
                  <a:srgbClr val="000000"/>
                </a:solidFill>
                <a:ea typeface="SimSun" pitchFamily="2" charset="-122"/>
              </a:rPr>
              <a:t>25</a:t>
            </a:r>
            <a:r>
              <a:rPr lang="zh-CN" altLang="en-US" b="1">
                <a:solidFill>
                  <a:srgbClr val="000000"/>
                </a:solidFill>
                <a:ea typeface="SimSun" pitchFamily="2" charset="-122"/>
              </a:rPr>
              <a:t>节使用“你们”一词。</a:t>
            </a:r>
            <a:endParaRPr lang="en-US" altLang="zh-CN" b="1">
              <a:solidFill>
                <a:srgbClr val="000000"/>
              </a:solidFill>
              <a:ea typeface="SimSun" pitchFamily="2" charset="-122"/>
            </a:endParaRPr>
          </a:p>
        </p:txBody>
      </p:sp>
      <p:sp>
        <p:nvSpPr>
          <p:cNvPr id="242692" name="Rectangle 4"/>
          <p:cNvSpPr>
            <a:spLocks noGrp="1" noChangeArrowheads="1"/>
          </p:cNvSpPr>
          <p:nvPr>
            <p:ph type="title" idx="4294967295"/>
          </p:nvPr>
        </p:nvSpPr>
        <p:spPr>
          <a:xfrm>
            <a:off x="2819400" y="471488"/>
            <a:ext cx="2925763" cy="519112"/>
          </a:xfrm>
          <a:solidFill>
            <a:srgbClr val="000000"/>
          </a:solidFill>
        </p:spPr>
        <p:txBody>
          <a:bodyPr anchor="t">
            <a:spAutoFit/>
          </a:bodyPr>
          <a:lstStyle/>
          <a:p>
            <a:pPr algn="ctr" eaLnBrk="1" hangingPunct="1"/>
            <a:r>
              <a:rPr lang="zh-CN" altLang="en-US" sz="2800" b="1">
                <a:solidFill>
                  <a:srgbClr val="FFFFFF"/>
                </a:solidFill>
                <a:latin typeface="Arial Narrow" pitchFamily="34" charset="0"/>
                <a:ea typeface="SimSun" pitchFamily="2" charset="-122"/>
              </a:rPr>
              <a:t>透视</a:t>
            </a:r>
          </a:p>
        </p:txBody>
      </p:sp>
    </p:spTree>
    <p:extLst>
      <p:ext uri="{BB962C8B-B14F-4D97-AF65-F5344CB8AC3E}">
        <p14:creationId xmlns:p14="http://schemas.microsoft.com/office/powerpoint/2010/main" val="97306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宽恕</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ko-KR" altLang="en-US" sz="2000" b="1" kern="0" dirty="0" err="1">
                <a:solidFill>
                  <a:srgbClr val="FFFFFF"/>
                </a:solidFill>
                <a:effectLst>
                  <a:outerShdw blurRad="38100" dist="38100" dir="2700000" algn="tl">
                    <a:srgbClr val="000000"/>
                  </a:outerShdw>
                </a:effectLst>
                <a:latin typeface="Arial"/>
                <a:cs typeface="Arial"/>
              </a:rPr>
              <a:t>博士</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ko-KR" altLang="en-US" sz="2000" b="1" kern="0" dirty="0" err="1">
                <a:solidFill>
                  <a:srgbClr val="FFFFFF"/>
                </a:solidFill>
                <a:effectLst>
                  <a:outerShdw blurRad="38100" dist="38100" dir="2700000" algn="tl">
                    <a:srgbClr val="000000"/>
                  </a:outerShdw>
                </a:effectLst>
                <a:latin typeface="Arial"/>
                <a:cs typeface="Arial"/>
              </a:rPr>
              <a:t>新加坡神学院</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064866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9105212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密室</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75848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2841516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看守</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犹太人</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79898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德国看守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8182173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39244915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7592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ma14="http://schemas.microsoft.com/office/mac/drawingml/2011/main" xmlns=""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TW" altLang="en-US" sz="3200" b="1" dirty="0">
                  <a:solidFill>
                    <a:srgbClr val="FFFFFF"/>
                  </a:solidFill>
                  <a:effectLst>
                    <a:glow rad="165100">
                      <a:srgbClr val="000000">
                        <a:alpha val="99000"/>
                      </a:srgbClr>
                    </a:glow>
                  </a:effectLst>
                </a:rPr>
                <a:t>新约的四本“书”只有一章</a:t>
              </a:r>
              <a:endParaRPr lang="en-US" sz="3200" b="1" dirty="0">
                <a:solidFill>
                  <a:srgbClr val="FFFFFF"/>
                </a:solidFill>
                <a:effectLst>
                  <a:glow rad="165100">
                    <a:srgbClr val="000000">
                      <a:alpha val="99000"/>
                    </a:srgbClr>
                  </a:glow>
                </a:effectLs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a:t>
            </a:r>
            <a:r>
              <a:rPr lang="zh-CN" altLang="en-US" sz="3600" b="1" dirty="0">
                <a:solidFill>
                  <a:srgbClr val="FFFFFF"/>
                </a:solidFill>
              </a:rPr>
              <a:t>所以，你要是把我看作同伴，就接纳他好象接纳我一样。如果他使你受了损失，或欠你甚么，都记在我的帐上。</a:t>
            </a:r>
            <a:r>
              <a:rPr lang="en-US" sz="3600" b="1" dirty="0">
                <a:solidFill>
                  <a:srgbClr val="FFFFFF"/>
                </a:solidFill>
              </a:rPr>
              <a:t>” </a:t>
            </a:r>
          </a:p>
          <a:p>
            <a:pPr eaLnBrk="1" hangingPunct="1"/>
            <a:r>
              <a:rPr lang="en-US" sz="3600" b="1" dirty="0">
                <a:solidFill>
                  <a:srgbClr val="FFFFFF"/>
                </a:solidFill>
              </a:rPr>
              <a:t>(</a:t>
            </a:r>
            <a:r>
              <a:rPr lang="zh-CN" altLang="en-US" sz="3600" b="1" dirty="0">
                <a:solidFill>
                  <a:srgbClr val="FFFFFF"/>
                </a:solidFill>
              </a:rPr>
              <a:t>腓利门 </a:t>
            </a:r>
            <a:r>
              <a:rPr lang="en-US" sz="3600" b="1" dirty="0">
                <a:solidFill>
                  <a:srgbClr val="FFFFFF"/>
                </a:solidFill>
              </a:rPr>
              <a:t>17-18).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18763948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新约明信片的节</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83230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90590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3"/>
          <p:cNvSpPr>
            <a:spLocks noGrp="1" noChangeArrowheads="1"/>
          </p:cNvSpPr>
          <p:nvPr>
            <p:ph type="ctrTitle"/>
          </p:nvPr>
        </p:nvSpPr>
        <p:spPr>
          <a:xfrm>
            <a:off x="914400" y="-1600200"/>
            <a:ext cx="7772400" cy="1470025"/>
          </a:xfrm>
        </p:spPr>
        <p:txBody>
          <a:bodyPr/>
          <a:lstStyle/>
          <a:p>
            <a:pPr eaLnBrk="1" hangingPunct="1"/>
            <a:r>
              <a:rPr lang="zh-CN" altLang="en-US" b="0">
                <a:solidFill>
                  <a:schemeClr val="bg1"/>
                </a:solidFill>
                <a:ea typeface="SimSun" pitchFamily="2" charset="-122"/>
              </a:rPr>
              <a:t>给腓利门的明信片</a:t>
            </a:r>
            <a:endParaRPr lang="en-US" altLang="en-US" b="0">
              <a:solidFill>
                <a:schemeClr val="bg1"/>
              </a:solidFill>
              <a:ea typeface="SimSun" pitchFamily="2" charset="-122"/>
            </a:endParaRPr>
          </a:p>
        </p:txBody>
      </p:sp>
      <p:sp>
        <p:nvSpPr>
          <p:cNvPr id="23556" name="Text Box 4"/>
          <p:cNvSpPr txBox="1">
            <a:spLocks noChangeArrowheads="1"/>
          </p:cNvSpPr>
          <p:nvPr/>
        </p:nvSpPr>
        <p:spPr bwMode="auto">
          <a:xfrm rot="1133594">
            <a:off x="969963" y="2557463"/>
            <a:ext cx="5994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a:latin typeface="UBS Galatia" pitchFamily="2" charset="0"/>
              </a:rPr>
              <a:t>Παῦλος δέσµιος Χριστοῦ Ἰησοῦ καὶ Τιµόθεος ὁ ἀδελφὸς Φιλήµονι τῷ ἀγαπητῷ καὶ συνεργῷ ἡµῶν</a:t>
            </a:r>
            <a:r>
              <a:rPr lang="en-US" altLang="en-US">
                <a:latin typeface="UBS Galatia" pitchFamily="2" charset="0"/>
              </a:rPr>
              <a:t> </a:t>
            </a:r>
            <a:r>
              <a:rPr lang="en-US" altLang="en-US" sz="2000">
                <a:latin typeface="UBS Galatia" pitchFamily="2" charset="0"/>
              </a:rPr>
              <a:t>καὶ Ἀπφίᾳ τῇ ἀδελφῇ καὶ Ἀρχίππῳ τῷ</a:t>
            </a:r>
          </a:p>
          <a:p>
            <a:pPr eaLnBrk="1" hangingPunct="1"/>
            <a:r>
              <a:rPr lang="en-US" altLang="en-US" sz="2000">
                <a:latin typeface="UBS Galatia" pitchFamily="2" charset="0"/>
              </a:rPr>
              <a:t>συστρατιωτῃ ἡµῶν καὶ τῇ κατ· οἶκόν σου</a:t>
            </a:r>
          </a:p>
          <a:p>
            <a:pPr eaLnBrk="1" hangingPunct="1"/>
            <a:r>
              <a:rPr lang="en-US" altLang="en-US" sz="2000">
                <a:latin typeface="UBS Galatia" pitchFamily="2" charset="0"/>
              </a:rPr>
              <a:t>ἐκκλησίᾳ</a:t>
            </a:r>
          </a:p>
          <a:p>
            <a:pPr eaLnBrk="1" hangingPunct="1"/>
            <a:r>
              <a:rPr lang="en-US" altLang="en-US" sz="2000">
                <a:latin typeface="UBS Galatia" pitchFamily="2" charset="0"/>
              </a:rPr>
              <a:t>χάρις ὑµῖν καὶ εἰρήνη ἀπὸ θεοῦ πατρὸς</a:t>
            </a:r>
          </a:p>
          <a:p>
            <a:pPr eaLnBrk="1" hangingPunct="1"/>
            <a:r>
              <a:rPr lang="en-US" altLang="en-US" sz="2000">
                <a:latin typeface="UBS Galatia" pitchFamily="2" charset="0"/>
              </a:rPr>
              <a:t>ἡµῶν καὶ κυρίου Ἰησοῦ Χριστοῦ.</a:t>
            </a:r>
          </a:p>
        </p:txBody>
      </p:sp>
      <p:sp>
        <p:nvSpPr>
          <p:cNvPr id="23557" name="Text Box 5"/>
          <p:cNvSpPr txBox="1">
            <a:spLocks noChangeArrowheads="1"/>
          </p:cNvSpPr>
          <p:nvPr/>
        </p:nvSpPr>
        <p:spPr bwMode="auto">
          <a:xfrm rot="639179">
            <a:off x="2488186" y="784970"/>
            <a:ext cx="1101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dirty="0">
                <a:latin typeface="Garamond" pitchFamily="18" charset="0"/>
                <a:ea typeface="SimSun" pitchFamily="2" charset="-122"/>
              </a:rPr>
              <a:t>罗马</a:t>
            </a:r>
          </a:p>
        </p:txBody>
      </p:sp>
      <p:sp>
        <p:nvSpPr>
          <p:cNvPr id="23558" name="Text Box 6"/>
          <p:cNvSpPr txBox="1">
            <a:spLocks noChangeArrowheads="1"/>
          </p:cNvSpPr>
          <p:nvPr/>
        </p:nvSpPr>
        <p:spPr bwMode="auto">
          <a:xfrm>
            <a:off x="228600" y="5181600"/>
            <a:ext cx="4038600"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a:solidFill>
                  <a:schemeClr val="bg1"/>
                </a:solidFill>
                <a:latin typeface="Garamond" pitchFamily="18" charset="0"/>
                <a:ea typeface="SimSun" pitchFamily="2" charset="-122"/>
              </a:rPr>
              <a:t>给腓利门的明信片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3558"/>
                                        </p:tgtEl>
                                        <p:attrNameLst>
                                          <p:attrName>style.visibility</p:attrName>
                                        </p:attrNameLst>
                                      </p:cBhvr>
                                      <p:to>
                                        <p:strVal val="hidden"/>
                                      </p:to>
                                    </p:set>
                                  </p:childTnLst>
                                </p:cTn>
                              </p:par>
                            </p:childTnLst>
                          </p:cTn>
                        </p:par>
                        <p:par>
                          <p:cTn id="12" fill="hold" nodeType="afterGroup">
                            <p:stCondLst>
                              <p:cond delay="0"/>
                            </p:stCondLst>
                            <p:childTnLst>
                              <p:par>
                                <p:cTn id="13" presetID="35" presetClass="entr" presetSubtype="0" fill="hold" nodeType="after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3000"/>
                                        <p:tgtEl>
                                          <p:spTgt spid="23554"/>
                                        </p:tgtEl>
                                      </p:cBhvr>
                                    </p:animEffect>
                                    <p:anim calcmode="lin" valueType="num">
                                      <p:cBhvr>
                                        <p:cTn id="16" dur="3000" fill="hold"/>
                                        <p:tgtEl>
                                          <p:spTgt spid="23554"/>
                                        </p:tgtEl>
                                        <p:attrNameLst>
                                          <p:attrName>style.rotation</p:attrName>
                                        </p:attrNameLst>
                                      </p:cBhvr>
                                      <p:tavLst>
                                        <p:tav tm="0">
                                          <p:val>
                                            <p:fltVal val="720"/>
                                          </p:val>
                                        </p:tav>
                                        <p:tav tm="100000">
                                          <p:val>
                                            <p:fltVal val="0"/>
                                          </p:val>
                                        </p:tav>
                                      </p:tavLst>
                                    </p:anim>
                                    <p:anim calcmode="lin" valueType="num">
                                      <p:cBhvr>
                                        <p:cTn id="17" dur="3000" fill="hold"/>
                                        <p:tgtEl>
                                          <p:spTgt spid="23554"/>
                                        </p:tgtEl>
                                        <p:attrNameLst>
                                          <p:attrName>ppt_h</p:attrName>
                                        </p:attrNameLst>
                                      </p:cBhvr>
                                      <p:tavLst>
                                        <p:tav tm="0">
                                          <p:val>
                                            <p:fltVal val="0"/>
                                          </p:val>
                                        </p:tav>
                                        <p:tav tm="100000">
                                          <p:val>
                                            <p:strVal val="#ppt_h"/>
                                          </p:val>
                                        </p:tav>
                                      </p:tavLst>
                                    </p:anim>
                                    <p:anim calcmode="lin" valueType="num">
                                      <p:cBhvr>
                                        <p:cTn id="18" dur="3000" fill="hold"/>
                                        <p:tgtEl>
                                          <p:spTgt spid="2355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2" name="wind.wav"/>
                                        </p:tgtEl>
                                      </p:cMediaNode>
                                    </p:audio>
                                  </p:sub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fade">
                                      <p:cBhvr>
                                        <p:cTn id="22" dur="2000"/>
                                        <p:tgtEl>
                                          <p:spTgt spid="23557"/>
                                        </p:tgtEl>
                                      </p:cBhvr>
                                    </p:animEffect>
                                    <p:anim calcmode="lin" valueType="num">
                                      <p:cBhvr>
                                        <p:cTn id="23" dur="2000" fill="hold"/>
                                        <p:tgtEl>
                                          <p:spTgt spid="23557"/>
                                        </p:tgtEl>
                                        <p:attrNameLst>
                                          <p:attrName>style.rotation</p:attrName>
                                        </p:attrNameLst>
                                      </p:cBhvr>
                                      <p:tavLst>
                                        <p:tav tm="0">
                                          <p:val>
                                            <p:fltVal val="720"/>
                                          </p:val>
                                        </p:tav>
                                        <p:tav tm="100000">
                                          <p:val>
                                            <p:fltVal val="0"/>
                                          </p:val>
                                        </p:tav>
                                      </p:tavLst>
                                    </p:anim>
                                    <p:anim calcmode="lin" valueType="num">
                                      <p:cBhvr>
                                        <p:cTn id="24" dur="2000" fill="hold"/>
                                        <p:tgtEl>
                                          <p:spTgt spid="23557"/>
                                        </p:tgtEl>
                                        <p:attrNameLst>
                                          <p:attrName>ppt_h</p:attrName>
                                        </p:attrNameLst>
                                      </p:cBhvr>
                                      <p:tavLst>
                                        <p:tav tm="0">
                                          <p:val>
                                            <p:fltVal val="0"/>
                                          </p:val>
                                        </p:tav>
                                        <p:tav tm="100000">
                                          <p:val>
                                            <p:strVal val="#ppt_h"/>
                                          </p:val>
                                        </p:tav>
                                      </p:tavLst>
                                    </p:anim>
                                    <p:anim calcmode="lin" valueType="num">
                                      <p:cBhvr>
                                        <p:cTn id="25" dur="2000" fill="hold"/>
                                        <p:tgtEl>
                                          <p:spTgt spid="23557"/>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23556"/>
                                        </p:tgtEl>
                                        <p:attrNameLst>
                                          <p:attrName>style.visibility</p:attrName>
                                        </p:attrNameLst>
                                      </p:cBhvr>
                                      <p:to>
                                        <p:strVal val="visible"/>
                                      </p:to>
                                    </p:set>
                                    <p:animEffect transition="in" filter="fade">
                                      <p:cBhvr>
                                        <p:cTn id="29"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P spid="23558"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 </a:t>
            </a:r>
            <a:r>
              <a:rPr lang="zh-CN" altLang="en-US" sz="1200" b="1" dirty="0">
                <a:solidFill>
                  <a:srgbClr val="000000"/>
                </a:solidFill>
                <a:latin typeface="Arial"/>
                <a:ea typeface="ＭＳ Ｐゴシック" charset="0"/>
                <a:cs typeface="Arial"/>
              </a:rPr>
              <a:t>为 基 督 耶 稣 被 囚 的 保 罗 ， 同 兄 弟 提 摩 太 写 信 给 我 们 所 亲 爱 的 同 工 腓 利 门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 </a:t>
            </a:r>
            <a:r>
              <a:rPr lang="zh-CN" altLang="en-US" sz="1200" b="1" dirty="0">
                <a:solidFill>
                  <a:srgbClr val="000000"/>
                </a:solidFill>
                <a:latin typeface="Arial"/>
                <a:ea typeface="ＭＳ Ｐゴシック" charset="0"/>
                <a:cs typeface="Arial"/>
              </a:rPr>
              <a:t>和 妹 子 亚 腓 亚 并 与 我 们 同 当 兵 的 亚 基 布 ， 以 及 在 你 家 的 教 会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3 </a:t>
            </a:r>
            <a:r>
              <a:rPr lang="zh-CN" altLang="en-US" sz="1200" b="1" dirty="0">
                <a:solidFill>
                  <a:srgbClr val="000000"/>
                </a:solidFill>
                <a:latin typeface="Arial"/>
                <a:ea typeface="ＭＳ Ｐゴシック" charset="0"/>
                <a:cs typeface="Arial"/>
              </a:rPr>
              <a:t>愿 恩 惠 、 平 安 从 神 我 们 的 父 和 主 耶 稣 基 督 归 与 你 们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4 </a:t>
            </a:r>
            <a:r>
              <a:rPr lang="zh-CN" altLang="en-US" sz="1200" b="1" dirty="0">
                <a:solidFill>
                  <a:srgbClr val="000000"/>
                </a:solidFill>
                <a:latin typeface="Arial"/>
                <a:ea typeface="ＭＳ Ｐゴシック" charset="0"/>
                <a:cs typeface="Arial"/>
              </a:rPr>
              <a:t>我 祷 告 的 时 候 提 到 你 ， 常 为 你 感 谢 我 的 神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5 </a:t>
            </a:r>
            <a:r>
              <a:rPr lang="zh-CN" altLang="en-US" sz="1200" b="1" dirty="0">
                <a:solidFill>
                  <a:srgbClr val="000000"/>
                </a:solidFill>
                <a:latin typeface="Arial"/>
                <a:ea typeface="ＭＳ Ｐゴシック" charset="0"/>
                <a:cs typeface="Arial"/>
              </a:rPr>
              <a:t>因 听 说 你 的 爱 心 并 你 向 主 耶 稣 和 众 圣 徒 的 信 心 （ 或 作 ： 因 听 说 你 向 主 耶 稣 和 众 圣 徒 有 爱 心 有 信 心 ）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6 </a:t>
            </a:r>
            <a:r>
              <a:rPr lang="zh-CN" altLang="en-US" sz="1200" b="1" dirty="0">
                <a:solidFill>
                  <a:srgbClr val="000000"/>
                </a:solidFill>
                <a:latin typeface="Arial"/>
                <a:ea typeface="ＭＳ Ｐゴシック" charset="0"/>
                <a:cs typeface="Arial"/>
              </a:rPr>
              <a:t>愿 你 与 人 所 同 有 的 信 心 显 出 功 效 ， 使 人 知 道 你 们 各 样 善 事 都 是 为 基 督 做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7 </a:t>
            </a:r>
            <a:r>
              <a:rPr lang="zh-CN" altLang="en-US" sz="1200" b="1" dirty="0">
                <a:solidFill>
                  <a:srgbClr val="000000"/>
                </a:solidFill>
                <a:latin typeface="Arial"/>
                <a:ea typeface="ＭＳ Ｐゴシック" charset="0"/>
                <a:cs typeface="Arial"/>
              </a:rPr>
              <a:t>兄 弟 阿 ， 我 为 你 的 爱 心 ， 大 有 快 乐 ， 大 得 安 慰 ， 因 众 圣 徒 的 心 从 你 得 了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8 </a:t>
            </a:r>
            <a:r>
              <a:rPr lang="zh-CN" altLang="en-US" sz="1200" b="1" dirty="0">
                <a:solidFill>
                  <a:srgbClr val="000000"/>
                </a:solidFill>
                <a:latin typeface="Arial"/>
                <a:ea typeface="ＭＳ Ｐゴシック" charset="0"/>
                <a:cs typeface="Arial"/>
              </a:rPr>
              <a:t>我 虽 然 靠 着 基 督 能 放 胆 吩 咐 你 合 宜 的 事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9 </a:t>
            </a:r>
            <a:r>
              <a:rPr lang="zh-CN" altLang="en-US" sz="1200" b="1" dirty="0">
                <a:solidFill>
                  <a:srgbClr val="000000"/>
                </a:solidFill>
                <a:latin typeface="Arial"/>
                <a:ea typeface="ＭＳ Ｐゴシック" charset="0"/>
                <a:cs typeface="Arial"/>
              </a:rPr>
              <a:t>然 而 像 我 这 有 年 纪 的 保 罗 ， 现 在 又 是 为 基 督 耶 稣 被 囚 的 ， 宁 可 凭 着 爱 心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10 </a:t>
            </a:r>
            <a:r>
              <a:rPr lang="zh-CN" altLang="en-US" sz="1200" b="1" dirty="0">
                <a:solidFill>
                  <a:srgbClr val="000000"/>
                </a:solidFill>
                <a:latin typeface="Arial"/>
                <a:ea typeface="ＭＳ Ｐゴシック" charset="0"/>
                <a:cs typeface="Arial"/>
              </a:rPr>
              <a:t>就 是 为 我 在 捆 锁 中 所 生 的 儿 子 阿 尼 西 母 （ 就 是 有 益 处 的 意 思 ）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11 </a:t>
            </a:r>
            <a:r>
              <a:rPr lang="zh-CN" altLang="en-US" sz="1200" b="1" dirty="0">
                <a:solidFill>
                  <a:srgbClr val="000000"/>
                </a:solidFill>
                <a:latin typeface="Arial"/>
                <a:ea typeface="ＭＳ Ｐゴシック" charset="0"/>
                <a:cs typeface="Arial"/>
              </a:rPr>
              <a:t>他 从 前 与 你 没 有 益 处 ， 但 如 今 与 你 我 都 有 益 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12 </a:t>
            </a:r>
            <a:r>
              <a:rPr lang="zh-CN" altLang="en-US" sz="1200" b="1" dirty="0">
                <a:solidFill>
                  <a:srgbClr val="000000"/>
                </a:solidFill>
                <a:latin typeface="Arial"/>
                <a:ea typeface="ＭＳ Ｐゴシック" charset="0"/>
                <a:cs typeface="Arial"/>
              </a:rPr>
              <a:t>我 现 在 打 发 他 亲 自 回 你 那 里 去 ， 他 是 我 心 上 的 人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13 </a:t>
            </a:r>
            <a:r>
              <a:rPr lang="zh-CN" altLang="en-US" sz="1200" b="1" dirty="0">
                <a:solidFill>
                  <a:srgbClr val="000000"/>
                </a:solidFill>
                <a:latin typeface="Arial"/>
                <a:ea typeface="ＭＳ Ｐゴシック" charset="0"/>
                <a:cs typeface="Arial"/>
              </a:rPr>
              <a:t>我 本 来 有 意 将 他 留 下 ， 在 我 为 福 音 所 受 的 捆 锁 中 替 你 伺 候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14 </a:t>
            </a:r>
            <a:r>
              <a:rPr lang="zh-CN" altLang="en-US" sz="1200" b="1" dirty="0">
                <a:solidFill>
                  <a:srgbClr val="000000"/>
                </a:solidFill>
                <a:latin typeface="Arial"/>
                <a:ea typeface="ＭＳ Ｐゴシック" charset="0"/>
                <a:cs typeface="Arial"/>
              </a:rPr>
              <a:t>但 不 知 道 你 的 意 思 ， 我 就 不 愿 意 这 样 行 ， 叫 你 的 善 行 不 是 出 於 勉 强 ， 乃 是 出 於 甘 心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15 </a:t>
            </a:r>
            <a:r>
              <a:rPr lang="zh-CN" altLang="en-US" sz="1200" b="1" dirty="0">
                <a:solidFill>
                  <a:srgbClr val="000000"/>
                </a:solidFill>
                <a:latin typeface="Arial"/>
                <a:ea typeface="ＭＳ Ｐゴシック" charset="0"/>
                <a:cs typeface="Arial"/>
              </a:rPr>
              <a:t>他 暂 时 离 开 你 ， 或 者 是 叫 你 永 远 得 着 他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16 </a:t>
            </a:r>
            <a:r>
              <a:rPr lang="zh-CN" altLang="en-US" sz="1200" b="1" dirty="0">
                <a:solidFill>
                  <a:srgbClr val="000000"/>
                </a:solidFill>
                <a:latin typeface="Arial"/>
                <a:ea typeface="ＭＳ Ｐゴシック" charset="0"/>
                <a:cs typeface="Arial"/>
              </a:rPr>
              <a:t>不 再 是 奴 仆 ， 乃 是 高 过 奴 仆 ， 是 亲 爱 的 兄 弟 。 在 我 实 在 是 如 此 ， 何 况 在 你 呢 ！ 这 也 不 拘 是 按 肉 体 说 ， 是 按 主 说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17 </a:t>
            </a:r>
            <a:r>
              <a:rPr lang="zh-CN" altLang="en-US" sz="1200" b="1" dirty="0">
                <a:solidFill>
                  <a:srgbClr val="000000"/>
                </a:solidFill>
                <a:latin typeface="Arial"/>
                <a:ea typeface="ＭＳ Ｐゴシック" charset="0"/>
                <a:cs typeface="Arial"/>
              </a:rPr>
              <a:t>你 若 以 我 为 同 伴 ， 就 收 纳 他 ， 如 同 收 纳 我 一 样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18 </a:t>
            </a:r>
            <a:r>
              <a:rPr lang="zh-CN" altLang="en-US" sz="1200" b="1" dirty="0">
                <a:solidFill>
                  <a:srgbClr val="000000"/>
                </a:solidFill>
                <a:latin typeface="Arial"/>
                <a:ea typeface="ＭＳ Ｐゴシック" charset="0"/>
                <a:cs typeface="Arial"/>
              </a:rPr>
              <a:t>他 若 亏 负 你 ， 或 欠 你 甚 麽 ， 都 归 在 我 的 账 上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19 </a:t>
            </a:r>
            <a:r>
              <a:rPr lang="zh-CN" altLang="en-US" sz="1200" b="1" dirty="0">
                <a:solidFill>
                  <a:srgbClr val="000000"/>
                </a:solidFill>
                <a:latin typeface="Arial"/>
                <a:ea typeface="ＭＳ Ｐゴシック" charset="0"/>
                <a:cs typeface="Arial"/>
              </a:rPr>
              <a:t>我 必 偿 还 。 这 是 我 保 罗 亲 笔 写 的 。 我 并 不 用 对 你 说 ， 连 你 自 己 也 是 亏 欠 於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20 </a:t>
            </a:r>
            <a:r>
              <a:rPr lang="zh-CN" altLang="en-US" sz="1200" b="1" dirty="0">
                <a:solidFill>
                  <a:srgbClr val="000000"/>
                </a:solidFill>
                <a:latin typeface="Arial"/>
                <a:ea typeface="ＭＳ Ｐゴシック" charset="0"/>
                <a:cs typeface="Arial"/>
              </a:rPr>
              <a:t>兄 弟 阿 ， 望 你 使 我 在 主 里 因 你 得 快 乐 （ 或 作 ： 益 处 ） 并 望 你 使 我 的 心 在 基 督 里 得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21 </a:t>
            </a:r>
            <a:r>
              <a:rPr lang="zh-CN" altLang="en-US" sz="1200" b="1" dirty="0">
                <a:solidFill>
                  <a:srgbClr val="000000"/>
                </a:solidFill>
                <a:latin typeface="Arial"/>
                <a:ea typeface="ＭＳ Ｐゴシック" charset="0"/>
                <a:cs typeface="Arial"/>
              </a:rPr>
              <a:t>我 写 信 给 你 ， 深 信 你 必 顺 服 ， 知 道 你 所 要 行 的 ， 必 过 於 我 所 说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22 </a:t>
            </a:r>
            <a:r>
              <a:rPr lang="zh-CN" altLang="en-US" sz="1200" b="1" dirty="0">
                <a:solidFill>
                  <a:srgbClr val="000000"/>
                </a:solidFill>
                <a:latin typeface="Arial"/>
                <a:ea typeface="ＭＳ Ｐゴシック" charset="0"/>
                <a:cs typeface="Arial"/>
              </a:rPr>
              <a:t>此 外 你 还 要 给 我 预 备 住 处 ； 因 为 我 盼 望 藉 着 你 们 的 祷 告 ， 必 蒙 恩 到 你 们 那 里 去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23 </a:t>
            </a:r>
            <a:r>
              <a:rPr lang="zh-CN" altLang="en-US" sz="1200" b="1" dirty="0">
                <a:solidFill>
                  <a:srgbClr val="000000"/>
                </a:solidFill>
                <a:latin typeface="Arial"/>
                <a:ea typeface="ＭＳ Ｐゴシック" charset="0"/>
                <a:cs typeface="Arial"/>
              </a:rPr>
              <a:t>为 基 督 耶 稣 与 我 同 坐 监 的 以 巴 弗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24 </a:t>
            </a:r>
            <a:r>
              <a:rPr lang="zh-CN" altLang="en-US" sz="1200" b="1" dirty="0">
                <a:solidFill>
                  <a:srgbClr val="000000"/>
                </a:solidFill>
                <a:latin typeface="Arial"/>
                <a:ea typeface="ＭＳ Ｐゴシック" charset="0"/>
                <a:cs typeface="Arial"/>
              </a:rPr>
              <a:t>与 我 同 工 的 马 可 、 亚 里 达 古 、 底 马 、 路 加 、 也 都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25 </a:t>
            </a:r>
            <a:r>
              <a:rPr lang="zh-CN" altLang="en-US" sz="1200" b="1" dirty="0">
                <a:solidFill>
                  <a:srgbClr val="000000"/>
                </a:solidFill>
                <a:latin typeface="Arial"/>
                <a:ea typeface="ＭＳ Ｐゴシック" charset="0"/>
                <a:cs typeface="Arial"/>
              </a:rPr>
              <a:t>愿 我 们 主 耶 稣 基 督 的 恩 常 在 你 的 心 里 。 阿 们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altLang="zh-CN" b="1" dirty="0">
                <a:solidFill>
                  <a:srgbClr val="FFFFFF"/>
                </a:solidFill>
                <a:cs typeface="Arial"/>
              </a:rPr>
              <a:t>. </a:t>
            </a:r>
            <a:r>
              <a:rPr lang="zh-CN" altLang="en-US" b="1" dirty="0">
                <a:solidFill>
                  <a:srgbClr val="FFFFFF"/>
                </a:solidFill>
                <a:cs typeface="Arial"/>
              </a:rPr>
              <a:t>特征 </a:t>
            </a:r>
            <a:r>
              <a:rPr lang="en-US" altLang="zh-CN" b="1" dirty="0">
                <a:solidFill>
                  <a:srgbClr val="FFFFFF"/>
                </a:solidFill>
                <a:cs typeface="Arial"/>
              </a:rPr>
              <a:t>.</a:t>
            </a:r>
            <a:endParaRPr lang="en-US" b="1" dirty="0">
              <a:solidFill>
                <a:srgbClr val="FFFFFF"/>
              </a:solidFill>
              <a:latin typeface="Arial"/>
              <a:cs typeface="Arial"/>
            </a:endParaRPr>
          </a:p>
        </p:txBody>
      </p:sp>
      <p:sp>
        <p:nvSpPr>
          <p:cNvPr id="32772" name="Text Box 4"/>
          <p:cNvSpPr txBox="1">
            <a:spLocks noChangeArrowheads="1"/>
          </p:cNvSpPr>
          <p:nvPr/>
        </p:nvSpPr>
        <p:spPr bwMode="auto">
          <a:xfrm rot="-1888990">
            <a:off x="2286992" y="3386465"/>
            <a:ext cx="4193777"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dirty="0">
                <a:solidFill>
                  <a:srgbClr val="CC0000"/>
                </a:solidFill>
                <a:latin typeface="Arial"/>
                <a:cs typeface="Arial"/>
              </a:rPr>
              <a:t>保罗最简短的书信（</a:t>
            </a:r>
            <a:r>
              <a:rPr lang="en-US" altLang="zh-CN" sz="2800" b="1" dirty="0">
                <a:solidFill>
                  <a:srgbClr val="CC0000"/>
                </a:solidFill>
                <a:latin typeface="Arial"/>
                <a:cs typeface="Arial"/>
              </a:rPr>
              <a:t>25</a:t>
            </a:r>
            <a:r>
              <a:rPr lang="zh-CN" altLang="en-US" sz="2800" b="1" dirty="0">
                <a:solidFill>
                  <a:srgbClr val="CC0000"/>
                </a:solidFill>
                <a:latin typeface="Arial"/>
                <a:cs typeface="Arial"/>
              </a:rPr>
              <a:t>节）</a:t>
            </a: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1804279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为基督耶稣被</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囚禁的保罗，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和提摩太弟兄，写信给我们所爱的，又一同作工的腓利门，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和亚腓亚姊妹，并我们的战友亚基布，以及在你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25452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278971005"/>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847084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2596383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53906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就是为我在囚禁时所生的儿子欧尼西慕求你； </a:t>
            </a:r>
            <a:r>
              <a:rPr lang="en-US" altLang="zh-CN" sz="4800" b="1" baseline="30000" dirty="0">
                <a:effectLst>
                  <a:glow rad="127000">
                    <a:schemeClr val="tx1"/>
                  </a:glow>
                </a:effectLst>
                <a:latin typeface="Arial" charset="0"/>
                <a:ea typeface="ＭＳ Ｐゴシック" charset="0"/>
                <a:cs typeface="ＭＳ Ｐゴシック" charset="0"/>
              </a:rPr>
              <a:t>11</a:t>
            </a:r>
            <a:r>
              <a:rPr lang="en-US" altLang="zh-CN"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他从前对你没有甚么好处，但现在对你我都有好处。</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40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sz="48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91839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388865" y="1"/>
            <a:ext cx="6414238" cy="762000"/>
          </a:xfrm>
          <a:prstGeom prst="rect">
            <a:avLst/>
          </a:prstGeom>
        </p:spPr>
        <p:txBody>
          <a:bodyPr wrap="none" fromWordArt="1">
            <a:prstTxWarp prst="textPlain">
              <a:avLst>
                <a:gd name="adj" fmla="val 50000"/>
              </a:avLst>
            </a:prstTxWarp>
          </a:bodyPr>
          <a:lstStyle/>
          <a:p>
            <a:pPr algn="ctr"/>
            <a:r>
              <a:rPr lang="zh-TW" alt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摘要声明</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cicfamily.com &amp; BibleStudyDownloads.org</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
        <p:nvSpPr>
          <p:cNvPr id="3" name="Rectangle 2"/>
          <p:cNvSpPr/>
          <p:nvPr/>
        </p:nvSpPr>
        <p:spPr>
          <a:xfrm>
            <a:off x="534688" y="992857"/>
            <a:ext cx="8187409" cy="2554545"/>
          </a:xfrm>
          <a:prstGeom prst="rect">
            <a:avLst/>
          </a:prstGeom>
          <a:solidFill>
            <a:schemeClr val="bg1">
              <a:alpha val="50000"/>
            </a:schemeClr>
          </a:solidFill>
        </p:spPr>
        <p:txBody>
          <a:bodyPr wrap="square">
            <a:spAutoFit/>
          </a:bodyPr>
          <a:lstStyle/>
          <a:p>
            <a:pPr algn="ctr" defTabSz="457200" eaLnBrk="1" fontAlgn="auto" hangingPunct="1">
              <a:spcBef>
                <a:spcPts val="0"/>
              </a:spcBef>
              <a:spcAft>
                <a:spcPts val="0"/>
              </a:spcAft>
            </a:pPr>
            <a:r>
              <a:rPr lang="zh-TW" altLang="en-US" sz="4000" b="1" dirty="0">
                <a:solidFill>
                  <a:srgbClr val="000000"/>
                </a:solidFill>
                <a:latin typeface="Arial"/>
                <a:ea typeface="ＭＳ Ｐゴシック" charset="0"/>
              </a:rPr>
              <a:t>保罗要求基督徒奴隶主腓利门原谅他失控但悔改的奴隶</a:t>
            </a:r>
            <a:r>
              <a:rPr lang="en-US" altLang="zh-TW" sz="4000" b="1" dirty="0" err="1">
                <a:solidFill>
                  <a:srgbClr val="000000"/>
                </a:solidFill>
                <a:latin typeface="Arial"/>
                <a:ea typeface="ＭＳ Ｐゴシック" charset="0"/>
              </a:rPr>
              <a:t>Onesimus</a:t>
            </a:r>
            <a:r>
              <a:rPr lang="zh-TW" altLang="en-US" sz="4000" b="1" dirty="0">
                <a:solidFill>
                  <a:srgbClr val="000000"/>
                </a:solidFill>
                <a:latin typeface="Arial"/>
                <a:ea typeface="ＭＳ Ｐゴシック" charset="0"/>
              </a:rPr>
              <a:t>，保罗带领基督回到腓利门，作为基督徒兄弟教导如何宽恕和被宽恕。</a:t>
            </a:r>
            <a:endParaRPr lang="en-US" sz="4000" dirty="0">
              <a:solidFill>
                <a:srgbClr val="000000"/>
              </a:solidFill>
              <a:latin typeface="Arial"/>
              <a:ea typeface="ＭＳ Ｐゴシック" charset="0"/>
            </a:endParaRPr>
          </a:p>
        </p:txBody>
      </p:sp>
    </p:spTree>
    <p:extLst>
      <p:ext uri="{BB962C8B-B14F-4D97-AF65-F5344CB8AC3E}">
        <p14:creationId xmlns:p14="http://schemas.microsoft.com/office/powerpoint/2010/main" val="3825604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74017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29509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156966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cs typeface="Arial" charset="0"/>
              </a:rPr>
              <a:t>第</a:t>
            </a:r>
            <a:r>
              <a:rPr lang="en-US" altLang="zh-CN" sz="3200" b="1" dirty="0">
                <a:solidFill>
                  <a:srgbClr val="000000"/>
                </a:solidFill>
                <a:cs typeface="Arial" charset="0"/>
              </a:rPr>
              <a:t>17</a:t>
            </a:r>
            <a:r>
              <a:rPr lang="zh-CN" altLang="en-US" sz="3200" b="1" dirty="0">
                <a:solidFill>
                  <a:srgbClr val="000000"/>
                </a:solidFill>
                <a:cs typeface="Arial" charset="0"/>
              </a:rPr>
              <a:t>节</a:t>
            </a:r>
            <a:endParaRPr lang="en-US" altLang="zh-CN" sz="3200" b="1" dirty="0">
              <a:solidFill>
                <a:srgbClr val="000000"/>
              </a:solidFill>
              <a:cs typeface="Arial" charset="0"/>
            </a:endParaRPr>
          </a:p>
          <a:p>
            <a:pPr eaLnBrk="1" hangingPunct="1"/>
            <a:r>
              <a:rPr lang="ru-RU" altLang="zh-CN" sz="3200" b="1" dirty="0">
                <a:solidFill>
                  <a:srgbClr val="000000"/>
                </a:solidFill>
                <a:cs typeface="Arial" charset="0"/>
              </a:rPr>
              <a:t>"</a:t>
            </a:r>
            <a:r>
              <a:rPr lang="zh-CN" altLang="en-US" sz="3200" b="1" dirty="0">
                <a:solidFill>
                  <a:srgbClr val="000000"/>
                </a:solidFill>
                <a:cs typeface="Arial" charset="0"/>
              </a:rPr>
              <a:t>所以，你要是把我看作同伴，就接纳他好象接纳我一样。 </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30863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7938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54942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我深信你会听从，也知道你所作的必超过我所说的，因此才写信给你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71012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同时，还请你为我预备住的地方，因为我盼望借着你们的祷告，可以获得释放到你们那里去。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37050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为基督耶稣的缘故和我一同坐监的以巴弗， </a:t>
            </a:r>
            <a:r>
              <a:rPr lang="en-US" altLang="zh-CN" sz="4000" b="1" dirty="0">
                <a:effectLst>
                  <a:glow rad="127000">
                    <a:schemeClr val="tx1"/>
                  </a:glow>
                </a:effectLst>
                <a:latin typeface="Arial" charset="0"/>
                <a:ea typeface="ＭＳ Ｐゴシック" charset="0"/>
                <a:cs typeface="ＭＳ Ｐゴシック" charset="0"/>
              </a:rPr>
              <a:t>24 </a:t>
            </a:r>
            <a:r>
              <a:rPr lang="zh-CN" altLang="en-US" sz="4000" b="1" dirty="0">
                <a:effectLst>
                  <a:glow rad="127000">
                    <a:schemeClr val="tx1"/>
                  </a:glow>
                </a:effectLst>
                <a:latin typeface="Arial" charset="0"/>
                <a:ea typeface="ＭＳ Ｐゴシック" charset="0"/>
                <a:cs typeface="ＭＳ Ｐゴシック" charset="0"/>
              </a:rPr>
              <a:t>以及我的同工马可、亚里达古、底马、路加都问候你。</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(vv. 23-24 </a:t>
            </a:r>
            <a:r>
              <a:rPr lang="en-US" altLang="zh-CN" sz="3600" b="1" dirty="0">
                <a:effectLst>
                  <a:glow rad="127000">
                    <a:schemeClr val="tx1"/>
                  </a:glow>
                </a:effectLst>
                <a:latin typeface="Arial" charset="0"/>
                <a:ea typeface="ＭＳ Ｐゴシック" charset="0"/>
                <a:cs typeface="ＭＳ Ｐゴシック" charset="0"/>
              </a:rPr>
              <a:t>CNVS</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53700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愿主耶稣基督的恩惠常与你们同在。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5360873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6646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sz="3600" b="1" dirty="0">
                <a:solidFill>
                  <a:srgbClr val="FFFFFF"/>
                </a:solidFill>
                <a:effectLst>
                  <a:glow rad="127000">
                    <a:srgbClr val="000000"/>
                  </a:glow>
                </a:effectLst>
                <a:latin typeface="Arial"/>
                <a:cs typeface="Arial"/>
              </a:rPr>
              <a:t>腓利门王国声明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具有讽刺意味的是，罗马监禁</a:t>
            </a:r>
            <a:r>
              <a:rPr lang="en-GB" altLang="zh-TW" sz="2800" b="1" dirty="0" err="1">
                <a:solidFill>
                  <a:srgbClr val="FFFFFF"/>
                </a:solidFill>
                <a:effectLst>
                  <a:glow rad="127000">
                    <a:srgbClr val="000000"/>
                  </a:glow>
                </a:effectLst>
                <a:latin typeface="Arial" charset="0"/>
                <a:ea typeface="ＭＳ Ｐゴシック" charset="0"/>
                <a:cs typeface="ＭＳ Ｐゴシック" charset="0"/>
              </a:rPr>
              <a:t>Onesimus</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犯下反对皇帝尼禄的罪行，而罗马则囚禁保罗效忠国王耶稣，但通过保罗</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阿尼西姆斯发现耶稣是真正的国王。</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237</a:t>
            </a:r>
          </a:p>
        </p:txBody>
      </p:sp>
    </p:spTree>
    <p:extLst>
      <p:ext uri="{BB962C8B-B14F-4D97-AF65-F5344CB8AC3E}">
        <p14:creationId xmlns:p14="http://schemas.microsoft.com/office/powerpoint/2010/main" val="136397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腓利门</a:t>
            </a:r>
            <a:r>
              <a:rPr lang="en-US" sz="8800" b="1" dirty="0">
                <a:effectLst>
                  <a:glow rad="127000">
                    <a:schemeClr val="tx1"/>
                  </a:glow>
                </a:effectLst>
                <a:latin typeface="Arial" charset="0"/>
                <a:ea typeface="ＭＳ Ｐゴシック" charset="0"/>
                <a:cs typeface="ＭＳ Ｐゴシック" charset="0"/>
              </a:rPr>
              <a:t> 1-7</a:t>
            </a:r>
          </a:p>
        </p:txBody>
      </p:sp>
    </p:spTree>
    <p:extLst>
      <p:ext uri="{BB962C8B-B14F-4D97-AF65-F5344CB8AC3E}">
        <p14:creationId xmlns:p14="http://schemas.microsoft.com/office/powerpoint/2010/main" val="1487729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99258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834210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altLang="zh-CN" sz="4400" dirty="0">
                <a:solidFill>
                  <a:schemeClr val="bg1"/>
                </a:solidFill>
                <a:effectLst>
                  <a:glow rad="228600">
                    <a:schemeClr val="tx1"/>
                  </a:glow>
                </a:effectLst>
                <a:latin typeface="Arial" charset="0"/>
              </a:rPr>
              <a:t>. </a:t>
            </a:r>
            <a:r>
              <a:rPr lang="zh-CN" altLang="en-US" sz="4400" dirty="0">
                <a:solidFill>
                  <a:schemeClr val="bg1"/>
                </a:solidFill>
                <a:effectLst>
                  <a:glow rad="228600">
                    <a:schemeClr val="tx1"/>
                  </a:glow>
                </a:effectLst>
                <a:latin typeface="Arial" charset="0"/>
              </a:rPr>
              <a:t>作者 </a:t>
            </a:r>
            <a:r>
              <a:rPr lang="en-US" altLang="zh-CN" sz="4400" dirty="0">
                <a:solidFill>
                  <a:schemeClr val="bg1"/>
                </a:solidFill>
                <a:effectLst>
                  <a:glow rad="228600">
                    <a:schemeClr val="tx1"/>
                  </a:glow>
                </a:effectLst>
                <a:latin typeface="Arial" charset="0"/>
              </a:rPr>
              <a:t>.</a:t>
            </a:r>
            <a:endParaRPr lang="en-US" sz="4400" dirty="0">
              <a:solidFill>
                <a:schemeClr val="bg1"/>
              </a:solidFill>
              <a:effectLst>
                <a:glow rad="228600">
                  <a:schemeClr val="tx1"/>
                </a:glow>
              </a:effectLst>
              <a:latin typeface="Arial" charset="0"/>
            </a:endParaRPr>
          </a:p>
        </p:txBody>
      </p:sp>
      <p:sp>
        <p:nvSpPr>
          <p:cNvPr id="24580" name="Text Box 4"/>
          <p:cNvSpPr txBox="1">
            <a:spLocks noChangeArrowheads="1"/>
          </p:cNvSpPr>
          <p:nvPr/>
        </p:nvSpPr>
        <p:spPr bwMode="auto">
          <a:xfrm>
            <a:off x="666750" y="1981200"/>
            <a:ext cx="7867650" cy="483209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第一节</a:t>
            </a:r>
            <a:endParaRPr lang="en-US" altLang="zh-CN"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保罗</a:t>
            </a:r>
            <a:r>
              <a:rPr lang="en-US" sz="2800" b="1" dirty="0">
                <a:solidFill>
                  <a:srgbClr val="FFFFFF"/>
                </a:solidFill>
                <a:effectLst>
                  <a:glow rad="228600">
                    <a:srgbClr val="000000"/>
                  </a:glow>
                  <a:outerShdw blurRad="38100" dist="38100" dir="2700000" algn="tl">
                    <a:srgbClr val="DDDDDD"/>
                  </a:outerShdw>
                </a:effectLst>
                <a:latin typeface="Arial"/>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第九节</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第十九节</a:t>
            </a: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1379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dirty="0">
                <a:solidFill>
                  <a:srgbClr val="FFFFFF"/>
                </a:solidFill>
                <a:effectLst>
                  <a:glow rad="228600">
                    <a:srgbClr val="000000"/>
                  </a:glow>
                </a:effectLst>
                <a:cs typeface="Arial" charset="0"/>
              </a:rPr>
              <a:t>保罗</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8022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par>
                                <p:cTn id="8" presetID="45" presetClass="entr" presetSubtype="0" fill="hold" nodeType="withEffect">
                                  <p:stCondLst>
                                    <p:cond delay="0"/>
                                  </p:stCondLst>
                                  <p:iterate type="lt">
                                    <p:tmPct val="10000"/>
                                  </p:iterate>
                                  <p:childTnLst>
                                    <p:set>
                                      <p:cBhvr>
                                        <p:cTn id="9" dur="1" fill="hold">
                                          <p:stCondLst>
                                            <p:cond delay="0"/>
                                          </p:stCondLst>
                                        </p:cTn>
                                        <p:tgtEl>
                                          <p:spTgt spid="24580">
                                            <p:txEl>
                                              <p:pRg st="2" end="2"/>
                                            </p:txEl>
                                          </p:spTgt>
                                        </p:tgtEl>
                                        <p:attrNameLst>
                                          <p:attrName>style.visibility</p:attrName>
                                        </p:attrNameLst>
                                      </p:cBhvr>
                                      <p:to>
                                        <p:strVal val="visible"/>
                                      </p:to>
                                    </p:set>
                                    <p:animEffect transition="in" filter="fade">
                                      <p:cBhvr>
                                        <p:cTn id="10" dur="1000"/>
                                        <p:tgtEl>
                                          <p:spTgt spid="24580">
                                            <p:txEl>
                                              <p:pRg st="2" end="2"/>
                                            </p:txEl>
                                          </p:spTgt>
                                        </p:tgtEl>
                                      </p:cBhvr>
                                    </p:animEffect>
                                    <p:anim calcmode="lin" valueType="num">
                                      <p:cBhvr>
                                        <p:cTn id="11"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iterate type="lt">
                                    <p:tmPct val="10000"/>
                                  </p:iterate>
                                  <p:childTnLst>
                                    <p:set>
                                      <p:cBhvr>
                                        <p:cTn id="14" dur="1" fill="hold">
                                          <p:stCondLst>
                                            <p:cond delay="0"/>
                                          </p:stCondLst>
                                        </p:cTn>
                                        <p:tgtEl>
                                          <p:spTgt spid="24580">
                                            <p:txEl>
                                              <p:pRg st="3" end="3"/>
                                            </p:txEl>
                                          </p:spTgt>
                                        </p:tgtEl>
                                        <p:attrNameLst>
                                          <p:attrName>style.visibility</p:attrName>
                                        </p:attrNameLst>
                                      </p:cBhvr>
                                      <p:to>
                                        <p:strVal val="visible"/>
                                      </p:to>
                                    </p:set>
                                    <p:animEffect transition="in" filter="fade">
                                      <p:cBhvr>
                                        <p:cTn id="15" dur="1000"/>
                                        <p:tgtEl>
                                          <p:spTgt spid="24580">
                                            <p:txEl>
                                              <p:pRg st="3" end="3"/>
                                            </p:txEl>
                                          </p:spTgt>
                                        </p:tgtEl>
                                      </p:cBhvr>
                                    </p:animEffect>
                                    <p:anim calcmode="lin" valueType="num">
                                      <p:cBhvr>
                                        <p:cTn id="16"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7"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24580">
                                            <p:txEl>
                                              <p:pRg st="5" end="5"/>
                                            </p:txEl>
                                          </p:spTgt>
                                        </p:tgtEl>
                                        <p:attrNameLst>
                                          <p:attrName>style.visibility</p:attrName>
                                        </p:attrNameLst>
                                      </p:cBhvr>
                                      <p:to>
                                        <p:strVal val="visible"/>
                                      </p:to>
                                    </p:set>
                                    <p:animEffect transition="in" filter="fade">
                                      <p:cBhvr>
                                        <p:cTn id="20" dur="1000"/>
                                        <p:tgtEl>
                                          <p:spTgt spid="24580">
                                            <p:txEl>
                                              <p:pRg st="5" end="5"/>
                                            </p:txEl>
                                          </p:spTgt>
                                        </p:tgtEl>
                                      </p:cBhvr>
                                    </p:animEffect>
                                    <p:anim calcmode="lin" valueType="num">
                                      <p:cBhvr>
                                        <p:cTn id="21"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2"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24580">
                                            <p:txEl>
                                              <p:pRg st="6" end="6"/>
                                            </p:txEl>
                                          </p:spTgt>
                                        </p:tgtEl>
                                        <p:attrNameLst>
                                          <p:attrName>style.visibility</p:attrName>
                                        </p:attrNameLst>
                                      </p:cBhvr>
                                      <p:to>
                                        <p:strVal val="visible"/>
                                      </p:to>
                                    </p:set>
                                    <p:animEffect transition="in" filter="fade">
                                      <p:cBhvr>
                                        <p:cTn id="25" dur="1000"/>
                                        <p:tgtEl>
                                          <p:spTgt spid="24580">
                                            <p:txEl>
                                              <p:pRg st="6" end="6"/>
                                            </p:txEl>
                                          </p:spTgt>
                                        </p:tgtEl>
                                      </p:cBhvr>
                                    </p:animEffect>
                                    <p:anim calcmode="lin" valueType="num">
                                      <p:cBhvr>
                                        <p:cTn id="26"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7"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iterate type="lt">
                                    <p:tmPct val="10000"/>
                                  </p:iterate>
                                  <p:childTnLst>
                                    <p:set>
                                      <p:cBhvr>
                                        <p:cTn id="29" dur="1" fill="hold">
                                          <p:stCondLst>
                                            <p:cond delay="0"/>
                                          </p:stCondLst>
                                        </p:cTn>
                                        <p:tgtEl>
                                          <p:spTgt spid="24580">
                                            <p:txEl>
                                              <p:pRg st="8" end="8"/>
                                            </p:txEl>
                                          </p:spTgt>
                                        </p:tgtEl>
                                        <p:attrNameLst>
                                          <p:attrName>style.visibility</p:attrName>
                                        </p:attrNameLst>
                                      </p:cBhvr>
                                      <p:to>
                                        <p:strVal val="visible"/>
                                      </p:to>
                                    </p:set>
                                    <p:animEffect transition="in" filter="fade">
                                      <p:cBhvr>
                                        <p:cTn id="30" dur="1000"/>
                                        <p:tgtEl>
                                          <p:spTgt spid="24580">
                                            <p:txEl>
                                              <p:pRg st="8" end="8"/>
                                            </p:txEl>
                                          </p:spTgt>
                                        </p:tgtEl>
                                      </p:cBhvr>
                                    </p:animEffect>
                                    <p:anim calcmode="lin" valueType="num">
                                      <p:cBhvr>
                                        <p:cTn id="31"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2"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24580">
                                            <p:txEl>
                                              <p:pRg st="9" end="9"/>
                                            </p:txEl>
                                          </p:spTgt>
                                        </p:tgtEl>
                                        <p:attrNameLst>
                                          <p:attrName>style.visibility</p:attrName>
                                        </p:attrNameLst>
                                      </p:cBhvr>
                                      <p:to>
                                        <p:strVal val="visible"/>
                                      </p:to>
                                    </p:set>
                                    <p:animEffect transition="in" filter="fade">
                                      <p:cBhvr>
                                        <p:cTn id="35" dur="1000"/>
                                        <p:tgtEl>
                                          <p:spTgt spid="24580">
                                            <p:txEl>
                                              <p:pRg st="9" end="9"/>
                                            </p:txEl>
                                          </p:spTgt>
                                        </p:tgtEl>
                                      </p:cBhvr>
                                    </p:animEffect>
                                    <p:anim calcmode="lin" valueType="num">
                                      <p:cBhvr>
                                        <p:cTn id="36"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7"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24581"/>
                                        </p:tgtEl>
                                        <p:attrNameLst>
                                          <p:attrName>style.visibility</p:attrName>
                                        </p:attrNameLst>
                                      </p:cBhvr>
                                      <p:to>
                                        <p:strVal val="visible"/>
                                      </p:to>
                                    </p:set>
                                    <p:animScale>
                                      <p:cBhvr>
                                        <p:cTn id="42"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4581"/>
                                        </p:tgtEl>
                                        <p:attrNameLst>
                                          <p:attrName>ppt_x</p:attrName>
                                          <p:attrName>ppt_y</p:attrName>
                                        </p:attrNameLst>
                                      </p:cBhvr>
                                    </p:animMotion>
                                    <p:animEffect transition="in" filter="fade">
                                      <p:cBhvr>
                                        <p:cTn id="44"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927131"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a:t>
            </a:r>
            <a:r>
              <a:rPr lang="zh-CN" altLang="en-US" kern="1200" dirty="0">
                <a:solidFill>
                  <a:srgbClr val="FFFFFF"/>
                </a:solidFill>
                <a:effectLst>
                  <a:glow rad="228600">
                    <a:schemeClr val="tx1"/>
                  </a:glow>
                </a:effectLst>
                <a:latin typeface="Arial"/>
                <a:cs typeface="Arial"/>
              </a:rPr>
              <a:t>日期</a:t>
            </a:r>
            <a:r>
              <a:rPr lang="en-US" kern="1200" dirty="0">
                <a:solidFill>
                  <a:srgbClr val="FFFFFF"/>
                </a:solidFill>
                <a:effectLst>
                  <a:glow rad="228600">
                    <a:schemeClr val="tx1"/>
                  </a:glow>
                </a:effectLst>
                <a:latin typeface="Arial"/>
                <a:cs typeface="Arial"/>
              </a:rPr>
              <a:t>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a:t>
            </a:r>
            <a:r>
              <a:rPr lang="zh-CN" altLang="en-US" sz="3200" b="1" dirty="0">
                <a:solidFill>
                  <a:srgbClr val="FFFFFF"/>
                </a:solidFill>
                <a:effectLst>
                  <a:glow rad="228600">
                    <a:srgbClr val="000000"/>
                  </a:glow>
                </a:effectLst>
                <a:latin typeface="Arial"/>
                <a:cs typeface="Arial"/>
              </a:rPr>
              <a:t>保罗囚禁于罗马时</a:t>
            </a:r>
          </a:p>
          <a:p>
            <a:pPr eaLnBrk="1" hangingPunct="1">
              <a:buFontTx/>
              <a:buChar char="•"/>
            </a:pPr>
            <a:r>
              <a:rPr lang="zh-CN" altLang="en-US" sz="3200" b="1" dirty="0">
                <a:solidFill>
                  <a:srgbClr val="FFFFFF"/>
                </a:solidFill>
                <a:effectLst>
                  <a:glow rad="228600">
                    <a:srgbClr val="000000"/>
                  </a:glow>
                </a:effectLst>
                <a:latin typeface="Arial"/>
                <a:cs typeface="Arial"/>
              </a:rPr>
              <a:t> 夏季 主后 </a:t>
            </a:r>
            <a:r>
              <a:rPr lang="en-US" altLang="zh-CN" sz="3200" b="1" dirty="0">
                <a:solidFill>
                  <a:srgbClr val="FFFFFF"/>
                </a:solidFill>
                <a:effectLst>
                  <a:glow rad="228600">
                    <a:srgbClr val="000000"/>
                  </a:glow>
                </a:effectLst>
                <a:latin typeface="Arial"/>
                <a:cs typeface="Arial"/>
              </a:rPr>
              <a:t>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ea typeface="ＭＳ Ｐゴシック" charset="0"/>
                <a:cs typeface="Arial"/>
              </a:rPr>
              <a:t>246</a:t>
            </a:r>
            <a:endParaRPr lang="en-US" dirty="0">
              <a:effectLst>
                <a:glow rad="228600">
                  <a:srgbClr val="000000"/>
                </a:glow>
              </a:effectLst>
              <a:latin typeface="Arial"/>
              <a:ea typeface="ＭＳ Ｐゴシック" charset="0"/>
              <a:cs typeface="Arial"/>
            </a:endParaRPr>
          </a:p>
        </p:txBody>
      </p:sp>
    </p:spTree>
    <p:extLst>
      <p:ext uri="{BB962C8B-B14F-4D97-AF65-F5344CB8AC3E}">
        <p14:creationId xmlns:p14="http://schemas.microsoft.com/office/powerpoint/2010/main" val="1480838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fade">
                                      <p:cBhvr>
                                        <p:cTn id="12" dur="20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CN" altLang="en-US" dirty="0">
                <a:solidFill>
                  <a:schemeClr val="bg1"/>
                </a:solidFill>
                <a:effectLst>
                  <a:glow rad="241300">
                    <a:schemeClr val="tx1"/>
                  </a:glow>
                </a:effectLst>
                <a:latin typeface="Arial" charset="0"/>
              </a:rPr>
              <a:t>受书人</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rgbClr val="FFFFFF"/>
                </a:solidFill>
                <a:effectLst>
                  <a:glow rad="241300">
                    <a:srgbClr val="000000"/>
                  </a:glow>
                </a:effectLst>
                <a:cs typeface="Arial" charset="0"/>
              </a:rPr>
              <a:t>腓利门是</a:t>
            </a:r>
          </a:p>
          <a:p>
            <a:pPr eaLnBrk="1" hangingPunct="1">
              <a:defRPr/>
            </a:pPr>
            <a:r>
              <a:rPr lang="zh-CN" altLang="en-US" sz="4000" b="1" dirty="0">
                <a:solidFill>
                  <a:srgbClr val="FFFFFF"/>
                </a:solidFill>
                <a:effectLst>
                  <a:glow rad="241300">
                    <a:srgbClr val="000000"/>
                  </a:glow>
                </a:effectLst>
                <a:cs typeface="Arial" charset="0"/>
              </a:rPr>
              <a:t>歌罗西城</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的富有</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基督徒</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1613183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altLang="zh-CN" dirty="0">
                <a:solidFill>
                  <a:schemeClr val="tx1"/>
                </a:solidFill>
                <a:latin typeface="Arial" charset="0"/>
              </a:rPr>
              <a:t>. </a:t>
            </a:r>
            <a:r>
              <a:rPr lang="zh-CN" altLang="en-US" dirty="0">
                <a:solidFill>
                  <a:schemeClr val="tx1"/>
                </a:solidFill>
                <a:latin typeface="Arial" charset="0"/>
              </a:rPr>
              <a:t>受书人 </a:t>
            </a:r>
            <a:r>
              <a:rPr lang="en-US" altLang="zh-CN" dirty="0">
                <a:solidFill>
                  <a:schemeClr val="tx1"/>
                </a:solidFill>
                <a:latin typeface="Arial" charset="0"/>
              </a:rPr>
              <a:t>.</a:t>
            </a:r>
            <a:endParaRPr lang="en-US" dirty="0">
              <a:solidFill>
                <a:schemeClr val="tx1"/>
              </a:solidFill>
              <a:latin typeface="Arial" charset="0"/>
            </a:endParaRPr>
          </a:p>
        </p:txBody>
      </p:sp>
      <p:sp>
        <p:nvSpPr>
          <p:cNvPr id="142339" name="Text Box 4"/>
          <p:cNvSpPr txBox="1">
            <a:spLocks noChangeArrowheads="1"/>
          </p:cNvSpPr>
          <p:nvPr/>
        </p:nvSpPr>
        <p:spPr bwMode="auto">
          <a:xfrm>
            <a:off x="228600" y="1082154"/>
            <a:ext cx="535151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u="sng" dirty="0">
                <a:solidFill>
                  <a:srgbClr val="000000"/>
                </a:solidFill>
                <a:cs typeface="Arial" charset="0"/>
              </a:rPr>
              <a:t>主要受书人 </a:t>
            </a:r>
            <a:r>
              <a:rPr lang="en-US" altLang="zh-CN" sz="2800" b="1" u="sng" dirty="0">
                <a:solidFill>
                  <a:srgbClr val="000000"/>
                </a:solidFill>
                <a:cs typeface="Arial" charset="0"/>
              </a:rPr>
              <a:t>: </a:t>
            </a:r>
            <a:r>
              <a:rPr lang="zh-CN" altLang="en-US" sz="2800" b="1" u="sng" dirty="0">
                <a:solidFill>
                  <a:srgbClr val="000000"/>
                </a:solidFill>
                <a:cs typeface="Arial" charset="0"/>
              </a:rPr>
              <a:t>腓利门</a:t>
            </a:r>
          </a:p>
          <a:p>
            <a:pPr eaLnBrk="1" hangingPunct="1"/>
            <a:r>
              <a:rPr lang="zh-CN" altLang="en-US" sz="2000" b="1" dirty="0">
                <a:solidFill>
                  <a:srgbClr val="000000"/>
                </a:solidFill>
                <a:cs typeface="Arial" charset="0"/>
              </a:rPr>
              <a:t>歌罗西城的富有基督徒 </a:t>
            </a:r>
          </a:p>
          <a:p>
            <a:pPr eaLnBrk="1" hangingPunct="1"/>
            <a:endParaRPr lang="en-US" altLang="zh-CN"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1</a:t>
            </a:r>
            <a:r>
              <a:rPr lang="zh-CN" altLang="en-US" b="1" dirty="0">
                <a:solidFill>
                  <a:srgbClr val="000000"/>
                </a:solidFill>
                <a:cs typeface="Arial" charset="0"/>
              </a:rPr>
              <a:t>下节 </a:t>
            </a:r>
            <a:r>
              <a:rPr lang="en-US" altLang="zh-CN" b="1" dirty="0">
                <a:solidFill>
                  <a:srgbClr val="000000"/>
                </a:solidFill>
                <a:cs typeface="Arial" charset="0"/>
              </a:rPr>
              <a:t>– </a:t>
            </a:r>
            <a:r>
              <a:rPr lang="zh-CN" altLang="en-US" b="1" dirty="0">
                <a:solidFill>
                  <a:srgbClr val="000000"/>
                </a:solidFill>
                <a:cs typeface="Arial" charset="0"/>
              </a:rPr>
              <a:t>给</a:t>
            </a:r>
            <a:r>
              <a:rPr lang="zh-CN" altLang="en-US" b="1" dirty="0">
                <a:solidFill>
                  <a:srgbClr val="0000FF"/>
                </a:solidFill>
                <a:cs typeface="Arial" charset="0"/>
              </a:rPr>
              <a:t>我们所爱的，又一同作工</a:t>
            </a:r>
            <a:r>
              <a:rPr lang="zh-CN" altLang="en-US" b="1" dirty="0">
                <a:solidFill>
                  <a:srgbClr val="000000"/>
                </a:solidFill>
                <a:cs typeface="Arial" charset="0"/>
              </a:rPr>
              <a:t>的腓利门</a:t>
            </a:r>
            <a:endParaRPr lang="en-US" altLang="zh-CN" b="1" dirty="0">
              <a:solidFill>
                <a:srgbClr val="000000"/>
              </a:solidFill>
              <a:cs typeface="Arial" charset="0"/>
            </a:endParaRPr>
          </a:p>
          <a:p>
            <a:pPr eaLnBrk="1" hangingPunct="1"/>
            <a:endParaRPr lang="en-US" altLang="zh-CN" sz="2800" b="1" dirty="0">
              <a:solidFill>
                <a:srgbClr val="000000"/>
              </a:solidFill>
              <a:cs typeface="Arial" charset="0"/>
            </a:endParaRPr>
          </a:p>
          <a:p>
            <a:pPr eaLnBrk="1" hangingPunct="1"/>
            <a:r>
              <a:rPr lang="zh-CN" altLang="en-US" sz="2800" b="1" u="sng" dirty="0">
                <a:solidFill>
                  <a:srgbClr val="000000"/>
                </a:solidFill>
                <a:cs typeface="Arial" charset="0"/>
              </a:rPr>
              <a:t>其他 </a:t>
            </a:r>
            <a:r>
              <a:rPr lang="en-US" altLang="zh-CN" sz="2800" b="1" u="sng" dirty="0">
                <a:solidFill>
                  <a:srgbClr val="000000"/>
                </a:solidFill>
                <a:cs typeface="Arial" charset="0"/>
              </a:rPr>
              <a:t>: </a:t>
            </a:r>
            <a:r>
              <a:rPr lang="zh-CN" altLang="en-US" sz="2800" b="1" u="sng" dirty="0">
                <a:solidFill>
                  <a:srgbClr val="000000"/>
                </a:solidFill>
                <a:cs typeface="Arial" charset="0"/>
              </a:rPr>
              <a:t>教会会友</a:t>
            </a:r>
          </a:p>
          <a:p>
            <a:pPr eaLnBrk="1" hangingPunct="1"/>
            <a:endParaRPr lang="en-US" altLang="zh-CN" sz="2800"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2</a:t>
            </a:r>
            <a:r>
              <a:rPr lang="zh-CN" altLang="en-US" b="1" dirty="0">
                <a:solidFill>
                  <a:srgbClr val="000000"/>
                </a:solidFill>
                <a:cs typeface="Arial" charset="0"/>
              </a:rPr>
              <a:t>节 </a:t>
            </a:r>
            <a:r>
              <a:rPr lang="en-US" altLang="zh-CN" b="1" dirty="0">
                <a:solidFill>
                  <a:srgbClr val="000000"/>
                </a:solidFill>
                <a:cs typeface="Arial" charset="0"/>
              </a:rPr>
              <a:t>– </a:t>
            </a:r>
            <a:r>
              <a:rPr lang="zh-CN" altLang="en-US" b="1" dirty="0">
                <a:solidFill>
                  <a:srgbClr val="000000"/>
                </a:solidFill>
                <a:cs typeface="Arial" charset="0"/>
              </a:rPr>
              <a:t>给亚腓亚</a:t>
            </a:r>
            <a:r>
              <a:rPr lang="zh-CN" altLang="en-US" b="1" dirty="0">
                <a:solidFill>
                  <a:srgbClr val="0000FF"/>
                </a:solidFill>
                <a:cs typeface="Arial" charset="0"/>
              </a:rPr>
              <a:t>姐妹</a:t>
            </a:r>
            <a:r>
              <a:rPr lang="zh-CN" altLang="en-US" b="1" dirty="0">
                <a:solidFill>
                  <a:srgbClr val="000000"/>
                </a:solidFill>
                <a:cs typeface="Arial" charset="0"/>
              </a:rPr>
              <a:t>，并我们的</a:t>
            </a:r>
            <a:r>
              <a:rPr lang="zh-CN" altLang="en-US" b="1" dirty="0">
                <a:solidFill>
                  <a:srgbClr val="0000FF"/>
                </a:solidFill>
                <a:cs typeface="Arial" charset="0"/>
              </a:rPr>
              <a:t>战友</a:t>
            </a:r>
            <a:r>
              <a:rPr lang="zh-CN" altLang="en-US" b="1" dirty="0">
                <a:solidFill>
                  <a:srgbClr val="000000"/>
                </a:solidFill>
                <a:cs typeface="Arial" charset="0"/>
              </a:rPr>
              <a:t>亚基布，以及在</a:t>
            </a:r>
            <a:r>
              <a:rPr lang="zh-CN" altLang="en-US" b="1" dirty="0">
                <a:solidFill>
                  <a:srgbClr val="0000FF"/>
                </a:solidFill>
                <a:cs typeface="Arial" charset="0"/>
              </a:rPr>
              <a:t>你家里的教会</a:t>
            </a:r>
            <a:r>
              <a:rPr lang="zh-CN" altLang="en-US" b="1" dirty="0">
                <a:solidFill>
                  <a:srgbClr val="000000"/>
                </a:solidFill>
                <a:cs typeface="Arial" charset="0"/>
              </a:rPr>
              <a:t>。</a:t>
            </a:r>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1454477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686228874"/>
      </p:ext>
    </p:extLst>
  </p:cSld>
  <p:clrMapOvr>
    <a:overrideClrMapping bg1="lt1" tx1="dk1" bg2="lt2" tx2="dk2" accent1="accent1" accent2="accent2" accent3="accent3" accent4="accent4" accent5="accent5" accent6="accent6" hlink="hlink" folHlink="folHlink"/>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56055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solidFill>
                  <a:srgbClr val="FFFF00"/>
                </a:solidFill>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614634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腓利门的契约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家庭教会的概念很大，保罗很可能写了所有者</a:t>
            </a:r>
            <a:r>
              <a:rPr lang="zh-TW" altLang="en-US" sz="2800" b="1" dirty="0">
                <a:effectLst>
                  <a:glow rad="101600">
                    <a:schemeClr val="tx1">
                      <a:alpha val="99000"/>
                    </a:schemeClr>
                  </a:glow>
                </a:effectLst>
              </a:rPr>
              <a:t>腓利门</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，房子亚腓亚姊妹的女主人和他们的儿子，关键长老亚基布（</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1-2</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1064442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TW" altLang="en-US" dirty="0">
                <a:solidFill>
                  <a:schemeClr val="bg1"/>
                </a:solidFill>
                <a:effectLst>
                  <a:glow rad="241300">
                    <a:schemeClr val="tx1"/>
                  </a:glow>
                </a:effectLst>
                <a:latin typeface="Arial" charset="0"/>
              </a:rPr>
              <a:t>场合</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4000" b="1" dirty="0">
                <a:solidFill>
                  <a:srgbClr val="FFFFFF"/>
                </a:solidFill>
                <a:effectLst>
                  <a:glow rad="241300">
                    <a:srgbClr val="000000"/>
                  </a:glow>
                </a:effectLst>
                <a:cs typeface="Arial" charset="0"/>
              </a:rPr>
              <a:t>腓利门拥有一个名叫欧尼西慕</a:t>
            </a:r>
            <a:endParaRPr lang="en-US" sz="4000" b="1" dirty="0">
              <a:solidFill>
                <a:srgbClr val="FFFFFF"/>
              </a:solidFill>
              <a:effectLst>
                <a:glow rad="241300">
                  <a:srgbClr val="000000"/>
                </a:glow>
              </a:effectLst>
              <a:cs typeface="Arial" charset="0"/>
            </a:endParaRPr>
          </a:p>
          <a:p>
            <a:pPr eaLnBrk="1" hangingPunct="1">
              <a:defRPr/>
            </a:pPr>
            <a:r>
              <a:rPr lang="zh-TW" altLang="en-US" sz="4000" b="1" dirty="0">
                <a:solidFill>
                  <a:srgbClr val="FFFFFF"/>
                </a:solidFill>
                <a:effectLst>
                  <a:glow rad="241300">
                    <a:srgbClr val="000000"/>
                  </a:glow>
                </a:effectLst>
                <a:cs typeface="Arial" charset="0"/>
              </a:rPr>
              <a:t>的奴隶</a:t>
            </a:r>
            <a:r>
              <a:rPr lang="en-GB" altLang="zh-TW" sz="4000" b="1" dirty="0">
                <a:solidFill>
                  <a:srgbClr val="FFFFFF"/>
                </a:solidFill>
                <a:effectLst>
                  <a:glow rad="241300">
                    <a:srgbClr val="000000"/>
                  </a:glow>
                </a:effectLst>
                <a:cs typeface="Arial" charset="0"/>
              </a:rPr>
              <a:t>. </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090208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17494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02677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腓利门</a:t>
            </a:r>
            <a:r>
              <a:rPr lang="en-US" sz="8800" b="1" dirty="0">
                <a:effectLst>
                  <a:glow rad="127000">
                    <a:schemeClr val="tx1"/>
                  </a:glow>
                </a:effectLst>
                <a:latin typeface="Arial" charset="0"/>
                <a:ea typeface="ＭＳ Ｐゴシック" charset="0"/>
                <a:cs typeface="ＭＳ Ｐゴシック" charset="0"/>
              </a:rPr>
              <a:t> 8-21</a:t>
            </a:r>
          </a:p>
        </p:txBody>
      </p:sp>
    </p:spTree>
    <p:extLst>
      <p:ext uri="{BB962C8B-B14F-4D97-AF65-F5344CB8AC3E}">
        <p14:creationId xmlns:p14="http://schemas.microsoft.com/office/powerpoint/2010/main" val="104533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51365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294661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zh-TW" altLang="en-US" b="1" dirty="0">
                <a:solidFill>
                  <a:schemeClr val="tx2"/>
                </a:solidFill>
                <a:effectLst>
                  <a:glow rad="127000">
                    <a:schemeClr val="bg1"/>
                  </a:glow>
                </a:effectLst>
                <a:latin typeface="Arial" charset="0"/>
                <a:ea typeface="ＭＳ Ｐゴシック" charset="0"/>
                <a:cs typeface="ＭＳ Ｐゴシック" charset="0"/>
              </a:rPr>
              <a:t>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逃跑了</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1690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zh-TW" altLang="en-US" sz="4000" b="1" dirty="0">
                <a:solidFill>
                  <a:srgbClr val="FFFFFF"/>
                </a:solidFill>
                <a:effectLst>
                  <a:outerShdw blurRad="38100" dist="38100" dir="2700000" algn="tl">
                    <a:srgbClr val="000000">
                      <a:alpha val="43137"/>
                    </a:srgbClr>
                  </a:outerShdw>
                </a:effectLst>
              </a:rPr>
              <a:t>欧尼西慕斯对腓利门做了不公正和被盗</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8085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effectLst>
                  <a:outerShdw blurRad="38100" dist="38100" dir="2700000" algn="tl">
                    <a:srgbClr val="000000"/>
                  </a:outerShdw>
                </a:effectLst>
              </a:rPr>
              <a:t>罗马帝国的奴隶制</a:t>
            </a:r>
            <a:endParaRPr lang="en-US" altLang="en-US" sz="4000" b="1" dirty="0">
              <a:solidFill>
                <a:srgbClr val="FFFFFF"/>
              </a:solidFill>
              <a:effectLst>
                <a:outerShdw blurRad="38100" dist="38100" dir="2700000" algn="tl">
                  <a:srgbClr val="000000"/>
                </a:outerShdw>
              </a:effectLst>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1" name="Rectangle 11"/>
          <p:cNvSpPr>
            <a:spLocks noChangeArrowheads="1"/>
          </p:cNvSpPr>
          <p:nvPr/>
        </p:nvSpPr>
        <p:spPr bwMode="auto">
          <a:xfrm>
            <a:off x="3429000" y="1143000"/>
            <a:ext cx="2209800" cy="52578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Garamond" pitchFamily="18"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zh-TW" altLang="en-US" sz="5400">
                <a:ea typeface="新細明體" charset="0"/>
                <a:cs typeface="新細明體" charset="0"/>
              </a:rPr>
              <a:t>社会阶层</a:t>
            </a:r>
          </a:p>
        </p:txBody>
      </p:sp>
      <p:sp>
        <p:nvSpPr>
          <p:cNvPr id="46083" name="Rectangle 3"/>
          <p:cNvSpPr>
            <a:spLocks noGrp="1" noChangeArrowheads="1"/>
          </p:cNvSpPr>
          <p:nvPr>
            <p:ph type="body" idx="1"/>
          </p:nvPr>
        </p:nvSpPr>
        <p:spPr>
          <a:xfrm>
            <a:off x="3276600" y="1905000"/>
            <a:ext cx="5562600" cy="609600"/>
          </a:xfrm>
        </p:spPr>
        <p:txBody>
          <a:bodyPr/>
          <a:lstStyle/>
          <a:p>
            <a:pPr eaLnBrk="1" hangingPunct="1">
              <a:lnSpc>
                <a:spcPct val="90000"/>
              </a:lnSpc>
            </a:pPr>
            <a:r>
              <a:rPr lang="zh-CN" altLang="en-US" sz="2800" b="1">
                <a:ea typeface="SimSun" pitchFamily="2" charset="-122"/>
              </a:rPr>
              <a:t>骑术 </a:t>
            </a:r>
            <a:r>
              <a:rPr lang="en-US" altLang="zh-CN" sz="2800" b="1">
                <a:ea typeface="SimSun" pitchFamily="2" charset="-122"/>
              </a:rPr>
              <a:t>(</a:t>
            </a:r>
            <a:r>
              <a:rPr lang="zh-CN" altLang="en-US" sz="2800" b="1">
                <a:ea typeface="SimSun" pitchFamily="2" charset="-122"/>
              </a:rPr>
              <a:t>贵族</a:t>
            </a:r>
            <a:r>
              <a:rPr lang="en-US" altLang="zh-CN" sz="2800" b="1">
                <a:ea typeface="SimSun" pitchFamily="2" charset="-122"/>
              </a:rPr>
              <a:t>)</a:t>
            </a:r>
            <a:endParaRPr lang="en-US" altLang="zh-TW" sz="2800" b="1">
              <a:ea typeface="新細明體" charset="-120"/>
            </a:endParaRPr>
          </a:p>
        </p:txBody>
      </p:sp>
      <p:sp>
        <p:nvSpPr>
          <p:cNvPr id="46084" name="Rectangle 4"/>
          <p:cNvSpPr>
            <a:spLocks noChangeArrowheads="1"/>
          </p:cNvSpPr>
          <p:nvPr/>
        </p:nvSpPr>
        <p:spPr bwMode="auto">
          <a:xfrm>
            <a:off x="3276600" y="3073400"/>
            <a:ext cx="5562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FFFF"/>
                </a:solidFill>
                <a:effectLst>
                  <a:outerShdw blurRad="38100" dist="38100" dir="2700000" algn="tl">
                    <a:srgbClr val="000000"/>
                  </a:outerShdw>
                </a:effectLst>
                <a:latin typeface="Garamond" charset="0"/>
                <a:ea typeface="新細明體" charset="0"/>
                <a:cs typeface="新細明體" charset="0"/>
              </a:rPr>
              <a:t>中产阶层</a:t>
            </a:r>
          </a:p>
        </p:txBody>
      </p:sp>
      <p:sp>
        <p:nvSpPr>
          <p:cNvPr id="46085" name="Rectangle 5"/>
          <p:cNvSpPr>
            <a:spLocks noChangeArrowheads="1"/>
          </p:cNvSpPr>
          <p:nvPr/>
        </p:nvSpPr>
        <p:spPr bwMode="auto">
          <a:xfrm>
            <a:off x="3276600" y="4241800"/>
            <a:ext cx="5562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Clr>
                <a:srgbClr val="FFCC00"/>
              </a:buClr>
              <a:buSzPct val="70000"/>
              <a:buFont typeface="Wingdings" pitchFamily="2" charset="2"/>
              <a:buChar char="n"/>
            </a:pPr>
            <a:r>
              <a:rPr lang="zh-TW" altLang="en-US" sz="2800" b="1">
                <a:solidFill>
                  <a:srgbClr val="FFFFFF"/>
                </a:solidFill>
                <a:effectLst>
                  <a:outerShdw blurRad="38100" dist="38100" dir="2700000" algn="tl">
                    <a:srgbClr val="000000"/>
                  </a:outerShdw>
                </a:effectLst>
                <a:latin typeface="Garamond" pitchFamily="18" charset="0"/>
                <a:ea typeface="新細明體" charset="-120"/>
              </a:rPr>
              <a:t>平民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r>
              <a:rPr lang="zh-TW" altLang="en-US" sz="2800" b="1">
                <a:solidFill>
                  <a:srgbClr val="FFFFFF"/>
                </a:solidFill>
                <a:effectLst>
                  <a:outerShdw blurRad="38100" dist="38100" dir="2700000" algn="tl">
                    <a:srgbClr val="000000"/>
                  </a:outerShdw>
                </a:effectLst>
                <a:latin typeface="Garamond" pitchFamily="18" charset="0"/>
                <a:ea typeface="新細明體" charset="-120"/>
              </a:rPr>
              <a:t>自由民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p>
        </p:txBody>
      </p:sp>
      <p:sp>
        <p:nvSpPr>
          <p:cNvPr id="46086" name="Rectangle 6"/>
          <p:cNvSpPr>
            <a:spLocks noChangeArrowheads="1"/>
          </p:cNvSpPr>
          <p:nvPr/>
        </p:nvSpPr>
        <p:spPr bwMode="auto">
          <a:xfrm>
            <a:off x="3276600" y="5373688"/>
            <a:ext cx="5634038"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CC00"/>
                </a:solidFill>
                <a:effectLst>
                  <a:outerShdw blurRad="38100" dist="38100" dir="2700000" algn="tl">
                    <a:srgbClr val="000000"/>
                  </a:outerShdw>
                </a:effectLst>
                <a:latin typeface="Garamond" charset="0"/>
                <a:ea typeface="新細明體" charset="0"/>
                <a:cs typeface="新細明體" charset="0"/>
              </a:rPr>
              <a:t>   奴    隶</a:t>
            </a:r>
          </a:p>
        </p:txBody>
      </p:sp>
      <p:sp>
        <p:nvSpPr>
          <p:cNvPr id="46087" name="AutoShape 7"/>
          <p:cNvSpPr>
            <a:spLocks noChangeArrowheads="1"/>
          </p:cNvSpPr>
          <p:nvPr/>
        </p:nvSpPr>
        <p:spPr bwMode="auto">
          <a:xfrm rot="5400000">
            <a:off x="4191000" y="25146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8" name="AutoShape 8"/>
          <p:cNvSpPr>
            <a:spLocks noChangeArrowheads="1"/>
          </p:cNvSpPr>
          <p:nvPr/>
        </p:nvSpPr>
        <p:spPr bwMode="auto">
          <a:xfrm rot="5400000">
            <a:off x="4191000" y="36957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9" name="AutoShape 9"/>
          <p:cNvSpPr>
            <a:spLocks noChangeArrowheads="1"/>
          </p:cNvSpPr>
          <p:nvPr/>
        </p:nvSpPr>
        <p:spPr bwMode="auto">
          <a:xfrm rot="5400000">
            <a:off x="4191000" y="48768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93" name="Text Box 13"/>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TW" b="1">
                <a:solidFill>
                  <a:srgbClr val="FFFFFF"/>
                </a:solidFill>
                <a:latin typeface="Arial" charset="0"/>
                <a:ea typeface="新細明體" charset="0"/>
                <a:cs typeface="新細明體" charset="0"/>
              </a:rPr>
              <a:t>98</a:t>
            </a:r>
          </a:p>
        </p:txBody>
      </p:sp>
    </p:spTree>
    <p:extLst>
      <p:ext uri="{BB962C8B-B14F-4D97-AF65-F5344CB8AC3E}">
        <p14:creationId xmlns:p14="http://schemas.microsoft.com/office/powerpoint/2010/main" val="26902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保罗在向保罗申请欧尼西慕的债务时暗示耶稣的赎罪死亡：“如果他做了任何错误或欠你任何东西，就把它指控给我”（</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17-18</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876747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86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39825"/>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rPr>
              <a:t>罗马帝国的奴隶制</a:t>
            </a:r>
            <a:endParaRPr lang="en-US" altLang="en-US" sz="4000" b="1" dirty="0">
              <a:solidFill>
                <a:srgbClr val="FFFFFF"/>
              </a:solidFill>
            </a:endParaRPr>
          </a:p>
        </p:txBody>
      </p:sp>
      <p:sp>
        <p:nvSpPr>
          <p:cNvPr id="4" name="Title 1"/>
          <p:cNvSpPr txBox="1">
            <a:spLocks/>
          </p:cNvSpPr>
          <p:nvPr/>
        </p:nvSpPr>
        <p:spPr bwMode="auto">
          <a:xfrm>
            <a:off x="251520" y="2133600"/>
            <a:ext cx="8136904"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zh-TW" altLang="en-US" sz="3600" b="1" dirty="0">
                <a:solidFill>
                  <a:srgbClr val="FFFFFF"/>
                </a:solidFill>
                <a:effectLst>
                  <a:glow rad="203200">
                    <a:srgbClr val="000000"/>
                  </a:glow>
                </a:effectLst>
              </a:rPr>
              <a:t>“奴隶绝对是他主人的处置</a:t>
            </a:r>
            <a:r>
              <a:rPr lang="en-US" altLang="zh-TW" sz="3600" b="1" dirty="0">
                <a:solidFill>
                  <a:srgbClr val="FFFFFF"/>
                </a:solidFill>
                <a:effectLst>
                  <a:glow rad="203200">
                    <a:srgbClr val="000000"/>
                  </a:glow>
                </a:effectLst>
              </a:rPr>
              <a:t>; </a:t>
            </a:r>
            <a:r>
              <a:rPr lang="zh-TW" altLang="en-US" sz="3600" b="1" dirty="0">
                <a:solidFill>
                  <a:srgbClr val="FFFFFF"/>
                </a:solidFill>
                <a:effectLst>
                  <a:glow rad="203200">
                    <a:srgbClr val="000000"/>
                  </a:glow>
                </a:effectLst>
              </a:rPr>
              <a:t>对于最小的罪行，他可能被鞭打，肢解，钉在十字架上，</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或</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被扔到野兽身上“</a:t>
            </a:r>
            <a:r>
              <a:rPr lang="en-US" sz="2400" b="1" dirty="0">
                <a:solidFill>
                  <a:srgbClr val="FFFFFF"/>
                </a:solidFill>
                <a:effectLst>
                  <a:glow rad="203200">
                    <a:srgbClr val="000000"/>
                  </a:glow>
                </a:effectLst>
              </a:rPr>
              <a:t>(J. B. Lightfoot, </a:t>
            </a:r>
            <a:br>
              <a:rPr lang="en-US" sz="2400" b="1" dirty="0">
                <a:solidFill>
                  <a:srgbClr val="FFFFFF"/>
                </a:solidFill>
                <a:effectLst>
                  <a:glow rad="203200">
                    <a:srgbClr val="000000"/>
                  </a:glow>
                </a:effectLst>
              </a:rPr>
            </a:br>
            <a:r>
              <a:rPr lang="en-US" sz="2400" b="1" i="1" dirty="0">
                <a:solidFill>
                  <a:srgbClr val="FFFFFF"/>
                </a:solidFill>
                <a:effectLst>
                  <a:glow rad="203200">
                    <a:srgbClr val="000000"/>
                  </a:glow>
                </a:effectLst>
              </a:rPr>
              <a:t>Saint Paul’s Epistles to the </a:t>
            </a:r>
            <a:br>
              <a:rPr lang="en-US" sz="2400" b="1" i="1" dirty="0">
                <a:solidFill>
                  <a:srgbClr val="FFFFFF"/>
                </a:solidFill>
                <a:effectLst>
                  <a:glow rad="203200">
                    <a:srgbClr val="000000"/>
                  </a:glow>
                </a:effectLst>
              </a:rPr>
            </a:br>
            <a:r>
              <a:rPr lang="en-US" sz="2400" b="1" i="1" dirty="0">
                <a:solidFill>
                  <a:srgbClr val="FFFFFF"/>
                </a:solidFill>
                <a:effectLst>
                  <a:glow rad="203200">
                    <a:srgbClr val="000000"/>
                  </a:glow>
                </a:effectLst>
              </a:rPr>
              <a:t>Colossians and to Philemon</a:t>
            </a:r>
            <a:r>
              <a:rPr lang="en-US" sz="2400" b="1" dirty="0">
                <a:solidFill>
                  <a:srgbClr val="FFFFFF"/>
                </a:solidFill>
                <a:effectLst>
                  <a:glow rad="203200">
                    <a:srgbClr val="000000"/>
                  </a:glow>
                </a:effectLst>
              </a:rPr>
              <a:t>, 321) </a:t>
            </a:r>
          </a:p>
        </p:txBody>
      </p:sp>
      <p:sp>
        <p:nvSpPr>
          <p:cNvPr id="198661"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spTree>
    <p:extLst>
      <p:ext uri="{BB962C8B-B14F-4D97-AF65-F5344CB8AC3E}">
        <p14:creationId xmlns:p14="http://schemas.microsoft.com/office/powerpoint/2010/main" val="2187666141"/>
      </p:ext>
    </p:extLst>
  </p:cSld>
  <p:clrMapOvr>
    <a:overrideClrMapping bg1="dk2" tx1="lt1" bg2="dk1" tx2="lt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zh-CN" altLang="en-US" sz="4000" dirty="0">
                <a:ea typeface="SimSun" charset="0"/>
                <a:cs typeface="SimSun" charset="0"/>
              </a:rPr>
              <a:t>人口分类</a:t>
            </a:r>
            <a:endParaRPr lang="en-US" sz="4000" dirty="0">
              <a:latin typeface="Arial" charset="0"/>
            </a:endParaRP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813763016"/>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12" charset="0"/>
              <a:ea typeface="ＭＳ Ｐゴシック"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lvl="0" eaLnBrk="1" hangingPunct="1">
              <a:defRPr/>
            </a:pPr>
            <a:r>
              <a:rPr lang="ko-KR" altLang="en-US" sz="2400" kern="0" dirty="0" err="1">
                <a:solidFill>
                  <a:srgbClr val="000514"/>
                </a:solidFill>
                <a:effectLst/>
                <a:latin typeface="Arial" charset="0"/>
              </a:rPr>
              <a:t>奴隸</a:t>
            </a:r>
            <a:endParaRPr kumimoji="0" lang="en-US" sz="2400" b="1" i="0" u="none" strike="noStrike" kern="0" cap="none" spc="0" normalizeH="0" baseline="0" noProof="0" dirty="0">
              <a:ln>
                <a:noFill/>
              </a:ln>
              <a:solidFill>
                <a:srgbClr val="000514"/>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04234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Shack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p:nvPr>
        </p:nvSpPr>
        <p:spPr>
          <a:xfrm>
            <a:off x="601663" y="44450"/>
            <a:ext cx="7426325" cy="850900"/>
          </a:xfrm>
        </p:spPr>
        <p:txBody>
          <a:bodyPr/>
          <a:lstStyle/>
          <a:p>
            <a:pPr eaLnBrk="1" hangingPunct="1"/>
            <a:r>
              <a:rPr lang="en-US" altLang="en-US" dirty="0">
                <a:solidFill>
                  <a:schemeClr val="bg1"/>
                </a:solidFill>
                <a:latin typeface="Arial" pitchFamily="34" charset="0"/>
              </a:rPr>
              <a:t>. </a:t>
            </a:r>
            <a:r>
              <a:rPr lang="zh-TW" altLang="en-US" dirty="0">
                <a:solidFill>
                  <a:schemeClr val="bg1"/>
                </a:solidFill>
                <a:latin typeface="Arial" pitchFamily="34" charset="0"/>
              </a:rPr>
              <a:t>场合</a:t>
            </a:r>
            <a:r>
              <a:rPr lang="en-US" altLang="en-US" dirty="0">
                <a:solidFill>
                  <a:schemeClr val="bg1"/>
                </a:solidFill>
                <a:latin typeface="Arial" pitchFamily="34" charset="0"/>
              </a:rPr>
              <a:t>.</a:t>
            </a:r>
          </a:p>
        </p:txBody>
      </p:sp>
      <p:sp>
        <p:nvSpPr>
          <p:cNvPr id="184323"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TW" altLang="en-US" sz="3200" b="1" dirty="0">
                <a:solidFill>
                  <a:srgbClr val="FFFFFF"/>
                </a:solidFill>
              </a:rPr>
              <a:t>欧尼西慕斯前往罗马，在那里保罗将这个逃亡的奴隶带到基督面前</a:t>
            </a:r>
            <a:endParaRPr lang="en-US" altLang="en-US" sz="3200" b="1" dirty="0">
              <a:solidFill>
                <a:srgbClr val="FFFFFF"/>
              </a:solidFill>
            </a:endParaRPr>
          </a:p>
        </p:txBody>
      </p:sp>
      <p:sp>
        <p:nvSpPr>
          <p:cNvPr id="184324"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pic>
        <p:nvPicPr>
          <p:cNvPr id="1843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938462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rev_inro_Wax_Sealed_Envelope_cn_b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6600">
                <a:solidFill>
                  <a:srgbClr val="FFFFFF"/>
                </a:solidFill>
                <a:latin typeface="Times New Roman" pitchFamily="18" charset="0"/>
                <a:cs typeface="Times New Roman" pitchFamily="18" charset="0"/>
              </a:rPr>
              <a:t>P</a:t>
            </a:r>
          </a:p>
        </p:txBody>
      </p:sp>
      <p:sp>
        <p:nvSpPr>
          <p:cNvPr id="185347"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TW" altLang="en-US" sz="11500" b="1" dirty="0">
                <a:solidFill>
                  <a:srgbClr val="000000"/>
                </a:solidFill>
                <a:latin typeface="Times New Roman" pitchFamily="18" charset="0"/>
                <a:cs typeface="Times New Roman" pitchFamily="18" charset="0"/>
              </a:rPr>
              <a:t>腓利门</a:t>
            </a:r>
            <a:endParaRPr lang="en-US" altLang="en-US" sz="11500" b="1" dirty="0">
              <a:solidFill>
                <a:srgbClr val="000000"/>
              </a:solidFill>
              <a:latin typeface="Verdana" pitchFamily="34" charset="0"/>
            </a:endParaRPr>
          </a:p>
        </p:txBody>
      </p:sp>
      <p:sp>
        <p:nvSpPr>
          <p:cNvPr id="120834" name="Rectangle 3"/>
          <p:cNvSpPr>
            <a:spLocks noGrp="1" noChangeArrowheads="1"/>
          </p:cNvSpPr>
          <p:nvPr>
            <p:ph type="title"/>
          </p:nvPr>
        </p:nvSpPr>
        <p:spPr>
          <a:xfrm>
            <a:off x="601663" y="44450"/>
            <a:ext cx="7426325" cy="850900"/>
          </a:xfrm>
          <a:extLst>
            <a:ext uri="{FAA26D3D-D897-4be2-8F04-BA451C77F1D7}">
              <ma14:placeholderFlag xmlns:ma14="http://schemas.microsoft.com/office/mac/drawingml/2011/main" xmlns="" val="1"/>
            </a:ext>
          </a:extLst>
        </p:spPr>
        <p:txBody>
          <a:bodyPr/>
          <a:lstStyle/>
          <a:p>
            <a:pPr eaLnBrk="1" hangingPunct="1">
              <a:defRPr/>
            </a:pPr>
            <a:r>
              <a:rPr lang="en-US" dirty="0">
                <a:solidFill>
                  <a:schemeClr val="bg1"/>
                </a:solidFill>
                <a:effectLst>
                  <a:glow rad="177800">
                    <a:schemeClr val="tx1"/>
                  </a:glow>
                </a:effectLst>
                <a:latin typeface="Arial" charset="0"/>
                <a:ea typeface="ＭＳ Ｐゴシック" charset="0"/>
              </a:rPr>
              <a:t>.</a:t>
            </a:r>
            <a:r>
              <a:rPr lang="zh-TW" altLang="en-US" dirty="0">
                <a:solidFill>
                  <a:schemeClr val="bg1"/>
                </a:solidFill>
                <a:effectLst>
                  <a:glow rad="177800">
                    <a:schemeClr val="tx1"/>
                  </a:glow>
                </a:effectLst>
                <a:latin typeface="Arial" charset="0"/>
                <a:ea typeface="ＭＳ Ｐゴシック" charset="0"/>
              </a:rPr>
              <a:t>场合</a:t>
            </a:r>
            <a:r>
              <a:rPr lang="en-US" dirty="0">
                <a:solidFill>
                  <a:schemeClr val="bg1"/>
                </a:solidFill>
                <a:effectLst>
                  <a:glow rad="177800">
                    <a:schemeClr val="tx1"/>
                  </a:glow>
                </a:effectLst>
                <a:latin typeface="Arial" charset="0"/>
                <a:ea typeface="ＭＳ Ｐゴシック" charset="0"/>
              </a:rPr>
              <a:t>.</a:t>
            </a: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3200" b="1" dirty="0">
                <a:solidFill>
                  <a:srgbClr val="FFFFFF"/>
                </a:solidFill>
                <a:effectLst>
                  <a:glow rad="177800">
                    <a:srgbClr val="000000"/>
                  </a:glow>
                </a:effectLst>
                <a:cs typeface="Arial" charset="0"/>
              </a:rPr>
              <a:t>保罗说服欧尼西慕回到他的主人腓利门，甚至写下了欧尼西慕本人所带的信。</a:t>
            </a:r>
            <a:endParaRPr lang="en-US" sz="3200" b="1" dirty="0">
              <a:solidFill>
                <a:srgbClr val="FFFFFF"/>
              </a:solidFill>
              <a:effectLst>
                <a:glow rad="1778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788022677"/>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就是为我在囚禁时所生的儿子</a:t>
            </a:r>
            <a:r>
              <a:rPr lang="zh-CN" altLang="en-US" b="1" dirty="0">
                <a:solidFill>
                  <a:srgbClr val="FFFF00"/>
                </a:solidFill>
                <a:effectLst>
                  <a:glow rad="127000">
                    <a:schemeClr val="tx1"/>
                  </a:glow>
                </a:effectLst>
                <a:latin typeface="Arial" charset="0"/>
                <a:ea typeface="ＭＳ Ｐゴシック" charset="0"/>
                <a:cs typeface="ＭＳ Ｐゴシック" charset="0"/>
              </a:rPr>
              <a:t>欧尼西慕</a:t>
            </a:r>
            <a:r>
              <a:rPr lang="zh-CN" altLang="en-US" b="1" dirty="0">
                <a:effectLst>
                  <a:glow rad="127000">
                    <a:schemeClr val="tx1"/>
                  </a:glow>
                </a:effectLst>
                <a:latin typeface="Arial" charset="0"/>
                <a:ea typeface="ＭＳ Ｐゴシック" charset="0"/>
                <a:cs typeface="ＭＳ Ｐゴシック" charset="0"/>
              </a:rPr>
              <a:t>求你； </a:t>
            </a:r>
            <a:r>
              <a:rPr lang="en-US" altLang="zh-CN" b="1" baseline="30000" dirty="0">
                <a:effectLst>
                  <a:glow rad="127000">
                    <a:schemeClr val="tx1"/>
                  </a:glow>
                </a:effectLst>
                <a:latin typeface="Arial" charset="0"/>
                <a:ea typeface="ＭＳ Ｐゴシック" charset="0"/>
                <a:cs typeface="ＭＳ Ｐゴシック" charset="0"/>
              </a:rPr>
              <a:t>11</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他从前对你</a:t>
            </a:r>
            <a:r>
              <a:rPr lang="zh-CN" altLang="en-US" b="1" dirty="0">
                <a:solidFill>
                  <a:srgbClr val="FFFF00"/>
                </a:solidFill>
                <a:effectLst>
                  <a:glow rad="127000">
                    <a:schemeClr val="tx1"/>
                  </a:glow>
                </a:effectLst>
                <a:latin typeface="Arial" charset="0"/>
                <a:ea typeface="ＭＳ Ｐゴシック" charset="0"/>
                <a:cs typeface="ＭＳ Ｐゴシック" charset="0"/>
              </a:rPr>
              <a:t>没有甚么好处</a:t>
            </a:r>
            <a:r>
              <a:rPr lang="zh-CN" altLang="en-US" b="1" dirty="0">
                <a:effectLst>
                  <a:glow rad="127000">
                    <a:schemeClr val="tx1"/>
                  </a:glow>
                </a:effectLst>
                <a:latin typeface="Arial" charset="0"/>
                <a:ea typeface="ＭＳ Ｐゴシック" charset="0"/>
                <a:cs typeface="ＭＳ Ｐゴシック" charset="0"/>
              </a:rPr>
              <a:t>，但现在对你我都有好处。</a:t>
            </a:r>
            <a:endParaRPr lang="en-US"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7744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4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(vv. 10-12 </a:t>
            </a:r>
            <a:r>
              <a:rPr lang="en-US" sz="28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4801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4467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zh-TW" altLang="en-US" dirty="0">
                <a:solidFill>
                  <a:srgbClr val="FFFFFF"/>
                </a:solidFill>
                <a:latin typeface="Verdana" charset="0"/>
              </a:rPr>
              <a:t>。 团圆 。</a:t>
            </a:r>
            <a:endParaRPr lang="en-US"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人们想知道腓利门再次见到</a:t>
            </a:r>
            <a:r>
              <a:rPr lang="zh-TW" altLang="en-US" sz="2800" b="1" dirty="0">
                <a:solidFill>
                  <a:srgbClr val="FFFFFF"/>
                </a:solidFill>
                <a:effectLst>
                  <a:glow rad="177800">
                    <a:srgbClr val="000000"/>
                  </a:glow>
                </a:effectLst>
                <a:cs typeface="Arial" charset="0"/>
              </a:rPr>
              <a:t>欧尼西慕</a:t>
            </a:r>
            <a:r>
              <a:rPr lang="zh-TW" altLang="en-US" sz="2800" b="1" dirty="0">
                <a:solidFill>
                  <a:srgbClr val="FFFFFF"/>
                </a:solidFill>
                <a:latin typeface="Verdana" charset="0"/>
                <a:cs typeface="Arial" charset="0"/>
              </a:rPr>
              <a:t>时的想法</a:t>
            </a:r>
            <a:endParaRPr lang="en-US" sz="2800" b="1" dirty="0">
              <a:solidFill>
                <a:srgbClr val="FFFFFF"/>
              </a:solidFill>
              <a:latin typeface="Verdana" charset="0"/>
              <a:cs typeface="Arial" charset="0"/>
            </a:endParaRP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169208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05875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a:t>
            </a:r>
            <a:r>
              <a:rPr lang="ja-JP" altLang="en-US" dirty="0">
                <a:solidFill>
                  <a:schemeClr val="bg1"/>
                </a:solidFill>
                <a:latin typeface="Verdana" charset="0"/>
              </a:rPr>
              <a:t>悔改</a:t>
            </a:r>
            <a:r>
              <a:rPr lang="en-US" dirty="0">
                <a:solidFill>
                  <a:schemeClr val="bg1"/>
                </a:solidFill>
                <a:latin typeface="Verdana" charset="0"/>
              </a:rPr>
              <a:t>.</a:t>
            </a:r>
          </a:p>
        </p:txBody>
      </p:sp>
      <p:sp>
        <p:nvSpPr>
          <p:cNvPr id="152578" name="Text Box 3"/>
          <p:cNvSpPr txBox="1">
            <a:spLocks noChangeArrowheads="1"/>
          </p:cNvSpPr>
          <p:nvPr/>
        </p:nvSpPr>
        <p:spPr bwMode="auto">
          <a:xfrm>
            <a:off x="669925" y="1447800"/>
            <a:ext cx="79406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保罗试图说服腓利门原谅欧尼西慕</a:t>
            </a:r>
            <a:endParaRPr lang="en-US" sz="2800" b="1" dirty="0">
              <a:solidFill>
                <a:srgbClr val="FFFFFF"/>
              </a:solidFill>
              <a:latin typeface="Verdana" charset="0"/>
              <a:cs typeface="Arial"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zh-TW" altLang="en-US" sz="3200" b="1" dirty="0">
                <a:solidFill>
                  <a:srgbClr val="000000"/>
                </a:solidFill>
                <a:latin typeface="Garamond" charset="0"/>
                <a:ea typeface="ＭＳ Ｐゴシック" charset="0"/>
              </a:rPr>
              <a:t>对不起，</a:t>
            </a:r>
            <a:endParaRPr lang="en-GB" altLang="zh-TW" sz="3200" b="1" dirty="0">
              <a:solidFill>
                <a:srgbClr val="000000"/>
              </a:solidFill>
              <a:latin typeface="Garamond" charset="0"/>
              <a:ea typeface="ＭＳ Ｐゴシック" charset="0"/>
            </a:endParaRPr>
          </a:p>
          <a:p>
            <a:pPr algn="ctr" eaLnBrk="1" hangingPunct="1"/>
            <a:r>
              <a:rPr lang="zh-TW" altLang="en-US" sz="3200" b="1" dirty="0">
                <a:solidFill>
                  <a:srgbClr val="000000"/>
                </a:solidFill>
                <a:latin typeface="Garamond" charset="0"/>
                <a:ea typeface="ＭＳ Ｐゴシック" charset="0"/>
              </a:rPr>
              <a:t>师父</a:t>
            </a:r>
            <a:r>
              <a:rPr lang="en-US" altLang="zh-TW" sz="3200" b="1" dirty="0">
                <a:solidFill>
                  <a:srgbClr val="000000"/>
                </a:solidFill>
                <a:latin typeface="Garamond" charset="0"/>
                <a:ea typeface="ＭＳ Ｐゴシック" charset="0"/>
              </a:rPr>
              <a:t>......</a:t>
            </a:r>
            <a:endParaRPr lang="en-US" sz="3200" b="1" dirty="0">
              <a:solidFill>
                <a:srgbClr val="000000"/>
              </a:solidFill>
              <a:latin typeface="Arial" charset="0"/>
              <a:ea typeface="ＭＳ Ｐゴシック" charset="0"/>
            </a:endParaRP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370845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6390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腓利门的预言</a:t>
            </a:r>
            <a:br>
              <a:rPr lang="en-GB" altLang="zh-TW" sz="3600" b="1" dirty="0">
                <a:solidFill>
                  <a:schemeClr val="bg1"/>
                </a:solidFill>
                <a:effectLst>
                  <a:glow rad="101600">
                    <a:schemeClr val="tx1">
                      <a:alpha val="99000"/>
                    </a:schemeClr>
                  </a:glow>
                </a:effectLst>
                <a:latin typeface="Arial"/>
                <a:cs typeface="Arial"/>
              </a:rPr>
            </a:br>
            <a:r>
              <a:rPr lang="zh-TW" altLang="en-US" sz="3600" b="1" dirty="0">
                <a:solidFill>
                  <a:schemeClr val="bg1"/>
                </a:solidFill>
                <a:effectLst>
                  <a:glow rad="101600">
                    <a:schemeClr val="tx1">
                      <a:alpha val="99000"/>
                    </a:schemeClr>
                  </a:glow>
                </a:effectLst>
                <a:latin typeface="Arial"/>
                <a:cs typeface="Arial"/>
              </a:rPr>
              <a:t>（主，神）</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腓利门对主耶稣基督（</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5</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GB" altLang="zh-TW" sz="28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有信心，从中得到了恩典和平安（</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3</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36444784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901202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我深信你会听从，也知道你所作的必超过我所说的，因此才写信给你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002599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同时，还请你为我预备住的地方，因为我盼望借着你们的祷告，可以获得释放到你们那里去。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912875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为基督耶稣的缘故和我一同坐监的以巴弗， </a:t>
            </a:r>
            <a:r>
              <a:rPr lang="en-US" altLang="zh-CN" sz="4000" b="1" dirty="0">
                <a:effectLst>
                  <a:glow rad="127000">
                    <a:schemeClr val="tx1"/>
                  </a:glow>
                </a:effectLst>
                <a:latin typeface="Arial" charset="0"/>
                <a:ea typeface="ＭＳ Ｐゴシック" charset="0"/>
                <a:cs typeface="ＭＳ Ｐゴシック" charset="0"/>
              </a:rPr>
              <a:t>24 </a:t>
            </a:r>
            <a:r>
              <a:rPr lang="zh-CN" altLang="en-US" sz="4000" b="1" dirty="0">
                <a:effectLst>
                  <a:glow rad="127000">
                    <a:schemeClr val="tx1"/>
                  </a:glow>
                </a:effectLst>
                <a:latin typeface="Arial" charset="0"/>
                <a:ea typeface="ＭＳ Ｐゴシック" charset="0"/>
                <a:cs typeface="ＭＳ Ｐゴシック" charset="0"/>
              </a:rPr>
              <a:t>以及我的同工马可、亚里达古、底马、路加都问候你。</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(vv. 23-24 </a:t>
            </a:r>
            <a:r>
              <a:rPr lang="en-US" altLang="zh-CN" sz="3600" b="1" dirty="0">
                <a:effectLst>
                  <a:glow rad="127000">
                    <a:schemeClr val="tx1"/>
                  </a:glow>
                </a:effectLst>
                <a:latin typeface="Arial" charset="0"/>
                <a:ea typeface="ＭＳ Ｐゴシック" charset="0"/>
                <a:cs typeface="ＭＳ Ｐゴシック" charset="0"/>
              </a:rPr>
              <a:t>CNVS</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570994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愿主耶稣基督的恩惠常与你们同在。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0111583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altLang="zh-TW" sz="4800" b="1" dirty="0">
                <a:effectLst>
                  <a:glow rad="127000">
                    <a:schemeClr val="tx1"/>
                  </a:glow>
                </a:effectLst>
                <a:latin typeface="Arial" charset="0"/>
                <a:ea typeface="ＭＳ Ｐゴシック" charset="0"/>
                <a:cs typeface="ＭＳ Ｐゴシック" charset="0"/>
              </a:rPr>
              <a:t>III</a:t>
            </a:r>
            <a:r>
              <a:rPr lang="zh-TW" altLang="en-US" sz="4800" b="1" dirty="0">
                <a:effectLst>
                  <a:glow rad="127000">
                    <a:schemeClr val="tx1"/>
                  </a:glow>
                </a:effectLst>
                <a:latin typeface="Arial" charset="0"/>
                <a:ea typeface="ＭＳ Ｐゴシック" charset="0"/>
                <a:cs typeface="ＭＳ Ｐゴシック" charset="0"/>
              </a:rPr>
              <a:t>。 腓利门教导宽恕的四个原则。</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407436824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a:t>
            </a:r>
            <a:r>
              <a:rPr lang="zh-TW" altLang="en-US" sz="3600" b="1" dirty="0">
                <a:effectLst>
                  <a:glow rad="127000">
                    <a:schemeClr val="tx1"/>
                  </a:glow>
                </a:effectLst>
                <a:latin typeface="Arial" charset="0"/>
                <a:ea typeface="ＭＳ Ｐゴシック" charset="0"/>
                <a:cs typeface="ＭＳ Ｐゴシック" charset="0"/>
              </a:rPr>
              <a:t>真正的宽恕是</a:t>
            </a:r>
            <a:r>
              <a:rPr lang="zh-TW" altLang="en-US" sz="3600" b="1" dirty="0">
                <a:solidFill>
                  <a:srgbClr val="FFFF00"/>
                </a:solidFill>
                <a:effectLst>
                  <a:glow rad="127000">
                    <a:schemeClr val="tx1"/>
                  </a:glow>
                </a:effectLst>
                <a:latin typeface="Arial" charset="0"/>
                <a:ea typeface="ＭＳ Ｐゴシック" charset="0"/>
                <a:cs typeface="ＭＳ Ｐゴシック" charset="0"/>
              </a:rPr>
              <a:t>自由给予的</a:t>
            </a:r>
            <a:r>
              <a:rPr lang="zh-TW" altLang="en-US" sz="3600" b="1" dirty="0">
                <a:effectLst>
                  <a:glow rad="127000">
                    <a:schemeClr val="tx1"/>
                  </a:glow>
                </a:effectLst>
                <a:latin typeface="Arial" charset="0"/>
                <a:ea typeface="ＭＳ Ｐゴシック" charset="0"/>
                <a:cs typeface="ＭＳ Ｐゴシック" charset="0"/>
              </a:rPr>
              <a:t>，而非强制性的（</a:t>
            </a:r>
            <a:r>
              <a:rPr lang="en-US" altLang="zh-TW" sz="3600" b="1" dirty="0">
                <a:effectLst>
                  <a:glow rad="127000">
                    <a:schemeClr val="tx1"/>
                  </a:glow>
                </a:effectLst>
                <a:latin typeface="Arial" charset="0"/>
                <a:ea typeface="ＭＳ Ｐゴシック" charset="0"/>
                <a:cs typeface="ＭＳ Ｐゴシック" charset="0"/>
              </a:rPr>
              <a:t>14</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10234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但还没有得到你的同意，</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我就不愿意这样作，</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solidFill>
                  <a:srgbClr val="FFFF00"/>
                </a:solidFill>
                <a:effectLst>
                  <a:glow rad="127000">
                    <a:schemeClr val="tx1"/>
                  </a:glow>
                </a:effectLst>
                <a:latin typeface="Arial" charset="0"/>
                <a:ea typeface="ＭＳ Ｐゴシック" charset="0"/>
                <a:cs typeface="ＭＳ Ｐゴシック" charset="0"/>
              </a:rPr>
              <a:t>好叫你的善行不是出于勉强，而是出于甘心。</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 14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19248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latin typeface="Arial" charset="0"/>
              <a:ea typeface="ＭＳ Ｐゴシック" charset="0"/>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a:t>
            </a:r>
            <a:r>
              <a:rPr lang="zh-TW" altLang="en-US" dirty="0">
                <a:solidFill>
                  <a:srgbClr val="FFFFFF"/>
                </a:solidFill>
                <a:latin typeface="Verdana" charset="0"/>
              </a:rPr>
              <a:t>饶恕</a:t>
            </a:r>
            <a:r>
              <a:rPr lang="en-US" dirty="0">
                <a:solidFill>
                  <a:srgbClr val="FFFFFF"/>
                </a:solidFill>
                <a:latin typeface="Verdana" charset="0"/>
              </a:rPr>
              <a:t>.</a:t>
            </a:r>
          </a:p>
        </p:txBody>
      </p:sp>
      <p:sp>
        <p:nvSpPr>
          <p:cNvPr id="33796" name="Text Box 4"/>
          <p:cNvSpPr txBox="1">
            <a:spLocks noChangeArrowheads="1"/>
          </p:cNvSpPr>
          <p:nvPr/>
        </p:nvSpPr>
        <p:spPr bwMode="auto">
          <a:xfrm>
            <a:off x="2437607" y="1401624"/>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cs typeface="Arial" charset="0"/>
              </a:rPr>
              <a:t>新约圣经中需要证明宽恕的最明显例子</a:t>
            </a:r>
            <a:endParaRPr lang="en-US" sz="2800" b="1" dirty="0">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64623071"/>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如果你每天犯三次罪</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每年 </a:t>
            </a:r>
            <a:r>
              <a:rPr lang="en-US" sz="4800" b="1" dirty="0">
                <a:solidFill>
                  <a:srgbClr val="FFFFFF"/>
                </a:solidFill>
                <a:effectLst>
                  <a:glow rad="127000">
                    <a:srgbClr val="000000"/>
                  </a:glow>
                </a:effectLst>
                <a:latin typeface="Arial" charset="0"/>
                <a:ea typeface="ＭＳ Ｐゴシック" charset="0"/>
                <a:cs typeface="ＭＳ Ｐゴシック" charset="0"/>
              </a:rPr>
              <a:t>= 1000</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个罪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年</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至现在 </a:t>
            </a:r>
            <a:r>
              <a:rPr lang="en-US" sz="4800" b="1" dirty="0">
                <a:solidFill>
                  <a:srgbClr val="FFFFFF"/>
                </a:solidFill>
                <a:effectLst>
                  <a:glow rad="127000">
                    <a:srgbClr val="000000"/>
                  </a:glow>
                </a:effectLst>
                <a:latin typeface="Arial" charset="0"/>
                <a:ea typeface="ＭＳ Ｐゴシック" charset="0"/>
                <a:cs typeface="ＭＳ Ｐゴシック" charset="0"/>
              </a:rPr>
              <a:t>= 40,000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罪</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4535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MS PGothic"/>
        <a:cs typeface="MS PGothic"/>
      </a:majorFont>
      <a:minorFont>
        <a:latin typeface="Arial"/>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08 Soc-Econ 1 Pop, Lang, Institutions (97-100)-44_Tradition Chin_Eng Version">
  <a:themeElements>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08 Soc-Econ 1 Pop, Lang, Institutions (97-100)-44_Tradition Chin_Eng Version">
      <a:majorFont>
        <a:latin typeface="Garamond"/>
        <a:ea typeface="ヒラギノ角ゴ ProN W3"/>
        <a:cs typeface="ヒラギノ角ゴ ProN W3"/>
      </a:majorFont>
      <a:minorFont>
        <a:latin typeface="Garamond"/>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08 Soc-Econ 1 Pop, Lang, Institutions (97-100)-44_Tradition Chin_Eng Version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1482</TotalTime>
  <Words>7954</Words>
  <Application>Microsoft Macintosh PowerPoint</Application>
  <PresentationFormat>On-screen Show (4:3)</PresentationFormat>
  <Paragraphs>978</Paragraphs>
  <Slides>152</Slides>
  <Notes>110</Notes>
  <HiddenSlides>1</HiddenSlides>
  <MMClips>0</MMClips>
  <ScaleCrop>false</ScaleCrop>
  <HeadingPairs>
    <vt:vector size="6" baseType="variant">
      <vt:variant>
        <vt:lpstr>Fonts Used</vt:lpstr>
      </vt:variant>
      <vt:variant>
        <vt:i4>20</vt:i4>
      </vt:variant>
      <vt:variant>
        <vt:lpstr>Theme</vt:lpstr>
      </vt:variant>
      <vt:variant>
        <vt:i4>44</vt:i4>
      </vt:variant>
      <vt:variant>
        <vt:lpstr>Slide Titles</vt:lpstr>
      </vt:variant>
      <vt:variant>
        <vt:i4>152</vt:i4>
      </vt:variant>
    </vt:vector>
  </HeadingPairs>
  <TitlesOfParts>
    <vt:vector size="216" baseType="lpstr">
      <vt:lpstr>MS PGothic</vt:lpstr>
      <vt:lpstr>SimHei</vt:lpstr>
      <vt:lpstr>SimSun</vt:lpstr>
      <vt:lpstr>UBS Galatia</vt:lpstr>
      <vt:lpstr>微软简隶书</vt:lpstr>
      <vt:lpstr>Arial</vt:lpstr>
      <vt:lpstr>Arial Narrow</vt:lpstr>
      <vt:lpstr>Book Antiqua</vt:lpstr>
      <vt:lpstr>Calibri</vt:lpstr>
      <vt:lpstr>Capitals</vt:lpstr>
      <vt:lpstr>Comic Sans MS</vt:lpstr>
      <vt:lpstr>Eras Demi ITC</vt:lpstr>
      <vt:lpstr>Franklin Gothic Book</vt:lpstr>
      <vt:lpstr>Franklin Gothic Demi</vt:lpstr>
      <vt:lpstr>Garamond</vt:lpstr>
      <vt:lpstr>Impact</vt:lpstr>
      <vt:lpstr>Times</vt:lpstr>
      <vt:lpstr>Times New Roman</vt:lpstr>
      <vt:lpstr>Verdana</vt:lpstr>
      <vt:lpstr>Wingdings</vt:lpstr>
      <vt:lpstr>Blank Presentation</vt:lpstr>
      <vt:lpstr>Default Design</vt:lpstr>
      <vt:lpstr>Dad`s Tie</vt:lpstr>
      <vt:lpstr>1_Blank Presentation</vt:lpstr>
      <vt:lpstr>3_Default Design</vt:lpstr>
      <vt:lpstr>1_Default Design</vt:lpstr>
      <vt:lpstr>08 Soc-Econ 1 Pop, Lang, Institutions (97-100)-44_Tradition Chin_Eng Version</vt:lpstr>
      <vt:lpstr>49_Blank Presentation</vt:lpstr>
      <vt:lpstr>5_Default Design</vt:lpstr>
      <vt:lpstr>50_Blank Presentation</vt:lpstr>
      <vt:lpstr>6_Default Design</vt:lpstr>
      <vt:lpstr>51_Blank Presentation</vt:lpstr>
      <vt:lpstr>2_Blank Presentation</vt:lpstr>
      <vt:lpstr>1_Orbit</vt:lpstr>
      <vt:lpstr>54_Blank Presentation</vt:lpstr>
      <vt:lpstr>7_Default Design</vt:lpstr>
      <vt:lpstr>3_Blank Presentation</vt:lpstr>
      <vt:lpstr>4_Blank Presentation</vt:lpstr>
      <vt:lpstr>55_Blank Presentation</vt:lpstr>
      <vt:lpstr>2_Orbit</vt:lpstr>
      <vt:lpstr>8_Default Design</vt:lpstr>
      <vt:lpstr>5_Blank Presentation</vt:lpstr>
      <vt:lpstr>3_Dad`s Tie</vt:lpstr>
      <vt:lpstr>4_Dad`s Tie</vt:lpstr>
      <vt:lpstr>10_Default Design</vt:lpstr>
      <vt:lpstr>5_Dad`s Tie</vt:lpstr>
      <vt:lpstr>12_Default Design</vt:lpstr>
      <vt:lpstr>6_Dad`s Tie</vt:lpstr>
      <vt:lpstr>7_Dad`s Tie</vt:lpstr>
      <vt:lpstr>8_Dad`s Tie</vt:lpstr>
      <vt:lpstr>9_Dad`s Tie</vt:lpstr>
      <vt:lpstr>10_Dad`s Tie</vt:lpstr>
      <vt:lpstr>13_Default Design</vt:lpstr>
      <vt:lpstr>11_Dad`s Tie</vt:lpstr>
      <vt:lpstr>1_Office Theme</vt:lpstr>
      <vt:lpstr>12_Dad`s Tie</vt:lpstr>
      <vt:lpstr>5_Orbit</vt:lpstr>
      <vt:lpstr>52_Blank Presentation</vt:lpstr>
      <vt:lpstr>1_Dad`s Tie</vt:lpstr>
      <vt:lpstr>2_Office Theme</vt:lpstr>
      <vt:lpstr>Stream</vt:lpstr>
      <vt:lpstr>53_Blank Presentation</vt:lpstr>
      <vt:lpstr>2_Default Design</vt:lpstr>
      <vt:lpstr>21_Default Design</vt:lpstr>
      <vt:lpstr>腓利门书</vt:lpstr>
      <vt:lpstr>关键字</vt:lpstr>
      <vt:lpstr>主题</vt:lpstr>
      <vt:lpstr>关键节</vt:lpstr>
      <vt:lpstr>PowerPoint Presentation</vt:lpstr>
      <vt:lpstr>腓利门王国声明</vt:lpstr>
      <vt:lpstr>腓利门的契约</vt:lpstr>
      <vt:lpstr>腓利门的救赎</vt:lpstr>
      <vt:lpstr>腓利门的预言 （主，神）</vt:lpstr>
      <vt:lpstr>PowerPoint Presentation</vt:lpstr>
      <vt:lpstr>PowerPoint Presentation</vt:lpstr>
      <vt:lpstr>宽恕</vt:lpstr>
      <vt:lpstr>有条件的宽恕：</vt:lpstr>
      <vt:lpstr>如何原谅那些冒犯我们的人......</vt:lpstr>
      <vt:lpstr>I.开始以尽可能最好的方式看待人们（1-7）。</vt:lpstr>
      <vt:lpstr>II。 保罗呼吁腓利门原谅他的回归失控的奴隶欧尼西慕 （8-21）。</vt:lpstr>
      <vt:lpstr>大意</vt:lpstr>
      <vt:lpstr>. 特征 .</vt:lpstr>
      <vt:lpstr>. 应用 .</vt:lpstr>
      <vt:lpstr>Black</vt:lpstr>
      <vt:lpstr>PowerPoint Presentation</vt:lpstr>
      <vt:lpstr>PowerPoint Presentation</vt:lpstr>
      <vt:lpstr>PowerPoint Presentation</vt:lpstr>
      <vt:lpstr>悲惨世界, Liam Neeson, 1998, 被饶恕</vt:lpstr>
      <vt:lpstr>为何赦免重要</vt:lpstr>
      <vt:lpstr>主的宝血</vt:lpstr>
      <vt:lpstr>作者</vt:lpstr>
      <vt:lpstr>特征</vt:lpstr>
      <vt:lpstr>情况</vt:lpstr>
      <vt:lpstr>透视</vt:lpstr>
      <vt:lpstr>宽恕</vt:lpstr>
      <vt:lpstr>彭柯丽</vt:lpstr>
      <vt:lpstr>密室</vt:lpstr>
      <vt:lpstr>彭柯丽</vt:lpstr>
      <vt:lpstr>看守</vt:lpstr>
      <vt:lpstr>德国看守</vt:lpstr>
      <vt:lpstr>The outstretched hand</vt:lpstr>
      <vt:lpstr>如何原谅那些冒犯我们的人......</vt:lpstr>
      <vt:lpstr>新约书中的章节</vt:lpstr>
      <vt:lpstr>新约明信片的节</vt:lpstr>
      <vt:lpstr>新约的电子邮件</vt:lpstr>
      <vt:lpstr>给腓利门的明信片</vt:lpstr>
      <vt:lpstr>. 特征 .</vt:lpstr>
      <vt:lpstr>"为基督耶稣被 囚禁的保罗， 和提摩太弟兄，写信给我们所爱的，又一同作工的腓利门， 2 和亚腓亚姊妹，并我们的战友亚基布，以及在你 家里的教会。”  (vv. 1-2 CNVS).</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"我在基督里虽然可以放胆吩咐你作应作的事， 9 然而像我这上了年纪的保罗，现在又是为基督耶稣被囚禁的，宁愿凭着爱心请求你"</vt:lpstr>
      <vt:lpstr>"就是为我在囚禁时所生的儿子欧尼西慕求你； 11 他从前对你没有甚么好处，但现在对你我都有好处。</vt:lpstr>
      <vt:lpstr>"我本来想把他留在我这里，使他在我为福音被囚禁时，可以替你服事我。</vt:lpstr>
      <vt:lpstr>" 也许他暂时离开你，正是为了使你永远得着他， 16 不再是奴隶，而是高过奴隶，是亲爱的弟兄。对我固然是这样，对你来说，不论按肉身或在主内的关系， 更是这样。"  (vv. 15-16 CNVS).</vt:lpstr>
      <vt:lpstr>PowerPoint Presentation</vt:lpstr>
      <vt:lpstr>" 如果他使你受了损失，或欠你甚么，都记在我的帐上。"  (v. 18 CNVS).</vt:lpstr>
      <vt:lpstr>"我必偿还”，这是我保罗亲手写的。用不着我说，甚至你的生命，你也是欠我的!” (v. 19 CNVS).</vt:lpstr>
      <vt:lpstr>"所以弟兄啊！让我在主里得到你的帮助，使我的心在基督里得着畅快。  21 我深信你会听从，也知道你所作的必超过我所说的，因此才写信给你!"  (vv. 20-21 CNVS).</vt:lpstr>
      <vt:lpstr>" 同时，还请你为我预备住的地方，因为我盼望借着你们的祷告，可以获得释放到你们那里去。" (v. 22 CNVS).</vt:lpstr>
      <vt:lpstr>"为基督耶稣的缘故和我一同坐监的以巴弗， 24 以及我的同工马可、亚里达古、底马、路加都问候你。"  (vv. 23-24 CNVS).</vt:lpstr>
      <vt:lpstr>"愿主耶稣基督的恩惠常与你们同在。"  (v. 25 CNVS).</vt:lpstr>
      <vt:lpstr>如何原谅那些冒犯我们的人......</vt:lpstr>
      <vt:lpstr>腓利门 1-7</vt:lpstr>
      <vt:lpstr>I.开始以尽可能最好的方式看待人们（1-7）。</vt:lpstr>
      <vt:lpstr>"为基督耶稣被 囚禁的保罗， 和提摩太弟兄，写信给我们所爱的，又一同作工的腓利门， 2 和亚腓亚姊妹，并我们的战友亚基布，以及在你 家里的教会。”  (vv. 1-2 CNVS).</vt:lpstr>
      <vt:lpstr>. 作者 .</vt:lpstr>
      <vt:lpstr>. 日期 . </vt:lpstr>
      <vt:lpstr>. 受书人.</vt:lpstr>
      <vt:lpstr>. 受书人 .</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 场合.</vt:lpstr>
      <vt:lpstr>如何原谅那些冒犯我们的人......</vt:lpstr>
      <vt:lpstr>I.开始以尽可能最好的方式看待人们（1-7）。</vt:lpstr>
      <vt:lpstr>腓利门 8-21</vt:lpstr>
      <vt:lpstr>II。 保罗呼吁腓利门原谅他的回归失控的奴隶欧尼西慕 （8-21）。</vt:lpstr>
      <vt:lpstr>"我在基督里虽然可以放胆吩咐你作应作的事， 9 然而像我这上了年纪的保罗，现在又是为基督耶稣被囚禁的，宁愿凭着爱心请求你"</vt:lpstr>
      <vt:lpstr>欧尼西慕 逃跑了</vt:lpstr>
      <vt:lpstr>欧尼西慕斯对腓利门做了不公正和被盗</vt:lpstr>
      <vt:lpstr>罗马帝国的奴隶制</vt:lpstr>
      <vt:lpstr>社会阶层</vt:lpstr>
      <vt:lpstr>罗马帝国的奴隶制</vt:lpstr>
      <vt:lpstr>人口分类</vt:lpstr>
      <vt:lpstr>. 场合.</vt:lpstr>
      <vt:lpstr>.场合.</vt:lpstr>
      <vt:lpstr>"就是为我在囚禁时所生的儿子欧尼西慕求你； 11 他从前对你没有甚么好处，但现在对你我都有好处。</vt:lpstr>
      <vt:lpstr>"我本来想把他留在我这里，使他在我为福音被囚禁时，可以替你服事我。</vt:lpstr>
      <vt:lpstr>。 团圆 。</vt:lpstr>
      <vt:lpstr>" 也许他暂时离开你，正是为了使你永远得着他， 16 不再是奴隶，而是高过奴隶，是亲爱的弟兄。对我固然是这样，对你来说，不论按肉身或在主内的关系， 更是这样。"  (vv. 15-16 CNVS).</vt:lpstr>
      <vt:lpstr>. 悔改.</vt:lpstr>
      <vt:lpstr>" 如果他使你受了损失，或欠你甚么，都记在我的帐上。"  (v. 18 CNVS).</vt:lpstr>
      <vt:lpstr>"我必偿还”，这是我保罗亲手写的。用不着我说，甚至你的生命，你也是欠我的!” (v. 19 CNVS).</vt:lpstr>
      <vt:lpstr>"所以弟兄啊！让我在主里得到你的帮助，使我的心在基督里得着畅快。  21 我深信你会听从，也知道你所作的必超过我所说的，因此才写信给你!"  (vv. 20-21 CNVS).</vt:lpstr>
      <vt:lpstr>" 同时，还请你为我预备住的地方，因为我盼望借着你们的祷告，可以获得释放到你们那里去。" (v. 22 CNVS).</vt:lpstr>
      <vt:lpstr>"为基督耶稣的缘故和我一同坐监的以巴弗， 24 以及我的同工马可、亚里达古、底马、路加都问候你。"  (vv. 23-24 CNVS).</vt:lpstr>
      <vt:lpstr>"愿主耶稣基督的恩惠常与你们同在。"  (v. 25 CNVS).</vt:lpstr>
      <vt:lpstr>III。 腓利门教导宽恕的四个原则。</vt:lpstr>
      <vt:lpstr>A. 真正的宽恕是自由给予的，而非强制性的（14）。</vt:lpstr>
      <vt:lpstr>"但还没有得到你的同意， 我就不愿意这样作， 好叫你的善行不是出于勉强，而是出于甘心。"  (v. 14 CNV).</vt:lpstr>
      <vt:lpstr>. 饶恕.</vt:lpstr>
      <vt:lpstr>如果你每天犯三次罪…</vt:lpstr>
      <vt:lpstr>B.真正的宽恕是我们在福音中的合作的自然证明（17）。</vt:lpstr>
      <vt:lpstr>"为基督耶稣被 囚禁的保罗， 和提摩太弟兄，写信给我们所爱的，又一同作工的腓利门， 2 和亚腓亚姊妹，并我们的战友亚基布，以及在你 家里的教会。”  (vv. 1-2 CNVS).</vt:lpstr>
      <vt:lpstr>" 同时，还请你为我预备住的地方，因为我盼望借着你们的祷告，可以获得释放到你们那里去。" (v. 22 CNVS).</vt:lpstr>
      <vt:lpstr>"愿主耶稣基督的恩惠常与你们同在。"  (v. 25 CNVS).</vt:lpstr>
      <vt:lpstr>C. 如果不对他人提出要求，真正的宽恕就是无条件的（18-19）。</vt:lpstr>
      <vt:lpstr>有条件的宽恕：</vt:lpstr>
      <vt:lpstr>“宽恕是放弃了伤害你的伤害我的权利”     —psychologist Archibald Hunt </vt:lpstr>
      <vt:lpstr>D.真正的宽恕“走到第二英里”（21）。</vt:lpstr>
      <vt:lpstr>"所以弟兄啊！让我在主里得到你的帮助，使我的心在基督里得着畅快。  21 我深信你会听从，也知道你所作的必超过我所说的，因此才写信给你!"  (vv. 20-21 CNVS).</vt:lpstr>
      <vt:lpstr>PowerPoint Presentation</vt:lpstr>
      <vt:lpstr>PowerPoint Presentation</vt:lpstr>
      <vt:lpstr>PowerPoint Presentation</vt:lpstr>
      <vt:lpstr>PowerPoint Presentation</vt:lpstr>
      <vt:lpstr>PowerPoint Presentation</vt:lpstr>
      <vt:lpstr>Free Bible Images</vt:lpstr>
      <vt:lpstr>如何原谅那些冒犯我们的人......</vt:lpstr>
      <vt:lpstr>大意</vt:lpstr>
      <vt:lpstr>I.开始以尽可能最好的方式看待人们（1-7）。</vt:lpstr>
      <vt:lpstr>II。 保罗呼吁腓利门原谅他的回归失控的奴隶欧尼西慕 （8-21）。</vt:lpstr>
      <vt:lpstr>欧尼西慕什么都发生过？</vt:lpstr>
      <vt:lpstr>“腓利门有饶恕欧尼西慕吗？”</vt:lpstr>
      <vt:lpstr>Bishop Onesimus (AD 115)</vt:lpstr>
      <vt:lpstr>彭柯丽</vt:lpstr>
      <vt:lpstr>. 应用 .</vt:lpstr>
      <vt:lpstr>Black</vt:lpstr>
      <vt:lpstr>新约全书讲章 • BibleStudyDownloads.org</vt:lpstr>
      <vt:lpstr>. 特征 .</vt:lpstr>
      <vt:lpstr>总结声明</vt:lpstr>
      <vt:lpstr>基督是否打破社会链？</vt:lpstr>
      <vt:lpstr>这封信是否教导奴隶推翻他们的主人？</vt:lpstr>
      <vt:lpstr>传统的应用</vt:lpstr>
      <vt:lpstr>较现代的看法</vt:lpstr>
      <vt:lpstr>特征</vt:lpstr>
      <vt:lpstr>. 特征 .</vt:lpstr>
      <vt:lpstr>. 钥词.</vt:lpstr>
      <vt:lpstr>书图</vt:lpstr>
      <vt:lpstr>剖析</vt:lpstr>
      <vt:lpstr>保罗帮助欧尼西慕 看到了他对腓利门的责任</vt:lpstr>
      <vt:lpstr>得着饶恕的灵的基本步骤</vt:lpstr>
      <vt:lpstr>如何请求被饶恕？</vt:lpstr>
      <vt:lpstr>如何请求被饶恕？</vt:lpstr>
      <vt:lpstr>如何请求被饶恕?</vt:lpstr>
      <vt:lpstr>如何请求被饶恕?</vt:lpstr>
      <vt:lpstr>如何请求被饶恕？</vt:lpstr>
      <vt:lpstr>如何请求被饶恕？</vt:lpstr>
      <vt:lpstr>如何请求被饶恕？</vt:lpstr>
      <vt:lpstr>修复关系</vt:lpstr>
      <vt:lpstr>我们如何变得像我们所怨恨的那样</vt:lpstr>
      <vt:lpstr>大纲</vt:lpstr>
      <vt:lpstr>Philemon Group Members</vt:lpstr>
      <vt:lpstr>腓利门书</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88</cp:revision>
  <dcterms:created xsi:type="dcterms:W3CDTF">2010-12-08T07:47:37Z</dcterms:created>
  <dcterms:modified xsi:type="dcterms:W3CDTF">2020-07-11T01:20:31Z</dcterms:modified>
</cp:coreProperties>
</file>