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6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5" r:id="rId60"/>
    <p:sldId id="31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15" d="100"/>
          <a:sy n="115" d="100"/>
        </p:scale>
        <p:origin x="21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73B9A-79FD-614E-8F65-4BD083B1166B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865B-84BF-FF43-A320-B0BCE9D7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43528-095A-3A4F-98BA-260D69186DDC}" type="slidenum">
              <a:rPr lang="zh-TW" altLang="en-US">
                <a:solidFill>
                  <a:prstClr val="black"/>
                </a:solidFill>
              </a:rPr>
              <a:pPr/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b="1">
                <a:ea typeface="新細明體" charset="0"/>
                <a:cs typeface="新細明體" charset="0"/>
              </a:rPr>
              <a:t>Black Sea=</a:t>
            </a:r>
            <a:r>
              <a:rPr lang="zh-TW" altLang="en-US" sz="1400" b="1">
                <a:ea typeface="新細明體" charset="0"/>
                <a:cs typeface="新細明體" charset="0"/>
              </a:rPr>
              <a:t>黑海，</a:t>
            </a:r>
            <a:r>
              <a:rPr lang="en-US" altLang="zh-TW" sz="1400" b="1">
                <a:ea typeface="新細明體" charset="0"/>
                <a:cs typeface="新細明體" charset="0"/>
              </a:rPr>
              <a:t> Mediterranean Sea=</a:t>
            </a:r>
            <a:r>
              <a:rPr lang="zh-TW" altLang="en-US" sz="1400" b="1">
                <a:ea typeface="新細明體" charset="0"/>
                <a:cs typeface="新細明體" charset="0"/>
              </a:rPr>
              <a:t>地中海，</a:t>
            </a:r>
            <a:r>
              <a:rPr lang="en-US" altLang="zh-TW" sz="1400" b="1">
                <a:ea typeface="新細明體" charset="0"/>
                <a:cs typeface="新細明體" charset="0"/>
              </a:rPr>
              <a:t>Adriatic Sea=</a:t>
            </a:r>
            <a:r>
              <a:rPr lang="zh-TW" altLang="en-US" sz="1400" b="1">
                <a:ea typeface="新細明體" charset="0"/>
                <a:cs typeface="新細明體" charset="0"/>
              </a:rPr>
              <a:t>亞德利亞海，</a:t>
            </a:r>
            <a:r>
              <a:rPr lang="en-US" altLang="zh-TW" sz="1400" b="1">
                <a:ea typeface="新細明體" charset="0"/>
                <a:cs typeface="新細明體" charset="0"/>
              </a:rPr>
              <a:t>Crete=</a:t>
            </a:r>
            <a:r>
              <a:rPr lang="zh-TW" altLang="en-US" sz="1400" b="1">
                <a:ea typeface="新細明體" charset="0"/>
                <a:cs typeface="新細明體" charset="0"/>
              </a:rPr>
              <a:t>克里底，</a:t>
            </a:r>
            <a:r>
              <a:rPr lang="en-US" altLang="zh-TW" sz="1400" b="1">
                <a:ea typeface="新細明體" charset="0"/>
                <a:cs typeface="新細明體" charset="0"/>
              </a:rPr>
              <a:t>Athens=</a:t>
            </a:r>
            <a:r>
              <a:rPr lang="zh-TW" altLang="en-US" sz="1400" b="1">
                <a:ea typeface="新細明體" charset="0"/>
                <a:cs typeface="新細明體" charset="0"/>
              </a:rPr>
              <a:t>雅典，</a:t>
            </a:r>
            <a:r>
              <a:rPr lang="en-US" altLang="zh-TW" sz="1400" b="1">
                <a:ea typeface="新細明體" charset="0"/>
                <a:cs typeface="新細明體" charset="0"/>
              </a:rPr>
              <a:t>Rhodes=</a:t>
            </a:r>
            <a:r>
              <a:rPr lang="zh-TW" altLang="en-US" sz="1400" b="1">
                <a:ea typeface="新細明體" charset="0"/>
                <a:cs typeface="新細明體" charset="0"/>
              </a:rPr>
              <a:t>羅德島，</a:t>
            </a:r>
            <a:r>
              <a:rPr lang="en-US" altLang="zh-TW" sz="1400" b="1">
                <a:ea typeface="新細明體" charset="0"/>
                <a:cs typeface="新細明體" charset="0"/>
              </a:rPr>
              <a:t>Apollonia=</a:t>
            </a:r>
            <a:r>
              <a:rPr lang="zh-TW" altLang="en-US" sz="1400" b="1">
                <a:ea typeface="新細明體" charset="0"/>
                <a:cs typeface="新細明體" charset="0"/>
              </a:rPr>
              <a:t>亞波羅利亞，</a:t>
            </a:r>
            <a:r>
              <a:rPr lang="en-US" altLang="zh-TW" sz="1400" b="1">
                <a:ea typeface="新細明體" charset="0"/>
                <a:cs typeface="新細明體" charset="0"/>
              </a:rPr>
              <a:t>Danube River=</a:t>
            </a:r>
            <a:r>
              <a:rPr lang="zh-TW" altLang="en-US" sz="1400" b="1">
                <a:ea typeface="新細明體" charset="0"/>
                <a:cs typeface="新細明體" charset="0"/>
              </a:rPr>
              <a:t>多瑙河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8ACEA-5627-1A49-BBA9-1AE50A33A64E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>
                <a:ea typeface="新細明體" charset="0"/>
                <a:cs typeface="新細明體" charset="0"/>
              </a:rPr>
              <a:t>A Good Man For A Tough Job :</a:t>
            </a:r>
            <a:r>
              <a:rPr lang="zh-TW" altLang="en-US" b="1">
                <a:ea typeface="新細明體" charset="0"/>
                <a:cs typeface="新細明體" charset="0"/>
              </a:rPr>
              <a:t>一個好人來作艱難的任務的事情。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Survey link: http://biblestudydownloads.org/resource/</a:t>
            </a:r>
            <a:r>
              <a:rPr lang="en-US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%e6%96%b0%e7%ba%a6%e5%85%a8%e4%b9%a6/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73D1-A224-1B47-8AC1-38565AF7A7B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CD1C-41B7-C64A-9CF8-54948177B40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850C3-0B52-0349-8F8C-7D96E80DEE5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4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A52F84-FDBD-D242-B9DE-4EA0F19DF5A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0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1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EC62-1974-9646-BC02-5872FFCD682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65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73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17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87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83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2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BF73-8C31-9142-B11D-659E80E642C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393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43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51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8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5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CE26B-4CE4-5E46-8B8E-1F3BDE29279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E971D-6365-3B40-8D05-3FDAC3DF4D5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9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7AA1A-D956-3F49-B929-771F7B9178F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0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83C03-6A66-CF4E-B9C0-82C0899FD97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5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F4F9-A7C3-D342-8E17-CCC867E320C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22C6-6336-4F45-9A27-6275B09DDEA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0"/>
                <a:cs typeface="新細明體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0"/>
                <a:cs typeface="新細明體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0"/>
                <a:cs typeface="新細明體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AA577C1B-4574-9449-98B5-DEEF5C407920}" type="slidenum">
              <a:rPr lang="zh-TW" altLang="en-US">
                <a:solidFill>
                  <a:srgbClr val="000000"/>
                </a:solidFill>
                <a:latin typeface="Times New Roman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961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 background">
            <a:extLst>
              <a:ext uri="{FF2B5EF4-FFF2-40B4-BE49-F238E27FC236}">
                <a16:creationId xmlns:a16="http://schemas.microsoft.com/office/drawing/2014/main" id="{3166C3E7-5D88-DF8B-0A45-EE4F975E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1238" y="188640"/>
            <a:ext cx="7688785" cy="1143000"/>
          </a:xfrm>
        </p:spPr>
        <p:txBody>
          <a:bodyPr/>
          <a:lstStyle/>
          <a:p>
            <a:pPr algn="l"/>
            <a:r>
              <a:rPr lang="zh-TW" altLang="en-US" sz="4000" dirty="0">
                <a:solidFill>
                  <a:prstClr val="black"/>
                </a:solidFill>
                <a:latin typeface="Helvetica"/>
              </a:rPr>
              <a:t>长老的资格</a:t>
            </a:r>
            <a:endParaRPr lang="en-US" sz="66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" y="6292386"/>
            <a:ext cx="9138534" cy="665006"/>
          </a:xfrm>
          <a:prstGeom prst="rect">
            <a:avLst/>
          </a:prstGeom>
          <a:solidFill>
            <a:srgbClr val="02010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Chuck Baxter uploaded by Dr. Rick Griffith • </a:t>
            </a:r>
            <a:r>
              <a:rPr lang="zh-CN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博士</a:t>
            </a:r>
            <a:r>
              <a:rPr lang="en-US" altLang="zh-CN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• </a:t>
            </a:r>
            <a:r>
              <a:rPr lang="zh-CN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新加坡神学院</a:t>
            </a:r>
            <a:r>
              <a:rPr lang="en-US" altLang="zh-CN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B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6657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066800"/>
          </a:xfrm>
        </p:spPr>
        <p:txBody>
          <a:bodyPr/>
          <a:lstStyle/>
          <a:p>
            <a:r>
              <a:rPr lang="zh-TW" altLang="en-US" sz="5400" b="1">
                <a:solidFill>
                  <a:schemeClr val="tx1"/>
                </a:solidFill>
                <a:ea typeface="新細明體" charset="0"/>
                <a:cs typeface="新細明體" charset="0"/>
              </a:rPr>
              <a:t>敬虔的品格</a:t>
            </a:r>
            <a:r>
              <a:rPr lang="zh-TW" altLang="en-US" sz="5400" b="1">
                <a:solidFill>
                  <a:srgbClr val="FF0000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zh-TW" sz="54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1:5-9</a:t>
            </a:r>
            <a:endParaRPr lang="en-US" altLang="zh-TW" sz="54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pic>
        <p:nvPicPr>
          <p:cNvPr id="16387" name="Picture 3" descr="CKC00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858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無可指責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00213"/>
            <a:ext cx="4953000" cy="3938587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在話語行為上毫無過錯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毫無指責</a:t>
            </a:r>
          </a:p>
          <a:p>
            <a:r>
              <a:rPr lang="zh-TW" altLang="en-US" sz="4400" b="1">
                <a:ea typeface="新細明體" charset="0"/>
                <a:cs typeface="新細明體" charset="0"/>
              </a:rPr>
              <a:t>好的名譽</a:t>
            </a:r>
          </a:p>
        </p:txBody>
      </p:sp>
      <p:pic>
        <p:nvPicPr>
          <p:cNvPr id="17412" name="Picture 4" descr="CLV500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95400"/>
            <a:ext cx="3352800" cy="4419600"/>
          </a:xfrm>
        </p:spPr>
      </p:pic>
    </p:spTree>
    <p:extLst>
      <p:ext uri="{BB962C8B-B14F-4D97-AF65-F5344CB8AC3E}">
        <p14:creationId xmlns:p14="http://schemas.microsoft.com/office/powerpoint/2010/main" val="27380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GP0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 rot="-65330">
            <a:off x="5435600" y="1412875"/>
            <a:ext cx="3276600" cy="175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srgbClr val="FF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1762125"/>
            <a:ext cx="2622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無可指責</a:t>
            </a:r>
            <a:endParaRPr lang="zh-TW" altLang="en-US" sz="4800" b="1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pic>
        <p:nvPicPr>
          <p:cNvPr id="18437" name="Picture 5" descr="CJW00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495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一夫一妻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800600" cy="48006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一夫一妻</a:t>
            </a:r>
            <a:endParaRPr lang="en-US" altLang="zh-TW" sz="44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</a:pP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文化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性的不潔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離婚</a:t>
            </a:r>
          </a:p>
          <a:p>
            <a:pPr>
              <a:lnSpc>
                <a:spcPct val="80000"/>
              </a:lnSpc>
            </a:pP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信徒是被呼召</a:t>
            </a:r>
          </a:p>
          <a:p>
            <a:pPr>
              <a:lnSpc>
                <a:spcPct val="80000"/>
              </a:lnSpc>
            </a:pP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道德品格</a:t>
            </a:r>
          </a:p>
        </p:txBody>
      </p:sp>
      <p:pic>
        <p:nvPicPr>
          <p:cNvPr id="19460" name="Picture 4" descr="CIZ00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3657600" cy="4800600"/>
          </a:xfrm>
        </p:spPr>
      </p:pic>
    </p:spTree>
    <p:extLst>
      <p:ext uri="{BB962C8B-B14F-4D97-AF65-F5344CB8AC3E}">
        <p14:creationId xmlns:p14="http://schemas.microsoft.com/office/powerpoint/2010/main" val="2727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ARAC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400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他的兒女們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105400" cy="48006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兒女們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: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是家中的孩子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信徒們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在他的監管下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林前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3:4”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好好管理自己的家，使兒女們凡事端莊順服</a:t>
            </a:r>
          </a:p>
        </p:txBody>
      </p:sp>
      <p:pic>
        <p:nvPicPr>
          <p:cNvPr id="21508" name="Picture 4" descr="CJE0000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371600"/>
            <a:ext cx="3460750" cy="4724400"/>
          </a:xfrm>
        </p:spPr>
      </p:pic>
    </p:spTree>
    <p:extLst>
      <p:ext uri="{BB962C8B-B14F-4D97-AF65-F5344CB8AC3E}">
        <p14:creationId xmlns:p14="http://schemas.microsoft.com/office/powerpoint/2010/main" val="11771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信賴神的工作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876800" cy="45720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監督是一位監護人，負責屬靈上的安全和教會上的管理</a:t>
            </a:r>
            <a:endParaRPr lang="en-US" altLang="zh-TW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神的家的經理人。</a:t>
            </a:r>
            <a:endParaRPr lang="en-US" altLang="zh-TW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22532" name="Picture 4" descr="CTS000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98625"/>
            <a:ext cx="3276600" cy="4373563"/>
          </a:xfrm>
        </p:spPr>
      </p:pic>
      <p:pic>
        <p:nvPicPr>
          <p:cNvPr id="22533" name="Picture 5" descr="CLO00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346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77000" y="3681413"/>
            <a:ext cx="120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GOD’S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WORK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神的工作</a:t>
            </a:r>
          </a:p>
        </p:txBody>
      </p:sp>
    </p:spTree>
    <p:extLst>
      <p:ext uri="{BB962C8B-B14F-4D97-AF65-F5344CB8AC3E}">
        <p14:creationId xmlns:p14="http://schemas.microsoft.com/office/powerpoint/2010/main" val="364886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TW" altLang="en-US" sz="66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不專制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953000" cy="4495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pPr>
              <a:lnSpc>
                <a:spcPct val="90000"/>
              </a:lnSpc>
            </a:pP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“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自我享受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自我中心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以他的方式來看事物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固執，自以為是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假教師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彼後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2:10</a:t>
            </a:r>
          </a:p>
        </p:txBody>
      </p:sp>
      <p:pic>
        <p:nvPicPr>
          <p:cNvPr id="23556" name="Picture 4" descr="CKC010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384550" cy="4419600"/>
          </a:xfrm>
        </p:spPr>
      </p:pic>
    </p:spTree>
    <p:extLst>
      <p:ext uri="{BB962C8B-B14F-4D97-AF65-F5344CB8AC3E}">
        <p14:creationId xmlns:p14="http://schemas.microsoft.com/office/powerpoint/2010/main" val="3901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不輕易發怒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5029200" cy="4876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很容易發怒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原因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: </a:t>
            </a:r>
          </a:p>
          <a:p>
            <a:pPr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 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自私</a:t>
            </a:r>
          </a:p>
          <a:p>
            <a:pPr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學了壞的榜樣</a:t>
            </a:r>
            <a:endParaRPr lang="en-US" altLang="zh-TW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雅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1:19-20”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慢慢動怒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…”</a:t>
            </a:r>
          </a:p>
        </p:txBody>
      </p:sp>
      <p:pic>
        <p:nvPicPr>
          <p:cNvPr id="24580" name="Picture 4" descr="CKC0004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567113" cy="4419600"/>
          </a:xfrm>
        </p:spPr>
      </p:pic>
    </p:spTree>
    <p:extLst>
      <p:ext uri="{BB962C8B-B14F-4D97-AF65-F5344CB8AC3E}">
        <p14:creationId xmlns:p14="http://schemas.microsoft.com/office/powerpoint/2010/main" val="30994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zh-TW" altLang="en-US" sz="66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不酗酒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28775"/>
            <a:ext cx="4876800" cy="477202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一個人常常飲酒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發酵的葡萄汁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不醉酒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在經文中說到人量的喝酒和酗酒是禁止的事</a:t>
            </a:r>
          </a:p>
        </p:txBody>
      </p:sp>
      <p:pic>
        <p:nvPicPr>
          <p:cNvPr id="26628" name="Picture 4" descr="BAC000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3810000" cy="4648200"/>
          </a:xfrm>
        </p:spPr>
      </p:pic>
    </p:spTree>
    <p:extLst>
      <p:ext uri="{BB962C8B-B14F-4D97-AF65-F5344CB8AC3E}">
        <p14:creationId xmlns:p14="http://schemas.microsoft.com/office/powerpoint/2010/main" val="7412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他 的 導 師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08635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ea typeface="新細明體" charset="0"/>
                <a:cs typeface="新細明體" charset="0"/>
              </a:rPr>
              <a:t>保羅是他的屬靈上的父親。</a:t>
            </a:r>
          </a:p>
          <a:p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1:4”…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照著我們共信之道作我真兒子。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”</a:t>
            </a:r>
          </a:p>
          <a:p>
            <a:r>
              <a:rPr lang="zh-TW" altLang="en-US" sz="3600" b="1">
                <a:ea typeface="新細明體" charset="0"/>
                <a:cs typeface="新細明體" charset="0"/>
              </a:rPr>
              <a:t>保羅在耶路撒冷會議中的表現</a:t>
            </a:r>
            <a:r>
              <a:rPr lang="en-US" altLang="zh-TW" sz="3600" b="1">
                <a:ea typeface="新細明體" charset="0"/>
                <a:cs typeface="新細明體" charset="0"/>
              </a:rPr>
              <a:t>”A”</a:t>
            </a:r>
          </a:p>
          <a:p>
            <a:pPr>
              <a:buFontTx/>
              <a:buNone/>
            </a:pP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	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徒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15:1-4”…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他們就述說神在他們中間所行的事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…”</a:t>
            </a:r>
          </a:p>
          <a:p>
            <a:pPr>
              <a:buFontTx/>
              <a:buNone/>
            </a:pP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加拉太書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2:1-4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我會帶提多一起去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…”   </a:t>
            </a:r>
          </a:p>
          <a:p>
            <a:r>
              <a:rPr lang="en-US" altLang="zh-TW" sz="3600" b="1">
                <a:ea typeface="新細明體" charset="0"/>
                <a:cs typeface="新細明體" charset="0"/>
              </a:rPr>
              <a:t> </a:t>
            </a:r>
            <a:r>
              <a:rPr lang="zh-TW" altLang="en-US" sz="3600" b="1">
                <a:ea typeface="新細明體" charset="0"/>
                <a:cs typeface="新細明體" charset="0"/>
              </a:rPr>
              <a:t>保羅訓練他成為宣教士及牧師</a:t>
            </a:r>
          </a:p>
        </p:txBody>
      </p:sp>
    </p:spTree>
    <p:extLst>
      <p:ext uri="{BB962C8B-B14F-4D97-AF65-F5344CB8AC3E}">
        <p14:creationId xmlns:p14="http://schemas.microsoft.com/office/powerpoint/2010/main" val="5190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不使用暴力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114800" cy="472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人們使用武力來爭鬥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一位戰鬥者，是使用拳頭或話語來攻擊其他的人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操縱能力，愛爭吵的人</a:t>
            </a:r>
          </a:p>
        </p:txBody>
      </p:sp>
      <p:pic>
        <p:nvPicPr>
          <p:cNvPr id="27652" name="Picture 4" descr="CJY000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903663" cy="4419600"/>
          </a:xfrm>
        </p:spPr>
      </p:pic>
    </p:spTree>
    <p:extLst>
      <p:ext uri="{BB962C8B-B14F-4D97-AF65-F5344CB8AC3E}">
        <p14:creationId xmlns:p14="http://schemas.microsoft.com/office/powerpoint/2010/main" val="16572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BB0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ADF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25908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TW" altLang="en-US" sz="66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不取不義之財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486400" cy="4343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不貪財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不貪婪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渴望要的更多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彼前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5:2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物質主義，不是他的優先秩序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不是金錢的奴隸</a:t>
            </a:r>
          </a:p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29700" name="Picture 4" descr="AMD000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600200"/>
            <a:ext cx="3276600" cy="4572000"/>
          </a:xfrm>
        </p:spPr>
      </p:pic>
    </p:spTree>
    <p:extLst>
      <p:ext uri="{BB962C8B-B14F-4D97-AF65-F5344CB8AC3E}">
        <p14:creationId xmlns:p14="http://schemas.microsoft.com/office/powerpoint/2010/main" val="10915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好客的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19600" cy="48006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zh-TW" altLang="en-US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他喜歡接待外地人</a:t>
            </a:r>
          </a:p>
          <a:p>
            <a:pPr>
              <a:lnSpc>
                <a:spcPct val="8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歷史性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文化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初代教會</a:t>
            </a:r>
          </a:p>
          <a:p>
            <a:pPr>
              <a:lnSpc>
                <a:spcPct val="8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羅馬書 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12:13-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屬神的子民</a:t>
            </a:r>
          </a:p>
          <a:p>
            <a:pPr>
              <a:lnSpc>
                <a:spcPct val="8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彼前 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4:9-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不發牢騷</a:t>
            </a:r>
          </a:p>
        </p:txBody>
      </p:sp>
      <p:pic>
        <p:nvPicPr>
          <p:cNvPr id="30724" name="Picture 4" descr="CJY500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95400"/>
            <a:ext cx="3886200" cy="4724400"/>
          </a:xfrm>
        </p:spPr>
      </p:pic>
    </p:spTree>
    <p:extLst>
      <p:ext uri="{BB962C8B-B14F-4D97-AF65-F5344CB8AC3E}">
        <p14:creationId xmlns:p14="http://schemas.microsoft.com/office/powerpoint/2010/main" val="2913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一個喜愛美善的人</a:t>
            </a:r>
            <a:r>
              <a:rPr lang="zh-TW" altLang="en-US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724400" cy="472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一位願意幫助他人的人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什麼是神說是好的，避免作惡事</a:t>
            </a:r>
          </a:p>
          <a:p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2:13-3:2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以弗所書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2:10</a:t>
            </a:r>
          </a:p>
        </p:txBody>
      </p:sp>
      <p:pic>
        <p:nvPicPr>
          <p:cNvPr id="31748" name="Picture 4" descr="CKB009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773238"/>
            <a:ext cx="2433638" cy="3962400"/>
          </a:xfrm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105400" y="2441575"/>
            <a:ext cx="7429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好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的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05800" y="333375"/>
            <a:ext cx="7429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邪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惡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1689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節制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68413"/>
            <a:ext cx="5029200" cy="5113337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穩定的心思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思考力，情緒和慾望都在控制中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平衡的判斷力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謙虛的</a:t>
            </a:r>
          </a:p>
          <a:p>
            <a:pPr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羅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12:3	   </a:t>
            </a:r>
          </a:p>
          <a:p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2:2-6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所有的基督徒</a:t>
            </a:r>
          </a:p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32772" name="Picture 4" descr="CZI000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295400"/>
            <a:ext cx="3429000" cy="4724400"/>
          </a:xfrm>
        </p:spPr>
      </p:pic>
    </p:spTree>
    <p:extLst>
      <p:ext uri="{BB962C8B-B14F-4D97-AF65-F5344CB8AC3E}">
        <p14:creationId xmlns:p14="http://schemas.microsoft.com/office/powerpoint/2010/main" val="19518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正直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4953000" cy="472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一個給神和人那本屬於衪或他的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真實的公義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本能認識對與錯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太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1:19</a:t>
            </a:r>
          </a:p>
        </p:txBody>
      </p:sp>
      <p:pic>
        <p:nvPicPr>
          <p:cNvPr id="33796" name="Picture 4" descr="CLV000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276600" cy="4724400"/>
          </a:xfr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86400" y="40386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神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20000" y="40386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690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聖潔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876800" cy="479425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分別為聖歸於神</a:t>
            </a: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日常生活中能活出在基督裡</a:t>
            </a: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更像基督</a:t>
            </a: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來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7:26</a:t>
            </a: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弗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4:15-5:12</a:t>
            </a:r>
          </a:p>
        </p:txBody>
      </p:sp>
      <p:pic>
        <p:nvPicPr>
          <p:cNvPr id="34820" name="Picture 4" descr="CTT5017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371600"/>
            <a:ext cx="3386138" cy="4648200"/>
          </a:xfrm>
        </p:spPr>
      </p:pic>
    </p:spTree>
    <p:extLst>
      <p:ext uri="{BB962C8B-B14F-4D97-AF65-F5344CB8AC3E}">
        <p14:creationId xmlns:p14="http://schemas.microsoft.com/office/powerpoint/2010/main" val="2920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紀律</a:t>
            </a:r>
          </a:p>
        </p:txBody>
      </p:sp>
      <p:pic>
        <p:nvPicPr>
          <p:cNvPr id="35844" name="Picture 4" descr="DBE500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429000" cy="4648200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5257800" cy="508158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有能力的控制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操練自律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不自我放縱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在聖靈的掌管中</a:t>
            </a:r>
          </a:p>
          <a:p>
            <a:pPr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加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5:23</a:t>
            </a:r>
          </a:p>
        </p:txBody>
      </p:sp>
    </p:spTree>
    <p:extLst>
      <p:ext uri="{BB962C8B-B14F-4D97-AF65-F5344CB8AC3E}">
        <p14:creationId xmlns:p14="http://schemas.microsoft.com/office/powerpoint/2010/main" val="9107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教導年長的男人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967287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自我克制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=“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戒酒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”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，不自我放縱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值得尊敬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=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嚴肅的</a:t>
            </a:r>
          </a:p>
          <a:p>
            <a:pPr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活在痕永恆的光中</a:t>
            </a:r>
          </a:p>
          <a:p>
            <a:pPr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尊貴而産生的被尊敬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自制力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=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衝動和慾望都在控制中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有信心，愛心和耐心</a:t>
            </a:r>
          </a:p>
        </p:txBody>
      </p:sp>
    </p:spTree>
    <p:extLst>
      <p:ext uri="{BB962C8B-B14F-4D97-AF65-F5344CB8AC3E}">
        <p14:creationId xmlns:p14="http://schemas.microsoft.com/office/powerpoint/2010/main" val="17057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KB00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46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47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教導婦女</a:t>
            </a:r>
          </a:p>
        </p:txBody>
      </p:sp>
      <p:pic>
        <p:nvPicPr>
          <p:cNvPr id="37891" name="Picture 3" descr="CJY00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92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r>
              <a:rPr lang="zh-TW" altLang="en-US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教導年長的婦女</a:t>
            </a:r>
            <a:endParaRPr lang="en-US" altLang="zh-TW" sz="40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pic>
        <p:nvPicPr>
          <p:cNvPr id="38915" name="Picture 3" descr="CKO0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6294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80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zh-TW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他們活出令人尊敬的生活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4191000" cy="4114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非常的尊敬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在生活中的每一個層面，可以活出敬拜神的相配性的行為來</a:t>
            </a:r>
          </a:p>
        </p:txBody>
      </p:sp>
      <p:pic>
        <p:nvPicPr>
          <p:cNvPr id="39940" name="Picture 4" descr="CTT5004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05000"/>
            <a:ext cx="3821113" cy="4114800"/>
          </a:xfrm>
        </p:spPr>
      </p:pic>
    </p:spTree>
    <p:extLst>
      <p:ext uri="{BB962C8B-B14F-4D97-AF65-F5344CB8AC3E}">
        <p14:creationId xmlns:p14="http://schemas.microsoft.com/office/powerpoint/2010/main" val="2049986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/>
          <a:lstStyle/>
          <a:p>
            <a:r>
              <a:rPr lang="zh-TW" altLang="en-US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不作誹謗者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932363" cy="4343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4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詆毀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錯誤的控告及背後的控告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惡毒的閒人閒語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散播他人的故事</a:t>
            </a:r>
          </a:p>
        </p:txBody>
      </p:sp>
      <p:pic>
        <p:nvPicPr>
          <p:cNvPr id="40964" name="Picture 4" descr="CKQ0005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95400"/>
            <a:ext cx="4038600" cy="4572000"/>
          </a:xfrm>
        </p:spPr>
      </p:pic>
    </p:spTree>
    <p:extLst>
      <p:ext uri="{BB962C8B-B14F-4D97-AF65-F5344CB8AC3E}">
        <p14:creationId xmlns:p14="http://schemas.microsoft.com/office/powerpoint/2010/main" val="4152050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不醉酒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19600" cy="4343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掌控於喝醉的人，並完全用酒來控制人</a:t>
            </a:r>
          </a:p>
          <a:p>
            <a:pPr>
              <a:lnSpc>
                <a:spcPct val="90000"/>
              </a:lnSpc>
            </a:pP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婦女生活在異教文化中，酗酒是很平常的事情</a:t>
            </a:r>
          </a:p>
        </p:txBody>
      </p:sp>
      <p:pic>
        <p:nvPicPr>
          <p:cNvPr id="41988" name="Picture 4" descr="BAC000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657600" cy="3886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86025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altLang="zh-TW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教導什麼是美善的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419600" cy="45720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教導什麼是美善的老師</a:t>
            </a:r>
            <a:endParaRPr lang="en-US" altLang="zh-TW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美善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美麗，有吸引力的</a:t>
            </a:r>
            <a:endParaRPr lang="en-US" altLang="zh-TW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道德上的美好，感覺那是正確，公平的</a:t>
            </a:r>
          </a:p>
        </p:txBody>
      </p:sp>
      <p:pic>
        <p:nvPicPr>
          <p:cNvPr id="43012" name="Picture 4" descr="CKP0144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810000" cy="4572000"/>
          </a:xfrm>
        </p:spPr>
      </p:pic>
    </p:spTree>
    <p:extLst>
      <p:ext uri="{BB962C8B-B14F-4D97-AF65-F5344CB8AC3E}">
        <p14:creationId xmlns:p14="http://schemas.microsoft.com/office/powerpoint/2010/main" val="269890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zh-TW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 </a:t>
            </a:r>
            <a:r>
              <a:rPr lang="zh-TW" altLang="en-US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訓練年輕的婦女</a:t>
            </a:r>
          </a:p>
        </p:txBody>
      </p:sp>
      <p:pic>
        <p:nvPicPr>
          <p:cNvPr id="44035" name="Picture 3" descr="CKP01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78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60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zh-TW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愛他們的丈夫和孩子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訓練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使人意識到，去鼓勵，並提出建議</a:t>
            </a:r>
          </a:p>
          <a:p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 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愛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喜愛，鍾愛</a:t>
            </a:r>
          </a:p>
        </p:txBody>
      </p:sp>
      <p:pic>
        <p:nvPicPr>
          <p:cNvPr id="45060" name="Picture 4" descr="CJE001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81200"/>
            <a:ext cx="3363913" cy="4038600"/>
          </a:xfrm>
        </p:spPr>
      </p:pic>
    </p:spTree>
    <p:extLst>
      <p:ext uri="{BB962C8B-B14F-4D97-AF65-F5344CB8AC3E}">
        <p14:creationId xmlns:p14="http://schemas.microsoft.com/office/powerpoint/2010/main" val="3321534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節制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648200" cy="53340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節制</a:t>
            </a:r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正確的思考能力</a:t>
            </a:r>
            <a:endParaRPr lang="en-US" altLang="zh-TW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在個人自由中，自願限出範圍</a:t>
            </a:r>
          </a:p>
          <a:p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自律</a:t>
            </a:r>
          </a:p>
          <a:p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1:8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長老</a:t>
            </a:r>
          </a:p>
          <a:p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2:2-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年長的男人</a:t>
            </a:r>
          </a:p>
          <a:p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2:5-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年輕的女人</a:t>
            </a:r>
          </a:p>
          <a:p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2:6-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年輕的男人</a:t>
            </a:r>
          </a:p>
          <a:p>
            <a:r>
              <a:rPr lang="en-US" altLang="zh-TW" b="1">
                <a:solidFill>
                  <a:srgbClr val="FF0000"/>
                </a:solidFill>
                <a:ea typeface="新細明體" charset="0"/>
                <a:cs typeface="新細明體" charset="0"/>
              </a:rPr>
              <a:t>2:12-</a:t>
            </a:r>
            <a:r>
              <a:rPr lang="zh-TW" altLang="en-US" b="1">
                <a:solidFill>
                  <a:srgbClr val="FF0000"/>
                </a:solidFill>
                <a:ea typeface="新細明體" charset="0"/>
                <a:cs typeface="新細明體" charset="0"/>
              </a:rPr>
              <a:t>所有的信徒</a:t>
            </a:r>
          </a:p>
        </p:txBody>
      </p:sp>
      <p:pic>
        <p:nvPicPr>
          <p:cNvPr id="46084" name="Picture 4" descr="CKQ0045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295400"/>
            <a:ext cx="3708400" cy="4953000"/>
          </a:xfrm>
        </p:spPr>
      </p:pic>
    </p:spTree>
    <p:extLst>
      <p:ext uri="{BB962C8B-B14F-4D97-AF65-F5344CB8AC3E}">
        <p14:creationId xmlns:p14="http://schemas.microsoft.com/office/powerpoint/2010/main" val="788088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純潔的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648200" cy="5029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純潔的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從聖經中的字而來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=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分別為聖歸於神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這些包括謙虛和性的聖潔</a:t>
            </a:r>
          </a:p>
        </p:txBody>
      </p:sp>
      <p:pic>
        <p:nvPicPr>
          <p:cNvPr id="47108" name="Picture 4" descr="CIY0027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524000"/>
            <a:ext cx="3403600" cy="4495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4351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他 的 事 奉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772400" cy="576103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ea typeface="新細明體" charset="0"/>
                <a:cs typeface="新細明體" charset="0"/>
              </a:rPr>
              <a:t>與保羅</a:t>
            </a:r>
          </a:p>
          <a:p>
            <a:pPr>
              <a:buFontTx/>
              <a:buNone/>
            </a:pPr>
            <a:r>
              <a:rPr lang="zh-TW" altLang="en-US" sz="4000" b="1">
                <a:ea typeface="新細明體" charset="0"/>
                <a:cs typeface="新細明體" charset="0"/>
              </a:rPr>
              <a:t>   </a:t>
            </a:r>
            <a:r>
              <a:rPr lang="en-US" altLang="zh-TW" sz="4000" b="1"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ea typeface="新細明體" charset="0"/>
                <a:cs typeface="新細明體" charset="0"/>
              </a:rPr>
              <a:t>在宣教團隊</a:t>
            </a:r>
            <a:r>
              <a:rPr lang="en-US" altLang="zh-TW" sz="4000" b="1">
                <a:ea typeface="新細明體" charset="0"/>
                <a:cs typeface="新細明體" charset="0"/>
              </a:rPr>
              <a:t>: 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林後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8:23</a:t>
            </a:r>
          </a:p>
          <a:p>
            <a:pPr>
              <a:buFontTx/>
              <a:buNone/>
            </a:pPr>
            <a:r>
              <a:rPr lang="en-US" altLang="zh-TW" sz="4000" b="1">
                <a:ea typeface="新細明體" charset="0"/>
                <a:cs typeface="新細明體" charset="0"/>
              </a:rPr>
              <a:t>   -</a:t>
            </a:r>
            <a:r>
              <a:rPr lang="zh-TW" altLang="en-US" sz="4000" b="1">
                <a:ea typeface="新細明體" charset="0"/>
                <a:cs typeface="新細明體" charset="0"/>
              </a:rPr>
              <a:t>在以弗所和哥林多及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林後</a:t>
            </a:r>
          </a:p>
          <a:p>
            <a:pPr>
              <a:buFontTx/>
              <a:buNone/>
            </a:pPr>
            <a:r>
              <a:rPr lang="zh-TW" altLang="en-US" sz="4000" b="1">
                <a:ea typeface="新細明體" charset="0"/>
                <a:cs typeface="新細明體" charset="0"/>
              </a:rPr>
              <a:t>   </a:t>
            </a:r>
            <a:r>
              <a:rPr lang="en-US" altLang="zh-TW" sz="4000" b="1"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ea typeface="新細明體" charset="0"/>
                <a:cs typeface="新細明體" charset="0"/>
              </a:rPr>
              <a:t>在羅馬，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提後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4:10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對保羅</a:t>
            </a:r>
          </a:p>
          <a:p>
            <a:pPr>
              <a:buFontTx/>
              <a:buNone/>
            </a:pPr>
            <a:r>
              <a:rPr lang="zh-TW" altLang="en-US" sz="4000" b="1">
                <a:ea typeface="新細明體" charset="0"/>
                <a:cs typeface="新細明體" charset="0"/>
              </a:rPr>
              <a:t>    </a:t>
            </a:r>
            <a:r>
              <a:rPr lang="en-US" altLang="zh-TW" sz="4000" b="1"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ea typeface="新細明體" charset="0"/>
                <a:cs typeface="新細明體" charset="0"/>
              </a:rPr>
              <a:t>在困難時期 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林後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7:6-7</a:t>
            </a:r>
          </a:p>
          <a:p>
            <a:pPr>
              <a:buFontTx/>
              <a:buNone/>
            </a:pPr>
            <a:r>
              <a:rPr lang="en-US" altLang="zh-TW" sz="4000" b="1">
                <a:ea typeface="新細明體" charset="0"/>
                <a:cs typeface="新細明體" charset="0"/>
              </a:rPr>
              <a:t>    -</a:t>
            </a:r>
            <a:r>
              <a:rPr lang="zh-TW" altLang="en-US" sz="4000" b="1">
                <a:ea typeface="新細明體" charset="0"/>
                <a:cs typeface="新細明體" charset="0"/>
              </a:rPr>
              <a:t>在順境中 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林後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7:13-15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在克里底島</a:t>
            </a:r>
          </a:p>
          <a:p>
            <a:pPr>
              <a:buFontTx/>
              <a:buNone/>
            </a:pPr>
            <a:r>
              <a:rPr lang="en-US" altLang="zh-TW" sz="1600" b="1">
                <a:ea typeface="新細明體" charset="0"/>
                <a:cs typeface="新細明體" charset="0"/>
              </a:rPr>
              <a:t>	           	</a:t>
            </a:r>
            <a:r>
              <a:rPr lang="en-US" altLang="zh-TW" sz="2000" b="1">
                <a:ea typeface="新細明體" charset="0"/>
                <a:cs typeface="新細明體" charset="0"/>
              </a:rPr>
              <a:t>				</a:t>
            </a:r>
            <a:r>
              <a:rPr lang="en-US" altLang="zh-TW" b="1">
                <a:ea typeface="新細明體" charset="0"/>
                <a:cs typeface="新細明體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34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在家中的慇勤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648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在家中慇勤作家務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她的事奉就是做好一切家務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基督徒的家庭生活是一件新的開始</a:t>
            </a:r>
          </a:p>
        </p:txBody>
      </p:sp>
      <p:pic>
        <p:nvPicPr>
          <p:cNvPr id="48132" name="Picture 4" descr="CKP0153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810000" cy="4267200"/>
          </a:xfrm>
        </p:spPr>
      </p:pic>
    </p:spTree>
    <p:extLst>
      <p:ext uri="{BB962C8B-B14F-4D97-AF65-F5344CB8AC3E}">
        <p14:creationId xmlns:p14="http://schemas.microsoft.com/office/powerpoint/2010/main" val="1189037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zh-TW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慈祥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038600" cy="4724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用行動來表達好的品格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令人愉快的，和藹的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在家中和在外</a:t>
            </a:r>
          </a:p>
          <a:p>
            <a:endParaRPr lang="en-US" altLang="zh-TW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  <p:pic>
        <p:nvPicPr>
          <p:cNvPr id="49156" name="Picture 4" descr="CJE0017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810000" cy="4572000"/>
          </a:xfrm>
        </p:spPr>
      </p:pic>
    </p:spTree>
    <p:extLst>
      <p:ext uri="{BB962C8B-B14F-4D97-AF65-F5344CB8AC3E}">
        <p14:creationId xmlns:p14="http://schemas.microsoft.com/office/powerpoint/2010/main" val="2837800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zh-TW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…</a:t>
            </a:r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順服她們的丈夫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953000" cy="4648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順服是軍隊中的用語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尊重她的丈夫是神所領導的地位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中傷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說壞語</a:t>
            </a:r>
          </a:p>
        </p:txBody>
      </p:sp>
      <p:pic>
        <p:nvPicPr>
          <p:cNvPr id="50180" name="Picture 4" descr="CIY0039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05000"/>
            <a:ext cx="3276600" cy="4495800"/>
          </a:xfrm>
        </p:spPr>
      </p:pic>
    </p:spTree>
    <p:extLst>
      <p:ext uri="{BB962C8B-B14F-4D97-AF65-F5344CB8AC3E}">
        <p14:creationId xmlns:p14="http://schemas.microsoft.com/office/powerpoint/2010/main" val="1632990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sz="6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年青人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2875"/>
            <a:ext cx="4876800" cy="4835525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鼓勵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幫助，用愛和真誠為催促</a:t>
            </a:r>
          </a:p>
          <a:p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自制</a:t>
            </a:r>
            <a:r>
              <a:rPr lang="en-US" altLang="zh-TW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400" b="1">
                <a:solidFill>
                  <a:srgbClr val="FF0000"/>
                </a:solidFill>
                <a:ea typeface="新細明體" charset="0"/>
                <a:cs typeface="新細明體" charset="0"/>
              </a:rPr>
              <a:t>正確的思考，自律。他的慾望和酷愛在控制中</a:t>
            </a:r>
          </a:p>
        </p:txBody>
      </p:sp>
      <p:pic>
        <p:nvPicPr>
          <p:cNvPr id="51204" name="Picture 4" descr="CKB0089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219200"/>
            <a:ext cx="3349625" cy="4876800"/>
          </a:xfrm>
        </p:spPr>
      </p:pic>
    </p:spTree>
    <p:extLst>
      <p:ext uri="{BB962C8B-B14F-4D97-AF65-F5344CB8AC3E}">
        <p14:creationId xmlns:p14="http://schemas.microsoft.com/office/powerpoint/2010/main" val="11851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7772400" cy="1143000"/>
          </a:xfrm>
        </p:spPr>
        <p:txBody>
          <a:bodyPr/>
          <a:lstStyle/>
          <a:p>
            <a:r>
              <a:rPr lang="zh-TW" altLang="en-US" sz="48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牧師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5105400" cy="5791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例子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: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印章是從模具而造成，再造成硬幣來。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這是一個可以跟隨的模式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一個他的教導，尊貴和談吐的方式之模式</a:t>
            </a:r>
          </a:p>
          <a:p>
            <a:pPr>
              <a:lnSpc>
                <a:spcPct val="9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使反對者安靜下來</a:t>
            </a:r>
          </a:p>
        </p:txBody>
      </p:sp>
      <p:pic>
        <p:nvPicPr>
          <p:cNvPr id="52228" name="Picture 4" descr="CTU500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143000"/>
            <a:ext cx="3178175" cy="4876800"/>
          </a:xfrm>
        </p:spPr>
      </p:pic>
    </p:spTree>
    <p:extLst>
      <p:ext uri="{BB962C8B-B14F-4D97-AF65-F5344CB8AC3E}">
        <p14:creationId xmlns:p14="http://schemas.microsoft.com/office/powerpoint/2010/main" val="8421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工人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5181600" cy="4648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主人和奴隸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=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雇主和雇員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   順服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尊敬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 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誠實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 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Times New Roman" charset="0"/>
              </a:rPr>
              <a:t>可靠</a:t>
            </a:r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pPr>
              <a:lnSpc>
                <a:spcPct val="80000"/>
              </a:lnSpc>
            </a:pP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使教導有吸引力</a:t>
            </a:r>
          </a:p>
        </p:txBody>
      </p:sp>
      <p:pic>
        <p:nvPicPr>
          <p:cNvPr id="53252" name="Picture 4" descr="CLO0014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371600"/>
            <a:ext cx="3276600" cy="4648200"/>
          </a:xfrm>
        </p:spPr>
      </p:pic>
    </p:spTree>
    <p:extLst>
      <p:ext uri="{BB962C8B-B14F-4D97-AF65-F5344CB8AC3E}">
        <p14:creationId xmlns:p14="http://schemas.microsoft.com/office/powerpoint/2010/main" val="3923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IU00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590800" y="304800"/>
            <a:ext cx="2743200" cy="2286000"/>
          </a:xfrm>
          <a:prstGeom prst="wedgeEllipseCallout">
            <a:avLst>
              <a:gd name="adj1" fmla="val -694"/>
              <a:gd name="adj2" fmla="val 553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不</a:t>
            </a:r>
            <a:r>
              <a:rPr lang="en-US" altLang="zh-TW" sz="7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15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救贖的恩典</a:t>
            </a:r>
            <a:endParaRPr lang="zh-TW" altLang="en-US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48768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恩典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神毫無保留的恩竉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救恩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從罪的懲罰，權勢，並在存在中得以釋放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拯救我們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付上贖價，使我們得以自由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潔淨人們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使得潔淨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願意行善</a:t>
            </a:r>
          </a:p>
        </p:txBody>
      </p:sp>
      <p:sp>
        <p:nvSpPr>
          <p:cNvPr id="5530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8763000" y="1219200"/>
            <a:ext cx="76200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zh-TW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恩典說</a:t>
            </a:r>
            <a:r>
              <a:rPr lang="en-US" altLang="zh-TW" sz="5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”</a:t>
            </a:r>
            <a:r>
              <a:rPr lang="zh-TW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不</a:t>
            </a:r>
            <a:r>
              <a:rPr lang="en-US" altLang="zh-TW" sz="5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”</a:t>
            </a:r>
            <a:endParaRPr lang="en-US" altLang="zh-TW" sz="54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458200" cy="43434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恩典不斷的教導我們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對否定，拒絕，接納要說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”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”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不敬虔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對神的態度和行為的漠視。不顧神，將衪放在我們生命之外，不願與衪分享。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愛世界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約翰一書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2:15-17</a:t>
            </a:r>
          </a:p>
          <a:p>
            <a:endParaRPr lang="zh-TW" altLang="en-US" sz="36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zh-TW" altLang="en-US" b="1" u="sng">
                <a:solidFill>
                  <a:srgbClr val="FF0000"/>
                </a:solidFill>
                <a:ea typeface="新細明體" charset="0"/>
                <a:cs typeface="新細明體" charset="0"/>
              </a:rPr>
              <a:t>羅馬書 </a:t>
            </a:r>
            <a:r>
              <a:rPr lang="en-US" altLang="zh-TW" b="1" u="sng">
                <a:solidFill>
                  <a:srgbClr val="FF0000"/>
                </a:solidFill>
                <a:ea typeface="新細明體" charset="0"/>
                <a:cs typeface="新細明體" charset="0"/>
              </a:rPr>
              <a:t>6:1-2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187450" y="1773238"/>
            <a:ext cx="7086600" cy="254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“</a:t>
            </a: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怎樣說呢</a:t>
            </a:r>
            <a:r>
              <a:rPr lang="en-US" altLang="zh-TW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?</a:t>
            </a: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我們可以仍在罪中叫恩典顯得多麼。斷乎不可，我們在罪上死了的人，豈可仍在罪中活著呢</a:t>
            </a:r>
            <a:r>
              <a:rPr lang="en-US" altLang="zh-TW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93226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477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352800" y="4724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9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81000" y="228600"/>
          <a:ext cx="2514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831848" imgH="2471928" progId="Word.Document.8">
                  <p:embed/>
                </p:oleObj>
              </mc:Choice>
              <mc:Fallback>
                <p:oleObj name="Document" r:id="rId2" imgW="1831848" imgH="24719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2514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203575" y="620713"/>
            <a:ext cx="2825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只要說不</a:t>
            </a:r>
            <a:r>
              <a:rPr lang="en-US" altLang="zh-TW" sz="4800" b="1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!</a:t>
            </a:r>
          </a:p>
        </p:txBody>
      </p:sp>
      <p:pic>
        <p:nvPicPr>
          <p:cNvPr id="58372" name="Picture 4" descr="CKB003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28600"/>
            <a:ext cx="2895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CKN50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638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CKP008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997200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0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恩典教導敬虔的生活</a:t>
            </a:r>
            <a:endParaRPr lang="zh-TW" altLang="en-US" sz="40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421005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訓練我們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自制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正確的思考，自律，慾望和熱愛在控制中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正直的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對神和對人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敬虔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對神喜悅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現今的世代</a:t>
            </a:r>
            <a:r>
              <a:rPr lang="en-US" altLang="zh-TW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ea typeface="新細明體" charset="0"/>
                <a:cs typeface="新細明體" charset="0"/>
              </a:rPr>
              <a:t>在我們活著的時代</a:t>
            </a:r>
          </a:p>
        </p:txBody>
      </p:sp>
      <p:sp>
        <p:nvSpPr>
          <p:cNvPr id="59396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8610600" y="1600200"/>
            <a:ext cx="228600" cy="44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只要說</a:t>
            </a:r>
            <a:r>
              <a:rPr lang="en-US" altLang="zh-TW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:”</a:t>
            </a:r>
            <a:r>
              <a:rPr lang="zh-TW" alt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是</a:t>
            </a:r>
            <a:r>
              <a:rPr lang="en-US" altLang="zh-TW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”</a:t>
            </a:r>
            <a:endParaRPr lang="en-US" altLang="zh-TW" sz="54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57200" y="1143000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404616" imgH="5580888" progId="Word.Document.8">
                  <p:embed/>
                </p:oleObj>
              </mc:Choice>
              <mc:Fallback>
                <p:oleObj name="Document" r:id="rId2" imgW="3404616" imgH="55808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001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264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恩典說 </a:t>
            </a:r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”</a:t>
            </a:r>
            <a:r>
              <a:rPr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耶穌快來</a:t>
            </a:r>
            <a:r>
              <a:rPr lang="en-US" altLang="zh-TW" sz="4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”</a:t>
            </a:r>
            <a:endParaRPr lang="en-US" altLang="zh-TW" sz="4800" b="1" u="sng">
              <a:effectLst>
                <a:outerShdw blurRad="38100" dist="38100" dir="2700000" algn="tl">
                  <a:srgbClr val="DDDDDD"/>
                </a:outerShdw>
              </a:effectLst>
              <a:ea typeface="新細明體" charset="0"/>
              <a:cs typeface="新細明體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9138"/>
            <a:ext cx="7696200" cy="4106862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期盼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期望，準備就緒來歡迎衪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有福的盼望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期盼屬靈美好的事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榮耀的回來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啟示衪是誰</a:t>
            </a:r>
          </a:p>
          <a:p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耶穌基督是我們的神和救贖者</a:t>
            </a:r>
          </a:p>
          <a:p>
            <a:endParaRPr lang="zh-TW" altLang="en-US" sz="4000" b="1">
              <a:solidFill>
                <a:srgbClr val="FF0000"/>
              </a:solidFill>
              <a:ea typeface="新細明體" charset="0"/>
              <a:cs typeface="新細明體" charset="0"/>
            </a:endParaRPr>
          </a:p>
          <a:p>
            <a:endParaRPr lang="zh-TW" altLang="en-US" sz="2800" b="1">
              <a:solidFill>
                <a:srgbClr val="FF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61444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 flipH="1">
            <a:off x="8458200" y="1981200"/>
            <a:ext cx="76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62913" cy="1143000"/>
          </a:xfrm>
        </p:spPr>
        <p:txBody>
          <a:bodyPr/>
          <a:lstStyle/>
          <a:p>
            <a:r>
              <a:rPr lang="zh-TW" altLang="en-US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在不敬虔的世界活出敬虔的生活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258888" y="3213100"/>
            <a:ext cx="702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3333CC"/>
                </a:solidFill>
                <a:latin typeface="Times New Roman" charset="0"/>
                <a:ea typeface="新細明體" charset="0"/>
                <a:cs typeface="新細明體" charset="0"/>
              </a:rPr>
              <a:t>敬虔</a:t>
            </a:r>
            <a:r>
              <a:rPr lang="en-US" altLang="zh-TW" sz="3600" b="1">
                <a:solidFill>
                  <a:srgbClr val="3333CC"/>
                </a:solidFill>
                <a:latin typeface="Times New Roman" charset="0"/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3333CC"/>
                </a:solidFill>
                <a:latin typeface="Times New Roman" charset="0"/>
                <a:ea typeface="新細明體" charset="0"/>
                <a:cs typeface="新細明體" charset="0"/>
              </a:rPr>
              <a:t>找出那些是對神喜悅而去行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62000" y="2276475"/>
            <a:ext cx="709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V - 1b”…</a:t>
            </a:r>
            <a:r>
              <a:rPr lang="zh-TW" altLang="en-US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真理的知識帶出敬虔來。</a:t>
            </a:r>
          </a:p>
        </p:txBody>
      </p:sp>
    </p:spTree>
    <p:extLst>
      <p:ext uri="{BB962C8B-B14F-4D97-AF65-F5344CB8AC3E}">
        <p14:creationId xmlns:p14="http://schemas.microsoft.com/office/powerpoint/2010/main" val="3860525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LG00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1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BLG00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65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noFill/>
          <a:ln/>
        </p:spPr>
        <p:txBody>
          <a:bodyPr/>
          <a:lstStyle/>
          <a:p>
            <a:r>
              <a:rPr lang="zh-TW" altLang="en-US" sz="5400" b="1">
                <a:ea typeface="新細明體" charset="0"/>
                <a:cs typeface="新細明體" charset="0"/>
              </a:rPr>
              <a:t>以前和以後</a:t>
            </a:r>
          </a:p>
        </p:txBody>
      </p:sp>
    </p:spTree>
    <p:extLst>
      <p:ext uri="{BB962C8B-B14F-4D97-AF65-F5344CB8AC3E}">
        <p14:creationId xmlns:p14="http://schemas.microsoft.com/office/powerpoint/2010/main" val="20395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15673"/>
              </p:ext>
            </p:extLst>
          </p:nvPr>
        </p:nvGraphicFramePr>
        <p:xfrm>
          <a:off x="2895569" y="0"/>
          <a:ext cx="2763837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776728" imgH="5574792" progId="Word.Document.8">
                  <p:embed/>
                </p:oleObj>
              </mc:Choice>
              <mc:Fallback>
                <p:oleObj name="Document" r:id="rId3" imgW="2776728" imgH="55747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569" y="0"/>
                        <a:ext cx="2763837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2286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u="sng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以前</a:t>
            </a:r>
            <a:endParaRPr lang="zh-TW" altLang="en-US" sz="4800" b="1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5825" y="3451225"/>
            <a:ext cx="1403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u="sng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以後</a:t>
            </a:r>
            <a:endParaRPr lang="zh-TW" altLang="en-US" sz="4800" b="1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1123950"/>
            <a:ext cx="137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TW" altLang="en-US" sz="4000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愚蠢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81000" y="1809750"/>
            <a:ext cx="187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不順服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1000" y="2495550"/>
            <a:ext cx="187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被欺騙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57200" y="3257550"/>
            <a:ext cx="187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被奴役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3851" y="3933825"/>
            <a:ext cx="28082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-</a:t>
            </a:r>
            <a:r>
              <a:rPr lang="zh-TW" altLang="en-US" sz="40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活在誹謗和忌妒中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257800" y="133350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u="sng">
                <a:solidFill>
                  <a:srgbClr val="000000"/>
                </a:solidFill>
                <a:latin typeface="Times New Roman" charset="0"/>
                <a:ea typeface="新細明體" charset="0"/>
                <a:cs typeface="新細明體" charset="0"/>
              </a:rPr>
              <a:t>衪拯救我們</a:t>
            </a:r>
            <a:endParaRPr lang="zh-TW" altLang="en-US" sz="4800" b="1">
              <a:solidFill>
                <a:srgbClr val="00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 rot="10465414" flipV="1">
            <a:off x="2454275" y="5504708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TW" altLang="en-US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成為後嗣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562600" y="4826000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-</a:t>
            </a:r>
            <a:r>
              <a:rPr lang="zh-TW" altLang="en-US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個美善的事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148263" y="1341438"/>
            <a:ext cx="3995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- </a:t>
            </a:r>
            <a:r>
              <a:rPr lang="zh-TW" altLang="en-US" sz="28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神的慈愛，慈愛和憐憫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486400" y="2667000"/>
            <a:ext cx="3570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-</a:t>
            </a:r>
            <a:r>
              <a:rPr lang="zh-TW" altLang="en-US" sz="32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屬靈的潔淨和再生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200" b="1">
              <a:solidFill>
                <a:srgbClr val="FF0000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6" grpId="0" build="p" autoUpdateAnimBg="0"/>
      <p:bldP spid="64517" grpId="0" build="p" autoUpdateAnimBg="0"/>
      <p:bldP spid="64518" grpId="0" build="p" autoUpdateAnimBg="0"/>
      <p:bldP spid="64519" grpId="0" build="p" autoUpdateAnimBg="0"/>
      <p:bldP spid="64520" grpId="0" build="p" autoUpdateAnimBg="0"/>
      <p:bldP spid="64521" grpId="0" build="p" autoUpdateAnimBg="0"/>
      <p:bldP spid="64522" grpId="0" build="p" autoUpdateAnimBg="0"/>
      <p:bldP spid="64523" grpId="0" build="p" autoUpdateAnimBg="0"/>
      <p:bldP spid="64524" grpId="0" build="p" autoUpdateAnimBg="0"/>
      <p:bldP spid="64525" grpId="0" build="p" autoUpdateAnimBg="0"/>
      <p:bldP spid="6452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22029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33943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zh-TW" altLang="en-US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他的工作內容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zh-TW" altLang="en-US" sz="4000" b="1">
                <a:ea typeface="新細明體" charset="0"/>
                <a:cs typeface="新細明體" charset="0"/>
              </a:rPr>
              <a:t>委派長老</a:t>
            </a:r>
            <a:r>
              <a:rPr lang="en-US" altLang="zh-TW" sz="4000" b="1">
                <a:ea typeface="新細明體" charset="0"/>
                <a:cs typeface="新細明體" charset="0"/>
              </a:rPr>
              <a:t>/</a:t>
            </a:r>
            <a:r>
              <a:rPr lang="zh-TW" altLang="en-US" sz="4000" b="1">
                <a:ea typeface="新細明體" charset="0"/>
                <a:cs typeface="新細明體" charset="0"/>
              </a:rPr>
              <a:t>牧師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1:5-9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對抗假教導和反叛的人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1:10-16;3:9-11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教導正確的教義和虔的生活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1:1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確定作善工的榜樣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1:8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2:3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2:7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2:15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3:1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3:8</a:t>
            </a:r>
            <a:r>
              <a:rPr lang="zh-TW" altLang="en-US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，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14</a:t>
            </a:r>
          </a:p>
          <a:p>
            <a:r>
              <a:rPr lang="zh-TW" altLang="en-US" sz="4000" b="1">
                <a:ea typeface="新細明體" charset="0"/>
                <a:cs typeface="新細明體" charset="0"/>
              </a:rPr>
              <a:t>當作正當的工作 </a:t>
            </a:r>
            <a:r>
              <a:rPr lang="en-US" altLang="zh-TW" sz="4000" b="1">
                <a:solidFill>
                  <a:srgbClr val="FF0000"/>
                </a:solidFill>
                <a:ea typeface="新細明體" charset="0"/>
                <a:cs typeface="新細明體" charset="0"/>
              </a:rPr>
              <a:t>3:12-14</a:t>
            </a:r>
          </a:p>
        </p:txBody>
      </p:sp>
    </p:spTree>
    <p:extLst>
      <p:ext uri="{BB962C8B-B14F-4D97-AF65-F5344CB8AC3E}">
        <p14:creationId xmlns:p14="http://schemas.microsoft.com/office/powerpoint/2010/main" val="36018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OOD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48200" y="3414713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提多</a:t>
            </a:r>
          </a:p>
        </p:txBody>
      </p:sp>
    </p:spTree>
    <p:extLst>
      <p:ext uri="{BB962C8B-B14F-4D97-AF65-F5344CB8AC3E}">
        <p14:creationId xmlns:p14="http://schemas.microsoft.com/office/powerpoint/2010/main" val="425254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371600"/>
          </a:xfrm>
        </p:spPr>
        <p:txBody>
          <a:bodyPr/>
          <a:lstStyle/>
          <a:p>
            <a:br>
              <a:rPr lang="en-US" altLang="zh-TW" sz="32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</a:br>
            <a:r>
              <a:rPr lang="zh-TW" altLang="en-US" sz="40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保羅是一位醫生，也是一位好人，也可以作艱難任務的人</a:t>
            </a:r>
          </a:p>
        </p:txBody>
      </p:sp>
      <p:pic>
        <p:nvPicPr>
          <p:cNvPr id="13315" name="Picture 3" descr="BLN0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zh-TW" altLang="en-US" sz="5400" b="1" u="sng">
                <a:effectLst>
                  <a:outerShdw blurRad="38100" dist="38100" dir="2700000" algn="tl">
                    <a:srgbClr val="DDDDDD"/>
                  </a:outerShdw>
                </a:effectLst>
                <a:ea typeface="新細明體" charset="0"/>
                <a:cs typeface="新細明體" charset="0"/>
              </a:rPr>
              <a:t>在不敬虔的世界裡，活出敬虔的生活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47800" y="34290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敬虔</a:t>
            </a:r>
            <a:r>
              <a:rPr lang="en-US" altLang="zh-TW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-</a:t>
            </a:r>
            <a:r>
              <a:rPr lang="zh-TW" altLang="en-US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找出麼是對神喜悅而去行的事。</a:t>
            </a:r>
            <a:endParaRPr lang="zh-TW" altLang="en-US" sz="3200" b="1">
              <a:solidFill>
                <a:srgbClr val="3333CC"/>
              </a:solidFill>
              <a:latin typeface="Times New Roman" charset="0"/>
              <a:ea typeface="新細明體" charset="0"/>
              <a:cs typeface="新細明體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3200" b="1" u="sng">
              <a:solidFill>
                <a:srgbClr val="00CC99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650" y="2565400"/>
            <a:ext cx="633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”V - 1b”</a:t>
            </a:r>
            <a:r>
              <a:rPr lang="zh-TW" altLang="en-US" sz="3600" b="1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真理的知識帶來敬虔</a:t>
            </a:r>
          </a:p>
        </p:txBody>
      </p:sp>
    </p:spTree>
    <p:extLst>
      <p:ext uri="{BB962C8B-B14F-4D97-AF65-F5344CB8AC3E}">
        <p14:creationId xmlns:p14="http://schemas.microsoft.com/office/powerpoint/2010/main" val="39041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1040</Words>
  <Application>Microsoft Macintosh PowerPoint</Application>
  <PresentationFormat>On-screen Show (4:3)</PresentationFormat>
  <Paragraphs>251</Paragraphs>
  <Slides>58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ＭＳ Ｐゴシック</vt:lpstr>
      <vt:lpstr>新細明體</vt:lpstr>
      <vt:lpstr>SimHei</vt:lpstr>
      <vt:lpstr>SimSun</vt:lpstr>
      <vt:lpstr>Arial</vt:lpstr>
      <vt:lpstr>Book Antiqua</vt:lpstr>
      <vt:lpstr>Calibri</vt:lpstr>
      <vt:lpstr>Helvetica</vt:lpstr>
      <vt:lpstr>Times New Roman</vt:lpstr>
      <vt:lpstr>Wingdings</vt:lpstr>
      <vt:lpstr>Default Design</vt:lpstr>
      <vt:lpstr>20_Default Design</vt:lpstr>
      <vt:lpstr>Orbit</vt:lpstr>
      <vt:lpstr>Document</vt:lpstr>
      <vt:lpstr>长老的资格</vt:lpstr>
      <vt:lpstr>他 的 導 師</vt:lpstr>
      <vt:lpstr>PowerPoint Presentation</vt:lpstr>
      <vt:lpstr>他 的 事 奉</vt:lpstr>
      <vt:lpstr>PowerPoint Presentation</vt:lpstr>
      <vt:lpstr>他的工作內容</vt:lpstr>
      <vt:lpstr>PowerPoint Presentation</vt:lpstr>
      <vt:lpstr> 保羅是一位醫生，也是一位好人，也可以作艱難任務的人</vt:lpstr>
      <vt:lpstr>在不敬虔的世界裡，活出敬虔的生活</vt:lpstr>
      <vt:lpstr>敬虔的品格 1:5-9</vt:lpstr>
      <vt:lpstr>無可指責</vt:lpstr>
      <vt:lpstr>PowerPoint Presentation</vt:lpstr>
      <vt:lpstr>一夫一妻</vt:lpstr>
      <vt:lpstr>PowerPoint Presentation</vt:lpstr>
      <vt:lpstr>他的兒女們</vt:lpstr>
      <vt:lpstr>信賴神的工作</vt:lpstr>
      <vt:lpstr>不專制</vt:lpstr>
      <vt:lpstr>不輕易發怒</vt:lpstr>
      <vt:lpstr>不酗酒</vt:lpstr>
      <vt:lpstr>不使用暴力</vt:lpstr>
      <vt:lpstr>PowerPoint Presentation</vt:lpstr>
      <vt:lpstr>不取不義之財</vt:lpstr>
      <vt:lpstr>好客的</vt:lpstr>
      <vt:lpstr>一個喜愛美善的人  </vt:lpstr>
      <vt:lpstr>節制</vt:lpstr>
      <vt:lpstr>正直</vt:lpstr>
      <vt:lpstr>聖潔</vt:lpstr>
      <vt:lpstr>紀律</vt:lpstr>
      <vt:lpstr>教導年長的男人 </vt:lpstr>
      <vt:lpstr>教導婦女</vt:lpstr>
      <vt:lpstr>教導年長的婦女</vt:lpstr>
      <vt:lpstr>…他們活出令人尊敬的生活</vt:lpstr>
      <vt:lpstr>不作誹謗者</vt:lpstr>
      <vt:lpstr>不醉酒</vt:lpstr>
      <vt:lpstr>…教導什麼是美善的</vt:lpstr>
      <vt:lpstr>… 訓練年輕的婦女</vt:lpstr>
      <vt:lpstr>…愛他們的丈夫和孩子</vt:lpstr>
      <vt:lpstr>節制</vt:lpstr>
      <vt:lpstr>…純潔的</vt:lpstr>
      <vt:lpstr>…在家中的慇勤</vt:lpstr>
      <vt:lpstr>…慈祥</vt:lpstr>
      <vt:lpstr>…順服她們的丈夫</vt:lpstr>
      <vt:lpstr>年青人</vt:lpstr>
      <vt:lpstr>牧師</vt:lpstr>
      <vt:lpstr>工人</vt:lpstr>
      <vt:lpstr>PowerPoint Presentation</vt:lpstr>
      <vt:lpstr>救贖的恩典</vt:lpstr>
      <vt:lpstr>恩典說”不”</vt:lpstr>
      <vt:lpstr>羅馬書 6:1-2</vt:lpstr>
      <vt:lpstr>PowerPoint Presentation</vt:lpstr>
      <vt:lpstr>恩典教導敬虔的生活</vt:lpstr>
      <vt:lpstr>只要說:”是”</vt:lpstr>
      <vt:lpstr>恩典說 ”耶穌快來”</vt:lpstr>
      <vt:lpstr>在不敬虔的世界活出敬虔的生活</vt:lpstr>
      <vt:lpstr>以前和以後</vt:lpstr>
      <vt:lpstr>PowerPoint Presentation</vt:lpstr>
      <vt:lpstr>新约全书链接地址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长老的资格</dc:title>
  <dc:creator>Rick Griffith</dc:creator>
  <cp:lastModifiedBy>Rick Griffith</cp:lastModifiedBy>
  <cp:revision>4</cp:revision>
  <dcterms:created xsi:type="dcterms:W3CDTF">2015-06-24T15:19:04Z</dcterms:created>
  <dcterms:modified xsi:type="dcterms:W3CDTF">2024-07-18T18:17:27Z</dcterms:modified>
</cp:coreProperties>
</file>