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8.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1.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3.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5.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6.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7.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8.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0.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1.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2.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3.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4.xml" ContentType="application/vnd.openxmlformats-officedocument.theme+xml"/>
  <Override PartName="/ppt/slideLayouts/slideLayout571.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theme/themeOverride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0.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3.xml" ContentType="application/vnd.openxmlformats-officedocument.themeOverr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6.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1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8.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22.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23.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24.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theme/themeOverride25.xml" ContentType="application/vnd.openxmlformats-officedocument.themeOverr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26.xml" ContentType="application/vnd.openxmlformats-officedocument.themeOverride+xml"/>
  <Override PartName="/ppt/notesSlides/notesSlide196.xml" ContentType="application/vnd.openxmlformats-officedocument.presentationml.notesSlide+xml"/>
  <Override PartName="/ppt/theme/themeOverride27.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9" r:id="rId2"/>
    <p:sldMasterId id="2147483704" r:id="rId3"/>
    <p:sldMasterId id="2147483717" r:id="rId4"/>
    <p:sldMasterId id="2147483731" r:id="rId5"/>
    <p:sldMasterId id="2147483742" r:id="rId6"/>
    <p:sldMasterId id="2147483754" r:id="rId7"/>
    <p:sldMasterId id="2147483766" r:id="rId8"/>
    <p:sldMasterId id="2147483822" r:id="rId9"/>
    <p:sldMasterId id="2147483846" r:id="rId10"/>
    <p:sldMasterId id="2147483849" r:id="rId11"/>
    <p:sldMasterId id="2147483861" r:id="rId12"/>
    <p:sldMasterId id="2147483873" r:id="rId13"/>
    <p:sldMasterId id="2147483876" r:id="rId14"/>
    <p:sldMasterId id="2147483888" r:id="rId15"/>
    <p:sldMasterId id="2147483900" r:id="rId16"/>
    <p:sldMasterId id="2147483936" r:id="rId17"/>
    <p:sldMasterId id="2147483948" r:id="rId18"/>
    <p:sldMasterId id="2147484046" r:id="rId19"/>
    <p:sldMasterId id="2147484058" r:id="rId20"/>
    <p:sldMasterId id="2147484069" r:id="rId21"/>
    <p:sldMasterId id="2147484081" r:id="rId22"/>
    <p:sldMasterId id="2147484084" r:id="rId23"/>
    <p:sldMasterId id="2147484096" r:id="rId24"/>
    <p:sldMasterId id="2147484108" r:id="rId25"/>
    <p:sldMasterId id="2147484132" r:id="rId26"/>
    <p:sldMasterId id="2147484148" r:id="rId27"/>
    <p:sldMasterId id="2147484160" r:id="rId28"/>
    <p:sldMasterId id="2147484172" r:id="rId29"/>
    <p:sldMasterId id="2147484184" r:id="rId30"/>
    <p:sldMasterId id="2147484196" r:id="rId31"/>
    <p:sldMasterId id="2147484208" r:id="rId32"/>
    <p:sldMasterId id="2147484220" r:id="rId33"/>
    <p:sldMasterId id="2147484232" r:id="rId34"/>
    <p:sldMasterId id="2147484256" r:id="rId35"/>
    <p:sldMasterId id="2147484268" r:id="rId36"/>
    <p:sldMasterId id="2147484280" r:id="rId37"/>
    <p:sldMasterId id="2147484292" r:id="rId38"/>
    <p:sldMasterId id="2147484304" r:id="rId39"/>
    <p:sldMasterId id="2147484317" r:id="rId40"/>
    <p:sldMasterId id="2147484329" r:id="rId41"/>
    <p:sldMasterId id="2147484344" r:id="rId42"/>
    <p:sldMasterId id="2147484370" r:id="rId43"/>
    <p:sldMasterId id="2147484382" r:id="rId44"/>
    <p:sldMasterId id="2147484433" r:id="rId45"/>
    <p:sldMasterId id="2147484445" r:id="rId46"/>
    <p:sldMasterId id="2147484457" r:id="rId47"/>
    <p:sldMasterId id="2147484469" r:id="rId48"/>
    <p:sldMasterId id="2147484481" r:id="rId49"/>
    <p:sldMasterId id="2147484493" r:id="rId50"/>
    <p:sldMasterId id="2147484507" r:id="rId51"/>
    <p:sldMasterId id="2147484521" r:id="rId52"/>
    <p:sldMasterId id="2147484533" r:id="rId53"/>
    <p:sldMasterId id="2147484544" r:id="rId54"/>
    <p:sldMasterId id="2147484556" r:id="rId55"/>
  </p:sldMasterIdLst>
  <p:notesMasterIdLst>
    <p:notesMasterId r:id="rId309"/>
  </p:notesMasterIdLst>
  <p:sldIdLst>
    <p:sldId id="302" r:id="rId56"/>
    <p:sldId id="303" r:id="rId57"/>
    <p:sldId id="455" r:id="rId58"/>
    <p:sldId id="304" r:id="rId59"/>
    <p:sldId id="305" r:id="rId60"/>
    <p:sldId id="306" r:id="rId61"/>
    <p:sldId id="307" r:id="rId62"/>
    <p:sldId id="308" r:id="rId63"/>
    <p:sldId id="309" r:id="rId64"/>
    <p:sldId id="405" r:id="rId65"/>
    <p:sldId id="404" r:id="rId66"/>
    <p:sldId id="456" r:id="rId67"/>
    <p:sldId id="2767" r:id="rId68"/>
    <p:sldId id="458" r:id="rId69"/>
    <p:sldId id="459" r:id="rId70"/>
    <p:sldId id="460" r:id="rId71"/>
    <p:sldId id="461" r:id="rId72"/>
    <p:sldId id="462" r:id="rId73"/>
    <p:sldId id="463" r:id="rId74"/>
    <p:sldId id="464" r:id="rId75"/>
    <p:sldId id="257" r:id="rId76"/>
    <p:sldId id="281" r:id="rId77"/>
    <p:sldId id="280" r:id="rId78"/>
    <p:sldId id="277" r:id="rId79"/>
    <p:sldId id="276" r:id="rId80"/>
    <p:sldId id="311" r:id="rId81"/>
    <p:sldId id="449" r:id="rId82"/>
    <p:sldId id="266" r:id="rId83"/>
    <p:sldId id="267" r:id="rId84"/>
    <p:sldId id="268" r:id="rId85"/>
    <p:sldId id="322" r:id="rId86"/>
    <p:sldId id="273" r:id="rId87"/>
    <p:sldId id="274" r:id="rId88"/>
    <p:sldId id="2783" r:id="rId89"/>
    <p:sldId id="1149" r:id="rId90"/>
    <p:sldId id="1150" r:id="rId91"/>
    <p:sldId id="1151" r:id="rId92"/>
    <p:sldId id="736" r:id="rId93"/>
    <p:sldId id="2779" r:id="rId94"/>
    <p:sldId id="1148" r:id="rId95"/>
    <p:sldId id="1146" r:id="rId96"/>
    <p:sldId id="1144" r:id="rId97"/>
    <p:sldId id="2780" r:id="rId98"/>
    <p:sldId id="2784" r:id="rId99"/>
    <p:sldId id="1159" r:id="rId100"/>
    <p:sldId id="1145" r:id="rId101"/>
    <p:sldId id="2786" r:id="rId102"/>
    <p:sldId id="1204" r:id="rId103"/>
    <p:sldId id="377" r:id="rId104"/>
    <p:sldId id="679" r:id="rId105"/>
    <p:sldId id="378" r:id="rId106"/>
    <p:sldId id="723" r:id="rId107"/>
    <p:sldId id="2787" r:id="rId108"/>
    <p:sldId id="2789" r:id="rId109"/>
    <p:sldId id="2788" r:id="rId110"/>
    <p:sldId id="680" r:id="rId111"/>
    <p:sldId id="681" r:id="rId112"/>
    <p:sldId id="683" r:id="rId113"/>
    <p:sldId id="684" r:id="rId114"/>
    <p:sldId id="685" r:id="rId115"/>
    <p:sldId id="673" r:id="rId116"/>
    <p:sldId id="674" r:id="rId117"/>
    <p:sldId id="675" r:id="rId118"/>
    <p:sldId id="676" r:id="rId119"/>
    <p:sldId id="677" r:id="rId120"/>
    <p:sldId id="678" r:id="rId121"/>
    <p:sldId id="489" r:id="rId122"/>
    <p:sldId id="272" r:id="rId123"/>
    <p:sldId id="2785" r:id="rId124"/>
    <p:sldId id="320" r:id="rId125"/>
    <p:sldId id="2790" r:id="rId126"/>
    <p:sldId id="2791" r:id="rId127"/>
    <p:sldId id="2792" r:id="rId128"/>
    <p:sldId id="1222" r:id="rId129"/>
    <p:sldId id="1202" r:id="rId130"/>
    <p:sldId id="513" r:id="rId131"/>
    <p:sldId id="1155" r:id="rId132"/>
    <p:sldId id="495" r:id="rId133"/>
    <p:sldId id="503" r:id="rId134"/>
    <p:sldId id="505" r:id="rId135"/>
    <p:sldId id="2794" r:id="rId136"/>
    <p:sldId id="498" r:id="rId137"/>
    <p:sldId id="1154" r:id="rId138"/>
    <p:sldId id="2795" r:id="rId139"/>
    <p:sldId id="516" r:id="rId140"/>
    <p:sldId id="2782" r:id="rId141"/>
    <p:sldId id="2793" r:id="rId142"/>
    <p:sldId id="2796" r:id="rId143"/>
    <p:sldId id="517" r:id="rId144"/>
    <p:sldId id="518" r:id="rId145"/>
    <p:sldId id="519" r:id="rId146"/>
    <p:sldId id="520" r:id="rId147"/>
    <p:sldId id="521" r:id="rId148"/>
    <p:sldId id="2797" r:id="rId149"/>
    <p:sldId id="507" r:id="rId150"/>
    <p:sldId id="508" r:id="rId151"/>
    <p:sldId id="510" r:id="rId152"/>
    <p:sldId id="509" r:id="rId153"/>
    <p:sldId id="511" r:id="rId154"/>
    <p:sldId id="512" r:id="rId155"/>
    <p:sldId id="502" r:id="rId156"/>
    <p:sldId id="500" r:id="rId157"/>
    <p:sldId id="494" r:id="rId158"/>
    <p:sldId id="499" r:id="rId159"/>
    <p:sldId id="501" r:id="rId160"/>
    <p:sldId id="2798" r:id="rId161"/>
    <p:sldId id="522" r:id="rId162"/>
    <p:sldId id="1152" r:id="rId163"/>
    <p:sldId id="2781" r:id="rId164"/>
    <p:sldId id="2777" r:id="rId165"/>
    <p:sldId id="523" r:id="rId166"/>
    <p:sldId id="1153" r:id="rId167"/>
    <p:sldId id="2469" r:id="rId168"/>
    <p:sldId id="2752" r:id="rId169"/>
    <p:sldId id="2747" r:id="rId170"/>
    <p:sldId id="1728" r:id="rId171"/>
    <p:sldId id="2746" r:id="rId172"/>
    <p:sldId id="2772" r:id="rId173"/>
    <p:sldId id="2770" r:id="rId174"/>
    <p:sldId id="2771" r:id="rId175"/>
    <p:sldId id="2799" r:id="rId176"/>
    <p:sldId id="2801" r:id="rId177"/>
    <p:sldId id="324" r:id="rId178"/>
    <p:sldId id="2800" r:id="rId179"/>
    <p:sldId id="2802" r:id="rId180"/>
    <p:sldId id="2753" r:id="rId181"/>
    <p:sldId id="2803" r:id="rId182"/>
    <p:sldId id="313" r:id="rId183"/>
    <p:sldId id="314" r:id="rId184"/>
    <p:sldId id="315" r:id="rId185"/>
    <p:sldId id="1953" r:id="rId186"/>
    <p:sldId id="325" r:id="rId187"/>
    <p:sldId id="316" r:id="rId188"/>
    <p:sldId id="2748" r:id="rId189"/>
    <p:sldId id="326" r:id="rId190"/>
    <p:sldId id="317" r:id="rId191"/>
    <p:sldId id="452" r:id="rId192"/>
    <p:sldId id="406" r:id="rId193"/>
    <p:sldId id="2749" r:id="rId194"/>
    <p:sldId id="321" r:id="rId195"/>
    <p:sldId id="2804" r:id="rId196"/>
    <p:sldId id="2805" r:id="rId197"/>
    <p:sldId id="2806" r:id="rId198"/>
    <p:sldId id="327" r:id="rId199"/>
    <p:sldId id="328" r:id="rId200"/>
    <p:sldId id="329" r:id="rId201"/>
    <p:sldId id="330" r:id="rId202"/>
    <p:sldId id="451" r:id="rId203"/>
    <p:sldId id="427" r:id="rId204"/>
    <p:sldId id="453" r:id="rId205"/>
    <p:sldId id="429" r:id="rId206"/>
    <p:sldId id="430" r:id="rId207"/>
    <p:sldId id="431" r:id="rId208"/>
    <p:sldId id="423" r:id="rId209"/>
    <p:sldId id="424" r:id="rId210"/>
    <p:sldId id="425" r:id="rId211"/>
    <p:sldId id="42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419" r:id="rId225"/>
    <p:sldId id="420" r:id="rId226"/>
    <p:sldId id="421" r:id="rId227"/>
    <p:sldId id="422" r:id="rId228"/>
    <p:sldId id="357" r:id="rId229"/>
    <p:sldId id="358" r:id="rId230"/>
    <p:sldId id="359" r:id="rId231"/>
    <p:sldId id="360" r:id="rId232"/>
    <p:sldId id="361" r:id="rId233"/>
    <p:sldId id="432" r:id="rId234"/>
    <p:sldId id="447" r:id="rId235"/>
    <p:sldId id="433" r:id="rId236"/>
    <p:sldId id="434" r:id="rId237"/>
    <p:sldId id="436" r:id="rId238"/>
    <p:sldId id="435" r:id="rId239"/>
    <p:sldId id="437" r:id="rId240"/>
    <p:sldId id="438" r:id="rId241"/>
    <p:sldId id="439" r:id="rId242"/>
    <p:sldId id="440" r:id="rId243"/>
    <p:sldId id="441" r:id="rId244"/>
    <p:sldId id="454" r:id="rId245"/>
    <p:sldId id="442" r:id="rId246"/>
    <p:sldId id="443" r:id="rId247"/>
    <p:sldId id="444" r:id="rId248"/>
    <p:sldId id="445" r:id="rId249"/>
    <p:sldId id="446" r:id="rId250"/>
    <p:sldId id="2825" r:id="rId251"/>
    <p:sldId id="2750" r:id="rId252"/>
    <p:sldId id="2751" r:id="rId253"/>
    <p:sldId id="2769" r:id="rId254"/>
    <p:sldId id="2807" r:id="rId255"/>
    <p:sldId id="2809" r:id="rId256"/>
    <p:sldId id="2810" r:id="rId257"/>
    <p:sldId id="379" r:id="rId258"/>
    <p:sldId id="2808" r:id="rId259"/>
    <p:sldId id="2811" r:id="rId260"/>
    <p:sldId id="2755" r:id="rId261"/>
    <p:sldId id="2757" r:id="rId262"/>
    <p:sldId id="2759" r:id="rId263"/>
    <p:sldId id="2812" r:id="rId264"/>
    <p:sldId id="2760" r:id="rId265"/>
    <p:sldId id="2813" r:id="rId266"/>
    <p:sldId id="2758" r:id="rId267"/>
    <p:sldId id="2478" r:id="rId268"/>
    <p:sldId id="2704" r:id="rId269"/>
    <p:sldId id="2762" r:id="rId270"/>
    <p:sldId id="2768" r:id="rId271"/>
    <p:sldId id="2814" r:id="rId272"/>
    <p:sldId id="2815" r:id="rId273"/>
    <p:sldId id="2816" r:id="rId274"/>
    <p:sldId id="2817" r:id="rId275"/>
    <p:sldId id="2818" r:id="rId276"/>
    <p:sldId id="2822" r:id="rId277"/>
    <p:sldId id="524" r:id="rId278"/>
    <p:sldId id="497" r:id="rId279"/>
    <p:sldId id="1156" r:id="rId280"/>
    <p:sldId id="2819" r:id="rId281"/>
    <p:sldId id="2823" r:id="rId282"/>
    <p:sldId id="2821" r:id="rId283"/>
    <p:sldId id="2820" r:id="rId284"/>
    <p:sldId id="2824" r:id="rId285"/>
    <p:sldId id="381" r:id="rId286"/>
    <p:sldId id="382" r:id="rId287"/>
    <p:sldId id="383" r:id="rId288"/>
    <p:sldId id="384" r:id="rId289"/>
    <p:sldId id="385" r:id="rId290"/>
    <p:sldId id="386" r:id="rId291"/>
    <p:sldId id="387" r:id="rId292"/>
    <p:sldId id="388" r:id="rId293"/>
    <p:sldId id="389" r:id="rId294"/>
    <p:sldId id="390" r:id="rId295"/>
    <p:sldId id="391" r:id="rId296"/>
    <p:sldId id="392" r:id="rId297"/>
    <p:sldId id="393" r:id="rId298"/>
    <p:sldId id="394" r:id="rId299"/>
    <p:sldId id="395" r:id="rId300"/>
    <p:sldId id="396" r:id="rId301"/>
    <p:sldId id="397" r:id="rId302"/>
    <p:sldId id="398" r:id="rId303"/>
    <p:sldId id="399" r:id="rId304"/>
    <p:sldId id="400" r:id="rId305"/>
    <p:sldId id="401" r:id="rId306"/>
    <p:sldId id="402" r:id="rId307"/>
    <p:sldId id="403" r:id="rId3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w" id="{88D36E2C-74A0-F34F-8BAB-29528D2F0D98}">
          <p14:sldIdLst>
            <p14:sldId id="302"/>
            <p14:sldId id="303"/>
            <p14:sldId id="455"/>
            <p14:sldId id="304"/>
            <p14:sldId id="305"/>
            <p14:sldId id="306"/>
            <p14:sldId id="307"/>
            <p14:sldId id="308"/>
            <p14:sldId id="309"/>
            <p14:sldId id="405"/>
            <p14:sldId id="404"/>
            <p14:sldId id="456"/>
            <p14:sldId id="2767"/>
            <p14:sldId id="458"/>
            <p14:sldId id="459"/>
            <p14:sldId id="460"/>
            <p14:sldId id="461"/>
            <p14:sldId id="462"/>
            <p14:sldId id="463"/>
            <p14:sldId id="464"/>
          </p14:sldIdLst>
        </p14:section>
        <p14:section name="Introduction" id="{8BFBB9A6-D6C0-914B-A0A9-4CECA27CBBD2}">
          <p14:sldIdLst>
            <p14:sldId id="257"/>
            <p14:sldId id="281"/>
            <p14:sldId id="280"/>
            <p14:sldId id="277"/>
            <p14:sldId id="276"/>
            <p14:sldId id="311"/>
            <p14:sldId id="449"/>
            <p14:sldId id="266"/>
            <p14:sldId id="267"/>
            <p14:sldId id="268"/>
            <p14:sldId id="322"/>
            <p14:sldId id="273"/>
            <p14:sldId id="274"/>
          </p14:sldIdLst>
        </p14:section>
        <p14:section name="Sermon" id="{C55454B9-38C4-AF4A-A97F-293AF4C8FFBD}">
          <p14:sldIdLst>
            <p14:sldId id="2783"/>
            <p14:sldId id="1149"/>
            <p14:sldId id="1150"/>
            <p14:sldId id="1151"/>
            <p14:sldId id="736"/>
            <p14:sldId id="2779"/>
            <p14:sldId id="1148"/>
            <p14:sldId id="1146"/>
            <p14:sldId id="1144"/>
            <p14:sldId id="2780"/>
            <p14:sldId id="2784"/>
            <p14:sldId id="1159"/>
            <p14:sldId id="1145"/>
            <p14:sldId id="2786"/>
            <p14:sldId id="1204"/>
            <p14:sldId id="377"/>
            <p14:sldId id="679"/>
            <p14:sldId id="378"/>
            <p14:sldId id="723"/>
            <p14:sldId id="2787"/>
            <p14:sldId id="2789"/>
            <p14:sldId id="2788"/>
            <p14:sldId id="680"/>
            <p14:sldId id="681"/>
            <p14:sldId id="683"/>
            <p14:sldId id="684"/>
            <p14:sldId id="685"/>
            <p14:sldId id="673"/>
            <p14:sldId id="674"/>
            <p14:sldId id="675"/>
            <p14:sldId id="676"/>
            <p14:sldId id="677"/>
            <p14:sldId id="678"/>
            <p14:sldId id="489"/>
            <p14:sldId id="272"/>
            <p14:sldId id="2785"/>
          </p14:sldIdLst>
        </p14:section>
        <p14:section name="Chapters" id="{5FCF5A93-7234-2E46-B914-4FB5C025A818}">
          <p14:sldIdLst>
            <p14:sldId id="320"/>
            <p14:sldId id="2790"/>
            <p14:sldId id="2791"/>
            <p14:sldId id="2792"/>
            <p14:sldId id="1222"/>
            <p14:sldId id="1202"/>
            <p14:sldId id="513"/>
            <p14:sldId id="1155"/>
            <p14:sldId id="495"/>
            <p14:sldId id="503"/>
            <p14:sldId id="505"/>
            <p14:sldId id="2794"/>
            <p14:sldId id="498"/>
            <p14:sldId id="1154"/>
            <p14:sldId id="2795"/>
            <p14:sldId id="516"/>
            <p14:sldId id="2782"/>
            <p14:sldId id="2793"/>
            <p14:sldId id="2796"/>
            <p14:sldId id="517"/>
            <p14:sldId id="518"/>
            <p14:sldId id="519"/>
            <p14:sldId id="520"/>
            <p14:sldId id="521"/>
            <p14:sldId id="2797"/>
            <p14:sldId id="507"/>
            <p14:sldId id="508"/>
            <p14:sldId id="510"/>
            <p14:sldId id="509"/>
            <p14:sldId id="511"/>
            <p14:sldId id="512"/>
            <p14:sldId id="502"/>
            <p14:sldId id="500"/>
            <p14:sldId id="494"/>
            <p14:sldId id="499"/>
            <p14:sldId id="501"/>
            <p14:sldId id="2798"/>
            <p14:sldId id="522"/>
            <p14:sldId id="1152"/>
            <p14:sldId id="2781"/>
            <p14:sldId id="2777"/>
            <p14:sldId id="523"/>
            <p14:sldId id="1153"/>
            <p14:sldId id="2469"/>
            <p14:sldId id="2752"/>
            <p14:sldId id="2747"/>
            <p14:sldId id="1728"/>
            <p14:sldId id="2746"/>
            <p14:sldId id="2772"/>
            <p14:sldId id="2770"/>
            <p14:sldId id="2771"/>
            <p14:sldId id="2799"/>
            <p14:sldId id="2801"/>
            <p14:sldId id="324"/>
            <p14:sldId id="2800"/>
            <p14:sldId id="2802"/>
            <p14:sldId id="2753"/>
            <p14:sldId id="2803"/>
            <p14:sldId id="313"/>
            <p14:sldId id="314"/>
            <p14:sldId id="315"/>
            <p14:sldId id="1953"/>
            <p14:sldId id="325"/>
            <p14:sldId id="316"/>
            <p14:sldId id="2748"/>
            <p14:sldId id="326"/>
            <p14:sldId id="317"/>
            <p14:sldId id="452"/>
            <p14:sldId id="406"/>
            <p14:sldId id="2749"/>
            <p14:sldId id="321"/>
            <p14:sldId id="2804"/>
            <p14:sldId id="2805"/>
            <p14:sldId id="2806"/>
            <p14:sldId id="327"/>
            <p14:sldId id="328"/>
            <p14:sldId id="329"/>
            <p14:sldId id="330"/>
            <p14:sldId id="451"/>
            <p14:sldId id="427"/>
            <p14:sldId id="453"/>
            <p14:sldId id="429"/>
            <p14:sldId id="430"/>
            <p14:sldId id="431"/>
            <p14:sldId id="423"/>
            <p14:sldId id="424"/>
            <p14:sldId id="425"/>
            <p14:sldId id="426"/>
            <p14:sldId id="407"/>
            <p14:sldId id="408"/>
            <p14:sldId id="409"/>
            <p14:sldId id="410"/>
            <p14:sldId id="411"/>
            <p14:sldId id="412"/>
            <p14:sldId id="413"/>
            <p14:sldId id="414"/>
            <p14:sldId id="415"/>
            <p14:sldId id="416"/>
            <p14:sldId id="417"/>
            <p14:sldId id="418"/>
            <p14:sldId id="419"/>
            <p14:sldId id="420"/>
            <p14:sldId id="421"/>
            <p14:sldId id="422"/>
            <p14:sldId id="357"/>
            <p14:sldId id="358"/>
            <p14:sldId id="359"/>
            <p14:sldId id="360"/>
            <p14:sldId id="361"/>
            <p14:sldId id="432"/>
            <p14:sldId id="447"/>
            <p14:sldId id="433"/>
            <p14:sldId id="434"/>
            <p14:sldId id="436"/>
            <p14:sldId id="435"/>
            <p14:sldId id="437"/>
            <p14:sldId id="438"/>
            <p14:sldId id="439"/>
            <p14:sldId id="440"/>
            <p14:sldId id="441"/>
            <p14:sldId id="454"/>
            <p14:sldId id="442"/>
            <p14:sldId id="443"/>
            <p14:sldId id="444"/>
            <p14:sldId id="445"/>
            <p14:sldId id="446"/>
            <p14:sldId id="2825"/>
            <p14:sldId id="2750"/>
            <p14:sldId id="2751"/>
            <p14:sldId id="2769"/>
            <p14:sldId id="2807"/>
            <p14:sldId id="2809"/>
            <p14:sldId id="2810"/>
            <p14:sldId id="379"/>
            <p14:sldId id="2808"/>
            <p14:sldId id="2811"/>
            <p14:sldId id="2755"/>
            <p14:sldId id="2757"/>
            <p14:sldId id="2759"/>
            <p14:sldId id="2812"/>
            <p14:sldId id="2760"/>
            <p14:sldId id="2813"/>
            <p14:sldId id="2758"/>
            <p14:sldId id="2478"/>
            <p14:sldId id="2704"/>
            <p14:sldId id="2762"/>
            <p14:sldId id="2768"/>
          </p14:sldIdLst>
        </p14:section>
        <p14:section name="Conclusion" id="{7FED7A01-EEF8-F44B-B694-CC63DCD475C4}">
          <p14:sldIdLst>
            <p14:sldId id="2814"/>
            <p14:sldId id="2815"/>
            <p14:sldId id="2816"/>
            <p14:sldId id="2817"/>
            <p14:sldId id="2818"/>
            <p14:sldId id="2822"/>
            <p14:sldId id="524"/>
            <p14:sldId id="497"/>
            <p14:sldId id="1156"/>
            <p14:sldId id="2819"/>
            <p14:sldId id="2823"/>
            <p14:sldId id="2821"/>
            <p14:sldId id="2820"/>
          </p14:sldIdLst>
        </p14:section>
        <p14:section name="Supplements" id="{5583557C-2BE2-724E-81F2-7D5B9C29DAAC}">
          <p14:sldIdLst>
            <p14:sldId id="2824"/>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660066"/>
    <a:srgbClr val="0000CC"/>
    <a:srgbClr val="000066"/>
    <a:srgbClr val="000099"/>
    <a:srgbClr val="C0C0C0"/>
    <a:srgbClr val="080808"/>
    <a:srgbClr val="FFFF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8" autoAdjust="0"/>
    <p:restoredTop sz="72323"/>
  </p:normalViewPr>
  <p:slideViewPr>
    <p:cSldViewPr>
      <p:cViewPr varScale="1">
        <p:scale>
          <a:sx n="110" d="100"/>
          <a:sy n="110" d="100"/>
        </p:scale>
        <p:origin x="244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12"/>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108" Type="http://schemas.openxmlformats.org/officeDocument/2006/relationships/slide" Target="slides/slide53.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65" Type="http://schemas.openxmlformats.org/officeDocument/2006/relationships/slide" Target="slides/slide10.xml"/><Relationship Id="rId130" Type="http://schemas.openxmlformats.org/officeDocument/2006/relationships/slide" Target="slides/slide75.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slide" Target="slides/slide22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92" Type="http://schemas.openxmlformats.org/officeDocument/2006/relationships/slide" Target="slides/slide237.xml"/><Relationship Id="rId306" Type="http://schemas.openxmlformats.org/officeDocument/2006/relationships/slide" Target="slides/slide25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slide" Target="slides/slide252.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slide" Target="slides/slide253.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presProps" Target="presProps.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viewProps" Target="viewProps.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theme" Target="theme/theme1.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6" Type="http://schemas.openxmlformats.org/officeDocument/2006/relationships/slideMaster" Target="slideMasters/slideMaster6.xml"/><Relationship Id="rId238" Type="http://schemas.openxmlformats.org/officeDocument/2006/relationships/slide" Target="slides/slide183.xml"/><Relationship Id="rId291" Type="http://schemas.openxmlformats.org/officeDocument/2006/relationships/slide" Target="slides/slide236.xml"/><Relationship Id="rId305" Type="http://schemas.openxmlformats.org/officeDocument/2006/relationships/slide" Target="slides/slide250.xml"/><Relationship Id="rId44" Type="http://schemas.openxmlformats.org/officeDocument/2006/relationships/slideMaster" Target="slideMasters/slideMaster44.xml"/><Relationship Id="rId86" Type="http://schemas.openxmlformats.org/officeDocument/2006/relationships/slide" Target="slides/slide31.xml"/><Relationship Id="rId151"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latin typeface="Times New Roman" pitchFamily="18" charset="0"/>
              </a:defRPr>
            </a:lvl1pPr>
          </a:lstStyle>
          <a:p>
            <a:fld id="{2BCDFF99-6E18-431E-94BA-818ABB22F8A9}" type="slidenum">
              <a:rPr lang="en-US" altLang="en-US"/>
              <a:pPr/>
              <a:t>‹#›</a:t>
            </a:fld>
            <a:endParaRPr lang="en-US" altLang="en-US"/>
          </a:p>
        </p:txBody>
      </p:sp>
    </p:spTree>
    <p:extLst>
      <p:ext uri="{BB962C8B-B14F-4D97-AF65-F5344CB8AC3E}">
        <p14:creationId xmlns:p14="http://schemas.microsoft.com/office/powerpoint/2010/main" val="3519523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22.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02.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9C3AC8-D5EC-6F4D-9061-9EE9BEAB13E3}" type="slidenum">
              <a:rPr lang="en-US" sz="1200">
                <a:solidFill>
                  <a:prstClr val="black"/>
                </a:solidFill>
              </a:rPr>
              <a:pPr eaLnBrk="1" hangingPunct="1"/>
              <a:t>11</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b="1" dirty="0">
                <a:solidFill>
                  <a:srgbClr val="FF0000"/>
                </a:solidFill>
                <a:latin typeface="Arial" charset="0"/>
                <a:cs typeface="Arial" charset="0"/>
              </a:rPr>
              <a:t>1</a:t>
            </a:r>
            <a:r>
              <a:rPr lang="zh-CN" altLang="en-US" b="1" dirty="0">
                <a:solidFill>
                  <a:srgbClr val="FF0000"/>
                </a:solidFill>
                <a:latin typeface="Arial" charset="0"/>
                <a:cs typeface="Arial" charset="0"/>
              </a:rPr>
              <a:t>：</a:t>
            </a:r>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eaLnBrk="1" hangingPunct="1"/>
            <a:r>
              <a:rPr lang="en-US" altLang="zh-CN" b="1" dirty="0">
                <a:solidFill>
                  <a:srgbClr val="FF0000"/>
                </a:solidFill>
                <a:latin typeface="Arial" charset="0"/>
                <a:cs typeface="Arial" charset="0"/>
              </a:rPr>
              <a:t>2</a:t>
            </a:r>
            <a:r>
              <a:rPr lang="zh-CN" altLang="en-US" b="1" dirty="0">
                <a:solidFill>
                  <a:srgbClr val="FF0000"/>
                </a:solidFill>
                <a:latin typeface="Arial" charset="0"/>
                <a:cs typeface="Arial" charset="0"/>
              </a:rPr>
              <a:t>： </a:t>
            </a:r>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eaLnBrk="1" hangingPunct="1"/>
            <a:r>
              <a:rPr lang="en-US" altLang="zh-CN" b="1" dirty="0">
                <a:solidFill>
                  <a:srgbClr val="FF0000"/>
                </a:solidFill>
                <a:latin typeface="Arial" charset="0"/>
                <a:cs typeface="Arial" charset="0"/>
              </a:rPr>
              <a:t>3</a:t>
            </a:r>
            <a:r>
              <a:rPr lang="zh-CN" altLang="en-US" b="1" dirty="0">
                <a:solidFill>
                  <a:srgbClr val="FF0000"/>
                </a:solidFill>
                <a:latin typeface="Arial" charset="0"/>
                <a:cs typeface="Arial" charset="0"/>
              </a:rPr>
              <a:t>： </a:t>
            </a:r>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1202508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1694201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endParaRPr lang="en-US" dirty="0"/>
          </a:p>
        </p:txBody>
      </p:sp>
    </p:spTree>
    <p:extLst>
      <p:ext uri="{BB962C8B-B14F-4D97-AF65-F5344CB8AC3E}">
        <p14:creationId xmlns:p14="http://schemas.microsoft.com/office/powerpoint/2010/main" val="41369490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19790271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3338539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err="1">
                <a:solidFill>
                  <a:schemeClr val="tx1"/>
                </a:solidFill>
                <a:effectLst/>
                <a:latin typeface="+mn-lt"/>
                <a:ea typeface="+mn-ea"/>
                <a:cs typeface="+mn-cs"/>
              </a:rPr>
              <a:t>Encourge</a:t>
            </a:r>
            <a:r>
              <a:rPr lang="en-SG" sz="1200" kern="1200" dirty="0">
                <a:solidFill>
                  <a:schemeClr val="tx1"/>
                </a:solidFill>
                <a:effectLst/>
                <a:latin typeface="+mn-lt"/>
                <a:ea typeface="+mn-ea"/>
                <a:cs typeface="+mn-cs"/>
              </a:rPr>
              <a:t> others to grow!</a:t>
            </a:r>
            <a:r>
              <a:rPr lang="en-SG" dirty="0">
                <a:effectLst/>
              </a:rPr>
              <a:t> </a:t>
            </a:r>
            <a:endParaRPr lang="en-US" dirty="0"/>
          </a:p>
        </p:txBody>
      </p:sp>
    </p:spTree>
    <p:extLst>
      <p:ext uri="{BB962C8B-B14F-4D97-AF65-F5344CB8AC3E}">
        <p14:creationId xmlns:p14="http://schemas.microsoft.com/office/powerpoint/2010/main" val="12409742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27576797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23073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2770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8759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18462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No Greater Power (Portland, OR: Multnomah, 1986), 67; cited in Charles R. Swindoll, Steadfast Christianity: A Study of Second Thessalonians (Fullerton, CA: Insight for Living, 1986), 1.</a:t>
            </a:r>
          </a:p>
          <a:p>
            <a:endParaRPr lang="en-US" dirty="0"/>
          </a:p>
        </p:txBody>
      </p:sp>
    </p:spTree>
    <p:extLst>
      <p:ext uri="{BB962C8B-B14F-4D97-AF65-F5344CB8AC3E}">
        <p14:creationId xmlns:p14="http://schemas.microsoft.com/office/powerpoint/2010/main" val="5358436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33081252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896553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27988850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8787786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7524733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724137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988061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4B996B-7C6B-2246-B7D2-80DE9D613EF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600" dirty="0">
                <a:effectLst>
                  <a:glow rad="101600">
                    <a:schemeClr val="bg2">
                      <a:alpha val="75000"/>
                    </a:schemeClr>
                  </a:glow>
                  <a:outerShdw blurRad="38100" dist="38100" dir="2700000" algn="tl">
                    <a:srgbClr val="000000"/>
                  </a:outerShdw>
                </a:effectLst>
                <a:latin typeface="Arial" charset="0"/>
                <a:ea typeface="ＭＳ Ｐゴシック" charset="0"/>
              </a:rPr>
              <a:t>Judgment! </a:t>
            </a:r>
            <a:r>
              <a:rPr lang="en-US" sz="1200" i="1" dirty="0">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0929211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F36367-CA74-F049-94F0-781EE6B7CAE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349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436844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6143A-03B2-7749-8E17-2B32E131BA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72833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45515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488528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135</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14055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35234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5236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71237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16D2BF-B492-6C46-9448-D52282E3AB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38591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954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095156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98872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144</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145</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146</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147</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148</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D638B7-D8AD-2346-A381-3025B7EB654D}" type="slidenum">
              <a:rPr lang="en-US" altLang="zh-CN" sz="1200">
                <a:solidFill>
                  <a:prstClr val="black"/>
                </a:solidFill>
              </a:rPr>
              <a:pPr eaLnBrk="1" hangingPunct="1"/>
              <a:t>149</a:t>
            </a:fld>
            <a:endParaRPr lang="en-US" altLang="zh-CN"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8468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150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977219-C7B7-FE41-9996-6EC0E61D6050}" type="slidenum">
              <a:rPr lang="en-US" altLang="zh-CN" sz="1200">
                <a:solidFill>
                  <a:prstClr val="black"/>
                </a:solidFill>
              </a:rPr>
              <a:pPr eaLnBrk="1" hangingPunct="1"/>
              <a:t>151</a:t>
            </a:fld>
            <a:endParaRPr lang="en-US" altLang="zh-CN" sz="1200">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9352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5F939-0179-724E-9141-4F4ABAEFFA1D}" type="slidenum">
              <a:rPr lang="en-US" altLang="zh-CN" sz="1200">
                <a:solidFill>
                  <a:prstClr val="black"/>
                </a:solidFill>
              </a:rPr>
              <a:pPr eaLnBrk="1" hangingPunct="1"/>
              <a:t>152</a:t>
            </a:fld>
            <a:endParaRPr lang="en-US" altLang="zh-CN" sz="1200">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56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050208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C01-C35A-9D4D-9FD2-5DE9FBB9DEDE}" type="slidenum">
              <a:rPr lang="en-US" altLang="zh-CN" sz="1200">
                <a:solidFill>
                  <a:prstClr val="black"/>
                </a:solidFill>
              </a:rPr>
              <a:pPr eaLnBrk="1" hangingPunct="1"/>
              <a:t>153</a:t>
            </a:fld>
            <a:endParaRPr lang="en-US" altLang="zh-CN" sz="1200">
              <a:solidFill>
                <a:prstClr val="black"/>
              </a:solidFill>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279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154</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a:solidFill>
                  <a:schemeClr val="tx1"/>
                </a:solidFill>
                <a:latin typeface="Times New Roman" pitchFamily="-112" charset="0"/>
                <a:ea typeface="ＭＳ Ｐゴシック" pitchFamily="-108" charset="-128"/>
                <a:cs typeface="ＭＳ Ｐゴシック" pitchFamily="-108" charset="-128"/>
              </a:rPr>
              <a:t>-91, 146</a:t>
            </a:r>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159</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160</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161</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162</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163</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164</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165</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166</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24122449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167</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168</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169</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170</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171</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172</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173</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174</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175</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176</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2099144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78E0895-6722-BD4D-8778-D2EA6B9DBCF3}" type="slidenum">
              <a:rPr lang="en-GB" sz="1200">
                <a:solidFill>
                  <a:prstClr val="white"/>
                </a:solidFill>
              </a:rPr>
              <a:pPr/>
              <a:t>177</a:t>
            </a:fld>
            <a:endParaRPr lang="en-GB" sz="1200">
              <a:solidFill>
                <a:prstClr val="white"/>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178</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2F53B6-EB2A-D24A-9285-F04EB3E77335}" type="slidenum">
              <a:rPr lang="en-US" altLang="zh-CN" sz="1200">
                <a:solidFill>
                  <a:prstClr val="black"/>
                </a:solidFill>
              </a:rPr>
              <a:pPr eaLnBrk="1" hangingPunct="1"/>
              <a:t>179</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CF Daniel OTS</a:t>
            </a:r>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46590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180</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83A37-9750-0D48-B864-A7E8D97BCF87}" type="slidenum">
              <a:rPr lang="en-US" altLang="zh-CN" sz="1200">
                <a:solidFill>
                  <a:prstClr val="black"/>
                </a:solidFill>
              </a:rPr>
              <a:pPr eaLnBrk="1" hangingPunct="1"/>
              <a:t>181</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69897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E48EED-F169-D04D-9224-08B3EA31A158}" type="slidenum">
              <a:rPr lang="en-US" altLang="zh-CN" sz="1200">
                <a:solidFill>
                  <a:prstClr val="black"/>
                </a:solidFill>
              </a:rPr>
              <a:pPr eaLnBrk="1" hangingPunct="1"/>
              <a:t>182</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3666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844DC5-D2DD-1F4A-8AA0-3BE07B025FAA}" type="slidenum">
              <a:rPr lang="en-US" altLang="zh-CN" sz="1200">
                <a:solidFill>
                  <a:prstClr val="black"/>
                </a:solidFill>
              </a:rPr>
              <a:pPr eaLnBrk="1" hangingPunct="1"/>
              <a:t>183</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058650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8FF527-E72C-E348-84FD-AEABBAD807CC}" type="slidenum">
              <a:rPr lang="en-US" altLang="zh-CN" sz="1200">
                <a:solidFill>
                  <a:prstClr val="black"/>
                </a:solidFill>
              </a:rPr>
              <a:pPr eaLnBrk="1" hangingPunct="1"/>
              <a:t>184</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17324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F4430F-B20B-7B41-AAC8-71ABB6329180}" type="slidenum">
              <a:rPr lang="en-US" altLang="zh-CN" sz="1200">
                <a:solidFill>
                  <a:prstClr val="black"/>
                </a:solidFill>
              </a:rPr>
              <a:pPr eaLnBrk="1" hangingPunct="1"/>
              <a:t>185</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7131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0B5518-E5AF-264F-978E-7A75E11594C0}" type="slidenum">
              <a:rPr lang="en-US" altLang="zh-CN" sz="1200">
                <a:solidFill>
                  <a:prstClr val="black"/>
                </a:solidFill>
              </a:rPr>
              <a:pPr eaLnBrk="1" hangingPunct="1"/>
              <a:t>186</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357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42268018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3D492F-D3A7-FC43-AF34-111B4ABDD129}" type="slidenum">
              <a:rPr lang="en-US" altLang="zh-CN" sz="1200">
                <a:solidFill>
                  <a:prstClr val="black"/>
                </a:solidFill>
              </a:rPr>
              <a:pPr eaLnBrk="1" hangingPunct="1"/>
              <a:t>187</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85212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450988-64ED-CD40-A947-C520E0B028C0}" type="slidenum">
              <a:rPr lang="en-US" altLang="zh-CN" sz="1200">
                <a:solidFill>
                  <a:prstClr val="black"/>
                </a:solidFill>
              </a:rPr>
              <a:pPr eaLnBrk="1" hangingPunct="1"/>
              <a:t>188</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3713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844A7-239D-2B4C-959F-A5279588FF22}" type="slidenum">
              <a:rPr lang="en-US" altLang="zh-CN" sz="1200">
                <a:solidFill>
                  <a:prstClr val="black"/>
                </a:solidFill>
              </a:rPr>
              <a:pPr eaLnBrk="1" hangingPunct="1"/>
              <a:t>189</a:t>
            </a:fld>
            <a:endParaRPr lang="en-US" altLang="zh-CN" sz="1200">
              <a:solidFill>
                <a:prstClr val="black"/>
              </a:solidFill>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03717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190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6B827-7339-0F40-A794-A322D7F73CE0}" type="slidenum">
              <a:rPr lang="en-US" altLang="zh-CN" sz="1200">
                <a:solidFill>
                  <a:prstClr val="black"/>
                </a:solidFill>
              </a:rPr>
              <a:pPr eaLnBrk="1" hangingPunct="1"/>
              <a:t>191</a:t>
            </a:fld>
            <a:endParaRPr lang="en-US" altLang="zh-CN" sz="1200">
              <a:solidFill>
                <a:prstClr val="black"/>
              </a:solidFill>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0426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F444C-21E3-8F4A-B44E-9AB7F39E6E8B}" type="slidenum">
              <a:rPr lang="en-US" altLang="zh-CN" sz="1200">
                <a:solidFill>
                  <a:prstClr val="black"/>
                </a:solidFill>
              </a:rPr>
              <a:pPr eaLnBrk="1" hangingPunct="1"/>
              <a:t>192</a:t>
            </a:fld>
            <a:endParaRPr lang="en-US" altLang="zh-CN" sz="1200">
              <a:solidFill>
                <a:prstClr val="black"/>
              </a:solidFill>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57136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7BA053-2A52-AC4D-A58B-4E2D9C437BF5}" type="slidenum">
              <a:rPr lang="en-US" altLang="zh-CN" sz="1200">
                <a:solidFill>
                  <a:prstClr val="black"/>
                </a:solidFill>
              </a:rPr>
              <a:pPr eaLnBrk="1" hangingPunct="1"/>
              <a:t>193</a:t>
            </a:fld>
            <a:endParaRPr lang="en-US" altLang="zh-CN" sz="1200">
              <a:solidFill>
                <a:prstClr val="black"/>
              </a:solidFill>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54210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85EC00-E645-D94C-97E1-317E79E69A2A}" type="slidenum">
              <a:rPr lang="en-US" altLang="zh-CN" sz="1200">
                <a:solidFill>
                  <a:prstClr val="black"/>
                </a:solidFill>
              </a:rPr>
              <a:pPr eaLnBrk="1" hangingPunct="1"/>
              <a:t>194</a:t>
            </a:fld>
            <a:endParaRPr lang="en-US" altLang="zh-CN" sz="1200">
              <a:solidFill>
                <a:prstClr val="black"/>
              </a:solidFill>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7787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9FFFD1-ED2B-614B-AECA-A2AEAB2E63BB}" type="slidenum">
              <a:rPr lang="en-US" altLang="zh-CN" sz="1200">
                <a:solidFill>
                  <a:prstClr val="black"/>
                </a:solidFill>
              </a:rPr>
              <a:pPr eaLnBrk="1" hangingPunct="1"/>
              <a:t>195</a:t>
            </a:fld>
            <a:endParaRPr lang="en-US" altLang="zh-CN" sz="1200">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840700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917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246118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4948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70745401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7753320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292999717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40342635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347356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40256394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327447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436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422282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17408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90139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79751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10576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21788623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5140030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45936581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359141635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65095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86C73AA-0874-4F5A-B47B-F0CE2D8A5D69}" type="slidenum">
              <a:rPr lang="en-US" altLang="en-US" sz="1200">
                <a:latin typeface="Times New Roman" pitchFamily="18" charset="0"/>
              </a:rPr>
              <a:pPr eaLnBrk="1" hangingPunct="1"/>
              <a:t>21</a:t>
            </a:fld>
            <a:endParaRPr lang="en-US" altLang="en-US" sz="1200">
              <a:latin typeface="Times New Roman" pitchFamily="18" charset="0"/>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45072674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Catholic nun named Sister Helen P. Mrosla relates this story about affirmation…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dirty="0"/>
          </a:p>
          <a:p>
            <a:r>
              <a:rPr lang="en-US" dirty="0"/>
              <a:t>___________</a:t>
            </a:r>
          </a:p>
          <a:p>
            <a:endParaRPr lang="en-US" dirty="0"/>
          </a:p>
          <a:p>
            <a:r>
              <a:rPr lang="en-US" b="1" dirty="0"/>
              <a:t>Nun</a:t>
            </a:r>
            <a:r>
              <a:rPr lang="mr-IN" b="1" dirty="0"/>
              <a:t>'</a:t>
            </a:r>
            <a:r>
              <a:rPr lang="en-US" b="1" dirty="0"/>
              <a:t>s Lesson is Still Viral Decades Later</a:t>
            </a:r>
          </a:p>
          <a:p>
            <a:r>
              <a:rPr lang="en-US" dirty="0"/>
              <a:t>This story originally appeared in </a:t>
            </a:r>
            <a:r>
              <a:rPr lang="en-US" i="1" dirty="0"/>
              <a:t>Proteus, A Journal of Ideas</a:t>
            </a:r>
            <a:r>
              <a:rPr lang="en-US" dirty="0"/>
              <a:t>, published by </a:t>
            </a:r>
            <a:r>
              <a:rPr lang="en-US" dirty="0">
                <a:hlinkClick r:id="rId3"/>
              </a:rPr>
              <a:t>Shippensburg University</a:t>
            </a:r>
            <a:r>
              <a:rPr lang="en-US" dirty="0"/>
              <a:t> in Pennsylvania. Printed twice a year, each edition of </a:t>
            </a:r>
            <a:r>
              <a:rPr lang="en-US" i="1" dirty="0"/>
              <a:t>Proteus</a:t>
            </a:r>
            <a:r>
              <a:rPr lang="en-US" dirty="0"/>
              <a:t> is devoted to a theme and all its aspects from a number of viewpoints.</a:t>
            </a:r>
          </a:p>
          <a:p>
            <a:r>
              <a:rPr lang="en-US" dirty="0"/>
              <a:t>In 1991, Sister Helen Mrosla, a former third-grade teacher at our </a:t>
            </a:r>
            <a:r>
              <a:rPr lang="en-US" dirty="0">
                <a:hlinkClick r:id="rId4"/>
              </a:rPr>
              <a:t>St. Mary</a:t>
            </a:r>
            <a:r>
              <a:rPr lang="mr-IN" dirty="0">
                <a:hlinkClick r:id="rId4"/>
              </a:rPr>
              <a:t>'</a:t>
            </a:r>
            <a:r>
              <a:rPr lang="en-US" dirty="0">
                <a:hlinkClick r:id="rId4"/>
              </a:rPr>
              <a:t>s School</a:t>
            </a:r>
            <a:r>
              <a:rPr lang="en-US" dirty="0"/>
              <a:t>, responded to the journal</a:t>
            </a:r>
            <a:r>
              <a:rPr lang="mr-IN" dirty="0"/>
              <a:t>'</a:t>
            </a:r>
            <a:r>
              <a:rPr lang="en-US" dirty="0"/>
              <a:t>s request for stories about education. She submitted the text below. Later that year, </a:t>
            </a:r>
            <a:r>
              <a:rPr lang="en-US" i="1" dirty="0">
                <a:hlinkClick r:id="rId5"/>
              </a:rPr>
              <a:t>Reader</a:t>
            </a:r>
            <a:r>
              <a:rPr lang="mr-IN" i="1" dirty="0">
                <a:hlinkClick r:id="rId5"/>
              </a:rPr>
              <a:t>'</a:t>
            </a:r>
            <a:r>
              <a:rPr lang="en-US" i="1" dirty="0">
                <a:hlinkClick r:id="rId5"/>
              </a:rPr>
              <a:t>s Digest</a:t>
            </a:r>
            <a:r>
              <a:rPr lang="en-US" dirty="0"/>
              <a:t> reprinted her submission. About a decade later, the story became a popular email </a:t>
            </a:r>
            <a:r>
              <a:rPr lang="en-US" dirty="0">
                <a:hlinkClick r:id="rId6"/>
              </a:rPr>
              <a:t>chain letter</a:t>
            </a:r>
            <a:r>
              <a:rPr lang="en-US" dirty="0"/>
              <a:t>, which tainted its authenticity. Chain letters are often understood to be hoaxes.</a:t>
            </a:r>
          </a:p>
          <a:p>
            <a:r>
              <a:rPr lang="en-US" dirty="0"/>
              <a:t>Today, however, this sweet letter has regained its authenticity and is used throughout the world to inspire educators and build students</a:t>
            </a:r>
            <a:r>
              <a:rPr lang="mr-IN" dirty="0"/>
              <a:t>'</a:t>
            </a:r>
            <a:r>
              <a:rPr lang="en-US" dirty="0"/>
              <a:t> self-esteem. It</a:t>
            </a:r>
            <a:r>
              <a:rPr lang="mr-IN" dirty="0"/>
              <a:t>'</a:t>
            </a:r>
            <a:r>
              <a:rPr lang="en-US" dirty="0"/>
              <a:t>s since been republished thousands of times over.</a:t>
            </a:r>
          </a:p>
          <a:p>
            <a:endParaRPr lang="en-US" dirty="0"/>
          </a:p>
          <a:p>
            <a:r>
              <a:rPr lang="en-US" dirty="0"/>
              <a:t>http://</a:t>
            </a:r>
            <a:r>
              <a:rPr lang="en-US" dirty="0" err="1"/>
              <a:t>assumptionofmorris.org</a:t>
            </a:r>
            <a:r>
              <a:rPr lang="en-US" dirty="0"/>
              <a:t>/site/about/</a:t>
            </a:r>
            <a:r>
              <a:rPr lang="en-US" dirty="0" err="1"/>
              <a:t>ourviralnun</a:t>
            </a:r>
            <a:r>
              <a:rPr lang="en-US" dirty="0"/>
              <a:t>/</a:t>
            </a:r>
          </a:p>
          <a:p>
            <a:r>
              <a:rPr lang="en-US" dirty="0"/>
              <a:t>Accessed 6 Nov 2016</a:t>
            </a:r>
          </a:p>
          <a:p>
            <a:endParaRPr lang="en-US" dirty="0"/>
          </a:p>
        </p:txBody>
      </p:sp>
    </p:spTree>
    <p:extLst>
      <p:ext uri="{BB962C8B-B14F-4D97-AF65-F5344CB8AC3E}">
        <p14:creationId xmlns:p14="http://schemas.microsoft.com/office/powerpoint/2010/main" val="26711158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Mark talked incessantly. I had to remind him again and again that talking without permission was not acceptable. What impressed me so much, though, was his sincere response every time I had to correct him for misbehaving: </a:t>
            </a:r>
            <a:r>
              <a:rPr lang="mr-IN" dirty="0"/>
              <a:t>"</a:t>
            </a:r>
            <a:r>
              <a:rPr lang="en-US" dirty="0"/>
              <a:t>Thank you for correcting me, Sister!</a:t>
            </a:r>
            <a:r>
              <a:rPr lang="mr-IN" dirty="0"/>
              <a:t>"</a:t>
            </a:r>
            <a:r>
              <a:rPr lang="en-US" dirty="0"/>
              <a:t> I </a:t>
            </a:r>
            <a:r>
              <a:rPr lang="en-US" dirty="0" err="1"/>
              <a:t>didn</a:t>
            </a:r>
            <a:r>
              <a:rPr lang="mr-IN" dirty="0"/>
              <a:t>'</a:t>
            </a:r>
            <a:r>
              <a:rPr lang="en-US" dirty="0"/>
              <a:t>t know what to make of it at first, but before long I became accustomed to hearing it many times a day. </a:t>
            </a:r>
          </a:p>
          <a:p>
            <a:r>
              <a:rPr lang="en-US" dirty="0"/>
              <a:t>One morning my patience was growing thin when Mark talked once too often, and then I made a novice teacher</a:t>
            </a:r>
            <a:r>
              <a:rPr lang="mr-IN" dirty="0"/>
              <a:t>'</a:t>
            </a:r>
            <a:r>
              <a:rPr lang="en-US" dirty="0"/>
              <a:t>s mistake. I looked at him and said, </a:t>
            </a:r>
            <a:r>
              <a:rPr lang="mr-IN" dirty="0"/>
              <a:t>"</a:t>
            </a:r>
            <a:r>
              <a:rPr lang="en-US" dirty="0"/>
              <a:t>If you say one more word, I am going to tape your mouth shut!</a:t>
            </a:r>
            <a:r>
              <a:rPr lang="mr-IN" dirty="0"/>
              <a:t>"</a:t>
            </a:r>
            <a:r>
              <a:rPr lang="en-US" dirty="0"/>
              <a:t> </a:t>
            </a:r>
          </a:p>
          <a:p>
            <a:r>
              <a:rPr lang="en-US" dirty="0"/>
              <a:t>It </a:t>
            </a:r>
            <a:r>
              <a:rPr lang="en-US" dirty="0" err="1"/>
              <a:t>wasn</a:t>
            </a:r>
            <a:r>
              <a:rPr lang="mr-IN" dirty="0"/>
              <a:t>'</a:t>
            </a:r>
            <a:r>
              <a:rPr lang="en-US" dirty="0"/>
              <a:t>t ten seconds later when Chuck blurted out, </a:t>
            </a:r>
            <a:r>
              <a:rPr lang="mr-IN" dirty="0"/>
              <a:t>"</a:t>
            </a:r>
            <a:r>
              <a:rPr lang="en-US" dirty="0"/>
              <a:t>Mark is talking again.</a:t>
            </a:r>
            <a:r>
              <a:rPr lang="mr-IN" dirty="0"/>
              <a:t>"</a:t>
            </a:r>
            <a:r>
              <a:rPr lang="en-US" dirty="0"/>
              <a:t> I </a:t>
            </a:r>
            <a:r>
              <a:rPr lang="en-US" dirty="0" err="1"/>
              <a:t>hadn</a:t>
            </a:r>
            <a:r>
              <a:rPr lang="mr-IN" dirty="0"/>
              <a:t>'</a:t>
            </a:r>
            <a:r>
              <a:rPr lang="en-US" dirty="0"/>
              <a:t>t asked any of the students to help me watch Mark, but since I had stated the punishment in front of the class, I had to act on it. </a:t>
            </a:r>
          </a:p>
          <a:p>
            <a:endParaRPr lang="en-US" dirty="0"/>
          </a:p>
          <a:p>
            <a:r>
              <a:rPr lang="en-US" dirty="0"/>
              <a:t>• I remember the scene as if it had occurred this morning. I walked to my desk, very deliberately opened my drawer and took out a roll of masking tape. Without saying a word, I proceeded to Mark</a:t>
            </a:r>
            <a:r>
              <a:rPr lang="mr-IN" dirty="0"/>
              <a:t>'</a:t>
            </a:r>
            <a:r>
              <a:rPr lang="en-US" dirty="0"/>
              <a:t>s desk, tore off two pieces of tape and made a big X with them over his mouth. I then returned to the front of the room. As I glanced at Mark to see how he was doing, he winked at me. That did it! I started laughing. The class cheered as I walked back to Mark</a:t>
            </a:r>
            <a:r>
              <a:rPr lang="mr-IN" dirty="0"/>
              <a:t>'</a:t>
            </a:r>
            <a:r>
              <a:rPr lang="en-US" dirty="0"/>
              <a:t>s desk, removed the tape and shrugged my shoulders. His first words were, </a:t>
            </a:r>
            <a:r>
              <a:rPr lang="mr-IN" dirty="0"/>
              <a:t>"</a:t>
            </a:r>
            <a:r>
              <a:rPr lang="en-US" dirty="0"/>
              <a:t>Thank you for correcting me, Sister.</a:t>
            </a:r>
            <a:r>
              <a:rPr lang="mr-IN" dirty="0"/>
              <a:t>"</a:t>
            </a:r>
            <a:br>
              <a:rPr lang="en-US" dirty="0"/>
            </a:br>
            <a:br>
              <a:rPr lang="en-US" dirty="0"/>
            </a:br>
            <a:r>
              <a:rPr lang="en-US" dirty="0"/>
              <a:t>At the end of the year I was asked to teach junior high math. The years flew by, and before I knew it Mark was in my classroom again. He was more handsome than ever and just as polite. Since he had to listen carefully to my instructions in the </a:t>
            </a:r>
            <a:r>
              <a:rPr lang="mr-IN" dirty="0"/>
              <a:t>"</a:t>
            </a:r>
            <a:r>
              <a:rPr lang="en-US" dirty="0"/>
              <a:t>new math,</a:t>
            </a:r>
            <a:r>
              <a:rPr lang="mr-IN" dirty="0"/>
              <a:t>"</a:t>
            </a:r>
            <a:r>
              <a:rPr lang="en-US" dirty="0"/>
              <a:t> he did not talk as much in ninth grade as he had in the third. </a:t>
            </a:r>
          </a:p>
          <a:p>
            <a:r>
              <a:rPr lang="en-US" dirty="0"/>
              <a:t>One Friday, things just </a:t>
            </a:r>
            <a:r>
              <a:rPr lang="en-US" dirty="0" err="1"/>
              <a:t>didn</a:t>
            </a:r>
            <a:r>
              <a:rPr lang="mr-IN" dirty="0"/>
              <a:t>'</a:t>
            </a:r>
            <a:r>
              <a:rPr lang="en-US" dirty="0"/>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dirty="0"/>
              <a:t>"</a:t>
            </a:r>
            <a:r>
              <a:rPr lang="en-US" dirty="0"/>
              <a:t>Thank you for teaching me, Sister. Have a good weekend.</a:t>
            </a:r>
            <a:r>
              <a:rPr lang="mr-IN" dirty="0"/>
              <a:t>"</a:t>
            </a:r>
            <a:r>
              <a:rPr lang="en-US" dirty="0"/>
              <a:t> </a:t>
            </a:r>
          </a:p>
          <a:p>
            <a:r>
              <a:rPr lang="en-US" dirty="0"/>
              <a:t>That Saturday, I wrote down the name of each student on a separate sheet of paper, and I listed what everyone else had said about that individual. On Monday I gave each student his or her list. Before long, the entire class was smiling. </a:t>
            </a:r>
            <a:r>
              <a:rPr lang="mr-IN" dirty="0"/>
              <a:t>"</a:t>
            </a:r>
            <a:r>
              <a:rPr lang="en-US" dirty="0"/>
              <a:t>Really?</a:t>
            </a:r>
            <a:r>
              <a:rPr lang="mr-IN" dirty="0"/>
              <a:t>"</a:t>
            </a:r>
            <a:r>
              <a:rPr lang="en-US" dirty="0"/>
              <a:t> I heard whispered. </a:t>
            </a:r>
            <a:r>
              <a:rPr lang="mr-IN" dirty="0"/>
              <a:t>"</a:t>
            </a:r>
            <a:r>
              <a:rPr lang="en-US" dirty="0"/>
              <a:t>I never knew that meant anything to anyone!</a:t>
            </a:r>
            <a:r>
              <a:rPr lang="mr-IN" dirty="0"/>
              <a:t>"</a:t>
            </a:r>
            <a:r>
              <a:rPr lang="en-US" dirty="0"/>
              <a:t> </a:t>
            </a:r>
            <a:r>
              <a:rPr lang="mr-IN" dirty="0"/>
              <a:t>"</a:t>
            </a:r>
            <a:r>
              <a:rPr lang="en-US" dirty="0"/>
              <a:t>I </a:t>
            </a:r>
            <a:r>
              <a:rPr lang="en-US" dirty="0" err="1"/>
              <a:t>didn</a:t>
            </a:r>
            <a:r>
              <a:rPr lang="mr-IN" dirty="0"/>
              <a:t>'</a:t>
            </a:r>
            <a:r>
              <a:rPr lang="en-US" dirty="0"/>
              <a:t>t know others liked me so much!</a:t>
            </a:r>
            <a:r>
              <a:rPr lang="mr-IN" dirty="0"/>
              <a:t>"</a:t>
            </a:r>
            <a:r>
              <a:rPr lang="en-US" dirty="0"/>
              <a:t> No one ever mentioned those papers in class again. I never knew if they discussed them after class or with their parents, but it </a:t>
            </a:r>
            <a:r>
              <a:rPr lang="en-US" dirty="0" err="1"/>
              <a:t>didn</a:t>
            </a:r>
            <a:r>
              <a:rPr lang="mr-IN" dirty="0"/>
              <a:t>'</a:t>
            </a:r>
            <a:r>
              <a:rPr lang="en-US" dirty="0"/>
              <a:t>t matter. The exercise had accomplished its purpose. The students were happy with themselves and one another again. </a:t>
            </a:r>
          </a:p>
          <a:p>
            <a:r>
              <a:rPr lang="en-US" dirty="0"/>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dirty="0"/>
              <a:t>"</a:t>
            </a:r>
            <a:r>
              <a:rPr lang="en-US" dirty="0"/>
              <a:t>Dad?</a:t>
            </a:r>
            <a:r>
              <a:rPr lang="mr-IN" dirty="0"/>
              <a:t>"</a:t>
            </a:r>
            <a:r>
              <a:rPr lang="en-US" dirty="0"/>
              <a:t> </a:t>
            </a:r>
          </a:p>
          <a:p>
            <a:r>
              <a:rPr lang="en-US" dirty="0"/>
              <a:t>My father cleared his throat as he usually did before something important. </a:t>
            </a:r>
            <a:r>
              <a:rPr lang="mr-IN" dirty="0"/>
              <a:t>"</a:t>
            </a:r>
            <a:r>
              <a:rPr lang="en-US" dirty="0"/>
              <a:t>The </a:t>
            </a:r>
            <a:r>
              <a:rPr lang="en-US" dirty="0" err="1"/>
              <a:t>Eklunds</a:t>
            </a:r>
            <a:r>
              <a:rPr lang="en-US" dirty="0"/>
              <a:t> called last night,</a:t>
            </a:r>
            <a:r>
              <a:rPr lang="mr-IN" dirty="0"/>
              <a:t>"</a:t>
            </a:r>
            <a:r>
              <a:rPr lang="en-US" dirty="0"/>
              <a:t> he began.</a:t>
            </a:r>
          </a:p>
          <a:p>
            <a:r>
              <a:rPr lang="mr-IN" dirty="0"/>
              <a:t>"</a:t>
            </a:r>
            <a:r>
              <a:rPr lang="en-US" dirty="0"/>
              <a:t>Really?</a:t>
            </a:r>
            <a:r>
              <a:rPr lang="mr-IN" dirty="0"/>
              <a:t>"</a:t>
            </a:r>
            <a:r>
              <a:rPr lang="en-US" dirty="0"/>
              <a:t> I said. </a:t>
            </a:r>
            <a:r>
              <a:rPr lang="mr-IN" dirty="0"/>
              <a:t>"</a:t>
            </a:r>
            <a:r>
              <a:rPr lang="en-US" dirty="0"/>
              <a:t>I haven</a:t>
            </a:r>
            <a:r>
              <a:rPr lang="mr-IN" dirty="0"/>
              <a:t>'</a:t>
            </a:r>
            <a:r>
              <a:rPr lang="en-US" dirty="0"/>
              <a:t>t heard from them in years. I wonder how Mark is.</a:t>
            </a:r>
            <a:r>
              <a:rPr lang="mr-IN" dirty="0"/>
              <a:t>"</a:t>
            </a:r>
            <a:r>
              <a:rPr lang="en-US" dirty="0"/>
              <a:t> </a:t>
            </a:r>
          </a:p>
          <a:p>
            <a:r>
              <a:rPr lang="en-US" dirty="0"/>
              <a:t>____</a:t>
            </a:r>
          </a:p>
          <a:p>
            <a:endParaRPr lang="en-US" dirty="0"/>
          </a:p>
          <a:p>
            <a:r>
              <a:rPr lang="en-US" b="1" dirty="0"/>
              <a:t>Credit</a:t>
            </a:r>
            <a:r>
              <a:rPr lang="en-US" dirty="0"/>
              <a:t>: Sister Helen P. Mrosla. Sister Helen Mrosla, a Franciscan nun, submitted </a:t>
            </a:r>
            <a:r>
              <a:rPr lang="mr-IN" dirty="0"/>
              <a:t>"</a:t>
            </a:r>
            <a:r>
              <a:rPr lang="en-US" dirty="0"/>
              <a:t>All the Good Things</a:t>
            </a:r>
            <a:r>
              <a:rPr lang="mr-IN" dirty="0"/>
              <a:t>"</a:t>
            </a:r>
            <a:r>
              <a:rPr lang="en-US" dirty="0"/>
              <a:t> to Proteus, A Journal of Ideas in 1991. Her article also appeared in Reader</a:t>
            </a:r>
            <a:r>
              <a:rPr lang="mr-IN" dirty="0"/>
              <a:t>'</a:t>
            </a:r>
            <a:r>
              <a:rPr lang="en-US" dirty="0"/>
              <a:t>s Digest that same year, was reprinted in the original Chicken Soup for the Soul book in 1993, and was offered yet again in 1996</a:t>
            </a:r>
            <a:r>
              <a:rPr lang="mr-IN" dirty="0"/>
              <a:t>'</a:t>
            </a:r>
            <a:r>
              <a:rPr lang="en-US" dirty="0"/>
              <a:t>s Stories for the Heart.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link to All The Good Things"/>
              </a:rPr>
              <a:t>All The Good Things</a:t>
            </a:r>
            <a:endParaRPr lang="en-US" b="1" dirty="0"/>
          </a:p>
          <a:p>
            <a:r>
              <a:rPr lang="en-US" dirty="0"/>
              <a:t>Helen P. Mrosla</a:t>
            </a:r>
          </a:p>
          <a:p>
            <a:r>
              <a:rPr lang="en-US" dirty="0"/>
              <a:t>http://</a:t>
            </a:r>
            <a:r>
              <a:rPr lang="en-US" dirty="0" err="1"/>
              <a:t>mylifeyoga.com</a:t>
            </a:r>
            <a:r>
              <a:rPr lang="en-US" dirty="0"/>
              <a:t>/2015/01/10/all-the-good-things/</a:t>
            </a:r>
          </a:p>
          <a:p>
            <a:r>
              <a:rPr lang="en-US" dirty="0"/>
              <a:t>Accessed 6 Nov 2016</a:t>
            </a:r>
          </a:p>
          <a:p>
            <a:endParaRPr lang="en-US" dirty="0"/>
          </a:p>
        </p:txBody>
      </p:sp>
    </p:spTree>
    <p:extLst>
      <p:ext uri="{BB962C8B-B14F-4D97-AF65-F5344CB8AC3E}">
        <p14:creationId xmlns:p14="http://schemas.microsoft.com/office/powerpoint/2010/main" val="36892246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25132856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7795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28612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7232312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31664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160861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46944E3-0705-864C-AE36-76BBA519D978}" type="slidenum">
              <a:rPr lang="en-US" sz="1200">
                <a:solidFill>
                  <a:srgbClr val="000000"/>
                </a:solidFill>
              </a:rPr>
              <a:pPr algn="r"/>
              <a:t>232</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dirty="0">
                <a:latin typeface="Times New Roman" charset="0"/>
                <a:ea typeface="ＭＳ Ｐゴシック" charset="0"/>
                <a:cs typeface="ＭＳ Ｐゴシック" charset="0"/>
              </a:rPr>
              <a:t>http://fr.musicplayon.com/Sandi-Patty-We-Shall-Behold-Him-Chinese-lyrics-touch-709300.html?translateTo=zh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A0B5E76-B2E3-4CA6-8BD2-AA43B33AD976}" type="slidenum">
              <a:rPr lang="en-US" altLang="en-US" sz="1200">
                <a:latin typeface="Times New Roman" pitchFamily="18" charset="0"/>
              </a:rPr>
              <a:pPr eaLnBrk="1" hangingPunct="1"/>
              <a:t>22</a:t>
            </a:fld>
            <a:endParaRPr lang="en-US" altLang="en-US" sz="1200">
              <a:latin typeface="Times New Roman" pitchFamily="18" charset="0"/>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233</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234</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235</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236</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237</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238</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239</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240</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241</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242</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7C8E5AE-627E-4585-A01B-02407274DA7D}" type="slidenum">
              <a:rPr lang="en-US" altLang="en-US" sz="1200">
                <a:latin typeface="Times New Roman" pitchFamily="18" charset="0"/>
              </a:rPr>
              <a:pPr eaLnBrk="1" hangingPunct="1"/>
              <a:t>23</a:t>
            </a:fld>
            <a:endParaRPr lang="en-US" altLang="en-US" sz="1200">
              <a:latin typeface="Times New Roman" pitchFamily="18" charset="0"/>
            </a:endParaRPr>
          </a:p>
        </p:txBody>
      </p:sp>
      <p:sp>
        <p:nvSpPr>
          <p:cNvPr id="5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243</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244</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245</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246</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247</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248</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249</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250</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fld id="{F931E58F-C68C-B147-ADF7-5EA2284911D2}" type="slidenum">
              <a:rPr lang="en-US" sz="1200">
                <a:solidFill>
                  <a:prstClr val="black"/>
                </a:solidFill>
              </a:rPr>
              <a:pPr algn="r" eaLnBrk="0" hangingPunct="0"/>
              <a:t>251</a:t>
            </a:fld>
            <a:endParaRPr lang="en-US" sz="1200">
              <a:solidFill>
                <a:prstClr val="black"/>
              </a:solidFill>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27C585E-BA7F-4E7D-95A2-C07A6017F4B7}" type="slidenum">
              <a:rPr lang="en-US" altLang="en-US" sz="1200">
                <a:latin typeface="Times New Roman" pitchFamily="18" charset="0"/>
              </a:rPr>
              <a:pPr eaLnBrk="1" hangingPunct="1"/>
              <a:t>24</a:t>
            </a:fld>
            <a:endParaRPr lang="en-US" altLang="en-US" sz="1200">
              <a:latin typeface="Times New Roman" pitchFamily="18" charset="0"/>
            </a:endParaRPr>
          </a:p>
        </p:txBody>
      </p:sp>
      <p:sp>
        <p:nvSpPr>
          <p:cNvPr id="57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42B61D-1C28-49E8-BAE9-F7FAF547993D}" type="slidenum">
              <a:rPr lang="en-US" altLang="en-US" sz="1200">
                <a:latin typeface="Times New Roman" pitchFamily="18" charset="0"/>
              </a:rPr>
              <a:pPr eaLnBrk="1" hangingPunct="1"/>
              <a:t>25</a:t>
            </a:fld>
            <a:endParaRPr lang="en-US" altLang="en-US" sz="1200">
              <a:latin typeface="Times New Roman" pitchFamily="18" charset="0"/>
            </a:endParaRPr>
          </a:p>
        </p:txBody>
      </p:sp>
      <p:sp>
        <p:nvSpPr>
          <p:cNvPr id="5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Times New Roman" charset="0"/>
                <a:ea typeface="ＭＳ Ｐゴシック" charset="0"/>
                <a:cs typeface="宋体" charset="0"/>
              </a:defRPr>
            </a:lvl1pPr>
            <a:lvl2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2pPr>
            <a:lvl3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3pPr>
            <a:lvl4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4pPr>
            <a:lvl5pPr eaLnBrk="0" hangingPunct="0">
              <a:tabLst>
                <a:tab pos="723900" algn="l"/>
                <a:tab pos="1447800" algn="l"/>
                <a:tab pos="2171700" algn="l"/>
                <a:tab pos="28956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Times New Roman" charset="0"/>
                <a:ea typeface="宋体" charset="0"/>
                <a:cs typeface="宋体" charset="0"/>
              </a:defRPr>
            </a:lvl9pPr>
          </a:lstStyle>
          <a:p>
            <a:pPr eaLnBrk="1" hangingPunct="1"/>
            <a:fld id="{1D23DD6E-B11E-D742-8081-BC25C738275C}" type="slidenum">
              <a:rPr lang="en-US" sz="1200">
                <a:solidFill>
                  <a:srgbClr val="000000"/>
                </a:solidFill>
              </a:rPr>
              <a:pPr eaLnBrk="1" hangingPunct="1"/>
              <a:t>27</a:t>
            </a:fld>
            <a:endParaRPr lang="en-US" sz="1200">
              <a:solidFill>
                <a:srgbClr val="000000"/>
              </a:solidFill>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defTabSz="457200">
              <a:buClr>
                <a:srgbClr val="000000"/>
              </a:buClr>
              <a:buSzPct val="100000"/>
              <a:buFont typeface="Times New Roman" charset="0"/>
              <a:buNone/>
            </a:pPr>
            <a:endParaRPr lang="en-US">
              <a:solidFill>
                <a:prstClr val="white"/>
              </a:solidFill>
              <a:latin typeface="Times New Roman" charset="0"/>
              <a:ea typeface="ＭＳ Ｐゴシック" charset="0"/>
            </a:endParaRPr>
          </a:p>
        </p:txBody>
      </p:sp>
      <p:sp>
        <p:nvSpPr>
          <p:cNvPr id="17920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extLst>
      <p:ext uri="{BB962C8B-B14F-4D97-AF65-F5344CB8AC3E}">
        <p14:creationId xmlns:p14="http://schemas.microsoft.com/office/powerpoint/2010/main" val="226379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81C2EEF-ED58-48DA-BBA7-F735716F7926}" type="slidenum">
              <a:rPr lang="en-US" altLang="en-US" sz="1200">
                <a:latin typeface="Times New Roman" pitchFamily="18" charset="0"/>
              </a:rPr>
              <a:pPr eaLnBrk="1" hangingPunct="1"/>
              <a:t>28</a:t>
            </a:fld>
            <a:endParaRPr lang="en-US" altLang="en-US" sz="1200">
              <a:latin typeface="Times New Roman" pitchFamily="18" charset="0"/>
            </a:endParaRPr>
          </a:p>
        </p:txBody>
      </p:sp>
      <p:sp>
        <p:nvSpPr>
          <p:cNvPr id="63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835B046-DF8C-46E7-8125-2C217AB7278E}" type="slidenum">
              <a:rPr lang="en-US" altLang="en-US" sz="1200">
                <a:latin typeface="Times New Roman" pitchFamily="18" charset="0"/>
              </a:rPr>
              <a:pPr eaLnBrk="1" hangingPunct="1"/>
              <a:t>29</a:t>
            </a:fld>
            <a:endParaRPr lang="en-US" altLang="en-US" sz="1200">
              <a:latin typeface="Times New Roman" pitchFamily="18" charset="0"/>
            </a:endParaRPr>
          </a:p>
        </p:txBody>
      </p:sp>
      <p:sp>
        <p:nvSpPr>
          <p:cNvPr id="64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6DD2CB0-6B60-4554-9A77-FEF6547B617C}" type="slidenum">
              <a:rPr lang="en-US" altLang="en-US" sz="1200">
                <a:latin typeface="Times New Roman" pitchFamily="18" charset="0"/>
              </a:rPr>
              <a:pPr eaLnBrk="1" hangingPunct="1"/>
              <a:t>30</a:t>
            </a:fld>
            <a:endParaRPr lang="en-US" altLang="en-US" sz="1200">
              <a:latin typeface="Times New Roman" pitchFamily="18" charset="0"/>
            </a:endParaRPr>
          </a:p>
        </p:txBody>
      </p:sp>
      <p:sp>
        <p:nvSpPr>
          <p:cNvPr id="65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31</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13224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F8274EF-FD59-41EF-8E6E-C704A7645288}" type="slidenum">
              <a:rPr lang="en-US" altLang="en-US" sz="1200">
                <a:latin typeface="Times New Roman" pitchFamily="18" charset="0"/>
              </a:rPr>
              <a:pPr eaLnBrk="1" hangingPunct="1"/>
              <a:t>32</a:t>
            </a:fld>
            <a:endParaRPr lang="en-US" altLang="en-US" sz="1200">
              <a:latin typeface="Times New Roman" pitchFamily="18" charset="0"/>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760A97-52C9-4BD7-92A3-208CCE9B9046}" type="slidenum">
              <a:rPr lang="en-US" altLang="en-US" sz="1200">
                <a:latin typeface="Times New Roman" pitchFamily="18" charset="0"/>
              </a:rPr>
              <a:pPr eaLnBrk="1" hangingPunct="1"/>
              <a:t>33</a:t>
            </a:fld>
            <a:endParaRPr lang="en-US" altLang="en-US" sz="1200">
              <a:latin typeface="Times New Roman" pitchFamily="18" charset="0"/>
            </a:endParaRPr>
          </a:p>
        </p:txBody>
      </p:sp>
      <p:sp>
        <p:nvSpPr>
          <p:cNvPr id="70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615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96391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Let’s read this together</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48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Reading together again</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123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895677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p>
          <a:p>
            <a:r>
              <a:rPr lang="en-US" sz="1200" kern="1200" dirty="0">
                <a:solidFill>
                  <a:schemeClr val="tx1"/>
                </a:solidFill>
                <a:effectLst/>
                <a:latin typeface="+mn-lt"/>
                <a:ea typeface="+mn-ea"/>
                <a:cs typeface="+mn-cs"/>
              </a:rPr>
              <a:t>I was surprised to see that nearly everything I saw related to SELF-affirmation! I wonder if anyone is affirming OTHERS anymore!</a:t>
            </a:r>
            <a:endParaRPr lang="en-US" dirty="0">
              <a:cs typeface="ＭＳ Ｐゴシック" charset="0"/>
            </a:endParaRPr>
          </a:p>
        </p:txBody>
      </p:sp>
    </p:spTree>
    <p:extLst>
      <p:ext uri="{BB962C8B-B14F-4D97-AF65-F5344CB8AC3E}">
        <p14:creationId xmlns:p14="http://schemas.microsoft.com/office/powerpoint/2010/main" val="3971647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170842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166388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5</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1353377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126808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80287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p:txBody>
      </p:sp>
    </p:spTree>
    <p:extLst>
      <p:ext uri="{BB962C8B-B14F-4D97-AF65-F5344CB8AC3E}">
        <p14:creationId xmlns:p14="http://schemas.microsoft.com/office/powerpoint/2010/main" val="150535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738312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98662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155296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xfrm>
            <a:off x="1141413" y="684213"/>
            <a:ext cx="4572000" cy="3429000"/>
          </a:xfrm>
        </p:spPr>
      </p:sp>
      <p:sp>
        <p:nvSpPr>
          <p:cNvPr id="346115" name="Rectangle 3"/>
          <p:cNvSpPr>
            <a:spLocks noGrp="1" noRot="1" noChangeArrowheads="1"/>
          </p:cNvSpPr>
          <p:nvPr>
            <p:ph type="body" idx="1"/>
          </p:nvPr>
        </p:nvSpPr>
        <p:spPr>
          <a:xfrm>
            <a:off x="684213" y="4341813"/>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zh-CN">
                <a:ea typeface="PMingLiU" charset="-120"/>
              </a:rPr>
              <a:t>Thessalonica=</a:t>
            </a:r>
            <a:r>
              <a:rPr lang="zh-TW" altLang="en-US">
                <a:ea typeface="PMingLiU" charset="-120"/>
              </a:rPr>
              <a:t>帖撒羅尼迦。</a:t>
            </a:r>
            <a:r>
              <a:rPr lang="en-US" altLang="zh-CN">
                <a:ea typeface="PMingLiU" charset="-120"/>
              </a:rPr>
              <a:t>1</a:t>
            </a:r>
            <a:r>
              <a:rPr lang="en-US" altLang="zh-CN">
                <a:latin typeface="PMingLiU" charset="-120"/>
                <a:ea typeface="PMingLiU" charset="-120"/>
              </a:rPr>
              <a:t>‧</a:t>
            </a:r>
            <a:r>
              <a:rPr lang="zh-TW" altLang="en-US">
                <a:ea typeface="PMingLiU" charset="-120"/>
              </a:rPr>
              <a:t>在西元前</a:t>
            </a:r>
            <a:r>
              <a:rPr lang="en-GB" altLang="ja-JP">
                <a:ea typeface="PMingLiU" charset="-120"/>
              </a:rPr>
              <a:t>315</a:t>
            </a:r>
            <a:r>
              <a:rPr lang="zh-TW" altLang="en-US">
                <a:ea typeface="PMingLiU" charset="-120"/>
              </a:rPr>
              <a:t>年有馬其頓將軍凱撒林達建立。</a:t>
            </a:r>
            <a:r>
              <a:rPr lang="en-GB" altLang="ja-JP">
                <a:ea typeface="PMingLiU" charset="-120"/>
              </a:rPr>
              <a:t>2</a:t>
            </a:r>
            <a:r>
              <a:rPr lang="en-GB" altLang="ja-JP">
                <a:latin typeface="PMingLiU" charset="-120"/>
                <a:ea typeface="PMingLiU" charset="-120"/>
              </a:rPr>
              <a:t>‧</a:t>
            </a:r>
            <a:r>
              <a:rPr lang="zh-TW" altLang="en-US">
                <a:latin typeface="PMingLiU" charset="-120"/>
                <a:ea typeface="PMingLiU" charset="-120"/>
              </a:rPr>
              <a:t>這城市用他的妻子的名字命名為</a:t>
            </a:r>
            <a:r>
              <a:rPr lang="zh-TW" altLang="en-US" b="1">
                <a:ea typeface="PMingLiU" charset="-120"/>
              </a:rPr>
              <a:t>撒羅尼迦。</a:t>
            </a:r>
            <a:r>
              <a:rPr lang="zh-TW" altLang="en-US">
                <a:ea typeface="PMingLiU" charset="-120"/>
              </a:rPr>
              <a:t>她是腓力二世的女兒，也是亞歴山大帝同父異母的姐姐。</a:t>
            </a:r>
            <a:r>
              <a:rPr lang="en-US" altLang="zh-CN">
                <a:ea typeface="PMingLiU" charset="-120"/>
              </a:rPr>
              <a:t>3</a:t>
            </a:r>
            <a:r>
              <a:rPr lang="en-US" altLang="zh-CN">
                <a:latin typeface="PMingLiU" charset="-120"/>
                <a:ea typeface="PMingLiU" charset="-120"/>
              </a:rPr>
              <a:t>‧</a:t>
            </a:r>
            <a:r>
              <a:rPr lang="zh-TW" altLang="en-US">
                <a:latin typeface="PMingLiU" charset="-120"/>
                <a:ea typeface="PMingLiU" charset="-120"/>
              </a:rPr>
              <a:t>在主前</a:t>
            </a:r>
            <a:r>
              <a:rPr lang="en-US" altLang="zh-CN">
                <a:latin typeface="PMingLiU" charset="-120"/>
                <a:ea typeface="PMingLiU" charset="-120"/>
              </a:rPr>
              <a:t>167</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latin typeface="PMingLiU" charset="-120"/>
                <a:ea typeface="PMingLiU" charset="-120"/>
              </a:rPr>
              <a:t>成為馬其頓的四個區之一的首府。</a:t>
            </a:r>
            <a:r>
              <a:rPr lang="en-US" altLang="zh-CN">
                <a:latin typeface="PMingLiU" charset="-120"/>
                <a:ea typeface="PMingLiU" charset="-120"/>
              </a:rPr>
              <a:t>4‧</a:t>
            </a:r>
            <a:r>
              <a:rPr lang="zh-TW" altLang="en-US">
                <a:latin typeface="PMingLiU" charset="-120"/>
                <a:ea typeface="PMingLiU" charset="-120"/>
              </a:rPr>
              <a:t>在主前</a:t>
            </a:r>
            <a:r>
              <a:rPr lang="en-US" altLang="zh-CN">
                <a:latin typeface="PMingLiU" charset="-120"/>
                <a:ea typeface="PMingLiU" charset="-120"/>
              </a:rPr>
              <a:t>146</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latin typeface="PMingLiU" charset="-120"/>
                <a:ea typeface="PMingLiU" charset="-120"/>
              </a:rPr>
              <a:t>成為一個行省的行政區。</a:t>
            </a:r>
            <a:r>
              <a:rPr lang="en-US" altLang="zh-CN">
                <a:latin typeface="PMingLiU" charset="-120"/>
                <a:ea typeface="PMingLiU" charset="-120"/>
              </a:rPr>
              <a:t>5‧</a:t>
            </a:r>
            <a:r>
              <a:rPr lang="zh-TW" altLang="en-US">
                <a:latin typeface="PMingLiU" charset="-120"/>
                <a:ea typeface="PMingLiU" charset="-120"/>
              </a:rPr>
              <a:t>從主前</a:t>
            </a:r>
            <a:r>
              <a:rPr lang="en-US" altLang="zh-CN">
                <a:latin typeface="PMingLiU" charset="-120"/>
                <a:ea typeface="PMingLiU" charset="-120"/>
              </a:rPr>
              <a:t>42</a:t>
            </a:r>
            <a:r>
              <a:rPr lang="zh-TW" altLang="en-US">
                <a:latin typeface="PMingLiU" charset="-120"/>
                <a:ea typeface="PMingLiU" charset="-120"/>
              </a:rPr>
              <a:t>年，</a:t>
            </a:r>
            <a:r>
              <a:rPr lang="zh-TW" altLang="en-US" b="1">
                <a:latin typeface="PMingLiU" charset="-120"/>
                <a:ea typeface="PMingLiU" charset="-120"/>
              </a:rPr>
              <a:t>帖</a:t>
            </a:r>
            <a:r>
              <a:rPr lang="zh-TW" altLang="en-US" b="1">
                <a:ea typeface="PMingLiU" charset="-120"/>
              </a:rPr>
              <a:t>撒羅尼迦</a:t>
            </a:r>
            <a:r>
              <a:rPr lang="zh-TW" altLang="en-US">
                <a:ea typeface="PMingLiU" charset="-120"/>
              </a:rPr>
              <a:t>成為自由的城市，及有自</a:t>
            </a:r>
            <a:r>
              <a:rPr lang="zh-TW" altLang="en-US" b="1">
                <a:ea typeface="PMingLiU" charset="-120"/>
              </a:rPr>
              <a:t>已</a:t>
            </a:r>
            <a:r>
              <a:rPr lang="zh-TW" altLang="en-US">
                <a:ea typeface="PMingLiU" charset="-120"/>
              </a:rPr>
              <a:t>來管理。</a:t>
            </a:r>
            <a:endParaRPr lang="en-US" altLang="ja-JP">
              <a:latin typeface="PMingLiU" charset="-120"/>
              <a:ea typeface="PMingLiU" charset="-120"/>
            </a:endParaRPr>
          </a:p>
          <a:p>
            <a:r>
              <a:rPr lang="zh-TW" altLang="en-US">
                <a:latin typeface="PMingLiU" charset="-120"/>
                <a:ea typeface="PMingLiU" charset="-120"/>
              </a:rPr>
              <a:t>，</a:t>
            </a:r>
          </a:p>
          <a:p>
            <a:endParaRPr lang="zh-TW" altLang="en-US">
              <a:ea typeface="PMingLiU" charset="-120"/>
            </a:endParaRPr>
          </a:p>
        </p:txBody>
      </p:sp>
    </p:spTree>
    <p:extLst>
      <p:ext uri="{BB962C8B-B14F-4D97-AF65-F5344CB8AC3E}">
        <p14:creationId xmlns:p14="http://schemas.microsoft.com/office/powerpoint/2010/main" val="4283651219"/>
      </p:ext>
    </p:extLst>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77849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p:sp>
      <p:sp>
        <p:nvSpPr>
          <p:cNvPr id="3686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GB" altLang="en-US" b="1">
                <a:solidFill>
                  <a:srgbClr val="800000"/>
                </a:solidFill>
                <a:latin typeface="Comic Sans MS" pitchFamily="66" charset="0"/>
              </a:rPr>
              <a:t>Written in Corinth after hearing Tim</a:t>
            </a:r>
            <a:r>
              <a:rPr lang="fr-FR" altLang="ja-JP" b="1">
                <a:solidFill>
                  <a:srgbClr val="800000"/>
                </a:solidFill>
                <a:latin typeface="Comic Sans MS" pitchFamily="66" charset="0"/>
              </a:rPr>
              <a:t>'</a:t>
            </a:r>
            <a:r>
              <a:rPr lang="en-GB" altLang="ja-JP" b="1">
                <a:solidFill>
                  <a:srgbClr val="800000"/>
                </a:solidFill>
                <a:latin typeface="Comic Sans MS" pitchFamily="66" charset="0"/>
              </a:rPr>
              <a:t>s report</a:t>
            </a:r>
            <a:endParaRPr lang="en-US" altLang="ja-JP"/>
          </a:p>
          <a:p>
            <a:r>
              <a:rPr lang="zh-CN" altLang="en-US"/>
              <a:t>听了提摩太的报告后，在哥林多写的</a:t>
            </a:r>
            <a:endParaRPr lang="en-GB" altLang="en-US">
              <a:solidFill>
                <a:srgbClr val="FFFFFF"/>
              </a:solidFill>
              <a:latin typeface="Comic Sans MS" pitchFamily="66" charset="0"/>
            </a:endParaRPr>
          </a:p>
        </p:txBody>
      </p:sp>
      <p:sp>
        <p:nvSpPr>
          <p:cNvPr id="368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92D137-663B-487C-BF9D-8B6E9E465BA0}" type="slidenum">
              <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17129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effectLst>
                  <a:glow rad="127000">
                    <a:srgbClr val="000000"/>
                  </a:glow>
                </a:effectLst>
                <a:latin typeface="Arial"/>
                <a:cs typeface="Arial"/>
              </a:rPr>
              <a:t>2 Thessalonians </a:t>
            </a:r>
            <a:r>
              <a:rPr lang="en-US" sz="1200" b="1" dirty="0">
                <a:solidFill>
                  <a:schemeClr val="bg1"/>
                </a:solidFill>
                <a:effectLst>
                  <a:glow rad="101600">
                    <a:schemeClr val="tx1">
                      <a:alpha val="99000"/>
                    </a:schemeClr>
                  </a:glow>
                </a:effectLst>
                <a:latin typeface="Arial"/>
                <a:cs typeface="Arial"/>
              </a:rPr>
              <a:t>Kingdom Statement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Describing Satan’s kingdom to oppose Jesus, Paul’s clearest description of the Antichrist has three signs (the apostasy, the revelation of the Antichrist, and the removal of the restrainer) that will take place before the tribulation, which could happen days, weeks, or months after the Rapture (2:3-7). </a:t>
            </a: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6</a:t>
            </a:fld>
            <a:endParaRPr lang="en-US" altLang="en-US"/>
          </a:p>
        </p:txBody>
      </p:sp>
    </p:spTree>
    <p:extLst>
      <p:ext uri="{BB962C8B-B14F-4D97-AF65-F5344CB8AC3E}">
        <p14:creationId xmlns:p14="http://schemas.microsoft.com/office/powerpoint/2010/main" val="1183593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27905E-6472-49BB-BED5-B0B4512F5C5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6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6563"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33252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endParaRPr>
          </a:p>
        </p:txBody>
      </p:sp>
    </p:spTree>
    <p:extLst>
      <p:ext uri="{BB962C8B-B14F-4D97-AF65-F5344CB8AC3E}">
        <p14:creationId xmlns:p14="http://schemas.microsoft.com/office/powerpoint/2010/main" val="53385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28648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944312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6583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463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049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32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04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30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Covenant in</a:t>
            </a:r>
            <a:r>
              <a:rPr lang="en-US" altLang="zh-CN" baseline="0" dirty="0"/>
              <a:t> 2 Thessalonians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The Day of the L</a:t>
            </a:r>
            <a:r>
              <a:rPr lang="en-US" sz="1100" b="1" dirty="0">
                <a:solidFill>
                  <a:srgbClr val="FFFFFF"/>
                </a:solidFill>
                <a:effectLst>
                  <a:glow rad="127000">
                    <a:srgbClr val="000000"/>
                  </a:glow>
                </a:effectLst>
                <a:latin typeface="Arial" charset="0"/>
                <a:ea typeface="ＭＳ Ｐゴシック" charset="0"/>
                <a:cs typeface="ＭＳ Ｐゴシック" charset="0"/>
              </a:rPr>
              <a:t>ORD</a:t>
            </a:r>
            <a:r>
              <a:rPr lang="en-US" sz="1200" b="1" dirty="0">
                <a:solidFill>
                  <a:srgbClr val="FFFFFF"/>
                </a:solidFill>
                <a:effectLst>
                  <a:glow rad="127000">
                    <a:srgbClr val="000000"/>
                  </a:glow>
                </a:effectLst>
                <a:latin typeface="Arial" charset="0"/>
                <a:ea typeface="ＭＳ Ｐゴシック" charset="0"/>
                <a:cs typeface="ＭＳ Ｐゴシック" charset="0"/>
              </a:rPr>
              <a:t> (cf. Isa. 13:6, 9; Joel 1–2; Zeph. 1:14-16) promised defeat of Israel’s enemies. Based on this, Paul encouraged perseverance based upon their future reward at the day of the Lord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1) and corrected their false notion of the day of the Lord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2) that had resulted in idleness (</a:t>
            </a:r>
            <a:r>
              <a:rPr lang="en-US" sz="1200" b="1" dirty="0" err="1">
                <a:solidFill>
                  <a:srgbClr val="FFFFFF"/>
                </a:solidFill>
                <a:effectLst>
                  <a:glow rad="127000">
                    <a:srgbClr val="000000"/>
                  </a:glow>
                </a:effectLst>
                <a:latin typeface="Arial" charset="0"/>
                <a:ea typeface="ＭＳ Ｐゴシック" charset="0"/>
                <a:cs typeface="ＭＳ Ｐゴシック" charset="0"/>
              </a:rPr>
              <a:t>ch.</a:t>
            </a:r>
            <a:r>
              <a:rPr lang="en-US" sz="1200" b="1" dirty="0">
                <a:solidFill>
                  <a:srgbClr val="FFFFFF"/>
                </a:solidFill>
                <a:effectLst>
                  <a:glow rad="127000">
                    <a:srgbClr val="000000"/>
                  </a:glow>
                </a:effectLst>
                <a:latin typeface="Arial" charset="0"/>
                <a:ea typeface="ＭＳ Ｐゴシック" charset="0"/>
                <a:cs typeface="ＭＳ Ｐゴシック" charset="0"/>
              </a:rPr>
              <a:t> 3). </a:t>
            </a: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7</a:t>
            </a:fld>
            <a:endParaRPr lang="en-US" altLang="en-US"/>
          </a:p>
        </p:txBody>
      </p:sp>
    </p:spTree>
    <p:extLst>
      <p:ext uri="{BB962C8B-B14F-4D97-AF65-F5344CB8AC3E}">
        <p14:creationId xmlns:p14="http://schemas.microsoft.com/office/powerpoint/2010/main" val="1951377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30489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87365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02808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547673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7AFD930-D974-46F1-B187-215F15921F09}" type="slidenum">
              <a:rPr lang="en-US" altLang="en-US" sz="1200">
                <a:latin typeface="Times New Roman" pitchFamily="18" charset="0"/>
              </a:rPr>
              <a:pPr eaLnBrk="1" hangingPunct="1"/>
              <a:t>68</a:t>
            </a:fld>
            <a:endParaRPr lang="en-US" altLang="en-US" sz="1200">
              <a:latin typeface="Times New Roman" pitchFamily="18" charset="0"/>
            </a:endParaRPr>
          </a:p>
        </p:txBody>
      </p:sp>
      <p:sp>
        <p:nvSpPr>
          <p:cNvPr id="68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931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546712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28145132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18673126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70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bg1"/>
                </a:solidFill>
                <a:effectLst>
                  <a:glow rad="101600">
                    <a:schemeClr val="tx1">
                      <a:alpha val="99000"/>
                    </a:schemeClr>
                  </a:glow>
                </a:effectLst>
                <a:latin typeface="Arial"/>
                <a:cs typeface="Arial"/>
              </a:rPr>
              <a:t>Redemption in </a:t>
            </a:r>
            <a:r>
              <a:rPr lang="en-US" sz="1200" b="1" dirty="0">
                <a:solidFill>
                  <a:srgbClr val="FFFFFF"/>
                </a:solidFill>
                <a:effectLst>
                  <a:glow rad="127000">
                    <a:srgbClr val="000000"/>
                  </a:glow>
                </a:effectLst>
                <a:latin typeface="Arial"/>
                <a:cs typeface="Arial"/>
              </a:rPr>
              <a:t>2 Thessalonians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effectLst>
                  <a:glow rad="127000">
                    <a:srgbClr val="000000"/>
                  </a:glow>
                </a:effectLst>
                <a:latin typeface="Arial" charset="0"/>
                <a:ea typeface="ＭＳ Ｐゴシック" charset="0"/>
                <a:cs typeface="ＭＳ Ｐゴシック" charset="0"/>
              </a:rPr>
              <a:t>The Savior is called “Jesus” 13 times in three short chapters of only 47 verses (Elwell &amp; Yarbrough, </a:t>
            </a:r>
            <a:r>
              <a:rPr lang="en-US" sz="1200" b="1" i="1" dirty="0">
                <a:solidFill>
                  <a:srgbClr val="FFFFFF"/>
                </a:solidFill>
                <a:effectLst>
                  <a:glow rad="127000">
                    <a:srgbClr val="000000"/>
                  </a:glow>
                </a:effectLst>
                <a:latin typeface="Arial" charset="0"/>
                <a:ea typeface="ＭＳ Ｐゴシック" charset="0"/>
                <a:cs typeface="ＭＳ Ｐゴシック" charset="0"/>
              </a:rPr>
              <a:t>Encountering the New Testament</a:t>
            </a:r>
            <a:r>
              <a:rPr lang="en-US" sz="1200" b="1" dirty="0">
                <a:solidFill>
                  <a:srgbClr val="FFFFFF"/>
                </a:solidFill>
                <a:effectLst>
                  <a:glow rad="127000">
                    <a:srgbClr val="000000"/>
                  </a:glow>
                </a:effectLst>
                <a:latin typeface="Arial" charset="0"/>
                <a:ea typeface="ＭＳ Ｐゴシック" charset="0"/>
                <a:cs typeface="ＭＳ Ｐゴシック" charset="0"/>
              </a:rPr>
              <a:t>, 332), where his deliverance from sin (1:1, 8) also delivers from judgment (1:7-8; 2:8). </a:t>
            </a: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8</a:t>
            </a:fld>
            <a:endParaRPr lang="en-US" altLang="en-US"/>
          </a:p>
        </p:txBody>
      </p:sp>
    </p:spTree>
    <p:extLst>
      <p:ext uri="{BB962C8B-B14F-4D97-AF65-F5344CB8AC3E}">
        <p14:creationId xmlns:p14="http://schemas.microsoft.com/office/powerpoint/2010/main" val="1773155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1558100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2316465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3277276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10769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537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225002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451902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2843388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Today we're going to take a brief look into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at the ancient city of Thessalonica in order </a:t>
            </a:r>
            <a:r>
              <a:rPr lang="en-SG" sz="1200" i="1" kern="1200" dirty="0">
                <a:solidFill>
                  <a:schemeClr val="tx1"/>
                </a:solidFill>
                <a:effectLst/>
                <a:latin typeface="+mn-lt"/>
                <a:ea typeface="+mn-ea"/>
                <a:cs typeface="+mn-cs"/>
              </a:rPr>
              <a:t>to encourage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22764471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kern="1200" dirty="0">
                <a:solidFill>
                  <a:schemeClr val="tx1"/>
                </a:solidFill>
                <a:effectLst/>
                <a:latin typeface="+mn-lt"/>
                <a:ea typeface="+mn-ea"/>
                <a:cs typeface="+mn-cs"/>
              </a:rPr>
              <a:t>View difficulties from the Lord’s eyes.</a:t>
            </a:r>
            <a:endParaRPr lang="en-US" b="0" dirty="0"/>
          </a:p>
        </p:txBody>
      </p:sp>
    </p:spTree>
    <p:extLst>
      <p:ext uri="{BB962C8B-B14F-4D97-AF65-F5344CB8AC3E}">
        <p14:creationId xmlns:p14="http://schemas.microsoft.com/office/powerpoint/2010/main" val="106348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bg1"/>
                </a:solidFill>
                <a:effectLst>
                  <a:glow rad="101600">
                    <a:schemeClr val="tx1">
                      <a:alpha val="99000"/>
                    </a:schemeClr>
                  </a:glow>
                </a:effectLst>
                <a:latin typeface="Arial"/>
                <a:cs typeface="Arial"/>
              </a:rPr>
              <a:t>Prophecy in 2 </a:t>
            </a:r>
            <a:r>
              <a:rPr lang="en-US" sz="1200" b="1" dirty="0">
                <a:solidFill>
                  <a:srgbClr val="FFFFFF"/>
                </a:solidFill>
                <a:effectLst>
                  <a:glow rad="127000">
                    <a:srgbClr val="000000"/>
                  </a:glow>
                </a:effectLst>
                <a:latin typeface="Arial"/>
                <a:cs typeface="Arial"/>
              </a:rPr>
              <a:t>Thessalonians </a:t>
            </a:r>
            <a:br>
              <a:rPr lang="en-US" sz="1200" b="1" dirty="0">
                <a:solidFill>
                  <a:schemeClr val="bg1"/>
                </a:solidFill>
                <a:effectLst>
                  <a:glow rad="101600">
                    <a:schemeClr val="tx1">
                      <a:alpha val="99000"/>
                    </a:schemeClr>
                  </a:glow>
                </a:effectLst>
                <a:latin typeface="Arial"/>
                <a:cs typeface="Arial"/>
              </a:rPr>
            </a:br>
            <a:r>
              <a:rPr lang="en-US" sz="1200" b="1" dirty="0">
                <a:solidFill>
                  <a:schemeClr val="bg1"/>
                </a:solidFill>
                <a:effectLst>
                  <a:glow rad="101600">
                    <a:schemeClr val="tx1">
                      <a:alpha val="99000"/>
                    </a:schemeClr>
                  </a:glow>
                </a:effectLst>
                <a:latin typeface="Arial"/>
                <a:cs typeface="Arial"/>
              </a:rPr>
              <a:t>(Lord, Deity) </a:t>
            </a:r>
          </a:p>
        </p:txBody>
      </p:sp>
      <p:sp>
        <p:nvSpPr>
          <p:cNvPr id="4" name="Slide Number Placeholder 3"/>
          <p:cNvSpPr>
            <a:spLocks noGrp="1"/>
          </p:cNvSpPr>
          <p:nvPr>
            <p:ph type="sldNum" sz="quarter" idx="10"/>
          </p:nvPr>
        </p:nvSpPr>
        <p:spPr/>
        <p:txBody>
          <a:bodyPr/>
          <a:lstStyle/>
          <a:p>
            <a:fld id="{2BCDFF99-6E18-431E-94BA-818ABB22F8A9}" type="slidenum">
              <a:rPr lang="en-US" altLang="en-US" smtClean="0"/>
              <a:pPr/>
              <a:t>9</a:t>
            </a:fld>
            <a:endParaRPr lang="en-US" altLang="en-US"/>
          </a:p>
        </p:txBody>
      </p:sp>
    </p:spTree>
    <p:extLst>
      <p:ext uri="{BB962C8B-B14F-4D97-AF65-F5344CB8AC3E}">
        <p14:creationId xmlns:p14="http://schemas.microsoft.com/office/powerpoint/2010/main" val="3735323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 in the Greek text—four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1454696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77148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8759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French atheist, Voltaire, makes fun of such people in his novel </a:t>
            </a:r>
            <a:r>
              <a:rPr lang="en-SG" sz="1200" i="1" kern="1200" dirty="0">
                <a:solidFill>
                  <a:schemeClr val="tx1"/>
                </a:solidFill>
                <a:effectLst/>
                <a:latin typeface="Times New Roman" pitchFamily="-111" charset="0"/>
                <a:ea typeface="ＭＳ Ｐゴシック" pitchFamily="-111" charset="-128"/>
                <a:cs typeface="ＭＳ Ｐゴシック" pitchFamily="-111" charset="-128"/>
              </a:rPr>
              <a:t>Candide</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a:t>
            </a:r>
            <a:endParaRPr lang="en-US" dirty="0"/>
          </a:p>
        </p:txBody>
      </p:sp>
    </p:spTree>
    <p:extLst>
      <p:ext uri="{BB962C8B-B14F-4D97-AF65-F5344CB8AC3E}">
        <p14:creationId xmlns:p14="http://schemas.microsoft.com/office/powerpoint/2010/main" val="291191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constantly belittles the Christian in the story, </a:t>
            </a:r>
            <a:r>
              <a:rPr lang="en-SG" sz="1200" kern="1200" dirty="0" err="1">
                <a:solidFill>
                  <a:schemeClr val="tx1"/>
                </a:solidFill>
                <a:effectLst/>
                <a:latin typeface="Times New Roman" pitchFamily="-111" charset="0"/>
                <a:ea typeface="ＭＳ Ｐゴシック" pitchFamily="-111" charset="-128"/>
                <a:cs typeface="ＭＳ Ｐゴシック" pitchFamily="-111" charset="-128"/>
              </a:rPr>
              <a:t>Dr.</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Pangloss, every time something awful happens, saying,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Well, all things work for good!</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dirty="0">
                <a:effectLst/>
              </a:rPr>
              <a:t> </a:t>
            </a:r>
            <a:endParaRPr lang="en-US" dirty="0"/>
          </a:p>
        </p:txBody>
      </p:sp>
    </p:spTree>
    <p:extLst>
      <p:ext uri="{BB962C8B-B14F-4D97-AF65-F5344CB8AC3E}">
        <p14:creationId xmlns:p14="http://schemas.microsoft.com/office/powerpoint/2010/main" val="26414782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quotes, of course, only a portion of Romans 8:28, that says this applies to those who love God. Even Christians only quote part of the verse too.</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2177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But Romans</a:t>
            </a:r>
            <a:r>
              <a:rPr lang="en-SG" sz="1200" kern="1200" baseline="0" dirty="0">
                <a:solidFill>
                  <a:schemeClr val="tx1"/>
                </a:solidFill>
                <a:effectLst/>
                <a:latin typeface="Times New Roman" pitchFamily="-111" charset="0"/>
                <a:ea typeface="ＭＳ Ｐゴシック" pitchFamily="-111" charset="-128"/>
                <a:cs typeface="ＭＳ Ｐゴシック" pitchFamily="-111" charset="-128"/>
              </a:rPr>
              <a:t> 8:28 </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called ones</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933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There are ways of turning people's sights to the Lord without always quoting Scripture and saying, "Praise Jesus, Praise Jesus…"</a:t>
            </a:r>
            <a:r>
              <a:rPr lang="en-SG" dirty="0">
                <a:effectLst/>
              </a:rPr>
              <a:t> </a:t>
            </a:r>
          </a:p>
          <a:p>
            <a:r>
              <a:rPr lang="en-SG" dirty="0">
                <a:effectLst/>
                <a:cs typeface="ＭＳ Ｐゴシック" charset="0"/>
              </a:rPr>
              <a:t>• </a:t>
            </a:r>
            <a:r>
              <a:rPr lang="en-SG" sz="1200" kern="1200" dirty="0">
                <a:solidFill>
                  <a:schemeClr val="tx1"/>
                </a:solidFill>
                <a:effectLst/>
                <a:latin typeface="+mn-lt"/>
                <a:ea typeface="+mn-ea"/>
                <a:cs typeface="+mn-cs"/>
              </a:rPr>
              <a:t>Sometimes we affirm and turn others to God by saying nothing at all.</a:t>
            </a: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Often just writing down a Scripture reference for the person and encouraging him to look it up later is best.</a:t>
            </a:r>
            <a:endParaRPr lang="en-US" dirty="0">
              <a:cs typeface="ＭＳ Ｐゴシック" charset="0"/>
            </a:endParaRPr>
          </a:p>
        </p:txBody>
      </p:sp>
    </p:spTree>
    <p:extLst>
      <p:ext uri="{BB962C8B-B14F-4D97-AF65-F5344CB8AC3E}">
        <p14:creationId xmlns:p14="http://schemas.microsoft.com/office/powerpoint/2010/main" val="8236736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35329524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42477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31888-DFC6-5742-8CC6-9ADF45B0FFDB}"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27629636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Then all six linked arms and ran together to the finish line. </a:t>
            </a:r>
            <a:endParaRPr lang="en-US" dirty="0"/>
          </a:p>
        </p:txBody>
      </p:sp>
    </p:spTree>
    <p:extLst>
      <p:ext uri="{BB962C8B-B14F-4D97-AF65-F5344CB8AC3E}">
        <p14:creationId xmlns:p14="http://schemas.microsoft.com/office/powerpoint/2010/main" val="24449765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7862380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3561742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23392060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2930280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6620615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He affirmed them that their love for one another kept increasing—so we see Paul affirming their affirmation!</a:t>
            </a:r>
            <a:r>
              <a:rPr lang="en-SG">
                <a:effectLst/>
              </a:rPr>
              <a:t> </a:t>
            </a:r>
            <a:r>
              <a:rPr lang="en-SG" sz="1200" kern="1200">
                <a:solidFill>
                  <a:schemeClr val="tx1"/>
                </a:solidFill>
                <a:effectLst/>
                <a:latin typeface="+mn-lt"/>
                <a:ea typeface="+mn-ea"/>
                <a:cs typeface="+mn-cs"/>
              </a:rPr>
              <a:t>When you look at others, what type of glasses do you wear?</a:t>
            </a:r>
            <a:r>
              <a:rPr lang="en-SG">
                <a:effectLst/>
              </a:rPr>
              <a:t> </a:t>
            </a:r>
            <a:endParaRPr lang="en-US"/>
          </a:p>
        </p:txBody>
      </p:sp>
    </p:spTree>
    <p:extLst>
      <p:ext uri="{BB962C8B-B14F-4D97-AF65-F5344CB8AC3E}">
        <p14:creationId xmlns:p14="http://schemas.microsoft.com/office/powerpoint/2010/main" val="320431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sz="1200" kern="1200">
                <a:solidFill>
                  <a:schemeClr val="tx1"/>
                </a:solidFill>
                <a:effectLst/>
                <a:latin typeface="+mn-lt"/>
                <a:ea typeface="+mn-ea"/>
                <a:cs typeface="+mn-cs"/>
              </a:rPr>
              <a:t>We need to see people differently—with mercy glasses—looking at them in light of the death of Jesus for them and for us. However…</a:t>
            </a:r>
            <a:r>
              <a:rPr lang="en-SG">
                <a:effectLst/>
              </a:rPr>
              <a:t> </a:t>
            </a:r>
            <a:endParaRPr lang="en-US" dirty="0"/>
          </a:p>
        </p:txBody>
      </p:sp>
    </p:spTree>
    <p:extLst>
      <p:ext uri="{BB962C8B-B14F-4D97-AF65-F5344CB8AC3E}">
        <p14:creationId xmlns:p14="http://schemas.microsoft.com/office/powerpoint/2010/main" val="111923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02207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altLang="zh-CN" noProof="0"/>
              <a:t>Click to edit Master title style</a:t>
            </a:r>
          </a:p>
        </p:txBody>
      </p:sp>
      <p:sp>
        <p:nvSpPr>
          <p:cNvPr id="32771"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altLang="zh-CN" noProof="0"/>
              <a:t>Click to edit Master subtitle style</a:t>
            </a:r>
          </a:p>
        </p:txBody>
      </p:sp>
      <p:sp>
        <p:nvSpPr>
          <p:cNvPr id="4" name="Rectangle 4"/>
          <p:cNvSpPr>
            <a:spLocks noGrp="1" noChangeArrowheads="1"/>
          </p:cNvSpPr>
          <p:nvPr>
            <p:ph type="dt" sz="quarter" idx="10"/>
          </p:nvPr>
        </p:nvSpPr>
        <p:spPr>
          <a:xfrm>
            <a:off x="685800" y="6248400"/>
            <a:ext cx="1905000" cy="457200"/>
          </a:xfrm>
          <a:extLst>
            <a:ext uri="{FAA26D3D-D897-4be2-8F04-BA451C77F1D7}">
              <ma14:placeholderFlag xmlns="" xmlns:ma14="http://schemas.microsoft.com/office/mac/drawingml/2011/main" val="1"/>
            </a:ext>
          </a:extLst>
        </p:spPr>
        <p:txBody>
          <a:bodyPr/>
          <a:lstStyle>
            <a:lvl1pPr>
              <a:defRPr>
                <a:solidFill>
                  <a:srgbClr val="EAEAEA"/>
                </a:solidFill>
              </a:defRPr>
            </a:lvl1pPr>
          </a:lstStyle>
          <a:p>
            <a:endParaRPr lang="en-US" altLang="zh-CN"/>
          </a:p>
        </p:txBody>
      </p:sp>
      <p:sp>
        <p:nvSpPr>
          <p:cNvPr id="5" name="Rectangle 5"/>
          <p:cNvSpPr>
            <a:spLocks noGrp="1" noChangeArrowheads="1"/>
          </p:cNvSpPr>
          <p:nvPr>
            <p:ph type="ftr" sz="quarter" idx="11"/>
          </p:nvPr>
        </p:nvSpPr>
        <p:spPr>
          <a:xfrm>
            <a:off x="3124200" y="6248400"/>
            <a:ext cx="2895600" cy="457200"/>
          </a:xfrm>
          <a:extLst>
            <a:ext uri="{FAA26D3D-D897-4be2-8F04-BA451C77F1D7}">
              <ma14:placeholderFlag xmlns="" xmlns:ma14="http://schemas.microsoft.com/office/mac/drawingml/2011/main" val="1"/>
            </a:ext>
          </a:extLst>
        </p:spPr>
        <p:txBody>
          <a:bodyPr/>
          <a:lstStyle>
            <a:lvl1pPr>
              <a:defRPr>
                <a:solidFill>
                  <a:srgbClr val="EAEAEA"/>
                </a:solidFill>
              </a:defRPr>
            </a:lvl1pPr>
          </a:lstStyle>
          <a:p>
            <a:endParaRPr lang="en-US" altLang="zh-CN"/>
          </a:p>
        </p:txBody>
      </p:sp>
      <p:sp>
        <p:nvSpPr>
          <p:cNvPr id="6" name="Rectangle 6"/>
          <p:cNvSpPr>
            <a:spLocks noGrp="1" noChangeArrowheads="1"/>
          </p:cNvSpPr>
          <p:nvPr>
            <p:ph type="sldNum" sz="quarter" idx="12"/>
          </p:nvPr>
        </p:nvSpPr>
        <p:spPr>
          <a:xfrm>
            <a:off x="6553200" y="6248400"/>
            <a:ext cx="1905000" cy="457200"/>
          </a:xfrm>
          <a:extLst>
            <a:ext uri="{FAA26D3D-D897-4be2-8F04-BA451C77F1D7}">
              <ma14:placeholderFlag xmlns="" xmlns:ma14="http://schemas.microsoft.com/office/mac/drawingml/2011/main" val="1"/>
            </a:ext>
          </a:extLst>
        </p:spPr>
        <p:txBody>
          <a:bodyPr/>
          <a:lstStyle>
            <a:lvl1pPr>
              <a:defRPr>
                <a:solidFill>
                  <a:srgbClr val="EAEAEA"/>
                </a:solidFill>
              </a:defRPr>
            </a:lvl1pPr>
          </a:lstStyle>
          <a:p>
            <a:fld id="{1ED222D7-CFA2-4646-AADE-9B52FA35BB56}" type="slidenum">
              <a:rPr lang="en-US" altLang="zh-CN"/>
              <a:pPr/>
              <a:t>‹#›</a:t>
            </a:fld>
            <a:endParaRPr lang="en-US" altLang="zh-CN"/>
          </a:p>
        </p:txBody>
      </p:sp>
    </p:spTree>
    <p:extLst>
      <p:ext uri="{BB962C8B-B14F-4D97-AF65-F5344CB8AC3E}">
        <p14:creationId xmlns:p14="http://schemas.microsoft.com/office/powerpoint/2010/main" val="299399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8ECB923F-2D6B-4643-A3F4-D815C1EFABE9}" type="slidenum">
              <a:rPr lang="en-US" altLang="zh-CN"/>
              <a:pPr/>
              <a:t>‹#›</a:t>
            </a:fld>
            <a:endParaRPr lang="en-US" altLang="zh-CN"/>
          </a:p>
        </p:txBody>
      </p:sp>
    </p:spTree>
    <p:extLst>
      <p:ext uri="{BB962C8B-B14F-4D97-AF65-F5344CB8AC3E}">
        <p14:creationId xmlns:p14="http://schemas.microsoft.com/office/powerpoint/2010/main" val="7513118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7185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0658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38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6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8697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463156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41542128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602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037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62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9CD2DFD8-9D07-485B-87D7-2AFCA2BD8200}" type="slidenum">
              <a:rPr lang="en-US" altLang="zh-CN"/>
              <a:pPr/>
              <a:t>‹#›</a:t>
            </a:fld>
            <a:endParaRPr lang="en-US" altLang="zh-CN"/>
          </a:p>
        </p:txBody>
      </p:sp>
    </p:spTree>
    <p:extLst>
      <p:ext uri="{BB962C8B-B14F-4D97-AF65-F5344CB8AC3E}">
        <p14:creationId xmlns:p14="http://schemas.microsoft.com/office/powerpoint/2010/main" val="23023121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528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051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97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2124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330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11302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7495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106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0127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60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470C584-C0DF-416F-8CAD-8AA48F2AE611}" type="slidenum">
              <a:rPr lang="en-US" altLang="en-US"/>
              <a:pPr/>
              <a:t>‹#›</a:t>
            </a:fld>
            <a:endParaRPr lang="en-US" altLang="en-US"/>
          </a:p>
        </p:txBody>
      </p:sp>
    </p:spTree>
    <p:extLst>
      <p:ext uri="{BB962C8B-B14F-4D97-AF65-F5344CB8AC3E}">
        <p14:creationId xmlns:p14="http://schemas.microsoft.com/office/powerpoint/2010/main" val="13349042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329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66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9165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423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7382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960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504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511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796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110432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CE2849-EB91-4923-9934-A90CE32F30A2}" type="slidenum">
              <a:rPr lang="en-US" altLang="en-US"/>
              <a:pPr/>
              <a:t>‹#›</a:t>
            </a:fld>
            <a:endParaRPr lang="en-US" altLang="en-US"/>
          </a:p>
        </p:txBody>
      </p:sp>
    </p:spTree>
    <p:extLst>
      <p:ext uri="{BB962C8B-B14F-4D97-AF65-F5344CB8AC3E}">
        <p14:creationId xmlns:p14="http://schemas.microsoft.com/office/powerpoint/2010/main" val="1542922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1247535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523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660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4569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2589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034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434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3200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522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3F149B-4FA0-44A4-B24D-26FECAF9F2B2}" type="slidenum">
              <a:rPr lang="en-US" altLang="en-US"/>
              <a:pPr/>
              <a:t>‹#›</a:t>
            </a:fld>
            <a:endParaRPr lang="en-US" altLang="en-US"/>
          </a:p>
        </p:txBody>
      </p:sp>
    </p:spTree>
    <p:extLst>
      <p:ext uri="{BB962C8B-B14F-4D97-AF65-F5344CB8AC3E}">
        <p14:creationId xmlns:p14="http://schemas.microsoft.com/office/powerpoint/2010/main" val="19254469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339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426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77840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570250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882501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16379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223697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743878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583875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1319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439B2D-666A-4879-B0DD-6CF92243C6CC}" type="slidenum">
              <a:rPr lang="en-US" altLang="en-US"/>
              <a:pPr/>
              <a:t>‹#›</a:t>
            </a:fld>
            <a:endParaRPr lang="en-US" altLang="en-US"/>
          </a:p>
        </p:txBody>
      </p:sp>
    </p:spTree>
    <p:extLst>
      <p:ext uri="{BB962C8B-B14F-4D97-AF65-F5344CB8AC3E}">
        <p14:creationId xmlns:p14="http://schemas.microsoft.com/office/powerpoint/2010/main" val="1647077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530188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225671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9774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6342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768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5795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0310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663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1454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94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15811B0-2C7D-482F-82C7-9F3524B78F6E}" type="slidenum">
              <a:rPr lang="en-US" altLang="en-US"/>
              <a:pPr/>
              <a:t>‹#›</a:t>
            </a:fld>
            <a:endParaRPr lang="en-US" altLang="en-US"/>
          </a:p>
        </p:txBody>
      </p:sp>
    </p:spTree>
    <p:extLst>
      <p:ext uri="{BB962C8B-B14F-4D97-AF65-F5344CB8AC3E}">
        <p14:creationId xmlns:p14="http://schemas.microsoft.com/office/powerpoint/2010/main" val="39217203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4409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521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457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2974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3674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3725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186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89324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935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207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EC31488-C2BB-4550-A564-7420E6C7C72E}" type="slidenum">
              <a:rPr lang="en-US" altLang="en-US"/>
              <a:pPr/>
              <a:t>‹#›</a:t>
            </a:fld>
            <a:endParaRPr lang="en-US" altLang="en-US"/>
          </a:p>
        </p:txBody>
      </p:sp>
    </p:spTree>
    <p:extLst>
      <p:ext uri="{BB962C8B-B14F-4D97-AF65-F5344CB8AC3E}">
        <p14:creationId xmlns:p14="http://schemas.microsoft.com/office/powerpoint/2010/main" val="29038029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2559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7449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111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5245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40441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9061721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6790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7835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482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023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6CFDB1A-C813-4B19-997C-DD3F6B06F721}" type="slidenum">
              <a:rPr lang="en-US" altLang="en-US"/>
              <a:pPr/>
              <a:t>‹#›</a:t>
            </a:fld>
            <a:endParaRPr lang="en-US" altLang="en-US"/>
          </a:p>
        </p:txBody>
      </p:sp>
    </p:spTree>
    <p:extLst>
      <p:ext uri="{BB962C8B-B14F-4D97-AF65-F5344CB8AC3E}">
        <p14:creationId xmlns:p14="http://schemas.microsoft.com/office/powerpoint/2010/main" val="27856414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0204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2507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2191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7037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8453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8825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930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087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965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397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C1A8C02-3C81-4E8C-87F6-EE6991F9B812}" type="slidenum">
              <a:rPr lang="en-US" altLang="en-US"/>
              <a:pPr/>
              <a:t>‹#›</a:t>
            </a:fld>
            <a:endParaRPr lang="en-US" altLang="en-US"/>
          </a:p>
        </p:txBody>
      </p:sp>
    </p:spTree>
    <p:extLst>
      <p:ext uri="{BB962C8B-B14F-4D97-AF65-F5344CB8AC3E}">
        <p14:creationId xmlns:p14="http://schemas.microsoft.com/office/powerpoint/2010/main" val="33106108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616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3007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84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2237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7242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08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743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09367508"/>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4867433"/>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67338935"/>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4D0704C3-549E-4B1B-97F1-77D02793058D}" type="slidenum">
              <a:rPr lang="en-US" altLang="zh-CN"/>
              <a:pPr/>
              <a:t>‹#›</a:t>
            </a:fld>
            <a:endParaRPr lang="en-US" altLang="zh-CN"/>
          </a:p>
        </p:txBody>
      </p:sp>
    </p:spTree>
    <p:extLst>
      <p:ext uri="{BB962C8B-B14F-4D97-AF65-F5344CB8AC3E}">
        <p14:creationId xmlns:p14="http://schemas.microsoft.com/office/powerpoint/2010/main" val="3461594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C1A87C-95AC-4999-BDAF-802C683BE864}" type="slidenum">
              <a:rPr lang="en-US" altLang="en-US"/>
              <a:pPr/>
              <a:t>‹#›</a:t>
            </a:fld>
            <a:endParaRPr lang="en-US" altLang="en-US"/>
          </a:p>
        </p:txBody>
      </p:sp>
    </p:spTree>
    <p:extLst>
      <p:ext uri="{BB962C8B-B14F-4D97-AF65-F5344CB8AC3E}">
        <p14:creationId xmlns:p14="http://schemas.microsoft.com/office/powerpoint/2010/main" val="6111903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33310493"/>
      </p:ext>
    </p:extLst>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74509275"/>
      </p:ext>
    </p:extLst>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26614691"/>
      </p:ext>
    </p:extLst>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25431519"/>
      </p:ext>
    </p:extLst>
  </p:cSld>
  <p:clrMapOvr>
    <a:masterClrMapping/>
  </p:clrMapOvr>
  <p:transition spd="slow">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6519886"/>
      </p:ext>
    </p:extLst>
  </p:cSld>
  <p:clrMapOvr>
    <a:masterClrMapping/>
  </p:clrMapOvr>
  <p:transition spd="slow">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1466516"/>
      </p:ext>
    </p:extLst>
  </p:cSld>
  <p:clrMapOvr>
    <a:masterClrMapping/>
  </p:clrMapOvr>
  <p:transition spd="slow">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241069456"/>
      </p:ext>
    </p:extLst>
  </p:cSld>
  <p:clrMapOvr>
    <a:masterClrMapping/>
  </p:clrMapOvr>
  <p:transitio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57028334"/>
      </p:ext>
    </p:extLst>
  </p:cSld>
  <p:clrMapOvr>
    <a:masterClrMapping/>
  </p:clrMapOvr>
  <p:transitio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12247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8667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D33B46-2EB6-4F2E-8765-146F2ABCB001}" type="slidenum">
              <a:rPr lang="en-US" altLang="en-US"/>
              <a:pPr/>
              <a:t>‹#›</a:t>
            </a:fld>
            <a:endParaRPr lang="en-US" altLang="en-US"/>
          </a:p>
        </p:txBody>
      </p:sp>
    </p:spTree>
    <p:extLst>
      <p:ext uri="{BB962C8B-B14F-4D97-AF65-F5344CB8AC3E}">
        <p14:creationId xmlns:p14="http://schemas.microsoft.com/office/powerpoint/2010/main" val="26347494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946531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4764886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9150737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700032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127923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238804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953007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8463704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581732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39385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DE15FBD-12C9-49B3-A2B7-0A98C30431EA}" type="slidenum">
              <a:rPr lang="en-US" altLang="en-US"/>
              <a:pPr/>
              <a:t>‹#›</a:t>
            </a:fld>
            <a:endParaRPr lang="en-US" altLang="en-US"/>
          </a:p>
        </p:txBody>
      </p:sp>
    </p:spTree>
    <p:extLst>
      <p:ext uri="{BB962C8B-B14F-4D97-AF65-F5344CB8AC3E}">
        <p14:creationId xmlns:p14="http://schemas.microsoft.com/office/powerpoint/2010/main" val="2571940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6078903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500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4443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4101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978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2009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4858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0676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1387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61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5749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6061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2526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527496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5671058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046113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549523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991137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4464108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2898178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851633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88790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695766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0347286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2777276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882485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78595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54565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55482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44361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611544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432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113389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17113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84678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11822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456656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87009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91097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7339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9387090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31386291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3490101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79317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26888827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9181567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32721259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3329226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22762773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24189206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32158906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19600223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271106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3436557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731022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13543767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18283183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7769605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4064997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781745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8261234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13292424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20528644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7510584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2306038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15428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34339359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40263123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9023539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6222243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5148683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27314265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41985071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39366457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23274843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3587392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3318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25533478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2074315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2039774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393701089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24020923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9404359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39043350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37286772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8221943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329527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zh-CN"/>
          </a:p>
        </p:txBody>
      </p:sp>
      <p:sp>
        <p:nvSpPr>
          <p:cNvPr id="5" name="Rectangle 4"/>
          <p:cNvSpPr>
            <a:spLocks noGrp="1" noChangeArrowheads="1"/>
          </p:cNvSpPr>
          <p:nvPr>
            <p:ph type="ftr" sz="quarter" idx="11"/>
          </p:nvPr>
        </p:nvSpPr>
        <p:spPr>
          <a:ln/>
        </p:spPr>
        <p:txBody>
          <a:bodyPr/>
          <a:lstStyle>
            <a:lvl1pPr>
              <a:defRPr/>
            </a:lvl1pPr>
          </a:lstStyle>
          <a:p>
            <a:endParaRPr lang="en-US" altLang="zh-CN"/>
          </a:p>
        </p:txBody>
      </p:sp>
      <p:sp>
        <p:nvSpPr>
          <p:cNvPr id="6" name="Rectangle 5"/>
          <p:cNvSpPr>
            <a:spLocks noGrp="1" noChangeArrowheads="1"/>
          </p:cNvSpPr>
          <p:nvPr>
            <p:ph type="sldNum" sz="quarter" idx="12"/>
          </p:nvPr>
        </p:nvSpPr>
        <p:spPr>
          <a:ln/>
        </p:spPr>
        <p:txBody>
          <a:bodyPr/>
          <a:lstStyle>
            <a:lvl1pPr>
              <a:defRPr/>
            </a:lvl1pPr>
          </a:lstStyle>
          <a:p>
            <a:fld id="{053F3D07-419F-41F7-902A-51B8984C81DA}" type="slidenum">
              <a:rPr lang="en-US" altLang="zh-CN"/>
              <a:pPr/>
              <a:t>‹#›</a:t>
            </a:fld>
            <a:endParaRPr lang="en-US" altLang="zh-CN"/>
          </a:p>
        </p:txBody>
      </p:sp>
    </p:spTree>
    <p:extLst>
      <p:ext uri="{BB962C8B-B14F-4D97-AF65-F5344CB8AC3E}">
        <p14:creationId xmlns:p14="http://schemas.microsoft.com/office/powerpoint/2010/main" val="1568165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17705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39784170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4130282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15401862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37793941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4218711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39858935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97639298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32764463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30344646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190299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30557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36058642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397264159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1969910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37726735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93262211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1204035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11918111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41431639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42499347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240027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3396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40686174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7963819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24312367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2696253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FFF"/>
                </a:solidFill>
                <a:latin typeface="Times New Roman"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Comic Sans MS" charset="0"/>
                <a:ea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24310914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8935474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30389618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31892654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31515107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273451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965576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15662040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39405888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33347175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7904693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9256984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187096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5587202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28188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7311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1042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846444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5704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978943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848721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93587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5596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68289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656024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15733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4775401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22344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5895328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0367883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715941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648347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93993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788218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10886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66148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769399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7176174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34530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132732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4794704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58907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6906745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957242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679774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50494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776800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126862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3677290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9909336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43787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729925"/>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918522"/>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5205709"/>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5293943"/>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2545213"/>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212874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8541325"/>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8857621"/>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4055551"/>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50C41-39C1-4144-82A3-ED7C205566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93699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60188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5C2A23-8416-134F-9D30-6C9F63CFCDD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9118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5AC3-0A4F-F84B-A528-2A52815535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99971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306DF-9A0E-6942-8B4C-EFFD15CCDB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2664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20EC2D-811C-6B43-8C5D-75C842FD89B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81142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928F8-4E17-3940-B8A0-89E9295625C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530182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749652-068C-AA4A-83C6-95CDDB9362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516770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AAA986-D4B7-5440-BAC2-677DEB69B6E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35224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C91AE-BAED-924B-A9A7-ECE02BEB10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513881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663F15-BC3B-484C-84B0-F77DD932837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09531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82F85-CB30-DE4D-A67B-2D73E53BA9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0335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12269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45D7D977-67F5-9845-8D80-AA50DCDE1BBD}" type="slidenum">
              <a:rPr lang="en-US"/>
              <a:pPr/>
              <a:t>‹#›</a:t>
            </a:fld>
            <a:endParaRPr lang="en-US"/>
          </a:p>
        </p:txBody>
      </p:sp>
    </p:spTree>
    <p:extLst>
      <p:ext uri="{BB962C8B-B14F-4D97-AF65-F5344CB8AC3E}">
        <p14:creationId xmlns:p14="http://schemas.microsoft.com/office/powerpoint/2010/main" val="10979784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6919F32F-C5D5-CA45-96EC-BF908353CD41}" type="slidenum">
              <a:rPr lang="en-US"/>
              <a:pPr/>
              <a:t>‹#›</a:t>
            </a:fld>
            <a:endParaRPr lang="en-US"/>
          </a:p>
        </p:txBody>
      </p:sp>
    </p:spTree>
    <p:extLst>
      <p:ext uri="{BB962C8B-B14F-4D97-AF65-F5344CB8AC3E}">
        <p14:creationId xmlns:p14="http://schemas.microsoft.com/office/powerpoint/2010/main" val="2038328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620496FB-2177-F944-9677-43CEB934693D}" type="slidenum">
              <a:rPr lang="en-US"/>
              <a:pPr/>
              <a:t>‹#›</a:t>
            </a:fld>
            <a:endParaRPr lang="en-US"/>
          </a:p>
        </p:txBody>
      </p:sp>
    </p:spTree>
    <p:extLst>
      <p:ext uri="{BB962C8B-B14F-4D97-AF65-F5344CB8AC3E}">
        <p14:creationId xmlns:p14="http://schemas.microsoft.com/office/powerpoint/2010/main" val="24403735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0017632E-3268-EA4C-9940-FBDD3771B6D9}" type="slidenum">
              <a:rPr lang="en-US"/>
              <a:pPr/>
              <a:t>‹#›</a:t>
            </a:fld>
            <a:endParaRPr lang="en-US"/>
          </a:p>
        </p:txBody>
      </p:sp>
    </p:spTree>
    <p:extLst>
      <p:ext uri="{BB962C8B-B14F-4D97-AF65-F5344CB8AC3E}">
        <p14:creationId xmlns:p14="http://schemas.microsoft.com/office/powerpoint/2010/main" val="330160011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2"/>
          <p:cNvSpPr>
            <a:spLocks noGrp="1" noChangeArrowheads="1"/>
          </p:cNvSpPr>
          <p:nvPr>
            <p:ph type="dt" idx="10"/>
          </p:nvPr>
        </p:nvSpPr>
        <p:spPr>
          <a:ln/>
        </p:spPr>
        <p:txBody>
          <a:bodyPr/>
          <a:lstStyle>
            <a:lvl1pPr>
              <a:defRPr/>
            </a:lvl1pPr>
          </a:lstStyle>
          <a:p>
            <a:pPr>
              <a:defRPr/>
            </a:pPr>
            <a:endParaRPr lang="en-US"/>
          </a:p>
        </p:txBody>
      </p:sp>
      <p:sp>
        <p:nvSpPr>
          <p:cNvPr id="8" name="Rectangle 23"/>
          <p:cNvSpPr>
            <a:spLocks noGrp="1" noChangeArrowheads="1"/>
          </p:cNvSpPr>
          <p:nvPr>
            <p:ph type="ftr" idx="11"/>
          </p:nvPr>
        </p:nvSpPr>
        <p:spPr>
          <a:ln/>
        </p:spPr>
        <p:txBody>
          <a:bodyPr/>
          <a:lstStyle>
            <a:lvl1pPr>
              <a:defRPr/>
            </a:lvl1pPr>
          </a:lstStyle>
          <a:p>
            <a:pPr>
              <a:defRPr/>
            </a:pPr>
            <a:endParaRPr lang="en-US"/>
          </a:p>
        </p:txBody>
      </p:sp>
      <p:sp>
        <p:nvSpPr>
          <p:cNvPr id="9" name="Rectangle 24"/>
          <p:cNvSpPr>
            <a:spLocks noGrp="1" noChangeArrowheads="1"/>
          </p:cNvSpPr>
          <p:nvPr>
            <p:ph type="sldNum" idx="12"/>
          </p:nvPr>
        </p:nvSpPr>
        <p:spPr>
          <a:ln/>
        </p:spPr>
        <p:txBody>
          <a:bodyPr/>
          <a:lstStyle>
            <a:lvl1pPr>
              <a:defRPr/>
            </a:lvl1pPr>
          </a:lstStyle>
          <a:p>
            <a:fld id="{DB127B67-A80E-6447-BD6F-4FD14A182215}" type="slidenum">
              <a:rPr lang="en-US"/>
              <a:pPr/>
              <a:t>‹#›</a:t>
            </a:fld>
            <a:endParaRPr lang="en-US"/>
          </a:p>
        </p:txBody>
      </p:sp>
    </p:spTree>
    <p:extLst>
      <p:ext uri="{BB962C8B-B14F-4D97-AF65-F5344CB8AC3E}">
        <p14:creationId xmlns:p14="http://schemas.microsoft.com/office/powerpoint/2010/main" val="2204535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2"/>
          <p:cNvSpPr>
            <a:spLocks noGrp="1" noChangeArrowheads="1"/>
          </p:cNvSpPr>
          <p:nvPr>
            <p:ph type="dt" idx="10"/>
          </p:nvPr>
        </p:nvSpPr>
        <p:spPr>
          <a:ln/>
        </p:spPr>
        <p:txBody>
          <a:bodyPr/>
          <a:lstStyle>
            <a:lvl1pPr>
              <a:defRPr/>
            </a:lvl1pPr>
          </a:lstStyle>
          <a:p>
            <a:pPr>
              <a:defRPr/>
            </a:pPr>
            <a:endParaRPr lang="en-US"/>
          </a:p>
        </p:txBody>
      </p:sp>
      <p:sp>
        <p:nvSpPr>
          <p:cNvPr id="4" name="Rectangle 23"/>
          <p:cNvSpPr>
            <a:spLocks noGrp="1" noChangeArrowheads="1"/>
          </p:cNvSpPr>
          <p:nvPr>
            <p:ph type="ftr" idx="11"/>
          </p:nvPr>
        </p:nvSpPr>
        <p:spPr>
          <a:ln/>
        </p:spPr>
        <p:txBody>
          <a:bodyPr/>
          <a:lstStyle>
            <a:lvl1pPr>
              <a:defRPr/>
            </a:lvl1pPr>
          </a:lstStyle>
          <a:p>
            <a:pPr>
              <a:defRPr/>
            </a:pPr>
            <a:endParaRPr lang="en-US"/>
          </a:p>
        </p:txBody>
      </p:sp>
      <p:sp>
        <p:nvSpPr>
          <p:cNvPr id="5" name="Rectangle 24"/>
          <p:cNvSpPr>
            <a:spLocks noGrp="1" noChangeArrowheads="1"/>
          </p:cNvSpPr>
          <p:nvPr>
            <p:ph type="sldNum" idx="12"/>
          </p:nvPr>
        </p:nvSpPr>
        <p:spPr>
          <a:ln/>
        </p:spPr>
        <p:txBody>
          <a:bodyPr/>
          <a:lstStyle>
            <a:lvl1pPr>
              <a:defRPr/>
            </a:lvl1pPr>
          </a:lstStyle>
          <a:p>
            <a:fld id="{ABAA6F96-5FCA-9F4B-9EEB-8969AE98522C}" type="slidenum">
              <a:rPr lang="en-US"/>
              <a:pPr/>
              <a:t>‹#›</a:t>
            </a:fld>
            <a:endParaRPr lang="en-US"/>
          </a:p>
        </p:txBody>
      </p:sp>
    </p:spTree>
    <p:extLst>
      <p:ext uri="{BB962C8B-B14F-4D97-AF65-F5344CB8AC3E}">
        <p14:creationId xmlns:p14="http://schemas.microsoft.com/office/powerpoint/2010/main" val="3885227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idx="10"/>
          </p:nvPr>
        </p:nvSpPr>
        <p:spPr>
          <a:ln/>
        </p:spPr>
        <p:txBody>
          <a:bodyPr/>
          <a:lstStyle>
            <a:lvl1pPr>
              <a:defRPr/>
            </a:lvl1pPr>
          </a:lstStyle>
          <a:p>
            <a:pPr>
              <a:defRPr/>
            </a:pPr>
            <a:endParaRPr lang="en-US"/>
          </a:p>
        </p:txBody>
      </p:sp>
      <p:sp>
        <p:nvSpPr>
          <p:cNvPr id="3" name="Rectangle 23"/>
          <p:cNvSpPr>
            <a:spLocks noGrp="1" noChangeArrowheads="1"/>
          </p:cNvSpPr>
          <p:nvPr>
            <p:ph type="ftr" idx="11"/>
          </p:nvPr>
        </p:nvSpPr>
        <p:spPr>
          <a:ln/>
        </p:spPr>
        <p:txBody>
          <a:bodyPr/>
          <a:lstStyle>
            <a:lvl1pPr>
              <a:defRPr/>
            </a:lvl1pPr>
          </a:lstStyle>
          <a:p>
            <a:pPr>
              <a:defRPr/>
            </a:pPr>
            <a:endParaRPr lang="en-US"/>
          </a:p>
        </p:txBody>
      </p:sp>
      <p:sp>
        <p:nvSpPr>
          <p:cNvPr id="4" name="Rectangle 24"/>
          <p:cNvSpPr>
            <a:spLocks noGrp="1" noChangeArrowheads="1"/>
          </p:cNvSpPr>
          <p:nvPr>
            <p:ph type="sldNum" idx="12"/>
          </p:nvPr>
        </p:nvSpPr>
        <p:spPr>
          <a:ln/>
        </p:spPr>
        <p:txBody>
          <a:bodyPr/>
          <a:lstStyle>
            <a:lvl1pPr>
              <a:defRPr/>
            </a:lvl1pPr>
          </a:lstStyle>
          <a:p>
            <a:fld id="{CFA4EAEC-1A86-A642-B52A-15EC06997870}" type="slidenum">
              <a:rPr lang="en-US"/>
              <a:pPr/>
              <a:t>‹#›</a:t>
            </a:fld>
            <a:endParaRPr lang="en-US"/>
          </a:p>
        </p:txBody>
      </p:sp>
    </p:spTree>
    <p:extLst>
      <p:ext uri="{BB962C8B-B14F-4D97-AF65-F5344CB8AC3E}">
        <p14:creationId xmlns:p14="http://schemas.microsoft.com/office/powerpoint/2010/main" val="2903956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20DEC756-6983-2140-9215-7DC419F010FA}" type="slidenum">
              <a:rPr lang="en-US"/>
              <a:pPr/>
              <a:t>‹#›</a:t>
            </a:fld>
            <a:endParaRPr lang="en-US"/>
          </a:p>
        </p:txBody>
      </p:sp>
    </p:spTree>
    <p:extLst>
      <p:ext uri="{BB962C8B-B14F-4D97-AF65-F5344CB8AC3E}">
        <p14:creationId xmlns:p14="http://schemas.microsoft.com/office/powerpoint/2010/main" val="191845116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idx="10"/>
          </p:nvPr>
        </p:nvSpPr>
        <p:spPr>
          <a:ln/>
        </p:spPr>
        <p:txBody>
          <a:bodyPr/>
          <a:lstStyle>
            <a:lvl1pPr>
              <a:defRPr/>
            </a:lvl1pPr>
          </a:lstStyle>
          <a:p>
            <a:pPr>
              <a:defRPr/>
            </a:pPr>
            <a:endParaRPr lang="en-US"/>
          </a:p>
        </p:txBody>
      </p:sp>
      <p:sp>
        <p:nvSpPr>
          <p:cNvPr id="6" name="Rectangle 23"/>
          <p:cNvSpPr>
            <a:spLocks noGrp="1" noChangeArrowheads="1"/>
          </p:cNvSpPr>
          <p:nvPr>
            <p:ph type="ftr" idx="11"/>
          </p:nvPr>
        </p:nvSpPr>
        <p:spPr>
          <a:ln/>
        </p:spPr>
        <p:txBody>
          <a:bodyPr/>
          <a:lstStyle>
            <a:lvl1pPr>
              <a:defRPr/>
            </a:lvl1pPr>
          </a:lstStyle>
          <a:p>
            <a:pPr>
              <a:defRPr/>
            </a:pPr>
            <a:endParaRPr lang="en-US"/>
          </a:p>
        </p:txBody>
      </p:sp>
      <p:sp>
        <p:nvSpPr>
          <p:cNvPr id="7" name="Rectangle 24"/>
          <p:cNvSpPr>
            <a:spLocks noGrp="1" noChangeArrowheads="1"/>
          </p:cNvSpPr>
          <p:nvPr>
            <p:ph type="sldNum" idx="12"/>
          </p:nvPr>
        </p:nvSpPr>
        <p:spPr>
          <a:ln/>
        </p:spPr>
        <p:txBody>
          <a:bodyPr/>
          <a:lstStyle>
            <a:lvl1pPr>
              <a:defRPr/>
            </a:lvl1pPr>
          </a:lstStyle>
          <a:p>
            <a:fld id="{B045B630-2A36-6443-8B71-B2C7F498D53F}" type="slidenum">
              <a:rPr lang="en-US"/>
              <a:pPr/>
              <a:t>‹#›</a:t>
            </a:fld>
            <a:endParaRPr lang="en-US"/>
          </a:p>
        </p:txBody>
      </p:sp>
    </p:spTree>
    <p:extLst>
      <p:ext uri="{BB962C8B-B14F-4D97-AF65-F5344CB8AC3E}">
        <p14:creationId xmlns:p14="http://schemas.microsoft.com/office/powerpoint/2010/main" val="1439227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920F950B-8879-7344-A666-D219E13A096E}" type="slidenum">
              <a:rPr lang="en-US"/>
              <a:pPr/>
              <a:t>‹#›</a:t>
            </a:fld>
            <a:endParaRPr lang="en-US"/>
          </a:p>
        </p:txBody>
      </p:sp>
    </p:spTree>
    <p:extLst>
      <p:ext uri="{BB962C8B-B14F-4D97-AF65-F5344CB8AC3E}">
        <p14:creationId xmlns:p14="http://schemas.microsoft.com/office/powerpoint/2010/main" val="407854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650D011E-AE5A-4FC7-AC1E-BC089E15F8BC}" type="slidenum">
              <a:rPr lang="en-US" altLang="zh-CN"/>
              <a:pPr/>
              <a:t>‹#›</a:t>
            </a:fld>
            <a:endParaRPr lang="en-US" altLang="zh-CN"/>
          </a:p>
        </p:txBody>
      </p:sp>
    </p:spTree>
    <p:extLst>
      <p:ext uri="{BB962C8B-B14F-4D97-AF65-F5344CB8AC3E}">
        <p14:creationId xmlns:p14="http://schemas.microsoft.com/office/powerpoint/2010/main" val="318429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82341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474E5537-9874-7B49-8E00-10F49F5699BF}" type="slidenum">
              <a:rPr lang="en-US"/>
              <a:pPr/>
              <a:t>‹#›</a:t>
            </a:fld>
            <a:endParaRPr lang="en-US"/>
          </a:p>
        </p:txBody>
      </p:sp>
    </p:spTree>
    <p:extLst>
      <p:ext uri="{BB962C8B-B14F-4D97-AF65-F5344CB8AC3E}">
        <p14:creationId xmlns:p14="http://schemas.microsoft.com/office/powerpoint/2010/main" val="324175185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a:t>Click to edit Master title style</a:t>
            </a:r>
          </a:p>
        </p:txBody>
      </p:sp>
      <p:sp>
        <p:nvSpPr>
          <p:cNvPr id="3" name="Table Placeholder 2"/>
          <p:cNvSpPr>
            <a:spLocks noGrp="1"/>
          </p:cNvSpPr>
          <p:nvPr>
            <p:ph type="tbl" idx="1"/>
          </p:nvPr>
        </p:nvSpPr>
        <p:spPr>
          <a:xfrm>
            <a:off x="685800" y="1981200"/>
            <a:ext cx="7770813" cy="4113213"/>
          </a:xfrm>
        </p:spPr>
        <p:txBody>
          <a:bodyPr/>
          <a:lstStyle/>
          <a:p>
            <a:pPr lvl="0"/>
            <a:endParaRPr lang="en-US" noProof="0"/>
          </a:p>
        </p:txBody>
      </p:sp>
      <p:sp>
        <p:nvSpPr>
          <p:cNvPr id="4" name="Rectangle 22"/>
          <p:cNvSpPr>
            <a:spLocks noGrp="1" noChangeArrowheads="1"/>
          </p:cNvSpPr>
          <p:nvPr>
            <p:ph type="dt" idx="10"/>
          </p:nvPr>
        </p:nvSpPr>
        <p:spPr>
          <a:ln/>
        </p:spPr>
        <p:txBody>
          <a:bodyPr/>
          <a:lstStyle>
            <a:lvl1pPr>
              <a:defRPr/>
            </a:lvl1pPr>
          </a:lstStyle>
          <a:p>
            <a:pPr>
              <a:defRPr/>
            </a:pPr>
            <a:endParaRPr lang="en-US"/>
          </a:p>
        </p:txBody>
      </p:sp>
      <p:sp>
        <p:nvSpPr>
          <p:cNvPr id="5" name="Rectangle 23"/>
          <p:cNvSpPr>
            <a:spLocks noGrp="1" noChangeArrowheads="1"/>
          </p:cNvSpPr>
          <p:nvPr>
            <p:ph type="ftr" idx="11"/>
          </p:nvPr>
        </p:nvSpPr>
        <p:spPr>
          <a:ln/>
        </p:spPr>
        <p:txBody>
          <a:bodyPr/>
          <a:lstStyle>
            <a:lvl1pPr>
              <a:defRPr/>
            </a:lvl1pPr>
          </a:lstStyle>
          <a:p>
            <a:pPr>
              <a:defRPr/>
            </a:pPr>
            <a:endParaRPr lang="en-US"/>
          </a:p>
        </p:txBody>
      </p:sp>
      <p:sp>
        <p:nvSpPr>
          <p:cNvPr id="6" name="Rectangle 24"/>
          <p:cNvSpPr>
            <a:spLocks noGrp="1" noChangeArrowheads="1"/>
          </p:cNvSpPr>
          <p:nvPr>
            <p:ph type="sldNum" idx="12"/>
          </p:nvPr>
        </p:nvSpPr>
        <p:spPr>
          <a:ln/>
        </p:spPr>
        <p:txBody>
          <a:bodyPr/>
          <a:lstStyle>
            <a:lvl1pPr>
              <a:defRPr/>
            </a:lvl1pPr>
          </a:lstStyle>
          <a:p>
            <a:fld id="{C15E1487-A55C-754D-81E9-A52CB7FAEAB4}" type="slidenum">
              <a:rPr lang="en-US"/>
              <a:pPr/>
              <a:t>‹#›</a:t>
            </a:fld>
            <a:endParaRPr lang="en-US"/>
          </a:p>
        </p:txBody>
      </p:sp>
    </p:spTree>
    <p:extLst>
      <p:ext uri="{BB962C8B-B14F-4D97-AF65-F5344CB8AC3E}">
        <p14:creationId xmlns:p14="http://schemas.microsoft.com/office/powerpoint/2010/main" val="404928874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0795679"/>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16500366"/>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4547456"/>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3742406"/>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409814"/>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81476705"/>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3201834"/>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879516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46818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70484910"/>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33958385"/>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81163304"/>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36849427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5155771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221198348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120224208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36014777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4657144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930296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90159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36191629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19052215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46777055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1176763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23588485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379336630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588157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845630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574598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02806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34221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435461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828749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0831831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751580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883782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8172889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89325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8528247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056537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2319264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8853558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7254510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7075632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55786531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7493828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38882268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1830124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158984512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8612215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14354098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568514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96772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14704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530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5631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64995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071995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7282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93952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47425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2411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0552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845005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41554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85668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881315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21060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63849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37604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52146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48458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484960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34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941187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7567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2765610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8963336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94692112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32579926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178781043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36522441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41551162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361853445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463756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9346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383309790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280017739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870F4B-B425-4BFF-817D-E634981D22B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3315163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2FB3FA-F32D-4CF6-B4D1-2D18918B77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1856525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966424-9313-44A4-B8FD-5EE57835A59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1729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E07DCC-7646-4FAC-AC4F-0528EC2C9F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994997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9F251C-1EB7-4AEC-A65A-4BCC6F26C0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95886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877B1A6-ACF7-47B3-BFCB-F36A7376F9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031844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D943D4-EFF4-4FD5-B365-EF01D36FD0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6644868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A9632-49F2-4DDC-B5BF-BFD543AC4C5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30029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850119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32AAE08-C519-4F53-AAB9-3790FE138E8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310579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1065A9-BA79-4145-8951-6E9A8D66D0F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1773354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35D067-3759-4232-AB71-C863C938ED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3422511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6531427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72324580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8914411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7850109"/>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9290454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981568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9232870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zh-CN"/>
          </a:p>
        </p:txBody>
      </p:sp>
      <p:sp>
        <p:nvSpPr>
          <p:cNvPr id="8" name="Rectangle 4"/>
          <p:cNvSpPr>
            <a:spLocks noGrp="1" noChangeArrowheads="1"/>
          </p:cNvSpPr>
          <p:nvPr>
            <p:ph type="ftr" sz="quarter" idx="11"/>
          </p:nvPr>
        </p:nvSpPr>
        <p:spPr>
          <a:ln/>
        </p:spPr>
        <p:txBody>
          <a:bodyPr/>
          <a:lstStyle>
            <a:lvl1pPr>
              <a:defRPr/>
            </a:lvl1pPr>
          </a:lstStyle>
          <a:p>
            <a:endParaRPr lang="en-US" altLang="zh-CN"/>
          </a:p>
        </p:txBody>
      </p:sp>
      <p:sp>
        <p:nvSpPr>
          <p:cNvPr id="9" name="Rectangle 5"/>
          <p:cNvSpPr>
            <a:spLocks noGrp="1" noChangeArrowheads="1"/>
          </p:cNvSpPr>
          <p:nvPr>
            <p:ph type="sldNum" sz="quarter" idx="12"/>
          </p:nvPr>
        </p:nvSpPr>
        <p:spPr>
          <a:ln/>
        </p:spPr>
        <p:txBody>
          <a:bodyPr/>
          <a:lstStyle>
            <a:lvl1pPr>
              <a:defRPr/>
            </a:lvl1pPr>
          </a:lstStyle>
          <a:p>
            <a:fld id="{0478585F-A32F-4B00-92C1-5228DF292DCE}" type="slidenum">
              <a:rPr lang="en-US" altLang="zh-CN"/>
              <a:pPr/>
              <a:t>‹#›</a:t>
            </a:fld>
            <a:endParaRPr lang="en-US" altLang="zh-CN"/>
          </a:p>
        </p:txBody>
      </p:sp>
    </p:spTree>
    <p:extLst>
      <p:ext uri="{BB962C8B-B14F-4D97-AF65-F5344CB8AC3E}">
        <p14:creationId xmlns:p14="http://schemas.microsoft.com/office/powerpoint/2010/main" val="1229362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683004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02753533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4834109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8488115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3183211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pPr/>
              <a:t>2019/4/26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pPr/>
              <a:t>‹#›</a:t>
            </a:fld>
            <a:endParaRPr lang="en-GB" altLang="en-US"/>
          </a:p>
        </p:txBody>
      </p:sp>
    </p:spTree>
    <p:extLst>
      <p:ext uri="{BB962C8B-B14F-4D97-AF65-F5344CB8AC3E}">
        <p14:creationId xmlns:p14="http://schemas.microsoft.com/office/powerpoint/2010/main" val="89249639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pPr/>
              <a:t>2019/4/26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pPr/>
              <a:t>‹#›</a:t>
            </a:fld>
            <a:endParaRPr lang="en-GB" altLang="en-US"/>
          </a:p>
        </p:txBody>
      </p:sp>
    </p:spTree>
    <p:extLst>
      <p:ext uri="{BB962C8B-B14F-4D97-AF65-F5344CB8AC3E}">
        <p14:creationId xmlns:p14="http://schemas.microsoft.com/office/powerpoint/2010/main" val="264222743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pPr/>
              <a:t>2019/4/26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pPr/>
              <a:t>‹#›</a:t>
            </a:fld>
            <a:endParaRPr lang="en-GB" altLang="en-US"/>
          </a:p>
        </p:txBody>
      </p:sp>
    </p:spTree>
    <p:extLst>
      <p:ext uri="{BB962C8B-B14F-4D97-AF65-F5344CB8AC3E}">
        <p14:creationId xmlns:p14="http://schemas.microsoft.com/office/powerpoint/2010/main" val="407813907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pPr/>
              <a:t>2019/4/26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pPr/>
              <a:t>‹#›</a:t>
            </a:fld>
            <a:endParaRPr lang="en-GB" altLang="en-US"/>
          </a:p>
        </p:txBody>
      </p:sp>
    </p:spTree>
    <p:extLst>
      <p:ext uri="{BB962C8B-B14F-4D97-AF65-F5344CB8AC3E}">
        <p14:creationId xmlns:p14="http://schemas.microsoft.com/office/powerpoint/2010/main" val="338793957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pPr/>
              <a:t>2019/4/26</a:t>
            </a:fld>
            <a:endParaRPr lang="en-GB"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pPr/>
              <a:t>‹#›</a:t>
            </a:fld>
            <a:endParaRPr lang="en-GB" altLang="en-US"/>
          </a:p>
        </p:txBody>
      </p:sp>
    </p:spTree>
    <p:extLst>
      <p:ext uri="{BB962C8B-B14F-4D97-AF65-F5344CB8AC3E}">
        <p14:creationId xmlns:p14="http://schemas.microsoft.com/office/powerpoint/2010/main" val="410283551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pPr/>
              <a:t>2019/4/26</a:t>
            </a:fld>
            <a:endParaRPr lang="en-GB"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pPr/>
              <a:t>‹#›</a:t>
            </a:fld>
            <a:endParaRPr lang="en-GB" altLang="en-US"/>
          </a:p>
        </p:txBody>
      </p:sp>
    </p:spTree>
    <p:extLst>
      <p:ext uri="{BB962C8B-B14F-4D97-AF65-F5344CB8AC3E}">
        <p14:creationId xmlns:p14="http://schemas.microsoft.com/office/powerpoint/2010/main" val="4240062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90488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pPr/>
              <a:t>2019/4/26</a:t>
            </a:fld>
            <a:endParaRPr lang="en-GB"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pPr/>
              <a:t>‹#›</a:t>
            </a:fld>
            <a:endParaRPr lang="en-GB" altLang="en-US"/>
          </a:p>
        </p:txBody>
      </p:sp>
    </p:spTree>
    <p:extLst>
      <p:ext uri="{BB962C8B-B14F-4D97-AF65-F5344CB8AC3E}">
        <p14:creationId xmlns:p14="http://schemas.microsoft.com/office/powerpoint/2010/main" val="8884682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pPr/>
              <a:t>2019/4/26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pPr/>
              <a:t>‹#›</a:t>
            </a:fld>
            <a:endParaRPr lang="en-GB" altLang="en-US"/>
          </a:p>
        </p:txBody>
      </p:sp>
    </p:spTree>
    <p:extLst>
      <p:ext uri="{BB962C8B-B14F-4D97-AF65-F5344CB8AC3E}">
        <p14:creationId xmlns:p14="http://schemas.microsoft.com/office/powerpoint/2010/main" val="420769924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pPr/>
              <a:t>2019/4/26</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pPr/>
              <a:t>‹#›</a:t>
            </a:fld>
            <a:endParaRPr lang="en-GB" altLang="en-US"/>
          </a:p>
        </p:txBody>
      </p:sp>
    </p:spTree>
    <p:extLst>
      <p:ext uri="{BB962C8B-B14F-4D97-AF65-F5344CB8AC3E}">
        <p14:creationId xmlns:p14="http://schemas.microsoft.com/office/powerpoint/2010/main" val="391385641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pPr/>
              <a:t>2019/4/26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pPr/>
              <a:t>‹#›</a:t>
            </a:fld>
            <a:endParaRPr lang="en-GB" altLang="en-US"/>
          </a:p>
        </p:txBody>
      </p:sp>
    </p:spTree>
    <p:extLst>
      <p:ext uri="{BB962C8B-B14F-4D97-AF65-F5344CB8AC3E}">
        <p14:creationId xmlns:p14="http://schemas.microsoft.com/office/powerpoint/2010/main" val="19512014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pPr/>
              <a:t>2019/4/26</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pPr/>
              <a:t>‹#›</a:t>
            </a:fld>
            <a:endParaRPr lang="en-GB" altLang="en-US"/>
          </a:p>
        </p:txBody>
      </p:sp>
    </p:spTree>
    <p:extLst>
      <p:ext uri="{BB962C8B-B14F-4D97-AF65-F5344CB8AC3E}">
        <p14:creationId xmlns:p14="http://schemas.microsoft.com/office/powerpoint/2010/main" val="1190274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006855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4104165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6937455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35093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0115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45168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442381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064375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571132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207805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2354868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3832141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2807165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40773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2229400175"/>
      </p:ext>
    </p:extLst>
  </p:cSld>
  <p:clrMapOvr>
    <a:masterClrMapping/>
  </p:clrMapOvr>
  <p:transition spd="slow">
    <p:dissolv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856508682"/>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46961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28473743"/>
      </p:ext>
    </p:extLst>
  </p:cSld>
  <p:clrMapOvr>
    <a:masterClrMapping/>
  </p:clrMapOvr>
  <p:transition spd="slow">
    <p:dissolv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3715180733"/>
      </p:ext>
    </p:extLst>
  </p:cSld>
  <p:clrMapOvr>
    <a:masterClrMapping/>
  </p:clrMapOvr>
  <p:transition spd="slow">
    <p:dissolv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3750939433"/>
      </p:ext>
    </p:extLst>
  </p:cSld>
  <p:clrMapOvr>
    <a:masterClrMapping/>
  </p:clrMapOvr>
  <p:transition spd="slow">
    <p:dissolv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2821800413"/>
      </p:ext>
    </p:extLst>
  </p:cSld>
  <p:clrMapOvr>
    <a:masterClrMapping/>
  </p:clrMapOvr>
  <p:transition spd="slow">
    <p:dissolv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2020093252"/>
      </p:ext>
    </p:extLst>
  </p:cSld>
  <p:clrMapOvr>
    <a:masterClrMapping/>
  </p:clrMapOvr>
  <p:transition spd="slow">
    <p:dissolv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2383325893"/>
      </p:ext>
    </p:extLst>
  </p:cSld>
  <p:clrMapOvr>
    <a:masterClrMapping/>
  </p:clrMapOvr>
  <p:transition spd="slow">
    <p:dissolv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009603230"/>
      </p:ext>
    </p:extLst>
  </p:cSld>
  <p:clrMapOvr>
    <a:masterClrMapping/>
  </p:clrMapOvr>
  <p:transition spd="slow">
    <p:dissolv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53419938"/>
      </p:ext>
    </p:extLst>
  </p:cSld>
  <p:clrMapOvr>
    <a:masterClrMapping/>
  </p:clrMapOvr>
  <p:transition spd="slow">
    <p:dissolv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1280892806"/>
      </p:ext>
    </p:extLst>
  </p:cSld>
  <p:clrMapOvr>
    <a:masterClrMapping/>
  </p:clrMapOvr>
  <p:transition spd="slow">
    <p:dissolv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316253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265469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29821529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0088457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72142728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39570014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10208539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49642237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64925671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53201937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1531254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7203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12504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67762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64536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2730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09722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85787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40718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6140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73504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68677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616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98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78941479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2561915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6101555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88800008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29710123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9663551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07197900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56921302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69143800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536532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46642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58779101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fld id="{D280329E-5DEF-8F48-8831-956295915A2D}" type="slidenum">
              <a:rPr lang="en-GB"/>
              <a:pPr/>
              <a:t>‹#›</a:t>
            </a:fld>
            <a:endParaRPr lang="en-GB"/>
          </a:p>
        </p:txBody>
      </p:sp>
    </p:spTree>
    <p:extLst>
      <p:ext uri="{BB962C8B-B14F-4D97-AF65-F5344CB8AC3E}">
        <p14:creationId xmlns:p14="http://schemas.microsoft.com/office/powerpoint/2010/main" val="3465030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00166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4/26/19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19817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zh-CN"/>
          </a:p>
        </p:txBody>
      </p:sp>
      <p:sp>
        <p:nvSpPr>
          <p:cNvPr id="4" name="Rectangle 4"/>
          <p:cNvSpPr>
            <a:spLocks noGrp="1" noChangeArrowheads="1"/>
          </p:cNvSpPr>
          <p:nvPr>
            <p:ph type="ftr" sz="quarter" idx="11"/>
          </p:nvPr>
        </p:nvSpPr>
        <p:spPr>
          <a:ln/>
        </p:spPr>
        <p:txBody>
          <a:bodyPr/>
          <a:lstStyle>
            <a:lvl1pPr>
              <a:defRPr/>
            </a:lvl1pPr>
          </a:lstStyle>
          <a:p>
            <a:endParaRPr lang="en-US" altLang="zh-CN"/>
          </a:p>
        </p:txBody>
      </p:sp>
      <p:sp>
        <p:nvSpPr>
          <p:cNvPr id="5" name="Rectangle 5"/>
          <p:cNvSpPr>
            <a:spLocks noGrp="1" noChangeArrowheads="1"/>
          </p:cNvSpPr>
          <p:nvPr>
            <p:ph type="sldNum" sz="quarter" idx="12"/>
          </p:nvPr>
        </p:nvSpPr>
        <p:spPr>
          <a:ln/>
        </p:spPr>
        <p:txBody>
          <a:bodyPr/>
          <a:lstStyle>
            <a:lvl1pPr>
              <a:defRPr/>
            </a:lvl1pPr>
          </a:lstStyle>
          <a:p>
            <a:fld id="{7BAF79B3-D408-4B70-90E8-B9F206640E25}" type="slidenum">
              <a:rPr lang="en-US" altLang="zh-CN"/>
              <a:pPr/>
              <a:t>‹#›</a:t>
            </a:fld>
            <a:endParaRPr lang="en-US" altLang="zh-CN"/>
          </a:p>
        </p:txBody>
      </p:sp>
    </p:spTree>
    <p:extLst>
      <p:ext uri="{BB962C8B-B14F-4D97-AF65-F5344CB8AC3E}">
        <p14:creationId xmlns:p14="http://schemas.microsoft.com/office/powerpoint/2010/main" val="3644804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4/26/19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860961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4/26/19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1594472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4/26/19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285740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4/26/19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3517871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4/26/19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2167147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4/26/19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3739975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4/26/19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2046447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4/26/19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3763092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4/26/19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3909496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4/26/19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136535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zh-CN"/>
          </a:p>
        </p:txBody>
      </p:sp>
      <p:sp>
        <p:nvSpPr>
          <p:cNvPr id="3" name="Rectangle 4"/>
          <p:cNvSpPr>
            <a:spLocks noGrp="1" noChangeArrowheads="1"/>
          </p:cNvSpPr>
          <p:nvPr>
            <p:ph type="ftr" sz="quarter" idx="11"/>
          </p:nvPr>
        </p:nvSpPr>
        <p:spPr>
          <a:ln/>
        </p:spPr>
        <p:txBody>
          <a:bodyPr/>
          <a:lstStyle>
            <a:lvl1pPr>
              <a:defRPr/>
            </a:lvl1pPr>
          </a:lstStyle>
          <a:p>
            <a:endParaRPr lang="en-US" altLang="zh-CN"/>
          </a:p>
        </p:txBody>
      </p:sp>
      <p:sp>
        <p:nvSpPr>
          <p:cNvPr id="4" name="Rectangle 5"/>
          <p:cNvSpPr>
            <a:spLocks noGrp="1" noChangeArrowheads="1"/>
          </p:cNvSpPr>
          <p:nvPr>
            <p:ph type="sldNum" sz="quarter" idx="12"/>
          </p:nvPr>
        </p:nvSpPr>
        <p:spPr>
          <a:ln/>
        </p:spPr>
        <p:txBody>
          <a:bodyPr/>
          <a:lstStyle>
            <a:lvl1pPr>
              <a:defRPr/>
            </a:lvl1pPr>
          </a:lstStyle>
          <a:p>
            <a:fld id="{58C435D4-941B-4689-8C72-D01FFB1F2827}" type="slidenum">
              <a:rPr lang="en-US" altLang="zh-CN"/>
              <a:pPr/>
              <a:t>‹#›</a:t>
            </a:fld>
            <a:endParaRPr lang="en-US" altLang="zh-CN"/>
          </a:p>
        </p:txBody>
      </p:sp>
    </p:spTree>
    <p:extLst>
      <p:ext uri="{BB962C8B-B14F-4D97-AF65-F5344CB8AC3E}">
        <p14:creationId xmlns:p14="http://schemas.microsoft.com/office/powerpoint/2010/main" val="6787959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49FD15-3EB1-514C-AB0A-CB373C13E872}" type="slidenum">
              <a:rPr lang="en-US"/>
              <a:pPr>
                <a:defRPr/>
              </a:pPr>
              <a:t>‹#›</a:t>
            </a:fld>
            <a:endParaRPr lang="en-US"/>
          </a:p>
        </p:txBody>
      </p:sp>
    </p:spTree>
    <p:extLst>
      <p:ext uri="{BB962C8B-B14F-4D97-AF65-F5344CB8AC3E}">
        <p14:creationId xmlns:p14="http://schemas.microsoft.com/office/powerpoint/2010/main" val="2917124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E5AC4A5-6BE5-4B47-97D4-DECC54F7C7F8}" type="slidenum">
              <a:rPr lang="en-US"/>
              <a:pPr>
                <a:defRPr/>
              </a:pPr>
              <a:t>‹#›</a:t>
            </a:fld>
            <a:endParaRPr lang="en-US"/>
          </a:p>
        </p:txBody>
      </p:sp>
    </p:spTree>
    <p:extLst>
      <p:ext uri="{BB962C8B-B14F-4D97-AF65-F5344CB8AC3E}">
        <p14:creationId xmlns:p14="http://schemas.microsoft.com/office/powerpoint/2010/main" val="3829122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C429E6-FB0B-B641-925B-AF9943124171}" type="slidenum">
              <a:rPr lang="en-US"/>
              <a:pPr>
                <a:defRPr/>
              </a:pPr>
              <a:t>‹#›</a:t>
            </a:fld>
            <a:endParaRPr lang="en-US"/>
          </a:p>
        </p:txBody>
      </p:sp>
    </p:spTree>
    <p:extLst>
      <p:ext uri="{BB962C8B-B14F-4D97-AF65-F5344CB8AC3E}">
        <p14:creationId xmlns:p14="http://schemas.microsoft.com/office/powerpoint/2010/main" val="4110207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94C0E33-92E1-5248-A6FD-302186E0147F}" type="slidenum">
              <a:rPr lang="en-US"/>
              <a:pPr>
                <a:defRPr/>
              </a:pPr>
              <a:t>‹#›</a:t>
            </a:fld>
            <a:endParaRPr lang="en-US"/>
          </a:p>
        </p:txBody>
      </p:sp>
    </p:spTree>
    <p:extLst>
      <p:ext uri="{BB962C8B-B14F-4D97-AF65-F5344CB8AC3E}">
        <p14:creationId xmlns:p14="http://schemas.microsoft.com/office/powerpoint/2010/main" val="3841914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5949B59-29D8-9849-8124-C3DC691DD6D2}" type="slidenum">
              <a:rPr lang="en-US"/>
              <a:pPr>
                <a:defRPr/>
              </a:pPr>
              <a:t>‹#›</a:t>
            </a:fld>
            <a:endParaRPr lang="en-US"/>
          </a:p>
        </p:txBody>
      </p:sp>
    </p:spTree>
    <p:extLst>
      <p:ext uri="{BB962C8B-B14F-4D97-AF65-F5344CB8AC3E}">
        <p14:creationId xmlns:p14="http://schemas.microsoft.com/office/powerpoint/2010/main" val="1177622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3FBF81-1CED-0E4C-8B26-98AF11371339}" type="slidenum">
              <a:rPr lang="en-US"/>
              <a:pPr>
                <a:defRPr/>
              </a:pPr>
              <a:t>‹#›</a:t>
            </a:fld>
            <a:endParaRPr lang="en-US"/>
          </a:p>
        </p:txBody>
      </p:sp>
    </p:spTree>
    <p:extLst>
      <p:ext uri="{BB962C8B-B14F-4D97-AF65-F5344CB8AC3E}">
        <p14:creationId xmlns:p14="http://schemas.microsoft.com/office/powerpoint/2010/main" val="3784230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EEDAAB8-752C-684C-B430-D564BB5E2B53}" type="slidenum">
              <a:rPr lang="en-US"/>
              <a:pPr>
                <a:defRPr/>
              </a:pPr>
              <a:t>‹#›</a:t>
            </a:fld>
            <a:endParaRPr lang="en-US"/>
          </a:p>
        </p:txBody>
      </p:sp>
    </p:spTree>
    <p:extLst>
      <p:ext uri="{BB962C8B-B14F-4D97-AF65-F5344CB8AC3E}">
        <p14:creationId xmlns:p14="http://schemas.microsoft.com/office/powerpoint/2010/main" val="3655794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11BD2A-0304-504F-B9AA-A97D891F97B6}" type="slidenum">
              <a:rPr lang="en-US"/>
              <a:pPr>
                <a:defRPr/>
              </a:pPr>
              <a:t>‹#›</a:t>
            </a:fld>
            <a:endParaRPr lang="en-US"/>
          </a:p>
        </p:txBody>
      </p:sp>
    </p:spTree>
    <p:extLst>
      <p:ext uri="{BB962C8B-B14F-4D97-AF65-F5344CB8AC3E}">
        <p14:creationId xmlns:p14="http://schemas.microsoft.com/office/powerpoint/2010/main" val="1466387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8B95C7-F6CD-6847-843F-0CD9CC7D75A5}" type="slidenum">
              <a:rPr lang="en-US"/>
              <a:pPr>
                <a:defRPr/>
              </a:pPr>
              <a:t>‹#›</a:t>
            </a:fld>
            <a:endParaRPr lang="en-US"/>
          </a:p>
        </p:txBody>
      </p:sp>
    </p:spTree>
    <p:extLst>
      <p:ext uri="{BB962C8B-B14F-4D97-AF65-F5344CB8AC3E}">
        <p14:creationId xmlns:p14="http://schemas.microsoft.com/office/powerpoint/2010/main" val="26778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00817B6-DB9D-C044-A42C-4D746E47B29E}" type="slidenum">
              <a:rPr lang="en-US"/>
              <a:pPr>
                <a:defRPr/>
              </a:pPr>
              <a:t>‹#›</a:t>
            </a:fld>
            <a:endParaRPr lang="en-US"/>
          </a:p>
        </p:txBody>
      </p:sp>
    </p:spTree>
    <p:extLst>
      <p:ext uri="{BB962C8B-B14F-4D97-AF65-F5344CB8AC3E}">
        <p14:creationId xmlns:p14="http://schemas.microsoft.com/office/powerpoint/2010/main" val="312593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884C2F64-67C1-4902-9440-8C43FA9794B4}" type="slidenum">
              <a:rPr lang="en-US" altLang="zh-CN"/>
              <a:pPr/>
              <a:t>‹#›</a:t>
            </a:fld>
            <a:endParaRPr lang="en-US" altLang="zh-CN"/>
          </a:p>
        </p:txBody>
      </p:sp>
    </p:spTree>
    <p:extLst>
      <p:ext uri="{BB962C8B-B14F-4D97-AF65-F5344CB8AC3E}">
        <p14:creationId xmlns:p14="http://schemas.microsoft.com/office/powerpoint/2010/main" val="1293894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34C1C2-54D0-DE4D-A248-A4E44C7DFC52}" type="slidenum">
              <a:rPr lang="en-US"/>
              <a:pPr>
                <a:defRPr/>
              </a:pPr>
              <a:t>‹#›</a:t>
            </a:fld>
            <a:endParaRPr lang="en-US"/>
          </a:p>
        </p:txBody>
      </p:sp>
    </p:spTree>
    <p:extLst>
      <p:ext uri="{BB962C8B-B14F-4D97-AF65-F5344CB8AC3E}">
        <p14:creationId xmlns:p14="http://schemas.microsoft.com/office/powerpoint/2010/main" val="3145057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798866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870128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298393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598051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80435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043885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4032890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2638870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375101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zh-CN"/>
          </a:p>
        </p:txBody>
      </p:sp>
      <p:sp>
        <p:nvSpPr>
          <p:cNvPr id="6" name="Rectangle 4"/>
          <p:cNvSpPr>
            <a:spLocks noGrp="1" noChangeArrowheads="1"/>
          </p:cNvSpPr>
          <p:nvPr>
            <p:ph type="ftr" sz="quarter" idx="11"/>
          </p:nvPr>
        </p:nvSpPr>
        <p:spPr>
          <a:ln/>
        </p:spPr>
        <p:txBody>
          <a:bodyPr/>
          <a:lstStyle>
            <a:lvl1pPr>
              <a:defRPr/>
            </a:lvl1pPr>
          </a:lstStyle>
          <a:p>
            <a:endParaRPr lang="en-US" altLang="zh-CN"/>
          </a:p>
        </p:txBody>
      </p:sp>
      <p:sp>
        <p:nvSpPr>
          <p:cNvPr id="7" name="Rectangle 5"/>
          <p:cNvSpPr>
            <a:spLocks noGrp="1" noChangeArrowheads="1"/>
          </p:cNvSpPr>
          <p:nvPr>
            <p:ph type="sldNum" sz="quarter" idx="12"/>
          </p:nvPr>
        </p:nvSpPr>
        <p:spPr>
          <a:ln/>
        </p:spPr>
        <p:txBody>
          <a:bodyPr/>
          <a:lstStyle>
            <a:lvl1pPr>
              <a:defRPr/>
            </a:lvl1pPr>
          </a:lstStyle>
          <a:p>
            <a:fld id="{00FB8B26-2A11-4180-A347-65B7395F79F7}" type="slidenum">
              <a:rPr lang="en-US" altLang="zh-CN"/>
              <a:pPr/>
              <a:t>‹#›</a:t>
            </a:fld>
            <a:endParaRPr lang="en-US" altLang="zh-CN"/>
          </a:p>
        </p:txBody>
      </p:sp>
    </p:spTree>
    <p:extLst>
      <p:ext uri="{BB962C8B-B14F-4D97-AF65-F5344CB8AC3E}">
        <p14:creationId xmlns:p14="http://schemas.microsoft.com/office/powerpoint/2010/main" val="741714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028367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716906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92246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308752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005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035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772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147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645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5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emf"/><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4.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5.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7.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image" Target="../media/image1.jpeg"/><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theme" Target="../theme/theme20.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26.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8.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10.jpeg"/><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2.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3.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6.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0.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7.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1.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9.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2.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5.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7.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5.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image" Target="../media/image7.png"/><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6.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8.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9.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3.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theme" Target="../theme/theme44.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5.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46.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47.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48.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49.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1.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2.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7.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image" Target="../media/image1.jpeg"/><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theme" Target="../theme/theme53.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4.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ea typeface="SimSun" pitchFamily="2" charset="-122"/>
              </a:defRPr>
            </a:lvl1pPr>
          </a:lstStyle>
          <a:p>
            <a:endParaRPr lang="en-US" altLang="zh-CN"/>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ea typeface="SimSun" pitchFamily="2" charset="-122"/>
              </a:defRPr>
            </a:lvl1pPr>
          </a:lstStyle>
          <a:p>
            <a:endParaRPr lang="en-US" altLang="zh-CN"/>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ea typeface="SimSun" pitchFamily="2" charset="-122"/>
              </a:defRPr>
            </a:lvl1pPr>
          </a:lstStyle>
          <a:p>
            <a:fld id="{E0DA418E-D644-497C-9D61-4E9EF9D69420}" type="slidenum">
              <a:rPr lang="en-US" altLang="zh-CN"/>
              <a:pPr/>
              <a:t>‹#›</a:t>
            </a:fld>
            <a:endParaRPr lang="en-US" altLang="zh-CN"/>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3703"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latin typeface="Times New Roman" charset="0"/>
                <a:ea typeface="ＭＳ Ｐゴシック" charset="0"/>
              </a:rPr>
              <a:pPr>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305603003"/>
      </p:ext>
    </p:extLst>
  </p:cSld>
  <p:clrMap bg1="lt1" tx1="dk1" bg2="lt2" tx2="dk2" accent1="accent1" accent2="accent2" accent3="accent3" accent4="accent4" accent5="accent5" accent6="accent6" hlink="hlink" folHlink="folHlink"/>
  <p:sldLayoutIdLst>
    <p:sldLayoutId id="2147483847" r:id="rId1"/>
    <p:sldLayoutId id="214748384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777659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72663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F6E4BD1-0064-1547-B04E-F0DFD2CACD32}"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21444"/>
      </p:ext>
    </p:extLst>
  </p:cSld>
  <p:clrMap bg1="lt1" tx1="dk1" bg2="lt2" tx2="dk2" accent1="accent1" accent2="accent2" accent3="accent3" accent4="accent4" accent5="accent5" accent6="accent6" hlink="hlink" folHlink="folHlink"/>
  <p:sldLayoutIdLst>
    <p:sldLayoutId id="2147483874" r:id="rId1"/>
    <p:sldLayoutId id="2147483875"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C21ECC27-AFAC-3C4C-9F16-F4D64CB78B25}" type="slidenum">
              <a:rPr lang="en-US">
                <a:solidFill>
                  <a:srgbClr val="000000"/>
                </a:solidFill>
                <a:ea typeface="ＭＳ Ｐゴシック" charset="0"/>
                <a:cs typeface="ＭＳ Ｐゴシック" charset="0"/>
              </a:rPr>
              <a:pPr eaLnBrk="0" hangingPunct="0">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079741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0C4CC6B1-36CB-E24C-9DB5-A54F77733971}" type="slidenum">
              <a:rPr lang="en-US" altLang="ja-JP">
                <a:solidFill>
                  <a:srgbClr val="FFFFFF"/>
                </a:solidFill>
              </a:rPr>
              <a:pPr>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732638"/>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eaLnBrk="0" hangingPunct="0">
              <a:defRPr/>
            </a:pPr>
            <a:fld id="{1D9F90BE-24ED-2D4F-8ACE-35DF6BCFD5E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1472938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B497C377-43C6-C044-8BA3-05BE9DA3336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10575021"/>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eaLnBrk="0" hangingPunct="0">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eaLnBrk="0" hangingPunct="0">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7A0F4ADD-21E9-4442-AFAF-80F4EA844A86}" type="slidenum">
              <a:rPr lang="pt-BR">
                <a:latin typeface="Comic Sans MS" charset="0"/>
                <a:ea typeface="ＭＳ Ｐゴシック" charset="0"/>
                <a:cs typeface="ＭＳ Ｐゴシック" charset="0"/>
              </a:rPr>
              <a:pPr eaLnBrk="0" hangingPunct="0">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27949945"/>
      </p:ext>
    </p:extLst>
  </p:cSld>
  <p:clrMap bg1="lt1" tx1="dk1" bg2="lt2" tx2="dk2" accent1="accent1" accent2="accent2" accent3="accent3" accent4="accent4" accent5="accent5" accent6="accent6" hlink="hlink" folHlink="folHlink"/>
  <p:sldLayoutIdLst>
    <p:sldLayoutId id="214748394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82377558"/>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27F0A66-5046-4824-B36A-2F0F330FA9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04BAD39F-A9D3-9746-8A95-E7E5C393C840}"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48256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imes New Roman" charset="0"/>
                <a:ea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Times New Roman" charset="0"/>
                <a:ea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a:defRPr/>
            </a:pPr>
            <a:fld id="{3D98813A-225A-4D4E-946B-A9BA6942169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47870846"/>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F15B80D-F354-F543-B26D-0A3E495734C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757006984"/>
      </p:ext>
    </p:extLst>
  </p:cSld>
  <p:clrMap bg1="lt1" tx1="dk1" bg2="lt2" tx2="dk2" accent1="accent1" accent2="accent2" accent3="accent3" accent4="accent4" accent5="accent5" accent6="accent6" hlink="hlink" folHlink="folHlink"/>
  <p:sldLayoutIdLst>
    <p:sldLayoutId id="2147484082" r:id="rId1"/>
    <p:sldLayoutId id="2147484083"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3026164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2105172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758778369"/>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eaLnBrk="0" hangingPunct="0"/>
            <a:fld id="{D4F5E788-C1A5-4026-BB5E-DACD1872547B}" type="slidenum">
              <a:rPr lang="en-US" altLang="zh-CN">
                <a:solidFill>
                  <a:srgbClr val="000000"/>
                </a:solidFill>
              </a:rPr>
              <a:pPr eaLnBrk="0" hangingPunct="0"/>
              <a:t>‹#›</a:t>
            </a:fld>
            <a:endParaRPr lang="en-US" altLang="zh-CN">
              <a:solidFill>
                <a:srgbClr val="000000"/>
              </a:solidFill>
            </a:endParaRPr>
          </a:p>
        </p:txBody>
      </p:sp>
    </p:spTree>
    <p:extLst>
      <p:ext uri="{BB962C8B-B14F-4D97-AF65-F5344CB8AC3E}">
        <p14:creationId xmlns:p14="http://schemas.microsoft.com/office/powerpoint/2010/main" val="248714688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323158024"/>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eaLnBrk="0" hangingPunct="0">
              <a:defRPr/>
            </a:pPr>
            <a:fld id="{8215AF22-96A6-0346-A714-1B4E4964E764}"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57769716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eaLnBrk="0" hangingPunct="0">
              <a:defRPr/>
            </a:pPr>
            <a:fld id="{58541EEB-3A46-E34F-8167-5A635A68C6FC}"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63884216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89F04783-8C4A-8C46-A3FC-3B8E1E75C637}" type="slidenum">
              <a:rPr lang="en-US">
                <a:solidFill>
                  <a:srgbClr val="EAEAEA"/>
                </a:solidFill>
                <a:latin typeface="Times New Roman" charset="0"/>
                <a:ea typeface="ＭＳ Ｐゴシック" charset="0"/>
                <a:cs typeface="ＭＳ Ｐゴシック" charset="0"/>
              </a:rPr>
              <a:pPr>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6249607"/>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eaLnBrk="0" hangingPunct="0">
              <a:defRPr/>
            </a:pPr>
            <a:fld id="{826E4055-5238-5F46-BD4B-0E14237491FA}"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0517251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eaLnBrk="0" hangingPunct="0">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eaLnBrk="0" hangingPunct="0">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eaLnBrk="0" hangingPunct="0">
              <a:defRPr/>
            </a:pPr>
            <a:fld id="{77C89D62-77B6-174A-82BB-3466B426332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1416688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eaLnBrk="0" hangingPunct="0">
              <a:defRPr/>
            </a:pPr>
            <a:fld id="{C4C4F78B-2FDE-1D49-9CFA-D4D15075E373}"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562092745"/>
      </p:ext>
    </p:extLst>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solidFill>
                  <a:srgbClr val="FFFFFF"/>
                </a:solidFill>
                <a:latin typeface="Times New Roman" charset="0"/>
                <a:ea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Comic Sans MS" charset="0"/>
                <a:ea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14360443"/>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4774A9-37C5-064A-93F5-3E0DA5CEA0BD}" type="slidenum">
              <a:rPr lang="en-US" altLang="zh-CN">
                <a:solidFill>
                  <a:srgbClr val="000000"/>
                </a:solidFill>
                <a:latin typeface="Times New Roman"/>
                <a:ea typeface="ＭＳ Ｐゴシック" charset="0"/>
              </a:rPr>
              <a:pPr>
                <a:defRPr/>
              </a:pPr>
              <a:t>‹#›</a:t>
            </a:fld>
            <a:endParaRPr lang="en-US" altLang="zh-CN">
              <a:solidFill>
                <a:srgbClr val="000000"/>
              </a:solidFill>
              <a:latin typeface="Times New Roman"/>
              <a:ea typeface="ＭＳ Ｐゴシック" charset="0"/>
            </a:endParaRPr>
          </a:p>
        </p:txBody>
      </p:sp>
    </p:spTree>
    <p:extLst>
      <p:ext uri="{BB962C8B-B14F-4D97-AF65-F5344CB8AC3E}">
        <p14:creationId xmlns:p14="http://schemas.microsoft.com/office/powerpoint/2010/main" val="4164335668"/>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2979711780"/>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3181262908"/>
      </p:ext>
    </p:extLst>
  </p:cSld>
  <p:clrMap bg1="dk2" tx1="lt1" bg2="dk1"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28478852"/>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3F230531-8938-BC42-B434-86790BE1A501}"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49705260"/>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8837613" cy="6856413"/>
            <a:chOff x="0" y="0"/>
            <a:chExt cx="5567" cy="4319"/>
          </a:xfrm>
        </p:grpSpPr>
        <p:grpSp>
          <p:nvGrpSpPr>
            <p:cNvPr id="1032" name="Group 2"/>
            <p:cNvGrpSpPr>
              <a:grpSpLocks/>
            </p:cNvGrpSpPr>
            <p:nvPr/>
          </p:nvGrpSpPr>
          <p:grpSpPr bwMode="auto">
            <a:xfrm>
              <a:off x="0" y="0"/>
              <a:ext cx="3215" cy="3071"/>
              <a:chOff x="0" y="0"/>
              <a:chExt cx="3215" cy="3071"/>
            </a:xfrm>
          </p:grpSpPr>
          <p:sp>
            <p:nvSpPr>
              <p:cNvPr id="1045" name="Oval 3"/>
              <p:cNvSpPr>
                <a:spLocks noChangeArrowheads="1"/>
              </p:cNvSpPr>
              <p:nvPr/>
            </p:nvSpPr>
            <p:spPr bwMode="auto">
              <a:xfrm>
                <a:off x="0" y="0"/>
                <a:ext cx="3216" cy="307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2" name="Oval 4"/>
              <p:cNvSpPr>
                <a:spLocks noChangeArrowheads="1"/>
              </p:cNvSpPr>
              <p:nvPr/>
            </p:nvSpPr>
            <p:spPr bwMode="auto">
              <a:xfrm>
                <a:off x="264" y="265"/>
                <a:ext cx="2689" cy="254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3" name="Oval 5"/>
              <p:cNvSpPr>
                <a:spLocks noChangeArrowheads="1"/>
              </p:cNvSpPr>
              <p:nvPr/>
            </p:nvSpPr>
            <p:spPr bwMode="auto">
              <a:xfrm>
                <a:off x="527" y="530"/>
                <a:ext cx="2161" cy="201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4" name="Oval 6"/>
              <p:cNvSpPr>
                <a:spLocks noChangeArrowheads="1"/>
              </p:cNvSpPr>
              <p:nvPr/>
            </p:nvSpPr>
            <p:spPr bwMode="auto">
              <a:xfrm>
                <a:off x="791" y="794"/>
                <a:ext cx="1634" cy="1483"/>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9" name="Oval 7"/>
              <p:cNvSpPr>
                <a:spLocks noChangeArrowheads="1"/>
              </p:cNvSpPr>
              <p:nvPr/>
            </p:nvSpPr>
            <p:spPr bwMode="auto">
              <a:xfrm>
                <a:off x="1002" y="1006"/>
                <a:ext cx="1212" cy="1059"/>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nvGrpSpPr>
            <p:cNvPr id="1033" name="Group 8"/>
            <p:cNvGrpSpPr>
              <a:grpSpLocks/>
            </p:cNvGrpSpPr>
            <p:nvPr/>
          </p:nvGrpSpPr>
          <p:grpSpPr bwMode="auto">
            <a:xfrm>
              <a:off x="2016" y="2016"/>
              <a:ext cx="2447" cy="2303"/>
              <a:chOff x="2016" y="2016"/>
              <a:chExt cx="2447" cy="2303"/>
            </a:xfrm>
          </p:grpSpPr>
          <p:sp>
            <p:nvSpPr>
              <p:cNvPr id="1040" name="Oval 9"/>
              <p:cNvSpPr>
                <a:spLocks noChangeArrowheads="1"/>
              </p:cNvSpPr>
              <p:nvPr/>
            </p:nvSpPr>
            <p:spPr bwMode="auto">
              <a:xfrm>
                <a:off x="2016" y="2016"/>
                <a:ext cx="2448" cy="2304"/>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1" name="Oval 10"/>
              <p:cNvSpPr>
                <a:spLocks noChangeArrowheads="1"/>
              </p:cNvSpPr>
              <p:nvPr/>
            </p:nvSpPr>
            <p:spPr bwMode="auto">
              <a:xfrm>
                <a:off x="2216" y="2214"/>
                <a:ext cx="2047" cy="1907"/>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2" name="Oval 11"/>
              <p:cNvSpPr>
                <a:spLocks noChangeArrowheads="1"/>
              </p:cNvSpPr>
              <p:nvPr/>
            </p:nvSpPr>
            <p:spPr bwMode="auto">
              <a:xfrm>
                <a:off x="2417" y="2413"/>
                <a:ext cx="1645" cy="1509"/>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3" name="Oval 12"/>
              <p:cNvSpPr>
                <a:spLocks noChangeArrowheads="1"/>
              </p:cNvSpPr>
              <p:nvPr/>
            </p:nvSpPr>
            <p:spPr bwMode="auto">
              <a:xfrm>
                <a:off x="2618" y="2612"/>
                <a:ext cx="1244" cy="111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44" name="Oval 13"/>
              <p:cNvSpPr>
                <a:spLocks noChangeArrowheads="1"/>
              </p:cNvSpPr>
              <p:nvPr/>
            </p:nvSpPr>
            <p:spPr bwMode="auto">
              <a:xfrm>
                <a:off x="2778" y="2771"/>
                <a:ext cx="923" cy="794"/>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nvGrpSpPr>
            <p:cNvPr id="1034" name="Group 14"/>
            <p:cNvGrpSpPr>
              <a:grpSpLocks/>
            </p:cNvGrpSpPr>
            <p:nvPr/>
          </p:nvGrpSpPr>
          <p:grpSpPr bwMode="auto">
            <a:xfrm>
              <a:off x="2832" y="96"/>
              <a:ext cx="2735" cy="2591"/>
              <a:chOff x="2832" y="96"/>
              <a:chExt cx="2735" cy="2591"/>
            </a:xfrm>
          </p:grpSpPr>
          <p:sp>
            <p:nvSpPr>
              <p:cNvPr id="1035" name="Oval 15"/>
              <p:cNvSpPr>
                <a:spLocks noChangeArrowheads="1"/>
              </p:cNvSpPr>
              <p:nvPr/>
            </p:nvSpPr>
            <p:spPr bwMode="auto">
              <a:xfrm>
                <a:off x="2832" y="96"/>
                <a:ext cx="2736" cy="2592"/>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6" name="Oval 16"/>
              <p:cNvSpPr>
                <a:spLocks noChangeArrowheads="1"/>
              </p:cNvSpPr>
              <p:nvPr/>
            </p:nvSpPr>
            <p:spPr bwMode="auto">
              <a:xfrm>
                <a:off x="3056" y="319"/>
                <a:ext cx="2287" cy="2145"/>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7" name="Oval 17"/>
              <p:cNvSpPr>
                <a:spLocks noChangeArrowheads="1"/>
              </p:cNvSpPr>
              <p:nvPr/>
            </p:nvSpPr>
            <p:spPr bwMode="auto">
              <a:xfrm>
                <a:off x="3280" y="543"/>
                <a:ext cx="1839" cy="1698"/>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8" name="Oval 18"/>
              <p:cNvSpPr>
                <a:spLocks noChangeArrowheads="1"/>
              </p:cNvSpPr>
              <p:nvPr/>
            </p:nvSpPr>
            <p:spPr bwMode="auto">
              <a:xfrm>
                <a:off x="3505" y="766"/>
                <a:ext cx="1390" cy="1251"/>
              </a:xfrm>
              <a:prstGeom prst="ellipse">
                <a:avLst/>
              </a:prstGeom>
              <a:noFill/>
              <a:ln w="936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sp>
            <p:nvSpPr>
              <p:cNvPr id="1039" name="Oval 19"/>
              <p:cNvSpPr>
                <a:spLocks noChangeArrowheads="1"/>
              </p:cNvSpPr>
              <p:nvPr/>
            </p:nvSpPr>
            <p:spPr bwMode="auto">
              <a:xfrm>
                <a:off x="3684" y="945"/>
                <a:ext cx="1031" cy="893"/>
              </a:xfrm>
              <a:prstGeom prst="ellipse">
                <a:avLst/>
              </a:prstGeom>
              <a:noFill/>
              <a:ln w="9360">
                <a:solidFill>
                  <a:srgbClr val="00339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buClr>
                    <a:srgbClr val="000000"/>
                  </a:buClr>
                  <a:buSzPct val="100000"/>
                  <a:buFont typeface="Times New Roman" charset="0"/>
                  <a:buNone/>
                </a:pPr>
                <a:endParaRPr lang="en-US">
                  <a:solidFill>
                    <a:srgbClr val="FFFFFF"/>
                  </a:solidFill>
                  <a:latin typeface="Times New Roman" charset="0"/>
                  <a:ea typeface="ＭＳ Ｐゴシック" charset="0"/>
                </a:endParaRPr>
              </a:p>
            </p:txBody>
          </p:sp>
        </p:grpSp>
      </p:grpSp>
      <p:sp>
        <p:nvSpPr>
          <p:cNvPr id="1027" name="Rectangle 2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2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46" name="Rectangle 22"/>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defRPr sz="1400" b="1" smtClean="0">
                <a:solidFill>
                  <a:srgbClr val="EAEAEA"/>
                </a:solidFill>
                <a:ea typeface="宋体" charset="0"/>
                <a:cs typeface="Lucida Sans Unicode" charset="0"/>
              </a:defRPr>
            </a:lvl1pPr>
          </a:lstStyle>
          <a:p>
            <a:pPr defTabSz="457200">
              <a:buClr>
                <a:srgbClr val="000000"/>
              </a:buClr>
              <a:buSzPct val="100000"/>
              <a:buFont typeface="Times New Roman" charset="0"/>
              <a:buNone/>
              <a:defRPr/>
            </a:pPr>
            <a:endParaRPr lang="en-US">
              <a:latin typeface="Times New Roman" charset="0"/>
            </a:endParaRPr>
          </a:p>
        </p:txBody>
      </p:sp>
      <p:sp>
        <p:nvSpPr>
          <p:cNvPr id="1047" name="Rectangle 23"/>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defRPr sz="1400" b="1" smtClean="0">
                <a:solidFill>
                  <a:srgbClr val="EAEAEA"/>
                </a:solidFill>
                <a:ea typeface="宋体" charset="0"/>
                <a:cs typeface="Lucida Sans Unicode" charset="0"/>
              </a:defRPr>
            </a:lvl1pPr>
          </a:lstStyle>
          <a:p>
            <a:pPr defTabSz="457200">
              <a:buClr>
                <a:srgbClr val="000000"/>
              </a:buClr>
              <a:buSzPct val="100000"/>
              <a:buFont typeface="Times New Roman" charset="0"/>
              <a:buNone/>
              <a:defRPr/>
            </a:pPr>
            <a:endParaRPr lang="en-US">
              <a:latin typeface="Times New Roman" charset="0"/>
            </a:endParaRPr>
          </a:p>
        </p:txBody>
      </p:sp>
      <p:sp>
        <p:nvSpPr>
          <p:cNvPr id="1048" name="Rectangle 2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defRPr sz="1400" b="1">
                <a:solidFill>
                  <a:srgbClr val="EAEAEA"/>
                </a:solidFill>
              </a:defRPr>
            </a:lvl1pPr>
          </a:lstStyle>
          <a:p>
            <a:pPr defTabSz="457200">
              <a:buClr>
                <a:srgbClr val="000000"/>
              </a:buClr>
              <a:buSzPct val="100000"/>
              <a:buFont typeface="Times New Roman" charset="0"/>
              <a:buNone/>
            </a:pPr>
            <a:fld id="{69E9552B-1F03-0444-A7B1-3E71875942A2}" type="slidenum">
              <a:rPr lang="en-US">
                <a:latin typeface="Times New Roman" charset="0"/>
                <a:ea typeface="ＭＳ Ｐゴシック" charset="0"/>
              </a:rPr>
              <a:pPr defTabSz="457200">
                <a:buClr>
                  <a:srgbClr val="000000"/>
                </a:buClr>
                <a:buSzPct val="100000"/>
                <a:buFont typeface="Times New Roman" charset="0"/>
                <a:buNone/>
              </a:pPr>
              <a:t>‹#›</a:t>
            </a:fld>
            <a:endParaRPr lang="en-US">
              <a:latin typeface="Times New Roman" charset="0"/>
              <a:ea typeface="ＭＳ Ｐゴシック" charset="0"/>
            </a:endParaRPr>
          </a:p>
        </p:txBody>
      </p:sp>
    </p:spTree>
    <p:extLst>
      <p:ext uri="{BB962C8B-B14F-4D97-AF65-F5344CB8AC3E}">
        <p14:creationId xmlns:p14="http://schemas.microsoft.com/office/powerpoint/2010/main" val="1440901577"/>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宋体" charset="0"/>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latin typeface="Times New Roman" pitchFamily="-107" charset="0"/>
          <a:ea typeface="ＭＳ Ｐゴシック" charset="0"/>
          <a:cs typeface="宋体" charset="0"/>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EAEAEA"/>
          </a:solidFill>
          <a:latin typeface="+mn-lt"/>
          <a:ea typeface="ＭＳ Ｐゴシック" charset="0"/>
          <a:cs typeface="宋体" charset="0"/>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EAEAEA"/>
          </a:solidFill>
          <a:latin typeface="+mn-lt"/>
          <a:ea typeface="宋体" pitchFamily="2" charset="-122"/>
          <a:cs typeface="宋体" charset="0"/>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EAEAEA"/>
          </a:solidFill>
          <a:latin typeface="+mn-lt"/>
          <a:ea typeface="宋体" pitchFamily="2" charset="-122"/>
          <a:cs typeface="宋体" charset="0"/>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EAEAEA"/>
          </a:solidFill>
          <a:latin typeface="+mn-lt"/>
          <a:ea typeface="宋体" pitchFamily="2" charset="-122"/>
          <a:cs typeface="宋体" charset="0"/>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EAEAEA"/>
          </a:solidFill>
          <a:latin typeface="+mn-lt"/>
          <a:ea typeface="宋体" pitchFamily="2" charset="-122"/>
          <a:cs typeface="宋体" charset="0"/>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EAEAE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573568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solidFill>
                  <a:srgbClr val="000000"/>
                </a:solidFill>
                <a:latin typeface="Times New Roman" charset="0"/>
                <a:ea typeface="ＭＳ Ｐゴシック" charset="0"/>
              </a:rPr>
              <a:pPr>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7136874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B8EAF501-EC29-904D-9FC2-9E1D11784FF5}"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438723661"/>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111823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668097635"/>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26957005"/>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54580030"/>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00CC0019-6A88-B74B-BA64-757D8614B7E0}" type="slidenum">
              <a:rPr lang="en-US">
                <a:latin typeface="Times New Roman" charset="0"/>
                <a:ea typeface="ＭＳ Ｐゴシック" charset="0"/>
                <a:cs typeface="ＭＳ Ｐゴシック" charset="0"/>
              </a:rPr>
              <a:pPr eaLnBrk="0" hangingPunct="0">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873968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zh-CN">
              <a:solidFill>
                <a:srgbClr val="000000"/>
              </a:solidFill>
              <a:latin typeface="Times New Roman" pitchFamily="18"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zh-CN">
              <a:solidFill>
                <a:srgbClr val="000000"/>
              </a:solidFill>
              <a:latin typeface="Times New Roman" pitchFamily="18"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767ED1C-7083-47BE-BDE4-C1758FB26A30}" type="slidenum">
              <a:rPr lang="en-US" altLang="zh-CN">
                <a:solidFill>
                  <a:srgbClr val="000000"/>
                </a:solidFill>
                <a:latin typeface="Times New Roman" pitchFamily="18" charset="0"/>
              </a:rPr>
              <a:pPr eaLnBrk="0" hangingPunct="0"/>
              <a:t>‹#›</a:t>
            </a:fld>
            <a:endParaRPr lang="en-US" altLang="zh-CN">
              <a:solidFill>
                <a:srgbClr val="000000"/>
              </a:solidFill>
              <a:latin typeface="Times New Roman" pitchFamily="18" charset="0"/>
            </a:endParaRPr>
          </a:p>
        </p:txBody>
      </p:sp>
    </p:spTree>
    <p:extLst>
      <p:ext uri="{BB962C8B-B14F-4D97-AF65-F5344CB8AC3E}">
        <p14:creationId xmlns:p14="http://schemas.microsoft.com/office/powerpoint/2010/main" val="142990806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2301387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pPr/>
              <a:t>2019/4/26</a:t>
            </a:fld>
            <a:endParaRPr lang="en-GB" alt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pPr/>
              <a:t>‹#›</a:t>
            </a:fld>
            <a:endParaRPr lang="en-GB" altLang="en-US"/>
          </a:p>
        </p:txBody>
      </p:sp>
    </p:spTree>
    <p:extLst>
      <p:ext uri="{BB962C8B-B14F-4D97-AF65-F5344CB8AC3E}">
        <p14:creationId xmlns:p14="http://schemas.microsoft.com/office/powerpoint/2010/main" val="954021405"/>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9C7E0900-7EC4-5E44-8B2A-030586DC3E7A}"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8770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434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95361981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6970030"/>
      </p:ext>
    </p:extLst>
  </p:cSld>
  <p:clrMap bg1="dk2" tx1="lt1" bg2="dk1" tx2="lt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255959208"/>
      </p:ext>
    </p:extLst>
  </p:cSld>
  <p:clrMap bg1="lt1" tx1="dk1" bg2="dk2"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566490"/>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647856403"/>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42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5476"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05477"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eaLnBrk="1" hangingPunct="1"/>
            <a:fld id="{19E01F60-2540-E34C-AFFC-EEDF521F5B0B}" type="slidenum">
              <a:rPr lang="en-GB" smtClean="0"/>
              <a:pPr eaLnBrk="1" hangingPunct="1"/>
              <a:t>‹#›</a:t>
            </a:fld>
            <a:endParaRPr lang="en-GB"/>
          </a:p>
        </p:txBody>
      </p:sp>
    </p:spTree>
    <p:extLst>
      <p:ext uri="{BB962C8B-B14F-4D97-AF65-F5344CB8AC3E}">
        <p14:creationId xmlns:p14="http://schemas.microsoft.com/office/powerpoint/2010/main" val="3232706304"/>
      </p:ext>
    </p:extLst>
  </p:cSld>
  <p:clrMap bg1="lt1" tx1="dk1" bg2="lt2" tx2="dk2" accent1="accent1" accent2="accent2" accent3="accent3" accent4="accent4" accent5="accent5" accent6="accent6" hlink="hlink" folHlink="folHlink"/>
  <p:sldLayoutIdLst>
    <p:sldLayoutId id="214748455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4/26/19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5750239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9109EDEC-CA48-D448-B6E9-167DA10834B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54950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0852980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28006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426.xml"/><Relationship Id="rId1" Type="http://schemas.openxmlformats.org/officeDocument/2006/relationships/themeOverride" Target="../theme/themeOverride17.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8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8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81.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2.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4.xm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8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15.gif"/><Relationship Id="rId2" Type="http://schemas.openxmlformats.org/officeDocument/2006/relationships/slideLayout" Target="../slideLayouts/slideLayout426.xml"/><Relationship Id="rId1" Type="http://schemas.openxmlformats.org/officeDocument/2006/relationships/themeOverride" Target="../theme/themeOverride1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8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26.xml"/><Relationship Id="rId1" Type="http://schemas.openxmlformats.org/officeDocument/2006/relationships/themeOverride" Target="../theme/themeOverride19.xml"/><Relationship Id="rId4" Type="http://schemas.openxmlformats.org/officeDocument/2006/relationships/image" Target="../media/image29.jpeg"/></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3.xml"/><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20.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26.xml"/><Relationship Id="rId1" Type="http://schemas.openxmlformats.org/officeDocument/2006/relationships/themeOverride" Target="../theme/themeOverride21.xml"/></Relationships>
</file>

<file path=ppt/slides/_rels/slide1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5.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4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26.xml"/><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29.xml"/><Relationship Id="rId4"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7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123.xml"/><Relationship Id="rId1" Type="http://schemas.openxmlformats.org/officeDocument/2006/relationships/themeOverride" Target="../theme/themeOverride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2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129.xml"/><Relationship Id="rId5" Type="http://schemas.openxmlformats.org/officeDocument/2006/relationships/image" Target="../media/image125.jpeg"/><Relationship Id="rId4" Type="http://schemas.openxmlformats.org/officeDocument/2006/relationships/image" Target="../media/image124.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7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418.xml"/><Relationship Id="rId4" Type="http://schemas.openxmlformats.org/officeDocument/2006/relationships/image" Target="../media/image127.png"/></Relationships>
</file>

<file path=ppt/slides/_rels/slide1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488.xml"/><Relationship Id="rId5" Type="http://schemas.openxmlformats.org/officeDocument/2006/relationships/image" Target="../media/image131.jpeg"/><Relationship Id="rId4"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2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6.xml"/><Relationship Id="rId1" Type="http://schemas.openxmlformats.org/officeDocument/2006/relationships/themeOverride" Target="../theme/themeOverride2.xml"/><Relationship Id="rId4" Type="http://schemas.openxmlformats.org/officeDocument/2006/relationships/image" Target="../media/image29.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45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5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0.xml"/><Relationship Id="rId1" Type="http://schemas.openxmlformats.org/officeDocument/2006/relationships/slideLayout" Target="../slideLayouts/slideLayout54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1.xml"/><Relationship Id="rId1" Type="http://schemas.openxmlformats.org/officeDocument/2006/relationships/slideLayout" Target="../slideLayouts/slideLayout13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13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59.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408.xml"/><Relationship Id="rId4" Type="http://schemas.openxmlformats.org/officeDocument/2006/relationships/image" Target="../media/image13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6.xml"/><Relationship Id="rId1" Type="http://schemas.openxmlformats.org/officeDocument/2006/relationships/slideLayout" Target="../slideLayouts/slideLayout336.xml"/><Relationship Id="rId4" Type="http://schemas.openxmlformats.org/officeDocument/2006/relationships/image" Target="../media/image1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6.xml"/><Relationship Id="rId1" Type="http://schemas.openxmlformats.org/officeDocument/2006/relationships/themeOverride" Target="../theme/themeOverride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7.xml"/><Relationship Id="rId1" Type="http://schemas.openxmlformats.org/officeDocument/2006/relationships/slideLayout" Target="../slideLayouts/slideLayout418.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8.xml"/><Relationship Id="rId1" Type="http://schemas.openxmlformats.org/officeDocument/2006/relationships/slideLayout" Target="../slideLayouts/slideLayout347.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347.xm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0.xml"/><Relationship Id="rId1" Type="http://schemas.openxmlformats.org/officeDocument/2006/relationships/slideLayout" Target="../slideLayouts/slideLayout347.xml"/><Relationship Id="rId4" Type="http://schemas.openxmlformats.org/officeDocument/2006/relationships/image" Target="../media/image14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1.xml"/><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6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65.xml"/><Relationship Id="rId4" Type="http://schemas.openxmlformats.org/officeDocument/2006/relationships/image" Target="../media/image148.jpeg"/></Relationships>
</file>

<file path=ppt/slides/_rels/slide1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75.xml"/></Relationships>
</file>

<file path=ppt/slides/_rels/slide1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9.xml"/><Relationship Id="rId4" Type="http://schemas.openxmlformats.org/officeDocument/2006/relationships/image" Target="../media/image150.png"/></Relationships>
</file>

<file path=ppt/slides/_rels/slide1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7.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37.xml"/><Relationship Id="rId1" Type="http://schemas.openxmlformats.org/officeDocument/2006/relationships/vmlDrawing" Target="../drawings/vmlDrawing1.vml"/><Relationship Id="rId5" Type="http://schemas.openxmlformats.org/officeDocument/2006/relationships/image" Target="../media/image152.emf"/><Relationship Id="rId4" Type="http://schemas.openxmlformats.org/officeDocument/2006/relationships/oleObject" Target="../embeddings/oleObject1.bin"/></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1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6.xml"/><Relationship Id="rId1" Type="http://schemas.openxmlformats.org/officeDocument/2006/relationships/slideLayout" Target="../slideLayouts/slideLayout13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13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8.xml"/><Relationship Id="rId1" Type="http://schemas.openxmlformats.org/officeDocument/2006/relationships/slideLayout" Target="../slideLayouts/slideLayout2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275.xml"/></Relationships>
</file>

<file path=ppt/slides/_rels/slide16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0.xml"/><Relationship Id="rId1" Type="http://schemas.openxmlformats.org/officeDocument/2006/relationships/slideLayout" Target="../slideLayouts/slideLayout28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1.xml"/></Relationships>
</file>

<file path=ppt/slides/_rels/slide1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153.xml"/><Relationship Id="rId1" Type="http://schemas.openxmlformats.org/officeDocument/2006/relationships/slideLayout" Target="../slideLayouts/slideLayout314.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4.xml"/><Relationship Id="rId1" Type="http://schemas.openxmlformats.org/officeDocument/2006/relationships/slideLayout" Target="../slideLayouts/slideLayout330.xml"/><Relationship Id="rId5" Type="http://schemas.openxmlformats.org/officeDocument/2006/relationships/image" Target="../media/image167.jpeg"/><Relationship Id="rId4" Type="http://schemas.openxmlformats.org/officeDocument/2006/relationships/image" Target="../media/image16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5.xml"/><Relationship Id="rId1" Type="http://schemas.openxmlformats.org/officeDocument/2006/relationships/slideLayout" Target="../slideLayouts/slideLayout330.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6.xml"/><Relationship Id="rId1" Type="http://schemas.openxmlformats.org/officeDocument/2006/relationships/slideLayout" Target="../slideLayouts/slideLayout3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7.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8.xml"/><Relationship Id="rId1" Type="http://schemas.openxmlformats.org/officeDocument/2006/relationships/slideLayout" Target="../slideLayouts/slideLayout13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9.xml"/><Relationship Id="rId1" Type="http://schemas.openxmlformats.org/officeDocument/2006/relationships/slideLayout" Target="../slideLayouts/slideLayout13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2.xml"/></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61.xml"/><Relationship Id="rId1" Type="http://schemas.openxmlformats.org/officeDocument/2006/relationships/slideLayout" Target="../slideLayouts/slideLayout134.xml"/><Relationship Id="rId4" Type="http://schemas.openxmlformats.org/officeDocument/2006/relationships/image" Target="../media/image173.jpeg"/></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2.xml"/><Relationship Id="rId1" Type="http://schemas.openxmlformats.org/officeDocument/2006/relationships/slideLayout" Target="../slideLayouts/slideLayout35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6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358.xml"/><Relationship Id="rId1" Type="http://schemas.openxmlformats.org/officeDocument/2006/relationships/vmlDrawing" Target="../drawings/vmlDrawing2.vml"/><Relationship Id="rId5" Type="http://schemas.openxmlformats.org/officeDocument/2006/relationships/image" Target="../media/image174.png"/><Relationship Id="rId4" Type="http://schemas.openxmlformats.org/officeDocument/2006/relationships/oleObject" Target="../embeddings/oleObject2.bin"/></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58.xml"/></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6.xml"/><Relationship Id="rId1" Type="http://schemas.openxmlformats.org/officeDocument/2006/relationships/slideLayout" Target="../slideLayouts/slideLayout358.xml"/></Relationships>
</file>

<file path=ppt/slides/_rels/slide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7.xml"/><Relationship Id="rId1" Type="http://schemas.openxmlformats.org/officeDocument/2006/relationships/slideLayout" Target="../slideLayouts/slideLayout358.xml"/></Relationships>
</file>

<file path=ppt/slides/_rels/slide1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8.xml"/><Relationship Id="rId1" Type="http://schemas.openxmlformats.org/officeDocument/2006/relationships/slideLayout" Target="../slideLayouts/slideLayout358.xml"/><Relationship Id="rId4" Type="http://schemas.openxmlformats.org/officeDocument/2006/relationships/image" Target="../media/image5.png"/></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9.xml"/><Relationship Id="rId1" Type="http://schemas.openxmlformats.org/officeDocument/2006/relationships/slideLayout" Target="../slideLayouts/slideLayout358.xml"/></Relationships>
</file>

<file path=ppt/slides/_rels/slide18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0.xml"/><Relationship Id="rId1" Type="http://schemas.openxmlformats.org/officeDocument/2006/relationships/slideLayout" Target="../slideLayouts/slideLayout374.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1.xml"/><Relationship Id="rId1" Type="http://schemas.openxmlformats.org/officeDocument/2006/relationships/slideLayout" Target="../slideLayouts/slideLayout380.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2.xml"/><Relationship Id="rId1" Type="http://schemas.openxmlformats.org/officeDocument/2006/relationships/slideLayout" Target="../slideLayouts/slideLayout35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3.xml"/><Relationship Id="rId1" Type="http://schemas.openxmlformats.org/officeDocument/2006/relationships/slideLayout" Target="../slideLayouts/slideLayout418.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4.xml"/><Relationship Id="rId1" Type="http://schemas.openxmlformats.org/officeDocument/2006/relationships/slideLayout" Target="../slideLayouts/slideLayout358.xml"/></Relationships>
</file>

<file path=ppt/slides/_rels/slide19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5.xml"/><Relationship Id="rId1" Type="http://schemas.openxmlformats.org/officeDocument/2006/relationships/slideLayout" Target="../slideLayouts/slideLayout358.xml"/></Relationships>
</file>

<file path=ppt/slides/_rels/slide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358.xml"/></Relationships>
</file>

<file path=ppt/slides/_rels/slide19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7.xml"/><Relationship Id="rId1" Type="http://schemas.openxmlformats.org/officeDocument/2006/relationships/slideLayout" Target="../slideLayouts/slideLayout358.xml"/></Relationships>
</file>

<file path=ppt/slides/_rels/slide1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8.xml"/><Relationship Id="rId1" Type="http://schemas.openxmlformats.org/officeDocument/2006/relationships/slideLayout" Target="../slideLayouts/slideLayout358.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432.xml"/><Relationship Id="rId1" Type="http://schemas.openxmlformats.org/officeDocument/2006/relationships/themeOverride" Target="../theme/themeOverride2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26.xml"/></Relationships>
</file>

<file path=ppt/slides/_rels/slide19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2.xml"/><Relationship Id="rId1" Type="http://schemas.openxmlformats.org/officeDocument/2006/relationships/slideLayout" Target="../slideLayouts/slideLayout4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426.xml"/><Relationship Id="rId1" Type="http://schemas.openxmlformats.org/officeDocument/2006/relationships/themeOverride" Target="../theme/themeOverride24.xml"/><Relationship Id="rId4" Type="http://schemas.openxmlformats.org/officeDocument/2006/relationships/image" Target="../media/image29.jpeg"/></Relationships>
</file>

<file path=ppt/slides/_rels/slide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4.xml"/><Relationship Id="rId1" Type="http://schemas.openxmlformats.org/officeDocument/2006/relationships/slideLayout" Target="../slideLayouts/slideLayout58.xml"/><Relationship Id="rId4" Type="http://schemas.openxmlformats.org/officeDocument/2006/relationships/image" Target="../media/image34.jpeg"/></Relationships>
</file>

<file path=ppt/slides/_rels/slide2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5.xml"/><Relationship Id="rId1" Type="http://schemas.openxmlformats.org/officeDocument/2006/relationships/slideLayout" Target="../slideLayouts/slideLayout5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426.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7.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2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2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26.xml"/></Relationships>
</file>

<file path=ppt/slides/_rels/slide20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26.xml"/></Relationships>
</file>

<file path=ppt/slides/_rels/slide21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2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26.xml"/></Relationships>
</file>

<file path=ppt/slides/_rels/slide21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50.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26.xml"/></Relationships>
</file>

<file path=ppt/slides/_rels/slide2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5.xml"/><Relationship Id="rId1" Type="http://schemas.openxmlformats.org/officeDocument/2006/relationships/slideLayout" Target="../slideLayouts/slideLayout426.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426.xml"/><Relationship Id="rId1" Type="http://schemas.openxmlformats.org/officeDocument/2006/relationships/themeOverride" Target="../theme/themeOverride26.xml"/><Relationship Id="rId4" Type="http://schemas.openxmlformats.org/officeDocument/2006/relationships/image" Target="../media/image29.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426.xml"/><Relationship Id="rId1" Type="http://schemas.openxmlformats.org/officeDocument/2006/relationships/themeOverride" Target="../theme/themeOverride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8.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9.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2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0.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22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1.xml"/><Relationship Id="rId1" Type="http://schemas.openxmlformats.org/officeDocument/2006/relationships/slideLayout" Target="../slideLayouts/slideLayout426.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2.xml"/><Relationship Id="rId1" Type="http://schemas.openxmlformats.org/officeDocument/2006/relationships/slideLayout" Target="../slideLayouts/slideLayout426.xml"/><Relationship Id="rId4" Type="http://schemas.openxmlformats.org/officeDocument/2006/relationships/image" Target="../media/image185.png"/></Relationships>
</file>

<file path=ppt/slides/_rels/slide22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3.xml"/><Relationship Id="rId1" Type="http://schemas.openxmlformats.org/officeDocument/2006/relationships/slideLayout" Target="../slideLayouts/slideLayout42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32.xml"/></Relationships>
</file>

<file path=ppt/slides/_rels/slide2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5.xml"/><Relationship Id="rId1" Type="http://schemas.openxmlformats.org/officeDocument/2006/relationships/slideLayout" Target="../slideLayouts/slideLayout5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6.xml"/><Relationship Id="rId1" Type="http://schemas.openxmlformats.org/officeDocument/2006/relationships/slideLayout" Target="../slideLayouts/slideLayout42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7.xml"/><Relationship Id="rId1" Type="http://schemas.openxmlformats.org/officeDocument/2006/relationships/slideLayout" Target="../slideLayouts/slideLayout560.xml"/><Relationship Id="rId4" Type="http://schemas.openxmlformats.org/officeDocument/2006/relationships/image" Target="../media/image18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8.xml"/><Relationship Id="rId1" Type="http://schemas.openxmlformats.org/officeDocument/2006/relationships/slideLayout" Target="../slideLayouts/slideLayout42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9.xml"/><Relationship Id="rId1" Type="http://schemas.openxmlformats.org/officeDocument/2006/relationships/slideLayout" Target="../slideLayouts/slideLayout203.xml"/></Relationships>
</file>

<file path=ppt/slides/_rels/slide2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0.xml"/><Relationship Id="rId1" Type="http://schemas.openxmlformats.org/officeDocument/2006/relationships/slideLayout" Target="../slideLayouts/slideLayout208.xml"/></Relationships>
</file>

<file path=ppt/slides/_rels/slide2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1.xml"/><Relationship Id="rId1" Type="http://schemas.openxmlformats.org/officeDocument/2006/relationships/slideLayout" Target="../slideLayouts/slideLayout203.xml"/></Relationships>
</file>

<file path=ppt/slides/_rels/slide2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2.xml"/><Relationship Id="rId1" Type="http://schemas.openxmlformats.org/officeDocument/2006/relationships/slideLayout" Target="../slideLayouts/slideLayout209.xml"/></Relationships>
</file>

<file path=ppt/slides/_rels/slide2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3.xml"/><Relationship Id="rId1" Type="http://schemas.openxmlformats.org/officeDocument/2006/relationships/slideLayout" Target="../slideLayouts/slideLayout208.xml"/></Relationships>
</file>

<file path=ppt/slides/_rels/slide23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4.xml"/><Relationship Id="rId1" Type="http://schemas.openxmlformats.org/officeDocument/2006/relationships/slideLayout" Target="../slideLayouts/slideLayout208.xml"/></Relationships>
</file>

<file path=ppt/slides/_rels/slide23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5.xml"/><Relationship Id="rId1" Type="http://schemas.openxmlformats.org/officeDocument/2006/relationships/slideLayout" Target="../slideLayouts/slideLayout216.xml"/></Relationships>
</file>

<file path=ppt/slides/_rels/slide23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6.xml"/><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5.xml"/><Relationship Id="rId1" Type="http://schemas.openxmlformats.org/officeDocument/2006/relationships/themeOverride" Target="../theme/themeOverride4.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7.xml"/><Relationship Id="rId1" Type="http://schemas.openxmlformats.org/officeDocument/2006/relationships/slideLayout" Target="../slideLayouts/slideLayout208.xml"/></Relationships>
</file>

<file path=ppt/slides/_rels/slide2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8.xml"/><Relationship Id="rId1" Type="http://schemas.openxmlformats.org/officeDocument/2006/relationships/slideLayout" Target="../slideLayouts/slideLayout208.xml"/></Relationships>
</file>

<file path=ppt/slides/_rels/slide24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9.xml"/><Relationship Id="rId1" Type="http://schemas.openxmlformats.org/officeDocument/2006/relationships/slideLayout" Target="../slideLayouts/slideLayout208.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0.xml"/><Relationship Id="rId1" Type="http://schemas.openxmlformats.org/officeDocument/2006/relationships/slideLayout" Target="../slideLayouts/slideLayout216.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21.xml"/><Relationship Id="rId1" Type="http://schemas.openxmlformats.org/officeDocument/2006/relationships/slideLayout" Target="../slideLayouts/slideLayout216.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2.xml"/><Relationship Id="rId1" Type="http://schemas.openxmlformats.org/officeDocument/2006/relationships/slideLayout" Target="../slideLayouts/slideLayout208.xml"/></Relationships>
</file>

<file path=ppt/slides/_rels/slide2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23.xml"/><Relationship Id="rId1" Type="http://schemas.openxmlformats.org/officeDocument/2006/relationships/slideLayout" Target="../slideLayouts/slideLayout2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24.xml"/><Relationship Id="rId1" Type="http://schemas.openxmlformats.org/officeDocument/2006/relationships/slideLayout" Target="../slideLayouts/slideLayout216.xml"/></Relationships>
</file>

<file path=ppt/slides/_rels/slide24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25.xml"/><Relationship Id="rId1" Type="http://schemas.openxmlformats.org/officeDocument/2006/relationships/slideLayout" Target="../slideLayouts/slideLayout208.xml"/></Relationships>
</file>

<file path=ppt/slides/_rels/slide24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26.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7.xml"/><Relationship Id="rId1" Type="http://schemas.openxmlformats.org/officeDocument/2006/relationships/slideLayout" Target="../slideLayouts/slideLayout208.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8.xml"/><Relationship Id="rId1" Type="http://schemas.openxmlformats.org/officeDocument/2006/relationships/slideLayout" Target="../slideLayouts/slideLayout227.xml"/></Relationships>
</file>

<file path=ppt/slides/_rels/slide25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29.xml"/><Relationship Id="rId1" Type="http://schemas.openxmlformats.org/officeDocument/2006/relationships/slideLayout" Target="../slideLayouts/slideLayout242.xml"/><Relationship Id="rId4" Type="http://schemas.openxmlformats.org/officeDocument/2006/relationships/image" Target="../media/image189.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5.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5.xml"/><Relationship Id="rId1" Type="http://schemas.openxmlformats.org/officeDocument/2006/relationships/themeOverride" Target="../theme/themeOverr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5.xml"/><Relationship Id="rId1" Type="http://schemas.openxmlformats.org/officeDocument/2006/relationships/themeOverride" Target="../theme/themeOverride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5.xml"/><Relationship Id="rId1" Type="http://schemas.openxmlformats.org/officeDocument/2006/relationships/themeOverride" Target="../theme/themeOverride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5.xml"/><Relationship Id="rId1" Type="http://schemas.openxmlformats.org/officeDocument/2006/relationships/themeOverride" Target="../theme/themeOverr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42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26.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3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9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26.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26.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426.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426.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426.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42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42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26.xml"/><Relationship Id="rId1" Type="http://schemas.openxmlformats.org/officeDocument/2006/relationships/themeOverride" Target="../theme/themeOverride10.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6.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5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51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9.xml"/><Relationship Id="rId1" Type="http://schemas.openxmlformats.org/officeDocument/2006/relationships/slideLayout" Target="../slideLayouts/slideLayout510.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1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5.xml"/><Relationship Id="rId1" Type="http://schemas.openxmlformats.org/officeDocument/2006/relationships/themeOverride" Target="../theme/themeOverride12.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504.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504.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505.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51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510.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515.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515.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51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515.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51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51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466.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5.xml"/><Relationship Id="rId1" Type="http://schemas.openxmlformats.org/officeDocument/2006/relationships/themeOverride" Target="../theme/themeOverride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26.xml"/><Relationship Id="rId1" Type="http://schemas.openxmlformats.org/officeDocument/2006/relationships/themeOverride" Target="../theme/themeOverride14.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26.xml"/><Relationship Id="rId1" Type="http://schemas.openxmlformats.org/officeDocument/2006/relationships/themeOverride" Target="../theme/themeOverride15.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26.xml"/><Relationship Id="rId1" Type="http://schemas.openxmlformats.org/officeDocument/2006/relationships/themeOverride" Target="../theme/themeOverride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3.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426.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26.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426.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2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426.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426.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426.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426.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426.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9.xml"/><Relationship Id="rId1" Type="http://schemas.openxmlformats.org/officeDocument/2006/relationships/slideLayout" Target="../slideLayouts/slideLayout426.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4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81.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zh-CN" altLang="en-US" sz="8800" dirty="0">
                <a:effectLst>
                  <a:glow rad="101600">
                    <a:schemeClr val="bg2">
                      <a:alpha val="75000"/>
                    </a:schemeClr>
                  </a:glow>
                  <a:outerShdw blurRad="38100" dist="38100" dir="2700000" algn="tl">
                    <a:srgbClr val="000000"/>
                  </a:outerShdw>
                </a:effectLst>
                <a:latin typeface="Arial" charset="0"/>
                <a:ea typeface="ＭＳ Ｐゴシック" charset="0"/>
              </a:rPr>
              <a:t>帖撒罗尼迦后书</a:t>
            </a:r>
            <a:endParaRPr lang="en-US" sz="88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AEAEA"/>
                </a:solidFill>
                <a:effectLst>
                  <a:glow rad="101600">
                    <a:srgbClr val="000000">
                      <a:alpha val="75000"/>
                    </a:srgbClr>
                  </a:glow>
                </a:effectLst>
                <a:latin typeface="Arial" charset="0"/>
                <a:cs typeface="Arial" charset="0"/>
              </a:rPr>
              <a:t>216</a:t>
            </a:r>
            <a:endParaRPr lang="en-US" dirty="0">
              <a:solidFill>
                <a:srgbClr val="EAEAEA"/>
              </a:solidFill>
              <a:effectLst>
                <a:glow rad="101600">
                  <a:srgbClr val="000000">
                    <a:alpha val="75000"/>
                  </a:srgbClr>
                </a:glow>
              </a:effectLst>
              <a:latin typeface="Arial" charset="0"/>
              <a:cs typeface="Arial" charset="0"/>
            </a:endParaRPr>
          </a:p>
        </p:txBody>
      </p:sp>
      <p:sp>
        <p:nvSpPr>
          <p:cNvPr id="6" name="Text Box 5"/>
          <p:cNvSpPr txBox="1">
            <a:spLocks noChangeArrowheads="1"/>
          </p:cNvSpPr>
          <p:nvPr/>
        </p:nvSpPr>
        <p:spPr bwMode="auto">
          <a:xfrm>
            <a:off x="0" y="6491288"/>
            <a:ext cx="9144000"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kern="0" dirty="0">
                <a:solidFill>
                  <a:srgbClr val="FFFFFF"/>
                </a:solidFill>
                <a:latin typeface="Arial" charset="0"/>
                <a:cs typeface="Arial" charset="0"/>
              </a:rPr>
              <a:t>Dr. Rick Griffith • </a:t>
            </a:r>
            <a:r>
              <a:rPr lang="zh-CN" altLang="en-US" sz="1600" b="1" kern="0" dirty="0">
                <a:solidFill>
                  <a:srgbClr val="FFFFFF"/>
                </a:solidFill>
                <a:latin typeface="Arial" charset="0"/>
                <a:cs typeface="Arial" charset="0"/>
              </a:rPr>
              <a:t>新加坡神学院</a:t>
            </a:r>
            <a:r>
              <a:rPr lang="en-US" sz="1600" b="1" kern="0" dirty="0">
                <a:solidFill>
                  <a:srgbClr val="FFFFFF"/>
                </a:solidFill>
                <a:latin typeface="Arial" charset="0"/>
                <a:cs typeface="Arial" charset="0"/>
              </a:rPr>
              <a:t>• BibleStudyDownloads.org</a:t>
            </a:r>
          </a:p>
        </p:txBody>
      </p:sp>
    </p:spTree>
    <p:extLst>
      <p:ext uri="{BB962C8B-B14F-4D97-AF65-F5344CB8AC3E}">
        <p14:creationId xmlns:p14="http://schemas.microsoft.com/office/powerpoint/2010/main" val="1634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512083530"/>
              </p:ext>
            </p:extLst>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09389">
                  <a:extLst>
                    <a:ext uri="{9D8B030D-6E8A-4147-A177-3AD203B41FA5}">
                      <a16:colId xmlns:a16="http://schemas.microsoft.com/office/drawing/2014/main" val="20004"/>
                    </a:ext>
                  </a:extLst>
                </a:gridCol>
                <a:gridCol w="1125415">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帖撒罗尼迦后书</a:t>
                      </a:r>
                      <a:r>
                        <a:rPr kumimoji="1"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受难的更正</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逼迫中仍坚信</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关於主的日子</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训导慵懒的门徒</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第一章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第二章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第三章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情感</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神学观</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实际行为</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逼迫中的鼓励</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解释那一天</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身上得荣耀</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煽胆的信徒</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扰乱的信徒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不守规矩的信徒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更改观念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更改神学观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更改态度</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问安</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奖赏</a:t>
                      </a:r>
                      <a:endParaRPr kumimoji="0" lang="en-US" altLang="zh-CN" sz="1600" b="1" i="0" u="none" strike="noStrike" cap="none" normalizeH="0" baseline="0" dirty="0">
                        <a:ln>
                          <a:noFill/>
                        </a:ln>
                        <a:solidFill>
                          <a:srgbClr val="00009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与审判</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受难前</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的教导</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敌基督</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的条件</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站稳：坚守</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祷告</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神的管教</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祝福</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格林多</a:t>
                      </a: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后夏  公元 </a:t>
                      </a:r>
                      <a:r>
                        <a:rPr kumimoji="0" lang="en-US" altLang="zh-CN" sz="1800" b="1" i="0" u="none" strike="noStrike" cap="none" normalizeH="0" baseline="0" dirty="0">
                          <a:ln>
                            <a:noFill/>
                          </a:ln>
                          <a:solidFill>
                            <a:srgbClr val="000090"/>
                          </a:solidFill>
                          <a:effectLst/>
                          <a:latin typeface="Arial" charset="0"/>
                          <a:ea typeface="ＭＳ Ｐゴシック" charset="0"/>
                          <a:cs typeface="Arial" charset="0"/>
                        </a:rPr>
                        <a:t>51</a:t>
                      </a: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年</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211</a:t>
            </a:r>
          </a:p>
        </p:txBody>
      </p:sp>
    </p:spTree>
    <p:extLst>
      <p:ext uri="{BB962C8B-B14F-4D97-AF65-F5344CB8AC3E}">
        <p14:creationId xmlns:p14="http://schemas.microsoft.com/office/powerpoint/2010/main" val="2174427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a:extLst/>
        </p:spPr>
        <p:txBody>
          <a:bodyPr anchor="t"/>
          <a:lstStyle/>
          <a:p>
            <a:pPr>
              <a:defRPr/>
            </a:pP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A candle loses nothing by lighting another candle.</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Keller</a:t>
            </a:r>
          </a:p>
        </p:txBody>
      </p:sp>
    </p:spTree>
    <p:extLst>
      <p:ext uri="{BB962C8B-B14F-4D97-AF65-F5344CB8AC3E}">
        <p14:creationId xmlns:p14="http://schemas.microsoft.com/office/powerpoint/2010/main" val="56767707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a:extLst/>
        </p:spPr>
        <p:txBody>
          <a:bodyPr/>
          <a:lstStyle/>
          <a:p>
            <a:pPr>
              <a:defRPr/>
            </a:pPr>
            <a:r>
              <a:rPr lang="en-US" sz="8000" b="1" dirty="0">
                <a:solidFill>
                  <a:srgbClr val="800000"/>
                </a:solidFill>
                <a:effectLst>
                  <a:glow rad="127000">
                    <a:schemeClr val="bg1"/>
                  </a:glow>
                </a:effectLst>
                <a:latin typeface="Arial" charset="0"/>
                <a:ea typeface="ＭＳ Ｐゴシック" charset="0"/>
                <a:cs typeface="ＭＳ Ｐゴシック" charset="0"/>
              </a:rPr>
              <a:t>Thank </a:t>
            </a:r>
            <a:r>
              <a:rPr lang="en-US" sz="5400" b="1" dirty="0">
                <a:solidFill>
                  <a:schemeClr val="tx2"/>
                </a:solidFill>
                <a:effectLst>
                  <a:glow rad="127000">
                    <a:schemeClr val="bg1"/>
                  </a:glow>
                </a:effectLst>
                <a:latin typeface="Arial" charset="0"/>
                <a:ea typeface="ＭＳ Ｐゴシック" charset="0"/>
                <a:cs typeface="ＭＳ Ｐゴシック" charset="0"/>
              </a:rPr>
              <a:t>God for others</a:t>
            </a:r>
            <a:r>
              <a:rPr lang="mr-IN" sz="5400" b="1" dirty="0">
                <a:solidFill>
                  <a:schemeClr val="tx2"/>
                </a:solidFill>
                <a:effectLst>
                  <a:glow rad="127000">
                    <a:schemeClr val="bg1"/>
                  </a:glow>
                </a:effectLst>
                <a:latin typeface="Arial" charset="0"/>
                <a:ea typeface="ＭＳ Ｐゴシック" charset="0"/>
                <a:cs typeface="ＭＳ Ｐゴシック" charset="0"/>
              </a:rPr>
              <a:t>'</a:t>
            </a:r>
            <a:r>
              <a:rPr lang="en-US" sz="5400" b="1" dirty="0">
                <a:solidFill>
                  <a:schemeClr val="tx2"/>
                </a:solidFill>
                <a:effectLst>
                  <a:glow rad="127000">
                    <a:schemeClr val="bg1"/>
                  </a:glow>
                </a:effectLst>
                <a:latin typeface="Arial" charset="0"/>
                <a:ea typeface="ＭＳ Ｐゴシック" charset="0"/>
                <a:cs typeface="ＭＳ Ｐゴシック" charset="0"/>
              </a:rPr>
              <a:t> growth (1:3). </a:t>
            </a:r>
          </a:p>
        </p:txBody>
      </p:sp>
    </p:spTree>
    <p:extLst>
      <p:ext uri="{BB962C8B-B14F-4D97-AF65-F5344CB8AC3E}">
        <p14:creationId xmlns:p14="http://schemas.microsoft.com/office/powerpoint/2010/main" val="3630041656"/>
      </p:ext>
    </p:extLst>
  </p:cSld>
  <p:clrMapOvr>
    <a:overrideClrMapping bg1="lt1" tx1="dk1" bg2="lt2" tx2="dk2" accent1="accent1" accent2="accent2" accent3="accent3" accent4="accent4" accent5="accent5" accent6="accent6" hlink="hlink" folHlink="folHlink"/>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brothers and sisters, we can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but thank God for you, because your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is flourishing and your </a:t>
            </a:r>
            <a:r>
              <a:rPr lang="en-US" sz="3600" b="1" dirty="0">
                <a:solidFill>
                  <a:srgbClr val="FFFF00"/>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for one another is growing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Thessalonians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6906076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 affirmed them that their love for one another kept increasing—so we see Paul affirming their affirmation! </a:t>
            </a:r>
          </a:p>
        </p:txBody>
      </p:sp>
    </p:spTree>
    <p:extLst>
      <p:ext uri="{BB962C8B-B14F-4D97-AF65-F5344CB8AC3E}">
        <p14:creationId xmlns:p14="http://schemas.microsoft.com/office/powerpoint/2010/main" val="366903410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kind of glasses do you wear?</a:t>
            </a:r>
          </a:p>
        </p:txBody>
      </p:sp>
    </p:spTree>
    <p:extLst>
      <p:ext uri="{BB962C8B-B14F-4D97-AF65-F5344CB8AC3E}">
        <p14:creationId xmlns:p14="http://schemas.microsoft.com/office/powerpoint/2010/main" val="170276151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a:ex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Mercy Glasses</a:t>
            </a:r>
          </a:p>
        </p:txBody>
      </p:sp>
    </p:spTree>
    <p:extLst>
      <p:ext uri="{BB962C8B-B14F-4D97-AF65-F5344CB8AC3E}">
        <p14:creationId xmlns:p14="http://schemas.microsoft.com/office/powerpoint/2010/main" val="37004168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a:ex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Prayer Affirms</a:t>
            </a:r>
          </a:p>
        </p:txBody>
      </p:sp>
    </p:spTree>
    <p:extLst>
      <p:ext uri="{BB962C8B-B14F-4D97-AF65-F5344CB8AC3E}">
        <p14:creationId xmlns:p14="http://schemas.microsoft.com/office/powerpoint/2010/main" val="407995396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a:extLst/>
        </p:spPr>
        <p:txBody>
          <a:bodyPr anchor="t"/>
          <a:lstStyle/>
          <a:p>
            <a:pPr marL="14288" indent="-14288">
              <a:defRPr/>
            </a:pPr>
            <a:r>
              <a:rPr lang="en-US" sz="5400" b="1" dirty="0">
                <a:effectLst>
                  <a:glow rad="127000">
                    <a:schemeClr val="tx1"/>
                  </a:glow>
                </a:effectLst>
                <a:latin typeface="Arial" charset="0"/>
                <a:ea typeface="ＭＳ Ｐゴシック" charset="0"/>
                <a:cs typeface="ＭＳ Ｐゴシック" charset="0"/>
              </a:rPr>
              <a:t>Publicly </a:t>
            </a:r>
            <a:r>
              <a:rPr lang="en-US" sz="8000" b="1" dirty="0">
                <a:solidFill>
                  <a:srgbClr val="FFFF00"/>
                </a:solidFill>
                <a:effectLst>
                  <a:glow rad="127000">
                    <a:schemeClr val="tx1"/>
                  </a:glow>
                </a:effectLst>
                <a:latin typeface="Arial" charset="0"/>
                <a:ea typeface="ＭＳ Ｐゴシック" charset="0"/>
                <a:cs typeface="ＭＳ Ｐゴシック" charset="0"/>
              </a:rPr>
              <a:t>brag</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about others</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spiritual growth (1:4).</a:t>
            </a: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91013814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528" y="10292"/>
            <a:ext cx="5477837" cy="3799427"/>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a:extLst/>
        </p:spPr>
        <p:txBody>
          <a:bodyPr/>
          <a:lstStyle/>
          <a:p>
            <a:pPr>
              <a:defRPr/>
            </a:pP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We proudly tell God</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other churches about your endurance and faithfulness in all the persecutions and hardships you are suffering.</a:t>
            </a:r>
            <a:r>
              <a:rPr lang="mr-IN"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1:4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4585095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People often become what you tell them they will become.</a:t>
            </a:r>
          </a:p>
        </p:txBody>
      </p:sp>
    </p:spTree>
    <p:extLst>
      <p:ext uri="{BB962C8B-B14F-4D97-AF65-F5344CB8AC3E}">
        <p14:creationId xmlns:p14="http://schemas.microsoft.com/office/powerpoint/2010/main" val="5143087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p>
            <a:endParaRPr lang="en-US">
              <a:solidFill>
                <a:srgbClr val="003366"/>
              </a:solidFill>
              <a:latin typeface="Times New Roman" charset="0"/>
              <a:ea typeface="ＭＳ Ｐゴシック" charset="0"/>
              <a:cs typeface="ＭＳ Ｐゴシック"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3366"/>
              </a:solidFill>
              <a:latin typeface="Times New Roman" charset="0"/>
              <a:ea typeface="ＭＳ Ｐゴシック" charset="0"/>
              <a:cs typeface="ＭＳ Ｐゴシック" charset="0"/>
            </a:endParaRPr>
          </a:p>
        </p:txBody>
      </p:sp>
      <p:pic>
        <p:nvPicPr>
          <p:cNvPr id="12493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p:cNvSpPr txBox="1">
            <a:spLocks noChangeArrowheads="1"/>
          </p:cNvSpPr>
          <p:nvPr/>
        </p:nvSpPr>
        <p:spPr bwMode="auto">
          <a:xfrm>
            <a:off x="395858" y="836613"/>
            <a:ext cx="396011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eaLnBrk="1" hangingPunct="1"/>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p:txBody>
      </p:sp>
      <p:sp>
        <p:nvSpPr>
          <p:cNvPr id="2" name="Title 1"/>
          <p:cNvSpPr>
            <a:spLocks noGrp="1"/>
          </p:cNvSpPr>
          <p:nvPr>
            <p:ph type="title" idx="4294967295"/>
          </p:nvPr>
        </p:nvSpPr>
        <p:spPr>
          <a:xfrm>
            <a:off x="0" y="3573463"/>
            <a:ext cx="4300538" cy="1871662"/>
          </a:xfrm>
          <a:solidFill>
            <a:schemeClr val="bg1"/>
          </a:solidFill>
        </p:spPr>
        <p:txBody>
          <a:bodyPr anchor="ctr"/>
          <a:lstStyle/>
          <a:p>
            <a:pPr marL="176213" eaLnBrk="1" hangingPunct="1">
              <a:defRPr/>
            </a:pPr>
            <a:r>
              <a:rPr lang="en-US" kern="1200" dirty="0">
                <a:solidFill>
                  <a:srgbClr val="070000"/>
                </a:solidFill>
                <a:latin typeface="Arial"/>
                <a:ea typeface="ＭＳ Ｐゴシック"/>
                <a:cs typeface="Arial"/>
              </a:rPr>
              <a:t>SECOND THESSALONIANS</a:t>
            </a:r>
            <a:endParaRPr lang="en-US" sz="6600" dirty="0">
              <a:solidFill>
                <a:srgbClr val="070000"/>
              </a:solidFill>
            </a:endParaRPr>
          </a:p>
        </p:txBody>
      </p:sp>
      <p:sp>
        <p:nvSpPr>
          <p:cNvPr id="124936" name="Text Box 6"/>
          <p:cNvSpPr txBox="1">
            <a:spLocks noChangeArrowheads="1"/>
          </p:cNvSpPr>
          <p:nvPr/>
        </p:nvSpPr>
        <p:spPr bwMode="auto">
          <a:xfrm>
            <a:off x="34925" y="836613"/>
            <a:ext cx="4333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rPr>
              <a:t>Barry Huddleston, </a:t>
            </a:r>
            <a:r>
              <a:rPr lang="en-US" sz="2400" b="1" i="1" kern="0" dirty="0">
                <a:solidFill>
                  <a:srgbClr val="FFFFFF"/>
                </a:solidFill>
              </a:rPr>
              <a:t>The Acrostic Bible</a:t>
            </a:r>
            <a:endParaRPr lang="en-US" sz="2400" b="1" kern="0" dirty="0">
              <a:solidFill>
                <a:srgbClr val="FFFFFF"/>
              </a:solidFill>
            </a:endParaRPr>
          </a:p>
        </p:txBody>
      </p:sp>
      <p:sp>
        <p:nvSpPr>
          <p:cNvPr id="10" name="Rectangle 3"/>
          <p:cNvSpPr txBox="1">
            <a:spLocks noChangeArrowheads="1"/>
          </p:cNvSpPr>
          <p:nvPr/>
        </p:nvSpPr>
        <p:spPr bwMode="auto">
          <a:xfrm>
            <a:off x="0" y="6356176"/>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2400" b="1" kern="0" dirty="0">
                <a:solidFill>
                  <a:srgbClr val="FFFFFF"/>
                </a:solidFill>
                <a:effectLst/>
                <a:latin typeface="Arial"/>
              </a:rPr>
              <a:t>巴里 </a:t>
            </a:r>
            <a:r>
              <a:rPr lang="zh-CN" altLang="en-US" sz="2400" b="1" dirty="0">
                <a:solidFill>
                  <a:schemeClr val="bg1"/>
                </a:solidFill>
                <a:effectLst/>
                <a:latin typeface="MS PGothic" panose="020B0600070205080204" pitchFamily="34" charset="-128"/>
                <a:ea typeface="MS PGothic" panose="020B0600070205080204" pitchFamily="34" charset="-128"/>
                <a:cs typeface="SimSun" pitchFamily="2" charset="-122"/>
              </a:rPr>
              <a:t>赫德尔斯顿</a:t>
            </a:r>
            <a:r>
              <a:rPr lang="en-US" sz="2400" b="1" kern="0" dirty="0">
                <a:solidFill>
                  <a:srgbClr val="FFFFFF"/>
                </a:solidFill>
                <a:effectLst/>
                <a:latin typeface="Arial"/>
              </a:rPr>
              <a:t>, </a:t>
            </a:r>
            <a:r>
              <a:rPr lang="en-US" altLang="zh-CN" sz="2400" b="1" kern="0" dirty="0">
                <a:solidFill>
                  <a:srgbClr val="FFFFFF"/>
                </a:solidFill>
                <a:effectLst/>
                <a:latin typeface="Arial"/>
              </a:rPr>
              <a:t>《</a:t>
            </a:r>
            <a:r>
              <a:rPr lang="zh-CN" altLang="en-US" sz="2400" b="1" kern="0" dirty="0">
                <a:solidFill>
                  <a:srgbClr val="FFFFFF"/>
                </a:solidFill>
                <a:effectLst/>
                <a:latin typeface="Arial"/>
              </a:rPr>
              <a:t>藏头诗圣经</a:t>
            </a:r>
            <a:r>
              <a:rPr lang="en-US" altLang="zh-CN" sz="2400" b="1" kern="0" dirty="0">
                <a:solidFill>
                  <a:srgbClr val="FFFFFF"/>
                </a:solidFill>
                <a:effectLst/>
                <a:latin typeface="Arial"/>
              </a:rPr>
              <a:t>》</a:t>
            </a:r>
            <a:endParaRPr lang="en-US" sz="2400" b="1" kern="0" dirty="0">
              <a:solidFill>
                <a:srgbClr val="FFFFFF"/>
              </a:solidFill>
              <a:effectLst/>
              <a:latin typeface="Arial"/>
            </a:endParaRPr>
          </a:p>
        </p:txBody>
      </p:sp>
      <p:sp>
        <p:nvSpPr>
          <p:cNvPr id="11" name="Title 1"/>
          <p:cNvSpPr txBox="1">
            <a:spLocks/>
          </p:cNvSpPr>
          <p:nvPr/>
        </p:nvSpPr>
        <p:spPr bwMode="auto">
          <a:xfrm>
            <a:off x="0" y="3573016"/>
            <a:ext cx="4067175" cy="1871662"/>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zh-CN" altLang="en-US" sz="4000" kern="1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帖撒罗尼迦前书 </a:t>
            </a:r>
            <a:r>
              <a:rPr lang="en-GB" altLang="zh-CN" sz="2800" kern="1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a:t>
            </a:r>
            <a:r>
              <a:rPr lang="zh-CN" altLang="en-US" sz="28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pitchFamily="2" charset="-122"/>
              </a:rPr>
              <a:t>根据赫德尔斯顿</a:t>
            </a:r>
            <a:r>
              <a:rPr lang="en-GB" altLang="zh-CN" sz="28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pitchFamily="2" charset="-122"/>
              </a:rPr>
              <a:t>)</a:t>
            </a:r>
            <a:endParaRPr lang="en-US" sz="3200" kern="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12" name="Text Box 6"/>
          <p:cNvSpPr txBox="1">
            <a:spLocks noChangeArrowheads="1"/>
          </p:cNvSpPr>
          <p:nvPr/>
        </p:nvSpPr>
        <p:spPr bwMode="auto">
          <a:xfrm>
            <a:off x="387896" y="696913"/>
            <a:ext cx="3960118" cy="1436687"/>
          </a:xfrm>
          <a:prstGeom prst="rect">
            <a:avLst/>
          </a:prstGeom>
          <a:solidFill>
            <a:schemeClr val="bg1"/>
          </a:solid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defRPr/>
            </a:pPr>
            <a:r>
              <a:rPr lang="zh-CN" altLang="en-US" b="1" dirty="0">
                <a:solidFill>
                  <a:srgbClr val="000000"/>
                </a:solidFill>
                <a:latin typeface="MS PGothic" panose="020B0600070205080204" pitchFamily="34" charset="-128"/>
                <a:ea typeface="MS PGothic" panose="020B0600070205080204" pitchFamily="34" charset="-128"/>
                <a:cs typeface="Arial" charset="0"/>
              </a:rPr>
              <a:t>描述帖撒罗尼迦教会的信仰</a:t>
            </a:r>
            <a:endParaRPr lang="en-US" b="1" dirty="0">
              <a:solidFill>
                <a:srgbClr val="000000"/>
              </a:solidFill>
              <a:latin typeface="MS PGothic" panose="020B0600070205080204" pitchFamily="34" charset="-128"/>
              <a:ea typeface="MS PGothic" panose="020B0600070205080204" pitchFamily="34" charset="-128"/>
              <a:cs typeface="Arial" charset="0"/>
            </a:endParaRPr>
          </a:p>
          <a:p>
            <a:pPr eaLnBrk="1" hangingPunct="1"/>
            <a:r>
              <a:rPr lang="zh-CN" altLang="en-US" b="1" dirty="0">
                <a:solidFill>
                  <a:srgbClr val="000000"/>
                </a:solidFill>
                <a:latin typeface="MS PGothic" panose="020B0600070205080204" pitchFamily="34" charset="-128"/>
                <a:ea typeface="MS PGothic" panose="020B0600070205080204" pitchFamily="34" charset="-128"/>
                <a:cs typeface="Arial" charset="0"/>
              </a:rPr>
              <a:t>最后的日子里叛教</a:t>
            </a:r>
            <a:endParaRPr lang="en-US" altLang="zh-CN" b="1" dirty="0">
              <a:solidFill>
                <a:srgbClr val="000000"/>
              </a:solidFill>
              <a:latin typeface="MS PGothic" panose="020B0600070205080204" pitchFamily="34" charset="-128"/>
              <a:ea typeface="MS PGothic" panose="020B0600070205080204" pitchFamily="34" charset="-128"/>
              <a:cs typeface="Arial" charset="0"/>
            </a:endParaRPr>
          </a:p>
          <a:p>
            <a:pPr eaLnBrk="1" hangingPunct="1"/>
            <a:r>
              <a:rPr lang="zh-CN" altLang="en-US" b="1" dirty="0">
                <a:solidFill>
                  <a:srgbClr val="000000"/>
                </a:solidFill>
                <a:latin typeface="MS PGothic" panose="020B0600070205080204" pitchFamily="34" charset="-128"/>
                <a:ea typeface="MS PGothic" panose="020B0600070205080204" pitchFamily="34" charset="-128"/>
                <a:cs typeface="Arial" charset="0"/>
              </a:rPr>
              <a:t>通过作工收获果实</a:t>
            </a:r>
            <a:endParaRPr lang="en-US" b="1" dirty="0">
              <a:solidFill>
                <a:srgbClr val="000000"/>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3935685308"/>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22024036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many of you had parents that told you that you would end up in prison one day?</a:t>
            </a:r>
            <a:r>
              <a:rPr lang="ru-RU"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37458402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a:extLst/>
        </p:spPr>
        <p:txBody>
          <a:bodyPr/>
          <a:lstStyle/>
          <a:p>
            <a:pPr>
              <a:defRPr/>
            </a:pPr>
            <a:r>
              <a:rPr lang="en-US" sz="6000" b="1" dirty="0">
                <a:solidFill>
                  <a:srgbClr val="800000"/>
                </a:solidFill>
                <a:effectLst>
                  <a:glow rad="127000">
                    <a:schemeClr val="bg1"/>
                  </a:glow>
                </a:effectLst>
                <a:latin typeface="Arial" charset="0"/>
                <a:ea typeface="ＭＳ Ｐゴシック" charset="0"/>
                <a:cs typeface="ＭＳ Ｐゴシック" charset="0"/>
              </a:rPr>
              <a:t>Affirm</a:t>
            </a:r>
            <a:r>
              <a:rPr lang="en-US" sz="6000" b="1" dirty="0">
                <a:solidFill>
                  <a:schemeClr val="tx2"/>
                </a:solidFill>
                <a:effectLst>
                  <a:glow rad="127000">
                    <a:schemeClr val="bg1"/>
                  </a:glow>
                </a:effectLst>
                <a:latin typeface="Arial" charset="0"/>
                <a:ea typeface="ＭＳ Ｐゴシック" charset="0"/>
                <a:cs typeface="ＭＳ Ｐゴシック" charset="0"/>
              </a:rPr>
              <a:t> </a:t>
            </a:r>
            <a:br>
              <a:rPr lang="en-US" sz="6000"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the afflicted to help them mature in Christ.</a:t>
            </a: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Thess 1:1-4</a:t>
            </a:r>
          </a:p>
        </p:txBody>
      </p:sp>
    </p:spTree>
    <p:extLst>
      <p:ext uri="{BB962C8B-B14F-4D97-AF65-F5344CB8AC3E}">
        <p14:creationId xmlns:p14="http://schemas.microsoft.com/office/powerpoint/2010/main" val="30404571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God will use this persecution to show his justice and to make you worthy of his Kingdom, for which you are suffering.  </a:t>
            </a:r>
            <a:r>
              <a:rPr lang="en-SG" sz="3600" b="1" baseline="30000" dirty="0">
                <a:effectLst>
                  <a:glow rad="127000">
                    <a:schemeClr val="tx1"/>
                  </a:glow>
                </a:effectLst>
                <a:latin typeface="Arial" charset="0"/>
                <a:ea typeface="ＭＳ Ｐゴシック" charset="0"/>
                <a:cs typeface="ＭＳ Ｐゴシック" charset="0"/>
              </a:rPr>
              <a:t>6</a:t>
            </a:r>
            <a:r>
              <a:rPr lang="en-SG" sz="3600" b="1" dirty="0">
                <a:effectLst>
                  <a:glow rad="127000">
                    <a:schemeClr val="tx1"/>
                  </a:glow>
                </a:effectLst>
                <a:latin typeface="Arial" charset="0"/>
                <a:ea typeface="ＭＳ Ｐゴシック" charset="0"/>
                <a:cs typeface="ＭＳ Ｐゴシック" charset="0"/>
              </a:rPr>
              <a:t>In his justice he will pay back those who persecute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158442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And God will provide rest for you who are being persecuted and also for us when the Lord Jesus appears from heaven. He will come with his mighty angels,  </a:t>
            </a:r>
            <a:r>
              <a:rPr lang="en-SG" sz="3600" b="1" baseline="30000" dirty="0">
                <a:effectLst>
                  <a:glow rad="127000">
                    <a:schemeClr val="tx1"/>
                  </a:glow>
                </a:effectLst>
                <a:latin typeface="Arial" charset="0"/>
                <a:ea typeface="ＭＳ Ｐゴシック" charset="0"/>
              </a:rPr>
              <a:t>8</a:t>
            </a:r>
            <a:r>
              <a:rPr lang="en-SG" sz="3600" b="1" dirty="0">
                <a:effectLst>
                  <a:glow rad="127000">
                    <a:schemeClr val="tx1"/>
                  </a:glow>
                </a:effectLst>
                <a:latin typeface="Arial" charset="0"/>
                <a:ea typeface="ＭＳ Ｐゴシック" charset="0"/>
              </a:rPr>
              <a:t>in flaming fire, bringing judgment on those who don’t know God and on those who refuse to obey the Good News of our Lord Jesus</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2676523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They will be punished with eternal destruction, forever separated from the Lord and from his glorious power.  </a:t>
            </a:r>
            <a:r>
              <a:rPr lang="en-SG" sz="3600" b="1" baseline="30000" dirty="0">
                <a:effectLst>
                  <a:glow rad="127000">
                    <a:schemeClr val="tx1"/>
                  </a:glow>
                </a:effectLst>
                <a:latin typeface="Arial" charset="0"/>
                <a:ea typeface="ＭＳ Ｐゴシック" charset="0"/>
              </a:rPr>
              <a:t>10</a:t>
            </a:r>
            <a:r>
              <a:rPr lang="en-SG" sz="3600" b="1" dirty="0">
                <a:effectLst>
                  <a:glow rad="127000">
                    <a:schemeClr val="tx1"/>
                  </a:glow>
                </a:effectLst>
                <a:latin typeface="Arial" charset="0"/>
                <a:ea typeface="ＭＳ Ｐゴシック" charset="0"/>
              </a:rPr>
              <a:t>When he comes on that day, he will receive glory from his holy people—praise from all who believe. And this includes you, for you believed what we told you about him</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r>
              <a:rPr lang="en-US" sz="3600" b="1" dirty="0">
                <a:effectLst>
                  <a:glow rad="127000">
                    <a:schemeClr val="tx1"/>
                  </a:glow>
                </a:effectLst>
                <a:latin typeface="Arial" charset="0"/>
                <a:ea typeface="ＭＳ Ｐゴシック" charset="0"/>
                <a:cs typeface="ＭＳ Ｐゴシック" charset="0"/>
              </a:rPr>
              <a:t>(2 Thess 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084161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a:t>
            </a:r>
          </a:p>
        </p:txBody>
      </p:sp>
      <p:sp>
        <p:nvSpPr>
          <p:cNvPr id="5" name="Rectangle 4"/>
          <p:cNvSpPr/>
          <p:nvPr/>
        </p:nvSpPr>
        <p:spPr>
          <a:xfrm>
            <a:off x="527135" y="1231934"/>
            <a:ext cx="8050794" cy="3252172"/>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So we keep on praying for you, asking our God to enable you to live a life worthy of his call. May he give you the power to accomplish all the good things your faith prompts you to do.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47930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1:12</a:t>
            </a:r>
          </a:p>
        </p:txBody>
      </p:sp>
      <p:sp>
        <p:nvSpPr>
          <p:cNvPr id="5" name="Rectangle 4"/>
          <p:cNvSpPr/>
          <p:nvPr/>
        </p:nvSpPr>
        <p:spPr>
          <a:xfrm>
            <a:off x="563076" y="1675577"/>
            <a:ext cx="8086735"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Then the name of our Lord Jesus will be honored because of the way you live, and you will be honored along with him. This is all made possible because of the grace of our God and Lord, Jesus Christ.</a:t>
            </a:r>
          </a:p>
        </p:txBody>
      </p:sp>
    </p:spTree>
    <p:extLst>
      <p:ext uri="{BB962C8B-B14F-4D97-AF65-F5344CB8AC3E}">
        <p14:creationId xmlns:p14="http://schemas.microsoft.com/office/powerpoint/2010/main" val="452533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Persevering through affliction develops maturity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904312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a:extLst/>
        </p:spPr>
        <p:txBody>
          <a:bodyPr/>
          <a:lstStyle/>
          <a:p>
            <a:pPr algn="l">
              <a:defRPr/>
            </a:pPr>
            <a:r>
              <a:rPr lang="en-SG" b="1" dirty="0">
                <a:solidFill>
                  <a:schemeClr val="tx2"/>
                </a:solidFill>
                <a:effectLst>
                  <a:glow rad="127000">
                    <a:schemeClr val="bg1"/>
                  </a:glow>
                </a:effectLst>
                <a:latin typeface="Arial" charset="0"/>
                <a:ea typeface="ＭＳ Ｐゴシック" charset="0"/>
                <a:cs typeface="ＭＳ Ｐゴシック" charset="0"/>
              </a:rPr>
              <a:t>Marbles or Grapes?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14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a:extLst/>
        </p:spPr>
        <p:txBody>
          <a:bodyPr/>
          <a:lstStyle/>
          <a:p>
            <a:pPr algn="ctr">
              <a:defRPr/>
            </a:pPr>
            <a:r>
              <a:rPr lang="zh-CN" altLang="en-US" sz="8800" dirty="0">
                <a:solidFill>
                  <a:schemeClr val="bg1"/>
                </a:solidFill>
                <a:effectLst>
                  <a:glow rad="127000">
                    <a:schemeClr val="tx1"/>
                  </a:glow>
                </a:effectLst>
                <a:latin typeface="Arial" charset="0"/>
                <a:ea typeface="ＭＳ Ｐゴシック" charset="0"/>
                <a:cs typeface="ＭＳ Ｐゴシック" charset="0"/>
              </a:rPr>
              <a:t>得到</a:t>
            </a:r>
            <a:r>
              <a:rPr lang="zh-CN" altLang="en-US" sz="8800" b="1" dirty="0">
                <a:solidFill>
                  <a:schemeClr val="bg1"/>
                </a:solidFill>
                <a:effectLst>
                  <a:glow rad="127000">
                    <a:schemeClr val="tx1"/>
                  </a:glow>
                </a:effectLst>
                <a:latin typeface="Arial" charset="0"/>
                <a:ea typeface="ＭＳ Ｐゴシック" charset="0"/>
                <a:cs typeface="ＭＳ Ｐゴシック" charset="0"/>
              </a:rPr>
              <a:t>肯定</a:t>
            </a:r>
            <a:endParaRPr lang="en-US" sz="88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56680291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My Defensiveness</a:t>
            </a: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066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51171"/>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a:ex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69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50918340"/>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2743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085504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Now, dear brothers and sisters, let us clarify some things about the coming of our Lord Jesus Christ and how we will be gathered to meet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7620112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无论有灵、有话、有冒我们的名的书信，说主的日子现在到了，你们都不要轻易动心，也不要惊慌。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3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不要让人用任何方法迷惑了你们，因为主的日子来到以前，必定有背道的事，并且那不法的人，就是那沉沦之子，必定显露出来</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 </a:t>
            </a:r>
            <a:b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b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贴后</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2:2-3).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259434370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zh-CN" altLang="en-US" sz="11500" dirty="0">
                <a:effectLst>
                  <a:glow rad="101600">
                    <a:schemeClr val="bg2">
                      <a:alpha val="75000"/>
                    </a:schemeClr>
                  </a:glow>
                  <a:outerShdw blurRad="38100" dist="38100" dir="2700000" algn="tl">
                    <a:srgbClr val="000000"/>
                  </a:outerShdw>
                </a:effectLst>
                <a:latin typeface="Arial" charset="0"/>
                <a:ea typeface="ＭＳ Ｐゴシック" charset="0"/>
              </a:rPr>
              <a:t>判定</a:t>
            </a:r>
            <a:endParaRPr lang="en-US" sz="115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跟后是。。。</a:t>
            </a:r>
            <a:endParaRPr kumimoji="0" 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6" name="Title 2"/>
          <p:cNvSpPr txBox="1">
            <a:spLocks/>
          </p:cNvSpPr>
          <p:nvPr/>
        </p:nvSpPr>
        <p:spPr bwMode="auto">
          <a:xfrm>
            <a:off x="-4068960" y="0"/>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Judgement</a:t>
            </a:r>
            <a:r>
              <a:rPr kumimoji="0" lang="zh-CN" alt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7" name="Title 2"/>
          <p:cNvSpPr txBox="1">
            <a:spLocks/>
          </p:cNvSpPr>
          <p:nvPr/>
        </p:nvSpPr>
        <p:spPr bwMode="auto">
          <a:xfrm>
            <a:off x="-4074218" y="4797151"/>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followed by…</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1367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zh-CN" altLang="en-US" sz="13800" dirty="0">
                <a:effectLst>
                  <a:glow rad="101600">
                    <a:schemeClr val="bg2">
                      <a:alpha val="75000"/>
                    </a:schemeClr>
                  </a:glow>
                  <a:outerShdw blurRad="38100" dist="38100" dir="2700000" algn="tl">
                    <a:srgbClr val="000000"/>
                  </a:outerShdw>
                </a:effectLst>
                <a:latin typeface="Arial" charset="0"/>
                <a:ea typeface="ＭＳ Ｐゴシック" charset="0"/>
              </a:rPr>
              <a:t>祝福</a:t>
            </a:r>
            <a:r>
              <a:rPr lang="en-US" sz="13800" dirty="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113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自我肯定是否足够？</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2056850"/>
            <a:ext cx="3938694" cy="523220"/>
          </a:xfrm>
          <a:prstGeom prst="rect">
            <a:avLst/>
          </a:prstGeom>
          <a:noFill/>
        </p:spPr>
        <p:txBody>
          <a:bodyPr wrap="square" rtlCol="0">
            <a:spAutoFit/>
          </a:bodyPr>
          <a:lstStyle/>
          <a:p>
            <a:pPr lvl="0" algn="ctr" defTabSz="457200" fontAlgn="auto">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Black" panose="020B0604020202020204" pitchFamily="34" charset="0"/>
                <a:ea typeface="+mn-ea"/>
                <a:cs typeface="Arial Black" panose="020B0604020202020204" pitchFamily="34" charset="0"/>
              </a:rPr>
              <a:t>今天最棒的人是谁</a:t>
            </a:r>
            <a:r>
              <a:rPr lang="en-US" altLang="zh-CN" sz="2800" b="1" dirty="0">
                <a:solidFill>
                  <a:srgbClr val="000000"/>
                </a:solidFill>
                <a:effectLst>
                  <a:outerShdw blurRad="38100" dist="38100" dir="2700000" algn="tl">
                    <a:srgbClr val="000000">
                      <a:alpha val="43137"/>
                    </a:srgbClr>
                  </a:outerShdw>
                </a:effectLst>
                <a:latin typeface="Arial Black" panose="020B0604020202020204" pitchFamily="34" charset="0"/>
                <a:ea typeface="+mn-ea"/>
                <a:cs typeface="Arial Black" panose="020B0604020202020204" pitchFamily="34" charset="0"/>
              </a:rPr>
              <a:t>?</a:t>
            </a:r>
          </a:p>
        </p:txBody>
      </p:sp>
      <p:sp>
        <p:nvSpPr>
          <p:cNvPr id="4" name="Rectangle 3">
            <a:extLst>
              <a:ext uri="{FF2B5EF4-FFF2-40B4-BE49-F238E27FC236}">
                <a16:creationId xmlns:a16="http://schemas.microsoft.com/office/drawing/2014/main" id="{B742C3C8-6E69-2844-80A1-970EE8E7D555}"/>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6" name="TextBox 5">
            <a:extLst>
              <a:ext uri="{FF2B5EF4-FFF2-40B4-BE49-F238E27FC236}">
                <a16:creationId xmlns:a16="http://schemas.microsoft.com/office/drawing/2014/main" id="{FD760989-D38B-5245-A98D-DC4B2952F6FF}"/>
              </a:ext>
            </a:extLst>
          </p:cNvPr>
          <p:cNvSpPr txBox="1"/>
          <p:nvPr/>
        </p:nvSpPr>
        <p:spPr>
          <a:xfrm>
            <a:off x="798265" y="5265127"/>
            <a:ext cx="7815265" cy="769441"/>
          </a:xfrm>
          <a:prstGeom prst="rect">
            <a:avLst/>
          </a:prstGeom>
          <a:noFill/>
        </p:spPr>
        <p:txBody>
          <a:bodyPr wrap="square" rtlCol="0">
            <a:spAutoFit/>
          </a:bodyPr>
          <a:lstStyle/>
          <a:p>
            <a:pPr lvl="0" algn="ctr" defTabSz="457200" fontAlgn="auto">
              <a:spcBef>
                <a:spcPts val="0"/>
              </a:spcBef>
              <a:spcAft>
                <a:spcPts val="0"/>
              </a:spcAft>
            </a:pPr>
            <a:r>
              <a:rPr lang="zh-CN" altLang="en-US" sz="4400" b="1" dirty="0">
                <a:solidFill>
                  <a:srgbClr val="000000"/>
                </a:solidFill>
                <a:effectLst>
                  <a:outerShdw blurRad="38100" dist="38100" dir="2700000" algn="tl">
                    <a:srgbClr val="000000">
                      <a:alpha val="43137"/>
                    </a:srgbClr>
                  </a:outerShdw>
                </a:effectLst>
              </a:rPr>
              <a:t>我无条件的爱我自己。</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Tree>
    <p:extLst>
      <p:ext uri="{BB962C8B-B14F-4D97-AF65-F5344CB8AC3E}">
        <p14:creationId xmlns:p14="http://schemas.microsoft.com/office/powerpoint/2010/main" val="13686318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4800" dirty="0">
                <a:effectLst>
                  <a:glow rad="139700">
                    <a:schemeClr val="bg2"/>
                  </a:glow>
                </a:effectLst>
                <a:latin typeface="Arial" charset="0"/>
                <a:ea typeface="ＭＳ Ｐゴシック" charset="0"/>
              </a:rPr>
              <a:t>上帝的日子</a:t>
            </a:r>
            <a:endParaRPr lang="en-US" sz="4800" dirty="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审判</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祝福</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灾难</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5410200"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千年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2" name="Text Box 10"/>
          <p:cNvSpPr txBox="1">
            <a:spLocks noChangeArrowheads="1"/>
          </p:cNvSpPr>
          <p:nvPr/>
        </p:nvSpPr>
        <p:spPr bwMode="auto">
          <a:xfrm>
            <a:off x="1141413" y="4572000"/>
            <a:ext cx="2965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6–19</a:t>
            </a:r>
          </a:p>
        </p:txBody>
      </p:sp>
      <p:sp>
        <p:nvSpPr>
          <p:cNvPr id="64523" name="Text Box 11"/>
          <p:cNvSpPr txBox="1">
            <a:spLocks noChangeArrowheads="1"/>
          </p:cNvSpPr>
          <p:nvPr/>
        </p:nvSpPr>
        <p:spPr bwMode="auto">
          <a:xfrm>
            <a:off x="5969000" y="4572000"/>
            <a:ext cx="2279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20</a:t>
            </a:r>
          </a:p>
        </p:txBody>
      </p:sp>
      <p:sp>
        <p:nvSpPr>
          <p:cNvPr id="13" name="Text Box 10"/>
          <p:cNvSpPr txBox="1">
            <a:spLocks noChangeArrowheads="1"/>
          </p:cNvSpPr>
          <p:nvPr/>
        </p:nvSpPr>
        <p:spPr bwMode="auto">
          <a:xfrm>
            <a:off x="1430338" y="6034088"/>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7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5540375" y="60340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1000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33297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41074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a:t>
            </a:r>
            <a:r>
              <a:rPr lang="zh-CN" altLang="en-US" sz="3200" b="1" dirty="0">
                <a:solidFill>
                  <a:schemeClr val="accent3"/>
                </a:solidFill>
              </a:rPr>
              <a:t>贴后</a:t>
            </a:r>
            <a:r>
              <a:rPr lang="en-US" sz="3200" b="1" dirty="0">
                <a:solidFill>
                  <a:schemeClr val="accent3"/>
                </a:solidFill>
              </a:rPr>
              <a:t> 2:3-4 </a:t>
            </a:r>
            <a:r>
              <a:rPr lang="en-US" altLang="zh-CN" sz="3200" b="1" dirty="0">
                <a:solidFill>
                  <a:schemeClr val="accent3"/>
                </a:solidFill>
              </a:rPr>
              <a:t>CNVS</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2800" b="1" dirty="0">
                <a:solidFill>
                  <a:srgbClr val="FFFFFF"/>
                </a:solidFill>
                <a:effectLst>
                  <a:glow rad="266700">
                    <a:srgbClr val="000000"/>
                  </a:glow>
                </a:effectLst>
              </a:rPr>
              <a:t>"</a:t>
            </a:r>
            <a:r>
              <a:rPr lang="zh-CN" altLang="en-US" sz="3600" b="1" dirty="0">
                <a:solidFill>
                  <a:srgbClr val="FFFFFF"/>
                </a:solidFill>
                <a:effectLst>
                  <a:glow rad="266700">
                    <a:srgbClr val="000000"/>
                  </a:glow>
                </a:effectLst>
              </a:rPr>
              <a:t>不要让人用任何方法迷惑了你们，因为主的日子来到以前，必定有背道的事，并且那不法的人，就是那沉沦之子，必定显露出来。 </a:t>
            </a:r>
            <a:r>
              <a:rPr lang="en-US" altLang="zh-CN" sz="3600" b="1" dirty="0">
                <a:solidFill>
                  <a:srgbClr val="FFFFFF"/>
                </a:solidFill>
                <a:effectLst>
                  <a:glow rad="266700">
                    <a:srgbClr val="000000"/>
                  </a:glow>
                </a:effectLst>
              </a:rPr>
              <a:t>4 </a:t>
            </a:r>
            <a:r>
              <a:rPr lang="zh-CN" altLang="en-US" sz="3600" b="1" dirty="0">
                <a:solidFill>
                  <a:srgbClr val="FFFFFF"/>
                </a:solidFill>
                <a:effectLst>
                  <a:glow rad="266700">
                    <a:srgbClr val="000000"/>
                  </a:glow>
                </a:effectLst>
              </a:rPr>
              <a:t>他抵挡　神，抬举自己，高过一切称为神或受人敬拜的，甚至坐在　神的殿中，自称为　神</a:t>
            </a:r>
            <a:r>
              <a:rPr lang="zh-CN" altLang="en-US" sz="2800" b="1" dirty="0">
                <a:solidFill>
                  <a:srgbClr val="FFFFFF"/>
                </a:solidFill>
                <a:effectLst>
                  <a:glow rad="266700">
                    <a:srgbClr val="000000"/>
                  </a:glow>
                </a:effectLst>
              </a:rPr>
              <a:t>。</a:t>
            </a:r>
            <a:r>
              <a:rPr lang="en-US" sz="2800" b="1" dirty="0">
                <a:solidFill>
                  <a:srgbClr val="FFFFFF"/>
                </a:solidFill>
                <a:effectLst>
                  <a:glow rad="266700">
                    <a:srgbClr val="000000"/>
                  </a:glow>
                </a:effectLst>
              </a:rPr>
              <a:t>"</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
        <p:nvSpPr>
          <p:cNvPr id="7" name="Title 1"/>
          <p:cNvSpPr txBox="1">
            <a:spLocks/>
          </p:cNvSpPr>
          <p:nvPr/>
        </p:nvSpPr>
        <p:spPr bwMode="auto">
          <a:xfrm>
            <a:off x="35496" y="116631"/>
            <a:ext cx="4347592" cy="1615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CN" altLang="en-US" sz="3200" b="1" kern="0" dirty="0">
                <a:solidFill>
                  <a:schemeClr val="accent3"/>
                </a:solidFill>
              </a:rPr>
              <a:t>为了被崇拜，敌基督自己设置崇拜</a:t>
            </a:r>
            <a:r>
              <a:rPr lang="en-US" altLang="zh-CN" sz="3200" b="1" kern="0" dirty="0" err="1">
                <a:solidFill>
                  <a:schemeClr val="accent3"/>
                </a:solidFill>
              </a:rPr>
              <a:t>i</a:t>
            </a:r>
            <a:r>
              <a:rPr lang="zh-CN" altLang="en-US" sz="3200" b="1" kern="0" dirty="0">
                <a:solidFill>
                  <a:schemeClr val="accent3"/>
                </a:solidFill>
              </a:rPr>
              <a:t>象式</a:t>
            </a:r>
            <a:r>
              <a:rPr lang="en-US" sz="3200" b="1" kern="0" dirty="0">
                <a:solidFill>
                  <a:schemeClr val="accent3"/>
                </a:solidFill>
              </a:rPr>
              <a:t> </a:t>
            </a:r>
          </a:p>
          <a:p>
            <a:pPr>
              <a:defRPr/>
            </a:pPr>
            <a:r>
              <a:rPr lang="en-US" sz="3200" b="1" kern="0" dirty="0">
                <a:solidFill>
                  <a:schemeClr val="accent3"/>
                </a:solidFill>
              </a:rPr>
              <a:t>(</a:t>
            </a:r>
            <a:r>
              <a:rPr lang="zh-CN" altLang="en-US" sz="3200" b="1" kern="0" dirty="0">
                <a:solidFill>
                  <a:schemeClr val="accent3"/>
                </a:solidFill>
              </a:rPr>
              <a:t>贴后</a:t>
            </a:r>
            <a:r>
              <a:rPr lang="en-US" sz="3200" b="1" kern="0" dirty="0">
                <a:solidFill>
                  <a:schemeClr val="accent3"/>
                </a:solidFill>
              </a:rPr>
              <a:t> 2:3-4 </a:t>
            </a:r>
            <a:r>
              <a:rPr lang="en-US" altLang="zh-CN" sz="3200" b="1" kern="0" dirty="0">
                <a:solidFill>
                  <a:schemeClr val="accent3"/>
                </a:solidFill>
              </a:rPr>
              <a:t>CNVS</a:t>
            </a:r>
            <a:r>
              <a:rPr lang="en-US" sz="3200" b="1" kern="0" dirty="0">
                <a:solidFill>
                  <a:schemeClr val="accent3"/>
                </a:solidFill>
              </a:rPr>
              <a:t>)</a:t>
            </a:r>
          </a:p>
        </p:txBody>
      </p:sp>
    </p:spTree>
    <p:extLst>
      <p:ext uri="{BB962C8B-B14F-4D97-AF65-F5344CB8AC3E}">
        <p14:creationId xmlns:p14="http://schemas.microsoft.com/office/powerpoint/2010/main" val="135049847"/>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“必定有</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背道</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的事</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3</a:t>
            </a:r>
            <a:r>
              <a:rPr kumimoji="0" lang="en-GB"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b)</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“并且那不法的</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人</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(3c)</a:t>
            </a:r>
          </a:p>
        </p:txBody>
      </p:sp>
      <p:sp>
        <p:nvSpPr>
          <p:cNvPr id="6" name="Title 1"/>
          <p:cNvSpPr txBox="1">
            <a:spLocks/>
          </p:cNvSpPr>
          <p:nvPr/>
        </p:nvSpPr>
        <p:spPr bwMode="auto">
          <a:xfrm>
            <a:off x="35496" y="4495078"/>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只是现在有一个箝制他的在那里，直等到那箝制</a:t>
            </a:r>
            <a:r>
              <a:rPr kumimoji="0" lang="zh-CN" alt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解除</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了</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基督教世界会完全背道的</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基督的敌人和以色列坚立盟约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a:t>
            </a:r>
            <a:r>
              <a:rPr kumimoji="0" lang="zh-CN" alt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但以里书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9:27)</a:t>
            </a:r>
          </a:p>
        </p:txBody>
      </p:sp>
      <p:sp>
        <p:nvSpPr>
          <p:cNvPr id="9" name="Title 1"/>
          <p:cNvSpPr txBox="1">
            <a:spLocks/>
          </p:cNvSpPr>
          <p:nvPr/>
        </p:nvSpPr>
        <p:spPr bwMode="auto">
          <a:xfrm>
            <a:off x="646939" y="5445224"/>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圣灵克制教会的势力会被带到天堂</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0" name="Title 1"/>
          <p:cNvSpPr txBox="1">
            <a:spLocks/>
          </p:cNvSpPr>
          <p:nvPr/>
        </p:nvSpPr>
        <p:spPr bwMode="auto">
          <a:xfrm>
            <a:off x="0" y="51842"/>
            <a:ext cx="8324180" cy="9140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因为主的日子来到以前</a:t>
            </a:r>
            <a:r>
              <a:rPr kumimoji="0" lang="zh-CN" alt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 </a:t>
            </a:r>
            <a:r>
              <a:rPr kumimoji="0" 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(2:3a)</a:t>
            </a:r>
          </a:p>
        </p:txBody>
      </p:sp>
      <p:sp>
        <p:nvSpPr>
          <p:cNvPr id="11" name="Title 1"/>
          <p:cNvSpPr txBox="1">
            <a:spLocks/>
          </p:cNvSpPr>
          <p:nvPr/>
        </p:nvSpPr>
        <p:spPr bwMode="auto">
          <a:xfrm>
            <a:off x="-9575476"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"the rebellion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apostasy</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occurs" (3b)</a:t>
            </a:r>
          </a:p>
        </p:txBody>
      </p:sp>
      <p:sp>
        <p:nvSpPr>
          <p:cNvPr id="12" name="Title 1"/>
          <p:cNvSpPr txBox="1">
            <a:spLocks/>
          </p:cNvSpPr>
          <p:nvPr/>
        </p:nvSpPr>
        <p:spPr bwMode="auto">
          <a:xfrm>
            <a:off x="-9575475"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"the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man</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of lawlessness is revealed" (3c)</a:t>
            </a:r>
          </a:p>
        </p:txBody>
      </p:sp>
      <p:sp>
        <p:nvSpPr>
          <p:cNvPr id="13" name="Title 1"/>
          <p:cNvSpPr txBox="1">
            <a:spLocks/>
          </p:cNvSpPr>
          <p:nvPr/>
        </p:nvSpPr>
        <p:spPr bwMode="auto">
          <a:xfrm>
            <a:off x="-9613576" y="4525575"/>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"the one who now holds [lawlessness] back will be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taken out </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of the way" (7b)</a:t>
            </a:r>
          </a:p>
        </p:txBody>
      </p:sp>
      <p:sp>
        <p:nvSpPr>
          <p:cNvPr id="14" name="Title 1"/>
          <p:cNvSpPr txBox="1">
            <a:spLocks/>
          </p:cNvSpPr>
          <p:nvPr/>
        </p:nvSpPr>
        <p:spPr bwMode="auto">
          <a:xfrm>
            <a:off x="-8882775"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Christendom is completely apostate</a:t>
            </a:r>
          </a:p>
        </p:txBody>
      </p:sp>
      <p:sp>
        <p:nvSpPr>
          <p:cNvPr id="15" name="Title 1"/>
          <p:cNvSpPr txBox="1">
            <a:spLocks/>
          </p:cNvSpPr>
          <p:nvPr/>
        </p:nvSpPr>
        <p:spPr bwMode="auto">
          <a:xfrm>
            <a:off x="-8966637"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Antichrist signs covenant with Israel (Dan. 9:27)</a:t>
            </a:r>
          </a:p>
        </p:txBody>
      </p:sp>
      <p:sp>
        <p:nvSpPr>
          <p:cNvPr id="16" name="Title 1"/>
          <p:cNvSpPr txBox="1">
            <a:spLocks/>
          </p:cNvSpPr>
          <p:nvPr/>
        </p:nvSpPr>
        <p:spPr bwMode="auto">
          <a:xfrm>
            <a:off x="-8966637" y="5579972"/>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restraining influence of the Holy Spirit in the Church is taken to heaven</a:t>
            </a:r>
          </a:p>
        </p:txBody>
      </p:sp>
    </p:spTree>
    <p:extLst>
      <p:ext uri="{BB962C8B-B14F-4D97-AF65-F5344CB8AC3E}">
        <p14:creationId xmlns:p14="http://schemas.microsoft.com/office/powerpoint/2010/main" val="18575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Don’t you remember that I told you about all this when I was with you?  </a:t>
            </a:r>
            <a:r>
              <a:rPr lang="en-SG" sz="3200" b="1" baseline="30000" dirty="0">
                <a:effectLst>
                  <a:glow rad="127000">
                    <a:schemeClr val="tx1"/>
                  </a:glow>
                </a:effectLst>
                <a:latin typeface="Arial" charset="0"/>
                <a:ea typeface="ＭＳ Ｐゴシック" charset="0"/>
                <a:cs typeface="ＭＳ Ｐゴシック" charset="0"/>
              </a:rPr>
              <a:t>6</a:t>
            </a:r>
            <a:r>
              <a:rPr lang="en-SG" sz="3200" b="1" dirty="0">
                <a:effectLst>
                  <a:glow rad="127000">
                    <a:schemeClr val="tx1"/>
                  </a:glow>
                </a:effectLst>
                <a:latin typeface="Arial" charset="0"/>
                <a:ea typeface="ＭＳ Ｐゴシック" charset="0"/>
                <a:cs typeface="ＭＳ Ｐゴシック" charset="0"/>
              </a:rPr>
              <a:t>And you know what is holding him back, for he can be revealed only when his time comes.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this lawlessness is already at work secretly, and it will remain secret until the one who is holding it back steps out of the way.  </a:t>
            </a:r>
            <a:r>
              <a:rPr lang="en-SG" sz="3200" b="1" baseline="30000" dirty="0">
                <a:effectLst>
                  <a:glow rad="127000">
                    <a:schemeClr val="tx1"/>
                  </a:glow>
                </a:effectLst>
                <a:latin typeface="Arial" charset="0"/>
                <a:ea typeface="ＭＳ Ｐゴシック" charset="0"/>
                <a:cs typeface="ＭＳ Ｐゴシック" charset="0"/>
              </a:rPr>
              <a:t>8</a:t>
            </a:r>
            <a:r>
              <a:rPr lang="en-SG" sz="3200" b="1" dirty="0">
                <a:effectLst>
                  <a:glow rad="127000">
                    <a:schemeClr val="tx1"/>
                  </a:glow>
                </a:effectLst>
                <a:latin typeface="Arial" charset="0"/>
                <a:ea typeface="ＭＳ Ｐゴシック" charset="0"/>
                <a:cs typeface="ＭＳ Ｐゴシック" charset="0"/>
              </a:rPr>
              <a:t>Then the man of lawlessness will be revealed, but the Lord Jesus will kill him with the breath of his mouth and destroy him by the splendor of his coming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47161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eaLnBrk="0" hangingPunct="0">
              <a:spcBef>
                <a:spcPct val="20000"/>
              </a:spcBef>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圣灵通过教会克制邪恶将会不在。</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200" b="1" dirty="0">
                <a:solidFill>
                  <a:schemeClr val="bg1"/>
                </a:solidFill>
              </a:rPr>
              <a:t>帖撒罗尼迦后书 </a:t>
            </a:r>
            <a:r>
              <a:rPr lang="en-US" altLang="zh-CN" sz="3200" b="1" dirty="0">
                <a:solidFill>
                  <a:schemeClr val="bg1"/>
                </a:solidFill>
              </a:rPr>
              <a:t>2</a:t>
            </a:r>
            <a:r>
              <a:rPr lang="zh-CN" altLang="en-US" sz="3200" b="1" dirty="0">
                <a:solidFill>
                  <a:schemeClr val="bg1"/>
                </a:solidFill>
              </a:rPr>
              <a:t>：</a:t>
            </a:r>
            <a:r>
              <a:rPr lang="en-US" altLang="zh-CN" sz="3200" b="1" dirty="0">
                <a:solidFill>
                  <a:schemeClr val="bg1"/>
                </a:solidFill>
              </a:rPr>
              <a:t>6-7</a:t>
            </a:r>
            <a:endParaRPr lang="zh-CN" altLang="en-US" sz="3200" b="1" dirty="0">
              <a:solidFill>
                <a:schemeClr val="bg1"/>
              </a:solidFill>
            </a:endParaRP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332929" y="6172200"/>
              <a:ext cx="8991608"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圣灵</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 ，但是用于一个人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404386" y="5562600"/>
              <a:ext cx="8992164"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阳性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245600" cy="609600"/>
            <a:chOff x="80140" y="4953000"/>
            <a:chExt cx="9244373" cy="609600"/>
          </a:xfrm>
        </p:grpSpPr>
        <p:sp>
          <p:nvSpPr>
            <p:cNvPr id="7" name="Rectangle 6"/>
            <p:cNvSpPr>
              <a:spLocks noChangeArrowheads="1"/>
            </p:cNvSpPr>
            <p:nvPr/>
          </p:nvSpPr>
          <p:spPr bwMode="auto">
            <a:xfrm>
              <a:off x="334106" y="4953000"/>
              <a:ext cx="8990407"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福音传道</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117872" y="2564904"/>
            <a:ext cx="8707263" cy="2417762"/>
          </a:xfrm>
          <a:prstGeom prst="rect">
            <a:avLst/>
          </a:prstGeom>
          <a:solidFill>
            <a:schemeClr val="tx1"/>
          </a:solidFill>
          <a:ln w="9525">
            <a:noFill/>
            <a:miter lim="800000"/>
            <a:headEnd/>
            <a:tailEnd/>
          </a:ln>
        </p:spPr>
        <p:txBody>
          <a:bodyPr anchor="ctr"/>
          <a:lstStyle/>
          <a:p>
            <a:pPr eaLnBrk="0" hangingPunct="0">
              <a:spcBef>
                <a:spcPct val="20000"/>
              </a:spcBef>
              <a:defRPr/>
            </a:pPr>
            <a:r>
              <a:rPr lang="zh-CN" altLang="en-US" sz="2800" dirty="0">
                <a:solidFill>
                  <a:schemeClr val="bg1"/>
                </a:solidFill>
              </a:rPr>
              <a:t>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6 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现在你们也知道，</a:t>
            </a:r>
            <a:r>
              <a:rPr lang="zh-CN" altLang="en-US" sz="2800" b="1"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，使他到了时候才可以显露出来的是甚么。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7 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因为那不法的潜力已经发动，只是现在</a:t>
            </a:r>
            <a:r>
              <a:rPr lang="zh-CN" altLang="en-US" sz="2800" b="1"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有在那里，直等到那箝制解除了，</a:t>
            </a:r>
            <a:r>
              <a:rPr lang="zh-CN" altLang="en-US" sz="2800" dirty="0">
                <a:solidFill>
                  <a:schemeClr val="bg1"/>
                </a:solidFill>
              </a:rPr>
              <a:t> </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CNVS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15" name="Rectangle 2"/>
          <p:cNvSpPr txBox="1">
            <a:spLocks noChangeArrowheads="1"/>
          </p:cNvSpPr>
          <p:nvPr/>
        </p:nvSpPr>
        <p:spPr bwMode="auto">
          <a:xfrm>
            <a:off x="683568" y="404664"/>
            <a:ext cx="7772400" cy="87471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kern="0" dirty="0">
                <a:solidFill>
                  <a:schemeClr val="bg1"/>
                </a:solidFill>
                <a:latin typeface="Arial" charset="0"/>
                <a:ea typeface="ＭＳ Ｐゴシック" charset="0"/>
              </a:rPr>
              <a:t>限制者</a:t>
            </a:r>
            <a:endParaRPr lang="en-US" kern="0" dirty="0">
              <a:solidFill>
                <a:schemeClr val="bg1"/>
              </a:solidFill>
              <a:latin typeface="Arial" charset="0"/>
              <a:ea typeface="ＭＳ Ｐゴシック" charset="0"/>
            </a:endParaRPr>
          </a:p>
        </p:txBody>
      </p:sp>
      <p:sp>
        <p:nvSpPr>
          <p:cNvPr id="16" name="Rectangle 15"/>
          <p:cNvSpPr>
            <a:spLocks noChangeArrowheads="1"/>
          </p:cNvSpPr>
          <p:nvPr/>
        </p:nvSpPr>
        <p:spPr bwMode="auto">
          <a:xfrm>
            <a:off x="9333928" y="5105400"/>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7" name="Rectangle 16"/>
          <p:cNvSpPr>
            <a:spLocks noChangeArrowheads="1"/>
          </p:cNvSpPr>
          <p:nvPr/>
        </p:nvSpPr>
        <p:spPr bwMode="auto">
          <a:xfrm>
            <a:off x="9333928" y="5661248"/>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8" name="Rectangle 17"/>
          <p:cNvSpPr>
            <a:spLocks noChangeArrowheads="1"/>
          </p:cNvSpPr>
          <p:nvPr/>
        </p:nvSpPr>
        <p:spPr bwMode="auto">
          <a:xfrm>
            <a:off x="9405936" y="6165304"/>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3937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1" end="1"/>
                                            </p:txEl>
                                          </p:spTgt>
                                        </p:tgtEl>
                                        <p:attrNameLst>
                                          <p:attrName>style.visibility</p:attrName>
                                        </p:attrNameLst>
                                      </p:cBhvr>
                                      <p:to>
                                        <p:strVal val="visible"/>
                                      </p:to>
                                    </p:set>
                                    <p:animEffect transition="in" filter="dissolve">
                                      <p:cBhvr>
                                        <p:cTn id="12" dur="500"/>
                                        <p:tgtEl>
                                          <p:spTgt spid="6819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2" end="2"/>
                                            </p:txEl>
                                          </p:spTgt>
                                        </p:tgtEl>
                                        <p:attrNameLst>
                                          <p:attrName>style.visibility</p:attrName>
                                        </p:attrNameLst>
                                      </p:cBhvr>
                                      <p:to>
                                        <p:strVal val="visible"/>
                                      </p:to>
                                    </p:set>
                                    <p:animEffect transition="in" filter="dissolve">
                                      <p:cBhvr>
                                        <p:cTn id="17" dur="500"/>
                                        <p:tgtEl>
                                          <p:spTgt spid="6819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dissolve">
                                      <p:cBhvr>
                                        <p:cTn id="34" dur="500"/>
                                        <p:tgtEl>
                                          <p:spTgt spid="14">
                                            <p:bg/>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dissolve">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预言</a:t>
            </a: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达拉斯神学院视频系列，</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1980s)</a:t>
            </a:r>
          </a:p>
        </p:txBody>
      </p:sp>
      <p:sp>
        <p:nvSpPr>
          <p:cNvPr id="153604" name="Text Box 1028"/>
          <p:cNvSpPr txBox="1">
            <a:spLocks noChangeArrowheads="1"/>
          </p:cNvSpPr>
          <p:nvPr/>
        </p:nvSpPr>
        <p:spPr bwMode="auto">
          <a:xfrm>
            <a:off x="-131278" y="4154263"/>
            <a:ext cx="196611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但以里书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9:24-27)</a:t>
            </a:r>
          </a:p>
        </p:txBody>
      </p:sp>
      <p:sp>
        <p:nvSpPr>
          <p:cNvPr id="41989" name="Text Box 1029"/>
          <p:cNvSpPr txBox="1">
            <a:spLocks noChangeArrowheads="1"/>
          </p:cNvSpPr>
          <p:nvPr/>
        </p:nvSpPr>
        <p:spPr bwMode="auto">
          <a:xfrm>
            <a:off x="4786341" y="2157607"/>
            <a:ext cx="25164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第二来临</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大灾难</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千年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zh-CN" altLang="en-US" sz="2800" b="1" dirty="0">
                <a:solidFill>
                  <a:srgbClr val="FFFFFF"/>
                </a:solidFill>
                <a:effectLst>
                  <a:outerShdw blurRad="50800" dist="63500" dir="2700000" algn="tl" rotWithShape="0">
                    <a:srgbClr val="000000"/>
                  </a:outerShdw>
                </a:effectLst>
                <a:latin typeface="Arial" charset="0"/>
                <a:ea typeface="ＭＳ Ｐゴシック" charset="0"/>
              </a:rPr>
              <a:t>耶和华的日子</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388350"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213</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8" name="Text Box 1028"/>
          <p:cNvSpPr txBox="1">
            <a:spLocks noChangeArrowheads="1"/>
          </p:cNvSpPr>
          <p:nvPr/>
        </p:nvSpPr>
        <p:spPr bwMode="auto">
          <a:xfrm>
            <a:off x="1725986" y="4154263"/>
            <a:ext cx="2011448"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教会时代</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使徒行传</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9" name="Text Box 1029"/>
          <p:cNvSpPr txBox="1">
            <a:spLocks noChangeArrowheads="1"/>
          </p:cNvSpPr>
          <p:nvPr/>
        </p:nvSpPr>
        <p:spPr bwMode="auto">
          <a:xfrm>
            <a:off x="2856857" y="560772"/>
            <a:ext cx="3989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天堂的审判席位</a:t>
            </a:r>
            <a:b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哥林多后书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5:10; </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哥林多前书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3:10-15</a:t>
            </a: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短暂的准备时期</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基督的敌人的崛起</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（时间长短未知）</a:t>
            </a:r>
            <a:endPar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24" name="Straight Connector 23"/>
          <p:cNvCxnSpPr/>
          <p:nvPr/>
        </p:nvCxnSpPr>
        <p:spPr bwMode="auto">
          <a:xfrm flipH="1">
            <a:off x="1725984" y="4150713"/>
            <a:ext cx="1" cy="111817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1107435" y="5179569"/>
            <a:ext cx="1304325" cy="7078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itchFamily="-110" charset="0"/>
              <a:ea typeface="MS PGothic" pitchFamily="34" charset="-128"/>
              <a:cs typeface="+mn-cs"/>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41990" name="Text Box 1030"/>
          <p:cNvSpPr txBox="1">
            <a:spLocks noChangeArrowheads="1"/>
          </p:cNvSpPr>
          <p:nvPr/>
        </p:nvSpPr>
        <p:spPr bwMode="auto">
          <a:xfrm>
            <a:off x="1797959" y="2996952"/>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被提</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帖撒罗尼迦前书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07495"/>
            <a:ext cx="1209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但以理的第</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70</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b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1000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sp>
        <p:nvSpPr>
          <p:cNvPr id="46" name="Text Box 1033"/>
          <p:cNvSpPr txBox="1">
            <a:spLocks noChangeArrowheads="1"/>
          </p:cNvSpPr>
          <p:nvPr/>
        </p:nvSpPr>
        <p:spPr bwMode="auto">
          <a:xfrm>
            <a:off x="7680470" y="3262445"/>
            <a:ext cx="1343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永恒</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7" name="Text Box 1034"/>
          <p:cNvSpPr txBox="1">
            <a:spLocks noChangeArrowheads="1"/>
          </p:cNvSpPr>
          <p:nvPr/>
        </p:nvSpPr>
        <p:spPr bwMode="auto">
          <a:xfrm>
            <a:off x="7728862" y="4005064"/>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长期的</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帖撒罗尼迦后书</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2:3-7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在主的日子之前的先决条件</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件）</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阻止者</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2" name="Text Box 1029"/>
          <p:cNvSpPr txBox="1">
            <a:spLocks noChangeArrowheads="1"/>
          </p:cNvSpPr>
          <p:nvPr/>
        </p:nvSpPr>
        <p:spPr bwMode="auto">
          <a:xfrm>
            <a:off x="10116616" y="6086499"/>
            <a:ext cx="2161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"Prophecy" (Dallas Seminary video series, 1980s)</a:t>
            </a:r>
          </a:p>
        </p:txBody>
      </p:sp>
      <p:sp>
        <p:nvSpPr>
          <p:cNvPr id="53" name="Text Box 1028"/>
          <p:cNvSpPr txBox="1">
            <a:spLocks noChangeArrowheads="1"/>
          </p:cNvSpPr>
          <p:nvPr/>
        </p:nvSpPr>
        <p:spPr bwMode="auto">
          <a:xfrm>
            <a:off x="2535773" y="7082064"/>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Short Period of Preparation; Rise of the Antichrist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(length of time unknown)</a:t>
            </a:r>
          </a:p>
        </p:txBody>
      </p:sp>
      <p:grpSp>
        <p:nvGrpSpPr>
          <p:cNvPr id="55" name="Group 54"/>
          <p:cNvGrpSpPr/>
          <p:nvPr/>
        </p:nvGrpSpPr>
        <p:grpSpPr>
          <a:xfrm>
            <a:off x="-2979627" y="1202131"/>
            <a:ext cx="2583075" cy="400110"/>
            <a:chOff x="117803" y="560772"/>
            <a:chExt cx="2583075" cy="400110"/>
          </a:xfrm>
        </p:grpSpPr>
        <p:sp>
          <p:nvSpPr>
            <p:cNvPr id="56"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Apostasy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7"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69" name="Group 68"/>
          <p:cNvGrpSpPr/>
          <p:nvPr/>
        </p:nvGrpSpPr>
        <p:grpSpPr>
          <a:xfrm>
            <a:off x="-2979627" y="1663796"/>
            <a:ext cx="2583075" cy="427404"/>
            <a:chOff x="117803" y="1022437"/>
            <a:chExt cx="2583075" cy="427404"/>
          </a:xfrm>
        </p:grpSpPr>
        <p:sp>
          <p:nvSpPr>
            <p:cNvPr id="7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Antichrist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1"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72" name="Group 71"/>
          <p:cNvGrpSpPr/>
          <p:nvPr/>
        </p:nvGrpSpPr>
        <p:grpSpPr>
          <a:xfrm>
            <a:off x="-2984391" y="733095"/>
            <a:ext cx="2583075" cy="404312"/>
            <a:chOff x="117803" y="1538690"/>
            <a:chExt cx="2583075" cy="404312"/>
          </a:xfrm>
        </p:grpSpPr>
        <p:sp>
          <p:nvSpPr>
            <p:cNvPr id="73"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Restrainer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4"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75" name="Rectangle 1040"/>
          <p:cNvSpPr txBox="1">
            <a:spLocks noChangeArrowheads="1"/>
          </p:cNvSpPr>
          <p:nvPr/>
        </p:nvSpPr>
        <p:spPr bwMode="auto">
          <a:xfrm>
            <a:off x="9340543" y="1629535"/>
            <a:ext cx="3713257" cy="52322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2800" b="1" i="0" u="none" strike="noStrike" kern="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The Day of the Lord</a:t>
            </a:r>
            <a:endParaRPr kumimoji="0" lang="en-US" sz="2800" b="1" i="0" u="none" strike="noStrike" kern="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endParaRPr>
          </a:p>
        </p:txBody>
      </p:sp>
      <p:sp>
        <p:nvSpPr>
          <p:cNvPr id="76" name="Text Box 1029"/>
          <p:cNvSpPr txBox="1">
            <a:spLocks noChangeArrowheads="1"/>
          </p:cNvSpPr>
          <p:nvPr/>
        </p:nvSpPr>
        <p:spPr bwMode="auto">
          <a:xfrm>
            <a:off x="9688408" y="2310007"/>
            <a:ext cx="2516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Second Coming</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Rev. 19:11-21</a:t>
            </a:r>
          </a:p>
        </p:txBody>
      </p:sp>
      <p:sp>
        <p:nvSpPr>
          <p:cNvPr id="77" name="Text Box 1030"/>
          <p:cNvSpPr txBox="1">
            <a:spLocks noChangeArrowheads="1"/>
          </p:cNvSpPr>
          <p:nvPr/>
        </p:nvSpPr>
        <p:spPr bwMode="auto">
          <a:xfrm>
            <a:off x="-5030117" y="3414845"/>
            <a:ext cx="2209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Rapture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Thess. 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8" name="Text Box 1028"/>
          <p:cNvSpPr txBox="1">
            <a:spLocks noChangeArrowheads="1"/>
          </p:cNvSpPr>
          <p:nvPr/>
        </p:nvSpPr>
        <p:spPr bwMode="auto">
          <a:xfrm>
            <a:off x="-7237312" y="4306663"/>
            <a:ext cx="1966118" cy="7694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Weeks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 9:24-27)</a:t>
            </a:r>
          </a:p>
        </p:txBody>
      </p:sp>
      <p:sp>
        <p:nvSpPr>
          <p:cNvPr id="79" name="Text Box 1028"/>
          <p:cNvSpPr txBox="1">
            <a:spLocks noChangeArrowheads="1"/>
          </p:cNvSpPr>
          <p:nvPr/>
        </p:nvSpPr>
        <p:spPr bwMode="auto">
          <a:xfrm>
            <a:off x="-4953333" y="4306663"/>
            <a:ext cx="201144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Church Age</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Acts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0" name="Text Box 1028"/>
          <p:cNvSpPr txBox="1">
            <a:spLocks noChangeArrowheads="1"/>
          </p:cNvSpPr>
          <p:nvPr/>
        </p:nvSpPr>
        <p:spPr bwMode="auto">
          <a:xfrm>
            <a:off x="-6254253" y="5068835"/>
            <a:ext cx="184211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27:50</a:t>
            </a:r>
          </a:p>
        </p:txBody>
      </p:sp>
      <p:sp>
        <p:nvSpPr>
          <p:cNvPr id="81" name="Text Box 1030"/>
          <p:cNvSpPr txBox="1">
            <a:spLocks noChangeArrowheads="1"/>
          </p:cNvSpPr>
          <p:nvPr/>
        </p:nvSpPr>
        <p:spPr bwMode="auto">
          <a:xfrm>
            <a:off x="-2941885" y="4063470"/>
            <a:ext cx="2209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(Daniel</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 70</a:t>
            </a:r>
            <a:r>
              <a:rPr kumimoji="0" lang="en-US" altLang="zh-CN" sz="2400" b="1" i="0" u="none" strike="noStrike" kern="1200" cap="none" spc="0" normalizeH="0" baseline="3000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th</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week)</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24:21</a:t>
            </a:r>
          </a:p>
        </p:txBody>
      </p:sp>
      <p:sp>
        <p:nvSpPr>
          <p:cNvPr id="82" name="Text Box 1033"/>
          <p:cNvSpPr txBox="1">
            <a:spLocks noChangeArrowheads="1"/>
          </p:cNvSpPr>
          <p:nvPr/>
        </p:nvSpPr>
        <p:spPr bwMode="auto">
          <a:xfrm>
            <a:off x="9247599" y="3414845"/>
            <a:ext cx="13730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state</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3" name="Text Box 1034"/>
          <p:cNvSpPr txBox="1">
            <a:spLocks noChangeArrowheads="1"/>
          </p:cNvSpPr>
          <p:nvPr/>
        </p:nvSpPr>
        <p:spPr bwMode="auto">
          <a:xfrm>
            <a:off x="9344792" y="4154263"/>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(Timeless)</a:t>
            </a:r>
          </a:p>
        </p:txBody>
      </p:sp>
    </p:spTree>
    <p:extLst>
      <p:ext uri="{BB962C8B-B14F-4D97-AF65-F5344CB8AC3E}">
        <p14:creationId xmlns:p14="http://schemas.microsoft.com/office/powerpoint/2010/main" val="3339555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55" presetClass="entr" presetSubtype="0" fill="hold" grpId="0" nodeType="afterEffect">
                                  <p:stCondLst>
                                    <p:cond delay="0"/>
                                  </p:stCondLst>
                                  <p:childTnLst>
                                    <p:set>
                                      <p:cBhvr>
                                        <p:cTn id="125" dur="1" fill="hold">
                                          <p:stCondLst>
                                            <p:cond delay="0"/>
                                          </p:stCondLst>
                                        </p:cTn>
                                        <p:tgtEl>
                                          <p:spTgt spid="53"/>
                                        </p:tgtEl>
                                        <p:attrNameLst>
                                          <p:attrName>style.visibility</p:attrName>
                                        </p:attrNameLst>
                                      </p:cBhvr>
                                      <p:to>
                                        <p:strVal val="visible"/>
                                      </p:to>
                                    </p:set>
                                    <p:anim calcmode="lin" valueType="num">
                                      <p:cBhvr>
                                        <p:cTn id="126" dur="1000" fill="hold"/>
                                        <p:tgtEl>
                                          <p:spTgt spid="53"/>
                                        </p:tgtEl>
                                        <p:attrNameLst>
                                          <p:attrName>ppt_w</p:attrName>
                                        </p:attrNameLst>
                                      </p:cBhvr>
                                      <p:tavLst>
                                        <p:tav tm="0">
                                          <p:val>
                                            <p:strVal val="#ppt_w*0.70"/>
                                          </p:val>
                                        </p:tav>
                                        <p:tav tm="100000">
                                          <p:val>
                                            <p:strVal val="#ppt_w"/>
                                          </p:val>
                                        </p:tav>
                                      </p:tavLst>
                                    </p:anim>
                                    <p:anim calcmode="lin" valueType="num">
                                      <p:cBhvr>
                                        <p:cTn id="127" dur="1000" fill="hold"/>
                                        <p:tgtEl>
                                          <p:spTgt spid="53"/>
                                        </p:tgtEl>
                                        <p:attrNameLst>
                                          <p:attrName>ppt_h</p:attrName>
                                        </p:attrNameLst>
                                      </p:cBhvr>
                                      <p:tavLst>
                                        <p:tav tm="0">
                                          <p:val>
                                            <p:strVal val="#ppt_h"/>
                                          </p:val>
                                        </p:tav>
                                        <p:tav tm="100000">
                                          <p:val>
                                            <p:strVal val="#ppt_h"/>
                                          </p:val>
                                        </p:tav>
                                      </p:tavLst>
                                    </p:anim>
                                    <p:animEffect transition="in" filter="fade">
                                      <p:cBhvr>
                                        <p:cTn id="128" dur="1000"/>
                                        <p:tgtEl>
                                          <p:spTgt spid="53"/>
                                        </p:tgtEl>
                                      </p:cBhvr>
                                    </p:animEffect>
                                  </p:childTnLst>
                                </p:cTn>
                              </p:par>
                              <p:par>
                                <p:cTn id="129" presetID="1" presetClass="entr" presetSubtype="0"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par>
                          <p:cTn id="135" fill="hold">
                            <p:stCondLst>
                              <p:cond delay="2000"/>
                            </p:stCondLst>
                            <p:childTnLst>
                              <p:par>
                                <p:cTn id="136" presetID="2" presetClass="entr" presetSubtype="1" fill="hold" grpId="0" nodeType="afterEffect">
                                  <p:stCondLst>
                                    <p:cond delay="0"/>
                                  </p:stCondLst>
                                  <p:childTnLst>
                                    <p:set>
                                      <p:cBhvr>
                                        <p:cTn id="137" dur="1" fill="hold">
                                          <p:stCondLst>
                                            <p:cond delay="0"/>
                                          </p:stCondLst>
                                        </p:cTn>
                                        <p:tgtEl>
                                          <p:spTgt spid="76"/>
                                        </p:tgtEl>
                                        <p:attrNameLst>
                                          <p:attrName>style.visibility</p:attrName>
                                        </p:attrNameLst>
                                      </p:cBhvr>
                                      <p:to>
                                        <p:strVal val="visible"/>
                                      </p:to>
                                    </p:set>
                                    <p:anim calcmode="lin" valueType="num">
                                      <p:cBhvr additive="base">
                                        <p:cTn id="138" dur="500" fill="hold"/>
                                        <p:tgtEl>
                                          <p:spTgt spid="76"/>
                                        </p:tgtEl>
                                        <p:attrNameLst>
                                          <p:attrName>ppt_x</p:attrName>
                                        </p:attrNameLst>
                                      </p:cBhvr>
                                      <p:tavLst>
                                        <p:tav tm="0">
                                          <p:val>
                                            <p:strVal val="#ppt_x"/>
                                          </p:val>
                                        </p:tav>
                                        <p:tav tm="100000">
                                          <p:val>
                                            <p:strVal val="#ppt_x"/>
                                          </p:val>
                                        </p:tav>
                                      </p:tavLst>
                                    </p:anim>
                                    <p:anim calcmode="lin" valueType="num">
                                      <p:cBhvr additive="base">
                                        <p:cTn id="139" dur="500" fill="hold"/>
                                        <p:tgtEl>
                                          <p:spTgt spid="76"/>
                                        </p:tgtEl>
                                        <p:attrNameLst>
                                          <p:attrName>ppt_y</p:attrName>
                                        </p:attrNameLst>
                                      </p:cBhvr>
                                      <p:tavLst>
                                        <p:tav tm="0">
                                          <p:val>
                                            <p:strVal val="0-#ppt_h/2"/>
                                          </p:val>
                                        </p:tav>
                                        <p:tav tm="100000">
                                          <p:val>
                                            <p:strVal val="#ppt_y"/>
                                          </p:val>
                                        </p:tav>
                                      </p:tavLst>
                                    </p:anim>
                                  </p:childTnLst>
                                </p:cTn>
                              </p:par>
                            </p:childTnLst>
                          </p:cTn>
                        </p:par>
                        <p:par>
                          <p:cTn id="140" fill="hold">
                            <p:stCondLst>
                              <p:cond delay="2500"/>
                            </p:stCondLst>
                            <p:childTnLst>
                              <p:par>
                                <p:cTn id="141" presetID="4" presetClass="entr" presetSubtype="32" fill="hold" grpId="0" nodeType="after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box(out)">
                                      <p:cBhvr>
                                        <p:cTn id="143" dur="10"/>
                                        <p:tgtEl>
                                          <p:spTgt spid="77"/>
                                        </p:tgtEl>
                                      </p:cBhvr>
                                    </p:animEffect>
                                  </p:childTnLst>
                                </p:cTn>
                              </p:par>
                            </p:childTnLst>
                          </p:cTn>
                        </p:par>
                        <p:par>
                          <p:cTn id="144" fill="hold">
                            <p:stCondLst>
                              <p:cond delay="2510"/>
                            </p:stCondLst>
                            <p:childTnLst>
                              <p:par>
                                <p:cTn id="145" presetID="4" presetClass="entr" presetSubtype="32" fill="hold" grpId="0" nodeType="after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box(out)">
                                      <p:cBhvr>
                                        <p:cTn id="147" dur="10"/>
                                        <p:tgtEl>
                                          <p:spTgt spid="81"/>
                                        </p:tgtEl>
                                      </p:cBhvr>
                                    </p:animEffect>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 calcmode="lin" valueType="num">
                                      <p:cBhvr>
                                        <p:cTn id="152" dur="500" fill="hold"/>
                                        <p:tgtEl>
                                          <p:spTgt spid="82"/>
                                        </p:tgtEl>
                                        <p:attrNameLst>
                                          <p:attrName>ppt_w</p:attrName>
                                        </p:attrNameLst>
                                      </p:cBhvr>
                                      <p:tavLst>
                                        <p:tav tm="0">
                                          <p:val>
                                            <p:fltVal val="0"/>
                                          </p:val>
                                        </p:tav>
                                        <p:tav tm="100000">
                                          <p:val>
                                            <p:strVal val="#ppt_w"/>
                                          </p:val>
                                        </p:tav>
                                      </p:tavLst>
                                    </p:anim>
                                    <p:anim calcmode="lin" valueType="num">
                                      <p:cBhvr>
                                        <p:cTn id="153" dur="500" fill="hold"/>
                                        <p:tgtEl>
                                          <p:spTgt spid="82"/>
                                        </p:tgtEl>
                                        <p:attrNameLst>
                                          <p:attrName>ppt_h</p:attrName>
                                        </p:attrNameLst>
                                      </p:cBhvr>
                                      <p:tavLst>
                                        <p:tav tm="0">
                                          <p:val>
                                            <p:fltVal val="0"/>
                                          </p:val>
                                        </p:tav>
                                        <p:tav tm="100000">
                                          <p:val>
                                            <p:strVal val="#ppt_h"/>
                                          </p:val>
                                        </p:tav>
                                      </p:tavLst>
                                    </p:anim>
                                  </p:childTnLst>
                                </p:cTn>
                              </p:par>
                            </p:childTnLst>
                          </p:cTn>
                        </p:par>
                        <p:par>
                          <p:cTn id="154" fill="hold">
                            <p:stCondLst>
                              <p:cond delay="500"/>
                            </p:stCondLst>
                            <p:childTnLst>
                              <p:par>
                                <p:cTn id="155" presetID="23" presetClass="entr" presetSubtype="16" fill="hold" grpId="0" nodeType="afterEffect">
                                  <p:stCondLst>
                                    <p:cond delay="0"/>
                                  </p:stCondLst>
                                  <p:childTnLst>
                                    <p:set>
                                      <p:cBhvr>
                                        <p:cTn id="156" dur="1" fill="hold">
                                          <p:stCondLst>
                                            <p:cond delay="0"/>
                                          </p:stCondLst>
                                        </p:cTn>
                                        <p:tgtEl>
                                          <p:spTgt spid="83"/>
                                        </p:tgtEl>
                                        <p:attrNameLst>
                                          <p:attrName>style.visibility</p:attrName>
                                        </p:attrNameLst>
                                      </p:cBhvr>
                                      <p:to>
                                        <p:strVal val="visible"/>
                                      </p:to>
                                    </p:set>
                                    <p:anim calcmode="lin" valueType="num">
                                      <p:cBhvr>
                                        <p:cTn id="157" dur="500" fill="hold"/>
                                        <p:tgtEl>
                                          <p:spTgt spid="83"/>
                                        </p:tgtEl>
                                        <p:attrNameLst>
                                          <p:attrName>ppt_w</p:attrName>
                                        </p:attrNameLst>
                                      </p:cBhvr>
                                      <p:tavLst>
                                        <p:tav tm="0">
                                          <p:val>
                                            <p:fltVal val="0"/>
                                          </p:val>
                                        </p:tav>
                                        <p:tav tm="100000">
                                          <p:val>
                                            <p:strVal val="#ppt_w"/>
                                          </p:val>
                                        </p:tav>
                                      </p:tavLst>
                                    </p:anim>
                                    <p:anim calcmode="lin" valueType="num">
                                      <p:cBhvr>
                                        <p:cTn id="158" dur="500" fill="hold"/>
                                        <p:tgtEl>
                                          <p:spTgt spid="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P spid="53" grpId="0"/>
      <p:bldP spid="76" grpId="0" autoUpdateAnimBg="0"/>
      <p:bldP spid="77" grpId="0" autoUpdateAnimBg="0"/>
      <p:bldP spid="81" grpId="0" autoUpdateAnimBg="0"/>
      <p:bldP spid="82" grpId="0"/>
      <p:bldP spid="83"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启示录</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人子的迹象</a:t>
            </a:r>
            <a:br>
              <a:rPr kumimoji="0" lang="en-US" altLang="zh-CN"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马太福音</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盟约</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rPr>
                  <a:t> 30</a:t>
                </a:r>
                <a:r>
                  <a:rPr kumimoji="0" lang="zh-CN" altLang="en-US" sz="20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当选那兽</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启示录</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第二来临</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altLang="zh-CN" sz="1800" b="1" i="1" u="none" strike="noStrike" kern="1200" cap="none" spc="-11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基督的到来以完成</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违反盟约</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礼拜中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灾</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祸</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rPr>
              <a:t>最激烈的灾祸</a:t>
            </a:r>
            <a:endParaRPr kumimoji="0" 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275050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685800" y="333375"/>
            <a:ext cx="7772400" cy="874713"/>
          </a:xfrm>
          <a:solidFill>
            <a:schemeClr val="accent2"/>
          </a:solidFill>
        </p:spPr>
        <p:txBody>
          <a:bodyPr/>
          <a:lstStyle/>
          <a:p>
            <a:r>
              <a:rPr lang="zh-CN" altLang="en-US">
                <a:solidFill>
                  <a:schemeClr val="bg1"/>
                </a:solidFill>
                <a:latin typeface="Arial" pitchFamily="34" charset="0"/>
                <a:ea typeface="SimSun" pitchFamily="2" charset="-122"/>
              </a:rPr>
              <a:t>为什么我相信灾前试炼？</a:t>
            </a:r>
          </a:p>
        </p:txBody>
      </p:sp>
      <p:sp>
        <p:nvSpPr>
          <p:cNvPr id="60419" name="Rectangle 4"/>
          <p:cNvSpPr>
            <a:spLocks noChangeArrowheads="1"/>
          </p:cNvSpPr>
          <p:nvPr/>
        </p:nvSpPr>
        <p:spPr bwMode="auto">
          <a:xfrm>
            <a:off x="250825" y="1628775"/>
            <a:ext cx="87487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信徒会被保守和免去试炼</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启</a:t>
            </a:r>
            <a:r>
              <a:rPr kumimoji="0" lang="en-US" altLang="ja-JP"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3:10)</a:t>
            </a:r>
          </a:p>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灾难试炼非信徒</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(3:10)</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在上帝的愠怒之下</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MS PGothic" pitchFamily="34" charset="-128"/>
                <a:cs typeface="Arial" pitchFamily="34" charset="0"/>
              </a:rPr>
              <a:t>(6:16-17)</a:t>
            </a:r>
          </a:p>
          <a:p>
            <a:pPr marL="742950" marR="0" lvl="0" indent="-742950" algn="l" defTabSz="914400" rtl="0" eaLnBrk="0" fontAlgn="base" latinLnBrk="0" hangingPunct="0">
              <a:lnSpc>
                <a:spcPct val="100000"/>
              </a:lnSpc>
              <a:spcBef>
                <a:spcPct val="20000"/>
              </a:spcBef>
              <a:spcAft>
                <a:spcPct val="0"/>
              </a:spcAft>
              <a:buClrTx/>
              <a:buSzTx/>
              <a:buFont typeface="Times New Roman" pitchFamily="18" charset="0"/>
              <a:buAutoNum type="arabicPeriod"/>
              <a:tabLst/>
              <a:defRPr/>
            </a:pP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圣灵不再需要遏制恶魔</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a:t>
            </a:r>
            <a:r>
              <a:rPr kumimoji="0" lang="zh-CN" altLang="en-US" sz="36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帖后</a:t>
            </a:r>
            <a:r>
              <a:rPr kumimoji="0" lang="en-US" altLang="ja-JP"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 </a:t>
            </a:r>
            <a:r>
              <a:rPr kumimoji="0" lang="en-US" altLang="zh-CN" sz="3600" b="1" i="0" u="none" strike="noStrike" kern="1200" cap="none" spc="0" normalizeH="0" baseline="0" noProof="0">
                <a:ln>
                  <a:noFill/>
                </a:ln>
                <a:solidFill>
                  <a:srgbClr val="FFFFFF"/>
                </a:solidFill>
                <a:effectLst/>
                <a:uLnTx/>
                <a:uFillTx/>
                <a:latin typeface="SimSun" pitchFamily="2" charset="-122"/>
                <a:ea typeface="Arial Unicode MS" pitchFamily="34" charset="-128"/>
                <a:cs typeface="Arial Unicode MS" pitchFamily="34" charset="-128"/>
              </a:rPr>
              <a:t>2:6-7).</a:t>
            </a:r>
          </a:p>
        </p:txBody>
      </p:sp>
      <p:sp>
        <p:nvSpPr>
          <p:cNvPr id="451588"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209</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Rectangle 11"/>
          <p:cNvSpPr>
            <a:spLocks noChangeArrowheads="1"/>
          </p:cNvSpPr>
          <p:nvPr/>
        </p:nvSpPr>
        <p:spPr bwMode="auto">
          <a:xfrm>
            <a:off x="152400" y="55626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o` kate,cwn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he who restrains</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masculine, 2:7 = a person)</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3" name="Rectangle 12"/>
          <p:cNvSpPr>
            <a:spLocks noChangeArrowheads="1"/>
          </p:cNvSpPr>
          <p:nvPr/>
        </p:nvSpPr>
        <p:spPr bwMode="auto">
          <a:xfrm>
            <a:off x="152400" y="49530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to. kate,con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what restrains</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neuter, 2:6 = gospel preaching)</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4" name="Rectangle 13"/>
          <p:cNvSpPr>
            <a:spLocks noChangeArrowheads="1"/>
          </p:cNvSpPr>
          <p:nvPr/>
        </p:nvSpPr>
        <p:spPr bwMode="auto">
          <a:xfrm>
            <a:off x="152400" y="6172200"/>
            <a:ext cx="8991600" cy="609600"/>
          </a:xfrm>
          <a:prstGeom prst="rect">
            <a:avLst/>
          </a:prstGeom>
          <a:noFill/>
          <a:ln w="9525">
            <a:noFill/>
            <a:miter lim="800000"/>
            <a:headEnd/>
            <a:tailEnd/>
          </a:ln>
        </p:spPr>
        <p:txBody>
          <a:bodyPr/>
          <a:lstStyle>
            <a:lvl1pPr marL="742950" indent="-7429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Bwgrkl" charset="0"/>
                <a:ea typeface="MS PGothic" pitchFamily="34" charset="-128"/>
                <a:cs typeface="+mn-cs"/>
              </a:rPr>
              <a:t>pnue/ma </a:t>
            </a: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Spirit</a:t>
            </a:r>
            <a:r>
              <a:rPr kumimoji="0" lang="en-US" altLang="en-US"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a:t>
            </a:r>
            <a:r>
              <a:rPr kumimoji="0" lang="en-US" altLang="ja-JP" sz="2000" b="1" i="0" u="none" strike="noStrike" kern="1200" cap="none" spc="0" normalizeH="0" baseline="0" noProof="0">
                <a:ln>
                  <a:noFill/>
                </a:ln>
                <a:solidFill>
                  <a:srgbClr val="FFFFFF"/>
                </a:solidFill>
                <a:effectLst/>
                <a:uLnTx/>
                <a:uFillTx/>
                <a:latin typeface="LucidaGrande" charset="0"/>
                <a:ea typeface="MS PGothic" pitchFamily="34" charset="-128"/>
                <a:cs typeface="Arial" pitchFamily="34" charset="0"/>
              </a:rPr>
              <a:t> = neuter noun but used of a person)</a:t>
            </a:r>
            <a:endPar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pic>
        <p:nvPicPr>
          <p:cNvPr id="451592" name="Picture 14"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6308725"/>
            <a:ext cx="10080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3" name="Picture 15"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388" y="5661025"/>
            <a:ext cx="15843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4" name="Picture 16"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638" y="5013325"/>
            <a:ext cx="17764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65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dissolve">
                                      <p:cBhvr>
                                        <p:cTn id="12" dur="5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dissolve">
                                      <p:cBhvr>
                                        <p:cTn id="17" dur="500"/>
                                        <p:tgtEl>
                                          <p:spTgt spid="604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dissolv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P spid="12" grpId="0" build="p"/>
      <p:bldP spid="13" grpId="0" build="p"/>
      <p:bldP spid="14" grpId="0" build="p"/>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This man will come to do the work of Satan with counterfeit power and signs and miracles.  </a:t>
            </a:r>
            <a:r>
              <a:rPr lang="en-SG" sz="3200" b="1" baseline="30000" dirty="0">
                <a:effectLst>
                  <a:glow rad="127000">
                    <a:schemeClr val="tx1"/>
                  </a:glow>
                </a:effectLst>
                <a:latin typeface="Arial" charset="0"/>
                <a:ea typeface="ＭＳ Ｐゴシック" charset="0"/>
                <a:cs typeface="ＭＳ Ｐゴシック" charset="0"/>
              </a:rPr>
              <a:t>10</a:t>
            </a:r>
            <a:r>
              <a:rPr lang="en-SG" sz="3200" b="1" dirty="0">
                <a:effectLst>
                  <a:glow rad="127000">
                    <a:schemeClr val="tx1"/>
                  </a:glow>
                </a:effectLst>
                <a:latin typeface="Arial" charset="0"/>
                <a:ea typeface="ＭＳ Ｐゴシック" charset="0"/>
                <a:cs typeface="ＭＳ Ｐゴシック" charset="0"/>
              </a:rPr>
              <a:t>He will use every kind of evil deception to fool those on their way to destruction, because they refuse to love and accept the truth that would save them.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So God will cause them to be greatly deceived, and they will believe these lies.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Then they will be condemned for enjoying evil rather than believing the truth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2:9-12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21720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16723"/>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09389">
                  <a:extLst>
                    <a:ext uri="{9D8B030D-6E8A-4147-A177-3AD203B41FA5}">
                      <a16:colId xmlns:a16="http://schemas.microsoft.com/office/drawing/2014/main" val="20004"/>
                    </a:ext>
                  </a:extLst>
                </a:gridCol>
                <a:gridCol w="1125415">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帖撒罗尼迦后书</a:t>
                      </a:r>
                      <a:r>
                        <a:rPr kumimoji="1"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受难的更正</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逼迫中仍坚信</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关於主的日子</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训导慵懒的门徒</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第一章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第二章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第三章</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情感</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神学观</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实际行为</a:t>
                      </a:r>
                      <a:endParaRPr kumimoji="0" lang="en-US" sz="18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逼迫中的鼓励</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Tahoma" charset="0"/>
                          <a:ea typeface="ＭＳ Ｐゴシック" charset="0"/>
                          <a:cs typeface="ＭＳ Ｐゴシック" charset="0"/>
                        </a:rPr>
                        <a:t>解释那一天</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身上得荣耀</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煽胆的信徒</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扰乱的信徒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不守规矩的信徒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更改观念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更改神学观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1800" b="1" i="0" u="none" strike="noStrike" cap="none" normalizeH="0" baseline="0" dirty="0">
                          <a:ln>
                            <a:noFill/>
                          </a:ln>
                          <a:solidFill>
                            <a:srgbClr val="000090"/>
                          </a:solidFill>
                          <a:effectLst/>
                          <a:latin typeface="Arial" charset="0"/>
                          <a:ea typeface="ＭＳ Ｐゴシック" charset="0"/>
                          <a:cs typeface="Arial" charset="0"/>
                        </a:rPr>
                        <a:t>更改态度</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问安</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奖赏</a:t>
                      </a:r>
                      <a:endParaRPr kumimoji="0" lang="en-US" altLang="zh-CN" sz="1600" b="1" i="0" u="none" strike="noStrike" cap="none" normalizeH="0" baseline="0" dirty="0">
                        <a:ln>
                          <a:noFill/>
                        </a:ln>
                        <a:solidFill>
                          <a:srgbClr val="00009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与审判</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受难前</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的教导</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敌基督</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的条件</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站稳：坚守</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祷告</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神的管教</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charset="0"/>
                          <a:ea typeface="ＭＳ Ｐゴシック" charset="0"/>
                          <a:cs typeface="Arial" charset="0"/>
                        </a:rPr>
                        <a:t>祝福</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格林多</a:t>
                      </a: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后夏  公元 </a:t>
                      </a:r>
                      <a:r>
                        <a:rPr kumimoji="0" lang="en-US" altLang="zh-CN" sz="1800" b="1" i="0" u="none" strike="noStrike" cap="none" normalizeH="0" baseline="0" dirty="0">
                          <a:ln>
                            <a:noFill/>
                          </a:ln>
                          <a:solidFill>
                            <a:srgbClr val="000090"/>
                          </a:solidFill>
                          <a:effectLst/>
                          <a:latin typeface="Arial" charset="0"/>
                          <a:ea typeface="ＭＳ Ｐゴシック" charset="0"/>
                          <a:cs typeface="Arial" charset="0"/>
                        </a:rPr>
                        <a:t>51</a:t>
                      </a:r>
                      <a:r>
                        <a:rPr kumimoji="0" lang="zh-CN" altLang="en-US" sz="1800" b="1" i="0" u="none" strike="noStrike" cap="none" normalizeH="0" baseline="0" dirty="0">
                          <a:ln>
                            <a:noFill/>
                          </a:ln>
                          <a:solidFill>
                            <a:srgbClr val="000090"/>
                          </a:solidFill>
                          <a:effectLst/>
                          <a:latin typeface="Arial" charset="0"/>
                          <a:ea typeface="ＭＳ Ｐゴシック" charset="0"/>
                          <a:cs typeface="Arial" charset="0"/>
                        </a:rPr>
                        <a:t>年</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36821688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211</a:t>
            </a: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en-US" dirty="0">
                <a:solidFill>
                  <a:schemeClr val="bg1"/>
                </a:solidFill>
                <a:latin typeface="Arial" charset="0"/>
                <a:ea typeface="ＭＳ Ｐゴシック" charset="0"/>
                <a:cs typeface="ＭＳ Ｐゴシック" charset="0"/>
              </a:rPr>
              <a:t>Keys</a:t>
            </a:r>
          </a:p>
        </p:txBody>
      </p:sp>
      <p:sp>
        <p:nvSpPr>
          <p:cNvPr id="136196" name="Text Box 3"/>
          <p:cNvSpPr txBox="1">
            <a:spLocks noChangeArrowheads="1"/>
          </p:cNvSpPr>
          <p:nvPr/>
        </p:nvSpPr>
        <p:spPr bwMode="auto">
          <a:xfrm>
            <a:off x="2766815" y="280988"/>
            <a:ext cx="3783408" cy="707886"/>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4000" b="1" dirty="0">
                <a:solidFill>
                  <a:srgbClr val="FFFFFF"/>
                </a:solidFill>
                <a:latin typeface="Arial" charset="0"/>
                <a:cs typeface="Arial" charset="0"/>
              </a:rPr>
              <a:t>帖撒罗尼迦后书</a:t>
            </a:r>
          </a:p>
        </p:txBody>
      </p:sp>
      <p:sp>
        <p:nvSpPr>
          <p:cNvPr id="18437" name="Text Box 5"/>
          <p:cNvSpPr txBox="1">
            <a:spLocks noChangeArrowheads="1"/>
          </p:cNvSpPr>
          <p:nvPr/>
        </p:nvSpPr>
        <p:spPr bwMode="auto">
          <a:xfrm>
            <a:off x="2803525" y="1271588"/>
            <a:ext cx="3711575" cy="1077218"/>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pPr>
            <a:r>
              <a:rPr lang="ko-KR" altLang="en-US" sz="3200" b="1" u="sng" dirty="0" err="1">
                <a:solidFill>
                  <a:srgbClr val="FFFFFF"/>
                </a:solidFill>
                <a:latin typeface="Arial" charset="0"/>
                <a:cs typeface="Arial" charset="0"/>
              </a:rPr>
              <a:t>关键字</a:t>
            </a:r>
            <a:r>
              <a:rPr lang="ko-KR" altLang="en-US" sz="3200" b="1" dirty="0">
                <a:solidFill>
                  <a:srgbClr val="FFFFFF"/>
                </a:solidFill>
                <a:latin typeface="Arial" charset="0"/>
                <a:cs typeface="Arial" charset="0"/>
              </a:rPr>
              <a:t> </a:t>
            </a:r>
            <a:r>
              <a:rPr lang="en-US" altLang="ko-KR" sz="3200" b="1" dirty="0">
                <a:solidFill>
                  <a:srgbClr val="FFFFFF"/>
                </a:solidFill>
                <a:latin typeface="Arial" charset="0"/>
                <a:cs typeface="Arial" charset="0"/>
              </a:rPr>
              <a:t>:</a:t>
            </a:r>
            <a:br>
              <a:rPr lang="en-US" altLang="ko-KR" sz="3200" b="1" dirty="0">
                <a:solidFill>
                  <a:srgbClr val="FFFFFF"/>
                </a:solidFill>
                <a:latin typeface="Arial" charset="0"/>
                <a:cs typeface="Arial" charset="0"/>
              </a:rPr>
            </a:br>
            <a:r>
              <a:rPr lang="ko-KR" altLang="en-US" sz="3200" b="1" dirty="0" err="1">
                <a:solidFill>
                  <a:srgbClr val="FFFFFF"/>
                </a:solidFill>
                <a:latin typeface="Arial" charset="0"/>
                <a:cs typeface="Arial" charset="0"/>
              </a:rPr>
              <a:t>受难</a:t>
            </a:r>
            <a:r>
              <a:rPr lang="ko-KR" altLang="en-US" sz="3200" b="1" dirty="0">
                <a:solidFill>
                  <a:srgbClr val="FFFFFF"/>
                </a:solidFill>
                <a:latin typeface="Arial" charset="0"/>
                <a:cs typeface="Arial" charset="0"/>
              </a:rPr>
              <a:t> </a:t>
            </a:r>
          </a:p>
        </p:txBody>
      </p:sp>
      <p:sp>
        <p:nvSpPr>
          <p:cNvPr id="18438" name="Text Box 6"/>
          <p:cNvSpPr txBox="1">
            <a:spLocks noChangeArrowheads="1"/>
          </p:cNvSpPr>
          <p:nvPr/>
        </p:nvSpPr>
        <p:spPr bwMode="auto">
          <a:xfrm>
            <a:off x="354013" y="2771775"/>
            <a:ext cx="8610600" cy="3539430"/>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2800" b="1" u="sng" dirty="0">
                <a:solidFill>
                  <a:srgbClr val="FFFFFF"/>
                </a:solidFill>
                <a:latin typeface="Arial" charset="0"/>
                <a:cs typeface="Arial" charset="0"/>
              </a:rPr>
              <a:t>关键词</a:t>
            </a:r>
            <a:endParaRPr lang="en-US" altLang="zh-CN" sz="2800" b="1" u="sng" dirty="0">
              <a:solidFill>
                <a:srgbClr val="FFFFFF"/>
              </a:solidFill>
              <a:latin typeface="Arial" charset="0"/>
              <a:cs typeface="Arial" charset="0"/>
            </a:endParaRPr>
          </a:p>
          <a:p>
            <a:pPr lvl="0" algn="ctr" eaLnBrk="1" hangingPunct="1"/>
            <a:endParaRPr lang="zh-CN" altLang="en-US" sz="2800" b="1" dirty="0">
              <a:solidFill>
                <a:srgbClr val="FFFFFF"/>
              </a:solidFill>
              <a:latin typeface="Arial" charset="0"/>
              <a:cs typeface="Arial" charset="0"/>
            </a:endParaRPr>
          </a:p>
          <a:p>
            <a:pPr lvl="0" algn="ctr" eaLnBrk="1" hangingPunct="1"/>
            <a:r>
              <a:rPr lang="zh-CN" altLang="en-US" sz="2800" b="1" dirty="0">
                <a:solidFill>
                  <a:srgbClr val="FFFFFF"/>
                </a:solidFill>
                <a:latin typeface="Arial" charset="0"/>
                <a:cs typeface="Arial" charset="0"/>
              </a:rPr>
              <a:t>我劝你们：无论有灵、有言语、有冒我名的书信，说主的日子现在（或作：就）到了，不要轻易动心，也不要惊慌。人不拘用甚麽法子，你们总不要被他诱惑；因为那日子以前，必有离道反教的事，并有那大罪人，就是沉沦之子，显露出来。 </a:t>
            </a:r>
          </a:p>
          <a:p>
            <a:pPr lvl="0" algn="ctr" eaLnBrk="1" hangingPunct="1"/>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帖撒羅尼迦後書 </a:t>
            </a:r>
            <a:r>
              <a:rPr lang="en-US" altLang="zh-CN" sz="2800" b="1" dirty="0">
                <a:solidFill>
                  <a:srgbClr val="FFFFFF"/>
                </a:solidFill>
                <a:latin typeface="Arial" charset="0"/>
                <a:cs typeface="Arial" charset="0"/>
              </a:rPr>
              <a:t>2:2-3). </a:t>
            </a:r>
          </a:p>
        </p:txBody>
      </p:sp>
    </p:spTree>
    <p:extLst>
      <p:ext uri="{BB962C8B-B14F-4D97-AF65-F5344CB8AC3E}">
        <p14:creationId xmlns:p14="http://schemas.microsoft.com/office/powerpoint/2010/main" val="129139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211</a:t>
            </a:r>
          </a:p>
        </p:txBody>
      </p:sp>
      <p:sp>
        <p:nvSpPr>
          <p:cNvPr id="138242" name="Text Box 3"/>
          <p:cNvSpPr txBox="1">
            <a:spLocks noChangeArrowheads="1"/>
          </p:cNvSpPr>
          <p:nvPr/>
        </p:nvSpPr>
        <p:spPr bwMode="auto">
          <a:xfrm>
            <a:off x="1370037" y="152400"/>
            <a:ext cx="6530179" cy="707886"/>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zh-CN" altLang="en-US" sz="4000" b="1" dirty="0">
                <a:solidFill>
                  <a:srgbClr val="FFFFFF"/>
                </a:solidFill>
                <a:latin typeface="Arial" charset="0"/>
                <a:cs typeface="Arial" charset="0"/>
              </a:rPr>
              <a:t>帖撒罗尼迦后</a:t>
            </a:r>
          </a:p>
        </p:txBody>
      </p:sp>
      <p:sp>
        <p:nvSpPr>
          <p:cNvPr id="19460" name="Text Box 4"/>
          <p:cNvSpPr txBox="1">
            <a:spLocks noChangeArrowheads="1"/>
          </p:cNvSpPr>
          <p:nvPr/>
        </p:nvSpPr>
        <p:spPr bwMode="auto">
          <a:xfrm>
            <a:off x="755650" y="981075"/>
            <a:ext cx="7777163" cy="310854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pPr>
            <a:r>
              <a:rPr lang="zh-CN" altLang="en-US" sz="2800" b="1" u="sng" dirty="0">
                <a:solidFill>
                  <a:srgbClr val="FFFFFF"/>
                </a:solidFill>
                <a:latin typeface="Arial" charset="0"/>
                <a:cs typeface="Arial" charset="0"/>
              </a:rPr>
              <a:t>总表</a:t>
            </a:r>
          </a:p>
          <a:p>
            <a:pPr lvl="0" algn="ctr" eaLnBrk="1" hangingPunct="1">
              <a:spcBef>
                <a:spcPct val="50000"/>
              </a:spcBef>
            </a:pPr>
            <a:r>
              <a:rPr lang="zh-CN" altLang="en-US" sz="2800" b="1" dirty="0">
                <a:solidFill>
                  <a:srgbClr val="FFFFFF"/>
                </a:solidFill>
                <a:latin typeface="Arial" charset="0"/>
                <a:cs typeface="Arial" charset="0"/>
              </a:rPr>
              <a:t>保罗在更正那些帖撒罗尼迦被逼迫的信徒有关主再来的日子</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受难</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的错误观念时，已间接鼓励和鉴定那些沮丧的信徒也激励了那些不守规则的信徒帮助他们在真理上站立的稳即使有假教师。</a:t>
            </a:r>
          </a:p>
          <a:p>
            <a:pPr lvl="0" algn="ctr" eaLnBrk="1" hangingPunct="1">
              <a:spcBef>
                <a:spcPct val="50000"/>
              </a:spcBef>
            </a:pPr>
            <a:endParaRPr lang="zh-CN" altLang="en-US" sz="2800" b="1" dirty="0">
              <a:solidFill>
                <a:srgbClr val="FFFFFF"/>
              </a:solidFill>
              <a:latin typeface="Arial" charset="0"/>
              <a:cs typeface="Arial" charset="0"/>
            </a:endParaRPr>
          </a:p>
        </p:txBody>
      </p:sp>
      <p:sp>
        <p:nvSpPr>
          <p:cNvPr id="19461" name="Text Box 5"/>
          <p:cNvSpPr txBox="1">
            <a:spLocks noChangeArrowheads="1"/>
          </p:cNvSpPr>
          <p:nvPr/>
        </p:nvSpPr>
        <p:spPr bwMode="auto">
          <a:xfrm>
            <a:off x="228600" y="4899025"/>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zh-CN" altLang="en-US" sz="2800" b="1" u="sng" dirty="0">
                <a:solidFill>
                  <a:srgbClr val="FFFFFF"/>
                </a:solidFill>
                <a:latin typeface="楷体" charset="0"/>
                <a:ea typeface="楷体" charset="0"/>
                <a:cs typeface="楷体" charset="0"/>
              </a:rPr>
              <a:t>运用</a:t>
            </a:r>
            <a:endParaRPr lang="zh-CN" altLang="en-US" sz="2800" b="1" dirty="0">
              <a:solidFill>
                <a:srgbClr val="FFFFFF"/>
              </a:solidFill>
              <a:latin typeface="楷体" charset="0"/>
              <a:ea typeface="楷体" charset="0"/>
              <a:cs typeface="楷体" charset="0"/>
            </a:endParaRPr>
          </a:p>
          <a:p>
            <a:pPr lvl="0" algn="ctr" eaLnBrk="1" hangingPunct="1">
              <a:defRPr/>
            </a:pPr>
            <a:r>
              <a:rPr lang="zh-CN" altLang="en-US" sz="2800" b="1" dirty="0">
                <a:solidFill>
                  <a:srgbClr val="FFFFFF"/>
                </a:solidFill>
                <a:latin typeface="楷体" charset="0"/>
                <a:ea typeface="楷体" charset="0"/>
                <a:cs typeface="楷体" charset="0"/>
              </a:rPr>
              <a:t>你读了末世论</a:t>
            </a:r>
            <a:r>
              <a:rPr lang="en-US" altLang="zh-CN" sz="2800" b="1" dirty="0">
                <a:solidFill>
                  <a:srgbClr val="FFFFFF"/>
                </a:solidFill>
                <a:latin typeface="楷体" charset="0"/>
                <a:ea typeface="楷体" charset="0"/>
                <a:cs typeface="楷体" charset="0"/>
              </a:rPr>
              <a:t>,</a:t>
            </a:r>
            <a:r>
              <a:rPr lang="zh-CN" altLang="en-US" sz="2800" b="1" dirty="0">
                <a:solidFill>
                  <a:srgbClr val="FFFFFF"/>
                </a:solidFill>
                <a:latin typeface="楷体" charset="0"/>
                <a:ea typeface="楷体" charset="0"/>
                <a:cs typeface="楷体" charset="0"/>
              </a:rPr>
              <a:t>相信它会引响你作为一个基督徒的行为吗？</a:t>
            </a:r>
            <a:endParaRPr lang="en-US" altLang="zh-CN" sz="2800" b="1" dirty="0">
              <a:solidFill>
                <a:srgbClr val="FFFFFF"/>
              </a:solidFill>
              <a:latin typeface="楷体" charset="0"/>
              <a:ea typeface="楷体" charset="0"/>
              <a:cs typeface="楷体"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123061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en-US" sz="2800" b="1" dirty="0">
                <a:solidFill>
                  <a:srgbClr val="FFFFFF"/>
                </a:solidFill>
                <a:effectLst>
                  <a:outerShdw blurRad="38100" dist="38100" dir="2700000" algn="tl">
                    <a:srgbClr val="000000">
                      <a:alpha val="43137"/>
                    </a:srgbClr>
                  </a:outerShdw>
                </a:effectLst>
              </a:rPr>
              <a:t>The Future Ministries of the Holy Spirit</a:t>
            </a:r>
            <a:endParaRPr lang="en-US" sz="2800" b="1"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rPr>
              <a:t>HS xlii</a:t>
            </a:r>
            <a:endParaRPr kumimoji="0" sz="2400" b="0"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RESURRECTION OF THE BODY</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8:11</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GAL 5:5; 6:8</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6:63</a:t>
            </a: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CHURCH</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FOR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RAPTURE</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 name="Text Box 7"/>
          <p:cNvSpPr txBox="1"/>
          <p:nvPr/>
        </p:nvSpPr>
        <p:spPr>
          <a:xfrm>
            <a:off x="3373356" y="2458306"/>
            <a:ext cx="1274323" cy="523220"/>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RETURN OF CHRIST</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REVELATION</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WITH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TRIBULATION</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MILLENNIUM</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REGENERATION OF THE GENTILES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7:9-17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POWER FOR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MATT 10:19-20; 24:14</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POURING OUT OF THE SPIRIT</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JOEL 2:28-32</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12:10</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11:26-27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RESTORATION OF ISRAEL</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REJUVENATION</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NATURE</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32:15; 34:16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FULNESS OF SALVATION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36:25-31</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RULE OF MESSIAH</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11:2</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INDWELLING OF EVERY BELIEVER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36:27–37:14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JER 31:33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44:3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RESIDENCE IN THE NEW JERUSALEM</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HEB 12:22-24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14:16, 26; 16:13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ETERNITY</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MINISTRY OF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11:3-4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4:6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RESTRAINT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59:19</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SOURCE: Professor Manfred E. Kober, Faith Baptist College and Seminary, Ankeny, Iowa 50021. Used by Permission in Charles Ryrie, </a:t>
            </a:r>
            <a:r>
              <a:rPr kumimoji="0" lang="en-US" altLang="zh-CN" sz="10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The Holy Spirit</a:t>
            </a: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 2d ed., 188</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Figure 21.1</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Tree>
    <p:extLst>
      <p:ext uri="{BB962C8B-B14F-4D97-AF65-F5344CB8AC3E}">
        <p14:creationId xmlns:p14="http://schemas.microsoft.com/office/powerpoint/2010/main" val="2766269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2771"/>
          </a:xfrm>
          <a:solidFill>
            <a:srgbClr val="660066"/>
          </a:solidFill>
          <a:ln w="22225" cap="flat">
            <a:solidFill>
              <a:srgbClr val="FF0000"/>
            </a:solidFill>
            <a:miter lim="800000"/>
            <a:headEnd/>
            <a:tailEnd/>
          </a:ln>
        </p:spPr>
        <p:txBody>
          <a:bodyPr anchor="t">
            <a:spAutoFit/>
          </a:bodyPr>
          <a:lstStyle/>
          <a:p>
            <a:pPr>
              <a:spcBef>
                <a:spcPct val="50000"/>
              </a:spcBef>
            </a:pPr>
            <a:r>
              <a:rPr lang="zh-CN" altLang="en-US" sz="5200" dirty="0">
                <a:solidFill>
                  <a:schemeClr val="bg1"/>
                </a:solidFill>
                <a:latin typeface="Times New Roman" charset="0"/>
                <a:ea typeface="ＭＳ Ｐゴシック" charset="0"/>
                <a:cs typeface="ＭＳ Ｐゴシック" charset="0"/>
              </a:rPr>
              <a:t>敌基督与</a:t>
            </a:r>
            <a:br>
              <a:rPr lang="en-US" altLang="zh-CN" sz="5200" dirty="0">
                <a:solidFill>
                  <a:schemeClr val="bg1"/>
                </a:solidFill>
                <a:latin typeface="Times New Roman" charset="0"/>
                <a:ea typeface="ＭＳ Ｐゴシック" charset="0"/>
                <a:cs typeface="ＭＳ Ｐゴシック" charset="0"/>
              </a:rPr>
            </a:br>
            <a:r>
              <a:rPr lang="zh-CN" altLang="en-US" sz="5200" dirty="0">
                <a:solidFill>
                  <a:schemeClr val="bg1"/>
                </a:solidFill>
                <a:latin typeface="Times New Roman" charset="0"/>
                <a:ea typeface="ＭＳ Ｐゴシック" charset="0"/>
                <a:cs typeface="ＭＳ Ｐゴシック" charset="0"/>
              </a:rPr>
              <a:t>但以理</a:t>
            </a:r>
            <a:r>
              <a:rPr lang="en-US" altLang="zh-CN" sz="5200" dirty="0">
                <a:solidFill>
                  <a:schemeClr val="bg1"/>
                </a:solidFill>
                <a:latin typeface="Times New Roman" charset="0"/>
                <a:ea typeface="ＭＳ Ｐゴシック" charset="0"/>
                <a:cs typeface="ＭＳ Ｐゴシック" charset="0"/>
              </a:rPr>
              <a:t>9</a:t>
            </a:r>
            <a:r>
              <a:rPr lang="zh-CN" altLang="en-US" sz="5200" dirty="0">
                <a:solidFill>
                  <a:schemeClr val="bg1"/>
                </a:solidFill>
                <a:latin typeface="Times New Roman" charset="0"/>
                <a:ea typeface="ＭＳ Ｐゴシック" charset="0"/>
                <a:cs typeface="ＭＳ Ｐゴシック" charset="0"/>
              </a:rPr>
              <a:t>章</a:t>
            </a:r>
            <a:endParaRPr lang="en-US" sz="5200" dirty="0">
              <a:solidFill>
                <a:schemeClr val="bg1"/>
              </a:solidFill>
              <a:latin typeface="Times New Roman" charset="0"/>
              <a:ea typeface="ＭＳ Ｐゴシック" charset="0"/>
              <a:cs typeface="ＭＳ Ｐゴシック" charset="0"/>
            </a:endParaRPr>
          </a:p>
        </p:txBody>
      </p:sp>
      <p:sp>
        <p:nvSpPr>
          <p:cNvPr id="679950" name="Text Box 14"/>
          <p:cNvSpPr txBox="1">
            <a:spLocks noChangeArrowheads="1"/>
          </p:cNvSpPr>
          <p:nvPr/>
        </p:nvSpPr>
        <p:spPr bwMode="auto">
          <a:xfrm>
            <a:off x="3203848" y="990600"/>
            <a:ext cx="5760765" cy="8947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2800" b="1" i="1" dirty="0">
                <a:solidFill>
                  <a:srgbClr val="000000"/>
                </a:solidFill>
                <a:latin typeface="MS PGothic" panose="020B0600070205080204" pitchFamily="34" charset="-128"/>
                <a:ea typeface="MS PGothic" panose="020B0600070205080204" pitchFamily="34" charset="-128"/>
              </a:rPr>
              <a:t>第四野兽：敌基督的面具</a:t>
            </a:r>
            <a:endParaRPr lang="en-US" altLang="zh-CN" sz="2800" b="1" i="1" dirty="0">
              <a:solidFill>
                <a:srgbClr val="000000"/>
              </a:solidFill>
              <a:latin typeface="MS PGothic" panose="020B0600070205080204" pitchFamily="34" charset="-128"/>
              <a:ea typeface="MS PGothic" panose="020B0600070205080204" pitchFamily="34" charset="-128"/>
            </a:endParaRPr>
          </a:p>
          <a:p>
            <a:pPr algn="ctr" eaLnBrk="0" hangingPunct="0"/>
            <a:r>
              <a:rPr lang="zh-CN" altLang="en-US" b="1" i="1" dirty="0">
                <a:solidFill>
                  <a:srgbClr val="000000"/>
                </a:solidFill>
                <a:latin typeface="Arial" charset="0"/>
              </a:rPr>
              <a:t>（唯一的大灾难后期电影 </a:t>
            </a:r>
            <a:r>
              <a:rPr lang="en-US" altLang="zh-CN" b="1" i="1" dirty="0">
                <a:solidFill>
                  <a:srgbClr val="000000"/>
                </a:solidFill>
                <a:latin typeface="Arial" charset="0"/>
              </a:rPr>
              <a:t>-  2005</a:t>
            </a:r>
            <a:r>
              <a:rPr lang="zh-CN" altLang="en-US" b="1" i="1" dirty="0">
                <a:solidFill>
                  <a:srgbClr val="000000"/>
                </a:solidFill>
                <a:latin typeface="Arial" charset="0"/>
              </a:rPr>
              <a:t>年发行）</a:t>
            </a:r>
            <a:endParaRPr lang="en-US" b="1" i="1" dirty="0">
              <a:solidFill>
                <a:srgbClr val="000000"/>
              </a:solidFill>
              <a:latin typeface="Arial" charset="0"/>
            </a:endParaRPr>
          </a:p>
        </p:txBody>
      </p:sp>
      <p:sp>
        <p:nvSpPr>
          <p:cNvPr id="5" name="Text Box 1028"/>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defRPr/>
            </a:pPr>
            <a:r>
              <a:rPr lang="en-US" sz="2000" b="1" i="1" dirty="0">
                <a:solidFill>
                  <a:srgbClr val="E5E5FF"/>
                </a:solidFill>
                <a:effectLst>
                  <a:outerShdw blurRad="38100" dist="38100" dir="2700000" algn="tl">
                    <a:srgbClr val="000000"/>
                  </a:outerShdw>
                </a:effectLst>
                <a:latin typeface="Arial" charset="0"/>
                <a:cs typeface="Arial" charset="0"/>
              </a:rPr>
              <a:t>Dr. Rick Griffith • Singapore Bible College • biblestudydownloads.com</a:t>
            </a: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0" hangingPunct="0"/>
            <a:r>
              <a:rPr 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他们从我们中间离去，这就表明他们是不属于我们的。”</a:t>
            </a:r>
            <a:r>
              <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（翰一书 </a:t>
            </a:r>
            <a:r>
              <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2:19</a:t>
            </a:r>
            <a:r>
              <a:rPr lang="zh-CN" altLang="en-US"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altLang="zh-CN"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7" name="Rectangle 12"/>
          <p:cNvSpPr txBox="1">
            <a:spLocks noChangeArrowheads="1"/>
          </p:cNvSpPr>
          <p:nvPr/>
        </p:nvSpPr>
        <p:spPr bwMode="auto">
          <a:xfrm>
            <a:off x="9252520" y="1824038"/>
            <a:ext cx="4876800" cy="1698625"/>
          </a:xfrm>
          <a:prstGeom prst="rect">
            <a:avLst/>
          </a:prstGeom>
          <a:solidFill>
            <a:srgbClr val="660066"/>
          </a:solidFill>
          <a:ln w="22225" cap="flat">
            <a:solidFill>
              <a:srgbClr val="FF0000"/>
            </a:solidFill>
            <a:miter lim="800000"/>
            <a:headEnd/>
            <a:tailEnd/>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spcBef>
                <a:spcPct val="50000"/>
              </a:spcBef>
            </a:pPr>
            <a:r>
              <a:rPr lang="en-US" sz="5200" kern="0" dirty="0">
                <a:solidFill>
                  <a:schemeClr val="bg1"/>
                </a:solidFill>
                <a:latin typeface="Times New Roman" charset="0"/>
                <a:ea typeface="ＭＳ Ｐゴシック" charset="0"/>
                <a:cs typeface="ＭＳ Ｐゴシック" charset="0"/>
              </a:rPr>
              <a:t>The Antichrist &amp; Daniel 9</a:t>
            </a:r>
          </a:p>
        </p:txBody>
      </p:sp>
      <p:sp>
        <p:nvSpPr>
          <p:cNvPr id="8" name="Text Box 14"/>
          <p:cNvSpPr txBox="1">
            <a:spLocks noChangeArrowheads="1"/>
          </p:cNvSpPr>
          <p:nvPr/>
        </p:nvSpPr>
        <p:spPr bwMode="auto">
          <a:xfrm>
            <a:off x="9252520" y="878946"/>
            <a:ext cx="6200775" cy="833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i="1" dirty="0">
                <a:solidFill>
                  <a:srgbClr val="000000"/>
                </a:solidFill>
                <a:latin typeface="Arial" charset="0"/>
              </a:rPr>
              <a:t>The 4th Beast: Mask of the Antichrist</a:t>
            </a:r>
          </a:p>
          <a:p>
            <a:pPr eaLnBrk="0" hangingPunct="0"/>
            <a:r>
              <a:rPr lang="en-US" b="1" i="1" dirty="0">
                <a:solidFill>
                  <a:srgbClr val="000000"/>
                </a:solidFill>
                <a:latin typeface="Arial" charset="0"/>
              </a:rPr>
              <a:t>(the only </a:t>
            </a:r>
            <a:r>
              <a:rPr lang="en-US" b="1" i="1" dirty="0" err="1">
                <a:solidFill>
                  <a:srgbClr val="000000"/>
                </a:solidFill>
                <a:latin typeface="Arial" charset="0"/>
              </a:rPr>
              <a:t>posttrib</a:t>
            </a:r>
            <a:r>
              <a:rPr lang="en-US" b="1" i="1" dirty="0">
                <a:solidFill>
                  <a:srgbClr val="000000"/>
                </a:solidFill>
                <a:latin typeface="Arial" charset="0"/>
              </a:rPr>
              <a:t> film — released 2005)</a:t>
            </a:r>
          </a:p>
        </p:txBody>
      </p:sp>
    </p:spTree>
    <p:extLst>
      <p:ext uri="{BB962C8B-B14F-4D97-AF65-F5344CB8AC3E}">
        <p14:creationId xmlns:p14="http://schemas.microsoft.com/office/powerpoint/2010/main" val="25840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zh-CN" altLang="en-US" sz="5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巨大的领导空虚</a:t>
            </a:r>
            <a:endParaRPr kumimoji="0" lang="en-US" sz="54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4" name="Rectangle 3"/>
          <p:cNvSpPr>
            <a:spLocks noGrp="1" noChangeArrowheads="1"/>
          </p:cNvSpPr>
          <p:nvPr>
            <p:ph type="subTitle" idx="1"/>
          </p:nvPr>
        </p:nvSpPr>
        <p:spPr>
          <a:xfrm>
            <a:off x="1043608" y="3886200"/>
            <a:ext cx="6576392" cy="2057400"/>
          </a:xfrm>
        </p:spPr>
        <p:txBody>
          <a:bodyPr/>
          <a:lstStyle/>
          <a:p>
            <a:pPr eaLnBrk="1" hangingPunct="1"/>
            <a:r>
              <a:rPr kumimoji="0" lang="zh-CN" alt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困难时期总是会设置适合舞台， 好为独裁者提升到这种场合。</a:t>
            </a:r>
            <a:endParaRPr kumimoji="0" 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75848" y="6206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a:lstStyle>
          <a:p>
            <a:pPr eaLnBrk="1" hangingPunct="1"/>
            <a:r>
              <a:rPr kumimoji="0" lang="en-US" b="1" kern="0">
                <a:latin typeface="Helvetica" charset="0"/>
                <a:ea typeface="Osaka" charset="0"/>
                <a:cs typeface="Osaka" charset="0"/>
              </a:rPr>
              <a:t>A Huge Leadership Vacuum</a:t>
            </a:r>
            <a:endParaRPr kumimoji="0" lang="en-US" kern="0" dirty="0">
              <a:latin typeface="Helvetica" charset="0"/>
              <a:ea typeface="Osaka" charset="0"/>
              <a:cs typeface="Osaka" charset="0"/>
            </a:endParaRPr>
          </a:p>
        </p:txBody>
      </p:sp>
      <p:sp>
        <p:nvSpPr>
          <p:cNvPr id="6" name="Rectangle 3"/>
          <p:cNvSpPr txBox="1">
            <a:spLocks noChangeArrowheads="1"/>
          </p:cNvSpPr>
          <p:nvPr/>
        </p:nvSpPr>
        <p:spPr bwMode="auto">
          <a:xfrm>
            <a:off x="9336632" y="3861048"/>
            <a:ext cx="632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101600" algn="ctr" rtl="0" eaLnBrk="0" fontAlgn="base" hangingPunct="0">
              <a:lnSpc>
                <a:spcPct val="110000"/>
              </a:lnSpc>
              <a:spcBef>
                <a:spcPct val="20000"/>
              </a:spcBef>
              <a:spcAft>
                <a:spcPct val="0"/>
              </a:spcAft>
              <a:buClr>
                <a:schemeClr val="hlink"/>
              </a:buClr>
              <a:buSzPct val="100000"/>
              <a:buFont typeface="Wingdings" pitchFamily="-111" charset="2"/>
              <a:buNone/>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a:lstStyle>
          <a:p>
            <a:pPr eaLnBrk="1" hangingPunct="1">
              <a:buFont typeface="Wingdings" charset="0"/>
              <a:buNone/>
            </a:pPr>
            <a:r>
              <a:rPr kumimoji="0" lang="en-US" sz="3600" b="1" kern="0" dirty="0">
                <a:latin typeface="Helvetica" charset="0"/>
                <a:ea typeface="Osaka" charset="0"/>
                <a:cs typeface="Osaka" charset="0"/>
              </a:rPr>
              <a:t>Difficult times always set the stage for dictators to rise to the occasion.</a:t>
            </a:r>
          </a:p>
        </p:txBody>
      </p:sp>
    </p:spTree>
    <p:extLst>
      <p:ext uri="{BB962C8B-B14F-4D97-AF65-F5344CB8AC3E}">
        <p14:creationId xmlns:p14="http://schemas.microsoft.com/office/powerpoint/2010/main" val="24222407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107504" y="188640"/>
            <a:ext cx="8839200" cy="1143000"/>
          </a:xfrm>
          <a:effectLst>
            <a:outerShdw blurRad="63500" dist="35921" dir="2700000" algn="ctr" rotWithShape="0">
              <a:schemeClr val="tx2">
                <a:alpha val="74998"/>
              </a:schemeClr>
            </a:outerShdw>
          </a:effectLst>
        </p:spPr>
        <p:txBody>
          <a:bodyPr/>
          <a:lstStyle/>
          <a:p>
            <a:pPr>
              <a:defRPr/>
            </a:pPr>
            <a:r>
              <a:rPr lang="zh-CN" alt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敌基督的不同名称</a:t>
            </a:r>
            <a:endParaRPr 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eaLnBrk="0" hangingPunct="0"/>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凶残诡诈的</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a:t>
            </a:r>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诗篇</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eaLnBrk="0" hangingPunct="0"/>
            <a:r>
              <a:rPr lang="zh-CN" alt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小角</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a:t>
            </a:r>
            <a:r>
              <a:rPr lang="zh-CN" altLang="en-US" sz="3600" b="1" kern="10" dirty="0">
                <a:ln w="12700">
                  <a:solidFill>
                    <a:srgbClr val="000000"/>
                  </a:solidFill>
                  <a:round/>
                  <a:headEnd/>
                  <a:tailEnd type="none" w="lg" len="lg"/>
                </a:ln>
                <a:solidFill>
                  <a:srgbClr val="FFFF00"/>
                </a:solidFill>
                <a:effectLst>
                  <a:outerShdw blurRad="63500" dist="45791" dir="2021404" algn="ctr" rotWithShape="0">
                    <a:srgbClr val="808080"/>
                  </a:outerShdw>
                </a:effectLst>
                <a:latin typeface="MS PGothic" panose="020B0600070205080204" pitchFamily="34" charset="-128"/>
                <a:cs typeface="Arial Black"/>
              </a:rPr>
              <a:t>但以理</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 7:8)</a:t>
            </a:r>
          </a:p>
        </p:txBody>
      </p:sp>
      <p:sp>
        <p:nvSpPr>
          <p:cNvPr id="761863" name="WordArt 7"/>
          <p:cNvSpPr>
            <a:spLocks noChangeArrowheads="1" noChangeShapeType="1" noTextEdit="1"/>
          </p:cNvSpPr>
          <p:nvPr/>
        </p:nvSpPr>
        <p:spPr bwMode="auto">
          <a:xfrm rot="525108">
            <a:off x="4406900" y="2930325"/>
            <a:ext cx="4114800" cy="3371850"/>
          </a:xfrm>
          <a:prstGeom prst="rect">
            <a:avLst/>
          </a:prstGeom>
        </p:spPr>
        <p:txBody>
          <a:bodyPr wrap="none" fromWordArt="1">
            <a:prstTxWarp prst="textSlantUp">
              <a:avLst>
                <a:gd name="adj" fmla="val 55556"/>
              </a:avLst>
            </a:prstTxWarp>
          </a:bodyPr>
          <a:lstStyle/>
          <a:p>
            <a:pPr algn="ctr" eaLnBrk="0" hangingPunct="0"/>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沉沦之子</a:t>
            </a:r>
            <a:endPar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endParaRPr>
          </a:p>
          <a:p>
            <a:pPr algn="ctr" eaLnBrk="0" hangingPunct="0"/>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帖后</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2</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3</a:t>
            </a:r>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海中的兽</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启示录</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 13:1)</a:t>
            </a:r>
          </a:p>
        </p:txBody>
      </p:sp>
      <p:sp>
        <p:nvSpPr>
          <p:cNvPr id="761862" name="WordArt 6"/>
          <p:cNvSpPr>
            <a:spLocks noChangeArrowheads="1" noChangeShapeType="1" noTextEdit="1"/>
          </p:cNvSpPr>
          <p:nvPr/>
        </p:nvSpPr>
        <p:spPr bwMode="auto">
          <a:xfrm>
            <a:off x="838200" y="5589240"/>
            <a:ext cx="7658100" cy="1295400"/>
          </a:xfrm>
          <a:prstGeom prst="rect">
            <a:avLst/>
          </a:prstGeom>
        </p:spPr>
        <p:txBody>
          <a:bodyPr wrap="none" fromWordArt="1">
            <a:prstTxWarp prst="textDeflate">
              <a:avLst>
                <a:gd name="adj" fmla="val 26227"/>
              </a:avLst>
            </a:prstTxWarp>
          </a:bodyPr>
          <a:lstStyle/>
          <a:p>
            <a:pPr algn="ctr" eaLnBrk="0" hangingPunct="0"/>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rPr>
              <a:t>带来毁灭的</a:t>
            </a:r>
            <a:r>
              <a:rPr lang="en-US" sz="3600" b="1" kern="10" dirty="0">
                <a:ln w="9525">
                  <a:solidFill>
                    <a:srgbClr val="000000"/>
                  </a:solidFill>
                  <a:round/>
                  <a:headEnd/>
                  <a:tailEnd type="none" w="lg" len="lg"/>
                </a:ln>
                <a:solidFill>
                  <a:schemeClr val="bg1"/>
                </a:solidFill>
                <a:effectLst>
                  <a:outerShdw blurRad="38100" dist="38100" dir="2700000" algn="tl">
                    <a:srgbClr val="000000">
                      <a:alpha val="43137"/>
                    </a:srgbClr>
                  </a:outerShdw>
                </a:effectLst>
                <a:latin typeface="MS PGothic" panose="020B0600070205080204" pitchFamily="34" charset="-128"/>
                <a:cs typeface="Impact"/>
              </a:rPr>
              <a:t> </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但以理</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11" name="Rectangle 2"/>
          <p:cNvSpPr txBox="1">
            <a:spLocks noChangeArrowheads="1"/>
          </p:cNvSpPr>
          <p:nvPr/>
        </p:nvSpPr>
        <p:spPr bwMode="auto">
          <a:xfrm>
            <a:off x="9414320" y="341784"/>
            <a:ext cx="8839200"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defRPr/>
            </a:pPr>
            <a:r>
              <a:rPr lang="en-US" sz="6000" b="1" kern="0">
                <a:solidFill>
                  <a:schemeClr val="bg1"/>
                </a:solidFill>
                <a:latin typeface="Times New Roman" charset="0"/>
                <a:ea typeface="ＭＳ Ｐゴシック" charset="0"/>
                <a:cs typeface="ＭＳ Ｐゴシック" charset="0"/>
              </a:rPr>
              <a:t>Names for the Antichrist</a:t>
            </a:r>
            <a:endParaRPr lang="en-US" kern="0" dirty="0">
              <a:latin typeface="Times New Roman" charset="0"/>
              <a:ea typeface="ＭＳ Ｐゴシック" charset="0"/>
              <a:cs typeface="ＭＳ Ｐゴシック" charset="0"/>
            </a:endParaRPr>
          </a:p>
        </p:txBody>
      </p:sp>
      <p:sp>
        <p:nvSpPr>
          <p:cNvPr id="12" name="WordArt 4"/>
          <p:cNvSpPr>
            <a:spLocks noChangeArrowheads="1" noChangeShapeType="1" noTextEdit="1"/>
          </p:cNvSpPr>
          <p:nvPr/>
        </p:nvSpPr>
        <p:spPr bwMode="auto">
          <a:xfrm>
            <a:off x="-6517232" y="1587882"/>
            <a:ext cx="6324600" cy="863600"/>
          </a:xfrm>
          <a:prstGeom prst="rect">
            <a:avLst/>
          </a:prstGeom>
        </p:spPr>
        <p:txBody>
          <a:bodyPr wrap="none" fromWordArt="1">
            <a:prstTxWarp prst="textFadeUp">
              <a:avLst>
                <a:gd name="adj" fmla="val 9991"/>
              </a:avLst>
            </a:prstTxWarp>
          </a:bodyPr>
          <a:lstStyle/>
          <a:p>
            <a:pPr algn="ctr" eaLnBrk="0" hangingPunct="0"/>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13" name="WordArt 8"/>
          <p:cNvSpPr>
            <a:spLocks noChangeArrowheads="1" noChangeShapeType="1" noTextEdit="1"/>
          </p:cNvSpPr>
          <p:nvPr/>
        </p:nvSpPr>
        <p:spPr bwMode="auto">
          <a:xfrm>
            <a:off x="-5539332" y="3733799"/>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14" name="WordArt 7"/>
          <p:cNvSpPr>
            <a:spLocks noChangeArrowheads="1" noChangeShapeType="1" noTextEdit="1"/>
          </p:cNvSpPr>
          <p:nvPr/>
        </p:nvSpPr>
        <p:spPr bwMode="auto">
          <a:xfrm>
            <a:off x="9414320" y="2675731"/>
            <a:ext cx="4114800" cy="3371850"/>
          </a:xfrm>
          <a:prstGeom prst="rect">
            <a:avLst/>
          </a:prstGeom>
        </p:spPr>
        <p:txBody>
          <a:bodyPr wrap="none" fromWordArt="1">
            <a:prstTxWarp prst="textSlantUp">
              <a:avLst>
                <a:gd name="adj" fmla="val 55556"/>
              </a:avLst>
            </a:prstTxWarp>
          </a:bodyPr>
          <a:lstStyle/>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Man of Sin </a:t>
            </a:r>
          </a:p>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(2 Thess. 2:3)</a:t>
            </a:r>
          </a:p>
        </p:txBody>
      </p:sp>
      <p:sp>
        <p:nvSpPr>
          <p:cNvPr id="15" name="WordArt 6"/>
          <p:cNvSpPr>
            <a:spLocks noChangeArrowheads="1" noChangeShapeType="1" noTextEdit="1"/>
          </p:cNvSpPr>
          <p:nvPr/>
        </p:nvSpPr>
        <p:spPr bwMode="auto">
          <a:xfrm>
            <a:off x="-8029400" y="5562600"/>
            <a:ext cx="7658100" cy="1295400"/>
          </a:xfrm>
          <a:prstGeom prst="rect">
            <a:avLst/>
          </a:prstGeom>
        </p:spPr>
        <p:txBody>
          <a:bodyPr wrap="none" fromWordArt="1">
            <a:prstTxWarp prst="textDeflate">
              <a:avLst>
                <a:gd name="adj" fmla="val 26227"/>
              </a:avLst>
            </a:prstTxWarp>
          </a:bodyPr>
          <a:lstStyle/>
          <a:p>
            <a:pPr algn="ctr" eaLnBrk="0" hangingPunct="0"/>
            <a:r>
              <a:rPr lang="en-US" sz="3600" kern="10" dirty="0">
                <a:ln w="9525">
                  <a:solidFill>
                    <a:srgbClr val="000000"/>
                  </a:solidFill>
                  <a:round/>
                  <a:headEnd/>
                  <a:tailEnd type="none" w="lg" len="lg"/>
                </a:ln>
                <a:solidFill>
                  <a:srgbClr val="FFFFFF"/>
                </a:solidFill>
                <a:latin typeface="Impact"/>
                <a:ea typeface="Impact"/>
                <a:cs typeface="Impact"/>
              </a:rPr>
              <a:t>One Causing Desolation </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a:t>
            </a:r>
            <a:r>
              <a:rPr lang="zh-CN" altLang="en-US" sz="3600" kern="10" dirty="0">
                <a:ln w="9525">
                  <a:solidFill>
                    <a:srgbClr val="000000"/>
                  </a:solidFill>
                  <a:round/>
                  <a:headEnd/>
                  <a:tailEnd type="none" w="lg" len="lg"/>
                </a:ln>
                <a:solidFill>
                  <a:srgbClr val="FFFFFF"/>
                </a:solidFill>
                <a:latin typeface="MS PGothic" panose="020B0600070205080204" pitchFamily="34" charset="-128"/>
                <a:cs typeface="Impact"/>
              </a:rPr>
              <a:t>但以理</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 9:27)</a:t>
            </a:r>
          </a:p>
        </p:txBody>
      </p:sp>
    </p:spTree>
    <p:extLst>
      <p:ext uri="{BB962C8B-B14F-4D97-AF65-F5344CB8AC3E}">
        <p14:creationId xmlns:p14="http://schemas.microsoft.com/office/powerpoint/2010/main" val="2758128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p:bldP spid="761863" grpId="0" animBg="1"/>
      <p:bldP spid="761864" grpId="0" animBg="1"/>
      <p:bldP spid="761862" grpId="0"/>
      <p:bldP spid="12" grpId="0" animBg="1"/>
      <p:bldP spid="13" grpId="0" animBg="1"/>
      <p:bldP spid="14" grpId="0" animBg="1"/>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zh-CN" altLang="en-US" sz="9600" b="1" dirty="0">
                <a:solidFill>
                  <a:srgbClr val="FFCC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敌基督的行为</a:t>
            </a:r>
            <a:endParaRPr lang="en-US"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37376" y="620688"/>
            <a:ext cx="7620000" cy="5257800"/>
          </a:xfrm>
          <a:prstGeom prst="rect">
            <a:avLst/>
          </a:prstGeom>
          <a:noFill/>
          <a:ln w="9525">
            <a:noFill/>
            <a:miter lim="800000"/>
            <a:headEnd/>
            <a:tailEnd/>
          </a:ln>
          <a:effectLst>
            <a:outerShdw blurRad="38100" dist="107763" dir="2700000" algn="ctr" rotWithShape="0">
              <a:schemeClr val="tx2">
                <a:alpha val="99924"/>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a:lstStyle>
          <a:p>
            <a:pPr eaLnBrk="1" hangingPunct="1">
              <a:defRPr/>
            </a:pPr>
            <a:r>
              <a:rPr lang="en-US" sz="9600" b="1" kern="0">
                <a:solidFill>
                  <a:srgbClr val="FFCCFF"/>
                </a:solidFill>
                <a:latin typeface="Century Gothic" charset="0"/>
                <a:ea typeface="Osaka" charset="0"/>
                <a:cs typeface="Osaka" charset="0"/>
              </a:rPr>
              <a:t>The Activity of the Antichrist</a:t>
            </a:r>
            <a:endParaRPr lang="en-US" kern="0" dirty="0">
              <a:latin typeface="Century Gothic" charset="0"/>
              <a:ea typeface="Osaka" charset="0"/>
              <a:cs typeface="Osaka" charset="0"/>
            </a:endParaRPr>
          </a:p>
        </p:txBody>
      </p:sp>
    </p:spTree>
    <p:extLst>
      <p:ext uri="{BB962C8B-B14F-4D97-AF65-F5344CB8AC3E}">
        <p14:creationId xmlns:p14="http://schemas.microsoft.com/office/powerpoint/2010/main" val="2976933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黄金</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银</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铜</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钢铁</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ea typeface="ＭＳ Ｐゴシック" charset="0"/>
                <a:cs typeface="Arial"/>
              </a:rPr>
              <a:t>钢铁与粘土</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巴比伦</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波斯</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希腊</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罗马</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ea typeface="ＭＳ Ｐゴシック" charset="0"/>
                <a:cs typeface="Arial"/>
              </a:rPr>
              <a:t>敌基督</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王国</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ea typeface="ＭＳ Ｐゴシック" charset="0"/>
                <a:cs typeface="Arial"/>
              </a:rPr>
              <a:t>石头</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但以理书第二章里的大像</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297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7"/>
              </a:schemeClr>
            </a:outerShdw>
          </a:effectLst>
        </p:spPr>
        <p:txBody>
          <a:bodyPr/>
          <a:lstStyle/>
          <a:p>
            <a:pPr eaLnBrk="1" hangingPunct="1"/>
            <a:r>
              <a:rPr lang="zh-CN" altLang="en-US">
                <a:effectLst>
                  <a:outerShdw blurRad="38100" dist="38100" dir="2700000" algn="tl">
                    <a:srgbClr val="DDDDDD"/>
                  </a:outerShdw>
                </a:effectLst>
                <a:latin typeface="SimSun" charset="0"/>
                <a:ea typeface="ＭＳ Ｐゴシック" charset="0"/>
                <a:cs typeface="SimSun" charset="0"/>
              </a:rPr>
              <a:t>但以理书中 世上的帝国</a:t>
            </a:r>
          </a:p>
        </p:txBody>
      </p:sp>
      <p:pic>
        <p:nvPicPr>
          <p:cNvPr id="307203" name="Picture 6" descr="Daniel "/>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b="1" dirty="0">
                <a:solidFill>
                  <a:srgbClr val="FFFFFF"/>
                </a:solidFill>
                <a:latin typeface="Arial"/>
                <a:ea typeface="ＭＳ Ｐゴシック" charset="0"/>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7"/>
              </a:schemeClr>
            </a:outerShdw>
          </a:effectLst>
        </p:spPr>
        <p:txBody>
          <a:bodyPr>
            <a:spAutoFit/>
          </a:bodyPr>
          <a:lstStyle/>
          <a:p>
            <a:pPr algn="r">
              <a:spcBef>
                <a:spcPct val="50000"/>
              </a:spcBef>
              <a:defRPr/>
            </a:pPr>
            <a:r>
              <a:rPr lang="en-US" sz="2000" b="1" i="1" dirty="0">
                <a:solidFill>
                  <a:srgbClr val="000000"/>
                </a:solidFill>
                <a:latin typeface="Arial"/>
                <a:ea typeface="ＭＳ Ｐゴシック" charset="0"/>
                <a:cs typeface="Arial"/>
              </a:rPr>
              <a:t>Bible Visual Resource Book</a:t>
            </a:r>
            <a:r>
              <a:rPr lang="en-US" sz="2000" b="1" dirty="0">
                <a:solidFill>
                  <a:srgbClr val="000000"/>
                </a:solidFill>
                <a:latin typeface="Arial"/>
                <a:ea typeface="ＭＳ Ｐゴシック" charset="0"/>
                <a:cs typeface="Arial"/>
              </a:rPr>
              <a:t>, 133</a:t>
            </a:r>
          </a:p>
        </p:txBody>
      </p:sp>
      <p:sp>
        <p:nvSpPr>
          <p:cNvPr id="6" name="矩形 5"/>
          <p:cNvSpPr/>
          <p:nvPr/>
        </p:nvSpPr>
        <p:spPr>
          <a:xfrm>
            <a:off x="323850" y="2060575"/>
            <a:ext cx="1368425" cy="3603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异象但以理书</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第二章</a:t>
            </a:r>
          </a:p>
        </p:txBody>
      </p:sp>
      <p:sp>
        <p:nvSpPr>
          <p:cNvPr id="7" name="矩形 6"/>
          <p:cNvSpPr/>
          <p:nvPr/>
        </p:nvSpPr>
        <p:spPr>
          <a:xfrm>
            <a:off x="2268538" y="2349500"/>
            <a:ext cx="358775" cy="5746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金的头</a:t>
            </a:r>
          </a:p>
        </p:txBody>
      </p:sp>
      <p:sp>
        <p:nvSpPr>
          <p:cNvPr id="8" name="矩形 7"/>
          <p:cNvSpPr/>
          <p:nvPr/>
        </p:nvSpPr>
        <p:spPr>
          <a:xfrm>
            <a:off x="1692275" y="3429000"/>
            <a:ext cx="576263"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银的胸和臂</a:t>
            </a:r>
          </a:p>
        </p:txBody>
      </p:sp>
      <p:sp>
        <p:nvSpPr>
          <p:cNvPr id="9" name="矩形 8"/>
          <p:cNvSpPr/>
          <p:nvPr/>
        </p:nvSpPr>
        <p:spPr>
          <a:xfrm>
            <a:off x="1619250" y="4508500"/>
            <a:ext cx="720725" cy="3603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铜的腹和腰</a:t>
            </a:r>
          </a:p>
        </p:txBody>
      </p:sp>
      <p:sp>
        <p:nvSpPr>
          <p:cNvPr id="10" name="矩形 9"/>
          <p:cNvSpPr/>
          <p:nvPr/>
        </p:nvSpPr>
        <p:spPr>
          <a:xfrm>
            <a:off x="1763713" y="5445125"/>
            <a:ext cx="431800"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铁的腿</a:t>
            </a:r>
          </a:p>
        </p:txBody>
      </p:sp>
      <p:sp>
        <p:nvSpPr>
          <p:cNvPr id="11" name="矩形 10"/>
          <p:cNvSpPr/>
          <p:nvPr/>
        </p:nvSpPr>
        <p:spPr>
          <a:xfrm>
            <a:off x="1258888" y="6453188"/>
            <a:ext cx="1225550" cy="1444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铁泥混杂的脚</a:t>
            </a:r>
          </a:p>
        </p:txBody>
      </p:sp>
      <p:sp>
        <p:nvSpPr>
          <p:cNvPr id="12" name="矩形 11"/>
          <p:cNvSpPr/>
          <p:nvPr/>
        </p:nvSpPr>
        <p:spPr>
          <a:xfrm>
            <a:off x="2771775" y="1989138"/>
            <a:ext cx="647700" cy="2873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第七章异象</a:t>
            </a:r>
          </a:p>
        </p:txBody>
      </p:sp>
      <p:sp>
        <p:nvSpPr>
          <p:cNvPr id="13" name="圆角矩形 12"/>
          <p:cNvSpPr/>
          <p:nvPr/>
        </p:nvSpPr>
        <p:spPr>
          <a:xfrm>
            <a:off x="3059113" y="2492375"/>
            <a:ext cx="576262" cy="2889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狮子</a:t>
            </a:r>
          </a:p>
        </p:txBody>
      </p:sp>
      <p:sp>
        <p:nvSpPr>
          <p:cNvPr id="14" name="圆角矩形 13"/>
          <p:cNvSpPr/>
          <p:nvPr/>
        </p:nvSpPr>
        <p:spPr>
          <a:xfrm>
            <a:off x="2916238" y="3429000"/>
            <a:ext cx="719137"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熊</a:t>
            </a:r>
          </a:p>
        </p:txBody>
      </p:sp>
      <p:sp>
        <p:nvSpPr>
          <p:cNvPr id="15" name="圆角矩形 14"/>
          <p:cNvSpPr/>
          <p:nvPr/>
        </p:nvSpPr>
        <p:spPr>
          <a:xfrm>
            <a:off x="2843213" y="4437063"/>
            <a:ext cx="936625"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豹</a:t>
            </a:r>
          </a:p>
        </p:txBody>
      </p:sp>
      <p:sp>
        <p:nvSpPr>
          <p:cNvPr id="16" name="圆角矩形 15"/>
          <p:cNvSpPr/>
          <p:nvPr/>
        </p:nvSpPr>
        <p:spPr>
          <a:xfrm>
            <a:off x="2771775" y="5516563"/>
            <a:ext cx="1079500" cy="5762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令人恐惧的兽</a:t>
            </a:r>
          </a:p>
        </p:txBody>
      </p:sp>
      <p:sp>
        <p:nvSpPr>
          <p:cNvPr id="17" name="圆角矩形 16"/>
          <p:cNvSpPr/>
          <p:nvPr/>
        </p:nvSpPr>
        <p:spPr>
          <a:xfrm>
            <a:off x="3995738" y="1916113"/>
            <a:ext cx="720725" cy="43338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第八章异象</a:t>
            </a:r>
          </a:p>
        </p:txBody>
      </p:sp>
      <p:sp>
        <p:nvSpPr>
          <p:cNvPr id="18" name="圆角矩形 17"/>
          <p:cNvSpPr/>
          <p:nvPr/>
        </p:nvSpPr>
        <p:spPr>
          <a:xfrm>
            <a:off x="4067175" y="3429000"/>
            <a:ext cx="792163" cy="4318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公绵羊</a:t>
            </a:r>
          </a:p>
        </p:txBody>
      </p:sp>
      <p:sp>
        <p:nvSpPr>
          <p:cNvPr id="19" name="圆角矩形 18"/>
          <p:cNvSpPr/>
          <p:nvPr/>
        </p:nvSpPr>
        <p:spPr>
          <a:xfrm>
            <a:off x="4140200" y="4508500"/>
            <a:ext cx="792163" cy="360363"/>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公山羊</a:t>
            </a:r>
          </a:p>
        </p:txBody>
      </p:sp>
      <p:sp>
        <p:nvSpPr>
          <p:cNvPr id="20" name="圆角矩形 19"/>
          <p:cNvSpPr/>
          <p:nvPr/>
        </p:nvSpPr>
        <p:spPr>
          <a:xfrm>
            <a:off x="6372225" y="1989138"/>
            <a:ext cx="1728788" cy="28733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巴比伦</a:t>
            </a:r>
          </a:p>
        </p:txBody>
      </p:sp>
      <p:sp>
        <p:nvSpPr>
          <p:cNvPr id="21" name="圆角矩形 20"/>
          <p:cNvSpPr/>
          <p:nvPr/>
        </p:nvSpPr>
        <p:spPr>
          <a:xfrm>
            <a:off x="6372225" y="2997200"/>
            <a:ext cx="1728788" cy="28733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玛代波斯</a:t>
            </a:r>
          </a:p>
        </p:txBody>
      </p:sp>
      <p:sp>
        <p:nvSpPr>
          <p:cNvPr id="22" name="圆角矩形 21"/>
          <p:cNvSpPr/>
          <p:nvPr/>
        </p:nvSpPr>
        <p:spPr>
          <a:xfrm>
            <a:off x="6372225" y="4005263"/>
            <a:ext cx="2087563" cy="5762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希腊</a:t>
            </a:r>
            <a:endParaRPr lang="en-US" altLang="zh-CN" sz="1100">
              <a:solidFill>
                <a:srgbClr val="000000"/>
              </a:solidFill>
              <a:latin typeface="SimSun" charset="0"/>
              <a:ea typeface="ＭＳ Ｐゴシック" charset="0"/>
              <a:cs typeface="SimSun" charset="0"/>
            </a:endParaRPr>
          </a:p>
          <a:p>
            <a:pPr algn="ctr"/>
            <a:r>
              <a:rPr lang="zh-CN" altLang="en-US" sz="1100">
                <a:solidFill>
                  <a:srgbClr val="000000"/>
                </a:solidFill>
                <a:latin typeface="SimSun" charset="0"/>
                <a:ea typeface="ＭＳ Ｐゴシック" charset="0"/>
                <a:cs typeface="SimSun" charset="0"/>
              </a:rPr>
              <a:t>（包括托勒密和塞琉古）</a:t>
            </a:r>
          </a:p>
        </p:txBody>
      </p:sp>
      <p:sp>
        <p:nvSpPr>
          <p:cNvPr id="23" name="圆角矩形 22"/>
          <p:cNvSpPr/>
          <p:nvPr/>
        </p:nvSpPr>
        <p:spPr>
          <a:xfrm>
            <a:off x="6443663" y="4724400"/>
            <a:ext cx="2700337" cy="5048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en-US" altLang="zh-CN" sz="1100">
                <a:solidFill>
                  <a:srgbClr val="000000"/>
                </a:solidFill>
                <a:ea typeface="ＭＳ Ｐゴシック" charset="0"/>
                <a:cs typeface="ＭＳ Ｐゴシック" charset="0"/>
              </a:rPr>
              <a:t>167</a:t>
            </a:r>
            <a:r>
              <a:rPr lang="zh-CN" altLang="en-US" sz="1100">
                <a:solidFill>
                  <a:srgbClr val="000000"/>
                </a:solidFill>
                <a:latin typeface="SimSun" charset="0"/>
                <a:ea typeface="ＭＳ Ｐゴシック" charset="0"/>
                <a:cs typeface="SimSun" charset="0"/>
              </a:rPr>
              <a:t>年</a:t>
            </a:r>
            <a:endParaRPr lang="en-US" altLang="zh-CN" sz="1100">
              <a:solidFill>
                <a:srgbClr val="000000"/>
              </a:solidFill>
              <a:latin typeface="SimSun" charset="0"/>
              <a:ea typeface="ＭＳ Ｐゴシック" charset="0"/>
              <a:cs typeface="SimSun" charset="0"/>
            </a:endParaRPr>
          </a:p>
          <a:p>
            <a:pPr algn="ctr"/>
            <a:r>
              <a:rPr lang="zh-CN" altLang="en-US" sz="1100">
                <a:solidFill>
                  <a:srgbClr val="000000"/>
                </a:solidFill>
                <a:latin typeface="SimSun" charset="0"/>
                <a:ea typeface="ＭＳ Ｐゴシック" charset="0"/>
                <a:cs typeface="SimSun" charset="0"/>
              </a:rPr>
              <a:t>马加比和哈斯摩</a:t>
            </a:r>
          </a:p>
        </p:txBody>
      </p:sp>
      <p:sp>
        <p:nvSpPr>
          <p:cNvPr id="24" name="圆角矩形 23"/>
          <p:cNvSpPr/>
          <p:nvPr/>
        </p:nvSpPr>
        <p:spPr>
          <a:xfrm>
            <a:off x="6443663" y="5805488"/>
            <a:ext cx="1728787" cy="28733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罗马</a:t>
            </a:r>
          </a:p>
        </p:txBody>
      </p:sp>
      <p:sp>
        <p:nvSpPr>
          <p:cNvPr id="25" name="圆角矩形 24"/>
          <p:cNvSpPr/>
          <p:nvPr/>
        </p:nvSpPr>
        <p:spPr>
          <a:xfrm>
            <a:off x="5219700" y="5661025"/>
            <a:ext cx="720725" cy="28892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罗马</a:t>
            </a:r>
          </a:p>
        </p:txBody>
      </p:sp>
      <p:sp>
        <p:nvSpPr>
          <p:cNvPr id="26" name="圆角矩形 25"/>
          <p:cNvSpPr/>
          <p:nvPr/>
        </p:nvSpPr>
        <p:spPr>
          <a:xfrm>
            <a:off x="5148263" y="4437063"/>
            <a:ext cx="863600" cy="3603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希腊</a:t>
            </a:r>
            <a:endParaRPr lang="en-US" altLang="zh-CN" sz="1100">
              <a:solidFill>
                <a:srgbClr val="000000"/>
              </a:solidFill>
              <a:latin typeface="SimSun" charset="0"/>
              <a:ea typeface="ＭＳ Ｐゴシック" charset="0"/>
              <a:cs typeface="SimSun" charset="0"/>
            </a:endParaRPr>
          </a:p>
          <a:p>
            <a:pPr algn="ctr"/>
            <a:r>
              <a:rPr lang="en-US" altLang="zh-CN" sz="1400">
                <a:solidFill>
                  <a:srgbClr val="000000"/>
                </a:solidFill>
                <a:ea typeface="ＭＳ Ｐゴシック" charset="0"/>
                <a:cs typeface="ＭＳ Ｐゴシック" charset="0"/>
              </a:rPr>
              <a:t>8</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21</a:t>
            </a:r>
            <a:endParaRPr lang="zh-CN" altLang="en-US" sz="1400">
              <a:solidFill>
                <a:srgbClr val="000000"/>
              </a:solidFill>
              <a:ea typeface="ＭＳ Ｐゴシック" charset="0"/>
              <a:cs typeface="ＭＳ Ｐゴシック" charset="0"/>
            </a:endParaRPr>
          </a:p>
        </p:txBody>
      </p:sp>
      <p:sp>
        <p:nvSpPr>
          <p:cNvPr id="27" name="圆角矩形 26"/>
          <p:cNvSpPr/>
          <p:nvPr/>
        </p:nvSpPr>
        <p:spPr>
          <a:xfrm>
            <a:off x="5148263" y="3213100"/>
            <a:ext cx="863600" cy="50323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玛代波斯</a:t>
            </a:r>
            <a:endParaRPr lang="en-US" altLang="zh-CN" sz="1100">
              <a:solidFill>
                <a:srgbClr val="000000"/>
              </a:solidFill>
              <a:latin typeface="SimSun" charset="0"/>
              <a:ea typeface="ＭＳ Ｐゴシック" charset="0"/>
              <a:cs typeface="SimSun" charset="0"/>
            </a:endParaRPr>
          </a:p>
          <a:p>
            <a:pPr algn="ctr"/>
            <a:r>
              <a:rPr lang="en-US" altLang="zh-CN" sz="1200">
                <a:solidFill>
                  <a:srgbClr val="000000"/>
                </a:solidFill>
                <a:ea typeface="ＭＳ Ｐゴシック" charset="0"/>
                <a:cs typeface="ＭＳ Ｐゴシック" charset="0"/>
              </a:rPr>
              <a:t>8</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20</a:t>
            </a:r>
            <a:endParaRPr lang="zh-CN" altLang="en-US" sz="1200">
              <a:solidFill>
                <a:srgbClr val="000000"/>
              </a:solidFill>
              <a:ea typeface="ＭＳ Ｐゴシック" charset="0"/>
              <a:cs typeface="ＭＳ Ｐゴシック" charset="0"/>
            </a:endParaRPr>
          </a:p>
        </p:txBody>
      </p:sp>
      <p:sp>
        <p:nvSpPr>
          <p:cNvPr id="28" name="圆角矩形 27"/>
          <p:cNvSpPr/>
          <p:nvPr/>
        </p:nvSpPr>
        <p:spPr>
          <a:xfrm>
            <a:off x="5148263" y="2133600"/>
            <a:ext cx="863600" cy="3587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巴比伦</a:t>
            </a:r>
            <a:endParaRPr lang="en-US" altLang="zh-CN" sz="1100">
              <a:solidFill>
                <a:srgbClr val="000000"/>
              </a:solidFill>
              <a:latin typeface="SimSun" charset="0"/>
              <a:ea typeface="ＭＳ Ｐゴシック" charset="0"/>
              <a:cs typeface="SimSun" charset="0"/>
            </a:endParaRPr>
          </a:p>
          <a:p>
            <a:pPr algn="ctr"/>
            <a:r>
              <a:rPr lang="en-US" altLang="zh-CN" sz="1400">
                <a:solidFill>
                  <a:srgbClr val="000000"/>
                </a:solidFill>
                <a:ea typeface="ＭＳ Ｐゴシック" charset="0"/>
                <a:cs typeface="ＭＳ Ｐゴシック" charset="0"/>
              </a:rPr>
              <a:t>2</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48</a:t>
            </a:r>
            <a:endParaRPr lang="zh-CN" altLang="en-US" sz="1400">
              <a:solidFill>
                <a:srgbClr val="000000"/>
              </a:solidFill>
              <a:ea typeface="ＭＳ Ｐゴシック" charset="0"/>
              <a:cs typeface="ＭＳ Ｐゴシック" charset="0"/>
            </a:endParaRPr>
          </a:p>
        </p:txBody>
      </p:sp>
      <p:sp>
        <p:nvSpPr>
          <p:cNvPr id="29" name="矩形 28"/>
          <p:cNvSpPr/>
          <p:nvPr/>
        </p:nvSpPr>
        <p:spPr>
          <a:xfrm>
            <a:off x="0" y="1268413"/>
            <a:ext cx="5400675"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四个帝国</a:t>
            </a:r>
          </a:p>
        </p:txBody>
      </p:sp>
      <p:sp>
        <p:nvSpPr>
          <p:cNvPr id="30" name="矩形 29"/>
          <p:cNvSpPr/>
          <p:nvPr/>
        </p:nvSpPr>
        <p:spPr>
          <a:xfrm>
            <a:off x="5580063" y="1341438"/>
            <a:ext cx="3563937" cy="431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2000">
                <a:solidFill>
                  <a:srgbClr val="000000"/>
                </a:solidFill>
                <a:latin typeface="SimSun" charset="0"/>
                <a:ea typeface="ＭＳ Ｐゴシック" charset="0"/>
                <a:cs typeface="SimSun" charset="0"/>
              </a:rPr>
              <a:t>但以理书中主要帝国的年代</a:t>
            </a:r>
          </a:p>
        </p:txBody>
      </p:sp>
      <p:sp>
        <p:nvSpPr>
          <p:cNvPr id="31" name="矩形 30"/>
          <p:cNvSpPr/>
          <p:nvPr/>
        </p:nvSpPr>
        <p:spPr>
          <a:xfrm>
            <a:off x="6300788" y="1844675"/>
            <a:ext cx="863600" cy="1444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626</a:t>
            </a:r>
            <a:endParaRPr lang="zh-CN" altLang="en-US" sz="1100">
              <a:solidFill>
                <a:srgbClr val="000000"/>
              </a:solidFill>
              <a:ea typeface="ＭＳ Ｐゴシック" charset="0"/>
              <a:cs typeface="ＭＳ Ｐゴシック" charset="0"/>
            </a:endParaRPr>
          </a:p>
        </p:txBody>
      </p:sp>
      <p:sp>
        <p:nvSpPr>
          <p:cNvPr id="32" name="圆角矩形 31"/>
          <p:cNvSpPr/>
          <p:nvPr/>
        </p:nvSpPr>
        <p:spPr>
          <a:xfrm>
            <a:off x="6300788" y="2349500"/>
            <a:ext cx="1079500"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539</a:t>
            </a:r>
            <a:endParaRPr lang="zh-CN" altLang="en-US" sz="1100">
              <a:solidFill>
                <a:srgbClr val="000000"/>
              </a:solidFill>
              <a:ea typeface="ＭＳ Ｐゴシック" charset="0"/>
              <a:cs typeface="ＭＳ Ｐゴシック" charset="0"/>
            </a:endParaRPr>
          </a:p>
        </p:txBody>
      </p:sp>
      <p:sp>
        <p:nvSpPr>
          <p:cNvPr id="33" name="圆角矩形 32"/>
          <p:cNvSpPr/>
          <p:nvPr/>
        </p:nvSpPr>
        <p:spPr>
          <a:xfrm>
            <a:off x="6300788" y="3644900"/>
            <a:ext cx="1008062"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330</a:t>
            </a:r>
            <a:endParaRPr lang="zh-CN" altLang="en-US" sz="1100">
              <a:solidFill>
                <a:srgbClr val="000000"/>
              </a:solidFill>
              <a:ea typeface="ＭＳ Ｐゴシック" charset="0"/>
              <a:cs typeface="ＭＳ Ｐゴシック" charset="0"/>
            </a:endParaRPr>
          </a:p>
        </p:txBody>
      </p:sp>
      <p:sp>
        <p:nvSpPr>
          <p:cNvPr id="34" name="圆角矩形 33"/>
          <p:cNvSpPr/>
          <p:nvPr/>
        </p:nvSpPr>
        <p:spPr>
          <a:xfrm>
            <a:off x="6300788" y="5373688"/>
            <a:ext cx="863600" cy="2159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公元前 </a:t>
            </a:r>
            <a:r>
              <a:rPr lang="en-US" altLang="zh-CN" sz="1100">
                <a:solidFill>
                  <a:srgbClr val="000000"/>
                </a:solidFill>
                <a:ea typeface="ＭＳ Ｐゴシック" charset="0"/>
                <a:cs typeface="ＭＳ Ｐゴシック" charset="0"/>
              </a:rPr>
              <a:t>63</a:t>
            </a:r>
            <a:endParaRPr lang="zh-CN" altLang="en-US" sz="1100">
              <a:solidFill>
                <a:srgbClr val="000000"/>
              </a:solidFill>
              <a:ea typeface="ＭＳ Ｐゴシック" charset="0"/>
              <a:cs typeface="ＭＳ Ｐゴシック" charset="0"/>
            </a:endParaRPr>
          </a:p>
        </p:txBody>
      </p:sp>
      <p:sp>
        <p:nvSpPr>
          <p:cNvPr id="35" name="圆角矩形 34"/>
          <p:cNvSpPr/>
          <p:nvPr/>
        </p:nvSpPr>
        <p:spPr>
          <a:xfrm>
            <a:off x="6443663" y="6165850"/>
            <a:ext cx="1800225" cy="3587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a:solidFill>
                  <a:srgbClr val="000000"/>
                </a:solidFill>
                <a:latin typeface="SimSun" charset="0"/>
                <a:ea typeface="ＭＳ Ｐゴシック" charset="0"/>
                <a:cs typeface="SimSun" charset="0"/>
              </a:rPr>
              <a:t>公元后</a:t>
            </a:r>
            <a:r>
              <a:rPr lang="zh-CN" altLang="en-US" sz="1100">
                <a:solidFill>
                  <a:srgbClr val="000000"/>
                </a:solidFill>
                <a:ea typeface="ＭＳ Ｐゴシック" charset="0"/>
                <a:cs typeface="ＭＳ Ｐゴシック" charset="0"/>
              </a:rPr>
              <a:t> </a:t>
            </a:r>
            <a:r>
              <a:rPr lang="en-US" altLang="zh-CN" sz="1100">
                <a:solidFill>
                  <a:srgbClr val="000000"/>
                </a:solidFill>
                <a:ea typeface="ＭＳ Ｐゴシック" charset="0"/>
                <a:cs typeface="ＭＳ Ｐゴシック" charset="0"/>
              </a:rPr>
              <a:t>70 </a:t>
            </a:r>
            <a:r>
              <a:rPr lang="zh-CN" altLang="en-US" sz="1100">
                <a:solidFill>
                  <a:srgbClr val="000000"/>
                </a:solidFill>
                <a:latin typeface="SimSun" charset="0"/>
                <a:ea typeface="ＭＳ Ｐゴシック" charset="0"/>
                <a:cs typeface="SimSun" charset="0"/>
              </a:rPr>
              <a:t>耶路撒冷沦陷</a:t>
            </a:r>
          </a:p>
        </p:txBody>
      </p:sp>
      <p:sp>
        <p:nvSpPr>
          <p:cNvPr id="36" name="圆角矩形 35"/>
          <p:cNvSpPr/>
          <p:nvPr/>
        </p:nvSpPr>
        <p:spPr>
          <a:xfrm>
            <a:off x="4787900" y="1916113"/>
            <a:ext cx="1223963" cy="21748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标识</a:t>
            </a:r>
          </a:p>
        </p:txBody>
      </p:sp>
    </p:spTree>
    <p:extLst>
      <p:ext uri="{BB962C8B-B14F-4D97-AF65-F5344CB8AC3E}">
        <p14:creationId xmlns:p14="http://schemas.microsoft.com/office/powerpoint/2010/main" val="175247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神是全方面的</a:t>
            </a:r>
            <a:r>
              <a:rPr lang="zh-CN" altLang="en-US" sz="5400" b="1" dirty="0">
                <a:solidFill>
                  <a:srgbClr val="FFFF00"/>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r>
              <a:rPr lang="en-US" sz="54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 </a:t>
            </a:r>
            <a:br>
              <a:rPr lang="en-US" sz="36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b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帖撒罗尼迦后书 的主题</a:t>
            </a: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79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ea typeface="ＭＳ Ｐゴシック" charset="0"/>
                </a:rPr>
                <a:t>基督的到来以完成</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ea typeface="ＭＳ Ｐゴシック" charset="0"/>
                <a:cs typeface="Times New Roman" charset="0"/>
              </a:rPr>
              <a:t>灾</a:t>
            </a:r>
            <a:r>
              <a:rPr lang="zh-CN" altLang="en-US" b="1" dirty="0">
                <a:solidFill>
                  <a:srgbClr val="FFFFFF"/>
                </a:solidFill>
                <a:latin typeface="Arial" charset="0"/>
                <a:ea typeface="ＭＳ Ｐゴシック" charset="0"/>
              </a:rPr>
              <a:t>祸</a:t>
            </a:r>
            <a:endParaRPr lang="en-US" dirty="0">
              <a:solidFill>
                <a:srgbClr val="FFFFFF"/>
              </a:solidFill>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ea typeface="ＭＳ Ｐゴシック" charset="0"/>
              </a:rPr>
              <a:t>最激烈的灾祸</a:t>
            </a:r>
            <a:endParaRPr lang="en-US" sz="2900"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341719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r>
              <a:rPr lang="zh-CN" altLang="en-US" sz="3200">
                <a:solidFill>
                  <a:schemeClr val="tx1"/>
                </a:solidFill>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11:40</a:t>
            </a:r>
          </a:p>
        </p:txBody>
      </p:sp>
      <p:pic>
        <p:nvPicPr>
          <p:cNvPr id="372738" name="Picture 4" descr="Dan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以色列的敌人们将侵袭她的领土</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
        <p:nvSpPr>
          <p:cNvPr id="7" name="矩形 6"/>
          <p:cNvSpPr/>
          <p:nvPr/>
        </p:nvSpPr>
        <p:spPr>
          <a:xfrm>
            <a:off x="2339975" y="260350"/>
            <a:ext cx="15843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黑海</a:t>
            </a:r>
          </a:p>
        </p:txBody>
      </p:sp>
      <p:sp>
        <p:nvSpPr>
          <p:cNvPr id="8" name="矩形 7"/>
          <p:cNvSpPr/>
          <p:nvPr/>
        </p:nvSpPr>
        <p:spPr>
          <a:xfrm>
            <a:off x="395288" y="2924175"/>
            <a:ext cx="3024187" cy="4333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地中海</a:t>
            </a:r>
          </a:p>
        </p:txBody>
      </p:sp>
      <p:sp>
        <p:nvSpPr>
          <p:cNvPr id="9" name="矩形 8"/>
          <p:cNvSpPr/>
          <p:nvPr/>
        </p:nvSpPr>
        <p:spPr>
          <a:xfrm>
            <a:off x="611188" y="40052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利比亚</a:t>
            </a:r>
          </a:p>
        </p:txBody>
      </p:sp>
      <p:sp>
        <p:nvSpPr>
          <p:cNvPr id="10" name="矩形 9"/>
          <p:cNvSpPr/>
          <p:nvPr/>
        </p:nvSpPr>
        <p:spPr>
          <a:xfrm>
            <a:off x="2627313" y="3933825"/>
            <a:ext cx="576262"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埃及</a:t>
            </a:r>
          </a:p>
        </p:txBody>
      </p:sp>
      <p:sp>
        <p:nvSpPr>
          <p:cNvPr id="11" name="矩形 10"/>
          <p:cNvSpPr/>
          <p:nvPr/>
        </p:nvSpPr>
        <p:spPr>
          <a:xfrm>
            <a:off x="3779838" y="2205038"/>
            <a:ext cx="144462" cy="7191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黎巴嫩</a:t>
            </a:r>
          </a:p>
        </p:txBody>
      </p:sp>
      <p:sp>
        <p:nvSpPr>
          <p:cNvPr id="12" name="矩形 11"/>
          <p:cNvSpPr/>
          <p:nvPr/>
        </p:nvSpPr>
        <p:spPr>
          <a:xfrm>
            <a:off x="4500563" y="2565400"/>
            <a:ext cx="1079500"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叙利亚和伊拉克</a:t>
            </a:r>
          </a:p>
        </p:txBody>
      </p:sp>
      <p:sp>
        <p:nvSpPr>
          <p:cNvPr id="13" name="矩形 12"/>
          <p:cNvSpPr/>
          <p:nvPr/>
        </p:nvSpPr>
        <p:spPr>
          <a:xfrm>
            <a:off x="4356100" y="3429000"/>
            <a:ext cx="792163"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约旦</a:t>
            </a:r>
          </a:p>
        </p:txBody>
      </p:sp>
      <p:sp>
        <p:nvSpPr>
          <p:cNvPr id="14" name="矩形 13"/>
          <p:cNvSpPr/>
          <p:nvPr/>
        </p:nvSpPr>
        <p:spPr>
          <a:xfrm>
            <a:off x="3995738" y="4221163"/>
            <a:ext cx="1368425"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沙特阿拉伯</a:t>
            </a:r>
          </a:p>
        </p:txBody>
      </p:sp>
      <p:sp>
        <p:nvSpPr>
          <p:cNvPr id="15" name="矩形 14"/>
          <p:cNvSpPr/>
          <p:nvPr/>
        </p:nvSpPr>
        <p:spPr>
          <a:xfrm>
            <a:off x="4284663" y="5300663"/>
            <a:ext cx="792162" cy="10080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红海</a:t>
            </a:r>
          </a:p>
        </p:txBody>
      </p:sp>
      <p:sp>
        <p:nvSpPr>
          <p:cNvPr id="16" name="矩形 15"/>
          <p:cNvSpPr/>
          <p:nvPr/>
        </p:nvSpPr>
        <p:spPr>
          <a:xfrm>
            <a:off x="3563938" y="6165850"/>
            <a:ext cx="720725"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苏丹</a:t>
            </a:r>
          </a:p>
        </p:txBody>
      </p:sp>
    </p:spTree>
    <p:extLst>
      <p:ext uri="{BB962C8B-B14F-4D97-AF65-F5344CB8AC3E}">
        <p14:creationId xmlns:p14="http://schemas.microsoft.com/office/powerpoint/2010/main" val="37318485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r>
              <a:rPr lang="zh-CN" altLang="en-US" sz="4000">
                <a:latin typeface="SimSun" charset="0"/>
                <a:ea typeface="ＭＳ Ｐゴシック" charset="0"/>
                <a:cs typeface="SimSun" charset="0"/>
              </a:rPr>
              <a:t>但以理书</a:t>
            </a:r>
            <a:br>
              <a:rPr lang="en-US" altLang="zh-CN" sz="4000">
                <a:latin typeface="SimSun" charset="0"/>
                <a:ea typeface="ＭＳ Ｐゴシック" charset="0"/>
                <a:cs typeface="SimSun" charset="0"/>
              </a:rPr>
            </a:br>
            <a:r>
              <a:rPr lang="en-US" altLang="zh-CN" sz="4000">
                <a:latin typeface="Arial" charset="0"/>
                <a:ea typeface="ＭＳ Ｐゴシック" charset="0"/>
                <a:cs typeface="ＭＳ Ｐゴシック" charset="0"/>
              </a:rPr>
              <a:t>1</a:t>
            </a:r>
            <a:r>
              <a:rPr lang="en-US" altLang="zh-CN" sz="3600">
                <a:latin typeface="Arial" charset="0"/>
                <a:ea typeface="ＭＳ Ｐゴシック" charset="0"/>
                <a:cs typeface="ＭＳ Ｐゴシック" charset="0"/>
              </a:rPr>
              <a:t>1:40-45</a:t>
            </a:r>
          </a:p>
        </p:txBody>
      </p:sp>
      <p:pic>
        <p:nvPicPr>
          <p:cNvPr id="374786" name="Picture 4" descr="Dan11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在地中海的船只将有一场战役</a:t>
            </a:r>
          </a:p>
        </p:txBody>
      </p:sp>
      <p:sp>
        <p:nvSpPr>
          <p:cNvPr id="7" name="矩形 6"/>
          <p:cNvSpPr>
            <a:spLocks noChangeArrowheads="1"/>
          </p:cNvSpPr>
          <p:nvPr/>
        </p:nvSpPr>
        <p:spPr bwMode="auto">
          <a:xfrm>
            <a:off x="395288" y="2276475"/>
            <a:ext cx="2447925" cy="504825"/>
          </a:xfrm>
          <a:prstGeom prst="rect">
            <a:avLst/>
          </a:prstGeom>
          <a:gradFill rotWithShape="1">
            <a:gsLst>
              <a:gs pos="0">
                <a:srgbClr val="B7C4FF"/>
              </a:gs>
              <a:gs pos="35001">
                <a:srgbClr val="CBD4FF"/>
              </a:gs>
              <a:gs pos="100000">
                <a:srgbClr val="E8ECFF"/>
              </a:gs>
            </a:gsLst>
            <a:lin ang="16200000" scaled="1"/>
          </a:gradFill>
          <a:ln w="9525">
            <a:solidFill>
              <a:srgbClr val="A7B2FB"/>
            </a:solidFill>
            <a:miter lim="800000"/>
            <a:headEnd/>
            <a:tailEnd/>
          </a:ln>
          <a:effectLst>
            <a:outerShdw blurRad="63500" dist="20000" dir="5400000" rotWithShape="0">
              <a:srgbClr val="000000">
                <a:alpha val="37999"/>
              </a:srgbClr>
            </a:outerShdw>
          </a:effectLst>
        </p:spPr>
        <p:txBody>
          <a:bodyPr anchor="ctr"/>
          <a:lstStyle/>
          <a:p>
            <a:pPr algn="ctr">
              <a:defRPr/>
            </a:pPr>
            <a:r>
              <a:rPr lang="zh-CN" altLang="en-US" sz="2000">
                <a:solidFill>
                  <a:srgbClr val="000080"/>
                </a:solidFill>
                <a:latin typeface="Arial"/>
                <a:ea typeface="ＭＳ Ｐゴシック" charset="0"/>
              </a:rPr>
              <a:t>地中海</a:t>
            </a:r>
          </a:p>
        </p:txBody>
      </p:sp>
      <p:sp>
        <p:nvSpPr>
          <p:cNvPr id="8" name="矩形 7"/>
          <p:cNvSpPr/>
          <p:nvPr/>
        </p:nvSpPr>
        <p:spPr>
          <a:xfrm>
            <a:off x="4067175" y="3284538"/>
            <a:ext cx="360363" cy="5048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9" name="矩形 8"/>
          <p:cNvSpPr/>
          <p:nvPr/>
        </p:nvSpPr>
        <p:spPr>
          <a:xfrm>
            <a:off x="2916238" y="42211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埃及</a:t>
            </a:r>
          </a:p>
        </p:txBody>
      </p:sp>
      <p:sp>
        <p:nvSpPr>
          <p:cNvPr id="10" name="矩形 9"/>
          <p:cNvSpPr/>
          <p:nvPr/>
        </p:nvSpPr>
        <p:spPr>
          <a:xfrm>
            <a:off x="4284663" y="5949950"/>
            <a:ext cx="935037"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苏丹</a:t>
            </a:r>
          </a:p>
        </p:txBody>
      </p:sp>
      <p:sp>
        <p:nvSpPr>
          <p:cNvPr id="11" name="矩形 10"/>
          <p:cNvSpPr/>
          <p:nvPr/>
        </p:nvSpPr>
        <p:spPr>
          <a:xfrm>
            <a:off x="971550" y="6524625"/>
            <a:ext cx="720725" cy="730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000">
                <a:solidFill>
                  <a:srgbClr val="000000"/>
                </a:solidFill>
                <a:ea typeface="ＭＳ Ｐゴシック" charset="0"/>
                <a:cs typeface="ＭＳ Ｐゴシック" charset="0"/>
              </a:rPr>
              <a:t>耶路撒冷</a:t>
            </a:r>
          </a:p>
        </p:txBody>
      </p:sp>
      <p:sp>
        <p:nvSpPr>
          <p:cNvPr id="12" name="矩形 11"/>
          <p:cNvSpPr/>
          <p:nvPr/>
        </p:nvSpPr>
        <p:spPr>
          <a:xfrm>
            <a:off x="250825" y="4292600"/>
            <a:ext cx="576263" cy="5762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大量俄罗斯人从水陆发起攻击和占领领土</a:t>
            </a:r>
          </a:p>
        </p:txBody>
      </p:sp>
      <p:sp>
        <p:nvSpPr>
          <p:cNvPr id="13" name="矩形 12"/>
          <p:cNvSpPr/>
          <p:nvPr/>
        </p:nvSpPr>
        <p:spPr>
          <a:xfrm>
            <a:off x="539750" y="4005263"/>
            <a:ext cx="647700"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俄罗斯水陆袭击</a:t>
            </a:r>
          </a:p>
        </p:txBody>
      </p:sp>
      <p:sp>
        <p:nvSpPr>
          <p:cNvPr id="14" name="矩形 13"/>
          <p:cNvSpPr/>
          <p:nvPr/>
        </p:nvSpPr>
        <p:spPr>
          <a:xfrm>
            <a:off x="1979613" y="43656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俄罗斯水陆攻击</a:t>
            </a:r>
          </a:p>
        </p:txBody>
      </p:sp>
      <p:sp>
        <p:nvSpPr>
          <p:cNvPr id="15" name="矩形 14"/>
          <p:cNvSpPr/>
          <p:nvPr/>
        </p:nvSpPr>
        <p:spPr>
          <a:xfrm>
            <a:off x="1979613" y="4005263"/>
            <a:ext cx="647700"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大马士革</a:t>
            </a:r>
          </a:p>
        </p:txBody>
      </p:sp>
      <p:sp>
        <p:nvSpPr>
          <p:cNvPr id="16" name="矩形 15"/>
          <p:cNvSpPr/>
          <p:nvPr/>
        </p:nvSpPr>
        <p:spPr>
          <a:xfrm>
            <a:off x="1187450" y="3933825"/>
            <a:ext cx="2889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西顿</a:t>
            </a:r>
          </a:p>
        </p:txBody>
      </p:sp>
      <p:sp>
        <p:nvSpPr>
          <p:cNvPr id="17" name="矩形 16"/>
          <p:cNvSpPr/>
          <p:nvPr/>
        </p:nvSpPr>
        <p:spPr>
          <a:xfrm>
            <a:off x="1187450" y="4941888"/>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a:t>
            </a:r>
          </a:p>
        </p:txBody>
      </p:sp>
      <p:sp>
        <p:nvSpPr>
          <p:cNvPr id="18" name="矩形 17"/>
          <p:cNvSpPr/>
          <p:nvPr/>
        </p:nvSpPr>
        <p:spPr>
          <a:xfrm>
            <a:off x="1908175" y="4868863"/>
            <a:ext cx="287338" cy="3603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加利利海</a:t>
            </a:r>
          </a:p>
        </p:txBody>
      </p:sp>
      <p:sp>
        <p:nvSpPr>
          <p:cNvPr id="19" name="矩形 18"/>
          <p:cNvSpPr/>
          <p:nvPr/>
        </p:nvSpPr>
        <p:spPr>
          <a:xfrm>
            <a:off x="1619250" y="5589588"/>
            <a:ext cx="144463"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约旦河</a:t>
            </a:r>
          </a:p>
        </p:txBody>
      </p:sp>
      <p:sp>
        <p:nvSpPr>
          <p:cNvPr id="20" name="矩形 19"/>
          <p:cNvSpPr/>
          <p:nvPr/>
        </p:nvSpPr>
        <p:spPr>
          <a:xfrm>
            <a:off x="1258888" y="6165850"/>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伯利恒</a:t>
            </a:r>
          </a:p>
        </p:txBody>
      </p:sp>
    </p:spTree>
    <p:extLst>
      <p:ext uri="{BB962C8B-B14F-4D97-AF65-F5344CB8AC3E}">
        <p14:creationId xmlns:p14="http://schemas.microsoft.com/office/powerpoint/2010/main" val="30326911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r>
              <a:rPr lang="zh-CN" altLang="en-US">
                <a:latin typeface="SimSun" charset="0"/>
                <a:ea typeface="ＭＳ Ｐゴシック" charset="0"/>
                <a:cs typeface="SimSun" charset="0"/>
              </a:rPr>
              <a:t>由东由西而来</a:t>
            </a:r>
            <a:r>
              <a:rPr lang="en-US" altLang="zh-CN">
                <a:latin typeface="Arial" charset="0"/>
                <a:ea typeface="ＭＳ Ｐゴシック" charset="0"/>
                <a:cs typeface="ＭＳ Ｐゴシック" charset="0"/>
              </a:rPr>
              <a:t>(</a:t>
            </a:r>
            <a:r>
              <a:rPr lang="zh-CN" altLang="en-US">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11:44</a:t>
            </a:r>
            <a:r>
              <a:rPr lang="en-US" altLang="zh-CN">
                <a:latin typeface="Arial" charset="0"/>
                <a:ea typeface="ＭＳ Ｐゴシック" charset="0"/>
                <a:cs typeface="ＭＳ Ｐゴシック" charset="0"/>
              </a:rPr>
              <a:t>)</a:t>
            </a:r>
          </a:p>
        </p:txBody>
      </p:sp>
      <p:pic>
        <p:nvPicPr>
          <p:cNvPr id="376834" name="Picture 3" descr="Dan11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5" name="Picture 4" descr="Dan11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8" name="矩形标注 7"/>
          <p:cNvSpPr/>
          <p:nvPr/>
        </p:nvSpPr>
        <p:spPr>
          <a:xfrm>
            <a:off x="1331913" y="2924175"/>
            <a:ext cx="1008062" cy="576263"/>
          </a:xfrm>
          <a:prstGeom prst="wedgeRectCallou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复兴的罗马帝国的十个国家</a:t>
            </a:r>
          </a:p>
        </p:txBody>
      </p:sp>
      <p:sp>
        <p:nvSpPr>
          <p:cNvPr id="9" name="矩形 8"/>
          <p:cNvSpPr/>
          <p:nvPr/>
        </p:nvSpPr>
        <p:spPr>
          <a:xfrm>
            <a:off x="1835150" y="5589588"/>
            <a:ext cx="7207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利比亚</a:t>
            </a:r>
          </a:p>
        </p:txBody>
      </p:sp>
      <p:sp>
        <p:nvSpPr>
          <p:cNvPr id="10" name="矩形 9"/>
          <p:cNvSpPr/>
          <p:nvPr/>
        </p:nvSpPr>
        <p:spPr>
          <a:xfrm>
            <a:off x="2916238" y="5661025"/>
            <a:ext cx="503237" cy="1444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埃及</a:t>
            </a:r>
          </a:p>
        </p:txBody>
      </p:sp>
      <p:sp>
        <p:nvSpPr>
          <p:cNvPr id="11" name="矩形 10"/>
          <p:cNvSpPr/>
          <p:nvPr/>
        </p:nvSpPr>
        <p:spPr>
          <a:xfrm>
            <a:off x="395288" y="45815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地中海</a:t>
            </a:r>
          </a:p>
        </p:txBody>
      </p:sp>
      <p:sp>
        <p:nvSpPr>
          <p:cNvPr id="12" name="矩形 11"/>
          <p:cNvSpPr/>
          <p:nvPr/>
        </p:nvSpPr>
        <p:spPr>
          <a:xfrm>
            <a:off x="3924300" y="5445125"/>
            <a:ext cx="287338"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13" name="矩形 12"/>
          <p:cNvSpPr/>
          <p:nvPr/>
        </p:nvSpPr>
        <p:spPr>
          <a:xfrm>
            <a:off x="3203575" y="2781300"/>
            <a:ext cx="1296988"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黑海</a:t>
            </a:r>
          </a:p>
        </p:txBody>
      </p:sp>
      <p:sp>
        <p:nvSpPr>
          <p:cNvPr id="14" name="矩形 13"/>
          <p:cNvSpPr/>
          <p:nvPr/>
        </p:nvSpPr>
        <p:spPr>
          <a:xfrm>
            <a:off x="6804025" y="3141663"/>
            <a:ext cx="1081088"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红色的中国和东方的</a:t>
            </a:r>
            <a:endParaRPr lang="en-US" altLang="zh-CN" sz="1200" dirty="0">
              <a:solidFill>
                <a:srgbClr val="000000"/>
              </a:solidFill>
              <a:latin typeface="SimSun" charset="0"/>
              <a:ea typeface="ＭＳ Ｐゴシック" charset="0"/>
              <a:cs typeface="SimSun" charset="0"/>
            </a:endParaRPr>
          </a:p>
          <a:p>
            <a:pPr algn="ctr"/>
            <a:r>
              <a:rPr lang="zh-CN" altLang="en-US" sz="1200" dirty="0">
                <a:solidFill>
                  <a:srgbClr val="000000"/>
                </a:solidFill>
                <a:latin typeface="SimSun" charset="0"/>
                <a:ea typeface="ＭＳ Ｐゴシック" charset="0"/>
                <a:cs typeface="SimSun" charset="0"/>
              </a:rPr>
              <a:t>联盟</a:t>
            </a:r>
          </a:p>
        </p:txBody>
      </p:sp>
      <p:cxnSp>
        <p:nvCxnSpPr>
          <p:cNvPr id="16" name="直接箭头连接符 15"/>
          <p:cNvCxnSpPr>
            <a:cxnSpLocks noChangeShapeType="1"/>
            <a:stCxn id="14" idx="2"/>
          </p:cNvCxnSpPr>
          <p:nvPr/>
        </p:nvCxnSpPr>
        <p:spPr bwMode="auto">
          <a:xfrm rot="5400000">
            <a:off x="7181850" y="3843338"/>
            <a:ext cx="215900" cy="1079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7" name="矩形 16"/>
          <p:cNvSpPr/>
          <p:nvPr/>
        </p:nvSpPr>
        <p:spPr>
          <a:xfrm>
            <a:off x="5508625" y="4652963"/>
            <a:ext cx="503238"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伊朗</a:t>
            </a:r>
          </a:p>
        </p:txBody>
      </p:sp>
      <p:sp>
        <p:nvSpPr>
          <p:cNvPr id="18" name="矩形 17"/>
          <p:cNvSpPr/>
          <p:nvPr/>
        </p:nvSpPr>
        <p:spPr>
          <a:xfrm>
            <a:off x="7380288" y="5084763"/>
            <a:ext cx="7207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霍尔木兹海峡</a:t>
            </a:r>
          </a:p>
        </p:txBody>
      </p:sp>
      <p:sp>
        <p:nvSpPr>
          <p:cNvPr id="19" name="矩形 18"/>
          <p:cNvSpPr/>
          <p:nvPr/>
        </p:nvSpPr>
        <p:spPr>
          <a:xfrm>
            <a:off x="6011863" y="5229225"/>
            <a:ext cx="360362"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波斯湾</a:t>
            </a:r>
          </a:p>
        </p:txBody>
      </p:sp>
    </p:spTree>
    <p:extLst>
      <p:ext uri="{BB962C8B-B14F-4D97-AF65-F5344CB8AC3E}">
        <p14:creationId xmlns:p14="http://schemas.microsoft.com/office/powerpoint/2010/main" val="16087237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30758" y="260648"/>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龙</a:t>
            </a:r>
            <a:r>
              <a:rPr lang="en-US" altLang="ja-JP" sz="4400" b="1" dirty="0">
                <a:solidFill>
                  <a:srgbClr val="FFFFFF"/>
                </a:solidFill>
                <a:effectLst>
                  <a:glow rad="241300">
                    <a:srgbClr val="000000">
                      <a:alpha val="75000"/>
                    </a:srgbClr>
                  </a:glow>
                </a:effectLst>
                <a:latin typeface="Arial" charset="0"/>
                <a:ea typeface="ＭＳ Ｐゴシック" charset="0"/>
              </a:rPr>
              <a:t> =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撒但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海野兽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敌基督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陸野兽</a:t>
            </a:r>
            <a:r>
              <a:rPr lang="zh-TW" altLang="en-US" sz="4000" b="1" dirty="0">
                <a:solidFill>
                  <a:srgbClr val="FFFFFF"/>
                </a:solidFill>
                <a:latin typeface="Arial" pitchFamily="34" charset="0"/>
                <a:ea typeface="MS PGothic" pitchFamily="34" charset="-128"/>
              </a:rPr>
              <a:t>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假先知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4123438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26009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7497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16 他 又 叫 众 人 ， 无 论 大 小 、 贫 富 、 自 主 的 、 为 奴 的 ， 都 在 右 手 上 或 是 在 额 上 受 一 个 印 记 。</a:t>
            </a:r>
          </a:p>
          <a:p>
            <a:pPr algn="just" defTabSz="914400" eaLnBrk="0" fontAlgn="base" hangingPunct="0">
              <a:spcBef>
                <a:spcPct val="0"/>
              </a:spcBef>
              <a:spcAft>
                <a:spcPct val="0"/>
              </a:spcAft>
              <a:defRPr/>
            </a:pPr>
            <a:endParaRPr lang="en-US" sz="2700" b="1" i="1" dirty="0">
              <a:solidFill>
                <a:srgbClr val="FFFFFF"/>
              </a:solidFill>
              <a:effectLst>
                <a:glow rad="292100">
                  <a:srgbClr val="000000">
                    <a:alpha val="75000"/>
                  </a:srgbClr>
                </a:glow>
              </a:effectLst>
              <a:latin typeface="ＭＳ ゴシック"/>
              <a:ea typeface="ＭＳ ゴシック"/>
              <a:cs typeface="ＭＳ ゴシック"/>
            </a:endParaRPr>
          </a:p>
          <a:p>
            <a:pPr algn="just" defTabSz="914400" eaLnBrk="0" fontAlgn="base" hangingPunct="0">
              <a:spcBef>
                <a:spcPct val="0"/>
              </a:spcBef>
              <a:spcAft>
                <a:spcPct val="0"/>
              </a:spcAf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 17 除 了 那 受 印 记 、 有 了 兽 名 或 有 兽 名 数 目 的 ， 都 不 得 做 买 卖 。</a:t>
            </a:r>
            <a:endParaRPr lang="pt-BR" sz="2700" b="1" i="1" dirty="0">
              <a:solidFill>
                <a:srgbClr val="FFFFFF"/>
              </a:solidFill>
              <a:effectLst>
                <a:glow rad="292100">
                  <a:srgbClr val="000000">
                    <a:alpha val="75000"/>
                  </a:srgbClr>
                </a:glow>
              </a:effectLst>
              <a:latin typeface="ＭＳ ゴシック"/>
              <a:ea typeface="ＭＳ ゴシック"/>
              <a:cs typeface="ＭＳ ゴシック"/>
            </a:endParaRPr>
          </a:p>
        </p:txBody>
      </p:sp>
      <p:sp>
        <p:nvSpPr>
          <p:cNvPr id="660483" name="Text Box 5"/>
          <p:cNvSpPr txBox="1">
            <a:spLocks noChangeArrowheads="1"/>
          </p:cNvSpPr>
          <p:nvPr/>
        </p:nvSpPr>
        <p:spPr bwMode="auto">
          <a:xfrm>
            <a:off x="6011863" y="3215392"/>
            <a:ext cx="2672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zh-CN" altLang="en-US" b="1" dirty="0">
                <a:solidFill>
                  <a:srgbClr val="FFFFFF"/>
                </a:solidFill>
                <a:effectLst>
                  <a:glow rad="292100">
                    <a:srgbClr val="000000">
                      <a:alpha val="75000"/>
                    </a:srgbClr>
                  </a:glow>
                </a:effectLst>
              </a:rPr>
              <a:t>启示录</a:t>
            </a:r>
            <a:r>
              <a:rPr lang="en-US" altLang="zh-CN" b="1" dirty="0">
                <a:solidFill>
                  <a:srgbClr val="FFFFFF"/>
                </a:solidFill>
                <a:effectLst>
                  <a:glow rad="292100">
                    <a:srgbClr val="000000">
                      <a:alpha val="75000"/>
                    </a:srgbClr>
                  </a:glow>
                </a:effectLst>
              </a:rPr>
              <a:t> </a:t>
            </a:r>
            <a:r>
              <a:rPr lang="en-US" b="1" dirty="0">
                <a:solidFill>
                  <a:srgbClr val="FFFFFF"/>
                </a:solidFill>
                <a:effectLst>
                  <a:glow rad="292100">
                    <a:srgbClr val="000000">
                      <a:alpha val="75000"/>
                    </a:srgbClr>
                  </a:glow>
                </a:effectLst>
              </a:rPr>
              <a:t>13:16-17</a:t>
            </a:r>
          </a:p>
        </p:txBody>
      </p:sp>
      <p:sp>
        <p:nvSpPr>
          <p:cNvPr id="660484" name="Rectangle 6"/>
          <p:cNvSpPr>
            <a:spLocks noGrp="1" noChangeArrowheads="1"/>
          </p:cNvSpPr>
          <p:nvPr>
            <p:ph type="title" idx="4294967295"/>
          </p:nvPr>
        </p:nvSpPr>
        <p:spPr>
          <a:xfrm>
            <a:off x="6019800" y="4267200"/>
            <a:ext cx="3124200" cy="1905000"/>
          </a:xfrm>
          <a:extLst/>
        </p:spPr>
        <p:txBody>
          <a:bodyPr/>
          <a:lstStyle/>
          <a:p>
            <a:pPr>
              <a:defRPr/>
            </a:pP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右手上</a:t>
            </a:r>
            <a:br>
              <a:rPr lang="en-US" altLang="zh-CN" dirty="0">
                <a:solidFill>
                  <a:schemeClr val="bg1"/>
                </a:solidFill>
                <a:effectLst>
                  <a:glow rad="292100">
                    <a:schemeClr val="tx2">
                      <a:alpha val="75000"/>
                    </a:schemeClr>
                  </a:glow>
                </a:effectLst>
                <a:latin typeface="Verdana" charset="0"/>
                <a:ea typeface="ＭＳ Ｐゴシック" charset="0"/>
                <a:cs typeface="ＭＳ Ｐゴシック" charset="0"/>
              </a:rPr>
            </a:b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的印记</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005947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solidFill>
                <a:srgbClr val="000000"/>
              </a:solidFill>
              <a:latin typeface="Verdana" pitchFamily="34" charset="0"/>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0" hangingPunct="0"/>
            <a:r>
              <a:rPr lang="zh-CN" altLang="en-US" b="1">
                <a:solidFill>
                  <a:srgbClr val="FFFFFF"/>
                </a:solidFill>
                <a:ea typeface="SimSun" pitchFamily="2" charset="-122"/>
              </a:rPr>
              <a:t>启示</a:t>
            </a:r>
            <a:r>
              <a:rPr lang="zh-TW" altLang="en-US" b="1">
                <a:solidFill>
                  <a:srgbClr val="FFFFFF"/>
                </a:solidFill>
                <a:ea typeface="SimSun" pitchFamily="2" charset="-122"/>
              </a:rPr>
              <a:t>录</a:t>
            </a:r>
            <a:r>
              <a:rPr lang="en-US" altLang="ja-JP" b="1">
                <a:solidFill>
                  <a:srgbClr val="FFFFFF"/>
                </a:solidFill>
              </a:rPr>
              <a:t>13:16, 17</a:t>
            </a:r>
            <a:endParaRPr lang="en-US" b="1">
              <a:solidFill>
                <a:srgbClr val="FFFFFF"/>
              </a:solidFill>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eaLnBrk="0" hangingPunct="0"/>
            <a:r>
              <a:rPr lang="ja-JP" altLang="en-US" sz="4400" b="1" dirty="0">
                <a:solidFill>
                  <a:srgbClr val="FFFFFF"/>
                </a:solidFill>
                <a:effectLst>
                  <a:glow rad="292100">
                    <a:srgbClr val="000000">
                      <a:alpha val="75000"/>
                    </a:srgbClr>
                  </a:glow>
                </a:effectLst>
                <a:latin typeface="Arial"/>
                <a:ea typeface="ＭＳ Ｐゴシック" charset="0"/>
                <a:cs typeface="Arial"/>
              </a:rPr>
              <a:t>它</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又</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无</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大</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小</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富</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主</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奴</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右</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手</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是</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额</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一</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en-US" altLang="ja-JP" sz="4400" b="1" baseline="30000" dirty="0">
                <a:solidFill>
                  <a:srgbClr val="FFFFFF"/>
                </a:solidFill>
                <a:effectLst>
                  <a:glow rad="292100">
                    <a:srgbClr val="000000">
                      <a:alpha val="75000"/>
                    </a:srgbClr>
                  </a:glow>
                </a:effectLst>
                <a:latin typeface="Arial"/>
                <a:ea typeface="ＭＳ Ｐゴシック" charset="0"/>
                <a:cs typeface="Arial"/>
              </a:rPr>
              <a:t>17</a:t>
            </a:r>
            <a:r>
              <a:rPr lang="ja-JP" altLang="en-US" sz="4400" b="1" dirty="0">
                <a:solidFill>
                  <a:srgbClr val="FFFFFF"/>
                </a:solidFill>
                <a:effectLst>
                  <a:glow rad="292100">
                    <a:srgbClr val="000000">
                      <a:alpha val="75000"/>
                    </a:srgbClr>
                  </a:glow>
                </a:effectLst>
                <a:latin typeface="Arial"/>
                <a:ea typeface="ＭＳ Ｐゴシック" charset="0"/>
                <a:cs typeface="Arial"/>
              </a:rPr>
              <a:t>除</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那</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目</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作</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endParaRPr lang="pt-BR" sz="4400" b="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2909921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zh-CN" altLang="en-US" dirty="0">
                <a:solidFill>
                  <a:srgbClr val="FFFFFF"/>
                </a:solidFill>
                <a:latin typeface="Arial" charset="0"/>
                <a:ea typeface="ＭＳ Ｐゴシック" charset="0"/>
                <a:cs typeface="Arial" charset="0"/>
              </a:rPr>
              <a:t>敌基督到底是谁呢？</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82744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a:ex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24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rot="-1203942">
            <a:off x="2133600" y="1624702"/>
            <a:ext cx="5791200" cy="3862596"/>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sz="24500" b="1" dirty="0">
                <a:solidFill>
                  <a:srgbClr val="FFFFFF"/>
                </a:solidFill>
                <a:effectLst>
                  <a:outerShdw blurRad="38100" dist="38100" dir="2700000" algn="tl">
                    <a:srgbClr val="000000">
                      <a:alpha val="43137"/>
                    </a:srgbClr>
                  </a:outerShdw>
                </a:effectLst>
                <a:latin typeface="Matisse ITC" charset="0"/>
              </a:rPr>
              <a:t>666</a:t>
            </a:r>
            <a:endParaRPr lang="en-US" sz="3200" b="1" dirty="0">
              <a:solidFill>
                <a:srgbClr val="FFFFFF"/>
              </a:solidFill>
              <a:effectLst>
                <a:outerShdw blurRad="38100" dist="38100" dir="2700000" algn="tl">
                  <a:srgbClr val="000000">
                    <a:alpha val="43137"/>
                  </a:srgbClr>
                </a:outerShdw>
              </a:effectLst>
              <a:latin typeface="Times New Roman" charset="0"/>
            </a:endParaRPr>
          </a:p>
        </p:txBody>
      </p:sp>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eaLnBrk="0" hangingPunct="0"/>
            <a:endParaRPr lang="en-US">
              <a:solidFill>
                <a:srgbClr val="000000"/>
              </a:solidFill>
              <a:latin typeface="Comic Sans MS" charset="0"/>
              <a:ea typeface="ＭＳ Ｐゴシック" charset="0"/>
            </a:endParaRPr>
          </a:p>
        </p:txBody>
      </p:sp>
      <p:sp>
        <p:nvSpPr>
          <p:cNvPr id="788484" name="Text Box 4"/>
          <p:cNvSpPr txBox="1">
            <a:spLocks noChangeArrowheads="1"/>
          </p:cNvSpPr>
          <p:nvPr/>
        </p:nvSpPr>
        <p:spPr bwMode="auto">
          <a:xfrm>
            <a:off x="1062410" y="777639"/>
            <a:ext cx="2209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8000" dirty="0">
                <a:solidFill>
                  <a:srgbClr val="FFFFFF"/>
                </a:solidFill>
                <a:latin typeface="Times New Roman" charset="0"/>
              </a:rPr>
              <a:t>假！</a:t>
            </a:r>
            <a:endParaRPr lang="en-US" sz="8000" dirty="0">
              <a:solidFill>
                <a:srgbClr val="FFFFFF"/>
              </a:solidFill>
              <a:latin typeface="Times New Roman" charset="0"/>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zh-CN" altLang="en-US" sz="4800" b="1" dirty="0">
                <a:latin typeface="Arial" charset="0"/>
                <a:ea typeface="ＭＳ Ｐゴシック" charset="0"/>
                <a:cs typeface="Arial" charset="0"/>
              </a:rPr>
              <a:t>以下的片段会说明某些人怎么把“兽”属灵化。。。</a:t>
            </a:r>
            <a:endParaRPr lang="en-US" sz="4800" b="1" dirty="0">
              <a:latin typeface="Arial" charset="0"/>
              <a:ea typeface="ＭＳ Ｐゴシック" charset="0"/>
              <a:cs typeface="Arial" charset="0"/>
            </a:endParaRPr>
          </a:p>
        </p:txBody>
      </p:sp>
    </p:spTree>
    <p:extLst>
      <p:ext uri="{BB962C8B-B14F-4D97-AF65-F5344CB8AC3E}">
        <p14:creationId xmlns:p14="http://schemas.microsoft.com/office/powerpoint/2010/main" val="4191317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8483"/>
                                        </p:tgtEl>
                                        <p:attrNameLst>
                                          <p:attrName>style.visibility</p:attrName>
                                        </p:attrNameLst>
                                      </p:cBhvr>
                                      <p:to>
                                        <p:strVal val="visible"/>
                                      </p:to>
                                    </p:set>
                                    <p:anim calcmode="lin" valueType="num">
                                      <p:cBhvr>
                                        <p:cTn id="7" dur="500" fill="hold"/>
                                        <p:tgtEl>
                                          <p:spTgt spid="788483"/>
                                        </p:tgtEl>
                                        <p:attrNameLst>
                                          <p:attrName>ppt_w</p:attrName>
                                        </p:attrNameLst>
                                      </p:cBhvr>
                                      <p:tavLst>
                                        <p:tav tm="0">
                                          <p:val>
                                            <p:fltVal val="0"/>
                                          </p:val>
                                        </p:tav>
                                        <p:tav tm="100000">
                                          <p:val>
                                            <p:strVal val="#ppt_w"/>
                                          </p:val>
                                        </p:tav>
                                      </p:tavLst>
                                    </p:anim>
                                    <p:anim calcmode="lin" valueType="num">
                                      <p:cBhvr>
                                        <p:cTn id="8" dur="500" fill="hold"/>
                                        <p:tgtEl>
                                          <p:spTgt spid="788483"/>
                                        </p:tgtEl>
                                        <p:attrNameLst>
                                          <p:attrName>ppt_h</p:attrName>
                                        </p:attrNameLst>
                                      </p:cBhvr>
                                      <p:tavLst>
                                        <p:tav tm="0">
                                          <p:val>
                                            <p:fltVal val="0"/>
                                          </p:val>
                                        </p:tav>
                                        <p:tav tm="100000">
                                          <p:val>
                                            <p:strVal val="#ppt_h"/>
                                          </p:val>
                                        </p:tav>
                                      </p:tavLst>
                                    </p:anim>
                                    <p:anim calcmode="lin" valueType="num">
                                      <p:cBhvr>
                                        <p:cTn id="9" dur="500" fill="hold"/>
                                        <p:tgtEl>
                                          <p:spTgt spid="788483"/>
                                        </p:tgtEl>
                                        <p:attrNameLst>
                                          <p:attrName>ppt_x</p:attrName>
                                        </p:attrNameLst>
                                      </p:cBhvr>
                                      <p:tavLst>
                                        <p:tav tm="0">
                                          <p:val>
                                            <p:fltVal val="0.5"/>
                                          </p:val>
                                        </p:tav>
                                        <p:tav tm="100000">
                                          <p:val>
                                            <p:strVal val="#ppt_x"/>
                                          </p:val>
                                        </p:tav>
                                      </p:tavLst>
                                    </p:anim>
                                    <p:anim calcmode="lin" valueType="num">
                                      <p:cBhvr>
                                        <p:cTn id="10" dur="500" fill="hold"/>
                                        <p:tgtEl>
                                          <p:spTgt spid="7884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88484"/>
                                        </p:tgtEl>
                                        <p:attrNameLst>
                                          <p:attrName>style.visibility</p:attrName>
                                        </p:attrNameLst>
                                      </p:cBhvr>
                                      <p:to>
                                        <p:strVal val="visible"/>
                                      </p:to>
                                    </p:set>
                                    <p:anim calcmode="lin" valueType="num">
                                      <p:cBhvr>
                                        <p:cTn id="15" dur="500" fill="hold"/>
                                        <p:tgtEl>
                                          <p:spTgt spid="788484"/>
                                        </p:tgtEl>
                                        <p:attrNameLst>
                                          <p:attrName>ppt_x</p:attrName>
                                        </p:attrNameLst>
                                      </p:cBhvr>
                                      <p:tavLst>
                                        <p:tav tm="0">
                                          <p:val>
                                            <p:strVal val="#ppt_x-#ppt_w/2"/>
                                          </p:val>
                                        </p:tav>
                                        <p:tav tm="100000">
                                          <p:val>
                                            <p:strVal val="#ppt_x"/>
                                          </p:val>
                                        </p:tav>
                                      </p:tavLst>
                                    </p:anim>
                                    <p:anim calcmode="lin" valueType="num">
                                      <p:cBhvr>
                                        <p:cTn id="16" dur="500" fill="hold"/>
                                        <p:tgtEl>
                                          <p:spTgt spid="788484"/>
                                        </p:tgtEl>
                                        <p:attrNameLst>
                                          <p:attrName>ppt_y</p:attrName>
                                        </p:attrNameLst>
                                      </p:cBhvr>
                                      <p:tavLst>
                                        <p:tav tm="0">
                                          <p:val>
                                            <p:strVal val="#ppt_y"/>
                                          </p:val>
                                        </p:tav>
                                        <p:tav tm="100000">
                                          <p:val>
                                            <p:strVal val="#ppt_y"/>
                                          </p:val>
                                        </p:tav>
                                      </p:tavLst>
                                    </p:anim>
                                    <p:anim calcmode="lin" valueType="num">
                                      <p:cBhvr>
                                        <p:cTn id="17" dur="500" fill="hold"/>
                                        <p:tgtEl>
                                          <p:spTgt spid="788484"/>
                                        </p:tgtEl>
                                        <p:attrNameLst>
                                          <p:attrName>ppt_w</p:attrName>
                                        </p:attrNameLst>
                                      </p:cBhvr>
                                      <p:tavLst>
                                        <p:tav tm="0">
                                          <p:val>
                                            <p:fltVal val="0"/>
                                          </p:val>
                                        </p:tav>
                                        <p:tav tm="100000">
                                          <p:val>
                                            <p:strVal val="#ppt_w"/>
                                          </p:val>
                                        </p:tav>
                                      </p:tavLst>
                                    </p:anim>
                                    <p:anim calcmode="lin" valueType="num">
                                      <p:cBhvr>
                                        <p:cTn id="18" dur="500" fill="hold"/>
                                        <p:tgtEl>
                                          <p:spTgt spid="7884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animBg="1"/>
      <p:bldP spid="788484"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2562" name="Rectangle 4"/>
          <p:cNvSpPr>
            <a:spLocks noGrp="1" noChangeArrowheads="1"/>
          </p:cNvSpPr>
          <p:nvPr>
            <p:ph type="title" idx="4294967295"/>
          </p:nvPr>
        </p:nvSpPr>
        <p:spPr>
          <a:xfrm>
            <a:off x="685800" y="533400"/>
            <a:ext cx="3505200" cy="1200329"/>
          </a:xfrm>
          <a:noFill/>
        </p:spPr>
        <p:txBody>
          <a:bodyPr anchor="t">
            <a:spAutoFit/>
          </a:bodyPr>
          <a:lstStyle/>
          <a:p>
            <a:pPr algn="l">
              <a:spcBef>
                <a:spcPct val="50000"/>
              </a:spcBef>
            </a:pPr>
            <a:r>
              <a:rPr lang="zh-CN" altLang="en-US" sz="7200" b="1" dirty="0">
                <a:solidFill>
                  <a:srgbClr val="FF0000"/>
                </a:solidFill>
                <a:latin typeface="Serpentine" charset="0"/>
                <a:ea typeface="ＭＳ Ｐゴシック" charset="0"/>
                <a:cs typeface="ＭＳ Ｐゴシック" charset="0"/>
              </a:rPr>
              <a:t>大红龙</a:t>
            </a:r>
            <a:r>
              <a:rPr lang="en-US" sz="7200" b="1" dirty="0">
                <a:solidFill>
                  <a:srgbClr val="FF0000"/>
                </a:solidFill>
                <a:latin typeface="Serpentine" charset="0"/>
                <a:ea typeface="ＭＳ Ｐゴシック" charset="0"/>
                <a:cs typeface="ＭＳ Ｐゴシック" charset="0"/>
              </a:rPr>
              <a:t>!</a:t>
            </a:r>
          </a:p>
        </p:txBody>
      </p:sp>
      <p:sp>
        <p:nvSpPr>
          <p:cNvPr id="4" name="Text Box 2"/>
          <p:cNvSpPr txBox="1">
            <a:spLocks noChangeArrowheads="1"/>
          </p:cNvSpPr>
          <p:nvPr/>
        </p:nvSpPr>
        <p:spPr bwMode="auto">
          <a:xfrm>
            <a:off x="179388" y="4076700"/>
            <a:ext cx="7543800" cy="156966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latin typeface="ＭＳ Ｐゴシック"/>
                <a:ea typeface="ＭＳ Ｐゴシック"/>
                <a:cs typeface="ＭＳ Ｐゴシック"/>
              </a:rPr>
              <a:t>撒旦</a:t>
            </a:r>
            <a:r>
              <a:rPr lang="en-US" sz="3200" dirty="0">
                <a:solidFill>
                  <a:srgbClr val="000000"/>
                </a:solidFill>
                <a:latin typeface="ＭＳ Ｐゴシック"/>
                <a:ea typeface="ＭＳ Ｐゴシック"/>
                <a:cs typeface="ＭＳ Ｐゴシック"/>
              </a:rPr>
              <a:t>:</a:t>
            </a:r>
          </a:p>
          <a:p>
            <a:pPr algn="ctr" eaLnBrk="0" hangingPunct="0"/>
            <a:r>
              <a:rPr lang="zh-CN" altLang="en-US" sz="3200" dirty="0">
                <a:solidFill>
                  <a:srgbClr val="000000"/>
                </a:solidFill>
                <a:latin typeface="ＭＳ Ｐゴシック"/>
                <a:ea typeface="ＭＳ Ｐゴシック"/>
                <a:cs typeface="ＭＳ Ｐゴシック"/>
              </a:rPr>
              <a:t>神的大敌；凡是真理</a:t>
            </a:r>
            <a:r>
              <a:rPr lang="en-US" altLang="zh-CN"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良善</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神的创造他都厌恶</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恨不得能够把自己称为神</a:t>
            </a:r>
            <a:r>
              <a:rPr lang="en-US" sz="3200" dirty="0">
                <a:solidFill>
                  <a:srgbClr val="000000"/>
                </a:solidFill>
                <a:latin typeface="ＭＳ Ｐゴシック"/>
                <a:ea typeface="ＭＳ Ｐゴシック"/>
                <a:cs typeface="ＭＳ Ｐゴシック"/>
              </a:rPr>
              <a:t>!</a:t>
            </a:r>
            <a:endParaRPr lang="en-US" dirty="0">
              <a:solidFill>
                <a:srgbClr val="000000"/>
              </a:solidFill>
              <a:latin typeface="ＭＳ Ｐゴシック"/>
              <a:ea typeface="ＭＳ Ｐゴシック"/>
              <a:cs typeface="ＭＳ Ｐゴシック"/>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90194" name="Clip" r:id="rId4" imgW="5595120" imgH="4982760" progId="">
                  <p:embed/>
                </p:oleObj>
              </mc:Choice>
              <mc:Fallback>
                <p:oleObj name="Clip" r:id="rId4" imgW="5595120" imgH="4982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64577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zh-CN" altLang="en-US" sz="6600" dirty="0">
                <a:solidFill>
                  <a:srgbClr val="FF0000"/>
                </a:solidFill>
                <a:latin typeface="Xerox Serif Wide" charset="0"/>
                <a:ea typeface="ＭＳ Ｐゴシック" charset="0"/>
                <a:cs typeface="ＭＳ Ｐゴシック" charset="0"/>
              </a:rPr>
              <a:t>如果把兽给属灵化</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val="0"/>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037811" y="188913"/>
            <a:ext cx="7046188" cy="2554545"/>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rPr>
              <a:t>兽</a:t>
            </a:r>
            <a:r>
              <a:rPr lang="en-US" sz="3200" dirty="0">
                <a:solidFill>
                  <a:srgbClr val="000000"/>
                </a:solidFill>
              </a:rPr>
              <a:t>:</a:t>
            </a:r>
          </a:p>
          <a:p>
            <a:pPr algn="ctr" eaLnBrk="0" hangingPunct="0"/>
            <a:r>
              <a:rPr lang="zh-CN" altLang="en-US" sz="3200" dirty="0">
                <a:solidFill>
                  <a:srgbClr val="000000"/>
                </a:solidFill>
              </a:rPr>
              <a:t>世界的政治制度。除了那些属于羔羊的，这政治要求和得到一切的敬拜与顺从，目的是让撒旦把整个世界给掌握在手中。</a:t>
            </a:r>
            <a:endParaRPr lang="en-US" dirty="0">
              <a:solidFill>
                <a:srgbClr val="000000"/>
              </a:solidFill>
              <a:latin typeface="Times New Roman" charset="0"/>
            </a:endParaRPr>
          </a:p>
        </p:txBody>
      </p:sp>
    </p:spTree>
    <p:extLst>
      <p:ext uri="{BB962C8B-B14F-4D97-AF65-F5344CB8AC3E}">
        <p14:creationId xmlns:p14="http://schemas.microsoft.com/office/powerpoint/2010/main" val="112439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a typeface="ＭＳ Ｐゴシック" charset="0"/>
            </a:endParaRPr>
          </a:p>
        </p:txBody>
      </p:sp>
      <p:sp>
        <p:nvSpPr>
          <p:cNvPr id="966658" name="Rectangle 5"/>
          <p:cNvSpPr>
            <a:spLocks noGrp="1" noChangeArrowheads="1"/>
          </p:cNvSpPr>
          <p:nvPr>
            <p:ph type="title" idx="4294967295"/>
          </p:nvPr>
        </p:nvSpPr>
        <p:spPr>
          <a:xfrm>
            <a:off x="5364163" y="4225925"/>
            <a:ext cx="3455987" cy="1569660"/>
          </a:xfrm>
          <a:noFill/>
        </p:spPr>
        <p:txBody>
          <a:bodyPr anchor="t">
            <a:spAutoFit/>
          </a:bodyPr>
          <a:lstStyle/>
          <a:p>
            <a:pPr algn="l">
              <a:spcBef>
                <a:spcPct val="50000"/>
              </a:spcBef>
            </a:pPr>
            <a:r>
              <a:rPr lang="zh-CN" altLang="en-US" sz="4800" b="1" dirty="0">
                <a:solidFill>
                  <a:schemeClr val="tx1"/>
                </a:solidFill>
                <a:latin typeface="Windsor" charset="0"/>
                <a:ea typeface="ＭＳ Ｐゴシック" charset="0"/>
                <a:cs typeface="ＭＳ Ｐゴシック" charset="0"/>
              </a:rPr>
              <a:t>把假先知给属灵化</a:t>
            </a:r>
            <a:endParaRPr lang="en-US" sz="4800" b="1" dirty="0">
              <a:solidFill>
                <a:schemeClr val="tx1"/>
              </a:solidFill>
              <a:latin typeface="Windsor" charset="0"/>
              <a:ea typeface="ＭＳ Ｐゴシック" charset="0"/>
              <a:cs typeface="ＭＳ Ｐゴシック" charset="0"/>
            </a:endParaRP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Comic Sans MS" charset="0"/>
              <a:ea typeface="ＭＳ Ｐゴシック" charset="0"/>
            </a:endParaRPr>
          </a:p>
        </p:txBody>
      </p:sp>
      <p:sp>
        <p:nvSpPr>
          <p:cNvPr id="966661" name="Text Box 2"/>
          <p:cNvSpPr txBox="1">
            <a:spLocks noChangeArrowheads="1"/>
          </p:cNvSpPr>
          <p:nvPr/>
        </p:nvSpPr>
        <p:spPr bwMode="auto">
          <a:xfrm>
            <a:off x="107950" y="981075"/>
            <a:ext cx="5040313" cy="30469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zh-CN" altLang="en-US" sz="3200" dirty="0">
                <a:solidFill>
                  <a:srgbClr val="000000"/>
                </a:solidFill>
              </a:rPr>
              <a:t>假先知</a:t>
            </a:r>
            <a:r>
              <a:rPr lang="en-US" sz="3200" dirty="0">
                <a:solidFill>
                  <a:srgbClr val="000000"/>
                </a:solidFill>
              </a:rPr>
              <a:t>:</a:t>
            </a:r>
          </a:p>
          <a:p>
            <a:pPr algn="ctr" eaLnBrk="0" hangingPunct="0"/>
            <a:r>
              <a:rPr lang="zh-CN" altLang="en-US" sz="3200" dirty="0">
                <a:solidFill>
                  <a:srgbClr val="000000"/>
                </a:solidFill>
              </a:rPr>
              <a:t>所有以伪造的伦理和奇迹把人类带坏的观念形态，信仰，甚至是科技。</a:t>
            </a:r>
            <a:r>
              <a:rPr lang="en-US" altLang="zh-CN" sz="3200" dirty="0">
                <a:solidFill>
                  <a:srgbClr val="000000"/>
                </a:solidFill>
              </a:rPr>
              <a:t> </a:t>
            </a:r>
            <a:r>
              <a:rPr lang="zh-CN" altLang="en-US" sz="3200" dirty="0">
                <a:solidFill>
                  <a:srgbClr val="000000"/>
                </a:solidFill>
              </a:rPr>
              <a:t>他的目的是把人类的敬拜转向那兽。</a:t>
            </a:r>
            <a:endParaRPr lang="en-US" sz="3200" dirty="0">
              <a:solidFill>
                <a:srgbClr val="000000"/>
              </a:solidFill>
            </a:endParaRPr>
          </a:p>
        </p:txBody>
      </p:sp>
    </p:spTree>
    <p:extLst>
      <p:ext uri="{BB962C8B-B14F-4D97-AF65-F5344CB8AC3E}">
        <p14:creationId xmlns:p14="http://schemas.microsoft.com/office/powerpoint/2010/main" val="27302081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95288" y="115888"/>
            <a:ext cx="8532812" cy="1873250"/>
          </a:xfrm>
        </p:spPr>
        <p:txBody>
          <a:bodyPr/>
          <a:lstStyle/>
          <a:p>
            <a:pPr>
              <a:defRPr/>
            </a:pP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可是他被列为有人的数目，而他的数目是六百六十六。</a:t>
            </a:r>
            <a:br>
              <a:rPr lang="en-US" altLang="zh-CN"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Tree>
    <p:extLst>
      <p:ext uri="{BB962C8B-B14F-4D97-AF65-F5344CB8AC3E}">
        <p14:creationId xmlns:p14="http://schemas.microsoft.com/office/powerpoint/2010/main" val="3527638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zh-CN" altLang="en-US" dirty="0">
                <a:latin typeface="Geneva" charset="0"/>
                <a:ea typeface="ＭＳ Ｐゴシック" charset="0"/>
                <a:cs typeface="ＭＳ Ｐゴシック" charset="0"/>
              </a:rPr>
              <a:t>希腊文的字母号数</a:t>
            </a:r>
            <a:r>
              <a:rPr kumimoji="0" lang="en-US" altLang="zh-CN" dirty="0">
                <a:latin typeface="Geneva" charset="0"/>
                <a:ea typeface="ＭＳ Ｐゴシック" charset="0"/>
                <a:cs typeface="ＭＳ Ｐゴシック" charset="0"/>
              </a:rPr>
              <a:t>(</a:t>
            </a:r>
            <a:r>
              <a:rPr kumimoji="0" lang="en-US" altLang="zh-CN" dirty="0" err="1">
                <a:latin typeface="Geneva" charset="0"/>
                <a:ea typeface="ＭＳ Ｐゴシック" charset="0"/>
                <a:cs typeface="ＭＳ Ｐゴシック" charset="0"/>
              </a:rPr>
              <a:t>Gematria</a:t>
            </a:r>
            <a:r>
              <a:rPr kumimoji="0" lang="en-US" altLang="zh-CN" dirty="0">
                <a:latin typeface="Geneva" charset="0"/>
                <a:ea typeface="ＭＳ Ｐゴシック" charset="0"/>
                <a:cs typeface="ＭＳ Ｐゴシック" charset="0"/>
              </a:rPr>
              <a:t>)</a:t>
            </a:r>
            <a:endParaRPr kumimoji="0" lang="en-US"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699552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dirty="0">
                <a:solidFill>
                  <a:srgbClr val="000000"/>
                </a:solidFill>
              </a:rPr>
              <a:t>希伯来文，希腊文和拉丁文的字母各自都带有号数</a:t>
            </a:r>
            <a:endParaRPr lang="en-US" dirty="0">
              <a:solidFill>
                <a:srgbClr val="000000"/>
              </a:solidFill>
            </a:endParaRP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latin typeface="Times New Roman" charset="0"/>
              </a:rPr>
              <a:t>http://religion-cults.com/antichrist/666.htm</a:t>
            </a:r>
          </a:p>
        </p:txBody>
      </p:sp>
    </p:spTree>
    <p:extLst>
      <p:ext uri="{BB962C8B-B14F-4D97-AF65-F5344CB8AC3E}">
        <p14:creationId xmlns:p14="http://schemas.microsoft.com/office/powerpoint/2010/main" val="4862244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zh-CN" altLang="en-US" sz="6000" b="1" dirty="0">
                <a:latin typeface="Verdana" charset="0"/>
                <a:ea typeface="ＭＳ Ｐゴシック" charset="0"/>
                <a:cs typeface="ＭＳ Ｐゴシック" charset="0"/>
              </a:rPr>
              <a:t>尼罗</a:t>
            </a:r>
            <a:r>
              <a:rPr lang="en-US" sz="6000" b="1" dirty="0">
                <a:latin typeface="Verdana" charset="0"/>
                <a:ea typeface="ＭＳ Ｐゴシック" charset="0"/>
                <a:cs typeface="ＭＳ Ｐゴシック" charset="0"/>
              </a:rPr>
              <a:t>=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560763" y="6400800"/>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latin typeface="Times New Roman" charset="0"/>
              </a:rPr>
              <a:t>http://religion-cults.com/antichrist/666.htm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207908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314224">
                  <a:extLst>
                    <a:ext uri="{9D8B030D-6E8A-4147-A177-3AD203B41FA5}">
                      <a16:colId xmlns:a16="http://schemas.microsoft.com/office/drawing/2014/main" val="20000"/>
                    </a:ext>
                  </a:extLst>
                </a:gridCol>
                <a:gridCol w="1952723">
                  <a:extLst>
                    <a:ext uri="{9D8B030D-6E8A-4147-A177-3AD203B41FA5}">
                      <a16:colId xmlns:a16="http://schemas.microsoft.com/office/drawing/2014/main" val="20001"/>
                    </a:ext>
                  </a:extLst>
                </a:gridCol>
                <a:gridCol w="1876553">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英文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希腊文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希伯来文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号数</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8070850" cy="762000"/>
          </a:xfrm>
          <a:solidFill>
            <a:srgbClr val="000000"/>
          </a:solidFill>
        </p:spPr>
        <p:txBody>
          <a:bodyPr/>
          <a:lstStyle/>
          <a:p>
            <a:pPr eaLnBrk="1" hangingPunct="1"/>
            <a:r>
              <a:rPr kumimoji="0" lang="zh-CN" altLang="en-US" dirty="0">
                <a:solidFill>
                  <a:schemeClr val="bg1"/>
                </a:solidFill>
                <a:latin typeface="Helvetica" charset="0"/>
                <a:ea typeface="ＭＳ Ｐゴシック" charset="0"/>
                <a:cs typeface="ＭＳ Ｐゴシック" charset="0"/>
              </a:rPr>
              <a:t>希伯来文的字母号数</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eaLnBrk="0" hangingPunct="0"/>
            <a:r>
              <a:rPr lang="pl-PL"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www = 666</a:t>
            </a:r>
            <a:endPar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000" b="1">
                <a:solidFill>
                  <a:srgbClr val="F3F1E4"/>
                </a:solidFill>
                <a:latin typeface="Arial" charset="0"/>
                <a:cs typeface="Arial" charset="0"/>
              </a:rPr>
              <a:t>http://religion-cults.com/antichrist/666.htm</a:t>
            </a:r>
          </a:p>
        </p:txBody>
      </p:sp>
    </p:spTree>
    <p:extLst>
      <p:ext uri="{BB962C8B-B14F-4D97-AF65-F5344CB8AC3E}">
        <p14:creationId xmlns:p14="http://schemas.microsoft.com/office/powerpoint/2010/main" val="3756732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 calcmode="lin" valueType="num">
                                      <p:cBhvr>
                                        <p:cTn id="7" dur="15000" fill="hold"/>
                                        <p:tgtEl>
                                          <p:spTgt spid="774212"/>
                                        </p:tgtEl>
                                        <p:attrNameLst>
                                          <p:attrName>ppt_x</p:attrName>
                                        </p:attrNameLst>
                                      </p:cBhvr>
                                      <p:tavLst>
                                        <p:tav tm="0">
                                          <p:val>
                                            <p:strVal val="#ppt_x"/>
                                          </p:val>
                                        </p:tav>
                                        <p:tav tm="100000">
                                          <p:val>
                                            <p:strVal val="#ppt_x"/>
                                          </p:val>
                                        </p:tav>
                                      </p:tavLst>
                                    </p:anim>
                                    <p:anim calcmode="lin" valueType="num">
                                      <p:cBhvr>
                                        <p:cTn id="8" dur="15000" fill="hold"/>
                                        <p:tgtEl>
                                          <p:spTgt spid="7742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zh-CN" altLang="en-US" dirty="0"/>
              <a:t>英文字母号数</a:t>
            </a:r>
            <a:endParaRPr lang="en-US"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rgbClr val="FF9A9A"/>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rgbClr val="FF9A9A"/>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526375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zh-CN" altLang="en-US" dirty="0">
                <a:solidFill>
                  <a:srgbClr val="FF9A9A"/>
                </a:solidFill>
                <a:latin typeface="Trebuchet MS" charset="0"/>
                <a:ea typeface="ＭＳ Ｐゴシック" charset="0"/>
                <a:cs typeface="ＭＳ Ｐゴシック" charset="0"/>
              </a:rPr>
              <a:t>通用产品代条形码</a:t>
            </a:r>
            <a:endParaRPr lang="en-US" dirty="0">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0" hangingPunct="0">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a:spcBef>
                <a:spcPct val="20000"/>
              </a:spcBef>
              <a:defRPr/>
            </a:pPr>
            <a:r>
              <a:rPr lang="zh-CN" altLang="en-US" sz="2800" b="1" i="1" dirty="0">
                <a:solidFill>
                  <a:srgbClr val="FFFFFF"/>
                </a:solidFill>
                <a:latin typeface="Arial"/>
                <a:ea typeface="ＭＳ Ｐゴシック"/>
                <a:cs typeface="Arial"/>
              </a:rPr>
              <a:t>但是犹太人在下一节经文是否也有个密码？</a:t>
            </a:r>
            <a:endParaRPr lang="en-US" altLang="zh-CN" sz="2800" b="1" i="1" dirty="0">
              <a:solidFill>
                <a:srgbClr val="FFFFFF"/>
              </a:solidFill>
              <a:latin typeface="Arial"/>
              <a:ea typeface="ＭＳ Ｐゴシック"/>
              <a:cs typeface="Arial"/>
            </a:endParaRPr>
          </a:p>
          <a:p>
            <a:pPr algn="ctr">
              <a:spcBef>
                <a:spcPct val="20000"/>
              </a:spcBef>
              <a:defRPr/>
            </a:pPr>
            <a:r>
              <a:rPr lang="en-US" sz="2800" b="1" i="1" dirty="0">
                <a:solidFill>
                  <a:srgbClr val="FFFFFF"/>
                </a:solidFill>
                <a:latin typeface="Arial"/>
                <a:ea typeface="ＭＳ Ｐゴシック"/>
                <a:cs typeface="Arial"/>
              </a:rPr>
              <a:t>(</a:t>
            </a:r>
            <a:r>
              <a:rPr lang="zh-CN" altLang="en-US" sz="2800" b="1" i="1" dirty="0">
                <a:solidFill>
                  <a:srgbClr val="FFFFFF"/>
                </a:solidFill>
                <a:latin typeface="Arial"/>
                <a:ea typeface="ＭＳ Ｐゴシック"/>
                <a:cs typeface="Arial"/>
              </a:rPr>
              <a:t>启示录</a:t>
            </a:r>
            <a:r>
              <a:rPr lang="en-US" sz="2800" b="1" i="1" dirty="0">
                <a:solidFill>
                  <a:srgbClr val="FFFFFF"/>
                </a:solidFill>
                <a:latin typeface="Arial"/>
                <a:ea typeface="ＭＳ Ｐゴシック"/>
                <a:cs typeface="Arial"/>
              </a:rPr>
              <a:t> 14:1)</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6923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a:defRPr/>
            </a:pPr>
            <a:r>
              <a:rPr lang="zh-CN" altLang="en-US" kern="0" dirty="0">
                <a:solidFill>
                  <a:schemeClr val="bg1"/>
                </a:solidFill>
                <a:effectLst>
                  <a:glow rad="127000">
                    <a:schemeClr val="tx1"/>
                  </a:glow>
                </a:effectLst>
                <a:latin typeface="Arial" charset="0"/>
                <a:ea typeface="ＭＳ Ｐゴシック" charset="0"/>
                <a:cs typeface="ＭＳ Ｐゴシック" charset="0"/>
              </a:rPr>
              <a:t>（二）神学：神赐</a:t>
            </a:r>
            <a:r>
              <a:rPr lang="zh-CN" altLang="en-US" kern="0" dirty="0">
                <a:solidFill>
                  <a:srgbClr val="FFFF00"/>
                </a:solidFill>
                <a:effectLst>
                  <a:glow rad="127000">
                    <a:schemeClr val="tx1"/>
                  </a:glow>
                </a:effectLst>
                <a:latin typeface="Arial" charset="0"/>
                <a:ea typeface="ＭＳ Ｐゴシック" charset="0"/>
                <a:cs typeface="ＭＳ Ｐゴシック" charset="0"/>
              </a:rPr>
              <a:t>真理</a:t>
            </a:r>
            <a:r>
              <a:rPr lang="zh-CN" altLang="en-US" kern="0" dirty="0">
                <a:solidFill>
                  <a:schemeClr val="bg1"/>
                </a:solidFill>
                <a:effectLst>
                  <a:glow rad="127000">
                    <a:schemeClr val="tx1"/>
                  </a:glow>
                </a:effectLst>
                <a:latin typeface="Arial" charset="0"/>
                <a:ea typeface="ＭＳ Ｐゴシック" charset="0"/>
                <a:cs typeface="ＭＳ Ｐゴシック" charset="0"/>
              </a:rPr>
              <a:t>以带给我们稳定 （帖撒罗尼迦后书 第</a:t>
            </a:r>
            <a:r>
              <a:rPr lang="en-US" altLang="zh-CN" kern="0" dirty="0">
                <a:solidFill>
                  <a:schemeClr val="bg1"/>
                </a:solidFill>
                <a:effectLst>
                  <a:glow rad="127000">
                    <a:schemeClr val="tx1"/>
                  </a:glow>
                </a:effectLst>
                <a:latin typeface="Arial" charset="0"/>
                <a:ea typeface="ＭＳ Ｐゴシック" charset="0"/>
                <a:cs typeface="ＭＳ Ｐゴシック" charset="0"/>
              </a:rPr>
              <a:t>2</a:t>
            </a:r>
            <a:r>
              <a:rPr lang="zh-CN" altLang="en-US" kern="0" dirty="0">
                <a:solidFill>
                  <a:schemeClr val="bg1"/>
                </a:solidFill>
                <a:effectLst>
                  <a:glow rad="127000">
                    <a:schemeClr val="tx1"/>
                  </a:glow>
                </a:effectLst>
                <a:latin typeface="Arial" charset="0"/>
                <a:ea typeface="ＭＳ Ｐゴシック" charset="0"/>
                <a:cs typeface="ＭＳ Ｐゴシック" charset="0"/>
              </a:rPr>
              <a:t>章）</a:t>
            </a:r>
            <a:endParaRPr lang="en-US" kern="0" dirty="0">
              <a:effectLst>
                <a:glow rad="127000">
                  <a:schemeClr val="tx1"/>
                </a:glow>
              </a:effectLst>
              <a:latin typeface="Arial" charset="0"/>
              <a:ea typeface="ＭＳ Ｐゴシック" charset="0"/>
              <a:cs typeface="ＭＳ Ｐゴシック" charset="0"/>
            </a:endParaRPr>
          </a:p>
        </p:txBody>
      </p:sp>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58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zh-CN" altLang="en-US" sz="4000" dirty="0"/>
              <a:t>兽印记：微型芯片</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extLst>
      <p:ext uri="{BB962C8B-B14F-4D97-AF65-F5344CB8AC3E}">
        <p14:creationId xmlns:p14="http://schemas.microsoft.com/office/powerpoint/2010/main" val="66092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32851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FFFF"/>
              </a:solidFill>
              <a:latin typeface="Comic Sans MS" pitchFamily="-111" charset="0"/>
              <a:ea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zh-CN" altLang="en-US" sz="3200" b="1" dirty="0">
                <a:solidFill>
                  <a:schemeClr val="bg1"/>
                </a:solidFill>
                <a:latin typeface="Arial" charset="0"/>
                <a:ea typeface="ＭＳ Ｐゴシック" charset="0"/>
                <a:cs typeface="Arial" charset="0"/>
              </a:rPr>
              <a:t>希伯来文字母的对等数字</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zh-CN" altLang="en-US" sz="3200" b="1" dirty="0">
                <a:solidFill>
                  <a:srgbClr val="FF0000"/>
                </a:solidFill>
                <a:latin typeface="Arial" charset="0"/>
                <a:ea typeface="ＭＳ Ｐゴシック" charset="0"/>
                <a:cs typeface="Arial" charset="0"/>
              </a:rPr>
              <a:t>怪兽增力饮料 </a:t>
            </a:r>
            <a:r>
              <a:rPr lang="en-US" altLang="zh-CN" sz="3200" b="1" dirty="0">
                <a:solidFill>
                  <a:srgbClr val="FF0000"/>
                </a:solidFill>
                <a:latin typeface="Arial" charset="0"/>
                <a:ea typeface="ＭＳ Ｐゴシック" charset="0"/>
                <a:cs typeface="Arial" charset="0"/>
              </a:rPr>
              <a:t>=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16081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zh-CN" altLang="en-US" b="1" dirty="0">
                <a:latin typeface="Arial" charset="0"/>
                <a:ea typeface="ＭＳ Ｐゴシック" charset="0"/>
                <a:cs typeface="Arial" charset="0"/>
              </a:rPr>
              <a:t>层出不穷！</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8144146" cy="415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b="1" dirty="0">
                <a:solidFill>
                  <a:srgbClr val="FFFFFF"/>
                </a:solidFill>
                <a:latin typeface="Arial" charset="0"/>
                <a:cs typeface="Arial" charset="0"/>
              </a:rPr>
              <a:t>各类型的计算法就把这些总计成六百六十六：</a:t>
            </a:r>
            <a:r>
              <a:rPr lang="en-US" altLang="zh-CN" b="1" dirty="0">
                <a:solidFill>
                  <a:srgbClr val="FFFFFF"/>
                </a:solidFill>
                <a:latin typeface="Arial" charset="0"/>
                <a:cs typeface="Arial" charset="0"/>
              </a:rPr>
              <a:t>Kissinger </a:t>
            </a:r>
            <a:r>
              <a:rPr lang="zh-CN" altLang="en-US" b="1" dirty="0">
                <a:solidFill>
                  <a:srgbClr val="FFFFFF"/>
                </a:solidFill>
                <a:latin typeface="Arial" charset="0"/>
                <a:cs typeface="Arial" charset="0"/>
              </a:rPr>
              <a:t>基辛格</a:t>
            </a:r>
            <a:r>
              <a:rPr lang="en-US" b="1" dirty="0">
                <a:solidFill>
                  <a:srgbClr val="FFFFFF"/>
                </a:solidFill>
                <a:latin typeface="Arial" charset="0"/>
                <a:cs typeface="Arial" charset="0"/>
              </a:rPr>
              <a:t>, Van de </a:t>
            </a:r>
            <a:r>
              <a:rPr lang="en-US" b="1" dirty="0" err="1">
                <a:solidFill>
                  <a:srgbClr val="FFFFFF"/>
                </a:solidFill>
                <a:latin typeface="Arial" charset="0"/>
                <a:cs typeface="Arial" charset="0"/>
              </a:rPr>
              <a:t>Broek</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布鲁克</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Lustiger</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吕斯蒂热</a:t>
            </a:r>
            <a:r>
              <a:rPr lang="en-US" b="1" dirty="0">
                <a:solidFill>
                  <a:srgbClr val="FFFFFF"/>
                </a:solidFill>
                <a:latin typeface="Arial" charset="0"/>
                <a:cs typeface="Arial" charset="0"/>
              </a:rPr>
              <a:t>, Hitler </a:t>
            </a:r>
            <a:r>
              <a:rPr lang="zh-CN" altLang="en-US" b="1" dirty="0">
                <a:solidFill>
                  <a:srgbClr val="FFFFFF"/>
                </a:solidFill>
                <a:latin typeface="Arial" charset="0"/>
                <a:cs typeface="Arial" charset="0"/>
              </a:rPr>
              <a:t>希特勒</a:t>
            </a:r>
            <a:r>
              <a:rPr lang="en-US" b="1" dirty="0">
                <a:solidFill>
                  <a:srgbClr val="FFFFFF"/>
                </a:solidFill>
                <a:latin typeface="Arial" charset="0"/>
                <a:cs typeface="Arial" charset="0"/>
              </a:rPr>
              <a:t>, Deutschland </a:t>
            </a:r>
            <a:r>
              <a:rPr lang="zh-CN" altLang="en-US" b="1" dirty="0">
                <a:solidFill>
                  <a:srgbClr val="FFFFFF"/>
                </a:solidFill>
                <a:latin typeface="Arial" charset="0"/>
                <a:cs typeface="Arial" charset="0"/>
              </a:rPr>
              <a:t>德意志</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H</a:t>
            </a:r>
            <a:r>
              <a:rPr lang="en-US" b="1" dirty="0">
                <a:solidFill>
                  <a:srgbClr val="FFFFFF"/>
                </a:solidFill>
                <a:latin typeface="Arial" charset="0"/>
                <a:cs typeface="Arial" charset="0"/>
              </a:rPr>
              <a:t>immler </a:t>
            </a:r>
            <a:r>
              <a:rPr lang="zh-CN" altLang="en-US" b="1" dirty="0">
                <a:solidFill>
                  <a:srgbClr val="FFFFFF"/>
                </a:solidFill>
                <a:latin typeface="Arial" charset="0"/>
                <a:cs typeface="Arial" charset="0"/>
              </a:rPr>
              <a:t>希姆莱</a:t>
            </a:r>
            <a:r>
              <a:rPr lang="en-US" b="1" dirty="0">
                <a:solidFill>
                  <a:srgbClr val="FFFFFF"/>
                </a:solidFill>
                <a:latin typeface="Arial" charset="0"/>
                <a:cs typeface="Arial" charset="0"/>
              </a:rPr>
              <a:t>, New York </a:t>
            </a:r>
            <a:r>
              <a:rPr lang="zh-CN" altLang="en-US" b="1" dirty="0">
                <a:solidFill>
                  <a:srgbClr val="FFFFFF"/>
                </a:solidFill>
                <a:latin typeface="Arial" charset="0"/>
                <a:cs typeface="Arial" charset="0"/>
              </a:rPr>
              <a:t>纽约</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US</a:t>
            </a:r>
            <a:r>
              <a:rPr lang="en-US" b="1" dirty="0">
                <a:solidFill>
                  <a:srgbClr val="FFFFFF"/>
                </a:solidFill>
                <a:latin typeface="Arial" charset="0"/>
                <a:cs typeface="Arial" charset="0"/>
              </a:rPr>
              <a:t> of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merica </a:t>
            </a:r>
            <a:r>
              <a:rPr lang="zh-CN" altLang="en-US" b="1" dirty="0">
                <a:solidFill>
                  <a:srgbClr val="FFFFFF"/>
                </a:solidFill>
                <a:latin typeface="Arial" charset="0"/>
                <a:cs typeface="Arial" charset="0"/>
              </a:rPr>
              <a:t>美国</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S</a:t>
            </a:r>
            <a:r>
              <a:rPr lang="en-US" b="1" dirty="0">
                <a:solidFill>
                  <a:srgbClr val="FFFFFF"/>
                </a:solidFill>
                <a:latin typeface="Arial" charset="0"/>
                <a:cs typeface="Arial" charset="0"/>
              </a:rPr>
              <a:t>anta </a:t>
            </a:r>
            <a:r>
              <a:rPr lang="en-US" altLang="zh-CN" b="1" dirty="0">
                <a:solidFill>
                  <a:srgbClr val="FFFFFF"/>
                </a:solidFill>
                <a:latin typeface="Arial" charset="0"/>
                <a:cs typeface="Arial" charset="0"/>
              </a:rPr>
              <a:t>C</a:t>
            </a:r>
            <a:r>
              <a:rPr lang="en-US" b="1" dirty="0">
                <a:solidFill>
                  <a:srgbClr val="FFFFFF"/>
                </a:solidFill>
                <a:latin typeface="Arial" charset="0"/>
                <a:cs typeface="Arial" charset="0"/>
              </a:rPr>
              <a:t>laus </a:t>
            </a:r>
            <a:r>
              <a:rPr lang="zh-CN" altLang="en-US" b="1" dirty="0">
                <a:solidFill>
                  <a:srgbClr val="FFFFFF"/>
                </a:solidFill>
                <a:latin typeface="Arial" charset="0"/>
                <a:cs typeface="Arial" charset="0"/>
              </a:rPr>
              <a:t>圣诞老人</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K</a:t>
            </a:r>
            <a:r>
              <a:rPr lang="en-US" b="1" dirty="0">
                <a:solidFill>
                  <a:srgbClr val="FFFFFF"/>
                </a:solidFill>
                <a:latin typeface="Arial" charset="0"/>
                <a:cs typeface="Arial" charset="0"/>
              </a:rPr>
              <a:t>ennedy </a:t>
            </a:r>
            <a:r>
              <a:rPr lang="zh-CN" altLang="en-US" b="1" dirty="0">
                <a:solidFill>
                  <a:srgbClr val="FFFFFF"/>
                </a:solidFill>
                <a:latin typeface="Arial" charset="0"/>
                <a:cs typeface="Arial" charset="0"/>
              </a:rPr>
              <a:t>肯尼迪</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l </a:t>
            </a:r>
            <a:r>
              <a:rPr lang="en-US" altLang="zh-CN" b="1" dirty="0">
                <a:solidFill>
                  <a:srgbClr val="FFFFFF"/>
                </a:solidFill>
                <a:latin typeface="Arial" charset="0"/>
                <a:cs typeface="Arial" charset="0"/>
              </a:rPr>
              <a:t>G</a:t>
            </a:r>
            <a:r>
              <a:rPr lang="en-US" b="1" dirty="0">
                <a:solidFill>
                  <a:srgbClr val="FFFFFF"/>
                </a:solidFill>
                <a:latin typeface="Arial" charset="0"/>
                <a:cs typeface="Arial" charset="0"/>
              </a:rPr>
              <a:t>ore </a:t>
            </a:r>
            <a:r>
              <a:rPr lang="en-US" dirty="0">
                <a:solidFill>
                  <a:srgbClr val="FFFFFF"/>
                </a:solidFill>
                <a:latin typeface="ＭＳ Ｐゴシック"/>
                <a:ea typeface="ＭＳ Ｐゴシック"/>
                <a:cs typeface="ＭＳ Ｐゴシック"/>
              </a:rPr>
              <a:t>阿尔伯特戈尔</a:t>
            </a:r>
            <a:r>
              <a:rPr lang="zh-CN" altLang="en-US" b="1" dirty="0">
                <a:solidFill>
                  <a:srgbClr val="FFFFFF"/>
                </a:solidFill>
                <a:latin typeface="Arial" charset="0"/>
                <a:cs typeface="Arial" charset="0"/>
              </a:rPr>
              <a:t>。。。</a:t>
            </a:r>
            <a:r>
              <a:rPr lang="en-US" b="1" dirty="0">
                <a:solidFill>
                  <a:srgbClr val="FFFFFF"/>
                </a:solidFill>
                <a:latin typeface="Arial" charset="0"/>
                <a:cs typeface="Arial" charset="0"/>
              </a:rPr>
              <a:t> Holy Bible </a:t>
            </a:r>
            <a:r>
              <a:rPr lang="zh-CN" altLang="en-US" b="1" dirty="0">
                <a:solidFill>
                  <a:srgbClr val="FFFFFF"/>
                </a:solidFill>
                <a:latin typeface="Arial" charset="0"/>
                <a:cs typeface="Arial" charset="0"/>
              </a:rPr>
              <a:t>圣经</a:t>
            </a:r>
            <a:r>
              <a:rPr lang="en-US" b="1" dirty="0">
                <a:solidFill>
                  <a:srgbClr val="FFFFFF"/>
                </a:solidFill>
                <a:latin typeface="Arial" charset="0"/>
                <a:cs typeface="Arial" charset="0"/>
              </a:rPr>
              <a:t>, SS number </a:t>
            </a:r>
            <a:r>
              <a:rPr lang="en-US" dirty="0">
                <a:solidFill>
                  <a:srgbClr val="FFFFFF"/>
                </a:solidFill>
                <a:latin typeface="ＭＳ Ｐゴシック"/>
                <a:ea typeface="ＭＳ Ｐゴシック"/>
                <a:cs typeface="ＭＳ Ｐゴシック"/>
              </a:rPr>
              <a:t>纳粹党</a:t>
            </a:r>
            <a:r>
              <a:rPr lang="zh-CN" altLang="en-US" dirty="0">
                <a:solidFill>
                  <a:srgbClr val="FFFFFF"/>
                </a:solidFill>
                <a:latin typeface="ＭＳ Ｐゴシック"/>
                <a:ea typeface="ＭＳ Ｐゴシック"/>
                <a:cs typeface="ＭＳ Ｐゴシック"/>
              </a:rPr>
              <a:t>标号</a:t>
            </a:r>
            <a:r>
              <a:rPr lang="en-US" b="1" dirty="0">
                <a:solidFill>
                  <a:srgbClr val="FFFFFF"/>
                </a:solidFill>
                <a:latin typeface="Arial" charset="0"/>
                <a:cs typeface="Arial" charset="0"/>
              </a:rPr>
              <a:t>, witchcraft </a:t>
            </a:r>
            <a:r>
              <a:rPr lang="zh-CN" altLang="en-US" b="1" dirty="0">
                <a:solidFill>
                  <a:srgbClr val="FFFFFF"/>
                </a:solidFill>
                <a:latin typeface="Arial" charset="0"/>
                <a:cs typeface="Arial" charset="0"/>
              </a:rPr>
              <a:t>魔法</a:t>
            </a:r>
            <a:r>
              <a:rPr lang="en-US" b="1" dirty="0">
                <a:solidFill>
                  <a:srgbClr val="FFFFFF"/>
                </a:solidFill>
                <a:latin typeface="Arial" charset="0"/>
                <a:cs typeface="Arial" charset="0"/>
              </a:rPr>
              <a:t>, lustful </a:t>
            </a:r>
            <a:r>
              <a:rPr lang="zh-CN" altLang="en-US" b="1" dirty="0">
                <a:solidFill>
                  <a:srgbClr val="FFFFFF"/>
                </a:solidFill>
                <a:latin typeface="Arial" charset="0"/>
                <a:cs typeface="Arial" charset="0"/>
              </a:rPr>
              <a:t>淫荡</a:t>
            </a:r>
            <a:r>
              <a:rPr lang="en-US" b="1" dirty="0">
                <a:solidFill>
                  <a:srgbClr val="FFFFFF"/>
                </a:solidFill>
                <a:latin typeface="Arial" charset="0"/>
                <a:cs typeface="Arial" charset="0"/>
              </a:rPr>
              <a:t>, monetary </a:t>
            </a:r>
            <a:r>
              <a:rPr lang="zh-CN" altLang="en-US" b="1" dirty="0">
                <a:solidFill>
                  <a:srgbClr val="FFFFFF"/>
                </a:solidFill>
                <a:latin typeface="Arial" charset="0"/>
                <a:cs typeface="Arial" charset="0"/>
              </a:rPr>
              <a:t>货币</a:t>
            </a:r>
            <a:r>
              <a:rPr lang="en-US" b="1" dirty="0">
                <a:solidFill>
                  <a:srgbClr val="FFFFFF"/>
                </a:solidFill>
                <a:latin typeface="Arial" charset="0"/>
                <a:cs typeface="Arial" charset="0"/>
              </a:rPr>
              <a:t>, live </a:t>
            </a:r>
            <a:r>
              <a:rPr lang="zh-CN" altLang="en-US" b="1" dirty="0">
                <a:solidFill>
                  <a:srgbClr val="FFFFFF"/>
                </a:solidFill>
                <a:latin typeface="Arial" charset="0"/>
                <a:cs typeface="Arial" charset="0"/>
              </a:rPr>
              <a:t>生存</a:t>
            </a:r>
            <a:r>
              <a:rPr lang="en-US" b="1" dirty="0">
                <a:solidFill>
                  <a:srgbClr val="FFFFFF"/>
                </a:solidFill>
                <a:latin typeface="Arial" charset="0"/>
                <a:cs typeface="Arial" charset="0"/>
              </a:rPr>
              <a:t>, son of sin </a:t>
            </a:r>
            <a:r>
              <a:rPr lang="zh-CN" altLang="en-US" b="1" dirty="0">
                <a:solidFill>
                  <a:srgbClr val="FFFFFF"/>
                </a:solidFill>
                <a:latin typeface="Arial" charset="0"/>
                <a:cs typeface="Arial" charset="0"/>
              </a:rPr>
              <a:t>罪孽的后代</a:t>
            </a:r>
            <a:r>
              <a:rPr lang="en-US" b="1" dirty="0">
                <a:solidFill>
                  <a:srgbClr val="FFFFFF"/>
                </a:solidFill>
                <a:latin typeface="Arial" charset="0"/>
                <a:cs typeface="Arial" charset="0"/>
              </a:rPr>
              <a:t>, mark of  beast </a:t>
            </a:r>
            <a:r>
              <a:rPr lang="zh-CN" altLang="en-US" b="1" dirty="0">
                <a:solidFill>
                  <a:srgbClr val="FFFFFF"/>
                </a:solidFill>
                <a:latin typeface="Arial" charset="0"/>
                <a:cs typeface="Arial" charset="0"/>
              </a:rPr>
              <a:t>兽印记</a:t>
            </a:r>
            <a:r>
              <a:rPr lang="en-US" b="1" dirty="0">
                <a:solidFill>
                  <a:srgbClr val="FFFFFF"/>
                </a:solidFill>
                <a:latin typeface="Arial" charset="0"/>
                <a:cs typeface="Arial" charset="0"/>
              </a:rPr>
              <a:t>, evil </a:t>
            </a:r>
            <a:r>
              <a:rPr lang="zh-CN" altLang="en-US" b="1" dirty="0">
                <a:solidFill>
                  <a:srgbClr val="FFFFFF"/>
                </a:solidFill>
                <a:latin typeface="Arial" charset="0"/>
                <a:cs typeface="Arial" charset="0"/>
              </a:rPr>
              <a:t>罪恶</a:t>
            </a:r>
            <a:r>
              <a:rPr lang="en-US" b="1" dirty="0">
                <a:solidFill>
                  <a:srgbClr val="FFFFFF"/>
                </a:solidFill>
                <a:latin typeface="Arial" charset="0"/>
                <a:cs typeface="Arial" charset="0"/>
              </a:rPr>
              <a:t>, bullet </a:t>
            </a:r>
            <a:r>
              <a:rPr lang="zh-CN" altLang="en-US" b="1" dirty="0">
                <a:solidFill>
                  <a:srgbClr val="FFFFFF"/>
                </a:solidFill>
                <a:latin typeface="Arial" charset="0"/>
                <a:cs typeface="Arial" charset="0"/>
              </a:rPr>
              <a:t>子弹。。。</a:t>
            </a:r>
            <a:r>
              <a:rPr lang="en-US" b="1" dirty="0">
                <a:solidFill>
                  <a:srgbClr val="FFFFFF"/>
                </a:solidFill>
                <a:latin typeface="Arial" charset="0"/>
                <a:cs typeface="Arial" charset="0"/>
              </a:rPr>
              <a:t> Internet </a:t>
            </a:r>
            <a:r>
              <a:rPr lang="zh-CN" altLang="en-US" b="1" dirty="0">
                <a:solidFill>
                  <a:srgbClr val="FFFFFF"/>
                </a:solidFill>
                <a:latin typeface="Arial" charset="0"/>
                <a:cs typeface="Arial" charset="0"/>
              </a:rPr>
              <a:t>因特网</a:t>
            </a:r>
            <a:r>
              <a:rPr lang="en-US" b="1" dirty="0">
                <a:solidFill>
                  <a:srgbClr val="FFFFFF"/>
                </a:solidFill>
                <a:latin typeface="Arial" charset="0"/>
                <a:cs typeface="Arial" charset="0"/>
              </a:rPr>
              <a:t>, billgates+3 (the III) </a:t>
            </a:r>
            <a:r>
              <a:rPr lang="zh-CN" altLang="en-US" b="1" dirty="0">
                <a:solidFill>
                  <a:srgbClr val="FFFFFF"/>
                </a:solidFill>
                <a:latin typeface="Arial" charset="0"/>
                <a:cs typeface="Arial" charset="0"/>
              </a:rPr>
              <a:t>比尔盖茨（第三），</a:t>
            </a:r>
            <a:r>
              <a:rPr lang="en-US" b="1" dirty="0">
                <a:solidFill>
                  <a:srgbClr val="FFFFFF"/>
                </a:solidFill>
                <a:latin typeface="Arial" charset="0"/>
                <a:cs typeface="Arial" charset="0"/>
              </a:rPr>
              <a:t> computer </a:t>
            </a:r>
            <a:r>
              <a:rPr lang="zh-CN" altLang="en-US" b="1" dirty="0">
                <a:solidFill>
                  <a:srgbClr val="FFFFFF"/>
                </a:solidFill>
                <a:latin typeface="Arial" charset="0"/>
                <a:cs typeface="Arial" charset="0"/>
              </a:rPr>
              <a:t>电脑</a:t>
            </a:r>
            <a:r>
              <a:rPr lang="en-US" b="1" dirty="0">
                <a:solidFill>
                  <a:srgbClr val="FFFFFF"/>
                </a:solidFill>
                <a:latin typeface="Arial" charset="0"/>
                <a:cs typeface="Arial" charset="0"/>
              </a:rPr>
              <a:t>, terminal </a:t>
            </a:r>
            <a:r>
              <a:rPr lang="zh-CN" altLang="en-US" b="1" dirty="0">
                <a:solidFill>
                  <a:srgbClr val="FFFFFF"/>
                </a:solidFill>
                <a:latin typeface="Arial" charset="0"/>
                <a:cs typeface="Arial" charset="0"/>
              </a:rPr>
              <a:t>终端</a:t>
            </a:r>
            <a:r>
              <a:rPr lang="en-US" b="1" dirty="0">
                <a:solidFill>
                  <a:srgbClr val="FFFFFF"/>
                </a:solidFill>
                <a:latin typeface="Arial" charset="0"/>
                <a:cs typeface="Arial" charset="0"/>
              </a:rPr>
              <a:t>, binary </a:t>
            </a:r>
            <a:r>
              <a:rPr lang="zh-CN" altLang="en-US" b="1" dirty="0">
                <a:solidFill>
                  <a:srgbClr val="FFFFFF"/>
                </a:solidFill>
                <a:latin typeface="Arial" charset="0"/>
                <a:cs typeface="Arial" charset="0"/>
              </a:rPr>
              <a:t>二进制</a:t>
            </a:r>
            <a:r>
              <a:rPr lang="en-US" b="1" dirty="0">
                <a:solidFill>
                  <a:srgbClr val="FFFFFF"/>
                </a:solidFill>
                <a:latin typeface="Arial" charset="0"/>
                <a:cs typeface="Arial" charset="0"/>
              </a:rPr>
              <a:t>,  windows98 </a:t>
            </a:r>
            <a:r>
              <a:rPr lang="zh-CN" altLang="en-US" b="1" dirty="0">
                <a:solidFill>
                  <a:srgbClr val="FFFFFF"/>
                </a:solidFill>
                <a:latin typeface="Arial" charset="0"/>
                <a:cs typeface="Arial" charset="0"/>
              </a:rPr>
              <a:t>微软的视窗操作系统</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teletext</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电视杂志</a:t>
            </a:r>
            <a:r>
              <a:rPr lang="en-US" b="1" dirty="0">
                <a:solidFill>
                  <a:srgbClr val="FFFFFF"/>
                </a:solidFill>
                <a:latin typeface="Arial" charset="0"/>
                <a:cs typeface="Arial" charset="0"/>
              </a:rPr>
              <a:t>, calculation </a:t>
            </a:r>
            <a:r>
              <a:rPr lang="zh-CN" altLang="en-US" b="1" dirty="0">
                <a:solidFill>
                  <a:srgbClr val="FFFFFF"/>
                </a:solidFill>
                <a:latin typeface="Arial" charset="0"/>
                <a:cs typeface="Arial" charset="0"/>
              </a:rPr>
              <a:t>计算。。。</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779551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乔治</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沃克</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布什</a:t>
            </a:r>
            <a:r>
              <a:rPr lang="en-US" altLang="zh-CN"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sz="5400" b="1" dirty="0">
              <a:solidFill>
                <a:schemeClr val="bg1"/>
              </a:solidFill>
            </a:endParaRPr>
          </a:p>
        </p:txBody>
      </p:sp>
    </p:spTree>
    <p:extLst>
      <p:ext uri="{BB962C8B-B14F-4D97-AF65-F5344CB8AC3E}">
        <p14:creationId xmlns:p14="http://schemas.microsoft.com/office/powerpoint/2010/main" val="10619506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en-US" altLang="zh-CN"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他必在列国中施行审判</a:t>
            </a:r>
            <a:r>
              <a:rPr lang="en-US" altLang="zh-CN" b="1" kern="1200"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endParaRPr lang="en-US" b="1" dirty="0">
              <a:solidFill>
                <a:srgbClr val="00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4" name="Rectangle 3"/>
          <p:cNvSpPr txBox="1">
            <a:spLocks noChangeArrowheads="1"/>
          </p:cNvSpPr>
          <p:nvPr/>
        </p:nvSpPr>
        <p:spPr bwMode="auto">
          <a:xfrm>
            <a:off x="-3492896" y="1970112"/>
            <a:ext cx="3124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r>
              <a:rPr lang="en-US" altLang="ja-JP" kern="0">
                <a:latin typeface="Times New Roman" charset="0"/>
                <a:ea typeface="ＭＳ Ｐゴシック" charset="0"/>
                <a:cs typeface="ＭＳ Ｐゴシック" charset="0"/>
              </a:rPr>
              <a:t>"He will judge the nations"</a:t>
            </a:r>
            <a:endParaRPr lang="en-US" kern="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7596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1143000" y="381000"/>
            <a:ext cx="7772400" cy="1143000"/>
          </a:xfrm>
        </p:spPr>
        <p:txBody>
          <a:bodyPr/>
          <a:lstStyle/>
          <a:p>
            <a:r>
              <a:rPr lang="zh-CN" altLang="en-US" dirty="0">
                <a:latin typeface="Times New Roman" charset="0"/>
                <a:ea typeface="ＭＳ Ｐゴシック" charset="0"/>
                <a:cs typeface="ＭＳ Ｐゴシック" charset="0"/>
              </a:rPr>
              <a:t>东门</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29941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15948325"/>
              </p:ext>
            </p:extLst>
          </p:nvPr>
        </p:nvGraphicFramePr>
        <p:xfrm>
          <a:off x="2051720" y="0"/>
          <a:ext cx="7057355" cy="7650432"/>
        </p:xfrm>
        <a:graphic>
          <a:graphicData uri="http://schemas.openxmlformats.org/drawingml/2006/table">
            <a:tbl>
              <a:tblPr>
                <a:tableStyleId>{2D5ABB26-0587-4C30-8999-92F81FD0307C}</a:tableStyleId>
              </a:tblPr>
              <a:tblGrid>
                <a:gridCol w="470490">
                  <a:extLst>
                    <a:ext uri="{9D8B030D-6E8A-4147-A177-3AD203B41FA5}">
                      <a16:colId xmlns:a16="http://schemas.microsoft.com/office/drawing/2014/main" val="20000"/>
                    </a:ext>
                  </a:extLst>
                </a:gridCol>
                <a:gridCol w="588113">
                  <a:extLst>
                    <a:ext uri="{9D8B030D-6E8A-4147-A177-3AD203B41FA5}">
                      <a16:colId xmlns:a16="http://schemas.microsoft.com/office/drawing/2014/main" val="20001"/>
                    </a:ext>
                  </a:extLst>
                </a:gridCol>
                <a:gridCol w="646924">
                  <a:extLst>
                    <a:ext uri="{9D8B030D-6E8A-4147-A177-3AD203B41FA5}">
                      <a16:colId xmlns:a16="http://schemas.microsoft.com/office/drawing/2014/main" val="20002"/>
                    </a:ext>
                  </a:extLst>
                </a:gridCol>
                <a:gridCol w="588113">
                  <a:extLst>
                    <a:ext uri="{9D8B030D-6E8A-4147-A177-3AD203B41FA5}">
                      <a16:colId xmlns:a16="http://schemas.microsoft.com/office/drawing/2014/main" val="20003"/>
                    </a:ext>
                  </a:extLst>
                </a:gridCol>
                <a:gridCol w="646924">
                  <a:extLst>
                    <a:ext uri="{9D8B030D-6E8A-4147-A177-3AD203B41FA5}">
                      <a16:colId xmlns:a16="http://schemas.microsoft.com/office/drawing/2014/main" val="20004"/>
                    </a:ext>
                  </a:extLst>
                </a:gridCol>
                <a:gridCol w="470490">
                  <a:extLst>
                    <a:ext uri="{9D8B030D-6E8A-4147-A177-3AD203B41FA5}">
                      <a16:colId xmlns:a16="http://schemas.microsoft.com/office/drawing/2014/main" val="20005"/>
                    </a:ext>
                  </a:extLst>
                </a:gridCol>
                <a:gridCol w="529302">
                  <a:extLst>
                    <a:ext uri="{9D8B030D-6E8A-4147-A177-3AD203B41FA5}">
                      <a16:colId xmlns:a16="http://schemas.microsoft.com/office/drawing/2014/main" val="20006"/>
                    </a:ext>
                  </a:extLst>
                </a:gridCol>
                <a:gridCol w="529302">
                  <a:extLst>
                    <a:ext uri="{9D8B030D-6E8A-4147-A177-3AD203B41FA5}">
                      <a16:colId xmlns:a16="http://schemas.microsoft.com/office/drawing/2014/main" val="20007"/>
                    </a:ext>
                  </a:extLst>
                </a:gridCol>
                <a:gridCol w="588113">
                  <a:extLst>
                    <a:ext uri="{9D8B030D-6E8A-4147-A177-3AD203B41FA5}">
                      <a16:colId xmlns:a16="http://schemas.microsoft.com/office/drawing/2014/main" val="20008"/>
                    </a:ext>
                  </a:extLst>
                </a:gridCol>
                <a:gridCol w="588113">
                  <a:extLst>
                    <a:ext uri="{9D8B030D-6E8A-4147-A177-3AD203B41FA5}">
                      <a16:colId xmlns:a16="http://schemas.microsoft.com/office/drawing/2014/main" val="20009"/>
                    </a:ext>
                  </a:extLst>
                </a:gridCol>
                <a:gridCol w="646924">
                  <a:extLst>
                    <a:ext uri="{9D8B030D-6E8A-4147-A177-3AD203B41FA5}">
                      <a16:colId xmlns:a16="http://schemas.microsoft.com/office/drawing/2014/main" val="20010"/>
                    </a:ext>
                  </a:extLst>
                </a:gridCol>
                <a:gridCol w="764547">
                  <a:extLst>
                    <a:ext uri="{9D8B030D-6E8A-4147-A177-3AD203B41FA5}">
                      <a16:colId xmlns:a16="http://schemas.microsoft.com/office/drawing/2014/main" val="20011"/>
                    </a:ext>
                  </a:extLst>
                </a:gridCol>
              </a:tblGrid>
              <a:tr h="46448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u="none" strike="noStrike" cap="none" normalizeH="0" baseline="0" dirty="0">
                          <a:ln>
                            <a:noFill/>
                          </a:ln>
                          <a:effectLst/>
                        </a:rPr>
                        <a:t>神万能主权在外邦人统治的时代</a:t>
                      </a:r>
                      <a:endParaRPr kumimoji="0" lang="zh-CN" altLang="en-US" sz="20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主权在但以理之上</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主权在外邦人之上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主权在犹太人之上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第一章</a:t>
                      </a:r>
                      <a:endParaRPr kumimoji="0" lang="en-US" altLang="ja-JP" sz="1800" b="1" i="0" u="none" strike="noStrike" cap="none" normalizeH="0" baseline="0" dirty="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第二至七章</a:t>
                      </a:r>
                      <a:endPar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a:ln>
                            <a:noFill/>
                          </a:ln>
                          <a:effectLst/>
                        </a:rPr>
                        <a:t>第八至十二章</a:t>
                      </a:r>
                      <a:endPar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叙述</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a:ln>
                            <a:noFill/>
                          </a:ln>
                          <a:effectLst/>
                        </a:rPr>
                        <a:t>叙述异象</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异象</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希伯来文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亚兰文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希伯来文</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犹太人名词称呼神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37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第三人称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但以理</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第三人称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但以理</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第一人称</a:t>
                      </a:r>
                      <a:r>
                        <a:rPr kumimoji="0" lang="en-US" altLang="ja-JP" sz="1800" u="none" strike="noStrike" cap="none" normalizeH="0" baseline="0">
                          <a:ln>
                            <a:noFill/>
                          </a:ln>
                          <a:effectLst/>
                        </a:rPr>
                        <a:t> (‘</a:t>
                      </a:r>
                      <a:r>
                        <a:rPr kumimoji="0" lang="zh-CN" altLang="en-US" sz="1800" u="none" strike="noStrike" cap="none" normalizeH="0" baseline="0">
                          <a:ln>
                            <a:noFill/>
                          </a:ln>
                          <a:effectLst/>
                        </a:rPr>
                        <a:t>我</a:t>
                      </a:r>
                      <a:r>
                        <a:rPr kumimoji="0" lang="en-US" altLang="zh-CN" sz="1800" u="none" strike="noStrike" cap="none" normalizeH="0" baseline="0">
                          <a:ln>
                            <a:noFill/>
                          </a:ln>
                          <a:effectLst/>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3777">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a:ln>
                            <a:noFill/>
                          </a:ln>
                          <a:effectLst/>
                        </a:rPr>
                        <a:t>但以理的榜样</a:t>
                      </a:r>
                      <a:endPar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但以理讲解</a:t>
                      </a:r>
                      <a:r>
                        <a:rPr kumimoji="0" lang="en-US" altLang="ja-JP" sz="1800" u="none" strike="noStrike" cap="none" normalizeH="0" baseline="0">
                          <a:ln>
                            <a:noFill/>
                          </a:ln>
                          <a:effectLst/>
                        </a:rPr>
                        <a:t> </a:t>
                      </a:r>
                      <a:r>
                        <a:rPr kumimoji="0" lang="zh-CN" altLang="en-US" sz="1800" u="none" strike="noStrike" cap="none" normalizeH="0" baseline="0">
                          <a:ln>
                            <a:noFill/>
                          </a:ln>
                          <a:effectLst/>
                        </a:rPr>
                        <a:t>国王的梦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天使讲解但以理的梦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2787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大像</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a:ln>
                            <a:noFill/>
                          </a:ln>
                          <a:effectLst/>
                        </a:rPr>
                        <a:t>众国王</a:t>
                      </a:r>
                      <a:endParaRPr kumimoji="0" lang="zh-CN" altLang="en-US" sz="20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492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放逐</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a:ln>
                            <a:noFill/>
                          </a:ln>
                          <a:effectLst/>
                        </a:rPr>
                        <a:t>1:1-7</a:t>
                      </a: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食物</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1:8-16</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尊崇</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1:17-21</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cap="none" normalizeH="0" baseline="0" dirty="0">
                          <a:ln>
                            <a:noFill/>
                          </a:ln>
                          <a:effectLst/>
                        </a:rPr>
                        <a:t>多元</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升职</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金</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3</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火窑</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尼王</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4</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放逐</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伯王</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筵席</a:t>
                      </a:r>
                      <a:endParaRPr kumimoji="0" lang="en-US" altLang="ja-JP"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dirty="0">
                          <a:ln>
                            <a:noFill/>
                          </a:ln>
                          <a:effectLst/>
                        </a:rPr>
                        <a:t>大利乌王</a:t>
                      </a:r>
                      <a:endParaRPr kumimoji="0" lang="en-US" altLang="ja-JP"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狮子</a:t>
                      </a:r>
                      <a:endParaRPr kumimoji="0" lang="zh-CN" altLang="en-US"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全</a:t>
                      </a:r>
                      <a:endParaRPr kumimoji="0" lang="en-US" altLang="zh-CN"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7</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大 兽</a:t>
                      </a:r>
                      <a:endParaRPr kumimoji="0" lang="en-US" altLang="ja-JP" sz="32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玛代</a:t>
                      </a:r>
                      <a:r>
                        <a:rPr kumimoji="0" lang="en-US" altLang="ja-JP" sz="1400" u="none" strike="noStrike" cap="none" normalizeH="0" baseline="0">
                          <a:ln>
                            <a:noFill/>
                          </a:ln>
                          <a:effectLst/>
                        </a:rPr>
                        <a:t>-</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u="none" strike="noStrike" cap="none" normalizeH="0" baseline="0">
                          <a:ln>
                            <a:noFill/>
                          </a:ln>
                          <a:effectLst/>
                        </a:rPr>
                        <a:t>波斯</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至希腊</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8</a:t>
                      </a:r>
                      <a:endParaRPr kumimoji="0" lang="en-US" altLang="zh-CN" sz="1600" u="none" strike="noStrike" cap="none" normalizeH="0" baseline="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u="none" strike="noStrike" cap="none" normalizeH="0" baseline="0">
                          <a:ln>
                            <a:noFill/>
                          </a:ln>
                          <a:effectLst/>
                        </a:rPr>
                        <a:t>回到</a:t>
                      </a:r>
                      <a:endParaRPr kumimoji="0" lang="en-US" altLang="ja-JP"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a:ln>
                            <a:noFill/>
                          </a:ln>
                          <a:effectLst/>
                        </a:rPr>
                        <a:t>“七十个七</a:t>
                      </a:r>
                      <a:r>
                        <a:rPr kumimoji="0" lang="en-US" altLang="ja-JP" sz="1400" u="none" strike="noStrike" cap="none" normalizeH="0" baseline="0">
                          <a:ln>
                            <a:noFill/>
                          </a:ln>
                          <a:effectLst/>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a:ln>
                            <a:noFill/>
                          </a:ln>
                          <a:effectLst/>
                        </a:rPr>
                        <a:t>9</a:t>
                      </a: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u="none" strike="noStrike" cap="none" normalizeH="0" baseline="0" dirty="0">
                          <a:ln>
                            <a:noFill/>
                          </a:ln>
                          <a:effectLst/>
                        </a:rPr>
                        <a:t>两约之间至大灾难</a:t>
                      </a:r>
                      <a:endParaRPr kumimoji="0" lang="en-US" altLang="zh-CN"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u="none" strike="noStrike" cap="none" normalizeH="0" baseline="0" dirty="0">
                          <a:ln>
                            <a:noFill/>
                          </a:ln>
                          <a:effectLst/>
                        </a:rPr>
                        <a:t>10–12</a:t>
                      </a:r>
                      <a:endParaRPr kumimoji="0" lang="en-US" altLang="zh-CN" sz="16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0984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u="none" strike="noStrike" cap="none" normalizeH="0" baseline="0">
                          <a:ln>
                            <a:noFill/>
                          </a:ln>
                          <a:effectLst/>
                        </a:rPr>
                        <a:t>巴比伦</a:t>
                      </a:r>
                      <a:endParaRPr kumimoji="0" lang="zh-CN" altLang="en-US" sz="44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27871">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rPr>
                        <a:t>605-536 BC</a:t>
                      </a:r>
                      <a:endParaRPr kumimoji="0" lang="en-US" altLang="zh-CN" sz="2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2484438" y="0"/>
            <a:ext cx="6624637" cy="69215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a typeface="ＭＳ Ｐゴシック" charset="0"/>
              <a:cs typeface="ＭＳ Ｐゴシック" charset="0"/>
            </a:endParaRPr>
          </a:p>
        </p:txBody>
      </p:sp>
      <p:sp>
        <p:nvSpPr>
          <p:cNvPr id="550921" name="Rectangle 9"/>
          <p:cNvSpPr>
            <a:spLocks noGrp="1" noChangeArrowheads="1"/>
          </p:cNvSpPr>
          <p:nvPr>
            <p:ph type="title"/>
          </p:nvPr>
        </p:nvSpPr>
        <p:spPr>
          <a:xfrm rot="5400000">
            <a:off x="-2717006" y="2646552"/>
            <a:ext cx="6913563" cy="1569660"/>
          </a:xfrm>
          <a:solidFill>
            <a:srgbClr val="FFCC00"/>
          </a:solidFill>
          <a:effectLst>
            <a:outerShdw blurRad="63500" dist="46662" dir="3284183" algn="ctr" rotWithShape="0">
              <a:schemeClr val="bg2">
                <a:alpha val="74998"/>
              </a:schemeClr>
            </a:outerShdw>
          </a:effectLst>
        </p:spPr>
        <p:txBody>
          <a:bodyPr>
            <a:spAutoFit/>
          </a:bodyPr>
          <a:lstStyle/>
          <a:p>
            <a:pPr>
              <a:defRPr/>
            </a:pPr>
            <a:r>
              <a:rPr lang="zh-CN" altLang="en-US" sz="9600" b="1" dirty="0">
                <a:latin typeface="Times New Roman" charset="0"/>
                <a:ea typeface="ＭＳ Ｐゴシック" charset="0"/>
                <a:cs typeface="ＭＳ Ｐゴシック" charset="0"/>
              </a:rPr>
              <a:t>但以理</a:t>
            </a:r>
            <a:endParaRPr lang="en-US" sz="9600"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03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619672" y="404118"/>
            <a:ext cx="6120679" cy="2736850"/>
          </a:xfrm>
        </p:spPr>
        <p:txBody>
          <a:bodyPr/>
          <a:lstStyle/>
          <a:p>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七年盟</a:t>
            </a:r>
            <a:endParaRPr lang="en-US" altLang="zh-CN"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r>
              <a:rPr 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1290/1260 </a:t>
            </a:r>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天的考验</a:t>
            </a:r>
            <a:endParaRPr lang="en-US" altLang="zh-CN"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r>
              <a:rPr lang="zh-CN" alt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十角兽</a:t>
            </a:r>
            <a:endParaRPr lang="en-US" sz="4800" b="1"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CN" altLang="en-US" sz="9600" b="1" dirty="0">
                <a:solidFill>
                  <a:srgbClr val="FFFFFF"/>
                </a:solidFill>
                <a:latin typeface="Times New Roman" charset="0"/>
                <a:ea typeface="ＭＳ Ｐゴシック" charset="0"/>
                <a:cs typeface="ＭＳ Ｐゴシック" charset="0"/>
              </a:rPr>
              <a:t>启示录</a:t>
            </a:r>
            <a:endParaRPr lang="en-US" sz="9600" b="1" dirty="0">
              <a:solidFill>
                <a:srgbClr val="FFFFFF"/>
              </a:solidFill>
              <a:latin typeface="Times New Roman" charset="0"/>
              <a:ea typeface="ＭＳ Ｐゴシック" charset="0"/>
              <a:cs typeface="ＭＳ Ｐゴシック"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zh-CN" altLang="en-US" sz="9600" b="1" dirty="0"/>
              <a:t>但以理</a:t>
            </a:r>
            <a:endParaRPr lang="en-US" sz="9600" b="1" dirty="0"/>
          </a:p>
        </p:txBody>
      </p:sp>
    </p:spTree>
    <p:extLst>
      <p:ext uri="{BB962C8B-B14F-4D97-AF65-F5344CB8AC3E}">
        <p14:creationId xmlns:p14="http://schemas.microsoft.com/office/powerpoint/2010/main" val="2768316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zh-CN" altLang="en-US" b="1" dirty="0">
                <a:solidFill>
                  <a:srgbClr val="CCFF66"/>
                </a:solidFill>
                <a:latin typeface="SimSun" charset="0"/>
                <a:ea typeface="ＭＳ Ｐゴシック" charset="0"/>
                <a:cs typeface="SimSun" charset="0"/>
              </a:rPr>
              <a:t>但以理第九章 大纲</a:t>
            </a:r>
          </a:p>
        </p:txBody>
      </p:sp>
      <p:sp>
        <p:nvSpPr>
          <p:cNvPr id="327682" name="Text Box 4"/>
          <p:cNvSpPr txBox="1">
            <a:spLocks noChangeArrowheads="1"/>
          </p:cNvSpPr>
          <p:nvPr/>
        </p:nvSpPr>
        <p:spPr bwMode="auto">
          <a:xfrm>
            <a:off x="1141612" y="4114800"/>
            <a:ext cx="59506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但是，让我们先看看本文并提出</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“坏人”是谁的问题：“受膏者”或</a:t>
            </a:r>
          </a:p>
          <a:p>
            <a:pPr algn="ctr"/>
            <a:r>
              <a:rPr lang="zh-CN" altLang="en-US"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“将要出现的统治者”？</a:t>
            </a:r>
            <a:endParaRPr lang="en-US" altLang="zh-CN" sz="28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endParaRPr>
          </a:p>
        </p:txBody>
      </p:sp>
      <p:sp>
        <p:nvSpPr>
          <p:cNvPr id="327683"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但以理的祷告 </a:t>
            </a:r>
            <a:r>
              <a:rPr lang="en-US" altLang="zh-CN" sz="3200">
                <a:solidFill>
                  <a:srgbClr val="FFFFFF"/>
                </a:solidFill>
                <a:effectLst>
                  <a:outerShdw blurRad="38100" dist="38100" dir="2700000" algn="tl">
                    <a:srgbClr val="000000"/>
                  </a:outerShdw>
                </a:effectLst>
                <a:latin typeface="Arial" charset="0"/>
              </a:rPr>
              <a:t>(9:1-19)</a:t>
            </a: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神的回应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七十个七 </a:t>
            </a:r>
            <a:r>
              <a:rPr lang="en-US" altLang="zh-CN" sz="3200">
                <a:solidFill>
                  <a:srgbClr val="FFFFFF"/>
                </a:solidFill>
                <a:effectLst>
                  <a:outerShdw blurRad="38100" dist="38100" dir="2700000" algn="tl">
                    <a:srgbClr val="000000"/>
                  </a:outerShdw>
                </a:effectLst>
                <a:latin typeface="Arial" charset="0"/>
              </a:rPr>
              <a:t>(9:20-27)</a:t>
            </a:r>
          </a:p>
        </p:txBody>
      </p:sp>
      <p:sp>
        <p:nvSpPr>
          <p:cNvPr id="7" name="Text Box 4"/>
          <p:cNvSpPr txBox="1">
            <a:spLocks noChangeArrowheads="1"/>
          </p:cNvSpPr>
          <p:nvPr/>
        </p:nvSpPr>
        <p:spPr bwMode="auto">
          <a:xfrm>
            <a:off x="-7885384" y="4114799"/>
            <a:ext cx="76348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a:p>
            <a:r>
              <a:rPr lang="en-GB" altLang="zh-CN" sz="2800" dirty="0">
                <a:solidFill>
                  <a:srgbClr val="FFFFFF"/>
                </a:solidFill>
                <a:latin typeface="+mn-lt"/>
                <a:cs typeface="SimSun" charset="0"/>
              </a:rPr>
              <a:t>But let's first see the text itself and ask </a:t>
            </a:r>
          </a:p>
          <a:p>
            <a:r>
              <a:rPr lang="en-GB" altLang="zh-CN" sz="2800" dirty="0">
                <a:solidFill>
                  <a:srgbClr val="FFFFFF"/>
                </a:solidFill>
                <a:latin typeface="+mn-lt"/>
                <a:cs typeface="SimSun" charset="0"/>
              </a:rPr>
              <a:t>who the "bad guys" are: "the Anointed One" or </a:t>
            </a:r>
          </a:p>
          <a:p>
            <a:r>
              <a:rPr lang="en-GB" altLang="zh-CN" sz="2800" dirty="0">
                <a:solidFill>
                  <a:srgbClr val="FFFFFF"/>
                </a:solidFill>
                <a:latin typeface="+mn-lt"/>
                <a:cs typeface="SimSun" charset="0"/>
              </a:rPr>
              <a:t>the "ruler who will arise"?</a:t>
            </a:r>
          </a:p>
          <a:p>
            <a:endParaRPr lang="en-US" altLang="zh-CN" sz="2800" dirty="0">
              <a:solidFill>
                <a:srgbClr val="FFFFFF"/>
              </a:solidFill>
              <a:latin typeface="SimSun" charset="0"/>
              <a:cs typeface="SimSun" charset="0"/>
            </a:endParaRPr>
          </a:p>
        </p:txBody>
      </p:sp>
    </p:spTree>
    <p:extLst>
      <p:ext uri="{BB962C8B-B14F-4D97-AF65-F5344CB8AC3E}">
        <p14:creationId xmlns:p14="http://schemas.microsoft.com/office/powerpoint/2010/main" val="1853495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a:defRPr/>
            </a:pPr>
            <a:r>
              <a:rPr lang="zh-CN" altLang="en-US" kern="0" dirty="0">
                <a:solidFill>
                  <a:schemeClr val="bg1"/>
                </a:solidFill>
                <a:effectLst>
                  <a:glow rad="127000">
                    <a:schemeClr val="tx1"/>
                  </a:glow>
                </a:effectLst>
                <a:latin typeface="Arial" charset="0"/>
                <a:ea typeface="ＭＳ Ｐゴシック" charset="0"/>
                <a:cs typeface="ＭＳ Ｐゴシック" charset="0"/>
              </a:rPr>
              <a:t>（三）实践：神让我们培养</a:t>
            </a:r>
            <a:r>
              <a:rPr lang="zh-CN" altLang="en-US" kern="0" dirty="0">
                <a:solidFill>
                  <a:srgbClr val="FFFF00"/>
                </a:solidFill>
                <a:effectLst>
                  <a:glow rad="127000">
                    <a:schemeClr val="tx1"/>
                  </a:glow>
                </a:effectLst>
                <a:latin typeface="Arial" charset="0"/>
                <a:ea typeface="ＭＳ Ｐゴシック" charset="0"/>
                <a:cs typeface="ＭＳ Ｐゴシック" charset="0"/>
              </a:rPr>
              <a:t>纪律</a:t>
            </a:r>
            <a:r>
              <a:rPr lang="zh-CN" altLang="en-US" kern="0" dirty="0">
                <a:solidFill>
                  <a:schemeClr val="bg1"/>
                </a:solidFill>
                <a:effectLst>
                  <a:glow rad="127000">
                    <a:schemeClr val="tx1"/>
                  </a:glow>
                </a:effectLst>
                <a:latin typeface="Arial" charset="0"/>
                <a:ea typeface="ＭＳ Ｐゴシック" charset="0"/>
                <a:cs typeface="ＭＳ Ｐゴシック" charset="0"/>
              </a:rPr>
              <a:t>以让我们训练出责任感 （帖撒罗尼迦后书 第</a:t>
            </a:r>
            <a:r>
              <a:rPr lang="en-US" altLang="zh-CN" kern="0" dirty="0">
                <a:solidFill>
                  <a:schemeClr val="bg1"/>
                </a:solidFill>
                <a:effectLst>
                  <a:glow rad="127000">
                    <a:schemeClr val="tx1"/>
                  </a:glow>
                </a:effectLst>
                <a:latin typeface="Arial" charset="0"/>
                <a:ea typeface="ＭＳ Ｐゴシック" charset="0"/>
                <a:cs typeface="ＭＳ Ｐゴシック" charset="0"/>
              </a:rPr>
              <a:t>3</a:t>
            </a:r>
            <a:r>
              <a:rPr lang="zh-CN" altLang="en-US" kern="0" dirty="0">
                <a:solidFill>
                  <a:schemeClr val="bg1"/>
                </a:solidFill>
                <a:effectLst>
                  <a:glow rad="127000">
                    <a:schemeClr val="tx1"/>
                  </a:glow>
                </a:effectLst>
                <a:latin typeface="Arial" charset="0"/>
                <a:ea typeface="ＭＳ Ｐゴシック" charset="0"/>
                <a:cs typeface="ＭＳ Ｐゴシック" charset="0"/>
              </a:rPr>
              <a:t>章）</a:t>
            </a:r>
            <a:endParaRPr lang="en-US" kern="0"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5646576" y="4221088"/>
            <a:ext cx="832284"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2" name="Oval 11"/>
          <p:cNvSpPr/>
          <p:nvPr/>
        </p:nvSpPr>
        <p:spPr bwMode="auto">
          <a:xfrm>
            <a:off x="5436096" y="3283594"/>
            <a:ext cx="1512168"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1" name="Oval 10"/>
          <p:cNvSpPr>
            <a:spLocks noChangeArrowheads="1"/>
          </p:cNvSpPr>
          <p:nvPr/>
        </p:nvSpPr>
        <p:spPr bwMode="auto">
          <a:xfrm>
            <a:off x="2133600" y="2914650"/>
            <a:ext cx="1524000" cy="652463"/>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 name="Oval 8"/>
          <p:cNvSpPr>
            <a:spLocks noChangeArrowheads="1"/>
          </p:cNvSpPr>
          <p:nvPr/>
        </p:nvSpPr>
        <p:spPr bwMode="auto">
          <a:xfrm>
            <a:off x="2305050" y="1052736"/>
            <a:ext cx="1762894" cy="652463"/>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zh-CN" altLang="en-US" dirty="0">
                <a:solidFill>
                  <a:srgbClr val="FFFFFF"/>
                </a:solidFill>
                <a:latin typeface="Arial" charset="0"/>
                <a:ea typeface="ＭＳ Ｐゴシック" charset="0"/>
                <a:cs typeface="ＭＳ Ｐゴシック" charset="0"/>
              </a:rPr>
              <a:t>但以理</a:t>
            </a:r>
            <a:r>
              <a:rPr lang="en-US" dirty="0">
                <a:solidFill>
                  <a:srgbClr val="FFFFFF"/>
                </a:solidFill>
                <a:latin typeface="Arial" charset="0"/>
                <a:ea typeface="ＭＳ Ｐゴシック" charset="0"/>
                <a:cs typeface="ＭＳ Ｐゴシック" charset="0"/>
              </a:rPr>
              <a:t> 9:24-27</a:t>
            </a:r>
            <a:r>
              <a:rPr lang="en-US" sz="3200" dirty="0">
                <a:solidFill>
                  <a:srgbClr val="FFFFFF"/>
                </a:solidFill>
                <a:latin typeface="Arial" charset="0"/>
                <a:ea typeface="ＭＳ Ｐゴシック" charset="0"/>
                <a:cs typeface="ＭＳ Ｐゴシック" charset="0"/>
              </a:rPr>
              <a:t> (</a:t>
            </a:r>
            <a:r>
              <a:rPr lang="en-US" altLang="zh-CN" sz="3200" dirty="0">
                <a:solidFill>
                  <a:srgbClr val="FFFFFF"/>
                </a:solidFill>
                <a:latin typeface="Arial" charset="0"/>
                <a:ea typeface="ＭＳ Ｐゴシック" charset="0"/>
                <a:cs typeface="ＭＳ Ｐゴシック" charset="0"/>
              </a:rPr>
              <a:t>CNVS</a:t>
            </a:r>
            <a:r>
              <a:rPr lang="en-US" sz="3200" dirty="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b="1" dirty="0">
                <a:solidFill>
                  <a:srgbClr val="FFFFFF"/>
                </a:solidFill>
                <a:latin typeface="Times New Roman" charset="0"/>
              </a:rPr>
              <a:t>86b-d</a:t>
            </a:r>
          </a:p>
        </p:txBody>
      </p:sp>
      <p:sp>
        <p:nvSpPr>
          <p:cNvPr id="273415" name="TextBox 6"/>
          <p:cNvSpPr txBox="1">
            <a:spLocks noChangeArrowheads="1"/>
          </p:cNvSpPr>
          <p:nvPr/>
        </p:nvSpPr>
        <p:spPr bwMode="auto">
          <a:xfrm>
            <a:off x="251520" y="905420"/>
            <a:ext cx="8686800" cy="64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baseline="30000" dirty="0">
                <a:solidFill>
                  <a:srgbClr val="FFFFFF"/>
                </a:solidFill>
              </a:rPr>
              <a:t> </a:t>
            </a:r>
            <a:r>
              <a:rPr lang="zh-CN" altLang="en-US" sz="4000" baseline="30000" dirty="0">
                <a:solidFill>
                  <a:srgbClr val="FFFFFF"/>
                </a:solidFill>
              </a:rPr>
              <a:t>“</a:t>
            </a:r>
            <a:r>
              <a:rPr lang="en-US" altLang="zh-CN" sz="3600" baseline="30000" dirty="0">
                <a:solidFill>
                  <a:srgbClr val="FFFFFF"/>
                </a:solidFill>
              </a:rPr>
              <a:t>25</a:t>
            </a:r>
            <a:r>
              <a:rPr lang="en-US" altLang="zh-CN" sz="4400" baseline="30000" dirty="0">
                <a:solidFill>
                  <a:srgbClr val="FFFFFF"/>
                </a:solidFill>
              </a:rPr>
              <a:t> </a:t>
            </a:r>
            <a:r>
              <a:rPr lang="zh-CN" altLang="en-US" sz="4400" b="1" baseline="30000" dirty="0">
                <a:solidFill>
                  <a:srgbClr val="FFFFFF"/>
                </a:solidFill>
              </a:rPr>
              <a:t>你要知道，也要明白，从发出命令恢复和</a:t>
            </a:r>
            <a:r>
              <a:rPr lang="zh-CN" altLang="en-US" sz="4400" b="1" baseline="30000" dirty="0">
                <a:solidFill>
                  <a:srgbClr val="FFFF00"/>
                </a:solidFill>
              </a:rPr>
              <a:t>重建耶路撒冷</a:t>
            </a:r>
            <a:r>
              <a:rPr lang="zh-CN" altLang="en-US" sz="4400" b="1" baseline="30000" dirty="0">
                <a:solidFill>
                  <a:srgbClr val="FFFFFF"/>
                </a:solidFill>
              </a:rPr>
              <a:t>，直到</a:t>
            </a:r>
            <a:r>
              <a:rPr lang="zh-CN" altLang="en-US" sz="4400" b="1" baseline="30000" dirty="0">
                <a:solidFill>
                  <a:srgbClr val="FFFF00"/>
                </a:solidFill>
              </a:rPr>
              <a:t>受膏君</a:t>
            </a:r>
            <a:r>
              <a:rPr lang="zh-CN" altLang="en-US" sz="4400" b="1" baseline="30000" dirty="0">
                <a:solidFill>
                  <a:srgbClr val="FFFFFF"/>
                </a:solidFill>
              </a:rPr>
              <a:t>的时候，必有七个七；又有六十二个七（“必有七个七；又有六十二个七”或译：“必有七个七和六十二个七”），耶路撒冷连广场和濠沟，都必重新建造起来；那是一段困苦的时期。 </a:t>
            </a:r>
            <a:r>
              <a:rPr lang="en-US" altLang="zh-CN" sz="3600" b="1" baseline="30000" dirty="0">
                <a:solidFill>
                  <a:srgbClr val="FFFFFF"/>
                </a:solidFill>
              </a:rPr>
              <a:t>26 </a:t>
            </a:r>
            <a:r>
              <a:rPr lang="zh-CN" altLang="en-US" sz="4400" b="1" baseline="30000" dirty="0">
                <a:solidFill>
                  <a:srgbClr val="FFFFFF"/>
                </a:solidFill>
              </a:rPr>
              <a:t>六十二个七以后，</a:t>
            </a:r>
            <a:r>
              <a:rPr lang="zh-CN" altLang="en-US" sz="4400" b="1" baseline="30000" dirty="0">
                <a:solidFill>
                  <a:srgbClr val="FFFF00"/>
                </a:solidFill>
              </a:rPr>
              <a:t>受膏者必被剪除</a:t>
            </a:r>
            <a:r>
              <a:rPr lang="zh-CN" altLang="en-US" sz="4400" b="1" baseline="30000" dirty="0">
                <a:solidFill>
                  <a:srgbClr val="FFFFFF"/>
                </a:solidFill>
              </a:rPr>
              <a:t>，一无所有（“一无所有”或译：“不再存在”）；那将要来的</a:t>
            </a:r>
            <a:r>
              <a:rPr lang="zh-CN" altLang="en-US" sz="4400" b="1" baseline="30000" dirty="0">
                <a:solidFill>
                  <a:srgbClr val="FFFF00"/>
                </a:solidFill>
              </a:rPr>
              <a:t>领袖的人民</a:t>
            </a:r>
            <a:r>
              <a:rPr lang="zh-CN" altLang="en-US" sz="4400" b="1" baseline="30000" dirty="0">
                <a:solidFill>
                  <a:srgbClr val="FFFFFF"/>
                </a:solidFill>
              </a:rPr>
              <a:t>必</a:t>
            </a:r>
            <a:r>
              <a:rPr lang="zh-CN" altLang="en-US" sz="4400" b="1" baseline="30000" dirty="0">
                <a:solidFill>
                  <a:srgbClr val="FFFF00"/>
                </a:solidFill>
              </a:rPr>
              <a:t>毁灭这城和圣所</a:t>
            </a:r>
            <a:r>
              <a:rPr lang="zh-CN" altLang="en-US" sz="4400" b="1" baseline="30000" dirty="0">
                <a:solidFill>
                  <a:srgbClr val="FFFFFF"/>
                </a:solidFill>
              </a:rPr>
              <a:t>。结局必像洪水而来；必有争战直到末了；荒凉的事已经定了。 </a:t>
            </a:r>
            <a:r>
              <a:rPr lang="en-US" altLang="zh-CN" sz="3600" b="1" baseline="30000" dirty="0">
                <a:solidFill>
                  <a:srgbClr val="FFFFFF"/>
                </a:solidFill>
              </a:rPr>
              <a:t>27</a:t>
            </a:r>
            <a:r>
              <a:rPr lang="en-US" altLang="zh-CN" sz="4400" b="1" baseline="30000" dirty="0">
                <a:solidFill>
                  <a:srgbClr val="FFFFFF"/>
                </a:solidFill>
              </a:rPr>
              <a:t> </a:t>
            </a:r>
            <a:r>
              <a:rPr lang="zh-CN" altLang="en-US" sz="4400" b="1" baseline="30000" dirty="0">
                <a:solidFill>
                  <a:srgbClr val="FFFFFF"/>
                </a:solidFill>
              </a:rPr>
              <a:t>一七之内，</a:t>
            </a:r>
            <a:r>
              <a:rPr lang="zh-CN" altLang="en-US" sz="4400" b="1" baseline="30000" dirty="0">
                <a:solidFill>
                  <a:srgbClr val="FFFF00"/>
                </a:solidFill>
              </a:rPr>
              <a:t>他必和许多人坚立盟约</a:t>
            </a:r>
            <a:r>
              <a:rPr lang="zh-CN" altLang="en-US" sz="4400" b="1" baseline="30000" dirty="0">
                <a:solidFill>
                  <a:srgbClr val="FFFFFF"/>
                </a:solidFill>
              </a:rPr>
              <a:t>；一七之半，他必</a:t>
            </a:r>
            <a:r>
              <a:rPr lang="zh-CN" altLang="en-US" sz="4400" b="1" baseline="30000" dirty="0">
                <a:solidFill>
                  <a:srgbClr val="FFFF00"/>
                </a:solidFill>
              </a:rPr>
              <a:t>使献祭和供物终止</a:t>
            </a:r>
            <a:r>
              <a:rPr lang="zh-CN" altLang="en-US" sz="4400" b="1" baseline="30000" dirty="0">
                <a:solidFill>
                  <a:srgbClr val="FFFFFF"/>
                </a:solidFill>
              </a:rPr>
              <a:t>；他必在殿里（“殿里”原文作“翼上”）；</a:t>
            </a:r>
            <a:r>
              <a:rPr lang="zh-CN" altLang="en-US" sz="4400" b="1" baseline="30000" dirty="0">
                <a:solidFill>
                  <a:srgbClr val="FFFF00"/>
                </a:solidFill>
              </a:rPr>
              <a:t>设立那使地荒凉的可憎的像</a:t>
            </a:r>
            <a:r>
              <a:rPr lang="zh-CN" altLang="en-US" sz="4400" b="1" baseline="30000" dirty="0">
                <a:solidFill>
                  <a:srgbClr val="FFFFFF"/>
                </a:solidFill>
              </a:rPr>
              <a:t>（“可憎的像”原文是复数），</a:t>
            </a:r>
            <a:r>
              <a:rPr lang="zh-CN" altLang="en-US" sz="4400" b="1" baseline="30000" dirty="0">
                <a:solidFill>
                  <a:srgbClr val="FFFF00"/>
                </a:solidFill>
              </a:rPr>
              <a:t>直到指定的结局倾倒</a:t>
            </a:r>
            <a:r>
              <a:rPr lang="zh-CN" altLang="en-US" sz="4400" b="1" baseline="30000" dirty="0">
                <a:solidFill>
                  <a:srgbClr val="FFFFFF"/>
                </a:solidFill>
              </a:rPr>
              <a:t>在那造成荒凉的人身上。”</a:t>
            </a:r>
            <a:endParaRPr lang="en-US" sz="4400" b="1" dirty="0">
              <a:solidFill>
                <a:srgbClr val="FFFFFF"/>
              </a:solidFill>
            </a:endParaRPr>
          </a:p>
        </p:txBody>
      </p:sp>
    </p:spTree>
    <p:extLst>
      <p:ext uri="{BB962C8B-B14F-4D97-AF65-F5344CB8AC3E}">
        <p14:creationId xmlns:p14="http://schemas.microsoft.com/office/powerpoint/2010/main" val="267821477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344487" y="304800"/>
            <a:ext cx="8229600" cy="1143000"/>
          </a:xfrm>
        </p:spPr>
        <p:txBody>
          <a:bodyPr/>
          <a:lstStyle/>
          <a:p>
            <a:pPr eaLnBrk="1" hangingPunct="1"/>
            <a:r>
              <a:rPr lang="zh-CN" altLang="en-US" sz="5400" dirty="0">
                <a:solidFill>
                  <a:schemeClr val="tx1"/>
                </a:solidFill>
                <a:latin typeface="SimSun" charset="0"/>
                <a:ea typeface="ＭＳ Ｐゴシック" charset="0"/>
                <a:cs typeface="SimSun" charset="0"/>
              </a:rPr>
              <a:t>七十个七的不同观点</a:t>
            </a:r>
          </a:p>
        </p:txBody>
      </p:sp>
      <p:graphicFrame>
        <p:nvGraphicFramePr>
          <p:cNvPr id="329730" name="Object 2"/>
          <p:cNvGraphicFramePr>
            <a:graphicFrameLocks noGrp="1" noChangeAspect="1"/>
          </p:cNvGraphicFramePr>
          <p:nvPr>
            <p:ph idx="1"/>
            <p:extLst>
              <p:ext uri="{D42A27DB-BD31-4B8C-83A1-F6EECF244321}">
                <p14:modId xmlns:p14="http://schemas.microsoft.com/office/powerpoint/2010/main" val="1044601837"/>
              </p:ext>
            </p:extLst>
          </p:nvPr>
        </p:nvGraphicFramePr>
        <p:xfrm>
          <a:off x="7938" y="1853704"/>
          <a:ext cx="9144000" cy="2270125"/>
        </p:xfrm>
        <a:graphic>
          <a:graphicData uri="http://schemas.openxmlformats.org/presentationml/2006/ole">
            <mc:AlternateContent xmlns:mc="http://schemas.openxmlformats.org/markup-compatibility/2006">
              <mc:Choice xmlns:v="urn:schemas-microsoft-com:vml" Requires="v">
                <p:oleObj spid="_x0000_s92242" name="Bitmap Image" r:id="rId4" imgW="5257143" imgH="1305107" progId="Paint.Picture">
                  <p:embed/>
                </p:oleObj>
              </mc:Choice>
              <mc:Fallback>
                <p:oleObj name="Bitmap Image" r:id="rId4" imgW="5257143" imgH="130510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1853704"/>
                        <a:ext cx="9144000"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32973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554</a:t>
            </a:r>
            <a:endParaRPr lang="en-US" altLang="zh-CN" sz="2000" b="1">
              <a:solidFill>
                <a:srgbClr val="FFFFFF"/>
              </a:solidFill>
              <a:latin typeface="Arial" charset="0"/>
            </a:endParaRPr>
          </a:p>
        </p:txBody>
      </p:sp>
      <p:grpSp>
        <p:nvGrpSpPr>
          <p:cNvPr id="2" name="Group 1"/>
          <p:cNvGrpSpPr/>
          <p:nvPr/>
        </p:nvGrpSpPr>
        <p:grpSpPr>
          <a:xfrm>
            <a:off x="0" y="1837069"/>
            <a:ext cx="8893175" cy="2228828"/>
            <a:chOff x="0" y="2781300"/>
            <a:chExt cx="8893175" cy="2228828"/>
          </a:xfrm>
        </p:grpSpPr>
        <p:sp>
          <p:nvSpPr>
            <p:cNvPr id="5" name="矩形 4"/>
            <p:cNvSpPr/>
            <p:nvPr/>
          </p:nvSpPr>
          <p:spPr>
            <a:xfrm>
              <a:off x="0" y="2781300"/>
              <a:ext cx="406717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a:solidFill>
                    <a:srgbClr val="000000"/>
                  </a:solidFill>
                  <a:latin typeface="SimSun" charset="0"/>
                  <a:ea typeface="ＭＳ Ｐゴシック" charset="0"/>
                  <a:cs typeface="SimSun" charset="0"/>
                </a:rPr>
                <a:t>总结但以理书</a:t>
              </a:r>
              <a:r>
                <a:rPr lang="en-US" altLang="zh-CN" sz="1600">
                  <a:solidFill>
                    <a:srgbClr val="000000"/>
                  </a:solidFill>
                  <a:ea typeface="ＭＳ Ｐゴシック" charset="0"/>
                  <a:cs typeface="ＭＳ Ｐゴシック" charset="0"/>
                </a:rPr>
                <a:t>9:24-27</a:t>
              </a:r>
              <a:r>
                <a:rPr lang="zh-CN" altLang="en-US" sz="1600">
                  <a:solidFill>
                    <a:srgbClr val="000000"/>
                  </a:solidFill>
                  <a:latin typeface="SimSun" charset="0"/>
                  <a:ea typeface="ＭＳ Ｐゴシック" charset="0"/>
                  <a:cs typeface="SimSun" charset="0"/>
                </a:rPr>
                <a:t>四点主要的看见</a:t>
              </a:r>
            </a:p>
          </p:txBody>
        </p:sp>
        <p:sp>
          <p:nvSpPr>
            <p:cNvPr id="6" name="矩形 5"/>
            <p:cNvSpPr/>
            <p:nvPr/>
          </p:nvSpPr>
          <p:spPr>
            <a:xfrm>
              <a:off x="971550" y="2997200"/>
              <a:ext cx="7207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耶路撒冷的预言公元前</a:t>
              </a:r>
              <a:r>
                <a:rPr lang="en-US" altLang="zh-CN" sz="1050" dirty="0">
                  <a:solidFill>
                    <a:srgbClr val="000000"/>
                  </a:solidFill>
                  <a:ea typeface="ＭＳ Ｐゴシック" charset="0"/>
                  <a:cs typeface="ＭＳ Ｐゴシック" charset="0"/>
                </a:rPr>
                <a:t>605-586</a:t>
              </a:r>
              <a:endParaRPr lang="zh-CN" altLang="en-US" sz="1050" dirty="0">
                <a:solidFill>
                  <a:srgbClr val="000000"/>
                </a:solidFill>
                <a:ea typeface="ＭＳ Ｐゴシック" charset="0"/>
                <a:cs typeface="ＭＳ Ｐゴシック" charset="0"/>
              </a:endParaRPr>
            </a:p>
          </p:txBody>
        </p:sp>
        <p:sp>
          <p:nvSpPr>
            <p:cNvPr id="7" name="矩形 6"/>
            <p:cNvSpPr/>
            <p:nvPr/>
          </p:nvSpPr>
          <p:spPr>
            <a:xfrm>
              <a:off x="1738313"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ea typeface="ＭＳ Ｐゴシック" charset="0"/>
                  <a:cs typeface="ＭＳ Ｐゴシック" charset="0"/>
                </a:rPr>
                <a:t>古</a:t>
              </a:r>
              <a:r>
                <a:rPr lang="zh-CN" altLang="en-US" sz="1050" dirty="0">
                  <a:solidFill>
                    <a:srgbClr val="000000"/>
                  </a:solidFill>
                  <a:latin typeface="SimSun" charset="0"/>
                  <a:ea typeface="ＭＳ Ｐゴシック" charset="0"/>
                  <a:cs typeface="SimSun" charset="0"/>
                </a:rPr>
                <a:t>列的颁令公元前</a:t>
              </a:r>
              <a:r>
                <a:rPr lang="en-US" altLang="zh-CN" sz="1050" dirty="0">
                  <a:solidFill>
                    <a:srgbClr val="000000"/>
                  </a:solidFill>
                  <a:ea typeface="ＭＳ Ｐゴシック" charset="0"/>
                  <a:cs typeface="ＭＳ Ｐゴシック" charset="0"/>
                </a:rPr>
                <a:t>538</a:t>
              </a:r>
              <a:endParaRPr lang="zh-CN" altLang="en-US" sz="1050" dirty="0">
                <a:solidFill>
                  <a:srgbClr val="000000"/>
                </a:solidFill>
                <a:ea typeface="ＭＳ Ｐゴシック" charset="0"/>
                <a:cs typeface="ＭＳ Ｐゴシック" charset="0"/>
              </a:endParaRPr>
            </a:p>
          </p:txBody>
        </p:sp>
        <p:sp>
          <p:nvSpPr>
            <p:cNvPr id="8" name="矩形 7"/>
            <p:cNvSpPr/>
            <p:nvPr/>
          </p:nvSpPr>
          <p:spPr>
            <a:xfrm>
              <a:off x="3132138"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耶路撒冷重建</a:t>
              </a:r>
            </a:p>
          </p:txBody>
        </p:sp>
        <p:sp>
          <p:nvSpPr>
            <p:cNvPr id="9" name="矩形 8"/>
            <p:cNvSpPr/>
            <p:nvPr/>
          </p:nvSpPr>
          <p:spPr>
            <a:xfrm>
              <a:off x="3851275" y="2997200"/>
              <a:ext cx="576263"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阿尼亚的谋杀 公元前</a:t>
              </a:r>
              <a:r>
                <a:rPr lang="en-US" altLang="zh-CN" sz="1050" dirty="0">
                  <a:solidFill>
                    <a:srgbClr val="000000"/>
                  </a:solidFill>
                  <a:ea typeface="ＭＳ Ｐゴシック" charset="0"/>
                  <a:cs typeface="ＭＳ Ｐゴシック" charset="0"/>
                </a:rPr>
                <a:t>171</a:t>
              </a:r>
              <a:endParaRPr lang="zh-CN" altLang="en-US" sz="1050" dirty="0">
                <a:solidFill>
                  <a:srgbClr val="000000"/>
                </a:solidFill>
                <a:ea typeface="ＭＳ Ｐゴシック" charset="0"/>
                <a:cs typeface="ＭＳ Ｐゴシック" charset="0"/>
              </a:endParaRPr>
            </a:p>
          </p:txBody>
        </p:sp>
        <p:sp>
          <p:nvSpPr>
            <p:cNvPr id="10" name="矩形 9"/>
            <p:cNvSpPr/>
            <p:nvPr/>
          </p:nvSpPr>
          <p:spPr>
            <a:xfrm>
              <a:off x="442753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安提阿古颁令 公元前</a:t>
              </a:r>
              <a:r>
                <a:rPr lang="en-US" altLang="zh-CN" sz="1050" dirty="0">
                  <a:solidFill>
                    <a:srgbClr val="000000"/>
                  </a:solidFill>
                  <a:ea typeface="ＭＳ Ｐゴシック" charset="0"/>
                  <a:cs typeface="ＭＳ Ｐゴシック" charset="0"/>
                </a:rPr>
                <a:t>167</a:t>
              </a:r>
              <a:endParaRPr lang="zh-CN" altLang="en-US" sz="1050" dirty="0">
                <a:solidFill>
                  <a:srgbClr val="000000"/>
                </a:solidFill>
                <a:ea typeface="ＭＳ Ｐゴシック" charset="0"/>
                <a:cs typeface="ＭＳ Ｐゴシック" charset="0"/>
              </a:endParaRPr>
            </a:p>
          </p:txBody>
        </p:sp>
        <p:sp>
          <p:nvSpPr>
            <p:cNvPr id="11" name="矩形 10"/>
            <p:cNvSpPr/>
            <p:nvPr/>
          </p:nvSpPr>
          <p:spPr>
            <a:xfrm>
              <a:off x="51482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再次献上圣殿 公元前</a:t>
              </a:r>
              <a:r>
                <a:rPr lang="en-US" altLang="zh-CN" sz="1050" dirty="0">
                  <a:solidFill>
                    <a:srgbClr val="000000"/>
                  </a:solidFill>
                  <a:ea typeface="ＭＳ Ｐゴシック" charset="0"/>
                  <a:cs typeface="ＭＳ Ｐゴシック" charset="0"/>
                </a:rPr>
                <a:t>164</a:t>
              </a:r>
              <a:endParaRPr lang="zh-CN" altLang="en-US" sz="1050" dirty="0">
                <a:solidFill>
                  <a:srgbClr val="000000"/>
                </a:solidFill>
                <a:ea typeface="ＭＳ Ｐゴシック" charset="0"/>
                <a:cs typeface="ＭＳ Ｐゴシック" charset="0"/>
              </a:endParaRPr>
            </a:p>
          </p:txBody>
        </p:sp>
        <p:sp>
          <p:nvSpPr>
            <p:cNvPr id="12" name="矩形 11"/>
            <p:cNvSpPr/>
            <p:nvPr/>
          </p:nvSpPr>
          <p:spPr>
            <a:xfrm>
              <a:off x="57959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基督的死公元后</a:t>
              </a:r>
              <a:r>
                <a:rPr lang="en-US" altLang="zh-CN" sz="1050" dirty="0">
                  <a:solidFill>
                    <a:srgbClr val="000000"/>
                  </a:solidFill>
                  <a:ea typeface="ＭＳ Ｐゴシック" charset="0"/>
                  <a:cs typeface="ＭＳ Ｐゴシック" charset="0"/>
                </a:rPr>
                <a:t>33</a:t>
              </a:r>
              <a:endParaRPr lang="zh-CN" altLang="en-US" sz="1050" dirty="0">
                <a:solidFill>
                  <a:srgbClr val="000000"/>
                </a:solidFill>
                <a:ea typeface="ＭＳ Ｐゴシック" charset="0"/>
                <a:cs typeface="ＭＳ Ｐゴシック" charset="0"/>
              </a:endParaRPr>
            </a:p>
          </p:txBody>
        </p:sp>
        <p:sp>
          <p:nvSpPr>
            <p:cNvPr id="13" name="矩形 12"/>
            <p:cNvSpPr/>
            <p:nvPr/>
          </p:nvSpPr>
          <p:spPr>
            <a:xfrm>
              <a:off x="6516688" y="2889250"/>
              <a:ext cx="647700" cy="90011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提图斯拆毁耶路撒冷 公元后</a:t>
              </a:r>
              <a:r>
                <a:rPr lang="en-US" altLang="zh-CN" sz="1050" dirty="0">
                  <a:solidFill>
                    <a:srgbClr val="000000"/>
                  </a:solidFill>
                  <a:ea typeface="ＭＳ Ｐゴシック" charset="0"/>
                  <a:cs typeface="ＭＳ Ｐゴシック" charset="0"/>
                </a:rPr>
                <a:t>70</a:t>
              </a:r>
              <a:endParaRPr lang="zh-CN" altLang="en-US" sz="1050" dirty="0">
                <a:solidFill>
                  <a:srgbClr val="000000"/>
                </a:solidFill>
                <a:ea typeface="ＭＳ Ｐゴシック" charset="0"/>
                <a:cs typeface="ＭＳ Ｐゴシック" charset="0"/>
              </a:endParaRPr>
            </a:p>
          </p:txBody>
        </p:sp>
        <p:sp>
          <p:nvSpPr>
            <p:cNvPr id="14" name="矩形 13"/>
            <p:cNvSpPr/>
            <p:nvPr/>
          </p:nvSpPr>
          <p:spPr>
            <a:xfrm>
              <a:off x="716438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教会</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时代</a:t>
              </a:r>
            </a:p>
          </p:txBody>
        </p:sp>
        <p:sp>
          <p:nvSpPr>
            <p:cNvPr id="15" name="矩形 14"/>
            <p:cNvSpPr/>
            <p:nvPr/>
          </p:nvSpPr>
          <p:spPr>
            <a:xfrm>
              <a:off x="7885112" y="2997200"/>
              <a:ext cx="503237"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七年大灾难</a:t>
              </a:r>
            </a:p>
          </p:txBody>
        </p:sp>
        <p:sp>
          <p:nvSpPr>
            <p:cNvPr id="16" name="矩形 15"/>
            <p:cNvSpPr/>
            <p:nvPr/>
          </p:nvSpPr>
          <p:spPr>
            <a:xfrm>
              <a:off x="8388350" y="2997200"/>
              <a:ext cx="5048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千禧年国度</a:t>
              </a:r>
            </a:p>
          </p:txBody>
        </p:sp>
        <p:sp>
          <p:nvSpPr>
            <p:cNvPr id="17" name="矩形 16"/>
            <p:cNvSpPr/>
            <p:nvPr/>
          </p:nvSpPr>
          <p:spPr>
            <a:xfrm>
              <a:off x="179387" y="3860800"/>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50" dirty="0">
                  <a:solidFill>
                    <a:srgbClr val="000000"/>
                  </a:solidFill>
                  <a:latin typeface="SimSun" charset="0"/>
                  <a:ea typeface="ＭＳ Ｐゴシック" charset="0"/>
                  <a:cs typeface="SimSun" charset="0"/>
                </a:rPr>
                <a:t>批判性的</a:t>
              </a:r>
            </a:p>
          </p:txBody>
        </p:sp>
        <p:sp>
          <p:nvSpPr>
            <p:cNvPr id="18" name="矩形 17"/>
            <p:cNvSpPr/>
            <p:nvPr/>
          </p:nvSpPr>
          <p:spPr>
            <a:xfrm>
              <a:off x="1116013" y="3860800"/>
              <a:ext cx="576262"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dirty="0">
                  <a:solidFill>
                    <a:srgbClr val="000000"/>
                  </a:solidFill>
                  <a:ea typeface="ＭＳ Ｐゴシック" charset="0"/>
                  <a:cs typeface="ＭＳ Ｐゴシック" charset="0"/>
                </a:rPr>
                <a:t>7</a:t>
              </a:r>
              <a:r>
                <a:rPr lang="zh-CN" altLang="en-US" sz="1050" dirty="0">
                  <a:solidFill>
                    <a:srgbClr val="000000"/>
                  </a:solidFill>
                  <a:latin typeface="SimSun" charset="0"/>
                  <a:ea typeface="ＭＳ Ｐゴシック" charset="0"/>
                  <a:cs typeface="SimSun" charset="0"/>
                </a:rPr>
                <a:t>周</a:t>
              </a:r>
            </a:p>
          </p:txBody>
        </p:sp>
        <p:sp>
          <p:nvSpPr>
            <p:cNvPr id="19" name="矩形 18"/>
            <p:cNvSpPr>
              <a:spLocks noChangeArrowheads="1"/>
            </p:cNvSpPr>
            <p:nvPr/>
          </p:nvSpPr>
          <p:spPr bwMode="auto">
            <a:xfrm>
              <a:off x="1763713" y="3860800"/>
              <a:ext cx="201612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62</a:t>
              </a:r>
              <a:r>
                <a:rPr lang="zh-CN" altLang="en-US" sz="1050" dirty="0">
                  <a:solidFill>
                    <a:srgbClr val="000000"/>
                  </a:solidFill>
                  <a:latin typeface="SimSun" charset="0"/>
                  <a:ea typeface="ＭＳ Ｐゴシック" charset="0"/>
                  <a:cs typeface="SimSun" charset="0"/>
                </a:rPr>
                <a:t>周</a:t>
              </a:r>
            </a:p>
          </p:txBody>
        </p:sp>
        <p:sp>
          <p:nvSpPr>
            <p:cNvPr id="20" name="矩形 19"/>
            <p:cNvSpPr>
              <a:spLocks noChangeArrowheads="1"/>
            </p:cNvSpPr>
            <p:nvPr/>
          </p:nvSpPr>
          <p:spPr bwMode="auto">
            <a:xfrm>
              <a:off x="3779838" y="3860800"/>
              <a:ext cx="2016125" cy="215900"/>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1</a:t>
              </a:r>
              <a:r>
                <a:rPr lang="zh-CN" altLang="en-US" sz="1050" dirty="0">
                  <a:solidFill>
                    <a:srgbClr val="000000"/>
                  </a:solidFill>
                  <a:latin typeface="SimSun" charset="0"/>
                  <a:ea typeface="ＭＳ Ｐゴシック" charset="0"/>
                  <a:cs typeface="SimSun" charset="0"/>
                </a:rPr>
                <a:t>周</a:t>
              </a:r>
            </a:p>
          </p:txBody>
        </p:sp>
        <p:sp>
          <p:nvSpPr>
            <p:cNvPr id="21" name="矩形 20"/>
            <p:cNvSpPr/>
            <p:nvPr/>
          </p:nvSpPr>
          <p:spPr>
            <a:xfrm>
              <a:off x="179387" y="4117645"/>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象征性的</a:t>
              </a:r>
            </a:p>
          </p:txBody>
        </p:sp>
        <p:sp>
          <p:nvSpPr>
            <p:cNvPr id="22" name="矩形 21"/>
            <p:cNvSpPr/>
            <p:nvPr/>
          </p:nvSpPr>
          <p:spPr>
            <a:xfrm>
              <a:off x="1763713" y="4149725"/>
              <a:ext cx="647700"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3" name="矩形 22"/>
            <p:cNvSpPr>
              <a:spLocks noChangeArrowheads="1"/>
            </p:cNvSpPr>
            <p:nvPr/>
          </p:nvSpPr>
          <p:spPr bwMode="auto">
            <a:xfrm>
              <a:off x="2411413" y="4149725"/>
              <a:ext cx="540067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62</a:t>
              </a:r>
              <a:r>
                <a:rPr lang="zh-CN" altLang="en-US" sz="1050">
                  <a:solidFill>
                    <a:srgbClr val="000000"/>
                  </a:solidFill>
                  <a:latin typeface="SimSun" charset="0"/>
                  <a:ea typeface="ＭＳ Ｐゴシック" charset="0"/>
                  <a:cs typeface="SimSun" charset="0"/>
                </a:rPr>
                <a:t>周</a:t>
              </a:r>
            </a:p>
          </p:txBody>
        </p:sp>
        <p:sp>
          <p:nvSpPr>
            <p:cNvPr id="24" name="矩形 23"/>
            <p:cNvSpPr>
              <a:spLocks noChangeArrowheads="1"/>
            </p:cNvSpPr>
            <p:nvPr/>
          </p:nvSpPr>
          <p:spPr bwMode="auto">
            <a:xfrm>
              <a:off x="7812088" y="4076700"/>
              <a:ext cx="504825" cy="2889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26" name="矩形 25"/>
            <p:cNvSpPr/>
            <p:nvPr/>
          </p:nvSpPr>
          <p:spPr>
            <a:xfrm>
              <a:off x="179388" y="4333545"/>
              <a:ext cx="1152524" cy="2889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弥赛亚的</a:t>
              </a:r>
            </a:p>
          </p:txBody>
        </p:sp>
        <p:sp>
          <p:nvSpPr>
            <p:cNvPr id="27" name="矩形 26"/>
            <p:cNvSpPr/>
            <p:nvPr/>
          </p:nvSpPr>
          <p:spPr>
            <a:xfrm>
              <a:off x="1763713" y="4365625"/>
              <a:ext cx="647700"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8" name="矩形 27"/>
            <p:cNvSpPr>
              <a:spLocks noChangeArrowheads="1"/>
            </p:cNvSpPr>
            <p:nvPr/>
          </p:nvSpPr>
          <p:spPr bwMode="auto">
            <a:xfrm>
              <a:off x="2411413" y="4365625"/>
              <a:ext cx="3455987" cy="2794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62</a:t>
              </a:r>
              <a:r>
                <a:rPr lang="zh-CN" altLang="en-US" sz="1050">
                  <a:solidFill>
                    <a:srgbClr val="000000"/>
                  </a:solidFill>
                  <a:latin typeface="SimSun" charset="0"/>
                  <a:ea typeface="ＭＳ Ｐゴシック" charset="0"/>
                  <a:cs typeface="SimSun" charset="0"/>
                </a:rPr>
                <a:t>周</a:t>
              </a:r>
            </a:p>
          </p:txBody>
        </p:sp>
        <p:sp>
          <p:nvSpPr>
            <p:cNvPr id="29" name="矩形 28"/>
            <p:cNvSpPr>
              <a:spLocks noChangeArrowheads="1"/>
            </p:cNvSpPr>
            <p:nvPr/>
          </p:nvSpPr>
          <p:spPr bwMode="auto">
            <a:xfrm>
              <a:off x="5867400" y="4365625"/>
              <a:ext cx="649288" cy="287338"/>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30" name="矩形 29"/>
            <p:cNvSpPr/>
            <p:nvPr/>
          </p:nvSpPr>
          <p:spPr>
            <a:xfrm>
              <a:off x="2484438" y="4652963"/>
              <a:ext cx="1295400"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050">
                  <a:solidFill>
                    <a:srgbClr val="000000"/>
                  </a:solidFill>
                  <a:ea typeface="ＭＳ Ｐゴシック" charset="0"/>
                  <a:cs typeface="ＭＳ Ｐゴシック" charset="0"/>
                </a:rPr>
                <a:t>7</a:t>
              </a:r>
              <a:r>
                <a:rPr lang="zh-CN" altLang="en-US" sz="1050">
                  <a:solidFill>
                    <a:srgbClr val="000000"/>
                  </a:solidFill>
                  <a:ea typeface="ＭＳ Ｐゴシック" charset="0"/>
                  <a:cs typeface="ＭＳ Ｐゴシック" charset="0"/>
                </a:rPr>
                <a:t>周</a:t>
              </a:r>
            </a:p>
          </p:txBody>
        </p:sp>
        <p:sp>
          <p:nvSpPr>
            <p:cNvPr id="31" name="矩形 30"/>
            <p:cNvSpPr>
              <a:spLocks noChangeArrowheads="1"/>
            </p:cNvSpPr>
            <p:nvPr/>
          </p:nvSpPr>
          <p:spPr bwMode="auto">
            <a:xfrm>
              <a:off x="3779838" y="4652963"/>
              <a:ext cx="2016125" cy="288925"/>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dirty="0">
                  <a:solidFill>
                    <a:srgbClr val="000000"/>
                  </a:solidFill>
                  <a:latin typeface="Arial" charset="0"/>
                  <a:ea typeface="ＭＳ Ｐゴシック" charset="0"/>
                </a:rPr>
                <a:t>62</a:t>
              </a:r>
              <a:r>
                <a:rPr lang="zh-CN" altLang="en-US" sz="1050" dirty="0">
                  <a:solidFill>
                    <a:srgbClr val="000000"/>
                  </a:solidFill>
                  <a:latin typeface="SimSun" charset="0"/>
                  <a:ea typeface="ＭＳ Ｐゴシック" charset="0"/>
                  <a:cs typeface="SimSun" charset="0"/>
                </a:rPr>
                <a:t>周</a:t>
              </a:r>
            </a:p>
          </p:txBody>
        </p:sp>
        <p:sp>
          <p:nvSpPr>
            <p:cNvPr id="32" name="矩形 31"/>
            <p:cNvSpPr>
              <a:spLocks noChangeArrowheads="1"/>
            </p:cNvSpPr>
            <p:nvPr/>
          </p:nvSpPr>
          <p:spPr bwMode="auto">
            <a:xfrm>
              <a:off x="7799388" y="4640263"/>
              <a:ext cx="504825" cy="3016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a:r>
                <a:rPr lang="en-US" altLang="zh-CN" sz="1050">
                  <a:solidFill>
                    <a:srgbClr val="000000"/>
                  </a:solidFill>
                  <a:latin typeface="Arial" charset="0"/>
                  <a:ea typeface="ＭＳ Ｐゴシック" charset="0"/>
                </a:rPr>
                <a:t>1</a:t>
              </a:r>
              <a:r>
                <a:rPr lang="zh-CN" altLang="en-US" sz="1050">
                  <a:solidFill>
                    <a:srgbClr val="000000"/>
                  </a:solidFill>
                  <a:latin typeface="SimSun" charset="0"/>
                  <a:ea typeface="ＭＳ Ｐゴシック" charset="0"/>
                  <a:cs typeface="SimSun" charset="0"/>
                </a:rPr>
                <a:t>周</a:t>
              </a:r>
            </a:p>
          </p:txBody>
        </p:sp>
        <p:sp>
          <p:nvSpPr>
            <p:cNvPr id="33" name="矩形 32"/>
            <p:cNvSpPr/>
            <p:nvPr/>
          </p:nvSpPr>
          <p:spPr>
            <a:xfrm>
              <a:off x="179388" y="4649765"/>
              <a:ext cx="1152524" cy="3603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前千禧年的</a:t>
              </a:r>
            </a:p>
          </p:txBody>
        </p:sp>
        <p:sp>
          <p:nvSpPr>
            <p:cNvPr id="34" name="矩形 6"/>
            <p:cNvSpPr/>
            <p:nvPr/>
          </p:nvSpPr>
          <p:spPr>
            <a:xfrm>
              <a:off x="2432050"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亚达薛西王颁令公元前</a:t>
              </a:r>
              <a:r>
                <a:rPr lang="en-US" altLang="zh-CN" sz="1100" dirty="0">
                  <a:solidFill>
                    <a:srgbClr val="000000"/>
                  </a:solidFill>
                  <a:ea typeface="ＭＳ Ｐゴシック" charset="0"/>
                  <a:cs typeface="ＭＳ Ｐゴシック" charset="0"/>
                </a:rPr>
                <a:t>444</a:t>
              </a:r>
              <a:endParaRPr lang="zh-CN" altLang="en-US" sz="1100" dirty="0">
                <a:solidFill>
                  <a:srgbClr val="000000"/>
                </a:solidFill>
                <a:ea typeface="ＭＳ Ｐゴシック" charset="0"/>
                <a:cs typeface="ＭＳ Ｐゴシック" charset="0"/>
              </a:endParaRPr>
            </a:p>
          </p:txBody>
        </p:sp>
      </p:grpSp>
      <p:sp>
        <p:nvSpPr>
          <p:cNvPr id="35" name="TextBox 6"/>
          <p:cNvSpPr txBox="1">
            <a:spLocks noChangeArrowheads="1"/>
          </p:cNvSpPr>
          <p:nvPr/>
        </p:nvSpPr>
        <p:spPr bwMode="auto">
          <a:xfrm>
            <a:off x="179387" y="4581128"/>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zh-CN" altLang="en-US" sz="2800" baseline="30000" dirty="0">
                <a:solidFill>
                  <a:srgbClr val="FFFFFF"/>
                </a:solidFill>
              </a:rPr>
              <a:t>但</a:t>
            </a:r>
            <a:r>
              <a:rPr lang="en-US" sz="2800" baseline="30000" dirty="0">
                <a:solidFill>
                  <a:srgbClr val="FFFFFF"/>
                </a:solidFill>
              </a:rPr>
              <a:t> 9:27 </a:t>
            </a:r>
            <a:r>
              <a:rPr lang="zh-CN" altLang="en-US" sz="2800" dirty="0">
                <a:solidFill>
                  <a:srgbClr val="FFFFFF"/>
                </a:solidFill>
              </a:rPr>
              <a:t> </a:t>
            </a:r>
            <a:r>
              <a:rPr lang="zh-CN" altLang="en-US" dirty="0">
                <a:solidFill>
                  <a:srgbClr val="FFFFFF"/>
                </a:solidFill>
              </a:rPr>
              <a:t>一七之内，他必和许多人坚立盟约；一七之半，他必使献祭和供物终止；他必在殿里（“殿里”原文作“翼上”）；设立那使地荒凉的可憎的像（“可憎的像”原文是复数），直到指定的结局倾倒在那造成荒凉的人身上。</a:t>
            </a:r>
            <a:r>
              <a:rPr lang="en-US" altLang="ja-JP" dirty="0">
                <a:solidFill>
                  <a:srgbClr val="FFFFFF"/>
                </a:solidFill>
              </a:rPr>
              <a:t>" (CNVS).</a:t>
            </a:r>
            <a:endParaRPr lang="en-US" dirty="0">
              <a:solidFill>
                <a:srgbClr val="FFFFFF"/>
              </a:solidFill>
            </a:endParaRPr>
          </a:p>
        </p:txBody>
      </p:sp>
    </p:spTree>
    <p:extLst>
      <p:ext uri="{BB962C8B-B14F-4D97-AF65-F5344CB8AC3E}">
        <p14:creationId xmlns:p14="http://schemas.microsoft.com/office/powerpoint/2010/main" val="3874978776"/>
      </p:ext>
    </p:extLst>
  </p:cSld>
  <p:clrMapOvr>
    <a:masterClrMapping/>
  </p:clrMapOvr>
  <p:transition>
    <p:strips dir="rd"/>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1. </a:t>
            </a:r>
            <a:r>
              <a:rPr lang="zh-CN" altLang="en-US" b="1">
                <a:latin typeface="SimSun" charset="0"/>
                <a:ea typeface="SimSun" charset="0"/>
                <a:cs typeface="Arial" charset="0"/>
              </a:rPr>
              <a:t>批判性观点</a:t>
            </a:r>
          </a:p>
        </p:txBody>
      </p:sp>
      <p:sp>
        <p:nvSpPr>
          <p:cNvPr id="3317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609600" y="1676400"/>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周：从耶利米的预言到古列</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周：从古列到阿尼亚</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1</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周：从阿尼亚到圣殿的恢复</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endParaRPr lang="en-US" altLang="zh-CN" sz="2800">
              <a:solidFill>
                <a:srgbClr val="FFFFFF"/>
              </a:solidFill>
              <a:effectLst>
                <a:outerShdw blurRad="38100" dist="38100" dir="2700000" algn="tl">
                  <a:srgbClr val="000000"/>
                </a:outerShdw>
              </a:effectLst>
              <a:latin typeface="Arial" charset="0"/>
              <a:ea typeface="SimSun" charset="0"/>
              <a:cs typeface="Arial" charset="0"/>
            </a:endParaRPr>
          </a:p>
          <a:p>
            <a:pPr lvl="1" eaLnBrk="1" hangingPunct="1">
              <a:lnSpc>
                <a:spcPct val="90000"/>
              </a:lnSpc>
              <a:spcBef>
                <a:spcPct val="20000"/>
              </a:spcBef>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批判性观点的评论</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接近成就在安提阿古</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拒绝命运注定论</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不是所有都成就在安提阿古四世</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预言如同一个富于想象的预报</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122601361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l" eaLnBrk="1" hangingPunct="1"/>
            <a:r>
              <a:rPr lang="en-US" altLang="zh-CN" b="1" dirty="0">
                <a:latin typeface="Arial" charset="0"/>
                <a:ea typeface="ＭＳ Ｐゴシック" charset="0"/>
                <a:cs typeface="ＭＳ Ｐゴシック" charset="0"/>
              </a:rPr>
              <a:t>2. </a:t>
            </a:r>
            <a:r>
              <a:rPr lang="zh-CN" altLang="en-US" b="1" dirty="0">
                <a:latin typeface="SimSun" charset="0"/>
                <a:ea typeface="ＭＳ Ｐゴシック" charset="0"/>
                <a:cs typeface="SimSun" charset="0"/>
              </a:rPr>
              <a:t>弥撒亚</a:t>
            </a:r>
            <a:r>
              <a:rPr lang="en-US" altLang="zh-CN" b="1" dirty="0">
                <a:latin typeface="SimSun" charset="0"/>
                <a:ea typeface="ＭＳ Ｐゴシック" charset="0"/>
                <a:cs typeface="SimSun" charset="0"/>
              </a:rPr>
              <a:t>/</a:t>
            </a:r>
            <a:r>
              <a:rPr lang="zh-CN" altLang="en-US" b="1" dirty="0">
                <a:latin typeface="SimSun" charset="0"/>
                <a:ea typeface="ＭＳ Ｐゴシック" charset="0"/>
                <a:cs typeface="SimSun" charset="0"/>
              </a:rPr>
              <a:t>历史意义的观点</a:t>
            </a:r>
          </a:p>
        </p:txBody>
      </p:sp>
      <p:sp>
        <p:nvSpPr>
          <p:cNvPr id="3358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555</a:t>
            </a:r>
          </a:p>
        </p:txBody>
      </p:sp>
      <p:sp>
        <p:nvSpPr>
          <p:cNvPr id="5" name="Rectangle 3"/>
          <p:cNvSpPr txBox="1">
            <a:spLocks noChangeArrowheads="1"/>
          </p:cNvSpPr>
          <p:nvPr/>
        </p:nvSpPr>
        <p:spPr bwMode="auto">
          <a:xfrm>
            <a:off x="76200" y="1295400"/>
            <a:ext cx="9067800" cy="5257800"/>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周从古列的判决开始</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周的结束在耶稣的第一次到来</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9:26</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在这之后出现</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基督的死废除了献祭</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年耶路撒冷被毁</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None/>
            </a:pPr>
            <a:endParaRPr lang="en-US" altLang="zh-CN" sz="2800" dirty="0">
              <a:solidFill>
                <a:srgbClr val="FFFFFF"/>
              </a:solidFill>
              <a:effectLst>
                <a:outerShdw blurRad="38100" dist="38100" dir="2700000" algn="tl">
                  <a:srgbClr val="000000"/>
                </a:outerShdw>
              </a:effectLst>
              <a:latin typeface="Arial" charset="0"/>
            </a:endParaRPr>
          </a:p>
          <a:p>
            <a:pPr lvl="1" eaLnBrk="1" hangingPunct="1">
              <a:lnSpc>
                <a:spcPct val="80000"/>
              </a:lnSpc>
              <a:spcBef>
                <a:spcPct val="20000"/>
              </a:spcBef>
            </a:pPr>
            <a:r>
              <a:rPr lang="zh-CN" altLang="en-US" dirty="0">
                <a:solidFill>
                  <a:srgbClr val="FFFFFF"/>
                </a:solidFill>
                <a:effectLst>
                  <a:outerShdw blurRad="38100" dist="38100" dir="2700000" algn="tl">
                    <a:srgbClr val="000000"/>
                  </a:outerShdw>
                </a:effectLst>
                <a:latin typeface="SimSun" charset="0"/>
                <a:cs typeface="SimSun" charset="0"/>
              </a:rPr>
              <a:t>弥赛亚观点的评论</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拒绝神学缺口</a:t>
            </a:r>
            <a:r>
              <a:rPr lang="en-US" altLang="zh-CN" dirty="0">
                <a:solidFill>
                  <a:srgbClr val="FFFFFF"/>
                </a:solidFill>
                <a:effectLst>
                  <a:outerShdw blurRad="38100" dist="38100" dir="2700000" algn="tl">
                    <a:srgbClr val="000000"/>
                  </a:outerShdw>
                </a:effectLst>
                <a:latin typeface="SimSun" charset="0"/>
                <a:cs typeface="SimSun" charset="0"/>
              </a:rPr>
              <a:t> </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最后的王子不是被看作敌基督，乃是被看作基督</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把马太福音</a:t>
            </a:r>
            <a:r>
              <a:rPr lang="en-US" altLang="zh-CN" sz="2000" dirty="0">
                <a:solidFill>
                  <a:srgbClr val="FFFFFF"/>
                </a:solidFill>
                <a:effectLst>
                  <a:outerShdw blurRad="38100" dist="38100" dir="2700000" algn="tl">
                    <a:srgbClr val="000000"/>
                  </a:outerShdw>
                </a:effectLst>
                <a:latin typeface="Arial" charset="0"/>
                <a:cs typeface="SimSun" charset="0"/>
              </a:rPr>
              <a:t>24:15</a:t>
            </a:r>
            <a:r>
              <a:rPr lang="zh-CN" altLang="en-US" dirty="0">
                <a:solidFill>
                  <a:srgbClr val="FFFFFF"/>
                </a:solidFill>
                <a:effectLst>
                  <a:outerShdw blurRad="38100" dist="38100" dir="2700000" algn="tl">
                    <a:srgbClr val="000000"/>
                  </a:outerShdw>
                </a:effectLst>
                <a:latin typeface="SimSun" charset="0"/>
                <a:cs typeface="SimSun" charset="0"/>
              </a:rPr>
              <a:t>当作应验在公元后</a:t>
            </a:r>
            <a:r>
              <a:rPr lang="en-US" altLang="zh-CN" sz="2000" dirty="0">
                <a:solidFill>
                  <a:srgbClr val="FFFFFF"/>
                </a:solidFill>
                <a:effectLst>
                  <a:outerShdw blurRad="38100" dist="38100" dir="2700000" algn="tl">
                    <a:srgbClr val="000000"/>
                  </a:outerShdw>
                </a:effectLst>
                <a:latin typeface="Arial" charset="0"/>
                <a:cs typeface="SimSun" charset="0"/>
              </a:rPr>
              <a:t>70</a:t>
            </a:r>
            <a:r>
              <a:rPr lang="zh-CN" altLang="en-US" dirty="0">
                <a:solidFill>
                  <a:srgbClr val="FFFFFF"/>
                </a:solidFill>
                <a:effectLst>
                  <a:outerShdw blurRad="38100" dist="38100" dir="2700000" algn="tl">
                    <a:srgbClr val="000000"/>
                  </a:outerShdw>
                </a:effectLst>
                <a:latin typeface="SimSun" charset="0"/>
                <a:cs typeface="SimSun" charset="0"/>
              </a:rPr>
              <a:t>年</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然后马太将他写下</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约的解释</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8:13</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和荒废</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9:25, 26</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没有对敌基督者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启</a:t>
            </a:r>
            <a:r>
              <a:rPr lang="en-US" altLang="zh-CN" sz="2000" dirty="0">
                <a:solidFill>
                  <a:srgbClr val="FFFFFF"/>
                </a:solidFill>
                <a:effectLst>
                  <a:outerShdw blurRad="38100" dist="38100" dir="2700000" algn="tl">
                    <a:srgbClr val="000000"/>
                  </a:outerShdw>
                </a:effectLst>
                <a:latin typeface="Arial" charset="0"/>
                <a:cs typeface="SimSun" charset="0"/>
              </a:rPr>
              <a:t>13:5</a:t>
            </a:r>
            <a:r>
              <a:rPr lang="zh-CN" altLang="en-US" dirty="0">
                <a:solidFill>
                  <a:srgbClr val="FFFFFF"/>
                </a:solidFill>
                <a:effectLst>
                  <a:outerShdw blurRad="38100" dist="38100" dir="2700000" algn="tl">
                    <a:srgbClr val="000000"/>
                  </a:outerShdw>
                </a:effectLst>
                <a:latin typeface="SimSun" charset="0"/>
                <a:cs typeface="SimSun" charset="0"/>
              </a:rPr>
              <a:t>他将统治</a:t>
            </a:r>
            <a:r>
              <a:rPr lang="en-US" altLang="zh-CN" sz="2000" dirty="0">
                <a:solidFill>
                  <a:srgbClr val="FFFFFF"/>
                </a:solidFill>
                <a:effectLst>
                  <a:outerShdw blurRad="38100" dist="38100" dir="2700000" algn="tl">
                    <a:srgbClr val="000000"/>
                  </a:outerShdw>
                </a:effectLst>
                <a:latin typeface="Arial" charset="0"/>
                <a:cs typeface="SimSun" charset="0"/>
              </a:rPr>
              <a:t>42</a:t>
            </a:r>
            <a:r>
              <a:rPr lang="zh-CN" altLang="en-US" dirty="0">
                <a:solidFill>
                  <a:srgbClr val="FFFFFF"/>
                </a:solidFill>
                <a:effectLst>
                  <a:outerShdw blurRad="38100" dist="38100" dir="2700000" algn="tl">
                    <a:srgbClr val="000000"/>
                  </a:outerShdw>
                </a:effectLst>
                <a:latin typeface="SimSun" charset="0"/>
                <a:cs typeface="SimSun" charset="0"/>
              </a:rPr>
              <a:t>个月</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做出解释</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帖后</a:t>
            </a:r>
            <a:r>
              <a:rPr lang="en-US" altLang="zh-CN" sz="2000" dirty="0">
                <a:solidFill>
                  <a:srgbClr val="FFFFFF"/>
                </a:solidFill>
                <a:effectLst>
                  <a:outerShdw blurRad="38100" dist="38100" dir="2700000" algn="tl">
                    <a:srgbClr val="000000"/>
                  </a:outerShdw>
                </a:effectLst>
                <a:latin typeface="Arial" charset="0"/>
                <a:cs typeface="SimSun" charset="0"/>
              </a:rPr>
              <a:t>2:4 </a:t>
            </a:r>
            <a:r>
              <a:rPr lang="zh-CN" altLang="en-US" dirty="0">
                <a:solidFill>
                  <a:srgbClr val="FFFFFF"/>
                </a:solidFill>
                <a:effectLst>
                  <a:outerShdw blurRad="38100" dist="38100" dir="2700000" algn="tl">
                    <a:srgbClr val="000000"/>
                  </a:outerShdw>
                </a:effectLst>
                <a:latin typeface="SimSun" charset="0"/>
                <a:cs typeface="SimSun" charset="0"/>
              </a:rPr>
              <a:t>提到敌基督者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不是基督</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将在殿里自称是神</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无论如何，扬</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学者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把</a:t>
            </a:r>
            <a:r>
              <a:rPr lang="en-US" altLang="zh-CN" dirty="0">
                <a:solidFill>
                  <a:srgbClr val="FFFFFF"/>
                </a:solidFill>
                <a:effectLst>
                  <a:outerShdw blurRad="38100" dist="38100" dir="2700000" algn="tl">
                    <a:srgbClr val="000000"/>
                  </a:outerShdw>
                </a:effectLst>
                <a:latin typeface="SimSun" charset="0"/>
                <a:cs typeface="SimSun" charset="0"/>
              </a:rPr>
              <a:t>11:40-44</a:t>
            </a:r>
            <a:r>
              <a:rPr lang="zh-CN" altLang="en-US" dirty="0">
                <a:solidFill>
                  <a:srgbClr val="FFFFFF"/>
                </a:solidFill>
                <a:effectLst>
                  <a:outerShdw blurRad="38100" dist="38100" dir="2700000" algn="tl">
                    <a:srgbClr val="000000"/>
                  </a:outerShdw>
                </a:effectLst>
                <a:latin typeface="SimSun" charset="0"/>
                <a:cs typeface="SimSun" charset="0"/>
              </a:rPr>
              <a:t>看做是敌基督</a:t>
            </a:r>
            <a:r>
              <a:rPr lang="en-US" altLang="zh-CN" dirty="0">
                <a:solidFill>
                  <a:srgbClr val="FFFFFF"/>
                </a:solidFill>
                <a:effectLst>
                  <a:outerShdw blurRad="38100" dist="38100" dir="2700000" algn="tl">
                    <a:srgbClr val="000000"/>
                  </a:outerShdw>
                </a:effectLst>
                <a:latin typeface="Arial" charset="0"/>
              </a:rPr>
              <a:t> (</a:t>
            </a:r>
            <a:r>
              <a:rPr lang="zh-CN" altLang="en-US" dirty="0">
                <a:solidFill>
                  <a:srgbClr val="FFFFFF"/>
                </a:solidFill>
                <a:effectLst>
                  <a:outerShdw blurRad="38100" dist="38100" dir="2700000" algn="tl">
                    <a:srgbClr val="000000"/>
                  </a:outerShdw>
                </a:effectLst>
                <a:latin typeface="SimSun" charset="0"/>
                <a:cs typeface="SimSun" charset="0"/>
              </a:rPr>
              <a:t>扬</a:t>
            </a:r>
            <a:r>
              <a:rPr lang="en-US" altLang="zh-CN" dirty="0">
                <a:solidFill>
                  <a:srgbClr val="FFFFFF"/>
                </a:solidFill>
                <a:effectLst>
                  <a:outerShdw blurRad="38100" dist="38100" dir="2700000" algn="tl">
                    <a:srgbClr val="000000"/>
                  </a:outerShdw>
                </a:effectLst>
                <a:latin typeface="Arial" charset="0"/>
              </a:rPr>
              <a:t>, 248, 251)</a:t>
            </a:r>
          </a:p>
        </p:txBody>
      </p:sp>
    </p:spTree>
    <p:extLst>
      <p:ext uri="{BB962C8B-B14F-4D97-AF65-F5344CB8AC3E}">
        <p14:creationId xmlns:p14="http://schemas.microsoft.com/office/powerpoint/2010/main" val="295945736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r>
              <a:rPr lang="en-US" altLang="zh-CN" b="1" dirty="0">
                <a:latin typeface="Arial" charset="0"/>
                <a:ea typeface="ＭＳ Ｐゴシック" charset="0"/>
                <a:cs typeface="Arial" charset="0"/>
              </a:rPr>
              <a:t>3.</a:t>
            </a:r>
            <a:r>
              <a:rPr lang="en-US" altLang="zh-CN" b="1" dirty="0">
                <a:solidFill>
                  <a:srgbClr val="FF0000"/>
                </a:solidFill>
                <a:latin typeface="Arial" charset="0"/>
                <a:ea typeface="ＭＳ Ｐゴシック" charset="0"/>
                <a:cs typeface="Arial" charset="0"/>
              </a:rPr>
              <a:t> </a:t>
            </a:r>
            <a:r>
              <a:rPr lang="zh-CN" altLang="en-US" b="1" dirty="0">
                <a:latin typeface="SimSun" charset="0"/>
                <a:ea typeface="SimSun" charset="0"/>
                <a:cs typeface="Arial" charset="0"/>
              </a:rPr>
              <a:t>无千禧年象征观点</a:t>
            </a:r>
          </a:p>
        </p:txBody>
      </p:sp>
      <p:sp>
        <p:nvSpPr>
          <p:cNvPr id="33382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95536" y="1412776"/>
            <a:ext cx="89154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70</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是一个不确定的时期</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为着带领人民进入救赎</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是一个神圣工作的标志，象征完全</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第一个七年由古列颁令开始</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公元前</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538)</a:t>
            </a: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62</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福音被传开</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敌基督者的统治  基督失去影响力</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年结束在 基督第二次再来</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endParaRPr lang="en-US" altLang="zh-CN" sz="2800" dirty="0">
              <a:solidFill>
                <a:srgbClr val="FFFFFF"/>
              </a:solidFill>
              <a:effectLst>
                <a:outerShdw blurRad="38100" dist="38100" dir="2700000" algn="tl">
                  <a:srgbClr val="000000"/>
                </a:outerShdw>
              </a:effectLst>
              <a:latin typeface="Arial" charset="0"/>
              <a:ea typeface="SimSun" charset="0"/>
              <a:cs typeface="Arial" charset="0"/>
            </a:endParaRPr>
          </a:p>
          <a:p>
            <a:pPr eaLnBrk="1" hangingPunct="1">
              <a:lnSpc>
                <a:spcPct val="80000"/>
              </a:lnSpc>
              <a:spcBef>
                <a:spcPct val="20000"/>
              </a:spcBef>
              <a:buClr>
                <a:srgbClr val="86D1EC"/>
              </a:buClr>
              <a:buSzPct val="90000"/>
              <a:buFont typeface="Wingdings" charset="0"/>
              <a:buNone/>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象征观点的评论</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70x7</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是为着所有人，不是专为以色列</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掩盖预言元素的细节</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古列颁令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最接近但以理祷告的时间</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288783911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228600" y="0"/>
            <a:ext cx="8763000" cy="1066800"/>
          </a:xfrm>
        </p:spPr>
        <p:txBody>
          <a:bodyPr/>
          <a:lstStyle/>
          <a:p>
            <a:pPr eaLnBrk="1" hangingPunct="1"/>
            <a:r>
              <a:rPr lang="zh-CN" altLang="en-US" dirty="0">
                <a:latin typeface="SimSun" charset="0"/>
                <a:ea typeface="SimSun" charset="0"/>
                <a:cs typeface="Arial" charset="0"/>
              </a:rPr>
              <a:t>詹姆斯</a:t>
            </a:r>
            <a:r>
              <a:rPr lang="zh-CN" altLang="en-US" dirty="0">
                <a:latin typeface="Arial" charset="0"/>
                <a:ea typeface="SimSun" charset="0"/>
                <a:cs typeface="Arial" charset="0"/>
              </a:rPr>
              <a:t> </a:t>
            </a:r>
            <a:r>
              <a:rPr lang="en-US" altLang="zh-CN" dirty="0">
                <a:latin typeface="Arial" charset="0"/>
                <a:ea typeface="SimSun" charset="0"/>
                <a:cs typeface="Arial" charset="0"/>
              </a:rPr>
              <a:t>E. </a:t>
            </a:r>
            <a:r>
              <a:rPr lang="zh-CN" altLang="en-US" dirty="0">
                <a:latin typeface="SimSun" charset="0"/>
                <a:ea typeface="SimSun" charset="0"/>
                <a:cs typeface="Arial" charset="0"/>
              </a:rPr>
              <a:t>史密斯的弥撒亚观点</a:t>
            </a:r>
            <a:endParaRPr lang="en-US" dirty="0">
              <a:latin typeface="SimSun" charset="0"/>
              <a:ea typeface="SimSun" charset="0"/>
              <a:cs typeface="Arial" charset="0"/>
            </a:endParaRPr>
          </a:p>
        </p:txBody>
      </p:sp>
      <p:pic>
        <p:nvPicPr>
          <p:cNvPr id="337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i="1">
                <a:solidFill>
                  <a:srgbClr val="FFFFFF"/>
                </a:solidFill>
                <a:latin typeface="Arial" charset="0"/>
                <a:cs typeface="Arial" charset="0"/>
              </a:rPr>
              <a:t>The Major Prophets</a:t>
            </a:r>
            <a:r>
              <a:rPr lang="en-US" altLang="zh-CN" sz="1800">
                <a:solidFill>
                  <a:srgbClr val="FFFFFF"/>
                </a:solidFill>
                <a:latin typeface="Arial"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None/>
            </a:pPr>
            <a:r>
              <a:rPr lang="zh-CN" altLang="en-US" sz="3200" b="1">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sz="3200" b="1">
                <a:solidFill>
                  <a:srgbClr val="FFFFFF"/>
                </a:solidFill>
                <a:effectLst>
                  <a:outerShdw blurRad="38100" dist="38100" dir="2700000" algn="tl">
                    <a:srgbClr val="000000"/>
                  </a:outerShdw>
                </a:effectLst>
                <a:latin typeface="Arial" charset="0"/>
                <a:ea typeface="SimSun" charset="0"/>
                <a:cs typeface="Arial" charset="0"/>
              </a:rPr>
              <a:t>?</a:t>
            </a:r>
            <a:endParaRPr lang="en-US" altLang="zh-CN" sz="3600" b="1">
              <a:solidFill>
                <a:srgbClr val="FFFFFF"/>
              </a:solidFill>
              <a:effectLst>
                <a:outerShdw blurRad="38100" dist="38100" dir="2700000" algn="tl">
                  <a:srgbClr val="000000"/>
                </a:outerShdw>
              </a:effectLst>
              <a:latin typeface="Arial" charset="0"/>
              <a:ea typeface="SimSun" charset="0"/>
              <a:cs typeface="Arial" charset="0"/>
            </a:endParaRPr>
          </a:p>
          <a:p>
            <a:pPr eaLnBrk="1" hangingPunct="1">
              <a:spcBef>
                <a:spcPct val="20000"/>
              </a:spcBef>
              <a:buClr>
                <a:srgbClr val="86D1EC"/>
              </a:buClr>
              <a:buSzPct val="90000"/>
              <a:buFont typeface="Wingdings" charset="0"/>
              <a:buBlip>
                <a:blip r:embed="rId4"/>
              </a:buBlip>
            </a:pPr>
            <a:r>
              <a:rPr lang="zh-CN" altLang="en-US" b="1">
                <a:solidFill>
                  <a:srgbClr val="FFFFFF"/>
                </a:solidFill>
                <a:effectLst>
                  <a:outerShdw blurRad="38100" dist="38100" dir="2700000" algn="tl">
                    <a:srgbClr val="000000"/>
                  </a:outerShdw>
                </a:effectLst>
                <a:latin typeface="SimSun" charset="0"/>
                <a:ea typeface="SimSun" charset="0"/>
                <a:cs typeface="Arial" charset="0"/>
              </a:rPr>
              <a:t>这个停止献祭的</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Arial" charset="0"/>
                <a:cs typeface="Arial" charset="0"/>
              </a:rPr>
              <a:t>但</a:t>
            </a:r>
            <a:r>
              <a:rPr lang="en-US" altLang="zh-CN" b="1">
                <a:solidFill>
                  <a:srgbClr val="FFFFFF"/>
                </a:solidFill>
                <a:effectLst>
                  <a:outerShdw blurRad="38100" dist="38100" dir="2700000" algn="tl">
                    <a:srgbClr val="000000"/>
                  </a:outerShdw>
                </a:effectLst>
                <a:latin typeface="Arial" charset="0"/>
                <a:cs typeface="Arial" charset="0"/>
              </a:rPr>
              <a:t> 9:27) </a:t>
            </a:r>
            <a:r>
              <a:rPr lang="zh-CN" altLang="en-US" b="1">
                <a:solidFill>
                  <a:srgbClr val="FFFFFF"/>
                </a:solidFill>
                <a:effectLst>
                  <a:outerShdw blurRad="38100" dist="38100" dir="2700000" algn="tl">
                    <a:srgbClr val="000000"/>
                  </a:outerShdw>
                </a:effectLst>
                <a:latin typeface="SimSun" charset="0"/>
                <a:cs typeface="SimSun" charset="0"/>
              </a:rPr>
              <a:t>同样也亵渎了圣殿</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SimSun" charset="0"/>
                <a:cs typeface="SimSun" charset="0"/>
              </a:rPr>
              <a:t>参帖后</a:t>
            </a:r>
            <a:r>
              <a:rPr lang="en-US" altLang="zh-CN" b="1">
                <a:solidFill>
                  <a:srgbClr val="FFFFFF"/>
                </a:solidFill>
                <a:effectLst>
                  <a:outerShdw blurRad="38100" dist="38100" dir="2700000" algn="tl">
                    <a:srgbClr val="000000"/>
                  </a:outerShdw>
                </a:effectLst>
                <a:latin typeface="Arial" charset="0"/>
                <a:cs typeface="Arial" charset="0"/>
              </a:rPr>
              <a:t> 2:4; </a:t>
            </a:r>
            <a:r>
              <a:rPr lang="zh-CN" altLang="en-US" b="1">
                <a:solidFill>
                  <a:srgbClr val="FFFFFF"/>
                </a:solidFill>
                <a:effectLst>
                  <a:outerShdw blurRad="38100" dist="38100" dir="2700000" algn="tl">
                    <a:srgbClr val="000000"/>
                  </a:outerShdw>
                </a:effectLst>
                <a:latin typeface="SimSun" charset="0"/>
                <a:cs typeface="SimSun" charset="0"/>
              </a:rPr>
              <a:t>启</a:t>
            </a:r>
            <a:r>
              <a:rPr lang="en-US" altLang="zh-CN" b="1">
                <a:solidFill>
                  <a:srgbClr val="FFFFFF"/>
                </a:solidFill>
                <a:effectLst>
                  <a:outerShdw blurRad="38100" dist="38100" dir="2700000" algn="tl">
                    <a:srgbClr val="000000"/>
                  </a:outerShdw>
                </a:effectLst>
                <a:latin typeface="Arial" charset="0"/>
                <a:cs typeface="Arial" charset="0"/>
              </a:rPr>
              <a:t> 13:5)</a:t>
            </a:r>
            <a:endParaRPr lang="en-US" altLang="zh-CN" sz="3600" b="1">
              <a:solidFill>
                <a:srgbClr val="FFFFFF"/>
              </a:solidFill>
              <a:effectLst>
                <a:outerShdw blurRad="38100" dist="38100" dir="2700000" algn="tl">
                  <a:srgbClr val="000000"/>
                </a:outerShdw>
              </a:effectLst>
              <a:latin typeface="Arial" charset="0"/>
              <a:cs typeface="Arial" charset="0"/>
            </a:endParaRPr>
          </a:p>
        </p:txBody>
      </p:sp>
      <p:sp>
        <p:nvSpPr>
          <p:cNvPr id="7" name="矩形 6"/>
          <p:cNvSpPr/>
          <p:nvPr/>
        </p:nvSpPr>
        <p:spPr>
          <a:xfrm>
            <a:off x="2124075" y="1052513"/>
            <a:ext cx="4032250"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dirty="0">
                <a:solidFill>
                  <a:srgbClr val="000000"/>
                </a:solidFill>
                <a:latin typeface="SimSun" charset="0"/>
                <a:ea typeface="ＭＳ Ｐゴシック" charset="0"/>
                <a:cs typeface="SimSun" charset="0"/>
              </a:rPr>
              <a:t>但以理书</a:t>
            </a:r>
            <a:r>
              <a:rPr lang="en-US" altLang="zh-CN" dirty="0">
                <a:solidFill>
                  <a:srgbClr val="000000"/>
                </a:solidFill>
                <a:ea typeface="ＭＳ Ｐゴシック" charset="0"/>
                <a:cs typeface="ＭＳ Ｐゴシック" charset="0"/>
              </a:rPr>
              <a:t>9:24-27</a:t>
            </a:r>
            <a:r>
              <a:rPr lang="zh-CN" altLang="en-US" dirty="0">
                <a:solidFill>
                  <a:srgbClr val="000000"/>
                </a:solidFill>
                <a:latin typeface="SimSun" charset="0"/>
                <a:ea typeface="ＭＳ Ｐゴシック" charset="0"/>
                <a:cs typeface="SimSun" charset="0"/>
              </a:rPr>
              <a:t>中的</a:t>
            </a:r>
            <a:endParaRPr lang="en-US" altLang="zh-CN" dirty="0">
              <a:solidFill>
                <a:srgbClr val="000000"/>
              </a:solidFill>
              <a:latin typeface="SimSun" charset="0"/>
              <a:ea typeface="ＭＳ Ｐゴシック" charset="0"/>
              <a:cs typeface="SimSun" charset="0"/>
            </a:endParaRPr>
          </a:p>
          <a:p>
            <a:pPr algn="ctr"/>
            <a:r>
              <a:rPr lang="zh-CN" altLang="en-US" dirty="0">
                <a:solidFill>
                  <a:srgbClr val="000000"/>
                </a:solidFill>
                <a:latin typeface="SimSun" charset="0"/>
                <a:ea typeface="ＭＳ Ｐゴシック" charset="0"/>
                <a:cs typeface="SimSun" charset="0"/>
              </a:rPr>
              <a:t>七十个七</a:t>
            </a:r>
          </a:p>
        </p:txBody>
      </p:sp>
      <p:sp>
        <p:nvSpPr>
          <p:cNvPr id="8" name="矩形 7"/>
          <p:cNvSpPr/>
          <p:nvPr/>
        </p:nvSpPr>
        <p:spPr>
          <a:xfrm>
            <a:off x="900113" y="2852738"/>
            <a:ext cx="863600" cy="720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200" dirty="0">
                <a:solidFill>
                  <a:srgbClr val="000000"/>
                </a:solidFill>
                <a:ea typeface="ＭＳ Ｐゴシック" charset="0"/>
                <a:cs typeface="ＭＳ Ｐゴシック" charset="0"/>
              </a:rPr>
              <a:t>7</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a:r>
              <a:rPr lang="zh-CN" altLang="en-US" sz="1200" dirty="0">
                <a:solidFill>
                  <a:srgbClr val="000000"/>
                </a:solidFill>
                <a:latin typeface="SimSun" charset="0"/>
                <a:ea typeface="ＭＳ Ｐゴシック" charset="0"/>
                <a:cs typeface="SimSun" charset="0"/>
              </a:rPr>
              <a:t>耶路撒冷的恢复</a:t>
            </a:r>
          </a:p>
        </p:txBody>
      </p:sp>
      <p:sp>
        <p:nvSpPr>
          <p:cNvPr id="9" name="矩形 8"/>
          <p:cNvSpPr/>
          <p:nvPr/>
        </p:nvSpPr>
        <p:spPr>
          <a:xfrm>
            <a:off x="2843213" y="2852738"/>
            <a:ext cx="1296987" cy="5762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200" dirty="0">
                <a:solidFill>
                  <a:srgbClr val="000000"/>
                </a:solidFill>
                <a:ea typeface="ＭＳ Ｐゴシック" charset="0"/>
                <a:cs typeface="ＭＳ Ｐゴシック" charset="0"/>
              </a:rPr>
              <a:t>62</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a:r>
              <a:rPr lang="zh-CN" altLang="en-US" sz="1200" dirty="0">
                <a:solidFill>
                  <a:srgbClr val="000000"/>
                </a:solidFill>
                <a:latin typeface="SimSun" charset="0"/>
                <a:ea typeface="ＭＳ Ｐゴシック" charset="0"/>
                <a:cs typeface="SimSun" charset="0"/>
              </a:rPr>
              <a:t>等待弥赛亚</a:t>
            </a:r>
          </a:p>
        </p:txBody>
      </p:sp>
      <p:sp>
        <p:nvSpPr>
          <p:cNvPr id="10" name="矩形 9"/>
          <p:cNvSpPr/>
          <p:nvPr/>
        </p:nvSpPr>
        <p:spPr>
          <a:xfrm>
            <a:off x="3851275" y="3429000"/>
            <a:ext cx="936625"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耶稣受洗</a:t>
            </a:r>
            <a:r>
              <a:rPr lang="zh-CN" altLang="en-US" sz="1200">
                <a:solidFill>
                  <a:srgbClr val="000000"/>
                </a:solidFill>
                <a:ea typeface="ＭＳ Ｐゴシック" charset="0"/>
                <a:cs typeface="ＭＳ Ｐゴシック" charset="0"/>
              </a:rPr>
              <a:t> </a:t>
            </a:r>
            <a:r>
              <a:rPr lang="zh-CN" altLang="en-US" sz="1200">
                <a:solidFill>
                  <a:srgbClr val="000000"/>
                </a:solidFill>
                <a:latin typeface="SimSun" charset="0"/>
                <a:ea typeface="ＭＳ Ｐゴシック" charset="0"/>
                <a:cs typeface="SimSun" charset="0"/>
              </a:rPr>
              <a:t>公元前</a:t>
            </a:r>
            <a:r>
              <a:rPr lang="en-US" altLang="zh-CN" sz="1200">
                <a:solidFill>
                  <a:srgbClr val="000000"/>
                </a:solidFill>
                <a:ea typeface="ＭＳ Ｐゴシック" charset="0"/>
                <a:cs typeface="ＭＳ Ｐゴシック" charset="0"/>
              </a:rPr>
              <a:t>62</a:t>
            </a:r>
            <a:r>
              <a:rPr lang="zh-CN" altLang="en-US" sz="1200">
                <a:solidFill>
                  <a:srgbClr val="000000"/>
                </a:solidFill>
                <a:latin typeface="SimSun" charset="0"/>
                <a:ea typeface="ＭＳ Ｐゴシック" charset="0"/>
                <a:cs typeface="SimSun" charset="0"/>
              </a:rPr>
              <a:t>年</a:t>
            </a:r>
          </a:p>
        </p:txBody>
      </p:sp>
      <p:sp>
        <p:nvSpPr>
          <p:cNvPr id="11" name="矩形 10"/>
          <p:cNvSpPr/>
          <p:nvPr/>
        </p:nvSpPr>
        <p:spPr>
          <a:xfrm>
            <a:off x="1476375" y="3860800"/>
            <a:ext cx="935038" cy="8636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耶路撒冷颁布修复令公元前</a:t>
            </a:r>
            <a:r>
              <a:rPr lang="en-US" altLang="zh-CN" sz="1200">
                <a:solidFill>
                  <a:srgbClr val="000000"/>
                </a:solidFill>
                <a:ea typeface="ＭＳ Ｐゴシック" charset="0"/>
                <a:cs typeface="ＭＳ Ｐゴシック" charset="0"/>
              </a:rPr>
              <a:t>457</a:t>
            </a:r>
            <a:endParaRPr lang="zh-CN" altLang="en-US" sz="1200">
              <a:solidFill>
                <a:srgbClr val="000000"/>
              </a:solidFill>
              <a:ea typeface="ＭＳ Ｐゴシック" charset="0"/>
              <a:cs typeface="ＭＳ Ｐゴシック" charset="0"/>
            </a:endParaRPr>
          </a:p>
        </p:txBody>
      </p:sp>
      <p:sp>
        <p:nvSpPr>
          <p:cNvPr id="12" name="矩形 11"/>
          <p:cNvSpPr/>
          <p:nvPr/>
        </p:nvSpPr>
        <p:spPr>
          <a:xfrm>
            <a:off x="5003800" y="4005263"/>
            <a:ext cx="1008063"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扫罗的对话</a:t>
            </a:r>
          </a:p>
        </p:txBody>
      </p:sp>
      <p:sp>
        <p:nvSpPr>
          <p:cNvPr id="13" name="圆角矩形 12"/>
          <p:cNvSpPr/>
          <p:nvPr/>
        </p:nvSpPr>
        <p:spPr>
          <a:xfrm>
            <a:off x="6588125" y="2276475"/>
            <a:ext cx="1223963" cy="10080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800">
                <a:solidFill>
                  <a:srgbClr val="000000"/>
                </a:solidFill>
                <a:latin typeface="SimSun" charset="0"/>
                <a:ea typeface="ＭＳ Ｐゴシック" charset="0"/>
                <a:cs typeface="SimSun" charset="0"/>
              </a:rPr>
              <a:t>耶路撒冷的摧毁</a:t>
            </a:r>
          </a:p>
        </p:txBody>
      </p:sp>
      <p:sp>
        <p:nvSpPr>
          <p:cNvPr id="14" name="矩形 13"/>
          <p:cNvSpPr/>
          <p:nvPr/>
        </p:nvSpPr>
        <p:spPr>
          <a:xfrm>
            <a:off x="1476375" y="5300663"/>
            <a:ext cx="3095625"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800" dirty="0">
                <a:solidFill>
                  <a:srgbClr val="000000"/>
                </a:solidFill>
                <a:ea typeface="ＭＳ Ｐゴシック" charset="0"/>
                <a:cs typeface="ＭＳ Ｐゴシック" charset="0"/>
              </a:rPr>
              <a:t>483</a:t>
            </a:r>
            <a:r>
              <a:rPr lang="zh-CN" altLang="en-US" sz="1800" dirty="0">
                <a:solidFill>
                  <a:srgbClr val="000000"/>
                </a:solidFill>
                <a:latin typeface="SimSun" charset="0"/>
                <a:ea typeface="ＭＳ Ｐゴシック" charset="0"/>
                <a:cs typeface="SimSun" charset="0"/>
              </a:rPr>
              <a:t>年 直到弥赛亚再现</a:t>
            </a:r>
          </a:p>
        </p:txBody>
      </p:sp>
    </p:spTree>
    <p:extLst>
      <p:ext uri="{BB962C8B-B14F-4D97-AF65-F5344CB8AC3E}">
        <p14:creationId xmlns:p14="http://schemas.microsoft.com/office/powerpoint/2010/main" val="36479307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4. </a:t>
            </a:r>
            <a:r>
              <a:rPr lang="zh-CN" altLang="en-US" b="1">
                <a:latin typeface="SimSun" charset="0"/>
                <a:ea typeface="SimSun" charset="0"/>
                <a:cs typeface="Arial" charset="0"/>
              </a:rPr>
              <a:t>前千禧年观点</a:t>
            </a:r>
          </a:p>
        </p:txBody>
      </p:sp>
      <p:sp>
        <p:nvSpPr>
          <p:cNvPr id="339970"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81000" y="1676400"/>
            <a:ext cx="8686800" cy="3505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7</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从公元前</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444</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年</a:t>
            </a:r>
            <a:r>
              <a:rPr lang="zh-CN" altLang="en-US" sz="3200">
                <a:solidFill>
                  <a:srgbClr val="FFFFFF"/>
                </a:solidFill>
                <a:latin typeface="SimSun" charset="0"/>
                <a:cs typeface="SimSun" charset="0"/>
              </a:rPr>
              <a:t>亚达薛西王向尼西米颁令</a:t>
            </a:r>
            <a:r>
              <a:rPr lang="zh-CN" altLang="en-US" sz="3200">
                <a:solidFill>
                  <a:srgbClr val="FFFFFF"/>
                </a:solidFill>
                <a:effectLst>
                  <a:outerShdw blurRad="38100" dist="38100" dir="2700000" algn="tl">
                    <a:srgbClr val="000000"/>
                  </a:outerShdw>
                </a:effectLst>
                <a:latin typeface="SimSun" charset="0"/>
                <a:cs typeface="SimSun" charset="0"/>
              </a:rPr>
              <a:t>开始</a:t>
            </a:r>
            <a:r>
              <a:rPr lang="zh-CN" altLang="en-US" sz="3200">
                <a:solidFill>
                  <a:srgbClr val="FFFFFF"/>
                </a:solidFill>
                <a:latin typeface="SimSun" charset="0"/>
                <a:cs typeface="SimSun" charset="0"/>
              </a:rPr>
              <a:t>。</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62</a:t>
            </a:r>
            <a:r>
              <a:rPr lang="zh-CN" altLang="en-US" sz="3200">
                <a:solidFill>
                  <a:srgbClr val="FFFFFF"/>
                </a:solidFill>
                <a:effectLst>
                  <a:outerShdw blurRad="38100" dist="38100" dir="2700000" algn="tl">
                    <a:srgbClr val="000000"/>
                  </a:outerShdw>
                </a:effectLst>
                <a:latin typeface="SimSun" charset="0"/>
                <a:cs typeface="SimSun" charset="0"/>
              </a:rPr>
              <a:t>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结束于基督得胜的进入</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缺口</a:t>
            </a:r>
            <a:r>
              <a:rPr lang="en-US" altLang="zh-CN" sz="3200">
                <a:solidFill>
                  <a:srgbClr val="FFFFFF"/>
                </a:solidFill>
                <a:effectLst>
                  <a:outerShdw blurRad="38100" dist="38100" dir="2700000" algn="tl">
                    <a:srgbClr val="000000"/>
                  </a:outerShdw>
                </a:effectLst>
                <a:latin typeface="SimSun" charset="0"/>
                <a:cs typeface="SimSun" charset="0"/>
              </a:rPr>
              <a:t> = </a:t>
            </a:r>
            <a:r>
              <a:rPr lang="zh-CN" altLang="en-US" sz="3200">
                <a:solidFill>
                  <a:srgbClr val="FFFFFF"/>
                </a:solidFill>
                <a:effectLst>
                  <a:outerShdw blurRad="38100" dist="38100" dir="2700000" algn="tl">
                    <a:srgbClr val="000000"/>
                  </a:outerShdw>
                </a:effectLst>
                <a:latin typeface="SimSun" charset="0"/>
                <a:cs typeface="SimSun" charset="0"/>
              </a:rPr>
              <a:t>教会时代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外邦人时代</a:t>
            </a:r>
            <a:endParaRPr lang="en-US" altLang="zh-CN" sz="32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86D1EC"/>
              </a:buClr>
              <a:buSzPct val="90000"/>
            </a:pPr>
            <a:r>
              <a:rPr lang="en-US" altLang="zh-CN" sz="3200">
                <a:solidFill>
                  <a:srgbClr val="FFFFFF"/>
                </a:solidFill>
                <a:effectLst>
                  <a:outerShdw blurRad="38100" dist="38100" dir="2700000" algn="tl">
                    <a:srgbClr val="000000"/>
                  </a:outerShdw>
                </a:effectLst>
                <a:latin typeface="Arial" charset="0"/>
                <a:cs typeface="Arial" charset="0"/>
              </a:rPr>
              <a:t>   (</a:t>
            </a:r>
            <a:r>
              <a:rPr lang="zh-CN" altLang="en-US" sz="3200">
                <a:solidFill>
                  <a:srgbClr val="FFFFFF"/>
                </a:solidFill>
                <a:effectLst>
                  <a:outerShdw blurRad="38100" dist="38100" dir="2700000" algn="tl">
                    <a:srgbClr val="000000"/>
                  </a:outerShdw>
                </a:effectLst>
                <a:latin typeface="SimSun" charset="0"/>
                <a:cs typeface="SimSun" charset="0"/>
              </a:rPr>
              <a:t>注意路加福音中</a:t>
            </a:r>
            <a:r>
              <a:rPr lang="en-US" altLang="zh-CN" sz="3200">
                <a:solidFill>
                  <a:srgbClr val="FFFFFF"/>
                </a:solidFill>
                <a:effectLst>
                  <a:outerShdw blurRad="38100" dist="38100" dir="2700000" algn="tl">
                    <a:srgbClr val="000000"/>
                  </a:outerShdw>
                </a:effectLst>
                <a:latin typeface="Arial" charset="0"/>
                <a:cs typeface="Arial" charset="0"/>
              </a:rPr>
              <a:t>21:24</a:t>
            </a:r>
            <a:r>
              <a:rPr lang="zh-CN" altLang="en-US" sz="3200">
                <a:solidFill>
                  <a:srgbClr val="FFFFFF"/>
                </a:solidFill>
                <a:effectLst>
                  <a:outerShdw blurRad="38100" dist="38100" dir="2700000" algn="tl">
                    <a:srgbClr val="000000"/>
                  </a:outerShdw>
                </a:effectLst>
                <a:latin typeface="SimSun" charset="0"/>
                <a:cs typeface="SimSun" charset="0"/>
              </a:rPr>
              <a:t>耶稣的预言</a:t>
            </a:r>
            <a:r>
              <a:rPr lang="en-US" altLang="zh-CN" sz="3200">
                <a:solidFill>
                  <a:srgbClr val="FFFFFF"/>
                </a:solidFill>
                <a:effectLst>
                  <a:outerShdw blurRad="38100" dist="38100" dir="2700000" algn="tl">
                    <a:srgbClr val="000000"/>
                  </a:outerShdw>
                </a:effectLst>
                <a:latin typeface="Arial" charset="0"/>
                <a:cs typeface="Arial" charset="0"/>
              </a:rPr>
              <a:t>)</a:t>
            </a: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最后一周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七年大灾难</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339007405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altLang="en-US" b="1">
              <a:solidFill>
                <a:srgbClr val="000000"/>
              </a:solidFill>
              <a:effectLst>
                <a:outerShdw blurRad="38100" dist="38100" dir="2700000" algn="tl">
                  <a:srgbClr val="FFFFFF"/>
                </a:outerShdw>
              </a:effectLst>
              <a:latin typeface="Arial" charset="0"/>
              <a:ea typeface="Arial" charset="0"/>
              <a:cs typeface="Arial"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r>
              <a:rPr lang="zh-CN" altLang="en-US" sz="4000" dirty="0">
                <a:effectLst>
                  <a:outerShdw blurRad="38100" dist="38100" dir="2700000" algn="tl">
                    <a:srgbClr val="808080"/>
                  </a:outerShdw>
                </a:effectLst>
                <a:latin typeface="SimSun" charset="0"/>
                <a:ea typeface="ＭＳ Ｐゴシック" charset="0"/>
                <a:cs typeface="SimSun" charset="0"/>
              </a:rPr>
              <a:t>但以理书中七十周</a:t>
            </a:r>
            <a:endParaRPr lang="en-US" altLang="zh-CN" sz="4000" dirty="0">
              <a:effectLst>
                <a:outerShdw blurRad="38100" dist="38100" dir="2700000" algn="tl">
                  <a:srgbClr val="808080"/>
                </a:outerShdw>
              </a:effectLst>
              <a:latin typeface="SimSun" charset="0"/>
              <a:ea typeface="ＭＳ Ｐゴシック" charset="0"/>
              <a:cs typeface="SimSun"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zh-CN" altLang="en-US">
              <a:solidFill>
                <a:srgbClr val="000000"/>
              </a:solidFill>
              <a:latin typeface="Arial" charset="0"/>
              <a:ea typeface="Arial" charset="0"/>
              <a:cs typeface="Arial" charset="0"/>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六十九个七</a:t>
            </a:r>
            <a:r>
              <a:rPr lang="zh-CN" altLang="en-US" sz="3600" b="1">
                <a:solidFill>
                  <a:srgbClr val="FFFFFF"/>
                </a:solidFill>
                <a:latin typeface="Arial" charset="0"/>
                <a:ea typeface="SimSun" charset="0"/>
                <a:cs typeface="Arial" charset="0"/>
              </a:rPr>
              <a:t> </a:t>
            </a:r>
            <a:r>
              <a:rPr lang="en-US" altLang="zh-CN" sz="3600" b="1">
                <a:solidFill>
                  <a:srgbClr val="FFFFFF"/>
                </a:solidFill>
                <a:latin typeface="Arial" charset="0"/>
                <a:ea typeface="SimSun" charset="0"/>
                <a:cs typeface="Arial" charset="0"/>
              </a:rPr>
              <a:t>= 483</a:t>
            </a:r>
            <a:r>
              <a:rPr lang="zh-CN" altLang="en-US" sz="3600" b="1">
                <a:solidFill>
                  <a:srgbClr val="FFFFFF"/>
                </a:solidFill>
                <a:latin typeface="SimSun" charset="0"/>
                <a:ea typeface="SimSun" charset="0"/>
                <a:cs typeface="Arial" charset="0"/>
              </a:rPr>
              <a:t>年</a:t>
            </a:r>
            <a:endParaRPr lang="en-US" sz="3600" b="1">
              <a:solidFill>
                <a:srgbClr val="FFFFFF"/>
              </a:solidFill>
              <a:latin typeface="SimSun" charset="0"/>
              <a:ea typeface="SimSun" charset="0"/>
              <a:cs typeface="Arial"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zh-CN" altLang="en-US">
              <a:solidFill>
                <a:srgbClr val="000000"/>
              </a:solidFill>
              <a:latin typeface="Arial" charset="0"/>
              <a:ea typeface="Arial" charset="0"/>
              <a:cs typeface="Arial" charset="0"/>
            </a:endParaRPr>
          </a:p>
        </p:txBody>
      </p:sp>
      <p:sp>
        <p:nvSpPr>
          <p:cNvPr id="410630" name="Text Box 6"/>
          <p:cNvSpPr txBox="1">
            <a:spLocks noChangeArrowheads="1"/>
          </p:cNvSpPr>
          <p:nvPr/>
        </p:nvSpPr>
        <p:spPr bwMode="auto">
          <a:xfrm>
            <a:off x="228600" y="5346700"/>
            <a:ext cx="2903538"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444  </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cs typeface="Arial" charset="0"/>
              </a:rPr>
              <a:t>395</a:t>
            </a:r>
          </a:p>
        </p:txBody>
      </p:sp>
      <p:sp>
        <p:nvSpPr>
          <p:cNvPr id="410631" name="Text Box 7"/>
          <p:cNvSpPr txBox="1">
            <a:spLocks noChangeArrowheads="1"/>
          </p:cNvSpPr>
          <p:nvPr/>
        </p:nvSpPr>
        <p:spPr bwMode="auto">
          <a:xfrm>
            <a:off x="6804025" y="4340225"/>
            <a:ext cx="16557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Sun" charset="0"/>
                <a:ea typeface="SimSun" charset="0"/>
                <a:cs typeface="Arial" charset="0"/>
              </a:rPr>
              <a:t>一个七</a:t>
            </a:r>
            <a:r>
              <a:rPr lang="en-US" altLang="zh-CN"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七年</a:t>
            </a:r>
            <a:endParaRPr lang="en-US" sz="3600" b="1">
              <a:solidFill>
                <a:srgbClr val="FFFFFF"/>
              </a:solidFill>
              <a:latin typeface="SimSun" charset="0"/>
              <a:ea typeface="SimSun" charset="0"/>
              <a:cs typeface="Arial"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七个七</a:t>
            </a:r>
            <a:r>
              <a:rPr lang="zh-CN" altLang="en-US"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六十二个七</a:t>
            </a:r>
            <a:endParaRPr lang="en-US" sz="3600" b="1">
              <a:solidFill>
                <a:srgbClr val="FFFFFF"/>
              </a:solidFill>
              <a:latin typeface="SimSun" charset="0"/>
              <a:ea typeface="SimSun" charset="0"/>
              <a:cs typeface="Arial" charset="0"/>
            </a:endParaRPr>
          </a:p>
        </p:txBody>
      </p:sp>
      <p:sp>
        <p:nvSpPr>
          <p:cNvPr id="410633" name="Text Box 9"/>
          <p:cNvSpPr txBox="1">
            <a:spLocks noChangeArrowheads="1"/>
          </p:cNvSpPr>
          <p:nvPr/>
        </p:nvSpPr>
        <p:spPr bwMode="auto">
          <a:xfrm>
            <a:off x="3492500" y="5373688"/>
            <a:ext cx="25574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395</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公元后</a:t>
            </a:r>
            <a:r>
              <a:rPr lang="en-US" altLang="zh-CN" sz="3600" b="1">
                <a:solidFill>
                  <a:srgbClr val="FFFFFF"/>
                </a:solidFill>
                <a:latin typeface="Arial" charset="0"/>
                <a:cs typeface="Arial" charset="0"/>
              </a:rPr>
              <a:t>33</a:t>
            </a:r>
          </a:p>
        </p:txBody>
      </p:sp>
      <p:sp>
        <p:nvSpPr>
          <p:cNvPr id="410634" name="Text Box 10"/>
          <p:cNvSpPr txBox="1">
            <a:spLocks noChangeArrowheads="1"/>
          </p:cNvSpPr>
          <p:nvPr/>
        </p:nvSpPr>
        <p:spPr bwMode="auto">
          <a:xfrm>
            <a:off x="5076825" y="1308100"/>
            <a:ext cx="18716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被膏的那一位</a:t>
            </a:r>
            <a:endParaRPr lang="en-US" sz="3600" b="1">
              <a:solidFill>
                <a:srgbClr val="FFFFFF"/>
              </a:solidFill>
              <a:latin typeface="SimSun" charset="0"/>
              <a:ea typeface="SimSun" charset="0"/>
              <a:cs typeface="Arial" charset="0"/>
            </a:endParaRPr>
          </a:p>
        </p:txBody>
      </p:sp>
      <p:sp>
        <p:nvSpPr>
          <p:cNvPr id="410635" name="Text Box 11"/>
          <p:cNvSpPr txBox="1">
            <a:spLocks noChangeArrowheads="1"/>
          </p:cNvSpPr>
          <p:nvPr/>
        </p:nvSpPr>
        <p:spPr bwMode="auto">
          <a:xfrm>
            <a:off x="250825" y="1773238"/>
            <a:ext cx="1306513"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rgbClr val="FFFFFF"/>
                </a:solidFill>
                <a:latin typeface="SimSun" charset="0"/>
                <a:ea typeface="SimSun" charset="0"/>
                <a:cs typeface="Arial" charset="0"/>
              </a:rPr>
              <a:t>颁令</a:t>
            </a:r>
            <a:endParaRPr lang="zh-CN" altLang="en-US" sz="4000" b="1">
              <a:solidFill>
                <a:srgbClr val="FF0000"/>
              </a:solidFill>
              <a:latin typeface="SimSun" charset="0"/>
              <a:ea typeface="SimSun" charset="0"/>
              <a:cs typeface="Arial"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a:defRPr/>
            </a:pPr>
            <a:endParaRPr lang="en-US">
              <a:solidFill>
                <a:srgbClr val="000000"/>
              </a:solidFill>
              <a:latin typeface="Times New Roman" charset="0"/>
              <a:ea typeface="ＭＳ Ｐゴシック" charset="-128"/>
              <a:cs typeface="ＭＳ Ｐゴシック" charset="-128"/>
            </a:endParaRPr>
          </a:p>
        </p:txBody>
      </p:sp>
      <p:sp>
        <p:nvSpPr>
          <p:cNvPr id="410637"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a:defRPr/>
            </a:pPr>
            <a:endParaRPr lang="en-US">
              <a:solidFill>
                <a:srgbClr val="000000"/>
              </a:solidFill>
              <a:latin typeface="Times New Roman" charset="0"/>
              <a:ea typeface="ＭＳ Ｐゴシック" charset="-128"/>
              <a:cs typeface="ＭＳ Ｐゴシック" charset="-128"/>
            </a:endParaRPr>
          </a:p>
        </p:txBody>
      </p:sp>
      <p:sp>
        <p:nvSpPr>
          <p:cNvPr id="342030"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551</a:t>
            </a:r>
          </a:p>
        </p:txBody>
      </p:sp>
    </p:spTree>
    <p:extLst>
      <p:ext uri="{BB962C8B-B14F-4D97-AF65-F5344CB8AC3E}">
        <p14:creationId xmlns:p14="http://schemas.microsoft.com/office/powerpoint/2010/main" val="350426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344066"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6038" y="1371600"/>
            <a:ext cx="9226551" cy="5486400"/>
          </a:xfrm>
          <a:solidFill>
            <a:srgbClr val="800000"/>
          </a:solidFill>
        </p:spPr>
      </p:pic>
      <p:sp>
        <p:nvSpPr>
          <p:cNvPr id="344067" name="Rectangle 3"/>
          <p:cNvSpPr>
            <a:spLocks noGrp="1" noChangeArrowheads="1"/>
          </p:cNvSpPr>
          <p:nvPr>
            <p:ph type="title"/>
          </p:nvPr>
        </p:nvSpPr>
        <p:spPr>
          <a:xfrm>
            <a:off x="1060450" y="192088"/>
            <a:ext cx="6711950" cy="1484312"/>
          </a:xfrm>
          <a:solidFill>
            <a:schemeClr val="hlink"/>
          </a:solidFill>
          <a:ln w="57150">
            <a:solidFill>
              <a:schemeClr val="tx1"/>
            </a:solidFill>
            <a:miter lim="800000"/>
            <a:headEnd/>
            <a:tailEnd/>
          </a:ln>
        </p:spPr>
        <p:txBody>
          <a:bodyPr/>
          <a:lstStyle/>
          <a:p>
            <a:pPr eaLnBrk="1" hangingPunct="1"/>
            <a:r>
              <a:rPr lang="zh-CN" altLang="en-US" b="1">
                <a:solidFill>
                  <a:srgbClr val="800000"/>
                </a:solidFill>
                <a:latin typeface="SimSun" charset="0"/>
                <a:ea typeface="ＭＳ Ｐゴシック" charset="0"/>
                <a:cs typeface="SimSun" charset="0"/>
              </a:rPr>
              <a:t>但以理的七十周</a:t>
            </a:r>
            <a:br>
              <a:rPr lang="en-US" altLang="zh-CN" sz="5400" b="1">
                <a:solidFill>
                  <a:srgbClr val="800000"/>
                </a:solidFill>
                <a:latin typeface="Times New Roman" charset="0"/>
                <a:ea typeface="ＭＳ Ｐゴシック" charset="0"/>
                <a:cs typeface="ＭＳ Ｐゴシック" charset="0"/>
              </a:rPr>
            </a:br>
            <a:r>
              <a:rPr lang="en-US" altLang="zh-CN" sz="4800" b="1">
                <a:solidFill>
                  <a:srgbClr val="800000"/>
                </a:solidFill>
                <a:latin typeface="Times New Roman" charset="0"/>
                <a:ea typeface="ＭＳ Ｐゴシック" charset="0"/>
                <a:cs typeface="ＭＳ Ｐゴシック" charset="0"/>
              </a:rPr>
              <a:t> </a:t>
            </a:r>
            <a:r>
              <a:rPr lang="en-US" altLang="zh-CN" sz="3200" b="1">
                <a:solidFill>
                  <a:srgbClr val="800000"/>
                </a:solidFill>
                <a:latin typeface="Times New Roman" charset="0"/>
                <a:ea typeface="ＭＳ Ｐゴシック" charset="0"/>
                <a:cs typeface="ＭＳ Ｐゴシック" charset="0"/>
              </a:rPr>
              <a:t>(</a:t>
            </a:r>
            <a:r>
              <a:rPr lang="zh-CN" altLang="en-US" sz="3200" b="1">
                <a:solidFill>
                  <a:srgbClr val="800000"/>
                </a:solidFill>
                <a:latin typeface="SimSun" charset="0"/>
                <a:ea typeface="ＭＳ Ｐゴシック" charset="0"/>
                <a:cs typeface="SimSun" charset="0"/>
              </a:rPr>
              <a:t>但</a:t>
            </a:r>
            <a:r>
              <a:rPr lang="en-US" altLang="zh-CN" sz="3200" b="1">
                <a:solidFill>
                  <a:srgbClr val="800000"/>
                </a:solidFill>
                <a:latin typeface="Times New Roman" charset="0"/>
                <a:ea typeface="ＭＳ Ｐゴシック" charset="0"/>
                <a:cs typeface="ＭＳ Ｐゴシック" charset="0"/>
              </a:rPr>
              <a:t> 9:24-27)</a:t>
            </a:r>
            <a:endParaRPr lang="en-US" altLang="zh-CN" sz="3600" b="1">
              <a:solidFill>
                <a:srgbClr val="800000"/>
              </a:solidFill>
              <a:latin typeface="Times New Roman" charset="0"/>
              <a:ea typeface="ＭＳ Ｐゴシック" charset="0"/>
              <a:cs typeface="ＭＳ Ｐゴシック" charset="0"/>
            </a:endParaRPr>
          </a:p>
        </p:txBody>
      </p:sp>
      <p:sp>
        <p:nvSpPr>
          <p:cNvPr id="412676"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77"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78" name="Text Box 6"/>
          <p:cNvSpPr txBox="1">
            <a:spLocks noChangeArrowheads="1"/>
          </p:cNvSpPr>
          <p:nvPr/>
        </p:nvSpPr>
        <p:spPr bwMode="auto">
          <a:xfrm>
            <a:off x="539750" y="6472238"/>
            <a:ext cx="1511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公元前</a:t>
            </a:r>
            <a:r>
              <a:rPr lang="zh-CN" altLang="en-US" sz="1800" b="1">
                <a:solidFill>
                  <a:srgbClr val="FF0000"/>
                </a:solidFill>
                <a:latin typeface="Comic Sans MS" charset="0"/>
              </a:rPr>
              <a:t> </a:t>
            </a:r>
            <a:r>
              <a:rPr lang="en-US" altLang="zh-CN" sz="1800" b="1">
                <a:solidFill>
                  <a:srgbClr val="FF0000"/>
                </a:solidFill>
                <a:latin typeface="Comic Sans MS" charset="0"/>
              </a:rPr>
              <a:t>444</a:t>
            </a:r>
          </a:p>
        </p:txBody>
      </p:sp>
      <p:sp>
        <p:nvSpPr>
          <p:cNvPr id="412679" name="Text Box 7"/>
          <p:cNvSpPr txBox="1">
            <a:spLocks noChangeArrowheads="1"/>
          </p:cNvSpPr>
          <p:nvPr/>
        </p:nvSpPr>
        <p:spPr bwMode="auto">
          <a:xfrm>
            <a:off x="2987675" y="6381750"/>
            <a:ext cx="1295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公元后</a:t>
            </a:r>
            <a:r>
              <a:rPr lang="zh-CN" altLang="en-US" sz="1800" b="1">
                <a:solidFill>
                  <a:srgbClr val="FF0000"/>
                </a:solidFill>
                <a:latin typeface="Comic Sans MS" charset="0"/>
              </a:rPr>
              <a:t> </a:t>
            </a:r>
            <a:r>
              <a:rPr lang="en-US" altLang="zh-CN" sz="1800" b="1">
                <a:solidFill>
                  <a:srgbClr val="FF0000"/>
                </a:solidFill>
                <a:latin typeface="Comic Sans MS" charset="0"/>
              </a:rPr>
              <a:t>33</a:t>
            </a:r>
            <a:r>
              <a:rPr lang="en-US" altLang="zh-CN">
                <a:solidFill>
                  <a:srgbClr val="000000"/>
                </a:solidFill>
                <a:latin typeface="Comic Sans MS" charset="0"/>
              </a:rPr>
              <a:t> </a:t>
            </a:r>
          </a:p>
        </p:txBody>
      </p:sp>
      <p:sp>
        <p:nvSpPr>
          <p:cNvPr id="412680"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zh-CN" altLang="en-US">
              <a:solidFill>
                <a:srgbClr val="000000"/>
              </a:solidFill>
              <a:latin typeface="Times New Roman" charset="0"/>
              <a:ea typeface="ＭＳ Ｐゴシック" charset="0"/>
            </a:endParaRPr>
          </a:p>
        </p:txBody>
      </p:sp>
      <p:sp>
        <p:nvSpPr>
          <p:cNvPr id="412681" name="Text Box 9"/>
          <p:cNvSpPr txBox="1">
            <a:spLocks noChangeArrowheads="1"/>
          </p:cNvSpPr>
          <p:nvPr/>
        </p:nvSpPr>
        <p:spPr bwMode="auto">
          <a:xfrm>
            <a:off x="1693863" y="6092825"/>
            <a:ext cx="1654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a:solidFill>
                  <a:srgbClr val="FF0000"/>
                </a:solidFill>
                <a:latin typeface="Comic Sans MS" charset="0"/>
              </a:rPr>
              <a:t>69</a:t>
            </a:r>
            <a:r>
              <a:rPr lang="zh-CN" altLang="en-US" b="1">
                <a:solidFill>
                  <a:srgbClr val="FF0000"/>
                </a:solidFill>
                <a:latin typeface="SimSun" charset="0"/>
                <a:cs typeface="SimSun" charset="0"/>
              </a:rPr>
              <a:t>周</a:t>
            </a:r>
            <a:endParaRPr lang="en-US" altLang="zh-CN" sz="1800" b="1">
              <a:solidFill>
                <a:srgbClr val="FF0000"/>
              </a:solidFill>
              <a:latin typeface="SimSun" charset="0"/>
              <a:cs typeface="SimSun" charset="0"/>
            </a:endParaRPr>
          </a:p>
        </p:txBody>
      </p:sp>
      <p:sp>
        <p:nvSpPr>
          <p:cNvPr id="344074"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552</a:t>
            </a:r>
          </a:p>
        </p:txBody>
      </p:sp>
      <p:sp>
        <p:nvSpPr>
          <p:cNvPr id="11" name="矩形 10"/>
          <p:cNvSpPr/>
          <p:nvPr/>
        </p:nvSpPr>
        <p:spPr>
          <a:xfrm>
            <a:off x="2771775" y="1916113"/>
            <a:ext cx="3671888" cy="6492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2000">
                <a:solidFill>
                  <a:srgbClr val="000000"/>
                </a:solidFill>
                <a:latin typeface="SimSun" charset="0"/>
                <a:ea typeface="ＭＳ Ｐゴシック" charset="0"/>
                <a:cs typeface="SimSun" charset="0"/>
              </a:rPr>
              <a:t>七十周是被决定于人和圣城</a:t>
            </a:r>
          </a:p>
        </p:txBody>
      </p:sp>
      <p:sp>
        <p:nvSpPr>
          <p:cNvPr id="12" name="矩形 11"/>
          <p:cNvSpPr/>
          <p:nvPr/>
        </p:nvSpPr>
        <p:spPr>
          <a:xfrm>
            <a:off x="755650" y="3573463"/>
            <a:ext cx="129540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恢复</a:t>
            </a:r>
          </a:p>
        </p:txBody>
      </p:sp>
      <p:sp>
        <p:nvSpPr>
          <p:cNvPr id="13" name="矩形 12"/>
          <p:cNvSpPr/>
          <p:nvPr/>
        </p:nvSpPr>
        <p:spPr>
          <a:xfrm>
            <a:off x="755650" y="4149724"/>
            <a:ext cx="503238" cy="4667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公元前 </a:t>
            </a:r>
            <a:r>
              <a:rPr lang="en-US" altLang="zh-CN" sz="1100" dirty="0">
                <a:solidFill>
                  <a:srgbClr val="000000"/>
                </a:solidFill>
                <a:ea typeface="ＭＳ Ｐゴシック" charset="0"/>
                <a:cs typeface="ＭＳ Ｐゴシック" charset="0"/>
              </a:rPr>
              <a:t>538</a:t>
            </a:r>
            <a:endParaRPr lang="zh-CN" altLang="en-US" sz="1100" dirty="0">
              <a:solidFill>
                <a:srgbClr val="000000"/>
              </a:solidFill>
              <a:ea typeface="ＭＳ Ｐゴシック" charset="0"/>
              <a:cs typeface="ＭＳ Ｐゴシック" charset="0"/>
            </a:endParaRPr>
          </a:p>
        </p:txBody>
      </p:sp>
      <p:sp>
        <p:nvSpPr>
          <p:cNvPr id="14" name="矩形 13"/>
          <p:cNvSpPr/>
          <p:nvPr/>
        </p:nvSpPr>
        <p:spPr>
          <a:xfrm>
            <a:off x="1619250" y="4149725"/>
            <a:ext cx="576263" cy="2873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dirty="0">
                <a:solidFill>
                  <a:srgbClr val="000000"/>
                </a:solidFill>
                <a:latin typeface="SimSun" charset="0"/>
                <a:ea typeface="ＭＳ Ｐゴシック" charset="0"/>
                <a:cs typeface="SimSun" charset="0"/>
              </a:rPr>
              <a:t>公元前 </a:t>
            </a:r>
            <a:r>
              <a:rPr lang="en-US" altLang="zh-CN" sz="1000" dirty="0">
                <a:solidFill>
                  <a:srgbClr val="000000"/>
                </a:solidFill>
                <a:ea typeface="ＭＳ Ｐゴシック" charset="0"/>
                <a:cs typeface="ＭＳ Ｐゴシック" charset="0"/>
              </a:rPr>
              <a:t>424</a:t>
            </a:r>
            <a:endParaRPr lang="zh-CN" altLang="en-US" sz="1000" dirty="0">
              <a:solidFill>
                <a:srgbClr val="000000"/>
              </a:solidFill>
              <a:ea typeface="ＭＳ Ｐゴシック" charset="0"/>
              <a:cs typeface="ＭＳ Ｐゴシック" charset="0"/>
            </a:endParaRPr>
          </a:p>
        </p:txBody>
      </p:sp>
      <p:sp>
        <p:nvSpPr>
          <p:cNvPr id="15" name="矩形 14"/>
          <p:cNvSpPr/>
          <p:nvPr/>
        </p:nvSpPr>
        <p:spPr>
          <a:xfrm>
            <a:off x="2339975" y="3841750"/>
            <a:ext cx="1223963" cy="5048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在圣约中的</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四个世纪</a:t>
            </a:r>
          </a:p>
        </p:txBody>
      </p:sp>
      <p:sp>
        <p:nvSpPr>
          <p:cNvPr id="16" name="矩形 15"/>
          <p:cNvSpPr/>
          <p:nvPr/>
        </p:nvSpPr>
        <p:spPr>
          <a:xfrm>
            <a:off x="3924300" y="3789363"/>
            <a:ext cx="64770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000">
                <a:solidFill>
                  <a:srgbClr val="000000"/>
                </a:solidFill>
                <a:latin typeface="SimSun" charset="0"/>
                <a:ea typeface="ＭＳ Ｐゴシック" charset="0"/>
                <a:cs typeface="SimSun" charset="0"/>
              </a:rPr>
              <a:t>公元前</a:t>
            </a:r>
            <a:r>
              <a:rPr lang="en-US" altLang="zh-CN" sz="1000">
                <a:solidFill>
                  <a:srgbClr val="000000"/>
                </a:solidFill>
                <a:ea typeface="ＭＳ Ｐゴシック" charset="0"/>
                <a:cs typeface="ＭＳ Ｐゴシック" charset="0"/>
              </a:rPr>
              <a:t>70 </a:t>
            </a:r>
            <a:r>
              <a:rPr lang="zh-CN" altLang="en-US" sz="1000">
                <a:solidFill>
                  <a:srgbClr val="000000"/>
                </a:solidFill>
                <a:latin typeface="SimSun" charset="0"/>
                <a:ea typeface="ＭＳ Ｐゴシック" charset="0"/>
                <a:cs typeface="SimSun" charset="0"/>
              </a:rPr>
              <a:t>城毁</a:t>
            </a:r>
          </a:p>
        </p:txBody>
      </p:sp>
      <p:sp>
        <p:nvSpPr>
          <p:cNvPr id="17" name="矩形 16"/>
          <p:cNvSpPr/>
          <p:nvPr/>
        </p:nvSpPr>
        <p:spPr>
          <a:xfrm>
            <a:off x="4643438" y="3500438"/>
            <a:ext cx="2520950" cy="3603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教会时期</a:t>
            </a:r>
          </a:p>
        </p:txBody>
      </p:sp>
      <p:sp>
        <p:nvSpPr>
          <p:cNvPr id="18" name="矩形 17"/>
          <p:cNvSpPr/>
          <p:nvPr/>
        </p:nvSpPr>
        <p:spPr>
          <a:xfrm>
            <a:off x="7667625" y="3284538"/>
            <a:ext cx="1296988" cy="10080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带来永远的</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公义</a:t>
            </a:r>
            <a:endParaRPr lang="en-US" altLang="zh-CN" sz="16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千禧年</a:t>
            </a:r>
          </a:p>
        </p:txBody>
      </p:sp>
      <p:sp>
        <p:nvSpPr>
          <p:cNvPr id="19" name="矩形 18"/>
          <p:cNvSpPr/>
          <p:nvPr/>
        </p:nvSpPr>
        <p:spPr>
          <a:xfrm>
            <a:off x="6443663" y="3914775"/>
            <a:ext cx="865187" cy="2873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大灾难</a:t>
            </a:r>
          </a:p>
        </p:txBody>
      </p:sp>
      <p:sp>
        <p:nvSpPr>
          <p:cNvPr id="20" name="矩形 19"/>
          <p:cNvSpPr/>
          <p:nvPr/>
        </p:nvSpPr>
        <p:spPr>
          <a:xfrm>
            <a:off x="827088" y="5229225"/>
            <a:ext cx="1512887" cy="93662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200" dirty="0">
                <a:solidFill>
                  <a:srgbClr val="000000"/>
                </a:solidFill>
                <a:latin typeface="Arial" charset="0"/>
                <a:ea typeface="ＭＳ Ｐゴシック" charset="0"/>
                <a:cs typeface="Arial" charset="0"/>
              </a:rPr>
              <a:t>自命令的发布到恢复到建造耶路撒冷（尼</a:t>
            </a:r>
            <a:r>
              <a:rPr lang="en-US" altLang="zh-CN" sz="1400" dirty="0">
                <a:solidFill>
                  <a:srgbClr val="000000"/>
                </a:solidFill>
                <a:ea typeface="ＭＳ Ｐゴシック" charset="0"/>
                <a:cs typeface="ＭＳ Ｐゴシック" charset="0"/>
              </a:rPr>
              <a:t>2:1-8</a:t>
            </a:r>
            <a:r>
              <a:rPr lang="zh-CN" altLang="en-US" sz="1400" dirty="0">
                <a:solidFill>
                  <a:srgbClr val="000000"/>
                </a:solidFill>
                <a:ea typeface="ＭＳ Ｐゴシック" charset="0"/>
                <a:cs typeface="ＭＳ Ｐゴシック" charset="0"/>
              </a:rPr>
              <a:t>）  </a:t>
            </a:r>
            <a:endParaRPr lang="en-US" altLang="zh-CN" sz="1400" dirty="0">
              <a:solidFill>
                <a:srgbClr val="000000"/>
              </a:solidFill>
              <a:ea typeface="ＭＳ Ｐゴシック" charset="0"/>
              <a:cs typeface="ＭＳ Ｐゴシック" charset="0"/>
            </a:endParaRPr>
          </a:p>
          <a:p>
            <a:pPr algn="ctr">
              <a:defRPr/>
            </a:pPr>
            <a:r>
              <a:rPr lang="zh-CN" altLang="en-US" sz="1400" dirty="0">
                <a:solidFill>
                  <a:srgbClr val="000000"/>
                </a:solidFill>
                <a:ea typeface="ＭＳ Ｐゴシック" charset="0"/>
                <a:cs typeface="ＭＳ Ｐゴシック" charset="0"/>
              </a:rPr>
              <a:t> </a:t>
            </a:r>
            <a:r>
              <a:rPr lang="zh-CN" altLang="en-US" sz="1200" dirty="0">
                <a:solidFill>
                  <a:srgbClr val="000000"/>
                </a:solidFill>
                <a:latin typeface="Arial" charset="0"/>
                <a:ea typeface="ＭＳ Ｐゴシック" charset="0"/>
                <a:cs typeface="Arial" charset="0"/>
              </a:rPr>
              <a:t>公元前</a:t>
            </a:r>
            <a:r>
              <a:rPr lang="en-US" altLang="zh-CN" sz="1200" dirty="0">
                <a:solidFill>
                  <a:srgbClr val="000000"/>
                </a:solidFill>
                <a:latin typeface="Arial" charset="0"/>
                <a:ea typeface="ＭＳ Ｐゴシック" charset="0"/>
                <a:cs typeface="Arial" charset="0"/>
              </a:rPr>
              <a:t>4</a:t>
            </a:r>
            <a:r>
              <a:rPr lang="en-US" altLang="zh-CN" sz="1400" dirty="0">
                <a:solidFill>
                  <a:srgbClr val="000000"/>
                </a:solidFill>
                <a:ea typeface="ＭＳ Ｐゴシック" charset="0"/>
                <a:cs typeface="ＭＳ Ｐゴシック" charset="0"/>
              </a:rPr>
              <a:t>44</a:t>
            </a:r>
            <a:endParaRPr lang="zh-CN" altLang="en-US" sz="1400" dirty="0">
              <a:solidFill>
                <a:srgbClr val="000000"/>
              </a:solidFill>
              <a:ea typeface="ＭＳ Ｐゴシック" charset="0"/>
              <a:cs typeface="ＭＳ Ｐゴシック" charset="0"/>
            </a:endParaRPr>
          </a:p>
        </p:txBody>
      </p:sp>
      <p:sp>
        <p:nvSpPr>
          <p:cNvPr id="21" name="矩形 20"/>
          <p:cNvSpPr/>
          <p:nvPr/>
        </p:nvSpPr>
        <p:spPr>
          <a:xfrm>
            <a:off x="3924300" y="4941888"/>
            <a:ext cx="3527425" cy="1428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直到最后将是战争</a:t>
            </a:r>
          </a:p>
        </p:txBody>
      </p:sp>
      <p:sp>
        <p:nvSpPr>
          <p:cNvPr id="22" name="矩形 21"/>
          <p:cNvSpPr/>
          <p:nvPr/>
        </p:nvSpPr>
        <p:spPr>
          <a:xfrm>
            <a:off x="3276600" y="5229225"/>
            <a:ext cx="1439863" cy="12239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直到弥赛亚王子</a:t>
            </a:r>
            <a:endParaRPr lang="en-US" altLang="zh-CN" sz="1100" dirty="0">
              <a:solidFill>
                <a:srgbClr val="000000"/>
              </a:solidFill>
              <a:latin typeface="Arial" charset="0"/>
              <a:ea typeface="ＭＳ Ｐゴシック" charset="0"/>
              <a:cs typeface="Arial" charset="0"/>
            </a:endParaRPr>
          </a:p>
          <a:p>
            <a:pPr algn="ctr">
              <a:defRPr/>
            </a:pPr>
            <a:r>
              <a:rPr lang="zh-CN" altLang="en-US" sz="1200" dirty="0">
                <a:solidFill>
                  <a:srgbClr val="000000"/>
                </a:solidFill>
                <a:ea typeface="ＭＳ Ｐゴシック" charset="0"/>
                <a:cs typeface="ＭＳ Ｐゴシック" charset="0"/>
              </a:rPr>
              <a:t>亚</a:t>
            </a:r>
            <a:r>
              <a:rPr lang="en-US" altLang="zh-CN" sz="1200" dirty="0">
                <a:solidFill>
                  <a:srgbClr val="000000"/>
                </a:solidFill>
                <a:ea typeface="ＭＳ Ｐゴシック" charset="0"/>
                <a:cs typeface="ＭＳ Ｐゴシック" charset="0"/>
              </a:rPr>
              <a:t>9:9</a:t>
            </a:r>
          </a:p>
          <a:p>
            <a:pPr algn="ctr">
              <a:defRPr/>
            </a:pPr>
            <a:r>
              <a:rPr lang="zh-CN" altLang="en-US" sz="1100" dirty="0">
                <a:solidFill>
                  <a:srgbClr val="000000"/>
                </a:solidFill>
                <a:latin typeface="Arial" charset="0"/>
                <a:ea typeface="ＭＳ Ｐゴシック" charset="0"/>
                <a:cs typeface="Arial" charset="0"/>
              </a:rPr>
              <a:t>路</a:t>
            </a:r>
            <a:r>
              <a:rPr lang="en-US" altLang="zh-CN" sz="1200" dirty="0">
                <a:solidFill>
                  <a:srgbClr val="000000"/>
                </a:solidFill>
                <a:ea typeface="ＭＳ Ｐゴシック" charset="0"/>
                <a:cs typeface="ＭＳ Ｐゴシック" charset="0"/>
              </a:rPr>
              <a:t>19:28-29</a:t>
            </a:r>
          </a:p>
          <a:p>
            <a:pPr algn="ctr">
              <a:defRPr/>
            </a:pPr>
            <a:r>
              <a:rPr lang="zh-CN" altLang="en-US" sz="1100" dirty="0">
                <a:solidFill>
                  <a:srgbClr val="000000"/>
                </a:solidFill>
                <a:latin typeface="Arial" charset="0"/>
                <a:ea typeface="ＭＳ Ｐゴシック" charset="0"/>
                <a:cs typeface="Arial" charset="0"/>
              </a:rPr>
              <a:t>公元后</a:t>
            </a:r>
            <a:r>
              <a:rPr lang="en-US" altLang="zh-CN" sz="1200" dirty="0">
                <a:solidFill>
                  <a:srgbClr val="000000"/>
                </a:solidFill>
                <a:ea typeface="ＭＳ Ｐゴシック" charset="0"/>
                <a:cs typeface="ＭＳ Ｐゴシック" charset="0"/>
              </a:rPr>
              <a:t>33</a:t>
            </a:r>
          </a:p>
          <a:p>
            <a:pPr algn="ctr">
              <a:defRPr/>
            </a:pPr>
            <a:r>
              <a:rPr lang="zh-CN" altLang="en-US" sz="1100" dirty="0">
                <a:solidFill>
                  <a:srgbClr val="000000"/>
                </a:solidFill>
                <a:latin typeface="Arial" charset="0"/>
                <a:ea typeface="ＭＳ Ｐゴシック" charset="0"/>
                <a:cs typeface="Arial" charset="0"/>
              </a:rPr>
              <a:t>弥赛亚被剪除在</a:t>
            </a:r>
            <a:endParaRPr lang="en-US" altLang="zh-CN" sz="1100" dirty="0">
              <a:solidFill>
                <a:srgbClr val="000000"/>
              </a:solidFill>
              <a:latin typeface="Arial" charset="0"/>
              <a:ea typeface="ＭＳ Ｐゴシック" charset="0"/>
              <a:cs typeface="Arial" charset="0"/>
            </a:endParaRPr>
          </a:p>
          <a:p>
            <a:pPr algn="ctr">
              <a:defRPr/>
            </a:pPr>
            <a:r>
              <a:rPr lang="zh-CN" altLang="en-US" sz="1100" dirty="0">
                <a:solidFill>
                  <a:srgbClr val="000000"/>
                </a:solidFill>
                <a:latin typeface="Arial" charset="0"/>
                <a:ea typeface="ＭＳ Ｐゴシック" charset="0"/>
                <a:cs typeface="Arial" charset="0"/>
              </a:rPr>
              <a:t>第</a:t>
            </a:r>
            <a:r>
              <a:rPr lang="en-US" altLang="zh-CN" sz="1200" dirty="0">
                <a:solidFill>
                  <a:srgbClr val="000000"/>
                </a:solidFill>
                <a:ea typeface="ＭＳ Ｐゴシック" charset="0"/>
                <a:cs typeface="ＭＳ Ｐゴシック" charset="0"/>
              </a:rPr>
              <a:t>69</a:t>
            </a:r>
            <a:r>
              <a:rPr lang="zh-CN" altLang="en-US" sz="1100" dirty="0">
                <a:solidFill>
                  <a:srgbClr val="000000"/>
                </a:solidFill>
                <a:latin typeface="Arial" charset="0"/>
                <a:ea typeface="ＭＳ Ｐゴシック" charset="0"/>
                <a:cs typeface="Arial" charset="0"/>
              </a:rPr>
              <a:t>周后</a:t>
            </a:r>
            <a:endParaRPr lang="en-US" altLang="zh-CN" sz="1100" dirty="0">
              <a:solidFill>
                <a:srgbClr val="000000"/>
              </a:solidFill>
              <a:latin typeface="Arial" charset="0"/>
              <a:ea typeface="ＭＳ Ｐゴシック" charset="0"/>
              <a:cs typeface="Arial" charset="0"/>
            </a:endParaRPr>
          </a:p>
          <a:p>
            <a:pPr algn="ctr">
              <a:defRPr/>
            </a:pPr>
            <a:endParaRPr lang="zh-CN" altLang="en-US" sz="1000" dirty="0">
              <a:solidFill>
                <a:srgbClr val="000000"/>
              </a:solidFill>
              <a:ea typeface="ＭＳ Ｐゴシック" charset="0"/>
              <a:cs typeface="ＭＳ Ｐゴシック" charset="0"/>
            </a:endParaRPr>
          </a:p>
        </p:txBody>
      </p:sp>
      <p:sp>
        <p:nvSpPr>
          <p:cNvPr id="23" name="矩形 22"/>
          <p:cNvSpPr/>
          <p:nvPr/>
        </p:nvSpPr>
        <p:spPr>
          <a:xfrm>
            <a:off x="7019925" y="5157788"/>
            <a:ext cx="1223963" cy="3587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100" dirty="0">
                <a:solidFill>
                  <a:srgbClr val="000000"/>
                </a:solidFill>
                <a:latin typeface="Arial" charset="0"/>
                <a:ea typeface="ＭＳ Ｐゴシック" charset="0"/>
                <a:cs typeface="Arial" charset="0"/>
              </a:rPr>
              <a:t>圆满成功</a:t>
            </a:r>
          </a:p>
        </p:txBody>
      </p:sp>
      <p:sp>
        <p:nvSpPr>
          <p:cNvPr id="24" name="矩形 23"/>
          <p:cNvSpPr/>
          <p:nvPr/>
        </p:nvSpPr>
        <p:spPr>
          <a:xfrm>
            <a:off x="4716463" y="5949950"/>
            <a:ext cx="4427537" cy="9080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800">
                <a:solidFill>
                  <a:srgbClr val="000000"/>
                </a:solidFill>
                <a:latin typeface="SimSun" charset="0"/>
                <a:ea typeface="ＭＳ Ｐゴシック" charset="0"/>
                <a:cs typeface="SimSun" charset="0"/>
              </a:rPr>
              <a:t>但以理书</a:t>
            </a:r>
            <a:r>
              <a:rPr lang="en-US" altLang="zh-CN" sz="1800">
                <a:solidFill>
                  <a:srgbClr val="000000"/>
                </a:solidFill>
                <a:ea typeface="ＭＳ Ｐゴシック" charset="0"/>
                <a:cs typeface="ＭＳ Ｐゴシック" charset="0"/>
              </a:rPr>
              <a:t>9:24-27 70</a:t>
            </a:r>
            <a:r>
              <a:rPr lang="zh-CN" altLang="en-US" sz="1800">
                <a:solidFill>
                  <a:srgbClr val="000000"/>
                </a:solidFill>
                <a:latin typeface="SimSun" charset="0"/>
                <a:ea typeface="ＭＳ Ｐゴシック" charset="0"/>
                <a:cs typeface="SimSun" charset="0"/>
              </a:rPr>
              <a:t>个</a:t>
            </a:r>
            <a:r>
              <a:rPr lang="en-US" altLang="zh-CN" sz="1800">
                <a:solidFill>
                  <a:srgbClr val="000000"/>
                </a:solidFill>
                <a:ea typeface="ＭＳ Ｐゴシック" charset="0"/>
                <a:cs typeface="ＭＳ Ｐゴシック" charset="0"/>
              </a:rPr>
              <a:t>7</a:t>
            </a:r>
            <a:r>
              <a:rPr lang="zh-CN" altLang="en-US" sz="1800">
                <a:solidFill>
                  <a:srgbClr val="000000"/>
                </a:solidFill>
                <a:latin typeface="SimSun" charset="0"/>
                <a:ea typeface="ＭＳ Ｐゴシック" charset="0"/>
                <a:cs typeface="SimSun" charset="0"/>
              </a:rPr>
              <a:t>周</a:t>
            </a:r>
          </a:p>
        </p:txBody>
      </p:sp>
      <p:sp>
        <p:nvSpPr>
          <p:cNvPr id="25" name="矩形 24"/>
          <p:cNvSpPr/>
          <p:nvPr/>
        </p:nvSpPr>
        <p:spPr>
          <a:xfrm>
            <a:off x="6300788" y="4292600"/>
            <a:ext cx="1008062" cy="5762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100" dirty="0">
                <a:solidFill>
                  <a:srgbClr val="000000"/>
                </a:solidFill>
                <a:latin typeface="SimSun" charset="0"/>
                <a:ea typeface="ＭＳ Ｐゴシック" charset="0"/>
                <a:cs typeface="SimSun" charset="0"/>
              </a:rPr>
              <a:t>停止献祭与荒凉可憎的像</a:t>
            </a:r>
            <a:endParaRPr lang="en-US" altLang="zh-CN" sz="1100" dirty="0">
              <a:solidFill>
                <a:srgbClr val="000000"/>
              </a:solidFill>
              <a:latin typeface="SimSun" charset="0"/>
              <a:ea typeface="ＭＳ Ｐゴシック" charset="0"/>
              <a:cs typeface="SimSun" charset="0"/>
            </a:endParaRPr>
          </a:p>
          <a:p>
            <a:pPr algn="ctr"/>
            <a:r>
              <a:rPr lang="zh-CN" altLang="en-US" sz="1100" dirty="0">
                <a:solidFill>
                  <a:srgbClr val="000000"/>
                </a:solidFill>
                <a:latin typeface="SimSun" charset="0"/>
                <a:ea typeface="ＭＳ Ｐゴシック" charset="0"/>
                <a:cs typeface="SimSun" charset="0"/>
              </a:rPr>
              <a:t>但</a:t>
            </a:r>
            <a:r>
              <a:rPr lang="en-US" altLang="zh-CN" sz="1100" dirty="0">
                <a:solidFill>
                  <a:srgbClr val="000000"/>
                </a:solidFill>
                <a:ea typeface="ＭＳ Ｐゴシック" charset="0"/>
                <a:cs typeface="ＭＳ Ｐゴシック" charset="0"/>
              </a:rPr>
              <a:t>9:27</a:t>
            </a:r>
          </a:p>
          <a:p>
            <a:pPr algn="ctr"/>
            <a:r>
              <a:rPr lang="zh-CN" altLang="en-US" sz="1100" dirty="0">
                <a:solidFill>
                  <a:srgbClr val="000000"/>
                </a:solidFill>
                <a:latin typeface="SimSun" charset="0"/>
                <a:ea typeface="ＭＳ Ｐゴシック" charset="0"/>
                <a:cs typeface="SimSun" charset="0"/>
              </a:rPr>
              <a:t>但</a:t>
            </a:r>
            <a:r>
              <a:rPr lang="en-US" altLang="zh-CN" sz="1100" dirty="0">
                <a:solidFill>
                  <a:srgbClr val="000000"/>
                </a:solidFill>
                <a:ea typeface="ＭＳ Ｐゴシック" charset="0"/>
                <a:cs typeface="ＭＳ Ｐゴシック" charset="0"/>
              </a:rPr>
              <a:t>12:1</a:t>
            </a:r>
            <a:endParaRPr lang="zh-CN" altLang="en-US" sz="110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7123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wipe(left)">
                                      <p:cBhvr>
                                        <p:cTn id="7" dur="500"/>
                                        <p:tgtEl>
                                          <p:spTgt spid="41267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2680"/>
                                        </p:tgtEl>
                                        <p:attrNameLst>
                                          <p:attrName>style.visibility</p:attrName>
                                        </p:attrNameLst>
                                      </p:cBhvr>
                                      <p:to>
                                        <p:strVal val="visible"/>
                                      </p:to>
                                    </p:set>
                                    <p:animEffect transition="in" filter="wipe(left)">
                                      <p:cBhvr>
                                        <p:cTn id="11" dur="500"/>
                                        <p:tgtEl>
                                          <p:spTgt spid="41268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2679"/>
                                        </p:tgtEl>
                                        <p:attrNameLst>
                                          <p:attrName>style.visibility</p:attrName>
                                        </p:attrNameLst>
                                      </p:cBhvr>
                                      <p:to>
                                        <p:strVal val="visible"/>
                                      </p:to>
                                    </p:set>
                                    <p:animEffect transition="in" filter="wipe(left)">
                                      <p:cBhvr>
                                        <p:cTn id="15" dur="500"/>
                                        <p:tgtEl>
                                          <p:spTgt spid="412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8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12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P spid="412677" grpId="0" animBg="1"/>
      <p:bldP spid="412678" grpId="0" autoUpdateAnimBg="0"/>
      <p:bldP spid="412679" grpId="0" autoUpdateAnimBg="0"/>
      <p:bldP spid="412680" grpId="0" animBg="1"/>
      <p:bldP spid="412681"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228600" y="0"/>
            <a:ext cx="8763000" cy="1066800"/>
          </a:xfrm>
        </p:spPr>
        <p:txBody>
          <a:bodyPr/>
          <a:lstStyle/>
          <a:p>
            <a:pPr eaLnBrk="1" hangingPunct="1"/>
            <a:r>
              <a:rPr lang="zh-CN" altLang="en-US" dirty="0">
                <a:latin typeface="SimSun" charset="0"/>
                <a:ea typeface="SimSun" charset="0"/>
                <a:cs typeface="Arial" charset="0"/>
              </a:rPr>
              <a:t>詹姆斯</a:t>
            </a:r>
            <a:r>
              <a:rPr lang="en-US" altLang="zh-CN" dirty="0">
                <a:latin typeface="Arial" charset="0"/>
                <a:ea typeface="SimSun" charset="0"/>
                <a:cs typeface="Arial" charset="0"/>
              </a:rPr>
              <a:t> E. </a:t>
            </a:r>
            <a:r>
              <a:rPr lang="zh-CN" altLang="en-US" dirty="0">
                <a:latin typeface="SimSun" charset="0"/>
                <a:ea typeface="SimSun" charset="0"/>
                <a:cs typeface="Arial" charset="0"/>
              </a:rPr>
              <a:t>史密斯的弥撒亚观点</a:t>
            </a:r>
          </a:p>
        </p:txBody>
      </p:sp>
      <p:sp>
        <p:nvSpPr>
          <p:cNvPr id="346114"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i="1">
                <a:solidFill>
                  <a:srgbClr val="FFFFFF"/>
                </a:solidFill>
                <a:latin typeface="Arial" charset="0"/>
                <a:cs typeface="Arial" charset="0"/>
              </a:rPr>
              <a:t>The Major Prophets</a:t>
            </a:r>
            <a:r>
              <a:rPr lang="en-US" altLang="zh-CN" sz="1800">
                <a:solidFill>
                  <a:srgbClr val="FFFFFF"/>
                </a:solidFill>
                <a:latin typeface="Arial" charset="0"/>
                <a:cs typeface="Arial" charset="0"/>
              </a:rPr>
              <a:t> (Joplin, MO: College Press, 1995), LOGOS electronic version chart 24</a:t>
            </a:r>
          </a:p>
        </p:txBody>
      </p:sp>
      <p:pic>
        <p:nvPicPr>
          <p:cNvPr id="346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None/>
            </a:pPr>
            <a:r>
              <a:rPr lang="zh-CN" altLang="en-US" b="1">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b="1">
                <a:solidFill>
                  <a:srgbClr val="FFFFFF"/>
                </a:solidFill>
                <a:effectLst>
                  <a:outerShdw blurRad="38100" dist="38100" dir="2700000" algn="tl">
                    <a:srgbClr val="000000"/>
                  </a:outerShdw>
                </a:effectLst>
                <a:latin typeface="SimSun" charset="0"/>
                <a:ea typeface="SimSun" charset="0"/>
                <a:cs typeface="Arial" charset="0"/>
              </a:rPr>
              <a:t>?</a:t>
            </a:r>
            <a:endParaRPr lang="en-US" altLang="zh-CN" sz="2800" b="1">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4"/>
              </a:buBlip>
            </a:pP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在公元后</a:t>
            </a:r>
            <a:r>
              <a:rPr lang="en-US" altLang="zh-CN" sz="1600" b="1">
                <a:solidFill>
                  <a:srgbClr val="FFFFFF"/>
                </a:solidFill>
                <a:effectLst>
                  <a:outerShdw blurRad="38100" dist="38100" dir="2700000" algn="tl">
                    <a:srgbClr val="000000"/>
                  </a:outerShdw>
                </a:effectLst>
                <a:latin typeface="Arial" charset="0"/>
                <a:ea typeface="SimSun" charset="0"/>
                <a:cs typeface="Arial" charset="0"/>
              </a:rPr>
              <a:t>60</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年，游历和学问没有广泛地增长</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但</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12:2)</a:t>
            </a:r>
          </a:p>
          <a:p>
            <a:pPr eaLnBrk="1" hangingPunct="1">
              <a:spcBef>
                <a:spcPct val="20000"/>
              </a:spcBef>
              <a:buClr>
                <a:srgbClr val="86D1EC"/>
              </a:buClr>
              <a:buSzPct val="90000"/>
              <a:buFont typeface="Wingdings" charset="0"/>
              <a:buBlip>
                <a:blip r:embed="rId4"/>
              </a:buBlip>
            </a:pP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1800" b="1">
                <a:solidFill>
                  <a:srgbClr val="FFFFFF"/>
                </a:solidFill>
                <a:effectLst>
                  <a:outerShdw blurRad="38100" dist="38100" dir="2700000" algn="tl">
                    <a:srgbClr val="000000"/>
                  </a:outerShdw>
                </a:effectLst>
                <a:latin typeface="SimSun" charset="0"/>
                <a:ea typeface="SimSun" charset="0"/>
                <a:cs typeface="Arial" charset="0"/>
              </a:rPr>
              <a:t>66</a:t>
            </a:r>
            <a:r>
              <a:rPr lang="zh-CN" altLang="en-US" sz="1800" b="1">
                <a:solidFill>
                  <a:srgbClr val="FFFFFF"/>
                </a:solidFill>
                <a:effectLst>
                  <a:outerShdw blurRad="38100" dist="38100" dir="2700000" algn="tl">
                    <a:srgbClr val="000000"/>
                  </a:outerShdw>
                </a:effectLst>
                <a:latin typeface="SimSun" charset="0"/>
                <a:ea typeface="SimSun" charset="0"/>
                <a:cs typeface="Arial" charset="0"/>
              </a:rPr>
              <a:t>年没有可憎之像站立在殿里</a:t>
            </a:r>
            <a:endParaRPr lang="en-US" altLang="zh-CN" sz="2800" b="1">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7" name="矩形 6"/>
          <p:cNvSpPr/>
          <p:nvPr/>
        </p:nvSpPr>
        <p:spPr>
          <a:xfrm>
            <a:off x="1331913" y="981075"/>
            <a:ext cx="4679950" cy="5762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患难时期</a:t>
            </a:r>
            <a:endParaRPr lang="en-US" altLang="zh-CN">
              <a:solidFill>
                <a:srgbClr val="000000"/>
              </a:solidFill>
              <a:latin typeface="SimSun" charset="0"/>
              <a:ea typeface="ＭＳ Ｐゴシック" charset="0"/>
              <a:cs typeface="SimSun" charset="0"/>
            </a:endParaRPr>
          </a:p>
          <a:p>
            <a:pPr algn="ctr"/>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12:4-12</a:t>
            </a:r>
            <a:endParaRPr lang="zh-CN" altLang="en-US" sz="1400">
              <a:solidFill>
                <a:srgbClr val="000000"/>
              </a:solidFill>
              <a:ea typeface="ＭＳ Ｐゴシック" charset="0"/>
              <a:cs typeface="ＭＳ Ｐゴシック" charset="0"/>
            </a:endParaRPr>
          </a:p>
        </p:txBody>
      </p:sp>
      <p:sp>
        <p:nvSpPr>
          <p:cNvPr id="8" name="矩形 7"/>
          <p:cNvSpPr/>
          <p:nvPr/>
        </p:nvSpPr>
        <p:spPr>
          <a:xfrm>
            <a:off x="539750" y="2997200"/>
            <a:ext cx="2016125" cy="1295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荒凉可憎的像站立在圣所：公元后</a:t>
            </a:r>
            <a:r>
              <a:rPr lang="en-US" altLang="zh-CN" sz="1400">
                <a:solidFill>
                  <a:srgbClr val="000000"/>
                </a:solidFill>
                <a:ea typeface="SimSun" charset="0"/>
                <a:cs typeface="Arial" charset="0"/>
              </a:rPr>
              <a:t>66</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SimSun" charset="0"/>
              </a:rPr>
              <a:t>10</a:t>
            </a:r>
            <a:r>
              <a:rPr lang="zh-CN" altLang="en-US" sz="1400">
                <a:solidFill>
                  <a:srgbClr val="000000"/>
                </a:solidFill>
                <a:latin typeface="SimSun" charset="0"/>
                <a:ea typeface="ＭＳ Ｐゴシック" charset="0"/>
                <a:cs typeface="SimSun" charset="0"/>
              </a:rPr>
              <a:t>月罗马军队进军耶路撒冷之后撤离</a:t>
            </a:r>
            <a:endParaRPr lang="en-US" altLang="zh-CN" sz="1400">
              <a:solidFill>
                <a:srgbClr val="000000"/>
              </a:solidFill>
              <a:latin typeface="SimSun" charset="0"/>
              <a:ea typeface="ＭＳ Ｐゴシック" charset="0"/>
              <a:cs typeface="SimSun" charset="0"/>
            </a:endParaRPr>
          </a:p>
          <a:p>
            <a:pPr algn="ctr"/>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太</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24:15 </a:t>
            </a:r>
            <a:r>
              <a:rPr lang="zh-CN" altLang="en-US" sz="1400">
                <a:solidFill>
                  <a:srgbClr val="000000"/>
                </a:solidFill>
                <a:latin typeface="SimSun" charset="0"/>
                <a:ea typeface="ＭＳ Ｐゴシック" charset="0"/>
                <a:cs typeface="SimSun" charset="0"/>
              </a:rPr>
              <a:t>路</a:t>
            </a:r>
            <a:r>
              <a:rPr lang="en-US" altLang="zh-CN" sz="1400">
                <a:solidFill>
                  <a:srgbClr val="000000"/>
                </a:solidFill>
                <a:ea typeface="ＭＳ Ｐゴシック" charset="0"/>
                <a:cs typeface="ＭＳ Ｐゴシック" charset="0"/>
              </a:rPr>
              <a:t>21:20</a:t>
            </a:r>
            <a:r>
              <a:rPr lang="zh-CN" altLang="en-US" sz="1400">
                <a:solidFill>
                  <a:srgbClr val="000000"/>
                </a:solidFill>
                <a:ea typeface="ＭＳ Ｐゴシック" charset="0"/>
                <a:cs typeface="ＭＳ Ｐゴシック" charset="0"/>
              </a:rPr>
              <a:t>）</a:t>
            </a:r>
          </a:p>
        </p:txBody>
      </p:sp>
      <p:sp>
        <p:nvSpPr>
          <p:cNvPr id="9" name="矩形 8"/>
          <p:cNvSpPr/>
          <p:nvPr/>
        </p:nvSpPr>
        <p:spPr>
          <a:xfrm>
            <a:off x="2555875" y="2133600"/>
            <a:ext cx="1728788"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67</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latin typeface="SimSun" charset="0"/>
                <a:ea typeface="ＭＳ Ｐゴシック" charset="0"/>
                <a:cs typeface="SimSun" charset="0"/>
              </a:rPr>
              <a:t>月：</a:t>
            </a:r>
            <a:endParaRPr lang="en-US" altLang="zh-CN" sz="1400">
              <a:solidFill>
                <a:srgbClr val="000000"/>
              </a:solidFill>
              <a:latin typeface="SimSun" charset="0"/>
              <a:ea typeface="ＭＳ Ｐゴシック" charset="0"/>
              <a:cs typeface="SimSun" charset="0"/>
            </a:endParaRPr>
          </a:p>
          <a:p>
            <a:pPr algn="ctr"/>
            <a:r>
              <a:rPr lang="zh-CN" altLang="en-US" sz="1400">
                <a:solidFill>
                  <a:srgbClr val="000000"/>
                </a:solidFill>
                <a:latin typeface="SimSun" charset="0"/>
                <a:ea typeface="ＭＳ Ｐゴシック" charset="0"/>
                <a:cs typeface="SimSun" charset="0"/>
              </a:rPr>
              <a:t>罗马军队开始围困耶路撒冷</a:t>
            </a:r>
          </a:p>
        </p:txBody>
      </p:sp>
      <p:sp>
        <p:nvSpPr>
          <p:cNvPr id="10" name="矩形 9"/>
          <p:cNvSpPr/>
          <p:nvPr/>
        </p:nvSpPr>
        <p:spPr>
          <a:xfrm>
            <a:off x="4643438" y="2133600"/>
            <a:ext cx="1368425" cy="5746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7</a:t>
            </a:r>
            <a:r>
              <a:rPr lang="zh-CN" altLang="en-US" sz="1400">
                <a:solidFill>
                  <a:srgbClr val="000000"/>
                </a:solidFill>
                <a:latin typeface="SimSun" charset="0"/>
                <a:ea typeface="ＭＳ Ｐゴシック" charset="0"/>
                <a:cs typeface="SimSun" charset="0"/>
              </a:rPr>
              <a:t>月：圣殿停止献祭</a:t>
            </a:r>
          </a:p>
        </p:txBody>
      </p:sp>
      <p:sp>
        <p:nvSpPr>
          <p:cNvPr id="11" name="矩形 10"/>
          <p:cNvSpPr/>
          <p:nvPr/>
        </p:nvSpPr>
        <p:spPr>
          <a:xfrm>
            <a:off x="4427538" y="2852738"/>
            <a:ext cx="1728787" cy="5762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8</a:t>
            </a:r>
            <a:r>
              <a:rPr lang="zh-CN" altLang="en-US" sz="1400">
                <a:solidFill>
                  <a:srgbClr val="000000"/>
                </a:solidFill>
                <a:ea typeface="ＭＳ Ｐゴシック" charset="0"/>
                <a:cs typeface="ＭＳ Ｐゴシック" charset="0"/>
              </a:rPr>
              <a:t>月：耶路撒冷烧毁。考验结束</a:t>
            </a:r>
          </a:p>
        </p:txBody>
      </p:sp>
      <p:sp>
        <p:nvSpPr>
          <p:cNvPr id="12" name="矩形 11"/>
          <p:cNvSpPr/>
          <p:nvPr/>
        </p:nvSpPr>
        <p:spPr>
          <a:xfrm>
            <a:off x="4932363" y="3573463"/>
            <a:ext cx="2160587" cy="719137"/>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城市被毁：反叛者被杀或被征服。在监狱中的狂热的犹太教信徒被释放</a:t>
            </a:r>
          </a:p>
        </p:txBody>
      </p:sp>
      <p:sp>
        <p:nvSpPr>
          <p:cNvPr id="13" name="矩形 12"/>
          <p:cNvSpPr/>
          <p:nvPr/>
        </p:nvSpPr>
        <p:spPr>
          <a:xfrm>
            <a:off x="2555875" y="4365625"/>
            <a:ext cx="1800225"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sz="1400">
                <a:solidFill>
                  <a:srgbClr val="000000"/>
                </a:solidFill>
                <a:ea typeface="ＭＳ Ｐゴシック" charset="0"/>
                <a:cs typeface="ＭＳ Ｐゴシック" charset="0"/>
              </a:rPr>
              <a:t>1290</a:t>
            </a:r>
            <a:r>
              <a:rPr lang="zh-CN" altLang="en-US" sz="1400">
                <a:solidFill>
                  <a:srgbClr val="000000"/>
                </a:solidFill>
                <a:latin typeface="SimSun" charset="0"/>
                <a:ea typeface="ＭＳ Ｐゴシック" charset="0"/>
                <a:cs typeface="SimSun" charset="0"/>
              </a:rPr>
              <a:t>天</a:t>
            </a:r>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11</a:t>
            </a:r>
            <a:r>
              <a:rPr lang="zh-CN" altLang="en-US" sz="1400">
                <a:solidFill>
                  <a:srgbClr val="000000"/>
                </a:solidFill>
                <a:ea typeface="ＭＳ Ｐゴシック" charset="0"/>
                <a:cs typeface="ＭＳ Ｐゴシック" charset="0"/>
              </a:rPr>
              <a:t>）</a:t>
            </a:r>
          </a:p>
        </p:txBody>
      </p:sp>
      <p:sp>
        <p:nvSpPr>
          <p:cNvPr id="14" name="矩形 13"/>
          <p:cNvSpPr/>
          <p:nvPr/>
        </p:nvSpPr>
        <p:spPr>
          <a:xfrm>
            <a:off x="6516688" y="4508500"/>
            <a:ext cx="431800" cy="3603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45</a:t>
            </a:r>
            <a:r>
              <a:rPr lang="zh-CN" altLang="en-US" sz="1400">
                <a:solidFill>
                  <a:srgbClr val="000000"/>
                </a:solidFill>
                <a:ea typeface="ＭＳ Ｐゴシック" charset="0"/>
                <a:cs typeface="ＭＳ Ｐゴシック" charset="0"/>
              </a:rPr>
              <a:t>天</a:t>
            </a:r>
          </a:p>
        </p:txBody>
      </p:sp>
      <p:sp>
        <p:nvSpPr>
          <p:cNvPr id="15" name="矩形 14"/>
          <p:cNvSpPr/>
          <p:nvPr/>
        </p:nvSpPr>
        <p:spPr>
          <a:xfrm>
            <a:off x="2987675" y="5013325"/>
            <a:ext cx="2016125"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1335</a:t>
            </a:r>
            <a:r>
              <a:rPr lang="zh-CN" altLang="en-US" sz="1400">
                <a:solidFill>
                  <a:srgbClr val="000000"/>
                </a:solidFill>
                <a:ea typeface="ＭＳ Ｐゴシック" charset="0"/>
                <a:cs typeface="ＭＳ Ｐゴシック" charset="0"/>
              </a:rPr>
              <a:t>天（但</a:t>
            </a:r>
            <a:r>
              <a:rPr lang="en-US" altLang="zh-CN" sz="1400">
                <a:solidFill>
                  <a:srgbClr val="000000"/>
                </a:solidFill>
                <a:ea typeface="ＭＳ Ｐゴシック" charset="0"/>
                <a:cs typeface="ＭＳ Ｐゴシック" charset="0"/>
              </a:rPr>
              <a:t>12:12</a:t>
            </a:r>
            <a:r>
              <a:rPr lang="zh-CN" altLang="en-US" sz="1400">
                <a:solidFill>
                  <a:srgbClr val="000000"/>
                </a:solidFill>
                <a:ea typeface="ＭＳ Ｐゴシック" charset="0"/>
                <a:cs typeface="ＭＳ Ｐゴシック" charset="0"/>
              </a:rPr>
              <a:t>）</a:t>
            </a:r>
          </a:p>
        </p:txBody>
      </p:sp>
      <p:sp>
        <p:nvSpPr>
          <p:cNvPr id="16" name="矩形 15"/>
          <p:cNvSpPr/>
          <p:nvPr/>
        </p:nvSpPr>
        <p:spPr>
          <a:xfrm>
            <a:off x="2051050" y="5373688"/>
            <a:ext cx="3457575"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400" dirty="0">
                <a:solidFill>
                  <a:srgbClr val="000000"/>
                </a:solidFill>
                <a:ea typeface="ＭＳ Ｐゴシック" charset="0"/>
                <a:cs typeface="ＭＳ Ｐゴシック" charset="0"/>
              </a:rPr>
              <a:t>一载，二载，半载（但</a:t>
            </a:r>
            <a:r>
              <a:rPr lang="en-US" altLang="zh-CN" sz="1400" dirty="0">
                <a:solidFill>
                  <a:srgbClr val="000000"/>
                </a:solidFill>
                <a:ea typeface="ＭＳ Ｐゴシック" charset="0"/>
                <a:cs typeface="ＭＳ Ｐゴシック" charset="0"/>
              </a:rPr>
              <a:t>12:7</a:t>
            </a:r>
            <a:r>
              <a:rPr lang="zh-CN" altLang="en-US" sz="1400" dirty="0">
                <a:solidFill>
                  <a:srgbClr val="000000"/>
                </a:solidFill>
                <a:ea typeface="ＭＳ Ｐゴシック" charset="0"/>
                <a:cs typeface="ＭＳ Ｐゴシック" charset="0"/>
              </a:rPr>
              <a:t>）</a:t>
            </a:r>
            <a:endParaRPr lang="en-US" altLang="zh-CN" sz="1400" dirty="0">
              <a:solidFill>
                <a:srgbClr val="000000"/>
              </a:solidFill>
              <a:ea typeface="ＭＳ Ｐゴシック" charset="0"/>
              <a:cs typeface="ＭＳ Ｐゴシック" charset="0"/>
            </a:endParaRPr>
          </a:p>
          <a:p>
            <a:pPr algn="ctr">
              <a:defRPr/>
            </a:pPr>
            <a:r>
              <a:rPr lang="en-US" altLang="zh-CN" sz="1400" dirty="0">
                <a:solidFill>
                  <a:srgbClr val="000000"/>
                </a:solidFill>
                <a:ea typeface="ＭＳ Ｐゴシック" charset="0"/>
                <a:cs typeface="ＭＳ Ｐゴシック" charset="0"/>
              </a:rPr>
              <a:t>3+</a:t>
            </a:r>
            <a:r>
              <a:rPr lang="zh-CN" altLang="en-US" sz="1400" dirty="0">
                <a:solidFill>
                  <a:srgbClr val="000000"/>
                </a:solidFill>
                <a:ea typeface="ＭＳ Ｐゴシック" charset="0"/>
                <a:cs typeface="ＭＳ Ｐゴシック" charset="0"/>
              </a:rPr>
              <a:t>年</a:t>
            </a:r>
          </a:p>
        </p:txBody>
      </p:sp>
    </p:spTree>
    <p:extLst>
      <p:ext uri="{BB962C8B-B14F-4D97-AF65-F5344CB8AC3E}">
        <p14:creationId xmlns:p14="http://schemas.microsoft.com/office/powerpoint/2010/main" val="2215017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charset="0"/>
              <a:ea typeface="ＭＳ Ｐゴシック" charset="0"/>
              <a:cs typeface="ＭＳ Ｐゴシック" charset="0"/>
            </a:endParaRPr>
          </a:p>
        </p:txBody>
      </p:sp>
      <p:sp>
        <p:nvSpPr>
          <p:cNvPr id="2" name="TextBox 1"/>
          <p:cNvSpPr txBox="1"/>
          <p:nvPr/>
        </p:nvSpPr>
        <p:spPr>
          <a:xfrm>
            <a:off x="0" y="0"/>
            <a:ext cx="9180512" cy="7109639"/>
          </a:xfrm>
          <a:prstGeom prst="rect">
            <a:avLst/>
          </a:prstGeom>
          <a:solidFill>
            <a:srgbClr val="000000"/>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GB" dirty="0">
              <a:solidFill>
                <a:schemeClr val="bg1"/>
              </a:solidFill>
            </a:endParaRPr>
          </a:p>
        </p:txBody>
      </p:sp>
      <p:pic>
        <p:nvPicPr>
          <p:cNvPr id="3" name="Picture 2"/>
          <p:cNvPicPr>
            <a:picLocks noChangeAspect="1"/>
          </p:cNvPicPr>
          <p:nvPr/>
        </p:nvPicPr>
        <p:blipFill>
          <a:blip r:embed="rId3"/>
          <a:stretch>
            <a:fillRect/>
          </a:stretch>
        </p:blipFill>
        <p:spPr>
          <a:xfrm>
            <a:off x="683568" y="1080092"/>
            <a:ext cx="8116974" cy="6331240"/>
          </a:xfrm>
          <a:prstGeom prst="rect">
            <a:avLst/>
          </a:prstGeom>
        </p:spPr>
      </p:pic>
      <p:sp>
        <p:nvSpPr>
          <p:cNvPr id="900098" name="Rectangle 2"/>
          <p:cNvSpPr>
            <a:spLocks noGrp="1" noChangeArrowheads="1"/>
          </p:cNvSpPr>
          <p:nvPr>
            <p:ph type="ctrTitle"/>
          </p:nvPr>
        </p:nvSpPr>
        <p:spPr>
          <a:xfrm>
            <a:off x="0" y="194881"/>
            <a:ext cx="9144000" cy="829727"/>
          </a:xfrm>
          <a:effectLst>
            <a:outerShdw blurRad="63500" dist="35921" dir="2700000" algn="ctr" rotWithShape="0">
              <a:schemeClr val="tx2">
                <a:alpha val="74998"/>
              </a:schemeClr>
            </a:outerShdw>
          </a:effectLst>
          <a:extLst/>
        </p:spPr>
        <p:txBody>
          <a:bodyPr anchor="t"/>
          <a:lstStyle/>
          <a:p>
            <a:pPr algn="ctr">
              <a:defRPr/>
            </a:pPr>
            <a:r>
              <a:rPr lang="zh-CN" altLang="en-US" dirty="0">
                <a:solidFill>
                  <a:schemeClr val="bg1"/>
                </a:solidFill>
                <a:effectLst>
                  <a:glow rad="127000">
                    <a:schemeClr val="tx1"/>
                  </a:glow>
                </a:effectLst>
                <a:latin typeface="Arial" charset="0"/>
                <a:ea typeface="ＭＳ Ｐゴシック" charset="0"/>
                <a:cs typeface="ＭＳ Ｐゴシック" charset="0"/>
              </a:rPr>
              <a:t>在鼓励别人这方面，你做得如何呢？</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032332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ea typeface="ＭＳ Ｐゴシック" charset="0"/>
                </a:rPr>
                <a:t>基督的到来以完成</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ea typeface="ＭＳ Ｐゴシック" charset="0"/>
                <a:cs typeface="Times New Roman" charset="0"/>
              </a:rPr>
              <a:t>灾</a:t>
            </a:r>
            <a:r>
              <a:rPr lang="zh-CN" altLang="en-US" b="1" dirty="0">
                <a:solidFill>
                  <a:srgbClr val="FFFFFF"/>
                </a:solidFill>
                <a:latin typeface="Arial" charset="0"/>
                <a:ea typeface="ＭＳ Ｐゴシック" charset="0"/>
              </a:rPr>
              <a:t>祸</a:t>
            </a:r>
            <a:endParaRPr lang="en-US" dirty="0">
              <a:solidFill>
                <a:srgbClr val="FFFFFF"/>
              </a:solidFill>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ea typeface="ＭＳ Ｐゴシック" charset="0"/>
              </a:rPr>
              <a:t>最激烈的灾祸</a:t>
            </a:r>
            <a:endParaRPr lang="en-US" sz="2900"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56466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a:solidFill>
                  <a:srgbClr val="FFFFFF"/>
                </a:solidFill>
                <a:latin typeface="Arial" charset="0"/>
                <a:cs typeface="Arial" charset="0"/>
              </a:rPr>
              <a:t>555</a:t>
            </a:r>
          </a:p>
        </p:txBody>
      </p:sp>
      <p:sp>
        <p:nvSpPr>
          <p:cNvPr id="626692" name="Rectangle 4"/>
          <p:cNvSpPr>
            <a:spLocks noGrp="1" noChangeArrowheads="1"/>
          </p:cNvSpPr>
          <p:nvPr>
            <p:ph type="title"/>
          </p:nvPr>
        </p:nvSpPr>
        <p:spPr>
          <a:xfrm>
            <a:off x="228600" y="457200"/>
            <a:ext cx="8534400" cy="1143000"/>
          </a:xfrm>
        </p:spPr>
        <p:txBody>
          <a:bodyPr/>
          <a:lstStyle/>
          <a:p>
            <a:pPr eaLnBrk="1" hangingPunct="1"/>
            <a:r>
              <a:rPr lang="zh-CN" altLang="en-US">
                <a:latin typeface="SimSun" charset="0"/>
                <a:ea typeface="SimSun" charset="0"/>
                <a:cs typeface="Arial" charset="0"/>
              </a:rPr>
              <a:t>前千禧年的评论</a:t>
            </a:r>
            <a:endParaRPr lang="en-US" altLang="zh-CN">
              <a:latin typeface="SimSun" charset="0"/>
              <a:ea typeface="SimSun" charset="0"/>
              <a:cs typeface="Arial"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哪个是</a:t>
            </a:r>
            <a:r>
              <a:rPr lang="en-US" altLang="zh-CN" sz="2800">
                <a:solidFill>
                  <a:srgbClr val="FFFFFF"/>
                </a:solidFill>
                <a:effectLst>
                  <a:outerShdw blurRad="38100" dist="38100" dir="2700000" algn="tl">
                    <a:srgbClr val="000000"/>
                  </a:outerShdw>
                </a:effectLst>
                <a:latin typeface="Arial" charset="0"/>
                <a:ea typeface="SimSun" charset="0"/>
                <a:cs typeface="Arial" charset="0"/>
              </a:rPr>
              <a:t>9</a:t>
            </a:r>
            <a:r>
              <a:rPr lang="zh-CN" altLang="en-US" sz="2800">
                <a:solidFill>
                  <a:srgbClr val="FFFFFF"/>
                </a:solidFill>
                <a:effectLst>
                  <a:outerShdw blurRad="38100" dist="38100" dir="2700000" algn="tl">
                    <a:srgbClr val="000000"/>
                  </a:outerShdw>
                </a:effectLst>
                <a:latin typeface="Arial" charset="0"/>
                <a:ea typeface="SimSun" charset="0"/>
                <a:cs typeface="Arial" charset="0"/>
              </a:rPr>
              <a:t>：</a:t>
            </a:r>
            <a:r>
              <a:rPr lang="en-US" altLang="zh-CN" sz="2800">
                <a:solidFill>
                  <a:srgbClr val="FFFFFF"/>
                </a:solidFill>
                <a:effectLst>
                  <a:outerShdw blurRad="38100" dist="38100" dir="2700000" algn="tl">
                    <a:srgbClr val="000000"/>
                  </a:outerShdw>
                </a:effectLst>
                <a:latin typeface="Arial" charset="0"/>
                <a:ea typeface="SimSun" charset="0"/>
                <a:cs typeface="Arial" charset="0"/>
              </a:rPr>
              <a:t>25</a:t>
            </a:r>
            <a:r>
              <a:rPr lang="zh-CN" altLang="en-US" sz="2800">
                <a:solidFill>
                  <a:srgbClr val="FFFFFF"/>
                </a:solidFill>
                <a:effectLst>
                  <a:outerShdw blurRad="38100" dist="38100" dir="2700000" algn="tl">
                    <a:srgbClr val="000000"/>
                  </a:outerShdw>
                </a:effectLst>
                <a:latin typeface="Arial" charset="0"/>
                <a:ea typeface="SimSun" charset="0"/>
                <a:cs typeface="Arial" charset="0"/>
              </a:rPr>
              <a:t>发出的命令</a:t>
            </a:r>
            <a:r>
              <a:rPr lang="en-US" altLang="zh-CN" sz="2800">
                <a:solidFill>
                  <a:srgbClr val="FFFFFF"/>
                </a:solidFill>
                <a:effectLst>
                  <a:outerShdw blurRad="38100" dist="38100" dir="2700000" algn="tl">
                    <a:srgbClr val="000000"/>
                  </a:outerShdw>
                </a:effectLst>
                <a:latin typeface="Arial" charset="0"/>
                <a:ea typeface="SimSun" charset="0"/>
                <a:cs typeface="Arial" charset="0"/>
              </a:rPr>
              <a:t>?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ea typeface="SimSun" charset="0"/>
                <a:cs typeface="Arial" charset="0"/>
              </a:rPr>
              <a:t>(1) </a:t>
            </a:r>
            <a:r>
              <a:rPr lang="zh-CN" altLang="en-US">
                <a:solidFill>
                  <a:srgbClr val="FFFFFF"/>
                </a:solidFill>
                <a:effectLst>
                  <a:outerShdw blurRad="38100" dist="38100" dir="2700000" algn="tl">
                    <a:srgbClr val="000000"/>
                  </a:outerShdw>
                </a:effectLst>
                <a:latin typeface="SimSun" charset="0"/>
                <a:ea typeface="SimSun" charset="0"/>
                <a:cs typeface="Arial" charset="0"/>
              </a:rPr>
              <a:t>古列颁令重建殿</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代下</a:t>
            </a:r>
            <a:r>
              <a:rPr lang="en-US" altLang="zh-CN">
                <a:solidFill>
                  <a:srgbClr val="FFFFFF"/>
                </a:solidFill>
                <a:effectLst>
                  <a:outerShdw blurRad="38100" dist="38100" dir="2700000" algn="tl">
                    <a:srgbClr val="000000"/>
                  </a:outerShdw>
                </a:effectLst>
                <a:latin typeface="Arial" charset="0"/>
                <a:cs typeface="SimSun" charset="0"/>
              </a:rPr>
              <a:t>36: 22-23;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1:1-4; 6:1-5);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大利乌颁令确认古列的法令</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6:6-12);</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(3)</a:t>
            </a:r>
            <a:r>
              <a:rPr lang="zh-CN" altLang="en-US">
                <a:solidFill>
                  <a:srgbClr val="FFFFFF"/>
                </a:solidFill>
                <a:effectLst>
                  <a:outerShdw blurRad="38100" dist="38100" dir="2700000" algn="tl">
                    <a:srgbClr val="000000"/>
                  </a:outerShdw>
                </a:effectLst>
                <a:latin typeface="SimSun" charset="0"/>
                <a:cs typeface="SimSun" charset="0"/>
              </a:rPr>
              <a:t>亚达薛西颁令 </a:t>
            </a:r>
            <a:r>
              <a:rPr lang="en-US" altLang="zh-CN">
                <a:solidFill>
                  <a:srgbClr val="FFFFFF"/>
                </a:solidFill>
                <a:effectLst>
                  <a:outerShdw blurRad="38100" dist="38100" dir="2700000" algn="tl">
                    <a:srgbClr val="000000"/>
                  </a:outerShdw>
                </a:effectLst>
                <a:latin typeface="Arial" charset="0"/>
                <a:cs typeface="Arial" charset="0"/>
              </a:rPr>
              <a:t>#1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7:11-26);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(4)</a:t>
            </a:r>
            <a:r>
              <a:rPr lang="zh-CN" altLang="en-US">
                <a:solidFill>
                  <a:srgbClr val="FFFFFF"/>
                </a:solidFill>
                <a:effectLst>
                  <a:outerShdw blurRad="38100" dist="38100" dir="2700000" algn="tl">
                    <a:srgbClr val="000000"/>
                  </a:outerShdw>
                </a:effectLst>
                <a:latin typeface="SimSun" charset="0"/>
                <a:cs typeface="SimSun" charset="0"/>
              </a:rPr>
              <a:t>亚达薛西颁令</a:t>
            </a:r>
            <a:r>
              <a:rPr lang="zh-CN" altLang="en-US">
                <a:solidFill>
                  <a:srgbClr val="FFFFFF"/>
                </a:solidFill>
              </a:rPr>
              <a:t> </a:t>
            </a: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授权于尼西米重建这城</a:t>
            </a:r>
            <a:r>
              <a:rPr lang="zh-CN" altLang="en-US">
                <a:solidFill>
                  <a:srgbClr val="FFFFFF"/>
                </a:solidFill>
                <a:effectLst>
                  <a:outerShdw blurRad="38100" dist="38100" dir="2700000" algn="tl">
                    <a:srgbClr val="000000"/>
                  </a:outerShdw>
                </a:effectLst>
                <a:latin typeface="Arial" charset="0"/>
                <a:cs typeface="Arial" charset="0"/>
              </a:rPr>
              <a:t> </a:t>
            </a:r>
            <a:r>
              <a:rPr lang="en-US" altLang="zh-CN">
                <a:solidFill>
                  <a:srgbClr val="FFFFFF"/>
                </a:solidFill>
                <a:effectLst>
                  <a:outerShdw blurRad="38100" dist="38100" dir="2700000" algn="tl">
                    <a:srgbClr val="000000"/>
                  </a:outerShdw>
                </a:effectLst>
                <a:latin typeface="Arial" charset="0"/>
                <a:cs typeface="Arial" charset="0"/>
              </a:rPr>
              <a:t>(</a:t>
            </a:r>
            <a:r>
              <a:rPr lang="zh-CN" altLang="en-US">
                <a:solidFill>
                  <a:srgbClr val="FFFFFF"/>
                </a:solidFill>
                <a:effectLst>
                  <a:outerShdw blurRad="38100" dist="38100" dir="2700000" algn="tl">
                    <a:srgbClr val="000000"/>
                  </a:outerShdw>
                </a:effectLst>
                <a:latin typeface="SimSun" charset="0"/>
                <a:cs typeface="SimSun" charset="0"/>
              </a:rPr>
              <a:t>尼</a:t>
            </a:r>
            <a:r>
              <a:rPr lang="en-US" altLang="zh-CN">
                <a:solidFill>
                  <a:srgbClr val="FFFFFF"/>
                </a:solidFill>
                <a:effectLst>
                  <a:outerShdw blurRad="38100" dist="38100" dir="2700000" algn="tl">
                    <a:srgbClr val="000000"/>
                  </a:outerShdw>
                </a:effectLst>
                <a:latin typeface="Arial" charset="0"/>
                <a:cs typeface="Arial" charset="0"/>
              </a:rPr>
              <a:t> 2:1-8).</a:t>
            </a:r>
          </a:p>
          <a:p>
            <a:pPr lvl="1" eaLnBrk="1" hangingPunct="1">
              <a:lnSpc>
                <a:spcPct val="80000"/>
              </a:lnSpc>
              <a:spcBef>
                <a:spcPct val="20000"/>
              </a:spcBef>
            </a:pPr>
            <a:endParaRPr lang="en-US" altLang="zh-CN">
              <a:solidFill>
                <a:srgbClr val="FFFFFF"/>
              </a:solidFill>
              <a:effectLst>
                <a:outerShdw blurRad="38100" dist="38100" dir="2700000" algn="tl">
                  <a:srgbClr val="000000"/>
                </a:outerShdw>
              </a:effectLst>
              <a:latin typeface="Arial"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cs typeface="SimSun" charset="0"/>
              </a:rPr>
              <a:t>为什么我们认为这法令是</a:t>
            </a:r>
            <a:r>
              <a:rPr lang="zh-CN" altLang="en-US" sz="2800">
                <a:solidFill>
                  <a:srgbClr val="FFFFFF"/>
                </a:solidFill>
                <a:latin typeface="SimSun" charset="0"/>
                <a:cs typeface="SimSun" charset="0"/>
              </a:rPr>
              <a:t>亚达薛西王在位第二十年</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公元前</a:t>
            </a:r>
            <a:r>
              <a:rPr lang="en-US" altLang="zh-CN" sz="2800">
                <a:solidFill>
                  <a:srgbClr val="FFFFFF"/>
                </a:solidFill>
              </a:rPr>
              <a:t>444</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所颁布的</a:t>
            </a:r>
            <a:r>
              <a:rPr lang="en-US" altLang="zh-CN" sz="2800">
                <a:solidFill>
                  <a:srgbClr val="FFFFFF"/>
                </a:solidFill>
              </a:rPr>
              <a:t>#2</a:t>
            </a:r>
            <a:r>
              <a:rPr lang="zh-CN" altLang="en-US" sz="2800">
                <a:solidFill>
                  <a:srgbClr val="FFFFFF"/>
                </a:solidFill>
                <a:effectLst>
                  <a:outerShdw blurRad="38100" dist="38100" dir="2700000" algn="tl">
                    <a:srgbClr val="000000"/>
                  </a:outerShdw>
                </a:effectLst>
                <a:latin typeface="SimSun" charset="0"/>
                <a:cs typeface="SimSun" charset="0"/>
              </a:rPr>
              <a:t>法令</a:t>
            </a:r>
            <a:r>
              <a:rPr lang="en-US" altLang="zh-CN" sz="2800">
                <a:solidFill>
                  <a:srgbClr val="FFFFFF"/>
                </a:solidFill>
                <a:effectLst>
                  <a:outerShdw blurRad="38100" dist="38100" dir="2700000" algn="tl">
                    <a:srgbClr val="000000"/>
                  </a:outerShdw>
                </a:effectLst>
                <a:latin typeface="SimSun" charset="0"/>
                <a:cs typeface="SimSun" charset="0"/>
              </a:rPr>
              <a:t>? </a:t>
            </a:r>
            <a:r>
              <a:rPr lang="zh-CN" altLang="en-US" sz="2800">
                <a:solidFill>
                  <a:srgbClr val="FFFFFF"/>
                </a:solidFill>
                <a:effectLst>
                  <a:outerShdw blurRad="38100" dist="38100" dir="2700000" algn="tl">
                    <a:srgbClr val="000000"/>
                  </a:outerShdw>
                </a:effectLst>
                <a:latin typeface="SimSun" charset="0"/>
                <a:cs typeface="SimSun" charset="0"/>
              </a:rPr>
              <a:t>这是因为尼西米记</a:t>
            </a:r>
            <a:r>
              <a:rPr lang="en-US" altLang="zh-CN" sz="2800">
                <a:solidFill>
                  <a:srgbClr val="FFFFFF"/>
                </a:solidFill>
                <a:effectLst>
                  <a:outerShdw blurRad="38100" dist="38100" dir="2700000" algn="tl">
                    <a:srgbClr val="000000"/>
                  </a:outerShdw>
                </a:effectLst>
                <a:latin typeface="Arial" charset="0"/>
                <a:cs typeface="Arial" charset="0"/>
              </a:rPr>
              <a:t>2:12-17</a:t>
            </a:r>
            <a:r>
              <a:rPr lang="zh-CN" altLang="en-US" sz="2800">
                <a:solidFill>
                  <a:srgbClr val="FFFFFF"/>
                </a:solidFill>
                <a:effectLst>
                  <a:outerShdw blurRad="38100" dist="38100" dir="2700000" algn="tl">
                    <a:srgbClr val="000000"/>
                  </a:outerShdw>
                </a:effectLst>
                <a:latin typeface="SimSun" charset="0"/>
                <a:cs typeface="SimSun" charset="0"/>
              </a:rPr>
              <a:t>描写耶路撒冷在当时是废墟。</a:t>
            </a:r>
            <a:endParaRPr lang="en-US" altLang="zh-CN" sz="28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3823847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pPr eaLnBrk="1" hangingPunct="1"/>
            <a:r>
              <a:rPr lang="zh-CN" altLang="en-US" sz="4000">
                <a:latin typeface="SimSun" charset="0"/>
                <a:ea typeface="SimSun" charset="0"/>
                <a:cs typeface="Arial" charset="0"/>
              </a:rPr>
              <a:t>路加福音</a:t>
            </a:r>
            <a:r>
              <a:rPr lang="zh-CN" altLang="en-US" sz="4000">
                <a:latin typeface="Arial" charset="0"/>
                <a:ea typeface="SimSun" charset="0"/>
                <a:cs typeface="Arial" charset="0"/>
              </a:rPr>
              <a:t> </a:t>
            </a:r>
            <a:r>
              <a:rPr lang="en-US" altLang="zh-CN" sz="4000">
                <a:latin typeface="Arial" charset="0"/>
                <a:ea typeface="SimSun" charset="0"/>
                <a:cs typeface="Arial" charset="0"/>
              </a:rPr>
              <a:t>21:24 </a:t>
            </a:r>
            <a:r>
              <a:rPr lang="zh-CN" altLang="en-US" sz="4000">
                <a:latin typeface="SimSun" charset="0"/>
                <a:ea typeface="SimSun" charset="0"/>
                <a:cs typeface="Arial" charset="0"/>
              </a:rPr>
              <a:t>外邦人时期</a:t>
            </a:r>
          </a:p>
        </p:txBody>
      </p:sp>
      <p:pic>
        <p:nvPicPr>
          <p:cNvPr id="352258" name="Picture 3" descr="Daniel "/>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Text Box 4"/>
          <p:cNvSpPr txBox="1">
            <a:spLocks noChangeArrowheads="1"/>
          </p:cNvSpPr>
          <p:nvPr/>
        </p:nvSpPr>
        <p:spPr bwMode="auto">
          <a:xfrm>
            <a:off x="8534400" y="873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2000" b="1">
                <a:solidFill>
                  <a:srgbClr val="FFFFFF"/>
                </a:solidFill>
                <a:latin typeface="Arial" charset="0"/>
                <a:cs typeface="Arial" charset="0"/>
              </a:rPr>
              <a:t>551</a:t>
            </a:r>
          </a:p>
        </p:txBody>
      </p:sp>
      <p:sp>
        <p:nvSpPr>
          <p:cNvPr id="352260" name="Text Box 5"/>
          <p:cNvSpPr txBox="1">
            <a:spLocks noChangeArrowheads="1"/>
          </p:cNvSpPr>
          <p:nvPr/>
        </p:nvSpPr>
        <p:spPr bwMode="auto">
          <a:xfrm>
            <a:off x="3733800" y="6324600"/>
            <a:ext cx="5253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a:solidFill>
                  <a:srgbClr val="FFFFFF"/>
                </a:solidFill>
                <a:latin typeface="Arial" charset="0"/>
                <a:cs typeface="Arial" charset="0"/>
              </a:rPr>
              <a:t>Raymond Ludwigson, </a:t>
            </a:r>
            <a:r>
              <a:rPr lang="en-US" altLang="zh-CN" sz="1800" i="1">
                <a:solidFill>
                  <a:srgbClr val="FFFFFF"/>
                </a:solidFill>
                <a:latin typeface="Arial" charset="0"/>
                <a:cs typeface="Arial" charset="0"/>
              </a:rPr>
              <a:t>A Survey of Bible Prophecy</a:t>
            </a:r>
            <a:endParaRPr lang="en-US" altLang="zh-CN" sz="1800">
              <a:solidFill>
                <a:srgbClr val="FFFFFF"/>
              </a:solidFill>
              <a:latin typeface="Arial" charset="0"/>
              <a:cs typeface="Arial" charset="0"/>
            </a:endParaRPr>
          </a:p>
        </p:txBody>
      </p:sp>
      <p:sp>
        <p:nvSpPr>
          <p:cNvPr id="6" name="矩形 5"/>
          <p:cNvSpPr/>
          <p:nvPr/>
        </p:nvSpPr>
        <p:spPr>
          <a:xfrm>
            <a:off x="2843213" y="1700213"/>
            <a:ext cx="3744912" cy="5048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路</a:t>
            </a:r>
            <a:r>
              <a:rPr lang="en-US" altLang="zh-CN">
                <a:solidFill>
                  <a:srgbClr val="000000"/>
                </a:solidFill>
                <a:ea typeface="ＭＳ Ｐゴシック" charset="0"/>
                <a:cs typeface="ＭＳ Ｐゴシック" charset="0"/>
              </a:rPr>
              <a:t>12:24 </a:t>
            </a:r>
            <a:r>
              <a:rPr lang="zh-CN" altLang="en-US">
                <a:solidFill>
                  <a:srgbClr val="000000"/>
                </a:solidFill>
                <a:latin typeface="SimSun" charset="0"/>
                <a:ea typeface="ＭＳ Ｐゴシック" charset="0"/>
                <a:cs typeface="SimSun" charset="0"/>
              </a:rPr>
              <a:t>外邦人时期</a:t>
            </a:r>
          </a:p>
        </p:txBody>
      </p:sp>
      <p:sp>
        <p:nvSpPr>
          <p:cNvPr id="7" name="矩形 6"/>
          <p:cNvSpPr/>
          <p:nvPr/>
        </p:nvSpPr>
        <p:spPr>
          <a:xfrm>
            <a:off x="-1587" y="2997200"/>
            <a:ext cx="1189037"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犹大的国度</a:t>
            </a:r>
          </a:p>
        </p:txBody>
      </p:sp>
      <p:sp>
        <p:nvSpPr>
          <p:cNvPr id="8" name="矩形 7"/>
          <p:cNvSpPr/>
          <p:nvPr/>
        </p:nvSpPr>
        <p:spPr>
          <a:xfrm>
            <a:off x="1187450" y="2997200"/>
            <a:ext cx="504825" cy="2159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800" dirty="0">
                <a:solidFill>
                  <a:srgbClr val="000000"/>
                </a:solidFill>
                <a:ea typeface="ＭＳ Ｐゴシック" charset="0"/>
                <a:cs typeface="ＭＳ Ｐゴシック" charset="0"/>
              </a:rPr>
              <a:t>公元前</a:t>
            </a:r>
            <a:r>
              <a:rPr lang="en-US" altLang="zh-CN" sz="800" dirty="0">
                <a:solidFill>
                  <a:srgbClr val="000000"/>
                </a:solidFill>
                <a:ea typeface="ＭＳ Ｐゴシック" charset="0"/>
                <a:cs typeface="ＭＳ Ｐゴシック" charset="0"/>
              </a:rPr>
              <a:t>586</a:t>
            </a:r>
            <a:endParaRPr lang="zh-CN" altLang="en-US" sz="800" dirty="0">
              <a:solidFill>
                <a:srgbClr val="000000"/>
              </a:solidFill>
              <a:ea typeface="ＭＳ Ｐゴシック" charset="0"/>
              <a:cs typeface="ＭＳ Ｐゴシック" charset="0"/>
            </a:endParaRPr>
          </a:p>
        </p:txBody>
      </p:sp>
      <p:sp>
        <p:nvSpPr>
          <p:cNvPr id="9" name="矩形 8"/>
          <p:cNvSpPr/>
          <p:nvPr/>
        </p:nvSpPr>
        <p:spPr>
          <a:xfrm>
            <a:off x="1763713" y="2997200"/>
            <a:ext cx="720725"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恢复时期</a:t>
            </a:r>
          </a:p>
        </p:txBody>
      </p:sp>
      <p:sp>
        <p:nvSpPr>
          <p:cNvPr id="10" name="矩形 9"/>
          <p:cNvSpPr/>
          <p:nvPr/>
        </p:nvSpPr>
        <p:spPr>
          <a:xfrm>
            <a:off x="2700338" y="2852738"/>
            <a:ext cx="1079500" cy="4318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圣约中的四个世纪</a:t>
            </a:r>
          </a:p>
        </p:txBody>
      </p:sp>
      <p:sp>
        <p:nvSpPr>
          <p:cNvPr id="11" name="矩形 10"/>
          <p:cNvSpPr/>
          <p:nvPr/>
        </p:nvSpPr>
        <p:spPr>
          <a:xfrm>
            <a:off x="5292725" y="2997200"/>
            <a:ext cx="21590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教会时期</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徒</a:t>
            </a:r>
            <a:r>
              <a:rPr lang="zh-CN" altLang="en-US" sz="1600" dirty="0">
                <a:solidFill>
                  <a:srgbClr val="000000"/>
                </a:solidFill>
                <a:ea typeface="ＭＳ Ｐゴシック" charset="0"/>
                <a:cs typeface="ＭＳ Ｐゴシック" charset="0"/>
              </a:rPr>
              <a:t>：</a:t>
            </a:r>
            <a:r>
              <a:rPr lang="en-US" altLang="zh-CN" sz="1600" dirty="0">
                <a:solidFill>
                  <a:srgbClr val="000000"/>
                </a:solidFill>
                <a:ea typeface="ＭＳ Ｐゴシック" charset="0"/>
                <a:cs typeface="ＭＳ Ｐゴシック" charset="0"/>
              </a:rPr>
              <a:t>15:14-18</a:t>
            </a:r>
          </a:p>
          <a:p>
            <a:pPr algn="ctr"/>
            <a:r>
              <a:rPr lang="zh-CN" altLang="en-US" sz="1600" dirty="0">
                <a:solidFill>
                  <a:srgbClr val="000000"/>
                </a:solidFill>
                <a:latin typeface="SimSun" charset="0"/>
                <a:ea typeface="ＭＳ Ｐゴシック" charset="0"/>
                <a:cs typeface="SimSun" charset="0"/>
              </a:rPr>
              <a:t>罗</a:t>
            </a:r>
            <a:r>
              <a:rPr lang="en-US" altLang="zh-CN" sz="1600" dirty="0">
                <a:solidFill>
                  <a:srgbClr val="000000"/>
                </a:solidFill>
                <a:ea typeface="ＭＳ Ｐゴシック" charset="0"/>
                <a:cs typeface="ＭＳ Ｐゴシック" charset="0"/>
              </a:rPr>
              <a:t>11:25</a:t>
            </a:r>
            <a:endParaRPr lang="zh-CN" altLang="en-US" sz="1600" dirty="0">
              <a:solidFill>
                <a:srgbClr val="000000"/>
              </a:solidFill>
              <a:ea typeface="ＭＳ Ｐゴシック" charset="0"/>
              <a:cs typeface="ＭＳ Ｐゴシック" charset="0"/>
            </a:endParaRPr>
          </a:p>
        </p:txBody>
      </p:sp>
      <p:sp>
        <p:nvSpPr>
          <p:cNvPr id="12" name="矩形 11"/>
          <p:cNvSpPr/>
          <p:nvPr/>
        </p:nvSpPr>
        <p:spPr>
          <a:xfrm>
            <a:off x="7956550" y="2852738"/>
            <a:ext cx="1030288" cy="14398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主的王权</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耶</a:t>
            </a:r>
            <a:r>
              <a:rPr lang="en-US" altLang="zh-CN" sz="1600" dirty="0">
                <a:solidFill>
                  <a:srgbClr val="000000"/>
                </a:solidFill>
                <a:ea typeface="ＭＳ Ｐゴシック" charset="0"/>
                <a:cs typeface="ＭＳ Ｐゴシック" charset="0"/>
              </a:rPr>
              <a:t>3:17</a:t>
            </a:r>
          </a:p>
          <a:p>
            <a:pPr algn="ctr"/>
            <a:r>
              <a:rPr lang="zh-CN" altLang="en-US" sz="1600" dirty="0">
                <a:solidFill>
                  <a:srgbClr val="000000"/>
                </a:solidFill>
                <a:latin typeface="SimSun" charset="0"/>
                <a:ea typeface="ＭＳ Ｐゴシック" charset="0"/>
                <a:cs typeface="SimSun" charset="0"/>
              </a:rPr>
              <a:t>赛</a:t>
            </a:r>
            <a:r>
              <a:rPr lang="en-US" altLang="zh-CN" sz="1600" dirty="0">
                <a:solidFill>
                  <a:srgbClr val="000000"/>
                </a:solidFill>
                <a:ea typeface="ＭＳ Ｐゴシック" charset="0"/>
                <a:cs typeface="ＭＳ Ｐゴシック" charset="0"/>
              </a:rPr>
              <a:t>62:6-7</a:t>
            </a:r>
            <a:endParaRPr lang="zh-CN" altLang="en-US" sz="1600" dirty="0">
              <a:solidFill>
                <a:srgbClr val="000000"/>
              </a:solidFill>
              <a:ea typeface="ＭＳ Ｐゴシック" charset="0"/>
              <a:cs typeface="ＭＳ Ｐゴシック" charset="0"/>
            </a:endParaRPr>
          </a:p>
        </p:txBody>
      </p:sp>
      <p:sp>
        <p:nvSpPr>
          <p:cNvPr id="13" name="矩形 12"/>
          <p:cNvSpPr/>
          <p:nvPr/>
        </p:nvSpPr>
        <p:spPr>
          <a:xfrm>
            <a:off x="755650" y="3573463"/>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巴比伦</a:t>
            </a:r>
          </a:p>
        </p:txBody>
      </p:sp>
      <p:sp>
        <p:nvSpPr>
          <p:cNvPr id="14" name="矩形 13"/>
          <p:cNvSpPr/>
          <p:nvPr/>
        </p:nvSpPr>
        <p:spPr>
          <a:xfrm>
            <a:off x="1979613" y="3573463"/>
            <a:ext cx="647700" cy="1428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波斯</a:t>
            </a:r>
          </a:p>
        </p:txBody>
      </p:sp>
      <p:sp>
        <p:nvSpPr>
          <p:cNvPr id="15" name="矩形 14"/>
          <p:cNvSpPr/>
          <p:nvPr/>
        </p:nvSpPr>
        <p:spPr>
          <a:xfrm>
            <a:off x="3203575" y="3573463"/>
            <a:ext cx="576263" cy="1428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希腊</a:t>
            </a:r>
          </a:p>
        </p:txBody>
      </p:sp>
      <p:sp>
        <p:nvSpPr>
          <p:cNvPr id="16" name="矩形 15"/>
          <p:cNvSpPr/>
          <p:nvPr/>
        </p:nvSpPr>
        <p:spPr>
          <a:xfrm>
            <a:off x="4284663" y="3500438"/>
            <a:ext cx="574675"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罗马</a:t>
            </a:r>
          </a:p>
        </p:txBody>
      </p:sp>
      <p:sp>
        <p:nvSpPr>
          <p:cNvPr id="17" name="矩形 16"/>
          <p:cNvSpPr/>
          <p:nvPr/>
        </p:nvSpPr>
        <p:spPr>
          <a:xfrm>
            <a:off x="1547813" y="3789363"/>
            <a:ext cx="576262"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900" dirty="0">
                <a:solidFill>
                  <a:srgbClr val="000000"/>
                </a:solidFill>
                <a:ea typeface="ＭＳ Ｐゴシック" charset="0"/>
                <a:cs typeface="ＭＳ Ｐゴシック" charset="0"/>
              </a:rPr>
              <a:t>公元前 </a:t>
            </a:r>
            <a:r>
              <a:rPr lang="en-US" altLang="zh-CN" sz="900" dirty="0">
                <a:solidFill>
                  <a:srgbClr val="000000"/>
                </a:solidFill>
                <a:ea typeface="ＭＳ Ｐゴシック" charset="0"/>
                <a:cs typeface="ＭＳ Ｐゴシック" charset="0"/>
              </a:rPr>
              <a:t>538</a:t>
            </a:r>
            <a:endParaRPr lang="zh-CN" altLang="en-US" sz="900" dirty="0">
              <a:solidFill>
                <a:srgbClr val="000000"/>
              </a:solidFill>
              <a:ea typeface="ＭＳ Ｐゴシック" charset="0"/>
              <a:cs typeface="ＭＳ Ｐゴシック" charset="0"/>
            </a:endParaRPr>
          </a:p>
        </p:txBody>
      </p:sp>
      <p:sp>
        <p:nvSpPr>
          <p:cNvPr id="18" name="矩形 17"/>
          <p:cNvSpPr/>
          <p:nvPr/>
        </p:nvSpPr>
        <p:spPr>
          <a:xfrm>
            <a:off x="2484438" y="3789363"/>
            <a:ext cx="719137"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00" dirty="0">
                <a:solidFill>
                  <a:srgbClr val="000000"/>
                </a:solidFill>
                <a:ea typeface="ＭＳ Ｐゴシック" charset="0"/>
                <a:cs typeface="ＭＳ Ｐゴシック" charset="0"/>
              </a:rPr>
              <a:t>公元前</a:t>
            </a:r>
            <a:r>
              <a:rPr lang="en-US" altLang="zh-CN" sz="1000" dirty="0">
                <a:solidFill>
                  <a:srgbClr val="000000"/>
                </a:solidFill>
                <a:ea typeface="ＭＳ Ｐゴシック" charset="0"/>
                <a:cs typeface="ＭＳ Ｐゴシック" charset="0"/>
              </a:rPr>
              <a:t>333</a:t>
            </a:r>
            <a:endParaRPr lang="zh-CN" altLang="en-US" sz="1000" dirty="0">
              <a:solidFill>
                <a:srgbClr val="000000"/>
              </a:solidFill>
              <a:ea typeface="ＭＳ Ｐゴシック" charset="0"/>
              <a:cs typeface="ＭＳ Ｐゴシック" charset="0"/>
            </a:endParaRPr>
          </a:p>
        </p:txBody>
      </p:sp>
      <p:sp>
        <p:nvSpPr>
          <p:cNvPr id="19" name="矩形 18"/>
          <p:cNvSpPr/>
          <p:nvPr/>
        </p:nvSpPr>
        <p:spPr>
          <a:xfrm>
            <a:off x="3851275" y="3854449"/>
            <a:ext cx="756444" cy="15081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000" dirty="0">
                <a:solidFill>
                  <a:srgbClr val="000000"/>
                </a:solidFill>
                <a:ea typeface="ＭＳ Ｐゴシック" charset="0"/>
                <a:cs typeface="ＭＳ Ｐゴシック" charset="0"/>
              </a:rPr>
              <a:t>公元后</a:t>
            </a:r>
            <a:r>
              <a:rPr lang="en-US" altLang="zh-CN" sz="1000" dirty="0">
                <a:solidFill>
                  <a:srgbClr val="000000"/>
                </a:solidFill>
                <a:ea typeface="ＭＳ Ｐゴシック" charset="0"/>
                <a:cs typeface="ＭＳ Ｐゴシック" charset="0"/>
              </a:rPr>
              <a:t>63</a:t>
            </a:r>
            <a:endParaRPr lang="zh-CN" altLang="en-US" sz="1000" dirty="0">
              <a:solidFill>
                <a:srgbClr val="000000"/>
              </a:solidFill>
              <a:ea typeface="ＭＳ Ｐゴシック" charset="0"/>
              <a:cs typeface="ＭＳ Ｐゴシック" charset="0"/>
            </a:endParaRPr>
          </a:p>
        </p:txBody>
      </p:sp>
      <p:sp>
        <p:nvSpPr>
          <p:cNvPr id="20" name="矩形 19"/>
          <p:cNvSpPr/>
          <p:nvPr/>
        </p:nvSpPr>
        <p:spPr>
          <a:xfrm>
            <a:off x="1979613" y="4149725"/>
            <a:ext cx="5256212"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在很多国家之间</a:t>
            </a:r>
          </a:p>
        </p:txBody>
      </p:sp>
      <p:sp>
        <p:nvSpPr>
          <p:cNvPr id="21" name="矩形 20"/>
          <p:cNvSpPr/>
          <p:nvPr/>
        </p:nvSpPr>
        <p:spPr>
          <a:xfrm>
            <a:off x="611188" y="4652963"/>
            <a:ext cx="1944687" cy="16557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她的太阳已经西落 </a:t>
            </a:r>
            <a:endParaRPr lang="en-US" altLang="zh-CN" sz="1200">
              <a:solidFill>
                <a:srgbClr val="000000"/>
              </a:solidFill>
              <a:latin typeface="SimSun" charset="0"/>
              <a:ea typeface="ＭＳ Ｐゴシック" charset="0"/>
              <a:cs typeface="SimSun" charset="0"/>
            </a:endParaRP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15:9</a:t>
            </a:r>
          </a:p>
          <a:p>
            <a:pPr algn="ctr"/>
            <a:r>
              <a:rPr lang="zh-CN" altLang="en-US" sz="1200">
                <a:solidFill>
                  <a:srgbClr val="000000"/>
                </a:solidFill>
                <a:latin typeface="SimSun" charset="0"/>
                <a:ea typeface="ＭＳ Ｐゴシック" charset="0"/>
                <a:cs typeface="SimSun" charset="0"/>
              </a:rPr>
              <a:t>因为他们离弃了耶和华他们神的约</a:t>
            </a:r>
            <a:endParaRPr lang="en-US" altLang="zh-CN" sz="1200">
              <a:solidFill>
                <a:srgbClr val="000000"/>
              </a:solidFill>
              <a:latin typeface="SimSun" charset="0"/>
              <a:ea typeface="ＭＳ Ｐゴシック" charset="0"/>
              <a:cs typeface="SimSun" charset="0"/>
            </a:endParaRP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22:8-9</a:t>
            </a:r>
          </a:p>
          <a:p>
            <a:pPr algn="ctr"/>
            <a:r>
              <a:rPr lang="zh-CN" altLang="en-US" sz="1200">
                <a:solidFill>
                  <a:srgbClr val="000000"/>
                </a:solidFill>
                <a:latin typeface="SimSun" charset="0"/>
                <a:ea typeface="ＭＳ Ｐゴシック" charset="0"/>
                <a:cs typeface="SimSun" charset="0"/>
              </a:rPr>
              <a:t>王下</a:t>
            </a:r>
            <a:r>
              <a:rPr lang="en-US" altLang="zh-CN" sz="1200">
                <a:solidFill>
                  <a:srgbClr val="000000"/>
                </a:solidFill>
                <a:ea typeface="ＭＳ Ｐゴシック" charset="0"/>
                <a:cs typeface="ＭＳ Ｐゴシック" charset="0"/>
              </a:rPr>
              <a:t>25:8-12</a:t>
            </a:r>
          </a:p>
          <a:p>
            <a:pPr algn="ctr"/>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15:4,22:29-30</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30:24,</a:t>
            </a:r>
          </a:p>
          <a:p>
            <a:pPr algn="ctr"/>
            <a:r>
              <a:rPr lang="zh-CN" altLang="en-US" sz="1200">
                <a:solidFill>
                  <a:srgbClr val="000000"/>
                </a:solidFill>
                <a:latin typeface="SimSun" charset="0"/>
                <a:ea typeface="ＭＳ Ｐゴシック" charset="0"/>
                <a:cs typeface="SimSun" charset="0"/>
              </a:rPr>
              <a:t>结</a:t>
            </a:r>
            <a:r>
              <a:rPr lang="en-US" altLang="zh-CN" sz="1200">
                <a:solidFill>
                  <a:srgbClr val="000000"/>
                </a:solidFill>
                <a:ea typeface="ＭＳ Ｐゴシック" charset="0"/>
                <a:cs typeface="ＭＳ Ｐゴシック" charset="0"/>
              </a:rPr>
              <a:t>10:4,18,11:22-25,</a:t>
            </a:r>
          </a:p>
          <a:p>
            <a:pPr algn="ctr"/>
            <a:r>
              <a:rPr lang="en-US" altLang="zh-CN" sz="1200">
                <a:solidFill>
                  <a:srgbClr val="000000"/>
                </a:solidFill>
                <a:ea typeface="ＭＳ Ｐゴシック" charset="0"/>
                <a:cs typeface="ＭＳ Ｐゴシック" charset="0"/>
              </a:rPr>
              <a:t>14:22-23</a:t>
            </a:r>
            <a:endParaRPr lang="zh-CN" altLang="en-US" sz="1200">
              <a:solidFill>
                <a:srgbClr val="000000"/>
              </a:solidFill>
              <a:ea typeface="ＭＳ Ｐゴシック" charset="0"/>
              <a:cs typeface="ＭＳ Ｐゴシック" charset="0"/>
            </a:endParaRPr>
          </a:p>
        </p:txBody>
      </p:sp>
      <p:sp>
        <p:nvSpPr>
          <p:cNvPr id="22" name="矩形 21"/>
          <p:cNvSpPr/>
          <p:nvPr/>
        </p:nvSpPr>
        <p:spPr>
          <a:xfrm>
            <a:off x="3419475" y="4652963"/>
            <a:ext cx="1873250" cy="13684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rgbClr val="000000"/>
                </a:solidFill>
                <a:latin typeface="SimSun" charset="0"/>
                <a:ea typeface="ＭＳ Ｐゴシック" charset="0"/>
                <a:cs typeface="SimSun" charset="0"/>
              </a:rPr>
              <a:t>结</a:t>
            </a:r>
            <a:r>
              <a:rPr lang="en-US" altLang="zh-CN" sz="1400" dirty="0">
                <a:solidFill>
                  <a:srgbClr val="000000"/>
                </a:solidFill>
                <a:ea typeface="ＭＳ Ｐゴシック" charset="0"/>
                <a:cs typeface="ＭＳ Ｐゴシック" charset="0"/>
              </a:rPr>
              <a:t>6:8</a:t>
            </a:r>
          </a:p>
          <a:p>
            <a:pPr algn="ctr"/>
            <a:r>
              <a:rPr lang="zh-CN" altLang="en-US" sz="1400" dirty="0">
                <a:solidFill>
                  <a:srgbClr val="000000"/>
                </a:solidFill>
                <a:latin typeface="SimSun" charset="0"/>
                <a:ea typeface="ＭＳ Ｐゴシック" charset="0"/>
                <a:cs typeface="SimSun" charset="0"/>
              </a:rPr>
              <a:t>何</a:t>
            </a:r>
            <a:r>
              <a:rPr lang="en-US" altLang="zh-CN" sz="1400" dirty="0">
                <a:solidFill>
                  <a:srgbClr val="000000"/>
                </a:solidFill>
                <a:ea typeface="ＭＳ Ｐゴシック" charset="0"/>
                <a:cs typeface="ＭＳ Ｐゴシック" charset="0"/>
              </a:rPr>
              <a:t>3:4-5</a:t>
            </a:r>
            <a:r>
              <a:rPr lang="zh-CN" altLang="en-US" sz="1400" dirty="0">
                <a:solidFill>
                  <a:srgbClr val="000000"/>
                </a:solidFill>
                <a:ea typeface="ＭＳ Ｐゴシック" charset="0"/>
                <a:cs typeface="ＭＳ Ｐゴシック" charset="0"/>
              </a:rPr>
              <a:t>，</a:t>
            </a:r>
            <a:r>
              <a:rPr lang="en-US" altLang="zh-CN" sz="1400" dirty="0">
                <a:solidFill>
                  <a:srgbClr val="000000"/>
                </a:solidFill>
                <a:ea typeface="ＭＳ Ｐゴシック" charset="0"/>
                <a:cs typeface="ＭＳ Ｐゴシック" charset="0"/>
              </a:rPr>
              <a:t>8:8</a:t>
            </a:r>
          </a:p>
          <a:p>
            <a:pPr algn="ctr"/>
            <a:r>
              <a:rPr lang="zh-CN" altLang="en-US" sz="1400" dirty="0">
                <a:solidFill>
                  <a:srgbClr val="000000"/>
                </a:solidFill>
                <a:latin typeface="SimSun" charset="0"/>
                <a:ea typeface="ＭＳ Ｐゴシック" charset="0"/>
                <a:cs typeface="SimSun" charset="0"/>
              </a:rPr>
              <a:t>摩</a:t>
            </a:r>
            <a:r>
              <a:rPr lang="en-US" altLang="zh-CN" sz="1400" dirty="0">
                <a:solidFill>
                  <a:srgbClr val="000000"/>
                </a:solidFill>
                <a:ea typeface="ＭＳ Ｐゴシック" charset="0"/>
                <a:cs typeface="ＭＳ Ｐゴシック" charset="0"/>
              </a:rPr>
              <a:t>9:8-9</a:t>
            </a:r>
          </a:p>
          <a:p>
            <a:pPr algn="ctr"/>
            <a:r>
              <a:rPr lang="zh-CN" altLang="en-US" sz="1400" dirty="0">
                <a:solidFill>
                  <a:srgbClr val="000000"/>
                </a:solidFill>
                <a:latin typeface="SimSun" charset="0"/>
                <a:ea typeface="ＭＳ Ｐゴシック" charset="0"/>
                <a:cs typeface="SimSun" charset="0"/>
              </a:rPr>
              <a:t>弥</a:t>
            </a:r>
            <a:r>
              <a:rPr lang="en-US" altLang="zh-CN" sz="1400" dirty="0">
                <a:solidFill>
                  <a:srgbClr val="000000"/>
                </a:solidFill>
                <a:ea typeface="ＭＳ Ｐゴシック" charset="0"/>
                <a:cs typeface="ＭＳ Ｐゴシック" charset="0"/>
              </a:rPr>
              <a:t>5:7-8</a:t>
            </a:r>
          </a:p>
          <a:p>
            <a:pPr algn="ctr"/>
            <a:r>
              <a:rPr lang="zh-CN" altLang="en-US" sz="1400" dirty="0">
                <a:solidFill>
                  <a:srgbClr val="000000"/>
                </a:solidFill>
                <a:ea typeface="ＭＳ Ｐゴシック" charset="0"/>
                <a:cs typeface="ＭＳ Ｐゴシック" charset="0"/>
              </a:rPr>
              <a:t>耶</a:t>
            </a:r>
            <a:r>
              <a:rPr lang="en-US" altLang="zh-CN" sz="1400" dirty="0">
                <a:solidFill>
                  <a:srgbClr val="000000"/>
                </a:solidFill>
                <a:ea typeface="ＭＳ Ｐゴシック" charset="0"/>
                <a:cs typeface="ＭＳ Ｐゴシック" charset="0"/>
              </a:rPr>
              <a:t>31:35-37,46:27-28</a:t>
            </a:r>
          </a:p>
          <a:p>
            <a:pPr algn="ctr"/>
            <a:r>
              <a:rPr lang="en-US" altLang="zh-CN" sz="1400" dirty="0">
                <a:solidFill>
                  <a:srgbClr val="000000"/>
                </a:solidFill>
                <a:ea typeface="ＭＳ Ｐゴシック" charset="0"/>
                <a:cs typeface="ＭＳ Ｐゴシック" charset="0"/>
              </a:rPr>
              <a:t>51:5</a:t>
            </a:r>
          </a:p>
          <a:p>
            <a:pPr algn="ctr"/>
            <a:endParaRPr lang="zh-CN" altLang="en-US" sz="1400" dirty="0">
              <a:solidFill>
                <a:srgbClr val="000000"/>
              </a:solidFill>
              <a:ea typeface="ＭＳ Ｐゴシック" charset="0"/>
              <a:cs typeface="ＭＳ Ｐゴシック" charset="0"/>
            </a:endParaRPr>
          </a:p>
        </p:txBody>
      </p:sp>
      <p:sp>
        <p:nvSpPr>
          <p:cNvPr id="23" name="矩形 22"/>
          <p:cNvSpPr/>
          <p:nvPr/>
        </p:nvSpPr>
        <p:spPr>
          <a:xfrm>
            <a:off x="7019925" y="4581525"/>
            <a:ext cx="1873250" cy="16557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dirty="0">
                <a:solidFill>
                  <a:srgbClr val="000000"/>
                </a:solidFill>
                <a:ea typeface="ＭＳ Ｐゴシック" charset="-128"/>
                <a:cs typeface="ＭＳ Ｐゴシック" charset="-128"/>
              </a:rPr>
              <a:t>我必实践我向以色列家和犹大家应许赐福的诺言 耶</a:t>
            </a:r>
            <a:r>
              <a:rPr lang="en-US" altLang="zh-CN" sz="1600" dirty="0">
                <a:solidFill>
                  <a:srgbClr val="000000"/>
                </a:solidFill>
                <a:ea typeface="ＭＳ Ｐゴシック" charset="-128"/>
                <a:cs typeface="ＭＳ Ｐゴシック" charset="-128"/>
              </a:rPr>
              <a:t>33:7-14</a:t>
            </a:r>
          </a:p>
          <a:p>
            <a:pPr algn="ctr">
              <a:defRPr/>
            </a:pPr>
            <a:r>
              <a:rPr lang="zh-CN" altLang="en-US" sz="1600" dirty="0">
                <a:solidFill>
                  <a:srgbClr val="000000"/>
                </a:solidFill>
                <a:ea typeface="ＭＳ Ｐゴシック" charset="-128"/>
                <a:cs typeface="ＭＳ Ｐゴシック" charset="-128"/>
              </a:rPr>
              <a:t>塞 </a:t>
            </a:r>
            <a:r>
              <a:rPr lang="en-US" altLang="zh-CN" sz="1600" dirty="0">
                <a:solidFill>
                  <a:srgbClr val="000000"/>
                </a:solidFill>
                <a:ea typeface="ＭＳ Ｐゴシック" charset="-128"/>
                <a:cs typeface="ＭＳ Ｐゴシック" charset="-128"/>
              </a:rPr>
              <a:t>4:2-6</a:t>
            </a:r>
          </a:p>
          <a:p>
            <a:pPr algn="ctr">
              <a:defRPr/>
            </a:pPr>
            <a:r>
              <a:rPr lang="zh-CN" altLang="en-US" sz="1600" dirty="0">
                <a:solidFill>
                  <a:srgbClr val="000000"/>
                </a:solidFill>
                <a:ea typeface="ＭＳ Ｐゴシック" charset="-128"/>
                <a:cs typeface="ＭＳ Ｐゴシック" charset="-128"/>
              </a:rPr>
              <a:t>结</a:t>
            </a:r>
            <a:r>
              <a:rPr lang="en-US" altLang="zh-CN" sz="1600" dirty="0">
                <a:solidFill>
                  <a:srgbClr val="000000"/>
                </a:solidFill>
                <a:ea typeface="ＭＳ Ｐゴシック" charset="-128"/>
                <a:cs typeface="ＭＳ Ｐゴシック" charset="-128"/>
              </a:rPr>
              <a:t>43:1-9</a:t>
            </a:r>
          </a:p>
          <a:p>
            <a:pPr algn="ctr">
              <a:defRPr/>
            </a:pPr>
            <a:r>
              <a:rPr lang="zh-CN" altLang="en-US" sz="1600" dirty="0">
                <a:solidFill>
                  <a:srgbClr val="000000"/>
                </a:solidFill>
                <a:ea typeface="ＭＳ Ｐゴシック" charset="-128"/>
                <a:cs typeface="ＭＳ Ｐゴシック" charset="-128"/>
              </a:rPr>
              <a:t>亚</a:t>
            </a:r>
            <a:r>
              <a:rPr lang="en-US" altLang="zh-CN" sz="1600" dirty="0">
                <a:solidFill>
                  <a:srgbClr val="000000"/>
                </a:solidFill>
                <a:ea typeface="ＭＳ Ｐゴシック" charset="-128"/>
                <a:cs typeface="ＭＳ Ｐゴシック" charset="-128"/>
              </a:rPr>
              <a:t>2:10-13</a:t>
            </a:r>
            <a:r>
              <a:rPr lang="zh-CN" altLang="en-US" sz="1600" dirty="0">
                <a:solidFill>
                  <a:srgbClr val="000000"/>
                </a:solidFill>
                <a:ea typeface="ＭＳ Ｐゴシック" charset="-128"/>
                <a:cs typeface="ＭＳ Ｐゴシック" charset="-128"/>
              </a:rPr>
              <a:t>，</a:t>
            </a:r>
            <a:r>
              <a:rPr lang="en-US" altLang="zh-CN" sz="1600" dirty="0">
                <a:solidFill>
                  <a:srgbClr val="000000"/>
                </a:solidFill>
                <a:ea typeface="ＭＳ Ｐゴシック" charset="-128"/>
                <a:cs typeface="ＭＳ Ｐゴシック" charset="-128"/>
              </a:rPr>
              <a:t>8:1-8</a:t>
            </a:r>
          </a:p>
        </p:txBody>
      </p:sp>
    </p:spTree>
    <p:extLst>
      <p:ext uri="{BB962C8B-B14F-4D97-AF65-F5344CB8AC3E}">
        <p14:creationId xmlns:p14="http://schemas.microsoft.com/office/powerpoint/2010/main" val="13281793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553</a:t>
            </a:r>
          </a:p>
        </p:txBody>
      </p:sp>
      <p:sp>
        <p:nvSpPr>
          <p:cNvPr id="5" name="Rectangle 3"/>
          <p:cNvSpPr txBox="1">
            <a:spLocks noChangeArrowheads="1"/>
          </p:cNvSpPr>
          <p:nvPr/>
        </p:nvSpPr>
        <p:spPr bwMode="auto">
          <a:xfrm>
            <a:off x="228600" y="1752600"/>
            <a:ext cx="8520113"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每年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360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天</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69</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周：</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483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 476</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阳历年</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法令的颁布是在公元前</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444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日，这样推算出弥撒亚于公元后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日被杀。公元后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日荣耀入耶路撒冷。</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但以理书</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9:27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与启示录</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13:5, 14-15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的比较</a:t>
            </a:r>
            <a:endParaRPr lang="en-US" sz="3200"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6" name="Rectangle 2"/>
          <p:cNvSpPr txBox="1">
            <a:spLocks noChangeArrowheads="1"/>
          </p:cNvSpPr>
          <p:nvPr/>
        </p:nvSpPr>
        <p:spPr bwMode="auto">
          <a:xfrm>
            <a:off x="524049" y="476250"/>
            <a:ext cx="8229600" cy="1143000"/>
          </a:xfrm>
          <a:prstGeom prst="rect">
            <a:avLst/>
          </a:prstGeo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zh-CN" altLang="en-US" sz="4800" b="1" kern="0" dirty="0">
                <a:latin typeface="Arial" charset="0"/>
                <a:ea typeface="ＭＳ Ｐゴシック" charset="0"/>
                <a:cs typeface="ＭＳ Ｐゴシック" charset="0"/>
              </a:rPr>
              <a:t>犹太历</a:t>
            </a:r>
            <a:endParaRPr lang="en-US" sz="4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591096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pic>
        <p:nvPicPr>
          <p:cNvPr id="356354" name="Picture 3"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333829"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6" name="矩形 5"/>
          <p:cNvSpPr/>
          <p:nvPr/>
        </p:nvSpPr>
        <p:spPr>
          <a:xfrm>
            <a:off x="539750" y="1341438"/>
            <a:ext cx="2232025" cy="10080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公元前</a:t>
            </a:r>
            <a:r>
              <a:rPr lang="en-US" altLang="zh-CN" sz="1600" dirty="0">
                <a:solidFill>
                  <a:srgbClr val="000000"/>
                </a:solidFill>
                <a:ea typeface="ＭＳ Ｐゴシック" charset="0"/>
                <a:cs typeface="ＭＳ Ｐゴシック" charset="0"/>
              </a:rPr>
              <a:t>444</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日</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尼散月</a:t>
            </a:r>
            <a:r>
              <a:rPr lang="en-US" altLang="zh-CN" sz="1600" dirty="0">
                <a:solidFill>
                  <a:srgbClr val="000000"/>
                </a:solidFill>
                <a:ea typeface="ＭＳ Ｐゴシック" charset="0"/>
                <a:cs typeface="ＭＳ Ｐゴシック" charset="0"/>
              </a:rPr>
              <a:t>1</a:t>
            </a:r>
            <a:r>
              <a:rPr lang="zh-CN" altLang="en-US" sz="1600" dirty="0">
                <a:solidFill>
                  <a:srgbClr val="000000"/>
                </a:solidFill>
                <a:latin typeface="SimSun" charset="0"/>
                <a:ea typeface="ＭＳ Ｐゴシック" charset="0"/>
                <a:cs typeface="SimSun" charset="0"/>
              </a:rPr>
              <a:t>日 亚达薛西王第二十年</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尼</a:t>
            </a:r>
            <a:r>
              <a:rPr lang="en-US" altLang="zh-CN" sz="1600" dirty="0">
                <a:solidFill>
                  <a:srgbClr val="000000"/>
                </a:solidFill>
                <a:ea typeface="ＭＳ Ｐゴシック" charset="0"/>
                <a:cs typeface="ＭＳ Ｐゴシック" charset="0"/>
              </a:rPr>
              <a:t>2:1-8</a:t>
            </a:r>
          </a:p>
        </p:txBody>
      </p:sp>
      <p:sp>
        <p:nvSpPr>
          <p:cNvPr id="7" name="矩形 6"/>
          <p:cNvSpPr/>
          <p:nvPr/>
        </p:nvSpPr>
        <p:spPr>
          <a:xfrm>
            <a:off x="3924300" y="1341438"/>
            <a:ext cx="2519363"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公元后</a:t>
            </a:r>
            <a:r>
              <a:rPr lang="en-US" altLang="zh-CN" sz="1600" dirty="0">
                <a:solidFill>
                  <a:srgbClr val="000000"/>
                </a:solidFill>
                <a:ea typeface="ＭＳ Ｐゴシック" charset="0"/>
                <a:cs typeface="ＭＳ Ｐゴシック" charset="0"/>
              </a:rPr>
              <a:t>33</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3</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30</a:t>
            </a:r>
            <a:r>
              <a:rPr lang="zh-CN" altLang="en-US" sz="1600" dirty="0">
                <a:solidFill>
                  <a:srgbClr val="000000"/>
                </a:solidFill>
                <a:latin typeface="SimSun" charset="0"/>
                <a:ea typeface="ＭＳ Ｐゴシック" charset="0"/>
                <a:cs typeface="SimSun" charset="0"/>
              </a:rPr>
              <a:t>日，在尼散月凯旋的进入耶路撒冷</a:t>
            </a:r>
            <a:endParaRPr lang="en-US" altLang="zh-CN" sz="1600" dirty="0">
              <a:solidFill>
                <a:srgbClr val="000000"/>
              </a:solidFill>
              <a:latin typeface="SimSun" charset="0"/>
              <a:ea typeface="ＭＳ Ｐゴシック" charset="0"/>
              <a:cs typeface="SimSun" charset="0"/>
            </a:endParaRPr>
          </a:p>
          <a:p>
            <a:pPr algn="ctr"/>
            <a:r>
              <a:rPr lang="zh-CN" altLang="en-US" sz="1600" dirty="0">
                <a:solidFill>
                  <a:srgbClr val="000000"/>
                </a:solidFill>
                <a:latin typeface="SimSun" charset="0"/>
                <a:ea typeface="ＭＳ Ｐゴシック" charset="0"/>
                <a:cs typeface="SimSun" charset="0"/>
              </a:rPr>
              <a:t>路</a:t>
            </a:r>
            <a:r>
              <a:rPr lang="en-US" altLang="zh-CN" sz="1600" dirty="0">
                <a:solidFill>
                  <a:srgbClr val="000000"/>
                </a:solidFill>
                <a:ea typeface="ＭＳ Ｐゴシック" charset="0"/>
                <a:cs typeface="ＭＳ Ｐゴシック" charset="0"/>
              </a:rPr>
              <a:t>19:28-40</a:t>
            </a:r>
            <a:endParaRPr lang="zh-CN" altLang="en-US" sz="1600" dirty="0">
              <a:solidFill>
                <a:srgbClr val="000000"/>
              </a:solidFill>
              <a:ea typeface="ＭＳ Ｐゴシック" charset="0"/>
              <a:cs typeface="ＭＳ Ｐゴシック" charset="0"/>
            </a:endParaRPr>
          </a:p>
        </p:txBody>
      </p:sp>
      <p:sp>
        <p:nvSpPr>
          <p:cNvPr id="8" name="矩形 7"/>
          <p:cNvSpPr/>
          <p:nvPr/>
        </p:nvSpPr>
        <p:spPr>
          <a:xfrm>
            <a:off x="611188" y="3141663"/>
            <a:ext cx="4537075" cy="6477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400">
                <a:solidFill>
                  <a:srgbClr val="000000"/>
                </a:solidFill>
                <a:ea typeface="ＭＳ Ｐゴシック" charset="0"/>
                <a:cs typeface="ＭＳ Ｐゴシック" charset="0"/>
              </a:rPr>
              <a:t>69×7×360=173</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880</a:t>
            </a:r>
            <a:r>
              <a:rPr lang="zh-CN" altLang="en-US" sz="1400">
                <a:solidFill>
                  <a:srgbClr val="000000"/>
                </a:solidFill>
                <a:ea typeface="ＭＳ Ｐゴシック" charset="0"/>
                <a:cs typeface="ＭＳ Ｐゴシック" charset="0"/>
              </a:rPr>
              <a:t>天</a:t>
            </a:r>
          </a:p>
          <a:p>
            <a:pPr algn="ctr">
              <a:defRPr/>
            </a:pPr>
            <a:r>
              <a:rPr lang="zh-CN" altLang="en-US" sz="1400">
                <a:solidFill>
                  <a:srgbClr val="000000"/>
                </a:solidFill>
                <a:ea typeface="ＭＳ Ｐゴシック" charset="0"/>
                <a:cs typeface="ＭＳ Ｐゴシック" charset="0"/>
              </a:rPr>
              <a:t>公元前</a:t>
            </a:r>
            <a:r>
              <a:rPr lang="en-US" altLang="zh-CN" sz="1400">
                <a:solidFill>
                  <a:srgbClr val="000000"/>
                </a:solidFill>
                <a:ea typeface="ＭＳ Ｐゴシック" charset="0"/>
                <a:cs typeface="ＭＳ Ｐゴシック" charset="0"/>
              </a:rPr>
              <a:t>444</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5</a:t>
            </a:r>
            <a:r>
              <a:rPr lang="zh-CN" altLang="en-US" sz="1400">
                <a:solidFill>
                  <a:srgbClr val="000000"/>
                </a:solidFill>
                <a:ea typeface="ＭＳ Ｐゴシック" charset="0"/>
                <a:cs typeface="ＭＳ Ｐゴシック" charset="0"/>
              </a:rPr>
              <a:t>日</a:t>
            </a:r>
            <a:r>
              <a:rPr lang="en-US" altLang="zh-CN" sz="1400">
                <a:solidFill>
                  <a:srgbClr val="000000"/>
                </a:solidFill>
                <a:ea typeface="ＭＳ Ｐゴシック" charset="0"/>
                <a:cs typeface="ＭＳ Ｐゴシック" charset="0"/>
              </a:rPr>
              <a:t>+173,888</a:t>
            </a:r>
            <a:r>
              <a:rPr lang="zh-CN" altLang="en-US" sz="1400">
                <a:solidFill>
                  <a:srgbClr val="000000"/>
                </a:solidFill>
                <a:ea typeface="ＭＳ Ｐゴシック" charset="0"/>
                <a:cs typeface="ＭＳ Ｐゴシック" charset="0"/>
              </a:rPr>
              <a:t>天公元后</a:t>
            </a:r>
            <a:r>
              <a:rPr lang="en-US" altLang="zh-CN" sz="1400">
                <a:solidFill>
                  <a:srgbClr val="000000"/>
                </a:solidFill>
                <a:ea typeface="ＭＳ Ｐゴシック" charset="0"/>
                <a:cs typeface="ＭＳ Ｐゴシック" charset="0"/>
              </a:rPr>
              <a:t>33</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30</a:t>
            </a:r>
            <a:r>
              <a:rPr lang="zh-CN" altLang="en-US" sz="1400">
                <a:solidFill>
                  <a:srgbClr val="000000"/>
                </a:solidFill>
                <a:ea typeface="ＭＳ Ｐゴシック" charset="0"/>
                <a:cs typeface="ＭＳ Ｐゴシック" charset="0"/>
              </a:rPr>
              <a:t>日</a:t>
            </a:r>
          </a:p>
          <a:p>
            <a:pPr algn="ctr">
              <a:defRPr/>
            </a:pPr>
            <a:endParaRPr lang="zh-CN" altLang="en-US" sz="1400">
              <a:solidFill>
                <a:srgbClr val="000000"/>
              </a:solidFill>
              <a:ea typeface="ＭＳ Ｐゴシック" charset="0"/>
              <a:cs typeface="ＭＳ Ｐゴシック" charset="0"/>
            </a:endParaRPr>
          </a:p>
        </p:txBody>
      </p:sp>
      <p:sp>
        <p:nvSpPr>
          <p:cNvPr id="9" name="矩形 8"/>
          <p:cNvSpPr/>
          <p:nvPr/>
        </p:nvSpPr>
        <p:spPr>
          <a:xfrm>
            <a:off x="2124075" y="2708275"/>
            <a:ext cx="1655763"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a:t>
            </a:r>
          </a:p>
        </p:txBody>
      </p:sp>
      <p:sp>
        <p:nvSpPr>
          <p:cNvPr id="10" name="矩形 9"/>
          <p:cNvSpPr/>
          <p:nvPr/>
        </p:nvSpPr>
        <p:spPr>
          <a:xfrm>
            <a:off x="5219700" y="2492375"/>
            <a:ext cx="1223963" cy="86518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00"/>
                </a:solidFill>
                <a:latin typeface="SimSun" charset="0"/>
                <a:ea typeface="ＭＳ Ｐゴシック" charset="0"/>
                <a:cs typeface="SimSun" charset="0"/>
              </a:rPr>
              <a:t>教会时代</a:t>
            </a:r>
          </a:p>
        </p:txBody>
      </p:sp>
      <p:sp>
        <p:nvSpPr>
          <p:cNvPr id="11" name="矩形 10"/>
          <p:cNvSpPr/>
          <p:nvPr/>
        </p:nvSpPr>
        <p:spPr>
          <a:xfrm>
            <a:off x="6948488" y="2565400"/>
            <a:ext cx="1439862"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dirty="0">
                <a:solidFill>
                  <a:srgbClr val="000000"/>
                </a:solidFill>
                <a:ea typeface="ＭＳ Ｐゴシック" charset="0"/>
                <a:cs typeface="ＭＳ Ｐゴシック" charset="0"/>
              </a:rPr>
              <a:t>第</a:t>
            </a:r>
            <a:r>
              <a:rPr lang="en-US" altLang="zh-CN" sz="1600" dirty="0">
                <a:solidFill>
                  <a:srgbClr val="000000"/>
                </a:solidFill>
                <a:ea typeface="ＭＳ Ｐゴシック" charset="0"/>
                <a:cs typeface="ＭＳ Ｐゴシック" charset="0"/>
              </a:rPr>
              <a:t>70</a:t>
            </a:r>
            <a:r>
              <a:rPr lang="zh-CN" altLang="en-US" sz="1600" dirty="0">
                <a:solidFill>
                  <a:srgbClr val="000000"/>
                </a:solidFill>
                <a:ea typeface="ＭＳ Ｐゴシック" charset="0"/>
                <a:cs typeface="ＭＳ Ｐゴシック" charset="0"/>
              </a:rPr>
              <a:t>周</a:t>
            </a:r>
          </a:p>
        </p:txBody>
      </p:sp>
      <p:sp>
        <p:nvSpPr>
          <p:cNvPr id="12" name="矩形 11"/>
          <p:cNvSpPr/>
          <p:nvPr/>
        </p:nvSpPr>
        <p:spPr>
          <a:xfrm>
            <a:off x="6732588"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800" dirty="0">
                <a:solidFill>
                  <a:srgbClr val="000000"/>
                </a:solidFill>
                <a:ea typeface="ＭＳ Ｐゴシック" charset="0"/>
                <a:cs typeface="ＭＳ Ｐゴシック" charset="0"/>
              </a:rPr>
              <a:t>½</a:t>
            </a:r>
            <a:r>
              <a:rPr lang="zh-CN" altLang="en-US" sz="1800" dirty="0">
                <a:solidFill>
                  <a:srgbClr val="000000"/>
                </a:solidFill>
                <a:ea typeface="ＭＳ Ｐゴシック" charset="0"/>
                <a:cs typeface="ＭＳ Ｐゴシック" charset="0"/>
              </a:rPr>
              <a:t>周</a:t>
            </a:r>
          </a:p>
        </p:txBody>
      </p:sp>
      <p:sp>
        <p:nvSpPr>
          <p:cNvPr id="13" name="矩形 12"/>
          <p:cNvSpPr/>
          <p:nvPr/>
        </p:nvSpPr>
        <p:spPr>
          <a:xfrm>
            <a:off x="7740650"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800">
                <a:solidFill>
                  <a:srgbClr val="000000"/>
                </a:solidFill>
                <a:ea typeface="ＭＳ Ｐゴシック" charset="0"/>
                <a:cs typeface="ＭＳ Ｐゴシック" charset="0"/>
              </a:rPr>
              <a:t>½</a:t>
            </a:r>
            <a:r>
              <a:rPr lang="zh-CN" altLang="en-US" sz="1800">
                <a:solidFill>
                  <a:srgbClr val="000000"/>
                </a:solidFill>
                <a:ea typeface="ＭＳ Ｐゴシック" charset="0"/>
                <a:cs typeface="ＭＳ Ｐゴシック" charset="0"/>
              </a:rPr>
              <a:t>周</a:t>
            </a:r>
          </a:p>
        </p:txBody>
      </p:sp>
      <p:sp>
        <p:nvSpPr>
          <p:cNvPr id="15" name="剪去同侧角的矩形 14"/>
          <p:cNvSpPr/>
          <p:nvPr/>
        </p:nvSpPr>
        <p:spPr>
          <a:xfrm>
            <a:off x="468313" y="3860800"/>
            <a:ext cx="3887787" cy="2520950"/>
          </a:xfrm>
          <a:prstGeom prst="snip2Same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00"/>
                </a:solidFill>
                <a:ea typeface="ＭＳ Ｐゴシック" charset="0"/>
                <a:cs typeface="ＭＳ Ｐゴシック" charset="0"/>
              </a:rPr>
              <a:t>查证</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公元前</a:t>
            </a:r>
            <a:r>
              <a:rPr lang="en-US" altLang="zh-CN" sz="1600">
                <a:solidFill>
                  <a:srgbClr val="000000"/>
                </a:solidFill>
                <a:ea typeface="ＭＳ Ｐゴシック" charset="0"/>
                <a:cs typeface="ＭＳ Ｐゴシック" charset="0"/>
              </a:rPr>
              <a:t>444</a:t>
            </a:r>
            <a:r>
              <a:rPr lang="zh-CN" altLang="en-US" sz="1600">
                <a:solidFill>
                  <a:srgbClr val="000000"/>
                </a:solidFill>
                <a:ea typeface="ＭＳ Ｐゴシック" charset="0"/>
                <a:cs typeface="ＭＳ Ｐゴシック" charset="0"/>
              </a:rPr>
              <a:t>年至公元后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×365.24219879</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=173,844</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5</a:t>
            </a:r>
            <a:r>
              <a:rPr lang="zh-CN" altLang="en-US" sz="1600">
                <a:solidFill>
                  <a:srgbClr val="000000"/>
                </a:solidFill>
                <a:ea typeface="ＭＳ Ｐゴシック" charset="0"/>
                <a:cs typeface="ＭＳ Ｐゴシック" charset="0"/>
              </a:rPr>
              <a:t>日</a:t>
            </a:r>
            <a:r>
              <a:rPr lang="en-US" altLang="zh-CN" sz="1600">
                <a:solidFill>
                  <a:srgbClr val="000000"/>
                </a:solidFill>
                <a:ea typeface="ＭＳ Ｐゴシック" charset="0"/>
                <a:cs typeface="ＭＳ Ｐゴシック" charset="0"/>
              </a:rPr>
              <a:t>&amp;3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日之间</a:t>
            </a:r>
            <a:r>
              <a:rPr lang="en-US" altLang="zh-CN" sz="1600">
                <a:solidFill>
                  <a:srgbClr val="000000"/>
                </a:solidFill>
                <a:ea typeface="ＭＳ Ｐゴシック" charset="0"/>
                <a:cs typeface="ＭＳ Ｐゴシック" charset="0"/>
              </a:rPr>
              <a:t>=25</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173,880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弥赛亚</a:t>
            </a: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周之后剪除</a:t>
            </a:r>
            <a:r>
              <a:rPr lang="en-US" altLang="zh-CN" sz="1600">
                <a:solidFill>
                  <a:srgbClr val="000000"/>
                </a:solidFill>
                <a:ea typeface="ＭＳ Ｐゴシック" charset="0"/>
                <a:cs typeface="ＭＳ Ｐゴシック" charset="0"/>
              </a:rPr>
              <a:t>- 4</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日，公元后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p>
        </p:txBody>
      </p:sp>
      <p:sp>
        <p:nvSpPr>
          <p:cNvPr id="16" name="剪去单角的矩形 15"/>
          <p:cNvSpPr/>
          <p:nvPr/>
        </p:nvSpPr>
        <p:spPr>
          <a:xfrm flipH="1">
            <a:off x="5148263" y="3789363"/>
            <a:ext cx="3600450" cy="2592387"/>
          </a:xfrm>
          <a:prstGeom prst="snip1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 年 的基本原理</a:t>
            </a:r>
            <a:endParaRPr lang="en-US" altLang="zh-CN" sz="1600">
              <a:solidFill>
                <a:srgbClr val="000000"/>
              </a:solidFill>
              <a:ea typeface="ＭＳ Ｐゴシック" charset="0"/>
              <a:cs typeface="ＭＳ Ｐゴシック" charset="0"/>
            </a:endParaRPr>
          </a:p>
          <a:p>
            <a:pPr algn="ctr">
              <a:defRPr/>
            </a:pPr>
            <a:r>
              <a:rPr lang="en-US" altLang="zh-CN" sz="1600">
                <a:solidFill>
                  <a:srgbClr val="000000"/>
                </a:solidFill>
                <a:ea typeface="ＭＳ Ｐゴシック" charset="0"/>
                <a:cs typeface="ＭＳ Ｐゴシック" charset="0"/>
              </a:rPr>
              <a:t>½</a:t>
            </a:r>
            <a:r>
              <a:rPr lang="zh-CN" altLang="en-US" sz="1600">
                <a:solidFill>
                  <a:srgbClr val="000000"/>
                </a:solidFill>
                <a:ea typeface="ＭＳ Ｐゴシック" charset="0"/>
                <a:cs typeface="ＭＳ Ｐゴシック" charset="0"/>
              </a:rPr>
              <a:t>周</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9:27</a:t>
            </a:r>
          </a:p>
          <a:p>
            <a:pPr algn="ctr">
              <a:defRPr/>
            </a:pP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7:25,12:7</a:t>
            </a:r>
          </a:p>
          <a:p>
            <a:pPr algn="ctr">
              <a:defRPr/>
            </a:pP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12;14</a:t>
            </a:r>
          </a:p>
          <a:p>
            <a:pPr algn="ctr">
              <a:defRPr/>
            </a:pP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12:6,11:3</a:t>
            </a:r>
          </a:p>
          <a:p>
            <a:pPr algn="ctr">
              <a:defRPr/>
            </a:pP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 </a:t>
            </a:r>
            <a:r>
              <a:rPr lang="en-US" altLang="zh-CN" sz="1600">
                <a:solidFill>
                  <a:srgbClr val="000000"/>
                </a:solidFill>
                <a:ea typeface="ＭＳ Ｐゴシック" charset="0"/>
                <a:cs typeface="ＭＳ Ｐゴシック" charset="0"/>
              </a:rPr>
              <a:t>11:2</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13</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15</a:t>
            </a:r>
          </a:p>
          <a:p>
            <a:pPr algn="ctr">
              <a:defRPr/>
            </a:pPr>
            <a:r>
              <a:rPr lang="zh-CN" altLang="en-US" sz="1600">
                <a:solidFill>
                  <a:srgbClr val="000000"/>
                </a:solidFill>
                <a:ea typeface="ＭＳ Ｐゴシック" charset="0"/>
                <a:cs typeface="ＭＳ Ｐゴシック" charset="0"/>
              </a:rPr>
              <a:t>因此：</a:t>
            </a: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 ½</a:t>
            </a:r>
            <a:r>
              <a:rPr lang="zh-CN" altLang="en-US" sz="1600">
                <a:solidFill>
                  <a:srgbClr val="000000"/>
                </a:solidFill>
                <a:ea typeface="ＭＳ Ｐゴシック" charset="0"/>
                <a:cs typeface="ＭＳ Ｐゴシック" charset="0"/>
              </a:rPr>
              <a:t>周</a:t>
            </a:r>
            <a:endParaRPr lang="en-US" altLang="zh-CN" sz="1600">
              <a:solidFill>
                <a:srgbClr val="000000"/>
              </a:solidFill>
              <a:ea typeface="ＭＳ Ｐゴシック" charset="0"/>
              <a:cs typeface="ＭＳ Ｐゴシック" charset="0"/>
            </a:endParaRPr>
          </a:p>
          <a:p>
            <a:pPr algn="ctr">
              <a:defRPr/>
            </a:pPr>
            <a:r>
              <a:rPr lang="zh-CN" altLang="en-US" sz="1600">
                <a:solidFill>
                  <a:srgbClr val="000000"/>
                </a:solidFill>
                <a:ea typeface="ＭＳ Ｐゴシック" charset="0"/>
                <a:cs typeface="ＭＳ Ｐゴシック" charset="0"/>
              </a:rPr>
              <a:t>因此：月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天；年</a:t>
            </a: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698824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grpSp>
        <p:nvGrpSpPr>
          <p:cNvPr id="358402" name="Group 4"/>
          <p:cNvGrpSpPr>
            <a:grpSpLocks/>
          </p:cNvGrpSpPr>
          <p:nvPr/>
        </p:nvGrpSpPr>
        <p:grpSpPr bwMode="auto">
          <a:xfrm>
            <a:off x="304800" y="1219200"/>
            <a:ext cx="8458200" cy="5148263"/>
            <a:chOff x="192" y="981"/>
            <a:chExt cx="5328" cy="3243"/>
          </a:xfrm>
        </p:grpSpPr>
        <p:pic>
          <p:nvPicPr>
            <p:cNvPr id="358413" name="Picture 5"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981"/>
              <a:ext cx="5328" cy="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4"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FFFFFF"/>
                </a:solidFill>
                <a:latin typeface="Times New Roman" charset="0"/>
                <a:ea typeface="ＭＳ Ｐゴシック" charset="0"/>
              </a:endParaRPr>
            </a:p>
          </p:txBody>
        </p:sp>
      </p:grpSp>
      <p:sp>
        <p:nvSpPr>
          <p:cNvPr id="358403"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8"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9" name="矩形 8"/>
          <p:cNvSpPr/>
          <p:nvPr/>
        </p:nvSpPr>
        <p:spPr>
          <a:xfrm>
            <a:off x="2555875" y="1268413"/>
            <a:ext cx="4103688" cy="720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en-US" altLang="zh-CN">
                <a:solidFill>
                  <a:srgbClr val="000000"/>
                </a:solidFill>
                <a:ea typeface="ＭＳ Ｐゴシック" charset="0"/>
                <a:cs typeface="ＭＳ Ｐゴシック" charset="0"/>
              </a:rPr>
              <a:t>483</a:t>
            </a:r>
            <a:r>
              <a:rPr lang="zh-CN" altLang="en-US">
                <a:solidFill>
                  <a:srgbClr val="000000"/>
                </a:solidFill>
                <a:latin typeface="SimSun" charset="0"/>
                <a:ea typeface="ＭＳ Ｐゴシック" charset="0"/>
                <a:cs typeface="SimSun" charset="0"/>
              </a:rPr>
              <a:t>年在犹太历和阳历里</a:t>
            </a:r>
          </a:p>
        </p:txBody>
      </p:sp>
      <p:sp>
        <p:nvSpPr>
          <p:cNvPr id="10" name="矩形 9"/>
          <p:cNvSpPr/>
          <p:nvPr/>
        </p:nvSpPr>
        <p:spPr>
          <a:xfrm>
            <a:off x="539750" y="2133600"/>
            <a:ext cx="2376488" cy="5746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600" dirty="0">
                <a:solidFill>
                  <a:srgbClr val="000080"/>
                </a:solidFill>
                <a:latin typeface="SimSun" charset="0"/>
                <a:ea typeface="ＭＳ Ｐゴシック" charset="0"/>
                <a:cs typeface="SimSun" charset="0"/>
              </a:rPr>
              <a:t>犹太历 </a:t>
            </a:r>
            <a:endParaRPr lang="en-US" altLang="zh-CN" sz="1600" dirty="0">
              <a:solidFill>
                <a:srgbClr val="000080"/>
              </a:solidFill>
              <a:latin typeface="SimSun" charset="0"/>
              <a:ea typeface="ＭＳ Ｐゴシック" charset="0"/>
              <a:cs typeface="SimSun" charset="0"/>
            </a:endParaRPr>
          </a:p>
          <a:p>
            <a:pPr algn="ctr"/>
            <a:r>
              <a:rPr lang="zh-CN" altLang="en-US" sz="1600" dirty="0">
                <a:solidFill>
                  <a:srgbClr val="000080"/>
                </a:solidFill>
                <a:latin typeface="SimSun" charset="0"/>
                <a:ea typeface="ＭＳ Ｐゴシック" charset="0"/>
                <a:cs typeface="SimSun" charset="0"/>
              </a:rPr>
              <a:t>每年</a:t>
            </a:r>
            <a:r>
              <a:rPr lang="en-US" altLang="zh-CN" sz="1600" dirty="0">
                <a:solidFill>
                  <a:srgbClr val="000080"/>
                </a:solidFill>
                <a:ea typeface="ＭＳ Ｐゴシック" charset="0"/>
                <a:cs typeface="ＭＳ Ｐゴシック" charset="0"/>
              </a:rPr>
              <a:t>360</a:t>
            </a:r>
            <a:r>
              <a:rPr lang="zh-CN" altLang="en-US" sz="1600" dirty="0">
                <a:solidFill>
                  <a:srgbClr val="000080"/>
                </a:solidFill>
                <a:ea typeface="ＭＳ Ｐゴシック" charset="0"/>
                <a:cs typeface="ＭＳ Ｐゴシック" charset="0"/>
              </a:rPr>
              <a:t>天</a:t>
            </a:r>
          </a:p>
        </p:txBody>
      </p:sp>
      <p:sp>
        <p:nvSpPr>
          <p:cNvPr id="11" name="矩形 10"/>
          <p:cNvSpPr/>
          <p:nvPr/>
        </p:nvSpPr>
        <p:spPr>
          <a:xfrm>
            <a:off x="4859338" y="2133600"/>
            <a:ext cx="2449512" cy="5746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阳历 </a:t>
            </a:r>
            <a:endParaRPr lang="en-US" altLang="zh-CN" sz="1600">
              <a:solidFill>
                <a:srgbClr val="000080"/>
              </a:solidFill>
              <a:ea typeface="ＭＳ Ｐゴシック" charset="0"/>
              <a:cs typeface="ＭＳ Ｐゴシック" charset="0"/>
            </a:endParaRPr>
          </a:p>
          <a:p>
            <a:pPr algn="ctr">
              <a:defRPr/>
            </a:pPr>
            <a:r>
              <a:rPr lang="zh-CN" altLang="en-US" sz="1600">
                <a:solidFill>
                  <a:srgbClr val="000080"/>
                </a:solidFill>
                <a:ea typeface="ＭＳ Ｐゴシック" charset="0"/>
                <a:cs typeface="ＭＳ Ｐゴシック" charset="0"/>
              </a:rPr>
              <a:t>每年</a:t>
            </a:r>
            <a:r>
              <a:rPr lang="en-US" altLang="zh-CN" sz="1600">
                <a:solidFill>
                  <a:srgbClr val="000080"/>
                </a:solidFill>
                <a:ea typeface="ＭＳ Ｐゴシック" charset="0"/>
                <a:cs typeface="ＭＳ Ｐゴシック" charset="0"/>
              </a:rPr>
              <a:t>365</a:t>
            </a:r>
            <a:r>
              <a:rPr lang="zh-CN" altLang="en-US" sz="1600">
                <a:solidFill>
                  <a:srgbClr val="000080"/>
                </a:solidFill>
                <a:ea typeface="ＭＳ Ｐゴシック" charset="0"/>
                <a:cs typeface="ＭＳ Ｐゴシック" charset="0"/>
              </a:rPr>
              <a:t>天</a:t>
            </a:r>
          </a:p>
        </p:txBody>
      </p:sp>
      <p:sp>
        <p:nvSpPr>
          <p:cNvPr id="12" name="矩形 11"/>
          <p:cNvSpPr/>
          <p:nvPr/>
        </p:nvSpPr>
        <p:spPr>
          <a:xfrm>
            <a:off x="468313" y="2781300"/>
            <a:ext cx="3671887" cy="16557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7×7</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62×7</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=483</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a:t>
            </a:r>
          </a:p>
          <a:p>
            <a:pPr algn="ctr">
              <a:defRPr/>
            </a:pPr>
            <a:r>
              <a:rPr lang="en-US" altLang="zh-CN" sz="1600">
                <a:solidFill>
                  <a:srgbClr val="000080"/>
                </a:solidFill>
                <a:ea typeface="ＭＳ Ｐゴシック" charset="0"/>
                <a:cs typeface="ＭＳ Ｐゴシック" charset="0"/>
              </a:rPr>
              <a:t>                   483</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       360</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p:txBody>
      </p:sp>
      <p:sp>
        <p:nvSpPr>
          <p:cNvPr id="13" name="矩形 12"/>
          <p:cNvSpPr/>
          <p:nvPr/>
        </p:nvSpPr>
        <p:spPr>
          <a:xfrm>
            <a:off x="4643438" y="2708275"/>
            <a:ext cx="3744912" cy="252095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CN" altLang="en-US" sz="1600">
                <a:solidFill>
                  <a:srgbClr val="000080"/>
                </a:solidFill>
                <a:ea typeface="ＭＳ Ｐゴシック" charset="0"/>
                <a:cs typeface="ＭＳ Ｐゴシック" charset="0"/>
              </a:rPr>
              <a:t>公元前</a:t>
            </a:r>
            <a:r>
              <a:rPr lang="en-US" altLang="zh-CN" sz="1600">
                <a:solidFill>
                  <a:srgbClr val="000080"/>
                </a:solidFill>
                <a:ea typeface="ＭＳ Ｐゴシック" charset="0"/>
                <a:cs typeface="ＭＳ Ｐゴシック" charset="0"/>
              </a:rPr>
              <a:t>444</a:t>
            </a:r>
            <a:r>
              <a:rPr lang="zh-CN" altLang="en-US" sz="1600">
                <a:solidFill>
                  <a:srgbClr val="000080"/>
                </a:solidFill>
                <a:ea typeface="ＭＳ Ｐゴシック" charset="0"/>
                <a:cs typeface="ＭＳ Ｐゴシック" charset="0"/>
              </a:rPr>
              <a:t>年至公元后</a:t>
            </a:r>
            <a:r>
              <a:rPr lang="en-US" altLang="zh-CN" sz="1600">
                <a:solidFill>
                  <a:srgbClr val="000080"/>
                </a:solidFill>
                <a:ea typeface="ＭＳ Ｐゴシック" charset="0"/>
                <a:cs typeface="ＭＳ Ｐゴシック" charset="0"/>
              </a:rPr>
              <a:t>33</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=476</a:t>
            </a:r>
            <a:r>
              <a:rPr lang="zh-CN" altLang="en-US" sz="1600">
                <a:solidFill>
                  <a:srgbClr val="000080"/>
                </a:solidFill>
                <a:ea typeface="ＭＳ Ｐゴシック" charset="0"/>
                <a:cs typeface="ＭＳ Ｐゴシック" charset="0"/>
              </a:rPr>
              <a:t>年</a:t>
            </a:r>
            <a:r>
              <a:rPr lang="zh-CN" altLang="en-US" sz="1600">
                <a:solidFill>
                  <a:srgbClr val="000000"/>
                </a:solidFill>
                <a:ea typeface="ＭＳ Ｐゴシック" charset="0"/>
                <a:cs typeface="ＭＳ Ｐゴシック" charset="0"/>
              </a:rPr>
              <a:t>★</a:t>
            </a:r>
            <a:endParaRPr lang="zh-CN" altLang="en-US" sz="1600">
              <a:solidFill>
                <a:srgbClr val="000080"/>
              </a:solidFill>
              <a:ea typeface="ＭＳ Ｐゴシック" charset="0"/>
              <a:cs typeface="ＭＳ Ｐゴシック" charset="0"/>
            </a:endParaRPr>
          </a:p>
          <a:p>
            <a:pPr algn="ctr">
              <a:defRPr/>
            </a:pPr>
            <a:r>
              <a:rPr lang="en-US" altLang="zh-CN" sz="1600">
                <a:solidFill>
                  <a:srgbClr val="000080"/>
                </a:solidFill>
                <a:ea typeface="ＭＳ Ｐゴシック" charset="0"/>
                <a:cs typeface="ＭＳ Ｐゴシック" charset="0"/>
              </a:rPr>
              <a:t>   476</a:t>
            </a:r>
            <a:r>
              <a:rPr lang="zh-CN" altLang="en-US" sz="1600">
                <a:solidFill>
                  <a:srgbClr val="000080"/>
                </a:solidFill>
                <a:ea typeface="ＭＳ Ｐゴシック" charset="0"/>
                <a:cs typeface="ＭＳ Ｐゴシック" charset="0"/>
              </a:rPr>
              <a:t>年</a:t>
            </a:r>
          </a:p>
          <a:p>
            <a:pPr algn="ctr">
              <a:defRPr/>
            </a:pPr>
            <a:r>
              <a:rPr lang="en-US" altLang="zh-CN" sz="1600">
                <a:solidFill>
                  <a:srgbClr val="000080"/>
                </a:solidFill>
                <a:ea typeface="ＭＳ Ｐゴシック" charset="0"/>
                <a:cs typeface="ＭＳ Ｐゴシック" charset="0"/>
              </a:rPr>
              <a:t>          × 365</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,740</a:t>
            </a:r>
            <a:r>
              <a:rPr lang="zh-CN" altLang="en-US" sz="1600">
                <a:solidFill>
                  <a:srgbClr val="000080"/>
                </a:solidFill>
                <a:ea typeface="ＭＳ Ｐゴシック" charset="0"/>
                <a:cs typeface="ＭＳ Ｐゴシック" charset="0"/>
              </a:rPr>
              <a:t>天</a:t>
            </a:r>
          </a:p>
          <a:p>
            <a:pPr algn="ctr">
              <a:defRPr/>
            </a:pPr>
            <a:r>
              <a:rPr lang="en-US" altLang="zh-CN" sz="1600">
                <a:solidFill>
                  <a:srgbClr val="000080"/>
                </a:solidFill>
                <a:ea typeface="ＭＳ Ｐゴシック" charset="0"/>
                <a:cs typeface="ＭＳ Ｐゴシック" charset="0"/>
              </a:rPr>
              <a:t>          +116</a:t>
            </a:r>
            <a:r>
              <a:rPr lang="zh-CN" altLang="en-US" sz="1600">
                <a:solidFill>
                  <a:srgbClr val="000080"/>
                </a:solidFill>
                <a:ea typeface="ＭＳ Ｐゴシック" charset="0"/>
                <a:cs typeface="ＭＳ Ｐゴシック" charset="0"/>
              </a:rPr>
              <a:t>天 在闰年里</a:t>
            </a:r>
            <a:r>
              <a:rPr lang="zh-CN" altLang="en-US" sz="1600">
                <a:solidFill>
                  <a:srgbClr val="00000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+24</a:t>
            </a:r>
            <a:r>
              <a:rPr lang="zh-CN" altLang="en-US" sz="1600">
                <a:solidFill>
                  <a:srgbClr val="000080"/>
                </a:solidFill>
                <a:ea typeface="ＭＳ Ｐゴシック" charset="0"/>
                <a:cs typeface="ＭＳ Ｐゴシック" charset="0"/>
              </a:rPr>
              <a:t>天</a:t>
            </a:r>
            <a:r>
              <a:rPr lang="en-US" altLang="zh-CN" sz="1600">
                <a:solidFill>
                  <a:srgbClr val="000080"/>
                </a:solidFill>
                <a:ea typeface="ＭＳ Ｐゴシック" charset="0"/>
                <a:cs typeface="ＭＳ Ｐゴシック" charset="0"/>
              </a:rPr>
              <a:t>  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5</a:t>
            </a:r>
            <a:r>
              <a:rPr lang="zh-CN" altLang="en-US" sz="1600">
                <a:solidFill>
                  <a:srgbClr val="000080"/>
                </a:solidFill>
                <a:ea typeface="ＭＳ Ｐゴシック" charset="0"/>
                <a:cs typeface="ＭＳ Ｐゴシック" charset="0"/>
              </a:rPr>
              <a:t>日到</a:t>
            </a:r>
            <a:r>
              <a:rPr lang="en-US" altLang="zh-CN" sz="1600">
                <a:solidFill>
                  <a:srgbClr val="000080"/>
                </a:solidFill>
                <a:ea typeface="ＭＳ Ｐゴシック" charset="0"/>
                <a:cs typeface="ＭＳ Ｐゴシック" charset="0"/>
              </a:rPr>
              <a:t>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30</a:t>
            </a:r>
            <a:r>
              <a:rPr lang="zh-CN" altLang="en-US" sz="1600">
                <a:solidFill>
                  <a:srgbClr val="000080"/>
                </a:solidFill>
                <a:ea typeface="ＭＳ Ｐゴシック" charset="0"/>
                <a:cs typeface="ＭＳ Ｐゴシック" charset="0"/>
              </a:rPr>
              <a:t>日</a:t>
            </a:r>
          </a:p>
          <a:p>
            <a:pPr algn="ctr">
              <a:defRPr/>
            </a:pPr>
            <a:r>
              <a:rPr lang="en-US" altLang="zh-CN" sz="1600">
                <a:solidFill>
                  <a:srgbClr val="000080"/>
                </a:solidFill>
                <a:ea typeface="ＭＳ Ｐゴシック" charset="0"/>
                <a:cs typeface="ＭＳ Ｐゴシック" charset="0"/>
              </a:rPr>
              <a:t>——————————</a:t>
            </a:r>
          </a:p>
          <a:p>
            <a:pPr algn="ctr">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a:p>
            <a:pPr algn="ctr">
              <a:defRPr/>
            </a:pPr>
            <a:endParaRPr lang="zh-CN" altLang="en-US" sz="1600">
              <a:solidFill>
                <a:srgbClr val="000080"/>
              </a:solidFill>
              <a:ea typeface="ＭＳ Ｐゴシック" charset="0"/>
              <a:cs typeface="ＭＳ Ｐゴシック" charset="0"/>
            </a:endParaRPr>
          </a:p>
        </p:txBody>
      </p:sp>
      <p:sp>
        <p:nvSpPr>
          <p:cNvPr id="146440" name="Rectangle 8"/>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zh-CN" altLang="en-US" sz="900">
                <a:solidFill>
                  <a:srgbClr val="2B2B2B"/>
                </a:solidFill>
                <a:latin typeface="Arial" charset="0"/>
                <a:ea typeface="ＭＳ Ｐゴシック" charset="0"/>
                <a:cs typeface="Arial" charset="0"/>
              </a:rPr>
              <a:t>公元前</a:t>
            </a:r>
            <a:r>
              <a:rPr lang="en-US" altLang="zh-CN" sz="900">
                <a:solidFill>
                  <a:srgbClr val="2B2B2B"/>
                </a:solidFill>
                <a:latin typeface="Arial" charset="0"/>
                <a:ea typeface="ＭＳ Ｐゴシック" charset="0"/>
                <a:cs typeface="Arial" charset="0"/>
              </a:rPr>
              <a:t>444</a:t>
            </a:r>
            <a:r>
              <a:rPr lang="zh-CN" altLang="en-US" sz="900">
                <a:solidFill>
                  <a:srgbClr val="2B2B2B"/>
                </a:solidFill>
                <a:latin typeface="Arial" charset="0"/>
                <a:ea typeface="ＭＳ Ｐゴシック" charset="0"/>
                <a:cs typeface="Arial" charset="0"/>
              </a:rPr>
              <a:t>年至公元后</a:t>
            </a:r>
            <a:r>
              <a:rPr lang="en-US" altLang="zh-CN" sz="900">
                <a:solidFill>
                  <a:srgbClr val="2B2B2B"/>
                </a:solidFill>
                <a:latin typeface="Arial" charset="0"/>
                <a:ea typeface="ＭＳ Ｐゴシック" charset="0"/>
                <a:cs typeface="Arial" charset="0"/>
              </a:rPr>
              <a:t>33</a:t>
            </a:r>
            <a:r>
              <a:rPr lang="zh-CN" altLang="en-US" sz="900">
                <a:solidFill>
                  <a:srgbClr val="2B2B2B"/>
                </a:solidFill>
                <a:latin typeface="Arial" charset="0"/>
                <a:ea typeface="ＭＳ Ｐゴシック" charset="0"/>
                <a:cs typeface="Arial" charset="0"/>
              </a:rPr>
              <a:t>年</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 365</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a:t>
            </a:r>
            <a:r>
              <a:rPr lang="zh-CN" altLang="en-US" sz="900">
                <a:solidFill>
                  <a:srgbClr val="2B2B2B"/>
                </a:solidFill>
                <a:latin typeface="Arial" charset="0"/>
                <a:ea typeface="ＭＳ Ｐゴシック" charset="0"/>
                <a:cs typeface="Arial" charset="0"/>
              </a:rPr>
              <a:t>，</a:t>
            </a:r>
            <a:r>
              <a:rPr lang="en-US" altLang="zh-CN" sz="900">
                <a:solidFill>
                  <a:srgbClr val="2B2B2B"/>
                </a:solidFill>
                <a:latin typeface="Arial" charset="0"/>
                <a:ea typeface="ＭＳ Ｐゴシック" charset="0"/>
                <a:cs typeface="Arial" charset="0"/>
              </a:rPr>
              <a:t>,740</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+116</a:t>
            </a:r>
            <a:r>
              <a:rPr lang="zh-CN" altLang="en-US" sz="900">
                <a:solidFill>
                  <a:srgbClr val="2B2B2B"/>
                </a:solidFill>
                <a:latin typeface="Arial" charset="0"/>
                <a:ea typeface="ＭＳ Ｐゴシック" charset="0"/>
                <a:cs typeface="Arial" charset="0"/>
              </a:rPr>
              <a:t>天 在闰年里</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+24</a:t>
            </a:r>
            <a:r>
              <a:rPr lang="zh-CN" altLang="en-US" sz="900">
                <a:solidFill>
                  <a:srgbClr val="2B2B2B"/>
                </a:solidFill>
                <a:latin typeface="Arial" charset="0"/>
                <a:ea typeface="ＭＳ Ｐゴシック" charset="0"/>
                <a:cs typeface="Arial" charset="0"/>
              </a:rPr>
              <a:t>天  </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5</a:t>
            </a:r>
            <a:r>
              <a:rPr lang="zh-CN" altLang="en-US" sz="900">
                <a:solidFill>
                  <a:srgbClr val="2B2B2B"/>
                </a:solidFill>
                <a:latin typeface="Arial" charset="0"/>
                <a:ea typeface="ＭＳ Ｐゴシック" charset="0"/>
                <a:cs typeface="Arial" charset="0"/>
              </a:rPr>
              <a:t>日到</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30</a:t>
            </a:r>
            <a:r>
              <a:rPr lang="zh-CN" altLang="en-US" sz="900">
                <a:solidFill>
                  <a:srgbClr val="2B2B2B"/>
                </a:solidFill>
                <a:latin typeface="Arial" charset="0"/>
                <a:ea typeface="ＭＳ Ｐゴシック" charset="0"/>
                <a:cs typeface="Arial" charset="0"/>
              </a:rPr>
              <a:t>日</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173,880</a:t>
            </a:r>
            <a:r>
              <a:rPr lang="zh-CN" altLang="en-US" sz="900">
                <a:solidFill>
                  <a:srgbClr val="2B2B2B"/>
                </a:solidFill>
                <a:latin typeface="Arial" charset="0"/>
                <a:ea typeface="ＭＳ Ｐゴシック" charset="0"/>
                <a:cs typeface="Arial" charset="0"/>
              </a:rPr>
              <a:t>天</a:t>
            </a:r>
            <a:endParaRPr lang="zh-CN" altLang="en-US">
              <a:solidFill>
                <a:srgbClr val="FFFFFF"/>
              </a:solidFill>
              <a:latin typeface="Times New Roman" charset="0"/>
              <a:ea typeface="ＭＳ Ｐゴシック" charset="0"/>
            </a:endParaRPr>
          </a:p>
        </p:txBody>
      </p:sp>
      <p:sp>
        <p:nvSpPr>
          <p:cNvPr id="146441" name="Rectangle 9"/>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zh-CN" altLang="en-US" sz="900">
                <a:solidFill>
                  <a:srgbClr val="2B2B2B"/>
                </a:solidFill>
                <a:latin typeface="Arial" charset="0"/>
                <a:ea typeface="ＭＳ Ｐゴシック" charset="0"/>
                <a:cs typeface="Arial" charset="0"/>
              </a:rPr>
              <a:t>公元前</a:t>
            </a:r>
            <a:r>
              <a:rPr lang="en-US" altLang="zh-CN" sz="900">
                <a:solidFill>
                  <a:srgbClr val="2B2B2B"/>
                </a:solidFill>
                <a:latin typeface="Arial" charset="0"/>
                <a:ea typeface="ＭＳ Ｐゴシック" charset="0"/>
                <a:cs typeface="Arial" charset="0"/>
              </a:rPr>
              <a:t>444</a:t>
            </a:r>
            <a:r>
              <a:rPr lang="zh-CN" altLang="en-US" sz="900">
                <a:solidFill>
                  <a:srgbClr val="2B2B2B"/>
                </a:solidFill>
                <a:latin typeface="Arial" charset="0"/>
                <a:ea typeface="ＭＳ Ｐゴシック" charset="0"/>
                <a:cs typeface="Arial" charset="0"/>
              </a:rPr>
              <a:t>年至公元后</a:t>
            </a:r>
            <a:r>
              <a:rPr lang="en-US" altLang="zh-CN" sz="900">
                <a:solidFill>
                  <a:srgbClr val="2B2B2B"/>
                </a:solidFill>
                <a:latin typeface="Arial" charset="0"/>
                <a:ea typeface="ＭＳ Ｐゴシック" charset="0"/>
                <a:cs typeface="Arial" charset="0"/>
              </a:rPr>
              <a:t>33</a:t>
            </a:r>
            <a:r>
              <a:rPr lang="zh-CN" altLang="en-US" sz="900">
                <a:solidFill>
                  <a:srgbClr val="2B2B2B"/>
                </a:solidFill>
                <a:latin typeface="Arial" charset="0"/>
                <a:ea typeface="ＭＳ Ｐゴシック" charset="0"/>
                <a:cs typeface="Arial" charset="0"/>
              </a:rPr>
              <a:t>年</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476</a:t>
            </a:r>
            <a:r>
              <a:rPr lang="zh-CN" altLang="en-US" sz="900">
                <a:solidFill>
                  <a:srgbClr val="2B2B2B"/>
                </a:solidFill>
                <a:latin typeface="Arial" charset="0"/>
                <a:ea typeface="ＭＳ Ｐゴシック" charset="0"/>
                <a:cs typeface="Arial" charset="0"/>
              </a:rPr>
              <a:t>年</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 365</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a:t>
            </a:r>
            <a:r>
              <a:rPr lang="zh-CN" altLang="en-US" sz="900">
                <a:solidFill>
                  <a:srgbClr val="2B2B2B"/>
                </a:solidFill>
                <a:latin typeface="Arial" charset="0"/>
                <a:ea typeface="ＭＳ Ｐゴシック" charset="0"/>
                <a:cs typeface="Arial" charset="0"/>
              </a:rPr>
              <a:t>，</a:t>
            </a:r>
            <a:r>
              <a:rPr lang="en-US" altLang="zh-CN" sz="900">
                <a:solidFill>
                  <a:srgbClr val="2B2B2B"/>
                </a:solidFill>
                <a:latin typeface="Arial" charset="0"/>
                <a:ea typeface="ＭＳ Ｐゴシック" charset="0"/>
                <a:cs typeface="Arial" charset="0"/>
              </a:rPr>
              <a:t>,740</a:t>
            </a:r>
            <a:r>
              <a:rPr lang="zh-CN" altLang="en-US" sz="900">
                <a:solidFill>
                  <a:srgbClr val="2B2B2B"/>
                </a:solidFill>
                <a:latin typeface="Arial" charset="0"/>
                <a:ea typeface="ＭＳ Ｐゴシック" charset="0"/>
                <a:cs typeface="Arial" charset="0"/>
              </a:rPr>
              <a:t>天</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+116</a:t>
            </a:r>
            <a:r>
              <a:rPr lang="zh-CN" altLang="en-US" sz="900">
                <a:solidFill>
                  <a:srgbClr val="2B2B2B"/>
                </a:solidFill>
                <a:latin typeface="Arial" charset="0"/>
                <a:ea typeface="ＭＳ Ｐゴシック" charset="0"/>
                <a:cs typeface="Arial" charset="0"/>
              </a:rPr>
              <a:t>天 在闰年里</a:t>
            </a:r>
            <a:endParaRPr lang="zh-CN" altLang="en-US" sz="900">
              <a:solidFill>
                <a:srgbClr val="FFFFFF"/>
              </a:solidFill>
              <a:latin typeface="Times New Roman" charset="0"/>
              <a:ea typeface="ＭＳ Ｐゴシック" charset="0"/>
            </a:endParaRPr>
          </a:p>
          <a:p>
            <a:pPr eaLnBrk="0" hangingPunct="0">
              <a:defRPr/>
            </a:pPr>
            <a:r>
              <a:rPr lang="zh-CN" altLang="en-US" sz="900">
                <a:solidFill>
                  <a:srgbClr val="2B2B2B"/>
                </a:solidFill>
                <a:latin typeface="Arial" charset="0"/>
                <a:ea typeface="ＭＳ Ｐゴシック" charset="0"/>
                <a:cs typeface="Arial" charset="0"/>
              </a:rPr>
              <a:t>          </a:t>
            </a:r>
            <a:r>
              <a:rPr lang="en-US" altLang="zh-CN" sz="900">
                <a:solidFill>
                  <a:srgbClr val="2B2B2B"/>
                </a:solidFill>
                <a:latin typeface="Arial" charset="0"/>
                <a:ea typeface="ＭＳ Ｐゴシック" charset="0"/>
                <a:cs typeface="Arial" charset="0"/>
              </a:rPr>
              <a:t>+24</a:t>
            </a:r>
            <a:r>
              <a:rPr lang="zh-CN" altLang="en-US" sz="900">
                <a:solidFill>
                  <a:srgbClr val="2B2B2B"/>
                </a:solidFill>
                <a:latin typeface="Arial" charset="0"/>
                <a:ea typeface="ＭＳ Ｐゴシック" charset="0"/>
                <a:cs typeface="Arial" charset="0"/>
              </a:rPr>
              <a:t>天  </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5</a:t>
            </a:r>
            <a:r>
              <a:rPr lang="zh-CN" altLang="en-US" sz="900">
                <a:solidFill>
                  <a:srgbClr val="2B2B2B"/>
                </a:solidFill>
                <a:latin typeface="Arial" charset="0"/>
                <a:ea typeface="ＭＳ Ｐゴシック" charset="0"/>
                <a:cs typeface="Arial" charset="0"/>
              </a:rPr>
              <a:t>日到</a:t>
            </a:r>
            <a:r>
              <a:rPr lang="en-US" altLang="zh-CN" sz="900">
                <a:solidFill>
                  <a:srgbClr val="2B2B2B"/>
                </a:solidFill>
                <a:latin typeface="Arial" charset="0"/>
                <a:ea typeface="ＭＳ Ｐゴシック" charset="0"/>
                <a:cs typeface="Arial" charset="0"/>
              </a:rPr>
              <a:t>3</a:t>
            </a:r>
            <a:r>
              <a:rPr lang="zh-CN" altLang="en-US" sz="900">
                <a:solidFill>
                  <a:srgbClr val="2B2B2B"/>
                </a:solidFill>
                <a:latin typeface="Arial" charset="0"/>
                <a:ea typeface="ＭＳ Ｐゴシック" charset="0"/>
                <a:cs typeface="Arial" charset="0"/>
              </a:rPr>
              <a:t>月</a:t>
            </a:r>
            <a:r>
              <a:rPr lang="en-US" altLang="zh-CN" sz="900">
                <a:solidFill>
                  <a:srgbClr val="2B2B2B"/>
                </a:solidFill>
                <a:latin typeface="Arial" charset="0"/>
                <a:ea typeface="ＭＳ Ｐゴシック" charset="0"/>
                <a:cs typeface="Arial" charset="0"/>
              </a:rPr>
              <a:t>30</a:t>
            </a:r>
            <a:r>
              <a:rPr lang="zh-CN" altLang="en-US" sz="900">
                <a:solidFill>
                  <a:srgbClr val="2B2B2B"/>
                </a:solidFill>
                <a:latin typeface="Arial" charset="0"/>
                <a:ea typeface="ＭＳ Ｐゴシック" charset="0"/>
                <a:cs typeface="Arial" charset="0"/>
              </a:rPr>
              <a:t>日</a:t>
            </a:r>
            <a:endParaRPr lang="zh-CN" altLang="en-US"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a:t>
            </a:r>
            <a:endParaRPr lang="en-US" altLang="zh-CN" sz="900">
              <a:solidFill>
                <a:srgbClr val="FFFFFF"/>
              </a:solidFill>
              <a:latin typeface="Times New Roman" charset="0"/>
              <a:ea typeface="ＭＳ Ｐゴシック" charset="0"/>
            </a:endParaRPr>
          </a:p>
          <a:p>
            <a:pPr eaLnBrk="0" hangingPunct="0">
              <a:defRPr/>
            </a:pPr>
            <a:r>
              <a:rPr lang="en-US" altLang="zh-CN" sz="900">
                <a:solidFill>
                  <a:srgbClr val="2B2B2B"/>
                </a:solidFill>
                <a:latin typeface="Arial" charset="0"/>
                <a:ea typeface="ＭＳ Ｐゴシック" charset="0"/>
                <a:cs typeface="Arial" charset="0"/>
              </a:rPr>
              <a:t>          173,880</a:t>
            </a:r>
            <a:r>
              <a:rPr lang="zh-CN" altLang="en-US" sz="900">
                <a:solidFill>
                  <a:srgbClr val="2B2B2B"/>
                </a:solidFill>
                <a:latin typeface="Arial" charset="0"/>
                <a:ea typeface="ＭＳ Ｐゴシック" charset="0"/>
                <a:cs typeface="Arial" charset="0"/>
              </a:rPr>
              <a:t>天</a:t>
            </a:r>
            <a:endParaRPr lang="zh-CN" altLang="en-US">
              <a:solidFill>
                <a:srgbClr val="FFFFFF"/>
              </a:solidFill>
              <a:latin typeface="Times New Roman" charset="0"/>
              <a:ea typeface="ＭＳ Ｐゴシック" charset="0"/>
            </a:endParaRPr>
          </a:p>
        </p:txBody>
      </p:sp>
      <p:sp>
        <p:nvSpPr>
          <p:cNvPr id="15" name="矩形 14"/>
          <p:cNvSpPr/>
          <p:nvPr/>
        </p:nvSpPr>
        <p:spPr>
          <a:xfrm>
            <a:off x="468313" y="5516563"/>
            <a:ext cx="7920037" cy="86518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defRPr/>
            </a:pPr>
            <a:r>
              <a:rPr lang="zh-CN" altLang="en-US" sz="1200" dirty="0">
                <a:solidFill>
                  <a:srgbClr val="000000"/>
                </a:solidFill>
                <a:ea typeface="ＭＳ Ｐゴシック" charset="0"/>
                <a:cs typeface="ＭＳ Ｐゴシック" charset="0"/>
              </a:rPr>
              <a:t>查看注解：但</a:t>
            </a:r>
            <a:r>
              <a:rPr lang="en-US" altLang="zh-CN" sz="1200" dirty="0">
                <a:solidFill>
                  <a:srgbClr val="000000"/>
                </a:solidFill>
                <a:ea typeface="ＭＳ Ｐゴシック" charset="0"/>
                <a:cs typeface="ＭＳ Ｐゴシック" charset="0"/>
              </a:rPr>
              <a:t>9:27b </a:t>
            </a:r>
            <a:r>
              <a:rPr lang="zh-CN" altLang="en-US" sz="1200" dirty="0">
                <a:solidFill>
                  <a:srgbClr val="000000"/>
                </a:solidFill>
                <a:ea typeface="ＭＳ Ｐゴシック" charset="0"/>
                <a:cs typeface="ＭＳ Ｐゴシック" charset="0"/>
              </a:rPr>
              <a:t>为确认每年</a:t>
            </a:r>
            <a:r>
              <a:rPr lang="en-US" altLang="zh-CN" sz="1200" dirty="0">
                <a:solidFill>
                  <a:srgbClr val="000000"/>
                </a:solidFill>
                <a:ea typeface="ＭＳ Ｐゴシック" charset="0"/>
                <a:cs typeface="ＭＳ Ｐゴシック" charset="0"/>
              </a:rPr>
              <a:t>360</a:t>
            </a:r>
            <a:r>
              <a:rPr lang="zh-CN" altLang="en-US" sz="1200" dirty="0">
                <a:solidFill>
                  <a:srgbClr val="000000"/>
                </a:solidFill>
                <a:ea typeface="ＭＳ Ｐゴシック" charset="0"/>
                <a:cs typeface="ＭＳ Ｐゴシック" charset="0"/>
              </a:rPr>
              <a:t>天</a:t>
            </a:r>
            <a:endParaRPr lang="en-US" altLang="zh-CN" sz="1200" dirty="0">
              <a:solidFill>
                <a:srgbClr val="000000"/>
              </a:solidFill>
              <a:ea typeface="ＭＳ Ｐゴシック" charset="0"/>
              <a:cs typeface="ＭＳ Ｐゴシック" charset="0"/>
            </a:endParaRPr>
          </a:p>
          <a:p>
            <a:pPr>
              <a:defRPr/>
            </a:pPr>
            <a:r>
              <a:rPr lang="zh-CN" altLang="en-US" sz="1200" dirty="0">
                <a:solidFill>
                  <a:srgbClr val="000000"/>
                </a:solidFill>
                <a:ea typeface="ＭＳ Ｐゴシック" charset="0"/>
                <a:cs typeface="ＭＳ Ｐゴシック" charset="0"/>
              </a:rPr>
              <a:t>★从仅一年期满在公元前</a:t>
            </a:r>
            <a:r>
              <a:rPr lang="en-US" altLang="zh-CN" sz="1200" dirty="0">
                <a:solidFill>
                  <a:srgbClr val="000000"/>
                </a:solidFill>
                <a:ea typeface="ＭＳ Ｐゴシック" charset="0"/>
                <a:cs typeface="ＭＳ Ｐゴシック" charset="0"/>
              </a:rPr>
              <a:t>1</a:t>
            </a:r>
            <a:r>
              <a:rPr lang="zh-CN" altLang="en-US" sz="1200" dirty="0">
                <a:solidFill>
                  <a:srgbClr val="000000"/>
                </a:solidFill>
                <a:ea typeface="ＭＳ Ｐゴシック" charset="0"/>
                <a:cs typeface="ＭＳ Ｐゴシック" charset="0"/>
              </a:rPr>
              <a:t>年和公元后一年，一共</a:t>
            </a:r>
            <a:r>
              <a:rPr lang="en-US" altLang="zh-CN" sz="1200" dirty="0">
                <a:solidFill>
                  <a:srgbClr val="000000"/>
                </a:solidFill>
                <a:ea typeface="ＭＳ Ｐゴシック" charset="0"/>
                <a:cs typeface="ＭＳ Ｐゴシック" charset="0"/>
              </a:rPr>
              <a:t>476</a:t>
            </a:r>
            <a:r>
              <a:rPr lang="zh-CN" altLang="en-US" sz="1200" dirty="0">
                <a:solidFill>
                  <a:srgbClr val="000000"/>
                </a:solidFill>
                <a:ea typeface="ＭＳ Ｐゴシック" charset="0"/>
                <a:cs typeface="ＭＳ Ｐゴシック" charset="0"/>
              </a:rPr>
              <a:t>，不是</a:t>
            </a:r>
            <a:r>
              <a:rPr lang="en-US" altLang="zh-CN" sz="1200" dirty="0">
                <a:solidFill>
                  <a:srgbClr val="000000"/>
                </a:solidFill>
                <a:ea typeface="ＭＳ Ｐゴシック" charset="0"/>
                <a:cs typeface="ＭＳ Ｐゴシック" charset="0"/>
              </a:rPr>
              <a:t>477</a:t>
            </a:r>
          </a:p>
          <a:p>
            <a:pPr>
              <a:defRPr/>
            </a:pPr>
            <a:r>
              <a:rPr lang="zh-CN" altLang="en-US" sz="1200" dirty="0">
                <a:solidFill>
                  <a:srgbClr val="000000"/>
                </a:solidFill>
                <a:ea typeface="ＭＳ Ｐゴシック" charset="0"/>
                <a:cs typeface="ＭＳ Ｐゴシック" charset="0"/>
              </a:rPr>
              <a:t>▼一共</a:t>
            </a:r>
            <a:r>
              <a:rPr lang="en-US" altLang="zh-CN" sz="1200" dirty="0">
                <a:solidFill>
                  <a:srgbClr val="000000"/>
                </a:solidFill>
                <a:ea typeface="ＭＳ Ｐゴシック" charset="0"/>
                <a:cs typeface="ＭＳ Ｐゴシック" charset="0"/>
              </a:rPr>
              <a:t>476</a:t>
            </a:r>
            <a:r>
              <a:rPr lang="zh-CN" altLang="en-US" sz="1200" dirty="0">
                <a:solidFill>
                  <a:srgbClr val="000000"/>
                </a:solidFill>
                <a:ea typeface="ＭＳ Ｐゴシック" charset="0"/>
                <a:cs typeface="ＭＳ Ｐゴシック" charset="0"/>
              </a:rPr>
              <a:t>年分为四部分（每四年一次闰年）给了附加的</a:t>
            </a:r>
            <a:r>
              <a:rPr lang="en-US" altLang="zh-CN" sz="1200" dirty="0">
                <a:solidFill>
                  <a:srgbClr val="000000"/>
                </a:solidFill>
                <a:ea typeface="ＭＳ Ｐゴシック" charset="0"/>
                <a:cs typeface="ＭＳ Ｐゴシック" charset="0"/>
              </a:rPr>
              <a:t>119</a:t>
            </a:r>
            <a:r>
              <a:rPr lang="zh-CN" altLang="en-US" sz="1200" dirty="0">
                <a:solidFill>
                  <a:srgbClr val="000000"/>
                </a:solidFill>
                <a:ea typeface="ＭＳ Ｐゴシック" charset="0"/>
                <a:cs typeface="ＭＳ Ｐゴシック" charset="0"/>
              </a:rPr>
              <a:t>天。但三天必须从</a:t>
            </a:r>
            <a:r>
              <a:rPr lang="en-US" altLang="zh-CN" sz="1200" dirty="0">
                <a:solidFill>
                  <a:srgbClr val="000000"/>
                </a:solidFill>
                <a:ea typeface="ＭＳ Ｐゴシック" charset="0"/>
                <a:cs typeface="ＭＳ Ｐゴシック" charset="0"/>
              </a:rPr>
              <a:t>119</a:t>
            </a:r>
            <a:r>
              <a:rPr lang="zh-CN" altLang="en-US" sz="1200" dirty="0">
                <a:solidFill>
                  <a:srgbClr val="000000"/>
                </a:solidFill>
                <a:ea typeface="ＭＳ Ｐゴシック" charset="0"/>
                <a:cs typeface="ＭＳ Ｐゴシック" charset="0"/>
              </a:rPr>
              <a:t>天众减去因为百的不是闰年，虽然第</a:t>
            </a:r>
            <a:r>
              <a:rPr lang="en-US" altLang="zh-CN" sz="1200" dirty="0">
                <a:solidFill>
                  <a:srgbClr val="000000"/>
                </a:solidFill>
                <a:ea typeface="ＭＳ Ｐゴシック" charset="0"/>
                <a:cs typeface="ＭＳ Ｐゴシック" charset="0"/>
              </a:rPr>
              <a:t>400</a:t>
            </a:r>
            <a:r>
              <a:rPr lang="zh-CN" altLang="en-US" sz="1200" dirty="0">
                <a:solidFill>
                  <a:srgbClr val="000000"/>
                </a:solidFill>
                <a:ea typeface="ＭＳ Ｐゴシック" charset="0"/>
                <a:cs typeface="ＭＳ Ｐゴシック" charset="0"/>
              </a:rPr>
              <a:t>年是闰年</a:t>
            </a:r>
          </a:p>
        </p:txBody>
      </p:sp>
    </p:spTree>
    <p:extLst>
      <p:ext uri="{BB962C8B-B14F-4D97-AF65-F5344CB8AC3E}">
        <p14:creationId xmlns:p14="http://schemas.microsoft.com/office/powerpoint/2010/main" val="34897209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latin typeface="Arial" charset="0"/>
                <a:ea typeface="ＭＳ Ｐゴシック" charset="0"/>
                <a:cs typeface="ＭＳ Ｐゴシック" charset="0"/>
              </a:rPr>
              <a:t>Daniel</a:t>
            </a:r>
            <a:r>
              <a:rPr lang="fr-FR"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70</a:t>
            </a:r>
            <a:r>
              <a:rPr lang="en-US" baseline="30000" dirty="0">
                <a:latin typeface="Arial" charset="0"/>
                <a:ea typeface="ＭＳ Ｐゴシック" charset="0"/>
                <a:cs typeface="ＭＳ Ｐゴシック" charset="0"/>
              </a:rPr>
              <a:t>th</a:t>
            </a:r>
            <a:r>
              <a:rPr lang="en-US" dirty="0">
                <a:latin typeface="Arial" charset="0"/>
                <a:ea typeface="ＭＳ Ｐゴシック" charset="0"/>
                <a:cs typeface="ＭＳ Ｐゴシック" charset="0"/>
              </a:rPr>
              <a:t> Week</a:t>
            </a:r>
          </a:p>
        </p:txBody>
      </p:sp>
      <p:sp>
        <p:nvSpPr>
          <p:cNvPr id="162818" name="Text Box 2"/>
          <p:cNvSpPr txBox="1">
            <a:spLocks noChangeArrowheads="1"/>
          </p:cNvSpPr>
          <p:nvPr/>
        </p:nvSpPr>
        <p:spPr bwMode="auto">
          <a:xfrm>
            <a:off x="8350250" y="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Times New Roman" charset="0"/>
                <a:ea typeface="ＭＳ Ｐゴシック" charset="0"/>
              </a:rPr>
              <a:t>216b</a:t>
            </a:r>
          </a:p>
        </p:txBody>
      </p:sp>
      <p:sp>
        <p:nvSpPr>
          <p:cNvPr id="162819" name="Rectangle 8"/>
          <p:cNvSpPr>
            <a:spLocks noChangeArrowheads="1"/>
          </p:cNvSpPr>
          <p:nvPr/>
        </p:nvSpPr>
        <p:spPr bwMode="auto">
          <a:xfrm>
            <a:off x="1938338" y="1609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cs typeface="ＭＳ Ｐゴシック" charset="0"/>
            </a:endParaRPr>
          </a:p>
        </p:txBody>
      </p:sp>
      <p:sp>
        <p:nvSpPr>
          <p:cNvPr id="2" name="TextBox 1"/>
          <p:cNvSpPr txBox="1"/>
          <p:nvPr/>
        </p:nvSpPr>
        <p:spPr>
          <a:xfrm>
            <a:off x="251520" y="476672"/>
            <a:ext cx="7302940" cy="126188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但以里的第七十个“礼拜”</a:t>
            </a:r>
            <a:endPar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但以理 </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9</a:t>
            </a: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27</a:t>
            </a:r>
            <a:endParaRPr kumimoji="0" lang="en-GB"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85236" y="867034"/>
            <a:ext cx="1216782" cy="14465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第二来临</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（马太福音</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29-31</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0" name="TextBox 9"/>
          <p:cNvSpPr txBox="1"/>
          <p:nvPr/>
        </p:nvSpPr>
        <p:spPr>
          <a:xfrm>
            <a:off x="395536" y="2453382"/>
            <a:ext cx="121678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教会时代</a:t>
            </a:r>
            <a:endParaRPr kumimoji="0" lang="en-GB"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p:txBody>
      </p:sp>
      <p:sp>
        <p:nvSpPr>
          <p:cNvPr id="7" name="TextBox 6"/>
          <p:cNvSpPr txBox="1"/>
          <p:nvPr/>
        </p:nvSpPr>
        <p:spPr>
          <a:xfrm>
            <a:off x="5076056" y="2124145"/>
            <a:ext cx="2165592" cy="1077218"/>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大灾难</a:t>
            </a:r>
            <a:endParaRPr kumimoji="0" lang="en-US" altLang="zh-CN"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（马太福音</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24</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21</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p:nvPr/>
        </p:nvCxnSpPr>
        <p:spPr bwMode="auto">
          <a:xfrm flipH="1" flipV="1">
            <a:off x="1686010" y="3596513"/>
            <a:ext cx="3020856" cy="80161"/>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2563130" y="3172906"/>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3" name="TextBox 22"/>
          <p:cNvSpPr txBox="1"/>
          <p:nvPr/>
        </p:nvSpPr>
        <p:spPr>
          <a:xfrm>
            <a:off x="5443450" y="3166229"/>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4" name="TextBox 23"/>
          <p:cNvSpPr txBox="1"/>
          <p:nvPr/>
        </p:nvSpPr>
        <p:spPr>
          <a:xfrm>
            <a:off x="5718187" y="3631963"/>
            <a:ext cx="166212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一</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時期、多</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時期、半</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a:t>
            </a:r>
            <a:endParaRPr kumimoji="0" lang="en-GB" sz="16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6" name="TextBox 15"/>
          <p:cNvSpPr txBox="1"/>
          <p:nvPr/>
        </p:nvSpPr>
        <p:spPr>
          <a:xfrm>
            <a:off x="7698482" y="2722567"/>
            <a:ext cx="130353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弥赛亚的国度</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sp>
        <p:nvSpPr>
          <p:cNvPr id="25" name="TextBox 24"/>
          <p:cNvSpPr txBox="1"/>
          <p:nvPr/>
        </p:nvSpPr>
        <p:spPr>
          <a:xfrm>
            <a:off x="1585065" y="472979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立圣约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0" name="TextBox 29"/>
          <p:cNvSpPr txBox="1"/>
          <p:nvPr/>
        </p:nvSpPr>
        <p:spPr>
          <a:xfrm>
            <a:off x="1509676" y="5699115"/>
            <a:ext cx="104948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（但以理 </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9</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27</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7" name="Straight Connector 26"/>
          <p:cNvCxnSpPr/>
          <p:nvPr/>
        </p:nvCxnSpPr>
        <p:spPr bwMode="auto">
          <a:xfrm>
            <a:off x="1715251" y="5191458"/>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stCxn id="30" idx="3"/>
          </p:cNvCxnSpPr>
          <p:nvPr/>
        </p:nvCxnSpPr>
        <p:spPr bwMode="auto">
          <a:xfrm flipV="1">
            <a:off x="2559162" y="4960625"/>
            <a:ext cx="1967681" cy="1030878"/>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p:nvPr/>
        </p:nvCxnSpPr>
        <p:spPr bwMode="auto">
          <a:xfrm>
            <a:off x="4716016" y="2052137"/>
            <a:ext cx="0" cy="3935179"/>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44008" y="473551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违背约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 name="TextBox 40"/>
          <p:cNvSpPr txBox="1"/>
          <p:nvPr/>
        </p:nvSpPr>
        <p:spPr>
          <a:xfrm>
            <a:off x="4674642" y="5152898"/>
            <a:ext cx="104948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（中阶）</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2" name="TextBox 41"/>
          <p:cNvSpPr txBox="1"/>
          <p:nvPr/>
        </p:nvSpPr>
        <p:spPr>
          <a:xfrm>
            <a:off x="4572000" y="6156593"/>
            <a:ext cx="116078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（马太福音</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24</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15</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4" name="TextBox 43"/>
          <p:cNvSpPr txBox="1"/>
          <p:nvPr/>
        </p:nvSpPr>
        <p:spPr>
          <a:xfrm>
            <a:off x="4526843" y="5890047"/>
            <a:ext cx="155732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大灾难的日子</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 name="TextBox 2"/>
          <p:cNvSpPr txBox="1"/>
          <p:nvPr/>
        </p:nvSpPr>
        <p:spPr>
          <a:xfrm rot="19876430">
            <a:off x="2436514" y="5107634"/>
            <a:ext cx="20599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敌基督的权利升起</a:t>
            </a:r>
            <a:endParaRPr kumimoji="0" lang="en-GB"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8" name="Straight Connector 27"/>
          <p:cNvCxnSpPr/>
          <p:nvPr/>
        </p:nvCxnSpPr>
        <p:spPr bwMode="auto">
          <a:xfrm>
            <a:off x="6228184" y="4729793"/>
            <a:ext cx="0" cy="131518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827725" y="5971927"/>
            <a:ext cx="135281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权力高峰</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；启示录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13</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45" name="Straight Connector 44"/>
          <p:cNvCxnSpPr/>
          <p:nvPr/>
        </p:nvCxnSpPr>
        <p:spPr bwMode="auto">
          <a:xfrm flipH="1">
            <a:off x="7668343" y="5484133"/>
            <a:ext cx="2" cy="57519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7164288" y="6043354"/>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被判定！</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26)</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9" name="TextBox 48"/>
          <p:cNvSpPr txBox="1"/>
          <p:nvPr/>
        </p:nvSpPr>
        <p:spPr>
          <a:xfrm>
            <a:off x="6824786" y="4653136"/>
            <a:ext cx="135281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敌基督被毁灭</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56" name="Straight Connector 55"/>
          <p:cNvCxnSpPr/>
          <p:nvPr/>
        </p:nvCxnSpPr>
        <p:spPr bwMode="auto">
          <a:xfrm>
            <a:off x="8393627" y="3676674"/>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910744" y="5373216"/>
            <a:ext cx="135281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主权</a:t>
            </a:r>
            <a:endPar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27)</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9831309"/>
      </p:ext>
    </p:extLst>
  </p:cSld>
  <p:clrMapOvr>
    <a:overrideClrMapping bg1="lt1" tx1="dk1" bg2="lt2" tx2="dk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As for us, we can’t help but thank God for you, dear brothers and sisters loved by the Lord. We are always thankful that God chose you to be among the first to experience salvation—a salvation that came through the Spirit who makes you holy and through your belief in the truth.  </a:t>
            </a:r>
            <a:r>
              <a:rPr lang="en-SG" sz="3200" b="1" baseline="30000" dirty="0">
                <a:effectLst>
                  <a:glow rad="127000">
                    <a:schemeClr val="tx1"/>
                  </a:glow>
                </a:effectLst>
                <a:latin typeface="Arial" charset="0"/>
                <a:ea typeface="ＭＳ Ｐゴシック" charset="0"/>
                <a:cs typeface="ＭＳ Ｐゴシック" charset="0"/>
              </a:rPr>
              <a:t>14</a:t>
            </a:r>
            <a:r>
              <a:rPr lang="en-SG" sz="3200" b="1" dirty="0">
                <a:effectLst>
                  <a:glow rad="127000">
                    <a:schemeClr val="tx1"/>
                  </a:glow>
                </a:effectLst>
                <a:latin typeface="Arial" charset="0"/>
                <a:ea typeface="ＭＳ Ｐゴシック" charset="0"/>
                <a:cs typeface="ＭＳ Ｐゴシック" charset="0"/>
              </a:rPr>
              <a:t>He called you to salvation when we told you the Good News; now you can share in the glory of our Lord Jesus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497972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With all these things in mind, dear brothers and sisters, stand firm and keep a strong grip on the teaching we passed on to you both in person and by letter. </a:t>
            </a:r>
            <a:r>
              <a:rPr lang="en-SG" sz="3200" b="1" baseline="30000" dirty="0">
                <a:effectLst>
                  <a:glow rad="127000">
                    <a:schemeClr val="tx1"/>
                  </a:glow>
                </a:effectLst>
                <a:latin typeface="Arial" charset="0"/>
                <a:ea typeface="ＭＳ Ｐゴシック" charset="0"/>
                <a:cs typeface="ＭＳ Ｐゴシック" charset="0"/>
              </a:rPr>
              <a:t>16</a:t>
            </a:r>
            <a:r>
              <a:rPr lang="en-SG" sz="3200" b="1" dirty="0">
                <a:effectLst>
                  <a:glow rad="127000">
                    <a:schemeClr val="tx1"/>
                  </a:glow>
                </a:effectLst>
                <a:latin typeface="Arial" charset="0"/>
                <a:ea typeface="ＭＳ Ｐゴシック" charset="0"/>
                <a:cs typeface="ＭＳ Ｐゴシック" charset="0"/>
              </a:rPr>
              <a:t>Now may our Lord Jesus Christ himself and God our Father, who loved us and by his grace gave us eternal comfort and a wonderful hope,  </a:t>
            </a:r>
            <a:r>
              <a:rPr lang="en-SG" sz="3200" b="1" baseline="30000" dirty="0">
                <a:effectLst>
                  <a:glow rad="127000">
                    <a:schemeClr val="tx1"/>
                  </a:glow>
                </a:effectLst>
                <a:latin typeface="Arial" charset="0"/>
                <a:ea typeface="ＭＳ Ｐゴシック" charset="0"/>
                <a:cs typeface="ＭＳ Ｐゴシック" charset="0"/>
              </a:rPr>
              <a:t>17</a:t>
            </a:r>
            <a:r>
              <a:rPr lang="en-SG" sz="3200" b="1" dirty="0">
                <a:effectLst>
                  <a:glow rad="127000">
                    <a:schemeClr val="tx1"/>
                  </a:glow>
                </a:effectLst>
                <a:latin typeface="Arial" charset="0"/>
                <a:ea typeface="ＭＳ Ｐゴシック" charset="0"/>
                <a:cs typeface="ＭＳ Ｐゴシック" charset="0"/>
              </a:rPr>
              <a:t>comfort you and strengthen you in every good thing you do and say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76647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Trusting amidst confusion produces stability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 </a:t>
            </a:r>
            <a:r>
              <a:rPr kumimoji="0" lang="en-SG" sz="2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en-SG"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a:t>
            </a:r>
            <a:endPar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703857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大灾难</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1661"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211</a:t>
            </a:r>
          </a:p>
        </p:txBody>
      </p:sp>
    </p:spTree>
    <p:extLst>
      <p:ext uri="{BB962C8B-B14F-4D97-AF65-F5344CB8AC3E}">
        <p14:creationId xmlns:p14="http://schemas.microsoft.com/office/powerpoint/2010/main" val="15655756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
        <p:nvSpPr>
          <p:cNvPr id="3" name="TextBox 2"/>
          <p:cNvSpPr txBox="1"/>
          <p:nvPr/>
        </p:nvSpPr>
        <p:spPr>
          <a:xfrm>
            <a:off x="0" y="0"/>
            <a:ext cx="9180512" cy="7109639"/>
          </a:xfrm>
          <a:prstGeom prst="rect">
            <a:avLst/>
          </a:prstGeom>
          <a:solidFill>
            <a:srgbClr val="000000"/>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0064138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61891"/>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a:ex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550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65292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462394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5576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539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Finally, dear brothers and sisters, we ask you to pray for us. Pray that the Lord’s message will spread rapidly and be honored wherever it goes, just as when it came to you.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Pray, too, that we will be rescued from wicked and evil people, for not everyone is a believer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44973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But the Lord is faithful; he will strengthen you and guard you from the evil one.  </a:t>
            </a:r>
            <a:r>
              <a:rPr lang="en-SG" sz="3200" b="1" baseline="30000" dirty="0">
                <a:effectLst>
                  <a:glow rad="127000">
                    <a:schemeClr val="tx1"/>
                  </a:glow>
                </a:effectLst>
                <a:latin typeface="Arial" charset="0"/>
                <a:ea typeface="ＭＳ Ｐゴシック" charset="0"/>
                <a:cs typeface="ＭＳ Ｐゴシック" charset="0"/>
              </a:rPr>
              <a:t>4</a:t>
            </a:r>
            <a:r>
              <a:rPr lang="en-SG" sz="3200" b="1" dirty="0">
                <a:effectLst>
                  <a:glow rad="127000">
                    <a:schemeClr val="tx1"/>
                  </a:glow>
                </a:effectLst>
                <a:latin typeface="Arial" charset="0"/>
                <a:ea typeface="ＭＳ Ｐゴシック" charset="0"/>
                <a:cs typeface="ＭＳ Ｐゴシック" charset="0"/>
              </a:rPr>
              <a:t>And we are confident in the Lord that you are doing and will continue to do the things we commanded you.  </a:t>
            </a:r>
            <a:r>
              <a:rPr lang="en-SG" sz="3200" b="1" baseline="30000" dirty="0">
                <a:effectLst>
                  <a:glow rad="127000">
                    <a:schemeClr val="tx1"/>
                  </a:glow>
                </a:effectLst>
                <a:latin typeface="Arial" charset="0"/>
                <a:ea typeface="ＭＳ Ｐゴシック" charset="0"/>
                <a:cs typeface="ＭＳ Ｐゴシック" charset="0"/>
              </a:rPr>
              <a:t>5</a:t>
            </a:r>
            <a:r>
              <a:rPr lang="en-SG" sz="3200" b="1" dirty="0">
                <a:effectLst>
                  <a:glow rad="127000">
                    <a:schemeClr val="tx1"/>
                  </a:glow>
                </a:effectLst>
                <a:latin typeface="Arial" charset="0"/>
                <a:ea typeface="ＭＳ Ｐゴシック" charset="0"/>
                <a:cs typeface="ＭＳ Ｐゴシック" charset="0"/>
              </a:rPr>
              <a:t>May the Lord lead your hearts into a full understanding and expression of the love of God and the patient endurance that comes from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2715617"/>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And now, dear brothers and sisters, we give you this command in the name of our Lord Jesus Christ: Stay away from all believers who live idle lives and don’t follow the tradition they received from us.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you know that you ought to imitate us. We were not idle when we were with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90707104"/>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6365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3"/>
          <p:cNvSpPr>
            <a:spLocks noChangeAspect="1" noChangeArrowheads="1" noTextEdit="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0" name="Rectangle 5"/>
          <p:cNvSpPr>
            <a:spLocks noChangeArrowheads="1"/>
          </p:cNvSpPr>
          <p:nvPr/>
        </p:nvSpPr>
        <p:spPr bwMode="auto">
          <a:xfrm>
            <a:off x="-1588" y="-1588"/>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71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7"/>
          <p:cNvSpPr>
            <a:spLocks noChangeArrowheads="1"/>
          </p:cNvSpPr>
          <p:nvPr/>
        </p:nvSpPr>
        <p:spPr bwMode="auto">
          <a:xfrm>
            <a:off x="2078038" y="892175"/>
            <a:ext cx="502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有时享平安如江河平又稳</a:t>
            </a:r>
            <a:endParaRPr lang="zh-CN" altLang="en-US">
              <a:latin typeface="Times New Roman" pitchFamily="18" charset="0"/>
              <a:ea typeface="SimSun" pitchFamily="2" charset="-122"/>
            </a:endParaRPr>
          </a:p>
        </p:txBody>
      </p:sp>
      <p:sp>
        <p:nvSpPr>
          <p:cNvPr id="7173" name="Rectangle 8"/>
          <p:cNvSpPr>
            <a:spLocks noChangeArrowheads="1"/>
          </p:cNvSpPr>
          <p:nvPr/>
        </p:nvSpPr>
        <p:spPr bwMode="auto">
          <a:xfrm>
            <a:off x="2541588" y="1579563"/>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有时忧伤来</a:t>
            </a:r>
            <a:endParaRPr lang="zh-CN" altLang="en-US">
              <a:latin typeface="Times New Roman" pitchFamily="18" charset="0"/>
              <a:ea typeface="SimSun" pitchFamily="2" charset="-122"/>
            </a:endParaRPr>
          </a:p>
        </p:txBody>
      </p:sp>
      <p:sp>
        <p:nvSpPr>
          <p:cNvPr id="7174" name="Rectangle 9"/>
          <p:cNvSpPr>
            <a:spLocks noChangeArrowheads="1"/>
          </p:cNvSpPr>
          <p:nvPr/>
        </p:nvSpPr>
        <p:spPr bwMode="auto">
          <a:xfrm>
            <a:off x="5289550" y="1579563"/>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似浪滚</a:t>
            </a:r>
            <a:endParaRPr lang="zh-CN" altLang="en-US">
              <a:latin typeface="Times New Roman" pitchFamily="18" charset="0"/>
              <a:ea typeface="SimSun" pitchFamily="2" charset="-122"/>
            </a:endParaRPr>
          </a:p>
        </p:txBody>
      </p:sp>
      <p:sp>
        <p:nvSpPr>
          <p:cNvPr id="7175" name="Rectangle 10"/>
          <p:cNvSpPr>
            <a:spLocks noChangeArrowheads="1"/>
          </p:cNvSpPr>
          <p:nvPr/>
        </p:nvSpPr>
        <p:spPr bwMode="auto">
          <a:xfrm>
            <a:off x="2078038" y="226536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不论何环境，主己教导我说</a:t>
            </a:r>
            <a:endParaRPr lang="zh-CN" altLang="en-US">
              <a:latin typeface="Times New Roman" pitchFamily="18" charset="0"/>
              <a:ea typeface="SimSun" pitchFamily="2" charset="-122"/>
            </a:endParaRPr>
          </a:p>
        </p:txBody>
      </p:sp>
      <p:sp>
        <p:nvSpPr>
          <p:cNvPr id="7176" name="Rectangle 11"/>
          <p:cNvSpPr>
            <a:spLocks noChangeArrowheads="1"/>
          </p:cNvSpPr>
          <p:nvPr/>
        </p:nvSpPr>
        <p:spPr bwMode="auto">
          <a:xfrm>
            <a:off x="2311400" y="2954338"/>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我心灵得安宁，得安宁</a:t>
            </a:r>
            <a:endParaRPr lang="zh-CN" altLang="en-US">
              <a:latin typeface="Times New Roman" pitchFamily="18" charset="0"/>
              <a:ea typeface="SimSun" pitchFamily="2" charset="-122"/>
            </a:endParaRPr>
          </a:p>
        </p:txBody>
      </p:sp>
      <p:sp>
        <p:nvSpPr>
          <p:cNvPr id="7177" name="Rectangle 12"/>
          <p:cNvSpPr>
            <a:spLocks noChangeArrowheads="1"/>
          </p:cNvSpPr>
          <p:nvPr/>
        </p:nvSpPr>
        <p:spPr bwMode="auto">
          <a:xfrm>
            <a:off x="1162050" y="3640138"/>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副：我心灵得安宁，我心灵得安宁</a:t>
            </a:r>
            <a:endParaRPr lang="zh-CN" altLang="en-US">
              <a:latin typeface="Times New Roman" pitchFamily="18" charset="0"/>
              <a:ea typeface="SimSun" pitchFamily="2" charset="-122"/>
            </a:endParaRPr>
          </a:p>
        </p:txBody>
      </p:sp>
      <p:sp>
        <p:nvSpPr>
          <p:cNvPr id="7178" name="Rectangle 13"/>
          <p:cNvSpPr>
            <a:spLocks noChangeArrowheads="1"/>
          </p:cNvSpPr>
          <p:nvPr/>
        </p:nvSpPr>
        <p:spPr bwMode="auto">
          <a:xfrm>
            <a:off x="2998788" y="432752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MS Hei" pitchFamily="49" charset="-122"/>
                <a:ea typeface="MS Hei" pitchFamily="49" charset="-122"/>
              </a:rPr>
              <a:t>得安宁，得安宁</a:t>
            </a:r>
            <a:endParaRPr lang="zh-CN" altLang="en-US">
              <a:latin typeface="Times New Roman" pitchFamily="18" charset="0"/>
              <a:ea typeface="SimSun" pitchFamily="2" charset="-122"/>
            </a:endParaRPr>
          </a:p>
        </p:txBody>
      </p:sp>
      <p:sp>
        <p:nvSpPr>
          <p:cNvPr id="7179" name="Rectangle 14"/>
          <p:cNvSpPr>
            <a:spLocks noChangeArrowheads="1"/>
          </p:cNvSpPr>
          <p:nvPr/>
        </p:nvSpPr>
        <p:spPr bwMode="auto">
          <a:xfrm>
            <a:off x="2038350" y="852488"/>
            <a:ext cx="502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有时享平安如江河平又稳</a:t>
            </a:r>
            <a:endParaRPr lang="zh-CN" altLang="en-US">
              <a:latin typeface="Times New Roman" pitchFamily="18" charset="0"/>
              <a:ea typeface="SimSun" pitchFamily="2" charset="-122"/>
            </a:endParaRPr>
          </a:p>
        </p:txBody>
      </p:sp>
      <p:sp>
        <p:nvSpPr>
          <p:cNvPr id="7180" name="Rectangle 15"/>
          <p:cNvSpPr>
            <a:spLocks noChangeArrowheads="1"/>
          </p:cNvSpPr>
          <p:nvPr/>
        </p:nvSpPr>
        <p:spPr bwMode="auto">
          <a:xfrm>
            <a:off x="2501900" y="1541463"/>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有时忧伤来</a:t>
            </a:r>
            <a:endParaRPr lang="zh-CN" altLang="en-US">
              <a:latin typeface="Times New Roman" pitchFamily="18" charset="0"/>
              <a:ea typeface="SimSun" pitchFamily="2" charset="-122"/>
            </a:endParaRPr>
          </a:p>
        </p:txBody>
      </p:sp>
      <p:sp>
        <p:nvSpPr>
          <p:cNvPr id="7181" name="Rectangle 16"/>
          <p:cNvSpPr>
            <a:spLocks noChangeArrowheads="1"/>
          </p:cNvSpPr>
          <p:nvPr/>
        </p:nvSpPr>
        <p:spPr bwMode="auto">
          <a:xfrm>
            <a:off x="5249863" y="1541463"/>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似浪滚</a:t>
            </a:r>
            <a:endParaRPr lang="zh-CN" altLang="en-US">
              <a:latin typeface="Times New Roman" pitchFamily="18" charset="0"/>
              <a:ea typeface="SimSun" pitchFamily="2" charset="-122"/>
            </a:endParaRPr>
          </a:p>
        </p:txBody>
      </p:sp>
      <p:sp>
        <p:nvSpPr>
          <p:cNvPr id="7182" name="Rectangle 17"/>
          <p:cNvSpPr>
            <a:spLocks noChangeArrowheads="1"/>
          </p:cNvSpPr>
          <p:nvPr/>
        </p:nvSpPr>
        <p:spPr bwMode="auto">
          <a:xfrm>
            <a:off x="2038350" y="222726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不论何环境，主己教导我说</a:t>
            </a:r>
            <a:endParaRPr lang="zh-CN" altLang="en-US">
              <a:latin typeface="Times New Roman" pitchFamily="18" charset="0"/>
              <a:ea typeface="SimSun" pitchFamily="2" charset="-122"/>
            </a:endParaRPr>
          </a:p>
        </p:txBody>
      </p:sp>
      <p:sp>
        <p:nvSpPr>
          <p:cNvPr id="7183" name="Rectangle 18"/>
          <p:cNvSpPr>
            <a:spLocks noChangeArrowheads="1"/>
          </p:cNvSpPr>
          <p:nvPr/>
        </p:nvSpPr>
        <p:spPr bwMode="auto">
          <a:xfrm>
            <a:off x="2271713" y="2914650"/>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我心灵得安宁，得安宁</a:t>
            </a:r>
            <a:endParaRPr lang="zh-CN" altLang="en-US">
              <a:latin typeface="Times New Roman" pitchFamily="18" charset="0"/>
              <a:ea typeface="SimSun" pitchFamily="2" charset="-122"/>
            </a:endParaRPr>
          </a:p>
        </p:txBody>
      </p:sp>
      <p:sp>
        <p:nvSpPr>
          <p:cNvPr id="7184" name="Rectangle 19"/>
          <p:cNvSpPr>
            <a:spLocks noChangeArrowheads="1"/>
          </p:cNvSpPr>
          <p:nvPr/>
        </p:nvSpPr>
        <p:spPr bwMode="auto">
          <a:xfrm>
            <a:off x="1122363" y="3600450"/>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副：我心灵得安宁，我心灵得安宁</a:t>
            </a:r>
            <a:endParaRPr lang="zh-CN" altLang="en-US">
              <a:latin typeface="Times New Roman" pitchFamily="18" charset="0"/>
              <a:ea typeface="SimSun" pitchFamily="2" charset="-122"/>
            </a:endParaRPr>
          </a:p>
        </p:txBody>
      </p:sp>
      <p:sp>
        <p:nvSpPr>
          <p:cNvPr id="7185" name="Rectangle 20"/>
          <p:cNvSpPr>
            <a:spLocks noChangeArrowheads="1"/>
          </p:cNvSpPr>
          <p:nvPr/>
        </p:nvSpPr>
        <p:spPr bwMode="auto">
          <a:xfrm>
            <a:off x="2960688" y="4289425"/>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MS Hei" pitchFamily="49" charset="-122"/>
                <a:ea typeface="MS Hei" pitchFamily="49"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We never accepted food from anyone without paying for it. We worked hard day and night so we would not be a burden to any of you.  </a:t>
            </a:r>
            <a:r>
              <a:rPr lang="en-SG" sz="3200" b="1" baseline="30000" dirty="0">
                <a:effectLst>
                  <a:glow rad="127000">
                    <a:schemeClr val="tx1"/>
                  </a:glow>
                </a:effectLst>
                <a:latin typeface="Arial" charset="0"/>
                <a:ea typeface="ＭＳ Ｐゴシック" charset="0"/>
                <a:cs typeface="ＭＳ Ｐゴシック" charset="0"/>
              </a:rPr>
              <a:t>9</a:t>
            </a:r>
            <a:r>
              <a:rPr lang="en-SG" sz="3200" b="1" dirty="0">
                <a:effectLst>
                  <a:glow rad="127000">
                    <a:schemeClr val="tx1"/>
                  </a:glow>
                </a:effectLst>
                <a:latin typeface="Arial" charset="0"/>
                <a:ea typeface="ＭＳ Ｐゴシック" charset="0"/>
                <a:cs typeface="ＭＳ Ｐゴシック" charset="0"/>
              </a:rPr>
              <a:t>We certainly had the right to ask you to feed us, but we wanted to give you an example to follow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8635092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我们在你们那里的时候，曾经吩咐过你们，</a:t>
            </a:r>
            <a:r>
              <a:rPr lang="zh-CN" altLang="en-US" sz="3200" b="1" dirty="0">
                <a:solidFill>
                  <a:srgbClr val="FFFF00"/>
                </a:solidFill>
                <a:effectLst>
                  <a:glow rad="266700">
                    <a:srgbClr val="000000"/>
                  </a:glow>
                </a:effectLst>
              </a:rPr>
              <a:t>如果有人不肯作工，就不可吃饭</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(3:10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38975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Yet we hear that some of you are living idle lives, refusing to work and meddling in other people’s business.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We command such people and urge them in the name of the Lord Jesus Christ to settle down and work to earn their own living.  </a:t>
            </a:r>
            <a:r>
              <a:rPr lang="en-SG" sz="3200" b="1" baseline="30000" dirty="0">
                <a:effectLst>
                  <a:glow rad="127000">
                    <a:schemeClr val="tx1"/>
                  </a:glow>
                </a:effectLst>
                <a:latin typeface="Arial" charset="0"/>
                <a:ea typeface="ＭＳ Ｐゴシック" charset="0"/>
                <a:cs typeface="ＭＳ Ｐゴシック" charset="0"/>
              </a:rPr>
              <a:t>13</a:t>
            </a:r>
            <a:r>
              <a:rPr lang="en-SG" sz="3200" b="1" dirty="0">
                <a:effectLst>
                  <a:glow rad="127000">
                    <a:schemeClr val="tx1"/>
                  </a:glow>
                </a:effectLst>
                <a:latin typeface="Arial" charset="0"/>
                <a:ea typeface="ＭＳ Ｐゴシック" charset="0"/>
                <a:cs typeface="ＭＳ Ｐゴシック" charset="0"/>
              </a:rPr>
              <a:t>As for the rest of you, dear brothers and sisters, never get tired of doing good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3:11-13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“We hear that some among you are idle.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They are not busy; they are busybodies”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 3:11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7248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Take note of those who refuse to obey what we say in this letter. Stay away from them so they will be ashamed.  </a:t>
            </a:r>
            <a:r>
              <a:rPr lang="en-SG" sz="3200" b="1" baseline="30000" dirty="0">
                <a:effectLst>
                  <a:glow rad="127000">
                    <a:schemeClr val="tx1"/>
                  </a:glow>
                </a:effectLst>
                <a:latin typeface="Arial" charset="0"/>
                <a:ea typeface="ＭＳ Ｐゴシック" charset="0"/>
                <a:cs typeface="ＭＳ Ｐゴシック" charset="0"/>
              </a:rPr>
              <a:t>15</a:t>
            </a:r>
            <a:r>
              <a:rPr lang="en-SG" sz="3200" b="1" dirty="0">
                <a:effectLst>
                  <a:glow rad="127000">
                    <a:schemeClr val="tx1"/>
                  </a:glow>
                </a:effectLst>
                <a:latin typeface="Arial" charset="0"/>
                <a:ea typeface="ＭＳ Ｐゴシック" charset="0"/>
                <a:cs typeface="ＭＳ Ｐゴシック" charset="0"/>
              </a:rPr>
              <a:t>Don’t think of them as enemies, but warn them as you would a brother or sister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0008826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mn-cs"/>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 3:16 (NLT)</a:t>
            </a:r>
          </a:p>
        </p:txBody>
      </p:sp>
      <p:sp>
        <p:nvSpPr>
          <p:cNvPr id="5" name="Rectangle 4"/>
          <p:cNvSpPr/>
          <p:nvPr/>
        </p:nvSpPr>
        <p:spPr>
          <a:xfrm>
            <a:off x="575056" y="1733213"/>
            <a:ext cx="8026833" cy="189795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Now may the Lord of peace himself give you his peace at all times and in every situation. The Lord be with you all.</a:t>
            </a: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mn-cs"/>
              </a:rPr>
              <a:t>Benediction</a:t>
            </a:r>
          </a:p>
        </p:txBody>
      </p:sp>
    </p:spTree>
    <p:extLst>
      <p:ext uri="{BB962C8B-B14F-4D97-AF65-F5344CB8AC3E}">
        <p14:creationId xmlns:p14="http://schemas.microsoft.com/office/powerpoint/2010/main" val="15554025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Capitals" pitchFamily="2" charset="0"/>
                <a:ea typeface="ＭＳ Ｐゴシック" charset="0"/>
                <a:cs typeface="ＭＳ Ｐゴシック" charset="0"/>
              </a:rPr>
              <a:t>Here is my greeting in my own handwriting: Paul. I do this in all my letters to prove they are from me.</a:t>
            </a:r>
            <a:br>
              <a:rPr lang="en-SG" sz="3200" b="1" dirty="0">
                <a:effectLst>
                  <a:glow rad="127000">
                    <a:schemeClr val="tx1"/>
                  </a:glow>
                </a:effectLst>
                <a:latin typeface="Capitals" pitchFamily="2" charset="0"/>
                <a:ea typeface="ＭＳ Ｐゴシック" charset="0"/>
                <a:cs typeface="ＭＳ Ｐゴシック" charset="0"/>
              </a:rPr>
            </a:br>
            <a:br>
              <a:rPr lang="en-SG" sz="3200" b="1" dirty="0">
                <a:effectLst>
                  <a:glow rad="127000">
                    <a:schemeClr val="tx1"/>
                  </a:glow>
                </a:effectLst>
                <a:latin typeface="Capitals" pitchFamily="2" charset="0"/>
                <a:ea typeface="ＭＳ Ｐゴシック" charset="0"/>
                <a:cs typeface="ＭＳ Ｐゴシック" charset="0"/>
              </a:rPr>
            </a:br>
            <a:r>
              <a:rPr lang="en-SG" sz="3200" b="1" dirty="0">
                <a:effectLst>
                  <a:glow rad="127000">
                    <a:schemeClr val="tx1"/>
                  </a:glow>
                </a:effectLst>
                <a:latin typeface="Capitals" pitchFamily="2" charset="0"/>
                <a:ea typeface="ＭＳ Ｐゴシック" charset="0"/>
                <a:cs typeface="ＭＳ Ｐゴシック" charset="0"/>
              </a:rPr>
              <a:t> </a:t>
            </a:r>
            <a:r>
              <a:rPr lang="en-SG" sz="3200" b="1" baseline="30000" dirty="0">
                <a:effectLst>
                  <a:glow rad="127000">
                    <a:schemeClr val="tx1"/>
                  </a:glow>
                </a:effectLst>
                <a:latin typeface="Arial" charset="0"/>
                <a:ea typeface="ＭＳ Ｐゴシック" charset="0"/>
                <a:cs typeface="ＭＳ Ｐゴシック" charset="0"/>
              </a:rPr>
              <a:t>18</a:t>
            </a:r>
            <a:r>
              <a:rPr lang="en-SG" sz="3200" b="1" dirty="0">
                <a:effectLst>
                  <a:glow rad="127000">
                    <a:schemeClr val="tx1"/>
                  </a:glow>
                </a:effectLst>
                <a:latin typeface="Arial" charset="0"/>
                <a:ea typeface="ＭＳ Ｐゴシック" charset="0"/>
                <a:cs typeface="ＭＳ Ｐゴシック" charset="0"/>
              </a:rPr>
              <a:t>May the grace of our Lord Jesus Christ be with you all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1008666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Waiting with discipline cultivates responsibility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 </a:t>
            </a:r>
            <a:r>
              <a:rPr kumimoji="0" lang="en-SG" sz="2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en-SG"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a:t>
            </a:r>
            <a:endPar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936856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09342"/>
      </p:ext>
    </p:extLst>
  </p:cSld>
  <p:clrMapOvr>
    <a:overrideClrMapping bg1="lt1" tx1="dk1" bg2="lt2" tx2="dk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神是全方面的</a:t>
            </a:r>
            <a:r>
              <a:rPr lang="zh-CN" altLang="en-US" sz="5400" b="1" dirty="0">
                <a:solidFill>
                  <a:srgbClr val="FFFF00"/>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r>
              <a:rPr lang="en-US" sz="54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 </a:t>
            </a:r>
            <a:br>
              <a:rPr lang="en-US" sz="36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b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帖撒罗尼迦后书 的主题</a:t>
            </a: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840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a:ex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548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3"/>
          <p:cNvSpPr>
            <a:spLocks noChangeAspect="1" noChangeArrowheads="1" noTextEdit="1"/>
          </p:cNvSpPr>
          <p:nvPr/>
        </p:nvSpPr>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1266" name="Rectangle 5"/>
          <p:cNvSpPr>
            <a:spLocks noChangeArrowheads="1"/>
          </p:cNvSpPr>
          <p:nvPr/>
        </p:nvSpPr>
        <p:spPr bwMode="auto">
          <a:xfrm>
            <a:off x="-1588" y="6350"/>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112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7"/>
          <p:cNvSpPr>
            <a:spLocks noChangeArrowheads="1"/>
          </p:cNvSpPr>
          <p:nvPr/>
        </p:nvSpPr>
        <p:spPr bwMode="auto">
          <a:xfrm>
            <a:off x="1849438" y="927100"/>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回想我众罪，全钉在十架上</a:t>
            </a:r>
            <a:endParaRPr lang="zh-CN" altLang="en-US">
              <a:latin typeface="Times New Roman" pitchFamily="18" charset="0"/>
              <a:ea typeface="SimSun" pitchFamily="2" charset="-122"/>
            </a:endParaRPr>
          </a:p>
        </p:txBody>
      </p:sp>
      <p:sp>
        <p:nvSpPr>
          <p:cNvPr id="11269" name="Rectangle 8"/>
          <p:cNvSpPr>
            <a:spLocks noChangeArrowheads="1"/>
          </p:cNvSpPr>
          <p:nvPr/>
        </p:nvSpPr>
        <p:spPr bwMode="auto">
          <a:xfrm>
            <a:off x="2541588" y="1614488"/>
            <a:ext cx="411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每念此，衷心极欢畅</a:t>
            </a:r>
            <a:endParaRPr lang="zh-CN" altLang="en-US">
              <a:latin typeface="Times New Roman" pitchFamily="18" charset="0"/>
              <a:ea typeface="SimSun" pitchFamily="2" charset="-122"/>
            </a:endParaRPr>
          </a:p>
        </p:txBody>
      </p:sp>
      <p:sp>
        <p:nvSpPr>
          <p:cNvPr id="11270" name="Rectangle 9"/>
          <p:cNvSpPr>
            <a:spLocks noChangeArrowheads="1"/>
          </p:cNvSpPr>
          <p:nvPr/>
        </p:nvSpPr>
        <p:spPr bwMode="auto">
          <a:xfrm>
            <a:off x="2078038" y="23002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主担我重担，何奇妙大恩情</a:t>
            </a:r>
            <a:endParaRPr lang="zh-CN" altLang="en-US">
              <a:latin typeface="Times New Roman" pitchFamily="18" charset="0"/>
              <a:ea typeface="SimSun" pitchFamily="2" charset="-122"/>
            </a:endParaRPr>
          </a:p>
        </p:txBody>
      </p:sp>
      <p:sp>
        <p:nvSpPr>
          <p:cNvPr id="11271" name="Rectangle 10"/>
          <p:cNvSpPr>
            <a:spLocks noChangeArrowheads="1"/>
          </p:cNvSpPr>
          <p:nvPr/>
        </p:nvSpPr>
        <p:spPr bwMode="auto">
          <a:xfrm>
            <a:off x="2311400" y="2989263"/>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赞美主！我心灵得安宁</a:t>
            </a:r>
            <a:endParaRPr lang="zh-CN" altLang="en-US">
              <a:latin typeface="Times New Roman" pitchFamily="18" charset="0"/>
              <a:ea typeface="SimSun" pitchFamily="2" charset="-122"/>
            </a:endParaRPr>
          </a:p>
        </p:txBody>
      </p:sp>
      <p:sp>
        <p:nvSpPr>
          <p:cNvPr id="11272" name="Rectangle 11"/>
          <p:cNvSpPr>
            <a:spLocks noChangeArrowheads="1"/>
          </p:cNvSpPr>
          <p:nvPr/>
        </p:nvSpPr>
        <p:spPr bwMode="auto">
          <a:xfrm>
            <a:off x="1162050" y="3675063"/>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1273" name="Rectangle 12"/>
          <p:cNvSpPr>
            <a:spLocks noChangeArrowheads="1"/>
          </p:cNvSpPr>
          <p:nvPr/>
        </p:nvSpPr>
        <p:spPr bwMode="auto">
          <a:xfrm>
            <a:off x="2998788" y="43624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得安宁，得安宁</a:t>
            </a:r>
            <a:endParaRPr lang="zh-CN" altLang="en-US">
              <a:latin typeface="Times New Roman" pitchFamily="18" charset="0"/>
              <a:ea typeface="SimSun" pitchFamily="2" charset="-122"/>
            </a:endParaRPr>
          </a:p>
        </p:txBody>
      </p:sp>
      <p:sp>
        <p:nvSpPr>
          <p:cNvPr id="11274" name="Rectangle 13"/>
          <p:cNvSpPr>
            <a:spLocks noChangeArrowheads="1"/>
          </p:cNvSpPr>
          <p:nvPr/>
        </p:nvSpPr>
        <p:spPr bwMode="auto">
          <a:xfrm>
            <a:off x="1811338" y="88741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回想我众罪，全钉在十架上</a:t>
            </a:r>
            <a:endParaRPr lang="zh-CN" altLang="en-US">
              <a:latin typeface="Times New Roman" pitchFamily="18" charset="0"/>
              <a:ea typeface="SimSun" pitchFamily="2" charset="-122"/>
            </a:endParaRPr>
          </a:p>
        </p:txBody>
      </p:sp>
      <p:sp>
        <p:nvSpPr>
          <p:cNvPr id="11275" name="Rectangle 14"/>
          <p:cNvSpPr>
            <a:spLocks noChangeArrowheads="1"/>
          </p:cNvSpPr>
          <p:nvPr/>
        </p:nvSpPr>
        <p:spPr bwMode="auto">
          <a:xfrm>
            <a:off x="2501900" y="1576388"/>
            <a:ext cx="411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每念此，衷心极欢畅</a:t>
            </a:r>
            <a:endParaRPr lang="zh-CN" altLang="en-US">
              <a:latin typeface="Times New Roman" pitchFamily="18" charset="0"/>
              <a:ea typeface="SimSun" pitchFamily="2" charset="-122"/>
            </a:endParaRPr>
          </a:p>
        </p:txBody>
      </p:sp>
      <p:sp>
        <p:nvSpPr>
          <p:cNvPr id="11276" name="Rectangle 15"/>
          <p:cNvSpPr>
            <a:spLocks noChangeArrowheads="1"/>
          </p:cNvSpPr>
          <p:nvPr/>
        </p:nvSpPr>
        <p:spPr bwMode="auto">
          <a:xfrm>
            <a:off x="2038350" y="22621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主担我重担，何奇妙大恩情</a:t>
            </a:r>
            <a:endParaRPr lang="zh-CN" altLang="en-US">
              <a:latin typeface="Times New Roman" pitchFamily="18" charset="0"/>
              <a:ea typeface="SimSun" pitchFamily="2" charset="-122"/>
            </a:endParaRPr>
          </a:p>
        </p:txBody>
      </p:sp>
      <p:sp>
        <p:nvSpPr>
          <p:cNvPr id="11277" name="Rectangle 16"/>
          <p:cNvSpPr>
            <a:spLocks noChangeArrowheads="1"/>
          </p:cNvSpPr>
          <p:nvPr/>
        </p:nvSpPr>
        <p:spPr bwMode="auto">
          <a:xfrm>
            <a:off x="2271713" y="2949575"/>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赞美主！我心灵得安宁</a:t>
            </a:r>
            <a:endParaRPr lang="zh-CN" altLang="en-US">
              <a:latin typeface="Times New Roman" pitchFamily="18" charset="0"/>
              <a:ea typeface="SimSun" pitchFamily="2" charset="-122"/>
            </a:endParaRPr>
          </a:p>
        </p:txBody>
      </p:sp>
      <p:sp>
        <p:nvSpPr>
          <p:cNvPr id="11278" name="Rectangle 17"/>
          <p:cNvSpPr>
            <a:spLocks noChangeArrowheads="1"/>
          </p:cNvSpPr>
          <p:nvPr/>
        </p:nvSpPr>
        <p:spPr bwMode="auto">
          <a:xfrm>
            <a:off x="1122363" y="3635375"/>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1279" name="Rectangle 18"/>
          <p:cNvSpPr>
            <a:spLocks noChangeArrowheads="1"/>
          </p:cNvSpPr>
          <p:nvPr/>
        </p:nvSpPr>
        <p:spPr bwMode="auto">
          <a:xfrm>
            <a:off x="2960688" y="43243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Sister Mrosla</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Third Grade Class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 Mary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School in Morris, Minnesota</a:t>
            </a:r>
          </a:p>
        </p:txBody>
      </p:sp>
    </p:spTree>
    <p:extLst>
      <p:ext uri="{BB962C8B-B14F-4D97-AF65-F5344CB8AC3E}">
        <p14:creationId xmlns:p14="http://schemas.microsoft.com/office/powerpoint/2010/main" val="316984762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Mrosla</a:t>
            </a: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3355758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82258228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en-US" b="1" dirty="0"/>
              <a:t>How ‘bout you?</a:t>
            </a:r>
          </a:p>
        </p:txBody>
      </p:sp>
    </p:spTree>
    <p:extLst>
      <p:ext uri="{BB962C8B-B14F-4D97-AF65-F5344CB8AC3E}">
        <p14:creationId xmlns:p14="http://schemas.microsoft.com/office/powerpoint/2010/main" val="265512827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extBox 1"/>
          <p:cNvSpPr txBox="1"/>
          <p:nvPr/>
        </p:nvSpPr>
        <p:spPr>
          <a:xfrm>
            <a:off x="0" y="0"/>
            <a:ext cx="9180512" cy="7109639"/>
          </a:xfrm>
          <a:prstGeom prst="rect">
            <a:avLst/>
          </a:prstGeom>
          <a:solidFill>
            <a:srgbClr val="00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pic>
        <p:nvPicPr>
          <p:cNvPr id="3" name="Picture 2"/>
          <p:cNvPicPr>
            <a:picLocks noChangeAspect="1"/>
          </p:cNvPicPr>
          <p:nvPr/>
        </p:nvPicPr>
        <p:blipFill>
          <a:blip r:embed="rId3"/>
          <a:stretch>
            <a:fillRect/>
          </a:stretch>
        </p:blipFill>
        <p:spPr>
          <a:xfrm>
            <a:off x="683568" y="1080092"/>
            <a:ext cx="8116974" cy="6331240"/>
          </a:xfrm>
          <a:prstGeom prst="rect">
            <a:avLst/>
          </a:prstGeom>
        </p:spPr>
      </p:pic>
      <p:sp>
        <p:nvSpPr>
          <p:cNvPr id="900098" name="Rectangle 2"/>
          <p:cNvSpPr>
            <a:spLocks noGrp="1" noChangeArrowheads="1"/>
          </p:cNvSpPr>
          <p:nvPr>
            <p:ph type="ctrTitle"/>
          </p:nvPr>
        </p:nvSpPr>
        <p:spPr>
          <a:xfrm>
            <a:off x="0" y="194881"/>
            <a:ext cx="9144000" cy="829727"/>
          </a:xfrm>
          <a:effectLst>
            <a:outerShdw blurRad="63500" dist="35921" dir="2700000" algn="ctr" rotWithShape="0">
              <a:schemeClr val="tx2">
                <a:alpha val="74998"/>
              </a:schemeClr>
            </a:outerShdw>
          </a:effectLst>
          <a:extLst/>
        </p:spPr>
        <p:txBody>
          <a:bodyPr anchor="t"/>
          <a:lstStyle/>
          <a:p>
            <a:pPr algn="ctr">
              <a:defRPr/>
            </a:pPr>
            <a:r>
              <a:rPr lang="zh-CN" altLang="en-US" dirty="0">
                <a:solidFill>
                  <a:schemeClr val="bg1"/>
                </a:solidFill>
                <a:effectLst>
                  <a:glow rad="127000">
                    <a:schemeClr val="tx1"/>
                  </a:glow>
                </a:effectLst>
                <a:latin typeface="Arial" charset="0"/>
                <a:ea typeface="ＭＳ Ｐゴシック" charset="0"/>
                <a:cs typeface="ＭＳ Ｐゴシック" charset="0"/>
              </a:rPr>
              <a:t>在鼓励别人这方面，你做得如何呢？</a:t>
            </a:r>
            <a:endParaRPr lang="en-US" sz="3600" b="1" dirty="0">
              <a:solidFill>
                <a:schemeClr val="bg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171665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11294"/>
            <a:ext cx="9143999" cy="1080120"/>
          </a:xfrm>
          <a:effectLst/>
          <a:ex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Words of Affirmation</a:t>
            </a:r>
          </a:p>
        </p:txBody>
      </p:sp>
    </p:spTree>
    <p:extLst>
      <p:ext uri="{BB962C8B-B14F-4D97-AF65-F5344CB8AC3E}">
        <p14:creationId xmlns:p14="http://schemas.microsoft.com/office/powerpoint/2010/main" val="400242867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8054409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81292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3"/>
          <p:cNvSpPr>
            <a:spLocks noChangeAspect="1" noChangeArrowheads="1" noTextEdit="1"/>
          </p:cNvSpPr>
          <p:nvPr/>
        </p:nvSpPr>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3314" name="Rectangle 5"/>
          <p:cNvSpPr>
            <a:spLocks noChangeArrowheads="1"/>
          </p:cNvSpPr>
          <p:nvPr/>
        </p:nvSpPr>
        <p:spPr bwMode="auto">
          <a:xfrm>
            <a:off x="-1588" y="6350"/>
            <a:ext cx="9145588" cy="685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p>
        </p:txBody>
      </p:sp>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7"/>
          <p:cNvSpPr>
            <a:spLocks noChangeArrowheads="1"/>
          </p:cNvSpPr>
          <p:nvPr/>
        </p:nvSpPr>
        <p:spPr bwMode="auto">
          <a:xfrm>
            <a:off x="1846263" y="927100"/>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求主快再来，使信心得亲见</a:t>
            </a:r>
            <a:endParaRPr lang="zh-CN" altLang="en-US">
              <a:latin typeface="Times New Roman" pitchFamily="18" charset="0"/>
              <a:ea typeface="SimSun" pitchFamily="2" charset="-122"/>
            </a:endParaRPr>
          </a:p>
        </p:txBody>
      </p:sp>
      <p:sp>
        <p:nvSpPr>
          <p:cNvPr id="13317" name="Rectangle 8"/>
          <p:cNvSpPr>
            <a:spLocks noChangeArrowheads="1"/>
          </p:cNvSpPr>
          <p:nvPr/>
        </p:nvSpPr>
        <p:spPr bwMode="auto">
          <a:xfrm>
            <a:off x="2768600" y="1614488"/>
            <a:ext cx="3657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云彩将卷起在主前</a:t>
            </a:r>
            <a:endParaRPr lang="zh-CN" altLang="en-US">
              <a:latin typeface="Times New Roman" pitchFamily="18" charset="0"/>
              <a:ea typeface="SimSun" pitchFamily="2" charset="-122"/>
            </a:endParaRPr>
          </a:p>
        </p:txBody>
      </p:sp>
      <p:sp>
        <p:nvSpPr>
          <p:cNvPr id="13318" name="Rectangle 9"/>
          <p:cNvSpPr>
            <a:spLocks noChangeArrowheads="1"/>
          </p:cNvSpPr>
          <p:nvPr/>
        </p:nvSpPr>
        <p:spPr bwMode="auto">
          <a:xfrm>
            <a:off x="2078038" y="23002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号筒声吹响，主再临掌权柄</a:t>
            </a:r>
            <a:endParaRPr lang="zh-CN" altLang="en-US">
              <a:latin typeface="Times New Roman" pitchFamily="18" charset="0"/>
              <a:ea typeface="SimSun" pitchFamily="2" charset="-122"/>
            </a:endParaRPr>
          </a:p>
        </p:txBody>
      </p:sp>
      <p:sp>
        <p:nvSpPr>
          <p:cNvPr id="13319" name="Rectangle 10"/>
          <p:cNvSpPr>
            <a:spLocks noChangeArrowheads="1"/>
          </p:cNvSpPr>
          <p:nvPr/>
        </p:nvSpPr>
        <p:spPr bwMode="auto">
          <a:xfrm>
            <a:off x="2311400" y="2989263"/>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愿主来！我心灵必安宁</a:t>
            </a:r>
            <a:endParaRPr lang="zh-CN" altLang="en-US">
              <a:latin typeface="Times New Roman" pitchFamily="18" charset="0"/>
              <a:ea typeface="SimSun" pitchFamily="2" charset="-122"/>
            </a:endParaRPr>
          </a:p>
        </p:txBody>
      </p:sp>
      <p:sp>
        <p:nvSpPr>
          <p:cNvPr id="13320" name="Rectangle 11"/>
          <p:cNvSpPr>
            <a:spLocks noChangeArrowheads="1"/>
          </p:cNvSpPr>
          <p:nvPr/>
        </p:nvSpPr>
        <p:spPr bwMode="auto">
          <a:xfrm>
            <a:off x="1162050" y="3675063"/>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3321" name="Rectangle 12"/>
          <p:cNvSpPr>
            <a:spLocks noChangeArrowheads="1"/>
          </p:cNvSpPr>
          <p:nvPr/>
        </p:nvSpPr>
        <p:spPr bwMode="auto">
          <a:xfrm>
            <a:off x="2936875" y="43624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000000"/>
                </a:solidFill>
                <a:latin typeface="FZKai-Z03" charset="0"/>
                <a:ea typeface="SimSun" pitchFamily="2" charset="-122"/>
              </a:rPr>
              <a:t>得安宁，得安宁</a:t>
            </a:r>
            <a:endParaRPr lang="zh-CN" altLang="en-US">
              <a:latin typeface="Times New Roman" pitchFamily="18" charset="0"/>
              <a:ea typeface="SimSun" pitchFamily="2" charset="-122"/>
            </a:endParaRPr>
          </a:p>
        </p:txBody>
      </p:sp>
      <p:sp>
        <p:nvSpPr>
          <p:cNvPr id="13322" name="Rectangle 13"/>
          <p:cNvSpPr>
            <a:spLocks noChangeArrowheads="1"/>
          </p:cNvSpPr>
          <p:nvPr/>
        </p:nvSpPr>
        <p:spPr bwMode="auto">
          <a:xfrm>
            <a:off x="1808163" y="887413"/>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求主快再来，使信心得亲见</a:t>
            </a:r>
            <a:endParaRPr lang="zh-CN" altLang="en-US">
              <a:latin typeface="Times New Roman" pitchFamily="18" charset="0"/>
              <a:ea typeface="SimSun" pitchFamily="2" charset="-122"/>
            </a:endParaRPr>
          </a:p>
        </p:txBody>
      </p:sp>
      <p:sp>
        <p:nvSpPr>
          <p:cNvPr id="13323" name="Rectangle 14"/>
          <p:cNvSpPr>
            <a:spLocks noChangeArrowheads="1"/>
          </p:cNvSpPr>
          <p:nvPr/>
        </p:nvSpPr>
        <p:spPr bwMode="auto">
          <a:xfrm>
            <a:off x="2730500" y="1576388"/>
            <a:ext cx="3657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云彩将卷起在主前</a:t>
            </a:r>
            <a:endParaRPr lang="zh-CN" altLang="en-US">
              <a:latin typeface="Times New Roman" pitchFamily="18" charset="0"/>
              <a:ea typeface="SimSun" pitchFamily="2" charset="-122"/>
            </a:endParaRPr>
          </a:p>
        </p:txBody>
      </p:sp>
      <p:sp>
        <p:nvSpPr>
          <p:cNvPr id="13324" name="Rectangle 15"/>
          <p:cNvSpPr>
            <a:spLocks noChangeArrowheads="1"/>
          </p:cNvSpPr>
          <p:nvPr/>
        </p:nvSpPr>
        <p:spPr bwMode="auto">
          <a:xfrm>
            <a:off x="2038350" y="2262188"/>
            <a:ext cx="548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号筒声吹响，主再临掌权柄</a:t>
            </a:r>
            <a:endParaRPr lang="zh-CN" altLang="en-US">
              <a:latin typeface="Times New Roman" pitchFamily="18" charset="0"/>
              <a:ea typeface="SimSun" pitchFamily="2" charset="-122"/>
            </a:endParaRPr>
          </a:p>
        </p:txBody>
      </p:sp>
      <p:sp>
        <p:nvSpPr>
          <p:cNvPr id="13325" name="Rectangle 16"/>
          <p:cNvSpPr>
            <a:spLocks noChangeArrowheads="1"/>
          </p:cNvSpPr>
          <p:nvPr/>
        </p:nvSpPr>
        <p:spPr bwMode="auto">
          <a:xfrm>
            <a:off x="2271713" y="2949575"/>
            <a:ext cx="457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愿主来！我心灵必安宁</a:t>
            </a:r>
            <a:endParaRPr lang="zh-CN" altLang="en-US">
              <a:latin typeface="Times New Roman" pitchFamily="18" charset="0"/>
              <a:ea typeface="SimSun" pitchFamily="2" charset="-122"/>
            </a:endParaRPr>
          </a:p>
        </p:txBody>
      </p:sp>
      <p:sp>
        <p:nvSpPr>
          <p:cNvPr id="13326" name="Rectangle 17"/>
          <p:cNvSpPr>
            <a:spLocks noChangeArrowheads="1"/>
          </p:cNvSpPr>
          <p:nvPr/>
        </p:nvSpPr>
        <p:spPr bwMode="auto">
          <a:xfrm>
            <a:off x="1122363" y="3635375"/>
            <a:ext cx="685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副：我心灵得安宁，我心灵得安宁</a:t>
            </a:r>
            <a:endParaRPr lang="zh-CN" altLang="en-US">
              <a:latin typeface="Times New Roman" pitchFamily="18" charset="0"/>
              <a:ea typeface="SimSun" pitchFamily="2" charset="-122"/>
            </a:endParaRPr>
          </a:p>
        </p:txBody>
      </p:sp>
      <p:sp>
        <p:nvSpPr>
          <p:cNvPr id="13327" name="Rectangle 18"/>
          <p:cNvSpPr>
            <a:spLocks noChangeArrowheads="1"/>
          </p:cNvSpPr>
          <p:nvPr/>
        </p:nvSpPr>
        <p:spPr bwMode="auto">
          <a:xfrm>
            <a:off x="2897188" y="4324350"/>
            <a:ext cx="320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a:solidFill>
                  <a:srgbClr val="FFFFFF"/>
                </a:solidFill>
                <a:latin typeface="FZKai-Z03" charset="0"/>
                <a:ea typeface="SimSun" pitchFamily="2" charset="-122"/>
              </a:rPr>
              <a:t>得安宁，得安宁</a:t>
            </a:r>
            <a:endParaRPr lang="zh-CN" altLang="en-US">
              <a:latin typeface="Times New Roman" pitchFamily="18" charset="0"/>
              <a:ea typeface="SimSun" pitchFamily="2" charset="-122"/>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We will never recognize the true value of our own lives until we affirm the value in the life of others.</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—Ronald Reagan—</a:t>
            </a:r>
          </a:p>
        </p:txBody>
      </p:sp>
    </p:spTree>
    <p:extLst>
      <p:ext uri="{BB962C8B-B14F-4D97-AF65-F5344CB8AC3E}">
        <p14:creationId xmlns:p14="http://schemas.microsoft.com/office/powerpoint/2010/main" val="342554641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en-US" sz="5400" b="1" dirty="0">
                <a:solidFill>
                  <a:schemeClr val="accent3"/>
                </a:solidFill>
              </a:rPr>
              <a:t>How to Live</a:t>
            </a:r>
          </a:p>
        </p:txBody>
      </p:sp>
      <p:sp>
        <p:nvSpPr>
          <p:cNvPr id="166914" name="Title 1"/>
          <p:cNvSpPr txBox="1">
            <a:spLocks/>
          </p:cNvSpPr>
          <p:nvPr/>
        </p:nvSpPr>
        <p:spPr bwMode="auto">
          <a:xfrm>
            <a:off x="1636713" y="2276475"/>
            <a:ext cx="739978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400" b="1" dirty="0">
                <a:solidFill>
                  <a:srgbClr val="000000"/>
                </a:solidFill>
                <a:latin typeface="MS PGothic" panose="020B0600070205080204" pitchFamily="34" charset="-128"/>
                <a:ea typeface="MS PGothic" panose="020B0600070205080204" pitchFamily="34" charset="-128"/>
                <a:cs typeface="Arial" charset="0"/>
              </a:rPr>
              <a:t>“要活得好像基督</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昨天被钉上十字架，</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今天复活，</a:t>
            </a:r>
            <a:endParaRPr lang="en-US" altLang="zh-CN" sz="4400" b="1" dirty="0">
              <a:solidFill>
                <a:srgbClr val="000000"/>
              </a:solidFill>
              <a:latin typeface="MS PGothic" panose="020B0600070205080204" pitchFamily="34" charset="-128"/>
              <a:ea typeface="MS PGothic" panose="020B0600070205080204" pitchFamily="34" charset="-128"/>
              <a:cs typeface="Arial" charset="0"/>
            </a:endParaRPr>
          </a:p>
          <a:p>
            <a:r>
              <a:rPr lang="zh-CN" altLang="en-US" sz="4400" b="1" dirty="0">
                <a:solidFill>
                  <a:srgbClr val="000000"/>
                </a:solidFill>
                <a:latin typeface="MS PGothic" panose="020B0600070205080204" pitchFamily="34" charset="-128"/>
                <a:ea typeface="MS PGothic" panose="020B0600070205080204" pitchFamily="34" charset="-128"/>
                <a:cs typeface="Arial" charset="0"/>
              </a:rPr>
              <a:t>明天就要来了。”</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166915" name="Title 1"/>
          <p:cNvSpPr txBox="1">
            <a:spLocks/>
          </p:cNvSpPr>
          <p:nvPr/>
        </p:nvSpPr>
        <p:spPr bwMode="auto">
          <a:xfrm>
            <a:off x="3156472" y="5589588"/>
            <a:ext cx="5586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4400" b="1" dirty="0">
                <a:solidFill>
                  <a:srgbClr val="000000"/>
                </a:solidFill>
                <a:latin typeface="MS PGothic" panose="020B0600070205080204" pitchFamily="34" charset="-128"/>
                <a:ea typeface="MS PGothic" panose="020B0600070205080204" pitchFamily="34" charset="-128"/>
                <a:cs typeface="Arial" charset="0"/>
              </a:rPr>
              <a:t>–</a:t>
            </a:r>
            <a:r>
              <a:rPr lang="zh-CN" altLang="en-US" sz="4400" b="1" dirty="0">
                <a:solidFill>
                  <a:srgbClr val="000000"/>
                </a:solidFill>
                <a:latin typeface="MS PGothic" panose="020B0600070205080204" pitchFamily="34" charset="-128"/>
                <a:ea typeface="MS PGothic" panose="020B0600070205080204" pitchFamily="34" charset="-128"/>
                <a:cs typeface="Arial" charset="0"/>
              </a:rPr>
              <a:t>马丁路德</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5" name="Title 1"/>
          <p:cNvSpPr txBox="1">
            <a:spLocks/>
          </p:cNvSpPr>
          <p:nvPr/>
        </p:nvSpPr>
        <p:spPr bwMode="auto">
          <a:xfrm>
            <a:off x="1331640" y="548680"/>
            <a:ext cx="75438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sz="5400" b="1" kern="0" dirty="0">
                <a:solidFill>
                  <a:schemeClr val="accent3"/>
                </a:solidFill>
              </a:rPr>
              <a:t>如何生活</a:t>
            </a:r>
            <a:endParaRPr lang="en-US" sz="5400" b="1" kern="0" dirty="0">
              <a:solidFill>
                <a:schemeClr val="accent3"/>
              </a:solidFill>
            </a:endParaRPr>
          </a:p>
        </p:txBody>
      </p:sp>
      <p:sp>
        <p:nvSpPr>
          <p:cNvPr id="6" name="Title 1"/>
          <p:cNvSpPr txBox="1">
            <a:spLocks/>
          </p:cNvSpPr>
          <p:nvPr/>
        </p:nvSpPr>
        <p:spPr bwMode="auto">
          <a:xfrm>
            <a:off x="-7741368" y="2266950"/>
            <a:ext cx="7543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SG" altLang="zh-CN" sz="4400" b="1" dirty="0">
                <a:solidFill>
                  <a:srgbClr val="000000"/>
                </a:solidFill>
                <a:latin typeface="MS PGothic" panose="020B0600070205080204" pitchFamily="34" charset="-128"/>
                <a:ea typeface="MS PGothic" panose="020B0600070205080204" pitchFamily="34" charset="-128"/>
                <a:cs typeface="Arial" charset="0"/>
              </a:rPr>
              <a:t>Live as though Christ was 	crucified yesterday, </a:t>
            </a:r>
            <a:br>
              <a:rPr lang="en-SG" altLang="zh-CN" sz="4400" b="1" dirty="0">
                <a:solidFill>
                  <a:srgbClr val="000000"/>
                </a:solidFill>
                <a:latin typeface="MS PGothic" panose="020B0600070205080204" pitchFamily="34" charset="-128"/>
                <a:ea typeface="MS PGothic" panose="020B0600070205080204" pitchFamily="34" charset="-128"/>
                <a:cs typeface="Arial" charset="0"/>
              </a:rPr>
            </a:br>
            <a:r>
              <a:rPr lang="en-SG" altLang="zh-CN" sz="4400" b="1" dirty="0">
                <a:solidFill>
                  <a:srgbClr val="000000"/>
                </a:solidFill>
                <a:latin typeface="MS PGothic" panose="020B0600070205080204" pitchFamily="34" charset="-128"/>
                <a:ea typeface="MS PGothic" panose="020B0600070205080204" pitchFamily="34" charset="-128"/>
                <a:cs typeface="Arial" charset="0"/>
              </a:rPr>
              <a:t>	risen today and </a:t>
            </a:r>
            <a:br>
              <a:rPr lang="en-SG" altLang="zh-CN" sz="4400" b="1" dirty="0">
                <a:solidFill>
                  <a:srgbClr val="000000"/>
                </a:solidFill>
                <a:latin typeface="MS PGothic" panose="020B0600070205080204" pitchFamily="34" charset="-128"/>
                <a:ea typeface="MS PGothic" panose="020B0600070205080204" pitchFamily="34" charset="-128"/>
                <a:cs typeface="Arial" charset="0"/>
              </a:rPr>
            </a:br>
            <a:r>
              <a:rPr lang="en-SG" altLang="zh-CN" sz="4400" b="1" dirty="0">
                <a:solidFill>
                  <a:srgbClr val="000000"/>
                </a:solidFill>
                <a:latin typeface="MS PGothic" panose="020B0600070205080204" pitchFamily="34" charset="-128"/>
                <a:ea typeface="MS PGothic" panose="020B0600070205080204" pitchFamily="34" charset="-128"/>
                <a:cs typeface="Arial" charset="0"/>
              </a:rPr>
              <a:t>	coming tomorrow."</a:t>
            </a:r>
            <a:endParaRPr lang="en-US" sz="4400" b="1" dirty="0">
              <a:solidFill>
                <a:srgbClr val="000000"/>
              </a:solidFill>
              <a:latin typeface="MS PGothic" panose="020B0600070205080204" pitchFamily="34" charset="-128"/>
              <a:ea typeface="MS PGothic" panose="020B0600070205080204" pitchFamily="34" charset="-128"/>
              <a:cs typeface="Arial" charset="0"/>
            </a:endParaRPr>
          </a:p>
        </p:txBody>
      </p:sp>
      <p:sp>
        <p:nvSpPr>
          <p:cNvPr id="8" name="Title 1"/>
          <p:cNvSpPr txBox="1">
            <a:spLocks/>
          </p:cNvSpPr>
          <p:nvPr/>
        </p:nvSpPr>
        <p:spPr bwMode="auto">
          <a:xfrm>
            <a:off x="-7021288" y="5741988"/>
            <a:ext cx="5586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4400" dirty="0">
                <a:solidFill>
                  <a:srgbClr val="000000"/>
                </a:solidFill>
                <a:latin typeface="Arial" charset="0"/>
                <a:cs typeface="Arial" charset="0"/>
              </a:rPr>
              <a:t>–</a:t>
            </a:r>
            <a:r>
              <a:rPr lang="en-US" altLang="zh-CN" sz="4400" dirty="0">
                <a:solidFill>
                  <a:srgbClr val="000000"/>
                </a:solidFill>
                <a:latin typeface="Arial" charset="0"/>
                <a:cs typeface="Arial" charset="0"/>
              </a:rPr>
              <a:t>Martin Luther</a:t>
            </a:r>
            <a:endParaRPr lang="en-US" sz="4400" dirty="0">
              <a:solidFill>
                <a:srgbClr val="000000"/>
              </a:solidFill>
              <a:latin typeface="Arial" charset="0"/>
              <a:cs typeface="Arial" charset="0"/>
            </a:endParaRPr>
          </a:p>
        </p:txBody>
      </p:sp>
    </p:spTree>
    <p:extLst>
      <p:ext uri="{BB962C8B-B14F-4D97-AF65-F5344CB8AC3E}">
        <p14:creationId xmlns:p14="http://schemas.microsoft.com/office/powerpoint/2010/main" val="428157867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a:t>
            </a:r>
            <a:r>
              <a:rPr lang="zh-CN" altLang="en-US" sz="5400" b="1" dirty="0">
                <a:solidFill>
                  <a:schemeClr val="tx1"/>
                </a:solidFill>
                <a:latin typeface="Arial" charset="0"/>
                <a:ea typeface="ＭＳ Ｐゴシック" charset="0"/>
                <a:cs typeface="ＭＳ Ｐゴシック" charset="0"/>
              </a:rPr>
              <a:t>我们应看他</a:t>
            </a:r>
            <a:r>
              <a:rPr lang="en-US" altLang="ja-JP" sz="5400" b="1" dirty="0">
                <a:solidFill>
                  <a:schemeClr val="tx1"/>
                </a:solidFill>
                <a:latin typeface="Arial" charset="0"/>
                <a:ea typeface="ＭＳ Ｐゴシック" charset="0"/>
                <a:cs typeface="ＭＳ Ｐゴシック" charset="0"/>
              </a:rPr>
              <a:t>"</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800" b="1" i="1" dirty="0">
                <a:solidFill>
                  <a:srgbClr val="FFFFFF"/>
                </a:solidFill>
                <a:effectLst>
                  <a:glow rad="228600">
                    <a:srgbClr val="000000"/>
                  </a:glow>
                </a:effectLst>
                <a:latin typeface="Arial" charset="0"/>
              </a:rPr>
              <a:t>歌手：</a:t>
            </a:r>
            <a:r>
              <a:rPr lang="en-US" altLang="ja-JP" sz="4800" b="1" i="1" dirty="0">
                <a:solidFill>
                  <a:srgbClr val="FFFFFF"/>
                </a:solidFill>
                <a:effectLst>
                  <a:glow rad="228600">
                    <a:srgbClr val="000000"/>
                  </a:glow>
                </a:effectLst>
                <a:latin typeface="Arial" charset="0"/>
              </a:rPr>
              <a:t>Sandi Patti</a:t>
            </a:r>
            <a:endParaRPr lang="en-US" sz="4800" b="1" dirty="0">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4242498783"/>
      </p:ext>
    </p:extLst>
  </p:cSld>
  <p:clrMapOvr>
    <a:masterClrMapping/>
  </p:clrMapOvr>
  <p:transition spd="slow">
    <p:dissolv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a:solidFill>
                  <a:schemeClr val="bg1"/>
                </a:solidFill>
                <a:latin typeface="Arial" charset="0"/>
                <a:ea typeface="ＭＳ Ｐゴシック" charset="0"/>
                <a:cs typeface="ＭＳ Ｐゴシック" charset="0"/>
              </a:rPr>
              <a:t>天空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将</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展现</a:t>
            </a:r>
            <a:r>
              <a:rPr lang="en-US" b="1" dirty="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3020796"/>
      </p:ext>
    </p:extLst>
  </p:cSld>
  <p:clrMapOvr>
    <a:masterClrMapping/>
  </p:clrMapOvr>
  <p:transition spd="slow">
    <p:dissolv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a:t>
            </a:r>
            <a:r>
              <a:rPr lang="zh-CN" altLang="en-US" b="1" dirty="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4283256"/>
      </p:ext>
    </p:extLst>
  </p:cSld>
  <p:clrMapOvr>
    <a:masterClrMapping/>
  </p:clrMapOvr>
  <p:transition spd="slow">
    <p:dissolv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a:solidFill>
                  <a:schemeClr val="bg1"/>
                </a:solidFill>
                <a:latin typeface="Arial" charset="0"/>
                <a:ea typeface="ＭＳ Ｐゴシック" charset="0"/>
                <a:cs typeface="ＭＳ Ｐゴシック" charset="0"/>
              </a:rPr>
              <a:t>星星</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他鼓掌</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用</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雷鸣般的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赞美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06475957"/>
      </p:ext>
    </p:extLst>
  </p:cSld>
  <p:clrMapOvr>
    <a:masterClrMapping/>
  </p:clrMapOvr>
  <p:transition spd="slow">
    <p:dissolv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a:solidFill>
                  <a:schemeClr val="bg1"/>
                </a:solidFill>
                <a:latin typeface="Arial" charset="0"/>
                <a:ea typeface="ＭＳ Ｐゴシック" charset="0"/>
                <a:cs typeface="ＭＳ Ｐゴシック" charset="0"/>
              </a:rPr>
              <a:t>他眼中</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甜美的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光芒</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应加强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那些</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6195650"/>
      </p:ext>
    </p:extLst>
  </p:cSld>
  <p:clrMapOvr>
    <a:masterClrMapping/>
  </p:clrMapOvr>
  <p:transition spd="slow">
    <p:dissolv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我们应看他</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1727407"/>
      </p:ext>
    </p:extLst>
  </p:cSld>
  <p:clrMapOvr>
    <a:masterClrMapping/>
  </p:clrMapOvr>
  <p:transition spd="slow">
    <p:dissolv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eaLnBrk="0" hangingPunct="0"/>
            <a:r>
              <a:rPr lang="zh-CN" altLang="en-US" sz="4400" b="1" dirty="0">
                <a:solidFill>
                  <a:srgbClr val="FFFFFF"/>
                </a:solidFill>
                <a:effectLst>
                  <a:glow rad="228600">
                    <a:srgbClr val="000000"/>
                  </a:glow>
                </a:effectLst>
                <a:latin typeface="Arial" charset="0"/>
                <a:ea typeface="ＭＳ Ｐゴシック" charset="0"/>
              </a:rPr>
              <a:t>是的，我们应看他</a:t>
            </a:r>
            <a:endParaRPr lang="en-US" sz="4400" b="1" dirty="0">
              <a:solidFill>
                <a:srgbClr val="FFFFFF"/>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125955998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3180077"/>
      </p:ext>
    </p:extLst>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284538" y="44450"/>
            <a:ext cx="2622550" cy="4572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latin typeface="楷体" pitchFamily="2" charset="-122"/>
                <a:ea typeface="楷体" pitchFamily="2" charset="-122"/>
              </a:rPr>
              <a:t>約圣經－ 关键字</a:t>
            </a:r>
            <a:r>
              <a:rPr lang="en-US" altLang="zh-CN">
                <a:latin typeface="楷体" pitchFamily="2" charset="-122"/>
                <a:ea typeface="楷体" pitchFamily="2" charset="-122"/>
              </a:rPr>
              <a:t> </a:t>
            </a:r>
          </a:p>
        </p:txBody>
      </p:sp>
      <p:sp>
        <p:nvSpPr>
          <p:cNvPr id="35843" name="Text Box 3"/>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24</a:t>
            </a:r>
          </a:p>
        </p:txBody>
      </p:sp>
      <p:graphicFrame>
        <p:nvGraphicFramePr>
          <p:cNvPr id="35943" name="Group 103"/>
          <p:cNvGraphicFramePr>
            <a:graphicFrameLocks noGrp="1"/>
          </p:cNvGraphicFramePr>
          <p:nvPr>
            <p:extLst>
              <p:ext uri="{D42A27DB-BD31-4B8C-83A1-F6EECF244321}">
                <p14:modId xmlns:p14="http://schemas.microsoft.com/office/powerpoint/2010/main" val="621832393"/>
              </p:ext>
            </p:extLst>
          </p:nvPr>
        </p:nvGraphicFramePr>
        <p:xfrm>
          <a:off x="0" y="762000"/>
          <a:ext cx="9144000" cy="6146486"/>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858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pitchFamily="34" charset="0"/>
                          <a:ea typeface="楷体" pitchFamily="2" charset="-122"/>
                        </a:rPr>
                        <a:t> </a:t>
                      </a:r>
                      <a:r>
                        <a:rPr kumimoji="0" lang="zh-CN" altLang="en-US" sz="2400" b="1" i="0" u="none" strike="noStrike" cap="none" normalizeH="0" baseline="0" dirty="0">
                          <a:ln>
                            <a:noFill/>
                          </a:ln>
                          <a:solidFill>
                            <a:schemeClr val="bg1"/>
                          </a:solidFill>
                          <a:effectLst/>
                          <a:latin typeface="楷体" pitchFamily="2" charset="-122"/>
                          <a:ea typeface="楷体" pitchFamily="2" charset="-122"/>
                        </a:rPr>
                        <a:t>日期</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楷体" pitchFamily="2" charset="-122"/>
                          <a:ea typeface="楷体" pitchFamily="2" charset="-122"/>
                        </a:rPr>
                        <a:t>新</a:t>
                      </a:r>
                      <a:r>
                        <a:rPr kumimoji="0" lang="zh-CN" altLang="en-US" sz="2400" b="1" i="0" u="none" strike="noStrike" cap="none" normalizeH="0" baseline="0">
                          <a:ln>
                            <a:noFill/>
                          </a:ln>
                          <a:solidFill>
                            <a:schemeClr val="bg1"/>
                          </a:solidFill>
                          <a:effectLst/>
                          <a:latin typeface="楷体" pitchFamily="2" charset="-122"/>
                          <a:ea typeface="楷体" pitchFamily="2" charset="-122"/>
                        </a:rPr>
                        <a:t>约书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chemeClr val="bg1"/>
                          </a:solidFill>
                          <a:effectLst/>
                          <a:latin typeface="Arial Narrow" pitchFamily="34" charset="0"/>
                          <a:ea typeface="楷体" pitchFamily="2" charset="-122"/>
                        </a:rPr>
                        <a:t> </a:t>
                      </a:r>
                      <a:r>
                        <a:rPr kumimoji="0" lang="zh-CN" altLang="en-US" sz="2400" b="1" i="0" u="none" strike="noStrike" cap="none" normalizeH="0" baseline="0">
                          <a:ln>
                            <a:noFill/>
                          </a:ln>
                          <a:solidFill>
                            <a:schemeClr val="bg1"/>
                          </a:solidFill>
                          <a:effectLst/>
                          <a:latin typeface="楷体" pitchFamily="2" charset="-122"/>
                          <a:ea typeface="楷体" pitchFamily="2" charset="-122"/>
                        </a:rPr>
                        <a:t>关键</a:t>
                      </a:r>
                      <a:r>
                        <a:rPr kumimoji="0" lang="zh-CN" altLang="en-US" sz="2400" b="0" i="0" u="none" strike="noStrike" cap="none" normalizeH="0" baseline="0">
                          <a:ln>
                            <a:noFill/>
                          </a:ln>
                          <a:solidFill>
                            <a:schemeClr val="bg1"/>
                          </a:solidFill>
                          <a:effectLst/>
                          <a:latin typeface="楷体" pitchFamily="2" charset="-122"/>
                          <a:ea typeface="楷体" pitchFamily="2" charset="-122"/>
                        </a:rPr>
                        <a:t> </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楷体" pitchFamily="2" charset="-122"/>
                          <a:ea typeface="楷体" pitchFamily="2" charset="-122"/>
                        </a:rPr>
                        <a:t>保</a:t>
                      </a:r>
                      <a:r>
                        <a:rPr kumimoji="0" lang="zh-CN" altLang="en-US" sz="2400" b="1" i="0" u="none" strike="noStrike" cap="none" normalizeH="0" baseline="0">
                          <a:ln>
                            <a:noFill/>
                          </a:ln>
                          <a:solidFill>
                            <a:schemeClr val="bg1"/>
                          </a:solidFill>
                          <a:effectLst/>
                          <a:latin typeface="楷体" pitchFamily="2" charset="-122"/>
                          <a:ea typeface="楷体" pitchFamily="2" charset="-122"/>
                        </a:rPr>
                        <a:t>罗的生命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bg1"/>
                          </a:solidFill>
                          <a:effectLst/>
                          <a:latin typeface="楷体" pitchFamily="2" charset="-122"/>
                          <a:ea typeface="楷体" pitchFamily="2" charset="-122"/>
                        </a:rPr>
                        <a:t>关键教义</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0"/>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楷体" pitchFamily="2" charset="-122"/>
                          <a:ea typeface="楷体" pitchFamily="2" charset="-122"/>
                        </a:rPr>
                        <a:t>40s</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马太福音</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神国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44-47</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雅各书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作工</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49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加拉太书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因信称义</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第一次传道旅程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51</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帖撒罗尼迦前书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被提</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第二次传道旅程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51</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帖撒罗尼迦后书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受难</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第二次传道旅程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歌林多前书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洁静</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歌林多后书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使徒</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系统神学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62388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56-57</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罗马书</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正义</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0" u="none" strike="noStrike" cap="none" normalizeH="0" baseline="0">
                          <a:ln>
                            <a:noFill/>
                          </a:ln>
                          <a:solidFill>
                            <a:srgbClr val="000000"/>
                          </a:solidFill>
                          <a:effectLst/>
                          <a:latin typeface="楷体" pitchFamily="2" charset="-122"/>
                          <a:ea typeface="楷体" pitchFamily="2" charset="-122"/>
                        </a:rPr>
                        <a:t>第三次传道旅程</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信仰神学</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5318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楷体" pitchFamily="2" charset="-122"/>
                          <a:ea typeface="楷体" pitchFamily="2"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路加福音</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rgbClr val="000000"/>
                          </a:solidFill>
                          <a:effectLst/>
                          <a:latin typeface="楷体" pitchFamily="2" charset="-122"/>
                          <a:ea typeface="楷体" pitchFamily="2" charset="-122"/>
                        </a:rPr>
                        <a:t>主权</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000000"/>
                          </a:solidFill>
                          <a:effectLst/>
                          <a:latin typeface="Times" charset="0"/>
                          <a:ea typeface="楷体" pitchFamily="2" charset="-122"/>
                        </a:rPr>
                        <a:t> </a:t>
                      </a:r>
                      <a:endParaRPr kumimoji="0" lang="zh-CN" altLang="en-US" sz="2400" b="0" i="0" u="none" strike="noStrike" cap="none" normalizeH="0" baseline="0">
                        <a:ln>
                          <a:noFill/>
                        </a:ln>
                        <a:solidFill>
                          <a:srgbClr val="000000"/>
                        </a:solidFill>
                        <a:effectLst/>
                        <a:latin typeface="楷体" pitchFamily="2" charset="-122"/>
                        <a:ea typeface="楷体" pitchFamily="2"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楷体" pitchFamily="2" charset="-122"/>
                          <a:ea typeface="楷体" pitchFamily="2" charset="-122"/>
                        </a:rPr>
                        <a:t>科学使命</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9"/>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dirty="0">
                <a:solidFill>
                  <a:srgbClr val="000000"/>
                </a:solidFill>
                <a:latin typeface="Times New Roman" charset="0"/>
                <a:ea typeface="ＭＳ Ｐゴシック" charset="0"/>
              </a:rPr>
              <a:t>我们应看他</a:t>
            </a:r>
            <a:endParaRPr lang="en-US" sz="4400" b="1" dirty="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9385944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面对我们的救主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5795519"/>
      </p:ext>
    </p:extLst>
  </p:cSld>
  <p:clrMapOvr>
    <a:masterClrMapping/>
  </p:clrMapOvr>
  <p:transition spd="slow">
    <p:dissolv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天使将吹响</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9395348"/>
      </p:ext>
    </p:extLst>
  </p:cSld>
  <p:clrMapOvr>
    <a:masterClrMapping/>
  </p:clrMapOvr>
  <p:transition spd="slow">
    <p:dissolv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睡眠应从上升</a:t>
            </a:r>
            <a:br>
              <a:rPr lang="en-US" altLang="zh-CN"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5588710"/>
      </p:ext>
    </p:extLst>
  </p:cSld>
  <p:clrMapOvr>
    <a:masterClrMapping/>
  </p:clrMapOvr>
  <p:transition spd="slow">
    <p:dissolv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a:latin typeface="Times New Roman" charset="0"/>
                <a:ea typeface="ＭＳ Ｐゴシック" charset="0"/>
                <a:cs typeface="ＭＳ Ｐゴシック" charset="0"/>
              </a:rPr>
              <a:t>那些仍须</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2515835"/>
      </p:ext>
    </p:extLst>
  </p:cSld>
  <p:clrMapOvr>
    <a:masterClrMapping/>
  </p:clrMapOvr>
  <p:transition spd="slow">
    <p:dissolv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Times New Roman" charset="0"/>
                <a:ea typeface="ＭＳ Ｐゴシック" charset="0"/>
                <a:cs typeface="ＭＳ Ｐゴシック" charset="0"/>
              </a:rPr>
              <a:t>我们应看他</a:t>
            </a:r>
            <a:br>
              <a:rPr lang="en-US" altLang="zh-CN" dirty="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2957811"/>
      </p:ext>
    </p:extLst>
  </p:cSld>
  <p:clrMapOvr>
    <a:masterClrMapping/>
  </p:clrMapOvr>
  <p:transition spd="slow">
    <p:dissolv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eaLnBrk="0" hangingPunct="0">
              <a:defRPr/>
            </a:pPr>
            <a:r>
              <a:rPr lang="zh-CN" altLang="en-US" sz="4400" b="1" dirty="0">
                <a:solidFill>
                  <a:srgbClr val="FFFFFF"/>
                </a:solidFill>
                <a:effectLst>
                  <a:glow rad="228600">
                    <a:srgbClr val="000000"/>
                  </a:glow>
                </a:effectLst>
                <a:latin typeface="Arial" charset="0"/>
                <a:ea typeface="ＭＳ Ｐゴシック" charset="0"/>
              </a:rPr>
              <a:t>我们应看他</a:t>
            </a:r>
            <a:endParaRPr lang="en-US" sz="4400" b="1" dirty="0">
              <a:solidFill>
                <a:srgbClr val="000000"/>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237766129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642758"/>
      </p:ext>
    </p:extLst>
  </p:cSld>
  <p:clrMapOvr>
    <a:masterClrMapping/>
  </p:clrMapOvr>
  <p:transition spd="slow">
    <p:dissolv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a:defRPr/>
            </a:pPr>
            <a:r>
              <a:rPr lang="zh-CN" altLang="en-US" sz="4400" dirty="0">
                <a:solidFill>
                  <a:srgbClr val="FFFFFF"/>
                </a:solidFill>
                <a:effectLst>
                  <a:outerShdw blurRad="38100" dist="38100" dir="2700000" algn="tl">
                    <a:srgbClr val="000000">
                      <a:alpha val="43137"/>
                    </a:srgbClr>
                  </a:outerShdw>
                </a:effectLst>
                <a:latin typeface="Times New Roman" charset="0"/>
                <a:ea typeface="ＭＳ Ｐゴシック" charset="0"/>
              </a:rPr>
              <a:t>我们应看他</a:t>
            </a:r>
            <a:endParaRPr lang="en-US" sz="4400" dirty="0">
              <a:solidFill>
                <a:srgbClr val="FFFFFF"/>
              </a:solidFill>
              <a:effectLst>
                <a:outerShdw blurRad="38100" dist="38100" dir="2700000" algn="tl">
                  <a:srgbClr val="000000">
                    <a:alpha val="43137"/>
                  </a:srgbClr>
                </a:outerShdw>
              </a:effectLst>
              <a:latin typeface="Times New Roman" charset="0"/>
              <a:ea typeface="ＭＳ Ｐゴシック" charset="0"/>
            </a:endParaRPr>
          </a:p>
        </p:txBody>
      </p:sp>
    </p:spTree>
    <p:extLst>
      <p:ext uri="{BB962C8B-B14F-4D97-AF65-F5344CB8AC3E}">
        <p14:creationId xmlns:p14="http://schemas.microsoft.com/office/powerpoint/2010/main" val="70389529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908566"/>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351088" y="0"/>
            <a:ext cx="4451350" cy="51911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2800" b="1">
                <a:solidFill>
                  <a:srgbClr val="000000"/>
                </a:solidFill>
                <a:latin typeface="楷体" charset="0"/>
                <a:ea typeface="楷体" charset="0"/>
                <a:cs typeface="楷体" charset="0"/>
              </a:rPr>
              <a:t>保</a:t>
            </a:r>
            <a:r>
              <a:rPr lang="zh-CN" altLang="en-US" sz="2800" b="1">
                <a:solidFill>
                  <a:srgbClr val="000000"/>
                </a:solidFill>
                <a:latin typeface="楷体" charset="0"/>
                <a:ea typeface="楷体" charset="0"/>
                <a:cs typeface="楷体" charset="0"/>
              </a:rPr>
              <a:t>罗的第一和二次传道旅程</a:t>
            </a:r>
            <a:endParaRPr lang="zh-CN" altLang="en-US">
              <a:solidFill>
                <a:srgbClr val="000000"/>
              </a:solidFill>
              <a:latin typeface="Times New Roman" charset="0"/>
              <a:ea typeface="SimSun" charset="0"/>
              <a:cs typeface="SimSun" charset="0"/>
            </a:endParaRPr>
          </a:p>
        </p:txBody>
      </p:sp>
      <p:sp>
        <p:nvSpPr>
          <p:cNvPr id="33796" name="Text Box 4"/>
          <p:cNvSpPr txBox="1">
            <a:spLocks noChangeArrowheads="1"/>
          </p:cNvSpPr>
          <p:nvPr/>
        </p:nvSpPr>
        <p:spPr bwMode="auto">
          <a:xfrm>
            <a:off x="8096250" y="76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138-39</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我们应看他，</a:t>
            </a:r>
            <a:br>
              <a:rPr lang="en-US" altLang="zh-CN" b="1" dirty="0">
                <a:solidFill>
                  <a:schemeClr val="bg1"/>
                </a:solidFill>
                <a:effectLst>
                  <a:glow rad="228600">
                    <a:schemeClr val="tx1"/>
                  </a:glow>
                </a:effectLst>
                <a:latin typeface="Arial" charset="0"/>
                <a:ea typeface="ＭＳ Ｐゴシック" charset="0"/>
                <a:cs typeface="ＭＳ Ｐゴシック" charset="0"/>
              </a:rPr>
            </a:b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1178063"/>
      </p:ext>
    </p:extLst>
  </p:cSld>
  <p:clrMapOvr>
    <a:masterClrMapping/>
  </p:clrMapOvr>
  <p:transition spd="slow">
    <p:dissolv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a:solidFill>
                  <a:schemeClr val="bg1"/>
                </a:solidFill>
                <a:effectLst>
                  <a:glow rad="228600">
                    <a:schemeClr val="tx1"/>
                  </a:glow>
                </a:effectLst>
                <a:latin typeface="Arial" charset="0"/>
                <a:ea typeface="ＭＳ Ｐゴシック" charset="0"/>
                <a:cs typeface="ＭＳ Ｐゴシック" charset="0"/>
              </a:rPr>
              <a:t>...</a:t>
            </a: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69210822"/>
      </p:ext>
    </p:extLst>
  </p:cSld>
  <p:clrMapOvr>
    <a:masterClrMapping/>
  </p:clrMapOvr>
  <p:transition spd="slow">
    <p:dissolv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018142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998798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00154512"/>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algn="ctr"/>
            <a:r>
              <a:rPr lang="en-US" sz="2000" b="1" dirty="0">
                <a:solidFill>
                  <a:srgbClr val="EAEAEA"/>
                </a:solidFill>
                <a:latin typeface="Arial" charset="0"/>
                <a:ea typeface="ＭＳ Ｐゴシック" charset="0"/>
                <a:cs typeface="Arial" charset="0"/>
              </a:rPr>
              <a:t>Number of Greek occurrences from </a:t>
            </a:r>
            <a:r>
              <a:rPr lang="en-US" sz="2000" b="1" dirty="0" err="1">
                <a:solidFill>
                  <a:srgbClr val="EAEAEA"/>
                </a:solidFill>
                <a:latin typeface="Arial" charset="0"/>
                <a:ea typeface="ＭＳ Ｐゴシック" charset="0"/>
                <a:cs typeface="Arial" charset="0"/>
              </a:rPr>
              <a:t>Elwell</a:t>
            </a:r>
            <a:r>
              <a:rPr lang="en-US" sz="2000" b="1" dirty="0">
                <a:solidFill>
                  <a:srgbClr val="EAEAEA"/>
                </a:solidFill>
                <a:latin typeface="Arial" charset="0"/>
                <a:ea typeface="ＭＳ Ｐゴシック" charset="0"/>
                <a:cs typeface="Arial" charset="0"/>
              </a:rPr>
              <a:t> &amp; Yarbrough, </a:t>
            </a:r>
            <a:br>
              <a:rPr lang="en-US" sz="2000" b="1" dirty="0">
                <a:solidFill>
                  <a:srgbClr val="EAEAEA"/>
                </a:solidFill>
                <a:latin typeface="Arial" charset="0"/>
                <a:ea typeface="ＭＳ Ｐゴシック" charset="0"/>
                <a:cs typeface="Arial" charset="0"/>
              </a:rPr>
            </a:br>
            <a:r>
              <a:rPr lang="en-US" sz="2000" b="1" i="1" dirty="0">
                <a:solidFill>
                  <a:srgbClr val="EAEAEA"/>
                </a:solidFill>
                <a:latin typeface="Arial" charset="0"/>
                <a:ea typeface="ＭＳ Ｐゴシック" charset="0"/>
                <a:cs typeface="Arial" charset="0"/>
              </a:rPr>
              <a:t>Encountering the New Testament</a:t>
            </a:r>
            <a:r>
              <a:rPr lang="en-US" sz="2000" b="1" dirty="0">
                <a:solidFill>
                  <a:srgbClr val="EAEAEA"/>
                </a:solidFill>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保罗对忧虑的帖撒罗尼迦人的劝告：</a:t>
            </a:r>
            <a:endParaRPr lang="en-US" altLang="zh-CN" sz="36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r>
              <a:rPr lang="zh-CN" altLang="en-US"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专注于上帝！</a:t>
            </a:r>
            <a:endParaRPr lang="en-US" sz="6000" b="1" kern="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algn="ctr" eaLnBrk="1" hangingPunct="1"/>
            <a:r>
              <a:rPr lang="zh-CN" altLang="en-US" sz="2000" b="1" dirty="0">
                <a:solidFill>
                  <a:srgbClr val="EAEAEA"/>
                </a:solidFill>
                <a:latin typeface="Arial" charset="0"/>
                <a:ea typeface="ＭＳ Ｐゴシック" charset="0"/>
                <a:cs typeface="Arial" charset="0"/>
              </a:rPr>
              <a:t>希腊文出现的数量</a:t>
            </a:r>
            <a:r>
              <a:rPr lang="en-US" altLang="zh-CN" sz="2000" b="1" dirty="0">
                <a:solidFill>
                  <a:srgbClr val="EAEAEA"/>
                </a:solidFill>
                <a:latin typeface="Arial" charset="0"/>
                <a:ea typeface="ＭＳ Ｐゴシック" charset="0"/>
                <a:cs typeface="Arial" charset="0"/>
              </a:rPr>
              <a:t>-</a:t>
            </a:r>
            <a:r>
              <a:rPr lang="en-US" sz="2000" b="1" dirty="0">
                <a:solidFill>
                  <a:srgbClr val="EAEAEA"/>
                </a:solidFill>
                <a:latin typeface="Arial" charset="0"/>
                <a:ea typeface="ＭＳ Ｐゴシック" charset="0"/>
                <a:cs typeface="Arial" charset="0"/>
              </a:rPr>
              <a:t>Elwell </a:t>
            </a:r>
            <a:r>
              <a:rPr lang="zh-CN" altLang="en-US" sz="2000" b="1" dirty="0">
                <a:solidFill>
                  <a:srgbClr val="EAEAEA"/>
                </a:solidFill>
                <a:latin typeface="Arial" charset="0"/>
                <a:ea typeface="ＭＳ Ｐゴシック" charset="0"/>
                <a:cs typeface="Arial" charset="0"/>
              </a:rPr>
              <a:t>和 </a:t>
            </a:r>
            <a:r>
              <a:rPr lang="en-US" sz="2000" b="1" dirty="0">
                <a:solidFill>
                  <a:srgbClr val="EAEAEA"/>
                </a:solidFill>
                <a:latin typeface="Arial" charset="0"/>
                <a:ea typeface="ＭＳ Ｐゴシック" charset="0"/>
                <a:cs typeface="Arial" charset="0"/>
              </a:rPr>
              <a:t>Yarbrough, </a:t>
            </a:r>
            <a:br>
              <a:rPr lang="en-US" sz="2000" b="1" dirty="0">
                <a:solidFill>
                  <a:srgbClr val="EAEAEA"/>
                </a:solidFill>
                <a:latin typeface="Arial" charset="0"/>
                <a:ea typeface="ＭＳ Ｐゴシック" charset="0"/>
                <a:cs typeface="Arial" charset="0"/>
              </a:rPr>
            </a:br>
            <a:r>
              <a:rPr lang="en-US" altLang="zh-CN" sz="2000" b="1" dirty="0">
                <a:solidFill>
                  <a:srgbClr val="EAEAEA"/>
                </a:solidFill>
                <a:latin typeface="Arial" charset="0"/>
                <a:ea typeface="ＭＳ Ｐゴシック" charset="0"/>
                <a:cs typeface="Arial" charset="0"/>
              </a:rPr>
              <a:t>《</a:t>
            </a:r>
            <a:r>
              <a:rPr lang="zh-CN" altLang="en-US" sz="2000" b="1" dirty="0">
                <a:solidFill>
                  <a:srgbClr val="EAEAEA"/>
                </a:solidFill>
                <a:latin typeface="Arial" charset="0"/>
                <a:ea typeface="ＭＳ Ｐゴシック" charset="0"/>
                <a:cs typeface="Arial" charset="0"/>
              </a:rPr>
              <a:t>遇见新约</a:t>
            </a:r>
            <a:r>
              <a:rPr lang="en-US" altLang="zh-CN" sz="2000" b="1" dirty="0">
                <a:solidFill>
                  <a:srgbClr val="EAEAEA"/>
                </a:solidFill>
                <a:latin typeface="Arial" charset="0"/>
                <a:ea typeface="ＭＳ Ｐゴシック" charset="0"/>
                <a:cs typeface="Arial" charset="0"/>
              </a:rPr>
              <a:t>》</a:t>
            </a:r>
            <a:r>
              <a:rPr lang="en-US" sz="2000" b="1" dirty="0">
                <a:solidFill>
                  <a:srgbClr val="EAEAEA"/>
                </a:solidFill>
                <a:latin typeface="Arial" charset="0"/>
                <a:ea typeface="ＭＳ Ｐゴシック" charset="0"/>
                <a:cs typeface="Arial" charset="0"/>
              </a:rPr>
              <a:t>, 332 </a:t>
            </a:r>
          </a:p>
        </p:txBody>
      </p:sp>
      <p:graphicFrame>
        <p:nvGraphicFramePr>
          <p:cNvPr id="9" name="Table 8"/>
          <p:cNvGraphicFramePr>
            <a:graphicFrameLocks noGrp="1"/>
          </p:cNvGraphicFramePr>
          <p:nvPr>
            <p:extLst>
              <p:ext uri="{D42A27DB-BD31-4B8C-83A1-F6EECF244321}">
                <p14:modId xmlns:p14="http://schemas.microsoft.com/office/powerpoint/2010/main" val="2476784775"/>
              </p:ext>
            </p:extLst>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05018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ChangeArrowheads="1"/>
          </p:cNvSpPr>
          <p:nvPr>
            <p:ph type="title" idx="4294967295"/>
          </p:nvPr>
        </p:nvSpPr>
        <p:spPr>
          <a:xfrm>
            <a:off x="685800" y="609600"/>
            <a:ext cx="7772400" cy="938213"/>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charset="0"/>
              </a:rPr>
              <a:t>神学主题</a:t>
            </a:r>
          </a:p>
        </p:txBody>
      </p:sp>
      <p:sp>
        <p:nvSpPr>
          <p:cNvPr id="11266" name="Rectangle 2"/>
          <p:cNvSpPr>
            <a:spLocks noGrp="1" noChangeArrowheads="1"/>
          </p:cNvSpPr>
          <p:nvPr>
            <p:ph type="body" idx="4294967295"/>
          </p:nvPr>
        </p:nvSpPr>
        <p:spPr>
          <a:xfrm>
            <a:off x="1295400" y="1447800"/>
            <a:ext cx="7543800" cy="2438400"/>
          </a:xfrm>
        </p:spPr>
        <p:txBody>
          <a:bodyPr/>
          <a:lstStyle/>
          <a:p>
            <a:pPr marL="341313" indent="-341313" algn="ctr" eaLnBrk="1" hangingPunct="1">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b="1">
                <a:solidFill>
                  <a:srgbClr val="FFFF00"/>
                </a:solidFill>
                <a:latin typeface="Times New Roman" charset="0"/>
              </a:rPr>
              <a:t>1. 耶和华的日子</a:t>
            </a:r>
          </a:p>
          <a:p>
            <a:pPr marL="341313" indent="-341313" algn="ctr" eaLnBrk="1" hangingPunct="1">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b="1">
                <a:solidFill>
                  <a:srgbClr val="CC9900"/>
                </a:solidFill>
                <a:latin typeface="Times New Roman" charset="0"/>
              </a:rPr>
              <a:t>这概念几乎在所有的新约的先知书里出现</a:t>
            </a:r>
          </a:p>
          <a:p>
            <a:pPr marL="341313" indent="-341313" eaLnBrk="1" hangingPunct="1">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b="1">
                <a:latin typeface="Times New Roman" charset="0"/>
              </a:rPr>
              <a:t>在西番雅里: </a:t>
            </a:r>
          </a:p>
          <a:p>
            <a:pPr marL="341313" indent="-341313" eaLnBrk="1" hangingPunct="1">
              <a:spcBef>
                <a:spcPts val="600"/>
              </a:spcBef>
              <a:buClr>
                <a:srgbClr val="99CCFF"/>
              </a:buClr>
              <a:buSzPct val="110000"/>
              <a:buFont typeface="Times New Roman"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latin typeface="Times New Roman" charset="0"/>
              </a:rPr>
              <a:t>耶和华的日子和其他指引在3章里提及“日子”</a:t>
            </a:r>
          </a:p>
          <a:p>
            <a:pPr marL="341313" indent="-341313" eaLnBrk="1" hangingPunct="1">
              <a:spcBef>
                <a:spcPts val="600"/>
              </a:spcBef>
              <a:buClr>
                <a:srgbClr val="99CCFF"/>
              </a:buClr>
              <a:buSzPct val="110000"/>
              <a:buFont typeface="Times New Roman"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latin typeface="Times New Roman" charset="0"/>
              </a:rPr>
              <a:t>耶和华的日子 ~ 3 次 ; ‘日子’~ 9 次</a:t>
            </a:r>
          </a:p>
        </p:txBody>
      </p:sp>
      <p:sp>
        <p:nvSpPr>
          <p:cNvPr id="11267" name="Text Box 3"/>
          <p:cNvSpPr txBox="1">
            <a:spLocks noChangeArrowheads="1"/>
          </p:cNvSpPr>
          <p:nvPr/>
        </p:nvSpPr>
        <p:spPr bwMode="auto">
          <a:xfrm>
            <a:off x="1371600" y="4191000"/>
            <a:ext cx="75438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宋体" charset="0"/>
              </a:defRPr>
            </a:lvl1pPr>
            <a:lvl2pPr marL="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9pPr>
          </a:lstStyle>
          <a:p>
            <a:pPr defTabSz="457200" eaLnBrk="1" hangingPunct="1">
              <a:lnSpc>
                <a:spcPct val="90000"/>
              </a:lnSpc>
              <a:spcBef>
                <a:spcPts val="600"/>
              </a:spcBef>
              <a:buClr>
                <a:srgbClr val="000000"/>
              </a:buClr>
              <a:buSzPct val="100000"/>
              <a:buFont typeface="Times New Roman" charset="0"/>
              <a:buNone/>
            </a:pPr>
            <a:r>
              <a:rPr lang="en-US">
                <a:solidFill>
                  <a:srgbClr val="EAEAEA"/>
                </a:solidFill>
              </a:rPr>
              <a:t>“日子” 是 </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a. 逼近了 (1:14) </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b. 恐怖的日子 (1:15)</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c. 罪的审判 (1:17)</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d. 宇宙的审判(1:2-3, 2:4-15; 3:8)</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e. 大自然伟大的惊厥 (1:15)</a:t>
            </a:r>
          </a:p>
          <a:p>
            <a:pPr lvl="1" defTabSz="457200" eaLnBrk="1" hangingPunct="1">
              <a:lnSpc>
                <a:spcPct val="90000"/>
              </a:lnSpc>
              <a:spcBef>
                <a:spcPts val="500"/>
              </a:spcBef>
              <a:buClr>
                <a:srgbClr val="EAEAEA"/>
              </a:buClr>
              <a:buSzPct val="100000"/>
              <a:buFont typeface="Times New Roman" charset="0"/>
              <a:buChar char="–"/>
            </a:pPr>
            <a:r>
              <a:rPr lang="en-US" sz="2000">
                <a:solidFill>
                  <a:srgbClr val="EAEAEA"/>
                </a:solidFill>
                <a:ea typeface="ＭＳ Ｐゴシック" charset="0"/>
              </a:rPr>
              <a:t>f. 残余者被救赎 (3:16-17)</a:t>
            </a:r>
          </a:p>
        </p:txBody>
      </p:sp>
      <p:sp>
        <p:nvSpPr>
          <p:cNvPr id="178180" name="Text Box 4"/>
          <p:cNvSpPr txBox="1">
            <a:spLocks noChangeArrowheads="1"/>
          </p:cNvSpPr>
          <p:nvPr/>
        </p:nvSpPr>
        <p:spPr bwMode="auto">
          <a:xfrm>
            <a:off x="8367713" y="117475"/>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ＭＳ Ｐゴシック" charset="0"/>
                <a:cs typeface="宋体"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宋体" charset="0"/>
                <a:cs typeface="宋体" charset="0"/>
              </a:defRPr>
            </a:lvl9pPr>
          </a:lstStyle>
          <a:p>
            <a:pPr defTabSz="457200" eaLnBrk="1" hangingPunct="1">
              <a:buClr>
                <a:srgbClr val="000000"/>
              </a:buClr>
              <a:buSzPct val="100000"/>
              <a:buFont typeface="Times New Roman" charset="0"/>
              <a:buNone/>
            </a:pPr>
            <a:r>
              <a:rPr lang="en-US" b="1">
                <a:solidFill>
                  <a:srgbClr val="EAEAEA"/>
                </a:solidFill>
              </a:rPr>
              <a:t>636</a:t>
            </a:r>
          </a:p>
        </p:txBody>
      </p:sp>
    </p:spTree>
    <p:extLst>
      <p:ext uri="{BB962C8B-B14F-4D97-AF65-F5344CB8AC3E}">
        <p14:creationId xmlns:p14="http://schemas.microsoft.com/office/powerpoint/2010/main" val="23373429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0483" name="Text Box 3"/>
          <p:cNvSpPr txBox="1">
            <a:spLocks noChangeArrowheads="1"/>
          </p:cNvSpPr>
          <p:nvPr/>
        </p:nvSpPr>
        <p:spPr bwMode="auto">
          <a:xfrm>
            <a:off x="3773773" y="115669"/>
            <a:ext cx="1385316" cy="646331"/>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a:t>作者</a:t>
            </a:r>
            <a:r>
              <a:rPr lang="en-US" altLang="zh-CN"/>
              <a:t>:</a:t>
            </a:r>
            <a:endParaRPr lang="zh-CN" altLang="en-US"/>
          </a:p>
        </p:txBody>
      </p:sp>
      <p:sp>
        <p:nvSpPr>
          <p:cNvPr id="20484" name="Text Box 4"/>
          <p:cNvSpPr txBox="1">
            <a:spLocks noChangeArrowheads="1"/>
          </p:cNvSpPr>
          <p:nvPr/>
        </p:nvSpPr>
        <p:spPr bwMode="auto">
          <a:xfrm>
            <a:off x="80392" y="838200"/>
            <a:ext cx="3195464" cy="4348163"/>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u="sng">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外在的证定</a:t>
            </a:r>
          </a:p>
          <a:p>
            <a:r>
              <a:rPr lang="zh-CN" altLang="en-US" u="none" dirty="0"/>
              <a:t>保罗是帖撒罗尼迦后书的作者有以下的证明和维持 ：如坡旅甲和早期的伊格那修。</a:t>
            </a:r>
            <a:r>
              <a:rPr lang="en-US" altLang="zh-CN" u="none" dirty="0"/>
              <a:t> </a:t>
            </a:r>
            <a:r>
              <a:rPr lang="zh-CN" altLang="en-US" u="none" dirty="0"/>
              <a:t>再加上马吉安律法和穆拉多利经目，还有早期的教父的见证。</a:t>
            </a:r>
            <a:endParaRPr lang="en-US" altLang="zh-CN" u="none" dirty="0"/>
          </a:p>
        </p:txBody>
      </p:sp>
      <p:sp>
        <p:nvSpPr>
          <p:cNvPr id="20485" name="Text Box 5"/>
          <p:cNvSpPr txBox="1">
            <a:spLocks noChangeArrowheads="1"/>
          </p:cNvSpPr>
          <p:nvPr/>
        </p:nvSpPr>
        <p:spPr bwMode="auto">
          <a:xfrm>
            <a:off x="3347865" y="838200"/>
            <a:ext cx="5719935" cy="5715000"/>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u="sng">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圣经内证</a:t>
            </a:r>
          </a:p>
          <a:p>
            <a:r>
              <a:rPr lang="zh-CN" altLang="en-US" u="none" dirty="0"/>
              <a:t>书信当中已征定保罗为作者</a:t>
            </a:r>
            <a:r>
              <a:rPr lang="en-US" altLang="zh-CN" u="none" dirty="0"/>
              <a:t>:</a:t>
            </a:r>
          </a:p>
          <a:p>
            <a:r>
              <a:rPr lang="en-US" altLang="zh-CN" u="none" dirty="0"/>
              <a:t> </a:t>
            </a:r>
          </a:p>
          <a:p>
            <a:r>
              <a:rPr lang="zh-CN" altLang="en-US" u="none" dirty="0"/>
              <a:t>圣经记载保罗是写帖撒罗尼迦书的</a:t>
            </a:r>
            <a:r>
              <a:rPr lang="en-US" altLang="zh-CN" u="none" dirty="0" err="1"/>
              <a:t>作</a:t>
            </a:r>
            <a:r>
              <a:rPr lang="zh-CN" altLang="en-US" u="none" dirty="0"/>
              <a:t>者</a:t>
            </a:r>
            <a:r>
              <a:rPr lang="en-US" altLang="zh-CN" u="none" dirty="0"/>
              <a:t>(</a:t>
            </a:r>
            <a:r>
              <a:rPr lang="zh-CN" altLang="en-US" u="none" dirty="0"/>
              <a:t>帖</a:t>
            </a:r>
            <a:r>
              <a:rPr lang="en-US" altLang="zh-CN" u="none" dirty="0"/>
              <a:t>1:1; 3:17). </a:t>
            </a:r>
          </a:p>
          <a:p>
            <a:r>
              <a:rPr lang="en-US" altLang="zh-CN" u="none" dirty="0"/>
              <a:t>2. </a:t>
            </a:r>
            <a:r>
              <a:rPr lang="zh-CN" altLang="en-US" u="none" dirty="0"/>
              <a:t>未成熟的结束</a:t>
            </a:r>
            <a:r>
              <a:rPr lang="en-US" altLang="zh-CN" u="none" dirty="0"/>
              <a:t>(3:1-5) </a:t>
            </a:r>
            <a:r>
              <a:rPr lang="zh-CN" altLang="en-US" u="none" dirty="0"/>
              <a:t>指定保罗为最适合的模范者</a:t>
            </a:r>
            <a:r>
              <a:rPr lang="en-US" altLang="zh-CN" u="none" dirty="0"/>
              <a:t> </a:t>
            </a:r>
          </a:p>
          <a:p>
            <a:r>
              <a:rPr lang="en-US" altLang="zh-CN" u="none" dirty="0"/>
              <a:t>3.</a:t>
            </a:r>
            <a:r>
              <a:rPr lang="zh-CN" altLang="en-US" u="none" dirty="0"/>
              <a:t>神学批评者指出和帖撒罗尼迦前书有相似的共同点于可证明保罗是作者。</a:t>
            </a:r>
            <a:r>
              <a:rPr lang="en-US" altLang="zh-CN" u="none" dirty="0"/>
              <a:t>. </a:t>
            </a:r>
          </a:p>
          <a:p>
            <a:r>
              <a:rPr lang="en-US" altLang="zh-CN" u="none" dirty="0"/>
              <a:t>4. </a:t>
            </a:r>
            <a:r>
              <a:rPr lang="zh-CN" altLang="en-US" u="none" dirty="0"/>
              <a:t>如果差别只在于末世论的帖后</a:t>
            </a:r>
            <a:r>
              <a:rPr lang="en-US" altLang="zh-CN" u="none" dirty="0"/>
              <a:t>2:1-12</a:t>
            </a:r>
            <a:r>
              <a:rPr lang="zh-CN" altLang="en-US" u="none" dirty="0"/>
              <a:t>和帖前</a:t>
            </a:r>
            <a:r>
              <a:rPr lang="en-US" altLang="zh-CN" u="none" dirty="0"/>
              <a:t>4:13—5:11</a:t>
            </a:r>
            <a:r>
              <a:rPr lang="zh-CN" altLang="en-US" u="none" dirty="0"/>
              <a:t>被神学批评者所提出的差别只在于</a:t>
            </a:r>
            <a:r>
              <a:rPr lang="ja-JP" altLang="en-US" u="none"/>
              <a:t>耶稣降临</a:t>
            </a:r>
            <a:r>
              <a:rPr lang="zh-CN" altLang="en-US" u="none" dirty="0"/>
              <a:t>，的两句用词不同。</a:t>
            </a:r>
            <a:endParaRPr lang="en-US" altLang="zh-CN" u="none" dirty="0"/>
          </a:p>
        </p:txBody>
      </p:sp>
      <p:sp>
        <p:nvSpPr>
          <p:cNvPr id="20486" name="Text Box 6"/>
          <p:cNvSpPr txBox="1">
            <a:spLocks noChangeArrowheads="1"/>
          </p:cNvSpPr>
          <p:nvPr/>
        </p:nvSpPr>
        <p:spPr bwMode="auto">
          <a:xfrm rot="20400000">
            <a:off x="623888" y="2355850"/>
            <a:ext cx="7685087" cy="18002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800" b="1" u="sng">
                <a:solidFill>
                  <a:schemeClr val="bg1"/>
                </a:solidFill>
                <a:latin typeface="Times" charset="0"/>
                <a:ea typeface="楷体" charset="0"/>
                <a:cs typeface="楷体" charset="0"/>
              </a:rPr>
              <a:t>结论</a:t>
            </a:r>
            <a:endParaRPr lang="zh-CN" altLang="en-US" sz="2800" b="1">
              <a:solidFill>
                <a:schemeClr val="bg1"/>
              </a:solidFill>
              <a:latin typeface="Times" charset="0"/>
              <a:ea typeface="楷体" charset="0"/>
              <a:cs typeface="楷体" charset="0"/>
            </a:endParaRPr>
          </a:p>
          <a:p>
            <a:pPr algn="ctr">
              <a:defRPr/>
            </a:pPr>
            <a:r>
              <a:rPr lang="zh-CN" altLang="en-US" sz="2800" b="1">
                <a:solidFill>
                  <a:schemeClr val="bg1"/>
                </a:solidFill>
                <a:latin typeface="Times" charset="0"/>
                <a:ea typeface="楷体" charset="0"/>
                <a:cs typeface="楷体" charset="0"/>
              </a:rPr>
              <a:t>对保罗是否本书信之作者的批评，并不多见；而早期教会有文献证据，说明他们接纳书信是保罗写的。毫无疑问，文题的风格是保罗的。</a:t>
            </a:r>
            <a:endParaRPr lang="en-US" altLang="zh-CN">
              <a:solidFill>
                <a:schemeClr val="bg1"/>
              </a:solidFill>
              <a:latin typeface="Times New Roman"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Effect transition="in" filter="box(in)">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1507" name="Text Box 3"/>
          <p:cNvSpPr txBox="1">
            <a:spLocks noChangeArrowheads="1"/>
          </p:cNvSpPr>
          <p:nvPr/>
        </p:nvSpPr>
        <p:spPr bwMode="auto">
          <a:xfrm>
            <a:off x="4149725" y="152400"/>
            <a:ext cx="895350" cy="519113"/>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ltLang="zh-CN" dirty="0" err="1"/>
              <a:t>日</a:t>
            </a:r>
            <a:r>
              <a:rPr lang="zh-CN" altLang="en-US" dirty="0"/>
              <a:t>期</a:t>
            </a:r>
          </a:p>
        </p:txBody>
      </p:sp>
      <p:sp>
        <p:nvSpPr>
          <p:cNvPr id="21508" name="Text Box 4"/>
          <p:cNvSpPr txBox="1">
            <a:spLocks noChangeArrowheads="1"/>
          </p:cNvSpPr>
          <p:nvPr/>
        </p:nvSpPr>
        <p:spPr bwMode="auto">
          <a:xfrm>
            <a:off x="152400" y="838200"/>
            <a:ext cx="8686800" cy="8382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保罗是在公元 </a:t>
            </a:r>
            <a:r>
              <a:rPr lang="en-US" altLang="zh-CN" dirty="0"/>
              <a:t>51 </a:t>
            </a:r>
            <a:r>
              <a:rPr lang="zh-CN" altLang="en-US" dirty="0"/>
              <a:t>年夏天时写帖撒罗尼迦后书</a:t>
            </a:r>
            <a:r>
              <a:rPr lang="en-US" altLang="zh-CN" dirty="0"/>
              <a:t>(</a:t>
            </a:r>
            <a:r>
              <a:rPr lang="zh-CN" altLang="en-US" dirty="0"/>
              <a:t>是在帖前的几个月后</a:t>
            </a:r>
            <a:r>
              <a:rPr lang="en-US" altLang="zh-CN" dirty="0"/>
              <a:t>).  </a:t>
            </a:r>
            <a:r>
              <a:rPr lang="zh-CN" altLang="en-US" dirty="0"/>
              <a:t>以下证明这论点</a:t>
            </a:r>
            <a:r>
              <a:rPr lang="en-US" altLang="zh-CN" dirty="0"/>
              <a:t>:</a:t>
            </a:r>
          </a:p>
        </p:txBody>
      </p:sp>
      <p:sp>
        <p:nvSpPr>
          <p:cNvPr id="21511" name="Text Box 7"/>
          <p:cNvSpPr txBox="1">
            <a:spLocks noChangeArrowheads="1"/>
          </p:cNvSpPr>
          <p:nvPr/>
        </p:nvSpPr>
        <p:spPr bwMode="auto">
          <a:xfrm>
            <a:off x="3810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a:t>
            </a:r>
            <a:r>
              <a:rPr lang="zh-CN" altLang="en-US" b="1">
                <a:solidFill>
                  <a:schemeClr val="bg1"/>
                </a:solidFill>
                <a:latin typeface="Times" charset="0"/>
                <a:ea typeface="SimSun" charset="0"/>
                <a:cs typeface="SimSun" charset="0"/>
              </a:rPr>
              <a:t>保罗，西拉，提摩太 </a:t>
            </a:r>
            <a:r>
              <a:rPr lang="en-US" altLang="zh-CN" b="1">
                <a:solidFill>
                  <a:schemeClr val="bg1"/>
                </a:solidFill>
                <a:latin typeface="Times" charset="0"/>
                <a:ea typeface="SimSun" charset="0"/>
                <a:cs typeface="SimSun" charset="0"/>
              </a:rPr>
              <a:t>(1:1) </a:t>
            </a:r>
            <a:r>
              <a:rPr lang="zh-CN" altLang="en-US" b="1">
                <a:solidFill>
                  <a:schemeClr val="bg1"/>
                </a:solidFill>
                <a:latin typeface="Times" charset="0"/>
                <a:ea typeface="SimSun" charset="0"/>
                <a:cs typeface="SimSun" charset="0"/>
              </a:rPr>
              <a:t>不承有在一起的记录除了在歌林多的时候。</a:t>
            </a:r>
            <a:endParaRPr lang="en-US" altLang="zh-CN" b="1">
              <a:solidFill>
                <a:schemeClr val="bg1"/>
              </a:solidFill>
              <a:latin typeface="Times" charset="0"/>
              <a:ea typeface="SimSun" charset="0"/>
              <a:cs typeface="SimSun" charset="0"/>
            </a:endParaRPr>
          </a:p>
        </p:txBody>
      </p:sp>
      <p:sp>
        <p:nvSpPr>
          <p:cNvPr id="21512" name="Text Box 8"/>
          <p:cNvSpPr txBox="1">
            <a:spLocks noChangeArrowheads="1"/>
          </p:cNvSpPr>
          <p:nvPr/>
        </p:nvSpPr>
        <p:spPr bwMode="auto">
          <a:xfrm>
            <a:off x="884238" y="3170238"/>
            <a:ext cx="7483475"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2. </a:t>
            </a:r>
            <a:r>
              <a:rPr lang="zh-CN" altLang="en-US" b="1">
                <a:solidFill>
                  <a:schemeClr val="bg1"/>
                </a:solidFill>
                <a:latin typeface="Times" charset="0"/>
                <a:ea typeface="SimSun" charset="0"/>
                <a:cs typeface="SimSun" charset="0"/>
              </a:rPr>
              <a:t>教会的情况和</a:t>
            </a:r>
            <a:r>
              <a:rPr lang="zh-CN" altLang="en-US">
                <a:solidFill>
                  <a:schemeClr val="bg1"/>
                </a:solidFill>
                <a:latin typeface="Times New Roman" charset="0"/>
                <a:ea typeface="SimSun" charset="0"/>
                <a:cs typeface="SimSun" charset="0"/>
              </a:rPr>
              <a:t>帖撒罗尼迦前书</a:t>
            </a:r>
            <a:r>
              <a:rPr lang="en-US" altLang="zh-CN" b="1">
                <a:solidFill>
                  <a:schemeClr val="bg1"/>
                </a:solidFill>
                <a:latin typeface="Times" charset="0"/>
                <a:ea typeface="SimSun" charset="0"/>
                <a:cs typeface="SimSun" charset="0"/>
              </a:rPr>
              <a:t> </a:t>
            </a:r>
            <a:r>
              <a:rPr lang="zh-CN" altLang="en-US" b="1">
                <a:solidFill>
                  <a:schemeClr val="bg1"/>
                </a:solidFill>
                <a:latin typeface="Times" charset="0"/>
                <a:ea typeface="SimSun" charset="0"/>
                <a:cs typeface="SimSun" charset="0"/>
              </a:rPr>
              <a:t>一样。</a:t>
            </a:r>
            <a:r>
              <a:rPr lang="en-US" altLang="zh-CN" b="1">
                <a:solidFill>
                  <a:schemeClr val="bg1"/>
                </a:solidFill>
                <a:latin typeface="Times" charset="0"/>
                <a:ea typeface="SimSun" charset="0"/>
                <a:cs typeface="SimSun" charset="0"/>
              </a:rPr>
              <a:t>( cf. </a:t>
            </a:r>
            <a:r>
              <a:rPr lang="ja-JP" altLang="en-US">
                <a:solidFill>
                  <a:schemeClr val="bg1"/>
                </a:solidFill>
                <a:latin typeface="Times New Roman" charset="0"/>
                <a:ea typeface="MS PGothic" charset="0"/>
                <a:cs typeface="MS PGothic" charset="0"/>
              </a:rPr>
              <a:t>帖撒羅尼迦前書</a:t>
            </a:r>
            <a:r>
              <a:rPr lang="en-US" altLang="zh-CN" b="1">
                <a:solidFill>
                  <a:schemeClr val="bg1"/>
                </a:solidFill>
                <a:latin typeface="Times" charset="0"/>
                <a:ea typeface="SimSun" charset="0"/>
                <a:cs typeface="SimSun" charset="0"/>
              </a:rPr>
              <a:t>; </a:t>
            </a:r>
            <a:r>
              <a:rPr lang="ja-JP" altLang="en-US" b="1">
                <a:solidFill>
                  <a:schemeClr val="bg1"/>
                </a:solidFill>
                <a:latin typeface="Times New Roman" charset="0"/>
                <a:ea typeface="MS PGothic" charset="0"/>
                <a:cs typeface="MS PGothic" charset="0"/>
              </a:rPr>
              <a:t>帖撒羅尼迦後書</a:t>
            </a:r>
            <a:r>
              <a:rPr lang="en-US" altLang="zh-CN" b="1">
                <a:solidFill>
                  <a:schemeClr val="bg1"/>
                </a:solidFill>
                <a:latin typeface="Times" charset="0"/>
                <a:ea typeface="SimSun" charset="0"/>
                <a:cs typeface="SimSun" charset="0"/>
              </a:rPr>
              <a:t> 3:6-15).</a:t>
            </a:r>
          </a:p>
        </p:txBody>
      </p:sp>
      <p:sp>
        <p:nvSpPr>
          <p:cNvPr id="21513" name="Text Box 9"/>
          <p:cNvSpPr txBox="1">
            <a:spLocks noChangeArrowheads="1"/>
          </p:cNvSpPr>
          <p:nvPr/>
        </p:nvSpPr>
        <p:spPr bwMode="auto">
          <a:xfrm>
            <a:off x="1600200" y="4800600"/>
            <a:ext cx="7437438" cy="11874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b="1">
                <a:solidFill>
                  <a:schemeClr val="bg1"/>
                </a:solidFill>
                <a:latin typeface="Times" charset="0"/>
                <a:ea typeface="SimSun" charset="0"/>
                <a:cs typeface="SimSun" charset="0"/>
              </a:rPr>
              <a:t>	3. </a:t>
            </a:r>
            <a:r>
              <a:rPr lang="zh-CN" altLang="en-US" b="1">
                <a:solidFill>
                  <a:schemeClr val="bg1"/>
                </a:solidFill>
                <a:latin typeface="Times" charset="0"/>
                <a:ea typeface="SimSun" charset="0"/>
                <a:cs typeface="SimSun" charset="0"/>
              </a:rPr>
              <a:t>这些人肯定在歌林多住多一年。第二封的书信是出于保罗探访他们五年后。很肯定的说</a:t>
            </a:r>
            <a:r>
              <a:rPr lang="zh-CN" altLang="en-US">
                <a:solidFill>
                  <a:schemeClr val="bg1"/>
                </a:solidFill>
                <a:latin typeface="Times New Roman" charset="0"/>
                <a:ea typeface="SimSun" charset="0"/>
                <a:cs typeface="SimSun" charset="0"/>
              </a:rPr>
              <a:t>帖后书所写的日子不会超过帖前多过十二个月。</a:t>
            </a:r>
            <a:endParaRPr lang="zh-CN" altLang="en-US" b="1">
              <a:solidFill>
                <a:schemeClr val="bg1"/>
              </a:solidFill>
              <a:latin typeface="Times" charset="0"/>
              <a:ea typeface="SimSun" charset="0"/>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大灾难修正</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4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533400" y="381000"/>
            <a:ext cx="773430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212</a:t>
            </a:r>
          </a:p>
        </p:txBody>
      </p:sp>
      <p:sp>
        <p:nvSpPr>
          <p:cNvPr id="22532" name="Text Box 4"/>
          <p:cNvSpPr txBox="1">
            <a:spLocks noChangeArrowheads="1"/>
          </p:cNvSpPr>
          <p:nvPr/>
        </p:nvSpPr>
        <p:spPr bwMode="auto">
          <a:xfrm>
            <a:off x="228600" y="3276600"/>
            <a:ext cx="4113213" cy="11430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原地 </a:t>
            </a:r>
          </a:p>
          <a:p>
            <a:r>
              <a:rPr lang="zh-CN" altLang="en-US" dirty="0"/>
              <a:t>保罗在歌林多写的。</a:t>
            </a:r>
          </a:p>
        </p:txBody>
      </p:sp>
      <p:sp>
        <p:nvSpPr>
          <p:cNvPr id="22533" name="Text Box 5"/>
          <p:cNvSpPr txBox="1">
            <a:spLocks noChangeArrowheads="1"/>
          </p:cNvSpPr>
          <p:nvPr/>
        </p:nvSpPr>
        <p:spPr bwMode="auto">
          <a:xfrm>
            <a:off x="2209800" y="228600"/>
            <a:ext cx="4113213" cy="17526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ea typeface="ＭＳ Ｐゴシック" charset="0"/>
                <a:cs typeface="Arial" charset="0"/>
              </a:defRPr>
            </a:lvl1pPr>
            <a:lvl2pPr marL="742950" indent="-285750" defTabSz="457200" eaLnBrk="0" latinLnBrk="0" hangingPunct="0">
              <a:defRPr>
                <a:latin typeface="Times New Roman" charset="0"/>
                <a:ea typeface="ＭＳ Ｐゴシック" charset="0"/>
              </a:defRPr>
            </a:lvl2pPr>
            <a:lvl3pPr marL="1143000" indent="-228600" defTabSz="457200" eaLnBrk="0" latinLnBrk="0" hangingPunct="0">
              <a:defRPr>
                <a:latin typeface="Times New Roman" charset="0"/>
                <a:ea typeface="ＭＳ Ｐゴシック" charset="0"/>
              </a:defRPr>
            </a:lvl3pPr>
            <a:lvl4pPr marL="1600200" indent="-228600" defTabSz="457200" eaLnBrk="0" latinLnBrk="0" hangingPunct="0">
              <a:defRPr>
                <a:latin typeface="Times New Roman" charset="0"/>
                <a:ea typeface="ＭＳ Ｐゴシック" charset="0"/>
              </a:defRPr>
            </a:lvl4pPr>
            <a:lvl5pPr marL="2057400" indent="-228600" defTabSz="457200" eaLnBrk="0" latinLnBrk="0" hangingPunct="0">
              <a:defRPr>
                <a:latin typeface="Times New Roman" charset="0"/>
                <a:ea typeface="ＭＳ Ｐゴシック" charset="0"/>
              </a:defRPr>
            </a:lvl5pPr>
            <a:lvl6pPr marL="2514600" indent="-228600" defTabSz="457200" eaLnBrk="0" fontAlgn="base" hangingPunct="0">
              <a:spcBef>
                <a:spcPct val="0"/>
              </a:spcBef>
              <a:spcAft>
                <a:spcPct val="0"/>
              </a:spcAft>
              <a:defRPr>
                <a:latin typeface="Times New Roman" charset="0"/>
                <a:ea typeface="ＭＳ Ｐゴシック" charset="0"/>
              </a:defRPr>
            </a:lvl6pPr>
            <a:lvl7pPr marL="2971800" indent="-228600" defTabSz="457200" eaLnBrk="0" fontAlgn="base" hangingPunct="0">
              <a:spcBef>
                <a:spcPct val="0"/>
              </a:spcBef>
              <a:spcAft>
                <a:spcPct val="0"/>
              </a:spcAft>
              <a:defRPr>
                <a:latin typeface="Times New Roman" charset="0"/>
                <a:ea typeface="ＭＳ Ｐゴシック" charset="0"/>
              </a:defRPr>
            </a:lvl7pPr>
            <a:lvl8pPr marL="3429000" indent="-228600" defTabSz="457200" eaLnBrk="0" fontAlgn="base" hangingPunct="0">
              <a:spcBef>
                <a:spcPct val="0"/>
              </a:spcBef>
              <a:spcAft>
                <a:spcPct val="0"/>
              </a:spcAft>
              <a:defRPr>
                <a:latin typeface="Times New Roman" charset="0"/>
                <a:ea typeface="ＭＳ Ｐゴシック" charset="0"/>
              </a:defRPr>
            </a:lvl8pPr>
            <a:lvl9pPr marL="3886200" indent="-228600" defTabSz="457200" eaLnBrk="0" fontAlgn="base" hangingPunct="0">
              <a:spcBef>
                <a:spcPct val="0"/>
              </a:spcBef>
              <a:spcAft>
                <a:spcPct val="0"/>
              </a:spcAft>
              <a:defRPr>
                <a:latin typeface="Times New Roman" charset="0"/>
                <a:ea typeface="ＭＳ Ｐゴシック" charset="0"/>
              </a:defRPr>
            </a:lvl9pPr>
          </a:lstStyle>
          <a:p>
            <a:r>
              <a:rPr lang="zh-CN" altLang="en-US" dirty="0"/>
              <a:t>收信者</a:t>
            </a:r>
          </a:p>
          <a:p>
            <a:r>
              <a:rPr lang="zh-CN" altLang="en-US" dirty="0"/>
              <a:t>写给于帖撒罗尼迦的信徒在马其顿的北面。</a:t>
            </a:r>
            <a:endParaRPr lang="en-US" altLang="zh-CN" dirty="0"/>
          </a:p>
        </p:txBody>
      </p:sp>
      <p:sp>
        <p:nvSpPr>
          <p:cNvPr id="22536" name="Line 8"/>
          <p:cNvSpPr>
            <a:spLocks noChangeShapeType="1"/>
          </p:cNvSpPr>
          <p:nvPr/>
        </p:nvSpPr>
        <p:spPr bwMode="auto">
          <a:xfrm flipV="1">
            <a:off x="1143000" y="1143000"/>
            <a:ext cx="381000" cy="1371600"/>
          </a:xfrm>
          <a:prstGeom prst="line">
            <a:avLst/>
          </a:prstGeom>
          <a:noFill/>
          <a:ln w="57150">
            <a:solidFill>
              <a:srgbClr val="FF0000"/>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endParaRPr lang="en-US" sz="1800">
              <a:solidFill>
                <a:srgbClr val="000000"/>
              </a:solidFill>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ja-JP" altLang="en-US" sz="2000" dirty="0">
                <a:solidFill>
                  <a:srgbClr val="2C1102"/>
                </a:solidFill>
                <a:effectLst>
                  <a:outerShdw blurRad="38100" dist="38100" dir="2700000" algn="tl">
                    <a:srgbClr val="C0C0C0"/>
                  </a:outerShdw>
                </a:effectLst>
                <a:latin typeface="MS PGothic" pitchFamily="34" charset="-128"/>
              </a:rPr>
              <a:t>“</a:t>
            </a:r>
            <a:r>
              <a:rPr lang="en-US" altLang="en-US" sz="2000" dirty="0">
                <a:solidFill>
                  <a:srgbClr val="2C1102"/>
                </a:solidFill>
                <a:effectLst>
                  <a:outerShdw blurRad="38100" dist="38100" dir="2700000" algn="tl">
                    <a:srgbClr val="C0C0C0"/>
                  </a:outerShdw>
                </a:effectLst>
                <a:latin typeface="MS PGothic" pitchFamily="34" charset="-128"/>
              </a:rPr>
              <a:t>直</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到</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地</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极</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使</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徒</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行</a:t>
            </a:r>
            <a:r>
              <a:rPr lang="en-US" altLang="ja-JP" sz="2000" dirty="0">
                <a:solidFill>
                  <a:srgbClr val="2C1102"/>
                </a:solidFill>
                <a:effectLst>
                  <a:outerShdw blurRad="38100" dist="38100" dir="2700000" algn="tl">
                    <a:srgbClr val="C0C0C0"/>
                  </a:outerShdw>
                </a:effectLst>
                <a:latin typeface="MS PGothic" pitchFamily="34" charset="-128"/>
              </a:rPr>
              <a:t> </a:t>
            </a:r>
            <a:r>
              <a:rPr lang="en-US" altLang="en-US" sz="2000" dirty="0">
                <a:solidFill>
                  <a:srgbClr val="2C1102"/>
                </a:solidFill>
                <a:effectLst>
                  <a:outerShdw blurRad="38100" dist="38100" dir="2700000" algn="tl">
                    <a:srgbClr val="C0C0C0"/>
                  </a:outerShdw>
                </a:effectLst>
                <a:latin typeface="MS PGothic" pitchFamily="34" charset="-128"/>
              </a:rPr>
              <a:t>传</a:t>
            </a:r>
            <a:r>
              <a:rPr lang="en-US" altLang="ja-JP" sz="2000" dirty="0">
                <a:solidFill>
                  <a:srgbClr val="2C1102"/>
                </a:solidFill>
                <a:effectLst>
                  <a:outerShdw blurRad="38100" dist="38100" dir="2700000" algn="tl">
                    <a:srgbClr val="C0C0C0"/>
                  </a:outerShdw>
                </a:effectLst>
                <a:latin typeface="MS PGothic" pitchFamily="34" charset="-128"/>
              </a:rPr>
              <a:t> 1:8</a:t>
            </a:r>
            <a:r>
              <a:rPr lang="en-US" altLang="ja-JP" sz="2000" dirty="0">
                <a:solidFill>
                  <a:srgbClr val="808080"/>
                </a:solidFill>
                <a:effectLst>
                  <a:outerShdw blurRad="38100" dist="38100" dir="2700000" algn="tl">
                    <a:srgbClr val="C0C0C0"/>
                  </a:outerShdw>
                </a:effectLst>
              </a:rPr>
              <a:t>)</a:t>
            </a:r>
            <a:endParaRPr lang="en-US" altLang="ja-JP" sz="2000" dirty="0">
              <a:solidFill>
                <a:srgbClr val="000000"/>
              </a:solidFill>
              <a:effectLst>
                <a:outerShdw blurRad="38100" dist="38100" dir="2700000" algn="tl">
                  <a:srgbClr val="C0C0C0"/>
                </a:outerShdw>
              </a:effectLst>
            </a:endParaRPr>
          </a:p>
          <a:p>
            <a:r>
              <a:rPr lang="en-US" altLang="en-US" sz="1200" dirty="0">
                <a:solidFill>
                  <a:srgbClr val="000000"/>
                </a:solidFill>
                <a:effectLst>
                  <a:outerShdw blurRad="38100" dist="38100" dir="2700000" algn="tl">
                    <a:srgbClr val="C0C0C0"/>
                  </a:outerShdw>
                </a:effectLst>
              </a:rPr>
              <a:t>使</a:t>
            </a:r>
            <a:r>
              <a:rPr lang="en-US" sz="1200" dirty="0">
                <a:solidFill>
                  <a:srgbClr val="000000"/>
                </a:solidFill>
                <a:effectLst>
                  <a:outerShdw blurRad="38100" dist="38100" dir="2700000" algn="tl">
                    <a:srgbClr val="C0C0C0"/>
                  </a:outerShdw>
                </a:effectLst>
              </a:rPr>
              <a:t> </a:t>
            </a:r>
            <a:r>
              <a:rPr lang="en-US" altLang="en-US" sz="1200" dirty="0">
                <a:solidFill>
                  <a:srgbClr val="000000"/>
                </a:solidFill>
                <a:effectLst>
                  <a:outerShdw blurRad="38100" dist="38100" dir="2700000" algn="tl">
                    <a:srgbClr val="C0C0C0"/>
                  </a:outerShdw>
                </a:effectLst>
              </a:rPr>
              <a:t>徒</a:t>
            </a:r>
            <a:r>
              <a:rPr lang="en-US" sz="1200" dirty="0">
                <a:solidFill>
                  <a:srgbClr val="000000"/>
                </a:solidFill>
                <a:effectLst>
                  <a:outerShdw blurRad="38100" dist="38100" dir="2700000" algn="tl">
                    <a:srgbClr val="C0C0C0"/>
                  </a:outerShdw>
                </a:effectLst>
              </a:rPr>
              <a:t>  </a:t>
            </a:r>
            <a:r>
              <a:rPr lang="en-US" sz="2000" b="1" dirty="0">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a:spcBef>
                <a:spcPct val="50000"/>
              </a:spcBef>
            </a:pPr>
            <a:r>
              <a:rPr lang="en-US" altLang="en-US" sz="1600">
                <a:solidFill>
                  <a:srgbClr val="F7F7F7"/>
                </a:solidFill>
              </a:rPr>
              <a:t>理事会</a:t>
            </a:r>
            <a:endParaRPr lang="en-US" sz="1600">
              <a:solidFill>
                <a:srgbClr val="F7F7F7"/>
              </a:solidFill>
              <a:latin typeface="Arial Narrow" pitchFamily="34" charset="0"/>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a:spcBef>
                <a:spcPct val="50000"/>
              </a:spcBef>
            </a:pPr>
            <a:r>
              <a:rPr lang="en-US" altLang="en-US" sz="1600">
                <a:solidFill>
                  <a:srgbClr val="F7F7F7"/>
                </a:solidFill>
              </a:rPr>
              <a:t>试验</a:t>
            </a:r>
            <a:endParaRPr lang="en-US" sz="1800">
              <a:solidFill>
                <a:srgbClr val="F7F7F7"/>
              </a:solidFill>
              <a:latin typeface="Arial Narrow" pitchFamily="34" charset="0"/>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solidFill>
                <a:srgbClr val="2C1102"/>
              </a:solidFill>
              <a:latin typeface="Comic Sans MS" pitchFamily="66" charset="0"/>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rPr>
              <a:t>春季</a:t>
            </a:r>
            <a:r>
              <a:rPr lang="en-US" altLang="ja-JP" sz="1400">
                <a:solidFill>
                  <a:srgbClr val="F7F7F7"/>
                </a:solidFill>
                <a:latin typeface="Arial Narrow" pitchFamily="34" charset="0"/>
              </a:rPr>
              <a:t>68</a:t>
            </a:r>
          </a:p>
          <a:p>
            <a:pPr algn="ctr">
              <a:spcBef>
                <a:spcPct val="50000"/>
              </a:spcBef>
            </a:pPr>
            <a:r>
              <a:rPr lang="en-US" altLang="en-US" sz="1600">
                <a:solidFill>
                  <a:srgbClr val="FFFFFF"/>
                </a:solidFill>
                <a:latin typeface="MS PGothic" pitchFamily="34" charset="-128"/>
              </a:rPr>
              <a:t>教会扩</a:t>
            </a:r>
            <a:r>
              <a:rPr lang="zh-CN" altLang="en-US" sz="1600">
                <a:solidFill>
                  <a:srgbClr val="FFFFFF"/>
                </a:solidFill>
                <a:latin typeface="MS PGothic" pitchFamily="34" charset="-128"/>
              </a:rPr>
              <a:t>长</a:t>
            </a:r>
            <a:endParaRPr lang="en-US" sz="1800">
              <a:solidFill>
                <a:srgbClr val="FFFFFF"/>
              </a:solidFill>
              <a:latin typeface="MS PGothic" pitchFamily="34" charset="-128"/>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a:r>
              <a:rPr lang="en-US">
                <a:solidFill>
                  <a:srgbClr val="000000"/>
                </a:solidFill>
                <a:latin typeface="Arial Narrow" pitchFamily="34" charset="0"/>
              </a:rPr>
              <a:t>1</a:t>
            </a:r>
            <a:br>
              <a:rPr lang="en-US">
                <a:solidFill>
                  <a:srgbClr val="000000"/>
                </a:solidFill>
                <a:latin typeface="Arial Narrow" pitchFamily="34" charset="0"/>
              </a:rPr>
            </a:br>
            <a:r>
              <a:rPr lang="en-US" altLang="en-US" sz="1800">
                <a:solidFill>
                  <a:srgbClr val="000000"/>
                </a:solidFill>
              </a:rPr>
              <a:t>加</a:t>
            </a:r>
            <a:r>
              <a:rPr lang="en-US" sz="1800">
                <a:solidFill>
                  <a:srgbClr val="000000"/>
                </a:solidFill>
              </a:rPr>
              <a:t> </a:t>
            </a:r>
            <a:r>
              <a:rPr lang="en-US" altLang="en-US" sz="1800">
                <a:solidFill>
                  <a:srgbClr val="000000"/>
                </a:solidFill>
              </a:rPr>
              <a:t>拉</a:t>
            </a:r>
            <a:r>
              <a:rPr lang="en-US" sz="1800">
                <a:solidFill>
                  <a:srgbClr val="000000"/>
                </a:solidFill>
              </a:rPr>
              <a:t> </a:t>
            </a:r>
            <a:r>
              <a:rPr lang="en-US" altLang="en-US" sz="1800">
                <a:solidFill>
                  <a:srgbClr val="000000"/>
                </a:solidFill>
              </a:rPr>
              <a:t>太</a:t>
            </a:r>
            <a:endParaRPr lang="en-US" altLang="ja-JP" sz="1800">
              <a:solidFill>
                <a:srgbClr val="000000"/>
              </a:solidFill>
              <a:latin typeface="Arial Narrow" pitchFamily="34" charset="0"/>
            </a:endParaRPr>
          </a:p>
          <a:p>
            <a:pPr algn="ctr">
              <a:spcBef>
                <a:spcPct val="50000"/>
              </a:spcBef>
            </a:pPr>
            <a:endParaRPr lang="en-US" sz="900">
              <a:solidFill>
                <a:srgbClr val="2C1102"/>
              </a:solidFill>
              <a:latin typeface="Arial Narrow" pitchFamily="34" charset="0"/>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a:r>
              <a:rPr lang="en-US">
                <a:solidFill>
                  <a:srgbClr val="000404"/>
                </a:solidFill>
                <a:latin typeface="Arial Narrow" pitchFamily="34" charset="0"/>
              </a:rPr>
              <a:t>3</a:t>
            </a:r>
            <a:br>
              <a:rPr lang="en-US">
                <a:solidFill>
                  <a:srgbClr val="2C1102"/>
                </a:solidFill>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a:spcBef>
                <a:spcPct val="50000"/>
              </a:spcBef>
            </a:pPr>
            <a:endParaRPr lang="en-US" sz="1000">
              <a:solidFill>
                <a:srgbClr val="2C1102"/>
              </a:solidFill>
              <a:latin typeface="Arial Narrow" pitchFamily="34" charset="0"/>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rPr>
              <a:t>二月</a:t>
            </a:r>
            <a:r>
              <a:rPr lang="en-US" altLang="ja-JP" sz="1100" dirty="0">
                <a:solidFill>
                  <a:srgbClr val="FFFFFF"/>
                </a:solidFill>
                <a:latin typeface="Arial Narrow" pitchFamily="34" charset="0"/>
              </a:rPr>
              <a:t> 60-</a:t>
            </a:r>
            <a:br>
              <a:rPr lang="en-US" altLang="ja-JP" sz="1100" dirty="0">
                <a:solidFill>
                  <a:srgbClr val="FFFFFF"/>
                </a:solidFill>
                <a:latin typeface="Arial Narrow" pitchFamily="34" charset="0"/>
              </a:rPr>
            </a:br>
            <a:r>
              <a:rPr lang="en-US" altLang="en-US" sz="1100" dirty="0">
                <a:solidFill>
                  <a:srgbClr val="FFFFFF"/>
                </a:solidFill>
              </a:rPr>
              <a:t>三月</a:t>
            </a:r>
            <a:r>
              <a:rPr lang="en-US" altLang="ja-JP" sz="1100" dirty="0">
                <a:solidFill>
                  <a:srgbClr val="FFFFFF"/>
                </a:solidFill>
                <a:latin typeface="Arial Narrow" pitchFamily="34" charset="0"/>
              </a:rPr>
              <a:t> 62</a:t>
            </a:r>
          </a:p>
          <a:p>
            <a:pPr algn="ctr"/>
            <a:r>
              <a:rPr lang="en-US" dirty="0">
                <a:solidFill>
                  <a:srgbClr val="FFFFFF"/>
                </a:solidFill>
                <a:latin typeface="Arial Narrow" pitchFamily="34" charset="0"/>
              </a:rPr>
              <a:t>1</a:t>
            </a:r>
            <a:br>
              <a:rPr lang="en-US" dirty="0">
                <a:solidFill>
                  <a:srgbClr val="FFFFFF"/>
                </a:solidFill>
                <a:latin typeface="Arial Narrow" pitchFamily="34" charset="0"/>
              </a:rPr>
            </a:br>
            <a:r>
              <a:rPr lang="en-US" altLang="en-US" sz="1800" dirty="0">
                <a:solidFill>
                  <a:srgbClr val="FFFFFF"/>
                </a:solidFill>
              </a:rPr>
              <a:t>罗马</a:t>
            </a:r>
            <a:endParaRPr lang="en-US" altLang="ja-JP" sz="1800" dirty="0">
              <a:solidFill>
                <a:srgbClr val="FFFFFF"/>
              </a:solidFill>
              <a:latin typeface="Arial Narrow" pitchFamily="34" charset="0"/>
            </a:endParaRPr>
          </a:p>
          <a:p>
            <a:pPr algn="ctr">
              <a:spcBef>
                <a:spcPct val="50000"/>
              </a:spcBef>
            </a:pPr>
            <a:endParaRPr lang="en-US" sz="1000" dirty="0">
              <a:solidFill>
                <a:srgbClr val="000000"/>
              </a:solidFill>
              <a:latin typeface="Arial Narrow" pitchFamily="34"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rPr>
              <a:t>秋季</a:t>
            </a:r>
            <a:r>
              <a:rPr lang="en-US" altLang="ja-JP" sz="1200">
                <a:solidFill>
                  <a:srgbClr val="FFFFFF"/>
                </a:solidFill>
                <a:effectLst>
                  <a:outerShdw blurRad="38100" dist="38100" dir="2700000" algn="tl">
                    <a:srgbClr val="808080"/>
                  </a:outerShdw>
                </a:effectLst>
                <a:latin typeface="Arial Narrow" pitchFamily="34" charset="0"/>
              </a:rPr>
              <a:t> 67-</a:t>
            </a:r>
            <a:br>
              <a:rPr lang="en-US" altLang="ja-JP" sz="1200">
                <a:solidFill>
                  <a:srgbClr val="FFFFFF"/>
                </a:solidFill>
                <a:effectLst>
                  <a:outerShdw blurRad="38100" dist="38100" dir="2700000" algn="tl">
                    <a:srgbClr val="808080"/>
                  </a:outerShdw>
                </a:effectLst>
                <a:latin typeface="Arial Narrow" pitchFamily="34" charset="0"/>
              </a:rPr>
            </a:br>
            <a:r>
              <a:rPr lang="en-US" altLang="en-US" sz="1200">
                <a:solidFill>
                  <a:srgbClr val="FFFFFF"/>
                </a:solidFill>
                <a:effectLst>
                  <a:outerShdw blurRad="38100" dist="38100" dir="2700000" algn="tl">
                    <a:srgbClr val="808080"/>
                  </a:outerShdw>
                </a:effectLst>
              </a:rPr>
              <a:t>春季</a:t>
            </a:r>
            <a:r>
              <a:rPr lang="en-US" altLang="ja-JP" sz="1200">
                <a:solidFill>
                  <a:srgbClr val="FFFFFF"/>
                </a:solidFill>
                <a:effectLst>
                  <a:outerShdw blurRad="38100" dist="38100" dir="2700000" algn="tl">
                    <a:srgbClr val="808080"/>
                  </a:outerShdw>
                </a:effectLst>
                <a:latin typeface="Arial Narrow" pitchFamily="34" charset="0"/>
              </a:rPr>
              <a:t> 68</a:t>
            </a:r>
          </a:p>
          <a:p>
            <a:pPr algn="ctr"/>
            <a:r>
              <a:rPr lang="en-US">
                <a:solidFill>
                  <a:srgbClr val="FFFFFF"/>
                </a:solidFill>
                <a:effectLst>
                  <a:outerShdw blurRad="38100" dist="38100" dir="2700000" algn="tl">
                    <a:srgbClr val="808080"/>
                  </a:outerShdw>
                </a:effectLst>
                <a:latin typeface="Arial Narrow" pitchFamily="34" charset="0"/>
              </a:rPr>
              <a:t>2</a:t>
            </a:r>
            <a:br>
              <a:rPr lang="en-US">
                <a:solidFill>
                  <a:srgbClr val="FFFFFF"/>
                </a:solidFill>
                <a:effectLst>
                  <a:outerShdw blurRad="38100" dist="38100" dir="2700000" algn="tl">
                    <a:srgbClr val="808080"/>
                  </a:outerShdw>
                </a:effectLst>
                <a:latin typeface="Arial Narrow" pitchFamily="34" charset="0"/>
              </a:rPr>
            </a:br>
            <a:r>
              <a:rPr lang="en-US" altLang="en-US" sz="1800">
                <a:solidFill>
                  <a:srgbClr val="FFFFFF"/>
                </a:solidFill>
                <a:effectLst>
                  <a:outerShdw blurRad="38100" dist="38100" dir="2700000" algn="tl">
                    <a:srgbClr val="808080"/>
                  </a:outerShdw>
                </a:effectLst>
              </a:rPr>
              <a:t>罗马</a:t>
            </a:r>
            <a:endParaRPr lang="en-US" altLang="ja-JP" sz="1800">
              <a:solidFill>
                <a:srgbClr val="FFFFFF"/>
              </a:solidFill>
              <a:effectLst>
                <a:outerShdw blurRad="38100" dist="38100" dir="2700000" algn="tl">
                  <a:srgbClr val="808080"/>
                </a:outerShdw>
              </a:effectLst>
              <a:latin typeface="Arial Narrow" pitchFamily="34" charset="0"/>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rPr>
              <a:t>35</a:t>
            </a:r>
            <a:r>
              <a:rPr lang="en-US" altLang="ja-JP" sz="1200">
                <a:solidFill>
                  <a:srgbClr val="F7F7F7"/>
                </a:solidFill>
                <a:latin typeface="Arial Narrow" pitchFamily="34" charset="0"/>
              </a:rPr>
              <a:t>-37</a:t>
            </a:r>
          </a:p>
          <a:p>
            <a:pPr algn="ctr">
              <a:spcBef>
                <a:spcPct val="50000"/>
              </a:spcBef>
            </a:pPr>
            <a:r>
              <a:rPr lang="en-US" altLang="en-US" sz="1600">
                <a:solidFill>
                  <a:srgbClr val="F7F7F7"/>
                </a:solidFill>
              </a:rPr>
              <a:t>大</a:t>
            </a:r>
            <a:r>
              <a:rPr lang="en-US" sz="1600">
                <a:solidFill>
                  <a:srgbClr val="F7F7F7"/>
                </a:solidFill>
              </a:rPr>
              <a:t> </a:t>
            </a:r>
            <a:r>
              <a:rPr lang="en-US" altLang="en-US" sz="1600">
                <a:solidFill>
                  <a:srgbClr val="F7F7F7"/>
                </a:solidFill>
              </a:rPr>
              <a:t>马</a:t>
            </a:r>
            <a:r>
              <a:rPr lang="en-US" sz="1600">
                <a:solidFill>
                  <a:srgbClr val="F7F7F7"/>
                </a:solidFill>
              </a:rPr>
              <a:t> </a:t>
            </a:r>
            <a:r>
              <a:rPr lang="en-US" altLang="en-US" sz="1600">
                <a:solidFill>
                  <a:srgbClr val="F7F7F7"/>
                </a:solidFill>
              </a:rPr>
              <a:t>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sz="1600">
              <a:solidFill>
                <a:srgbClr val="F7F7F7"/>
              </a:solidFill>
              <a:latin typeface="Arial Narrow" pitchFamily="34" charset="0"/>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a:r>
              <a:rPr lang="en-US">
                <a:solidFill>
                  <a:srgbClr val="000000"/>
                </a:solidFill>
                <a:latin typeface="Arial Narrow" pitchFamily="34" charset="0"/>
              </a:rPr>
              <a:t>4</a:t>
            </a:r>
            <a:br>
              <a:rPr 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a:spcBef>
                <a:spcPct val="50000"/>
              </a:spcBef>
            </a:pPr>
            <a:endParaRPr lang="en-US" sz="1000">
              <a:solidFill>
                <a:srgbClr val="2C1102"/>
              </a:solidFill>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sz="1600">
              <a:solidFill>
                <a:srgbClr val="FFFFFF"/>
              </a:solidFill>
              <a:latin typeface="SimSun" pitchFamily="2" charset="-122"/>
              <a:ea typeface="SimSun" pitchFamily="2" charset="-122"/>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a:r>
              <a:rPr lang="en-US">
                <a:solidFill>
                  <a:srgbClr val="000000"/>
                </a:solidFill>
                <a:latin typeface="Arial Narrow" pitchFamily="34" charset="0"/>
              </a:rPr>
              <a:t>2</a:t>
            </a:r>
            <a:br>
              <a:rPr 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a:spcBef>
                <a:spcPct val="50000"/>
              </a:spcBef>
            </a:pPr>
            <a:endParaRPr lang="en-US" sz="900">
              <a:solidFill>
                <a:srgbClr val="2C1102"/>
              </a:solidFill>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sz="1800">
              <a:solidFill>
                <a:srgbClr val="000000"/>
              </a:solidFill>
              <a:latin typeface="SimSun" pitchFamily="2" charset="-122"/>
              <a:ea typeface="SimSun" pitchFamily="2" charset="-122"/>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马太</a:t>
            </a:r>
            <a:endParaRPr lang="en-US" dirty="0"/>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dirty="0"/>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rPr>
              <a:t>约翰</a:t>
            </a:r>
            <a:endParaRPr 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rPr>
              <a:t>马可</a:t>
            </a:r>
            <a:endParaRPr lang="en-US" sz="1600">
              <a:solidFill>
                <a:srgbClr val="F7F7F7"/>
              </a:solidFill>
              <a:latin typeface="MS Gothic" pitchFamily="49" charset="-128"/>
              <a:ea typeface="MS Gothic" pitchFamily="49" charset="-128"/>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rPr>
              <a:t>帖前</a:t>
            </a:r>
            <a:endParaRPr lang="en-US" sz="1400">
              <a:solidFill>
                <a:srgbClr val="000000"/>
              </a:solidFill>
              <a:latin typeface="MS PGothic" pitchFamily="34" charset="-128"/>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rPr>
              <a:t>加拉太</a:t>
            </a:r>
            <a:endParaRPr lang="en-US" sz="1400">
              <a:solidFill>
                <a:srgbClr val="2C1102"/>
              </a:solidFill>
              <a:latin typeface="MS PGothic" pitchFamily="34" charset="-128"/>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rPr>
              <a:t>帖后</a:t>
            </a:r>
            <a:endParaRPr lang="en-US" sz="1600">
              <a:solidFill>
                <a:srgbClr val="000000"/>
              </a:solidFill>
              <a:latin typeface="MS PGothic" pitchFamily="34" charset="-128"/>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rPr>
              <a:t>普通书信</a:t>
            </a:r>
            <a:endParaRPr lang="en-US" sz="1600">
              <a:solidFill>
                <a:srgbClr val="000000"/>
              </a:solidFill>
              <a:latin typeface="Arial Narrow" pitchFamily="34"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rPr>
              <a:t>雅各</a:t>
            </a:r>
            <a:endParaRPr lang="en-US" sz="1600">
              <a:solidFill>
                <a:srgbClr val="000000"/>
              </a:solidFill>
              <a:latin typeface="MS PGothic" pitchFamily="34" charset="-128"/>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2000" dirty="0">
                <a:solidFill>
                  <a:srgbClr val="FFFFFF"/>
                </a:solidFill>
                <a:latin typeface="Kaiti SC Regular"/>
                <a:cs typeface="Kaiti SC Regular"/>
              </a:rPr>
              <a:t>罗马</a:t>
            </a:r>
            <a:endParaRPr lang="en-US" sz="2000" b="1" dirty="0">
              <a:solidFill>
                <a:srgbClr val="FFFFFF"/>
              </a:solidFill>
              <a:latin typeface="Kaiti SC Regular"/>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dirty="0">
                <a:solidFill>
                  <a:srgbClr val="000000"/>
                </a:solidFill>
                <a:latin typeface="Arial Narrow" charset="0"/>
                <a:cs typeface="Times New Roman" charset="0"/>
              </a:rPr>
              <a:t>一二三四</a:t>
            </a:r>
            <a:endParaRPr lang="en-US" sz="1800" b="1" dirty="0">
              <a:solidFill>
                <a:srgbClr val="000000"/>
              </a:solidFill>
              <a:latin typeface="Arial Narrow"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dirty="0">
                <a:solidFill>
                  <a:srgbClr val="FFFFFF"/>
                </a:solidFill>
              </a:rPr>
              <a:t>旅程</a:t>
            </a:r>
            <a:endParaRPr lang="en-US" b="1" dirty="0">
              <a:solidFill>
                <a:srgbClr val="FFFFFF"/>
              </a:solidFill>
              <a:latin typeface="Arial Narrow"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TW" altLang="en-US" sz="1800" dirty="0">
                <a:solidFill>
                  <a:srgbClr val="FFFFFF"/>
                </a:solidFill>
              </a:rPr>
              <a:t>关押</a:t>
            </a:r>
            <a:endParaRPr lang="en-US" b="1" dirty="0">
              <a:solidFill>
                <a:srgbClr val="FFFFFF"/>
              </a:solidFill>
              <a:latin typeface="Arial Narrow"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TW" altLang="en-US" sz="1200" dirty="0">
                <a:solidFill>
                  <a:srgbClr val="FFFFFF"/>
                </a:solidFill>
              </a:rPr>
              <a:t>动画</a:t>
            </a:r>
            <a:endParaRPr lang="en-US" sz="1600"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755573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a:t>
            </a:r>
          </a:p>
        </p:txBody>
      </p:sp>
      <p:sp>
        <p:nvSpPr>
          <p:cNvPr id="27651" name="Text Box 3"/>
          <p:cNvSpPr txBox="1">
            <a:spLocks noChangeArrowheads="1"/>
          </p:cNvSpPr>
          <p:nvPr/>
        </p:nvSpPr>
        <p:spPr bwMode="auto">
          <a:xfrm>
            <a:off x="3797300" y="90488"/>
            <a:ext cx="1555750" cy="641350"/>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ja-JP" altLang="en-US"/>
              <a:t>综合性</a:t>
            </a:r>
            <a:endParaRPr lang="en-US" altLang="zh-CN" dirty="0"/>
          </a:p>
        </p:txBody>
      </p:sp>
      <p:sp>
        <p:nvSpPr>
          <p:cNvPr id="27652" name="Text Box 4"/>
          <p:cNvSpPr txBox="1">
            <a:spLocks noChangeArrowheads="1"/>
          </p:cNvSpPr>
          <p:nvPr/>
        </p:nvSpPr>
        <p:spPr bwMode="auto">
          <a:xfrm>
            <a:off x="434975" y="1133475"/>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1	</a:t>
            </a:r>
            <a:r>
              <a:rPr lang="zh-CN" altLang="en-US" b="1">
                <a:solidFill>
                  <a:srgbClr val="000000"/>
                </a:solidFill>
                <a:latin typeface="Times" charset="0"/>
                <a:ea typeface="SimSun" charset="0"/>
                <a:cs typeface="SimSun" charset="0"/>
              </a:rPr>
              <a:t>情绪论</a:t>
            </a:r>
            <a:r>
              <a:rPr lang="en-US" altLang="zh-CN" b="1">
                <a:solidFill>
                  <a:srgbClr val="000000"/>
                </a:solidFill>
                <a:latin typeface="Times" charset="0"/>
                <a:ea typeface="SimSun" charset="0"/>
                <a:cs typeface="SimSun" charset="0"/>
              </a:rPr>
              <a:t>:</a:t>
            </a:r>
            <a:r>
              <a:rPr lang="zh-CN" altLang="en-US">
                <a:solidFill>
                  <a:srgbClr val="000000"/>
                </a:solidFill>
                <a:ea typeface="SimSun" charset="0"/>
                <a:cs typeface="SimSun" charset="0"/>
              </a:rPr>
              <a:t>逼迫中仍坚信</a:t>
            </a:r>
            <a:endParaRPr lang="en-US" altLang="zh-CN" b="1">
              <a:solidFill>
                <a:srgbClr val="000000"/>
              </a:solidFill>
              <a:latin typeface="Times" charset="0"/>
              <a:ea typeface="SimSun" charset="0"/>
              <a:cs typeface="SimSun" charset="0"/>
            </a:endParaRPr>
          </a:p>
        </p:txBody>
      </p:sp>
      <p:sp>
        <p:nvSpPr>
          <p:cNvPr id="27653" name="Text Box 5"/>
          <p:cNvSpPr txBox="1">
            <a:spLocks noChangeArrowheads="1"/>
          </p:cNvSpPr>
          <p:nvPr/>
        </p:nvSpPr>
        <p:spPr bwMode="auto">
          <a:xfrm>
            <a:off x="1741488" y="3462338"/>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2	</a:t>
            </a:r>
            <a:r>
              <a:rPr lang="zh-CN" altLang="en-US" b="1">
                <a:solidFill>
                  <a:srgbClr val="000000"/>
                </a:solidFill>
                <a:latin typeface="Times" charset="0"/>
                <a:ea typeface="SimSun" charset="0"/>
                <a:cs typeface="SimSun" charset="0"/>
              </a:rPr>
              <a:t>神学论</a:t>
            </a:r>
            <a:r>
              <a:rPr lang="en-US" altLang="zh-CN" b="1">
                <a:solidFill>
                  <a:srgbClr val="000000"/>
                </a:solidFill>
                <a:latin typeface="Times" charset="0"/>
                <a:ea typeface="SimSun" charset="0"/>
                <a:cs typeface="SimSun" charset="0"/>
              </a:rPr>
              <a:t>:</a:t>
            </a:r>
            <a:r>
              <a:rPr lang="zh-CN" altLang="en-US">
                <a:solidFill>
                  <a:srgbClr val="000000"/>
                </a:solidFill>
                <a:ea typeface="SimSun" charset="0"/>
                <a:cs typeface="SimSun" charset="0"/>
              </a:rPr>
              <a:t>关於主的日子</a:t>
            </a:r>
            <a:endParaRPr lang="en-US" altLang="zh-CN">
              <a:solidFill>
                <a:srgbClr val="000000"/>
              </a:solidFill>
              <a:ea typeface="SimSun" charset="0"/>
              <a:cs typeface="SimSun" charset="0"/>
            </a:endParaRPr>
          </a:p>
        </p:txBody>
      </p:sp>
      <p:sp>
        <p:nvSpPr>
          <p:cNvPr id="27654" name="Text Box 6"/>
          <p:cNvSpPr txBox="1">
            <a:spLocks noChangeArrowheads="1"/>
          </p:cNvSpPr>
          <p:nvPr/>
        </p:nvSpPr>
        <p:spPr bwMode="auto">
          <a:xfrm>
            <a:off x="3048000" y="5791200"/>
            <a:ext cx="5661025" cy="466725"/>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b="1">
                <a:solidFill>
                  <a:srgbClr val="000000"/>
                </a:solidFill>
                <a:latin typeface="Times" charset="0"/>
                <a:ea typeface="SimSun" pitchFamily="2" charset="-122"/>
              </a:rPr>
              <a:t>3	</a:t>
            </a:r>
            <a:r>
              <a:rPr lang="zh-CN" altLang="en-US" b="1">
                <a:solidFill>
                  <a:srgbClr val="000000"/>
                </a:solidFill>
                <a:latin typeface="Times" charset="0"/>
                <a:ea typeface="SimSun" pitchFamily="2" charset="-122"/>
              </a:rPr>
              <a:t>实际论</a:t>
            </a:r>
            <a:r>
              <a:rPr lang="en-US" altLang="zh-CN" b="1">
                <a:solidFill>
                  <a:srgbClr val="000000"/>
                </a:solidFill>
                <a:latin typeface="Times" charset="0"/>
                <a:ea typeface="SimSun" pitchFamily="2" charset="-122"/>
              </a:rPr>
              <a:t>:</a:t>
            </a:r>
            <a:r>
              <a:rPr lang="zh-CN" altLang="en-US">
                <a:solidFill>
                  <a:srgbClr val="000000"/>
                </a:solidFill>
                <a:latin typeface="Times New Roman" pitchFamily="18" charset="0"/>
                <a:ea typeface="SimSun" pitchFamily="2" charset="-122"/>
              </a:rPr>
              <a:t>训导慵懒的门徒</a:t>
            </a:r>
            <a:r>
              <a:rPr lang="zh-CN" altLang="en-US">
                <a:latin typeface="Times New Roman" pitchFamily="18" charset="0"/>
                <a:ea typeface="SimSun" pitchFamily="2" charset="-122"/>
              </a:rPr>
              <a:t> </a:t>
            </a:r>
            <a:endParaRPr lang="en-US" altLang="zh-CN">
              <a:latin typeface="Times New Roman" pitchFamily="18" charset="0"/>
              <a:ea typeface="SimSun"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214-215</a:t>
            </a:r>
          </a:p>
        </p:txBody>
      </p:sp>
      <p:sp>
        <p:nvSpPr>
          <p:cNvPr id="28675" name="Text Box 3"/>
          <p:cNvSpPr txBox="1">
            <a:spLocks noChangeArrowheads="1"/>
          </p:cNvSpPr>
          <p:nvPr/>
        </p:nvSpPr>
        <p:spPr bwMode="auto">
          <a:xfrm>
            <a:off x="4130675" y="144463"/>
            <a:ext cx="895350" cy="519112"/>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a:t>大纲</a:t>
            </a:r>
          </a:p>
        </p:txBody>
      </p:sp>
      <p:sp>
        <p:nvSpPr>
          <p:cNvPr id="28676" name="Text Box 4"/>
          <p:cNvSpPr txBox="1">
            <a:spLocks noChangeArrowheads="1"/>
          </p:cNvSpPr>
          <p:nvPr/>
        </p:nvSpPr>
        <p:spPr bwMode="auto">
          <a:xfrm>
            <a:off x="228600" y="838200"/>
            <a:ext cx="8610600" cy="11969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971550" indent="-457200">
              <a:defRPr sz="2400">
                <a:solidFill>
                  <a:schemeClr val="tx1"/>
                </a:solidFill>
                <a:latin typeface="Times New Roman" charset="0"/>
                <a:ea typeface="ＭＳ Ｐゴシック" charset="0"/>
              </a:defRPr>
            </a:lvl2pPr>
            <a:lvl3pPr marL="1543050" indent="-457200">
              <a:defRPr sz="2400">
                <a:solidFill>
                  <a:schemeClr val="tx1"/>
                </a:solidFill>
                <a:latin typeface="Times New Roman" charset="0"/>
                <a:ea typeface="ＭＳ Ｐゴシック" charset="0"/>
              </a:defRPr>
            </a:lvl3pPr>
            <a:lvl4pPr marL="2114550" indent="-457200">
              <a:defRPr sz="2400">
                <a:solidFill>
                  <a:schemeClr val="tx1"/>
                </a:solidFill>
                <a:latin typeface="Times New Roman" charset="0"/>
                <a:ea typeface="ＭＳ Ｐゴシック" charset="0"/>
              </a:defRPr>
            </a:lvl4pPr>
            <a:lvl5pPr marL="2686050" indent="-457200">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defRPr/>
            </a:pPr>
            <a:r>
              <a:rPr lang="en-US" altLang="zh-CN" b="1">
                <a:solidFill>
                  <a:schemeClr val="bg1"/>
                </a:solidFill>
                <a:latin typeface="Times" charset="0"/>
                <a:ea typeface="SimSun" charset="0"/>
                <a:cs typeface="SimSun" charset="0"/>
              </a:rPr>
              <a:t>(Ch. 1) </a:t>
            </a:r>
            <a:r>
              <a:rPr lang="zh-CN" altLang="en-US" b="1">
                <a:solidFill>
                  <a:schemeClr val="bg1"/>
                </a:solidFill>
                <a:latin typeface="楷体" charset="0"/>
                <a:ea typeface="楷体" charset="0"/>
                <a:cs typeface="楷体" charset="0"/>
              </a:rPr>
              <a:t>保罗鼓励帖撒罗尼的信徒坚守真理来面对逼迫者和等待主再来对这些人的审判</a:t>
            </a:r>
            <a:r>
              <a:rPr lang="en-US" altLang="zh-CN" b="1">
                <a:solidFill>
                  <a:schemeClr val="bg1"/>
                </a:solidFill>
                <a:latin typeface="楷体" charset="0"/>
                <a:ea typeface="楷体" charset="0"/>
                <a:cs typeface="楷体" charset="0"/>
              </a:rPr>
              <a:t>,</a:t>
            </a:r>
            <a:r>
              <a:rPr lang="zh-CN" altLang="en-US" b="1">
                <a:solidFill>
                  <a:schemeClr val="bg1"/>
                </a:solidFill>
                <a:latin typeface="楷体" charset="0"/>
                <a:ea typeface="楷体" charset="0"/>
                <a:cs typeface="楷体" charset="0"/>
              </a:rPr>
              <a:t>以作为他对那些胆怯的信徒深情的关怀</a:t>
            </a:r>
            <a:r>
              <a:rPr lang="en-US" altLang="zh-CN" b="1">
                <a:solidFill>
                  <a:schemeClr val="bg1"/>
                </a:solidFill>
                <a:latin typeface="楷体" charset="0"/>
                <a:ea typeface="楷体" charset="0"/>
                <a:cs typeface="楷体" charset="0"/>
              </a:rPr>
              <a:t>. </a:t>
            </a:r>
          </a:p>
        </p:txBody>
      </p:sp>
      <p:sp>
        <p:nvSpPr>
          <p:cNvPr id="28677" name="Text Box 5"/>
          <p:cNvSpPr txBox="1">
            <a:spLocks noChangeArrowheads="1"/>
          </p:cNvSpPr>
          <p:nvPr/>
        </p:nvSpPr>
        <p:spPr bwMode="auto">
          <a:xfrm>
            <a:off x="228600" y="2514600"/>
            <a:ext cx="8610600" cy="83185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b="1">
                <a:solidFill>
                  <a:schemeClr val="bg1"/>
                </a:solidFill>
                <a:latin typeface="Times" charset="0"/>
                <a:ea typeface="SimSun" pitchFamily="2" charset="-122"/>
              </a:rPr>
              <a:t>(Ch. 2) </a:t>
            </a:r>
            <a:r>
              <a:rPr lang="zh-CN" altLang="en-US" b="1">
                <a:solidFill>
                  <a:schemeClr val="bg1"/>
                </a:solidFill>
                <a:latin typeface="楷体" pitchFamily="2" charset="-122"/>
                <a:ea typeface="楷体" pitchFamily="2" charset="-122"/>
              </a:rPr>
              <a:t>保罗改正帖撒罗尼的信徒有关假教师对主再来的日子已到的错误观念而敌基督须先显现才能使教会坚守真理</a:t>
            </a:r>
            <a:r>
              <a:rPr lang="en-US" altLang="zh-CN" b="1">
                <a:solidFill>
                  <a:schemeClr val="bg1"/>
                </a:solidFill>
                <a:latin typeface="楷体" pitchFamily="2" charset="-122"/>
                <a:ea typeface="楷体" pitchFamily="2" charset="-122"/>
              </a:rPr>
              <a:t>.</a:t>
            </a:r>
            <a:endParaRPr lang="en-US" altLang="zh-CN" b="1">
              <a:solidFill>
                <a:schemeClr val="bg1"/>
              </a:solidFill>
              <a:latin typeface="Times" charset="0"/>
              <a:ea typeface="SimSun" pitchFamily="2" charset="-122"/>
            </a:endParaRPr>
          </a:p>
        </p:txBody>
      </p:sp>
      <p:sp>
        <p:nvSpPr>
          <p:cNvPr id="28678" name="Text Box 6"/>
          <p:cNvSpPr txBox="1">
            <a:spLocks noChangeArrowheads="1"/>
          </p:cNvSpPr>
          <p:nvPr/>
        </p:nvSpPr>
        <p:spPr bwMode="auto">
          <a:xfrm>
            <a:off x="228600" y="4991100"/>
            <a:ext cx="8610600" cy="11969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b="1">
                <a:solidFill>
                  <a:schemeClr val="bg1"/>
                </a:solidFill>
                <a:latin typeface="Times" charset="0"/>
                <a:ea typeface="SimSun" pitchFamily="2" charset="-122"/>
              </a:rPr>
              <a:t>(Ch. 3)</a:t>
            </a:r>
            <a:r>
              <a:rPr lang="zh-CN" altLang="en-US">
                <a:solidFill>
                  <a:schemeClr val="bg1"/>
                </a:solidFill>
                <a:latin typeface="楷体" pitchFamily="2" charset="-122"/>
                <a:ea typeface="楷体" pitchFamily="2" charset="-122"/>
              </a:rPr>
              <a:t>保罗警告教会要训导那些手无正业</a:t>
            </a:r>
            <a:r>
              <a:rPr lang="en-US" altLang="zh-CN">
                <a:solidFill>
                  <a:schemeClr val="bg1"/>
                </a:solidFill>
                <a:latin typeface="Times New Roman" pitchFamily="18" charset="0"/>
                <a:ea typeface="楷体" pitchFamily="2" charset="-122"/>
              </a:rPr>
              <a:t>”</a:t>
            </a:r>
            <a:r>
              <a:rPr lang="zh-CN" altLang="en-US">
                <a:solidFill>
                  <a:schemeClr val="bg1"/>
                </a:solidFill>
                <a:latin typeface="楷体" pitchFamily="2" charset="-122"/>
                <a:ea typeface="楷体" pitchFamily="2" charset="-122"/>
              </a:rPr>
              <a:t>而只等待被提的日子</a:t>
            </a:r>
            <a:r>
              <a:rPr lang="en-US" altLang="zh-CN">
                <a:solidFill>
                  <a:schemeClr val="bg1"/>
                </a:solidFill>
                <a:latin typeface="Times New Roman" pitchFamily="18" charset="0"/>
                <a:ea typeface="楷体" pitchFamily="2" charset="-122"/>
              </a:rPr>
              <a:t>”</a:t>
            </a:r>
            <a:r>
              <a:rPr lang="zh-CN" altLang="en-US">
                <a:solidFill>
                  <a:schemeClr val="bg1"/>
                </a:solidFill>
                <a:latin typeface="楷体" pitchFamily="2" charset="-122"/>
                <a:ea typeface="楷体" pitchFamily="2" charset="-122"/>
              </a:rPr>
              <a:t>的慵懒信徒 </a:t>
            </a:r>
            <a:r>
              <a:rPr lang="en-US" altLang="zh-CN">
                <a:solidFill>
                  <a:schemeClr val="bg1"/>
                </a:solidFill>
                <a:latin typeface="楷体" pitchFamily="2" charset="-122"/>
                <a:ea typeface="楷体" pitchFamily="2" charset="-122"/>
              </a:rPr>
              <a:t>.</a:t>
            </a:r>
            <a:r>
              <a:rPr lang="zh-CN" altLang="en-US">
                <a:solidFill>
                  <a:schemeClr val="bg1"/>
                </a:solidFill>
                <a:latin typeface="楷体" pitchFamily="2" charset="-122"/>
                <a:ea typeface="楷体" pitchFamily="2" charset="-122"/>
              </a:rPr>
              <a:t>为得是要羞辱慵懒信徒对他们的行为负责。</a:t>
            </a:r>
            <a:r>
              <a:rPr lang="en-US" altLang="zh-CN" b="1">
                <a:solidFill>
                  <a:schemeClr val="bg1"/>
                </a:solidFill>
                <a:latin typeface="楷体" pitchFamily="2" charset="-122"/>
                <a:ea typeface="楷体" pitchFamily="2" charset="-122"/>
              </a:rPr>
              <a:t>.</a:t>
            </a:r>
            <a:r>
              <a:rPr lang="zh-CN" altLang="en-US" b="1">
                <a:solidFill>
                  <a:schemeClr val="bg1"/>
                </a:solidFill>
                <a:latin typeface="楷体" pitchFamily="2" charset="-122"/>
                <a:ea typeface="楷体" pitchFamily="2" charset="-122"/>
              </a:rPr>
              <a:t> 有如学习</a:t>
            </a:r>
            <a:r>
              <a:rPr lang="zh-CN" altLang="en-US">
                <a:solidFill>
                  <a:schemeClr val="bg1"/>
                </a:solidFill>
                <a:latin typeface="Times New Roman" pitchFamily="18" charset="0"/>
                <a:ea typeface="楷体" pitchFamily="2" charset="-122"/>
              </a:rPr>
              <a:t>保罗和他的同工的榜样。</a:t>
            </a:r>
            <a:endParaRPr lang="en-US" altLang="zh-CN" b="1">
              <a:solidFill>
                <a:schemeClr val="bg1"/>
              </a:solidFill>
              <a:latin typeface="Times" charset="0"/>
              <a:ea typeface="SimSun"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a:extLst/>
        </p:spPr>
        <p:txBody>
          <a:bodyPr/>
          <a:lstStyle/>
          <a:p>
            <a:pPr algn="ctr">
              <a:defRPr/>
            </a:pPr>
            <a:r>
              <a:rPr lang="zh-CN" altLang="en-US" sz="8800" dirty="0">
                <a:solidFill>
                  <a:schemeClr val="bg1"/>
                </a:solidFill>
                <a:effectLst>
                  <a:glow rad="127000">
                    <a:schemeClr val="tx1"/>
                  </a:glow>
                </a:effectLst>
                <a:latin typeface="Arial" charset="0"/>
                <a:ea typeface="ＭＳ Ｐゴシック" charset="0"/>
                <a:cs typeface="ＭＳ Ｐゴシック" charset="0"/>
              </a:rPr>
              <a:t>得到</a:t>
            </a:r>
            <a:r>
              <a:rPr lang="zh-CN" altLang="en-US" sz="8800" b="1" dirty="0">
                <a:solidFill>
                  <a:schemeClr val="bg1"/>
                </a:solidFill>
                <a:effectLst>
                  <a:glow rad="127000">
                    <a:schemeClr val="tx1"/>
                  </a:glow>
                </a:effectLst>
                <a:latin typeface="Arial" charset="0"/>
                <a:ea typeface="ＭＳ Ｐゴシック" charset="0"/>
                <a:cs typeface="ＭＳ Ｐゴシック" charset="0"/>
              </a:rPr>
              <a:t>肯定</a:t>
            </a:r>
            <a:endParaRPr lang="en-US" sz="88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1902223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Affirmation</a:t>
            </a: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2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Mission</a:t>
            </a:r>
          </a:p>
        </p:txBody>
      </p:sp>
      <p:sp>
        <p:nvSpPr>
          <p:cNvPr id="355331" name="Text Box 3"/>
          <p:cNvSpPr txBox="1">
            <a:spLocks noChangeArrowheads="1"/>
          </p:cNvSpPr>
          <p:nvPr/>
        </p:nvSpPr>
        <p:spPr bwMode="auto">
          <a:xfrm>
            <a:off x="3124200" y="4516438"/>
            <a:ext cx="6019800" cy="2341562"/>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ＭＳ Ｐゴシック" charset="0"/>
              </a:rPr>
              <a:t>The mission of Crossroads is to reach the nations by reaching internationals residing in Singapore</a:t>
            </a:r>
            <a:endParaRPr kumimoji="0" lang="en-US" altLang="zh-CN" sz="36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0584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Vision</a:t>
            </a:r>
          </a:p>
        </p:txBody>
      </p:sp>
      <p:sp>
        <p:nvSpPr>
          <p:cNvPr id="357379" name="Text Box 3"/>
          <p:cNvSpPr txBox="1">
            <a:spLocks noChangeArrowheads="1"/>
          </p:cNvSpPr>
          <p:nvPr/>
        </p:nvSpPr>
        <p:spPr bwMode="auto">
          <a:xfrm>
            <a:off x="3124200" y="2028825"/>
            <a:ext cx="6019800" cy="482917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ＭＳ Ｐゴシック" charset="0"/>
              </a:rPr>
              <a:t>The vision of Crossroads is to lead internationals into a vital relationship with Jesus Christ as disciples who can transform their unique spheres of influence (2 Tim. 2:2).  In particular, Crossroads focuses primarily, but not exclusively, on reaching the English-speaking community</a:t>
            </a:r>
            <a:endParaRPr kumimoji="0" lang="en-US" altLang="zh-CN" sz="2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3003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136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Words can affirm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0695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2800" b="1" dirty="0">
                <a:solidFill>
                  <a:srgbClr val="FFFFFF"/>
                </a:solidFill>
                <a:latin typeface="Arial" charset="0"/>
                <a:cs typeface="Arial" charset="0"/>
              </a:rPr>
              <a:t>“</a:t>
            </a:r>
            <a:r>
              <a:rPr lang="zh-CN" altLang="en-US" sz="3200" b="1" dirty="0">
                <a:solidFill>
                  <a:srgbClr val="FFFFFF"/>
                </a:solidFill>
                <a:latin typeface="Arial" charset="0"/>
                <a:cs typeface="Arial" charset="0"/>
              </a:rPr>
              <a:t>无论有灵、有话、有冒我们的名的书信，说主的日子现在到了，你们都不要轻易动心，也不要惊慌。 </a:t>
            </a:r>
            <a:r>
              <a:rPr lang="en-US" altLang="zh-CN" sz="3200" b="1" dirty="0">
                <a:solidFill>
                  <a:srgbClr val="FFFFFF"/>
                </a:solidFill>
                <a:latin typeface="Arial" charset="0"/>
                <a:cs typeface="Arial" charset="0"/>
              </a:rPr>
              <a:t>3 </a:t>
            </a:r>
            <a:r>
              <a:rPr lang="zh-CN" altLang="en-US" sz="3200" b="1" dirty="0">
                <a:solidFill>
                  <a:srgbClr val="FFFFFF"/>
                </a:solidFill>
                <a:latin typeface="Arial" charset="0"/>
                <a:cs typeface="Arial" charset="0"/>
              </a:rPr>
              <a:t>不要让人用任何方法迷惑了你们，因为主的日子来到以前，必定有背道的事，并且那不法的人，就是那沉沦之子，必定显露出来</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贴后</a:t>
            </a:r>
            <a:r>
              <a:rPr lang="en-US" altLang="zh-CN" sz="2800" b="1" dirty="0">
                <a:solidFill>
                  <a:srgbClr val="FFFFFF"/>
                </a:solidFill>
                <a:latin typeface="Arial" charset="0"/>
                <a:cs typeface="Arial" charset="0"/>
              </a:rPr>
              <a:t>2:2-3).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帖撒罗尼迦后书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211</a:t>
            </a:r>
          </a:p>
        </p:txBody>
      </p:sp>
    </p:spTree>
    <p:extLst>
      <p:ext uri="{BB962C8B-B14F-4D97-AF65-F5344CB8AC3E}">
        <p14:creationId xmlns:p14="http://schemas.microsoft.com/office/powerpoint/2010/main" val="10101100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93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自我肯定是否足够？</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今天最棒的人是谁</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a:t>
            </a:r>
          </a:p>
        </p:txBody>
      </p:sp>
      <p:sp>
        <p:nvSpPr>
          <p:cNvPr id="4" name="Rectangle 3">
            <a:extLst>
              <a:ext uri="{FF2B5EF4-FFF2-40B4-BE49-F238E27FC236}">
                <a16:creationId xmlns:a16="http://schemas.microsoft.com/office/drawing/2014/main" id="{B742C3C8-6E69-2844-80A1-970EE8E7D555}"/>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S PGothic" pitchFamily="34" charset="-128"/>
              <a:cs typeface="+mn-cs"/>
            </a:endParaRPr>
          </a:p>
        </p:txBody>
      </p:sp>
      <p:sp>
        <p:nvSpPr>
          <p:cNvPr id="6" name="TextBox 5">
            <a:extLst>
              <a:ext uri="{FF2B5EF4-FFF2-40B4-BE49-F238E27FC236}">
                <a16:creationId xmlns:a16="http://schemas.microsoft.com/office/drawing/2014/main" id="{FD760989-D38B-5245-A98D-DC4B2952F6FF}"/>
              </a:ext>
            </a:extLst>
          </p:cNvPr>
          <p:cNvSpPr txBox="1"/>
          <p:nvPr/>
        </p:nvSpPr>
        <p:spPr>
          <a:xfrm>
            <a:off x="798265" y="5265127"/>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我无条件的爱我自己。</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S PGothic" pitchFamily="34" charset="-128"/>
              <a:cs typeface="+mn-cs"/>
            </a:endParaRPr>
          </a:p>
        </p:txBody>
      </p:sp>
    </p:spTree>
    <p:extLst>
      <p:ext uri="{BB962C8B-B14F-4D97-AF65-F5344CB8AC3E}">
        <p14:creationId xmlns:p14="http://schemas.microsoft.com/office/powerpoint/2010/main" val="3490754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don’t deserve self-esteem</a:t>
            </a:r>
          </a:p>
        </p:txBody>
      </p:sp>
    </p:spTree>
    <p:extLst>
      <p:ext uri="{BB962C8B-B14F-4D97-AF65-F5344CB8AC3E}">
        <p14:creationId xmlns:p14="http://schemas.microsoft.com/office/powerpoint/2010/main" val="13533354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a:extLst/>
        </p:spPr>
        <p:txBody>
          <a:bodyPr/>
          <a:lstStyle/>
          <a:p>
            <a:pPr algn="l">
              <a:defRPr/>
            </a:pPr>
            <a:r>
              <a:rPr lang="en-US" sz="4000" b="1" dirty="0">
                <a:solidFill>
                  <a:schemeClr val="tx1"/>
                </a:solidFill>
                <a:effectLst/>
                <a:latin typeface="Arial" charset="0"/>
                <a:ea typeface="ＭＳ Ｐゴシック" charset="0"/>
                <a:cs typeface="ＭＳ Ｐゴシック" charset="0"/>
              </a:rPr>
              <a:t>I’m not sure how many problems I have because math is </a:t>
            </a:r>
            <a:br>
              <a:rPr lang="en-US" sz="4000" b="1" dirty="0">
                <a:solidFill>
                  <a:schemeClr val="tx1"/>
                </a:solidFill>
                <a:effectLst/>
                <a:latin typeface="Arial" charset="0"/>
                <a:ea typeface="ＭＳ Ｐゴシック" charset="0"/>
                <a:cs typeface="ＭＳ Ｐゴシック" charset="0"/>
              </a:rPr>
            </a:br>
            <a:r>
              <a:rPr lang="en-US" sz="4000" b="1" dirty="0">
                <a:solidFill>
                  <a:schemeClr val="tx1"/>
                </a:solidFill>
                <a:effectLst/>
                <a:latin typeface="Arial" charset="0"/>
                <a:ea typeface="ＭＳ Ｐゴシック" charset="0"/>
                <a:cs typeface="ＭＳ Ｐゴシック" charset="0"/>
              </a:rPr>
              <a:t>one of them.</a:t>
            </a:r>
          </a:p>
        </p:txBody>
      </p:sp>
    </p:spTree>
    <p:extLst>
      <p:ext uri="{BB962C8B-B14F-4D97-AF65-F5344CB8AC3E}">
        <p14:creationId xmlns:p14="http://schemas.microsoft.com/office/powerpoint/2010/main" val="1305291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93610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348601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WordArt 2"/>
          <p:cNvSpPr>
            <a:spLocks noChangeArrowheads="1" noChangeShapeType="1"/>
          </p:cNvSpPr>
          <p:nvPr/>
        </p:nvSpPr>
        <p:spPr bwMode="auto">
          <a:xfrm>
            <a:off x="415925" y="122238"/>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uLnTx/>
                <a:uFillTx/>
                <a:latin typeface="MS PGothic"/>
                <a:ea typeface="MS PGothic"/>
                <a:cs typeface="+mn-cs"/>
              </a:rPr>
              <a:t>帖撒罗尼迦</a:t>
            </a:r>
            <a:endParaRPr kumimoji="0" lang="en-GB"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uLnTx/>
              <a:uFillTx/>
              <a:latin typeface="MS PGothic"/>
              <a:ea typeface="MS PGothic"/>
              <a:cs typeface="+mn-cs"/>
            </a:endParaRPr>
          </a:p>
        </p:txBody>
      </p:sp>
      <p:sp>
        <p:nvSpPr>
          <p:cNvPr id="345090" name="Text Box 3"/>
          <p:cNvSpPr txBox="1">
            <a:spLocks noChangeArrowheads="1"/>
          </p:cNvSpPr>
          <p:nvPr/>
        </p:nvSpPr>
        <p:spPr bwMode="auto">
          <a:xfrm>
            <a:off x="76200" y="1371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r>
              <a:rPr kumimoji="0" lang="en-GB" altLang="en-US" sz="2400" b="1" i="0" u="none" strike="noStrike" kern="1200" cap="none" spc="0" normalizeH="0" baseline="0" noProof="0">
                <a:ln>
                  <a:noFill/>
                </a:ln>
                <a:solidFill>
                  <a:srgbClr val="000000"/>
                </a:solidFill>
                <a:effectLst/>
                <a:uLnTx/>
                <a:uFillTx/>
                <a:latin typeface="Comic Sans MS" pitchFamily="66" charset="0"/>
                <a:ea typeface="PMingLiU" charset="-120"/>
                <a:cs typeface="+mn-cs"/>
              </a:rPr>
              <a:t>(</a:t>
            </a:r>
            <a:r>
              <a:rPr kumimoji="0" lang="zh-CN" altLang="en-US" sz="20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现在叫撒罗尼迦</a:t>
            </a:r>
            <a:r>
              <a:rPr kumimoji="0" lang="en-GB" altLang="ja-JP" sz="2400" b="1" i="0" u="none" strike="noStrike" kern="1200" cap="none" spc="0" normalizeH="0" baseline="0" noProof="0">
                <a:ln>
                  <a:noFill/>
                </a:ln>
                <a:solidFill>
                  <a:srgbClr val="000000"/>
                </a:solidFill>
                <a:effectLst/>
                <a:uLnTx/>
                <a:uFillTx/>
                <a:latin typeface="Comic Sans MS" pitchFamily="66" charset="0"/>
                <a:ea typeface="PMingLiU" charset="-120"/>
                <a:cs typeface="+mn-cs"/>
              </a:rPr>
              <a:t>) </a:t>
            </a:r>
            <a:endParaRPr kumimoji="0" lang="zh-TW" altLang="en-US" sz="2000" b="1"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
        <p:nvSpPr>
          <p:cNvPr id="18436" name="Text Box 4"/>
          <p:cNvSpPr txBox="1">
            <a:spLocks noChangeArrowheads="1"/>
          </p:cNvSpPr>
          <p:nvPr/>
        </p:nvSpPr>
        <p:spPr bwMode="auto">
          <a:xfrm>
            <a:off x="539750" y="1989138"/>
            <a:ext cx="61198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由马其顿将军卡山得在公元前315年建立</a:t>
            </a:r>
            <a:endParaRPr kumimoji="0" lang="zh-TW" altLang="en-US" sz="2000" b="0"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
        <p:nvSpPr>
          <p:cNvPr id="18437" name="Text Box 5"/>
          <p:cNvSpPr txBox="1">
            <a:spLocks noChangeArrowheads="1"/>
          </p:cNvSpPr>
          <p:nvPr/>
        </p:nvSpPr>
        <p:spPr bwMode="auto">
          <a:xfrm>
            <a:off x="555625" y="2852738"/>
            <a:ext cx="77406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以他的妻子撒罗尼迦命名，她是腓力二世的女儿，也是亚历山大大帝同父异母的姐姐</a:t>
            </a:r>
            <a:endParaRPr kumimoji="0" lang="en-GB" altLang="en-US" sz="28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18438" name="Text Box 6"/>
          <p:cNvSpPr txBox="1">
            <a:spLocks noChangeArrowheads="1"/>
          </p:cNvSpPr>
          <p:nvPr/>
        </p:nvSpPr>
        <p:spPr bwMode="auto">
          <a:xfrm>
            <a:off x="541338" y="3771900"/>
            <a:ext cx="776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在公元前167年，成为了马其顿四个邦国其中之一的首都</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8439" name="Text Box 7"/>
          <p:cNvSpPr txBox="1">
            <a:spLocks noChangeArrowheads="1"/>
          </p:cNvSpPr>
          <p:nvPr/>
        </p:nvSpPr>
        <p:spPr bwMode="auto">
          <a:xfrm>
            <a:off x="569913" y="4672013"/>
            <a:ext cx="7720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在公元前146年，成为了一个省以及该省行政部门所在地</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8440" name="Text Box 8"/>
          <p:cNvSpPr txBox="1">
            <a:spLocks noChangeArrowheads="1"/>
          </p:cNvSpPr>
          <p:nvPr/>
        </p:nvSpPr>
        <p:spPr bwMode="auto">
          <a:xfrm>
            <a:off x="555625" y="5578475"/>
            <a:ext cx="7691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zh-CN" altLang="en-US" sz="28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从公元前42年起，成为由地方官管辖的自由城市</a:t>
            </a:r>
            <a:endParaRPr kumimoji="0" lang="en-GB" altLang="en-US" sz="2800" b="0"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345096" name="Rectangle 9"/>
          <p:cNvSpPr>
            <a:spLocks noChangeArrowheads="1"/>
          </p:cNvSpPr>
          <p:nvPr/>
        </p:nvSpPr>
        <p:spPr bwMode="auto">
          <a:xfrm>
            <a:off x="533400" y="1981200"/>
            <a:ext cx="7772400" cy="4586288"/>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5097" name="Rectangle 10"/>
          <p:cNvSpPr>
            <a:spLocks noChangeArrowheads="1"/>
          </p:cNvSpPr>
          <p:nvPr/>
        </p:nvSpPr>
        <p:spPr bwMode="auto">
          <a:xfrm>
            <a:off x="6705600" y="192088"/>
            <a:ext cx="2286000" cy="2628900"/>
          </a:xfrm>
          <a:prstGeom prst="rect">
            <a:avLst/>
          </a:prstGeom>
          <a:solidFill>
            <a:srgbClr val="ECD4B6"/>
          </a:solidFill>
          <a:ln w="57150">
            <a:solidFill>
              <a:srgbClr val="990033"/>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345098" name="Picture 11" descr="Thess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9888" y="188913"/>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9" name="Text Box 12"/>
          <p:cNvSpPr txBox="1">
            <a:spLocks noChangeArrowheads="1"/>
          </p:cNvSpPr>
          <p:nvPr/>
        </p:nvSpPr>
        <p:spPr bwMode="auto">
          <a:xfrm>
            <a:off x="6750050" y="2093913"/>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一个古帖撒罗尼迦的模型</a:t>
            </a:r>
          </a:p>
        </p:txBody>
      </p:sp>
    </p:spTree>
    <p:extLst>
      <p:ext uri="{BB962C8B-B14F-4D97-AF65-F5344CB8AC3E}">
        <p14:creationId xmlns:p14="http://schemas.microsoft.com/office/powerpoint/2010/main" val="16858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0-#ppt_w/2"/>
                                          </p:val>
                                        </p:tav>
                                        <p:tav tm="100000">
                                          <p:val>
                                            <p:strVal val="#ppt_x"/>
                                          </p:val>
                                        </p:tav>
                                      </p:tavLst>
                                    </p:anim>
                                    <p:anim calcmode="lin" valueType="num">
                                      <p:cBhvr additive="base">
                                        <p:cTn id="8" dur="500" fill="hold"/>
                                        <p:tgtEl>
                                          <p:spTgt spid="184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8"/>
                                        </p:tgtEl>
                                        <p:attrNameLst>
                                          <p:attrName>style.visibility</p:attrName>
                                        </p:attrNameLst>
                                      </p:cBhvr>
                                      <p:to>
                                        <p:strVal val="visible"/>
                                      </p:to>
                                    </p:set>
                                    <p:anim calcmode="lin" valueType="num">
                                      <p:cBhvr additive="base">
                                        <p:cTn id="19" dur="500" fill="hold"/>
                                        <p:tgtEl>
                                          <p:spTgt spid="18438"/>
                                        </p:tgtEl>
                                        <p:attrNameLst>
                                          <p:attrName>ppt_x</p:attrName>
                                        </p:attrNameLst>
                                      </p:cBhvr>
                                      <p:tavLst>
                                        <p:tav tm="0">
                                          <p:val>
                                            <p:strVal val="0-#ppt_w/2"/>
                                          </p:val>
                                        </p:tav>
                                        <p:tav tm="100000">
                                          <p:val>
                                            <p:strVal val="#ppt_x"/>
                                          </p:val>
                                        </p:tav>
                                      </p:tavLst>
                                    </p:anim>
                                    <p:anim calcmode="lin" valueType="num">
                                      <p:cBhvr additive="base">
                                        <p:cTn id="20"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9"/>
                                        </p:tgtEl>
                                        <p:attrNameLst>
                                          <p:attrName>style.visibility</p:attrName>
                                        </p:attrNameLst>
                                      </p:cBhvr>
                                      <p:to>
                                        <p:strVal val="visible"/>
                                      </p:to>
                                    </p:set>
                                    <p:anim calcmode="lin" valueType="num">
                                      <p:cBhvr additive="base">
                                        <p:cTn id="25" dur="500" fill="hold"/>
                                        <p:tgtEl>
                                          <p:spTgt spid="18439"/>
                                        </p:tgtEl>
                                        <p:attrNameLst>
                                          <p:attrName>ppt_x</p:attrName>
                                        </p:attrNameLst>
                                      </p:cBhvr>
                                      <p:tavLst>
                                        <p:tav tm="0">
                                          <p:val>
                                            <p:strVal val="0-#ppt_w/2"/>
                                          </p:val>
                                        </p:tav>
                                        <p:tav tm="100000">
                                          <p:val>
                                            <p:strVal val="#ppt_x"/>
                                          </p:val>
                                        </p:tav>
                                      </p:tavLst>
                                    </p:anim>
                                    <p:anim calcmode="lin" valueType="num">
                                      <p:cBhvr additive="base">
                                        <p:cTn id="26"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440"/>
                                        </p:tgtEl>
                                        <p:attrNameLst>
                                          <p:attrName>style.visibility</p:attrName>
                                        </p:attrNameLst>
                                      </p:cBhvr>
                                      <p:to>
                                        <p:strVal val="visible"/>
                                      </p:to>
                                    </p:set>
                                    <p:anim calcmode="lin" valueType="num">
                                      <p:cBhvr additive="base">
                                        <p:cTn id="31" dur="500" fill="hold"/>
                                        <p:tgtEl>
                                          <p:spTgt spid="18440"/>
                                        </p:tgtEl>
                                        <p:attrNameLst>
                                          <p:attrName>ppt_x</p:attrName>
                                        </p:attrNameLst>
                                      </p:cBhvr>
                                      <p:tavLst>
                                        <p:tav tm="0">
                                          <p:val>
                                            <p:strVal val="0-#ppt_w/2"/>
                                          </p:val>
                                        </p:tav>
                                        <p:tav tm="100000">
                                          <p:val>
                                            <p:strVal val="#ppt_x"/>
                                          </p:val>
                                        </p:tav>
                                      </p:tavLst>
                                    </p:anim>
                                    <p:anim calcmode="lin" valueType="num">
                                      <p:cBhvr additive="base">
                                        <p:cTn id="3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18437" grpId="0" autoUpdateAnimBg="0"/>
      <p:bldP spid="18438" grpId="0" autoUpdateAnimBg="0"/>
      <p:bldP spid="18439" grpId="0" autoUpdateAnimBg="0"/>
      <p:bldP spid="184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2698537" y="152400"/>
            <a:ext cx="3786614" cy="707886"/>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FF"/>
                </a:solidFill>
                <a:latin typeface="Arial" charset="0"/>
                <a:cs typeface="Arial" charset="0"/>
              </a:rPr>
              <a:t>帖撒罗尼迦后书</a:t>
            </a:r>
            <a:endParaRPr lang="en-US" altLang="zh-CN" sz="4000" b="1" dirty="0">
              <a:solidFill>
                <a:srgbClr val="FFFFFF"/>
              </a:solidFill>
              <a:latin typeface="Arial" charset="0"/>
              <a:cs typeface="Arial" charset="0"/>
            </a:endParaRPr>
          </a:p>
        </p:txBody>
      </p:sp>
      <p:sp>
        <p:nvSpPr>
          <p:cNvPr id="19460" name="Text Box 4"/>
          <p:cNvSpPr txBox="1">
            <a:spLocks noChangeArrowheads="1"/>
          </p:cNvSpPr>
          <p:nvPr/>
        </p:nvSpPr>
        <p:spPr bwMode="auto">
          <a:xfrm>
            <a:off x="755650" y="981075"/>
            <a:ext cx="7777163" cy="3293209"/>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u="sng" dirty="0">
                <a:solidFill>
                  <a:srgbClr val="FFFFFF"/>
                </a:solidFill>
                <a:latin typeface="Arial" charset="0"/>
                <a:cs typeface="Arial" charset="0"/>
              </a:rPr>
              <a:t>信息声明</a:t>
            </a:r>
            <a:endParaRPr lang="en-US" altLang="zh-CN" sz="3200" b="1" u="sng" dirty="0">
              <a:solidFill>
                <a:srgbClr val="FFFFFF"/>
              </a:solidFill>
              <a:latin typeface="Arial" charset="0"/>
              <a:cs typeface="Arial" charset="0"/>
            </a:endParaRPr>
          </a:p>
          <a:p>
            <a:pPr algn="ctr" eaLnBrk="1" hangingPunct="1">
              <a:spcBef>
                <a:spcPct val="50000"/>
              </a:spcBef>
            </a:pP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保罗在更正那些帖撒罗尼迦被逼迫的信徒有关主再来的日子</a:t>
            </a: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受难</a:t>
            </a: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的错误观念时，已间接鼓励和鉴定那些沮丧的信徒也激励了那些不守规则的信徒帮助他们在真理上站立的稳即使有假教师。</a:t>
            </a:r>
          </a:p>
        </p:txBody>
      </p:sp>
      <p:sp>
        <p:nvSpPr>
          <p:cNvPr id="19461" name="Text Box 5"/>
          <p:cNvSpPr txBox="1">
            <a:spLocks noChangeArrowheads="1"/>
          </p:cNvSpPr>
          <p:nvPr/>
        </p:nvSpPr>
        <p:spPr bwMode="auto">
          <a:xfrm>
            <a:off x="228600" y="4899025"/>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cs typeface="Arial" charset="0"/>
              </a:rPr>
              <a:t>应用</a:t>
            </a:r>
            <a:endParaRPr lang="en-US" altLang="zh-CN" sz="2800" b="1" u="sng" dirty="0">
              <a:solidFill>
                <a:srgbClr val="FFFFFF"/>
              </a:solidFill>
              <a:latin typeface="Arial" charset="0"/>
              <a:cs typeface="Arial" charset="0"/>
            </a:endParaRPr>
          </a:p>
          <a:p>
            <a:pPr algn="ctr" eaLnBrk="1" hangingPunct="1"/>
            <a:r>
              <a:rPr lang="zh-CN" altLang="en-US" sz="2800" b="1" dirty="0">
                <a:solidFill>
                  <a:srgbClr val="FFFFFF"/>
                </a:solidFill>
                <a:latin typeface="Arial" charset="0"/>
                <a:cs typeface="Arial" charset="0"/>
              </a:rPr>
              <a:t>你读了末世论</a:t>
            </a:r>
            <a:r>
              <a:rPr lang="en-US" altLang="zh-CN"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相信它会引响你</a:t>
            </a:r>
            <a:endParaRPr lang="en-US" altLang="zh-CN" sz="2800" b="1" dirty="0">
              <a:solidFill>
                <a:srgbClr val="FFFFFF"/>
              </a:solidFill>
              <a:latin typeface="Arial" charset="0"/>
              <a:cs typeface="Arial" charset="0"/>
            </a:endParaRPr>
          </a:p>
          <a:p>
            <a:pPr algn="ctr" eaLnBrk="1" hangingPunct="1"/>
            <a:r>
              <a:rPr lang="zh-CN" altLang="en-US" sz="2800" b="1" dirty="0">
                <a:solidFill>
                  <a:srgbClr val="FFFFFF"/>
                </a:solidFill>
                <a:latin typeface="Arial" charset="0"/>
                <a:cs typeface="Arial" charset="0"/>
              </a:rPr>
              <a:t>作为一个基督徒的行为吗？</a:t>
            </a:r>
            <a:endParaRPr lang="en-US" altLang="zh-CN" sz="2800" b="1" dirty="0">
              <a:solidFill>
                <a:srgbClr val="FFFFFF"/>
              </a:solidFill>
              <a:latin typeface="Arial" charset="0"/>
              <a:cs typeface="Arial"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zh-CN" altLang="en-US" sz="2000" i="1" dirty="0">
                <a:latin typeface="Arial" charset="0"/>
                <a:ea typeface="ＭＳ Ｐゴシック" charset="0"/>
                <a:cs typeface="ＭＳ Ｐゴシック" charset="0"/>
              </a:rPr>
              <a:t>总结和应用</a:t>
            </a:r>
            <a:endParaRPr lang="en-US" sz="2000"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6245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32" y="0"/>
            <a:ext cx="9219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赛尔迈海湾的港口城市</a:t>
            </a:r>
          </a:p>
        </p:txBody>
      </p:sp>
    </p:spTree>
    <p:extLst>
      <p:ext uri="{BB962C8B-B14F-4D97-AF65-F5344CB8AC3E}">
        <p14:creationId xmlns:p14="http://schemas.microsoft.com/office/powerpoint/2010/main" val="710748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228600" y="685800"/>
            <a:ext cx="2819400" cy="2057400"/>
          </a:xfrm>
          <a:prstGeom prst="rect">
            <a:avLst/>
          </a:prstGeom>
          <a:solidFill>
            <a:srgbClr val="FFCC66"/>
          </a:solidFill>
          <a:ln w="9525">
            <a:solidFill>
              <a:srgbClr val="FFCC66"/>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84" name="Text Box 4"/>
          <p:cNvSpPr txBox="1">
            <a:spLocks noChangeArrowheads="1"/>
          </p:cNvSpPr>
          <p:nvPr/>
        </p:nvSpPr>
        <p:spPr bwMode="auto">
          <a:xfrm>
            <a:off x="3851275" y="981075"/>
            <a:ext cx="5113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位于特洛亚湾的一个港口城市</a:t>
            </a:r>
          </a:p>
        </p:txBody>
      </p:sp>
      <p:sp>
        <p:nvSpPr>
          <p:cNvPr id="20485" name="Text Box 5"/>
          <p:cNvSpPr txBox="1">
            <a:spLocks noChangeArrowheads="1"/>
          </p:cNvSpPr>
          <p:nvPr/>
        </p:nvSpPr>
        <p:spPr bwMode="auto">
          <a:xfrm>
            <a:off x="3851275" y="155733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Pct val="85000"/>
              <a:buFontTx/>
              <a:buChar char="•"/>
              <a:tabLst/>
              <a:defRPr/>
            </a:pPr>
            <a:r>
              <a:rPr kumimoji="0" lang="zh-CN" altLang="en-US" sz="28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它连接26个农村</a:t>
            </a:r>
          </a:p>
        </p:txBody>
      </p:sp>
      <p:sp>
        <p:nvSpPr>
          <p:cNvPr id="20486" name="Text Box 6"/>
          <p:cNvSpPr txBox="1">
            <a:spLocks noChangeArrowheads="1"/>
          </p:cNvSpPr>
          <p:nvPr/>
        </p:nvSpPr>
        <p:spPr bwMode="auto">
          <a:xfrm>
            <a:off x="3838575" y="2133600"/>
            <a:ext cx="5305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也是马其顿的主要海港及海军基地</a:t>
            </a:r>
            <a:endParaRPr kumimoji="0" lang="zh-TW" altLang="en-US" sz="3200" b="0" i="0" u="none" strike="noStrike" kern="1200" cap="none" spc="0" normalizeH="0" baseline="0" noProof="0">
              <a:ln>
                <a:noFill/>
              </a:ln>
              <a:solidFill>
                <a:srgbClr val="FFFFFF"/>
              </a:solidFill>
              <a:effectLst/>
              <a:uLnTx/>
              <a:uFillTx/>
              <a:latin typeface="Comic Sans MS" pitchFamily="66" charset="0"/>
              <a:ea typeface="PMingLiU" charset="-120"/>
              <a:cs typeface="+mn-cs"/>
            </a:endParaRPr>
          </a:p>
        </p:txBody>
      </p:sp>
      <p:sp>
        <p:nvSpPr>
          <p:cNvPr id="20487" name="Text Box 7"/>
          <p:cNvSpPr txBox="1">
            <a:spLocks noChangeArrowheads="1"/>
          </p:cNvSpPr>
          <p:nvPr/>
        </p:nvSpPr>
        <p:spPr bwMode="auto">
          <a:xfrm>
            <a:off x="755650" y="3716338"/>
            <a:ext cx="8064500" cy="16764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Times New Roman" pitchFamily="18" charset="0"/>
                <a:ea typeface="MS PGothic" pitchFamily="34" charset="-128"/>
              </a:defRPr>
            </a:lvl1pPr>
            <a:lvl2pPr marL="6286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228600" marR="0" lvl="0" indent="-2286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它是从港口和</a:t>
            </a:r>
            <a:r>
              <a:rPr kumimoji="0" lang="en-GB"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进入马其顿的主要通道</a:t>
            </a:r>
          </a:p>
          <a:p>
            <a:pPr marL="228600" marR="0" lvl="0" indent="-228600" algn="l" defTabSz="914400" rtl="0" eaLnBrk="0" fontAlgn="base" latinLnBrk="0" hangingPunct="0">
              <a:lnSpc>
                <a:spcPct val="100000"/>
              </a:lnSpc>
              <a:spcBef>
                <a:spcPct val="0"/>
              </a:spcBef>
              <a:spcAft>
                <a:spcPct val="0"/>
              </a:spcAft>
              <a:buClrTx/>
              <a:buSzPct val="85000"/>
              <a:buFontTx/>
              <a:buChar char="•"/>
              <a:tabLst/>
              <a:defRPr/>
            </a:pPr>
            <a:r>
              <a:rPr kumimoji="0" lang="en-GB"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通道横跨城市的西北和东南</a:t>
            </a: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横跨主要陆路的路线</a:t>
            </a:r>
            <a:endParaRPr kumimoji="0" lang="zh-TW" altLang="ja-JP"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绵延493英里（790公里）</a:t>
            </a:r>
            <a:endParaRPr kumimoji="0" lang="zh-TW" altLang="en-US"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p:txBody>
      </p:sp>
      <p:sp>
        <p:nvSpPr>
          <p:cNvPr id="347142" name="AutoShape 8">
            <a:hlinkClick r:id="rId2"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347143" name="Picture 9" descr="Th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3352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i.pinimg.com/originals/e5/bf/53/e5bf53775ad1b32af3fa4b6105c2e885.jpg">
            <a:extLst>
              <a:ext uri="{FF2B5EF4-FFF2-40B4-BE49-F238E27FC236}">
                <a16:creationId xmlns:a16="http://schemas.microsoft.com/office/drawing/2014/main" id="{2475A663-DA7D-7240-BB9F-7F03797A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98" y="3208338"/>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68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0-#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0-#ppt_w/2"/>
                                          </p:val>
                                        </p:tav>
                                        <p:tav tm="100000">
                                          <p:val>
                                            <p:strVal val="#ppt_x"/>
                                          </p:val>
                                        </p:tav>
                                      </p:tavLst>
                                    </p:anim>
                                    <p:anim calcmode="lin" valueType="num">
                                      <p:cBhvr additive="base">
                                        <p:cTn id="20"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500" fill="hold"/>
                                        <p:tgtEl>
                                          <p:spTgt spid="20487"/>
                                        </p:tgtEl>
                                        <p:attrNameLst>
                                          <p:attrName>ppt_x</p:attrName>
                                        </p:attrNameLst>
                                      </p:cBhvr>
                                      <p:tavLst>
                                        <p:tav tm="0">
                                          <p:val>
                                            <p:strVal val="0-#ppt_w/2"/>
                                          </p:val>
                                        </p:tav>
                                        <p:tav tm="100000">
                                          <p:val>
                                            <p:strVal val="#ppt_x"/>
                                          </p:val>
                                        </p:tav>
                                      </p:tavLst>
                                    </p:anim>
                                    <p:anim calcmode="lin" valueType="num">
                                      <p:cBhvr additive="base">
                                        <p:cTn id="26"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P spid="20487" grpId="0" bldLvl="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363522" name="Picture 2" descr="riots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p:cNvSpPr>
            <a:spLocks noChangeArrowheads="1"/>
          </p:cNvSpPr>
          <p:nvPr/>
        </p:nvSpPr>
        <p:spPr bwMode="auto">
          <a:xfrm>
            <a:off x="2051050" y="1196975"/>
            <a:ext cx="2590800" cy="1266825"/>
          </a:xfrm>
          <a:prstGeom prst="wedgeRoundRectCallout">
            <a:avLst>
              <a:gd name="adj1" fmla="val -41667"/>
              <a:gd name="adj2" fmla="val 118921"/>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打倒保罗</a:t>
            </a:r>
            <a:endParaRPr kumimoji="0" lang="en-GB" altLang="en-US" sz="3600" b="1"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4340" name="AutoShape 4"/>
          <p:cNvSpPr>
            <a:spLocks noChangeArrowheads="1"/>
          </p:cNvSpPr>
          <p:nvPr/>
        </p:nvSpPr>
        <p:spPr bwMode="auto">
          <a:xfrm>
            <a:off x="5867400" y="908050"/>
            <a:ext cx="2590800" cy="1169988"/>
          </a:xfrm>
          <a:prstGeom prst="wedgeEllipseCallout">
            <a:avLst>
              <a:gd name="adj1" fmla="val -31986"/>
              <a:gd name="adj2" fmla="val 11594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送他进监狱</a:t>
            </a:r>
          </a:p>
        </p:txBody>
      </p:sp>
      <p:sp>
        <p:nvSpPr>
          <p:cNvPr id="14341" name="Text Box 5"/>
          <p:cNvSpPr txBox="1">
            <a:spLocks noChangeArrowheads="1"/>
          </p:cNvSpPr>
          <p:nvPr/>
        </p:nvSpPr>
        <p:spPr bwMode="auto">
          <a:xfrm>
            <a:off x="4716463" y="5586413"/>
            <a:ext cx="4495800"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未完待续</a:t>
            </a:r>
            <a:r>
              <a:rPr kumimoji="0" lang="en-GB" altLang="ja-JP" sz="3200" b="1" i="0" u="none" strike="noStrike" kern="1200" cap="none" spc="0" normalizeH="0" baseline="0" noProof="0">
                <a:ln>
                  <a:noFill/>
                </a:ln>
                <a:solidFill>
                  <a:srgbClr val="000000"/>
                </a:solidFill>
                <a:effectLst/>
                <a:uLnTx/>
                <a:uFillTx/>
                <a:latin typeface="Times New Roman" pitchFamily="18" charset="0"/>
                <a:ea typeface="PMingLiU" charset="-120"/>
                <a:cs typeface="+mn-cs"/>
              </a:rPr>
              <a:t>……</a:t>
            </a:r>
            <a:endParaRPr kumimoji="0" lang="en-GB" altLang="en-US" sz="3200" b="1"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Tree>
    <p:extLst>
      <p:ext uri="{BB962C8B-B14F-4D97-AF65-F5344CB8AC3E}">
        <p14:creationId xmlns:p14="http://schemas.microsoft.com/office/powerpoint/2010/main" val="2762938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 calcmode="lin" valueType="num">
                                      <p:cBhvr additive="base">
                                        <p:cTn id="15" dur="500" fill="hold"/>
                                        <p:tgtEl>
                                          <p:spTgt spid="14341"/>
                                        </p:tgtEl>
                                        <p:attrNameLst>
                                          <p:attrName>ppt_x</p:attrName>
                                        </p:attrNameLst>
                                      </p:cBhvr>
                                      <p:tavLst>
                                        <p:tav tm="0">
                                          <p:val>
                                            <p:strVal val="0-#ppt_w/2"/>
                                          </p:val>
                                        </p:tav>
                                        <p:tav tm="100000">
                                          <p:val>
                                            <p:strVal val="#ppt_x"/>
                                          </p:val>
                                        </p:tav>
                                      </p:tavLst>
                                    </p:anim>
                                    <p:anim calcmode="lin" valueType="num">
                                      <p:cBhvr additive="base">
                                        <p:cTn id="1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0" grpId="0" animBg="1" autoUpdateAnimBg="0"/>
      <p:bldP spid="14341" grpId="0" bldLvl="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pic>
        <p:nvPicPr>
          <p:cNvPr id="367617" name="Picture 4" descr="Ntiochus IV0003"/>
          <p:cNvPicPr>
            <a:picLocks noChangeAspect="1" noChangeArrowheads="1"/>
          </p:cNvPicPr>
          <p:nvPr/>
        </p:nvPicPr>
        <p:blipFill>
          <a:blip r:embed="rId4" cstate="screen">
            <a:lum bright="8000"/>
            <a:extLst>
              <a:ext uri="{28A0092B-C50C-407E-A947-70E740481C1C}">
                <a14:useLocalDpi xmlns:a14="http://schemas.microsoft.com/office/drawing/2010/main" val="0"/>
              </a:ext>
            </a:extLst>
          </a:blip>
          <a:srcRect/>
          <a:stretch>
            <a:fillRect/>
          </a:stretch>
        </p:blipFill>
        <p:spPr bwMode="auto">
          <a:xfrm>
            <a:off x="684213" y="69215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1" name="WordArt 10"/>
          <p:cNvSpPr>
            <a:spLocks noChangeArrowheads="1" noChangeShapeType="1" noTextEdit="1"/>
          </p:cNvSpPr>
          <p:nvPr/>
        </p:nvSpPr>
        <p:spPr bwMode="auto">
          <a:xfrm>
            <a:off x="0" y="152400"/>
            <a:ext cx="889248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这书信是在主后</a:t>
            </a:r>
            <a:r>
              <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rPr>
              <a:t>5</a:t>
            </a:r>
            <a:r>
              <a:rPr kumimoji="0" lang="en-US" altLang="zh-CN" sz="3600" b="1" i="0" u="none" strike="noStrike" kern="10" cap="none" spc="0" normalizeH="0" baseline="0" noProof="0" dirty="0">
                <a:ln>
                  <a:noFill/>
                </a:ln>
                <a:solidFill>
                  <a:srgbClr val="FBE7C3"/>
                </a:solidFill>
                <a:effectLst/>
                <a:uLnTx/>
                <a:uFillTx/>
                <a:latin typeface="Comic Sans MS"/>
                <a:ea typeface="Comic Sans MS"/>
                <a:cs typeface="Comic Sans MS"/>
              </a:rPr>
              <a:t>1</a:t>
            </a: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年写</a:t>
            </a:r>
            <a:endPar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2800" b="1" i="0" u="none" strike="noStrike" kern="1200" cap="none" spc="0" normalizeH="0" baseline="0" noProof="0">
                <a:ln>
                  <a:noFill/>
                </a:ln>
                <a:solidFill>
                  <a:srgbClr val="800000"/>
                </a:solidFill>
                <a:effectLst/>
                <a:uLnTx/>
                <a:uFillTx/>
                <a:latin typeface="Comic Sans MS" pitchFamily="66" charset="0"/>
                <a:ea typeface="MS PGothic" pitchFamily="34" charset="-128"/>
                <a:cs typeface="+mn-cs"/>
              </a:rPr>
              <a:t> </a:t>
            </a: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Text Box 19"/>
          <p:cNvSpPr txBox="1">
            <a:spLocks noChangeArrowheads="1"/>
          </p:cNvSpPr>
          <p:nvPr/>
        </p:nvSpPr>
        <p:spPr bwMode="auto">
          <a:xfrm rot="-660557">
            <a:off x="-197619" y="4794535"/>
            <a:ext cx="9844586"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三种鼓励人的方式</a:t>
            </a:r>
            <a:r>
              <a:rPr kumimoji="0" lang="en-GB" altLang="ja-JP"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a:t>
            </a:r>
            <a:endParaRPr kumimoji="0" lang="en-GB"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7629" name="TextBox 6"/>
          <p:cNvSpPr txBox="1">
            <a:spLocks noChangeArrowheads="1"/>
          </p:cNvSpPr>
          <p:nvPr/>
        </p:nvSpPr>
        <p:spPr bwMode="auto">
          <a:xfrm>
            <a:off x="2209800" y="1371600"/>
            <a:ext cx="17240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帖撒罗尼迦</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0"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Berea</a:t>
            </a:r>
          </a:p>
        </p:txBody>
      </p:sp>
      <p:sp>
        <p:nvSpPr>
          <p:cNvPr id="367631" name="TextBox 6"/>
          <p:cNvSpPr txBox="1">
            <a:spLocks noChangeArrowheads="1"/>
          </p:cNvSpPr>
          <p:nvPr/>
        </p:nvSpPr>
        <p:spPr bwMode="auto">
          <a:xfrm>
            <a:off x="3416300" y="3957638"/>
            <a:ext cx="80010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雅典</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2" name="TextBox 6"/>
          <p:cNvSpPr txBox="1">
            <a:spLocks noChangeArrowheads="1"/>
          </p:cNvSpPr>
          <p:nvPr/>
        </p:nvSpPr>
        <p:spPr bwMode="auto">
          <a:xfrm>
            <a:off x="2514600" y="4567238"/>
            <a:ext cx="11080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哥林多</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24"/>
          <p:cNvSpPr/>
          <p:nvPr/>
        </p:nvSpPr>
        <p:spPr>
          <a:xfrm>
            <a:off x="1763713" y="6021388"/>
            <a:ext cx="6696075" cy="584200"/>
          </a:xfrm>
          <a:prstGeom prst="rect">
            <a:avLst/>
          </a:prstGeom>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听了提摩太的报告后，在哥林多写的</a:t>
            </a:r>
            <a:endParaRPr kumimoji="0" lang="en-GB" altLang="en-US" sz="3200" b="1" i="0" u="none" strike="noStrike" kern="1200" cap="none" spc="0" normalizeH="0" baseline="0" noProof="0" dirty="0">
              <a:ln>
                <a:noFill/>
              </a:ln>
              <a:solidFill>
                <a:srgbClr val="C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747297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212-213</a:t>
            </a:r>
          </a:p>
        </p:txBody>
      </p:sp>
      <p:sp>
        <p:nvSpPr>
          <p:cNvPr id="24579" name="Text Box 3"/>
          <p:cNvSpPr txBox="1">
            <a:spLocks noChangeArrowheads="1"/>
          </p:cNvSpPr>
          <p:nvPr/>
        </p:nvSpPr>
        <p:spPr bwMode="auto">
          <a:xfrm>
            <a:off x="228600" y="609600"/>
            <a:ext cx="8686800" cy="1143000"/>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uLnTx/>
                <a:uFillTx/>
                <a:latin typeface="楷体" pitchFamily="2" charset="-122"/>
                <a:ea typeface="楷体" pitchFamily="2" charset="-122"/>
                <a:cs typeface="+mn-cs"/>
              </a:rPr>
              <a:t>有关历史和编排保罗的第</a:t>
            </a:r>
            <a:r>
              <a:rPr kumimoji="0" lang="zh-CN" altLang="en-US" sz="2400" b="1" i="0" u="none" strike="noStrike" kern="1200" cap="none" spc="0" normalizeH="0" baseline="0" noProof="0">
                <a:ln>
                  <a:noFill/>
                </a:ln>
                <a:solidFill>
                  <a:srgbClr val="FFFFFF"/>
                </a:solidFill>
                <a:effectLst/>
                <a:uLnTx/>
                <a:uFillTx/>
                <a:latin typeface="楷体" pitchFamily="2" charset="-122"/>
                <a:ea typeface="楷体" pitchFamily="2" charset="-122"/>
                <a:cs typeface="+mn-cs"/>
              </a:rPr>
              <a:t>二次传道旅程的剧情在帖撒罗尼迦的时期有如同以下</a:t>
            </a:r>
            <a:r>
              <a:rPr kumimoji="0" lang="en-US" altLang="zh-CN" sz="2400" b="0" i="0" u="none" strike="noStrike" kern="1200" cap="none" spc="0" normalizeH="0" baseline="0" noProof="0">
                <a:ln>
                  <a:noFill/>
                </a:ln>
                <a:solidFill>
                  <a:srgbClr val="FFFFFF"/>
                </a:solidFill>
                <a:effectLst/>
                <a:uLnTx/>
                <a:uFillTx/>
                <a:latin typeface="楷体" pitchFamily="2" charset="-122"/>
                <a:ea typeface="楷体" pitchFamily="2" charset="-122"/>
                <a:cs typeface="+mn-cs"/>
              </a:rPr>
              <a:t>:</a:t>
            </a:r>
            <a:endParaRPr kumimoji="0" lang="en-US" altLang="zh-CN" sz="2000" b="1" i="0" u="none" strike="noStrike" kern="1200" cap="none" spc="0" normalizeH="0" baseline="0" noProof="0">
              <a:ln>
                <a:noFill/>
              </a:ln>
              <a:solidFill>
                <a:srgbClr val="FFFFFF"/>
              </a:solidFill>
              <a:effectLst/>
              <a:uLnTx/>
              <a:uFillTx/>
              <a:latin typeface="Times" charset="0"/>
              <a:ea typeface="SimSun" pitchFamily="2" charset="-122"/>
              <a:cs typeface="+mn-cs"/>
            </a:endParaRPr>
          </a:p>
        </p:txBody>
      </p:sp>
      <p:sp>
        <p:nvSpPr>
          <p:cNvPr id="24580" name="Text Box 4"/>
          <p:cNvSpPr txBox="1">
            <a:spLocks noChangeArrowheads="1"/>
          </p:cNvSpPr>
          <p:nvPr/>
        </p:nvSpPr>
        <p:spPr bwMode="auto">
          <a:xfrm>
            <a:off x="152400" y="1981200"/>
            <a:ext cx="7467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1.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保罗建立</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帖撒罗尼迦教会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	十一月 公元</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50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至一月</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51</a:t>
            </a:r>
          </a:p>
        </p:txBody>
      </p:sp>
      <p:sp>
        <p:nvSpPr>
          <p:cNvPr id="24581" name="Text Box 5"/>
          <p:cNvSpPr txBox="1">
            <a:spLocks noChangeArrowheads="1"/>
          </p:cNvSpPr>
          <p:nvPr/>
        </p:nvSpPr>
        <p:spPr bwMode="auto">
          <a:xfrm>
            <a:off x="4113213" y="53975"/>
            <a:ext cx="895350" cy="5191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10000"/>
                </a:solidFill>
                <a:effectLst/>
                <a:uLnTx/>
                <a:uFillTx/>
                <a:latin typeface="Times" charset="0"/>
                <a:ea typeface="SimSun" charset="0"/>
                <a:cs typeface="SimSun" charset="0"/>
              </a:rPr>
              <a:t>时机</a:t>
            </a:r>
            <a:endParaRPr kumimoji="0" lang="zh-CN" altLang="en-US" sz="2800" b="0" i="0" u="none" strike="noStrike" kern="1200" cap="none" spc="0" normalizeH="0" baseline="0" noProof="0">
              <a:ln>
                <a:noFill/>
              </a:ln>
              <a:solidFill>
                <a:srgbClr val="000000"/>
              </a:solidFill>
              <a:effectLst/>
              <a:uLnTx/>
              <a:uFillTx/>
              <a:latin typeface="Times" charset="0"/>
              <a:ea typeface="SimSun" charset="0"/>
              <a:cs typeface="SimSun" charset="0"/>
            </a:endParaRPr>
          </a:p>
        </p:txBody>
      </p:sp>
      <p:sp>
        <p:nvSpPr>
          <p:cNvPr id="24582" name="Text Box 6"/>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2. </a:t>
            </a:r>
            <a:r>
              <a:rPr kumimoji="0" lang="en-US" altLang="zh-CN" sz="2400" b="1" i="0" u="none" strike="noStrike" kern="1200" cap="none" spc="0" normalizeH="0" baseline="0" noProof="0">
                <a:ln>
                  <a:noFill/>
                </a:ln>
                <a:solidFill>
                  <a:srgbClr val="000000"/>
                </a:solidFill>
                <a:effectLst/>
                <a:uLnTx/>
                <a:uFillTx/>
                <a:latin typeface="楷体" charset="0"/>
                <a:ea typeface="楷体" charset="0"/>
                <a:cs typeface="楷体" charset="0"/>
              </a:rPr>
              <a:t>保</a:t>
            </a:r>
            <a:r>
              <a:rPr kumimoji="0" lang="zh-CN" altLang="en-US" sz="2400" b="1" i="0" u="none" strike="noStrike" kern="1200" cap="none" spc="0" normalizeH="0" baseline="0" noProof="0">
                <a:ln>
                  <a:noFill/>
                </a:ln>
                <a:solidFill>
                  <a:srgbClr val="000000"/>
                </a:solidFill>
                <a:effectLst/>
                <a:uLnTx/>
                <a:uFillTx/>
                <a:latin typeface="楷体" charset="0"/>
                <a:ea typeface="楷体" charset="0"/>
                <a:cs typeface="楷体" charset="0"/>
              </a:rPr>
              <a:t>罗的传道旅</a:t>
            </a:r>
            <a:r>
              <a:rPr kumimoji="0" lang="ja-JP"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rPr>
              <a:t>在庇哩</a:t>
            </a:r>
            <a:r>
              <a:rPr kumimoji="0" lang="ja-JP" altLang="en-US" sz="2400" b="0" i="0" u="none" strike="noStrike" kern="1200" cap="none" spc="0" normalizeH="0" baseline="0" noProof="0">
                <a:ln>
                  <a:noFill/>
                </a:ln>
                <a:solidFill>
                  <a:srgbClr val="000000"/>
                </a:solidFill>
                <a:effectLst/>
                <a:uLnTx/>
                <a:uFillTx/>
                <a:latin typeface="Times New Roman" charset="0"/>
                <a:ea typeface="华文细黑" charset="0"/>
                <a:cs typeface="华文细黑" charset="0"/>
              </a:rPr>
              <a:t>亚</a:t>
            </a:r>
            <a:r>
              <a:rPr kumimoji="0" lang="en-US" altLang="zh-CN" sz="2000" b="1" i="0" u="none" strike="noStrike" kern="1200" cap="none" spc="0" normalizeH="0" baseline="0" noProof="0">
                <a:ln>
                  <a:noFill/>
                </a:ln>
                <a:solidFill>
                  <a:srgbClr val="000000"/>
                </a:solidFill>
                <a:effectLst/>
                <a:uLnTx/>
                <a:uFillTx/>
                <a:latin typeface="楷体" charset="0"/>
                <a:ea typeface="楷体" charset="0"/>
                <a:cs typeface="楷体" charset="0"/>
              </a:rPr>
              <a:t>, </a:t>
            </a:r>
            <a:r>
              <a:rPr kumimoji="0" lang="ja-JP"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rPr>
              <a:t>雅典</a:t>
            </a:r>
            <a:r>
              <a:rPr kumimoji="0" lang="en-US" altLang="zh-CN" sz="2400" b="1" i="0" u="none" strike="noStrike" kern="1200" cap="none" spc="0" normalizeH="0" baseline="0" noProof="0">
                <a:ln>
                  <a:noFill/>
                </a:ln>
                <a:solidFill>
                  <a:srgbClr val="000000"/>
                </a:solidFill>
                <a:effectLst/>
                <a:uLnTx/>
                <a:uFillTx/>
                <a:latin typeface="楷体" charset="0"/>
                <a:ea typeface="楷体" charset="0"/>
                <a:cs typeface="楷体" charset="0"/>
              </a:rPr>
              <a:t>,</a:t>
            </a:r>
            <a:r>
              <a:rPr kumimoji="0" lang="en-US" altLang="zh-CN"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和歌林多</a:t>
            </a:r>
            <a:r>
              <a:rPr kumimoji="0" lang="en-US" altLang="zh-CN" sz="2400" b="1" i="0" u="none" strike="noStrike" kern="1200" cap="none" spc="0" normalizeH="0" baseline="0" noProof="0">
                <a:ln>
                  <a:noFill/>
                </a:ln>
                <a:solidFill>
                  <a:srgbClr val="040000"/>
                </a:solidFill>
                <a:effectLst/>
                <a:uLnTx/>
                <a:uFillTx/>
                <a:latin typeface="楷体" charset="0"/>
                <a:ea typeface="楷体" charset="0"/>
                <a:cs typeface="楷体" charset="0"/>
              </a:rPr>
              <a:t>.</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二至三 </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51</a:t>
            </a:r>
          </a:p>
        </p:txBody>
      </p:sp>
      <p:sp>
        <p:nvSpPr>
          <p:cNvPr id="24583" name="Text Box 7"/>
          <p:cNvSpPr txBox="1">
            <a:spLocks noChangeArrowheads="1"/>
          </p:cNvSpPr>
          <p:nvPr/>
        </p:nvSpPr>
        <p:spPr bwMode="auto">
          <a:xfrm>
            <a:off x="457200" y="3352800"/>
            <a:ext cx="81534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3.</a:t>
            </a:r>
            <a:r>
              <a:rPr kumimoji="0" lang="zh-CN" altLang="en-US" sz="2400" b="1" i="0" u="none" strike="noStrike" kern="1200" cap="none" spc="0" normalizeH="0" baseline="0" noProof="0">
                <a:ln>
                  <a:noFill/>
                </a:ln>
                <a:solidFill>
                  <a:srgbClr val="000000"/>
                </a:solidFill>
                <a:effectLst/>
                <a:uLnTx/>
                <a:uFillTx/>
                <a:latin typeface="楷体" charset="0"/>
                <a:ea typeface="楷体" charset="0"/>
                <a:cs typeface="楷体" charset="0"/>
              </a:rPr>
              <a:t>西拉，提摩太</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 </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回报保罗在歌林多</a:t>
            </a:r>
            <a:r>
              <a:rPr kumimoji="0" lang="en-US" altLang="zh-CN" sz="20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四月至五月公元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4" name="Text Box 8"/>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4.</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保罗写</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帖撒罗尼迦前书从歌林多寄出。</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早夏公元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5.</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帖前书信的</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带信者回报保罗。</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中夏公元</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6" name="Text Box 10"/>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charset="0"/>
                <a:cs typeface="SimSun" charset="0"/>
              </a:rPr>
              <a:t>6.</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保罗</a:t>
            </a:r>
            <a:r>
              <a:rPr kumimoji="0" lang="zh-CN" altLang="en-US" sz="2400" b="0" i="0" u="none" strike="noStrike" kern="1200" cap="none" spc="0" normalizeH="0" baseline="0" noProof="0">
                <a:ln>
                  <a:noFill/>
                </a:ln>
                <a:solidFill>
                  <a:srgbClr val="000000"/>
                </a:solidFill>
                <a:effectLst/>
                <a:uLnTx/>
                <a:uFillTx/>
                <a:latin typeface="楷体" charset="0"/>
                <a:ea typeface="楷体" charset="0"/>
                <a:cs typeface="楷体" charset="0"/>
              </a:rPr>
              <a:t>从歌林多帖撒罗尼迦后书      </a:t>
            </a:r>
            <a:r>
              <a:rPr kumimoji="0" lang="zh-CN" altLang="en-US" sz="2000" b="0" i="0" u="none" strike="noStrike" kern="1200" cap="none" spc="0" normalizeH="0" baseline="0" noProof="0">
                <a:ln>
                  <a:noFill/>
                </a:ln>
                <a:solidFill>
                  <a:srgbClr val="000000"/>
                </a:solidFill>
                <a:effectLst/>
                <a:uLnTx/>
                <a:uFillTx/>
                <a:latin typeface="楷体" charset="0"/>
                <a:ea typeface="楷体" charset="0"/>
                <a:cs typeface="楷体" charset="0"/>
              </a:rPr>
              <a:t>后</a:t>
            </a:r>
            <a:r>
              <a:rPr kumimoji="0" lang="zh-CN" altLang="en-US" sz="2000" b="1" i="0" u="none" strike="noStrike" kern="1200" cap="none" spc="0" normalizeH="0" baseline="0" noProof="0">
                <a:ln>
                  <a:noFill/>
                </a:ln>
                <a:solidFill>
                  <a:srgbClr val="040000"/>
                </a:solidFill>
                <a:effectLst/>
                <a:uLnTx/>
                <a:uFillTx/>
                <a:latin typeface="楷体" charset="0"/>
                <a:ea typeface="楷体" charset="0"/>
                <a:cs typeface="楷体" charset="0"/>
              </a:rPr>
              <a:t>夏公元</a:t>
            </a:r>
            <a:r>
              <a:rPr kumimoji="0" lang="zh-CN" altLang="en-US" sz="2400" b="1" i="0" u="none" strike="noStrike" kern="1200" cap="none" spc="0" normalizeH="0" baseline="0" noProof="0">
                <a:ln>
                  <a:noFill/>
                </a:ln>
                <a:solidFill>
                  <a:srgbClr val="040000"/>
                </a:solidFill>
                <a:effectLst/>
                <a:uLnTx/>
                <a:uFillTx/>
                <a:latin typeface="楷体" charset="0"/>
                <a:ea typeface="楷体" charset="0"/>
                <a:cs typeface="楷体" charset="0"/>
              </a:rPr>
              <a:t> </a:t>
            </a:r>
            <a:r>
              <a:rPr kumimoji="0" lang="en-US" altLang="zh-CN" sz="2400" b="1" i="0" u="none" strike="noStrike" kern="1200" cap="none" spc="0" normalizeH="0" baseline="0" noProof="0">
                <a:ln>
                  <a:noFill/>
                </a:ln>
                <a:solidFill>
                  <a:srgbClr val="040000"/>
                </a:solidFill>
                <a:effectLst/>
                <a:uLnTx/>
                <a:uFillTx/>
                <a:latin typeface="Times New Roman" charset="0"/>
                <a:ea typeface="ＭＳ Ｐゴシック" charset="0"/>
                <a:cs typeface="Arial Unicode MS" charset="0"/>
              </a:rPr>
              <a:t>51</a:t>
            </a:r>
          </a:p>
        </p:txBody>
      </p:sp>
      <p:sp>
        <p:nvSpPr>
          <p:cNvPr id="24587" name="Text Box 11"/>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40000"/>
                </a:solidFill>
                <a:effectLst/>
                <a:uLnTx/>
                <a:uFillTx/>
                <a:latin typeface="Times" charset="0"/>
                <a:ea typeface="SimSun" pitchFamily="2" charset="-122"/>
                <a:cs typeface="+mn-cs"/>
              </a:rPr>
              <a:t>7.</a:t>
            </a:r>
            <a:r>
              <a:rPr kumimoji="0" lang="zh-CN" altLang="en-US" sz="24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保罗离开</a:t>
            </a:r>
            <a:r>
              <a:rPr kumimoji="0" lang="zh-CN" altLang="en-US" sz="2400" b="0" i="0" u="none" strike="noStrike" kern="1200" cap="none" spc="0" normalizeH="0" baseline="0" noProof="0">
                <a:ln>
                  <a:noFill/>
                </a:ln>
                <a:solidFill>
                  <a:srgbClr val="000000"/>
                </a:solidFill>
                <a:effectLst/>
                <a:uLnTx/>
                <a:uFillTx/>
                <a:latin typeface="楷体" pitchFamily="2" charset="-122"/>
                <a:ea typeface="楷体" pitchFamily="2" charset="-122"/>
                <a:cs typeface="+mn-cs"/>
              </a:rPr>
              <a:t>歌林多</a:t>
            </a:r>
            <a:r>
              <a:rPr kumimoji="0" lang="en-US" altLang="zh-CN" sz="20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	</a:t>
            </a:r>
            <a:r>
              <a:rPr kumimoji="0" lang="zh-CN" altLang="en-US" sz="20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九月一日公元</a:t>
            </a:r>
            <a:r>
              <a:rPr kumimoji="0" lang="zh-CN" altLang="en-US" sz="2400" b="1" i="0" u="none" strike="noStrike" kern="1200" cap="none" spc="0" normalizeH="0" baseline="0" noProof="0">
                <a:ln>
                  <a:noFill/>
                </a:ln>
                <a:solidFill>
                  <a:srgbClr val="040000"/>
                </a:solidFill>
                <a:effectLst/>
                <a:uLnTx/>
                <a:uFillTx/>
                <a:latin typeface="楷体" pitchFamily="2" charset="-122"/>
                <a:ea typeface="楷体" pitchFamily="2" charset="-122"/>
                <a:cs typeface="+mn-cs"/>
              </a:rPr>
              <a:t> </a:t>
            </a:r>
            <a:r>
              <a:rPr kumimoji="0" lang="en-US" altLang="zh-CN" sz="2400" b="1" i="0" u="none" strike="noStrike" kern="1200" cap="none" spc="0" normalizeH="0" baseline="0" noProof="0">
                <a:ln>
                  <a:noFill/>
                </a:ln>
                <a:solidFill>
                  <a:srgbClr val="040000"/>
                </a:solidFill>
                <a:effectLst/>
                <a:uLnTx/>
                <a:uFillTx/>
                <a:latin typeface="Times New Roman" pitchFamily="18" charset="0"/>
                <a:ea typeface="楷体" pitchFamily="2" charset="-122"/>
                <a:cs typeface="+mn-cs"/>
              </a:rPr>
              <a:t>52</a:t>
            </a:r>
            <a:endParaRPr kumimoji="0" lang="en-US" altLang="zh-CN" sz="2000" b="1" i="0" u="none" strike="noStrike" kern="1200" cap="none" spc="0" normalizeH="0" baseline="0" noProof="0">
              <a:ln>
                <a:noFill/>
              </a:ln>
              <a:solidFill>
                <a:srgbClr val="040000"/>
              </a:solidFill>
              <a:effectLst/>
              <a:uLnTx/>
              <a:uFillTx/>
              <a:latin typeface="Times New Roman" pitchFamily="18" charset="0"/>
              <a:ea typeface="楷体" pitchFamily="2" charset="-122"/>
              <a:cs typeface="+mn-cs"/>
            </a:endParaRPr>
          </a:p>
        </p:txBody>
      </p:sp>
      <p:sp>
        <p:nvSpPr>
          <p:cNvPr id="24588" name="Rectangle 12"/>
          <p:cNvSpPr>
            <a:spLocks noChangeArrowheads="1"/>
          </p:cNvSpPr>
          <p:nvPr/>
        </p:nvSpPr>
        <p:spPr bwMode="auto">
          <a:xfrm rot="20400000">
            <a:off x="255588" y="2884488"/>
            <a:ext cx="8382000" cy="11874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写完帖撒罗尼迦前书后几个月</a:t>
            </a:r>
            <a:r>
              <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rPr>
              <a:t>,</a:t>
            </a: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保罗得知 教会发生一些在帖前书信里所不能解决的问题 </a:t>
            </a:r>
            <a:r>
              <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rPr>
              <a:t>.</a:t>
            </a:r>
            <a:r>
              <a:rPr kumimoji="0" lang="zh-CN" altLang="en-US" sz="2400" b="0" i="0" u="none" strike="noStrike" kern="1200" cap="none" spc="0" normalizeH="0" baseline="0" noProof="0">
                <a:ln>
                  <a:noFill/>
                </a:ln>
                <a:solidFill>
                  <a:srgbClr val="FFFFFF"/>
                </a:solidFill>
                <a:effectLst/>
                <a:uLnTx/>
                <a:uFillTx/>
                <a:latin typeface="楷体" charset="0"/>
                <a:ea typeface="楷体" charset="0"/>
                <a:cs typeface="楷体" charset="0"/>
              </a:rPr>
              <a:t>因此保罗决定再写信给教会来帮忙这些信徒如何处理一些难题。</a:t>
            </a:r>
            <a:endParaRPr kumimoji="0" lang="en-US" altLang="zh-CN" sz="2400" b="0" i="0" u="none" strike="noStrike" kern="1200" cap="none" spc="0" normalizeH="0" baseline="0" noProof="0">
              <a:ln>
                <a:noFill/>
              </a:ln>
              <a:solidFill>
                <a:srgbClr val="FFFFFF"/>
              </a:solidFill>
              <a:effectLst/>
              <a:uLnTx/>
              <a:uFillTx/>
              <a:latin typeface="楷体" charset="0"/>
              <a:ea typeface="楷体" charset="0"/>
              <a:cs typeface="楷体" charset="0"/>
            </a:endParaRPr>
          </a:p>
        </p:txBody>
      </p:sp>
    </p:spTree>
    <p:extLst>
      <p:ext uri="{BB962C8B-B14F-4D97-AF65-F5344CB8AC3E}">
        <p14:creationId xmlns:p14="http://schemas.microsoft.com/office/powerpoint/2010/main" val="3106865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588"/>
                                        </p:tgtEl>
                                        <p:attrNameLst>
                                          <p:attrName>style.visibility</p:attrName>
                                        </p:attrNameLst>
                                      </p:cBhvr>
                                      <p:to>
                                        <p:strVal val="visible"/>
                                      </p:to>
                                    </p:set>
                                    <p:animEffect transition="in" filter="box(in)">
                                      <p:cBhvr>
                                        <p:cTn id="5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直</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极</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使</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徒</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行</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传</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1:8</a:t>
            </a:r>
            <a:r>
              <a:rPr kumimoji="0" lang="en-US" altLang="ja-JP" sz="2000" b="0" i="0" u="none" strike="noStrike" kern="1200" cap="none" spc="0" normalizeH="0" baseline="0" noProof="0" dirty="0">
                <a:ln>
                  <a:noFill/>
                </a:ln>
                <a:solidFill>
                  <a:srgbClr val="808080"/>
                </a:solidFill>
                <a:effectLst>
                  <a:outerShdw blurRad="38100" dist="38100" dir="2700000" algn="tl">
                    <a:srgbClr val="C0C0C0"/>
                  </a:outerShdw>
                </a:effectLst>
                <a:uLnTx/>
                <a:uFillTx/>
                <a:latin typeface="Comic Sans MS" pitchFamily="66" charset="0"/>
                <a:ea typeface="MS PGothic" pitchFamily="34" charset="-128"/>
                <a:cs typeface="Times New Roman"/>
              </a:rPr>
              <a:t>)</a:t>
            </a:r>
            <a:endParaRPr kumimoji="0" lang="en-US" altLang="ja-JP"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使</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徒</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春季</a:t>
            </a:r>
            <a:r>
              <a:rPr kumimoji="0" lang="en-US" altLang="ja-JP" sz="14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教会扩</a:t>
            </a: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长</a:t>
            </a:r>
            <a:endParaRPr kumimoji="0" lang="en-US" sz="18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67-</a:t>
            </a:r>
            <a:b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Times New Roman"/>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马太</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路加</a:t>
            </a:r>
            <a:endParaRPr kumimoji="0" lang="en-GB"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a:ex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使徒行传</a:t>
            </a:r>
            <a:endParaRPr kumimoji="0" 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帖前</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rPr>
              <a:t>加拉太</a:t>
            </a:r>
            <a:endParaRPr kumimoji="0" 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dirty="0">
                <a:ln>
                  <a:noFill/>
                </a:ln>
                <a:solidFill>
                  <a:srgbClr val="FFFFFF"/>
                </a:solidFill>
                <a:effectLst/>
                <a:uLnTx/>
                <a:uFillTx/>
                <a:latin typeface="Kaiti SC Regular"/>
                <a:ea typeface="ＭＳ Ｐゴシック" charset="0"/>
                <a:cs typeface="Kaiti SC Regular"/>
              </a:rPr>
              <a:t>罗马</a:t>
            </a:r>
            <a:endParaRPr kumimoji="0" lang="en-US" sz="2000" b="1" i="0" u="none" strike="noStrike" kern="1200" cap="none" spc="0" normalizeH="0" baseline="0" noProof="0" dirty="0">
              <a:ln>
                <a:noFill/>
              </a:ln>
              <a:solidFill>
                <a:srgbClr val="FFFFFF"/>
              </a:solidFill>
              <a:effectLst/>
              <a:uLnTx/>
              <a:uFillTx/>
              <a:latin typeface="Kaiti SC Regular"/>
              <a:ea typeface="ＭＳ Ｐゴシック" charset="0"/>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一二三四</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Times New Roman" charset="0"/>
                <a:ea typeface="ＭＳ Ｐゴシック" charset="0"/>
              </a:rPr>
              <a:t>关押</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动画</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061449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7"/>
            <a:ext cx="9144000" cy="6148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27384"/>
            <a:ext cx="9120187" cy="1446653"/>
          </a:xfrm>
          <a:solidFill>
            <a:schemeClr val="tx1"/>
          </a:solidFill>
          <a:effectLst>
            <a:outerShdw blurRad="63500" dist="35921" dir="2700000" algn="ctr" rotWithShape="0">
              <a:schemeClr val="tx2">
                <a:alpha val="74998"/>
              </a:schemeClr>
            </a:outerShdw>
          </a:effectLst>
          <a:extLst/>
        </p:spPr>
        <p:txBody>
          <a:bodyPr/>
          <a:lstStyle/>
          <a:p>
            <a:pPr>
              <a:defRPr/>
            </a:pPr>
            <a:r>
              <a:rPr lang="zh-CN" altLang="en-US" sz="6600" b="1" dirty="0">
                <a:solidFill>
                  <a:schemeClr val="bg1"/>
                </a:solidFill>
                <a:effectLst>
                  <a:glow rad="127000">
                    <a:schemeClr val="tx1"/>
                  </a:glow>
                </a:effectLst>
                <a:latin typeface="Arial" charset="0"/>
                <a:ea typeface="ＭＳ Ｐゴシック" charset="0"/>
                <a:cs typeface="ＭＳ Ｐゴシック" charset="0"/>
              </a:rPr>
              <a:t>做好准备</a:t>
            </a:r>
            <a:endParaRPr lang="en-US" sz="66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834379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36512" y="6089904"/>
            <a:ext cx="9180512" cy="7954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649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400104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tx1"/>
                </a:solidFill>
                <a:latin typeface="Arial"/>
                <a:ea typeface="ＭＳ Ｐゴシック" charset="0"/>
                <a:cs typeface="Arial"/>
              </a:rPr>
              <a:t>被提</a:t>
            </a:r>
            <a:endParaRPr lang="en-US" sz="4000" b="1" dirty="0">
              <a:solidFill>
                <a:schemeClr val="tx1"/>
              </a:solidFill>
              <a:latin typeface="Arial"/>
              <a:ea typeface="ＭＳ Ｐゴシック" charset="0"/>
              <a:cs typeface="Arial"/>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“弟兄们，论到 睡了的人，我们不愿意你们知道， 免得你们忧伤， 像那些没有盼望的人一样。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14  </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我们若信耶稣死了， 又复活了， 照样， 也应该相信那些靠着耶稣已经睡了的人。” （帖撒罗尼迦前书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3</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13-14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31852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179512" y="44624"/>
            <a:ext cx="8236820" cy="7994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3600" b="1" dirty="0">
                <a:solidFill>
                  <a:srgbClr val="FFFFFF"/>
                </a:solidFill>
                <a:effectLst>
                  <a:glow rad="127000">
                    <a:srgbClr val="000000"/>
                  </a:glow>
                </a:effectLst>
                <a:latin typeface="Arial"/>
                <a:cs typeface="Arial"/>
              </a:rPr>
              <a:t>2 Thessalonians </a:t>
            </a:r>
            <a:r>
              <a:rPr lang="en-US" sz="3600" b="1" dirty="0">
                <a:solidFill>
                  <a:schemeClr val="bg1"/>
                </a:solidFill>
                <a:effectLst>
                  <a:glow rad="101600">
                    <a:schemeClr val="tx1">
                      <a:alpha val="99000"/>
                    </a:schemeClr>
                  </a:glow>
                </a:effectLst>
                <a:latin typeface="Arial"/>
                <a:cs typeface="Arial"/>
              </a:rPr>
              <a:t>Kingdom Statement</a:t>
            </a:r>
            <a:endParaRPr lang="en-GB" sz="3600" dirty="0"/>
          </a:p>
        </p:txBody>
      </p:sp>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kern="10" dirty="0">
                <a:solidFill>
                  <a:schemeClr val="bg1"/>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帖撒罗尼迦后书</a:t>
            </a:r>
            <a:r>
              <a:rPr lang="en-US" altLang="zh-CN" sz="3600" kern="10" dirty="0">
                <a:solidFill>
                  <a:srgbClr val="000000"/>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  </a:t>
            </a:r>
            <a:r>
              <a:rPr lang="zh-CN" altLang="en-US" sz="3600" kern="10" dirty="0">
                <a:solidFill>
                  <a:schemeClr val="bg1"/>
                </a:solidFill>
                <a:effectLst>
                  <a:outerShdw blurRad="63500" dist="38099" dir="2700000" algn="ctr" rotWithShape="0">
                    <a:srgbClr val="C0C0C0">
                      <a:alpha val="74997"/>
                    </a:srgbClr>
                  </a:outerShdw>
                </a:effectLst>
                <a:latin typeface="MS PGothic" panose="020B0600070205080204" pitchFamily="34" charset="-128"/>
                <a:ea typeface="MS PGothic" panose="020B0600070205080204" pitchFamily="34" charset="-128"/>
                <a:cs typeface="Impact"/>
              </a:rPr>
              <a:t>国度陈述</a:t>
            </a:r>
            <a:endParaRPr lang="en-US" sz="3600"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179512" y="1602008"/>
            <a:ext cx="8712968"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在描述撒旦的国度反对耶稣时，保罗对敌基督者的最清楚的描述有三个迹象（叛教，敌基督者的启示，以及除去限制者），而这三个迹象将在灾难之前发生。这可能发生在被提 （</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Rapture</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）的几天，几周或几个月后 </a:t>
            </a:r>
            <a:r>
              <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(2:3-7)</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endPar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1414619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bg1"/>
                </a:solidFill>
                <a:latin typeface="Arial"/>
                <a:ea typeface="ＭＳ Ｐゴシック" charset="0"/>
                <a:cs typeface="Arial"/>
              </a:rPr>
              <a:t>被提</a:t>
            </a:r>
            <a:endParaRPr lang="en-US" sz="4000" b="1" dirty="0">
              <a:solidFill>
                <a:schemeClr val="bg1"/>
              </a:solidFill>
              <a:latin typeface="Arial"/>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107504" y="2420888"/>
            <a:ext cx="8928992"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因为主必亲自从天降临， 那时， 有法令的声音， 有天使长的呼声， 还有 神 的号声， 那些在基督里死了的人必先复活：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然后， 我们还活着存留的人， 必和他们一同被提到云里， 自空中与主相会。 这样， 我们就要和主常常同在。” </a:t>
            </a:r>
            <a:endPar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 – 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48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要怎么为被提</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做准备</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a:t>
            </a:r>
            <a:r>
              <a:rPr kumimoji="0" lang="zh-CN" alt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种方式。。。</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871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没有贪婪</a:t>
            </a:r>
            <a:r>
              <a:rPr lang="zh-CN" altLang="en-US" sz="4800" b="1" dirty="0">
                <a:effectLst>
                  <a:glow rad="127000">
                    <a:schemeClr val="tx1"/>
                  </a:glow>
                </a:effectLst>
                <a:latin typeface="Arial" charset="0"/>
                <a:ea typeface="ＭＳ Ｐゴシック" charset="0"/>
                <a:cs typeface="ＭＳ Ｐゴシック" charset="0"/>
              </a:rPr>
              <a:t>地服侍耶稣</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1–3</a:t>
            </a:r>
            <a:r>
              <a:rPr lang="zh-CN" altLang="en-US" sz="4800" b="1" dirty="0">
                <a:effectLst>
                  <a:glow rad="127000">
                    <a:schemeClr val="tx1"/>
                  </a:glow>
                </a:effectLst>
                <a:latin typeface="Arial" charset="0"/>
                <a:ea typeface="ＭＳ Ｐゴシック" charset="0"/>
                <a:cs typeface="ＭＳ Ｐゴシック" charset="0"/>
              </a:rPr>
              <a:t>章）。</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085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 关心</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人</a:t>
            </a:r>
            <a:r>
              <a:rPr lang="zh-CN" altLang="en-US" sz="4800" b="1" dirty="0">
                <a:effectLst>
                  <a:glow rad="127000">
                    <a:schemeClr val="tx1"/>
                  </a:glow>
                </a:effectLst>
                <a:latin typeface="Arial" charset="0"/>
                <a:ea typeface="ＭＳ Ｐゴシック" charset="0"/>
                <a:cs typeface="ＭＳ Ｐゴシック" charset="0"/>
              </a:rPr>
              <a:t>和</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神学</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 4–5</a:t>
            </a:r>
            <a:r>
              <a:rPr lang="zh-CN" altLang="en-US" sz="4800" b="1" dirty="0">
                <a:effectLst>
                  <a:glow rad="127000">
                    <a:schemeClr val="tx1"/>
                  </a:glow>
                </a:effectLst>
                <a:latin typeface="Arial" charset="0"/>
                <a:ea typeface="ＭＳ Ｐゴシック" charset="0"/>
                <a:cs typeface="ＭＳ Ｐゴシック" charset="0"/>
              </a:rPr>
              <a:t>章</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86297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主要概念</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以金钱， 朋友 和圣经为耶稣的回归做好准备</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97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我们都得做交待。</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276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a:ex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贴撒罗尼迦前书</a:t>
            </a:r>
            <a:r>
              <a:rPr lang="en-US" b="1" dirty="0">
                <a:effectLst>
                  <a:glow rad="127000">
                    <a:schemeClr val="tx1"/>
                  </a:glow>
                </a:effectLst>
                <a:latin typeface="Arial" charset="0"/>
                <a:ea typeface="ＭＳ Ｐゴシック" charset="0"/>
                <a:cs typeface="ＭＳ Ｐゴシック" charset="0"/>
              </a:rPr>
              <a:t>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像夜间的贼来到</a:t>
            </a:r>
            <a:r>
              <a:rPr kumimoji="0"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endParaRPr kumimoji="0" lang="en-US" sz="4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2939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Thessalonians</a:t>
            </a: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7402906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a:t>
            </a:r>
          </a:p>
        </p:txBody>
      </p:sp>
      <p:sp>
        <p:nvSpPr>
          <p:cNvPr id="26627" name="Text Box 3"/>
          <p:cNvSpPr txBox="1">
            <a:spLocks noChangeArrowheads="1"/>
          </p:cNvSpPr>
          <p:nvPr/>
        </p:nvSpPr>
        <p:spPr bwMode="auto">
          <a:xfrm>
            <a:off x="4124325" y="242888"/>
            <a:ext cx="895350" cy="519112"/>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dirty="0"/>
              <a:t>论点</a:t>
            </a:r>
          </a:p>
        </p:txBody>
      </p:sp>
      <p:sp>
        <p:nvSpPr>
          <p:cNvPr id="26628" name="Text Box 4"/>
          <p:cNvSpPr txBox="1">
            <a:spLocks noChangeArrowheads="1"/>
          </p:cNvSpPr>
          <p:nvPr/>
        </p:nvSpPr>
        <p:spPr bwMode="auto">
          <a:xfrm>
            <a:off x="1259632" y="1489075"/>
            <a:ext cx="7503368" cy="4031873"/>
          </a:xfrm>
          <a:prstGeom prst="rect">
            <a:avLst/>
          </a:prstGeom>
          <a:noFill/>
          <a:ln>
            <a:noFill/>
          </a:ln>
          <a:effectLst/>
          <a:extLst/>
        </p:spPr>
        <p:txBody>
          <a:bodyPr wrap="square">
            <a:spAutoFit/>
          </a:bodyPr>
          <a:lstStyle>
            <a:lvl1pPr marL="457200" indent="-4572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2700" indent="-12700" eaLnBrk="1" hangingPunct="1"/>
            <a:r>
              <a:rPr lang="zh-CN" altLang="en-US" sz="3200" dirty="0">
                <a:solidFill>
                  <a:srgbClr val="000000"/>
                </a:solidFill>
                <a:latin typeface="楷体" pitchFamily="2" charset="-122"/>
                <a:ea typeface="楷体" pitchFamily="2" charset="-122"/>
              </a:rPr>
              <a:t>保罗写信给信徒是来帮忙如何处理教会所面对的三相难题。</a:t>
            </a:r>
          </a:p>
          <a:p>
            <a:pPr eaLnBrk="1" hangingPunct="1">
              <a:buFontTx/>
              <a:buAutoNum type="arabicPeriod"/>
            </a:pPr>
            <a:endParaRPr lang="en-US" altLang="zh-CN" dirty="0">
              <a:solidFill>
                <a:srgbClr val="000000"/>
              </a:solidFill>
              <a:latin typeface="楷体" pitchFamily="2" charset="-122"/>
              <a:ea typeface="楷体" pitchFamily="2" charset="-122"/>
            </a:endParaRPr>
          </a:p>
          <a:p>
            <a:pPr eaLnBrk="1" hangingPunct="1">
              <a:buFontTx/>
              <a:buAutoNum type="arabicPeriod"/>
            </a:pPr>
            <a:r>
              <a:rPr lang="zh-CN" altLang="en-US" b="1" dirty="0">
                <a:solidFill>
                  <a:srgbClr val="000000"/>
                </a:solidFill>
                <a:latin typeface="楷体" pitchFamily="2" charset="-122"/>
                <a:ea typeface="楷体" pitchFamily="2" charset="-122"/>
              </a:rPr>
              <a:t>招受逼迫 </a:t>
            </a:r>
            <a:r>
              <a:rPr lang="en-US" altLang="zh-CN" b="1" dirty="0">
                <a:solidFill>
                  <a:srgbClr val="000000"/>
                </a:solidFill>
                <a:latin typeface="楷体" pitchFamily="2" charset="-122"/>
                <a:ea typeface="楷体" pitchFamily="2" charset="-122"/>
              </a:rPr>
              <a:t>(1:3-10), </a:t>
            </a:r>
          </a:p>
          <a:p>
            <a:pPr eaLnBrk="1" hangingPunct="1">
              <a:buFontTx/>
              <a:buAutoNum type="arabicPeriod"/>
            </a:pPr>
            <a:r>
              <a:rPr lang="zh-CN" altLang="en-US" b="1" dirty="0">
                <a:solidFill>
                  <a:srgbClr val="000000"/>
                </a:solidFill>
                <a:latin typeface="楷体" pitchFamily="2" charset="-122"/>
                <a:ea typeface="楷体" pitchFamily="2" charset="-122"/>
              </a:rPr>
              <a:t>不法者说主已经来了 </a:t>
            </a:r>
            <a:r>
              <a:rPr lang="en-US" altLang="zh-CN" b="1" dirty="0">
                <a:solidFill>
                  <a:srgbClr val="000000"/>
                </a:solidFill>
                <a:latin typeface="楷体" pitchFamily="2" charset="-122"/>
                <a:ea typeface="楷体" pitchFamily="2" charset="-122"/>
              </a:rPr>
              <a:t>(2:1-12), </a:t>
            </a:r>
            <a:r>
              <a:rPr lang="zh-CN" altLang="en-US" b="1" dirty="0">
                <a:solidFill>
                  <a:srgbClr val="000000"/>
                </a:solidFill>
                <a:latin typeface="楷体" pitchFamily="2" charset="-122"/>
                <a:ea typeface="楷体" pitchFamily="2" charset="-122"/>
              </a:rPr>
              <a:t>和 </a:t>
            </a:r>
          </a:p>
          <a:p>
            <a:pPr eaLnBrk="1" hangingPunct="1">
              <a:buFontTx/>
              <a:buAutoNum type="arabicPeriod"/>
            </a:pPr>
            <a:r>
              <a:rPr lang="zh-CN" altLang="en-US" b="1" dirty="0">
                <a:solidFill>
                  <a:srgbClr val="000000"/>
                </a:solidFill>
                <a:latin typeface="楷体" pitchFamily="2" charset="-122"/>
                <a:ea typeface="楷体" pitchFamily="2" charset="-122"/>
              </a:rPr>
              <a:t>懒惰的帖撒罗尼迦信徒在 </a:t>
            </a:r>
            <a:r>
              <a:rPr lang="zh-CN" altLang="en-US" b="1" dirty="0">
                <a:solidFill>
                  <a:srgbClr val="000000"/>
                </a:solidFill>
                <a:latin typeface="Times" charset="0"/>
                <a:ea typeface="楷体" pitchFamily="2" charset="-122"/>
              </a:rPr>
              <a:t>“</a:t>
            </a:r>
            <a:r>
              <a:rPr lang="zh-CN" altLang="en-US" b="1" dirty="0">
                <a:solidFill>
                  <a:srgbClr val="000000"/>
                </a:solidFill>
                <a:latin typeface="楷体" pitchFamily="2" charset="-122"/>
                <a:ea typeface="楷体" pitchFamily="2" charset="-122"/>
              </a:rPr>
              <a:t>等待被提</a:t>
            </a:r>
            <a:r>
              <a:rPr lang="zh-CN" altLang="en-US" b="1" dirty="0">
                <a:solidFill>
                  <a:srgbClr val="000000"/>
                </a:solidFill>
                <a:latin typeface="Times" charset="0"/>
                <a:ea typeface="楷体" pitchFamily="2" charset="-122"/>
              </a:rPr>
              <a:t>”</a:t>
            </a:r>
            <a:r>
              <a:rPr lang="en-US" altLang="zh-CN" b="1" dirty="0">
                <a:solidFill>
                  <a:srgbClr val="000000"/>
                </a:solidFill>
                <a:latin typeface="楷体" pitchFamily="2" charset="-122"/>
                <a:ea typeface="楷体" pitchFamily="2" charset="-122"/>
              </a:rPr>
              <a:t> (3:6-15).  </a:t>
            </a:r>
          </a:p>
          <a:p>
            <a:pPr eaLnBrk="1" hangingPunct="1"/>
            <a:r>
              <a:rPr lang="zh-CN" altLang="en-US" b="1" dirty="0">
                <a:solidFill>
                  <a:srgbClr val="000000"/>
                </a:solidFill>
                <a:latin typeface="楷体" pitchFamily="2" charset="-122"/>
                <a:ea typeface="楷体" pitchFamily="2" charset="-122"/>
              </a:rPr>
              <a:t>     保罗鼓励他们</a:t>
            </a:r>
            <a:r>
              <a:rPr lang="zh-CN" altLang="en-US" dirty="0">
                <a:solidFill>
                  <a:srgbClr val="000000"/>
                </a:solidFill>
                <a:latin typeface="楷体" pitchFamily="2" charset="-122"/>
                <a:ea typeface="楷体" pitchFamily="2" charset="-122"/>
              </a:rPr>
              <a:t>鉴定</a:t>
            </a:r>
            <a:r>
              <a:rPr lang="zh-CN" altLang="en-US" b="1" dirty="0">
                <a:solidFill>
                  <a:srgbClr val="000000"/>
                </a:solidFill>
                <a:latin typeface="楷体" pitchFamily="2" charset="-122"/>
                <a:ea typeface="楷体" pitchFamily="2" charset="-122"/>
              </a:rPr>
              <a:t>拯救的盼望来得奖赏</a:t>
            </a:r>
            <a:r>
              <a:rPr lang="en-US" altLang="zh-CN" b="1" dirty="0">
                <a:solidFill>
                  <a:srgbClr val="000000"/>
                </a:solidFill>
                <a:latin typeface="楷体" pitchFamily="2" charset="-122"/>
                <a:ea typeface="楷体" pitchFamily="2" charset="-122"/>
              </a:rPr>
              <a:t> (ch. 1)</a:t>
            </a:r>
            <a:r>
              <a:rPr lang="zh-CN" altLang="en-US" b="1" dirty="0">
                <a:solidFill>
                  <a:srgbClr val="000000"/>
                </a:solidFill>
                <a:latin typeface="楷体" pitchFamily="2" charset="-122"/>
                <a:ea typeface="楷体" pitchFamily="2" charset="-122"/>
              </a:rPr>
              <a:t>和更正对主再来的日子错误的观念</a:t>
            </a:r>
            <a:r>
              <a:rPr lang="en-US" altLang="zh-CN" b="1" dirty="0">
                <a:solidFill>
                  <a:srgbClr val="000000"/>
                </a:solidFill>
                <a:latin typeface="楷体" pitchFamily="2" charset="-122"/>
                <a:ea typeface="楷体" pitchFamily="2" charset="-122"/>
              </a:rPr>
              <a:t> (ch. 2)</a:t>
            </a:r>
            <a:r>
              <a:rPr lang="zh-CN" altLang="en-US" b="1" dirty="0">
                <a:solidFill>
                  <a:srgbClr val="000000"/>
                </a:solidFill>
                <a:latin typeface="楷体" pitchFamily="2" charset="-122"/>
                <a:ea typeface="楷体" pitchFamily="2" charset="-122"/>
              </a:rPr>
              <a:t>导致信徒懒惰 </a:t>
            </a:r>
            <a:r>
              <a:rPr lang="en-US" altLang="zh-CN" b="1" dirty="0">
                <a:solidFill>
                  <a:srgbClr val="000000"/>
                </a:solidFill>
                <a:latin typeface="楷体" pitchFamily="2" charset="-122"/>
                <a:ea typeface="楷体" pitchFamily="2" charset="-122"/>
              </a:rPr>
              <a:t>(ch. 3). </a:t>
            </a:r>
            <a:r>
              <a:rPr lang="zh-CN" altLang="en-US" b="1" dirty="0">
                <a:solidFill>
                  <a:srgbClr val="000000"/>
                </a:solidFill>
                <a:latin typeface="楷体" pitchFamily="2" charset="-122"/>
                <a:ea typeface="楷体" pitchFamily="2" charset="-122"/>
              </a:rPr>
              <a:t>主题是关于主再来得日子所引起信徒的反应。</a:t>
            </a:r>
            <a:endParaRPr lang="en-US" altLang="zh-CN" b="1" dirty="0">
              <a:solidFill>
                <a:srgbClr val="FF0000"/>
              </a:solidFill>
              <a:latin typeface="楷体" pitchFamily="2" charset="-122"/>
              <a:ea typeface="楷体"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a:ex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6F0446B9-CF6C-C149-B60F-1E70C141175B}"/>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882769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9965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耶和华的日子（参照以赛亚书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13</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6,9;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约珥书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1-2;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西番雅书</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 1</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14-16</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）有着击败以色列的仇敌承。</a:t>
            </a:r>
            <a:endPar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defTabSz="457200">
              <a:defRPr/>
            </a:pPr>
            <a:endParaRPr lang="en-GB"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defTabSz="457200">
              <a:defRPr/>
            </a:pP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基于此</a:t>
            </a:r>
            <a:r>
              <a:rPr 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 </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保罗鼓励 他们坚持不懈为了未来在主的日子里的奖赏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1</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章），并纠正他们对主的日子的错误观念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2</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 ，因为这种观念已导致了游手好闲的态度 （第</a:t>
            </a:r>
            <a:r>
              <a:rPr lang="en-US" altLang="zh-CN"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3</a:t>
            </a:r>
            <a:r>
              <a:rPr lang="zh-CN" alt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章）。</a:t>
            </a:r>
            <a:endParaRPr lang="en-US" sz="2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0" y="0"/>
            <a:ext cx="8170701" cy="90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Impact"/>
              </a:rPr>
              <a:t>帖撒罗尼迦后书的圣约</a:t>
            </a:r>
            <a:endParaRPr 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Arial"/>
            </a:endParaRPr>
          </a:p>
        </p:txBody>
      </p:sp>
    </p:spTree>
    <p:extLst>
      <p:ext uri="{BB962C8B-B14F-4D97-AF65-F5344CB8AC3E}">
        <p14:creationId xmlns:p14="http://schemas.microsoft.com/office/powerpoint/2010/main" val="3220832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0636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241514"/>
      </p:ext>
    </p:extLst>
  </p:cSld>
  <p:clrMapOvr>
    <a:overrideClrMapping bg1="lt1" tx1="dk1" bg2="lt2" tx2="dk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a:ex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531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保罗对忧虑的帖撒罗尼迦人的劝告：</a:t>
            </a:r>
            <a:endParaRPr kumimoji="0" lang="en-US" altLang="zh-CN"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专注于上帝！</a:t>
            </a:r>
            <a:endParaRPr kumimoji="0" lang="en-US" sz="6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希腊文出现的数量</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Elwell </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和 </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遇见新约</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graphicFrame>
        <p:nvGraphicFramePr>
          <p:cNvPr id="9" name="Table 8"/>
          <p:cNvGraphicFramePr>
            <a:graphicFrameLocks noGrp="1"/>
          </p:cNvGraphicFramePr>
          <p:nvPr>
            <p:extLst/>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a:extLst>
              <a:ext uri="{FF2B5EF4-FFF2-40B4-BE49-F238E27FC236}">
                <a16:creationId xmlns:a16="http://schemas.microsoft.com/office/drawing/2014/main" id="{B0F06176-6E3C-7242-BB91-0F22C1199BD9}"/>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D9E2631E-E5FA-C245-9881-2D35D2B2E63E}"/>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754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a:ex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服事主耶稣基督</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HT"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上帝</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王</a:t>
            </a:r>
          </a:p>
        </p:txBody>
      </p:sp>
    </p:spTree>
    <p:extLst>
      <p:ext uri="{BB962C8B-B14F-4D97-AF65-F5344CB8AC3E}">
        <p14:creationId xmlns:p14="http://schemas.microsoft.com/office/powerpoint/2010/main" val="548039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en-US" b="1" i="1" dirty="0"/>
              <a:t>A Worthy Name to Repeat</a:t>
            </a: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2 Thess 1</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2 Thess 2</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2 Thess 3</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rPr>
              <a:t>Lord Jesus Christ</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(3:18)</a:t>
            </a:r>
          </a:p>
        </p:txBody>
      </p:sp>
    </p:spTree>
    <p:extLst>
      <p:ext uri="{BB962C8B-B14F-4D97-AF65-F5344CB8AC3E}">
        <p14:creationId xmlns:p14="http://schemas.microsoft.com/office/powerpoint/2010/main" val="223751224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a:extLst/>
        </p:spPr>
        <p:txBody>
          <a:bodyPr anchor="t"/>
          <a:lstStyle/>
          <a:p>
            <a:pPr marL="725488" indent="-725488">
              <a:defRPr/>
            </a:pPr>
            <a:r>
              <a:rPr lang="en-US" sz="5400" b="1" dirty="0">
                <a:effectLst>
                  <a:glow rad="127000">
                    <a:schemeClr val="tx1"/>
                  </a:glow>
                </a:effectLst>
                <a:latin typeface="Arial" charset="0"/>
                <a:ea typeface="ＭＳ Ｐゴシック" charset="0"/>
                <a:cs typeface="ＭＳ Ｐゴシック" charset="0"/>
              </a:rPr>
              <a:t>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66431763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0188367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By looking to our lofty Lord Jesus Christ we realize that He is not looking away from us in complacency but looking down on us in compassion.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434882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lift up my eyes to the mountains;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[where else] shall my help come?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help comes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made heaven and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5526123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151604" y="1602007"/>
            <a:ext cx="866886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在三篇短章中仅有</a:t>
            </a:r>
            <a:r>
              <a:rPr lang="en-US" altLang="zh-CN"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47</a:t>
            </a:r>
            <a:r>
              <a:rPr lang="zh-CN" altLang="en-US" sz="34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rPr>
              <a:t>节的经文</a:t>
            </a:r>
            <a:r>
              <a:rPr lang="en-GB"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救主被称为  “耶稣”</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13</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次（</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Elwell</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Yarbrough</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遇见新约</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332</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）。祂从罪中拯救（</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1,8</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），也从审判中救出（</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7</a:t>
            </a:r>
            <a:r>
              <a:rPr lang="zh-CN" alt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endParaRPr lang="en-US" sz="34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151604" y="106703"/>
            <a:ext cx="8236820" cy="7994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latin typeface="MS PGothic" panose="020B0600070205080204" pitchFamily="34" charset="-128"/>
                <a:ea typeface="MS PGothic" panose="020B0600070205080204" pitchFamily="34" charset="-128"/>
                <a:cs typeface="Impact"/>
              </a:rPr>
              <a:t>帖撒罗尼迦后书的救赎论</a:t>
            </a:r>
            <a:endParaRPr lang="en-GB" sz="36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800232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 look to the peaks when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re in the valleys? Or are you so rutted in the valleys that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ve forgotten the mountains are even there? People who fail to affirm usually do so because they fail to see the Lord in the midst of it all.</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6366137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2758"/>
          <a:stretch/>
        </p:blipFill>
        <p:spPr>
          <a:xfrm>
            <a:off x="0" y="3567572"/>
            <a:ext cx="9144000" cy="45962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we look up, we are reminded that God is not removed… not absent… not out of touch. And then we get a glimpse of the divine perspective on our circumstances—which can only be seen from the peaks, not in the valleys.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221468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7" y="-1079098"/>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Seeing from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Perspective</a:t>
            </a:r>
          </a:p>
        </p:txBody>
      </p:sp>
      <p:pic>
        <p:nvPicPr>
          <p:cNvPr id="3" name="Picture 2"/>
          <p:cNvPicPr>
            <a:picLocks noChangeAspect="1"/>
          </p:cNvPicPr>
          <p:nvPr/>
        </p:nvPicPr>
        <p:blipFill>
          <a:blip r:embed="rId3"/>
          <a:stretch>
            <a:fillRect/>
          </a:stretch>
        </p:blipFill>
        <p:spPr>
          <a:xfrm>
            <a:off x="-40317" y="859195"/>
            <a:ext cx="9298451" cy="5328625"/>
          </a:xfrm>
          <a:prstGeom prst="rect">
            <a:avLst/>
          </a:prstGeom>
        </p:spPr>
      </p:pic>
    </p:spTree>
    <p:extLst>
      <p:ext uri="{BB962C8B-B14F-4D97-AF65-F5344CB8AC3E}">
        <p14:creationId xmlns:p14="http://schemas.microsoft.com/office/powerpoint/2010/main" val="172547480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397583023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a:ex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How to Affirm Others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000" b="1" i="1" dirty="0">
                <a:effectLst>
                  <a:glow rad="127000">
                    <a:schemeClr val="tx1"/>
                  </a:glow>
                </a:effectLst>
                <a:latin typeface="Arial" charset="0"/>
                <a:ea typeface="ＭＳ Ｐゴシック" charset="0"/>
                <a:cs typeface="ＭＳ Ｐゴシック" charset="0"/>
              </a:rPr>
              <a:t>2 Thessalonians 1:1-4</a:t>
            </a: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195263" y="4791346"/>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dirty="0">
                <a:ln>
                  <a:noFill/>
                </a:ln>
                <a:solidFill>
                  <a:srgbClr val="FFFFFF"/>
                </a:solidFill>
                <a:effectLst/>
                <a:uLnTx/>
                <a:uFillTx/>
                <a:latin typeface="Comic Sans MS" charset="0"/>
                <a:ea typeface="ＭＳ Ｐゴシック" charset="0"/>
              </a:rPr>
              <a:t>Three ways we can affirm others...</a:t>
            </a:r>
          </a:p>
        </p:txBody>
      </p:sp>
    </p:spTree>
    <p:extLst>
      <p:ext uri="{BB962C8B-B14F-4D97-AF65-F5344CB8AC3E}">
        <p14:creationId xmlns:p14="http://schemas.microsoft.com/office/powerpoint/2010/main" val="3448615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a:extLst/>
        </p:spPr>
        <p:txBody>
          <a:bodyPr anchor="t"/>
          <a:lstStyle/>
          <a:p>
            <a:pPr marL="725488" indent="-725488" algn="l">
              <a:defRPr/>
            </a:pPr>
            <a:r>
              <a:rPr lang="en-US" sz="5400" b="1" dirty="0">
                <a:effectLst>
                  <a:glow rad="127000">
                    <a:schemeClr val="tx1"/>
                  </a:glow>
                </a:effectLst>
                <a:latin typeface="Arial" charset="0"/>
                <a:ea typeface="ＭＳ Ｐゴシック" charset="0"/>
                <a:cs typeface="ＭＳ Ｐゴシック" charset="0"/>
              </a:rPr>
              <a:t>I. 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24537458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30007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保罗对忧虑的帖撒罗尼迦人的劝告：</a:t>
            </a:r>
            <a:endParaRPr kumimoji="0" lang="en-US" altLang="zh-CN"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专注于上帝！</a:t>
            </a:r>
            <a:endParaRPr kumimoji="0" lang="en-US" sz="6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希腊文出现的数量</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Elwell </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和 </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遇见新约</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graphicFrame>
        <p:nvGraphicFramePr>
          <p:cNvPr id="9" name="Table 8"/>
          <p:cNvGraphicFramePr>
            <a:graphicFrameLocks noGrp="1"/>
          </p:cNvGraphicFramePr>
          <p:nvPr>
            <p:extLst/>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a:extLst>
              <a:ext uri="{FF2B5EF4-FFF2-40B4-BE49-F238E27FC236}">
                <a16:creationId xmlns:a16="http://schemas.microsoft.com/office/drawing/2014/main" id="{B0F06176-6E3C-7242-BB91-0F22C1199BD9}"/>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D9E2631E-E5FA-C245-9881-2D35D2B2E63E}"/>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449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151730551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972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2 </a:t>
            </a:r>
            <a:r>
              <a:rPr lang="en-US" sz="3600" b="1" dirty="0">
                <a:solidFill>
                  <a:srgbClr val="FFFFFF"/>
                </a:solidFill>
                <a:effectLst>
                  <a:glow rad="127000">
                    <a:srgbClr val="000000"/>
                  </a:glow>
                </a:effectLst>
                <a:latin typeface="Arial"/>
                <a:cs typeface="Arial"/>
              </a:rPr>
              <a:t>Thessalonians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36511" y="1602007"/>
            <a:ext cx="907557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我们的主在三篇短章中仅有</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47</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节的经文被称为</a:t>
            </a:r>
            <a:b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b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“主”</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22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次（</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Elwell</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Yarbrough</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遇见新约</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332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），强调祂的权威</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权力 （</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1</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7; 2</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a:t>
            </a:r>
            <a: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8</a:t>
            </a: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 </a:t>
            </a:r>
            <a:br>
              <a:rPr lang="en-US" altLang="zh-CN"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br>
            <a:r>
              <a:rPr lang="zh-CN" alt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和神性是平等与 父。</a:t>
            </a:r>
            <a:endParaRPr lang="en-US" sz="3200" b="1" dirty="0">
              <a:solidFill>
                <a:srgbClr val="FFFFFF"/>
              </a:solidFill>
              <a:effectLst>
                <a:glow rad="127000">
                  <a:srgbClr val="000000"/>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Title 1"/>
          <p:cNvSpPr txBox="1">
            <a:spLocks/>
          </p:cNvSpPr>
          <p:nvPr/>
        </p:nvSpPr>
        <p:spPr bwMode="auto">
          <a:xfrm>
            <a:off x="-36511" y="14780"/>
            <a:ext cx="8207212" cy="13979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zh-CN" altLang="en-US" sz="3600" b="1" kern="10" dirty="0">
                <a:solidFill>
                  <a:schemeClr val="bg1"/>
                </a:solidFill>
                <a:latin typeface="MS PGothic" panose="020B0600070205080204" pitchFamily="34" charset="-128"/>
                <a:ea typeface="MS PGothic" panose="020B0600070205080204" pitchFamily="34" charset="-128"/>
                <a:cs typeface="Impact"/>
              </a:rPr>
              <a:t>帖撒罗尼迦前书的</a:t>
            </a:r>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预言</a:t>
            </a:r>
            <a:r>
              <a:rPr lang="en-US" altLang="zh-CN"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p>
          <a:p>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（主</a:t>
            </a:r>
            <a:r>
              <a:rPr 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r>
              <a:rPr lang="zh-CN" alt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神性</a:t>
            </a:r>
            <a:r>
              <a:rPr lang="en-US" sz="3600" b="1" dirty="0">
                <a:solidFill>
                  <a:schemeClr val="bg1"/>
                </a:solidFill>
                <a:effectLst>
                  <a:glow rad="101600">
                    <a:schemeClr val="tx1">
                      <a:alpha val="99000"/>
                    </a:schemeClr>
                  </a:glow>
                </a:effectLst>
                <a:latin typeface="MS PGothic" panose="020B0600070205080204" pitchFamily="34" charset="-128"/>
                <a:ea typeface="MS PGothic" panose="020B0600070205080204" pitchFamily="34" charset="-128"/>
                <a:cs typeface="Arial"/>
              </a:rPr>
              <a:t>)  </a:t>
            </a:r>
          </a:p>
        </p:txBody>
      </p:sp>
    </p:spTree>
    <p:extLst>
      <p:ext uri="{BB962C8B-B14F-4D97-AF65-F5344CB8AC3E}">
        <p14:creationId xmlns:p14="http://schemas.microsoft.com/office/powerpoint/2010/main" val="978880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Voltaire (1694-1778)</a:t>
            </a: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348243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Dr. Pangloss</a:t>
            </a: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478400" y="3843819"/>
            <a:ext cx="4539307" cy="3212924"/>
            <a:chOff x="2478400" y="3843819"/>
            <a:chExt cx="4539307" cy="3212924"/>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478400" y="3843819"/>
              <a:ext cx="4491727" cy="3212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Well, all things work for good!</a:t>
              </a: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88410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4144781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a:t>Romans 8:28 </a:t>
            </a:r>
            <a:r>
              <a:rPr lang="en-US" sz="3200" b="1"/>
              <a:t>NIV</a:t>
            </a:r>
            <a:endParaRPr lang="en-US" b="1"/>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And we know that in all things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God works for the good</a:t>
            </a:r>
            <a:r>
              <a:rPr kumimoji="0" lang="en-SG"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of those who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love</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him,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who have been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called</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according to his purpose.</a:t>
            </a: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
        <p:nvSpPr>
          <p:cNvPr id="4" name="Oval 3"/>
          <p:cNvSpPr/>
          <p:nvPr/>
        </p:nvSpPr>
        <p:spPr bwMode="auto">
          <a:xfrm>
            <a:off x="290258" y="3861048"/>
            <a:ext cx="8746238" cy="1773708"/>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Tree>
    <p:extLst>
      <p:ext uri="{BB962C8B-B14F-4D97-AF65-F5344CB8AC3E}">
        <p14:creationId xmlns:p14="http://schemas.microsoft.com/office/powerpoint/2010/main" val="14169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Turn others to the Lord</a:t>
            </a: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saying nothing at all</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sharing a Bible reference</a:t>
            </a:r>
          </a:p>
        </p:txBody>
      </p:sp>
    </p:spTree>
    <p:extLst>
      <p:ext uri="{BB962C8B-B14F-4D97-AF65-F5344CB8AC3E}">
        <p14:creationId xmlns:p14="http://schemas.microsoft.com/office/powerpoint/2010/main" val="6130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813258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spTree>
    <p:extLst>
      <p:ext uri="{BB962C8B-B14F-4D97-AF65-F5344CB8AC3E}">
        <p14:creationId xmlns:p14="http://schemas.microsoft.com/office/powerpoint/2010/main" val="40790902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42219995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48325097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3903583503"/>
      </p:ext>
    </p:extLst>
  </p:cSld>
  <p:clrMapOvr>
    <a:masterClrMapping/>
  </p:clrMapOvr>
  <p:transition/>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ppt/theme/themeOverride13.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5.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6.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7.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8.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9.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2951</TotalTime>
  <Words>15010</Words>
  <Application>Microsoft Macintosh PowerPoint</Application>
  <PresentationFormat>On-screen Show (4:3)</PresentationFormat>
  <Paragraphs>2414</Paragraphs>
  <Slides>253</Slides>
  <Notes>229</Notes>
  <HiddenSlides>76</HiddenSlides>
  <MMClips>0</MMClips>
  <ScaleCrop>false</ScaleCrop>
  <HeadingPairs>
    <vt:vector size="8" baseType="variant">
      <vt:variant>
        <vt:lpstr>Fonts Used</vt:lpstr>
      </vt:variant>
      <vt:variant>
        <vt:i4>41</vt:i4>
      </vt:variant>
      <vt:variant>
        <vt:lpstr>Theme</vt:lpstr>
      </vt:variant>
      <vt:variant>
        <vt:i4>55</vt:i4>
      </vt:variant>
      <vt:variant>
        <vt:lpstr>Embedded OLE Servers</vt:lpstr>
      </vt:variant>
      <vt:variant>
        <vt:i4>2</vt:i4>
      </vt:variant>
      <vt:variant>
        <vt:lpstr>Slide Titles</vt:lpstr>
      </vt:variant>
      <vt:variant>
        <vt:i4>253</vt:i4>
      </vt:variant>
    </vt:vector>
  </HeadingPairs>
  <TitlesOfParts>
    <vt:vector size="351" baseType="lpstr">
      <vt:lpstr>26</vt:lpstr>
      <vt:lpstr>BONES</vt:lpstr>
      <vt:lpstr>Bwgrkl</vt:lpstr>
      <vt:lpstr>FZKai-Z03</vt:lpstr>
      <vt:lpstr>Kaiti SC</vt:lpstr>
      <vt:lpstr>Kaiti SC Regular</vt:lpstr>
      <vt:lpstr>Matisse ITC</vt:lpstr>
      <vt:lpstr>MS Gothic</vt:lpstr>
      <vt:lpstr>MS Gothic</vt:lpstr>
      <vt:lpstr>MS Hei</vt:lpstr>
      <vt:lpstr>MS PGothic</vt:lpstr>
      <vt:lpstr>MS PGothic</vt:lpstr>
      <vt:lpstr>PMingLiU</vt:lpstr>
      <vt:lpstr>Serpentine</vt:lpstr>
      <vt:lpstr>SimHei</vt:lpstr>
      <vt:lpstr>SimHei</vt:lpstr>
      <vt:lpstr>SimSun</vt:lpstr>
      <vt:lpstr>Windsor</vt:lpstr>
      <vt:lpstr>Xerox Serif Wide</vt:lpstr>
      <vt:lpstr>楷体</vt:lpstr>
      <vt:lpstr>Arial</vt:lpstr>
      <vt:lpstr>Arial Black</vt:lpstr>
      <vt:lpstr>Arial Narrow</vt:lpstr>
      <vt:lpstr>Book Antiqua</vt:lpstr>
      <vt:lpstr>Calibri</vt:lpstr>
      <vt:lpstr>Capitals</vt:lpstr>
      <vt:lpstr>Century Gothic</vt:lpstr>
      <vt:lpstr>Comic Sans MS</vt:lpstr>
      <vt:lpstr>Courier</vt:lpstr>
      <vt:lpstr>Geneva</vt:lpstr>
      <vt:lpstr>Helvetica</vt:lpstr>
      <vt:lpstr>Helvetica Neue Black Condensed</vt:lpstr>
      <vt:lpstr>Impact</vt:lpstr>
      <vt:lpstr>LucidaGrande</vt:lpstr>
      <vt:lpstr>Monotype Sorts</vt:lpstr>
      <vt:lpstr>Tahoma</vt:lpstr>
      <vt:lpstr>Times</vt:lpstr>
      <vt:lpstr>Times New Roman</vt:lpstr>
      <vt:lpstr>Trebuchet MS</vt:lpstr>
      <vt:lpstr>Verdana</vt:lpstr>
      <vt:lpstr>Wingdings</vt:lpstr>
      <vt:lpstr>Strategic</vt:lpstr>
      <vt:lpstr>Default Design</vt:lpstr>
      <vt:lpstr>Radar</vt:lpstr>
      <vt:lpstr>49_Blank Presentation</vt:lpstr>
      <vt:lpstr>Capsules</vt:lpstr>
      <vt:lpstr>1_Office Theme</vt:lpstr>
      <vt:lpstr>3_Blank Presentation</vt:lpstr>
      <vt:lpstr>Blank Presentation</vt:lpstr>
      <vt:lpstr>1_Blank Presentation</vt:lpstr>
      <vt:lpstr>1_Default Design</vt:lpstr>
      <vt:lpstr>2_Blank Presentation</vt:lpstr>
      <vt:lpstr>2_Default Design</vt:lpstr>
      <vt:lpstr>6_Blank Presentation</vt:lpstr>
      <vt:lpstr>7_Blank Presentation</vt:lpstr>
      <vt:lpstr>Bar Code</vt:lpstr>
      <vt:lpstr>Sparkles</vt:lpstr>
      <vt:lpstr>Beam</vt:lpstr>
      <vt:lpstr>1_Design padrão</vt:lpstr>
      <vt:lpstr>8_Blank Presentation</vt:lpstr>
      <vt:lpstr>1_Strategic</vt:lpstr>
      <vt:lpstr>2_Orbit</vt:lpstr>
      <vt:lpstr>20_Default Design</vt:lpstr>
      <vt:lpstr>28_Blank Presentation</vt:lpstr>
      <vt:lpstr>22_Default Design</vt:lpstr>
      <vt:lpstr>5_Orbit</vt:lpstr>
      <vt:lpstr>25_Blank Presentation</vt:lpstr>
      <vt:lpstr>1_Pressed Leaves</vt:lpstr>
      <vt:lpstr>1_Sateen</vt:lpstr>
      <vt:lpstr>1_Koi</vt:lpstr>
      <vt:lpstr>1_Earth</vt:lpstr>
      <vt:lpstr>1_Skyline</vt:lpstr>
      <vt:lpstr>1_Gleam</vt:lpstr>
      <vt:lpstr>Refined</vt:lpstr>
      <vt:lpstr>6_Default Design</vt:lpstr>
      <vt:lpstr>1_Beam</vt:lpstr>
      <vt:lpstr>2_Beam</vt:lpstr>
      <vt:lpstr>4_Default Design</vt:lpstr>
      <vt:lpstr>5_Blank Presentation</vt:lpstr>
      <vt:lpstr>Office Theme</vt:lpstr>
      <vt:lpstr>3_Default Design</vt:lpstr>
      <vt:lpstr>13_Blank Presentation</vt:lpstr>
      <vt:lpstr>50_Blank Presentation</vt:lpstr>
      <vt:lpstr>11_Default Design</vt:lpstr>
      <vt:lpstr>1_Capsules</vt:lpstr>
      <vt:lpstr>untitled 1</vt:lpstr>
      <vt:lpstr>20_Blank Presentation</vt:lpstr>
      <vt:lpstr>9_Blank Presentation</vt:lpstr>
      <vt:lpstr>34_Default Design</vt:lpstr>
      <vt:lpstr>5_Default Design</vt:lpstr>
      <vt:lpstr>51_Blank Presentation</vt:lpstr>
      <vt:lpstr>1_Orbit</vt:lpstr>
      <vt:lpstr>24_Blank Presentation</vt:lpstr>
      <vt:lpstr>2_Strategic</vt:lpstr>
      <vt:lpstr>21_Default Design</vt:lpstr>
      <vt:lpstr>14_Office Theme</vt:lpstr>
      <vt:lpstr>Clip</vt:lpstr>
      <vt:lpstr>Bitmap Image</vt:lpstr>
      <vt:lpstr>帖撒罗尼迦后书</vt:lpstr>
      <vt:lpstr>关键字</vt:lpstr>
      <vt:lpstr>主题</vt:lpstr>
      <vt:lpstr>关键节</vt:lpstr>
      <vt:lpstr>总结和应用</vt:lpstr>
      <vt:lpstr>帖撒罗尼迦后书  国度陈述</vt:lpstr>
      <vt:lpstr>Covenant in 2 Thessalonians </vt:lpstr>
      <vt:lpstr>Redemption in 2 Thessalonians </vt:lpstr>
      <vt:lpstr>Prophecy in 2 Thessalonians  (Lord, Deity) </vt:lpstr>
      <vt:lpstr>Book Chart</vt:lpstr>
      <vt:lpstr>SECOND THESSALONIANS</vt:lpstr>
      <vt:lpstr>得到肯定</vt:lpstr>
      <vt:lpstr>自我肯定是否足够？</vt:lpstr>
      <vt:lpstr>神怎么在困难中肯定我们？</vt:lpstr>
      <vt:lpstr>神是全方面的肯定我们。  (帖撒罗尼迦后书 的主题)</vt:lpstr>
      <vt:lpstr>（一）情绪：神赐毅力以让我们成熟 （帖撒罗尼迦后书 第1章）</vt:lpstr>
      <vt:lpstr>PowerPoint Presentation</vt:lpstr>
      <vt:lpstr>III. Practically: God cultivates discipline in us to build responsibility (2 Thess 3). </vt:lpstr>
      <vt:lpstr>在鼓励别人这方面，你做得如何呢？</vt:lpstr>
      <vt:lpstr>Black</vt:lpstr>
      <vt:lpstr>PowerPoint Presentation</vt:lpstr>
      <vt:lpstr>PowerPoint Presentation</vt:lpstr>
      <vt:lpstr>PowerPoint Presentation</vt:lpstr>
      <vt:lpstr>PowerPoint Presentation</vt:lpstr>
      <vt:lpstr>PowerPoint Presentation</vt:lpstr>
      <vt:lpstr>Paul's Advice to Troubled Thessalonians: Focus on God!</vt:lpstr>
      <vt:lpstr>神学主题</vt:lpstr>
      <vt:lpstr>PowerPoint Presentation</vt:lpstr>
      <vt:lpstr>PowerPoint Presentation</vt:lpstr>
      <vt:lpstr>PowerPoint Presentation</vt:lpstr>
      <vt:lpstr>新约综览</vt:lpstr>
      <vt:lpstr>PowerPoint Presentation</vt:lpstr>
      <vt:lpstr>PowerPoint Presentation</vt:lpstr>
      <vt:lpstr>得到肯定</vt:lpstr>
      <vt:lpstr>Affirmation</vt:lpstr>
      <vt:lpstr>Our Mission</vt:lpstr>
      <vt:lpstr>Our Vision</vt:lpstr>
      <vt:lpstr>我们的愿景</vt:lpstr>
      <vt:lpstr>Words can affirm</vt:lpstr>
      <vt:lpstr>Self Affirmation</vt:lpstr>
      <vt:lpstr>Self Affirmation</vt:lpstr>
      <vt:lpstr>Self Affirmation</vt:lpstr>
      <vt:lpstr>Self Affirmation</vt:lpstr>
      <vt:lpstr>自我肯定是否足够？</vt:lpstr>
      <vt:lpstr>I don’t deserve self-esteem</vt:lpstr>
      <vt:lpstr>I’m not sure how many problems I have because math is  one of them.</vt:lpstr>
      <vt:lpstr>神怎么在困难中肯定我们？</vt:lpstr>
      <vt:lpstr>Background to  2 Thessalonians</vt:lpstr>
      <vt:lpstr>PowerPoint Presentation</vt:lpstr>
      <vt:lpstr>PowerPoint Presentation</vt:lpstr>
      <vt:lpstr>PowerPoint Presentation</vt:lpstr>
      <vt:lpstr>PowerPoint Presentation</vt:lpstr>
      <vt:lpstr>PowerPoint Presentation</vt:lpstr>
      <vt:lpstr>PowerPoint Presentation</vt:lpstr>
      <vt:lpstr>新约综览</vt:lpstr>
      <vt:lpstr>做好准备</vt:lpstr>
      <vt:lpstr>Our Need</vt:lpstr>
      <vt:lpstr>Black</vt:lpstr>
      <vt:lpstr>被提</vt:lpstr>
      <vt:lpstr>被提</vt:lpstr>
      <vt:lpstr>要怎么为被提 做准备？</vt:lpstr>
      <vt:lpstr>（一）没有贪婪地服侍耶稣 (第1–3章）。 </vt:lpstr>
      <vt:lpstr>（二） 关心人和神学 (第 4–5章)。</vt:lpstr>
      <vt:lpstr>主要概念</vt:lpstr>
      <vt:lpstr>我们都得做交待。</vt:lpstr>
      <vt:lpstr>贴撒罗尼迦前书5:2</vt:lpstr>
      <vt:lpstr>1-2 Thessalonians</vt:lpstr>
      <vt:lpstr>PowerPoint Presentation</vt:lpstr>
      <vt:lpstr>神怎么在困难中肯定我们？</vt:lpstr>
      <vt:lpstr>Slides on  帖撒罗尼迦后 1</vt:lpstr>
      <vt:lpstr>PowerPoint Presentation</vt:lpstr>
      <vt:lpstr>（一）情绪：神赐毅力以让我们成熟 （帖撒罗尼迦后书 第1章）</vt:lpstr>
      <vt:lpstr>Paul's Advice to Troubled Thessalonians: Focus on God!</vt:lpstr>
      <vt:lpstr>马太福音书的主要思想</vt:lpstr>
      <vt:lpstr>A Worthy Name to Repeat</vt:lpstr>
      <vt:lpstr>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"By looking to our lofty Lord Jesus Christ we realize that He is not looking away from us in complacency but looking down on us in compassion." </vt:lpstr>
      <vt:lpstr>"I will lift up my eyes to the mountains; From [where else] shall my help come? My help comes from the LORD, who made heaven and earth  (Ps. 121:1-2)." </vt:lpstr>
      <vt:lpstr>"Do you look to the peaks when you're in the valleys? Or are you so rutted in the valleys that you've forgotten the mountains are even there? People who fail to affirm usually do so because they fail to see the Lord in the midst of it all." </vt:lpstr>
      <vt:lpstr>"When we look up, we are reminded that God is not removed… not absent… not out of touch. And then we get a glimpse of the divine perspective on our circumstances—which can only be seen from the peaks, not in the valleys." </vt:lpstr>
      <vt:lpstr>Seeing from God's Perspective</vt:lpstr>
      <vt:lpstr>How many of us notice when others are caught in a spiral?</vt:lpstr>
      <vt:lpstr>How to Affirm Others  2 Thessalonians 1:1-4</vt:lpstr>
      <vt:lpstr>I. 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Paul's Advice to Troubled Thessalonians: Focus on God!</vt:lpstr>
      <vt:lpstr>We also need to help others focus on the Lord in their difficulty </vt:lpstr>
      <vt:lpstr>Romans 8:28</vt:lpstr>
      <vt:lpstr>Voltaire (1694-1778)</vt:lpstr>
      <vt:lpstr>Dr. Pangloss</vt:lpstr>
      <vt:lpstr>Romans 8:28</vt:lpstr>
      <vt:lpstr>Romans 8:28 NIV</vt:lpstr>
      <vt:lpstr>Turn others to the Lord</vt:lpstr>
      <vt:lpstr>Seattle Special Olympics</vt:lpstr>
      <vt:lpstr>Seattle Special Olympics</vt:lpstr>
      <vt:lpstr>Seattle Special Olympics</vt:lpstr>
      <vt:lpstr>Seattle Special Olympics</vt:lpstr>
      <vt:lpstr>Seattle Special Olympics</vt:lpstr>
      <vt:lpstr>"A candle loses nothing by lighting another candle." </vt:lpstr>
      <vt:lpstr>Thank God for others' growth (1:3). </vt:lpstr>
      <vt:lpstr>"Dear brothers and sisters, we can't help but thank God for you, because your faith is flourishing and your love for one another is growing”  (2 Thessalonians 1:3 NLT).</vt:lpstr>
      <vt:lpstr>He affirmed them that their love for one another kept increasing—so we see Paul affirming their affirmation! </vt:lpstr>
      <vt:lpstr>What kind of glasses do you wear?</vt:lpstr>
      <vt:lpstr>Mercy Glasses</vt:lpstr>
      <vt:lpstr>Prayer Affirms</vt:lpstr>
      <vt:lpstr>Publicly brag about others' spiritual growth (1:4).</vt:lpstr>
      <vt:lpstr>"We proudly tell God's other churches about your endurance and faithfulness in all the persecutions and hardships you are suffering."</vt:lpstr>
      <vt:lpstr>People often become what you tell them they will become.</vt:lpstr>
      <vt:lpstr>Jim Sundberg</vt:lpstr>
      <vt:lpstr>"How many of you had parents that told you that you would end up in prison one day?”</vt:lpstr>
      <vt:lpstr>Affirm  the afflicted to help them mature in Christ.</vt:lpstr>
      <vt:lpstr>"And God will use this persecution to show his justice and to make you worthy of his Kingdom, for which you are suffering.  6In his justice he will pay back those who persecute you"  (2 Thess 1:5-6 NLT).</vt:lpstr>
      <vt:lpstr>"And God will provide rest for you who are being persecuted and also for us when the Lord Jesus appears from heaven. He will come with his mighty angels,  8in flaming fire, bringing judgment on those who don’t know God and on those who refuse to obey the Good News of our Lord Jesus"  (2 Thess 1:7-8 NLT).</vt:lpstr>
      <vt:lpstr>"They will be punished with eternal destruction, forever separated from the Lord and from his glorious power.  10When he comes on that day, he will receive glory from his holy people—praise from all who believe. And this includes you, for you believed what we told you about him" (2 Thess 1:9-10 NLT).</vt:lpstr>
      <vt:lpstr>PowerPoint Presentation</vt:lpstr>
      <vt:lpstr>PowerPoint Presentation</vt:lpstr>
      <vt:lpstr>Persevering through affliction develops maturity</vt:lpstr>
      <vt:lpstr>Marbles or Grapes?</vt:lpstr>
      <vt:lpstr>My Defensiveness</vt:lpstr>
      <vt:lpstr>神怎么在困难中肯定我们？</vt:lpstr>
      <vt:lpstr>（一）情绪：神赐毅力以让我们成熟 （帖撒罗尼迦后书 第1章）</vt:lpstr>
      <vt:lpstr>Slides on  帖撒罗尼迦后 2</vt:lpstr>
      <vt:lpstr>PowerPoint Presentation</vt:lpstr>
      <vt:lpstr>PowerPoint Presentation</vt:lpstr>
      <vt:lpstr>"Now, dear brothers and sisters, let us clarify some things about the coming of our Lord Jesus Christ and how we will be gathered to meet him"  (2 Thess 2:1 NLT).</vt:lpstr>
      <vt:lpstr>关键节</vt:lpstr>
      <vt:lpstr>判定</vt:lpstr>
      <vt:lpstr>祝福!</vt:lpstr>
      <vt:lpstr>上帝的日子</vt:lpstr>
      <vt:lpstr>一个时代论“时间轴”</vt:lpstr>
      <vt:lpstr>Antichrist Sets Up Image for Worship (贴后 2:3-4 CNVS)</vt:lpstr>
      <vt:lpstr>"That day will not come until…" (2:3a)</vt:lpstr>
      <vt:lpstr>"Don’t you remember that I told you about all this when I was with you?  6And you know what is holding him back, for he can be revealed only when his time comes.  7For this lawlessness is already at work secretly, and it will remain secret until the one who is holding it back steps out of the way.  8Then the man of lawlessness will be revealed, but the Lord Jesus will kill him with the breath of his mouth and destroy him by the splendor of his coming" (2 Thess 2:5-8 NLT).</vt:lpstr>
      <vt:lpstr>The Restrainer</vt:lpstr>
      <vt:lpstr>耶和华的日子</vt:lpstr>
      <vt:lpstr>第七十“礼拜”的排列顺序</vt:lpstr>
      <vt:lpstr>为什么我相信灾前试炼？</vt:lpstr>
      <vt:lpstr>"This man will come to do the work of Satan with counterfeit power and signs and miracles.  10He will use every kind of evil deception to fool those on their way to destruction, because they refuse to love and accept the truth that would save them.  11So God will cause them to be greatly deceived, and they will believe these lies.  12Then they will be condemned for enjoying evil rather than believing the truth" (2 Thess 2:9-12 NLT).</vt:lpstr>
      <vt:lpstr>Book Chart</vt:lpstr>
      <vt:lpstr>Keys</vt:lpstr>
      <vt:lpstr>Summary &amp; Application</vt:lpstr>
      <vt:lpstr>The Future Ministries of the Holy Spirit</vt:lpstr>
      <vt:lpstr>敌基督与 但以理9章</vt:lpstr>
      <vt:lpstr>巨大的领导空虚</vt:lpstr>
      <vt:lpstr>敌基督的不同名称</vt:lpstr>
      <vt:lpstr>敌基督的行为</vt:lpstr>
      <vt:lpstr>但以理书第二章里的大像</vt:lpstr>
      <vt:lpstr>但以理书中 世上的帝国</vt:lpstr>
      <vt:lpstr>第七十“礼拜”的排列顺序</vt:lpstr>
      <vt:lpstr>但以理书11:40</vt:lpstr>
      <vt:lpstr>但以理书 11:40-45</vt:lpstr>
      <vt:lpstr>由东由西而来(但以理书11:44)</vt:lpstr>
      <vt:lpstr>启 示 录 13 章 的 兽</vt:lpstr>
      <vt:lpstr> 撒旦的三位一体” </vt:lpstr>
      <vt:lpstr>世界将拜兽 </vt:lpstr>
      <vt:lpstr>右手上 的印记</vt:lpstr>
      <vt:lpstr>右手中的 印记</vt:lpstr>
      <vt:lpstr>敌基督到底是谁呢？</vt:lpstr>
      <vt:lpstr>以下的片段会说明某些人怎么把“兽”属灵化。。。</vt:lpstr>
      <vt:lpstr>大红龙!</vt:lpstr>
      <vt:lpstr>如果把兽给属灵化</vt:lpstr>
      <vt:lpstr>把假先知给属灵化</vt:lpstr>
      <vt:lpstr>可是他被列为有人的数目，而他的数目是六百六十六。 (Revelation 13:18)</vt:lpstr>
      <vt:lpstr>希腊文的字母号数(Gematria)</vt:lpstr>
      <vt:lpstr>尼罗= 666?</vt:lpstr>
      <vt:lpstr>希伯来文的字母号数</vt:lpstr>
      <vt:lpstr>英文字母号数</vt:lpstr>
      <vt:lpstr>通用产品代条形码</vt:lpstr>
      <vt:lpstr>兽印记：微型芯片</vt:lpstr>
      <vt:lpstr>Monster Drink!</vt:lpstr>
      <vt:lpstr>希伯来文字母的对等数字</vt:lpstr>
      <vt:lpstr>层出不穷！</vt:lpstr>
      <vt:lpstr>乔治·沃克·布什?</vt:lpstr>
      <vt:lpstr>“他必在列国中施行审判”</vt:lpstr>
      <vt:lpstr>东门</vt:lpstr>
      <vt:lpstr>但以理</vt:lpstr>
      <vt:lpstr>但以理</vt:lpstr>
      <vt:lpstr>但以理第九章 大纲</vt:lpstr>
      <vt:lpstr>但以理 9:24-27 (CNVS)</vt:lpstr>
      <vt:lpstr>七十个七的不同观点</vt:lpstr>
      <vt:lpstr>1. 批判性观点</vt:lpstr>
      <vt:lpstr>2. 弥撒亚/历史意义的观点</vt:lpstr>
      <vt:lpstr>3. 无千禧年象征观点</vt:lpstr>
      <vt:lpstr>詹姆斯 E. 史密斯的弥撒亚观点</vt:lpstr>
      <vt:lpstr>4. 前千禧年观点</vt:lpstr>
      <vt:lpstr>但以理书中七十周</vt:lpstr>
      <vt:lpstr>但以理的七十周  (但 9:24-27)</vt:lpstr>
      <vt:lpstr>詹姆斯 E. 史密斯的弥撒亚观点</vt:lpstr>
      <vt:lpstr>第七十“礼拜”的排列顺序</vt:lpstr>
      <vt:lpstr>前千禧年的评论</vt:lpstr>
      <vt:lpstr>路加福音 21:24 外邦人时期</vt:lpstr>
      <vt:lpstr>PowerPoint Presentation</vt:lpstr>
      <vt:lpstr>70周的计算</vt:lpstr>
      <vt:lpstr>70周的计算</vt:lpstr>
      <vt:lpstr>Daniel's 70th Week</vt:lpstr>
      <vt:lpstr>"As for us, we can’t help but thank God for you, dear brothers and sisters loved by the Lord. We are always thankful that God chose you to be among the first to experience salvation—a salvation that came through the Spirit who makes you holy and through your belief in the truth.  14He called you to salvation when we told you the Good News; now you can share in the glory of our Lord Jesus Christ" (2 Thess 2:13-14 NLT).</vt:lpstr>
      <vt:lpstr>"With all these things in mind, dear brothers and sisters, stand firm and keep a strong grip on the teaching we passed on to you both in person and by letter. 16Now may our Lord Jesus Christ himself and God our Father, who loved us and by his grace gave us eternal comfort and a wonderful hope,  17comfort you and strengthen you in every good thing you do and say" (2 Thess 2:15-17 NLT).</vt:lpstr>
      <vt:lpstr>Trusting amidst confusion produces stability</vt:lpstr>
      <vt:lpstr>神怎么在困难中肯定我们？</vt:lpstr>
      <vt:lpstr>（一）情绪：神赐毅力以让我们成熟 （帖撒罗尼迦后书 第1章）</vt:lpstr>
      <vt:lpstr>PowerPoint Presentation</vt:lpstr>
      <vt:lpstr>Slides on  帖撒罗尼迦后 3</vt:lpstr>
      <vt:lpstr>PowerPoint Presentation</vt:lpstr>
      <vt:lpstr>III. Practically: God cultivates discipline in us to build responsibility (2 Thess 3). </vt:lpstr>
      <vt:lpstr>"Finally, dear brothers and sisters, we ask you to pray for us. Pray that the Lord’s message will spread rapidly and be honored wherever it goes, just as when it came to you.  2Pray, too, that we will be rescued from wicked and evil people, for not everyone is a believer" (2 Thess 3:1-2 NLT).</vt:lpstr>
      <vt:lpstr>"But the Lord is faithful; he will strengthen you and guard you from the evil one.  4And we are confident in the Lord that you are doing and will continue to do the things we commanded you.  5May the Lord lead your hearts into a full understanding and expression of the love of God and the patient endurance that comes from Christ"  (2 Thess 3:3-5 NLT).</vt:lpstr>
      <vt:lpstr>"And now, dear brothers and sisters, we give you this command in the name of our Lord Jesus Christ: Stay away from all believers who live idle lives and don’t follow the tradition they received from us.  7For you know that you ought to imitate us. We were not idle when we were with you"  (2 Thess 3:6-7 NLT).</vt:lpstr>
      <vt:lpstr>Discipline the idle (3:6-15)</vt:lpstr>
      <vt:lpstr>"We never accepted food from anyone without paying for it. We worked hard day and night so we would not be a burden to any of you.  9We certainly had the right to ask you to feed us, but we wanted to give you an example to follow" (2 Thess 3:8-9 NLT).</vt:lpstr>
      <vt:lpstr>Discipline the idle (3:6-15)</vt:lpstr>
      <vt:lpstr>"Yet we hear that some of you are living idle lives, refusing to work and meddling in other people’s business.  12We command such people and urge them in the name of the Lord Jesus Christ to settle down and work to earn their own living.  13As for the rest of you, dear brothers and sisters, never get tired of doing good" (2 Thess 3:11-13 NLT).</vt:lpstr>
      <vt:lpstr>"Take note of those who refuse to obey what we say in this letter. Stay away from them so they will be ashamed.  15Don’t think of them as enemies, but warn them as you would a brother or sister" (2 Thess 3:14-15 NLT).</vt:lpstr>
      <vt:lpstr>PowerPoint Presentation</vt:lpstr>
      <vt:lpstr>"Here is my greeting in my own handwriting: Paul. I do this in all my letters to prove they are from me.   18May the grace of our Lord Jesus Christ be with you all" (2 Thess 3:17-18 NLT).</vt:lpstr>
      <vt:lpstr>Waiting with discipline cultivates responsibility</vt:lpstr>
      <vt:lpstr>神怎么在困难中肯定我们？</vt:lpstr>
      <vt:lpstr>神是全方面的肯定我们。  (帖撒罗尼迦后书 的主题)</vt:lpstr>
      <vt:lpstr>（一）情绪：神赐毅力以让我们成熟 （帖撒罗尼迦后书 第1章）</vt:lpstr>
      <vt:lpstr>PowerPoint Presentation</vt:lpstr>
      <vt:lpstr>III. Practically: God cultivates discipline in us to build responsibility (2 Thess 3). </vt:lpstr>
      <vt:lpstr>Sister Mrosla's Third Grade Class  St. Mary's School in Morris, Minnesota</vt:lpstr>
      <vt:lpstr>Helen P. Mrosla</vt:lpstr>
      <vt:lpstr>Mark Eklund</vt:lpstr>
      <vt:lpstr>How ‘bout you?</vt:lpstr>
      <vt:lpstr>在鼓励别人这方面，你做得如何呢？</vt:lpstr>
      <vt:lpstr>Words of Affirmation</vt:lpstr>
      <vt:lpstr>Black</vt:lpstr>
      <vt:lpstr>新约全书讲章 • BibleStudyDownloads.org</vt:lpstr>
      <vt:lpstr>We will never recognize the true value of our own lives until we affirm the value in the life of others.  —Ronald Reagan—</vt:lpstr>
      <vt:lpstr>How to Live</vt:lpstr>
      <vt:lpstr>“我们应看他"</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新约全书链接地址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158</cp:revision>
  <dcterms:created xsi:type="dcterms:W3CDTF">2003-02-05T13:33:59Z</dcterms:created>
  <dcterms:modified xsi:type="dcterms:W3CDTF">2019-04-26T07:21:10Z</dcterms:modified>
</cp:coreProperties>
</file>