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929" r:id="rId3"/>
    <p:sldMasterId id="2147483931" r:id="rId4"/>
    <p:sldMasterId id="2147485231" r:id="rId5"/>
    <p:sldMasterId id="2147485331" r:id="rId6"/>
    <p:sldMasterId id="2147485558" r:id="rId7"/>
  </p:sldMasterIdLst>
  <p:notesMasterIdLst>
    <p:notesMasterId r:id="rId22"/>
  </p:notesMasterIdLst>
  <p:handoutMasterIdLst>
    <p:handoutMasterId r:id="rId23"/>
  </p:handoutMasterIdLst>
  <p:sldIdLst>
    <p:sldId id="338" r:id="rId8"/>
    <p:sldId id="4180" r:id="rId9"/>
    <p:sldId id="339" r:id="rId10"/>
    <p:sldId id="340" r:id="rId11"/>
    <p:sldId id="341" r:id="rId12"/>
    <p:sldId id="342" r:id="rId13"/>
    <p:sldId id="343" r:id="rId14"/>
    <p:sldId id="269" r:id="rId15"/>
    <p:sldId id="270" r:id="rId16"/>
    <p:sldId id="347" r:id="rId17"/>
    <p:sldId id="348" r:id="rId18"/>
    <p:sldId id="349" r:id="rId19"/>
    <p:sldId id="505" r:id="rId20"/>
    <p:sldId id="504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591AE1F-A485-E342-8950-D731795DDA70}">
          <p14:sldIdLst>
            <p14:sldId id="338"/>
            <p14:sldId id="4180"/>
            <p14:sldId id="339"/>
            <p14:sldId id="340"/>
            <p14:sldId id="341"/>
            <p14:sldId id="342"/>
            <p14:sldId id="343"/>
            <p14:sldId id="269"/>
            <p14:sldId id="270"/>
            <p14:sldId id="347"/>
            <p14:sldId id="348"/>
            <p14:sldId id="349"/>
            <p14:sldId id="505"/>
            <p14:sldId id="5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0000"/>
    <a:srgbClr val="990033"/>
    <a:srgbClr val="FF00FF"/>
    <a:srgbClr val="070214"/>
    <a:srgbClr val="CC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0206"/>
    <p:restoredTop sz="89009" autoAdjust="0"/>
  </p:normalViewPr>
  <p:slideViewPr>
    <p:cSldViewPr>
      <p:cViewPr>
        <p:scale>
          <a:sx n="122" d="100"/>
          <a:sy n="122" d="100"/>
        </p:scale>
        <p:origin x="-1232" y="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50" d="100"/>
        <a:sy n="50" d="100"/>
      </p:scale>
      <p:origin x="0" y="33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Times New Roman" pitchFamily="18" charset="0"/>
              </a:defRPr>
            </a:lvl1pPr>
          </a:lstStyle>
          <a:p>
            <a:fld id="{CF07B36C-72AA-4ED1-BA23-BD9145D68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15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Times New Roman" pitchFamily="18" charset="0"/>
              </a:defRPr>
            </a:lvl1pPr>
          </a:lstStyle>
          <a:p>
            <a:fld id="{C78E3EA3-59FB-487A-A8DD-643DEC3B0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972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93A2FBE-731C-495D-978B-B07F3E37AA34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149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40B78D-3417-45A7-8776-7D807EBC4D4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474BFDD-C462-4154-8DB4-D9DFB062EEF9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76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BAC5E0E-0E79-4DAE-B330-6BEB5229796A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78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53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3BDBA14-7991-48D4-AB27-F7EA78151FB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739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5DF2486-0047-421B-8F39-79D8FC5C57D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CC6983B-ACD9-4BC1-BEFF-E31D94C00542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Survey link: http://biblestudydownloads.org/resource/</a:t>
            </a:r>
            <a:r>
              <a:rPr lang="en-US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%e6%96%b0%e7%ba%a6%e5%85%a8%e4%b9%a6/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116013" y="0"/>
            <a:ext cx="8027987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070214"/>
              </a:gs>
            </a:gsLst>
            <a:path path="rect">
              <a:fillToRect l="50000" t="50000" r="50000" b="50000"/>
            </a:path>
            <a:tileRect/>
          </a:gradFill>
          <a:ln w="12700" cap="sq" cmpd="sng" algn="ctr">
            <a:solidFill>
              <a:srgbClr val="200B5B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>
                <a:effectLst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>
                <a:effectLst/>
              </a:endParaRPr>
            </a:p>
          </p:txBody>
        </p:sp>
        <p:pic>
          <p:nvPicPr>
            <p:cNvPr id="8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43C5F-1BA5-4B2C-94F9-3EADDB0DA9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04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5471B-FECA-4C4A-8774-036E7D76D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9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45E09-5AAA-474D-A705-92E0757D7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611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024B7-D837-4AD6-9B48-BE33F1EFC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65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F8F33-AE16-4755-9DF5-82B34F286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712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8EF3B-8FDC-42D4-AD2B-78BD07EFDA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590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8578D-89C7-449D-B7E3-D4359C2FC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181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B72D4-CA86-40EA-8FDD-8ADAB06E0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247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1A6B3-DF52-4D65-B581-4468776AD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070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FDE78-D722-41FE-B269-CD03B0E3F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400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72FAE-637E-447B-A921-8D9F1B2E2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92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F104B-087F-44C8-812A-CF9F3CB7F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63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9727F-4E94-414B-9C99-3996FCBC3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054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C8750-D5C5-4C59-9AE9-94F63CB09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036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EF707-E55B-43C2-9ECD-5688E7E1B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98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62049-829C-4F3A-AE59-10227200E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166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12F6F-1F7F-43A3-9A0D-3A2EBB9AF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590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2EE5BC1F-B1A8-4B9B-AE9A-CE493E4F71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972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defRPr>
            </a:lvl1pPr>
          </a:lstStyle>
          <a:p>
            <a:fld id="{691AF203-7156-497C-B9F4-B29835A5D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438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12748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234154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9810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5C8C0-F90A-456E-ADA3-C5159EF5E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270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50454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89566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20270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05001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0971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64702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34462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1"/>
            <a:ext cx="20574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1"/>
            <a:ext cx="60198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908875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1259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446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280E0-C90C-4D82-84F3-E71CE6158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360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0820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9045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6085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748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4601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9657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7480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0536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7865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37866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83C53-A6F0-4F97-B3D9-64B79CAD8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1959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25516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36046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929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3033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42243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12947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977541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6531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63075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2969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4EF2A-C286-4539-B3D3-F3499069D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98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BF549-D35B-48E9-B852-B166E6F10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43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A41DB-3021-4A48-BA39-14CB270AC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3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CD5E5-F97A-4277-BCB9-C2946E3E32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24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116013" y="0"/>
            <a:ext cx="8027987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070214"/>
              </a:gs>
            </a:gsLst>
            <a:path path="rect">
              <a:fillToRect l="50000" t="50000" r="50000" b="50000"/>
            </a:path>
            <a:tileRect/>
          </a:gradFill>
          <a:ln w="12700" cap="sq" cmpd="sng" algn="ctr">
            <a:solidFill>
              <a:srgbClr val="200B5B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>
                <a:effectLst/>
              </a:endParaRPr>
            </a:p>
          </p:txBody>
        </p:sp>
        <p:sp>
          <p:nvSpPr>
            <p:cNvPr id="1034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>
                <a:effectLst/>
              </a:endParaRPr>
            </a:p>
          </p:txBody>
        </p:sp>
        <p:pic>
          <p:nvPicPr>
            <p:cNvPr id="1035" name="Picture 5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ED47AD96-EB19-4A7A-8466-6D30E9E754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05" r:id="rId1"/>
    <p:sldLayoutId id="2147485071" r:id="rId2"/>
    <p:sldLayoutId id="2147485072" r:id="rId3"/>
    <p:sldLayoutId id="2147485073" r:id="rId4"/>
    <p:sldLayoutId id="2147485074" r:id="rId5"/>
    <p:sldLayoutId id="2147485075" r:id="rId6"/>
    <p:sldLayoutId id="2147485076" r:id="rId7"/>
    <p:sldLayoutId id="2147485077" r:id="rId8"/>
    <p:sldLayoutId id="2147485078" r:id="rId9"/>
    <p:sldLayoutId id="2147485079" r:id="rId10"/>
    <p:sldLayoutId id="21474850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MS PGothic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pitchFamily="34" charset="0"/>
                <a:cs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pitchFamily="34" charset="0"/>
                <a:cs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pitchFamily="34" charset="0"/>
                <a:cs typeface="Times New Roman" pitchFamily="18" charset="0"/>
              </a:defRPr>
            </a:lvl1pPr>
          </a:lstStyle>
          <a:p>
            <a:fld id="{1E7A22A3-5135-4564-BAEA-FA3174809E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1" r:id="rId1"/>
    <p:sldLayoutId id="2147485082" r:id="rId2"/>
    <p:sldLayoutId id="2147485083" r:id="rId3"/>
    <p:sldLayoutId id="2147485084" r:id="rId4"/>
    <p:sldLayoutId id="2147485085" r:id="rId5"/>
    <p:sldLayoutId id="2147485086" r:id="rId6"/>
    <p:sldLayoutId id="2147485087" r:id="rId7"/>
    <p:sldLayoutId id="2147485088" r:id="rId8"/>
    <p:sldLayoutId id="2147485089" r:id="rId9"/>
    <p:sldLayoutId id="2147485090" r:id="rId10"/>
    <p:sldLayoutId id="2147485091" r:id="rId11"/>
    <p:sldLayoutId id="2147485092" r:id="rId12"/>
    <p:sldLayoutId id="21474850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fld id="{47A27840-2419-4FDE-87A1-A922CBAF814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MS PGothic" pitchFamily="34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Arial" charset="0"/>
          <a:cs typeface="Arial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000000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0000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effectLst/>
              </a:defRPr>
            </a:lvl1pPr>
          </a:lstStyle>
          <a:p>
            <a:fld id="{77CF2B83-B2DF-4691-8B53-BB131730FC6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9702" name="Picture 6" descr="strteg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267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85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313" indent="-341313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1363" indent="-284163" algn="ctr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3pPr>
      <a:lvl4pPr marL="1598613" indent="-227013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471" indent="-228588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648" indent="-228588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8825" indent="-228588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001" indent="-228588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740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332" r:id="rId1"/>
    <p:sldLayoutId id="2147485333" r:id="rId2"/>
    <p:sldLayoutId id="2147485334" r:id="rId3"/>
    <p:sldLayoutId id="2147485335" r:id="rId4"/>
    <p:sldLayoutId id="2147485336" r:id="rId5"/>
    <p:sldLayoutId id="2147485337" r:id="rId6"/>
    <p:sldLayoutId id="2147485338" r:id="rId7"/>
    <p:sldLayoutId id="2147485339" r:id="rId8"/>
    <p:sldLayoutId id="2147485340" r:id="rId9"/>
    <p:sldLayoutId id="2147485341" r:id="rId10"/>
    <p:sldLayoutId id="214748534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477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05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9" r:id="rId1"/>
    <p:sldLayoutId id="2147485560" r:id="rId2"/>
    <p:sldLayoutId id="2147485561" r:id="rId3"/>
    <p:sldLayoutId id="2147485562" r:id="rId4"/>
    <p:sldLayoutId id="2147485563" r:id="rId5"/>
    <p:sldLayoutId id="2147485564" r:id="rId6"/>
    <p:sldLayoutId id="2147485565" r:id="rId7"/>
    <p:sldLayoutId id="2147485566" r:id="rId8"/>
    <p:sldLayoutId id="2147485567" r:id="rId9"/>
    <p:sldLayoutId id="2147485568" r:id="rId10"/>
    <p:sldLayoutId id="214748556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2" descr="Prison Bars O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TextBox 5"/>
          <p:cNvSpPr txBox="1">
            <a:spLocks noChangeArrowheads="1"/>
          </p:cNvSpPr>
          <p:nvPr/>
        </p:nvSpPr>
        <p:spPr bwMode="auto">
          <a:xfrm>
            <a:off x="457200" y="6477000"/>
            <a:ext cx="868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Jeremy Chew, East Asia School of Theology, Singapore</a:t>
            </a:r>
          </a:p>
        </p:txBody>
      </p:sp>
      <p:sp>
        <p:nvSpPr>
          <p:cNvPr id="173059" name="Picture 5" descr="Paul.prison.writing.jpg"/>
          <p:cNvSpPr>
            <a:spLocks noChangeAspect="1"/>
          </p:cNvSpPr>
          <p:nvPr/>
        </p:nvSpPr>
        <p:spPr bwMode="auto">
          <a:xfrm>
            <a:off x="17463" y="922338"/>
            <a:ext cx="9144000" cy="5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306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251950" cy="981075"/>
          </a:xfrm>
        </p:spPr>
        <p:txBody>
          <a:bodyPr/>
          <a:lstStyle/>
          <a:p>
            <a:pPr eaLnBrk="1" hangingPunct="1"/>
            <a:r>
              <a:rPr lang="zh-CN" altLang="en-US" sz="4000" b="1">
                <a:solidFill>
                  <a:srgbClr val="FFFFFF"/>
                </a:solidFill>
              </a:rPr>
              <a:t>介绍</a:t>
            </a:r>
            <a:r>
              <a:rPr lang="en-US" altLang="ja-JP" sz="4000" b="1">
                <a:solidFill>
                  <a:srgbClr val="FFFFFF"/>
                </a:solidFill>
              </a:rPr>
              <a:t> </a:t>
            </a:r>
            <a:r>
              <a:rPr lang="en-US" altLang="zh-CN" sz="4000" b="1">
                <a:solidFill>
                  <a:srgbClr val="FFFFFF"/>
                </a:solidFill>
              </a:rPr>
              <a:t>"</a:t>
            </a:r>
            <a:r>
              <a:rPr lang="zh-CN" altLang="en-US" sz="4000" b="1">
                <a:solidFill>
                  <a:srgbClr val="FFFFFF"/>
                </a:solidFill>
              </a:rPr>
              <a:t>监狱书书</a:t>
            </a:r>
            <a:r>
              <a:rPr lang="en-US" altLang="zh-CN" sz="4000" b="1">
                <a:solidFill>
                  <a:srgbClr val="FFFFFF"/>
                </a:solidFill>
              </a:rPr>
              <a:t>"</a:t>
            </a:r>
            <a:endParaRPr lang="en-US" altLang="en-US"/>
          </a:p>
        </p:txBody>
      </p:sp>
      <p:pic>
        <p:nvPicPr>
          <p:cNvPr id="6" name="Picture 5" descr="Paul.prison.writin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40456"/>
            <a:ext cx="9144000" cy="5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FB5475F4-3BA9-B142-8D4F-20033FD77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1427" tIns="45714" rIns="91427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Rick Griffith 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博士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• 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新加坡神学院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• BibleStudyDownloads.org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110" descr="christ002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9525" y="1535113"/>
            <a:ext cx="9144000" cy="6934200"/>
          </a:xfrm>
          <a:prstGeom prst="rect">
            <a:avLst/>
          </a:prstGeom>
          <a:solidFill>
            <a:srgbClr val="000000">
              <a:alpha val="23921"/>
            </a:srgbClr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effectLst/>
            </a:endParaRPr>
          </a:p>
        </p:txBody>
      </p:sp>
      <p:sp>
        <p:nvSpPr>
          <p:cNvPr id="184323" name="TextBox 107"/>
          <p:cNvSpPr txBox="1">
            <a:spLocks noChangeArrowheads="1"/>
          </p:cNvSpPr>
          <p:nvPr/>
        </p:nvSpPr>
        <p:spPr bwMode="auto">
          <a:xfrm>
            <a:off x="8153400" y="71438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effectLst/>
                <a:latin typeface="Arial" pitchFamily="34" charset="0"/>
              </a:rPr>
              <a:t>201a</a:t>
            </a:r>
          </a:p>
        </p:txBody>
      </p:sp>
      <p:sp>
        <p:nvSpPr>
          <p:cNvPr id="441349" name="Title 112"/>
          <p:cNvSpPr>
            <a:spLocks noGrp="1"/>
          </p:cNvSpPr>
          <p:nvPr>
            <p:ph type="title" idx="4294967295"/>
          </p:nvPr>
        </p:nvSpPr>
        <p:spPr>
          <a:xfrm>
            <a:off x="1600200" y="-7938"/>
            <a:ext cx="6172200" cy="692151"/>
          </a:xfrm>
          <a:solidFill>
            <a:schemeClr val="tx1"/>
          </a:solidFill>
          <a:ln w="12700" cap="sq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 PL KaitiM GB" charset="0"/>
                <a:ea typeface="AR PL KaitiM GB" charset="0"/>
                <a:cs typeface="AR PL KaitiM GB" charset="0"/>
              </a:rPr>
              <a:t>监狱书信的基督论</a:t>
            </a:r>
            <a:endParaRPr lang="en-US" altLang="zh-CN" sz="39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graphicFrame>
        <p:nvGraphicFramePr>
          <p:cNvPr id="114" name="Table 113"/>
          <p:cNvGraphicFramePr>
            <a:graphicFrameLocks noGrp="1"/>
          </p:cNvGraphicFramePr>
          <p:nvPr/>
        </p:nvGraphicFramePr>
        <p:xfrm>
          <a:off x="0" y="1524000"/>
          <a:ext cx="9144000" cy="5183188"/>
        </p:xfrm>
        <a:graphic>
          <a:graphicData uri="http://schemas.openxmlformats.org/drawingml/2006/table">
            <a:tbl>
              <a:tblPr/>
              <a:tblGrid>
                <a:gridCol w="210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41300">
                            <a:schemeClr val="tx1">
                              <a:alpha val="75000"/>
                            </a:schemeClr>
                          </a:glow>
                        </a:effectLst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413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 </a:t>
                      </a:r>
                      <a:r>
                        <a:rPr lang="zh-CN" altLang="en-US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基督为</a:t>
                      </a:r>
                      <a:r>
                        <a:rPr lang="en-US" altLang="zh-CN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…</a:t>
                      </a:r>
                      <a:endParaRPr lang="en-US" altLang="zh-CN" sz="2100" b="0" u="non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焦点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41300">
                            <a:schemeClr val="tx1">
                              <a:alpha val="75000"/>
                            </a:schemeClr>
                          </a:glow>
                        </a:effectLst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解释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41300">
                            <a:schemeClr val="tx1">
                              <a:alpha val="75000"/>
                            </a:schemeClr>
                          </a:glow>
                        </a:effectLst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以弗所书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100" b="0" u="none" dirty="0">
                          <a:solidFill>
                            <a:srgbClr val="FFFFFF"/>
                          </a:solidFill>
                          <a:effectLst/>
                          <a:latin typeface="华文细黑"/>
                          <a:ea typeface="华文细黑"/>
                          <a:cs typeface="华文细黑"/>
                        </a:rPr>
                        <a:t>原首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41300">
                            <a:schemeClr val="tx1">
                              <a:alpha val="75000"/>
                            </a:schemeClr>
                          </a:glow>
                        </a:effectLst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413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 </a:t>
                      </a:r>
                      <a:r>
                        <a:rPr lang="zh-CN" altLang="en-US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基督的合一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基督摧毁信徒之间的隔膜</a:t>
                      </a:r>
                      <a:endParaRPr lang="en-US" altLang="zh-CN" sz="2100" b="0" u="non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413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 </a:t>
                      </a:r>
                      <a:r>
                        <a:rPr lang="zh-CN" altLang="en-US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腓立比书</a:t>
                      </a:r>
                      <a:endParaRPr kumimoji="0" lang="en-US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41300">
                            <a:schemeClr val="tx1">
                              <a:alpha val="75000"/>
                            </a:schemeClr>
                          </a:glow>
                        </a:effectLst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榜样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基督的态度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41300">
                            <a:schemeClr val="tx1">
                              <a:alpha val="75000"/>
                            </a:schemeClr>
                          </a:glow>
                        </a:effectLst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基督典范如何对待困难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61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歌罗西书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zh-CN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 </a:t>
                      </a:r>
                      <a:r>
                        <a:rPr lang="zh-CN" altLang="en-US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神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413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 </a:t>
                      </a:r>
                      <a:r>
                        <a:rPr lang="zh-CN" altLang="en-US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基督的神性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413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 </a:t>
                      </a:r>
                      <a:r>
                        <a:rPr lang="zh-CN" altLang="en-US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基督优越于人的哲理</a:t>
                      </a:r>
                      <a:endParaRPr kumimoji="0" lang="en-US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41300">
                            <a:schemeClr val="tx1">
                              <a:alpha val="75000"/>
                            </a:schemeClr>
                          </a:glow>
                        </a:effectLst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腓利门书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413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 </a:t>
                      </a:r>
                      <a:r>
                        <a:rPr lang="zh-CN" altLang="en-US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和解者</a:t>
                      </a:r>
                      <a:endParaRPr kumimoji="0" lang="en-US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41300">
                            <a:schemeClr val="tx1">
                              <a:alpha val="75000"/>
                            </a:schemeClr>
                          </a:glow>
                        </a:effectLst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基督的赦免</a:t>
                      </a:r>
                      <a:endParaRPr kumimoji="0" lang="en-US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41300">
                            <a:schemeClr val="tx1">
                              <a:alpha val="75000"/>
                            </a:schemeClr>
                          </a:glow>
                        </a:effectLst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413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 </a:t>
                      </a:r>
                      <a:r>
                        <a:rPr lang="zh-CN" altLang="en-US" sz="2100" b="0" u="non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华文细黑"/>
                          <a:ea typeface="华文细黑"/>
                          <a:cs typeface="华文细黑"/>
                        </a:rPr>
                        <a:t>基督和解信徒与神以及信徒与信徒之间的关系</a:t>
                      </a:r>
                      <a:endParaRPr kumimoji="0" lang="en-US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41300">
                            <a:schemeClr val="tx1">
                              <a:alpha val="75000"/>
                            </a:schemeClr>
                          </a:glow>
                        </a:effectLst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0" y="-76200"/>
            <a:ext cx="9144000" cy="6934200"/>
          </a:xfrm>
          <a:prstGeom prst="rect">
            <a:avLst/>
          </a:prstGeom>
          <a:solidFill>
            <a:srgbClr val="E9E2B6"/>
          </a:solidFill>
          <a:ln w="9525">
            <a:solidFill>
              <a:srgbClr val="6D78DE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effectLst/>
            </a:endParaRPr>
          </a:p>
        </p:txBody>
      </p:sp>
      <p:sp>
        <p:nvSpPr>
          <p:cNvPr id="443395" name="Title 11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85788"/>
          </a:xfrm>
          <a:ln w="12700" cap="sq"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 PL KaitiM GB" charset="0"/>
                <a:cs typeface="AR PL KaitiM GB" charset="0"/>
              </a:rPr>
              <a:t>监狱信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AR PL KaitiM GB" charset="0"/>
                <a:cs typeface="AR PL KaitiM GB" charset="0"/>
              </a:rPr>
              <a:t>简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 PL KaitiM GB" charset="0"/>
                <a:cs typeface="AR PL KaitiM GB" charset="0"/>
              </a:rPr>
              <a:t>的应用</a:t>
            </a:r>
            <a:endParaRPr lang="en-US" altLang="zh-CN" sz="3200" b="1">
              <a:solidFill>
                <a:schemeClr val="tx1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86371" name="TextBox 107"/>
          <p:cNvSpPr txBox="1">
            <a:spLocks noChangeArrowheads="1"/>
          </p:cNvSpPr>
          <p:nvPr/>
        </p:nvSpPr>
        <p:spPr bwMode="auto">
          <a:xfrm>
            <a:off x="8410575" y="-100013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effectLst/>
                <a:latin typeface="Arial" pitchFamily="34" charset="0"/>
              </a:rPr>
              <a:t>202</a:t>
            </a:r>
          </a:p>
        </p:txBody>
      </p:sp>
      <p:graphicFrame>
        <p:nvGraphicFramePr>
          <p:cNvPr id="114" name="Table 113"/>
          <p:cNvGraphicFramePr>
            <a:graphicFrameLocks noGrp="1"/>
          </p:cNvGraphicFramePr>
          <p:nvPr/>
        </p:nvGraphicFramePr>
        <p:xfrm>
          <a:off x="0" y="685800"/>
          <a:ext cx="9161463" cy="5794375"/>
        </p:xfrm>
        <a:graphic>
          <a:graphicData uri="http://schemas.openxmlformats.org/drawingml/2006/table">
            <a:tbl>
              <a:tblPr/>
              <a:tblGrid>
                <a:gridCol w="210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6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 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书信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第一世纪</a:t>
                      </a:r>
                      <a:b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</a:b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的问题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 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第二十一世纪的问题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 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解答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(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主题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1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以弗所书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77000">
                          <a:srgbClr val="000090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 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犹太人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-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外邦人的冲突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 ("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我们论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")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 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单单华人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单单浸信会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单单成人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实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PGothic" pitchFamily="34" charset="-128"/>
                          <a:ea typeface="MS PGothic" pitchFamily="34" charset="-128"/>
                        </a:rPr>
                        <a:t>现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基督徒的合一 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(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四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:3)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5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腓立比书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77000">
                          <a:srgbClr val="000090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逼迫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监狱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死亡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事工的不便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- 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时间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,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睡眠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- 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休闲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以基督的心为心 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(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二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:5)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歌罗西书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77000">
                          <a:srgbClr val="000090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否认基督的神性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新纪元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异端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宣告他的神性 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(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二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:9)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腓利门书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77000">
                          <a:srgbClr val="000090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 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主人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奴仆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("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我论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")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 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原谅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上司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雇员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/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他人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和解关系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(17-18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节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0" y="-76200"/>
            <a:ext cx="9144000" cy="6934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6D78DE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effectLst/>
            </a:endParaRPr>
          </a:p>
        </p:txBody>
      </p:sp>
      <p:sp>
        <p:nvSpPr>
          <p:cNvPr id="188418" name="TextBox 107"/>
          <p:cNvSpPr txBox="1">
            <a:spLocks noChangeArrowheads="1"/>
          </p:cNvSpPr>
          <p:nvPr/>
        </p:nvSpPr>
        <p:spPr bwMode="auto">
          <a:xfrm>
            <a:off x="8459788" y="-100013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>
                <a:solidFill>
                  <a:srgbClr val="FFFFFF"/>
                </a:solidFill>
                <a:effectLst/>
                <a:latin typeface="Arial" pitchFamily="34" charset="0"/>
              </a:rPr>
              <a:t>201</a:t>
            </a:r>
          </a:p>
        </p:txBody>
      </p:sp>
      <p:sp>
        <p:nvSpPr>
          <p:cNvPr id="445444" name="Title 112"/>
          <p:cNvSpPr>
            <a:spLocks noGrp="1"/>
          </p:cNvSpPr>
          <p:nvPr>
            <p:ph type="title" idx="4294967295"/>
          </p:nvPr>
        </p:nvSpPr>
        <p:spPr>
          <a:xfrm>
            <a:off x="914400" y="-1588"/>
            <a:ext cx="7239000" cy="677863"/>
          </a:xfrm>
          <a:solidFill>
            <a:schemeClr val="tx1"/>
          </a:solidFill>
          <a:ln w="12700" cap="sq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ja-JP" altLang="en-US" sz="3800">
                <a:solidFill>
                  <a:srgbClr val="FFFFFF"/>
                </a:solidFill>
                <a:effectLst>
                  <a:outerShdw blurRad="38100" dist="38100" dir="2700000" algn="tl">
                    <a:srgbClr val="786950"/>
                  </a:outerShdw>
                </a:effectLst>
                <a:latin typeface="AR PL KaitiM GB" pitchFamily="2" charset="-122"/>
                <a:ea typeface="AR PL KaitiM GB" pitchFamily="2" charset="-122"/>
              </a:rPr>
              <a:t>你对试</a:t>
            </a:r>
            <a:r>
              <a:rPr lang="zh-CN" altLang="en-US" sz="3800">
                <a:solidFill>
                  <a:srgbClr val="FFFFFF"/>
                </a:solidFill>
                <a:effectLst>
                  <a:outerShdw blurRad="38100" dist="38100" dir="2700000" algn="tl">
                    <a:srgbClr val="786950"/>
                  </a:outerShdw>
                </a:effectLst>
                <a:latin typeface="AR PL KaitiM GB" pitchFamily="2" charset="-122"/>
                <a:ea typeface="AR PL KaitiM GB" pitchFamily="2" charset="-122"/>
              </a:rPr>
              <a:t>练</a:t>
            </a:r>
            <a:r>
              <a:rPr lang="ja-JP" altLang="en-US" sz="3800">
                <a:solidFill>
                  <a:srgbClr val="FFFFFF"/>
                </a:solidFill>
                <a:effectLst>
                  <a:outerShdw blurRad="38100" dist="38100" dir="2700000" algn="tl">
                    <a:srgbClr val="786950"/>
                  </a:outerShdw>
                </a:effectLst>
                <a:latin typeface="AR PL KaitiM GB" pitchFamily="2" charset="-122"/>
                <a:ea typeface="AR PL KaitiM GB" pitchFamily="2" charset="-122"/>
              </a:rPr>
              <a:t>有什么样的反应呢</a:t>
            </a:r>
            <a:r>
              <a:rPr lang="en-US" altLang="ja-JP" sz="3800">
                <a:solidFill>
                  <a:srgbClr val="FFFFFF"/>
                </a:solidFill>
                <a:effectLst>
                  <a:outerShdw blurRad="38100" dist="38100" dir="2700000" algn="tl">
                    <a:srgbClr val="786950"/>
                  </a:outerShdw>
                </a:effectLst>
                <a:latin typeface="AR PL KaitiM GB" pitchFamily="2" charset="-122"/>
                <a:ea typeface="AR PL KaitiM GB" pitchFamily="2" charset="-122"/>
              </a:rPr>
              <a:t>?</a:t>
            </a:r>
            <a:endParaRPr lang="en-US" altLang="zh-CN" sz="3800">
              <a:solidFill>
                <a:srgbClr val="FFFFFF"/>
              </a:solidFill>
              <a:latin typeface="Arial" pitchFamily="34" charset="0"/>
              <a:ea typeface="SimSun" pitchFamily="2" charset="-122"/>
            </a:endParaRPr>
          </a:p>
        </p:txBody>
      </p:sp>
      <p:graphicFrame>
        <p:nvGraphicFramePr>
          <p:cNvPr id="114" name="Table 113"/>
          <p:cNvGraphicFramePr>
            <a:graphicFrameLocks noGrp="1"/>
          </p:cNvGraphicFramePr>
          <p:nvPr/>
        </p:nvGraphicFramePr>
        <p:xfrm>
          <a:off x="0" y="838200"/>
          <a:ext cx="9161463" cy="5838825"/>
        </p:xfrm>
        <a:graphic>
          <a:graphicData uri="http://schemas.openxmlformats.org/drawingml/2006/table">
            <a:tbl>
              <a:tblPr/>
              <a:tblGrid>
                <a:gridCol w="210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 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AR PL KaitiM GB" pitchFamily="2" charset="-122"/>
                        </a:rPr>
                        <a:t>你说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AR PL KaitiM GB" pitchFamily="2" charset="-122"/>
                        </a:rPr>
                        <a:t>…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Times New Roman" pitchFamily="18" charset="0"/>
                          <a:ea typeface="AR PL KaitiM GB" pitchFamily="2" charset="-122"/>
                        </a:rPr>
                        <a:t>策略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Times New Roman" pitchFamily="18" charset="0"/>
                          <a:ea typeface="AR PL KaitiM GB" pitchFamily="2" charset="-122"/>
                        </a:rPr>
                        <a:t>气质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</a:rPr>
                        <a:t>，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Times New Roman" pitchFamily="18" charset="0"/>
                          <a:ea typeface="AR PL KaitiM GB" pitchFamily="2" charset="-122"/>
                        </a:rPr>
                        <a:t>性格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</a:rPr>
                        <a:t>，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Times New Roman" pitchFamily="18" charset="0"/>
                          <a:ea typeface="AR PL KaitiM GB" pitchFamily="2" charset="-122"/>
                        </a:rPr>
                        <a:t>秉性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786950"/>
                            </a:outerShdw>
                          </a:effectLst>
                          <a:latin typeface="Times New Roman" pitchFamily="18" charset="0"/>
                          <a:ea typeface="AR PL KaitiM GB" pitchFamily="2" charset="-122"/>
                        </a:rPr>
                        <a:t>书信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786950"/>
                          </a:outerShdw>
                        </a:effectLst>
                        <a:latin typeface="Arial" pitchFamily="34" charset="0"/>
                        <a:ea typeface="AR PL KaitiM GB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1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"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我是对的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!"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 PL KaitiM GB" pitchFamily="2" charset="-122"/>
                        </a:rPr>
                        <a:t>奋斗目标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 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 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 PL KaitiM GB" pitchFamily="2" charset="-122"/>
                        </a:rPr>
                        <a:t>易怒的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 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 PL KaitiM GB" pitchFamily="2" charset="-122"/>
                        </a:rPr>
                        <a:t>以弗所书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AR PL KaitiM GB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5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 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 PL KaitiM GB" pitchFamily="2" charset="-122"/>
                          <a:ea typeface="AR PL KaitiM GB" pitchFamily="2" charset="-122"/>
                        </a:rPr>
                        <a:t> 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"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为什么会是我呢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 PL KaitiM GB" pitchFamily="2" charset="-122"/>
                          <a:ea typeface="AR PL KaitiM GB" pitchFamily="2" charset="-122"/>
                        </a:rPr>
                        <a:t>?"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 PL KaitiM GB" pitchFamily="2" charset="-122"/>
                        </a:rPr>
                        <a:t>忧郁，沮丧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 PL KaitiM GB" pitchFamily="2" charset="-122"/>
                        </a:rPr>
                        <a:t>忧郁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AR PL KaitiM GB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 PL KaitiM GB" pitchFamily="2" charset="-122"/>
                        </a:rPr>
                        <a:t>腓立比书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382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AR PL KaitiM GB" pitchFamily="2" charset="-122"/>
                        </a:rPr>
                        <a:t>"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AR PL KaitiM GB" pitchFamily="2" charset="-122"/>
                        </a:rPr>
                        <a:t>我应该会应付的来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AR PL KaitiM GB" pitchFamily="2" charset="-122"/>
                        </a:rPr>
                        <a:t>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 PL KaitiM GB" pitchFamily="2" charset="-122"/>
                        </a:rPr>
                        <a:t>妥协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AR PL KaitiM GB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 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 PL KaitiM GB" pitchFamily="2" charset="-122"/>
                        </a:rPr>
                        <a:t>乐观的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AR PL KaitiM GB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 PL KaitiM GB" pitchFamily="2" charset="-122"/>
                        </a:rPr>
                        <a:t>歌罗西书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32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AR PL KaitiM GB" pitchFamily="2" charset="-122"/>
                        </a:rPr>
                        <a:t>"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AR PL KaitiM GB" pitchFamily="2" charset="-122"/>
                        </a:rPr>
                        <a:t>一切都会变成过去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AR PL KaitiM GB" pitchFamily="2" charset="-122"/>
                        </a:rPr>
                        <a:t>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 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 PL KaitiM GB" pitchFamily="2" charset="-122"/>
                        </a:rPr>
                        <a:t>忽视它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 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 PL KaitiM GB" pitchFamily="2" charset="-122"/>
                        </a:rPr>
                        <a:t>冷静镇定的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AR PL KaitiM GB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SzPct val="95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 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 PL KaitiM GB" pitchFamily="2" charset="-122"/>
                        </a:rPr>
                        <a:t>腓利门书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83688418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574261"/>
            <a:ext cx="9232347" cy="5650045"/>
          </a:xfrm>
          <a:prstGeom prst="rect">
            <a:avLst/>
          </a:prstGeom>
        </p:spPr>
      </p:pic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新约全书链接地址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2086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rgbClr val="FFFFFF"/>
                </a:solidFill>
                <a:effectLst/>
                <a:ea typeface="SimSun" charset="0"/>
                <a:cs typeface="Arial" charset="0"/>
              </a:rPr>
              <a:t>免费获得该讲解</a:t>
            </a:r>
            <a:r>
              <a:rPr lang="en-US" sz="3600" dirty="0">
                <a:solidFill>
                  <a:srgbClr val="FFFFFF"/>
                </a:solidFill>
                <a:effectLst/>
                <a:ea typeface="SimSun" charset="0"/>
                <a:cs typeface="Arial" charset="0"/>
              </a:rPr>
              <a:t>!</a:t>
            </a:r>
            <a:endParaRPr lang="en-US" sz="1200" dirty="0">
              <a:solidFill>
                <a:srgbClr val="FFFFFF"/>
              </a:solidFill>
              <a:effectLst/>
              <a:ea typeface="SimSun" charset="0"/>
              <a:cs typeface="Arial" charset="0"/>
            </a:endParaRPr>
          </a:p>
        </p:txBody>
      </p:sp>
      <p:pic>
        <p:nvPicPr>
          <p:cNvPr id="2" name="Picture 1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159620"/>
            <a:ext cx="6153212" cy="3483594"/>
          </a:xfrm>
          <a:prstGeom prst="rect">
            <a:avLst/>
          </a:prstGeom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0" y="124783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000000"/>
                </a:solidFill>
                <a:effectLst/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3223913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3" descr="EXPTEXT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" y="1143000"/>
            <a:ext cx="6248400" cy="708025"/>
          </a:xfrm>
          <a:prstGeom prst="rect">
            <a:avLst/>
          </a:prstGeom>
          <a:gradFill flip="none" rotWithShape="1">
            <a:gsLst>
              <a:gs pos="64000">
                <a:schemeClr val="tx2">
                  <a:lumMod val="25000"/>
                  <a:lumOff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"直 到 地 极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" (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使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徒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行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传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 1:8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使 徒 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9  13       14    15  16          18           21     27     28</a:t>
            </a:r>
          </a:p>
        </p:txBody>
      </p:sp>
      <p:sp>
        <p:nvSpPr>
          <p:cNvPr id="461830" name="Text Box 16"/>
          <p:cNvSpPr txBox="1">
            <a:spLocks noChangeArrowheads="1"/>
          </p:cNvSpPr>
          <p:nvPr/>
        </p:nvSpPr>
        <p:spPr bwMode="auto">
          <a:xfrm>
            <a:off x="1828800" y="2338388"/>
            <a:ext cx="838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秋季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 49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理事会</a:t>
            </a: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61831" name="Text Box 17"/>
          <p:cNvSpPr txBox="1">
            <a:spLocks noChangeArrowheads="1"/>
          </p:cNvSpPr>
          <p:nvPr/>
        </p:nvSpPr>
        <p:spPr bwMode="auto">
          <a:xfrm>
            <a:off x="4724400" y="2133600"/>
            <a:ext cx="685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五月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 57-</a:t>
            </a:r>
            <a:b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</a:b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八月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 59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试验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61832" name="Line 19"/>
          <p:cNvSpPr>
            <a:spLocks noChangeShapeType="1"/>
          </p:cNvSpPr>
          <p:nvPr/>
        </p:nvSpPr>
        <p:spPr bwMode="auto">
          <a:xfrm>
            <a:off x="0" y="2590800"/>
            <a:ext cx="9067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61833" name="Text Box 20"/>
          <p:cNvSpPr txBox="1">
            <a:spLocks noChangeArrowheads="1"/>
          </p:cNvSpPr>
          <p:nvPr/>
        </p:nvSpPr>
        <p:spPr bwMode="auto">
          <a:xfrm>
            <a:off x="8296275" y="2324100"/>
            <a:ext cx="8477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春季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68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教会扩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长</a:t>
            </a: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61834" name="Text Box 21"/>
          <p:cNvSpPr txBox="1">
            <a:spLocks noChangeArrowheads="1"/>
          </p:cNvSpPr>
          <p:nvPr/>
        </p:nvSpPr>
        <p:spPr bwMode="auto">
          <a:xfrm>
            <a:off x="0" y="32766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35           48          49          50          52  53          57        60             62              67           68     95</a:t>
            </a:r>
          </a:p>
        </p:txBody>
      </p:sp>
      <p:sp>
        <p:nvSpPr>
          <p:cNvPr id="461835" name="Text Box 7"/>
          <p:cNvSpPr txBox="1">
            <a:spLocks noChangeArrowheads="1"/>
          </p:cNvSpPr>
          <p:nvPr/>
        </p:nvSpPr>
        <p:spPr bwMode="auto">
          <a:xfrm>
            <a:off x="914400" y="2168525"/>
            <a:ext cx="990600" cy="118427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四月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 48-</a:t>
            </a:r>
            <a:b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</a:b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九月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49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1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</a:b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加 拉 太</a:t>
            </a:r>
            <a:endParaRPr kumimoji="0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404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61836" name="Text Box 9"/>
          <p:cNvSpPr txBox="1">
            <a:spLocks noChangeArrowheads="1"/>
          </p:cNvSpPr>
          <p:nvPr/>
        </p:nvSpPr>
        <p:spPr bwMode="auto">
          <a:xfrm>
            <a:off x="3733800" y="2152650"/>
            <a:ext cx="1000125" cy="120015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春季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  53-</a:t>
            </a:r>
            <a:b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</a:b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五月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 57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3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</a:b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亚洲</a:t>
            </a:r>
            <a:endParaRPr kumimoji="0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404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61837" name="Text Box 10"/>
          <p:cNvSpPr txBox="1">
            <a:spLocks noChangeArrowheads="1"/>
          </p:cNvSpPr>
          <p:nvPr/>
        </p:nvSpPr>
        <p:spPr bwMode="auto">
          <a:xfrm>
            <a:off x="5257800" y="2165350"/>
            <a:ext cx="1066800" cy="1169988"/>
          </a:xfrm>
          <a:prstGeom prst="rect">
            <a:avLst/>
          </a:prstGeom>
          <a:solidFill>
            <a:srgbClr val="070214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二月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 60-</a:t>
            </a:r>
            <a:b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</a:b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三月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 62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1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罗马</a:t>
            </a:r>
            <a:endParaRPr kumimoji="0" lang="en-US" altLang="ja-JP" sz="1800" b="1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61838" name="Text Box 11"/>
          <p:cNvSpPr txBox="1">
            <a:spLocks noChangeArrowheads="1"/>
          </p:cNvSpPr>
          <p:nvPr/>
        </p:nvSpPr>
        <p:spPr bwMode="auto">
          <a:xfrm>
            <a:off x="7315200" y="2089150"/>
            <a:ext cx="1066800" cy="1246188"/>
          </a:xfrm>
          <a:prstGeom prst="rect">
            <a:avLst/>
          </a:prstGeom>
          <a:solidFill>
            <a:srgbClr val="000404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秋季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 67-</a:t>
            </a:r>
            <a:b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</a:b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春季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 68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2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罗马</a:t>
            </a:r>
            <a:endParaRPr kumimoji="0" lang="en-US" altLang="ja-JP" sz="1800" b="1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>
                <a:outerShdw blurRad="38100" dist="38100" dir="2700000" algn="tl">
                  <a:srgbClr val="808080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61839" name="Text Box 17"/>
          <p:cNvSpPr txBox="1">
            <a:spLocks noChangeArrowheads="1"/>
          </p:cNvSpPr>
          <p:nvPr/>
        </p:nvSpPr>
        <p:spPr bwMode="auto">
          <a:xfrm>
            <a:off x="-76200" y="2133600"/>
            <a:ext cx="9906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五月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57-</a:t>
            </a:r>
            <a:b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</a:b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八月</a:t>
            </a:r>
            <a:r>
              <a:rPr kumimoji="0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59</a:t>
            </a:r>
            <a:endParaRPr kumimoji="0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大 马 色</a:t>
            </a:r>
            <a:br>
              <a:rPr kumimoji="0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</a:b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安</a:t>
            </a:r>
            <a:r>
              <a:rPr kumimoji="0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提</a:t>
            </a:r>
            <a:r>
              <a:rPr kumimoji="0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阿</a:t>
            </a:r>
            <a:r>
              <a:rPr kumimoji="0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61840" name="TextBox 27"/>
          <p:cNvSpPr txBox="1">
            <a:spLocks noChangeArrowheads="1"/>
          </p:cNvSpPr>
          <p:nvPr/>
        </p:nvSpPr>
        <p:spPr bwMode="auto">
          <a:xfrm>
            <a:off x="7924800" y="71438"/>
            <a:ext cx="1155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Arial" pitchFamily="34" charset="0"/>
              </a:rPr>
              <a:t>38</a:t>
            </a:r>
            <a:b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Arial" pitchFamily="34" charset="0"/>
              </a:rPr>
            </a:b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Arial" pitchFamily="34" charset="0"/>
              </a:rPr>
              <a:t>124</a:t>
            </a:r>
            <a:b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Arial" pitchFamily="34" charset="0"/>
              </a:rPr>
            </a:b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Arial" pitchFamily="34" charset="0"/>
              </a:rPr>
              <a:t>39-41</a:t>
            </a:r>
          </a:p>
        </p:txBody>
      </p:sp>
      <p:sp>
        <p:nvSpPr>
          <p:cNvPr id="461841" name="Text Box 9"/>
          <p:cNvSpPr txBox="1">
            <a:spLocks noChangeArrowheads="1"/>
          </p:cNvSpPr>
          <p:nvPr/>
        </p:nvSpPr>
        <p:spPr bwMode="auto">
          <a:xfrm>
            <a:off x="6324600" y="2089150"/>
            <a:ext cx="1143000" cy="124618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春季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  62-</a:t>
            </a:r>
            <a:b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</a:b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秋季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  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67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4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西班牙</a:t>
            </a:r>
            <a:endParaRPr kumimoji="0" lang="en-US" altLang="ja-JP" sz="1800" b="1" i="0" u="none" strike="noStrike" kern="1200" cap="none" spc="0" normalizeH="0" baseline="0" noProof="0">
              <a:ln>
                <a:noFill/>
              </a:ln>
              <a:solidFill>
                <a:srgbClr val="000404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52400" y="206193"/>
            <a:ext cx="7772400" cy="707886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  <a:latin typeface="MS Gothic" pitchFamily="49" charset="-128"/>
                <a:ea typeface="MS Gothic" pitchFamily="49" charset="-128"/>
              </a:rPr>
              <a:t>新约</a:t>
            </a:r>
            <a:r>
              <a:rPr lang="zh-CN" altLang="en-US" sz="4000" b="1">
                <a:solidFill>
                  <a:srgbClr val="FFFFFF"/>
                </a:solidFill>
                <a:latin typeface="MS Gothic" pitchFamily="49" charset="-128"/>
                <a:ea typeface="MS Gothic" pitchFamily="49" charset="-128"/>
              </a:rPr>
              <a:t>综览</a:t>
            </a:r>
            <a:r>
              <a:rPr lang="en-US" altLang="ja-JP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Gothic" pitchFamily="49" charset="-128"/>
                <a:ea typeface="MS Gothic" pitchFamily="49" charset="-128"/>
              </a:rPr>
              <a:t>(</a:t>
            </a:r>
            <a:r>
              <a:rPr lang="zh-CN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Gothic" pitchFamily="49" charset="-128"/>
                <a:ea typeface="MS Gothic" pitchFamily="49" charset="-128"/>
              </a:rPr>
              <a:t>保罗书信</a:t>
            </a:r>
            <a:r>
              <a:rPr lang="en-US" altLang="zh-CN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Gothic" pitchFamily="49" charset="-128"/>
                <a:ea typeface="MS Gothic" pitchFamily="49" charset="-128"/>
              </a:rPr>
              <a:t>)</a:t>
            </a:r>
            <a:endParaRPr lang="en-US" alt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152400" y="5486400"/>
            <a:ext cx="2667000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福音书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以及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使徒行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传</a:t>
            </a:r>
            <a:r>
              <a:rPr kumimoji="0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 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461847" name="Text Box 20"/>
          <p:cNvSpPr txBox="1">
            <a:spLocks noChangeArrowheads="1"/>
          </p:cNvSpPr>
          <p:nvPr/>
        </p:nvSpPr>
        <p:spPr bwMode="auto">
          <a:xfrm>
            <a:off x="6477000" y="6553200"/>
            <a:ext cx="24479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保罗书信</a:t>
            </a:r>
            <a:r>
              <a:rPr kumimoji="0" lang="en-US" altLang="zh-CN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, </a:t>
            </a: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类别</a:t>
            </a:r>
            <a:r>
              <a:rPr kumimoji="0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,</a:t>
            </a: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关键</a:t>
            </a: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节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667000" y="2168525"/>
            <a:ext cx="990600" cy="118427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四月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50-</a:t>
            </a:r>
            <a:b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</a:b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九月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52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2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</a:b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爱琴海</a:t>
            </a:r>
            <a:endParaRPr kumimoji="0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404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52400" y="5943600"/>
            <a:ext cx="1800225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保罗书信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006475" y="4157663"/>
            <a:ext cx="792163" cy="338137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加拉太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MS PGothic" pitchFamily="34" charset="-128"/>
              <a:ea typeface="MS PGothic" pitchFamily="34" charset="-128"/>
              <a:cs typeface="+mn-cs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2759075" y="4157663"/>
            <a:ext cx="792163" cy="338137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帖 前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2759075" y="4572000"/>
            <a:ext cx="792163" cy="338138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帖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后</a:t>
            </a:r>
            <a:r>
              <a:rPr kumimoji="0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SimSun" pitchFamily="2" charset="-122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856038" y="4157663"/>
            <a:ext cx="792162" cy="33813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歌前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MS PGothic" pitchFamily="34" charset="-128"/>
              <a:ea typeface="MS PGothic" pitchFamily="34" charset="-128"/>
              <a:cs typeface="+mn-cs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856038" y="4600575"/>
            <a:ext cx="792162" cy="338138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歌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后</a:t>
            </a:r>
            <a:r>
              <a:rPr kumimoji="0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 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MS PGothic" pitchFamily="34" charset="-128"/>
              <a:ea typeface="MS PGothic" pitchFamily="34" charset="-128"/>
              <a:cs typeface="+mn-cs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856038" y="5080000"/>
            <a:ext cx="792162" cy="338138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罗马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MS PGothic" pitchFamily="34" charset="-128"/>
              <a:ea typeface="MS PGothic" pitchFamily="34" charset="-128"/>
              <a:cs typeface="+mn-cs"/>
            </a:endParaRPr>
          </a:p>
        </p:txBody>
      </p:sp>
      <p:sp>
        <p:nvSpPr>
          <p:cNvPr id="461855" name="Text Box 19"/>
          <p:cNvSpPr txBox="1">
            <a:spLocks noChangeArrowheads="1"/>
          </p:cNvSpPr>
          <p:nvPr/>
        </p:nvSpPr>
        <p:spPr bwMode="auto">
          <a:xfrm>
            <a:off x="990600" y="3657600"/>
            <a:ext cx="792163" cy="338138"/>
          </a:xfrm>
          <a:prstGeom prst="rect">
            <a:avLst/>
          </a:prstGeom>
          <a:solidFill>
            <a:srgbClr val="800000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马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太</a:t>
            </a: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S PGothic" pitchFamily="34" charset="-128"/>
              <a:ea typeface="MS PGothic" pitchFamily="34" charset="-128"/>
              <a:cs typeface="+mn-cs"/>
            </a:endParaRPr>
          </a:p>
        </p:txBody>
      </p:sp>
      <p:sp>
        <p:nvSpPr>
          <p:cNvPr id="461856" name="Text Box 22"/>
          <p:cNvSpPr txBox="1">
            <a:spLocks noChangeArrowheads="1"/>
          </p:cNvSpPr>
          <p:nvPr/>
        </p:nvSpPr>
        <p:spPr bwMode="auto">
          <a:xfrm>
            <a:off x="4572000" y="3657600"/>
            <a:ext cx="792163" cy="338138"/>
          </a:xfrm>
          <a:prstGeom prst="rect">
            <a:avLst/>
          </a:prstGeom>
          <a:solidFill>
            <a:srgbClr val="800000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路加</a:t>
            </a:r>
            <a:endParaRPr kumimoji="0" lang="en-GB" altLang="en-US" sz="16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S PGothic" pitchFamily="34" charset="-128"/>
              <a:ea typeface="MS PGothic" pitchFamily="34" charset="-128"/>
              <a:cs typeface="+mn-cs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7543800" y="3657600"/>
            <a:ext cx="792163" cy="33813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约翰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6599238" y="3657600"/>
            <a:ext cx="792162" cy="33813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S Gothic" pitchFamily="49" charset="-128"/>
                <a:ea typeface="MS Gothic" pitchFamily="49" charset="-128"/>
                <a:cs typeface="+mn-cs"/>
              </a:rPr>
              <a:t>马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S Gothic" pitchFamily="49" charset="-128"/>
                <a:ea typeface="MS Gothic" pitchFamily="49" charset="-128"/>
                <a:cs typeface="+mn-cs"/>
              </a:rPr>
              <a:t>可</a:t>
            </a: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S Gothic" pitchFamily="49" charset="-128"/>
              <a:ea typeface="MS Gothic" pitchFamily="49" charset="-128"/>
              <a:cs typeface="+mn-cs"/>
            </a:endParaRPr>
          </a:p>
        </p:txBody>
      </p:sp>
      <p:sp>
        <p:nvSpPr>
          <p:cNvPr id="461859" name="Text Box 22"/>
          <p:cNvSpPr txBox="1">
            <a:spLocks noChangeArrowheads="1"/>
          </p:cNvSpPr>
          <p:nvPr/>
        </p:nvSpPr>
        <p:spPr bwMode="auto">
          <a:xfrm>
            <a:off x="5486400" y="3657600"/>
            <a:ext cx="792163" cy="307975"/>
          </a:xfrm>
          <a:prstGeom prst="rect">
            <a:avLst/>
          </a:prstGeom>
          <a:solidFill>
            <a:srgbClr val="800000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使徒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行传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S PGothic" pitchFamily="34" charset="-128"/>
              <a:ea typeface="MS PGothic" pitchFamily="34" charset="-128"/>
              <a:cs typeface="+mn-cs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599238" y="4114800"/>
            <a:ext cx="792162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提  前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MS PGothic" pitchFamily="34" charset="-128"/>
              <a:ea typeface="MS PGothic" pitchFamily="34" charset="-128"/>
              <a:cs typeface="+mn-cs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599238" y="4572000"/>
            <a:ext cx="792162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提 多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MS PGothic" pitchFamily="34" charset="-128"/>
              <a:ea typeface="MS PGothic" pitchFamily="34" charset="-128"/>
              <a:cs typeface="+mn-cs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7543800" y="4114800"/>
            <a:ext cx="792163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提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后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14400" y="4038600"/>
            <a:ext cx="3886200" cy="1452563"/>
            <a:chOff x="144" y="2736"/>
            <a:chExt cx="2544" cy="1104"/>
          </a:xfrm>
        </p:grpSpPr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144" y="2736"/>
              <a:ext cx="2544" cy="1104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593" y="3456"/>
              <a:ext cx="1494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pple LiGothic Medium" charset="0"/>
                  <a:ea typeface="Apple LiGothic Medium" charset="0"/>
                  <a:cs typeface="Apple LiGothic Medium" charset="0"/>
                </a:rPr>
                <a:t>宣教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ple LiGothic Medium" charset="0"/>
                <a:ea typeface="Apple LiGothic Medium" charset="0"/>
                <a:cs typeface="Apple LiGothic Medium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181600" y="4038600"/>
            <a:ext cx="1371600" cy="2401888"/>
            <a:chOff x="3024" y="2736"/>
            <a:chExt cx="724" cy="1392"/>
          </a:xfrm>
        </p:grpSpPr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3028" y="2736"/>
              <a:ext cx="672" cy="1392"/>
            </a:xfrm>
            <a:prstGeom prst="rect">
              <a:avLst/>
            </a:prstGeom>
            <a:noFill/>
            <a:ln w="571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3024" y="3859"/>
              <a:ext cx="724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pple LiGothic Medium" charset="0"/>
                  <a:ea typeface="Apple LiGothic Medium" charset="0"/>
                  <a:cs typeface="Apple LiGothic Medium" charset="0"/>
                </a:rPr>
                <a:t>监狱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553200" y="4038600"/>
            <a:ext cx="1981200" cy="1368425"/>
            <a:chOff x="3744" y="2736"/>
            <a:chExt cx="1248" cy="720"/>
          </a:xfrm>
        </p:grpSpPr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3744" y="2736"/>
              <a:ext cx="1248" cy="720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3888" y="3173"/>
              <a:ext cx="910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教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pple LiGothic Medium" charset="-120"/>
                  <a:ea typeface="Apple LiGothic Medium" charset="-120"/>
                  <a:cs typeface="+mn-cs"/>
                </a:rPr>
                <a:t>牧</a:t>
              </a:r>
            </a:p>
          </p:txBody>
        </p:sp>
      </p:grp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5486400" y="4114800"/>
            <a:ext cx="792163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以弗所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MS PGothic" pitchFamily="34" charset="-128"/>
              <a:ea typeface="MS PGothic" pitchFamily="34" charset="-128"/>
              <a:cs typeface="+mn-cs"/>
            </a:endParaRP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5486400" y="4572000"/>
            <a:ext cx="792163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歌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罗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西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MS PGothic" pitchFamily="34" charset="-128"/>
              <a:ea typeface="MS PGothic" pitchFamily="34" charset="-128"/>
              <a:cs typeface="+mn-cs"/>
            </a:endParaRP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5486400" y="5057775"/>
            <a:ext cx="792163" cy="338138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腓利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门</a:t>
            </a:r>
            <a:r>
              <a:rPr kumimoji="0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 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MS PGothic" pitchFamily="34" charset="-128"/>
              <a:ea typeface="MS PGothic" pitchFamily="34" charset="-128"/>
              <a:cs typeface="+mn-cs"/>
            </a:endParaRP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5486400" y="5486400"/>
            <a:ext cx="792163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腓立比</a:t>
            </a: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2743200" y="4187825"/>
            <a:ext cx="792163" cy="3079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被提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MS PGothic" pitchFamily="34" charset="-128"/>
              <a:ea typeface="MS PGothic" pitchFamily="34" charset="-128"/>
              <a:cs typeface="+mn-cs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990600" y="4187825"/>
            <a:ext cx="792163" cy="3079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因信称义</a:t>
            </a: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2743200" y="4572000"/>
            <a:ext cx="792163" cy="338138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大患难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3886200" y="4157663"/>
            <a:ext cx="792163" cy="33813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成圣</a:t>
            </a:r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3856038" y="4572000"/>
            <a:ext cx="792162" cy="338138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使</a:t>
            </a:r>
            <a:r>
              <a:rPr kumimoji="0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徒</a:t>
            </a:r>
            <a:r>
              <a:rPr kumimoji="0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 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MS PGothic" pitchFamily="34" charset="-128"/>
              <a:ea typeface="MS PGothic" pitchFamily="34" charset="-128"/>
              <a:cs typeface="+mn-cs"/>
            </a:endParaRP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3856038" y="5072063"/>
            <a:ext cx="792162" cy="33813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称义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5486400" y="4114800"/>
            <a:ext cx="792163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Times New Roman" pitchFamily="18" charset="0"/>
              </a:rPr>
              <a:t>合一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5486400" y="4572000"/>
            <a:ext cx="792163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神性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5486400" y="5072063"/>
            <a:ext cx="792163" cy="33813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饶恕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MS PGothic" pitchFamily="34" charset="-128"/>
              <a:ea typeface="MS PGothic" pitchFamily="34" charset="-128"/>
              <a:cs typeface="+mn-cs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5486400" y="5486400"/>
            <a:ext cx="792163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态度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2286000" y="6048375"/>
            <a:ext cx="1219200" cy="2762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1234</a:t>
            </a: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3581400" y="6019800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路程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2286000" y="6473825"/>
            <a:ext cx="1143000" cy="307975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罗马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3581400" y="6473825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监狱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MS PGothic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7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5" name="Picture 8" descr="Prison Bars O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9600" y="4038600"/>
            <a:ext cx="7467600" cy="259147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1033463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它指的是保罗的捆锁：</a:t>
            </a:r>
            <a:endParaRPr lang="en-US" altLang="ja-JP" sz="2800" b="1" dirty="0"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latin typeface="Arial" charset="0"/>
              <a:cs typeface="Times New Roman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弗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 3:1; 4:1; 6:20</a:t>
            </a:r>
            <a:endParaRPr lang="en-US" altLang="zh-CN" sz="2800" b="1" dirty="0"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latin typeface="Arial" charset="0"/>
              <a:cs typeface="Times New Roman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西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 4:3, 18</a:t>
            </a:r>
            <a:endParaRPr lang="en-US" altLang="zh-CN" sz="2800" b="1" dirty="0"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latin typeface="Arial" charset="0"/>
              <a:cs typeface="Times New Roman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门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 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1, 9, 10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腓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 1:13-14</a:t>
            </a:r>
            <a:endParaRPr lang="en-GB" sz="2800" b="1" dirty="0"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219200" y="1219200"/>
            <a:ext cx="4267200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85763" indent="-385763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Times New Roman" charset="0"/>
              </a:rPr>
              <a:t>以弗所书</a:t>
            </a:r>
            <a:endParaRPr lang="en-US" sz="2800" b="1" dirty="0"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latin typeface="Arial" charset="0"/>
              <a:ea typeface="ＭＳ Ｐゴシック" charset="0"/>
              <a:cs typeface="Times New Roman" charset="0"/>
            </a:endParaRPr>
          </a:p>
          <a:p>
            <a:pPr marL="385763" indent="-385763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Times New Roman" charset="0"/>
              </a:rPr>
              <a:t>歌罗西书</a:t>
            </a:r>
            <a:endParaRPr lang="en-US" sz="2800" b="1" dirty="0"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latin typeface="Arial" charset="0"/>
              <a:ea typeface="ＭＳ Ｐゴシック" charset="0"/>
              <a:cs typeface="Times New Roman" charset="0"/>
            </a:endParaRPr>
          </a:p>
          <a:p>
            <a:pPr marL="385763" indent="-385763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Times New Roman" charset="0"/>
              </a:rPr>
              <a:t>腓利门书</a:t>
            </a:r>
            <a:endParaRPr lang="en-US" sz="2800" b="1" dirty="0"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latin typeface="Arial" charset="0"/>
              <a:ea typeface="ＭＳ Ｐゴシック" charset="0"/>
              <a:cs typeface="Times New Roman" charset="0"/>
            </a:endParaRPr>
          </a:p>
          <a:p>
            <a:pPr marL="385763" indent="-385763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Times New Roman" charset="0"/>
              </a:rPr>
              <a:t>腓立比书</a:t>
            </a:r>
            <a:endParaRPr lang="en-US" sz="2800" b="1" dirty="0"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30085" name="TextBox 5"/>
          <p:cNvSpPr txBox="1">
            <a:spLocks noChangeArrowheads="1"/>
          </p:cNvSpPr>
          <p:nvPr/>
        </p:nvSpPr>
        <p:spPr bwMode="auto">
          <a:xfrm>
            <a:off x="457200" y="6519863"/>
            <a:ext cx="868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zh-CN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改编</a:t>
            </a:r>
            <a:r>
              <a:rPr lang="en-US" altLang="zh-CN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zh-CN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与</a:t>
            </a:r>
            <a:r>
              <a:rPr lang="en-US" altLang="ja-JP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 Jeremy Chew, </a:t>
            </a:r>
            <a:r>
              <a:rPr lang="zh-CN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东亚神学院，新加坡</a:t>
            </a:r>
            <a:endParaRPr lang="en-US" altLang="en-US" sz="16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175109" name="Picture 3" descr="prison-bars-and-han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5538"/>
            <a:ext cx="30067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79388" y="3200400"/>
            <a:ext cx="8610600" cy="708025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为什么称为</a:t>
            </a:r>
            <a:r>
              <a:rPr lang="en-US" altLang="ja-JP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"</a:t>
            </a:r>
            <a:r>
              <a:rPr lang="zh-CN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监狱书信</a:t>
            </a:r>
            <a:r>
              <a:rPr lang="en-US" altLang="zh-CN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"</a:t>
            </a:r>
            <a:r>
              <a:rPr lang="en-US" altLang="ja-JP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?</a:t>
            </a:r>
            <a:endParaRPr lang="en-GB" alt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4150" y="404813"/>
            <a:ext cx="8780463" cy="720725"/>
          </a:xfrm>
          <a:solidFill>
            <a:srgbClr val="800000"/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哪些是</a:t>
            </a:r>
            <a:r>
              <a:rPr lang="zh-CN" altLang="en-US" sz="4000" b="1">
                <a:solidFill>
                  <a:srgbClr val="FFFFFF"/>
                </a:solidFill>
              </a:rPr>
              <a:t>监狱书信</a:t>
            </a:r>
            <a:r>
              <a:rPr lang="en-US" altLang="ja-JP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alt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3" name="Picture 6" descr="Prison Bars O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4" name="Picture 3" descr="prison joy bars hands iStock_000000392120Small-300x199.jpg"/>
          <p:cNvSpPr>
            <a:spLocks noChangeAspect="1"/>
          </p:cNvSpPr>
          <p:nvPr/>
        </p:nvSpPr>
        <p:spPr bwMode="auto">
          <a:xfrm>
            <a:off x="5219700" y="836613"/>
            <a:ext cx="3810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" y="882824"/>
            <a:ext cx="8763000" cy="478900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1033463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zh-CN" altLang="en-US" sz="2800" b="1" dirty="0">
                <a:solidFill>
                  <a:srgbClr val="FFFF00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退基鼓</a:t>
            </a:r>
            <a:endParaRPr lang="en-US" sz="2800" b="1" dirty="0">
              <a:solidFill>
                <a:srgbClr val="FFFF00"/>
              </a:solidFill>
              <a:effectLst>
                <a:glow rad="304800">
                  <a:srgbClr val="000000">
                    <a:alpha val="75000"/>
                  </a:srgbClr>
                </a:glow>
              </a:effectLst>
              <a:latin typeface="Arial" charset="0"/>
              <a:cs typeface="Times New Roman" charset="0"/>
            </a:endParaRPr>
          </a:p>
          <a:p>
            <a:pPr marL="719138" lvl="1" indent="-276225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他传达的用弗所书和歌罗西书</a:t>
            </a:r>
            <a:r>
              <a:rPr lang="en-US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(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弗</a:t>
            </a:r>
            <a:r>
              <a:rPr lang="en-US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. 6:21; 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罗</a:t>
            </a:r>
            <a:r>
              <a:rPr lang="en-US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. 4:7)</a:t>
            </a:r>
          </a:p>
          <a:p>
            <a:pPr marL="719138" lvl="1" indent="-276225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阿尼西谟陪同着他</a:t>
            </a:r>
            <a:r>
              <a:rPr lang="en-US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(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西</a:t>
            </a:r>
            <a:r>
              <a:rPr lang="en-US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 4:9)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zh-CN" altLang="en-US" sz="2800" b="1" dirty="0">
                <a:solidFill>
                  <a:srgbClr val="FFFF00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阿尼西谟</a:t>
            </a:r>
            <a:endParaRPr lang="en-US" sz="2800" b="1" dirty="0">
              <a:solidFill>
                <a:srgbClr val="FFFF00"/>
              </a:solidFill>
              <a:effectLst>
                <a:glow rad="304800">
                  <a:srgbClr val="000000">
                    <a:alpha val="75000"/>
                  </a:srgbClr>
                </a:glow>
              </a:effectLst>
              <a:latin typeface="Arial" charset="0"/>
              <a:cs typeface="Times New Roman" charset="0"/>
            </a:endParaRPr>
          </a:p>
          <a:p>
            <a:pPr marL="719138" lvl="1" indent="-276225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腓利门在歌罗西的奴仆</a:t>
            </a:r>
            <a:endParaRPr lang="en-US" sz="2800" b="1" dirty="0">
              <a:solidFill>
                <a:srgbClr val="FFFFFF"/>
              </a:solidFill>
              <a:effectLst>
                <a:glow rad="304800">
                  <a:srgbClr val="000000">
                    <a:alpha val="75000"/>
                  </a:srgbClr>
                </a:glow>
              </a:effectLst>
              <a:latin typeface="Arial" charset="0"/>
              <a:cs typeface="Times New Roman" charset="0"/>
            </a:endParaRPr>
          </a:p>
          <a:p>
            <a:pPr marL="719138" lvl="1" indent="-276225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虽然没有明确的提起，他大概在回到他主人，腓利门时，把书信传给他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(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门</a:t>
            </a:r>
            <a:r>
              <a:rPr lang="en-US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 12)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zh-CN" altLang="en-US" sz="2800" b="1" dirty="0">
                <a:solidFill>
                  <a:srgbClr val="FFFF00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以巴弗提</a:t>
            </a:r>
            <a:endParaRPr lang="en-US" sz="2800" b="1" dirty="0">
              <a:solidFill>
                <a:srgbClr val="FFFF00"/>
              </a:solidFill>
              <a:effectLst>
                <a:glow rad="304800">
                  <a:srgbClr val="000000">
                    <a:alpha val="75000"/>
                  </a:srgbClr>
                </a:glow>
              </a:effectLst>
              <a:latin typeface="Arial" charset="0"/>
              <a:cs typeface="Times New Roman" charset="0"/>
            </a:endParaRPr>
          </a:p>
          <a:p>
            <a:pPr marL="719138" lvl="1" indent="-276225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他来至腓立比。他把腓立比书带给他们</a:t>
            </a:r>
            <a:r>
              <a:rPr lang="en-US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 (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腓</a:t>
            </a:r>
            <a:r>
              <a:rPr lang="en-US" sz="2800" b="1" dirty="0"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latin typeface="Arial" charset="0"/>
                <a:cs typeface="Times New Roman" charset="0"/>
              </a:rPr>
              <a:t> 2:25, 28)</a:t>
            </a:r>
            <a:endParaRPr lang="en-GB" sz="2800" b="1" dirty="0">
              <a:solidFill>
                <a:srgbClr val="FFFFFF"/>
              </a:solidFill>
              <a:effectLst>
                <a:glow rad="304800">
                  <a:srgbClr val="000000">
                    <a:alpha val="75000"/>
                  </a:srgbClr>
                </a:glo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432133" name="TextBox 3"/>
          <p:cNvSpPr txBox="1">
            <a:spLocks noChangeArrowheads="1"/>
          </p:cNvSpPr>
          <p:nvPr/>
        </p:nvSpPr>
        <p:spPr bwMode="auto">
          <a:xfrm>
            <a:off x="457200" y="6477000"/>
            <a:ext cx="868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zh-CN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改编</a:t>
            </a:r>
            <a:r>
              <a:rPr lang="en-US" altLang="zh-CN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zh-CN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与</a:t>
            </a:r>
            <a:r>
              <a:rPr lang="en-US" altLang="ja-JP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 Jeremy Chew, </a:t>
            </a:r>
            <a:r>
              <a:rPr lang="zh-CN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东亚神学院，新加坡</a:t>
            </a:r>
            <a:endParaRPr lang="en-US" altLang="en-US" sz="16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0825" y="128588"/>
            <a:ext cx="7772400" cy="708025"/>
          </a:xfrm>
          <a:solidFill>
            <a:srgbClr val="0000FF"/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谁传达这些书信</a:t>
            </a:r>
            <a:r>
              <a:rPr lang="en-US" altLang="ja-JP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?</a:t>
            </a:r>
            <a:endParaRPr lang="en-US" alt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7" descr="Prison Bars O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2" name="Picture 1" descr="paul pri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828925"/>
            <a:ext cx="30130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4800" y="1219200"/>
            <a:ext cx="8839200" cy="1828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58775" indent="-358775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ＭＳ Ｐゴシック" charset="-128"/>
                <a:ea typeface="ＭＳ Ｐゴシック" charset="-128"/>
                <a:cs typeface="ＭＳ Ｐゴシック" charset="-128"/>
              </a:rPr>
              <a:t>保罗在腓利门盼望自己能被释放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TekniaGreek" charset="0"/>
                <a:ea typeface="TekniaGreek" charset="0"/>
                <a:cs typeface="TekniaGreek" charset="0"/>
              </a:rPr>
              <a:t>evlpizw</a:t>
            </a:r>
            <a:r>
              <a:rPr lang="en-US" sz="2800" dirty="0">
                <a:solidFill>
                  <a:schemeClr val="bg1"/>
                </a:solidFill>
                <a:latin typeface="TekniaGreek" charset="0"/>
                <a:ea typeface="TekniaGreek" charset="0"/>
                <a:cs typeface="TekniaGreek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rPr>
              <a:t>= </a:t>
            </a:r>
            <a:r>
              <a:rPr lang="en-US" sz="2800" dirty="0">
                <a:solidFill>
                  <a:schemeClr val="bg1"/>
                </a:solidFill>
                <a:latin typeface="ＭＳ Ｐゴシック" charset="-128"/>
                <a:ea typeface="ＭＳ Ｐゴシック" charset="-128"/>
                <a:cs typeface="ＭＳ Ｐゴシック" charset="-128"/>
              </a:rPr>
              <a:t>盼望) </a:t>
            </a:r>
            <a:r>
              <a:rPr lang="en-US" sz="2800" b="1" dirty="0">
                <a:solidFill>
                  <a:schemeClr val="bg1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Times New Roman"/>
              </a:rPr>
              <a:t> (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Times New Roman"/>
              </a:rPr>
              <a:t>门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Times New Roman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Times New Roman"/>
              </a:rPr>
              <a:t>22)</a:t>
            </a:r>
          </a:p>
          <a:p>
            <a:pPr marL="358775" indent="-358775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ＭＳ Ｐゴシック" charset="-128"/>
                <a:ea typeface="ＭＳ Ｐゴシック" charset="-128"/>
                <a:cs typeface="ＭＳ Ｐゴシック" charset="-128"/>
              </a:rPr>
              <a:t>保罗在腓立比确信自己能被释放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TekniaGreek" charset="0"/>
                <a:ea typeface="TekniaGreek" charset="0"/>
                <a:cs typeface="TekniaGreek" charset="0"/>
              </a:rPr>
              <a:t>oi</a:t>
            </a:r>
            <a:r>
              <a:rPr lang="en-US" sz="2800" dirty="0">
                <a:solidFill>
                  <a:schemeClr val="bg1"/>
                </a:solidFill>
                <a:latin typeface="TekniaGreek" charset="0"/>
                <a:ea typeface="TekniaGreek" charset="0"/>
                <a:cs typeface="TekniaGreek" charset="0"/>
              </a:rPr>
              <a:t>=</a:t>
            </a:r>
            <a:r>
              <a:rPr lang="en-US" sz="2800" dirty="0" err="1">
                <a:solidFill>
                  <a:schemeClr val="bg1"/>
                </a:solidFill>
                <a:latin typeface="TekniaGreek" charset="0"/>
                <a:ea typeface="TekniaGreek" charset="0"/>
                <a:cs typeface="TekniaGreek" charset="0"/>
              </a:rPr>
              <a:t>da</a:t>
            </a:r>
            <a:r>
              <a:rPr lang="en-US" sz="2800" dirty="0">
                <a:solidFill>
                  <a:schemeClr val="bg1"/>
                </a:solidFill>
                <a:latin typeface="TekniaGreek" charset="0"/>
                <a:ea typeface="TekniaGreek" charset="0"/>
                <a:cs typeface="TekniaGreek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ＭＳ Ｐゴシック" charset="-128"/>
                <a:ea typeface="ＭＳ Ｐゴシック" charset="-128"/>
                <a:cs typeface="ＭＳ Ｐゴシック" charset="-128"/>
              </a:rPr>
              <a:t>= </a:t>
            </a:r>
            <a:r>
              <a:rPr lang="en-US" sz="2800" dirty="0" err="1">
                <a:solidFill>
                  <a:schemeClr val="bg1"/>
                </a:solidFill>
                <a:latin typeface="ＭＳ Ｐゴシック" charset="-128"/>
                <a:ea typeface="ＭＳ Ｐゴシック" charset="-128"/>
                <a:cs typeface="ＭＳ Ｐゴシック" charset="-128"/>
              </a:rPr>
              <a:t>知道/了解</a:t>
            </a:r>
            <a:r>
              <a:rPr lang="en-US" altLang="ja-JP" sz="2800" dirty="0">
                <a:solidFill>
                  <a:schemeClr val="bg1"/>
                </a:solidFill>
                <a:latin typeface="ＭＳ Ｐゴシック" charset="-128"/>
                <a:ea typeface="ＭＳ Ｐゴシック" charset="-128"/>
                <a:cs typeface="ＭＳ Ｐゴシック" charset="-128"/>
              </a:rPr>
              <a:t>) (</a:t>
            </a:r>
            <a:r>
              <a:rPr lang="en-US" sz="2800" dirty="0">
                <a:solidFill>
                  <a:schemeClr val="bg1"/>
                </a:solidFill>
                <a:latin typeface="ＭＳ Ｐゴシック" charset="-128"/>
                <a:ea typeface="ＭＳ Ｐゴシック" charset="-128"/>
                <a:cs typeface="ＭＳ Ｐゴシック" charset="-128"/>
              </a:rPr>
              <a:t>腓</a:t>
            </a:r>
            <a:r>
              <a:rPr lang="en-US" altLang="ja-JP" sz="2800" dirty="0">
                <a:solidFill>
                  <a:schemeClr val="bg1"/>
                </a:solidFill>
                <a:latin typeface="ＭＳ Ｐゴシック" charset="-128"/>
                <a:ea typeface="ＭＳ Ｐゴシック" charset="-128"/>
                <a:cs typeface="ＭＳ Ｐゴシック" charset="-128"/>
              </a:rPr>
              <a:t> 1:25; 2:24)</a:t>
            </a:r>
            <a:endParaRPr lang="en-US" sz="2800" dirty="0">
              <a:solidFill>
                <a:schemeClr val="bg1"/>
              </a:solidFill>
              <a:latin typeface="ＭＳ Ｐゴシック" charset="-128"/>
              <a:ea typeface="ＭＳ Ｐゴシック" charset="-128"/>
              <a:cs typeface="ＭＳ Ｐゴシック" charset="-128"/>
            </a:endParaRPr>
          </a:p>
          <a:p>
            <a:pPr marL="358775" indent="-358775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Times New Roman"/>
              </a:rPr>
              <a:t>(Phil. 1:25; 2:24)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3048000"/>
            <a:ext cx="5346700" cy="708025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次序与背景</a:t>
            </a:r>
            <a:r>
              <a:rPr lang="en-US" altLang="ja-JP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endParaRPr lang="en-GB" alt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04800" y="3962400"/>
            <a:ext cx="8839200" cy="23463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85763" indent="-3857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在 </a:t>
            </a:r>
            <a:r>
              <a:rPr lang="zh-CN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两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个</a:t>
            </a:r>
            <a:r>
              <a:rPr lang="zh-CN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／三个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不同场合写作</a:t>
            </a:r>
            <a:endParaRPr lang="en-US" altLang="ja-JP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以弗所书</a:t>
            </a:r>
            <a:r>
              <a:rPr lang="en-US" altLang="ja-JP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, 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歌罗西书和腓利门书</a:t>
            </a:r>
            <a:r>
              <a:rPr lang="en-US" altLang="ja-JP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 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很可能在同一个时间写作</a:t>
            </a:r>
            <a:r>
              <a:rPr lang="en-US" altLang="ja-JP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 (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大概主后</a:t>
            </a:r>
            <a:r>
              <a:rPr lang="en-US" altLang="ja-JP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 60-61)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腓立比书在后期写作</a:t>
            </a:r>
            <a:r>
              <a:rPr lang="en-US" altLang="ja-JP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 (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大概主后</a:t>
            </a:r>
            <a:r>
              <a:rPr lang="en-US" altLang="ja-JP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 62)</a:t>
            </a:r>
            <a:endParaRPr lang="en-US" altLang="en-US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S PGothic" pitchFamily="34" charset="-128"/>
            </a:endParaRPr>
          </a:p>
        </p:txBody>
      </p:sp>
      <p:sp>
        <p:nvSpPr>
          <p:cNvPr id="434183" name="TextBox 5"/>
          <p:cNvSpPr txBox="1">
            <a:spLocks noChangeArrowheads="1"/>
          </p:cNvSpPr>
          <p:nvPr/>
        </p:nvSpPr>
        <p:spPr bwMode="auto">
          <a:xfrm>
            <a:off x="457200" y="6477000"/>
            <a:ext cx="868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zh-CN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改编</a:t>
            </a:r>
            <a:r>
              <a:rPr lang="en-US" altLang="zh-CN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zh-CN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与</a:t>
            </a:r>
            <a:r>
              <a:rPr lang="en-US" altLang="ja-JP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 Jeremy Chew, </a:t>
            </a:r>
            <a:r>
              <a:rPr lang="zh-CN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东亚神学院，新加坡</a:t>
            </a:r>
            <a:endParaRPr lang="en-US" altLang="en-US" sz="16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850" y="404813"/>
            <a:ext cx="7772400" cy="708025"/>
          </a:xfrm>
          <a:solidFill>
            <a:srgbClr val="660066"/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保罗的态度如何</a:t>
            </a:r>
            <a:r>
              <a:rPr lang="en-US" altLang="ja-JP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alt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5" descr="Prison Bars O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6" name="Picture 2" descr="prison_bars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0800"/>
            <a:ext cx="30829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4" name="TextBox 3"/>
          <p:cNvSpPr txBox="1">
            <a:spLocks noChangeArrowheads="1"/>
          </p:cNvSpPr>
          <p:nvPr/>
        </p:nvSpPr>
        <p:spPr bwMode="auto">
          <a:xfrm>
            <a:off x="457200" y="6477000"/>
            <a:ext cx="868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zh-CN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改编</a:t>
            </a:r>
            <a:r>
              <a:rPr lang="en-US" altLang="zh-CN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zh-CN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与</a:t>
            </a:r>
            <a:r>
              <a:rPr lang="en-US" altLang="ja-JP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 Jeremy Chew, </a:t>
            </a:r>
            <a:r>
              <a:rPr lang="zh-CN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东亚神学院，新加坡</a:t>
            </a:r>
            <a:endParaRPr lang="en-US" altLang="en-US" sz="16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88950"/>
            <a:ext cx="7772400" cy="708025"/>
          </a:xfrm>
          <a:solidFill>
            <a:srgbClr val="9D3F00"/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000">
                <a:solidFill>
                  <a:srgbClr val="FFFFFF"/>
                </a:solidFill>
                <a:latin typeface="MS PGothic" pitchFamily="34" charset="-128"/>
              </a:rPr>
              <a:t>监狱书信的场合</a:t>
            </a:r>
            <a:endParaRPr lang="en-GB" alt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S PGothic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0825" y="1412875"/>
            <a:ext cx="8839200" cy="5105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保罗在罗马被囚禁时, 以巴弗与他同在.</a:t>
            </a:r>
            <a:endParaRPr lang="en-US" altLang="zh-CN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保罗也为了小亚细亚的几个外邦社区写了一般通信 </a:t>
            </a:r>
            <a:r>
              <a:rPr lang="en-US" altLang="zh-CN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(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例如</a:t>
            </a:r>
            <a:r>
              <a:rPr lang="en-US" altLang="en-US" sz="2800" u="sng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以弗所</a:t>
            </a:r>
            <a:r>
              <a:rPr lang="en-US" altLang="zh-CN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)</a:t>
            </a:r>
            <a:endParaRPr lang="en-US" altLang="ja-JP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一个逃跑奴隶名阿尼西母也加入了他们.</a:t>
            </a:r>
            <a:endParaRPr lang="en-US" altLang="zh-CN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保罗在歌罗西教会收到危机消息 </a:t>
            </a:r>
            <a:r>
              <a:rPr lang="en-US" altLang="zh-CN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(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异端学</a:t>
            </a:r>
            <a:r>
              <a:rPr lang="en-US" altLang="zh-CN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)</a:t>
            </a:r>
            <a:endParaRPr lang="en-US" altLang="ja-JP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保罗为了应</a:t>
            </a:r>
            <a:r>
              <a:rPr lang="zh-CN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付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歌罗西的问题</a:t>
            </a:r>
            <a:r>
              <a:rPr lang="en-US" altLang="ja-JP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, 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写了歌罗西书信因而差遣推基古带回书信给</a:t>
            </a:r>
            <a:r>
              <a:rPr lang="en-US" altLang="en-US" sz="2800" u="sng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歌罗西</a:t>
            </a:r>
            <a:r>
              <a:rPr lang="en-US" altLang="ja-JP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.</a:t>
            </a:r>
            <a:endParaRPr lang="en-US" altLang="zh-CN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保罗为了</a:t>
            </a:r>
            <a:r>
              <a:rPr lang="en-US" altLang="en-US" sz="2800" u="sng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腓利门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也差遣阿尼西</a:t>
            </a:r>
            <a:r>
              <a:rPr lang="zh-CN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谟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和推基古带回书信</a:t>
            </a:r>
            <a:r>
              <a:rPr lang="en-US" altLang="zh-CN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 </a:t>
            </a:r>
            <a:endParaRPr lang="en-US" altLang="zh-CN" sz="2800" u="sng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2" descr="Mamertine Prison writing area and door, tb q1121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428163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227" name="TextBox 3"/>
          <p:cNvSpPr txBox="1">
            <a:spLocks noChangeArrowheads="1"/>
          </p:cNvSpPr>
          <p:nvPr/>
        </p:nvSpPr>
        <p:spPr bwMode="auto">
          <a:xfrm>
            <a:off x="457200" y="6477000"/>
            <a:ext cx="868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zh-CN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改编</a:t>
            </a:r>
            <a:r>
              <a:rPr lang="en-US" altLang="zh-CN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zh-CN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与</a:t>
            </a:r>
            <a:r>
              <a:rPr lang="en-US" altLang="ja-JP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 Jeremy Chew, </a:t>
            </a:r>
            <a:r>
              <a:rPr lang="zh-CN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东亚神学院，新加坡</a:t>
            </a:r>
            <a:endParaRPr lang="en-US" altLang="en-US" sz="16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1251" name="Title 1"/>
          <p:cNvSpPr>
            <a:spLocks noGrp="1"/>
          </p:cNvSpPr>
          <p:nvPr>
            <p:ph type="title"/>
          </p:nvPr>
        </p:nvSpPr>
        <p:spPr>
          <a:xfrm>
            <a:off x="468313" y="684213"/>
            <a:ext cx="8458200" cy="584200"/>
          </a:xfrm>
          <a:solidFill>
            <a:srgbClr val="008000"/>
          </a:solidFill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>
                <a:solidFill>
                  <a:srgbClr val="FFFFFF"/>
                </a:solidFill>
              </a:rPr>
              <a:t>几个月后 (</a:t>
            </a:r>
            <a:r>
              <a:rPr lang="en-US" altLang="en-US" sz="3200">
                <a:solidFill>
                  <a:srgbClr val="FFFFFF"/>
                </a:solidFill>
                <a:latin typeface="MS PGothic" pitchFamily="34" charset="-128"/>
              </a:rPr>
              <a:t>主后 62</a:t>
            </a:r>
            <a:r>
              <a:rPr lang="en-US" altLang="en-US" sz="3200">
                <a:solidFill>
                  <a:srgbClr val="FFFFFF"/>
                </a:solidFill>
              </a:rPr>
              <a:t>)</a:t>
            </a:r>
            <a:r>
              <a:rPr lang="en-US" altLang="en-US" sz="3200">
                <a:solidFill>
                  <a:schemeClr val="bg1"/>
                </a:solidFill>
              </a:rPr>
              <a:t>…</a:t>
            </a:r>
            <a:endParaRPr lang="en-GB" altLang="en-US" sz="320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8313" y="1557338"/>
            <a:ext cx="8458200" cy="438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保罗仍在监狱里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腓立比教会派以巴弗提</a:t>
            </a:r>
            <a:r>
              <a:rPr lang="en-US" alt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为</a:t>
            </a:r>
            <a:r>
              <a:rPr lang="en-US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保罗服役</a:t>
            </a:r>
            <a:endParaRPr lang="en-US" altLang="ja-JP" sz="3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保罗在以巴弗提身上得知腓立比教会的问题  : 外来的攻击 (3:17) and 内</a:t>
            </a:r>
            <a:r>
              <a:rPr lang="zh-CN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在</a:t>
            </a:r>
            <a:r>
              <a:rPr lang="en-US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的</a:t>
            </a:r>
            <a:r>
              <a:rPr lang="zh-CN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纠纷</a:t>
            </a:r>
            <a:r>
              <a:rPr lang="en-US" altLang="ja-JP" sz="3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 (4:2)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以巴弗提患病 (腓立比 2:26)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保罗打发患病</a:t>
            </a:r>
            <a:r>
              <a:rPr lang="zh-CN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的</a:t>
            </a:r>
            <a:r>
              <a:rPr lang="en-US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以巴弗提回到腓立比教会</a:t>
            </a:r>
            <a:r>
              <a:rPr lang="en-US" altLang="ja-JP" sz="3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, </a:t>
            </a:r>
            <a:r>
              <a:rPr lang="en-US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以巴弗提也替保罗带回一封解决腓立比教会问题的书信</a:t>
            </a:r>
            <a:r>
              <a:rPr lang="en-US" altLang="ja-JP" sz="3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</a:rPr>
              <a:t>.</a:t>
            </a:r>
            <a:endParaRPr lang="en-US" altLang="en-US" sz="3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52400"/>
            <a:ext cx="4876800" cy="1066800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监狱书信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43600" y="1600200"/>
            <a:ext cx="2971800" cy="2362200"/>
          </a:xfrm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以弗所</a:t>
            </a:r>
            <a:r>
              <a:rPr lang="zh-CN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书</a:t>
            </a:r>
            <a:endParaRPr lang="en-US" altLang="ja-JP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Symbol" pitchFamily="18" charset="2"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歌</a:t>
            </a:r>
            <a:r>
              <a:rPr lang="zh-CN" altLang="en-US" b="1">
                <a:latin typeface="Times New Roman" pitchFamily="18" charset="0"/>
                <a:cs typeface="Times New Roman" pitchFamily="18" charset="0"/>
              </a:rPr>
              <a:t>罗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西</a:t>
            </a:r>
            <a:r>
              <a:rPr lang="zh-CN" altLang="en-US" b="1">
                <a:latin typeface="Times New Roman" pitchFamily="18" charset="0"/>
                <a:cs typeface="Times New Roman" pitchFamily="18" charset="0"/>
              </a:rPr>
              <a:t>书</a:t>
            </a:r>
            <a:endParaRPr lang="en-US" altLang="ja-JP" sz="36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Symbol" pitchFamily="18" charset="2"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腓利</a:t>
            </a:r>
            <a:r>
              <a:rPr lang="zh-CN" altLang="en-US" b="1">
                <a:latin typeface="Times New Roman" pitchFamily="18" charset="0"/>
                <a:cs typeface="Times New Roman" pitchFamily="18" charset="0"/>
              </a:rPr>
              <a:t>门书</a:t>
            </a:r>
            <a:endParaRPr lang="en-US" altLang="ja-JP" sz="36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Symbol" pitchFamily="18" charset="2"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腓立比</a:t>
            </a:r>
            <a:r>
              <a:rPr lang="zh-CN" altLang="en-US" b="1">
                <a:latin typeface="Times New Roman" pitchFamily="18" charset="0"/>
                <a:cs typeface="Times New Roman" pitchFamily="18" charset="0"/>
              </a:rPr>
              <a:t>书</a:t>
            </a:r>
            <a:endParaRPr lang="en-US" alt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2275" name="Picture 4" descr="Prison Epistles00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35115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715000" y="4221163"/>
            <a:ext cx="35814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zh-CN" altLang="en-US" sz="3200">
                <a:effectLst/>
                <a:ea typeface="新細明體" charset="-120"/>
              </a:rPr>
              <a:t>试评论这图片</a:t>
            </a:r>
            <a:r>
              <a:rPr lang="en-US" altLang="ja-JP" sz="2800">
                <a:effectLst/>
              </a:rPr>
              <a:t>…</a:t>
            </a:r>
            <a:endParaRPr lang="en-US" altLang="en-US" sz="2800">
              <a:effectLst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905000" y="5013325"/>
            <a:ext cx="6934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en-US" altLang="en-US" sz="2800">
                <a:effectLst/>
              </a:rPr>
              <a:t>保</a:t>
            </a:r>
            <a:r>
              <a:rPr lang="zh-CN" altLang="en-US" sz="2800">
                <a:effectLst/>
              </a:rPr>
              <a:t>罗</a:t>
            </a:r>
            <a:r>
              <a:rPr lang="en-US" altLang="ja-JP" sz="2800">
                <a:effectLst/>
              </a:rPr>
              <a:t> </a:t>
            </a:r>
            <a:r>
              <a:rPr lang="zh-TW" altLang="en-US" sz="2800">
                <a:effectLst/>
                <a:ea typeface="新細明體" charset="-120"/>
              </a:rPr>
              <a:t>典型地安排一</a:t>
            </a:r>
            <a:r>
              <a:rPr lang="zh-CN" altLang="en-US" sz="2800">
                <a:effectLst/>
                <a:ea typeface="新細明體" charset="-120"/>
              </a:rPr>
              <a:t>个抄写员为</a:t>
            </a:r>
            <a:r>
              <a:rPr lang="zh-TW" altLang="en-US" sz="2800">
                <a:effectLst/>
                <a:ea typeface="新細明體" charset="-120"/>
              </a:rPr>
              <a:t>他</a:t>
            </a:r>
            <a:r>
              <a:rPr lang="zh-CN" altLang="en-US" sz="2800">
                <a:effectLst/>
                <a:ea typeface="新細明體" charset="-120"/>
              </a:rPr>
              <a:t>抄写</a:t>
            </a:r>
            <a:endParaRPr lang="zh-TW" altLang="en-US" sz="2800">
              <a:effectLst/>
              <a:ea typeface="新細明體" charset="-12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en-US" altLang="en-US">
                <a:effectLst/>
              </a:rPr>
              <a:t>(</a:t>
            </a:r>
            <a:r>
              <a:rPr lang="en-US" altLang="en-US" sz="2800">
                <a:effectLst/>
              </a:rPr>
              <a:t>使</a:t>
            </a:r>
            <a:r>
              <a:rPr lang="en-US" altLang="ja-JP">
                <a:effectLst/>
              </a:rPr>
              <a:t> 28:30-31)</a:t>
            </a:r>
            <a:endParaRPr lang="en-US" altLang="zh-TW">
              <a:effectLst/>
              <a:ea typeface="新細明體" charset="-12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en-US" altLang="en-US" sz="2800">
                <a:effectLst/>
              </a:rPr>
              <a:t>保</a:t>
            </a:r>
            <a:r>
              <a:rPr lang="zh-CN" altLang="en-US" sz="2800">
                <a:effectLst/>
              </a:rPr>
              <a:t>罗</a:t>
            </a:r>
            <a:r>
              <a:rPr lang="zh-TW" altLang="en-US" sz="2800">
                <a:effectLst/>
                <a:ea typeface="新細明體" charset="-120"/>
              </a:rPr>
              <a:t>正在</a:t>
            </a:r>
            <a:r>
              <a:rPr lang="zh-CN" altLang="en-US" sz="2800">
                <a:effectLst/>
                <a:ea typeface="新細明體" charset="-120"/>
              </a:rPr>
              <a:t>罗马被软禁</a:t>
            </a:r>
            <a:endParaRPr lang="zh-TW" altLang="en-US" sz="2800">
              <a:effectLst/>
              <a:ea typeface="新細明體" charset="-12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590800" y="6491288"/>
            <a:ext cx="6553200" cy="366712"/>
          </a:xfrm>
          <a:prstGeom prst="rect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zh-CN" altLang="en-US" sz="1600" b="1" i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课堂演讲</a:t>
            </a:r>
            <a:r>
              <a:rPr lang="en-US" altLang="ja-JP" sz="1600" b="1" i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for Dr. Rick Griffith,</a:t>
            </a:r>
            <a:r>
              <a:rPr lang="en-US" altLang="en-US" sz="1600" b="1" i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新加坡神学院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260350"/>
            <a:ext cx="3810000" cy="993775"/>
          </a:xfrm>
        </p:spPr>
        <p:txBody>
          <a:bodyPr/>
          <a:lstStyle/>
          <a:p>
            <a:pPr eaLnBrk="1" hangingPunct="1"/>
            <a:r>
              <a:rPr lang="zh-TW" altLang="en-US" sz="3600" b="1">
                <a:latin typeface="Times New Roman" pitchFamily="18" charset="0"/>
                <a:ea typeface="新細明體" charset="-120"/>
              </a:rPr>
              <a:t>有</a:t>
            </a:r>
            <a:r>
              <a:rPr lang="zh-CN" altLang="en-US" sz="3600" b="1">
                <a:latin typeface="Times New Roman" pitchFamily="18" charset="0"/>
                <a:ea typeface="新細明體" charset="-120"/>
              </a:rPr>
              <a:t>时</a:t>
            </a:r>
            <a:r>
              <a:rPr lang="zh-TW" altLang="en-US" sz="3600" b="1">
                <a:latin typeface="Times New Roman" pitchFamily="18" charset="0"/>
                <a:ea typeface="新細明體" charset="-120"/>
              </a:rPr>
              <a:t>基督徒</a:t>
            </a:r>
            <a:r>
              <a:rPr lang="zh-CN" altLang="en-US" sz="3600" b="1">
                <a:latin typeface="Times New Roman" pitchFamily="18" charset="0"/>
                <a:ea typeface="新細明體" charset="-120"/>
              </a:rPr>
              <a:t>遭</a:t>
            </a:r>
            <a:br>
              <a:rPr lang="zh-TW" altLang="en-US" sz="3600" b="1">
                <a:latin typeface="Times New Roman" pitchFamily="18" charset="0"/>
                <a:ea typeface="新細明體" charset="-120"/>
              </a:rPr>
            </a:br>
            <a:r>
              <a:rPr lang="zh-TW" altLang="en-US" sz="3600" b="1">
                <a:latin typeface="Times New Roman" pitchFamily="18" charset="0"/>
                <a:ea typeface="新細明體" charset="-120"/>
              </a:rPr>
              <a:t>不合理</a:t>
            </a:r>
            <a:r>
              <a:rPr lang="zh-CN" altLang="en-US" sz="3600" b="1">
                <a:latin typeface="Times New Roman" pitchFamily="18" charset="0"/>
                <a:ea typeface="新細明體" charset="-120"/>
              </a:rPr>
              <a:t>对待</a:t>
            </a:r>
            <a:r>
              <a:rPr lang="zh-TW" altLang="en-US">
                <a:latin typeface="Times New Roman" pitchFamily="18" charset="0"/>
                <a:ea typeface="新細明體" charset="-120"/>
              </a:rPr>
              <a:t> 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600200"/>
            <a:ext cx="4191000" cy="2514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华文细黑" charset="0"/>
                <a:ea typeface="华文细黑" charset="0"/>
                <a:cs typeface="华文细黑" charset="0"/>
              </a:rPr>
              <a:t>保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华文细黑" charset="0"/>
                <a:ea typeface="华文细黑" charset="0"/>
                <a:cs typeface="华文细黑" charset="0"/>
              </a:rPr>
              <a:t>罗</a:t>
            </a:r>
            <a:r>
              <a:rPr lang="zh-TW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华文细黑" charset="0"/>
                <a:ea typeface="华文细黑" charset="0"/>
                <a:cs typeface="华文细黑" charset="0"/>
              </a:rPr>
              <a:t>最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华文细黑" charset="0"/>
                <a:ea typeface="华文细黑" charset="0"/>
                <a:cs typeface="华文细黑" charset="0"/>
              </a:rPr>
              <a:t>终</a:t>
            </a:r>
            <a:r>
              <a:rPr lang="zh-TW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华文细黑" charset="0"/>
                <a:ea typeface="华文细黑" charset="0"/>
                <a:cs typeface="华文细黑" charset="0"/>
              </a:rPr>
              <a:t>也在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华文细黑" charset="0"/>
                <a:ea typeface="华文细黑" charset="0"/>
                <a:cs typeface="华文细黑" charset="0"/>
              </a:rPr>
              <a:t>罗马</a:t>
            </a:r>
            <a:r>
              <a:rPr lang="zh-TW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华文细黑" charset="0"/>
                <a:ea typeface="华文细黑" charset="0"/>
                <a:cs typeface="华文细黑" charset="0"/>
              </a:rPr>
              <a:t>被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华文细黑" charset="0"/>
                <a:ea typeface="华文细黑" charset="0"/>
                <a:cs typeface="华文细黑" charset="0"/>
              </a:rPr>
              <a:t>软禁</a:t>
            </a:r>
            <a:endParaRPr lang="zh-TW" altLang="en-US" sz="2800">
              <a:effectLst>
                <a:outerShdw blurRad="38100" dist="38100" dir="2700000" algn="tl">
                  <a:srgbClr val="000000"/>
                </a:outerShdw>
              </a:effectLst>
              <a:latin typeface="华文细黑" charset="0"/>
              <a:ea typeface="华文细黑" charset="0"/>
              <a:cs typeface="华文细黑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zh-TW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华文细黑" charset="0"/>
                <a:ea typeface="华文细黑" charset="0"/>
                <a:cs typeface="华文细黑" charset="0"/>
              </a:rPr>
              <a:t>注意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华文细黑" charset="0"/>
                <a:ea typeface="华文细黑" charset="0"/>
                <a:cs typeface="华文细黑" charset="0"/>
              </a:rPr>
              <a:t>为</a:t>
            </a:r>
            <a:r>
              <a:rPr lang="zh-TW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华文细黑" charset="0"/>
                <a:ea typeface="华文细黑" charset="0"/>
                <a:cs typeface="华文细黑" charset="0"/>
              </a:rPr>
              <a:t>何一位教會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华文细黑" charset="0"/>
                <a:ea typeface="华文细黑" charset="0"/>
                <a:cs typeface="华文细黑" charset="0"/>
              </a:rPr>
              <a:t>执事与</a:t>
            </a:r>
            <a:r>
              <a:rPr lang="zh-TW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华文细黑" charset="0"/>
                <a:ea typeface="华文细黑" charset="0"/>
                <a:cs typeface="华文细黑" charset="0"/>
              </a:rPr>
              <a:t>恐怖分子和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华文细黑" charset="0"/>
                <a:ea typeface="华文细黑" charset="0"/>
                <a:cs typeface="华文细黑" charset="0"/>
              </a:rPr>
              <a:t>骗</a:t>
            </a:r>
            <a:r>
              <a:rPr lang="zh-TW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华文细黑" charset="0"/>
                <a:ea typeface="华文细黑" charset="0"/>
                <a:cs typeface="华文细黑" charset="0"/>
              </a:rPr>
              <a:t>稅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华文细黑" charset="0"/>
                <a:ea typeface="华文细黑" charset="0"/>
                <a:cs typeface="华文细黑" charset="0"/>
              </a:rPr>
              <a:t>的人</a:t>
            </a: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华文细黑" charset="0"/>
                <a:ea typeface="华文细黑" charset="0"/>
                <a:cs typeface="华文细黑" charset="0"/>
              </a:rPr>
              <a:t>一同被刊登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华文细黑" charset="0"/>
              <a:ea typeface="华文细黑" charset="0"/>
              <a:cs typeface="华文细黑" charset="0"/>
            </a:endParaRPr>
          </a:p>
        </p:txBody>
      </p:sp>
      <p:pic>
        <p:nvPicPr>
          <p:cNvPr id="183299" name="Picture 5" descr="Jail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86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0" name="Picture 4" descr="J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3492500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  <a:ea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  <a:ea typeface="Times New Roman" charset="0"/>
            <a:cs typeface="Times New Roman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  <a:ea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  <a:ea typeface="Times New Roman" charset="0"/>
            <a:cs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yrics">
  <a:themeElements>
    <a:clrScheme name="Lyr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yric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yr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Lyrics">
  <a:themeElements>
    <a:clrScheme name="Lyr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yric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yr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6963</TotalTime>
  <Words>971</Words>
  <Application>Microsoft Macintosh PowerPoint</Application>
  <PresentationFormat>On-screen Show (4:3)</PresentationFormat>
  <Paragraphs>217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Apple LiGothic Medium</vt:lpstr>
      <vt:lpstr>AR PL KaitiM GB</vt:lpstr>
      <vt:lpstr>Microsoft YaHei UI</vt:lpstr>
      <vt:lpstr>MS Gothic</vt:lpstr>
      <vt:lpstr>ＭＳ Ｐゴシック</vt:lpstr>
      <vt:lpstr>ＭＳ Ｐゴシック</vt:lpstr>
      <vt:lpstr>SimHei</vt:lpstr>
      <vt:lpstr>SimSun</vt:lpstr>
      <vt:lpstr>华文细黑</vt:lpstr>
      <vt:lpstr>Arial</vt:lpstr>
      <vt:lpstr>Arial Narrow</vt:lpstr>
      <vt:lpstr>Garamond</vt:lpstr>
      <vt:lpstr>Symbol</vt:lpstr>
      <vt:lpstr>TekniaGreek</vt:lpstr>
      <vt:lpstr>Times New Roman</vt:lpstr>
      <vt:lpstr>Wingdings</vt:lpstr>
      <vt:lpstr>Lock And Key</vt:lpstr>
      <vt:lpstr>Default Design</vt:lpstr>
      <vt:lpstr>3_Default Design</vt:lpstr>
      <vt:lpstr>2_Strategic</vt:lpstr>
      <vt:lpstr>Lyrics</vt:lpstr>
      <vt:lpstr>5_Orbit</vt:lpstr>
      <vt:lpstr>1_Lyrics</vt:lpstr>
      <vt:lpstr>介绍 "监狱书书"</vt:lpstr>
      <vt:lpstr>新约综览(保罗书信)</vt:lpstr>
      <vt:lpstr>哪些是监狱书信?</vt:lpstr>
      <vt:lpstr>谁传达这些书信 ?</vt:lpstr>
      <vt:lpstr>保罗的态度如何?</vt:lpstr>
      <vt:lpstr>监狱书信的场合</vt:lpstr>
      <vt:lpstr>几个月后 (主后 62)…</vt:lpstr>
      <vt:lpstr>监狱书信</vt:lpstr>
      <vt:lpstr>有时基督徒遭 不合理对待 </vt:lpstr>
      <vt:lpstr>监狱书信的基督论</vt:lpstr>
      <vt:lpstr>监狱信简的应用</vt:lpstr>
      <vt:lpstr>你对试练有什么样的反应呢?</vt:lpstr>
      <vt:lpstr>Black</vt:lpstr>
      <vt:lpstr>新约全书链接地址 BibleStudyDownloads.org</vt:lpstr>
    </vt:vector>
  </TitlesOfParts>
  <Company>Dudie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Dude</dc:creator>
  <cp:lastModifiedBy>Rick Griffith</cp:lastModifiedBy>
  <cp:revision>226</cp:revision>
  <dcterms:created xsi:type="dcterms:W3CDTF">2014-03-08T02:27:14Z</dcterms:created>
  <dcterms:modified xsi:type="dcterms:W3CDTF">2020-07-16T17:13:55Z</dcterms:modified>
</cp:coreProperties>
</file>