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4" r:id="rId2"/>
    <p:sldMasterId id="2147483900" r:id="rId3"/>
    <p:sldMasterId id="2147483902" r:id="rId4"/>
    <p:sldMasterId id="2147483914" r:id="rId5"/>
    <p:sldMasterId id="2147483927" r:id="rId6"/>
    <p:sldMasterId id="2147483943" r:id="rId7"/>
    <p:sldMasterId id="2147483959" r:id="rId8"/>
  </p:sldMasterIdLst>
  <p:notesMasterIdLst>
    <p:notesMasterId r:id="rId31"/>
  </p:notesMasterIdLst>
  <p:sldIdLst>
    <p:sldId id="257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65" r:id="rId17"/>
    <p:sldId id="266" r:id="rId18"/>
    <p:sldId id="281" r:id="rId19"/>
    <p:sldId id="282" r:id="rId20"/>
    <p:sldId id="283" r:id="rId21"/>
    <p:sldId id="301" r:id="rId22"/>
    <p:sldId id="304" r:id="rId23"/>
    <p:sldId id="303" r:id="rId24"/>
    <p:sldId id="302" r:id="rId25"/>
    <p:sldId id="279" r:id="rId26"/>
    <p:sldId id="280" r:id="rId27"/>
    <p:sldId id="276" r:id="rId28"/>
    <p:sldId id="293" r:id="rId29"/>
    <p:sldId id="29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23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84" d="100"/>
          <a:sy n="84" d="100"/>
        </p:scale>
        <p:origin x="2984" y="88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7D4D8C-1B6A-3742-9C2F-217EFF3FD37B}" type="datetime1">
              <a:rPr lang="en-US"/>
              <a:pPr>
                <a:defRPr/>
              </a:pPr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511F3-539E-4643-A0AC-6F1EE5AD0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28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ABF2BAEF-4864-EF4C-A572-09D16737DC91}" type="slidenum">
              <a:rPr lang="en-US" altLang="zh-CN" sz="120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en-US" altLang="zh-CN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8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35AA31-4B07-B247-8BB8-07686B2D164A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0CADF-C89C-0949-9338-4379E001692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D8867-A96D-2C4D-B90F-CA9D5473917E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8CC35-15DA-614C-A160-4049E3A32A41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8596E-7F41-284D-A5DC-D563C88171F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Survey link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22C99-19D2-4AFC-8FFB-2A29DEC9F40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C0CCD-399E-4B14-A354-462627A1B7B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BA05B-AB6B-42A9-AB0C-E7E22A15AFE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B0CB7-070C-47B7-B954-BD65B55B3D0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ECB10-77A0-49E3-83E6-38B8185BA74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3D26B-586C-47AE-802A-2F198C1B3F8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62F108-4287-D848-AB81-68A451CE4CC5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1A96D1-75B1-754C-8458-68AED47E5E88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C1D9B-B3F7-D74F-9F47-FFEC8296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82C1-C8B9-1340-841E-BAA563EAE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A666-C755-C141-AE9F-2F0CF6EC6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4D936-0271-6F41-825F-6A3779957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D834-7029-4B4E-B82C-F4D67D32F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8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ABC9-8C72-6D45-8B8A-CD1FCFF0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1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17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38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25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985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05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F976-4C05-9548-9B86-617F0159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6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89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559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42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26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811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76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D00B-6DE1-0C42-AEF5-8FB295E91D6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01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7F24-E882-A443-9B77-D307B2A6A4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570C-FFA2-9349-913C-DE32C60B2F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0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BE31-4E3F-5F4B-8591-8BD1B8C8BB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920B-A221-DF46-ABE3-FABB334D9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5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ABEE-252A-2547-8BE0-BE0066AA08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85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8E59-99EB-6341-A0BF-EE0DFD8D0D7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7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60D9-FA41-CE41-91EB-3CF5644FBEB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37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FD7D8-5292-F441-B2BA-09B46BB8900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2531-3D0F-344D-A7C6-81FDCF01F57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08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4606-30E5-5E4F-9033-C2E9FD3BB2B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37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45BC-5B06-EB43-AB33-BCC7755044F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4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F57B-27A9-C342-92A6-2FEBC59FC5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1766D6-EBFF-4B10-8B5D-B3DB1B43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1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7CB8-5EB3-47EB-A0F5-D110428FBE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7DE9-3AAB-D84C-874A-17B0EEA5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2F101-2B09-49B0-83F6-261CDCC21B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9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D86D-FE55-4A40-A882-5363F472D5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9A21-643B-461B-B5BD-90D90B8DAE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86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0D1E-F52E-4589-BB49-CC0A9C46A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74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761B-A2CC-4B48-B8EC-304A5EF740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59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45963-1E30-4B9F-8BD1-07007C9FF1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7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C9775-3BCB-4A03-A04B-479A32AA3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2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1BC6-343F-4D09-80FC-BDA80D6FC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90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7382-CEB8-4678-93AA-FC36E3A6A4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27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F1689-8B0C-47E5-9CDB-EE3900D92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2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CFFA-CA94-EC47-821F-99FD55C47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8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F8D5-3F3C-4541-BC9A-20E44567E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58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E625-CEF4-4A8A-8D18-C93D50139C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6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0392-A6B3-4522-A8CA-D29E18F525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11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5C19-702F-8543-B4D8-B3731843C2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10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F4AF-8B6A-E149-B32A-63BD3107E6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41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027F-E973-3B45-A589-CB737D6D7D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3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9468-0176-3444-A48C-FA53C7AF16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76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C248-0256-904D-BADF-2F5727944B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7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A9F2-DB85-754F-812B-2A3B5F379F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51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0F1D-FC75-B847-AD16-069144A0EC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3BD4F-7E88-8249-8654-117D4E61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1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FAF5-74C0-1646-B3A3-753DE6B9C2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6A23-A4B0-AA4D-89B9-84B01F406A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54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A136-374E-A548-A165-E28760276B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85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899B-8E8B-1A4D-9400-4B2D53AD3B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5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87B0-7032-034E-B3DE-FB23BF2AB8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87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7318-F202-AB43-B0C5-F86BBA99B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8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A221-1DB7-F84B-BD86-D8574F16CA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1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490E-C9EA-244C-A632-18A270F20C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08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FFFFFF"/>
                </a:solidFill>
                <a:latin typeface="Garamond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Garamond" charset="0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5312-4DC0-DC43-9E24-36C38F2862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0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287C5-7223-4C4F-B2CB-D1FB15BC0F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9BB37-6670-7341-A824-851DC4A2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6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A8D3-54D5-3D44-927B-AD38E835EE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69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4852-6A10-E44C-9223-C02FDAD9B7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40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A728A-2CA8-0543-8221-F5B57112DF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1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BBC9-8D6B-1845-9E3B-DA4F148D18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4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7AD46-A352-9D46-B36D-397BFFFFCA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0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47EA-6D3E-6B48-A5CB-894A2A6490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37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1BC6-5DF1-294F-B09C-FC478C2D44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9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AE08-D7BA-4E49-B1A1-A36DFCC1D6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6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8FA5-7C0A-DA4B-B1E5-512C127807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6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1377-DD52-354F-8FEA-815C79F08D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2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E662-2B7A-D34A-B3A3-CF2AF209F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28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732E-3BD8-D848-B9A6-60584BF0CB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4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8F3F-D207-0145-A1A7-1100ACE92E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53100-2F72-8B4E-8701-D469501EE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04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  <p:sp>
            <p:nvSpPr>
              <p:cNvPr id="1434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5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endParaRPr>
            </a:p>
          </p:txBody>
        </p:sp>
        <p:sp>
          <p:nvSpPr>
            <p:cNvPr id="14343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2FDED3E-972B-E54C-B910-BC361D10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宋体" pitchFamily="-112" charset="-122"/>
                <a:cs typeface="宋体" pitchFamily="-11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5EDDF13-5C01-4F46-9C6A-F16D9C2681A3}" type="slidenum">
              <a:rPr lang="en-US" altLang="zh-CN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charset="0"/>
          <a:cs typeface="SimSu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charset="0"/>
          <a:cs typeface="SimSu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charset="0"/>
          <a:cs typeface="SimSu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charset="0"/>
          <a:cs typeface="SimSu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charset="0"/>
          <a:cs typeface="SimSu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charset="0"/>
          <a:cs typeface="SimSu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5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D6F6188-5E77-4E03-A601-1D12DF78710B}" type="slidenum">
              <a:rPr lang="en-US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454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6C51FA7-FA0C-B048-9667-DC5D681DD9E9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6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E618A2-A249-7141-89D6-B71023A9E0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FFFFFF"/>
                  </a:solidFill>
                  <a:latin typeface="Garamond" charset="0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FFFFFF"/>
                </a:solidFill>
                <a:latin typeface="Garamond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Garamond" charset="0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313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5638800" cy="2574925"/>
          </a:xfrm>
          <a:solidFill>
            <a:schemeClr val="bg2"/>
          </a:solidFill>
        </p:spPr>
        <p:txBody>
          <a:bodyPr anchor="ctr"/>
          <a:lstStyle/>
          <a:p>
            <a:pPr marL="0" indent="0" algn="ctr" eaLnBrk="1" hangingPunct="1">
              <a:buNone/>
              <a:defRPr/>
            </a:pPr>
            <a:r>
              <a:rPr lang="zh-TW" altLang="en-US" sz="4800" b="1" dirty="0"/>
              <a:t>新约全书背景链接地址</a:t>
            </a:r>
            <a:endParaRPr lang="en-US" sz="4800" b="1" dirty="0"/>
          </a:p>
        </p:txBody>
      </p:sp>
      <p:pic>
        <p:nvPicPr>
          <p:cNvPr id="51202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2322513"/>
            <a:ext cx="5969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3267075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8686800" y="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1633538" y="-76200"/>
            <a:ext cx="5910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3200" b="1">
                <a:latin typeface="Arial" charset="0"/>
                <a:ea typeface="SimSun" charset="0"/>
                <a:cs typeface="Times New Roman" charset="0"/>
              </a:rPr>
              <a:t>Every Geographical Location </a:t>
            </a:r>
          </a:p>
          <a:p>
            <a:pPr algn="ctr" eaLnBrk="1" hangingPunct="1"/>
            <a:r>
              <a:rPr lang="en-US" altLang="zh-CN" sz="3200" b="1">
                <a:latin typeface="Arial" charset="0"/>
                <a:ea typeface="SimSun" charset="0"/>
                <a:cs typeface="Times New Roman" charset="0"/>
              </a:rPr>
              <a:t>in Acts / Epistles</a:t>
            </a:r>
            <a:endParaRPr lang="en-US" sz="3200" b="1">
              <a:latin typeface="Arial" charset="0"/>
              <a:ea typeface="SimSun" charset="0"/>
              <a:cs typeface="Times New Roman" charset="0"/>
            </a:endParaRP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>
                <a:latin typeface="Arial" charset="0"/>
                <a:ea typeface="Times New Roman" charset="0"/>
              </a:rPr>
              <a:t>Authors of the New Testament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55358" name="Group 1086"/>
          <p:cNvGraphicFramePr>
            <a:graphicFrameLocks noGrp="1"/>
          </p:cNvGraphicFramePr>
          <p:nvPr/>
        </p:nvGraphicFramePr>
        <p:xfrm>
          <a:off x="0" y="1371600"/>
          <a:ext cx="9144000" cy="532778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Name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Nationality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Home Town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Occupation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Relation-ships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Chapters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Verses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Books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Matthew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Capernaum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Tax Collector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Apostle of Jesus Christ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1,071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Gospel of Matthew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Mark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Jew / Roman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Jerusalem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Missionary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Disciple of Peter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678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Gospel of Mark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Luke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Greek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Antioch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Physician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Disciple of Paul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2,158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Gospel of Luke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Acts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John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Bethsaida or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Capernaum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Fisherman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Apostle of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Jesus Christ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1,414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Gospel of John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 John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 John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 John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Revelation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642" name="Text Box 1083"/>
          <p:cNvSpPr txBox="1">
            <a:spLocks noChangeArrowheads="1"/>
          </p:cNvSpPr>
          <p:nvPr/>
        </p:nvSpPr>
        <p:spPr bwMode="auto">
          <a:xfrm>
            <a:off x="855980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>
                <a:latin typeface="Arial" charset="0"/>
                <a:ea typeface="Times New Roman" charset="0"/>
              </a:rPr>
              <a:t>Authors of the New Testament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56354" name="Group 34"/>
          <p:cNvGraphicFramePr>
            <a:graphicFrameLocks noGrp="1"/>
          </p:cNvGraphicFramePr>
          <p:nvPr/>
        </p:nvGraphicFramePr>
        <p:xfrm>
          <a:off x="0" y="1184275"/>
          <a:ext cx="9144000" cy="477043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Name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Nationality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Home Town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Occupation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Relation-ships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Chapters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Verses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Books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Tarsus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Tentmaker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 of Jesus Christ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(100)*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2,033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(2,336)*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Thessalonians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Thessalonians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(Hebrews?)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663" name="Text Box 32"/>
          <p:cNvSpPr txBox="1">
            <a:spLocks noChangeArrowheads="1"/>
          </p:cNvSpPr>
          <p:nvPr/>
        </p:nvSpPr>
        <p:spPr bwMode="auto">
          <a:xfrm>
            <a:off x="855980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76200" y="6248400"/>
            <a:ext cx="4930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*Indicates total if Hebrews is assigned to Paul.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>
                <a:latin typeface="Arial" charset="0"/>
                <a:ea typeface="Times New Roman" charset="0"/>
              </a:rPr>
              <a:t>Authors of the New Testament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57396" name="Group 52"/>
          <p:cNvGraphicFramePr>
            <a:graphicFrameLocks noGrp="1"/>
          </p:cNvGraphicFramePr>
          <p:nvPr/>
        </p:nvGraphicFramePr>
        <p:xfrm>
          <a:off x="0" y="1600200"/>
          <a:ext cx="9144000" cy="35988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Home Town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Occupation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Relation-ships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Chapters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Verses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Books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Written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James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Nazareth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Carpenter?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Brother of Jesus Christ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James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Bethsaida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Fisherman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 of Jesus Christ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Peter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Peter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Nazareth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Carpenter?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Brother of Jesus Christ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Jude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729" name="Text Box 50"/>
          <p:cNvSpPr txBox="1">
            <a:spLocks noChangeArrowheads="1"/>
          </p:cNvSpPr>
          <p:nvPr/>
        </p:nvSpPr>
        <p:spPr bwMode="auto">
          <a:xfrm>
            <a:off x="855980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erod's Ma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534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962400" cy="12461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Arial" charset="0"/>
                <a:ea typeface="ＭＳ Ｐゴシック" charset="0"/>
              </a:rPr>
              <a:t>大希律王</a:t>
            </a: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36546" name="Picture 10" descr="Her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620838"/>
            <a:ext cx="4097337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971800" y="4570412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统治以色列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(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主前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37-4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年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)</a:t>
            </a:r>
            <a:endParaRPr lang="en-US" sz="2800" b="1" dirty="0">
              <a:solidFill>
                <a:srgbClr val="FFFFFF"/>
              </a:solidFill>
              <a:effectLst>
                <a:glow rad="127000">
                  <a:schemeClr val="bg2"/>
                </a:glow>
              </a:effectLst>
              <a:latin typeface="AR PL KaitiM GB" charset="0"/>
              <a:cs typeface="AR PL KaitiM GB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200400" y="5484812"/>
            <a:ext cx="449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lphaLcPeriod"/>
              <a:defRPr/>
            </a:pPr>
            <a:r>
              <a:rPr lang="ja-JP" altLang="en-US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联合，巩固领域</a:t>
            </a:r>
            <a:endParaRPr lang="en-US" altLang="ja-JP" sz="2800" b="1">
              <a:effectLst>
                <a:glow rad="127000">
                  <a:schemeClr val="bg2"/>
                </a:glow>
              </a:effectLst>
              <a:latin typeface="AR PL KaitiM GB" charset="0"/>
              <a:cs typeface="AR PL KaitiM GB" charset="0"/>
            </a:endParaRPr>
          </a:p>
          <a:p>
            <a:pPr>
              <a:defRPr/>
            </a:pPr>
            <a:r>
              <a:rPr lang="en-US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 </a:t>
            </a:r>
            <a:r>
              <a:rPr lang="en-US" b="1">
                <a:effectLst>
                  <a:glow rad="127000">
                    <a:schemeClr val="bg2"/>
                  </a:glow>
                </a:effectLst>
              </a:rPr>
              <a:t> </a:t>
            </a:r>
            <a:r>
              <a:rPr lang="en-US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(</a:t>
            </a:r>
            <a:r>
              <a:rPr lang="ja-JP" altLang="en-US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主前</a:t>
            </a:r>
            <a:r>
              <a:rPr lang="en-US" altLang="ja-JP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37-25</a:t>
            </a:r>
            <a:r>
              <a:rPr lang="ja-JP" altLang="en-US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年</a:t>
            </a:r>
            <a:r>
              <a:rPr lang="en-US" altLang="ja-JP" sz="2800" b="1">
                <a:effectLst>
                  <a:glow rad="127000">
                    <a:schemeClr val="bg2"/>
                  </a:glow>
                </a:effectLst>
                <a:latin typeface="AR PL KaitiM GB" charset="0"/>
                <a:cs typeface="AR PL KaitiM GB" charset="0"/>
              </a:rPr>
              <a:t>)</a:t>
            </a:r>
          </a:p>
          <a:p>
            <a:pPr>
              <a:defRPr/>
            </a:pPr>
            <a:endParaRPr lang="en-US" sz="2800" b="1">
              <a:effectLst>
                <a:glow rad="127000">
                  <a:schemeClr val="bg2"/>
                </a:glow>
              </a:effectLst>
              <a:latin typeface="AR PL KaitiM GB" charset="0"/>
              <a:cs typeface="AR PL KaitiM GB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cs typeface="+mn-cs"/>
              </a:rPr>
              <a:t>79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172200" y="5230812"/>
            <a:ext cx="2971800" cy="1627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大希律</a:t>
            </a:r>
            <a:br>
              <a:rPr lang="zh-CN" altLang="en-US" sz="2800" b="1" dirty="0">
                <a:solidFill>
                  <a:srgbClr val="FFFFFF"/>
                </a:solidFill>
                <a:latin typeface="Arial" charset="0"/>
                <a:cs typeface="ＭＳ Ｐゴシック" charset="0"/>
              </a:rPr>
            </a:b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统治下的</a:t>
            </a:r>
            <a:br>
              <a:rPr lang="zh-CN" altLang="en-US" sz="2800" b="1" dirty="0">
                <a:solidFill>
                  <a:srgbClr val="FFFFFF"/>
                </a:solidFill>
                <a:latin typeface="Arial" charset="0"/>
                <a:cs typeface="ＭＳ Ｐゴシック" charset="0"/>
              </a:rPr>
            </a:b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巴勒斯坦</a:t>
            </a:r>
            <a:endParaRPr lang="en-US" sz="2800" b="1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105400" y="6415088"/>
            <a:ext cx="3962400" cy="3667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1800" i="1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Bible Visual Resource Book, </a:t>
            </a:r>
            <a:r>
              <a:rPr lang="en-US" altLang="zh-CN" sz="1800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181</a:t>
            </a:r>
            <a:endParaRPr lang="en-US" sz="1800">
              <a:solidFill>
                <a:srgbClr val="FFFFFF"/>
              </a:solidFill>
              <a:latin typeface="Times" charset="0"/>
              <a:cs typeface="Times New Roman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578850" y="152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89</a:t>
            </a:r>
          </a:p>
        </p:txBody>
      </p:sp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8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486400" y="152400"/>
            <a:ext cx="3276600" cy="3459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希律家族所掌权的地盘</a:t>
            </a:r>
            <a:endParaRPr lang="en-US">
              <a:solidFill>
                <a:schemeClr val="tx1"/>
              </a:solidFill>
              <a:effectLst/>
              <a:ea typeface="宋体" charset="0"/>
              <a:cs typeface="宋体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4800" y="4343400"/>
            <a:ext cx="6096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581400" y="4800600"/>
            <a:ext cx="609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14600" y="4191000"/>
            <a:ext cx="609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447800" y="2514600"/>
            <a:ext cx="838200" cy="228600"/>
          </a:xfrm>
          <a:prstGeom prst="rect">
            <a:avLst/>
          </a:prstGeom>
          <a:noFill/>
          <a:ln w="3175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447800" y="3200400"/>
            <a:ext cx="838200" cy="228600"/>
          </a:xfrm>
          <a:prstGeom prst="rect">
            <a:avLst/>
          </a:prstGeom>
          <a:noFill/>
          <a:ln w="3175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447800" y="4572000"/>
            <a:ext cx="838200" cy="228600"/>
          </a:xfrm>
          <a:prstGeom prst="rect">
            <a:avLst/>
          </a:prstGeom>
          <a:noFill/>
          <a:ln w="3175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733800" y="3671888"/>
            <a:ext cx="91440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 PL KaitiM GB" charset="0"/>
                <a:cs typeface="AR PL KaitiM GB" charset="0"/>
              </a:rPr>
              <a:t>第四代</a:t>
            </a:r>
            <a:endParaRPr lang="en-US" sz="1800" b="1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 PL KaitiM GB" charset="0"/>
              <a:cs typeface="AR PL KaitiM GB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1981200"/>
            <a:ext cx="9144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 PL KaitiM GB" charset="0"/>
                <a:cs typeface="AR PL KaitiM GB" charset="0"/>
              </a:rPr>
              <a:t>第一代</a:t>
            </a:r>
            <a:endParaRPr lang="en-US" sz="1800" b="1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 PL KaitiM GB" charset="0"/>
              <a:cs typeface="AR PL KaitiM GB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981200" y="762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 PL KaitiM GB" charset="0"/>
                <a:cs typeface="AR PL KaitiM GB" charset="0"/>
              </a:rPr>
              <a:t>第二代</a:t>
            </a:r>
            <a:endParaRPr lang="en-US" sz="1800" b="1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 PL KaitiM GB" charset="0"/>
              <a:cs typeface="AR PL KaitiM GB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590800" y="2590800"/>
            <a:ext cx="838200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 PL KaitiM GB" charset="0"/>
                <a:cs typeface="AR PL KaitiM GB" charset="0"/>
              </a:rPr>
              <a:t>第三代</a:t>
            </a:r>
            <a:endParaRPr lang="en-US" sz="1600" b="1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 PL KaitiM GB" charset="0"/>
              <a:cs typeface="AR PL KaitiM GB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49250" y="4038600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400" b="1">
                <a:solidFill>
                  <a:srgbClr val="3333CC"/>
                </a:solidFill>
                <a:latin typeface="AR PL KaitiM GB" charset="0"/>
                <a:cs typeface="AR PL KaitiM GB" charset="0"/>
              </a:rPr>
              <a:t>大希律</a:t>
            </a:r>
            <a:endParaRPr lang="en-US" sz="1400" b="1">
              <a:solidFill>
                <a:srgbClr val="3333CC"/>
              </a:solidFill>
              <a:latin typeface="AR PL KaitiM GB" charset="0"/>
              <a:cs typeface="AR PL KaitiM GB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514600" y="3886200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400" b="1">
                <a:solidFill>
                  <a:srgbClr val="3333CC"/>
                </a:solidFill>
                <a:latin typeface="AR PL KaitiM GB" charset="0"/>
                <a:cs typeface="AR PL KaitiM GB" charset="0"/>
              </a:rPr>
              <a:t>大亚基帕</a:t>
            </a:r>
            <a:endParaRPr lang="en-US" sz="1400" b="1">
              <a:solidFill>
                <a:srgbClr val="3333CC"/>
              </a:solidFill>
              <a:latin typeface="AR PL KaitiM GB" charset="0"/>
              <a:cs typeface="AR PL KaitiM GB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114800" y="4800600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400" b="1">
                <a:solidFill>
                  <a:srgbClr val="3333CC"/>
                </a:solidFill>
                <a:latin typeface="AR PL KaitiM GB" charset="0"/>
                <a:cs typeface="AR PL KaitiM GB" charset="0"/>
              </a:rPr>
              <a:t>小亚基帕</a:t>
            </a:r>
            <a:endParaRPr lang="en-US" sz="1400" b="1">
              <a:solidFill>
                <a:srgbClr val="3333CC"/>
              </a:solidFill>
              <a:latin typeface="AR PL KaitiM GB" charset="0"/>
              <a:cs typeface="AR PL KaitiM GB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28600" y="2514600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400" b="1">
                <a:solidFill>
                  <a:srgbClr val="660033"/>
                </a:solidFill>
                <a:latin typeface="AR PL KaitiM GB" charset="0"/>
                <a:cs typeface="AR PL KaitiM GB" charset="0"/>
              </a:rPr>
              <a:t>希律腓利二世</a:t>
            </a:r>
            <a:endParaRPr lang="en-US" sz="1400" b="1">
              <a:solidFill>
                <a:srgbClr val="660033"/>
              </a:solidFill>
              <a:latin typeface="AR PL KaitiM GB" charset="0"/>
              <a:cs typeface="AR PL KaitiM GB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50850" y="3200400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400" b="1">
                <a:solidFill>
                  <a:srgbClr val="660033"/>
                </a:solidFill>
                <a:latin typeface="AR PL KaitiM GB" charset="0"/>
                <a:cs typeface="AR PL KaitiM GB" charset="0"/>
              </a:rPr>
              <a:t>希律亚基老</a:t>
            </a:r>
            <a:endParaRPr lang="en-US" sz="1400" b="1">
              <a:solidFill>
                <a:srgbClr val="660033"/>
              </a:solidFill>
              <a:latin typeface="AR PL KaitiM GB" charset="0"/>
              <a:cs typeface="AR PL KaitiM GB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203450" y="4572000"/>
            <a:ext cx="1073150" cy="3048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ja-JP" altLang="en-US" sz="1400" b="1">
                <a:solidFill>
                  <a:srgbClr val="660033"/>
                </a:solidFill>
                <a:latin typeface="AR PL KaitiM GB" charset="0"/>
                <a:cs typeface="AR PL KaitiM GB" charset="0"/>
              </a:rPr>
              <a:t>希律安提帕</a:t>
            </a:r>
            <a:endParaRPr lang="en-US" sz="1400" b="1">
              <a:solidFill>
                <a:srgbClr val="660033"/>
              </a:solidFill>
              <a:latin typeface="AR PL KaitiM GB" charset="0"/>
              <a:cs typeface="AR PL KaitiM GB" charset="0"/>
            </a:endParaRPr>
          </a:p>
        </p:txBody>
      </p:sp>
      <p:sp>
        <p:nvSpPr>
          <p:cNvPr id="24598" name="Rectangle 22"/>
          <p:cNvSpPr>
            <a:spLocks noRot="1" noChangeArrowheads="1"/>
          </p:cNvSpPr>
          <p:nvPr/>
        </p:nvSpPr>
        <p:spPr bwMode="auto">
          <a:xfrm>
            <a:off x="0" y="0"/>
            <a:ext cx="1295400" cy="304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ja-JP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 PL KaitiM GB" charset="0"/>
                <a:cs typeface="AR PL KaitiM GB" charset="0"/>
              </a:rPr>
              <a:t>希律家族</a:t>
            </a:r>
            <a:endParaRPr lang="en-US" sz="2000" b="1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 PL KaitiM GB" charset="0"/>
              <a:cs typeface="AR PL KaitiM G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6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91440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77813"/>
            <a:ext cx="5486400" cy="7889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Arial" charset="0"/>
                <a:ea typeface="ＭＳ Ｐゴシック" charset="0"/>
              </a:rPr>
              <a:t>希律王朝家族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19400" y="1066800"/>
            <a:ext cx="3200400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1600" b="1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 (</a:t>
            </a:r>
            <a:r>
              <a:rPr lang="en-US" altLang="zh-CN" sz="1600">
                <a:solidFill>
                  <a:srgbClr val="FFFFFF"/>
                </a:solidFill>
                <a:latin typeface="Times" charset="0"/>
                <a:ea typeface="SimSun" charset="0"/>
                <a:cs typeface="SimSun" charset="0"/>
              </a:rPr>
              <a:t>H. Wayne House)</a:t>
            </a:r>
          </a:p>
        </p:txBody>
      </p:sp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086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629400" y="3205163"/>
            <a:ext cx="147638" cy="147637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5719763" y="3810000"/>
            <a:ext cx="147637" cy="147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7853363" y="4191000"/>
            <a:ext cx="147637" cy="1476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3886200" y="1905000"/>
            <a:ext cx="147638" cy="147638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4343400" y="2667000"/>
            <a:ext cx="147638" cy="147638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5486400" y="5338763"/>
            <a:ext cx="147638" cy="147637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5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871538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800" b="1" dirty="0">
                <a:solidFill>
                  <a:srgbClr val="FFFFFF"/>
                </a:solidFill>
                <a:latin typeface="AR PL KaitiM GB" charset="0"/>
                <a:ea typeface="ＭＳ Ｐゴシック" charset="0"/>
                <a:cs typeface="AR PL KaitiM GB" charset="0"/>
              </a:rPr>
              <a:t>希律王</a:t>
            </a:r>
            <a:r>
              <a:rPr lang="en-US" altLang="ja-JP" sz="4800" b="1" dirty="0">
                <a:solidFill>
                  <a:srgbClr val="FFFFFF"/>
                </a:solidFill>
                <a:latin typeface="AR PL KaitiM GB" charset="0"/>
                <a:ea typeface="ＭＳ Ｐゴシック" charset="0"/>
                <a:cs typeface="AR PL KaitiM GB" charset="0"/>
              </a:rPr>
              <a:t>  </a:t>
            </a:r>
            <a:r>
              <a:rPr lang="ja-JP" altLang="en-US" sz="4800" b="1" dirty="0">
                <a:solidFill>
                  <a:srgbClr val="FFFFFF"/>
                </a:solidFill>
                <a:latin typeface="AR PL KaitiM GB" charset="0"/>
                <a:ea typeface="ＭＳ Ｐゴシック" charset="0"/>
                <a:cs typeface="AR PL KaitiM GB" charset="0"/>
              </a:rPr>
              <a:t>修建的殿宇</a:t>
            </a:r>
            <a:endParaRPr lang="en-US" sz="4800" b="1" dirty="0">
              <a:solidFill>
                <a:srgbClr val="FFFFFF"/>
              </a:solidFill>
              <a:latin typeface="AR PL KaitiM GB" charset="0"/>
              <a:ea typeface="ＭＳ Ｐゴシック" charset="0"/>
              <a:cs typeface="AR PL KaitiM GB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578850" y="152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latin typeface="Times New Roman" charset="0"/>
                <a:cs typeface="+mn-cs"/>
              </a:rPr>
              <a:t>85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3657600" cy="1524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希律王</a:t>
            </a:r>
            <a:br>
              <a:rPr lang="en-US" altLang="ja-JP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</a:br>
            <a:r>
              <a:rPr lang="ja-JP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修建的殿宇</a:t>
            </a:r>
            <a:br>
              <a:rPr lang="en-US" altLang="ja-JP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</a:br>
            <a:r>
              <a:rPr lang="en-GB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(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主前</a:t>
            </a:r>
            <a:r>
              <a:rPr lang="en-GB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20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年</a:t>
            </a:r>
            <a:r>
              <a:rPr lang="en-GB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--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主后</a:t>
            </a:r>
            <a:r>
              <a:rPr lang="en-GB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70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年</a:t>
            </a:r>
            <a:r>
              <a:rPr lang="en-GB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PL KaitiM GB" charset="0"/>
                <a:cs typeface="AR PL KaitiM GB" charset="0"/>
              </a:rPr>
              <a:t>)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 PL KaitiM GB" charset="0"/>
              <a:cs typeface="AR PL KaitiM G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8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 rot="-5400000">
            <a:off x="-604837" y="3463925"/>
            <a:ext cx="1941512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solidFill>
                  <a:schemeClr val="bg1"/>
                </a:solidFill>
                <a:latin typeface="Arial" charset="0"/>
                <a:cs typeface="Times New Roman" charset="0"/>
              </a:rPr>
              <a:t>Jewish Sects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0"/>
            <a:ext cx="4570413" cy="6399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PHARISEES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Their roots can be traced to the second century B.C. – to the Hasidim.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1.Along with the Torah, they accepted as equally inspired and authoritative, all material contained within the oral tradition.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2. On free will and determination, they held to a mediating view that made it impossible for either free will or the sovereignty of God to cancel out the other.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3. They accepted a rather developed hierarchy of angels and demons.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4. They taught that there was a future for the dead.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5. They believed in the immortality of the soul and in reward and retribution after death.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6. They were champions of human equality.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7. The emphasis of their teaching was ethical rather than theological.</a:t>
            </a:r>
            <a:endParaRPr lang="en-US" sz="18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19600" y="0"/>
            <a:ext cx="4724400" cy="6399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ESSENES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They probably started among the Hasidim, along with the Pharisees, from whom they later separated (1 Macc. 2:42; 7:13). They were a group of very strict and zealous Jews who joined the Maccabeans in a revolt against the Syrians (165-155 BC)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1. They followed a strict observance of the purity laws of the Torah.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	2. They were notable for their communal ownership of property.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	3. They had a strong sense of mutual responsibility.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	4.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Daily worship was an important feature along with a daily study of their sacred scriptures.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5. Solemn oaths of piety and obedience had to be taken.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6.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Sacrifices were offered on holy days and during sacred seasons.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7.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Marriage was not condemned in principle but was avoided.</a:t>
            </a:r>
            <a:endParaRPr lang="en-US" sz="1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	8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They attributed all that happened to fate.</a:t>
            </a:r>
            <a:endParaRPr lang="en-US" sz="20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8610600" y="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 rot="-5400000">
            <a:off x="-604837" y="3463925"/>
            <a:ext cx="1941512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solidFill>
                  <a:schemeClr val="bg1"/>
                </a:solidFill>
                <a:latin typeface="Arial" charset="0"/>
                <a:cs typeface="Times New Roman" charset="0"/>
              </a:rPr>
              <a:t>Jewish Sects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4570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SADDUCEES</a:t>
            </a:r>
          </a:p>
          <a:p>
            <a:pPr algn="just" eaLnBrk="1" hangingPunct="1">
              <a:buClr>
                <a:schemeClr val="tx1"/>
              </a:buClr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They probably had their beginning during the Hasmonean period (166 – 63 BC). Their demise occurred around AD 70 with the fall of Jerusalem.</a:t>
            </a: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953000" y="228600"/>
            <a:ext cx="4113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ZEALOTS</a:t>
            </a:r>
          </a:p>
          <a:p>
            <a:pPr algn="just" eaLnBrk="1" hangingPunct="1">
              <a:buClr>
                <a:schemeClr val="tx1"/>
              </a:buClr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They originated during the reign of Herod the Great 6 BC and ceased to exist in AD 73 at Masada.</a:t>
            </a: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9876" name="Text Box 9"/>
          <p:cNvSpPr txBox="1">
            <a:spLocks noChangeArrowheads="1"/>
          </p:cNvSpPr>
          <p:nvPr/>
        </p:nvSpPr>
        <p:spPr bwMode="auto">
          <a:xfrm>
            <a:off x="8610600" y="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7388" y="1828800"/>
            <a:ext cx="40370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denied that the oral law was ,authoritative and binding.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interpreted Mosaic law more literally than did the Pharisees.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were very exacting in Levitical purity.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attributed all to free will.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argued there is neither resurrection of the dead nor a future life.</a:t>
            </a: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rejected a belief in angels and demons.</a:t>
            </a: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rejected the idea of a spiritual world.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Only the books of Moses were canonical Scripture.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3000" y="18288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opposed payment of tribute for taxes to a pagan emperor, saying that allegiance was due only to God.</a:t>
            </a: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held a fierce loyalty to the Jewish traditions.</a:t>
            </a: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were opposed to the use of the Greek language in Palestine.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</a:rPr>
              <a:t>They prophesied the coming of the time of salvation.</a:t>
            </a:r>
            <a:endParaRPr lang="en-US" sz="18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chemeClr val="tx1"/>
              </a:buClr>
              <a:buFont typeface="Times New Roman" charset="0"/>
              <a:buAutoNum type="arabicPeriod"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08" descr="Blue Background for KOG Time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C3013"/>
              </a:gs>
              <a:gs pos="100000">
                <a:srgbClr val="FFA040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8679"/>
              </a:gs>
              <a:gs pos="50000">
                <a:srgbClr val="00DFCA"/>
              </a:gs>
              <a:gs pos="100000">
                <a:srgbClr val="008679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127125" y="1719263"/>
            <a:ext cx="108042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FFFFFF"/>
                </a:solidFill>
                <a:effectLst>
                  <a:glow rad="101600">
                    <a:srgbClr val="000000">
                      <a:alpha val="97000"/>
                    </a:srgbClr>
                  </a:glow>
                </a:effectLst>
                <a:latin typeface="BLADES" charset="0"/>
                <a:ea typeface="SimSun" charset="0"/>
                <a:cs typeface="SimSun" charset="0"/>
              </a:rPr>
              <a:t>诺亚的圣约</a:t>
            </a:r>
            <a:endParaRPr lang="en-US" altLang="zh-CN" sz="1400" b="1">
              <a:solidFill>
                <a:srgbClr val="FFFFFF"/>
              </a:solidFill>
              <a:effectLst>
                <a:glow rad="101600">
                  <a:srgbClr val="000000">
                    <a:alpha val="97000"/>
                  </a:srgbClr>
                </a:glo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0163" y="987425"/>
            <a:ext cx="736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亚当与上帝一起统治</a:t>
            </a:r>
            <a:endParaRPr lang="en-US" altLang="zh-CN" sz="800" b="1">
              <a:solidFill>
                <a:srgbClr val="FFFFFF"/>
              </a:solidFill>
              <a:ea typeface="SimSun" charset="0"/>
              <a:cs typeface="SimSun" charset="0"/>
            </a:endParaRPr>
          </a:p>
          <a:p>
            <a:pPr algn="ctr" eaLnBrk="0" hangingPunct="0"/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1:26, 28; 2:19)</a:t>
            </a:r>
            <a:r>
              <a:rPr lang="en-US" altLang="zh-CN" sz="9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03250" y="987425"/>
            <a:ext cx="9271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撒但是这个世界的统治者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  <a:p>
            <a:pPr algn="ctr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3:15; </a:t>
            </a:r>
          </a:p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林后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4:4)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16200000" flipH="1">
            <a:off x="794" y="4083844"/>
            <a:ext cx="1797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800" b="1">
                <a:solidFill>
                  <a:srgbClr val="FFFFFF"/>
                </a:solidFill>
                <a:latin typeface="XPCopperhead" charset="0"/>
                <a:ea typeface="SimSun" charset="0"/>
                <a:cs typeface="SimSun" charset="0"/>
              </a:rPr>
              <a:t>亚伯拉罕的圣约</a:t>
            </a:r>
            <a:endParaRPr lang="en-US" altLang="zh-CN" sz="1800" b="1">
              <a:solidFill>
                <a:srgbClr val="FFFFFF"/>
              </a:solidFill>
              <a:latin typeface="XPCopperhead" charset="0"/>
              <a:ea typeface="SimSun" charset="0"/>
              <a:cs typeface="SimSun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47850" y="5638800"/>
            <a:ext cx="3949700" cy="609600"/>
          </a:xfrm>
          <a:prstGeom prst="rect">
            <a:avLst/>
          </a:prstGeom>
          <a:gradFill rotWithShape="0">
            <a:gsLst>
              <a:gs pos="0">
                <a:srgbClr val="474747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003425" y="2282825"/>
            <a:ext cx="10810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FFFFFF"/>
                </a:solidFill>
                <a:effectLst>
                  <a:glow rad="101600">
                    <a:srgbClr val="000000">
                      <a:alpha val="97000"/>
                    </a:srgbClr>
                  </a:glow>
                </a:effectLst>
                <a:latin typeface="BLADES" charset="0"/>
                <a:ea typeface="SimSun" charset="0"/>
                <a:cs typeface="SimSun" charset="0"/>
              </a:rPr>
              <a:t>地区的集约</a:t>
            </a:r>
            <a:endParaRPr lang="en-US" altLang="zh-CN" sz="1400" b="1">
              <a:solidFill>
                <a:srgbClr val="FFFFFF"/>
              </a:solidFill>
              <a:effectLst>
                <a:glow rad="101600">
                  <a:srgbClr val="000000">
                    <a:alpha val="97000"/>
                  </a:srgbClr>
                </a:glo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CFC630"/>
              </a:gs>
              <a:gs pos="100000">
                <a:srgbClr val="3E3B0E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549525" y="3451225"/>
            <a:ext cx="108042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FFFFFF"/>
                </a:solidFill>
                <a:effectLst>
                  <a:glow rad="101600">
                    <a:srgbClr val="000000">
                      <a:alpha val="97000"/>
                    </a:srgbClr>
                  </a:glow>
                </a:effectLst>
                <a:latin typeface="BLADES" charset="0"/>
                <a:ea typeface="SimSun" charset="0"/>
                <a:cs typeface="SimSun" charset="0"/>
              </a:rPr>
              <a:t>大卫的圣约</a:t>
            </a:r>
            <a:endParaRPr lang="en-US" altLang="zh-CN" sz="1400" b="1">
              <a:solidFill>
                <a:srgbClr val="FFFFFF"/>
              </a:solidFill>
              <a:effectLst>
                <a:glow rad="101600">
                  <a:srgbClr val="000000">
                    <a:alpha val="97000"/>
                  </a:srgbClr>
                </a:glo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108325" y="4509120"/>
            <a:ext cx="5413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effectLst>
                  <a:glow rad="101600">
                    <a:srgbClr val="000000">
                      <a:alpha val="97000"/>
                    </a:srgbClr>
                  </a:glow>
                </a:effectLst>
                <a:latin typeface="BLADES" charset="0"/>
                <a:ea typeface="SimSun" charset="0"/>
                <a:cs typeface="SimSun" charset="0"/>
              </a:rPr>
              <a:t>新约</a:t>
            </a:r>
            <a:endParaRPr lang="en-US" altLang="zh-CN" sz="1400" b="1">
              <a:solidFill>
                <a:srgbClr val="FFFFFF"/>
              </a:solidFill>
              <a:effectLst>
                <a:glow rad="101600">
                  <a:srgbClr val="000000">
                    <a:alpha val="97000"/>
                  </a:srgbClr>
                </a:glow>
              </a:effectLst>
              <a:latin typeface="BLADES" charset="0"/>
              <a:ea typeface="SimSun" charset="0"/>
              <a:cs typeface="SimSun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927225" y="5638800"/>
            <a:ext cx="10810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latin typeface="BLADES" charset="0"/>
                <a:ea typeface="SimSun" charset="0"/>
                <a:cs typeface="SimSun" charset="0"/>
              </a:rPr>
              <a:t>摩西的圣约</a:t>
            </a:r>
            <a:endParaRPr lang="en-US" altLang="zh-CN" sz="1400" b="1">
              <a:solidFill>
                <a:srgbClr val="FFFFFF"/>
              </a:solidFill>
              <a:latin typeface="BLADES" charset="0"/>
              <a:ea typeface="SimSun" charset="0"/>
              <a:cs typeface="SimSun" charset="0"/>
            </a:endParaRPr>
          </a:p>
        </p:txBody>
      </p: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67689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90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519238" y="987425"/>
            <a:ext cx="180657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上帝和亚伯拉罕立约为了要重新让人类统治并托过以色列作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“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祭司的国度</a:t>
            </a:r>
            <a:r>
              <a:rPr lang="en-US" altLang="zh-CN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”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12:1-3;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出</a:t>
            </a:r>
            <a:r>
              <a:rPr lang="en-US" altLang="zh-CN" sz="800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 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19:6)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8100" y="692696"/>
            <a:ext cx="12350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400" b="1">
                <a:solidFill>
                  <a:srgbClr val="FFFFFF"/>
                </a:solidFill>
                <a:latin typeface="Scholar" charset="0"/>
                <a:ea typeface="SimSun" charset="0"/>
                <a:cs typeface="SimSun" charset="0"/>
              </a:rPr>
              <a:t>王朝的教导</a:t>
            </a:r>
            <a:r>
              <a:rPr lang="en-US" altLang="zh-CN" sz="1400" b="1">
                <a:solidFill>
                  <a:srgbClr val="FFFFFF"/>
                </a:solidFill>
                <a:latin typeface="Scholar" charset="0"/>
                <a:ea typeface="SimSun" charset="0"/>
                <a:cs typeface="SimSun" charset="0"/>
              </a:rPr>
              <a:t>...</a:t>
            </a:r>
          </a:p>
        </p:txBody>
      </p:sp>
      <p:sp>
        <p:nvSpPr>
          <p:cNvPr id="67605" name="Line 23"/>
          <p:cNvSpPr>
            <a:spLocks noChangeShapeType="1"/>
          </p:cNvSpPr>
          <p:nvPr/>
        </p:nvSpPr>
        <p:spPr bwMode="auto">
          <a:xfrm>
            <a:off x="6635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06" name="Freeform 24"/>
          <p:cNvSpPr>
            <a:spLocks/>
          </p:cNvSpPr>
          <p:nvPr/>
        </p:nvSpPr>
        <p:spPr bwMode="auto">
          <a:xfrm>
            <a:off x="603250" y="1489075"/>
            <a:ext cx="122238" cy="179388"/>
          </a:xfrm>
          <a:custGeom>
            <a:avLst/>
            <a:gdLst>
              <a:gd name="T0" fmla="*/ 95766329 w 77"/>
              <a:gd name="T1" fmla="*/ 93246835 h 113"/>
              <a:gd name="T2" fmla="*/ 0 w 77"/>
              <a:gd name="T3" fmla="*/ 0 h 113"/>
              <a:gd name="T4" fmla="*/ 95766329 w 77"/>
              <a:gd name="T5" fmla="*/ 282258287 h 113"/>
              <a:gd name="T6" fmla="*/ 191532658 w 77"/>
              <a:gd name="T7" fmla="*/ 0 h 113"/>
              <a:gd name="T8" fmla="*/ 95766329 w 77"/>
              <a:gd name="T9" fmla="*/ 93246835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190500" y="1654175"/>
            <a:ext cx="8810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人类的堕落</a:t>
            </a:r>
            <a:endParaRPr lang="en-US" altLang="zh-CN" sz="800" b="1">
              <a:solidFill>
                <a:srgbClr val="FFFFFF"/>
              </a:solidFill>
              <a:ea typeface="SimSun" charset="0"/>
              <a:cs typeface="SimSun" charset="0"/>
            </a:endParaRPr>
          </a:p>
          <a:p>
            <a:pPr algn="ctr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3)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200400" y="987425"/>
            <a:ext cx="15240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因以色列没以祭司国度的身份向各民族作见证，所以上帝让他们被流放到别国的统治下</a:t>
            </a:r>
            <a:endParaRPr lang="en-US" altLang="zh-CN" sz="800" b="1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5726113" y="995363"/>
            <a:ext cx="1120775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耶稣以奥秘形式扩展他的王国与教会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  <a:p>
            <a:pPr algn="ctr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太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13)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643438" y="987425"/>
            <a:ext cx="10763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以色列拒绝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弥赛亚赐给他们王朝</a:t>
            </a:r>
            <a:r>
              <a:rPr lang="en-US" altLang="zh-CN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 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太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12:41-42; 23:37-39)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700838" y="989013"/>
            <a:ext cx="1076325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基督征服以色列的敌人而民族相信他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 (</a:t>
            </a: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罗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11:26-27)</a:t>
            </a:r>
          </a:p>
        </p:txBody>
      </p:sp>
      <p:sp>
        <p:nvSpPr>
          <p:cNvPr id="67612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13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14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15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16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CFC63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17" name="Rectangle 39"/>
          <p:cNvSpPr>
            <a:spLocks noChangeArrowheads="1"/>
          </p:cNvSpPr>
          <p:nvPr/>
        </p:nvSpPr>
        <p:spPr bwMode="auto">
          <a:xfrm>
            <a:off x="5943600" y="3505200"/>
            <a:ext cx="1371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基督是教会的头。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教会是属灵的圣殿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弗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2:19-22; 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林后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6:16)</a:t>
            </a:r>
          </a:p>
        </p:txBody>
      </p:sp>
      <p:sp>
        <p:nvSpPr>
          <p:cNvPr id="67618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新约的前三个要素代替了摩西的律法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路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22:20;</a:t>
            </a:r>
          </a:p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林后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3:6)</a:t>
            </a:r>
          </a:p>
        </p:txBody>
      </p:sp>
      <p:sp>
        <p:nvSpPr>
          <p:cNvPr id="67619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20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7668344" y="2138363"/>
            <a:ext cx="1340296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弥塞亚的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王国</a:t>
            </a:r>
            <a:endParaRPr lang="en-US" altLang="zh-CN" sz="10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67622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7794625" y="2286000"/>
            <a:ext cx="119697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千福年</a:t>
            </a:r>
            <a:r>
              <a:rPr lang="en-US" altLang="zh-CN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     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  </a:t>
            </a:r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永恒</a:t>
            </a:r>
            <a:endParaRPr lang="en-US" altLang="zh-CN" sz="10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67624" name="Rectangle 48"/>
          <p:cNvSpPr>
            <a:spLocks noChangeArrowheads="1"/>
          </p:cNvSpPr>
          <p:nvPr/>
        </p:nvSpPr>
        <p:spPr bwMode="auto">
          <a:xfrm>
            <a:off x="7693025" y="3429000"/>
            <a:ext cx="68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基督跟圣人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启</a:t>
            </a:r>
            <a:r>
              <a:rPr lang="en-US" altLang="zh-CN" sz="800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 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5:10)</a:t>
            </a:r>
          </a:p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统治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全世界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赛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11) </a:t>
            </a:r>
          </a:p>
          <a:p>
            <a:pPr algn="ctr" eaLnBrk="0" hangingPunct="0"/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7818438" y="987425"/>
            <a:ext cx="10763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ea typeface="SimSun" charset="0"/>
                <a:cs typeface="SimSun" charset="0"/>
              </a:rPr>
              <a:t>基督与圣人统治一切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弗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1:9-10;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启</a:t>
            </a:r>
            <a:r>
              <a:rPr lang="en-US" altLang="zh-CN" sz="800" b="1">
                <a:solidFill>
                  <a:srgbClr val="FFFFFF"/>
                </a:solidFill>
                <a:ea typeface="SimSun" charset="0"/>
                <a:cs typeface="SimSun" charset="0"/>
              </a:rPr>
              <a:t>20:1-6; 22:5b)</a:t>
            </a:r>
          </a:p>
        </p:txBody>
      </p:sp>
      <p:grpSp>
        <p:nvGrpSpPr>
          <p:cNvPr id="67626" name="Group 50"/>
          <p:cNvGrpSpPr>
            <a:grpSpLocks/>
          </p:cNvGrpSpPr>
          <p:nvPr/>
        </p:nvGrpSpPr>
        <p:grpSpPr bwMode="auto">
          <a:xfrm>
            <a:off x="4648200" y="5013176"/>
            <a:ext cx="76200" cy="304800"/>
            <a:chOff x="2928" y="3216"/>
            <a:chExt cx="48" cy="192"/>
          </a:xfrm>
        </p:grpSpPr>
        <p:sp>
          <p:nvSpPr>
            <p:cNvPr id="67686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7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8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67627" name="Group 54"/>
          <p:cNvGrpSpPr>
            <a:grpSpLocks/>
          </p:cNvGrpSpPr>
          <p:nvPr/>
        </p:nvGrpSpPr>
        <p:grpSpPr bwMode="auto">
          <a:xfrm>
            <a:off x="4876800" y="5333851"/>
            <a:ext cx="76200" cy="212725"/>
            <a:chOff x="3072" y="3418"/>
            <a:chExt cx="48" cy="134"/>
          </a:xfrm>
        </p:grpSpPr>
        <p:sp>
          <p:nvSpPr>
            <p:cNvPr id="67683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4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5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27706" name="Rectangle 58"/>
          <p:cNvSpPr>
            <a:spLocks noChangeArrowheads="1"/>
          </p:cNvSpPr>
          <p:nvPr/>
        </p:nvSpPr>
        <p:spPr bwMode="auto">
          <a:xfrm rot="16200000">
            <a:off x="1503362" y="2586038"/>
            <a:ext cx="593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地区</a:t>
            </a:r>
            <a:endParaRPr lang="en-US" altLang="zh-CN" sz="1600" b="1">
              <a:solidFill>
                <a:srgbClr val="FFFFFF"/>
              </a:solidFill>
              <a:latin typeface="Nadianne" charset="0"/>
              <a:ea typeface="SimSun" charset="0"/>
              <a:cs typeface="SimSun" charset="0"/>
            </a:endParaRP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 rot="16200000">
            <a:off x="1881187" y="3760788"/>
            <a:ext cx="6064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种子</a:t>
            </a:r>
            <a:endParaRPr lang="en-US" altLang="zh-CN" sz="1600" b="1">
              <a:solidFill>
                <a:srgbClr val="FFFFFF"/>
              </a:solidFill>
              <a:latin typeface="Nadianne" charset="0"/>
              <a:ea typeface="SimSun" charset="0"/>
              <a:cs typeface="SimSun" charset="0"/>
            </a:endParaRPr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 rot="16200000">
            <a:off x="2552700" y="5145088"/>
            <a:ext cx="593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祝福</a:t>
            </a:r>
            <a:endParaRPr lang="en-US" altLang="zh-CN" sz="1600" b="1">
              <a:solidFill>
                <a:srgbClr val="FFFFFF"/>
              </a:solidFill>
              <a:latin typeface="Nadianne" charset="0"/>
              <a:ea typeface="SimSun" charset="0"/>
              <a:cs typeface="SimSun" charset="0"/>
            </a:endParaRPr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 rot="16200000">
            <a:off x="1190625" y="3886200"/>
            <a:ext cx="720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12:1-3</a:t>
            </a:r>
          </a:p>
        </p:txBody>
      </p:sp>
      <p:sp>
        <p:nvSpPr>
          <p:cNvPr id="67632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基督把王国交给圣父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林前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15:24)</a:t>
            </a:r>
          </a:p>
        </p:txBody>
      </p:sp>
      <p:grpSp>
        <p:nvGrpSpPr>
          <p:cNvPr id="67633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67678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79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0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1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82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67634" name="Group 69"/>
          <p:cNvGrpSpPr>
            <a:grpSpLocks/>
          </p:cNvGrpSpPr>
          <p:nvPr/>
        </p:nvGrpSpPr>
        <p:grpSpPr bwMode="auto">
          <a:xfrm>
            <a:off x="4800600" y="5093940"/>
            <a:ext cx="1184275" cy="104775"/>
            <a:chOff x="3024" y="3278"/>
            <a:chExt cx="746" cy="66"/>
          </a:xfrm>
        </p:grpSpPr>
        <p:sp>
          <p:nvSpPr>
            <p:cNvPr id="67676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77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67635" name="Group 72"/>
          <p:cNvGrpSpPr>
            <a:grpSpLocks/>
          </p:cNvGrpSpPr>
          <p:nvPr/>
        </p:nvGrpSpPr>
        <p:grpSpPr bwMode="auto">
          <a:xfrm>
            <a:off x="5029200" y="5379690"/>
            <a:ext cx="3001963" cy="104775"/>
            <a:chOff x="3168" y="3458"/>
            <a:chExt cx="1891" cy="66"/>
          </a:xfrm>
        </p:grpSpPr>
        <p:sp>
          <p:nvSpPr>
            <p:cNvPr id="67674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75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67637" name="Rectangle 76"/>
          <p:cNvSpPr>
            <a:spLocks noChangeArrowheads="1"/>
          </p:cNvSpPr>
          <p:nvPr/>
        </p:nvSpPr>
        <p:spPr bwMode="auto">
          <a:xfrm>
            <a:off x="304800" y="6343823"/>
            <a:ext cx="8731695" cy="397545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圣经包含两大王国和契约的重点。</a:t>
            </a:r>
            <a:r>
              <a:rPr lang="zh-CN" altLang="en-US" sz="10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从亚伯拉罕到基督，</a:t>
            </a: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上帝扩大了以色列的任务，包括教会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 (</a:t>
            </a:r>
            <a:r>
              <a:rPr lang="zh-CN" altLang="en-US" sz="10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连续性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)</a:t>
            </a:r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。但教会从没代替以色列作新的以色列。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10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10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不连续</a:t>
            </a:r>
            <a:r>
              <a:rPr lang="en-US" altLang="zh-CN" sz="10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  <a:p>
            <a:pPr eaLnBrk="0" hangingPunct="0"/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当耶稣再来的时候，以色列相信他，必将享有全世界的名声。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67638" name="Rectangle 77"/>
          <p:cNvSpPr>
            <a:spLocks noChangeArrowheads="1"/>
          </p:cNvSpPr>
          <p:nvPr/>
        </p:nvSpPr>
        <p:spPr bwMode="auto">
          <a:xfrm>
            <a:off x="5114925" y="2095500"/>
            <a:ext cx="5413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CN" altLang="en-US" sz="9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</a:t>
            </a:r>
            <a:endParaRPr lang="en-US" altLang="zh-CN" sz="9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67639" name="Rectangle 78"/>
          <p:cNvSpPr>
            <a:spLocks noChangeArrowheads="1"/>
          </p:cNvSpPr>
          <p:nvPr/>
        </p:nvSpPr>
        <p:spPr bwMode="auto">
          <a:xfrm>
            <a:off x="6146800" y="2095500"/>
            <a:ext cx="427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CN" altLang="en-US" sz="9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教会</a:t>
            </a:r>
            <a:endParaRPr lang="en-US" altLang="zh-CN" sz="9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4976813" y="2239963"/>
            <a:ext cx="7905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altLang="zh-CN" sz="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国家的重点</a:t>
            </a:r>
            <a:r>
              <a:rPr lang="en-US" altLang="zh-CN" sz="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)</a:t>
            </a:r>
          </a:p>
        </p:txBody>
      </p:sp>
      <p:graphicFrame>
        <p:nvGraphicFramePr>
          <p:cNvPr id="67641" name="Object 2"/>
          <p:cNvGraphicFramePr>
            <a:graphicFrameLocks/>
          </p:cNvGraphicFramePr>
          <p:nvPr/>
        </p:nvGraphicFramePr>
        <p:xfrm>
          <a:off x="2286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4" imgW="2120900" imgH="2108200" progId="MS_ClipArt_Gallery">
                  <p:embed/>
                </p:oleObj>
              </mc:Choice>
              <mc:Fallback>
                <p:oleObj name="Microsoft ClipArt Gallery" r:id="rId4" imgW="2120900" imgH="2108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6067425" y="2239963"/>
            <a:ext cx="11461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sz="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新人</a:t>
            </a:r>
            <a:r>
              <a:rPr lang="en-US" altLang="zh-CN" sz="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FFFFFF"/>
                </a:solidFill>
                <a:latin typeface="Tahoma" charset="0"/>
                <a:ea typeface="SimSun" charset="0"/>
                <a:cs typeface="SimSun" charset="0"/>
              </a:rPr>
              <a:t>以弗所书</a:t>
            </a:r>
            <a:r>
              <a:rPr lang="en-US" altLang="zh-CN" sz="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2:15)</a:t>
            </a:r>
          </a:p>
        </p:txBody>
      </p:sp>
      <p:sp>
        <p:nvSpPr>
          <p:cNvPr id="67643" name="Line 82"/>
          <p:cNvSpPr>
            <a:spLocks noChangeShapeType="1"/>
          </p:cNvSpPr>
          <p:nvPr/>
        </p:nvSpPr>
        <p:spPr bwMode="auto">
          <a:xfrm>
            <a:off x="5783263" y="2116138"/>
            <a:ext cx="0" cy="1185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8172400" y="5805264"/>
            <a:ext cx="8636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altLang="zh-CN" sz="700" b="1" i="1">
                <a:solidFill>
                  <a:srgbClr val="FFFFFF"/>
                </a:solidFill>
                <a:latin typeface="Arial" pitchFamily="-112" charset="0"/>
                <a:ea typeface="宋体" pitchFamily="-112" charset="-122"/>
                <a:cs typeface="宋体" pitchFamily="-112" charset="-122"/>
              </a:rPr>
              <a:t>Second Edition</a:t>
            </a:r>
          </a:p>
          <a:p>
            <a:pPr eaLnBrk="0" hangingPunct="0">
              <a:defRPr/>
            </a:pPr>
            <a:r>
              <a:rPr lang="en-US" altLang="zh-CN" sz="700" b="1" i="1">
                <a:solidFill>
                  <a:srgbClr val="FFFFFF"/>
                </a:solidFill>
                <a:latin typeface="Arial" pitchFamily="-112" charset="0"/>
                <a:ea typeface="宋体" pitchFamily="-112" charset="-122"/>
                <a:cs typeface="宋体" pitchFamily="-112" charset="-122"/>
              </a:rPr>
              <a:t>2 January 1998</a:t>
            </a:r>
          </a:p>
        </p:txBody>
      </p:sp>
      <p:grpSp>
        <p:nvGrpSpPr>
          <p:cNvPr id="67645" name="Group 84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  <a:solidFill>
            <a:srgbClr val="FFFF00"/>
          </a:solidFill>
        </p:grpSpPr>
        <p:sp>
          <p:nvSpPr>
            <p:cNvPr id="67672" name="AutoShape 85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73" name="AutoShape 86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67646" name="Group 87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67667" name="Freeform 88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68" name="Rectangle 89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69" name="Oval 90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70" name="Line 91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  <p:sp>
          <p:nvSpPr>
            <p:cNvPr id="67671" name="Line 92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endParaRPr>
            </a:p>
          </p:txBody>
        </p:sp>
      </p:grpSp>
      <p:grpSp>
        <p:nvGrpSpPr>
          <p:cNvPr id="67647" name="Group 93"/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67661" name="Group 94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67665" name="Rectangle 95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67666" name="Oval 96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</p:grpSp>
        <p:grpSp>
          <p:nvGrpSpPr>
            <p:cNvPr id="67662" name="Group 97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67663" name="Rectangle 98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67664" name="Oval 99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Lucida Console" charset="0"/>
                  <a:ea typeface="SimSun" charset="0"/>
                  <a:cs typeface="SimSun" charset="0"/>
                </a:endParaRPr>
              </a:p>
            </p:txBody>
          </p:sp>
        </p:grpSp>
      </p:grpSp>
      <p:sp>
        <p:nvSpPr>
          <p:cNvPr id="67648" name="Rectangle 100"/>
          <p:cNvSpPr>
            <a:spLocks noChangeArrowheads="1"/>
          </p:cNvSpPr>
          <p:nvPr/>
        </p:nvSpPr>
        <p:spPr bwMode="auto">
          <a:xfrm>
            <a:off x="7729538" y="4627563"/>
            <a:ext cx="7715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国家的恢复完成所有五个要素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撒迦利亚书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8)</a:t>
            </a:r>
          </a:p>
        </p:txBody>
      </p:sp>
      <p:sp>
        <p:nvSpPr>
          <p:cNvPr id="67649" name="Rectangle 101"/>
          <p:cNvSpPr>
            <a:spLocks noChangeArrowheads="1"/>
          </p:cNvSpPr>
          <p:nvPr/>
        </p:nvSpPr>
        <p:spPr bwMode="auto">
          <a:xfrm>
            <a:off x="8416925" y="4611688"/>
            <a:ext cx="6699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一切都</a:t>
            </a:r>
            <a:endParaRPr lang="en-US" altLang="zh-CN" sz="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eaLnBrk="0" hangingPunct="0"/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更新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</a:p>
          <a:p>
            <a:pPr algn="ctr" eaLnBrk="0" hangingPunct="0"/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21:5)</a:t>
            </a:r>
          </a:p>
        </p:txBody>
      </p:sp>
      <p:sp>
        <p:nvSpPr>
          <p:cNvPr id="67650" name="Rectangle 104"/>
          <p:cNvSpPr>
            <a:spLocks noChangeArrowheads="1"/>
          </p:cNvSpPr>
          <p:nvPr/>
        </p:nvSpPr>
        <p:spPr bwMode="auto">
          <a:xfrm>
            <a:off x="3432175" y="1749425"/>
            <a:ext cx="12763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zh-CN" altLang="en-US" sz="1000">
                <a:solidFill>
                  <a:srgbClr val="000000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000000"/>
                </a:solidFill>
                <a:ea typeface="SimSun" charset="0"/>
                <a:cs typeface="SimSun" charset="0"/>
              </a:rPr>
              <a:t> 6:18; 9:8-17</a:t>
            </a:r>
          </a:p>
        </p:txBody>
      </p:sp>
      <p:sp>
        <p:nvSpPr>
          <p:cNvPr id="27753" name="Text Box 105"/>
          <p:cNvSpPr txBox="1">
            <a:spLocks noChangeArrowheads="1"/>
          </p:cNvSpPr>
          <p:nvPr/>
        </p:nvSpPr>
        <p:spPr bwMode="auto">
          <a:xfrm>
            <a:off x="8494713" y="33338"/>
            <a:ext cx="543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FFFFFF"/>
                </a:solidFill>
                <a:latin typeface="Arial"/>
                <a:ea typeface="宋体" pitchFamily="-112" charset="-122"/>
                <a:cs typeface="Arial"/>
              </a:rPr>
              <a:t>9g</a:t>
            </a:r>
          </a:p>
        </p:txBody>
      </p:sp>
      <p:sp>
        <p:nvSpPr>
          <p:cNvPr id="27754" name="Rectangle 106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30008" cy="638175"/>
          </a:xfrm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0488" tIns="44450" rIns="90488" bIns="44450" anchor="t">
            <a:spAutoFit/>
          </a:bodyPr>
          <a:lstStyle/>
          <a:p>
            <a:pPr algn="l">
              <a:defRPr/>
            </a:pPr>
            <a:r>
              <a:rPr lang="zh-CN" altLang="en-US" sz="3600" b="1">
                <a:solidFill>
                  <a:schemeClr val="bg1"/>
                </a:solidFill>
                <a:latin typeface="Braggadocio" charset="0"/>
              </a:rPr>
              <a:t>王朝与立约时间表</a:t>
            </a:r>
            <a:endParaRPr lang="en-US" altLang="zh-CN" sz="3600" b="1">
              <a:solidFill>
                <a:schemeClr val="bg1"/>
              </a:solidFill>
              <a:latin typeface="Braggadocio" charset="0"/>
            </a:endParaRPr>
          </a:p>
        </p:txBody>
      </p:sp>
      <p:sp>
        <p:nvSpPr>
          <p:cNvPr id="67653" name="Text Box 108"/>
          <p:cNvSpPr txBox="1">
            <a:spLocks noChangeArrowheads="1"/>
          </p:cNvSpPr>
          <p:nvPr/>
        </p:nvSpPr>
        <p:spPr bwMode="auto">
          <a:xfrm>
            <a:off x="5943600" y="2514600"/>
            <a:ext cx="1600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以色列因拒绝弥赛亚而被上帝</a:t>
            </a:r>
            <a:endParaRPr lang="en-US" altLang="zh-CN" sz="800" b="1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惩罚，十九个世纪</a:t>
            </a:r>
            <a:r>
              <a:rPr lang="en-US" altLang="zh-CN" sz="800" b="1">
                <a:solidFill>
                  <a:srgbClr val="FFFFFF"/>
                </a:solidFill>
              </a:rPr>
              <a:t>(</a:t>
            </a:r>
            <a:r>
              <a:rPr lang="zh-CN" altLang="en-US" sz="800" b="1">
                <a:solidFill>
                  <a:srgbClr val="FFFFFF"/>
                </a:solidFill>
              </a:rPr>
              <a:t>公元</a:t>
            </a:r>
            <a:r>
              <a:rPr lang="en-US" altLang="zh-CN" sz="800" b="1">
                <a:solidFill>
                  <a:srgbClr val="FFFFFF"/>
                </a:solidFill>
              </a:rPr>
              <a:t> 70–</a:t>
            </a:r>
            <a:r>
              <a:rPr lang="zh-CN" altLang="en-US" sz="800" b="1">
                <a:solidFill>
                  <a:srgbClr val="FFFFFF"/>
                </a:solidFill>
              </a:rPr>
              <a:t>公元</a:t>
            </a:r>
            <a:r>
              <a:rPr lang="en-US" altLang="zh-CN" sz="800" b="1">
                <a:solidFill>
                  <a:srgbClr val="FFFFFF"/>
                </a:solidFill>
              </a:rPr>
              <a:t> 1948),</a:t>
            </a:r>
            <a:r>
              <a:rPr lang="zh-CN" altLang="en-US" sz="800" b="1">
                <a:solidFill>
                  <a:srgbClr val="FFFFFF"/>
                </a:solidFill>
              </a:rPr>
              <a:t>被疏散到别地。</a:t>
            </a:r>
            <a:r>
              <a:rPr lang="en-US" altLang="zh-CN" sz="800" b="1">
                <a:solidFill>
                  <a:srgbClr val="FFFFFF"/>
                </a:solidFill>
              </a:rPr>
              <a:t> </a:t>
            </a: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现在已经有些被恢复了。</a:t>
            </a:r>
            <a:r>
              <a:rPr lang="en-US" altLang="zh-CN" sz="800" b="1">
                <a:solidFill>
                  <a:srgbClr val="FFFFFF"/>
                </a:solidFill>
              </a:rPr>
              <a:t> 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</a:rPr>
              <a:t>(</a:t>
            </a:r>
            <a:r>
              <a:rPr lang="zh-CN" altLang="en-US" sz="800" b="1">
                <a:solidFill>
                  <a:srgbClr val="FFFFFF"/>
                </a:solidFill>
              </a:rPr>
              <a:t>以西结书</a:t>
            </a:r>
            <a:r>
              <a:rPr lang="en-US" altLang="zh-CN" sz="800" b="1">
                <a:solidFill>
                  <a:srgbClr val="FFFFFF"/>
                </a:solidFill>
              </a:rPr>
              <a:t>37:1-7)</a:t>
            </a:r>
          </a:p>
        </p:txBody>
      </p:sp>
      <p:sp>
        <p:nvSpPr>
          <p:cNvPr id="67654" name="Text Box 109"/>
          <p:cNvSpPr txBox="1">
            <a:spLocks noChangeArrowheads="1"/>
          </p:cNvSpPr>
          <p:nvPr/>
        </p:nvSpPr>
        <p:spPr bwMode="auto">
          <a:xfrm>
            <a:off x="7696200" y="2514600"/>
            <a:ext cx="838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全部恢复</a:t>
            </a:r>
            <a:r>
              <a:rPr lang="en-US" altLang="zh-CN" sz="800" b="1">
                <a:solidFill>
                  <a:srgbClr val="FFFFFF"/>
                </a:solidFill>
              </a:rPr>
              <a:t> (</a:t>
            </a:r>
            <a:r>
              <a:rPr lang="zh-CN" altLang="en-US" sz="800" b="1">
                <a:solidFill>
                  <a:srgbClr val="FFFFFF"/>
                </a:solidFill>
              </a:rPr>
              <a:t>结</a:t>
            </a:r>
            <a:r>
              <a:rPr lang="en-US" altLang="zh-CN" sz="800" b="1">
                <a:solidFill>
                  <a:srgbClr val="FFFFFF"/>
                </a:solidFill>
              </a:rPr>
              <a:t>37:8-28) </a:t>
            </a: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耶路撒冷成为</a:t>
            </a:r>
            <a:endParaRPr lang="en-US" altLang="zh-CN" sz="800" b="1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世界首都</a:t>
            </a:r>
            <a:endParaRPr lang="en-US" altLang="zh-CN" sz="800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</a:rPr>
              <a:t>(</a:t>
            </a:r>
            <a:r>
              <a:rPr lang="zh-CN" altLang="en-US" sz="800" b="1">
                <a:solidFill>
                  <a:srgbClr val="FFFFFF"/>
                </a:solidFill>
              </a:rPr>
              <a:t>赛</a:t>
            </a:r>
            <a:r>
              <a:rPr lang="en-US" altLang="zh-CN" sz="800" b="1">
                <a:solidFill>
                  <a:srgbClr val="FFFFFF"/>
                </a:solidFill>
              </a:rPr>
              <a:t>2:1-5)</a:t>
            </a:r>
          </a:p>
        </p:txBody>
      </p:sp>
      <p:sp>
        <p:nvSpPr>
          <p:cNvPr id="67655" name="Text Box 110"/>
          <p:cNvSpPr txBox="1">
            <a:spLocks noChangeArrowheads="1"/>
          </p:cNvSpPr>
          <p:nvPr/>
        </p:nvSpPr>
        <p:spPr bwMode="auto">
          <a:xfrm>
            <a:off x="8458200" y="2590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新耶路撒冷</a:t>
            </a:r>
            <a:endParaRPr lang="en-US" altLang="zh-CN" sz="800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</a:rPr>
              <a:t>(</a:t>
            </a:r>
            <a:r>
              <a:rPr lang="zh-CN" altLang="en-US" sz="800" b="1">
                <a:solidFill>
                  <a:srgbClr val="FFFFFF"/>
                </a:solidFill>
              </a:rPr>
              <a:t>启</a:t>
            </a:r>
            <a:r>
              <a:rPr lang="en-US" altLang="zh-CN" sz="800" b="1">
                <a:solidFill>
                  <a:srgbClr val="FFFFFF"/>
                </a:solidFill>
              </a:rPr>
              <a:t>21)</a:t>
            </a:r>
          </a:p>
        </p:txBody>
      </p:sp>
      <p:sp>
        <p:nvSpPr>
          <p:cNvPr id="67656" name="Text Box 111"/>
          <p:cNvSpPr txBox="1">
            <a:spLocks noChangeArrowheads="1"/>
          </p:cNvSpPr>
          <p:nvPr/>
        </p:nvSpPr>
        <p:spPr bwMode="auto">
          <a:xfrm>
            <a:off x="2195736" y="2590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zh-CN" altLang="en-US" sz="800" b="1">
                <a:solidFill>
                  <a:srgbClr val="FFFFFF"/>
                </a:solidFill>
              </a:rPr>
              <a:t>创</a:t>
            </a:r>
            <a:r>
              <a:rPr lang="en-US" altLang="zh-CN" sz="800" b="1">
                <a:solidFill>
                  <a:srgbClr val="FFFFFF"/>
                </a:solidFill>
              </a:rPr>
              <a:t> 15:18 (cf. </a:t>
            </a:r>
            <a:r>
              <a:rPr lang="zh-CN" altLang="en-US" sz="800" b="1">
                <a:solidFill>
                  <a:srgbClr val="FFFFFF"/>
                </a:solidFill>
              </a:rPr>
              <a:t>申</a:t>
            </a:r>
            <a:r>
              <a:rPr lang="en-US" altLang="zh-CN" sz="800" b="1">
                <a:solidFill>
                  <a:srgbClr val="FFFFFF"/>
                </a:solidFill>
              </a:rPr>
              <a:t> 30:1-10) </a:t>
            </a:r>
            <a:r>
              <a:rPr lang="zh-CN" altLang="en-US" sz="800" b="1">
                <a:solidFill>
                  <a:srgbClr val="FFFFFF"/>
                </a:solidFill>
              </a:rPr>
              <a:t>应许</a:t>
            </a:r>
            <a:r>
              <a:rPr lang="en-US" altLang="zh-CN" sz="800" b="1">
                <a:solidFill>
                  <a:srgbClr val="FFFFFF"/>
                </a:solidFill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altLang="zh-CN" sz="800" b="1">
                <a:solidFill>
                  <a:srgbClr val="FFFFFF"/>
                </a:solidFill>
              </a:rPr>
              <a:t> </a:t>
            </a:r>
            <a:r>
              <a:rPr lang="zh-CN" altLang="en-US" sz="800" b="1">
                <a:solidFill>
                  <a:srgbClr val="FFFFFF"/>
                </a:solidFill>
              </a:rPr>
              <a:t>地从大河直到埃及小河</a:t>
            </a:r>
            <a:r>
              <a:rPr lang="en-US" altLang="zh-CN" sz="800" b="1">
                <a:solidFill>
                  <a:srgbClr val="FFFFFF"/>
                </a:solidFill>
              </a:rPr>
              <a:t> (</a:t>
            </a:r>
            <a:r>
              <a:rPr lang="zh-CN" altLang="en-US" sz="800" b="1">
                <a:solidFill>
                  <a:srgbClr val="FFFFFF"/>
                </a:solidFill>
              </a:rPr>
              <a:t>赛</a:t>
            </a:r>
            <a:r>
              <a:rPr lang="en-US" altLang="zh-CN" sz="800" b="1">
                <a:solidFill>
                  <a:srgbClr val="FFFFFF"/>
                </a:solidFill>
              </a:rPr>
              <a:t>27:12)</a:t>
            </a:r>
          </a:p>
          <a:p>
            <a:pPr eaLnBrk="1" hangingPunct="1">
              <a:buFontTx/>
              <a:buChar char="•"/>
            </a:pPr>
            <a:r>
              <a:rPr lang="en-US" altLang="zh-CN" sz="800" b="1">
                <a:solidFill>
                  <a:srgbClr val="FFFFFF"/>
                </a:solidFill>
              </a:rPr>
              <a:t> </a:t>
            </a:r>
            <a:r>
              <a:rPr lang="zh-CN" altLang="en-US" sz="800" b="1">
                <a:solidFill>
                  <a:srgbClr val="FFFFFF"/>
                </a:solidFill>
              </a:rPr>
              <a:t>放逐和重建之后，赐这地为永远为业</a:t>
            </a:r>
            <a:r>
              <a:rPr lang="en-US" altLang="zh-CN" sz="800" b="1">
                <a:solidFill>
                  <a:srgbClr val="FFFFFF"/>
                </a:solidFill>
              </a:rPr>
              <a:t> (</a:t>
            </a:r>
            <a:r>
              <a:rPr lang="zh-CN" altLang="en-US" sz="800" b="1">
                <a:solidFill>
                  <a:srgbClr val="FFFFFF"/>
                </a:solidFill>
              </a:rPr>
              <a:t>创</a:t>
            </a:r>
            <a:r>
              <a:rPr lang="en-US" altLang="zh-CN" sz="800" b="1">
                <a:solidFill>
                  <a:srgbClr val="FFFFFF"/>
                </a:solidFill>
              </a:rPr>
              <a:t> 17:8)</a:t>
            </a:r>
          </a:p>
          <a:p>
            <a:pPr eaLnBrk="1" hangingPunct="1">
              <a:buFontTx/>
              <a:buChar char="•"/>
            </a:pPr>
            <a:r>
              <a:rPr lang="en-US" altLang="zh-CN" sz="800" b="1">
                <a:solidFill>
                  <a:srgbClr val="FFFFFF"/>
                </a:solidFill>
              </a:rPr>
              <a:t> </a:t>
            </a:r>
            <a:r>
              <a:rPr lang="zh-CN" altLang="en-US" sz="800" b="1">
                <a:solidFill>
                  <a:srgbClr val="FFFFFF"/>
                </a:solidFill>
              </a:rPr>
              <a:t>通过这偏地全世界得福</a:t>
            </a:r>
            <a:r>
              <a:rPr lang="en-US" altLang="zh-CN" sz="800" b="1">
                <a:solidFill>
                  <a:srgbClr val="FFFFFF"/>
                </a:solidFill>
              </a:rPr>
              <a:t> (</a:t>
            </a:r>
            <a:r>
              <a:rPr lang="zh-CN" altLang="en-US" sz="800" b="1">
                <a:solidFill>
                  <a:srgbClr val="FFFFFF"/>
                </a:solidFill>
              </a:rPr>
              <a:t>赛</a:t>
            </a:r>
            <a:r>
              <a:rPr lang="en-US" altLang="zh-CN" sz="800" b="1">
                <a:solidFill>
                  <a:srgbClr val="FFFFFF"/>
                </a:solidFill>
              </a:rPr>
              <a:t>14:1-2)</a:t>
            </a:r>
            <a:endParaRPr lang="en-US" altLang="zh-CN" sz="800">
              <a:solidFill>
                <a:srgbClr val="FFFFFF"/>
              </a:solidFill>
            </a:endParaRPr>
          </a:p>
        </p:txBody>
      </p:sp>
      <p:sp>
        <p:nvSpPr>
          <p:cNvPr id="67657" name="Rectangle 112"/>
          <p:cNvSpPr>
            <a:spLocks noChangeArrowheads="1"/>
          </p:cNvSpPr>
          <p:nvPr/>
        </p:nvSpPr>
        <p:spPr bwMode="auto">
          <a:xfrm>
            <a:off x="2667000" y="3733800"/>
            <a:ext cx="17541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撒母耳记下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7:12-16 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永远的应许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:</a:t>
            </a: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儿子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家庭永存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王国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政治的朝代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宝座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后裔有统治的权利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圣殿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 (</a:t>
            </a:r>
            <a:r>
              <a:rPr lang="zh-CN" altLang="en-US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由儿子建造</a:t>
            </a:r>
            <a:r>
              <a:rPr lang="en-US" altLang="zh-CN" sz="800" b="1">
                <a:solidFill>
                  <a:srgbClr val="000000"/>
                </a:solidFill>
                <a:latin typeface="Lucida Console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67658" name="Rectangle 113"/>
          <p:cNvSpPr>
            <a:spLocks noChangeArrowheads="1"/>
          </p:cNvSpPr>
          <p:nvPr/>
        </p:nvSpPr>
        <p:spPr bwMode="auto">
          <a:xfrm>
            <a:off x="3200524" y="4766915"/>
            <a:ext cx="158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耶利米书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31:31-34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的应许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:</a:t>
            </a: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饶恕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圣灵存在内心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新心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,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新性格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, 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新智力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以色列跟犹大再结合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>
              <a:buFontTx/>
              <a:buChar char="•"/>
            </a:pP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不需要传福音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</p:txBody>
      </p:sp>
      <p:sp>
        <p:nvSpPr>
          <p:cNvPr id="67659" name="Rectangle 114"/>
          <p:cNvSpPr>
            <a:spLocks noChangeArrowheads="1"/>
          </p:cNvSpPr>
          <p:nvPr/>
        </p:nvSpPr>
        <p:spPr bwMode="auto">
          <a:xfrm>
            <a:off x="5867400" y="5731470"/>
            <a:ext cx="1752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在十字架上，摩西的律法被废除，应验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, </a:t>
            </a:r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并取代了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 </a:t>
            </a:r>
          </a:p>
          <a:p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罗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7:1-6;</a:t>
            </a:r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林前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9:19-21; </a:t>
            </a:r>
          </a:p>
          <a:p>
            <a:r>
              <a:rPr lang="zh-CN" altLang="en-US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希</a:t>
            </a:r>
            <a:r>
              <a:rPr lang="en-US" altLang="zh-CN" sz="800" b="1">
                <a:solidFill>
                  <a:srgbClr val="DDDDDD"/>
                </a:solidFill>
                <a:latin typeface="Lucida Console" charset="0"/>
                <a:ea typeface="SimSun" charset="0"/>
                <a:cs typeface="SimSun" charset="0"/>
              </a:rPr>
              <a:t> 8:13)</a:t>
            </a:r>
          </a:p>
        </p:txBody>
      </p:sp>
      <p:sp>
        <p:nvSpPr>
          <p:cNvPr id="67660" name="Rectangle 115"/>
          <p:cNvSpPr>
            <a:spLocks noChangeArrowheads="1"/>
          </p:cNvSpPr>
          <p:nvPr/>
        </p:nvSpPr>
        <p:spPr bwMode="auto">
          <a:xfrm>
            <a:off x="1905000" y="5867400"/>
            <a:ext cx="38909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暂时的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加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3:19)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和有条件的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申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28)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显示罪恶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罗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7:7)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并管理以色列</a:t>
            </a:r>
            <a:endParaRPr lang="en-US" altLang="zh-CN" sz="800" b="1">
              <a:solidFill>
                <a:srgbClr val="FFFFFF"/>
              </a:solidFill>
              <a:latin typeface="Lucida Console" charset="0"/>
              <a:ea typeface="SimSun" charset="0"/>
              <a:cs typeface="SimSun" charset="0"/>
            </a:endParaRPr>
          </a:p>
          <a:p>
            <a:pPr eaLnBrk="0" hangingPunct="0"/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(</a:t>
            </a:r>
            <a:r>
              <a:rPr lang="zh-CN" altLang="en-US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加</a:t>
            </a:r>
            <a:r>
              <a:rPr lang="en-US" altLang="zh-CN" sz="800" b="1">
                <a:solidFill>
                  <a:srgbClr val="FFFFFF"/>
                </a:solidFill>
                <a:latin typeface="Lucida Console" charset="0"/>
                <a:ea typeface="SimSun" charset="0"/>
                <a:cs typeface="SimSun" charset="0"/>
              </a:rPr>
              <a:t>3:23-25)</a:t>
            </a:r>
          </a:p>
        </p:txBody>
      </p:sp>
    </p:spTree>
    <p:extLst>
      <p:ext uri="{BB962C8B-B14F-4D97-AF65-F5344CB8AC3E}">
        <p14:creationId xmlns:p14="http://schemas.microsoft.com/office/powerpoint/2010/main" val="567702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4"/>
          <p:cNvSpPr txBox="1">
            <a:spLocks noChangeArrowheads="1"/>
          </p:cNvSpPr>
          <p:nvPr/>
        </p:nvSpPr>
        <p:spPr bwMode="auto">
          <a:xfrm>
            <a:off x="1206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19</a:t>
            </a:r>
          </a:p>
        </p:txBody>
      </p:sp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295400" y="1311275"/>
            <a:ext cx="2362200" cy="8223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>
                <a:latin typeface="Times" charset="0"/>
                <a:ea typeface="SimSun" charset="0"/>
                <a:cs typeface="SimSun" charset="0"/>
              </a:rPr>
              <a:t> </a:t>
            </a:r>
            <a:r>
              <a:rPr lang="en-US" altLang="zh-CN" b="1">
                <a:ea typeface="SimSun" charset="0"/>
                <a:cs typeface="Times New Roman" charset="0"/>
              </a:rPr>
              <a:t>Roman and Jewish Leaders</a:t>
            </a:r>
            <a:r>
              <a:rPr lang="en-US" altLang="zh-CN" b="1">
                <a:latin typeface="Times" charset="0"/>
                <a:ea typeface="SimSun" charset="0"/>
                <a:cs typeface="SimSun" charset="0"/>
              </a:rPr>
              <a:t> </a:t>
            </a:r>
            <a:endParaRPr lang="en-US" b="1">
              <a:latin typeface="Times" charset="0"/>
              <a:ea typeface="SimSun" charset="0"/>
              <a:cs typeface="SimSun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38675" y="0"/>
            <a:ext cx="4505325" cy="6858000"/>
            <a:chOff x="2922" y="0"/>
            <a:chExt cx="2838" cy="4320"/>
          </a:xfrm>
        </p:grpSpPr>
        <p:pic>
          <p:nvPicPr>
            <p:cNvPr id="8090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0"/>
              <a:ext cx="283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5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336" cy="1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00" name="Group 20"/>
          <p:cNvGrpSpPr>
            <a:grpSpLocks/>
          </p:cNvGrpSpPr>
          <p:nvPr/>
        </p:nvGrpSpPr>
        <p:grpSpPr bwMode="auto">
          <a:xfrm>
            <a:off x="1266825" y="2667000"/>
            <a:ext cx="2390775" cy="3629025"/>
            <a:chOff x="798" y="1680"/>
            <a:chExt cx="1506" cy="2286"/>
          </a:xfrm>
        </p:grpSpPr>
        <p:pic>
          <p:nvPicPr>
            <p:cNvPr id="80901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1680"/>
              <a:ext cx="1506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2" name="Line 10"/>
            <p:cNvSpPr>
              <a:spLocks noChangeShapeType="1"/>
            </p:cNvSpPr>
            <p:nvPr/>
          </p:nvSpPr>
          <p:spPr bwMode="auto">
            <a:xfrm flipV="1">
              <a:off x="1900" y="1704"/>
              <a:ext cx="0" cy="461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03" name="Line 11"/>
            <p:cNvSpPr>
              <a:spLocks noChangeShapeType="1"/>
            </p:cNvSpPr>
            <p:nvPr/>
          </p:nvSpPr>
          <p:spPr bwMode="auto">
            <a:xfrm flipV="1">
              <a:off x="1756" y="1704"/>
              <a:ext cx="0" cy="86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56095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8229600" cy="1143000"/>
          </a:xfrm>
        </p:spPr>
        <p:txBody>
          <a:bodyPr/>
          <a:lstStyle/>
          <a:p>
            <a:pPr algn="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6383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zh-CN" altLang="en-US" sz="5400">
                <a:ea typeface="SimSun" pitchFamily="2" charset="-122"/>
              </a:rPr>
              <a:t>神计划历史的不同阶段</a:t>
            </a:r>
            <a:endParaRPr lang="en-US" sz="5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 rot="-2700000">
            <a:off x="266700" y="4938713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起初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 rot="-2700000">
            <a:off x="1035050" y="4938713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族长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 rot="-2700000">
            <a:off x="1752600" y="4837113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出埃及</a:t>
            </a:r>
            <a:endParaRPr lang="en-US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-2700000">
            <a:off x="3424238" y="4800600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士师</a:t>
            </a:r>
            <a:endParaRPr lang="en-US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 rot="-2700000">
            <a:off x="2143125" y="5013325"/>
            <a:ext cx="1409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战取迦南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-2700000">
            <a:off x="3509963" y="5183188"/>
            <a:ext cx="1409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国家统一</a:t>
            </a:r>
            <a:endParaRPr lang="en-US" altLang="zh-CN" b="1">
              <a:solidFill>
                <a:srgbClr val="FFFFFF"/>
              </a:solidFill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 rot="-2700000">
            <a:off x="4040188" y="5262563"/>
            <a:ext cx="1409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国家分裂</a:t>
            </a:r>
            <a:endParaRPr lang="en-US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 rot="-2700000">
            <a:off x="5338763" y="4876800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被掳</a:t>
            </a:r>
            <a:endParaRPr lang="en-US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 rot="-2700000">
            <a:off x="5937250" y="5013325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重建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 rot="-2700000">
            <a:off x="6396038" y="4937125"/>
            <a:ext cx="11033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安静年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 rot="-2700000">
            <a:off x="7343775" y="4862513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教会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 rot="-2700000">
            <a:off x="8056563" y="4937125"/>
            <a:ext cx="796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天国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743200"/>
            <a:ext cx="9144000" cy="1752600"/>
            <a:chOff x="0" y="1728"/>
            <a:chExt cx="5760" cy="1104"/>
          </a:xfrm>
        </p:grpSpPr>
        <p:grpSp>
          <p:nvGrpSpPr>
            <p:cNvPr id="115729" name="Group 24"/>
            <p:cNvGrpSpPr>
              <a:grpSpLocks/>
            </p:cNvGrpSpPr>
            <p:nvPr/>
          </p:nvGrpSpPr>
          <p:grpSpPr bwMode="auto">
            <a:xfrm>
              <a:off x="0" y="1728"/>
              <a:ext cx="5760" cy="1104"/>
              <a:chOff x="0" y="1728"/>
              <a:chExt cx="5760" cy="1104"/>
            </a:xfrm>
          </p:grpSpPr>
          <p:pic>
            <p:nvPicPr>
              <p:cNvPr id="115731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28"/>
                <a:ext cx="5760" cy="1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32" name="Rectangle 23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5730" name="Line 25"/>
            <p:cNvSpPr>
              <a:spLocks noChangeShapeType="1"/>
            </p:cNvSpPr>
            <p:nvPr/>
          </p:nvSpPr>
          <p:spPr bwMode="auto">
            <a:xfrm>
              <a:off x="0" y="2832"/>
              <a:ext cx="576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endParaRPr lang="en-US" sz="2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728" name="Text Box 27"/>
          <p:cNvSpPr txBox="1">
            <a:spLocks noChangeArrowheads="1"/>
          </p:cNvSpPr>
          <p:nvPr/>
        </p:nvSpPr>
        <p:spPr bwMode="auto">
          <a:xfrm>
            <a:off x="8601075" y="152400"/>
            <a:ext cx="488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7755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3" grpId="0" autoUpdateAnimBg="0"/>
      <p:bldP spid="11275" grpId="0" autoUpdateAnimBg="0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1" grpId="0" autoUpdateAnimBg="0"/>
      <p:bldP spid="11282" grpId="0" autoUpdateAnimBg="0"/>
      <p:bldP spid="112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1412875"/>
            <a:ext cx="9144000" cy="1008063"/>
          </a:xfrm>
          <a:prstGeom prst="rect">
            <a:avLst/>
          </a:prstGeom>
          <a:solidFill>
            <a:srgbClr val="000000"/>
          </a:solidFill>
          <a:ln w="57150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553200" cy="11430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zh-CN" altLang="en-US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  <a:t>两约之间的时代</a:t>
            </a:r>
            <a:br>
              <a:rPr lang="en-US" altLang="zh-CN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</a:br>
            <a:r>
              <a:rPr lang="en-US" altLang="zh-CN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  <a:t>(</a:t>
            </a:r>
            <a:r>
              <a:rPr lang="zh-CN" altLang="en-US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  <a:t>主前</a:t>
            </a:r>
            <a:r>
              <a:rPr lang="en-US" altLang="zh-CN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  <a:t>425—5</a:t>
            </a:r>
            <a:r>
              <a:rPr lang="zh-CN" altLang="en-US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  <a:t>年</a:t>
            </a:r>
            <a:r>
              <a:rPr lang="en-US" altLang="zh-CN" sz="4000" b="1">
                <a:solidFill>
                  <a:schemeClr val="bg2"/>
                </a:solidFill>
                <a:latin typeface="Times" charset="0"/>
                <a:ea typeface="SimSun" pitchFamily="2" charset="-122"/>
              </a:rPr>
              <a:t>)</a:t>
            </a:r>
            <a:endParaRPr lang="en-US" sz="4000" b="1">
              <a:solidFill>
                <a:schemeClr val="bg2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8553450" y="101600"/>
            <a:ext cx="5397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35</a:t>
            </a:r>
          </a:p>
        </p:txBody>
      </p:sp>
      <p:sp>
        <p:nvSpPr>
          <p:cNvPr id="12541" name="Rectangle 253"/>
          <p:cNvSpPr>
            <a:spLocks noChangeArrowheads="1"/>
          </p:cNvSpPr>
          <p:nvPr/>
        </p:nvSpPr>
        <p:spPr bwMode="auto">
          <a:xfrm>
            <a:off x="7315200" y="5561013"/>
            <a:ext cx="1828800" cy="1281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 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亚拉伯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希腊文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 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拉丁文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40" name="Rectangle 252"/>
          <p:cNvSpPr>
            <a:spLocks noChangeArrowheads="1"/>
          </p:cNvSpPr>
          <p:nvPr/>
        </p:nvSpPr>
        <p:spPr bwMode="auto">
          <a:xfrm>
            <a:off x="4764088" y="5561013"/>
            <a:ext cx="2551112" cy="1281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希腊文            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(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七十士译本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+mn-cs"/>
            </a:endParaRPr>
          </a:p>
        </p:txBody>
      </p:sp>
      <p:sp>
        <p:nvSpPr>
          <p:cNvPr id="12539" name="Rectangle 251"/>
          <p:cNvSpPr>
            <a:spLocks noChangeArrowheads="1"/>
          </p:cNvSpPr>
          <p:nvPr/>
        </p:nvSpPr>
        <p:spPr bwMode="auto">
          <a:xfrm>
            <a:off x="2362200" y="5576888"/>
            <a:ext cx="2306638" cy="1281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希伯来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         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亚拉伯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8" name="Rectangle 250"/>
          <p:cNvSpPr>
            <a:spLocks noChangeArrowheads="1"/>
          </p:cNvSpPr>
          <p:nvPr/>
        </p:nvSpPr>
        <p:spPr bwMode="auto">
          <a:xfrm>
            <a:off x="152400" y="5576888"/>
            <a:ext cx="2305050" cy="1281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巴勒斯坦的  语言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7" name="Rectangle 249"/>
          <p:cNvSpPr>
            <a:spLocks noChangeArrowheads="1"/>
          </p:cNvSpPr>
          <p:nvPr/>
        </p:nvSpPr>
        <p:spPr bwMode="auto">
          <a:xfrm>
            <a:off x="7315200" y="4191000"/>
            <a:ext cx="1828800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高峰</a:t>
            </a:r>
            <a:endParaRPr lang="en-US" altLang="zh-CN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SimSun" pitchFamily="2" charset="-122"/>
              <a:cs typeface="+mn-cs"/>
            </a:endParaRPr>
          </a:p>
        </p:txBody>
      </p:sp>
      <p:sp>
        <p:nvSpPr>
          <p:cNvPr id="12536" name="Rectangle 248"/>
          <p:cNvSpPr>
            <a:spLocks noChangeArrowheads="1"/>
          </p:cNvSpPr>
          <p:nvPr/>
        </p:nvSpPr>
        <p:spPr bwMode="auto">
          <a:xfrm>
            <a:off x="4764088" y="4191000"/>
            <a:ext cx="2551112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上升</a:t>
            </a:r>
            <a:endParaRPr lang="en-US" altLang="zh-CN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SimSun" pitchFamily="2" charset="-122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“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两个弥赛亚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” 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5" name="Rectangle 247"/>
          <p:cNvSpPr>
            <a:spLocks noChangeArrowheads="1"/>
          </p:cNvSpPr>
          <p:nvPr/>
        </p:nvSpPr>
        <p:spPr bwMode="auto">
          <a:xfrm>
            <a:off x="2362200" y="4191000"/>
            <a:ext cx="2306638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中等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4" name="Rectangle 246"/>
          <p:cNvSpPr>
            <a:spLocks noChangeArrowheads="1"/>
          </p:cNvSpPr>
          <p:nvPr/>
        </p:nvSpPr>
        <p:spPr bwMode="auto">
          <a:xfrm>
            <a:off x="152400" y="4191000"/>
            <a:ext cx="2305050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对弥赛亚及  天国的期望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3" name="Rectangle 245"/>
          <p:cNvSpPr>
            <a:spLocks noChangeArrowheads="1"/>
          </p:cNvSpPr>
          <p:nvPr/>
        </p:nvSpPr>
        <p:spPr bwMode="auto">
          <a:xfrm>
            <a:off x="7315200" y="3124200"/>
            <a:ext cx="1828800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和平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但藉着罗马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2" name="Rectangle 244"/>
          <p:cNvSpPr>
            <a:spLocks noChangeArrowheads="1"/>
          </p:cNvSpPr>
          <p:nvPr/>
        </p:nvSpPr>
        <p:spPr bwMode="auto">
          <a:xfrm>
            <a:off x="4764088" y="3124200"/>
            <a:ext cx="2551112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多战争</a:t>
            </a:r>
            <a:endParaRPr lang="en-US" altLang="zh-CN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SimSun" pitchFamily="2" charset="-122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但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11:1-35)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1" name="Rectangle 243"/>
          <p:cNvSpPr>
            <a:spLocks noChangeArrowheads="1"/>
          </p:cNvSpPr>
          <p:nvPr/>
        </p:nvSpPr>
        <p:spPr bwMode="auto">
          <a:xfrm>
            <a:off x="2362200" y="3124200"/>
            <a:ext cx="2306638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和平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自治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30" name="Rectangle 242"/>
          <p:cNvSpPr>
            <a:spLocks noChangeArrowheads="1"/>
          </p:cNvSpPr>
          <p:nvPr/>
        </p:nvSpPr>
        <p:spPr bwMode="auto">
          <a:xfrm>
            <a:off x="152400" y="3124200"/>
            <a:ext cx="2305050" cy="1677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政治稳定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9" name="Rectangle 241"/>
          <p:cNvSpPr>
            <a:spLocks noChangeArrowheads="1"/>
          </p:cNvSpPr>
          <p:nvPr/>
        </p:nvSpPr>
        <p:spPr bwMode="auto">
          <a:xfrm>
            <a:off x="7315200" y="2411413"/>
            <a:ext cx="1828800" cy="1258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罗马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(58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年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8" name="Rectangle 240"/>
          <p:cNvSpPr>
            <a:spLocks noChangeArrowheads="1"/>
          </p:cNvSpPr>
          <p:nvPr/>
        </p:nvSpPr>
        <p:spPr bwMode="auto">
          <a:xfrm>
            <a:off x="4419600" y="2411413"/>
            <a:ext cx="3048000" cy="1258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希腊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(188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年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哈斯莫尼家族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(80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年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7" name="Rectangle 239"/>
          <p:cNvSpPr>
            <a:spLocks noChangeArrowheads="1"/>
          </p:cNvSpPr>
          <p:nvPr/>
        </p:nvSpPr>
        <p:spPr bwMode="auto">
          <a:xfrm>
            <a:off x="2362200" y="2411413"/>
            <a:ext cx="2306638" cy="1258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波斯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(208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年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6" name="Rectangle 238"/>
          <p:cNvSpPr>
            <a:spLocks noChangeArrowheads="1"/>
          </p:cNvSpPr>
          <p:nvPr/>
        </p:nvSpPr>
        <p:spPr bwMode="auto">
          <a:xfrm>
            <a:off x="152400" y="2411413"/>
            <a:ext cx="2305050" cy="1258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以色列的      统治者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5" name="Rectangle 237"/>
          <p:cNvSpPr>
            <a:spLocks noChangeArrowheads="1"/>
          </p:cNvSpPr>
          <p:nvPr/>
        </p:nvSpPr>
        <p:spPr bwMode="auto">
          <a:xfrm>
            <a:off x="7315200" y="1447800"/>
            <a:ext cx="1828800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基督降世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4" name="Rectangle 236"/>
          <p:cNvSpPr>
            <a:spLocks noChangeArrowheads="1"/>
          </p:cNvSpPr>
          <p:nvPr/>
        </p:nvSpPr>
        <p:spPr bwMode="auto">
          <a:xfrm>
            <a:off x="4764088" y="1447800"/>
            <a:ext cx="2551112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新旧约之间的 时代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3" name="Rectangle 235"/>
          <p:cNvSpPr>
            <a:spLocks noChangeArrowheads="1"/>
          </p:cNvSpPr>
          <p:nvPr/>
        </p:nvSpPr>
        <p:spPr bwMode="auto">
          <a:xfrm>
            <a:off x="2362200" y="1447800"/>
            <a:ext cx="2306638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玛拉基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旧约的结束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2522" name="Rectangle 234"/>
          <p:cNvSpPr>
            <a:spLocks noChangeArrowheads="1"/>
          </p:cNvSpPr>
          <p:nvPr/>
        </p:nvSpPr>
        <p:spPr bwMode="auto">
          <a:xfrm>
            <a:off x="152400" y="1447800"/>
            <a:ext cx="2305050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事件</a:t>
            </a:r>
            <a:r>
              <a:rPr lang="en-US" altLang="zh-C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/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时间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16760" name="Line 254"/>
          <p:cNvSpPr>
            <a:spLocks noChangeShapeType="1"/>
          </p:cNvSpPr>
          <p:nvPr/>
        </p:nvSpPr>
        <p:spPr bwMode="auto">
          <a:xfrm>
            <a:off x="152400" y="1447800"/>
            <a:ext cx="8991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1" name="Line 256"/>
          <p:cNvSpPr>
            <a:spLocks noChangeShapeType="1"/>
          </p:cNvSpPr>
          <p:nvPr/>
        </p:nvSpPr>
        <p:spPr bwMode="auto">
          <a:xfrm>
            <a:off x="152400" y="2411413"/>
            <a:ext cx="899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2" name="Line 257"/>
          <p:cNvSpPr>
            <a:spLocks noChangeShapeType="1"/>
          </p:cNvSpPr>
          <p:nvPr/>
        </p:nvSpPr>
        <p:spPr bwMode="auto">
          <a:xfrm>
            <a:off x="152400" y="3505200"/>
            <a:ext cx="899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3" name="Line 258"/>
          <p:cNvSpPr>
            <a:spLocks noChangeShapeType="1"/>
          </p:cNvSpPr>
          <p:nvPr/>
        </p:nvSpPr>
        <p:spPr bwMode="auto">
          <a:xfrm>
            <a:off x="152400" y="4419600"/>
            <a:ext cx="899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4" name="Line 259"/>
          <p:cNvSpPr>
            <a:spLocks noChangeShapeType="1"/>
          </p:cNvSpPr>
          <p:nvPr/>
        </p:nvSpPr>
        <p:spPr bwMode="auto">
          <a:xfrm>
            <a:off x="152400" y="5638800"/>
            <a:ext cx="899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5" name="Line 260"/>
          <p:cNvSpPr>
            <a:spLocks noChangeShapeType="1"/>
          </p:cNvSpPr>
          <p:nvPr/>
        </p:nvSpPr>
        <p:spPr bwMode="auto">
          <a:xfrm>
            <a:off x="152400" y="6858000"/>
            <a:ext cx="8991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6" name="Line 261"/>
          <p:cNvSpPr>
            <a:spLocks noChangeShapeType="1"/>
          </p:cNvSpPr>
          <p:nvPr/>
        </p:nvSpPr>
        <p:spPr bwMode="auto">
          <a:xfrm>
            <a:off x="152400" y="1447800"/>
            <a:ext cx="0" cy="5410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7" name="Line 262"/>
          <p:cNvSpPr>
            <a:spLocks noChangeShapeType="1"/>
          </p:cNvSpPr>
          <p:nvPr/>
        </p:nvSpPr>
        <p:spPr bwMode="auto">
          <a:xfrm flipH="1">
            <a:off x="2438400" y="1447800"/>
            <a:ext cx="19050" cy="541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8" name="Line 263"/>
          <p:cNvSpPr>
            <a:spLocks noChangeShapeType="1"/>
          </p:cNvSpPr>
          <p:nvPr/>
        </p:nvSpPr>
        <p:spPr bwMode="auto">
          <a:xfrm>
            <a:off x="4495800" y="1447800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69" name="Line 264"/>
          <p:cNvSpPr>
            <a:spLocks noChangeShapeType="1"/>
          </p:cNvSpPr>
          <p:nvPr/>
        </p:nvSpPr>
        <p:spPr bwMode="auto">
          <a:xfrm>
            <a:off x="7391400" y="1447800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70" name="Line 265"/>
          <p:cNvSpPr>
            <a:spLocks noChangeShapeType="1"/>
          </p:cNvSpPr>
          <p:nvPr/>
        </p:nvSpPr>
        <p:spPr bwMode="auto">
          <a:xfrm>
            <a:off x="9144000" y="1447800"/>
            <a:ext cx="0" cy="5410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1" grpId="0" autoUpdateAnimBg="0"/>
      <p:bldP spid="12540" grpId="0" autoUpdateAnimBg="0"/>
      <p:bldP spid="12539" grpId="0" autoUpdateAnimBg="0"/>
      <p:bldP spid="12538" grpId="0" autoUpdateAnimBg="0"/>
      <p:bldP spid="12537" grpId="0" autoUpdateAnimBg="0"/>
      <p:bldP spid="12536" grpId="0" autoUpdateAnimBg="0"/>
      <p:bldP spid="12535" grpId="0" autoUpdateAnimBg="0"/>
      <p:bldP spid="12534" grpId="0" autoUpdateAnimBg="0"/>
      <p:bldP spid="12533" grpId="0" autoUpdateAnimBg="0"/>
      <p:bldP spid="12532" grpId="0" autoUpdateAnimBg="0"/>
      <p:bldP spid="12531" grpId="0" autoUpdateAnimBg="0"/>
      <p:bldP spid="12530" grpId="0" autoUpdateAnimBg="0"/>
      <p:bldP spid="12529" grpId="0" autoUpdateAnimBg="0"/>
      <p:bldP spid="12528" grpId="0" autoUpdateAnimBg="0"/>
      <p:bldP spid="12527" grpId="0" autoUpdateAnimBg="0"/>
      <p:bldP spid="125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8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0"/>
            <a:ext cx="6553200" cy="685800"/>
          </a:xfrm>
        </p:spPr>
        <p:txBody>
          <a:bodyPr/>
          <a:lstStyle/>
          <a:p>
            <a:pPr eaLnBrk="1" hangingPunct="1"/>
            <a:r>
              <a:rPr lang="en-US" sz="3200"/>
              <a:t>The Intertestamental Era (3 slides)</a:t>
            </a: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6858000" y="5519738"/>
            <a:ext cx="2286000" cy="95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法利赛人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   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撒都该人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4572000" y="5519738"/>
            <a:ext cx="2286000" cy="95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犹太宗派增加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2286000" y="5519738"/>
            <a:ext cx="2286000" cy="95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祭司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利未人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0" y="5519738"/>
            <a:ext cx="2286000" cy="95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宗教领袖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6858000" y="4540250"/>
            <a:ext cx="2286000" cy="979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犹太会堂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   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圣殿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4572000" y="4540250"/>
            <a:ext cx="2286000" cy="979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犹太会堂增加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2286000" y="4540250"/>
            <a:ext cx="2286000" cy="979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圣殿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0" y="4540250"/>
            <a:ext cx="2286000" cy="979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敬拜的地方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1008063"/>
          </a:xfrm>
          <a:prstGeom prst="rect">
            <a:avLst/>
          </a:prstGeom>
          <a:solidFill>
            <a:srgbClr val="000000"/>
          </a:solidFill>
          <a:ln w="57150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6858000" y="3562350"/>
            <a:ext cx="2286000" cy="97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广泛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4572000" y="3562350"/>
            <a:ext cx="2286000" cy="97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扩展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2286000" y="3562350"/>
            <a:ext cx="2286000" cy="97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非常有限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0" y="3562350"/>
            <a:ext cx="2286000" cy="97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交通系统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6858000" y="2733675"/>
            <a:ext cx="2286000" cy="828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广泛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4572000" y="2733675"/>
            <a:ext cx="2286000" cy="828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增加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2286000" y="2733675"/>
            <a:ext cx="2286000" cy="828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有限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0" y="2733675"/>
            <a:ext cx="2286000" cy="828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宣教的能力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17779" name="Line 67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0" name="Line 68"/>
          <p:cNvSpPr>
            <a:spLocks noChangeShapeType="1"/>
          </p:cNvSpPr>
          <p:nvPr/>
        </p:nvSpPr>
        <p:spPr bwMode="auto">
          <a:xfrm>
            <a:off x="0" y="35623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1" name="Line 69"/>
          <p:cNvSpPr>
            <a:spLocks noChangeShapeType="1"/>
          </p:cNvSpPr>
          <p:nvPr/>
        </p:nvSpPr>
        <p:spPr bwMode="auto">
          <a:xfrm>
            <a:off x="0" y="45402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2" name="Line 70"/>
          <p:cNvSpPr>
            <a:spLocks noChangeShapeType="1"/>
          </p:cNvSpPr>
          <p:nvPr/>
        </p:nvSpPr>
        <p:spPr bwMode="auto">
          <a:xfrm>
            <a:off x="0" y="551973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3" name="Line 74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4" name="Line 75"/>
          <p:cNvSpPr>
            <a:spLocks noChangeShapeType="1"/>
          </p:cNvSpPr>
          <p:nvPr/>
        </p:nvSpPr>
        <p:spPr bwMode="auto">
          <a:xfrm>
            <a:off x="0" y="1905000"/>
            <a:ext cx="0" cy="4572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5" name="Line 76"/>
          <p:cNvSpPr>
            <a:spLocks noChangeShapeType="1"/>
          </p:cNvSpPr>
          <p:nvPr/>
        </p:nvSpPr>
        <p:spPr bwMode="auto">
          <a:xfrm>
            <a:off x="2286000" y="19050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6" name="Line 77"/>
          <p:cNvSpPr>
            <a:spLocks noChangeShapeType="1"/>
          </p:cNvSpPr>
          <p:nvPr/>
        </p:nvSpPr>
        <p:spPr bwMode="auto">
          <a:xfrm>
            <a:off x="4572000" y="19050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7" name="Line 78"/>
          <p:cNvSpPr>
            <a:spLocks noChangeShapeType="1"/>
          </p:cNvSpPr>
          <p:nvPr/>
        </p:nvSpPr>
        <p:spPr bwMode="auto">
          <a:xfrm>
            <a:off x="6858000" y="19050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8" name="Line 79"/>
          <p:cNvSpPr>
            <a:spLocks noChangeShapeType="1"/>
          </p:cNvSpPr>
          <p:nvPr/>
        </p:nvSpPr>
        <p:spPr bwMode="auto">
          <a:xfrm>
            <a:off x="9144000" y="1905000"/>
            <a:ext cx="0" cy="4572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89" name="Line 116"/>
          <p:cNvSpPr>
            <a:spLocks noChangeShapeType="1"/>
          </p:cNvSpPr>
          <p:nvPr/>
        </p:nvSpPr>
        <p:spPr bwMode="auto">
          <a:xfrm>
            <a:off x="0" y="273367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90" name="Rectangle 126"/>
          <p:cNvSpPr>
            <a:spLocks noChangeArrowheads="1"/>
          </p:cNvSpPr>
          <p:nvPr/>
        </p:nvSpPr>
        <p:spPr bwMode="auto">
          <a:xfrm>
            <a:off x="1295400" y="304800"/>
            <a:ext cx="6553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zh-CN" altLang="en-US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两约之间的年代</a:t>
            </a:r>
            <a:b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</a:br>
            <a: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主前</a:t>
            </a:r>
            <a: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425—5</a:t>
            </a:r>
            <a:r>
              <a:rPr lang="zh-CN" altLang="en-US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年</a:t>
            </a:r>
            <a: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4000" b="1">
              <a:solidFill>
                <a:srgbClr val="000000"/>
              </a:solidFill>
              <a:latin typeface="Times" charset="0"/>
              <a:ea typeface="SimSun" pitchFamily="2" charset="-122"/>
              <a:cs typeface="+mn-cs"/>
            </a:endParaRPr>
          </a:p>
        </p:txBody>
      </p:sp>
      <p:sp>
        <p:nvSpPr>
          <p:cNvPr id="117791" name="Text Box 127"/>
          <p:cNvSpPr txBox="1">
            <a:spLocks noChangeArrowheads="1"/>
          </p:cNvSpPr>
          <p:nvPr/>
        </p:nvSpPr>
        <p:spPr bwMode="auto">
          <a:xfrm>
            <a:off x="8553450" y="101600"/>
            <a:ext cx="5397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35</a:t>
            </a:r>
          </a:p>
        </p:txBody>
      </p:sp>
      <p:sp>
        <p:nvSpPr>
          <p:cNvPr id="13445" name="Rectangle 133"/>
          <p:cNvSpPr>
            <a:spLocks noChangeArrowheads="1"/>
          </p:cNvSpPr>
          <p:nvPr/>
        </p:nvSpPr>
        <p:spPr bwMode="auto">
          <a:xfrm>
            <a:off x="7010400" y="1828800"/>
            <a:ext cx="1828800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基督降世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446" name="Rectangle 134"/>
          <p:cNvSpPr>
            <a:spLocks noChangeArrowheads="1"/>
          </p:cNvSpPr>
          <p:nvPr/>
        </p:nvSpPr>
        <p:spPr bwMode="auto">
          <a:xfrm>
            <a:off x="4459288" y="1828800"/>
            <a:ext cx="2551112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新旧约之间的 时代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447" name="Rectangle 135"/>
          <p:cNvSpPr>
            <a:spLocks noChangeArrowheads="1"/>
          </p:cNvSpPr>
          <p:nvPr/>
        </p:nvSpPr>
        <p:spPr bwMode="auto">
          <a:xfrm>
            <a:off x="2057400" y="1828800"/>
            <a:ext cx="2306638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玛拉基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旧约的结束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3448" name="Rectangle 136"/>
          <p:cNvSpPr>
            <a:spLocks noChangeArrowheads="1"/>
          </p:cNvSpPr>
          <p:nvPr/>
        </p:nvSpPr>
        <p:spPr bwMode="auto">
          <a:xfrm>
            <a:off x="-152400" y="1828800"/>
            <a:ext cx="2305050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事件</a:t>
            </a:r>
            <a:r>
              <a:rPr lang="en-US" altLang="zh-C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/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时间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6" grpId="0" autoUpdateAnimBg="0"/>
      <p:bldP spid="13365" grpId="0" autoUpdateAnimBg="0"/>
      <p:bldP spid="13364" grpId="0" autoUpdateAnimBg="0"/>
      <p:bldP spid="13363" grpId="0" autoUpdateAnimBg="0"/>
      <p:bldP spid="13362" grpId="0" autoUpdateAnimBg="0"/>
      <p:bldP spid="13361" grpId="0" autoUpdateAnimBg="0"/>
      <p:bldP spid="13360" grpId="0" autoUpdateAnimBg="0"/>
      <p:bldP spid="13359" grpId="0" autoUpdateAnimBg="0"/>
      <p:bldP spid="13358" grpId="0" autoUpdateAnimBg="0"/>
      <p:bldP spid="13357" grpId="0" autoUpdateAnimBg="0"/>
      <p:bldP spid="13356" grpId="0" autoUpdateAnimBg="0"/>
      <p:bldP spid="13355" grpId="0" autoUpdateAnimBg="0"/>
      <p:bldP spid="13354" grpId="0" autoUpdateAnimBg="0"/>
      <p:bldP spid="13353" grpId="0" autoUpdateAnimBg="0"/>
      <p:bldP spid="13352" grpId="0" autoUpdateAnimBg="0"/>
      <p:bldP spid="133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1735137"/>
            <a:ext cx="9144000" cy="1008063"/>
          </a:xfrm>
          <a:prstGeom prst="rect">
            <a:avLst/>
          </a:prstGeom>
          <a:solidFill>
            <a:srgbClr val="000000"/>
          </a:solidFill>
          <a:ln w="57150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858000" y="4953000"/>
            <a:ext cx="2286000" cy="763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书信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4572000" y="4953000"/>
            <a:ext cx="2286000" cy="763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不稳定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+      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启示文学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286000" y="4953000"/>
            <a:ext cx="2286000" cy="763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依照原文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4954588"/>
            <a:ext cx="2286000" cy="763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释经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837363" y="3948113"/>
            <a:ext cx="2286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 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败坏的公会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51363" y="3948113"/>
            <a:ext cx="2286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公会的兴起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265363" y="3948113"/>
            <a:ext cx="2286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地方审判权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-20638" y="3948113"/>
            <a:ext cx="2286001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权力范围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837363" y="2743200"/>
            <a:ext cx="2286000" cy="1128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贿赂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/ 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执行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551363" y="2605088"/>
            <a:ext cx="2286000" cy="1128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争取非法      大祭司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65363" y="2743200"/>
            <a:ext cx="2286000" cy="1128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家谱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-20638" y="2743200"/>
            <a:ext cx="2286001" cy="1128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祭司权</a:t>
            </a:r>
            <a:endParaRPr lang="en-US" sz="2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18798" name="Line 19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799" name="Line 21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0" name="Line 2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1" name="Line 2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2" name="Line 24"/>
          <p:cNvSpPr>
            <a:spLocks noChangeShapeType="1"/>
          </p:cNvSpPr>
          <p:nvPr/>
        </p:nvSpPr>
        <p:spPr bwMode="auto">
          <a:xfrm>
            <a:off x="0" y="1828800"/>
            <a:ext cx="0" cy="4648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3" name="Line 25"/>
          <p:cNvSpPr>
            <a:spLocks noChangeShapeType="1"/>
          </p:cNvSpPr>
          <p:nvPr/>
        </p:nvSpPr>
        <p:spPr bwMode="auto">
          <a:xfrm>
            <a:off x="2286000" y="18288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4" name="Line 26"/>
          <p:cNvSpPr>
            <a:spLocks noChangeShapeType="1"/>
          </p:cNvSpPr>
          <p:nvPr/>
        </p:nvSpPr>
        <p:spPr bwMode="auto">
          <a:xfrm>
            <a:off x="4419600" y="18288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5" name="Line 27"/>
          <p:cNvSpPr>
            <a:spLocks noChangeShapeType="1"/>
          </p:cNvSpPr>
          <p:nvPr/>
        </p:nvSpPr>
        <p:spPr bwMode="auto">
          <a:xfrm>
            <a:off x="6934200" y="18288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6" name="Line 28"/>
          <p:cNvSpPr>
            <a:spLocks noChangeShapeType="1"/>
          </p:cNvSpPr>
          <p:nvPr/>
        </p:nvSpPr>
        <p:spPr bwMode="auto">
          <a:xfrm>
            <a:off x="9144000" y="1828800"/>
            <a:ext cx="0" cy="4648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7" name="Line 32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808" name="Rectangle 44"/>
          <p:cNvSpPr>
            <a:spLocks noChangeArrowheads="1"/>
          </p:cNvSpPr>
          <p:nvPr/>
        </p:nvSpPr>
        <p:spPr bwMode="auto">
          <a:xfrm>
            <a:off x="1295400" y="228600"/>
            <a:ext cx="6553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zh-CN" altLang="en-US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两约之间的年代</a:t>
            </a:r>
            <a:b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</a:br>
            <a: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主前</a:t>
            </a:r>
            <a: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425—5</a:t>
            </a:r>
            <a:r>
              <a:rPr lang="zh-CN" altLang="en-US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年</a:t>
            </a:r>
            <a:r>
              <a:rPr lang="en-US" altLang="zh-CN" sz="4000" b="1">
                <a:solidFill>
                  <a:srgbClr val="000000"/>
                </a:solidFill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4000" b="1">
              <a:solidFill>
                <a:srgbClr val="000000"/>
              </a:solidFill>
              <a:latin typeface="Times" charset="0"/>
              <a:ea typeface="SimSun" pitchFamily="2" charset="-122"/>
              <a:cs typeface="+mn-cs"/>
            </a:endParaRPr>
          </a:p>
        </p:txBody>
      </p:sp>
      <p:sp>
        <p:nvSpPr>
          <p:cNvPr id="118809" name="Text Box 45"/>
          <p:cNvSpPr txBox="1">
            <a:spLocks noChangeArrowheads="1"/>
          </p:cNvSpPr>
          <p:nvPr/>
        </p:nvSpPr>
        <p:spPr bwMode="auto">
          <a:xfrm>
            <a:off x="8553450" y="101600"/>
            <a:ext cx="5397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35</a:t>
            </a: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6781800" y="6019800"/>
            <a:ext cx="2286000" cy="382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法利赛人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4343400" y="6019800"/>
            <a:ext cx="2743200" cy="38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口述律法兴起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2209800" y="6019800"/>
            <a:ext cx="2286000" cy="382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旧约律法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-55563" y="6019800"/>
            <a:ext cx="2286001" cy="382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权威</a:t>
            </a:r>
          </a:p>
        </p:txBody>
      </p:sp>
      <p:sp>
        <p:nvSpPr>
          <p:cNvPr id="118814" name="Line 56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7086600" y="1752600"/>
            <a:ext cx="1828800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基督降世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4419600" y="1752600"/>
            <a:ext cx="2551113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新旧约之间的 时代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2209800" y="1752600"/>
            <a:ext cx="2306638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玛拉基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旧约的结束</a:t>
            </a:r>
            <a:r>
              <a:rPr lang="en-US" altLang="zh-CN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)</a:t>
            </a:r>
            <a:endParaRPr lang="en-US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-76200" y="1752600"/>
            <a:ext cx="2305050" cy="96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事件</a:t>
            </a:r>
            <a:r>
              <a:rPr lang="en-US" altLang="zh-C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/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时间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utoUpdateAnimBg="0"/>
      <p:bldP spid="15377" grpId="0" autoUpdateAnimBg="0"/>
      <p:bldP spid="15376" grpId="0" autoUpdateAnimBg="0"/>
      <p:bldP spid="15375" grpId="0" autoUpdateAnimBg="0"/>
      <p:bldP spid="15374" grpId="0" autoUpdateAnimBg="0"/>
      <p:bldP spid="15373" grpId="0" autoUpdateAnimBg="0"/>
      <p:bldP spid="15372" grpId="0" autoUpdateAnimBg="0"/>
      <p:bldP spid="15371" grpId="0" autoUpdateAnimBg="0"/>
      <p:bldP spid="15370" grpId="0" autoUpdateAnimBg="0"/>
      <p:bldP spid="15369" grpId="0" autoUpdateAnimBg="0"/>
      <p:bldP spid="15368" grpId="0" autoUpdateAnimBg="0"/>
      <p:bldP spid="15367" grpId="0" autoUpdateAnimBg="0"/>
      <p:bldP spid="15412" grpId="0" autoUpdateAnimBg="0"/>
      <p:bldP spid="15413" grpId="0" autoUpdateAnimBg="0"/>
      <p:bldP spid="15414" grpId="0" autoUpdateAnimBg="0"/>
      <p:bldP spid="154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1"/>
          <p:cNvSpPr txBox="1">
            <a:spLocks noChangeArrowheads="1"/>
          </p:cNvSpPr>
          <p:nvPr/>
        </p:nvSpPr>
        <p:spPr bwMode="auto">
          <a:xfrm>
            <a:off x="8578850" y="152400"/>
            <a:ext cx="488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365750" y="5207000"/>
            <a:ext cx="3244850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交通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819400" y="5207000"/>
            <a:ext cx="2546350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宗教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365750" y="3937000"/>
            <a:ext cx="3244850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情绪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819400" y="3937000"/>
            <a:ext cx="2546350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语言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365750" y="2667000"/>
            <a:ext cx="3244850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预言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(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但 </a:t>
            </a: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9:25-26)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819400" y="2667000"/>
            <a:ext cx="2546350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SimSun" pitchFamily="2" charset="-122"/>
                <a:cs typeface="+mn-cs"/>
              </a:rPr>
              <a:t>政治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Times New Roman" pitchFamily="18" charset="0"/>
            </a:endParaRPr>
          </a:p>
        </p:txBody>
      </p:sp>
      <p:sp>
        <p:nvSpPr>
          <p:cNvPr id="119817" name="Line 21"/>
          <p:cNvSpPr>
            <a:spLocks noChangeShapeType="1"/>
          </p:cNvSpPr>
          <p:nvPr/>
        </p:nvSpPr>
        <p:spPr bwMode="auto">
          <a:xfrm>
            <a:off x="2819400" y="3937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8" name="Line 22"/>
          <p:cNvSpPr>
            <a:spLocks noChangeShapeType="1"/>
          </p:cNvSpPr>
          <p:nvPr/>
        </p:nvSpPr>
        <p:spPr bwMode="auto">
          <a:xfrm>
            <a:off x="2819400" y="5207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9" name="Line 23"/>
          <p:cNvSpPr>
            <a:spLocks noChangeShapeType="1"/>
          </p:cNvSpPr>
          <p:nvPr/>
        </p:nvSpPr>
        <p:spPr bwMode="auto">
          <a:xfrm>
            <a:off x="2819400" y="6477000"/>
            <a:ext cx="5791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20" name="Line 24"/>
          <p:cNvSpPr>
            <a:spLocks noChangeShapeType="1"/>
          </p:cNvSpPr>
          <p:nvPr/>
        </p:nvSpPr>
        <p:spPr bwMode="auto">
          <a:xfrm>
            <a:off x="2819400" y="2667000"/>
            <a:ext cx="0" cy="381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21" name="Line 25"/>
          <p:cNvSpPr>
            <a:spLocks noChangeShapeType="1"/>
          </p:cNvSpPr>
          <p:nvPr/>
        </p:nvSpPr>
        <p:spPr bwMode="auto">
          <a:xfrm>
            <a:off x="5365750" y="26670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22" name="Line 26"/>
          <p:cNvSpPr>
            <a:spLocks noChangeShapeType="1"/>
          </p:cNvSpPr>
          <p:nvPr/>
        </p:nvSpPr>
        <p:spPr bwMode="auto">
          <a:xfrm>
            <a:off x="8610600" y="2667000"/>
            <a:ext cx="0" cy="381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23" name="Line 20"/>
          <p:cNvSpPr>
            <a:spLocks noChangeShapeType="1"/>
          </p:cNvSpPr>
          <p:nvPr/>
        </p:nvSpPr>
        <p:spPr bwMode="auto">
          <a:xfrm>
            <a:off x="2819400" y="2667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20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24" name="Text Box 31"/>
          <p:cNvSpPr txBox="1">
            <a:spLocks noChangeArrowheads="1"/>
          </p:cNvSpPr>
          <p:nvPr/>
        </p:nvSpPr>
        <p:spPr bwMode="auto">
          <a:xfrm>
            <a:off x="2309709" y="220663"/>
            <a:ext cx="458490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3600" b="1" i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algn="l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26" charset="0"/>
              </a:defRPr>
            </a:lvl9pPr>
          </a:lstStyle>
          <a:p>
            <a:pPr algn="ctr"/>
            <a:r>
              <a:rPr lang="en-US" altLang="zh-CN" dirty="0">
                <a:solidFill>
                  <a:srgbClr val="3333FF"/>
                </a:solidFill>
              </a:rPr>
              <a:t>“</a:t>
            </a:r>
            <a:r>
              <a:rPr lang="zh-CN" altLang="en-US" dirty="0">
                <a:solidFill>
                  <a:srgbClr val="3333FF"/>
                </a:solidFill>
              </a:rPr>
              <a:t>国度的时间”到了！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52463" y="1425575"/>
            <a:ext cx="268446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+mn-cs"/>
              </a:rPr>
              <a:t>天时地利人和：</a:t>
            </a:r>
            <a:endParaRPr lang="en-US">
              <a:solidFill>
                <a:srgbClr val="FFFF00"/>
              </a:solidFill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 rot="-810432">
            <a:off x="2265363" y="2650580"/>
            <a:ext cx="6192837" cy="3231654"/>
          </a:xfrm>
          <a:prstGeom prst="rect">
            <a:avLst/>
          </a:prstGeom>
          <a:solidFill>
            <a:srgbClr val="BA1236"/>
          </a:solidFill>
          <a:ln w="76200" cap="sq" cmpd="sng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zh-CN" altLang="en-US" dirty="0">
                <a:solidFill>
                  <a:srgbClr val="FFFFFF"/>
                </a:solidFill>
              </a:rPr>
              <a:t>加拉太书</a:t>
            </a:r>
            <a:r>
              <a:rPr lang="en-US" dirty="0">
                <a:solidFill>
                  <a:srgbClr val="FFFFFF"/>
                </a:solidFill>
              </a:rPr>
              <a:t> 4:4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zh-CN" altLang="en-US" dirty="0">
                <a:solidFill>
                  <a:srgbClr val="FFFFFF"/>
                </a:solidFill>
              </a:rPr>
              <a:t>及至时候满足，神就差他的儿子，为女子所生，且生在律法以下，要把律法以下的人赎出来，叫我们得儿子的名分。</a:t>
            </a:r>
            <a:r>
              <a:rPr lang="en-US" dirty="0">
                <a:solidFill>
                  <a:srgbClr val="FFFFFF"/>
                </a:solidFill>
              </a:rPr>
              <a:t>”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utoUpdateAnimBg="0"/>
      <p:bldP spid="16402" grpId="0" autoUpdateAnimBg="0"/>
      <p:bldP spid="16401" grpId="0" autoUpdateAnimBg="0"/>
      <p:bldP spid="16400" grpId="0" autoUpdateAnimBg="0"/>
      <p:bldP spid="16399" grpId="0" autoUpdateAnimBg="0"/>
      <p:bldP spid="16398" grpId="0" autoUpdateAnimBg="0"/>
      <p:bldP spid="16416" grpId="0" autoUpdateAnimBg="0"/>
      <p:bldP spid="1642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6200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200" b="1">
                <a:latin typeface="Times" charset="0"/>
                <a:ea typeface="SimSun" pitchFamily="2" charset="-122"/>
              </a:rPr>
              <a:t>马太福音</a:t>
            </a:r>
            <a:endParaRPr lang="en-US" sz="3200" b="1">
              <a:latin typeface="Times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3886200" cy="57150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Q:	</a:t>
            </a:r>
            <a:r>
              <a:rPr lang="zh-CN" altLang="en-US" sz="2200" u="sng">
                <a:solidFill>
                  <a:srgbClr val="FFFF00"/>
                </a:solidFill>
                <a:ea typeface="SimSun" pitchFamily="2" charset="-122"/>
              </a:rPr>
              <a:t>非基督徒犹太人</a:t>
            </a:r>
            <a:r>
              <a:rPr lang="zh-CN" altLang="en-US" sz="2200">
                <a:solidFill>
                  <a:srgbClr val="FFFF00"/>
                </a:solidFill>
                <a:ea typeface="SimSun" pitchFamily="2" charset="-122"/>
              </a:rPr>
              <a:t>问：</a:t>
            </a: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 “</a:t>
            </a:r>
            <a:r>
              <a:rPr lang="zh-CN" altLang="en-US" sz="2200">
                <a:solidFill>
                  <a:srgbClr val="FFFF00"/>
                </a:solidFill>
                <a:ea typeface="SimSun" pitchFamily="2" charset="-122"/>
              </a:rPr>
              <a:t>我们怎么知道耶稣就是弥赛亚呢？</a:t>
            </a:r>
            <a:r>
              <a:rPr lang="en-US" altLang="zh-CN" sz="2200" i="1">
                <a:solidFill>
                  <a:srgbClr val="FFFF00"/>
                </a:solidFill>
                <a:ea typeface="SimSun" pitchFamily="2" charset="-122"/>
              </a:rPr>
              <a:t>”</a:t>
            </a: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  (</a:t>
            </a:r>
            <a:r>
              <a:rPr lang="zh-CN" altLang="en-US" sz="2200">
                <a:solidFill>
                  <a:srgbClr val="FFFF00"/>
                </a:solidFill>
                <a:ea typeface="SimSun" pitchFamily="2" charset="-122"/>
              </a:rPr>
              <a:t>马太</a:t>
            </a: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 1-10)</a:t>
            </a:r>
            <a:r>
              <a:rPr lang="en-US" altLang="zh-CN" sz="2200">
                <a:ea typeface="SimSun" pitchFamily="2" charset="-122"/>
              </a:rPr>
              <a:t> </a:t>
            </a:r>
          </a:p>
          <a:p>
            <a:pPr marL="465138" indent="-465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2200">
              <a:ea typeface="SimSun" pitchFamily="2" charset="-122"/>
            </a:endParaRPr>
          </a:p>
          <a:p>
            <a:pPr marL="465138" indent="-465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2200">
                <a:ea typeface="SimSun" pitchFamily="2" charset="-122"/>
              </a:rPr>
              <a:t>答案</a:t>
            </a:r>
            <a:r>
              <a:rPr lang="en-US" altLang="zh-CN" sz="2200">
                <a:ea typeface="SimSun" pitchFamily="2" charset="-122"/>
              </a:rPr>
              <a:t>: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他的降世</a:t>
            </a:r>
            <a:r>
              <a:rPr lang="en-US" altLang="zh-CN" sz="2200">
                <a:ea typeface="SimSun" pitchFamily="2" charset="-122"/>
              </a:rPr>
              <a:t>(1-2)</a:t>
            </a:r>
            <a:r>
              <a:rPr lang="zh-CN" altLang="en-US" sz="2200">
                <a:ea typeface="SimSun" pitchFamily="2" charset="-122"/>
              </a:rPr>
              <a:t>和赞许</a:t>
            </a:r>
            <a:r>
              <a:rPr lang="en-US" altLang="zh-CN" sz="2200">
                <a:ea typeface="SimSun" pitchFamily="2" charset="-122"/>
              </a:rPr>
              <a:t>(3:1-4:11)</a:t>
            </a:r>
            <a:r>
              <a:rPr lang="zh-CN" altLang="en-US" sz="2200">
                <a:ea typeface="SimSun" pitchFamily="2" charset="-122"/>
              </a:rPr>
              <a:t>显明耶稣成全了旧约对弥赛亚的预言</a:t>
            </a:r>
            <a:endParaRPr lang="en-US" altLang="zh-CN" sz="2200">
              <a:ea typeface="SimSun" pitchFamily="2" charset="-122"/>
            </a:endParaRP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他早期的服事</a:t>
            </a:r>
            <a:r>
              <a:rPr lang="en-US" altLang="zh-CN" sz="2200">
                <a:ea typeface="SimSun" pitchFamily="2" charset="-122"/>
              </a:rPr>
              <a:t>(4:12-25)</a:t>
            </a:r>
            <a:r>
              <a:rPr lang="zh-CN" altLang="en-US" sz="2200">
                <a:ea typeface="SimSun" pitchFamily="2" charset="-122"/>
              </a:rPr>
              <a:t>及登山宝训</a:t>
            </a:r>
            <a:r>
              <a:rPr lang="en-US" altLang="zh-CN" sz="2200">
                <a:ea typeface="SimSun" pitchFamily="2" charset="-122"/>
              </a:rPr>
              <a:t>(5-7)</a:t>
            </a:r>
            <a:r>
              <a:rPr lang="zh-CN" altLang="en-US" sz="2200">
                <a:ea typeface="SimSun" pitchFamily="2" charset="-122"/>
              </a:rPr>
              <a:t>显明他先知的职分</a:t>
            </a:r>
            <a:endParaRPr lang="en-US" altLang="zh-CN" sz="2200">
              <a:ea typeface="SimSun" pitchFamily="2" charset="-122"/>
            </a:endParaRP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耶稣的治展示他弥赛亚的能力</a:t>
            </a:r>
            <a:r>
              <a:rPr lang="en-US" altLang="zh-CN" sz="2200">
                <a:ea typeface="SimSun" pitchFamily="2" charset="-122"/>
              </a:rPr>
              <a:t>(8:1-9:34)</a:t>
            </a:r>
            <a:r>
              <a:rPr lang="zh-CN" altLang="en-US" sz="2200">
                <a:ea typeface="SimSun" pitchFamily="2" charset="-122"/>
              </a:rPr>
              <a:t>及他的委派 显明他的权柄</a:t>
            </a:r>
            <a:r>
              <a:rPr lang="en-US" altLang="zh-CN" sz="2200">
                <a:ea typeface="SimSun" pitchFamily="2" charset="-122"/>
              </a:rPr>
              <a:t>(9:35-11:1) </a:t>
            </a:r>
            <a:endParaRPr lang="en-US" sz="22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7150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Q:	</a:t>
            </a:r>
            <a:r>
              <a:rPr lang="zh-CN" altLang="en-US" sz="2200" u="sng">
                <a:solidFill>
                  <a:srgbClr val="FFFF00"/>
                </a:solidFill>
                <a:ea typeface="SimSun" pitchFamily="2" charset="-122"/>
              </a:rPr>
              <a:t>基督徒犹太人</a:t>
            </a:r>
            <a:r>
              <a:rPr lang="zh-CN" altLang="en-US" sz="2200">
                <a:solidFill>
                  <a:srgbClr val="FFFF00"/>
                </a:solidFill>
                <a:ea typeface="SimSun" pitchFamily="2" charset="-122"/>
              </a:rPr>
              <a:t>问：</a:t>
            </a: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 “</a:t>
            </a:r>
            <a:r>
              <a:rPr lang="zh-CN" altLang="en-US" sz="2200">
                <a:solidFill>
                  <a:srgbClr val="FFFF00"/>
                </a:solidFill>
                <a:ea typeface="SimSun" pitchFamily="2" charset="-122"/>
              </a:rPr>
              <a:t>是，他是弥赛亚，但那所应许的国度在那里呢？</a:t>
            </a:r>
            <a:r>
              <a:rPr lang="en-US" altLang="zh-CN" sz="2200" i="1">
                <a:solidFill>
                  <a:srgbClr val="FFFF00"/>
                </a:solidFill>
                <a:ea typeface="SimSun" pitchFamily="2" charset="-122"/>
              </a:rPr>
              <a:t>” </a:t>
            </a: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(</a:t>
            </a:r>
            <a:r>
              <a:rPr lang="zh-CN" altLang="en-US" sz="2200">
                <a:solidFill>
                  <a:srgbClr val="FFFF00"/>
                </a:solidFill>
                <a:ea typeface="SimSun" pitchFamily="2" charset="-122"/>
              </a:rPr>
              <a:t>马太</a:t>
            </a:r>
            <a:r>
              <a:rPr lang="en-US" altLang="zh-CN" sz="2200">
                <a:solidFill>
                  <a:srgbClr val="FFFF00"/>
                </a:solidFill>
                <a:ea typeface="SimSun" pitchFamily="2" charset="-122"/>
              </a:rPr>
              <a:t> 11-28)</a:t>
            </a:r>
          </a:p>
          <a:p>
            <a:pPr marL="465138" indent="-465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2200">
              <a:ea typeface="SimSun" pitchFamily="2" charset="-122"/>
            </a:endParaRPr>
          </a:p>
          <a:p>
            <a:pPr marL="465138" indent="-465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2200">
                <a:ea typeface="SimSun" pitchFamily="2" charset="-122"/>
              </a:rPr>
              <a:t>答案</a:t>
            </a:r>
            <a:r>
              <a:rPr lang="en-US" altLang="zh-CN" sz="2200">
                <a:ea typeface="SimSun" pitchFamily="2" charset="-122"/>
              </a:rPr>
              <a:t>: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以色列人拒绝基督为弥赛亚所以他现在在教会掌权</a:t>
            </a:r>
            <a:r>
              <a:rPr lang="en-US" altLang="zh-CN" sz="2200">
                <a:ea typeface="SimSun" pitchFamily="2" charset="-122"/>
              </a:rPr>
              <a:t>(11:2-16:12)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耶稣教导门徒有关教会的事因为神的国度将延迟临到</a:t>
            </a:r>
            <a:r>
              <a:rPr lang="en-US" altLang="zh-CN" sz="2200">
                <a:ea typeface="SimSun" pitchFamily="2" charset="-122"/>
              </a:rPr>
              <a:t> (17:14-20:34)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以色列人拒绝耶稣为弥赛亚，大上帝却全能的使用他作全人类的救主</a:t>
            </a:r>
            <a:r>
              <a:rPr lang="en-US" altLang="zh-CN" sz="2200">
                <a:ea typeface="SimSun" pitchFamily="2" charset="-122"/>
              </a:rPr>
              <a:t> (21-27)</a:t>
            </a:r>
          </a:p>
          <a:p>
            <a:pPr marL="465138" indent="-465138" eaLnBrk="1" hangingPunct="1">
              <a:lnSpc>
                <a:spcPct val="90000"/>
              </a:lnSpc>
              <a:defRPr/>
            </a:pPr>
            <a:r>
              <a:rPr lang="zh-CN" altLang="en-US" sz="2200">
                <a:ea typeface="SimSun" pitchFamily="2" charset="-122"/>
              </a:rPr>
              <a:t>基督战胜死亡显明他的弥赛亚权柄及他使神的国度降临的能力</a:t>
            </a:r>
            <a:r>
              <a:rPr lang="en-US" altLang="zh-CN" sz="2200">
                <a:ea typeface="SimSun" pitchFamily="2" charset="-122"/>
              </a:rPr>
              <a:t>(28) </a:t>
            </a:r>
            <a:endParaRPr lang="en-US" sz="2200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488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20838" name="Rectangle 7"/>
          <p:cNvSpPr>
            <a:spLocks noChangeArrowheads="1"/>
          </p:cNvSpPr>
          <p:nvPr/>
        </p:nvSpPr>
        <p:spPr bwMode="auto">
          <a:xfrm>
            <a:off x="457200" y="381000"/>
            <a:ext cx="80010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00FFFF"/>
                </a:solidFill>
                <a:latin typeface="Times New Roman" pitchFamily="18" charset="0"/>
                <a:ea typeface="SimSun" pitchFamily="2" charset="-122"/>
                <a:cs typeface="+mn-cs"/>
              </a:rPr>
              <a:t>(</a:t>
            </a:r>
            <a:r>
              <a:rPr lang="zh-CN" altLang="en-US" b="1">
                <a:solidFill>
                  <a:srgbClr val="00FFFF"/>
                </a:solidFill>
                <a:latin typeface="Times New Roman" pitchFamily="18" charset="0"/>
                <a:ea typeface="SimSun" pitchFamily="2" charset="-122"/>
                <a:cs typeface="+mn-cs"/>
              </a:rPr>
              <a:t>也许是在主后四十年写的</a:t>
            </a:r>
            <a:r>
              <a:rPr lang="en-US" altLang="zh-CN" b="1">
                <a:solidFill>
                  <a:srgbClr val="00FFFF"/>
                </a:solidFill>
                <a:latin typeface="Times New Roman" pitchFamily="18" charset="0"/>
                <a:ea typeface="SimSun" pitchFamily="2" charset="-122"/>
                <a:cs typeface="+mn-cs"/>
              </a:rPr>
              <a:t>) </a:t>
            </a:r>
          </a:p>
          <a:p>
            <a:pPr algn="ctr"/>
            <a:r>
              <a:rPr lang="zh-CN" altLang="en-US" b="1">
                <a:solidFill>
                  <a:srgbClr val="00FFFF"/>
                </a:solidFill>
                <a:latin typeface="Times New Roman" pitchFamily="18" charset="0"/>
                <a:ea typeface="SimSun" pitchFamily="2" charset="-122"/>
                <a:cs typeface="+mn-cs"/>
              </a:rPr>
              <a:t>回答了所有犹太人的两大疑问</a:t>
            </a:r>
            <a:r>
              <a:rPr lang="en-US" altLang="zh-CN" b="1">
                <a:solidFill>
                  <a:srgbClr val="00FFFF"/>
                </a:solidFill>
                <a:latin typeface="Times New Roman" pitchFamily="18" charset="0"/>
                <a:ea typeface="SimSun" pitchFamily="2" charset="-122"/>
                <a:cs typeface="+mn-cs"/>
              </a:rPr>
              <a:t>:</a:t>
            </a:r>
            <a:endParaRPr lang="en-US" b="1">
              <a:solidFill>
                <a:srgbClr val="00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  <p:bldP spid="17412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-76200" y="152400"/>
            <a:ext cx="5492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3200" b="1">
                <a:latin typeface="Arial" charset="0"/>
                <a:cs typeface="Arial" charset="0"/>
              </a:rPr>
              <a:t>Every Geographical Location in the Gospels</a:t>
            </a:r>
            <a:r>
              <a:rPr lang="en-US" altLang="zh-CN" sz="3200">
                <a:latin typeface="Arial" charset="0"/>
                <a:cs typeface="Arial" charset="0"/>
              </a:rPr>
              <a:t> 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11750" y="117475"/>
            <a:ext cx="3317875" cy="6740525"/>
          </a:xfrm>
          <a:prstGeom prst="rect">
            <a:avLst/>
          </a:prstGeom>
          <a:solidFill>
            <a:srgbClr val="6600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356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800" b="1" u="sng">
                <a:latin typeface="Arial" charset="0"/>
                <a:cs typeface="Arial" charset="0"/>
              </a:rPr>
              <a:t>From Jerusalem:	Miles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Bethany	2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Bethlehem	6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Caesarea Philippi	105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Cana	69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Capernaum	85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Emmaus 	7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Jericho	15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Jordan	21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Mediterranean	40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Sidon	130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Sychar	31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Tyre	106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Zarephath	118</a:t>
            </a:r>
          </a:p>
          <a:p>
            <a:pPr algn="just" eaLnBrk="1" hangingPunct="1"/>
            <a:endParaRPr lang="en-US" sz="1800" b="1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1800" b="1" u="sng">
                <a:latin typeface="Arial" charset="0"/>
                <a:cs typeface="Arial" charset="0"/>
              </a:rPr>
              <a:t>From Capernaum: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Bethsaida	6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Caesarea Philippi	27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Cana	16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Nain	22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Mediterranean	32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Nazareth	23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Zarephath	45 </a:t>
            </a:r>
          </a:p>
          <a:p>
            <a:pPr algn="just" eaLnBrk="1" hangingPunct="1"/>
            <a:r>
              <a:rPr lang="en-US" sz="1800" b="1">
                <a:latin typeface="Arial" charset="0"/>
                <a:cs typeface="Arial" charset="0"/>
              </a:rPr>
              <a:t>Tyre	37</a:t>
            </a:r>
            <a:endParaRPr lang="en-US" sz="1800" b="1">
              <a:latin typeface="Arial" charset="0"/>
              <a:cs typeface="Times New Roman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6D6D6D"/>
              </a:clrFrom>
              <a:clrTo>
                <a:srgbClr val="6D6D6D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1371600"/>
            <a:ext cx="4195762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8531225" y="762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</p:bld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sq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sq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zure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6666FF"/>
    </a:accent2>
    <a:accent3>
      <a:srgbClr val="ADADFF"/>
    </a:accent3>
    <a:accent4>
      <a:srgbClr val="DADADA"/>
    </a:accent4>
    <a:accent5>
      <a:srgbClr val="AAE2E2"/>
    </a:accent5>
    <a:accent6>
      <a:srgbClr val="5C5CE7"/>
    </a:accent6>
    <a:hlink>
      <a:srgbClr val="CCCCFF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1861</TotalTime>
  <Words>2118</Words>
  <Application>Microsoft Macintosh PowerPoint</Application>
  <PresentationFormat>On-screen Show (4:3)</PresentationFormat>
  <Paragraphs>452</Paragraphs>
  <Slides>22</Slides>
  <Notes>15</Notes>
  <HiddenSlides>8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9" baseType="lpstr">
      <vt:lpstr>AR PL KaitiM GB</vt:lpstr>
      <vt:lpstr>BLADES</vt:lpstr>
      <vt:lpstr>ＭＳ Ｐゴシック</vt:lpstr>
      <vt:lpstr>Nadianne</vt:lpstr>
      <vt:lpstr>Scholar</vt:lpstr>
      <vt:lpstr>宋体</vt:lpstr>
      <vt:lpstr>宋体</vt:lpstr>
      <vt:lpstr>Times</vt:lpstr>
      <vt:lpstr>XPCopperhead</vt:lpstr>
      <vt:lpstr>Arial</vt:lpstr>
      <vt:lpstr>Arial Narrow</vt:lpstr>
      <vt:lpstr>Braggadocio</vt:lpstr>
      <vt:lpstr>Calibri</vt:lpstr>
      <vt:lpstr>Garamond</vt:lpstr>
      <vt:lpstr>Lucida Console</vt:lpstr>
      <vt:lpstr>Tahoma</vt:lpstr>
      <vt:lpstr>Times New Roman</vt:lpstr>
      <vt:lpstr>Wingdings</vt:lpstr>
      <vt:lpstr>Azure</vt:lpstr>
      <vt:lpstr>Stream</vt:lpstr>
      <vt:lpstr>1_Default Design</vt:lpstr>
      <vt:lpstr>Orbit</vt:lpstr>
      <vt:lpstr>29_Default Design</vt:lpstr>
      <vt:lpstr>1_Azure</vt:lpstr>
      <vt:lpstr>Beam</vt:lpstr>
      <vt:lpstr>1_Stream</vt:lpstr>
      <vt:lpstr>Microsoft ClipArt Gallery</vt:lpstr>
      <vt:lpstr>PowerPoint Presentation</vt:lpstr>
      <vt:lpstr>王朝与立约时间表</vt:lpstr>
      <vt:lpstr>神计划历史的不同阶段</vt:lpstr>
      <vt:lpstr>两约之间的时代 (主前425—5年)</vt:lpstr>
      <vt:lpstr>The Intertestamental Era (3 slides)</vt:lpstr>
      <vt:lpstr>PowerPoint Presentation</vt:lpstr>
      <vt:lpstr>PowerPoint Presentation</vt:lpstr>
      <vt:lpstr>马太福音</vt:lpstr>
      <vt:lpstr>PowerPoint Presentation</vt:lpstr>
      <vt:lpstr>PowerPoint Presentation</vt:lpstr>
      <vt:lpstr>Authors of the New Testament </vt:lpstr>
      <vt:lpstr>Authors of the New Testament </vt:lpstr>
      <vt:lpstr>Authors of the New Testament </vt:lpstr>
      <vt:lpstr>大希律王</vt:lpstr>
      <vt:lpstr>希律家族所掌权的地盘</vt:lpstr>
      <vt:lpstr>希律王朝家族</vt:lpstr>
      <vt:lpstr>希律王  修建的殿宇</vt:lpstr>
      <vt:lpstr>PowerPoint Presentation</vt:lpstr>
      <vt:lpstr>PowerPoint Presentation</vt:lpstr>
      <vt:lpstr>PowerPoint Presentation</vt:lpstr>
      <vt:lpstr>新约全书链接地址 BibleStudyDownloads.org</vt:lpstr>
      <vt:lpstr>Black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57</cp:revision>
  <dcterms:created xsi:type="dcterms:W3CDTF">2002-12-14T17:46:52Z</dcterms:created>
  <dcterms:modified xsi:type="dcterms:W3CDTF">2024-07-18T04:21:09Z</dcterms:modified>
</cp:coreProperties>
</file>