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  <p:sldMasterId id="2147483688" r:id="rId4"/>
    <p:sldMasterId id="2147483700" r:id="rId5"/>
    <p:sldMasterId id="2147483714" r:id="rId6"/>
  </p:sldMasterIdLst>
  <p:notesMasterIdLst>
    <p:notesMasterId r:id="rId63"/>
  </p:notesMasterIdLst>
  <p:sldIdLst>
    <p:sldId id="257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4" r:id="rId15"/>
    <p:sldId id="356" r:id="rId16"/>
    <p:sldId id="355" r:id="rId17"/>
    <p:sldId id="357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06" r:id="rId26"/>
    <p:sldId id="312" r:id="rId27"/>
    <p:sldId id="313" r:id="rId28"/>
    <p:sldId id="314" r:id="rId29"/>
    <p:sldId id="1633" r:id="rId30"/>
    <p:sldId id="315" r:id="rId31"/>
    <p:sldId id="316" r:id="rId32"/>
    <p:sldId id="317" r:id="rId33"/>
    <p:sldId id="318" r:id="rId34"/>
    <p:sldId id="319" r:id="rId35"/>
    <p:sldId id="331" r:id="rId36"/>
    <p:sldId id="332" r:id="rId37"/>
    <p:sldId id="33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23" r:id="rId46"/>
    <p:sldId id="274" r:id="rId47"/>
    <p:sldId id="273" r:id="rId48"/>
    <p:sldId id="292" r:id="rId49"/>
    <p:sldId id="320" r:id="rId50"/>
    <p:sldId id="321" r:id="rId51"/>
    <p:sldId id="322" r:id="rId52"/>
    <p:sldId id="334" r:id="rId53"/>
    <p:sldId id="335" r:id="rId54"/>
    <p:sldId id="336" r:id="rId55"/>
    <p:sldId id="337" r:id="rId56"/>
    <p:sldId id="338" r:id="rId57"/>
    <p:sldId id="339" r:id="rId58"/>
    <p:sldId id="2059" r:id="rId59"/>
    <p:sldId id="558" r:id="rId60"/>
    <p:sldId id="309" r:id="rId61"/>
    <p:sldId id="358" r:id="rId6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Pegasu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FF"/>
    <a:srgbClr val="FFFF99"/>
    <a:srgbClr val="000066"/>
    <a:srgbClr val="FFFF00"/>
    <a:srgbClr val="99FF99"/>
    <a:srgbClr val="71EC40"/>
    <a:srgbClr val="CC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757"/>
    <p:restoredTop sz="75349"/>
  </p:normalViewPr>
  <p:slideViewPr>
    <p:cSldViewPr>
      <p:cViewPr varScale="1">
        <p:scale>
          <a:sx n="91" d="100"/>
          <a:sy n="91" d="100"/>
        </p:scale>
        <p:origin x="192" y="8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66C9B55-A4AB-6442-B688-AB10F391A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02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A5CED889-DD66-4947-A716-0117C3DFED14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  <p:sp>
        <p:nvSpPr>
          <p:cNvPr id="1741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24B4441-13C2-0D44-A4EC-913C1C1CA4EC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5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5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C536BF7-EFA6-3744-A127-4B7983C9C259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11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3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3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F3DE11E-CC00-1D4D-80B3-98FE0F9EEA63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6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6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F326AF8-7EAD-7345-81CB-FB5E9E54F895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7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7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8BE07C9-EDFC-3C42-A068-362055E0CE67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8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4C4F5EA-46FD-424F-95A8-9377A256DBF1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9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9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446F006-1C4A-254C-B769-F086A0D2B51B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0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0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8E47779-F2F7-F74F-BE75-CF842B805534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1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1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5CEA255-B4D4-0D44-AE15-39DA993C2F9E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2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2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D252A36-9C22-EC43-93FF-8FBDE3265F85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3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3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A08CB26-0FD7-9745-8CDE-8E07C1FC19A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5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5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58B6DD-2455-9549-95D9-CBED7D8C458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_________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NC-13-Preterism-20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NS-27-Rev1 Intro-72</a:t>
            </a:r>
          </a:p>
        </p:txBody>
      </p:sp>
    </p:spTree>
    <p:extLst>
      <p:ext uri="{BB962C8B-B14F-4D97-AF65-F5344CB8AC3E}">
        <p14:creationId xmlns:p14="http://schemas.microsoft.com/office/powerpoint/2010/main" val="30227815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FE937D2-C689-0F4A-87CA-2F08C671F57A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4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4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285C280-6F67-344E-8705-D634BEA5754A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5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5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6F466E6-2917-4B46-B367-E7B4C89E2CB4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6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6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58B6DD-2455-9549-95D9-CBED7D8C458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2B4824D-F301-B84E-825E-714859A539BC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7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7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D81CD58-A27A-FD47-BFDD-FDFA5D64F5C2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8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9974FEC-B037-534F-B746-E6BAA7268E38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09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9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08507A9-CC92-B540-9628-7BAF12AB3B89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0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0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ED8AE1E-3AAF-C44E-81DC-E4FCF066C04C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1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1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7E17E14-648A-8C4C-8928-2C63E0423702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6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6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88F6B78-06A0-8949-9221-DCC9EF63ACD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2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2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72ACE48-4D11-8D42-82DF-660F13759D40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31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3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3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B707568-7A88-5C4C-B967-81F9FBA14A15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4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4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A0AC46F-46D6-D040-8BF2-60077F356B33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33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5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5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B3596A4-487E-1E46-8A0E-09E91AA929BB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6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6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F1B48C7-C0AF-DB48-AB27-2A19B95BA5C3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7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D1D6D8D-3070-BD45-B954-C5107A8EFA61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8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6E936B1-4BCB-F243-A61A-6355B50A7A85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19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9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F9C062E-3305-1749-90FE-81AC20C617F0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0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0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BDF8DBD-87A9-1944-8E91-42F293D4E733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39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1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1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74A2AA8-4152-9648-80BD-924B3E81DC81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7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DBD1792B-D719-E241-987C-99FA94EE207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2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7414EFA4-432B-FC4F-80C2-B5E5DE0761DC}" type="slidenum">
              <a:rPr lang="en-US" sz="1200">
                <a:latin typeface="Arial" charset="0"/>
              </a:rPr>
              <a:pPr eaLnBrk="1" hangingPunct="1"/>
              <a:t>41</a:t>
            </a:fld>
            <a:endParaRPr lang="en-US" sz="1200">
              <a:latin typeface="Arial" charset="0"/>
            </a:endParaRPr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44C849FB-6878-BD4F-A598-D1EE73E39B2A}" type="slidenum">
              <a:rPr lang="en-US" sz="1200">
                <a:latin typeface="Arial" charset="0"/>
              </a:rPr>
              <a:pPr eaLnBrk="1" hangingPunct="1"/>
              <a:t>42</a:t>
            </a:fld>
            <a:endParaRPr lang="en-US" sz="1200">
              <a:latin typeface="Arial" charset="0"/>
            </a:endParaRPr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</a:defRPr>
            </a:lvl9pPr>
          </a:lstStyle>
          <a:p>
            <a:pPr eaLnBrk="1" hangingPunct="1"/>
            <a:fld id="{65458B15-0301-B24C-A0AF-2F7F1263471F}" type="slidenum">
              <a:rPr lang="en-US" sz="1200">
                <a:latin typeface="Arial" charset="0"/>
              </a:rPr>
              <a:pPr eaLnBrk="1" hangingPunct="1"/>
              <a:t>43</a:t>
            </a:fld>
            <a:endParaRPr lang="en-US" sz="1200">
              <a:latin typeface="Arial" charset="0"/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0C691A0-2347-FF4A-8484-063E92E34F3D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44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6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6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A8B11D7-83DF-A44D-8DD5-22B980736764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7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7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A71E165-CA0A-314A-9EDC-93DBFD8812F8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8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8831391-5628-4F41-AEAE-76E84EC59E6B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29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635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In Zechariah</a:t>
            </a:r>
            <a:r>
              <a:rPr lang="fr-FR" altLang="ja-JP" b="1">
                <a:latin typeface="Times New Roman" charset="0"/>
                <a:ea typeface="ＭＳ Ｐゴシック" charset="0"/>
                <a:cs typeface="ＭＳ Ｐゴシック" charset="0"/>
              </a:rPr>
              <a:t>'</a:t>
            </a: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s prophecy, the word also denotes an actual presence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? (References needed)</a:t>
            </a:r>
            <a:endParaRPr lang="en-US" b="1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A3C950B-3887-A04B-8C72-457A6B7FC4C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0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BF7C4EB0-5A7A-BF4A-93CC-A56121F873D7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49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1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1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1B5C88B-2D0D-0E47-A5B9-34F61949A6F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8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8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B6C2D7C-D8A3-7942-9A55-5D1E01D396A0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50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2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570F9403-151F-6E4C-BFC9-10C170DCE84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51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3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3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75446919-1CF3-9A4C-A74C-193498688CB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234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4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D3CB64-2D7A-A541-80F2-0E01B0A1F15A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257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574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4735BD-8F4B-E34C-BA8B-AAE774032D73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43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BIBLIOGRAPHY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Aune, David E.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1-5.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Word Biblical Commentary. Vol. 52. Waco, Texas: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Word Books, 1997.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Beale, G. K.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Book of Revelation: A Commentary on the Greek Text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Grand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Rapids: Eerdmans, 1999.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Benware, Paul N.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Understanding End Times Prophecy: A Comprehensive Approach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Chicago: Moody Publishers, 1995, 2006.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Eusebius.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History of the Church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trans. By G. A. Williamson. New York, Penguin,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1989.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Gentry, Kenneth L. Jr. &amp; Thomas Ice.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Great Tribulation: Past or Future?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Grand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Rapids: Kregel, 1999.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Hitchcock, Mark L. “A Critique of the Preterist view of ‘soon’ and ‘near’ in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Revelation.”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Bibliotheca Sacra 163 no 652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(2006): 467-478.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_____. “A Critique of the Preterist view of the Temple in Revelation 11:1-2.”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Bibliotheca Sacra 164 no 654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(2007): 219-236.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_____. “A Critique of the Preterist view of Revelation 17:9-11 and Nero.”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Bibliotheca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Sacra 164 no 656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(2007): 472-485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Johnson, Alan. “Revelation.” In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Expositors Bible Commentary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Vol. 12.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Edited by Frank E. Gaebelein, 397-603. Grand Rapids: Zondervan, 1981.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Osborne, Grant R.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Hermeneutical Spiral: A Comprehensive Introduction to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Biblical Interpretation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Downers Grove: IVP, 1991.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Riddlebarger, Kim.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Man of Sin: Uncovering the Truth about Antichrist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Grand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Rapids: Baker Books, 2006.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Holy Bible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English Standard Version. Illinois: Good News Publishers, 2001.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Thomas, Robert L.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Revelation 1-7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Wycliffe Exegetical Commentary. Vol. 1. Chicago: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Moody, 1992.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99" indent="-28573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922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89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58" indent="-22858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427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95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764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932" indent="-22858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17F0E7-DB59-A948-AE05-6FE45E0D4A37}" type="slidenum">
              <a:rPr lang="en-US" sz="1200">
                <a:solidFill>
                  <a:prstClr val="black"/>
                </a:solidFill>
              </a:rPr>
              <a:pPr/>
              <a:t>55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8" tIns="45713" rIns="91428" bIns="45713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56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Future (Eschatology) link address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472A6E8-4E65-B349-87E6-7AA46B19E801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89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9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348BA04-E683-4445-9D06-EDF7F8D00BFB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7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0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0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BEC5AAD6-A521-584B-9DB8-705982BEF024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8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1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1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8BF168D-4812-B445-AC18-5788AA83CE96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9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92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2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0D5C3-2AFD-1946-ACD5-4AF687FAE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6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D557E-5408-5349-BEED-B0F1D519D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6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62729-39E7-3C4E-B511-AC80C9167D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52C9E-153F-CD4B-BE37-FCB7E5C07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45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9B8BA-C3C1-5E49-93C5-3636775DE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6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2954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55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96613D-ECE4-4349-A092-6181AC6A9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80898"/>
      </p:ext>
    </p:extLst>
  </p:cSld>
  <p:clrMapOvr>
    <a:masterClrMapping/>
  </p:clrMapOvr>
  <p:transition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CEE3D-CFC5-BD4E-A73A-1FDC4576E6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98618"/>
      </p:ext>
    </p:extLst>
  </p:cSld>
  <p:clrMapOvr>
    <a:masterClrMapping/>
  </p:clrMapOvr>
  <p:transition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DE3CC-2AE2-CB4C-91F6-648226E8CF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49210"/>
      </p:ext>
    </p:extLst>
  </p:cSld>
  <p:clrMapOvr>
    <a:masterClrMapping/>
  </p:clrMapOvr>
  <p:transition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9995E-CCB6-1747-934C-1305F492B81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4144"/>
      </p:ext>
    </p:extLst>
  </p:cSld>
  <p:clrMapOvr>
    <a:masterClrMapping/>
  </p:clrMapOvr>
  <p:transition advClick="0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A4D1D-95E3-6B4F-840D-1DE94C35D5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19669"/>
      </p:ext>
    </p:extLst>
  </p:cSld>
  <p:clrMapOvr>
    <a:masterClrMapping/>
  </p:clrMapOvr>
  <p:transition advClick="0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D5C52-03B2-1748-BA9E-277747D506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22907"/>
      </p:ext>
    </p:extLst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8A0FBC-49BA-0C40-A4FE-61A95A948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45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C2E45-4C6F-054F-B4A8-5D367C0873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425863"/>
      </p:ext>
    </p:extLst>
  </p:cSld>
  <p:clrMapOvr>
    <a:masterClrMapping/>
  </p:clrMapOvr>
  <p:transition advClick="0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510B-FEE5-8443-BAF3-3B7C84D396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4504"/>
      </p:ext>
    </p:extLst>
  </p:cSld>
  <p:clrMapOvr>
    <a:masterClrMapping/>
  </p:clrMapOvr>
  <p:transition advClick="0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9ED03-BB95-9D48-AF29-2FAC3F6C2D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69307"/>
      </p:ext>
    </p:extLst>
  </p:cSld>
  <p:clrMapOvr>
    <a:masterClrMapping/>
  </p:clrMapOvr>
  <p:transition advClick="0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FE429-E812-0943-93E7-DED73160F9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30374"/>
      </p:ext>
    </p:extLst>
  </p:cSld>
  <p:clrMapOvr>
    <a:masterClrMapping/>
  </p:clrMapOvr>
  <p:transition advClick="0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D43E1-5903-2347-9F81-39FB8BBF4C2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979252"/>
      </p:ext>
    </p:extLst>
  </p:cSld>
  <p:clrMapOvr>
    <a:masterClrMapping/>
  </p:clrMapOvr>
  <p:transition advClick="0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3253215D-F7EE-E64A-88D0-630275268C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886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6DA6D90F-4BB5-E64F-BBF3-2E67DF8568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0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E68D4F4E-220B-F24D-AB80-051D2FDFF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2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41B60985-4880-BA4D-A28D-431CED0B45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498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201E59AE-91B8-2C45-BF8C-CC276679FA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8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70071-D01E-D043-AACC-BCFC33063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77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7986532A-685E-A246-9116-8D4EA755E1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34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04979779-C484-8F4E-A289-8098621EBB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82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1464A3CE-B2E0-414B-BFC5-36979B5A98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896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BD4C9766-2FA3-9E4E-AA9B-940584CDE8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223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B5A5FCA1-6D5F-BA41-A1FF-9F6BE97219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8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777DDC43-BD5A-9F4C-B4B3-8E3C813473D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21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B1389B87-687C-4C4D-B2A4-26D826CCFC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68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cs typeface="ＭＳ Ｐゴシック" charset="0"/>
              </a:defRPr>
            </a:lvl1pPr>
          </a:lstStyle>
          <a:p>
            <a:fld id="{78E48103-17A9-0B42-AD03-78CFC8456E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420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30C07D2-E607-114F-A661-7F685E5A3C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10650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04E6FBB9-1C86-DD46-9C12-6486398DA0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40154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51DEC-3022-1D40-A9CE-071E02F6B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462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8E3033E6-B12B-6E43-A100-DEE5094177E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1259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ECD03E04-02B0-DD4B-9D68-8ACDC611102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34507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50E3667B-783A-0941-A93C-A7491FF7ED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33975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C79A1046-B8AD-F34F-B3A1-788B5BFF18F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78555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176F291A-42BA-4C40-9887-FA8CA05A4D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46775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63747F31-FEA7-E144-8F8E-016FBE29B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4263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DBF91A7A-4034-604C-A6F8-16B38DF3629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5357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39CFC020-D48F-9F4A-838F-BA7E5D65A1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34125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mic Sans MS" charset="0"/>
              </a:defRPr>
            </a:lvl1pPr>
          </a:lstStyle>
          <a:p>
            <a:pPr>
              <a:defRPr/>
            </a:pPr>
            <a:fld id="{A8672788-8103-3746-AA7F-1AC7C87454B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403804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46A1-B38D-3147-845C-ABBC4C465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20326-A910-EC4A-8F04-601CEFE80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17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B9C82-07FD-CE4F-BA86-417A5D1D6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87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7843-20D1-594F-83E6-D86DC29B2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96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43C9-A40B-A54A-ABFF-4839B31626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3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CD6B-61CF-1F4B-A031-A03CC79BE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562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4FD1-BEF4-6F47-9C02-2838B57B1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57525-7970-B44F-8C24-B21F82FC0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951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8B8A-3F9F-AD47-8B30-675F76762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4026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FEDB-5848-DA47-BB6A-83F80EA7A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28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1A1FA-E421-9349-8557-55724CE7E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436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C500-2FF2-7C42-9F0B-DFEC83D11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15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52B99-7823-CB4D-A021-CB74B09826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40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78F21-F95A-2040-8AD3-6B55E4DAD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69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822C-117F-EC4C-A226-3ED541EDA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987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2ACFE-17DB-7D40-896B-498B7142E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6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708BC-33AA-BA44-9217-2DC2D85F39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9737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393D0-64A9-474B-A6FB-D680137396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233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7A908-6CC3-CB40-82C2-324C083393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288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A8B95-D88B-0347-84EA-D33497A449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664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D61DF-D486-D14B-9FB7-DC8C9453A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767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CE336-DA82-D042-87D1-653014CD8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371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0CBB3-A44D-344B-BE2D-E190414889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17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62251-7775-D647-9837-92BC18E75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185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1A270-0503-9243-88F5-C96CA18FFA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631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F0434-A120-BA4F-8AC1-5D5B053FC7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98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92267-8AE9-E347-BB87-7DEFEB7DF3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1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75413-CE76-A74C-94ED-13533F2D9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40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9B684-4288-DA4A-80FA-C29B495F1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49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4E465A-B657-C543-BE81-3855445F1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23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924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925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1926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56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24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81930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8193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2489838D-E49B-624E-9CD8-2C01B4898E95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4448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fld id="{F5AE6876-2E7E-CD49-BD3B-CAB711450C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70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45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45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145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新細明體" charset="0"/>
                <a:cs typeface="新細明體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B1832C5-3FF4-114A-8F14-E7B73B0A9A84}" type="slidenum">
              <a:rPr lang="en-US" altLang="zh-TW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429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28" y="44624"/>
            <a:ext cx="9070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1086487F-A443-774C-B771-167E7F98E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4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cs typeface="+mn-cs"/>
              </a:defRPr>
            </a:lvl1pPr>
          </a:lstStyle>
          <a:p>
            <a:pPr eaLnBrk="1" hangingPunct="1">
              <a:defRPr/>
            </a:pPr>
            <a:fld id="{F83B1811-ADB7-224F-B684-FFE097E2DDE9}" type="slidenum">
              <a:rPr lang="en-US">
                <a:solidFill>
                  <a:srgbClr val="000000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6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5876925"/>
            <a:ext cx="8027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By Joshua Daniel Rungsung, Penny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Quek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 &amp; Joni </a:t>
            </a:r>
            <a:r>
              <a:rPr lang="en-US" sz="2400" b="1" dirty="0" err="1">
                <a:latin typeface="Arial" charset="0"/>
                <a:ea typeface="Arial" charset="0"/>
                <a:cs typeface="Arial" charset="0"/>
              </a:rPr>
              <a:t>Siau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 rot="-5400000">
            <a:off x="5632650" y="2556873"/>
            <a:ext cx="5506636" cy="13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zh-TW" altLang="en-US" sz="8300" b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实现主义观</a:t>
            </a:r>
            <a:endParaRPr lang="en-US" sz="8300" b="1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49263" y="4876800"/>
            <a:ext cx="8243887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zh-TW" altLang="en-US" sz="6000" b="1" i="1" dirty="0">
                <a:solidFill>
                  <a:schemeClr val="bg1"/>
                </a:solidFill>
                <a:effectLst>
                  <a:glow rad="228600">
                    <a:schemeClr val="tx1"/>
                  </a:glow>
                </a:effectLst>
                <a:cs typeface="Arial" charset="0"/>
              </a:rPr>
              <a:t>末世论</a:t>
            </a:r>
            <a:endParaRPr lang="en-US" sz="2000" b="1" i="1" dirty="0">
              <a:solidFill>
                <a:schemeClr val="bg1"/>
              </a:solidFill>
              <a:effectLst>
                <a:glow rad="228600">
                  <a:schemeClr val="tx1"/>
                </a:glow>
              </a:effectLst>
              <a:cs typeface="Arial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0" y="274638"/>
            <a:ext cx="4572000" cy="11430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8000">
                <a:solidFill>
                  <a:srgbClr val="663300"/>
                </a:solidFill>
                <a:latin typeface="Arial" charset="0"/>
                <a:cs typeface="Arial" charset="0"/>
              </a:rPr>
              <a:t>历史</a:t>
            </a:r>
            <a:endParaRPr lang="en-US" sz="7200" b="1">
              <a:solidFill>
                <a:srgbClr val="663300"/>
              </a:solidFill>
              <a:latin typeface="Arial" charset="0"/>
              <a:cs typeface="Arial" charset="0"/>
            </a:endParaRPr>
          </a:p>
        </p:txBody>
      </p:sp>
      <p:pic>
        <p:nvPicPr>
          <p:cNvPr id="817155" name="Picture 4" descr="DSCF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7156" name="Text Box 5"/>
          <p:cNvSpPr txBox="1">
            <a:spLocks noChangeArrowheads="1"/>
          </p:cNvSpPr>
          <p:nvPr/>
        </p:nvSpPr>
        <p:spPr bwMode="auto">
          <a:xfrm>
            <a:off x="4324350" y="2038350"/>
            <a:ext cx="481965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zh-CN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写于</a:t>
            </a:r>
            <a:r>
              <a:rPr lang="en-US" altLang="zh-CN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1614</a:t>
            </a:r>
            <a:r>
              <a:rPr lang="zh-CN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年由</a:t>
            </a:r>
            <a:r>
              <a:rPr lang="en-US" altLang="zh-CN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Luis</a:t>
            </a:r>
            <a:r>
              <a:rPr lang="zh-CN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去</a:t>
            </a:r>
            <a:r>
              <a:rPr lang="en-US" altLang="zh-CN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Alcasar</a:t>
            </a:r>
            <a:r>
              <a:rPr lang="zh-CN" altLang="en-US" sz="4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的预言第一次系统已过派博览会。</a:t>
            </a:r>
            <a:endParaRPr lang="en-US" sz="48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ea typeface="ＭＳ Ｐゴシック" pitchFamily="34" charset="-128"/>
              <a:cs typeface="Arial"/>
            </a:endParaRPr>
          </a:p>
        </p:txBody>
      </p:sp>
      <p:sp>
        <p:nvSpPr>
          <p:cNvPr id="817157" name="Text Box 6"/>
          <p:cNvSpPr txBox="1">
            <a:spLocks noChangeArrowheads="1"/>
          </p:cNvSpPr>
          <p:nvPr/>
        </p:nvSpPr>
        <p:spPr bwMode="auto">
          <a:xfrm>
            <a:off x="7391400" y="6019800"/>
            <a:ext cx="1336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>
                <a:solidFill>
                  <a:srgbClr val="000000"/>
                </a:solidFill>
                <a:latin typeface="Arial" charset="0"/>
                <a:cs typeface="Arial" charset="0"/>
              </a:rPr>
              <a:t>Johnson</a:t>
            </a:r>
          </a:p>
        </p:txBody>
      </p:sp>
      <p:sp>
        <p:nvSpPr>
          <p:cNvPr id="817158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</p:spTree>
    <p:extLst>
      <p:ext uri="{BB962C8B-B14F-4D97-AF65-F5344CB8AC3E}">
        <p14:creationId xmlns:p14="http://schemas.microsoft.com/office/powerpoint/2010/main" val="93694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6019800"/>
            <a:ext cx="4800600" cy="655638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3600">
                <a:latin typeface="Arial" charset="0"/>
                <a:cs typeface="Arial" charset="0"/>
              </a:rPr>
              <a:t>肯尼斯</a:t>
            </a:r>
            <a:r>
              <a:rPr lang="en-US" altLang="zh-CN" sz="3600">
                <a:latin typeface="Arial" charset="0"/>
                <a:cs typeface="Arial" charset="0"/>
              </a:rPr>
              <a:t>·</a:t>
            </a:r>
            <a:r>
              <a:rPr lang="zh-CN" altLang="en-US" sz="3600">
                <a:latin typeface="Arial" charset="0"/>
                <a:cs typeface="Arial" charset="0"/>
              </a:rPr>
              <a:t>金特里，小</a:t>
            </a:r>
            <a:endParaRPr lang="en-US" sz="3400">
              <a:latin typeface="Arial" charset="0"/>
              <a:cs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018816" y="1908881"/>
            <a:ext cx="7927622" cy="424731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fontAlgn="t" hangingPunct="1">
              <a:spcBef>
                <a:spcPct val="20000"/>
              </a:spcBef>
            </a:pPr>
            <a:r>
              <a:rPr lang="zh-CN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“已过派”字是从拉丁文的长期，这意味着</a:t>
            </a:r>
            <a:r>
              <a:rPr lang="en-US" altLang="zh-CN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‘</a:t>
            </a:r>
            <a:r>
              <a:rPr lang="zh-CN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了“，或者过去。 认为，在第一世纪的苦难预言（马太福音与启示录）发生。</a:t>
            </a:r>
            <a:endParaRPr lang="en-US" sz="5400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 charset="0"/>
              <a:cs typeface="Arial" charset="0"/>
            </a:endParaRPr>
          </a:p>
        </p:txBody>
      </p:sp>
      <p:sp>
        <p:nvSpPr>
          <p:cNvPr id="816132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</p:spTree>
    <p:extLst>
      <p:ext uri="{BB962C8B-B14F-4D97-AF65-F5344CB8AC3E}">
        <p14:creationId xmlns:p14="http://schemas.microsoft.com/office/powerpoint/2010/main" val="1831055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Preterism-70a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25" y="-87313"/>
            <a:ext cx="4397375" cy="4419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8179" name="Rectangle 2"/>
          <p:cNvSpPr>
            <a:spLocks noGrp="1" noChangeArrowheads="1"/>
          </p:cNvSpPr>
          <p:nvPr>
            <p:ph type="title"/>
          </p:nvPr>
        </p:nvSpPr>
        <p:spPr>
          <a:xfrm>
            <a:off x="197557" y="0"/>
            <a:ext cx="5213174" cy="819150"/>
          </a:xfrm>
        </p:spPr>
        <p:txBody>
          <a:bodyPr/>
          <a:lstStyle/>
          <a:p>
            <a:pPr algn="l" eaLnBrk="1" hangingPunct="1">
              <a:defRPr/>
            </a:pPr>
            <a:r>
              <a:rPr lang="zh-CN" sz="4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对已过派的类型</a:t>
            </a:r>
            <a:endParaRPr lang="en-US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81818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  <p:sp>
        <p:nvSpPr>
          <p:cNvPr id="818181" name="Rectangle 3"/>
          <p:cNvSpPr txBox="1">
            <a:spLocks noChangeArrowheads="1"/>
          </p:cNvSpPr>
          <p:nvPr/>
        </p:nvSpPr>
        <p:spPr bwMode="auto">
          <a:xfrm>
            <a:off x="169332" y="919163"/>
            <a:ext cx="4684889" cy="59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zh-CN" altLang="en-US" sz="3600" dirty="0">
                <a:solidFill>
                  <a:srgbClr val="000000"/>
                </a:solidFill>
                <a:cs typeface="Arial" charset="0"/>
              </a:rPr>
              <a:t>极端已过派</a:t>
            </a:r>
            <a:br>
              <a:rPr lang="zh-CN" altLang="en-US" sz="3600" dirty="0">
                <a:solidFill>
                  <a:srgbClr val="000000"/>
                </a:solidFill>
                <a:cs typeface="Arial" charset="0"/>
              </a:rPr>
            </a:b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（自由基</a:t>
            </a:r>
            <a:r>
              <a:rPr lang="en-US" altLang="zh-CN" sz="3200" b="1" dirty="0">
                <a:solidFill>
                  <a:srgbClr val="663300"/>
                </a:solidFill>
                <a:cs typeface="Arial" charset="0"/>
              </a:rPr>
              <a:t>/</a:t>
            </a: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全</a:t>
            </a:r>
            <a:r>
              <a:rPr lang="en-US" altLang="zh-CN" sz="3200" b="1" dirty="0">
                <a:solidFill>
                  <a:srgbClr val="663300"/>
                </a:solidFill>
                <a:cs typeface="Arial" charset="0"/>
              </a:rPr>
              <a:t>/</a:t>
            </a: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始终如一</a:t>
            </a:r>
            <a:br>
              <a:rPr lang="zh-CN" altLang="en-US" sz="3200" b="1" dirty="0">
                <a:solidFill>
                  <a:srgbClr val="663300"/>
                </a:solidFill>
                <a:cs typeface="Arial" charset="0"/>
              </a:rPr>
            </a:b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已过派）看到苦难，复活，第二次来？和判断过去</a:t>
            </a:r>
            <a:endParaRPr lang="en-US" sz="3200" b="1" dirty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zh-CN" altLang="en-US" sz="3600" dirty="0">
                <a:solidFill>
                  <a:srgbClr val="000000"/>
                </a:solidFill>
                <a:cs typeface="Arial" charset="0"/>
              </a:rPr>
              <a:t>温和已过派</a:t>
            </a:r>
            <a:br>
              <a:rPr lang="zh-CN" altLang="en-US" sz="3600" dirty="0">
                <a:solidFill>
                  <a:srgbClr val="000000"/>
                </a:solidFill>
                <a:cs typeface="Arial" charset="0"/>
              </a:rPr>
            </a:b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神审判犹太人（公元</a:t>
            </a:r>
            <a:r>
              <a:rPr lang="en-US" altLang="zh-CN" sz="3200" b="1" dirty="0">
                <a:solidFill>
                  <a:srgbClr val="663300"/>
                </a:solidFill>
                <a:cs typeface="Arial" charset="0"/>
              </a:rPr>
              <a:t>70</a:t>
            </a: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），罗马（公元</a:t>
            </a:r>
            <a:r>
              <a:rPr lang="en-US" altLang="zh-CN" sz="3200" b="1" dirty="0">
                <a:solidFill>
                  <a:srgbClr val="663300"/>
                </a:solidFill>
                <a:cs typeface="Arial" charset="0"/>
              </a:rPr>
              <a:t>313</a:t>
            </a: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）</a:t>
            </a:r>
            <a:br>
              <a:rPr lang="zh-CN" altLang="en-US" sz="3200" b="1" dirty="0">
                <a:solidFill>
                  <a:srgbClr val="663300"/>
                </a:solidFill>
                <a:cs typeface="Arial" charset="0"/>
              </a:rPr>
            </a:b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仍然期待基督即将第二次</a:t>
            </a:r>
            <a:endParaRPr lang="en-US" sz="3200" b="1" dirty="0">
              <a:solidFill>
                <a:srgbClr val="663300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zh-CN" altLang="en-US" sz="3600" dirty="0">
                <a:solidFill>
                  <a:srgbClr val="000000"/>
                </a:solidFill>
                <a:cs typeface="Arial" charset="0"/>
              </a:rPr>
              <a:t>温和已过派</a:t>
            </a:r>
            <a:br>
              <a:rPr lang="zh-CN" altLang="en-US" sz="3600" dirty="0">
                <a:solidFill>
                  <a:srgbClr val="000000"/>
                </a:solidFill>
                <a:cs typeface="Arial" charset="0"/>
              </a:rPr>
            </a:b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（部分已过派） </a:t>
            </a:r>
            <a:r>
              <a:rPr lang="en-US" altLang="zh-CN" sz="3200" b="1" dirty="0">
                <a:solidFill>
                  <a:srgbClr val="663300"/>
                </a:solidFill>
                <a:cs typeface="Arial" charset="0"/>
              </a:rPr>
              <a:t>- </a:t>
            </a: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几乎所有的预言</a:t>
            </a:r>
            <a:br>
              <a:rPr lang="zh-CN" altLang="en-US" sz="3200" b="1" dirty="0">
                <a:solidFill>
                  <a:srgbClr val="663300"/>
                </a:solidFill>
                <a:cs typeface="Arial" charset="0"/>
              </a:rPr>
            </a:b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在公元</a:t>
            </a:r>
            <a:r>
              <a:rPr lang="en-US" altLang="zh-CN" sz="3200" b="1" dirty="0">
                <a:solidFill>
                  <a:srgbClr val="663300"/>
                </a:solidFill>
                <a:cs typeface="Arial" charset="0"/>
              </a:rPr>
              <a:t>70</a:t>
            </a:r>
            <a:r>
              <a:rPr lang="zh-CN" altLang="en-US" sz="3200" b="1" dirty="0">
                <a:solidFill>
                  <a:srgbClr val="663300"/>
                </a:solidFill>
                <a:cs typeface="Arial" charset="0"/>
              </a:rPr>
              <a:t>年完成，未来的第二个即将</a:t>
            </a:r>
            <a:endParaRPr lang="en-US" sz="3200" b="1" dirty="0">
              <a:solidFill>
                <a:srgbClr val="6633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6"/>
          <p:cNvSpPr>
            <a:spLocks noChangeArrowheads="1"/>
          </p:cNvSpPr>
          <p:nvPr/>
        </p:nvSpPr>
        <p:spPr bwMode="auto">
          <a:xfrm>
            <a:off x="0" y="5029200"/>
            <a:ext cx="9144000" cy="1828800"/>
          </a:xfrm>
          <a:prstGeom prst="rect">
            <a:avLst/>
          </a:prstGeom>
          <a:solidFill>
            <a:schemeClr val="tx1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19203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56447" y="5476875"/>
            <a:ext cx="9162521" cy="83026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4800" b="1" dirty="0">
                <a:solidFill>
                  <a:srgbClr val="FFFF00"/>
                </a:solidFill>
                <a:latin typeface="Arial" charset="0"/>
                <a:cs typeface="Arial" charset="0"/>
              </a:rPr>
              <a:t>二。在解释器的参数和响应</a:t>
            </a:r>
            <a:endParaRPr lang="en-US" sz="4800" b="1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72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3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5000" b="1">
                <a:solidFill>
                  <a:schemeClr val="bg1"/>
                </a:solidFill>
                <a:latin typeface="Arial" charset="0"/>
                <a:cs typeface="Arial" charset="0"/>
              </a:rPr>
              <a:t>A.</a:t>
            </a:r>
            <a:r>
              <a:rPr lang="zh-CN" altLang="en-US" sz="5000" b="1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zh-CN" altLang="en-US" sz="5400">
                <a:solidFill>
                  <a:srgbClr val="FFFFFF"/>
                </a:solidFill>
                <a:latin typeface="Arial" charset="0"/>
                <a:cs typeface="Arial" charset="0"/>
              </a:rPr>
              <a:t>外部证据</a:t>
            </a:r>
            <a:endParaRPr lang="en-US" sz="5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4800600"/>
            <a:ext cx="9144000" cy="2057400"/>
            <a:chOff x="0" y="3024"/>
            <a:chExt cx="5760" cy="1296"/>
          </a:xfrm>
        </p:grpSpPr>
        <p:sp>
          <p:nvSpPr>
            <p:cNvPr id="820229" name="Rectangle 5"/>
            <p:cNvSpPr>
              <a:spLocks noChangeArrowheads="1"/>
            </p:cNvSpPr>
            <p:nvPr/>
          </p:nvSpPr>
          <p:spPr bwMode="auto">
            <a:xfrm>
              <a:off x="0" y="3024"/>
              <a:ext cx="5760" cy="1296"/>
            </a:xfrm>
            <a:prstGeom prst="rect">
              <a:avLst/>
            </a:prstGeom>
            <a:solidFill>
              <a:schemeClr val="tx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0" y="3211"/>
              <a:ext cx="5674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sz="4400" dirty="0">
                  <a:solidFill>
                    <a:srgbClr val="FFFFFF"/>
                  </a:solidFill>
                  <a:cs typeface="Arial" charset="0"/>
                </a:rPr>
                <a:t>关键激进已过派的立场是，他们需要更新公元</a:t>
              </a:r>
              <a:r>
                <a:rPr lang="en-US" altLang="zh-CN" sz="4400" dirty="0">
                  <a:solidFill>
                    <a:srgbClr val="FFFFFF"/>
                  </a:solidFill>
                  <a:cs typeface="Arial" charset="0"/>
                </a:rPr>
                <a:t>70</a:t>
              </a:r>
              <a:r>
                <a:rPr lang="zh-CN" altLang="en-US" sz="4400" dirty="0">
                  <a:solidFill>
                    <a:srgbClr val="FFFFFF"/>
                  </a:solidFill>
                  <a:cs typeface="Arial" charset="0"/>
                </a:rPr>
                <a:t>年之前的启示</a:t>
              </a:r>
              <a:endParaRPr lang="en-US" sz="44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820228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</p:spTree>
    <p:extLst>
      <p:ext uri="{BB962C8B-B14F-4D97-AF65-F5344CB8AC3E}">
        <p14:creationId xmlns:p14="http://schemas.microsoft.com/office/powerpoint/2010/main" val="293548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250" name="Picture 5" descr="Chilt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E8D4"/>
              </a:clrFrom>
              <a:clrTo>
                <a:srgbClr val="F9E8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0" y="990600"/>
            <a:ext cx="39751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251" name="Text Box 4"/>
          <p:cNvSpPr txBox="1">
            <a:spLocks noChangeArrowheads="1"/>
          </p:cNvSpPr>
          <p:nvPr/>
        </p:nvSpPr>
        <p:spPr bwMode="auto">
          <a:xfrm>
            <a:off x="3810000" y="4724400"/>
            <a:ext cx="2105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戴维</a:t>
            </a:r>
            <a:r>
              <a:rPr lang="en-US" altLang="zh-CN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·</a:t>
            </a:r>
            <a:r>
              <a:rPr lang="zh-CN" altLang="en-US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奇尔顿</a:t>
            </a:r>
            <a:endParaRPr lang="en-US" b="1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Arial" charset="0"/>
            </a:endParaRPr>
          </a:p>
        </p:txBody>
      </p:sp>
      <p:sp>
        <p:nvSpPr>
          <p:cNvPr id="821252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  <p:sp>
        <p:nvSpPr>
          <p:cNvPr id="8212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zh-CN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一种激进的主张：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821254" name="Rectangle 3"/>
          <p:cNvSpPr txBox="1">
            <a:spLocks noChangeArrowheads="1"/>
          </p:cNvSpPr>
          <p:nvPr/>
        </p:nvSpPr>
        <p:spPr bwMode="auto">
          <a:xfrm>
            <a:off x="818445" y="1724025"/>
            <a:ext cx="403577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5400" b="1" dirty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  <a:r>
              <a:rPr lang="zh-CN" altLang="en-US" sz="5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“约会教父书的启示是错误的。”</a:t>
            </a:r>
            <a:endParaRPr lang="en-US" sz="5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73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0075"/>
            <a:ext cx="9144000" cy="965200"/>
          </a:xfrm>
          <a:solidFill>
            <a:srgbClr val="FF9900">
              <a:alpha val="61000"/>
            </a:srgbClr>
          </a:solidFill>
          <a:ln>
            <a:solidFill>
              <a:srgbClr val="FF99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父亲教会及现代学者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2275" name="Picture 4" descr="490px-Eusebius_of_Caesare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057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76" name="Picture 5" descr="200px-Saint_Irenae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14825"/>
            <a:ext cx="18986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77" name="Picture 6" descr="Tertul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17748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78" name="Picture 7" descr="ClementofAlexandria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19780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279" name="Picture 8" descr="250px-St_Jerome_by_Rubens_dsc016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188" y="4343400"/>
            <a:ext cx="19288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28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476</a:t>
            </a:r>
          </a:p>
        </p:txBody>
      </p:sp>
      <p:sp>
        <p:nvSpPr>
          <p:cNvPr id="822281" name="Text Box 1034"/>
          <p:cNvSpPr txBox="1">
            <a:spLocks noChangeArrowheads="1"/>
          </p:cNvSpPr>
          <p:nvPr/>
        </p:nvSpPr>
        <p:spPr bwMode="auto">
          <a:xfrm>
            <a:off x="0" y="0"/>
            <a:ext cx="2781300" cy="5873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3200">
                <a:solidFill>
                  <a:srgbClr val="FFFFFF"/>
                </a:solidFill>
                <a:cs typeface="Arial" charset="0"/>
              </a:rPr>
              <a:t>响应</a:t>
            </a:r>
            <a:endParaRPr lang="en-US" sz="32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2282" name="Rectangle 3"/>
          <p:cNvSpPr txBox="1">
            <a:spLocks noChangeArrowheads="1"/>
          </p:cNvSpPr>
          <p:nvPr/>
        </p:nvSpPr>
        <p:spPr bwMode="auto">
          <a:xfrm>
            <a:off x="204788" y="1693863"/>
            <a:ext cx="8763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教会的神父和最现代的学者同意与公元</a:t>
            </a:r>
            <a:r>
              <a:rPr lang="en-US" altLang="zh-CN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95/96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的日期。</a:t>
            </a:r>
            <a:endParaRPr lang="en-US" altLang="zh-CN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pitchFamily="34" charset="-128"/>
              <a:cs typeface="Arial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n-US" altLang="zh-CN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ＭＳ Ｐゴシック" pitchFamily="34" charset="-128"/>
              <a:cs typeface="Arial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启示录的灾难并不是指公元</a:t>
            </a:r>
            <a:r>
              <a:rPr lang="en-US" altLang="zh-CN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70</a:t>
            </a:r>
            <a:r>
              <a:rPr lang="zh-CN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年。</a:t>
            </a:r>
            <a:endParaRPr lang="en-US" sz="3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301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Rectangle 6"/>
          <p:cNvSpPr>
            <a:spLocks noChangeArrowheads="1"/>
          </p:cNvSpPr>
          <p:nvPr/>
        </p:nvSpPr>
        <p:spPr bwMode="auto">
          <a:xfrm>
            <a:off x="0" y="5029200"/>
            <a:ext cx="9144000" cy="1828800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23299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750"/>
            <a:ext cx="9144000" cy="1446213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 eaLnBrk="1" hangingPunct="1"/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B.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启示追溯到公元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70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年之前的内</a:t>
            </a:r>
            <a:b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   部证据。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22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10200"/>
            <a:ext cx="9144000" cy="1447800"/>
          </a:xfrm>
          <a:solidFill>
            <a:srgbClr val="FFFFFF">
              <a:alpha val="57001"/>
            </a:srgbClr>
          </a:solidFill>
        </p:spPr>
        <p:txBody>
          <a:bodyPr/>
          <a:lstStyle/>
          <a:p>
            <a:pPr algn="l" eaLnBrk="1" hangingPunct="1">
              <a:defRPr/>
            </a:pPr>
            <a:r>
              <a:rPr lang="zh-CN" altLang="en-US" b="1" dirty="0"/>
              <a:t>已过派寺庙？启示录</a:t>
            </a:r>
            <a:r>
              <a:rPr lang="en-US" altLang="zh-CN" b="1" dirty="0"/>
              <a:t>11:1-2</a:t>
            </a:r>
            <a:r>
              <a:rPr lang="zh-CN" altLang="en-US" b="1" dirty="0"/>
              <a:t>作为依然屹立</a:t>
            </a:r>
            <a:endParaRPr lang="en-US" b="1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824323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477</a:t>
            </a:r>
          </a:p>
        </p:txBody>
      </p:sp>
    </p:spTree>
    <p:extLst>
      <p:ext uri="{BB962C8B-B14F-4D97-AF65-F5344CB8AC3E}">
        <p14:creationId xmlns:p14="http://schemas.microsoft.com/office/powerpoint/2010/main" val="1231804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87375"/>
          </a:xfrm>
          <a:solidFill>
            <a:srgbClr val="000000"/>
          </a:solidFill>
        </p:spPr>
        <p:txBody>
          <a:bodyPr lIns="90000" tIns="46800" rIns="90000" bIns="46800">
            <a:spAutoFit/>
          </a:bodyPr>
          <a:lstStyle/>
          <a:p>
            <a:pPr algn="l">
              <a:defRPr/>
            </a:pPr>
            <a:r>
              <a:rPr lang="zh-CN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回应：</a:t>
            </a:r>
            <a:endParaRPr lang="en-US" sz="3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5347" name="Picture 6" descr="EzekielsMillennialTemple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413"/>
            <a:ext cx="9144000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5348" name="Text Box 5"/>
          <p:cNvSpPr txBox="1">
            <a:spLocks noChangeArrowheads="1"/>
          </p:cNvSpPr>
          <p:nvPr/>
        </p:nvSpPr>
        <p:spPr bwMode="auto">
          <a:xfrm>
            <a:off x="0" y="523875"/>
            <a:ext cx="9144000" cy="1570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以西结书</a:t>
            </a:r>
            <a:r>
              <a:rPr lang="en-US" altLang="zh-CN" sz="3200" b="1">
                <a:solidFill>
                  <a:srgbClr val="FFFFFF"/>
                </a:solidFill>
                <a:cs typeface="Arial" charset="0"/>
              </a:rPr>
              <a:t>40-48</a:t>
            </a:r>
            <a:r>
              <a:rPr lang="zh-CN" altLang="en-US" sz="3200" b="1">
                <a:solidFill>
                  <a:srgbClr val="FFFFFF"/>
                </a:solidFill>
                <a:cs typeface="Arial" charset="0"/>
              </a:rPr>
              <a:t>寺的愿景是当在耶路撒冷的圣殿已经被毁。以同样的方式，这是没有必要的寺庙要站在约翰。</a:t>
            </a:r>
            <a:endParaRPr lang="en-US" sz="3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5349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477</a:t>
            </a:r>
          </a:p>
        </p:txBody>
      </p:sp>
    </p:spTree>
    <p:extLst>
      <p:ext uri="{BB962C8B-B14F-4D97-AF65-F5344CB8AC3E}">
        <p14:creationId xmlns:p14="http://schemas.microsoft.com/office/powerpoint/2010/main" val="1107517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5443538"/>
            <a:ext cx="9144000" cy="1447800"/>
          </a:xfrm>
          <a:solidFill>
            <a:schemeClr val="tx1">
              <a:alpha val="8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I.</a:t>
            </a:r>
            <a:r>
              <a:rPr lang="zh-CN" altLang="en-US" sz="6000" dirty="0">
                <a:solidFill>
                  <a:schemeClr val="bg1"/>
                </a:solidFill>
              </a:rPr>
              <a:t>引言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pic>
        <p:nvPicPr>
          <p:cNvPr id="807939" name="Picture 1029" descr="Maranat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794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</p:spTree>
    <p:extLst>
      <p:ext uri="{BB962C8B-B14F-4D97-AF65-F5344CB8AC3E}">
        <p14:creationId xmlns:p14="http://schemas.microsoft.com/office/powerpoint/2010/main" val="34750600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tx1"/>
            </a:gs>
            <a:gs pos="100000">
              <a:srgbClr val="FF00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erusalem-timeofJesus_aeri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63"/>
          <a:stretch/>
        </p:blipFill>
        <p:spPr>
          <a:xfrm>
            <a:off x="-1" y="1344605"/>
            <a:ext cx="9144001" cy="5513395"/>
          </a:xfrm>
          <a:prstGeom prst="rect">
            <a:avLst/>
          </a:prstGeom>
        </p:spPr>
      </p:pic>
      <p:sp>
        <p:nvSpPr>
          <p:cNvPr id="153603" name="Rectangle 4"/>
          <p:cNvSpPr>
            <a:spLocks noGrp="1" noChangeArrowheads="1"/>
          </p:cNvSpPr>
          <p:nvPr>
            <p:ph type="title"/>
          </p:nvPr>
        </p:nvSpPr>
        <p:spPr>
          <a:xfrm>
            <a:off x="-36513" y="488841"/>
            <a:ext cx="9180513" cy="646331"/>
          </a:xfrm>
          <a:solidFill>
            <a:schemeClr val="tx1"/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Was Jerusalem destroyed by this time?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0" y="1340745"/>
            <a:ext cx="9144000" cy="525401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1" hangingPunct="1">
              <a:defRPr sz="2800" b="1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defRPr>
            </a:lvl1pPr>
            <a:lvl2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Does 11:1-2 mean the temple still stood?</a:t>
            </a:r>
          </a:p>
        </p:txBody>
      </p: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9380" y="2107808"/>
            <a:ext cx="4093605" cy="4609095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Then I was given a measuring stick, and I was told, "Go and measure the Temple of God and the altar and count the number of worshipers.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But do not measure the outer courtyard…"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(NLT)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66700">
                  <a:srgbClr val="000000">
                    <a:alpha val="75000"/>
                  </a:srgbClr>
                </a:glow>
              </a:effectLst>
              <a:uLnTx/>
              <a:uFillTx/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279290" y="1976103"/>
            <a:ext cx="4944091" cy="452120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No, this text refers to a literal future temple during the Tribulation. 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This is a vision.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Also, the 7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th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 bowl (16:17–21) does not picture "the great city" as entirely destroyed until after John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'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cs typeface="ＭＳ Ｐゴシック" charset="0"/>
              </a:rPr>
              <a:t>s time, so it looked to a future destruction.</a:t>
            </a: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8130519" y="-3853"/>
            <a:ext cx="985401" cy="46384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320</a:t>
            </a:r>
          </a:p>
        </p:txBody>
      </p:sp>
    </p:spTree>
    <p:extLst>
      <p:ext uri="{BB962C8B-B14F-4D97-AF65-F5344CB8AC3E}">
        <p14:creationId xmlns:p14="http://schemas.microsoft.com/office/powerpoint/2010/main" val="34582194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6000" b="1">
                <a:solidFill>
                  <a:schemeClr val="bg1"/>
                </a:solidFill>
                <a:latin typeface="Arial" charset="0"/>
                <a:cs typeface="Arial" charset="0"/>
              </a:rPr>
              <a:t>启示录</a:t>
            </a:r>
            <a:r>
              <a:rPr lang="en-US" sz="6000" b="1">
                <a:solidFill>
                  <a:schemeClr val="bg1"/>
                </a:solidFill>
                <a:latin typeface="Arial" charset="0"/>
                <a:cs typeface="Arial" charset="0"/>
              </a:rPr>
              <a:t> 13:18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0" y="5498568"/>
            <a:ext cx="9144000" cy="1311128"/>
          </a:xfrm>
          <a:prstGeom prst="rect">
            <a:avLst/>
          </a:prstGeom>
          <a:solidFill>
            <a:schemeClr val="tx1">
              <a:alpha val="73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已过看到作为黑色的启示录</a:t>
            </a:r>
            <a:r>
              <a:rPr lang="en-US" altLang="zh-CN" sz="3600" dirty="0">
                <a:solidFill>
                  <a:srgbClr val="FFFFFF"/>
                </a:solidFill>
              </a:rPr>
              <a:t>13</a:t>
            </a:r>
            <a:r>
              <a:rPr lang="zh-CN" altLang="en-US" sz="3600" dirty="0">
                <a:solidFill>
                  <a:srgbClr val="FFFFFF"/>
                </a:solidFill>
              </a:rPr>
              <a:t>：</a:t>
            </a:r>
            <a:r>
              <a:rPr lang="en-US" altLang="zh-CN" sz="3600" dirty="0">
                <a:solidFill>
                  <a:srgbClr val="FFFFFF"/>
                </a:solidFill>
              </a:rPr>
              <a:t>18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zh-CN" altLang="en-US" sz="3600" dirty="0">
                <a:solidFill>
                  <a:srgbClr val="FFFFFF"/>
                </a:solidFill>
              </a:rPr>
              <a:t>在</a:t>
            </a:r>
            <a:r>
              <a:rPr lang="en-US" altLang="zh-CN" sz="3600" dirty="0">
                <a:solidFill>
                  <a:srgbClr val="FFFFFF"/>
                </a:solidFill>
              </a:rPr>
              <a:t>666</a:t>
            </a:r>
            <a:r>
              <a:rPr lang="zh-CN" altLang="en-US" sz="3600" dirty="0">
                <a:solidFill>
                  <a:srgbClr val="FFFFFF"/>
                </a:solidFill>
              </a:rPr>
              <a:t>，这样的启示必须已经写在尼禄的时间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26372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478</a:t>
            </a:r>
          </a:p>
        </p:txBody>
      </p:sp>
    </p:spTree>
    <p:extLst>
      <p:ext uri="{BB962C8B-B14F-4D97-AF65-F5344CB8AC3E}">
        <p14:creationId xmlns:p14="http://schemas.microsoft.com/office/powerpoint/2010/main" val="364991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Rectangle 4"/>
          <p:cNvSpPr>
            <a:spLocks noChangeArrowheads="1"/>
          </p:cNvSpPr>
          <p:nvPr/>
        </p:nvSpPr>
        <p:spPr bwMode="auto">
          <a:xfrm>
            <a:off x="0" y="4495800"/>
            <a:ext cx="9144000" cy="2362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-88900" y="4549775"/>
            <a:ext cx="9232900" cy="23082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4B462F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启示录</a:t>
            </a: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1:1 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与</a:t>
            </a: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 4:1</a:t>
            </a:r>
          </a:p>
          <a:p>
            <a:pPr eaLnBrk="1" hangingPunct="1">
              <a:spcBef>
                <a:spcPct val="50000"/>
              </a:spcBef>
            </a:pP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约翰（作者）将显示“必须尽快采取什么地方”，“必须采取这个地方。”这消除兽的数目必须是未来而不是过去或现在的任何疑问。</a:t>
            </a:r>
            <a:endParaRPr lang="en-US" sz="32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27396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478</a:t>
            </a:r>
          </a:p>
        </p:txBody>
      </p:sp>
      <p:sp>
        <p:nvSpPr>
          <p:cNvPr id="827397" name="Title 1"/>
          <p:cNvSpPr>
            <a:spLocks noGrp="1"/>
          </p:cNvSpPr>
          <p:nvPr>
            <p:ph type="title"/>
          </p:nvPr>
        </p:nvSpPr>
        <p:spPr>
          <a:xfrm>
            <a:off x="457200" y="635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CN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回应：未来取向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707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rgbClr val="C0C0C0">
              <a:alpha val="50000"/>
            </a:srgbClr>
          </a:solidFill>
        </p:spPr>
        <p:txBody>
          <a:bodyPr/>
          <a:lstStyle/>
          <a:p>
            <a:pPr eaLnBrk="1" hangingPunct="1"/>
            <a:r>
              <a:rPr lang="zh-CN" altLang="en-US" sz="6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启示录 </a:t>
            </a:r>
            <a:r>
              <a:rPr lang="en-US" sz="60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17:10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1676400"/>
          </a:xfrm>
          <a:prstGeom prst="rect">
            <a:avLst/>
          </a:prstGeom>
          <a:solidFill>
            <a:schemeClr val="tx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zh-CN" altLang="en-US" sz="4000" dirty="0">
                <a:solidFill>
                  <a:srgbClr val="FFFFFF"/>
                </a:solidFill>
                <a:latin typeface="Comic Sans MS" charset="0"/>
                <a:cs typeface="Arial" charset="0"/>
              </a:rPr>
              <a:t>已</a:t>
            </a:r>
            <a:r>
              <a:rPr lang="zh-CN" altLang="en-US" sz="4000" b="1" dirty="0">
                <a:solidFill>
                  <a:srgbClr val="FFFFFF"/>
                </a:solidFill>
                <a:latin typeface="Comic Sans MS" charset="0"/>
                <a:cs typeface="Arial" charset="0"/>
              </a:rPr>
              <a:t>过看到“七王”七个一世纪的罗马国王。然后，他们认为，第六届国王是尼禄人。</a:t>
            </a:r>
            <a:endParaRPr lang="en-US" sz="4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842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478</a:t>
            </a:r>
          </a:p>
        </p:txBody>
      </p:sp>
    </p:spTree>
    <p:extLst>
      <p:ext uri="{BB962C8B-B14F-4D97-AF65-F5344CB8AC3E}">
        <p14:creationId xmlns:p14="http://schemas.microsoft.com/office/powerpoint/2010/main" val="1027922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rgbClr val="FF000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4"/>
          <p:cNvSpPr>
            <a:spLocks noGrp="1" noChangeArrowheads="1"/>
          </p:cNvSpPr>
          <p:nvPr>
            <p:ph type="title"/>
          </p:nvPr>
        </p:nvSpPr>
        <p:spPr>
          <a:xfrm>
            <a:off x="-36513" y="458063"/>
            <a:ext cx="9180513" cy="707886"/>
          </a:xfrm>
          <a:solidFill>
            <a:schemeClr val="accent6">
              <a:lumMod val="75000"/>
            </a:schemeClr>
          </a:solidFill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约翰</a:t>
            </a:r>
            <a:r>
              <a:rPr lang="zh-CN" alt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何时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 </a:t>
            </a:r>
            <a:r>
              <a:rPr lang="zh-CN" alt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写启示录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charset="0"/>
              </a:rPr>
              <a:t>?</a:t>
            </a:r>
          </a:p>
        </p:txBody>
      </p:sp>
      <p:sp>
        <p:nvSpPr>
          <p:cNvPr id="588806" name="Line 6"/>
          <p:cNvSpPr>
            <a:spLocks noChangeShapeType="1"/>
          </p:cNvSpPr>
          <p:nvPr/>
        </p:nvSpPr>
        <p:spPr bwMode="auto">
          <a:xfrm flipV="1">
            <a:off x="0" y="3356693"/>
            <a:ext cx="9144000" cy="45362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none" w="lg" len="lg"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588822" name="Text Box 22"/>
          <p:cNvSpPr txBox="1">
            <a:spLocks noChangeArrowheads="1"/>
          </p:cNvSpPr>
          <p:nvPr/>
        </p:nvSpPr>
        <p:spPr bwMode="auto">
          <a:xfrm>
            <a:off x="6860481" y="-3853"/>
            <a:ext cx="2255440" cy="46384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39-41, 320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0" y="1371600"/>
            <a:ext cx="9144000" cy="586957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107763" dir="18900000" algn="ctr" rotWithShape="0">
              <a:schemeClr val="tx2">
                <a:alpha val="74998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rPr>
              <a:t>谁是当时的罗马帝国皇帝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-16169" y="2188663"/>
            <a:ext cx="2118823" cy="2281068"/>
            <a:chOff x="-118229" y="2188663"/>
            <a:chExt cx="2118823" cy="2281068"/>
          </a:xfrm>
        </p:grpSpPr>
        <p:grpSp>
          <p:nvGrpSpPr>
            <p:cNvPr id="689167" name="Group 10"/>
            <p:cNvGrpSpPr>
              <a:grpSpLocks/>
            </p:cNvGrpSpPr>
            <p:nvPr/>
          </p:nvGrpSpPr>
          <p:grpSpPr bwMode="auto">
            <a:xfrm>
              <a:off x="342498" y="2188663"/>
              <a:ext cx="961557" cy="1143312"/>
              <a:chOff x="385" y="1298"/>
              <a:chExt cx="272" cy="408"/>
            </a:xfrm>
          </p:grpSpPr>
          <p:sp>
            <p:nvSpPr>
              <p:cNvPr id="588808" name="Line 8"/>
              <p:cNvSpPr>
                <a:spLocks noChangeShapeType="1"/>
              </p:cNvSpPr>
              <p:nvPr/>
            </p:nvSpPr>
            <p:spPr bwMode="auto">
              <a:xfrm>
                <a:off x="521" y="1298"/>
                <a:ext cx="0" cy="408"/>
              </a:xfrm>
              <a:prstGeom prst="line">
                <a:avLst/>
              </a:prstGeom>
              <a:noFill/>
              <a:ln w="57150">
                <a:solidFill>
                  <a:srgbClr val="99CCFF"/>
                </a:solidFill>
                <a:round/>
                <a:headEnd/>
                <a:tailEnd type="none" w="lg" len="lg"/>
              </a:ln>
              <a:effectLst>
                <a:outerShdw blurRad="63500" dist="38099" dir="2700000" algn="ctr" rotWithShape="0">
                  <a:schemeClr val="tx2">
                    <a:alpha val="74998"/>
                  </a:schemeClr>
                </a:outerShdw>
              </a:effectLst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-112" charset="0"/>
                  <a:ea typeface="ＭＳ Ｐゴシック" charset="0"/>
                </a:endParaRPr>
              </a:p>
            </p:txBody>
          </p:sp>
          <p:sp>
            <p:nvSpPr>
              <p:cNvPr id="588809" name="Line 9"/>
              <p:cNvSpPr>
                <a:spLocks noChangeShapeType="1"/>
              </p:cNvSpPr>
              <p:nvPr/>
            </p:nvSpPr>
            <p:spPr bwMode="auto">
              <a:xfrm rot="16200000" flipV="1">
                <a:off x="521" y="1298"/>
                <a:ext cx="0" cy="272"/>
              </a:xfrm>
              <a:prstGeom prst="line">
                <a:avLst/>
              </a:prstGeom>
              <a:noFill/>
              <a:ln w="57150">
                <a:solidFill>
                  <a:srgbClr val="99CCFF"/>
                </a:solidFill>
                <a:round/>
                <a:headEnd/>
                <a:tailEnd type="none" w="lg" len="lg"/>
              </a:ln>
              <a:effectLst>
                <a:outerShdw blurRad="63500" dist="38099" dir="2700000" algn="ctr" rotWithShape="0">
                  <a:schemeClr val="tx2">
                    <a:alpha val="74998"/>
                  </a:schemeClr>
                </a:outerShdw>
              </a:effectLst>
            </p:spPr>
            <p:txBody>
              <a:bodyPr lIns="90000" tIns="46800" rIns="90000" bIns="4680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-112" charset="0"/>
                  <a:ea typeface="ＭＳ Ｐゴシック" charset="0"/>
                </a:endParaRPr>
              </a:p>
            </p:txBody>
          </p:sp>
        </p:grp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-118229" y="3636553"/>
              <a:ext cx="2118823" cy="833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>
              <a:outerShdw blurRad="63500" dist="107763" dir="18900000" algn="ctr" rotWithShape="0">
                <a:schemeClr val="tx2">
                  <a:alpha val="74998"/>
                </a:schemeClr>
              </a:outerShdw>
            </a:effectLst>
          </p:spPr>
          <p:txBody>
            <a:bodyPr wrap="square"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  <a:t>基督被钉十架 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</a:b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  <a:t>公元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  <a:t> 33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  <a:t>年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endParaRPr>
            </a:p>
          </p:txBody>
        </p:sp>
      </p:grpSp>
      <p:sp>
        <p:nvSpPr>
          <p:cNvPr id="3" name="Chevron 2"/>
          <p:cNvSpPr>
            <a:spLocks noChangeAspect="1"/>
          </p:cNvSpPr>
          <p:nvPr/>
        </p:nvSpPr>
        <p:spPr bwMode="auto">
          <a:xfrm>
            <a:off x="-395416" y="4474076"/>
            <a:ext cx="1824209" cy="617734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提比略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14-37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Chevron 11"/>
          <p:cNvSpPr>
            <a:spLocks noChangeAspect="1"/>
          </p:cNvSpPr>
          <p:nvPr/>
        </p:nvSpPr>
        <p:spPr bwMode="auto">
          <a:xfrm>
            <a:off x="1043243" y="4474076"/>
            <a:ext cx="1746307" cy="617734"/>
          </a:xfrm>
          <a:prstGeom prst="chevron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卡里古拉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37-41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Chevron 12"/>
          <p:cNvSpPr>
            <a:spLocks noChangeAspect="1"/>
          </p:cNvSpPr>
          <p:nvPr/>
        </p:nvSpPr>
        <p:spPr bwMode="auto">
          <a:xfrm>
            <a:off x="2384855" y="4474076"/>
            <a:ext cx="1594020" cy="710067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克劳狄 乌斯 </a:t>
            </a:r>
            <a:endParaRPr kumimoji="0" lang="en-US" altLang="zh-CN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41-54</a:t>
            </a:r>
          </a:p>
        </p:txBody>
      </p:sp>
      <p:sp>
        <p:nvSpPr>
          <p:cNvPr id="14" name="Chevron 13"/>
          <p:cNvSpPr>
            <a:spLocks noChangeAspect="1"/>
          </p:cNvSpPr>
          <p:nvPr/>
        </p:nvSpPr>
        <p:spPr bwMode="auto">
          <a:xfrm>
            <a:off x="3682011" y="4525912"/>
            <a:ext cx="1360773" cy="606394"/>
          </a:xfrm>
          <a:prstGeom prst="chevron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尼禄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54-68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5" name="Chevron 14"/>
          <p:cNvSpPr>
            <a:spLocks noChangeAspect="1"/>
          </p:cNvSpPr>
          <p:nvPr/>
        </p:nvSpPr>
        <p:spPr bwMode="auto">
          <a:xfrm>
            <a:off x="4637916" y="4513404"/>
            <a:ext cx="2244764" cy="617734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韦帕芗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69-79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7" name="Chevron 16"/>
          <p:cNvSpPr>
            <a:spLocks noChangeAspect="1"/>
          </p:cNvSpPr>
          <p:nvPr/>
        </p:nvSpPr>
        <p:spPr bwMode="auto">
          <a:xfrm>
            <a:off x="7336745" y="4523239"/>
            <a:ext cx="1818047" cy="586957"/>
          </a:xfrm>
          <a:prstGeom prst="chevron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图密善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81-96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200672" y="2202092"/>
            <a:ext cx="1977348" cy="2271984"/>
            <a:chOff x="7200672" y="2202092"/>
            <a:chExt cx="1977348" cy="2271984"/>
          </a:xfrm>
        </p:grpSpPr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7200672" y="3640898"/>
              <a:ext cx="1977348" cy="833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>
              <a:outerShdw blurRad="63500" dist="107763" dir="18900000" algn="ctr" rotWithShape="0">
                <a:schemeClr val="tx2">
                  <a:alpha val="74998"/>
                </a:schemeClr>
              </a:outerShdw>
            </a:effectLst>
          </p:spPr>
          <p:txBody>
            <a:bodyPr wrap="square"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  <a:t>启示录写于</a:t>
              </a:r>
              <a:b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</a:b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  <a:t>公元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  <a:t> 95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-111" charset="0"/>
                  <a:ea typeface="ＭＳ Ｐゴシック" charset="0"/>
                </a:rPr>
                <a:t>年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9119" y="2202092"/>
              <a:ext cx="1527263" cy="1360219"/>
            </a:xfrm>
            <a:prstGeom prst="rect">
              <a:avLst/>
            </a:prstGeom>
          </p:spPr>
        </p:pic>
      </p:grp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127628" y="3640898"/>
            <a:ext cx="2029795" cy="833178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107763" dir="18900000" algn="ctr" rotWithShape="0">
              <a:schemeClr val="tx2">
                <a:alpha val="74998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rPr>
              <a:t>耶路撒冷被毁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rPr>
            </a:b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rPr>
              <a:t>公元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rPr>
              <a:t> 70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rPr>
              <a:t>年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11" charset="0"/>
              <a:ea typeface="ＭＳ Ｐゴシック" charset="0"/>
            </a:endParaRPr>
          </a:p>
        </p:txBody>
      </p:sp>
      <p:pic>
        <p:nvPicPr>
          <p:cNvPr id="8" name="Picture 7" descr="Herod's Temple model 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451" y="2029889"/>
            <a:ext cx="970949" cy="1372167"/>
          </a:xfrm>
          <a:prstGeom prst="rect">
            <a:avLst/>
          </a:prstGeom>
        </p:spPr>
      </p:pic>
      <p:sp>
        <p:nvSpPr>
          <p:cNvPr id="10" name="Multiply 9"/>
          <p:cNvSpPr/>
          <p:nvPr/>
        </p:nvSpPr>
        <p:spPr bwMode="auto">
          <a:xfrm>
            <a:off x="4532934" y="1973198"/>
            <a:ext cx="1167983" cy="1281445"/>
          </a:xfrm>
          <a:prstGeom prst="mathMultiply">
            <a:avLst>
              <a:gd name="adj1" fmla="val 1705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-112" charset="0"/>
              <a:ea typeface="ＭＳ Ｐゴシック" charset="0"/>
            </a:endParaRPr>
          </a:p>
        </p:txBody>
      </p:sp>
      <p:sp>
        <p:nvSpPr>
          <p:cNvPr id="30" name="Chevron 29"/>
          <p:cNvSpPr>
            <a:spLocks noChangeAspect="1"/>
          </p:cNvSpPr>
          <p:nvPr/>
        </p:nvSpPr>
        <p:spPr bwMode="auto">
          <a:xfrm>
            <a:off x="6212166" y="4525912"/>
            <a:ext cx="1476108" cy="606394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提图斯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79-81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6950219" y="5128053"/>
            <a:ext cx="2307177" cy="1702647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107763" dir="18900000" algn="ctr" rotWithShape="0">
              <a:schemeClr val="tx2">
                <a:alpha val="74998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支持者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: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早期教会领袖</a:t>
            </a:r>
            <a:endParaRPr kumimoji="0" lang="en-US" altLang="zh-CN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爱任纽 （</a:t>
            </a:r>
            <a:r>
              <a:rPr kumimoji="0" lang="en-US" altLang="zh-CN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Irenaeus</a:t>
            </a:r>
            <a:r>
              <a:rPr kumimoji="0" lang="en-US" altLang="zh-CN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kumimoji="0" lang="en-SG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佩套</a:t>
            </a:r>
            <a:r>
              <a:rPr kumimoji="0" lang="en-SG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(</a:t>
            </a:r>
            <a:r>
              <a:rPr kumimoji="0" lang="en-SG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Pettau</a:t>
            </a:r>
            <a:r>
              <a:rPr kumimoji="0" lang="en-SG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r>
              <a:rPr kumimoji="0" lang="en-SG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主教维多利奴</a:t>
            </a:r>
            <a:endParaRPr kumimoji="0" lang="en-SG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kumimoji="0" lang="en-SG" sz="11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Victorinus</a:t>
            </a:r>
            <a:r>
              <a:rPr kumimoji="0" lang="en-SG" sz="11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亞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历</a:t>
            </a:r>
            <a:r>
              <a:rPr kumimoji="0" lang="en-SG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山太的革利免</a:t>
            </a:r>
            <a:r>
              <a:rPr kumimoji="0" lang="en-SG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Clement of Alexandria)</a:t>
            </a:r>
            <a:b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优</a:t>
            </a:r>
            <a:r>
              <a:rPr kumimoji="0" lang="en-SG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西比烏</a:t>
            </a:r>
            <a:r>
              <a:rPr kumimoji="0" lang="en-SG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 (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0"/>
                <a:cs typeface="Arial" pitchFamily="34" charset="0"/>
              </a:rPr>
              <a:t>Eusebius)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3594670" y="5314025"/>
            <a:ext cx="1448114" cy="1079399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>
            <a:outerShdw blurRad="63500" dist="107763" dir="18900000" algn="ctr" rotWithShape="0">
              <a:schemeClr val="tx2">
                <a:alpha val="74998"/>
              </a:scheme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-111" charset="0"/>
                <a:ea typeface="ＭＳ Ｐゴシック" charset="0"/>
              </a:rPr>
              <a:t>多数采用“已过派”模式的人士认为启示录写于此时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-111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9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00"/>
                                        <p:tgtEl>
                                          <p:spTgt spid="588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8806" grpId="0" animBg="1"/>
      <p:bldP spid="19" grpId="0"/>
      <p:bldP spid="3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22" grpId="0"/>
      <p:bldP spid="10" grpId="0" animBg="1"/>
      <p:bldP spid="30" grpId="0" animBg="1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42" name="Picture 4" descr="N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5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616450"/>
            <a:ext cx="5029200" cy="2012950"/>
          </a:xfrm>
          <a:effectLst>
            <a:outerShdw blurRad="63500" dist="38099" dir="2700000" algn="ctr" rotWithShape="0">
              <a:srgbClr val="4B462F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>
                <a:solidFill>
                  <a:srgbClr val="FFFFFF"/>
                </a:solidFill>
                <a:latin typeface="Arial" charset="0"/>
                <a:cs typeface="Arial" charset="0"/>
              </a:rPr>
              <a:t>回应：为什么不能使用尼禄是</a:t>
            </a:r>
            <a:r>
              <a:rPr lang="en-US" altLang="zh-CN" sz="5400">
                <a:solidFill>
                  <a:srgbClr val="FFFFFF"/>
                </a:solidFill>
                <a:latin typeface="Arial" charset="0"/>
                <a:cs typeface="Arial" charset="0"/>
              </a:rPr>
              <a:t>666</a:t>
            </a:r>
            <a:r>
              <a:rPr lang="zh-CN" altLang="en-US" sz="5400">
                <a:solidFill>
                  <a:srgbClr val="FFFFFF"/>
                </a:solidFill>
                <a:latin typeface="Arial" charset="0"/>
                <a:cs typeface="Arial" charset="0"/>
              </a:rPr>
              <a:t>吗？</a:t>
            </a:r>
            <a:endParaRPr lang="en-US" sz="5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29444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479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257800" y="757238"/>
            <a:ext cx="3886200" cy="55626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尼禄从公元</a:t>
            </a:r>
            <a:r>
              <a:rPr lang="en-US" altLang="zh-CN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54-68</a:t>
            </a: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行使权力，而不是所需的</a:t>
            </a:r>
            <a:r>
              <a:rPr lang="en-US" altLang="zh-CN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40-</a:t>
            </a: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两个月内吗？（启</a:t>
            </a:r>
            <a:r>
              <a:rPr lang="en-US" altLang="zh-CN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13:5</a:t>
            </a: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）。</a:t>
            </a:r>
            <a:endParaRPr lang="en-US" altLang="zh-CN" sz="3200" dirty="0">
              <a:solidFill>
                <a:srgbClr val="000000"/>
              </a:solidFill>
              <a:latin typeface="Comic Sans MS" pitchFamily="66" charset="0"/>
              <a:ea typeface="ＭＳ Ｐゴシック" pitchFamily="34" charset="-128"/>
              <a:cs typeface="Arial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en-US" sz="30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地球上所有居民没有崇拜尼禄（启</a:t>
            </a:r>
            <a:r>
              <a:rPr lang="en-US" altLang="zh-CN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13:8</a:t>
            </a:r>
            <a:r>
              <a:rPr lang="zh-CN" altLang="en-US" sz="3200" dirty="0">
                <a:solidFill>
                  <a:srgbClr val="000000"/>
                </a:solidFill>
                <a:latin typeface="Comic Sans MS" pitchFamily="66" charset="0"/>
                <a:ea typeface="ＭＳ Ｐゴシック" pitchFamily="34" charset="-128"/>
                <a:cs typeface="Arial"/>
              </a:rPr>
              <a:t>）。</a:t>
            </a:r>
            <a:endParaRPr lang="en-US" sz="3000" b="1" dirty="0">
              <a:solidFill>
                <a:srgbClr val="000066"/>
              </a:solidFill>
              <a:latin typeface="Arial" pitchFamily="34" charset="0"/>
              <a:ea typeface="ＭＳ Ｐゴシック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0224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260" name="Group 108"/>
          <p:cNvGraphicFramePr>
            <a:graphicFrameLocks noGrp="1"/>
          </p:cNvGraphicFramePr>
          <p:nvPr>
            <p:ph/>
          </p:nvPr>
        </p:nvGraphicFramePr>
        <p:xfrm>
          <a:off x="0" y="855663"/>
          <a:ext cx="9144000" cy="5851526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34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丹尼尔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7:1-8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启示录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13:1-2; 17:9-12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990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四兽（狮，熊，豹，可怕的十角兽）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有兽像豹，熊，狮子十角（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13:2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）（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13:1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，</a:t>
                      </a:r>
                      <a:r>
                        <a:rPr kumimoji="0" lang="en-US" altLang="zh-CN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17:3</a:t>
                      </a: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）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06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七个头代表连续四个王国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七个头代表连续七个王国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821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四个王国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七个国王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93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十角</a:t>
                      </a: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(v. 7)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DDDDDD"/>
                            </a:outerShdw>
                          </a:effectLst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    十角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(13:1; 17:3,12)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30486" name="Text Box 89"/>
          <p:cNvSpPr txBox="1">
            <a:spLocks noChangeArrowheads="1"/>
          </p:cNvSpPr>
          <p:nvPr/>
        </p:nvSpPr>
        <p:spPr bwMode="auto">
          <a:xfrm>
            <a:off x="7724775" y="6172200"/>
            <a:ext cx="141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希区柯克</a:t>
            </a:r>
            <a:endParaRPr 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pitchFamily="34" charset="-128"/>
              <a:cs typeface="Arial"/>
            </a:endParaRPr>
          </a:p>
        </p:txBody>
      </p:sp>
      <p:sp>
        <p:nvSpPr>
          <p:cNvPr id="830487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479</a:t>
            </a:r>
          </a:p>
        </p:txBody>
      </p:sp>
      <p:sp>
        <p:nvSpPr>
          <p:cNvPr id="830488" name="Title 1"/>
          <p:cNvSpPr>
            <a:spLocks noGrp="1"/>
          </p:cNvSpPr>
          <p:nvPr>
            <p:ph type="title" idx="4294967295"/>
          </p:nvPr>
        </p:nvSpPr>
        <p:spPr>
          <a:xfrm>
            <a:off x="457200" y="26988"/>
            <a:ext cx="8229600" cy="942975"/>
          </a:xfrm>
        </p:spPr>
        <p:txBody>
          <a:bodyPr/>
          <a:lstStyle/>
          <a:p>
            <a:r>
              <a:rPr lang="zh-CN">
                <a:solidFill>
                  <a:srgbClr val="FFFFFF"/>
                </a:solidFill>
                <a:latin typeface="Arial" charset="0"/>
                <a:cs typeface="Arial" charset="0"/>
              </a:rPr>
              <a:t>与丹尼尔的相关性</a:t>
            </a:r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419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Text Box 4"/>
          <p:cNvSpPr txBox="1">
            <a:spLocks noChangeArrowheads="1"/>
          </p:cNvSpPr>
          <p:nvPr/>
        </p:nvSpPr>
        <p:spPr bwMode="auto">
          <a:xfrm>
            <a:off x="7267575" y="6248400"/>
            <a:ext cx="141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希区柯克</a:t>
            </a:r>
            <a:endParaRPr 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pitchFamily="34" charset="-128"/>
              <a:cs typeface="Arial"/>
            </a:endParaRPr>
          </a:p>
        </p:txBody>
      </p:sp>
      <p:sp>
        <p:nvSpPr>
          <p:cNvPr id="831491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479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1587500"/>
            <a:ext cx="9144000" cy="4495800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</p:spPr>
        <p:txBody>
          <a:bodyPr/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2800" b="1" dirty="0">
                <a:solidFill>
                  <a:srgbClr val="000066"/>
                </a:solidFill>
                <a:latin typeface="Arial" charset="0"/>
                <a:cs typeface="Arial" charset="0"/>
              </a:rPr>
              <a:t>     </a:t>
            </a:r>
            <a:r>
              <a:rPr lang="en-US" altLang="zh-CN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1</a:t>
            </a: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。埃及（法老）</a:t>
            </a:r>
            <a:b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</a:t>
            </a: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。亚述（亚述国王）</a:t>
            </a:r>
            <a:b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3</a:t>
            </a: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。新巴比伦（尼布甲尼撒）</a:t>
            </a:r>
            <a:b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4</a:t>
            </a: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。玛代波斯（居鲁士）</a:t>
            </a:r>
            <a:b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5</a:t>
            </a: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。希腊（亚历山大大帝）</a:t>
            </a:r>
            <a:b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6</a:t>
            </a: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。罗马（凯撒“一”）</a:t>
            </a:r>
            <a:b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7</a:t>
            </a: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。重新统一罗马帝国（十王“尚未”）</a:t>
            </a:r>
            <a:b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en-US" altLang="zh-CN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8</a:t>
            </a:r>
            <a:r>
              <a:rPr lang="zh-CN" altLang="en-US" sz="3600" b="1" dirty="0">
                <a:solidFill>
                  <a:srgbClr val="00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。最后詹蒂莱世界王国（敌基督）</a:t>
            </a:r>
            <a:endParaRPr lang="en-US" sz="3600" b="1" dirty="0">
              <a:solidFill>
                <a:srgbClr val="00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36688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4800" b="1" dirty="0">
                <a:solidFill>
                  <a:srgbClr val="FFFFFF"/>
                </a:solidFill>
              </a:rPr>
              <a:t>八个连续</a:t>
            </a:r>
            <a:r>
              <a:rPr lang="zh-CN" altLang="en-US" sz="4800" dirty="0">
                <a:solidFill>
                  <a:srgbClr val="FFFFFF"/>
                </a:solidFill>
              </a:rPr>
              <a:t>王国</a:t>
            </a:r>
            <a:br>
              <a:rPr lang="en-US" altLang="zh-CN" sz="4800" dirty="0">
                <a:solidFill>
                  <a:srgbClr val="FFFFFF"/>
                </a:solidFill>
              </a:rPr>
            </a:br>
            <a:r>
              <a:rPr lang="en-US" sz="4600" b="1" dirty="0">
                <a:solidFill>
                  <a:srgbClr val="FFFFFF"/>
                </a:solidFill>
                <a:ea typeface="+mj-ea"/>
              </a:rPr>
              <a:t>(</a:t>
            </a:r>
            <a:r>
              <a:rPr lang="en-US" sz="4600" b="1" dirty="0">
                <a:solidFill>
                  <a:schemeClr val="bg1"/>
                </a:solidFill>
                <a:ea typeface="+mj-ea"/>
              </a:rPr>
              <a:t>17:10-11) </a:t>
            </a:r>
          </a:p>
        </p:txBody>
      </p:sp>
    </p:spTree>
    <p:extLst>
      <p:ext uri="{BB962C8B-B14F-4D97-AF65-F5344CB8AC3E}">
        <p14:creationId xmlns:p14="http://schemas.microsoft.com/office/powerpoint/2010/main" val="111414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6" grpId="1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850"/>
            <a:ext cx="8255000" cy="723900"/>
          </a:xfrm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rgbClr val="FFFFFF"/>
                </a:solidFill>
              </a:rPr>
              <a:t>支持查看历届三国</a:t>
            </a:r>
            <a:endParaRPr lang="en-US" sz="3200" b="1" i="1" dirty="0">
              <a:solidFill>
                <a:srgbClr val="FFFFFF"/>
              </a:solidFill>
            </a:endParaRPr>
          </a:p>
        </p:txBody>
      </p:sp>
      <p:sp>
        <p:nvSpPr>
          <p:cNvPr id="832515" name="Text Box 4"/>
          <p:cNvSpPr txBox="1">
            <a:spLocks noChangeArrowheads="1"/>
          </p:cNvSpPr>
          <p:nvPr/>
        </p:nvSpPr>
        <p:spPr bwMode="auto">
          <a:xfrm>
            <a:off x="7572375" y="6248400"/>
            <a:ext cx="141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zh-CN" altLang="en-US" sz="2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ＭＳ Ｐゴシック" pitchFamily="34" charset="-128"/>
                <a:cs typeface="Arial"/>
              </a:rPr>
              <a:t>希区柯克</a:t>
            </a:r>
            <a:endParaRPr 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ＭＳ Ｐゴシック" pitchFamily="34" charset="-128"/>
              <a:cs typeface="Arial"/>
            </a:endParaRPr>
          </a:p>
        </p:txBody>
      </p:sp>
      <p:sp>
        <p:nvSpPr>
          <p:cNvPr id="832516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479-480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8900" y="762000"/>
            <a:ext cx="8913813" cy="6096000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>
                <a:solidFill>
                  <a:srgbClr val="FFFFFF"/>
                </a:solidFill>
                <a:latin typeface="Arial" charset="0"/>
                <a:cs typeface="Arial" charset="0"/>
              </a:rPr>
              <a:t>“连续王国视图避免了象征性的观点含糊不清的性质，是一致的丹尼尔</a:t>
            </a:r>
            <a:r>
              <a:rPr lang="en-US" altLang="zh-CN" sz="3600">
                <a:solidFill>
                  <a:srgbClr val="FFFFFF"/>
                </a:solidFill>
                <a:latin typeface="Arial" charset="0"/>
                <a:cs typeface="Arial" charset="0"/>
              </a:rPr>
              <a:t>7</a:t>
            </a:r>
            <a:r>
              <a:rPr lang="zh-CN" altLang="en-US" sz="3600">
                <a:solidFill>
                  <a:srgbClr val="FFFFFF"/>
                </a:solidFill>
                <a:latin typeface="Arial" charset="0"/>
                <a:cs typeface="Arial" charset="0"/>
              </a:rPr>
              <a:t>约与旧图像，并提供了一个一致的解释”八大天王。由于这些原因，这是首选的观点。因此，启示录</a:t>
            </a:r>
            <a:r>
              <a:rPr lang="en-US" altLang="zh-CN" sz="3600">
                <a:solidFill>
                  <a:srgbClr val="FFFFFF"/>
                </a:solidFill>
                <a:latin typeface="Arial" charset="0"/>
                <a:cs typeface="Arial" charset="0"/>
              </a:rPr>
              <a:t>17:9-11</a:t>
            </a:r>
            <a:r>
              <a:rPr lang="zh-CN" altLang="en-US" sz="3600">
                <a:solidFill>
                  <a:srgbClr val="FFFFFF"/>
                </a:solidFill>
                <a:latin typeface="Arial" charset="0"/>
                <a:cs typeface="Arial" charset="0"/>
              </a:rPr>
              <a:t>提供不支持基于</a:t>
            </a:r>
            <a:r>
              <a:rPr lang="en-US" altLang="zh-CN" sz="3600">
                <a:solidFill>
                  <a:srgbClr val="FFFFFF"/>
                </a:solidFill>
                <a:latin typeface="Arial" charset="0"/>
                <a:cs typeface="Arial" charset="0"/>
              </a:rPr>
              <a:t>Nero</a:t>
            </a:r>
            <a:r>
              <a:rPr lang="zh-CN" altLang="en-US" sz="3600">
                <a:solidFill>
                  <a:srgbClr val="FFFFFF"/>
                </a:solidFill>
                <a:latin typeface="Arial" charset="0"/>
                <a:cs typeface="Arial" charset="0"/>
              </a:rPr>
              <a:t>是第六届国王的想法，为早期的启示日期。“</a:t>
            </a:r>
            <a:endParaRPr lang="en-US" sz="35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26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538" name="Picture 5" descr="Domit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0"/>
            <a:ext cx="45434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3539" name="Picture 4" descr="N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8788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3540" name="Rectangle 6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75" y="5486400"/>
            <a:ext cx="8915400" cy="1371600"/>
          </a:xfrm>
        </p:spPr>
        <p:txBody>
          <a:bodyPr/>
          <a:lstStyle/>
          <a:p>
            <a:pPr algn="l" eaLnBrk="1" hangingPunct="1"/>
            <a:r>
              <a:rPr lang="zh-CN" altLang="en-US" sz="4000" b="1">
                <a:solidFill>
                  <a:schemeClr val="bg1"/>
                </a:solidFill>
                <a:latin typeface="Arial" charset="0"/>
                <a:cs typeface="Arial" charset="0"/>
              </a:rPr>
              <a:t>启示录 </a:t>
            </a:r>
            <a:r>
              <a:rPr lang="en-US" sz="4000" b="1">
                <a:solidFill>
                  <a:schemeClr val="bg1"/>
                </a:solidFill>
                <a:latin typeface="Arial" charset="0"/>
                <a:cs typeface="Arial" charset="0"/>
              </a:rPr>
              <a:t>17:10</a:t>
            </a:r>
            <a:r>
              <a:rPr lang="zh-CN" sz="4000" b="1">
                <a:solidFill>
                  <a:srgbClr val="FFFFFF"/>
                </a:solidFill>
                <a:latin typeface="Arial" charset="0"/>
                <a:cs typeface="Arial" charset="0"/>
              </a:rPr>
              <a:t>比尔肯定没有</a:t>
            </a:r>
            <a:r>
              <a:rPr lang="zh-CN" alt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尼禄</a:t>
            </a:r>
            <a:r>
              <a:rPr lang="zh-CN" sz="4000" b="1">
                <a:solidFill>
                  <a:srgbClr val="FFFFFF"/>
                </a:solidFill>
                <a:latin typeface="Arial" charset="0"/>
                <a:cs typeface="Arial" charset="0"/>
              </a:rPr>
              <a:t>或多米提安参考。</a:t>
            </a:r>
            <a:endParaRPr lang="en-US" sz="40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3542" name="Text Box 7"/>
          <p:cNvSpPr txBox="1">
            <a:spLocks noChangeArrowheads="1"/>
          </p:cNvSpPr>
          <p:nvPr/>
        </p:nvSpPr>
        <p:spPr bwMode="auto">
          <a:xfrm>
            <a:off x="2133600" y="4800600"/>
            <a:ext cx="250348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latin typeface="Times New Roman" charset="0"/>
                <a:cs typeface="Arial" charset="0"/>
              </a:rPr>
              <a:t>Nero (A.D. 37-68)</a:t>
            </a:r>
          </a:p>
        </p:txBody>
      </p:sp>
      <p:sp>
        <p:nvSpPr>
          <p:cNvPr id="833543" name="Text Box 8"/>
          <p:cNvSpPr txBox="1">
            <a:spLocks noChangeArrowheads="1"/>
          </p:cNvSpPr>
          <p:nvPr/>
        </p:nvSpPr>
        <p:spPr bwMode="auto">
          <a:xfrm>
            <a:off x="6019800" y="4800600"/>
            <a:ext cx="316865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0000"/>
                </a:solidFill>
                <a:latin typeface="Times New Roman" charset="0"/>
                <a:cs typeface="Arial" charset="0"/>
              </a:rPr>
              <a:t>Domitian (A.D. 81-96)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0"/>
            <a:ext cx="4648200" cy="5410200"/>
            <a:chOff x="0" y="0"/>
            <a:chExt cx="2928" cy="3408"/>
          </a:xfrm>
        </p:grpSpPr>
        <p:sp>
          <p:nvSpPr>
            <p:cNvPr id="833549" name="Line 9"/>
            <p:cNvSpPr>
              <a:spLocks noChangeShapeType="1"/>
            </p:cNvSpPr>
            <p:nvPr/>
          </p:nvSpPr>
          <p:spPr bwMode="auto">
            <a:xfrm>
              <a:off x="0" y="0"/>
              <a:ext cx="2928" cy="3408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Comic Sans MS" charset="0"/>
              </a:endParaRPr>
            </a:p>
          </p:txBody>
        </p:sp>
        <p:sp>
          <p:nvSpPr>
            <p:cNvPr id="833550" name="Line 10"/>
            <p:cNvSpPr>
              <a:spLocks noChangeShapeType="1"/>
            </p:cNvSpPr>
            <p:nvPr/>
          </p:nvSpPr>
          <p:spPr bwMode="auto">
            <a:xfrm flipH="1">
              <a:off x="0" y="0"/>
              <a:ext cx="2928" cy="3408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Comic Sans MS" charset="0"/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24400" y="0"/>
            <a:ext cx="4419600" cy="5410200"/>
            <a:chOff x="2976" y="0"/>
            <a:chExt cx="2784" cy="3408"/>
          </a:xfrm>
        </p:grpSpPr>
        <p:sp>
          <p:nvSpPr>
            <p:cNvPr id="833547" name="Line 11"/>
            <p:cNvSpPr>
              <a:spLocks noChangeShapeType="1"/>
            </p:cNvSpPr>
            <p:nvPr/>
          </p:nvSpPr>
          <p:spPr bwMode="auto">
            <a:xfrm>
              <a:off x="2976" y="0"/>
              <a:ext cx="2784" cy="3408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Comic Sans MS" charset="0"/>
              </a:endParaRPr>
            </a:p>
          </p:txBody>
        </p:sp>
        <p:sp>
          <p:nvSpPr>
            <p:cNvPr id="833548" name="Line 12"/>
            <p:cNvSpPr>
              <a:spLocks noChangeShapeType="1"/>
            </p:cNvSpPr>
            <p:nvPr/>
          </p:nvSpPr>
          <p:spPr bwMode="auto">
            <a:xfrm flipH="1">
              <a:off x="2976" y="0"/>
              <a:ext cx="2784" cy="3408"/>
            </a:xfrm>
            <a:prstGeom prst="line">
              <a:avLst/>
            </a:prstGeom>
            <a:noFill/>
            <a:ln w="1905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  <a:latin typeface="Comic Sans MS" charset="0"/>
              </a:endParaRPr>
            </a:p>
          </p:txBody>
        </p:sp>
      </p:grpSp>
      <p:sp>
        <p:nvSpPr>
          <p:cNvPr id="833546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</p:spTree>
    <p:extLst>
      <p:ext uri="{BB962C8B-B14F-4D97-AF65-F5344CB8AC3E}">
        <p14:creationId xmlns:p14="http://schemas.microsoft.com/office/powerpoint/2010/main" val="186288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0" y="135572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  <p:sp>
        <p:nvSpPr>
          <p:cNvPr id="808963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750"/>
            <a:ext cx="9144000" cy="1568450"/>
          </a:xfrm>
          <a:solidFill>
            <a:schemeClr val="bg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9600" b="1">
                <a:latin typeface="Arial" charset="0"/>
                <a:cs typeface="Arial" charset="0"/>
              </a:rPr>
              <a:t>公元</a:t>
            </a:r>
            <a:r>
              <a:rPr lang="en-US" altLang="zh-CN" sz="9600" b="1">
                <a:latin typeface="Arial" charset="0"/>
                <a:cs typeface="Arial" charset="0"/>
              </a:rPr>
              <a:t>70</a:t>
            </a:r>
            <a:endParaRPr lang="en-US" sz="10000" b="1">
              <a:solidFill>
                <a:srgbClr val="000000"/>
              </a:solidFill>
              <a:latin typeface="Bodoni MT Black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3538"/>
            <a:ext cx="8763000" cy="1447800"/>
          </a:xfrm>
          <a:noFill/>
          <a:ln>
            <a:noFill/>
          </a:ln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C.  </a:t>
            </a:r>
            <a:r>
              <a:rPr lang="zh-CN" alt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ea typeface="+mj-ea"/>
              </a:rPr>
              <a:t>实现在启示录的预言时机</a:t>
            </a:r>
            <a:endParaRPr lang="en-US" sz="4800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ea typeface="+mj-ea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4724400"/>
            <a:ext cx="9144000" cy="2133600"/>
            <a:chOff x="0" y="2976"/>
            <a:chExt cx="5760" cy="1344"/>
          </a:xfrm>
        </p:grpSpPr>
        <p:sp>
          <p:nvSpPr>
            <p:cNvPr id="834565" name="Rectangle 5"/>
            <p:cNvSpPr>
              <a:spLocks noChangeArrowheads="1"/>
            </p:cNvSpPr>
            <p:nvPr/>
          </p:nvSpPr>
          <p:spPr bwMode="auto">
            <a:xfrm>
              <a:off x="0" y="2976"/>
              <a:ext cx="5760" cy="1344"/>
            </a:xfrm>
            <a:prstGeom prst="rect">
              <a:avLst/>
            </a:prstGeom>
            <a:solidFill>
              <a:schemeClr val="tx1">
                <a:alpha val="5098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7412" name="Text Box 4"/>
            <p:cNvSpPr txBox="1">
              <a:spLocks noChangeArrowheads="1"/>
            </p:cNvSpPr>
            <p:nvPr/>
          </p:nvSpPr>
          <p:spPr bwMode="auto">
            <a:xfrm>
              <a:off x="0" y="3149"/>
              <a:ext cx="5760" cy="91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zh-CN" altLang="en-US" sz="4400" b="1" dirty="0">
                  <a:solidFill>
                    <a:srgbClr val="FFFFFF"/>
                  </a:solidFill>
                  <a:cs typeface="Arial" charset="0"/>
                </a:rPr>
                <a:t>已过派说的话像“短期内”或“很快”涉及到一个很短的时间</a:t>
              </a:r>
              <a:r>
                <a:rPr lang="en-US" sz="42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(</a:t>
              </a:r>
              <a:r>
                <a:rPr lang="zh-CN" altLang="en-US" sz="42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启示录</a:t>
              </a:r>
              <a:r>
                <a:rPr lang="en-US" sz="42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 1:1)</a:t>
              </a:r>
            </a:p>
          </p:txBody>
        </p:sp>
      </p:grpSp>
      <p:sp>
        <p:nvSpPr>
          <p:cNvPr id="834564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</p:spTree>
    <p:extLst>
      <p:ext uri="{BB962C8B-B14F-4D97-AF65-F5344CB8AC3E}">
        <p14:creationId xmlns:p14="http://schemas.microsoft.com/office/powerpoint/2010/main" val="293396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5"/>
          <p:cNvSpPr>
            <a:spLocks noChangeArrowheads="1"/>
          </p:cNvSpPr>
          <p:nvPr/>
        </p:nvSpPr>
        <p:spPr bwMode="auto">
          <a:xfrm>
            <a:off x="0" y="4419600"/>
            <a:ext cx="9144000" cy="2433638"/>
          </a:xfrm>
          <a:prstGeom prst="rect">
            <a:avLst/>
          </a:prstGeom>
          <a:solidFill>
            <a:schemeClr val="tx1">
              <a:alpha val="5098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5587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21238"/>
            <a:ext cx="9144000" cy="1539875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zh-CN" altLang="en-US" sz="48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然而，他们无法解释“我必快来”</a:t>
            </a:r>
            <a:r>
              <a:rPr lang="zh-CN" altLang="en-US" sz="4800">
                <a:latin typeface="Arial" charset="0"/>
                <a:cs typeface="Arial" charset="0"/>
              </a:rPr>
              <a:t> </a:t>
            </a:r>
            <a:br>
              <a:rPr lang="en-US" sz="4600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sz="4600" b="1">
                <a:solidFill>
                  <a:srgbClr val="FFFFFF"/>
                </a:solidFill>
                <a:latin typeface="Arial" charset="0"/>
                <a:cs typeface="Arial" charset="0"/>
              </a:rPr>
              <a:t>(</a:t>
            </a:r>
            <a:r>
              <a:rPr lang="zh-CN" altLang="en-US" sz="4600" b="1">
                <a:solidFill>
                  <a:srgbClr val="FFFFFF"/>
                </a:solidFill>
                <a:latin typeface="Arial" charset="0"/>
                <a:cs typeface="Arial" charset="0"/>
              </a:rPr>
              <a:t>启示录  </a:t>
            </a:r>
            <a:r>
              <a:rPr lang="en-US" sz="4600" b="1">
                <a:solidFill>
                  <a:srgbClr val="FFFFFF"/>
                </a:solidFill>
                <a:latin typeface="Arial" charset="0"/>
                <a:cs typeface="Arial" charset="0"/>
              </a:rPr>
              <a:t>2:16; 3:11; 22:7, 12, 20)</a:t>
            </a:r>
          </a:p>
        </p:txBody>
      </p:sp>
    </p:spTree>
    <p:extLst>
      <p:ext uri="{BB962C8B-B14F-4D97-AF65-F5344CB8AC3E}">
        <p14:creationId xmlns:p14="http://schemas.microsoft.com/office/powerpoint/2010/main" val="43116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5"/>
          <p:cNvSpPr>
            <a:spLocks noChangeArrowheads="1"/>
          </p:cNvSpPr>
          <p:nvPr/>
        </p:nvSpPr>
        <p:spPr bwMode="auto">
          <a:xfrm>
            <a:off x="0" y="3657600"/>
            <a:ext cx="9144000" cy="3200400"/>
          </a:xfrm>
          <a:prstGeom prst="rect">
            <a:avLst/>
          </a:prstGeom>
          <a:solidFill>
            <a:schemeClr val="bg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36611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  <p:sp>
        <p:nvSpPr>
          <p:cNvPr id="836612" name="Title 1"/>
          <p:cNvSpPr>
            <a:spLocks noGrp="1"/>
          </p:cNvSpPr>
          <p:nvPr>
            <p:ph type="title"/>
          </p:nvPr>
        </p:nvSpPr>
        <p:spPr>
          <a:xfrm>
            <a:off x="669925" y="557213"/>
            <a:ext cx="4164013" cy="2830512"/>
          </a:xfrm>
        </p:spPr>
        <p:txBody>
          <a:bodyPr/>
          <a:lstStyle/>
          <a:p>
            <a:pPr>
              <a:defRPr/>
            </a:pPr>
            <a:r>
              <a:rPr 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已过派</a:t>
            </a:r>
            <a:b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困难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17500" y="3877204"/>
            <a:ext cx="8686800" cy="264212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他们的诠释学并不一致。</a:t>
            </a:r>
            <a:endParaRPr lang="en-US" altLang="zh-CN" sz="54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54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这需要巨大的创造力，以证明耶稣来。</a:t>
            </a:r>
            <a:endParaRPr lang="en-US" sz="54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10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4792852"/>
            <a:ext cx="9067800" cy="1569660"/>
          </a:xfr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30250" indent="-730250" algn="l" eaLnBrk="1" hangingPunct="1"/>
            <a:r>
              <a:rPr lang="en-US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D.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履行马太福音</a:t>
            </a:r>
            <a:r>
              <a:rPr lang="en-US" altLang="zh-CN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10:23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，</a:t>
            </a:r>
            <a:r>
              <a:rPr lang="en-US" altLang="zh-CN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16:28</a:t>
            </a:r>
            <a:br>
              <a:rPr lang="en-US" altLang="zh-CN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</a:br>
            <a:r>
              <a:rPr lang="zh-CN" altLang="en-US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和</a:t>
            </a:r>
            <a:r>
              <a:rPr lang="en-US" altLang="zh-CN" sz="48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24:34</a:t>
            </a:r>
            <a:endParaRPr lang="en-US" sz="4800" b="1" dirty="0">
              <a:solidFill>
                <a:srgbClr val="FFFFFF"/>
              </a:solidFill>
              <a:effectLst>
                <a:glow rad="241300">
                  <a:schemeClr val="tx1">
                    <a:alpha val="87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37635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</p:spTree>
    <p:extLst>
      <p:ext uri="{BB962C8B-B14F-4D97-AF65-F5344CB8AC3E}">
        <p14:creationId xmlns:p14="http://schemas.microsoft.com/office/powerpoint/2010/main" val="121100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658" name="Picture 4" descr="Yeshuaadv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8659" name="Text Box 5"/>
          <p:cNvSpPr txBox="1">
            <a:spLocks noChangeArrowheads="1"/>
          </p:cNvSpPr>
          <p:nvPr/>
        </p:nvSpPr>
        <p:spPr bwMode="auto">
          <a:xfrm>
            <a:off x="0" y="4462463"/>
            <a:ext cx="9144000" cy="20621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zh-CN" altLang="en-US" sz="3200" b="1" dirty="0">
                <a:solidFill>
                  <a:srgbClr val="FFFFFF"/>
                </a:solidFill>
                <a:cs typeface="Arial" charset="0"/>
              </a:rPr>
              <a:t>激进已过派支持主必须在第一世纪来使用马太福音</a:t>
            </a:r>
            <a:r>
              <a:rPr lang="en-US" altLang="zh-CN" sz="3200" b="1" dirty="0">
                <a:solidFill>
                  <a:srgbClr val="FFFFFF"/>
                </a:solidFill>
                <a:cs typeface="Arial" charset="0"/>
              </a:rPr>
              <a:t>10</a:t>
            </a:r>
            <a:r>
              <a:rPr lang="zh-CN" altLang="en-US" sz="3200" b="1" dirty="0">
                <a:solidFill>
                  <a:srgbClr val="FFFFFF"/>
                </a:solidFill>
                <a:cs typeface="Arial" charset="0"/>
              </a:rPr>
              <a:t>：</a:t>
            </a:r>
            <a:r>
              <a:rPr lang="en-US" altLang="zh-CN" sz="3200" b="1" dirty="0">
                <a:solidFill>
                  <a:srgbClr val="FFFFFF"/>
                </a:solidFill>
                <a:cs typeface="Arial" charset="0"/>
              </a:rPr>
              <a:t>23</a:t>
            </a:r>
            <a:r>
              <a:rPr lang="zh-CN" altLang="en-US" sz="3200" b="1" dirty="0">
                <a:solidFill>
                  <a:srgbClr val="FFFFFF"/>
                </a:solidFill>
                <a:cs typeface="Arial" charset="0"/>
              </a:rPr>
              <a:t>：“当你在一个小镇的迫害，逃往未来。我实话告诉你，人子将返回之前，你已经达到了所有的以色列城镇。“</a:t>
            </a:r>
            <a:endParaRPr lang="en-US" sz="28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866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480</a:t>
            </a:r>
          </a:p>
        </p:txBody>
      </p:sp>
      <p:sp>
        <p:nvSpPr>
          <p:cNvPr id="838661" name="Title 1"/>
          <p:cNvSpPr>
            <a:spLocks noGrp="1"/>
          </p:cNvSpPr>
          <p:nvPr>
            <p:ph type="title"/>
          </p:nvPr>
        </p:nvSpPr>
        <p:spPr>
          <a:xfrm>
            <a:off x="141288" y="0"/>
            <a:ext cx="5327650" cy="987425"/>
          </a:xfrm>
        </p:spPr>
        <p:txBody>
          <a:bodyPr/>
          <a:lstStyle/>
          <a:p>
            <a:pPr algn="l">
              <a:defRPr/>
            </a:pPr>
            <a:r>
              <a:rPr lang="zh-CN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他们的主张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0401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82" name="Picture 4" descr="W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683" name="Picture 6" descr="Juda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3333750"/>
            <a:ext cx="4648201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684" name="Rectangle 9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565650" y="1654175"/>
            <a:ext cx="4578350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rgbClr val="FFFFFF"/>
                </a:solidFill>
                <a:latin typeface="Pegasus" charset="0"/>
                <a:cs typeface="Arial" charset="0"/>
              </a:rPr>
              <a:t>“叛逆以色列民族的福传会不会由他们完成，但将等待他的回归，这是由保罗（罗</a:t>
            </a:r>
            <a:r>
              <a:rPr lang="en-US" altLang="zh-CN" sz="3200" b="1" dirty="0">
                <a:solidFill>
                  <a:srgbClr val="FFFFFF"/>
                </a:solidFill>
                <a:latin typeface="Pegasus" charset="0"/>
                <a:cs typeface="Arial" charset="0"/>
              </a:rPr>
              <a:t>11:25-29</a:t>
            </a:r>
            <a:r>
              <a:rPr lang="zh-CN" altLang="en-US" sz="3200" b="1" dirty="0">
                <a:solidFill>
                  <a:srgbClr val="FFFFFF"/>
                </a:solidFill>
                <a:latin typeface="Pegasus" charset="0"/>
                <a:cs typeface="Arial" charset="0"/>
              </a:rPr>
              <a:t>）和先知（亚</a:t>
            </a:r>
            <a:r>
              <a:rPr lang="en-US" altLang="zh-CN" sz="3200" b="1" dirty="0">
                <a:solidFill>
                  <a:srgbClr val="FFFFFF"/>
                </a:solidFill>
                <a:latin typeface="Pegasus" charset="0"/>
                <a:cs typeface="Arial" charset="0"/>
              </a:rPr>
              <a:t>12:10</a:t>
            </a:r>
            <a:r>
              <a:rPr lang="zh-CN" altLang="en-US" sz="3200" b="1" dirty="0">
                <a:solidFill>
                  <a:srgbClr val="FFFFFF"/>
                </a:solidFill>
                <a:latin typeface="Pegasus" charset="0"/>
                <a:cs typeface="Arial" charset="0"/>
              </a:rPr>
              <a:t>）”</a:t>
            </a:r>
            <a:endParaRPr lang="en-US" sz="32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39686" name="Text Box 12"/>
          <p:cNvSpPr txBox="1">
            <a:spLocks noChangeArrowheads="1"/>
          </p:cNvSpPr>
          <p:nvPr/>
        </p:nvSpPr>
        <p:spPr bwMode="auto">
          <a:xfrm>
            <a:off x="7010400" y="6294438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b="1" i="1">
                <a:solidFill>
                  <a:srgbClr val="FFFFFF"/>
                </a:solidFill>
                <a:latin typeface="Arial" charset="0"/>
                <a:cs typeface="Arial" charset="0"/>
              </a:rPr>
              <a:t>––Benware</a:t>
            </a:r>
          </a:p>
        </p:txBody>
      </p:sp>
      <p:sp>
        <p:nvSpPr>
          <p:cNvPr id="839687" name="Text Box 1034"/>
          <p:cNvSpPr txBox="1">
            <a:spLocks noChangeArrowheads="1"/>
          </p:cNvSpPr>
          <p:nvPr/>
        </p:nvSpPr>
        <p:spPr bwMode="auto">
          <a:xfrm>
            <a:off x="7942263" y="0"/>
            <a:ext cx="1201737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Pt. 1</a:t>
            </a:r>
          </a:p>
        </p:txBody>
      </p:sp>
      <p:sp>
        <p:nvSpPr>
          <p:cNvPr id="839688" name="Title 1"/>
          <p:cNvSpPr>
            <a:spLocks noGrp="1"/>
          </p:cNvSpPr>
          <p:nvPr>
            <p:ph type="title"/>
          </p:nvPr>
        </p:nvSpPr>
        <p:spPr>
          <a:xfrm>
            <a:off x="4692650" y="46038"/>
            <a:ext cx="3905250" cy="712787"/>
          </a:xfrm>
        </p:spPr>
        <p:txBody>
          <a:bodyPr/>
          <a:lstStyle/>
          <a:p>
            <a:r>
              <a:rPr lang="zh-CN" altLang="en-US" sz="3600" b="1" u="sng">
                <a:solidFill>
                  <a:srgbClr val="FFFFFF"/>
                </a:solidFill>
                <a:latin typeface="Arial" charset="0"/>
                <a:cs typeface="Arial" charset="0"/>
              </a:rPr>
              <a:t>回应：</a:t>
            </a:r>
            <a:endParaRPr lang="en-US" sz="5400" b="1" u="sng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7155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4"/>
          <p:cNvSpPr>
            <a:spLocks noChangeArrowheads="1"/>
          </p:cNvSpPr>
          <p:nvPr/>
        </p:nvSpPr>
        <p:spPr bwMode="auto">
          <a:xfrm>
            <a:off x="0" y="4648200"/>
            <a:ext cx="9144000" cy="2286000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0707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Pt.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56200"/>
            <a:ext cx="8229600" cy="1323975"/>
          </a:xfr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zh-CN" altLang="en-US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激进已过派见马特。 马太福音</a:t>
            </a:r>
            <a:r>
              <a:rPr lang="en-US" altLang="zh-CN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16</a:t>
            </a:r>
            <a:r>
              <a:rPr lang="zh-CN" altLang="en-US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：</a:t>
            </a:r>
            <a:r>
              <a:rPr lang="en-US" altLang="zh-CN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28</a:t>
            </a:r>
            <a:r>
              <a:rPr lang="zh-CN" altLang="en-US" sz="4000" b="1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分如说，耶稣会在那一代</a:t>
            </a:r>
            <a:endParaRPr lang="en-US" sz="4000" b="1">
              <a:solidFill>
                <a:srgbClr val="FFFFFF"/>
              </a:solidFill>
              <a:effectLst>
                <a:glow rad="241300">
                  <a:schemeClr val="tx1">
                    <a:alpha val="87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33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8"/>
          <p:cNvSpPr>
            <a:spLocks noChangeArrowheads="1"/>
          </p:cNvSpPr>
          <p:nvPr/>
        </p:nvSpPr>
        <p:spPr bwMode="auto">
          <a:xfrm>
            <a:off x="0" y="3657600"/>
            <a:ext cx="5486400" cy="3200400"/>
          </a:xfrm>
          <a:prstGeom prst="rect">
            <a:avLst/>
          </a:prstGeom>
          <a:solidFill>
            <a:schemeClr val="tx1">
              <a:alpha val="3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1731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Pt. 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64150"/>
            <a:ext cx="6896100" cy="132238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eaLnBrk="1" hangingPunct="1"/>
            <a:r>
              <a:rPr lang="zh-CN" altLang="en-US" sz="4000" b="1" dirty="0">
                <a:solidFill>
                  <a:srgbClr val="FFFFFF"/>
                </a:solidFill>
                <a:effectLst>
                  <a:glow rad="241300">
                    <a:schemeClr val="tx1">
                      <a:alpha val="87000"/>
                    </a:schemeClr>
                  </a:glow>
                </a:effectLst>
                <a:latin typeface="Arial" charset="0"/>
                <a:cs typeface="Arial" charset="0"/>
              </a:rPr>
              <a:t>它实际上是指人们将身体活着，当耶稣结束时间</a:t>
            </a:r>
            <a:endParaRPr lang="en-US" sz="3900" b="1" dirty="0">
              <a:solidFill>
                <a:srgbClr val="FFFFFF"/>
              </a:solidFill>
              <a:effectLst>
                <a:glow rad="241300">
                  <a:schemeClr val="tx1">
                    <a:alpha val="87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6224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4" name="Rectangle 2"/>
          <p:cNvSpPr>
            <a:spLocks noChangeArrowheads="1"/>
          </p:cNvSpPr>
          <p:nvPr/>
        </p:nvSpPr>
        <p:spPr bwMode="auto">
          <a:xfrm>
            <a:off x="0" y="4953000"/>
            <a:ext cx="9144000" cy="1974850"/>
          </a:xfrm>
          <a:prstGeom prst="rect">
            <a:avLst/>
          </a:prstGeom>
          <a:solidFill>
            <a:schemeClr val="tx1">
              <a:alpha val="5098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2755" name="Text Box 1034"/>
          <p:cNvSpPr txBox="1">
            <a:spLocks noChangeArrowheads="1"/>
          </p:cNvSpPr>
          <p:nvPr/>
        </p:nvSpPr>
        <p:spPr bwMode="auto">
          <a:xfrm>
            <a:off x="8062913" y="0"/>
            <a:ext cx="1081087" cy="8334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Pt. 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8" y="4965700"/>
            <a:ext cx="8229600" cy="193833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algn="l" eaLnBrk="1" hangingPunct="1"/>
            <a:r>
              <a:rPr lang="zh-CN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已过派看到“这一代”在马特。 </a:t>
            </a:r>
            <a:br>
              <a:rPr lang="en-US" altLang="zh-CN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</a:br>
            <a:r>
              <a:rPr lang="zh-CN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马太福音</a:t>
            </a:r>
            <a:r>
              <a:rPr lang="en-US" altLang="zh-CN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24:34</a:t>
            </a:r>
            <a:r>
              <a:rPr lang="zh-CN" altLang="en-US" sz="40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作为，特别是代谁听到耶稣</a:t>
            </a:r>
            <a:endParaRPr lang="en-US" sz="38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6529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4"/>
          <p:cNvSpPr>
            <a:spLocks noChangeArrowheads="1"/>
          </p:cNvSpPr>
          <p:nvPr/>
        </p:nvSpPr>
        <p:spPr bwMode="auto">
          <a:xfrm>
            <a:off x="0" y="1524000"/>
            <a:ext cx="9144000" cy="5410200"/>
          </a:xfrm>
          <a:prstGeom prst="rect">
            <a:avLst/>
          </a:prstGeom>
          <a:solidFill>
            <a:schemeClr val="tx1">
              <a:alpha val="5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3779" name="Text Box 1034"/>
          <p:cNvSpPr txBox="1">
            <a:spLocks noChangeArrowheads="1"/>
          </p:cNvSpPr>
          <p:nvPr/>
        </p:nvSpPr>
        <p:spPr bwMode="auto">
          <a:xfrm>
            <a:off x="8102600" y="1430338"/>
            <a:ext cx="1041400" cy="8334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  <a:b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Pt. 3</a:t>
            </a:r>
          </a:p>
        </p:txBody>
      </p:sp>
      <p:sp>
        <p:nvSpPr>
          <p:cNvPr id="843780" name="Title 1"/>
          <p:cNvSpPr>
            <a:spLocks noGrp="1"/>
          </p:cNvSpPr>
          <p:nvPr>
            <p:ph type="title"/>
          </p:nvPr>
        </p:nvSpPr>
        <p:spPr>
          <a:xfrm>
            <a:off x="315913" y="-854075"/>
            <a:ext cx="8229600" cy="784225"/>
          </a:xfrm>
        </p:spPr>
        <p:txBody>
          <a:bodyPr/>
          <a:lstStyle/>
          <a:p>
            <a:r>
              <a:rPr lang="en-US">
                <a:latin typeface="Arial" charset="0"/>
                <a:cs typeface="Arial" charset="0"/>
              </a:rPr>
              <a:t>End Times?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2095500"/>
            <a:ext cx="8686800" cy="5029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“这一代”，是指一个时间段的“分娩阵痛开始时，”（太</a:t>
            </a: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24:8</a:t>
            </a: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）。</a:t>
            </a:r>
            <a:endParaRPr lang="en-US" altLang="zh-CN" sz="32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它会继续，直到“有福音传给他们对整个世界”（太</a:t>
            </a: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24:14</a:t>
            </a: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）。</a:t>
            </a:r>
            <a:endParaRPr lang="en-US" altLang="zh-CN" sz="32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丹尼尔（马太福音</a:t>
            </a: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24:15</a:t>
            </a: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。比照丹</a:t>
            </a: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9:24-27</a:t>
            </a: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）所说的“那行毁坏可憎的”，将有发生。</a:t>
            </a:r>
            <a:endParaRPr lang="en-US" altLang="zh-CN" sz="32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将发生“大灾难”（太</a:t>
            </a: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24:21</a:t>
            </a: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）。</a:t>
            </a:r>
            <a:endParaRPr lang="en-US" altLang="zh-CN" sz="3200" b="1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最后，“人子来了”（太</a:t>
            </a:r>
            <a:r>
              <a:rPr lang="en-US" altLang="zh-CN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24:27</a:t>
            </a:r>
            <a:r>
              <a:rPr lang="zh-CN" altLang="en-US" sz="3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）。</a:t>
            </a:r>
          </a:p>
        </p:txBody>
      </p:sp>
    </p:spTree>
    <p:extLst>
      <p:ext uri="{BB962C8B-B14F-4D97-AF65-F5344CB8AC3E}">
        <p14:creationId xmlns:p14="http://schemas.microsoft.com/office/powerpoint/2010/main" val="93963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7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9425"/>
            <a:ext cx="9144000" cy="768350"/>
          </a:xfrm>
          <a:solidFill>
            <a:schemeClr val="bg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b="1" dirty="0"/>
              <a:t>无法找到一个停车位</a:t>
            </a:r>
            <a:endParaRPr lang="en-US" b="1" kern="1200" dirty="0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35572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28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4648200"/>
            <a:ext cx="9144000" cy="2209800"/>
            <a:chOff x="0" y="2496"/>
            <a:chExt cx="5760" cy="1824"/>
          </a:xfrm>
        </p:grpSpPr>
        <p:sp>
          <p:nvSpPr>
            <p:cNvPr id="844805" name="Rectangle 6"/>
            <p:cNvSpPr>
              <a:spLocks noChangeArrowheads="1"/>
            </p:cNvSpPr>
            <p:nvPr/>
          </p:nvSpPr>
          <p:spPr bwMode="auto">
            <a:xfrm>
              <a:off x="0" y="2496"/>
              <a:ext cx="5760" cy="1824"/>
            </a:xfrm>
            <a:prstGeom prst="rect">
              <a:avLst/>
            </a:prstGeom>
            <a:solidFill>
              <a:schemeClr val="tx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1991" name="Text Box 7"/>
            <p:cNvSpPr txBox="1">
              <a:spLocks noChangeArrowheads="1"/>
            </p:cNvSpPr>
            <p:nvPr/>
          </p:nvSpPr>
          <p:spPr bwMode="auto">
            <a:xfrm>
              <a:off x="144" y="2896"/>
              <a:ext cx="5424" cy="11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zh-CN" altLang="en-US" sz="4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他们认为所有这些预言或大部分作为履行在公元</a:t>
              </a:r>
              <a:r>
                <a:rPr lang="en-US" altLang="zh-CN" sz="4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70</a:t>
              </a:r>
              <a:r>
                <a:rPr lang="zh-CN" altLang="en-US" sz="4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Arial" charset="0"/>
                </a:rPr>
                <a:t>年圣殿被毁。</a:t>
              </a:r>
              <a:endParaRPr lang="en-US" sz="42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844803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8338" y="2162175"/>
            <a:ext cx="8229600" cy="1143000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en-US" sz="48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E.</a:t>
            </a:r>
            <a:r>
              <a:rPr lang="zh-CN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科特话语，马太福音</a:t>
            </a:r>
            <a:r>
              <a:rPr lang="en-US" altLang="zh-CN" sz="4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24-25</a:t>
            </a:r>
            <a:r>
              <a:rPr lang="zh-CN" altLang="en-US" sz="480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章</a:t>
            </a:r>
            <a:endParaRPr lang="en-US" sz="48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438"/>
            <a:ext cx="3429000" cy="868362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+mj-ea"/>
              </a:rPr>
              <a:t>马太</a:t>
            </a:r>
            <a:r>
              <a:rPr lang="en-US" b="1" dirty="0">
                <a:solidFill>
                  <a:schemeClr val="bg1"/>
                </a:solidFill>
                <a:ea typeface="+mj-ea"/>
              </a:rPr>
              <a:t> 24:3 </a:t>
            </a:r>
          </a:p>
        </p:txBody>
      </p:sp>
      <p:grpSp>
        <p:nvGrpSpPr>
          <p:cNvPr id="94211" name="Group 8"/>
          <p:cNvGrpSpPr>
            <a:grpSpLocks/>
          </p:cNvGrpSpPr>
          <p:nvPr/>
        </p:nvGrpSpPr>
        <p:grpSpPr bwMode="auto">
          <a:xfrm>
            <a:off x="3352800" y="5334000"/>
            <a:ext cx="5791200" cy="1600200"/>
            <a:chOff x="2112" y="3360"/>
            <a:chExt cx="3648" cy="1008"/>
          </a:xfrm>
        </p:grpSpPr>
        <p:sp>
          <p:nvSpPr>
            <p:cNvPr id="94212" name="Rectangle 5"/>
            <p:cNvSpPr>
              <a:spLocks noChangeArrowheads="1"/>
            </p:cNvSpPr>
            <p:nvPr/>
          </p:nvSpPr>
          <p:spPr bwMode="auto">
            <a:xfrm>
              <a:off x="2112" y="3360"/>
              <a:ext cx="3648" cy="1008"/>
            </a:xfrm>
            <a:prstGeom prst="rect">
              <a:avLst/>
            </a:prstGeom>
            <a:solidFill>
              <a:schemeClr val="tx1">
                <a:alpha val="54901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8" name="Text Box 6"/>
            <p:cNvSpPr txBox="1">
              <a:spLocks noChangeArrowheads="1"/>
            </p:cNvSpPr>
            <p:nvPr/>
          </p:nvSpPr>
          <p:spPr bwMode="auto">
            <a:xfrm>
              <a:off x="2193" y="3380"/>
              <a:ext cx="3466" cy="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egasus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ja-JP" altLang="en-US" sz="4400" b="1" dirty="0">
                  <a:solidFill>
                    <a:schemeClr val="bg1"/>
                  </a:solidFill>
                  <a:latin typeface="Times New Roman" charset="0"/>
                </a:rPr>
                <a:t>“</a:t>
              </a:r>
              <a:r>
                <a:rPr lang="zh-CN" altLang="en-US" sz="4400" b="1" dirty="0">
                  <a:solidFill>
                    <a:schemeClr val="bg1"/>
                  </a:solidFill>
                  <a:latin typeface="Times New Roman" charset="0"/>
                </a:rPr>
                <a:t>请告诉我们，</a:t>
              </a:r>
              <a:r>
                <a:rPr lang="zh-CN" altLang="en-US" sz="4400" b="1" dirty="0">
                  <a:solidFill>
                    <a:srgbClr val="FFFF00"/>
                  </a:solidFill>
                  <a:latin typeface="Times New Roman" charset="0"/>
                </a:rPr>
                <a:t>甚么时候</a:t>
              </a:r>
              <a:r>
                <a:rPr lang="zh-CN" altLang="en-US" sz="4400" b="1" dirty="0">
                  <a:solidFill>
                    <a:schemeClr val="bg1"/>
                  </a:solidFill>
                  <a:latin typeface="Times New Roman" charset="0"/>
                </a:rPr>
                <a:t>会有这些事呢？</a:t>
              </a:r>
              <a:r>
                <a:rPr lang="ja-JP" altLang="en-US" sz="4400" dirty="0">
                  <a:solidFill>
                    <a:schemeClr val="bg1"/>
                  </a:solidFill>
                  <a:latin typeface="Times New Roman" charset="0"/>
                </a:rPr>
                <a:t>”</a:t>
              </a:r>
              <a:endParaRPr lang="en-US" sz="4400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8" name="Group 4"/>
          <p:cNvGrpSpPr>
            <a:grpSpLocks/>
          </p:cNvGrpSpPr>
          <p:nvPr/>
        </p:nvGrpSpPr>
        <p:grpSpPr bwMode="auto">
          <a:xfrm>
            <a:off x="3352800" y="5257800"/>
            <a:ext cx="5791200" cy="1600200"/>
            <a:chOff x="0" y="2304"/>
            <a:chExt cx="3456" cy="2016"/>
          </a:xfrm>
        </p:grpSpPr>
        <p:sp>
          <p:nvSpPr>
            <p:cNvPr id="96260" name="Rectangle 5"/>
            <p:cNvSpPr>
              <a:spLocks noChangeArrowheads="1"/>
            </p:cNvSpPr>
            <p:nvPr/>
          </p:nvSpPr>
          <p:spPr bwMode="auto">
            <a:xfrm>
              <a:off x="0" y="2304"/>
              <a:ext cx="3456" cy="2016"/>
            </a:xfrm>
            <a:prstGeom prst="rect">
              <a:avLst/>
            </a:prstGeom>
            <a:solidFill>
              <a:schemeClr val="tx1">
                <a:alpha val="56078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4" name="Text Box 6"/>
            <p:cNvSpPr txBox="1">
              <a:spLocks noChangeArrowheads="1"/>
            </p:cNvSpPr>
            <p:nvPr/>
          </p:nvSpPr>
          <p:spPr bwMode="auto">
            <a:xfrm>
              <a:off x="77" y="2344"/>
              <a:ext cx="3285" cy="1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egasus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egasus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ja-JP" altLang="en-US" sz="4000" b="1" dirty="0">
                  <a:solidFill>
                    <a:schemeClr val="bg1"/>
                  </a:solidFill>
                  <a:latin typeface="Times New Roman" charset="0"/>
                </a:rPr>
                <a:t>“</a:t>
              </a:r>
              <a:r>
                <a:rPr lang="zh-CN" altLang="en-US" sz="4000" b="1" dirty="0">
                  <a:solidFill>
                    <a:schemeClr val="bg1"/>
                  </a:solidFill>
                  <a:latin typeface="Times New Roman" charset="0"/>
                </a:rPr>
                <a:t>你的降临和这世代的终结，有甚么</a:t>
              </a:r>
              <a:r>
                <a:rPr lang="zh-CN" altLang="en-US" sz="4000" b="1" dirty="0">
                  <a:solidFill>
                    <a:srgbClr val="FFFF00"/>
                  </a:solidFill>
                  <a:latin typeface="Times New Roman" charset="0"/>
                </a:rPr>
                <a:t>预兆</a:t>
              </a:r>
              <a:r>
                <a:rPr lang="zh-CN" altLang="en-US" sz="4000" b="1" dirty="0">
                  <a:solidFill>
                    <a:schemeClr val="bg1"/>
                  </a:solidFill>
                  <a:latin typeface="Times New Roman" charset="0"/>
                </a:rPr>
                <a:t>呢？</a:t>
              </a:r>
              <a:r>
                <a:rPr lang="ja-JP" altLang="en-US" sz="4000" b="1" dirty="0">
                  <a:solidFill>
                    <a:schemeClr val="bg1"/>
                  </a:solidFill>
                  <a:latin typeface="Times New Roman" charset="0"/>
                </a:rPr>
                <a:t>”</a:t>
              </a:r>
              <a:endParaRPr lang="en-US" sz="4000" b="1" dirty="0">
                <a:solidFill>
                  <a:schemeClr val="bg1"/>
                </a:solidFill>
                <a:latin typeface="Times New Roman" charset="0"/>
              </a:endParaRPr>
            </a:p>
          </p:txBody>
        </p:sp>
      </p:grp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228600" y="198438"/>
            <a:ext cx="3429000" cy="8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zh-CN" altLang="en-US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马太 </a:t>
            </a:r>
            <a:r>
              <a:rPr lang="en-US" sz="4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24:3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267200" y="5181600"/>
            <a:ext cx="44958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egasus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egasus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ja-JP" altLang="en-US" sz="3600" b="1" dirty="0">
                <a:solidFill>
                  <a:schemeClr val="bg1"/>
                </a:solidFill>
                <a:latin typeface="Times New Roman" charset="0"/>
              </a:rPr>
              <a:t>“</a:t>
            </a:r>
            <a:r>
              <a:rPr lang="en-US" sz="3600" b="1" dirty="0">
                <a:solidFill>
                  <a:schemeClr val="bg1"/>
                </a:solidFill>
                <a:latin typeface="Times New Roman" charset="0"/>
              </a:rPr>
              <a:t>… </a:t>
            </a:r>
            <a:r>
              <a:rPr lang="zh-CN" altLang="en-US" sz="3600" b="1" dirty="0">
                <a:solidFill>
                  <a:schemeClr val="bg1"/>
                </a:solidFill>
                <a:latin typeface="Times New Roman" charset="0"/>
              </a:rPr>
              <a:t>你的降临和</a:t>
            </a:r>
            <a:r>
              <a:rPr lang="zh-CN" altLang="en-US" sz="3600" b="1" dirty="0">
                <a:solidFill>
                  <a:srgbClr val="FFFF00"/>
                </a:solidFill>
                <a:latin typeface="Times New Roman" charset="0"/>
              </a:rPr>
              <a:t>这世代的终结</a:t>
            </a:r>
            <a:r>
              <a:rPr lang="zh-CN" altLang="en-US" sz="3600" b="1" dirty="0">
                <a:solidFill>
                  <a:schemeClr val="bg1"/>
                </a:solidFill>
                <a:latin typeface="Times New Roman" charset="0"/>
              </a:rPr>
              <a:t>，有甚么预兆呢？</a:t>
            </a:r>
            <a:r>
              <a:rPr lang="ja-JP" altLang="en-US" sz="3600" b="1" dirty="0">
                <a:solidFill>
                  <a:schemeClr val="bg1"/>
                </a:solidFill>
                <a:latin typeface="Times New Roman" charset="0"/>
              </a:rPr>
              <a:t>”</a:t>
            </a:r>
            <a:r>
              <a:rPr lang="en-US" sz="3600" b="1" dirty="0">
                <a:solidFill>
                  <a:schemeClr val="bg1"/>
                </a:solidFill>
                <a:latin typeface="Times New Roman" charset="0"/>
              </a:rPr>
              <a:t> </a:t>
            </a:r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198438"/>
            <a:ext cx="3429000" cy="868362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solidFill>
                  <a:schemeClr val="bg1"/>
                </a:solidFill>
                <a:ea typeface="+mj-ea"/>
              </a:rPr>
              <a:t>马太 </a:t>
            </a:r>
            <a:r>
              <a:rPr lang="en-US" b="1" dirty="0">
                <a:solidFill>
                  <a:schemeClr val="bg1"/>
                </a:solidFill>
                <a:ea typeface="+mj-ea"/>
              </a:rPr>
              <a:t>24:3</a:t>
            </a:r>
            <a:r>
              <a:rPr lang="en-US" dirty="0">
                <a:solidFill>
                  <a:schemeClr val="bg1"/>
                </a:solidFill>
                <a:ea typeface="+mj-ea"/>
              </a:rPr>
              <a:t>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1219200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48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憎恶的苍凉</a:t>
            </a:r>
            <a:endParaRPr lang="en-US" sz="4800" b="1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0" y="2803525"/>
            <a:ext cx="9144000" cy="830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4800">
                <a:solidFill>
                  <a:srgbClr val="FFFFFF"/>
                </a:solidFill>
                <a:cs typeface="Arial" charset="0"/>
              </a:rPr>
              <a:t>   已过派在公元</a:t>
            </a:r>
            <a:r>
              <a:rPr lang="en-US" altLang="zh-CN" sz="4800">
                <a:solidFill>
                  <a:srgbClr val="FFFFFF"/>
                </a:solidFill>
                <a:cs typeface="Arial" charset="0"/>
              </a:rPr>
              <a:t>70</a:t>
            </a:r>
            <a:r>
              <a:rPr lang="zh-CN" altLang="en-US" sz="4800">
                <a:solidFill>
                  <a:srgbClr val="FFFFFF"/>
                </a:solidFill>
                <a:cs typeface="Arial" charset="0"/>
              </a:rPr>
              <a:t>年罗马人手中</a:t>
            </a:r>
            <a:endParaRPr lang="en-US" sz="48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48900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20614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0" y="1066800"/>
            <a:ext cx="9144000" cy="24384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849923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0" y="258763"/>
            <a:ext cx="8229600" cy="2362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语境 ：马太福音</a:t>
            </a:r>
            <a:r>
              <a:rPr 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23</a:t>
            </a:r>
            <a:r>
              <a:rPr lang="zh-CN" altLang="en-US" sz="40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章</a:t>
            </a:r>
            <a:endParaRPr lang="en-US" sz="4000" b="1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000" b="1">
                <a:solidFill>
                  <a:srgbClr val="000000"/>
                </a:solidFill>
                <a:latin typeface="Arial" charset="0"/>
                <a:cs typeface="Arial" charset="0"/>
              </a:rPr>
              <a:t>旧约先知看到它作为未来。</a:t>
            </a:r>
            <a:endParaRPr lang="en-US" altLang="zh-CN" sz="4000" b="1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000" b="1">
                <a:solidFill>
                  <a:srgbClr val="000000"/>
                </a:solidFill>
                <a:latin typeface="Arial" charset="0"/>
                <a:cs typeface="Arial" charset="0"/>
              </a:rPr>
              <a:t>丹尼尔 </a:t>
            </a:r>
            <a:r>
              <a:rPr lang="en-US" sz="4000" b="1">
                <a:solidFill>
                  <a:srgbClr val="000000"/>
                </a:solidFill>
                <a:latin typeface="Arial" charset="0"/>
                <a:cs typeface="Arial" charset="0"/>
              </a:rPr>
              <a:t>9:27; 11:31; 12:11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107115">
            <a:off x="-417513" y="3506788"/>
            <a:ext cx="10150476" cy="923925"/>
          </a:xfr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它不能发生了！！</a:t>
            </a:r>
            <a:endParaRPr lang="en-US" sz="5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22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9" grpId="0" animBg="1"/>
      <p:bldP spid="7" grpId="0" build="p"/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06463"/>
          </a:xfrm>
          <a:solidFill>
            <a:srgbClr val="000000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  <a:cs typeface="Arial" charset="0"/>
              </a:rPr>
              <a:t>即将到来的基督</a:t>
            </a:r>
            <a:endParaRPr lang="en-US" sz="5000" b="1">
              <a:solidFill>
                <a:srgbClr val="FFFF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0" y="5240338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400" b="1">
                <a:solidFill>
                  <a:srgbClr val="FFFFFF"/>
                </a:solidFill>
                <a:effectLst>
                  <a:glow rad="3048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defRPr>
            </a:lvl1pPr>
            <a:lvl2pPr marL="37931725" indent="-37474525">
              <a:defRPr>
                <a:latin typeface="Pegasus" charset="0"/>
                <a:ea typeface="Arial" charset="0"/>
                <a:cs typeface="Arial" charset="0"/>
              </a:defRPr>
            </a:lvl2pPr>
            <a:lvl3pPr>
              <a:defRPr>
                <a:latin typeface="Pegasus" charset="0"/>
                <a:ea typeface="Arial" charset="0"/>
                <a:cs typeface="Arial" charset="0"/>
              </a:defRPr>
            </a:lvl3pPr>
            <a:lvl4pPr>
              <a:defRPr>
                <a:latin typeface="Pegasus" charset="0"/>
                <a:ea typeface="Arial" charset="0"/>
                <a:cs typeface="Arial" charset="0"/>
              </a:defRPr>
            </a:lvl4pPr>
            <a:lvl5pPr>
              <a:defRPr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9pPr>
          </a:lstStyle>
          <a:p>
            <a:r>
              <a:rPr lang="zh-CN" altLang="en-US" dirty="0"/>
              <a:t>已过派说，“他已经</a:t>
            </a:r>
            <a:r>
              <a:rPr lang="en-US" altLang="zh-CN" dirty="0"/>
              <a:t>...</a:t>
            </a:r>
            <a:endParaRPr lang="en-US" dirty="0"/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0" y="5972175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400" b="1">
                <a:solidFill>
                  <a:srgbClr val="FFFFFF"/>
                </a:solidFill>
                <a:effectLst>
                  <a:glow rad="304800">
                    <a:srgbClr val="000000">
                      <a:alpha val="75000"/>
                    </a:srgbClr>
                  </a:glow>
                </a:effectLst>
                <a:latin typeface="Arial"/>
                <a:cs typeface="Arial"/>
              </a:defRPr>
            </a:lvl1pPr>
            <a:lvl2pPr marL="37931725" indent="-37474525">
              <a:defRPr>
                <a:latin typeface="Pegasus" charset="0"/>
                <a:ea typeface="Arial" charset="0"/>
                <a:cs typeface="Arial" charset="0"/>
              </a:defRPr>
            </a:lvl2pPr>
            <a:lvl3pPr>
              <a:defRPr>
                <a:latin typeface="Pegasus" charset="0"/>
                <a:ea typeface="Arial" charset="0"/>
                <a:cs typeface="Arial" charset="0"/>
              </a:defRPr>
            </a:lvl3pPr>
            <a:lvl4pPr>
              <a:defRPr>
                <a:latin typeface="Pegasus" charset="0"/>
                <a:ea typeface="Arial" charset="0"/>
                <a:cs typeface="Arial" charset="0"/>
              </a:defRPr>
            </a:lvl4pPr>
            <a:lvl5pPr>
              <a:defRPr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9pPr>
          </a:lstStyle>
          <a:p>
            <a:r>
              <a:rPr lang="zh-CN" altLang="en-US" dirty="0"/>
              <a:t>虽然他没有明显出现“</a:t>
            </a:r>
            <a:endParaRPr lang="en-US" dirty="0"/>
          </a:p>
        </p:txBody>
      </p:sp>
      <p:sp>
        <p:nvSpPr>
          <p:cNvPr id="850949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345363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792163"/>
          </a:xfrm>
          <a:effectLst/>
        </p:spPr>
        <p:txBody>
          <a:bodyPr/>
          <a:lstStyle/>
          <a:p>
            <a:pPr eaLnBrk="1" hangingPunct="1"/>
            <a:r>
              <a:rPr lang="en-US" sz="4800" b="1" dirty="0" err="1">
                <a:solidFill>
                  <a:schemeClr val="bg1"/>
                </a:solidFill>
                <a:effectLst>
                  <a:glow rad="279400">
                    <a:schemeClr val="tx1"/>
                  </a:glow>
                </a:effectLst>
                <a:latin typeface="Bwgrkl" charset="0"/>
              </a:rPr>
              <a:t>parousi,a</a:t>
            </a:r>
            <a:r>
              <a:rPr lang="en-US" sz="4000" b="1" dirty="0">
                <a:solidFill>
                  <a:schemeClr val="bg1"/>
                </a:solidFill>
                <a:effectLst>
                  <a:glow rad="279400">
                    <a:schemeClr val="tx1"/>
                  </a:glow>
                </a:effectLst>
                <a:latin typeface="TekniaGreek" pitchFamily="2" charset="0"/>
              </a:rPr>
              <a:t>—</a:t>
            </a:r>
            <a:r>
              <a:rPr lang="zh-CN" altLang="en-US" sz="4800" b="1" dirty="0">
                <a:solidFill>
                  <a:srgbClr val="FFFFFF"/>
                </a:solidFill>
                <a:effectLst>
                  <a:glow rad="279400">
                    <a:schemeClr val="tx1"/>
                  </a:glow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圆满（未来）</a:t>
            </a:r>
            <a:endParaRPr lang="en-US" sz="4000" b="1" dirty="0">
              <a:solidFill>
                <a:srgbClr val="FFFFFF"/>
              </a:solidFill>
              <a:effectLst>
                <a:glow rad="279400">
                  <a:schemeClr val="tx1"/>
                </a:glow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0" y="3352438"/>
            <a:ext cx="8839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400" b="1">
                <a:solidFill>
                  <a:schemeClr val="bg1"/>
                </a:solidFill>
                <a:effectLst>
                  <a:glow rad="304800">
                    <a:schemeClr val="tx1">
                      <a:alpha val="75000"/>
                    </a:schemeClr>
                  </a:glow>
                </a:effectLst>
                <a:latin typeface="Arial"/>
                <a:cs typeface="Arial"/>
              </a:defRPr>
            </a:lvl1pPr>
            <a:lvl2pPr marL="37931725" indent="-37474525">
              <a:defRPr>
                <a:latin typeface="Pegasus" charset="0"/>
                <a:ea typeface="Arial" charset="0"/>
                <a:cs typeface="Arial" charset="0"/>
              </a:defRPr>
            </a:lvl2pPr>
            <a:lvl3pPr>
              <a:defRPr>
                <a:latin typeface="Pegasus" charset="0"/>
                <a:ea typeface="Arial" charset="0"/>
                <a:cs typeface="Arial" charset="0"/>
              </a:defRPr>
            </a:lvl3pPr>
            <a:lvl4pPr>
              <a:defRPr>
                <a:latin typeface="Pegasus" charset="0"/>
                <a:ea typeface="Arial" charset="0"/>
                <a:cs typeface="Arial" charset="0"/>
              </a:defRPr>
            </a:lvl4pPr>
            <a:lvl5pPr>
              <a:defRPr>
                <a:latin typeface="Pegasus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Pegasus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zh-CN" altLang="en-US" dirty="0">
                <a:solidFill>
                  <a:srgbClr val="FFFFFF"/>
                </a:solidFill>
                <a:effectLst>
                  <a:glow rad="304800">
                    <a:srgbClr val="000000">
                      <a:alpha val="75000"/>
                    </a:srgbClr>
                  </a:glow>
                </a:effectLst>
                <a:ea typeface="ＭＳ Ｐゴシック" pitchFamily="34" charset="-128"/>
              </a:rPr>
              <a:t>在新约，这个词总是意味着实际存在</a:t>
            </a:r>
            <a:endParaRPr lang="en-US" dirty="0">
              <a:solidFill>
                <a:srgbClr val="FFFFFF"/>
              </a:solidFill>
              <a:effectLst>
                <a:glow rad="304800">
                  <a:srgbClr val="000000">
                    <a:alpha val="75000"/>
                  </a:srgbClr>
                </a:glow>
              </a:effectLst>
            </a:endParaRPr>
          </a:p>
        </p:txBody>
      </p:sp>
      <p:sp>
        <p:nvSpPr>
          <p:cNvPr id="851972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295230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600200"/>
            <a:ext cx="8686800" cy="2590800"/>
          </a:xfrm>
          <a:effectLst/>
        </p:spPr>
        <p:txBody>
          <a:bodyPr/>
          <a:lstStyle/>
          <a:p>
            <a:pPr eaLnBrk="1" hangingPunct="1"/>
            <a:r>
              <a:rPr lang="zh-CN" altLang="en-US" sz="4000" b="1">
                <a:solidFill>
                  <a:srgbClr val="FFFFFF"/>
                </a:solidFill>
                <a:effectLst>
                  <a:glow rad="241300">
                    <a:schemeClr val="tx1">
                      <a:alpha val="90000"/>
                    </a:schemeClr>
                  </a:glow>
                </a:effectLst>
                <a:latin typeface="Arial" charset="0"/>
                <a:cs typeface="Arial" charset="0"/>
              </a:rPr>
              <a:t>已过派声称，“在天上的迹象”戏剧性的方式表达惊人的宇宙的迹象，国难或战斗的胜利（非神奇的方法）。</a:t>
            </a:r>
            <a:endParaRPr lang="en-US" sz="3800" b="1">
              <a:solidFill>
                <a:srgbClr val="FFFFFF"/>
              </a:solidFill>
              <a:effectLst>
                <a:glow rad="241300">
                  <a:schemeClr val="tx1">
                    <a:alpha val="90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52995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808271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105400"/>
            <a:ext cx="8686800" cy="1143000"/>
          </a:xfrm>
          <a:effectLst/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glow rad="203200">
                    <a:schemeClr val="tx1">
                      <a:alpha val="88000"/>
                    </a:schemeClr>
                  </a:glow>
                </a:effectLst>
                <a:latin typeface="Arial" charset="0"/>
                <a:cs typeface="Arial" charset="0"/>
              </a:rPr>
              <a:t>他们声称宇宙的迹象都没有字面</a:t>
            </a:r>
            <a:endParaRPr lang="en-US" b="1">
              <a:solidFill>
                <a:srgbClr val="FFFFFF"/>
              </a:solidFill>
              <a:effectLst>
                <a:glow rad="203200">
                  <a:schemeClr val="tx1">
                    <a:alpha val="88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54019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</p:spTree>
    <p:extLst>
      <p:ext uri="{BB962C8B-B14F-4D97-AF65-F5344CB8AC3E}">
        <p14:creationId xmlns:p14="http://schemas.microsoft.com/office/powerpoint/2010/main" val="79584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1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016000"/>
          </a:xfrm>
          <a:solidFill>
            <a:schemeClr val="bg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6000" b="1" kern="1200" dirty="0">
                <a:solidFill>
                  <a:srgbClr val="000000"/>
                </a:solidFill>
              </a:rPr>
              <a:t>9/11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gradFill rotWithShape="1">
            <a:gsLst>
              <a:gs pos="0">
                <a:srgbClr val="B5E5E9"/>
              </a:gs>
              <a:gs pos="100000">
                <a:srgbClr val="CBFFFF"/>
              </a:gs>
            </a:gsLst>
            <a:lin ang="162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endParaRPr lang="en-US" sz="24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42000"/>
            <a:ext cx="9144000" cy="96996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zh-CN" altLang="en-US" sz="1900" b="1">
                <a:solidFill>
                  <a:srgbClr val="FFFFFF"/>
                </a:solidFill>
                <a:cs typeface="Arial" charset="0"/>
              </a:rPr>
              <a:t>你们要听见战争，也听见战争的风声；你们要小心，不要惊慌，因为这是免不了的，不过结局还没有到。一个民族要起来攻打另一个民族，一个国家要起来攻打另一个国家，到处都有饥荒和地震，这一切不过是痛苦的开始。                马太福音 </a:t>
            </a:r>
            <a:r>
              <a:rPr lang="en-US" altLang="zh-CN" sz="1900" b="1">
                <a:solidFill>
                  <a:srgbClr val="FFFFFF"/>
                </a:solidFill>
                <a:cs typeface="Arial" charset="0"/>
              </a:rPr>
              <a:t>24</a:t>
            </a:r>
            <a:r>
              <a:rPr lang="zh-CN" altLang="en-US" sz="1900" b="1">
                <a:solidFill>
                  <a:srgbClr val="FFFFFF"/>
                </a:solidFill>
                <a:cs typeface="Arial" charset="0"/>
              </a:rPr>
              <a:t>：</a:t>
            </a:r>
            <a:r>
              <a:rPr lang="en-US" altLang="zh-CN" sz="1900" b="1">
                <a:solidFill>
                  <a:srgbClr val="FFFFFF"/>
                </a:solidFill>
                <a:cs typeface="Arial" charset="0"/>
              </a:rPr>
              <a:t>6-8</a:t>
            </a:r>
            <a:endParaRPr lang="en-US" sz="19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135572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61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effectLst/>
        </p:spPr>
        <p:txBody>
          <a:bodyPr/>
          <a:lstStyle/>
          <a:p>
            <a:pPr algn="l" eaLnBrk="1" hangingPunct="1">
              <a:spcBef>
                <a:spcPct val="20000"/>
              </a:spcBef>
            </a:pPr>
            <a:r>
              <a:rPr lang="zh-CN" altLang="en-US" b="1" kern="1200" dirty="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反驳：</a:t>
            </a:r>
            <a:endParaRPr lang="en-US" b="1" kern="1200" dirty="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365250"/>
            <a:ext cx="8229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他们寓言文本</a:t>
            </a:r>
            <a:endParaRPr lang="en-US" altLang="zh-CN" sz="44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旧约上下文不考虑（约珥书</a:t>
            </a:r>
            <a:r>
              <a:rPr lang="en-US" altLang="zh-CN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2</a:t>
            </a:r>
            <a:r>
              <a:rPr lang="zh-CN" altLang="en-US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章）</a:t>
            </a:r>
            <a:endParaRPr lang="en-US" sz="42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0" name="Rectangle 10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zh-CN" altLang="en-US" b="1" kern="120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rPr>
              <a:t>应用</a:t>
            </a:r>
            <a:endParaRPr lang="en-US" b="1" kern="1200">
              <a:solidFill>
                <a:srgbClr val="FFFFFF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Arial" charset="0"/>
              <a:cs typeface="Arial" charset="0"/>
            </a:endParaRPr>
          </a:p>
        </p:txBody>
      </p:sp>
      <p:sp>
        <p:nvSpPr>
          <p:cNvPr id="856067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483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 bwMode="auto">
          <a:xfrm>
            <a:off x="0" y="1352550"/>
            <a:ext cx="9002713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defPPr>
              <a:defRPr lang="en-US"/>
            </a:defPPr>
            <a:lvl1pPr marL="342900" indent="-342900" eaLnBrk="1" hangingPunct="1">
              <a:spcBef>
                <a:spcPct val="20000"/>
              </a:spcBef>
              <a:buFontTx/>
              <a:buChar char="•"/>
              <a:defRPr sz="4400" b="1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" charset="0"/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评估其他的观点，但</a:t>
            </a:r>
            <a:r>
              <a:rPr lang="en-US" altLang="zh-CN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...</a:t>
            </a:r>
          </a:p>
          <a:p>
            <a:r>
              <a:rPr lang="en-US" altLang="zh-CN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“</a:t>
            </a:r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主键的仆人必须是争吵”（提摩太后书</a:t>
            </a:r>
            <a:r>
              <a:rPr lang="en-US" altLang="zh-CN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2</a:t>
            </a:r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：</a:t>
            </a:r>
            <a:r>
              <a:rPr lang="en-US" altLang="zh-CN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24</a:t>
            </a:r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）</a:t>
            </a:r>
            <a:endParaRPr lang="en-US" altLang="zh-CN" dirty="0">
              <a:effectLst>
                <a:glow rad="101600">
                  <a:srgbClr val="000000">
                    <a:alpha val="75000"/>
                  </a:srgbClr>
                </a:glow>
              </a:effectLst>
            </a:endParaRPr>
          </a:p>
          <a:p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其他意见提出批评性的评价，阐明自己的看法，</a:t>
            </a:r>
            <a:endParaRPr lang="en-US" altLang="zh-CN" dirty="0">
              <a:effectLst>
                <a:glow rad="101600">
                  <a:srgbClr val="000000">
                    <a:alpha val="75000"/>
                  </a:srgbClr>
                </a:glow>
              </a:effectLst>
            </a:endParaRPr>
          </a:p>
          <a:p>
            <a:r>
              <a:rPr lang="zh-CN" altLang="en-US" dirty="0">
                <a:effectLst>
                  <a:glow rad="101600">
                    <a:srgbClr val="000000">
                      <a:alpha val="75000"/>
                    </a:srgbClr>
                  </a:glow>
                </a:effectLst>
              </a:rPr>
              <a:t>教导“圣经”</a:t>
            </a:r>
            <a:endParaRPr lang="en-US" dirty="0">
              <a:effectLst>
                <a:glow rad="101600">
                  <a:srgbClr val="000000">
                    <a:alpha val="75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774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zh-CN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结论</a:t>
            </a:r>
            <a:endParaRPr lang="en-US" sz="5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</a:endParaRPr>
          </a:p>
        </p:txBody>
      </p:sp>
      <p:sp>
        <p:nvSpPr>
          <p:cNvPr id="857091" name="Text Box 1034"/>
          <p:cNvSpPr txBox="1">
            <a:spLocks noChangeArrowheads="1"/>
          </p:cNvSpPr>
          <p:nvPr/>
        </p:nvSpPr>
        <p:spPr bwMode="auto">
          <a:xfrm>
            <a:off x="8102600" y="0"/>
            <a:ext cx="1041400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482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39738" y="1851025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坚持的重要性：</a:t>
            </a:r>
            <a:endParaRPr lang="en-US" altLang="zh-CN" sz="44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zh-CN" altLang="en-US" sz="32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    </a:t>
            </a:r>
            <a:r>
              <a:rPr lang="en-US" altLang="zh-CN" sz="32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—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第二次再来</a:t>
            </a:r>
            <a:endParaRPr lang="en-US" sz="36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lvl="1" eaLnBrk="1" hangingPunct="1">
              <a:spcBef>
                <a:spcPct val="20000"/>
              </a:spcBef>
            </a:pPr>
            <a:r>
              <a:rPr lang="en-US" altLang="zh-CN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—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身体复活</a:t>
            </a:r>
            <a:endParaRPr lang="en-US" altLang="zh-CN" sz="36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lvl="1" eaLnBrk="1" hangingPunct="1">
              <a:spcBef>
                <a:spcPct val="20000"/>
              </a:spcBef>
            </a:pPr>
            <a:r>
              <a:rPr lang="en-US" altLang="zh-CN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—</a:t>
            </a:r>
            <a:r>
              <a:rPr lang="zh-CN" altLang="en-US" sz="36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主日</a:t>
            </a:r>
            <a:endParaRPr lang="en-US" altLang="zh-CN" sz="36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  <a:p>
            <a:pPr lvl="1" eaLnBrk="1" hangingPunct="1">
              <a:spcBef>
                <a:spcPct val="20000"/>
              </a:spcBef>
            </a:pPr>
            <a:r>
              <a:rPr lang="zh-CN" altLang="en-US" sz="4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“因此</a:t>
            </a:r>
            <a:r>
              <a:rPr lang="zh-CN" altLang="en-US" sz="4000" b="1" dirty="0">
                <a:solidFill>
                  <a:srgbClr val="FFFF00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提高警觉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，因为你不知道这一天，你的主来了”（太</a:t>
            </a:r>
            <a:r>
              <a:rPr lang="en-US" altLang="zh-CN" sz="4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24:42</a:t>
            </a:r>
            <a:r>
              <a:rPr lang="zh-CN" altLang="en-US" sz="4000" b="1" dirty="0">
                <a:solidFill>
                  <a:srgbClr val="FFFFFF"/>
                </a:solidFill>
                <a:effectLst>
                  <a:glow rad="101600">
                    <a:srgbClr val="000000">
                      <a:alpha val="75000"/>
                    </a:srgbClr>
                  </a:glow>
                </a:effectLst>
                <a:latin typeface="Arial" charset="0"/>
                <a:cs typeface="Arial" charset="0"/>
              </a:rPr>
              <a:t>）。</a:t>
            </a:r>
            <a:endParaRPr lang="en-US" sz="2800" b="1" dirty="0">
              <a:solidFill>
                <a:srgbClr val="FFFFFF"/>
              </a:solidFill>
              <a:effectLst>
                <a:glow rad="101600">
                  <a:srgbClr val="000000">
                    <a:alpha val="75000"/>
                  </a:srgbClr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1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618" name="Picture 2" descr="rev 22 jesus retur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220663"/>
            <a:ext cx="9664700" cy="7413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8179" name="Rectangle 3"/>
          <p:cNvSpPr>
            <a:spLocks noGrp="1" noChangeArrowheads="1"/>
          </p:cNvSpPr>
          <p:nvPr>
            <p:ph type="title"/>
          </p:nvPr>
        </p:nvSpPr>
        <p:spPr>
          <a:xfrm>
            <a:off x="782638" y="1368425"/>
            <a:ext cx="7772400" cy="3490913"/>
          </a:xfrm>
          <a:noFill/>
          <a:ln>
            <a:noFill/>
          </a:ln>
          <a:effectLst/>
        </p:spPr>
        <p:txBody>
          <a:bodyPr anchor="ctr"/>
          <a:lstStyle/>
          <a:p>
            <a:pPr eaLnBrk="1" hangingPunct="1"/>
            <a:r>
              <a:rPr lang="zh-CN" altLang="en-US" sz="4000" b="1" kern="1200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 pitchFamily="-110" charset="-128"/>
                <a:cs typeface="Arial"/>
              </a:rPr>
              <a:t>“是呀！我即将到来！”？阿门！来到主耶稣！主耶稣的恩典是神的子民。阿门。</a:t>
            </a:r>
            <a:endParaRPr lang="en-US" sz="4000" b="1" kern="12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  <a:latin typeface="Arial"/>
              <a:ea typeface="ＭＳ Ｐゴシック" pitchFamily="-110" charset="-128"/>
              <a:cs typeface="Arial"/>
            </a:endParaRPr>
          </a:p>
        </p:txBody>
      </p:sp>
      <p:sp>
        <p:nvSpPr>
          <p:cNvPr id="879620" name="Text Box 4"/>
          <p:cNvSpPr txBox="1">
            <a:spLocks noChangeArrowheads="1"/>
          </p:cNvSpPr>
          <p:nvPr/>
        </p:nvSpPr>
        <p:spPr bwMode="auto">
          <a:xfrm>
            <a:off x="8366125" y="762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331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302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143360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rev 22 jesus holding lig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2754"/>
            <a:ext cx="9144000" cy="68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007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-113982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Black</a:t>
            </a:r>
            <a:endParaRPr lang="en-US">
              <a:latin typeface="Arial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20168"/>
      </p:ext>
    </p:extLst>
  </p:cSld>
  <p:clrMapOvr>
    <a:masterClrMapping/>
  </p:clrMapOvr>
  <p:transition spd="slow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末世论</a:t>
            </a:r>
            <a:r>
              <a:rPr lang="en-US" altLang="zh-CN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 •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644125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5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1323975"/>
          </a:xfrm>
          <a:solidFill>
            <a:schemeClr val="bg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CN" alt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海啸</a:t>
            </a:r>
            <a:endParaRPr lang="en-US" sz="8000" b="1" kern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135572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232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058" name="Picture 4" descr="doj_days-of-vengeanc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3060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sp>
        <p:nvSpPr>
          <p:cNvPr id="813061" name="Title 1"/>
          <p:cNvSpPr>
            <a:spLocks noGrp="1"/>
          </p:cNvSpPr>
          <p:nvPr>
            <p:ph type="title"/>
          </p:nvPr>
        </p:nvSpPr>
        <p:spPr>
          <a:xfrm>
            <a:off x="4727575" y="503238"/>
            <a:ext cx="4522788" cy="2478087"/>
          </a:xfrm>
        </p:spPr>
        <p:txBody>
          <a:bodyPr/>
          <a:lstStyle/>
          <a:p>
            <a:pPr eaLnBrk="1" hangingPunct="1"/>
            <a:r>
              <a:rPr lang="zh-CN" altLang="en-US" sz="6000" b="1">
                <a:latin typeface="Arial" charset="0"/>
                <a:cs typeface="Arial" charset="0"/>
              </a:rPr>
              <a:t>碗判决</a:t>
            </a:r>
            <a:endParaRPr lang="en-US" b="1">
              <a:latin typeface="Arial" charset="0"/>
              <a:cs typeface="Arial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2625715"/>
            <a:ext cx="91439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212194" algn="ctr" rotWithShape="0">
              <a:schemeClr val="tx1">
                <a:alpha val="74998"/>
              </a:schemeClr>
            </a:out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defRPr sz="8000">
                <a:solidFill>
                  <a:srgbClr val="FF0000"/>
                </a:solidFill>
                <a:effectLst>
                  <a:glow rad="228600">
                    <a:srgbClr val="FFFFFF">
                      <a:alpha val="92000"/>
                    </a:srgbClr>
                  </a:glow>
                </a:effectLst>
                <a:latin typeface="Copperplate Gothic Bold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zh-CN" altLang="en-US" b="1" dirty="0"/>
              <a:t>灾难？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728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868362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5400" b="1" dirty="0">
                <a:solidFill>
                  <a:schemeClr val="bg1"/>
                </a:solidFill>
                <a:latin typeface="Arial" charset="0"/>
                <a:cs typeface="Arial" charset="0"/>
              </a:rPr>
              <a:t>四大末世论</a:t>
            </a:r>
            <a:r>
              <a:rPr lang="zh-CN" altLang="en-US" sz="5400" dirty="0">
                <a:solidFill>
                  <a:schemeClr val="bg1"/>
                </a:solidFill>
                <a:latin typeface="Arial" charset="0"/>
                <a:cs typeface="Arial" charset="0"/>
              </a:rPr>
              <a:t>意见</a:t>
            </a:r>
            <a:endParaRPr lang="en-US" sz="3700" b="1" dirty="0">
              <a:solidFill>
                <a:schemeClr val="bg1"/>
              </a:solidFill>
              <a:latin typeface="Copperplate Gothic Bold" charset="0"/>
              <a:cs typeface="Arial" charset="0"/>
            </a:endParaRPr>
          </a:p>
        </p:txBody>
      </p:sp>
      <p:sp>
        <p:nvSpPr>
          <p:cNvPr id="814108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120048"/>
              </p:ext>
            </p:extLst>
          </p:nvPr>
        </p:nvGraphicFramePr>
        <p:xfrm>
          <a:off x="733777" y="1566331"/>
          <a:ext cx="7761112" cy="4755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0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0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8861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解释器</a:t>
                      </a:r>
                      <a:endParaRPr lang="en-US" sz="44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过去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历史主义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目前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未来主义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未来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86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4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唯心主义</a:t>
                      </a:r>
                      <a:endParaRPr lang="en-US" sz="4400" dirty="0">
                        <a:solidFill>
                          <a:schemeClr val="bg1"/>
                        </a:solidFill>
                        <a:effectLst>
                          <a:outerShdw blurRad="63500" dist="76200" dir="2700000" algn="tl" rotWithShape="0">
                            <a:srgbClr val="000000">
                              <a:alpha val="83000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4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永恒</a:t>
                      </a:r>
                      <a:endParaRPr lang="en-US" sz="4400" b="1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059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5791200"/>
            <a:ext cx="5181600" cy="884238"/>
          </a:xfrm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 sz="6000" b="1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cs typeface="Arial" charset="0"/>
              </a:rPr>
              <a:t>定义</a:t>
            </a:r>
            <a:endParaRPr lang="en-US" sz="6000" b="1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pperplate Gothic Bold" charset="0"/>
              <a:cs typeface="Arial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3330" y="1752600"/>
            <a:ext cx="8466667" cy="424731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eaLnBrk="1" fontAlgn="t" hangingPunct="1">
              <a:spcBef>
                <a:spcPct val="20000"/>
              </a:spcBef>
              <a:defRPr sz="5400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zh-CN" altLang="en-US" dirty="0">
                <a:latin typeface="Comic Sans MS" charset="0"/>
              </a:rPr>
              <a:t>末世论的观点，即认为应验在公元</a:t>
            </a:r>
            <a:r>
              <a:rPr lang="en-US" altLang="zh-CN" dirty="0">
                <a:latin typeface="Comic Sans MS" charset="0"/>
              </a:rPr>
              <a:t>70</a:t>
            </a:r>
            <a:r>
              <a:rPr lang="zh-CN" altLang="en-US" dirty="0">
                <a:latin typeface="Comic Sans MS" charset="0"/>
              </a:rPr>
              <a:t>年耶路撒冷被毁后死亡的基督，在过去（公元</a:t>
            </a:r>
            <a:r>
              <a:rPr lang="en-US" altLang="zh-CN" dirty="0">
                <a:latin typeface="Comic Sans MS" charset="0"/>
              </a:rPr>
              <a:t>1</a:t>
            </a:r>
            <a:r>
              <a:rPr lang="zh-CN" altLang="en-US" dirty="0">
                <a:latin typeface="Comic Sans MS" charset="0"/>
              </a:rPr>
              <a:t>世纪的某个时候）大部分或所有的圣经预言</a:t>
            </a:r>
            <a:endParaRPr lang="en-US" dirty="0">
              <a:latin typeface="Comic Sans MS" charset="0"/>
            </a:endParaRPr>
          </a:p>
        </p:txBody>
      </p:sp>
      <p:sp>
        <p:nvSpPr>
          <p:cNvPr id="815108" name="Text Box 1034"/>
          <p:cNvSpPr txBox="1">
            <a:spLocks noChangeArrowheads="1"/>
          </p:cNvSpPr>
          <p:nvPr/>
        </p:nvSpPr>
        <p:spPr bwMode="auto">
          <a:xfrm>
            <a:off x="8326438" y="0"/>
            <a:ext cx="817562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475</a:t>
            </a:r>
          </a:p>
        </p:txBody>
      </p:sp>
    </p:spTree>
    <p:extLst>
      <p:ext uri="{BB962C8B-B14F-4D97-AF65-F5344CB8AC3E}">
        <p14:creationId xmlns:p14="http://schemas.microsoft.com/office/powerpoint/2010/main" val="240489393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1570</TotalTime>
  <Words>2333</Words>
  <Application>Microsoft Macintosh PowerPoint</Application>
  <PresentationFormat>On-screen Show (4:3)</PresentationFormat>
  <Paragraphs>323</Paragraphs>
  <Slides>56</Slides>
  <Notes>56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56</vt:i4>
      </vt:variant>
    </vt:vector>
  </HeadingPairs>
  <TitlesOfParts>
    <vt:vector size="74" baseType="lpstr">
      <vt:lpstr>ＭＳ Ｐゴシック</vt:lpstr>
      <vt:lpstr>Pegasus</vt:lpstr>
      <vt:lpstr>SimSun</vt:lpstr>
      <vt:lpstr>Arial</vt:lpstr>
      <vt:lpstr>Arial Rounded MT Bold</vt:lpstr>
      <vt:lpstr>Bodoni MT Black</vt:lpstr>
      <vt:lpstr>Bwgrkl</vt:lpstr>
      <vt:lpstr>Comic Sans MS</vt:lpstr>
      <vt:lpstr>Copperplate Gothic Bold</vt:lpstr>
      <vt:lpstr>TekniaGreek</vt:lpstr>
      <vt:lpstr>Times New Roman</vt:lpstr>
      <vt:lpstr>Wingdings</vt:lpstr>
      <vt:lpstr>Default Design</vt:lpstr>
      <vt:lpstr>1_Orbit</vt:lpstr>
      <vt:lpstr>25_Default Design</vt:lpstr>
      <vt:lpstr>預設簡報設計</vt:lpstr>
      <vt:lpstr>Blank Presentation</vt:lpstr>
      <vt:lpstr>1_Default Design</vt:lpstr>
      <vt:lpstr>PowerPoint Presentation</vt:lpstr>
      <vt:lpstr>I.引言</vt:lpstr>
      <vt:lpstr>公元70</vt:lpstr>
      <vt:lpstr>无法找到一个停车位</vt:lpstr>
      <vt:lpstr>9/11</vt:lpstr>
      <vt:lpstr>海啸</vt:lpstr>
      <vt:lpstr>碗判决</vt:lpstr>
      <vt:lpstr>四大末世论意见</vt:lpstr>
      <vt:lpstr>定义</vt:lpstr>
      <vt:lpstr>历史</vt:lpstr>
      <vt:lpstr>肯尼斯·金特里，小</vt:lpstr>
      <vt:lpstr>对已过派的类型</vt:lpstr>
      <vt:lpstr>二。在解释器的参数和响应</vt:lpstr>
      <vt:lpstr>A. 外部证据</vt:lpstr>
      <vt:lpstr>一种激进的主张：</vt:lpstr>
      <vt:lpstr>父亲教会及现代学者</vt:lpstr>
      <vt:lpstr>B.启示追溯到公元70年之前的内    部证据。</vt:lpstr>
      <vt:lpstr>已过派寺庙？启示录11:1-2作为依然屹立</vt:lpstr>
      <vt:lpstr>回应：</vt:lpstr>
      <vt:lpstr>Was Jerusalem destroyed by this time?</vt:lpstr>
      <vt:lpstr>启示录 13:18</vt:lpstr>
      <vt:lpstr>回应：未来取向</vt:lpstr>
      <vt:lpstr>启示录 17:10</vt:lpstr>
      <vt:lpstr>约翰何时 写启示录?</vt:lpstr>
      <vt:lpstr>回应：为什么不能使用尼禄是666吗？</vt:lpstr>
      <vt:lpstr>与丹尼尔的相关性</vt:lpstr>
      <vt:lpstr>八个连续王国 (17:10-11) </vt:lpstr>
      <vt:lpstr>支持查看历届三国</vt:lpstr>
      <vt:lpstr>启示录 17:10比尔肯定没有尼禄或多米提安参考。</vt:lpstr>
      <vt:lpstr>C.  实现在启示录的预言时机</vt:lpstr>
      <vt:lpstr>然而，他们无法解释“我必快来”  (启示录  2:16; 3:11; 22:7, 12, 20)</vt:lpstr>
      <vt:lpstr>已过派 困难</vt:lpstr>
      <vt:lpstr>D.履行马太福音10:23，16:28 和24:34</vt:lpstr>
      <vt:lpstr>他们的主张</vt:lpstr>
      <vt:lpstr>回应：</vt:lpstr>
      <vt:lpstr>激进已过派见马特。 马太福音16：28分如说，耶稣会在那一代</vt:lpstr>
      <vt:lpstr>它实际上是指人们将身体活着，当耶稣结束时间</vt:lpstr>
      <vt:lpstr>已过派看到“这一代”在马特。  马太福音24:34作为，特别是代谁听到耶稣</vt:lpstr>
      <vt:lpstr>End Times?</vt:lpstr>
      <vt:lpstr>E.科特话语，马太福音24-25章</vt:lpstr>
      <vt:lpstr>马太 24:3 </vt:lpstr>
      <vt:lpstr>PowerPoint Presentation</vt:lpstr>
      <vt:lpstr>马太 24:3 </vt:lpstr>
      <vt:lpstr>憎恶的苍凉</vt:lpstr>
      <vt:lpstr>它不能发生了！！</vt:lpstr>
      <vt:lpstr>即将到来的基督</vt:lpstr>
      <vt:lpstr>parousi,a—圆满（未来）</vt:lpstr>
      <vt:lpstr>已过派声称，“在天上的迹象”戏剧性的方式表达惊人的宇宙的迹象，国难或战斗的胜利（非神奇的方法）。</vt:lpstr>
      <vt:lpstr>他们声称宇宙的迹象都没有字面</vt:lpstr>
      <vt:lpstr>反驳：</vt:lpstr>
      <vt:lpstr>应用</vt:lpstr>
      <vt:lpstr>结论</vt:lpstr>
      <vt:lpstr>“是呀！我即将到来！”？阿门！来到主耶稣！主耶稣的恩典是神的子民。阿门。</vt:lpstr>
      <vt:lpstr>Black</vt:lpstr>
      <vt:lpstr>Black</vt:lpstr>
      <vt:lpstr>末世论 • BibleStudyDownloads.org</vt:lpstr>
    </vt:vector>
  </TitlesOfParts>
  <Company>Singapore Bible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Preterism</dc:title>
  <dc:creator>Joni Siau</dc:creator>
  <cp:lastModifiedBy>Rick Griffith</cp:lastModifiedBy>
  <cp:revision>115</cp:revision>
  <cp:lastPrinted>2026-05-21T17:50:42Z</cp:lastPrinted>
  <dcterms:created xsi:type="dcterms:W3CDTF">2009-02-05T16:30:19Z</dcterms:created>
  <dcterms:modified xsi:type="dcterms:W3CDTF">2026-05-21T17:58:39Z</dcterms:modified>
</cp:coreProperties>
</file>