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52" r:id="rId2"/>
    <p:sldMasterId id="2147483651" r:id="rId3"/>
    <p:sldMasterId id="2147483723" r:id="rId4"/>
    <p:sldMasterId id="2147483735" r:id="rId5"/>
    <p:sldMasterId id="2147483747" r:id="rId6"/>
  </p:sldMasterIdLst>
  <p:notesMasterIdLst>
    <p:notesMasterId r:id="rId79"/>
  </p:notesMasterIdLst>
  <p:sldIdLst>
    <p:sldId id="312" r:id="rId7"/>
    <p:sldId id="275" r:id="rId8"/>
    <p:sldId id="287" r:id="rId9"/>
    <p:sldId id="384" r:id="rId10"/>
    <p:sldId id="288" r:id="rId11"/>
    <p:sldId id="383" r:id="rId12"/>
    <p:sldId id="377" r:id="rId13"/>
    <p:sldId id="324" r:id="rId14"/>
    <p:sldId id="385" r:id="rId15"/>
    <p:sldId id="326" r:id="rId16"/>
    <p:sldId id="325" r:id="rId17"/>
    <p:sldId id="382" r:id="rId18"/>
    <p:sldId id="323" r:id="rId19"/>
    <p:sldId id="379" r:id="rId20"/>
    <p:sldId id="380" r:id="rId21"/>
    <p:sldId id="381" r:id="rId22"/>
    <p:sldId id="341" r:id="rId23"/>
    <p:sldId id="360" r:id="rId24"/>
    <p:sldId id="347" r:id="rId25"/>
    <p:sldId id="348" r:id="rId26"/>
    <p:sldId id="342" r:id="rId27"/>
    <p:sldId id="338" r:id="rId28"/>
    <p:sldId id="345" r:id="rId29"/>
    <p:sldId id="346" r:id="rId30"/>
    <p:sldId id="344" r:id="rId31"/>
    <p:sldId id="337" r:id="rId32"/>
    <p:sldId id="336" r:id="rId33"/>
    <p:sldId id="362" r:id="rId34"/>
    <p:sldId id="316" r:id="rId35"/>
    <p:sldId id="361" r:id="rId36"/>
    <p:sldId id="351" r:id="rId37"/>
    <p:sldId id="315" r:id="rId38"/>
    <p:sldId id="304" r:id="rId39"/>
    <p:sldId id="374" r:id="rId40"/>
    <p:sldId id="352" r:id="rId41"/>
    <p:sldId id="313" r:id="rId42"/>
    <p:sldId id="332" r:id="rId43"/>
    <p:sldId id="359" r:id="rId44"/>
    <p:sldId id="331" r:id="rId45"/>
    <p:sldId id="317" r:id="rId46"/>
    <p:sldId id="354" r:id="rId47"/>
    <p:sldId id="319" r:id="rId48"/>
    <p:sldId id="322" r:id="rId49"/>
    <p:sldId id="355" r:id="rId50"/>
    <p:sldId id="364" r:id="rId51"/>
    <p:sldId id="365" r:id="rId52"/>
    <p:sldId id="366" r:id="rId53"/>
    <p:sldId id="367" r:id="rId54"/>
    <p:sldId id="368" r:id="rId55"/>
    <p:sldId id="370" r:id="rId56"/>
    <p:sldId id="371" r:id="rId57"/>
    <p:sldId id="372" r:id="rId58"/>
    <p:sldId id="373" r:id="rId59"/>
    <p:sldId id="350" r:id="rId60"/>
    <p:sldId id="311" r:id="rId61"/>
    <p:sldId id="327" r:id="rId62"/>
    <p:sldId id="375" r:id="rId63"/>
    <p:sldId id="376" r:id="rId64"/>
    <p:sldId id="321" r:id="rId65"/>
    <p:sldId id="353" r:id="rId66"/>
    <p:sldId id="356" r:id="rId67"/>
    <p:sldId id="357" r:id="rId68"/>
    <p:sldId id="358" r:id="rId69"/>
    <p:sldId id="387" r:id="rId70"/>
    <p:sldId id="388" r:id="rId71"/>
    <p:sldId id="314" r:id="rId72"/>
    <p:sldId id="334" r:id="rId73"/>
    <p:sldId id="363" r:id="rId74"/>
    <p:sldId id="333" r:id="rId75"/>
    <p:sldId id="330" r:id="rId76"/>
    <p:sldId id="378" r:id="rId77"/>
    <p:sldId id="389" r:id="rId78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800" b="1" kern="1200">
        <a:solidFill>
          <a:schemeClr val="tx2"/>
        </a:solidFill>
        <a:latin typeface="Garamond" charset="0"/>
        <a:ea typeface="ＭＳ Ｐゴシック" charset="0"/>
        <a:cs typeface="ＭＳ Ｐゴシック" charset="0"/>
      </a:defRPr>
    </a:lvl1pPr>
    <a:lvl2pPr marL="457200" algn="ctr" rtl="0" fontAlgn="base">
      <a:spcBef>
        <a:spcPct val="0"/>
      </a:spcBef>
      <a:spcAft>
        <a:spcPct val="0"/>
      </a:spcAft>
      <a:defRPr sz="2800" b="1" kern="1200">
        <a:solidFill>
          <a:schemeClr val="tx2"/>
        </a:solidFill>
        <a:latin typeface="Garamond" charset="0"/>
        <a:ea typeface="ＭＳ Ｐゴシック" charset="0"/>
        <a:cs typeface="ＭＳ Ｐゴシック" charset="0"/>
      </a:defRPr>
    </a:lvl2pPr>
    <a:lvl3pPr marL="914400" algn="ctr" rtl="0" fontAlgn="base">
      <a:spcBef>
        <a:spcPct val="0"/>
      </a:spcBef>
      <a:spcAft>
        <a:spcPct val="0"/>
      </a:spcAft>
      <a:defRPr sz="2800" b="1" kern="1200">
        <a:solidFill>
          <a:schemeClr val="tx2"/>
        </a:solidFill>
        <a:latin typeface="Garamond" charset="0"/>
        <a:ea typeface="ＭＳ Ｐゴシック" charset="0"/>
        <a:cs typeface="ＭＳ Ｐゴシック" charset="0"/>
      </a:defRPr>
    </a:lvl3pPr>
    <a:lvl4pPr marL="1371600" algn="ctr" rtl="0" fontAlgn="base">
      <a:spcBef>
        <a:spcPct val="0"/>
      </a:spcBef>
      <a:spcAft>
        <a:spcPct val="0"/>
      </a:spcAft>
      <a:defRPr sz="2800" b="1" kern="1200">
        <a:solidFill>
          <a:schemeClr val="tx2"/>
        </a:solidFill>
        <a:latin typeface="Garamond" charset="0"/>
        <a:ea typeface="ＭＳ Ｐゴシック" charset="0"/>
        <a:cs typeface="ＭＳ Ｐゴシック" charset="0"/>
      </a:defRPr>
    </a:lvl4pPr>
    <a:lvl5pPr marL="1828800" algn="ctr" rtl="0" fontAlgn="base">
      <a:spcBef>
        <a:spcPct val="0"/>
      </a:spcBef>
      <a:spcAft>
        <a:spcPct val="0"/>
      </a:spcAft>
      <a:defRPr sz="2800" b="1" kern="1200">
        <a:solidFill>
          <a:schemeClr val="tx2"/>
        </a:solidFill>
        <a:latin typeface="Garamond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b="1" kern="1200">
        <a:solidFill>
          <a:schemeClr val="tx2"/>
        </a:solidFill>
        <a:latin typeface="Garamond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b="1" kern="1200">
        <a:solidFill>
          <a:schemeClr val="tx2"/>
        </a:solidFill>
        <a:latin typeface="Garamond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b="1" kern="1200">
        <a:solidFill>
          <a:schemeClr val="tx2"/>
        </a:solidFill>
        <a:latin typeface="Garamond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b="1" kern="1200">
        <a:solidFill>
          <a:schemeClr val="tx2"/>
        </a:solidFill>
        <a:latin typeface="Garamond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FF5050"/>
    <a:srgbClr val="663300"/>
    <a:srgbClr val="CCFF99"/>
    <a:srgbClr val="66FF66"/>
    <a:srgbClr val="008000"/>
    <a:srgbClr val="0033CC"/>
    <a:srgbClr val="FF0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78" y="-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smtClean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noProof="0"/>
              <a:t>Click to edit Master text styles</a:t>
            </a:r>
          </a:p>
          <a:p>
            <a:pPr lvl="1"/>
            <a:r>
              <a:rPr lang="en-US" altLang="zh-TW" noProof="0"/>
              <a:t>Second level</a:t>
            </a:r>
          </a:p>
          <a:p>
            <a:pPr lvl="2"/>
            <a:r>
              <a:rPr lang="en-US" altLang="zh-TW" noProof="0"/>
              <a:t>Third level</a:t>
            </a:r>
          </a:p>
          <a:p>
            <a:pPr lvl="3"/>
            <a:r>
              <a:rPr lang="en-US" altLang="zh-TW" noProof="0"/>
              <a:t>Fourth level</a:t>
            </a:r>
          </a:p>
          <a:p>
            <a:pPr lvl="4"/>
            <a:r>
              <a:rPr lang="en-US" altLang="zh-TW" noProof="0"/>
              <a:t>Fifth level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 smtClean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fld id="{72EC6DE8-2E3C-8F4F-BC9D-E611F0F1DDD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19237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7DB000BB-3A9F-954D-960C-B4898218616D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1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50C43724-3061-0642-9732-A7FC6189E2B8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10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5AF021E0-785E-5F4D-88A0-D1E8BE10EA76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11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314DD00E-6235-6742-9A01-FC086DD5E1BE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12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7DF71C28-77B7-0243-850A-E0166FFF1FAC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13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16911A37-F159-4542-BDA5-B3171364C3AC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14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42B8FA5B-5DED-A94E-A290-A36E9ABDA925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15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342E863E-437A-344E-8D0B-E50279B2D4EF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16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7C615C4F-D0A2-3E49-93D1-B21C3E1187D5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17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191223A5-F58A-E249-B7E9-7FD6AA0805C9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18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D9FB6C52-AD36-EB46-8FB2-8E4165156DD0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19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5221192-10EB-F843-809B-DB85D90C2863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2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85905B49-74AA-214F-B37F-1C7607F9BE5E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20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167D5B23-CB48-B14E-96FF-32B2A4E8C368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21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8D85B334-7E73-8147-8446-14F156014D46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22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CC9A84AD-DD4E-704E-91D3-DE66C12692EE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23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7B9EACB3-5364-5D46-8A7C-3AF934E6A009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24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TW">
                <a:latin typeface="Arial" charset="0"/>
                <a:ea typeface="新細明體" charset="0"/>
                <a:cs typeface="新細明體" charset="0"/>
              </a:rPr>
              <a:t>Dead Sea Scrolls Scandal:</a:t>
            </a:r>
            <a:r>
              <a:rPr lang="zh-TW" altLang="en-US">
                <a:latin typeface="Arial" charset="0"/>
                <a:ea typeface="新細明體" charset="0"/>
                <a:cs typeface="新細明體" charset="0"/>
              </a:rPr>
              <a:t>死海紙卷流言。   </a:t>
            </a:r>
            <a:r>
              <a:rPr lang="en-US" altLang="zh-TW">
                <a:latin typeface="Arial" charset="0"/>
                <a:ea typeface="新細明體" charset="0"/>
                <a:cs typeface="新細明體" charset="0"/>
              </a:rPr>
              <a:t>What should be done about the unpublished Dead Sea Scrolls?</a:t>
            </a:r>
            <a:r>
              <a:rPr lang="zh-TW" altLang="en-US">
                <a:latin typeface="Arial" charset="0"/>
                <a:ea typeface="新細明體" charset="0"/>
                <a:cs typeface="新細明體" charset="0"/>
              </a:rPr>
              <a:t>什麼應該是關於未出版的死海紙卷呢</a:t>
            </a:r>
            <a:r>
              <a:rPr lang="en-US" altLang="zh-TW">
                <a:latin typeface="Arial" charset="0"/>
                <a:ea typeface="新細明體" charset="0"/>
                <a:cs typeface="新細明體" charset="0"/>
              </a:rPr>
              <a:t>?</a:t>
            </a:r>
          </a:p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6B7C2ABE-0A33-C543-9EA0-6725A48EBD29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25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9AA69AA0-3A73-D746-B817-16BD3842F41C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26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58D2BE25-EE5B-B64E-B83B-C990A4FC2179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27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383765A-8E75-2A4A-9918-A2AEA571602F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28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144C5F47-1AC7-2544-9E0F-7971CDAF7181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29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D70700D-E670-114A-9BBC-11CD0E8B09AD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3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4922AB7D-275F-6C4B-A28A-3A38297D59A7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30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18773989-5AA4-DA46-A511-6372AEF3BABC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31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5CCB081-36DD-B543-9CDD-A56C5F45B148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32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5E7156F9-A0EF-244B-B24D-DB1ADB004FF5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33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TW" sz="1800">
                <a:latin typeface="Times" charset="0"/>
                <a:ea typeface="新細明體" charset="0"/>
                <a:cs typeface="新細明體" charset="0"/>
              </a:rPr>
              <a:t>trans. H. Rackham, Loeb Classical Library [London: Heinemann/Cambridge, MA: Harvard Univ. Press, 1969], 5.15, 73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6EC45606-A359-F942-8B8D-693CA9FEB283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34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095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BA9D15DA-7FA3-DF4A-B5B5-EF5A16B8A819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35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79DEB9F0-C239-D44D-A773-C6626BECC69F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36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89725C0F-A61F-694B-9257-3B3513A779C9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37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C84AAEEF-0EAA-EE47-8AAD-3A17CCB2DB06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38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537097FA-AB76-7A46-BA9A-7F3C80C07B4C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39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6C47B21-E2BF-AE43-9C7A-C741DD63C2CC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4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A85B087-8428-5846-BF71-B8E480B1F3ED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40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2E74C7A-BF40-7248-A8D5-8E20E5DB4869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41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zh-TW" altLang="en-US" b="1">
                <a:latin typeface="Arial" charset="0"/>
                <a:ea typeface="新細明體" charset="0"/>
                <a:cs typeface="新細明體" charset="0"/>
              </a:rPr>
              <a:t>繼續辨論</a:t>
            </a:r>
            <a:r>
              <a:rPr lang="en-US" altLang="zh-TW" b="1">
                <a:latin typeface="Arial" charset="0"/>
                <a:ea typeface="新細明體" charset="0"/>
                <a:cs typeface="新細明體" charset="0"/>
              </a:rPr>
              <a:t>: </a:t>
            </a:r>
            <a:r>
              <a:rPr lang="zh-TW" altLang="en-US" b="1">
                <a:latin typeface="Arial" charset="0"/>
                <a:ea typeface="新細明體" charset="0"/>
                <a:cs typeface="新細明體" charset="0"/>
              </a:rPr>
              <a:t>其他人對苦修派信徒的理論 </a:t>
            </a:r>
            <a:r>
              <a:rPr lang="en-US" altLang="zh-TW" b="1">
                <a:latin typeface="Arial" charset="0"/>
                <a:ea typeface="新細明體" charset="0"/>
                <a:cs typeface="新細明體" charset="0"/>
              </a:rPr>
              <a:t>Alan Crown “Qumran </a:t>
            </a:r>
            <a:r>
              <a:rPr lang="zh-TW" altLang="en-US" b="1">
                <a:latin typeface="Arial" charset="0"/>
                <a:ea typeface="新細明體" charset="0"/>
                <a:cs typeface="新細明體" charset="0"/>
              </a:rPr>
              <a:t>社區是否苦修派信徒的定居點</a:t>
            </a:r>
            <a:r>
              <a:rPr lang="en-US" altLang="zh-TW" b="1">
                <a:latin typeface="Arial" charset="0"/>
                <a:ea typeface="新細明體" charset="0"/>
                <a:cs typeface="新細明體" charset="0"/>
              </a:rPr>
              <a:t>?”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D8F0BD63-5C2D-DE4C-B47D-B7863C182776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42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0D797080-80DE-1B4D-A233-C4E54189D526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43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7832DC95-BF14-7147-97C2-8E35A7282932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44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7B246BA-035D-894B-9787-BBCC4D9EC042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45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3CB24D3C-C6F0-1146-9BA4-89AECC4BC0E8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46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B0C035EC-3571-A141-BB72-CB460C324AA7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47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CD700287-6593-5D46-B0CE-476CDD0BE779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48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zh-TW" i="1">
                <a:latin typeface="Arial" charset="0"/>
                <a:ea typeface="新細明體" charset="0"/>
                <a:cs typeface="新細明體" charset="0"/>
              </a:rPr>
              <a:t>Nelson's New Illustrated Bible Dictiona:</a:t>
            </a:r>
            <a:r>
              <a:rPr lang="en-US" altLang="zh-TW">
                <a:latin typeface="Arial" charset="0"/>
                <a:ea typeface="新細明體" charset="0"/>
                <a:cs typeface="新細明體" charset="0"/>
              </a:rPr>
              <a:t>  </a:t>
            </a:r>
            <a:r>
              <a:rPr lang="zh-TW" altLang="en-US">
                <a:latin typeface="Arial" charset="0"/>
                <a:ea typeface="新細明體" charset="0"/>
                <a:cs typeface="新細明體" charset="0"/>
              </a:rPr>
              <a:t>納爾遜聖經字典。</a:t>
            </a:r>
            <a:endParaRPr lang="en-US" altLang="zh-TW">
              <a:latin typeface="Arial" charset="0"/>
              <a:ea typeface="新細明體" charset="0"/>
              <a:cs typeface="新細明體" charset="0"/>
            </a:endParaRPr>
          </a:p>
          <a:p>
            <a:pPr eaLnBrk="1" hangingPunct="1"/>
            <a:r>
              <a:rPr lang="en-US" altLang="zh-CN" i="1">
                <a:latin typeface="Arial" charset="0"/>
                <a:ea typeface="宋体" charset="0"/>
                <a:cs typeface="宋体" charset="0"/>
              </a:rPr>
              <a:t>Nelson's New Illustrated Bible Dictiona:  </a:t>
            </a:r>
            <a:r>
              <a:rPr lang="zh-CN" altLang="en-US" i="1">
                <a:latin typeface="Arial" charset="0"/>
                <a:ea typeface="宋体" charset="0"/>
                <a:cs typeface="宋体" charset="0"/>
              </a:rPr>
              <a:t>納爾遜聖經字典。</a:t>
            </a:r>
            <a:endParaRPr lang="zh-TW" altLang="en-US" i="1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7678E444-8C55-804B-A1C9-76E5802673DD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49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zh-TW">
              <a:latin typeface="Arial" charset="0"/>
              <a:ea typeface="新細明體" charset="0"/>
              <a:cs typeface="新細明體" charset="0"/>
            </a:endParaRPr>
          </a:p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6D942E22-0B5C-DA4E-A614-392B00EBEED7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5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6D7DC41A-6619-3442-813C-76616D55113D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50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>
              <a:spcBef>
                <a:spcPct val="0"/>
              </a:spcBef>
            </a:pPr>
            <a:endParaRPr lang="en-US" altLang="zh-TW">
              <a:latin typeface="Arial" charset="0"/>
              <a:ea typeface="新細明體" charset="0"/>
              <a:cs typeface="新細明體" charset="0"/>
            </a:endParaRPr>
          </a:p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95D9A3AD-1E09-E344-946A-A4B90C3A1D4F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51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4260E5AB-D1EF-8C49-A09C-72C47E255CE4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52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8ACBBC63-6ABD-CC49-932D-12B8F4D370DD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53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76D20CA1-CC87-5944-82FE-590EA153877A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54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TW" b="1">
                <a:latin typeface="Arial" charset="0"/>
                <a:ea typeface="新細明體" charset="0"/>
                <a:cs typeface="新細明體" charset="0"/>
              </a:rPr>
              <a:t>Is Jesus in the Dead Sea Scrolls ?  </a:t>
            </a:r>
            <a:r>
              <a:rPr lang="zh-CN" altLang="en-US" b="1">
                <a:latin typeface="Arial" charset="0"/>
                <a:ea typeface="SimSun" charset="0"/>
                <a:cs typeface="SimSun" charset="0"/>
              </a:rPr>
              <a:t>耶稣是否在死海纸卷记载吗</a:t>
            </a:r>
            <a:r>
              <a:rPr lang="en-US" altLang="zh-CN" b="1">
                <a:latin typeface="Arial" charset="0"/>
                <a:ea typeface="SimSun" charset="0"/>
                <a:cs typeface="SimSun" charset="0"/>
              </a:rPr>
              <a:t>?</a:t>
            </a:r>
            <a:endParaRPr lang="zh-TW" altLang="en-US" b="1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BBAE0269-C35B-6B46-B739-FB166F78DE72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55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76B47F0A-1E17-AD4A-A18E-1951A9B7ADC4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56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1C642090-810F-A942-AEB2-E658B1F559C7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57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566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07A4881-1A03-1444-96A3-E15AC570ED40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58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58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D43E2D48-FA10-2842-8DB2-72A4873D9739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59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D7DBE516-8ED4-804F-A73B-E203FD06D3FB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6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D4DA0BA-3A7E-F946-A584-22A2BCF5B865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60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C24B2E45-F389-5847-8A36-FEFB05FF4E34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61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16D3EF2-C00E-4449-825E-A3492C8564E7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62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zh-CN">
              <a:latin typeface="Arial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EE7D316-6990-A246-9D28-D06318E61E2E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63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94E72453-4258-3742-BD2A-8AC11812CC60}" type="slidenum">
              <a:rPr lang="en-US" sz="1200" b="0">
                <a:solidFill>
                  <a:srgbClr val="1F497D"/>
                </a:solidFill>
                <a:latin typeface="Arial" charset="0"/>
              </a:rPr>
              <a:pPr eaLnBrk="1" hangingPunct="1"/>
              <a:t>64</a:t>
            </a:fld>
            <a:endParaRPr lang="en-US" sz="1200" b="0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203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502FDB09-0594-E94C-9D1C-9E65635FD209}" type="slidenum">
              <a:rPr lang="en-US" sz="1200" b="0">
                <a:solidFill>
                  <a:srgbClr val="1F497D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65</a:t>
            </a:fld>
            <a:endParaRPr lang="en-US" sz="1200" b="0">
              <a:solidFill>
                <a:srgbClr val="1F497D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2048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213957B-7282-4547-AA17-10C6BB03CF51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66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BD5A2656-0E7C-2E4B-B21C-175392F77D4F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67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BC1610F-9052-7B4B-854B-D2BE261CDD16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68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F1EC5CF-21A6-5C46-9EF2-846371EECE6B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69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79B6DC4D-7E17-B74A-87A6-7D6125B51ED8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7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702A0DBB-3EB9-D749-BCD0-B04FCF8C010A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70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SimSun" charset="0"/>
                <a:cs typeface="SimSun" charset="0"/>
              </a:rPr>
              <a:t>Esseness&amp;John: </a:t>
            </a:r>
            <a:r>
              <a:rPr lang="zh-CN" altLang="en-US" b="1">
                <a:latin typeface="Arial" charset="0"/>
                <a:ea typeface="SimSun" charset="0"/>
                <a:cs typeface="SimSun" charset="0"/>
              </a:rPr>
              <a:t>苦修派的信徒与约翰</a:t>
            </a:r>
            <a:r>
              <a:rPr lang="zh-TW" altLang="en-US" b="1">
                <a:latin typeface="Arial" charset="0"/>
                <a:ea typeface="SimSun" charset="0"/>
                <a:cs typeface="SimSun" charset="0"/>
              </a:rPr>
              <a:t>。</a:t>
            </a:r>
            <a:r>
              <a:rPr lang="en-US" altLang="zh-TW" b="1">
                <a:latin typeface="Arial" charset="0"/>
                <a:ea typeface="SimSun" charset="0"/>
                <a:cs typeface="SimSun" charset="0"/>
              </a:rPr>
              <a:t>Essenes&amp;Jesus: </a:t>
            </a:r>
            <a:r>
              <a:rPr lang="zh-CN" altLang="en-US" b="1">
                <a:latin typeface="Arial" charset="0"/>
                <a:ea typeface="SimSun" charset="0"/>
                <a:cs typeface="SimSun" charset="0"/>
              </a:rPr>
              <a:t>苦修派的信徒与耶稣</a:t>
            </a:r>
            <a:r>
              <a:rPr lang="zh-TW" altLang="en-US" b="1">
                <a:latin typeface="Arial" charset="0"/>
                <a:ea typeface="SimSun" charset="0"/>
                <a:cs typeface="SimSun" charset="0"/>
              </a:rPr>
              <a:t>。</a:t>
            </a:r>
            <a:endParaRPr lang="en-US" altLang="zh-TW" b="1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CA4E4778-2176-3E46-A3BE-BE11C05F85D6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71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71FD3BA-F0B8-DA4C-B590-69A23FF2915B}" type="slidenum">
              <a:rPr lang="en-US" sz="1200" b="0">
                <a:solidFill>
                  <a:srgbClr val="000000"/>
                </a:solidFill>
                <a:latin typeface="Times New Roman" charset="0"/>
              </a:rPr>
              <a:pPr eaLnBrk="1" hangingPunct="1"/>
              <a:t>72</a:t>
            </a:fld>
            <a:endParaRPr lang="en-US" sz="1200" b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3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The explanation for free!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NT</a:t>
            </a:r>
            <a:r>
              <a:rPr lang="en-US" baseline="0" dirty="0" smtClean="0">
                <a:latin typeface="Arial" charset="0"/>
              </a:rPr>
              <a:t> Backgrounds </a:t>
            </a:r>
            <a:r>
              <a:rPr lang="en-US" dirty="0" smtClean="0">
                <a:latin typeface="Arial" charset="0"/>
              </a:rPr>
              <a:t>link address</a:t>
            </a:r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BF64047B-95BA-CF44-8E5C-A6FA45380723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8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96F70AA6-35DB-BD4B-BD27-EED261E60C58}" type="slidenum">
              <a:rPr lang="en-US" altLang="zh-TW" sz="1200" b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pPr eaLnBrk="1" hangingPunct="1"/>
              <a:t>9</a:t>
            </a:fld>
            <a:endParaRPr lang="en-US" altLang="zh-TW" sz="1200" b="0">
              <a:solidFill>
                <a:schemeClr val="tx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583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altLang="zh-TW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78CE4E-1F5F-9A49-A2D2-4A8AF202B93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16313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FB424-AE96-584F-801C-2B425264DAA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27579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FAC00-2720-D14A-96F3-6D956496894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10036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D298B-6AC0-5043-88C9-910EA9FC8B5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03858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73D78-4A63-D749-9BD4-9460597423A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12618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C0EA-F079-014A-9041-5AFDAA21D01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37461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A1B60-00AD-9143-A968-C5CF2D42A61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051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BD1DF-65A5-E845-96A2-ABD18675134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37492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DA2CB-3DEB-FC44-860C-65AAFB9A868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787348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35E43-0C11-EC4D-BF50-C64E3D091AC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971418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130E2-745B-0A40-B810-7103EFC7D23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23632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AB792-EF8E-BA4B-B664-B92643E8692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467871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BFFF8-A674-1145-B375-69F575D5262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77750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25CD3-D7BB-2E48-B35B-73299EB98B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86287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6FC6D-B371-2A4E-8758-2C885B5EED9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6140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E5F76-E2C9-EC49-8287-77D589810DA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481373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CA184-97AD-2F4B-A815-385ED303373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762558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2F132-C2A8-D843-8008-EC473E618A8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91279298"/>
      </p:ext>
    </p:extLst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E2884-3753-4E46-8514-6D593CDF802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98837169"/>
      </p:ext>
    </p:extLst>
  </p:cSld>
  <p:clrMapOvr>
    <a:masterClrMapping/>
  </p:clrMapOvr>
  <p:transition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30AA6-8AAB-B64E-B8D6-37B64CE4196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15158778"/>
      </p:ext>
    </p:extLst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4E9E8-6A70-F043-A261-2665BB050AA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89921388"/>
      </p:ext>
    </p:extLst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BBD10-F171-6B48-B8F3-0BFC37A6DA9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2260068"/>
      </p:ext>
    </p:extLst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1385C-FCE4-EF4E-9A52-A49FFA6C010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8464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3D48F-03B8-3C41-96E7-51CD527836F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44577179"/>
      </p:ext>
    </p:extLst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9ECAE-E73D-F34C-B8CD-13231EF5B05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15952943"/>
      </p:ext>
    </p:extLst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D61C9-4CA0-8E48-BA56-2A7C11F0E11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02912634"/>
      </p:ext>
    </p:extLst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FA246-A8EA-A242-9953-7CBB906C005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29599328"/>
      </p:ext>
    </p:extLst>
  </p:cSld>
  <p:clrMapOvr>
    <a:masterClrMapping/>
  </p:clrMapOvr>
  <p:transition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2FA2D-162C-C248-8A85-A14D4892CCF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16786092"/>
      </p:ext>
    </p:extLst>
  </p:cSld>
  <p:clrMapOvr>
    <a:masterClrMapping/>
  </p:clrMapOvr>
  <p:transition spd="med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41E53-490E-9E4F-A95D-0007AF4B22C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51848372"/>
      </p:ext>
    </p:extLst>
  </p:cSld>
  <p:clrMapOvr>
    <a:masterClrMapping/>
  </p:clrMapOvr>
  <p:transition spd="med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38C9D6D-AA18-534B-96F6-C43E45C09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524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B32FF38-60BD-AC4D-A29F-29247598BA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2172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F63F3A2-992A-4F49-BA83-3C2586098C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473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677D8E7-D0D6-ED40-B08C-4BCE9E80D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DB53A-6B09-6B40-803A-95539B2D9A0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875345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C84632E-10FD-1844-A2E2-8B92EA192F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93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C712AB1-E2EF-2C40-9944-9A51F80FCD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325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D56C8D4-0A71-7A44-B033-66B8194A2E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93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95C4585-E745-BA4B-AD29-3D4F1BB27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048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5C8B7DD-F658-544E-9025-0EEA0C16AC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7605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939ECC5-FB71-DC48-8707-6C76809A7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592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0988497-670D-694A-96B7-9DAB913DFE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4501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3FE3D-DEFB-AA45-9103-6D1C6494AB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8281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EDF87-2A8E-6B46-B43F-B903125AA8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245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15DA5-2EAC-7543-9176-B7FEC0868B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16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9EE07-EDBF-164D-889E-3E80D9B7A40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044845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133C6-3A63-F74C-8F6B-0D735E6C6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0011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34529-E33D-0243-BF78-DC901C3D93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380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04149-E041-3245-AF9E-3F7521F94E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4828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C1FEE-CAE9-8544-9B15-B16124D0A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220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33E7D-B486-1E4B-894E-8DC9C5246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615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462A4-16C2-5949-91C5-5AD6E9EF70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4902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B652A-B37A-C54C-A24B-122BC943EB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327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9654B-2E52-C44D-BF50-F4E4243DBE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2099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 b="1"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4099B390-8B8D-E24F-9F58-DBF6CD4F3A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23985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 b="1"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76D6FC5E-9B54-144D-8AF7-DA1B963D6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0890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954E4-8061-1941-8949-FD6F6B67E93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777942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42C08BBD-79FA-0046-B31E-2F810CF5F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51055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935A0-188D-B34E-8486-6E004769AD3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84889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FF5FF-7D84-4F4A-A315-934B27D08CA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9649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6EB1B-B570-A549-B47B-91CEE4A9D1A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58165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 smtClean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fld id="{FB612D0C-9204-7E46-956F-441B52D705E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1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 smtClean="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 smtClean="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 smtClean="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AC25653C-8771-8F41-BA43-3F693417D48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365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3654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fld id="{FDA8EF90-90C5-7E40-93DA-C74597A8C60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5B4E51C0-9CC4-2B40-82A5-866E48B009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solidFill>
                  <a:srgbClr val="000000"/>
                </a:solidFill>
                <a:latin typeface="Arial" pitchFamily="-111" charset="0"/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Arial" pitchFamily="-111" charset="0"/>
                <a:ea typeface="Osaka"/>
                <a:cs typeface="Osak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Arial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6108D07C-F420-B740-A409-E15409A819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E28CB41E-3DC2-B745-A75C-FFBAC6F80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Relationship Id="rId9" Type="http://schemas.openxmlformats.org/officeDocument/2006/relationships/image" Target="../media/image4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7" descr="Sal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4075113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8" descr="Qumran0001"/>
          <p:cNvPicPr>
            <a:picLocks noChangeAspect="1" noChangeArrowheads="1"/>
          </p:cNvPicPr>
          <p:nvPr/>
        </p:nvPicPr>
        <p:blipFill>
          <a:blip r:embed="rId4" cstate="screen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76200"/>
            <a:ext cx="601980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7" name="Text Box 9"/>
          <p:cNvSpPr txBox="1">
            <a:spLocks noChangeArrowheads="1"/>
          </p:cNvSpPr>
          <p:nvPr/>
        </p:nvSpPr>
        <p:spPr bwMode="auto">
          <a:xfrm>
            <a:off x="4343400" y="3573463"/>
            <a:ext cx="48006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800" i="1" smtClean="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在教会历史上最重要的文学发现</a:t>
            </a:r>
            <a:endParaRPr lang="en-US" altLang="zh-TW" sz="4800" i="1" smtClean="0"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1198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743200" y="228600"/>
            <a:ext cx="6781800" cy="2286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7200">
                <a:latin typeface="Garamond" charset="0"/>
                <a:ea typeface="新細明體" charset="0"/>
                <a:cs typeface="新細明體" charset="0"/>
              </a:rPr>
              <a:t>死海古卷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0" y="6219825"/>
            <a:ext cx="9139238" cy="665163"/>
          </a:xfrm>
          <a:prstGeom prst="rect">
            <a:avLst/>
          </a:prstGeom>
          <a:solidFill>
            <a:srgbClr val="020104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Dr. Rick Griffith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• </a:t>
            </a:r>
            <a:r>
              <a:rPr lang="zh-CN" alt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博士</a:t>
            </a:r>
            <a:r>
              <a:rPr lang="en-US" altLang="zh-CN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 • </a:t>
            </a:r>
            <a:r>
              <a:rPr lang="zh-CN" alt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新加坡</a:t>
            </a:r>
            <a:r>
              <a:rPr lang="zh-CN" alt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神</a:t>
            </a:r>
            <a:r>
              <a:rPr lang="zh-CN" alt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学院</a:t>
            </a:r>
            <a:r>
              <a:rPr lang="en-US" altLang="zh-CN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 </a:t>
            </a:r>
            <a:r>
              <a:rPr lang="en-US" altLang="zh-CN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• Bi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bleStudyDownloads.org</a:t>
            </a:r>
            <a:endParaRPr lang="en-US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9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4" descr="coastofs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93726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6" name="Rectangle 2" descr="Medium wood"/>
          <p:cNvSpPr>
            <a:spLocks noGrp="1" noRot="1" noChangeArrowheads="1"/>
          </p:cNvSpPr>
          <p:nvPr>
            <p:ph type="title"/>
          </p:nvPr>
        </p:nvSpPr>
        <p:spPr>
          <a:xfrm>
            <a:off x="4716463" y="762000"/>
            <a:ext cx="4427537" cy="685800"/>
          </a:xfrm>
          <a:blipFill dpi="0" rotWithShape="1">
            <a:blip r:embed="rId4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ea typeface="SimSun" charset="0"/>
                <a:cs typeface="SimSun" charset="0"/>
              </a:rPr>
              <a:t>盐海的渡假胜地</a:t>
            </a:r>
            <a:r>
              <a:rPr lang="en-US" altLang="zh-CN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ea typeface="SimSun" charset="0"/>
                <a:cs typeface="SimSun" charset="0"/>
              </a:rPr>
              <a:t>?</a:t>
            </a:r>
            <a:endParaRPr lang="en-US" altLang="zh-TW">
              <a:effectLst>
                <a:outerShdw blurRad="38100" dist="38100" dir="2700000" algn="tl">
                  <a:srgbClr val="DDDDDD"/>
                </a:outerShdw>
              </a:effectLst>
              <a:latin typeface="Garamond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4" descr="floatingpeop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6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304800"/>
            <a:ext cx="2971800" cy="16764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在地球上含盐最高之地</a:t>
            </a:r>
            <a:endParaRPr lang="zh-TW" altLang="en-US" sz="4000"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5148263" y="873125"/>
            <a:ext cx="3744912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000" smtClean="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盐的含量是海水的六倍</a:t>
            </a:r>
          </a:p>
          <a:p>
            <a:pPr eaLnBrk="1" hangingPunct="1">
              <a:defRPr/>
            </a:pPr>
            <a:r>
              <a:rPr lang="en-US" altLang="zh-CN" sz="4000" smtClean="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27% </a:t>
            </a:r>
            <a:r>
              <a:rPr lang="zh-CN" altLang="en-US" sz="4000" smtClean="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固体与</a:t>
            </a:r>
            <a:r>
              <a:rPr lang="en-US" altLang="zh-CN" sz="4000" smtClean="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7% </a:t>
            </a:r>
            <a:r>
              <a:rPr lang="zh-CN" altLang="en-US" sz="4000" smtClean="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盐</a:t>
            </a:r>
            <a:endParaRPr lang="zh-CN" sz="4000" smtClean="0"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defRPr/>
            </a:pPr>
            <a:r>
              <a:rPr lang="zh-CN" altLang="en-US" sz="4000" smtClean="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可軽易浮在水上</a:t>
            </a:r>
          </a:p>
          <a:p>
            <a:pPr eaLnBrk="1" hangingPunct="1">
              <a:defRPr/>
            </a:pPr>
            <a:r>
              <a:rPr lang="zh-CN" altLang="en-US" sz="4000" smtClean="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因没有出口</a:t>
            </a:r>
            <a:endParaRPr lang="en-US" altLang="zh-TW" sz="4000" smtClean="0"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 descr="DSC0061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2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5400" dirty="0">
                <a:solidFill>
                  <a:srgbClr val="000000"/>
                </a:solidFill>
                <a:effectLst/>
                <a:latin typeface="Garamond" charset="0"/>
                <a:ea typeface="SimSun" charset="0"/>
                <a:cs typeface="SimSun" charset="0"/>
              </a:rPr>
              <a:t>我也很享受</a:t>
            </a:r>
            <a:r>
              <a:rPr lang="en-US" altLang="zh-CN" sz="5400" dirty="0">
                <a:solidFill>
                  <a:srgbClr val="000000"/>
                </a:solidFill>
                <a:effectLst/>
                <a:latin typeface="Garamond" charset="0"/>
                <a:ea typeface="SimSun" charset="0"/>
                <a:cs typeface="SimSun" charset="0"/>
              </a:rPr>
              <a:t>!</a:t>
            </a:r>
            <a:endParaRPr lang="en-US" altLang="zh-TW" sz="5400" dirty="0">
              <a:solidFill>
                <a:srgbClr val="000000"/>
              </a:solidFill>
              <a:effectLst/>
              <a:latin typeface="Garamond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26841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6000">
                <a:latin typeface="Garamond" charset="0"/>
                <a:ea typeface="SimSun" charset="0"/>
                <a:cs typeface="SimSun" charset="0"/>
              </a:rPr>
              <a:t>死海泥浆</a:t>
            </a:r>
            <a:endParaRPr lang="zh-TW" altLang="en-US" sz="6000">
              <a:latin typeface="Garamond" charset="0"/>
              <a:ea typeface="SimSun" charset="0"/>
              <a:cs typeface="SimSun" charset="0"/>
            </a:endParaRPr>
          </a:p>
        </p:txBody>
      </p:sp>
      <p:pic>
        <p:nvPicPr>
          <p:cNvPr id="65538" name="Picture 4" descr="mudmen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219200"/>
            <a:ext cx="3840162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724400"/>
            <a:ext cx="4953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b="1">
                <a:latin typeface="Garamond" charset="0"/>
                <a:ea typeface="SimSun" charset="0"/>
                <a:cs typeface="SimSun" charset="0"/>
              </a:rPr>
              <a:t>(</a:t>
            </a:r>
            <a:r>
              <a:rPr lang="zh-CN" altLang="en-US" b="1">
                <a:latin typeface="Garamond" charset="0"/>
                <a:ea typeface="SimSun" charset="0"/>
                <a:cs typeface="SimSun" charset="0"/>
              </a:rPr>
              <a:t>他们说</a:t>
            </a:r>
            <a:r>
              <a:rPr lang="en-US" altLang="zh-CN" b="1">
                <a:latin typeface="Garamond" charset="0"/>
                <a:ea typeface="SimSun" charset="0"/>
                <a:cs typeface="SimSun" charset="0"/>
              </a:rPr>
              <a:t>)</a:t>
            </a:r>
            <a:r>
              <a:rPr lang="zh-CN" altLang="en-US" b="1">
                <a:latin typeface="Garamond" charset="0"/>
                <a:ea typeface="SimSun" charset="0"/>
                <a:cs typeface="SimSun" charset="0"/>
              </a:rPr>
              <a:t>对皮肤很有益处</a:t>
            </a:r>
            <a:endParaRPr lang="zh-TW" altLang="en-US" b="1">
              <a:latin typeface="Garamond" charset="0"/>
              <a:ea typeface="新細明體" charset="0"/>
              <a:cs typeface="新細明體" charset="0"/>
            </a:endParaRPr>
          </a:p>
        </p:txBody>
      </p:sp>
      <p:pic>
        <p:nvPicPr>
          <p:cNvPr id="131077" name="Picture 5" descr="deadseamudm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95400"/>
            <a:ext cx="3373438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4427538" y="5373688"/>
            <a:ext cx="495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你不可以涂太多</a:t>
            </a:r>
            <a:endParaRPr lang="zh-TW" altLang="en-US" sz="36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7" descr="DSC0062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31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32004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sz="4000">
                <a:latin typeface="Garamond" charset="0"/>
                <a:ea typeface="新細明體" charset="0"/>
                <a:cs typeface="新細明體" charset="0"/>
              </a:rPr>
              <a:t>Rick, Randall, Tim</a:t>
            </a:r>
            <a:br>
              <a:rPr lang="en-US" altLang="zh-TW" sz="4000">
                <a:latin typeface="Garamond" charset="0"/>
                <a:ea typeface="新細明體" charset="0"/>
                <a:cs typeface="新細明體" charset="0"/>
              </a:rPr>
            </a:br>
            <a:r>
              <a:rPr lang="zh-CN" altLang="en-US">
                <a:latin typeface="Garamond" charset="0"/>
                <a:ea typeface="SimSun" charset="0"/>
                <a:cs typeface="SimSun" charset="0"/>
              </a:rPr>
              <a:t>雷克，琅迪，丁丁</a:t>
            </a:r>
            <a:endParaRPr lang="zh-TW" altLang="en-US">
              <a:latin typeface="Garamond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5" descr="DSC0062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15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304800"/>
            <a:ext cx="2971800" cy="20574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有一些麻麻的感觉，但对皮肤很好</a:t>
            </a:r>
            <a:r>
              <a:rPr lang="en-US" altLang="zh-TW" sz="2400">
                <a:latin typeface="Garamond" charset="0"/>
                <a:ea typeface="新細明體" charset="0"/>
                <a:cs typeface="新細明體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4" descr="DSC0062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5715000"/>
            <a:ext cx="41148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zh-CN" altLang="en-US" sz="4800">
                <a:latin typeface="Garamond" charset="0"/>
                <a:ea typeface="SimSun" charset="0"/>
                <a:cs typeface="SimSun" charset="0"/>
              </a:rPr>
              <a:t>非常的愉快</a:t>
            </a:r>
            <a:r>
              <a:rPr lang="en-US" altLang="zh-CN" sz="4800">
                <a:latin typeface="Garamond" charset="0"/>
                <a:ea typeface="SimSun" charset="0"/>
                <a:cs typeface="SimSun" charset="0"/>
              </a:rPr>
              <a:t>?</a:t>
            </a:r>
            <a:endParaRPr lang="en-US" altLang="zh-TW" sz="4800">
              <a:latin typeface="Garamond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05038"/>
            <a:ext cx="4419600" cy="4652962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zh-CN" altLang="en-US" sz="4800" b="1">
                <a:latin typeface="Garamond" charset="0"/>
                <a:ea typeface="SimSun" charset="0"/>
                <a:cs typeface="SimSun" charset="0"/>
              </a:rPr>
              <a:t>在</a:t>
            </a:r>
            <a:r>
              <a:rPr lang="en-US" altLang="zh-CN" sz="4800" b="1">
                <a:latin typeface="Garamond" charset="0"/>
                <a:ea typeface="SimSun" charset="0"/>
                <a:cs typeface="SimSun" charset="0"/>
              </a:rPr>
              <a:t>1947</a:t>
            </a:r>
            <a:r>
              <a:rPr lang="zh-CN" altLang="en-US" sz="4800" b="1">
                <a:latin typeface="Garamond" charset="0"/>
                <a:ea typeface="SimSun" charset="0"/>
                <a:cs typeface="SimSun" charset="0"/>
              </a:rPr>
              <a:t>年，七个纸卷被发现了，并且迅速被出版了。</a:t>
            </a:r>
            <a:endParaRPr lang="en-US" altLang="zh-TW" sz="4800" b="1">
              <a:latin typeface="Garamond" charset="0"/>
              <a:ea typeface="SimSun" charset="0"/>
              <a:cs typeface="SimSun" charset="0"/>
            </a:endParaRPr>
          </a:p>
        </p:txBody>
      </p:sp>
      <p:pic>
        <p:nvPicPr>
          <p:cNvPr id="73730" name="Picture 4" descr="Community Ru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1905000"/>
            <a:ext cx="43529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5" name="Text Box 7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174</a:t>
            </a:r>
          </a:p>
        </p:txBody>
      </p:sp>
      <p:sp>
        <p:nvSpPr>
          <p:cNvPr id="1556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03575" y="0"/>
            <a:ext cx="5940425" cy="19812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6000">
                <a:latin typeface="Garamond" charset="0"/>
                <a:ea typeface="SimSun" charset="0"/>
                <a:cs typeface="SimSun" charset="0"/>
              </a:rPr>
              <a:t>死海纸卷的历史</a:t>
            </a:r>
            <a:endParaRPr lang="en-US" altLang="zh-TW" sz="6000">
              <a:latin typeface="Garamond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953000" y="0"/>
            <a:ext cx="4191000" cy="170656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ea typeface="SimSun" charset="0"/>
                <a:cs typeface="SimSun" charset="0"/>
              </a:rPr>
              <a:t>死海纸卷的历史</a:t>
            </a:r>
            <a:endParaRPr lang="en-US" altLang="zh-TW">
              <a:latin typeface="Garamond" charset="0"/>
              <a:ea typeface="SimSun" charset="0"/>
              <a:cs typeface="SimSun" charset="0"/>
            </a:endParaRPr>
          </a:p>
        </p:txBody>
      </p:sp>
      <p:pic>
        <p:nvPicPr>
          <p:cNvPr id="75778" name="Picture 4" descr="Community Ru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1905000"/>
            <a:ext cx="43529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1" name="Text Box 5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174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343400" y="2590800"/>
            <a:ext cx="3429000" cy="4267200"/>
            <a:chOff x="2736" y="1632"/>
            <a:chExt cx="2160" cy="2688"/>
          </a:xfrm>
        </p:grpSpPr>
        <p:pic>
          <p:nvPicPr>
            <p:cNvPr id="75782" name="Picture 6" descr="Bar Kochba Letter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632"/>
              <a:ext cx="1824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3303" name="Line 7"/>
            <p:cNvSpPr>
              <a:spLocks noChangeShapeType="1"/>
            </p:cNvSpPr>
            <p:nvPr/>
          </p:nvSpPr>
          <p:spPr bwMode="auto">
            <a:xfrm>
              <a:off x="4512" y="3408"/>
              <a:ext cx="38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-112" charset="0"/>
                <a:ea typeface="+mn-ea"/>
                <a:cs typeface="+mn-cs"/>
              </a:endParaRPr>
            </a:p>
          </p:txBody>
        </p:sp>
      </p:grpSp>
      <p:sp>
        <p:nvSpPr>
          <p:cNvPr id="183306" name="Rectangle 10"/>
          <p:cNvSpPr>
            <a:spLocks noChangeArrowheads="1"/>
          </p:cNvSpPr>
          <p:nvPr/>
        </p:nvSpPr>
        <p:spPr bwMode="auto">
          <a:xfrm>
            <a:off x="0" y="404813"/>
            <a:ext cx="4284663" cy="584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在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1947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年，七个纸卷被发现了，并且迅速被出版了。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Bar Kochba 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信件 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(1952 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年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, 1960-61)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在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(1947-1956)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年有上百纸卷和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15,000 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个片段随后</a:t>
            </a:r>
            <a:r>
              <a:rPr lang="zh-TW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出現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。</a:t>
            </a:r>
            <a:endParaRPr lang="en-US" altLang="zh-TW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00" name="Rectangle 8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>
                <a:latin typeface="Garamond" charset="0"/>
                <a:ea typeface="新細明體" charset="0"/>
                <a:cs typeface="新細明體" charset="0"/>
              </a:rPr>
              <a:t>Tough Work!</a:t>
            </a:r>
          </a:p>
        </p:txBody>
      </p:sp>
      <p:pic>
        <p:nvPicPr>
          <p:cNvPr id="77826" name="Picture 6" descr="DSS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23100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9925" y="260350"/>
            <a:ext cx="2124075" cy="2924175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3600" b="1">
                <a:latin typeface="Garamond" charset="0"/>
                <a:ea typeface="SimSun" charset="0"/>
                <a:cs typeface="SimSun" charset="0"/>
              </a:rPr>
              <a:t>经常要将纸卷放在小山丘是不容易的事</a:t>
            </a:r>
            <a:endParaRPr lang="en-US" altLang="zh-TW" sz="3600" b="1">
              <a:latin typeface="Garamond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chemeClr val="bg1"/>
          </a:solidFill>
          <a:ln>
            <a:solidFill>
              <a:schemeClr val="bg2"/>
            </a:solidFill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5400" b="0">
                <a:latin typeface="Garamond" charset="0"/>
                <a:ea typeface="SimSun" charset="0"/>
                <a:cs typeface="SimSun" charset="0"/>
              </a:rPr>
              <a:t>死海的位置</a:t>
            </a:r>
            <a:endParaRPr lang="zh-TW" altLang="en-US" sz="5400" b="0"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0" y="2852738"/>
            <a:ext cx="3159125" cy="1006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fontAlgn="t">
              <a:spcBef>
                <a:spcPct val="50000"/>
              </a:spcBef>
              <a:defRPr/>
            </a:pPr>
            <a:r>
              <a:rPr lang="zh-CN" altLang="en-US" sz="6000" b="0" smtClean="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    </a:t>
            </a:r>
            <a:r>
              <a:rPr lang="zh-CN" altLang="en-US" sz="4800" b="0" smtClean="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大海</a:t>
            </a:r>
            <a:endParaRPr lang="zh-TW" altLang="en-US" sz="4800" b="0" smtClean="0"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5943600" y="1492250"/>
            <a:ext cx="357505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fontAlgn="t">
              <a:spcBef>
                <a:spcPct val="50000"/>
              </a:spcBef>
              <a:defRPr/>
            </a:pPr>
            <a:r>
              <a:rPr lang="zh-CN" altLang="en-US" sz="4400" b="0" smtClean="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加利利海</a:t>
            </a:r>
            <a:endParaRPr lang="zh-TW" altLang="en-US" sz="4400" b="0" smtClean="0"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5791200" y="3397250"/>
            <a:ext cx="27432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fontAlgn="t">
              <a:spcBef>
                <a:spcPct val="50000"/>
              </a:spcBef>
              <a:defRPr/>
            </a:pPr>
            <a:r>
              <a:rPr lang="zh-CN" altLang="en-US" sz="4400" b="0" smtClean="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约旦河</a:t>
            </a:r>
            <a:endParaRPr lang="zh-TW" altLang="en-US" sz="4400" b="0" smtClean="0"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943600" y="4921250"/>
            <a:ext cx="18288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fontAlgn="t">
              <a:spcBef>
                <a:spcPct val="50000"/>
              </a:spcBef>
              <a:defRPr/>
            </a:pPr>
            <a:r>
              <a:rPr lang="zh-CN" altLang="en-US" sz="4400" b="0" smtClean="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盐海</a:t>
            </a:r>
            <a:endParaRPr lang="zh-TW" altLang="en-US" sz="4400" b="0" smtClean="0"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29704" name="Freeform 8"/>
          <p:cNvSpPr>
            <a:spLocks/>
          </p:cNvSpPr>
          <p:nvPr/>
        </p:nvSpPr>
        <p:spPr bwMode="auto">
          <a:xfrm>
            <a:off x="5638800" y="1925638"/>
            <a:ext cx="152400" cy="2819400"/>
          </a:xfrm>
          <a:custGeom>
            <a:avLst/>
            <a:gdLst/>
            <a:ahLst/>
            <a:cxnLst>
              <a:cxn ang="0">
                <a:pos x="66" y="0"/>
              </a:cxn>
              <a:cxn ang="0">
                <a:pos x="59" y="294"/>
              </a:cxn>
              <a:cxn ang="0">
                <a:pos x="53" y="505"/>
              </a:cxn>
              <a:cxn ang="0">
                <a:pos x="27" y="563"/>
              </a:cxn>
              <a:cxn ang="0">
                <a:pos x="59" y="780"/>
              </a:cxn>
              <a:cxn ang="0">
                <a:pos x="53" y="985"/>
              </a:cxn>
              <a:cxn ang="0">
                <a:pos x="2" y="1158"/>
              </a:cxn>
              <a:cxn ang="0">
                <a:pos x="8" y="1267"/>
              </a:cxn>
              <a:cxn ang="0">
                <a:pos x="34" y="1305"/>
              </a:cxn>
              <a:cxn ang="0">
                <a:pos x="47" y="1324"/>
              </a:cxn>
              <a:cxn ang="0">
                <a:pos x="34" y="1478"/>
              </a:cxn>
              <a:cxn ang="0">
                <a:pos x="40" y="1529"/>
              </a:cxn>
              <a:cxn ang="0">
                <a:pos x="53" y="1548"/>
              </a:cxn>
              <a:cxn ang="0">
                <a:pos x="59" y="1702"/>
              </a:cxn>
            </a:cxnLst>
            <a:rect l="0" t="0" r="r" b="b"/>
            <a:pathLst>
              <a:path w="94" h="1702">
                <a:moveTo>
                  <a:pt x="66" y="0"/>
                </a:moveTo>
                <a:cubicBezTo>
                  <a:pt x="78" y="98"/>
                  <a:pt x="94" y="198"/>
                  <a:pt x="59" y="294"/>
                </a:cubicBezTo>
                <a:cubicBezTo>
                  <a:pt x="68" y="359"/>
                  <a:pt x="93" y="446"/>
                  <a:pt x="53" y="505"/>
                </a:cubicBezTo>
                <a:cubicBezTo>
                  <a:pt x="38" y="551"/>
                  <a:pt x="48" y="533"/>
                  <a:pt x="27" y="563"/>
                </a:cubicBezTo>
                <a:cubicBezTo>
                  <a:pt x="3" y="639"/>
                  <a:pt x="45" y="707"/>
                  <a:pt x="59" y="780"/>
                </a:cubicBezTo>
                <a:cubicBezTo>
                  <a:pt x="57" y="848"/>
                  <a:pt x="57" y="917"/>
                  <a:pt x="53" y="985"/>
                </a:cubicBezTo>
                <a:cubicBezTo>
                  <a:pt x="50" y="1042"/>
                  <a:pt x="19" y="1104"/>
                  <a:pt x="2" y="1158"/>
                </a:cubicBezTo>
                <a:cubicBezTo>
                  <a:pt x="4" y="1194"/>
                  <a:pt x="0" y="1231"/>
                  <a:pt x="8" y="1267"/>
                </a:cubicBezTo>
                <a:cubicBezTo>
                  <a:pt x="11" y="1282"/>
                  <a:pt x="25" y="1292"/>
                  <a:pt x="34" y="1305"/>
                </a:cubicBezTo>
                <a:cubicBezTo>
                  <a:pt x="38" y="1311"/>
                  <a:pt x="47" y="1324"/>
                  <a:pt x="47" y="1324"/>
                </a:cubicBezTo>
                <a:cubicBezTo>
                  <a:pt x="63" y="1377"/>
                  <a:pt x="50" y="1428"/>
                  <a:pt x="34" y="1478"/>
                </a:cubicBezTo>
                <a:cubicBezTo>
                  <a:pt x="36" y="1495"/>
                  <a:pt x="36" y="1512"/>
                  <a:pt x="40" y="1529"/>
                </a:cubicBezTo>
                <a:cubicBezTo>
                  <a:pt x="42" y="1536"/>
                  <a:pt x="52" y="1540"/>
                  <a:pt x="53" y="1548"/>
                </a:cubicBezTo>
                <a:cubicBezTo>
                  <a:pt x="59" y="1599"/>
                  <a:pt x="59" y="1702"/>
                  <a:pt x="59" y="1702"/>
                </a:cubicBezTo>
              </a:path>
            </a:pathLst>
          </a:custGeom>
          <a:noFill/>
          <a:ln w="57150" cmpd="sng">
            <a:solidFill>
              <a:schemeClr val="accent1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705" name="Freeform 9"/>
          <p:cNvSpPr>
            <a:spLocks/>
          </p:cNvSpPr>
          <p:nvPr/>
        </p:nvSpPr>
        <p:spPr bwMode="auto">
          <a:xfrm>
            <a:off x="5537200" y="1447800"/>
            <a:ext cx="331788" cy="534988"/>
          </a:xfrm>
          <a:custGeom>
            <a:avLst/>
            <a:gdLst/>
            <a:ahLst/>
            <a:cxnLst>
              <a:cxn ang="0">
                <a:pos x="110" y="332"/>
              </a:cxn>
              <a:cxn ang="0">
                <a:pos x="126" y="335"/>
              </a:cxn>
              <a:cxn ang="0">
                <a:pos x="140" y="324"/>
              </a:cxn>
              <a:cxn ang="0">
                <a:pos x="165" y="303"/>
              </a:cxn>
              <a:cxn ang="0">
                <a:pos x="174" y="294"/>
              </a:cxn>
              <a:cxn ang="0">
                <a:pos x="182" y="281"/>
              </a:cxn>
              <a:cxn ang="0">
                <a:pos x="184" y="275"/>
              </a:cxn>
              <a:cxn ang="0">
                <a:pos x="197" y="218"/>
              </a:cxn>
              <a:cxn ang="0">
                <a:pos x="194" y="182"/>
              </a:cxn>
              <a:cxn ang="0">
                <a:pos x="201" y="149"/>
              </a:cxn>
              <a:cxn ang="0">
                <a:pos x="209" y="84"/>
              </a:cxn>
              <a:cxn ang="0">
                <a:pos x="202" y="60"/>
              </a:cxn>
              <a:cxn ang="0">
                <a:pos x="194" y="42"/>
              </a:cxn>
              <a:cxn ang="0">
                <a:pos x="186" y="30"/>
              </a:cxn>
              <a:cxn ang="0">
                <a:pos x="180" y="23"/>
              </a:cxn>
              <a:cxn ang="0">
                <a:pos x="146" y="0"/>
              </a:cxn>
              <a:cxn ang="0">
                <a:pos x="105" y="13"/>
              </a:cxn>
              <a:cxn ang="0">
                <a:pos x="95" y="17"/>
              </a:cxn>
              <a:cxn ang="0">
                <a:pos x="86" y="38"/>
              </a:cxn>
              <a:cxn ang="0">
                <a:pos x="75" y="45"/>
              </a:cxn>
              <a:cxn ang="0">
                <a:pos x="32" y="56"/>
              </a:cxn>
              <a:cxn ang="0">
                <a:pos x="23" y="67"/>
              </a:cxn>
              <a:cxn ang="0">
                <a:pos x="11" y="81"/>
              </a:cxn>
              <a:cxn ang="0">
                <a:pos x="6" y="87"/>
              </a:cxn>
              <a:cxn ang="0">
                <a:pos x="0" y="104"/>
              </a:cxn>
              <a:cxn ang="0">
                <a:pos x="8" y="133"/>
              </a:cxn>
              <a:cxn ang="0">
                <a:pos x="17" y="164"/>
              </a:cxn>
              <a:cxn ang="0">
                <a:pos x="26" y="176"/>
              </a:cxn>
              <a:cxn ang="0">
                <a:pos x="35" y="188"/>
              </a:cxn>
              <a:cxn ang="0">
                <a:pos x="51" y="213"/>
              </a:cxn>
              <a:cxn ang="0">
                <a:pos x="62" y="224"/>
              </a:cxn>
              <a:cxn ang="0">
                <a:pos x="69" y="231"/>
              </a:cxn>
              <a:cxn ang="0">
                <a:pos x="75" y="248"/>
              </a:cxn>
              <a:cxn ang="0">
                <a:pos x="80" y="258"/>
              </a:cxn>
              <a:cxn ang="0">
                <a:pos x="86" y="272"/>
              </a:cxn>
              <a:cxn ang="0">
                <a:pos x="94" y="294"/>
              </a:cxn>
              <a:cxn ang="0">
                <a:pos x="100" y="306"/>
              </a:cxn>
              <a:cxn ang="0">
                <a:pos x="106" y="321"/>
              </a:cxn>
              <a:cxn ang="0">
                <a:pos x="110" y="332"/>
              </a:cxn>
            </a:cxnLst>
            <a:rect l="0" t="0" r="r" b="b"/>
            <a:pathLst>
              <a:path w="209" h="337">
                <a:moveTo>
                  <a:pt x="110" y="332"/>
                </a:moveTo>
                <a:cubicBezTo>
                  <a:pt x="121" y="336"/>
                  <a:pt x="102" y="337"/>
                  <a:pt x="126" y="335"/>
                </a:cubicBezTo>
                <a:cubicBezTo>
                  <a:pt x="142" y="330"/>
                  <a:pt x="130" y="331"/>
                  <a:pt x="140" y="324"/>
                </a:cubicBezTo>
                <a:cubicBezTo>
                  <a:pt x="144" y="313"/>
                  <a:pt x="156" y="309"/>
                  <a:pt x="165" y="303"/>
                </a:cubicBezTo>
                <a:cubicBezTo>
                  <a:pt x="167" y="300"/>
                  <a:pt x="171" y="296"/>
                  <a:pt x="174" y="294"/>
                </a:cubicBezTo>
                <a:cubicBezTo>
                  <a:pt x="177" y="290"/>
                  <a:pt x="180" y="286"/>
                  <a:pt x="182" y="281"/>
                </a:cubicBezTo>
                <a:cubicBezTo>
                  <a:pt x="183" y="279"/>
                  <a:pt x="184" y="275"/>
                  <a:pt x="184" y="275"/>
                </a:cubicBezTo>
                <a:cubicBezTo>
                  <a:pt x="185" y="244"/>
                  <a:pt x="189" y="242"/>
                  <a:pt x="197" y="218"/>
                </a:cubicBezTo>
                <a:cubicBezTo>
                  <a:pt x="196" y="201"/>
                  <a:pt x="196" y="195"/>
                  <a:pt x="194" y="182"/>
                </a:cubicBezTo>
                <a:cubicBezTo>
                  <a:pt x="195" y="160"/>
                  <a:pt x="196" y="164"/>
                  <a:pt x="201" y="149"/>
                </a:cubicBezTo>
                <a:cubicBezTo>
                  <a:pt x="202" y="122"/>
                  <a:pt x="204" y="108"/>
                  <a:pt x="209" y="84"/>
                </a:cubicBezTo>
                <a:cubicBezTo>
                  <a:pt x="208" y="75"/>
                  <a:pt x="207" y="67"/>
                  <a:pt x="202" y="60"/>
                </a:cubicBezTo>
                <a:cubicBezTo>
                  <a:pt x="201" y="53"/>
                  <a:pt x="200" y="46"/>
                  <a:pt x="194" y="42"/>
                </a:cubicBezTo>
                <a:cubicBezTo>
                  <a:pt x="191" y="38"/>
                  <a:pt x="189" y="33"/>
                  <a:pt x="186" y="30"/>
                </a:cubicBezTo>
                <a:cubicBezTo>
                  <a:pt x="185" y="26"/>
                  <a:pt x="184" y="24"/>
                  <a:pt x="180" y="23"/>
                </a:cubicBezTo>
                <a:cubicBezTo>
                  <a:pt x="173" y="13"/>
                  <a:pt x="159" y="3"/>
                  <a:pt x="146" y="0"/>
                </a:cubicBezTo>
                <a:cubicBezTo>
                  <a:pt x="129" y="1"/>
                  <a:pt x="122" y="11"/>
                  <a:pt x="105" y="13"/>
                </a:cubicBezTo>
                <a:cubicBezTo>
                  <a:pt x="101" y="14"/>
                  <a:pt x="98" y="15"/>
                  <a:pt x="95" y="17"/>
                </a:cubicBezTo>
                <a:cubicBezTo>
                  <a:pt x="90" y="24"/>
                  <a:pt x="90" y="31"/>
                  <a:pt x="86" y="38"/>
                </a:cubicBezTo>
                <a:cubicBezTo>
                  <a:pt x="84" y="42"/>
                  <a:pt x="75" y="45"/>
                  <a:pt x="75" y="45"/>
                </a:cubicBezTo>
                <a:cubicBezTo>
                  <a:pt x="65" y="55"/>
                  <a:pt x="45" y="54"/>
                  <a:pt x="32" y="56"/>
                </a:cubicBezTo>
                <a:cubicBezTo>
                  <a:pt x="30" y="61"/>
                  <a:pt x="28" y="65"/>
                  <a:pt x="23" y="67"/>
                </a:cubicBezTo>
                <a:cubicBezTo>
                  <a:pt x="20" y="71"/>
                  <a:pt x="16" y="79"/>
                  <a:pt x="11" y="81"/>
                </a:cubicBezTo>
                <a:cubicBezTo>
                  <a:pt x="8" y="90"/>
                  <a:pt x="13" y="76"/>
                  <a:pt x="6" y="87"/>
                </a:cubicBezTo>
                <a:cubicBezTo>
                  <a:pt x="3" y="92"/>
                  <a:pt x="3" y="99"/>
                  <a:pt x="0" y="104"/>
                </a:cubicBezTo>
                <a:cubicBezTo>
                  <a:pt x="1" y="112"/>
                  <a:pt x="0" y="127"/>
                  <a:pt x="8" y="133"/>
                </a:cubicBezTo>
                <a:cubicBezTo>
                  <a:pt x="9" y="145"/>
                  <a:pt x="8" y="155"/>
                  <a:pt x="17" y="164"/>
                </a:cubicBezTo>
                <a:cubicBezTo>
                  <a:pt x="18" y="168"/>
                  <a:pt x="23" y="173"/>
                  <a:pt x="26" y="176"/>
                </a:cubicBezTo>
                <a:cubicBezTo>
                  <a:pt x="28" y="183"/>
                  <a:pt x="28" y="186"/>
                  <a:pt x="35" y="188"/>
                </a:cubicBezTo>
                <a:cubicBezTo>
                  <a:pt x="36" y="191"/>
                  <a:pt x="47" y="212"/>
                  <a:pt x="51" y="213"/>
                </a:cubicBezTo>
                <a:cubicBezTo>
                  <a:pt x="54" y="217"/>
                  <a:pt x="58" y="221"/>
                  <a:pt x="62" y="224"/>
                </a:cubicBezTo>
                <a:cubicBezTo>
                  <a:pt x="63" y="227"/>
                  <a:pt x="69" y="231"/>
                  <a:pt x="69" y="231"/>
                </a:cubicBezTo>
                <a:cubicBezTo>
                  <a:pt x="71" y="237"/>
                  <a:pt x="73" y="242"/>
                  <a:pt x="75" y="248"/>
                </a:cubicBezTo>
                <a:cubicBezTo>
                  <a:pt x="76" y="252"/>
                  <a:pt x="80" y="258"/>
                  <a:pt x="80" y="258"/>
                </a:cubicBezTo>
                <a:cubicBezTo>
                  <a:pt x="81" y="264"/>
                  <a:pt x="82" y="268"/>
                  <a:pt x="86" y="272"/>
                </a:cubicBezTo>
                <a:cubicBezTo>
                  <a:pt x="89" y="280"/>
                  <a:pt x="92" y="287"/>
                  <a:pt x="94" y="294"/>
                </a:cubicBezTo>
                <a:cubicBezTo>
                  <a:pt x="95" y="298"/>
                  <a:pt x="100" y="306"/>
                  <a:pt x="100" y="306"/>
                </a:cubicBezTo>
                <a:cubicBezTo>
                  <a:pt x="101" y="314"/>
                  <a:pt x="98" y="319"/>
                  <a:pt x="106" y="321"/>
                </a:cubicBezTo>
                <a:cubicBezTo>
                  <a:pt x="107" y="323"/>
                  <a:pt x="110" y="329"/>
                  <a:pt x="110" y="33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706" name="Freeform 10"/>
          <p:cNvSpPr>
            <a:spLocks/>
          </p:cNvSpPr>
          <p:nvPr/>
        </p:nvSpPr>
        <p:spPr bwMode="auto">
          <a:xfrm>
            <a:off x="5176838" y="4702175"/>
            <a:ext cx="652462" cy="2097088"/>
          </a:xfrm>
          <a:custGeom>
            <a:avLst/>
            <a:gdLst/>
            <a:ahLst/>
            <a:cxnLst>
              <a:cxn ang="0">
                <a:pos x="253" y="5"/>
              </a:cxn>
              <a:cxn ang="0">
                <a:pos x="201" y="59"/>
              </a:cxn>
              <a:cxn ang="0">
                <a:pos x="189" y="75"/>
              </a:cxn>
              <a:cxn ang="0">
                <a:pos x="153" y="126"/>
              </a:cxn>
              <a:cxn ang="0">
                <a:pos x="121" y="225"/>
              </a:cxn>
              <a:cxn ang="0">
                <a:pos x="77" y="302"/>
              </a:cxn>
              <a:cxn ang="0">
                <a:pos x="73" y="421"/>
              </a:cxn>
              <a:cxn ang="0">
                <a:pos x="48" y="625"/>
              </a:cxn>
              <a:cxn ang="0">
                <a:pos x="61" y="715"/>
              </a:cxn>
              <a:cxn ang="0">
                <a:pos x="25" y="971"/>
              </a:cxn>
              <a:cxn ang="0">
                <a:pos x="35" y="1109"/>
              </a:cxn>
              <a:cxn ang="0">
                <a:pos x="64" y="1166"/>
              </a:cxn>
              <a:cxn ang="0">
                <a:pos x="93" y="1281"/>
              </a:cxn>
              <a:cxn ang="0">
                <a:pos x="243" y="1317"/>
              </a:cxn>
              <a:cxn ang="0">
                <a:pos x="272" y="1256"/>
              </a:cxn>
              <a:cxn ang="0">
                <a:pos x="288" y="1208"/>
              </a:cxn>
              <a:cxn ang="0">
                <a:pos x="259" y="1185"/>
              </a:cxn>
              <a:cxn ang="0">
                <a:pos x="281" y="1160"/>
              </a:cxn>
              <a:cxn ang="0">
                <a:pos x="297" y="1093"/>
              </a:cxn>
              <a:cxn ang="0">
                <a:pos x="272" y="1077"/>
              </a:cxn>
              <a:cxn ang="0">
                <a:pos x="214" y="1038"/>
              </a:cxn>
              <a:cxn ang="0">
                <a:pos x="160" y="997"/>
              </a:cxn>
              <a:cxn ang="0">
                <a:pos x="131" y="977"/>
              </a:cxn>
              <a:cxn ang="0">
                <a:pos x="185" y="894"/>
              </a:cxn>
              <a:cxn ang="0">
                <a:pos x="227" y="830"/>
              </a:cxn>
              <a:cxn ang="0">
                <a:pos x="253" y="789"/>
              </a:cxn>
              <a:cxn ang="0">
                <a:pos x="249" y="840"/>
              </a:cxn>
              <a:cxn ang="0">
                <a:pos x="275" y="885"/>
              </a:cxn>
              <a:cxn ang="0">
                <a:pos x="320" y="747"/>
              </a:cxn>
              <a:cxn ang="0">
                <a:pos x="371" y="561"/>
              </a:cxn>
              <a:cxn ang="0">
                <a:pos x="326" y="475"/>
              </a:cxn>
              <a:cxn ang="0">
                <a:pos x="361" y="193"/>
              </a:cxn>
              <a:cxn ang="0">
                <a:pos x="393" y="149"/>
              </a:cxn>
              <a:cxn ang="0">
                <a:pos x="342" y="27"/>
              </a:cxn>
              <a:cxn ang="0">
                <a:pos x="317" y="14"/>
              </a:cxn>
            </a:cxnLst>
            <a:rect l="0" t="0" r="r" b="b"/>
            <a:pathLst>
              <a:path w="411" h="1321">
                <a:moveTo>
                  <a:pt x="333" y="8"/>
                </a:moveTo>
                <a:cubicBezTo>
                  <a:pt x="302" y="6"/>
                  <a:pt x="281" y="0"/>
                  <a:pt x="253" y="5"/>
                </a:cubicBezTo>
                <a:cubicBezTo>
                  <a:pt x="238" y="14"/>
                  <a:pt x="228" y="31"/>
                  <a:pt x="214" y="43"/>
                </a:cubicBezTo>
                <a:cubicBezTo>
                  <a:pt x="206" y="76"/>
                  <a:pt x="218" y="42"/>
                  <a:pt x="201" y="59"/>
                </a:cubicBezTo>
                <a:cubicBezTo>
                  <a:pt x="199" y="61"/>
                  <a:pt x="200" y="66"/>
                  <a:pt x="198" y="69"/>
                </a:cubicBezTo>
                <a:cubicBezTo>
                  <a:pt x="196" y="72"/>
                  <a:pt x="192" y="73"/>
                  <a:pt x="189" y="75"/>
                </a:cubicBezTo>
                <a:cubicBezTo>
                  <a:pt x="184" y="87"/>
                  <a:pt x="178" y="89"/>
                  <a:pt x="169" y="97"/>
                </a:cubicBezTo>
                <a:cubicBezTo>
                  <a:pt x="165" y="109"/>
                  <a:pt x="158" y="115"/>
                  <a:pt x="153" y="126"/>
                </a:cubicBezTo>
                <a:cubicBezTo>
                  <a:pt x="152" y="153"/>
                  <a:pt x="160" y="183"/>
                  <a:pt x="147" y="206"/>
                </a:cubicBezTo>
                <a:cubicBezTo>
                  <a:pt x="142" y="215"/>
                  <a:pt x="121" y="225"/>
                  <a:pt x="121" y="225"/>
                </a:cubicBezTo>
                <a:cubicBezTo>
                  <a:pt x="107" y="248"/>
                  <a:pt x="115" y="240"/>
                  <a:pt x="102" y="251"/>
                </a:cubicBezTo>
                <a:cubicBezTo>
                  <a:pt x="98" y="270"/>
                  <a:pt x="83" y="283"/>
                  <a:pt x="77" y="302"/>
                </a:cubicBezTo>
                <a:cubicBezTo>
                  <a:pt x="86" y="348"/>
                  <a:pt x="90" y="302"/>
                  <a:pt x="83" y="389"/>
                </a:cubicBezTo>
                <a:cubicBezTo>
                  <a:pt x="82" y="400"/>
                  <a:pt x="73" y="421"/>
                  <a:pt x="73" y="421"/>
                </a:cubicBezTo>
                <a:cubicBezTo>
                  <a:pt x="71" y="468"/>
                  <a:pt x="71" y="475"/>
                  <a:pt x="64" y="510"/>
                </a:cubicBezTo>
                <a:cubicBezTo>
                  <a:pt x="63" y="542"/>
                  <a:pt x="69" y="594"/>
                  <a:pt x="48" y="625"/>
                </a:cubicBezTo>
                <a:cubicBezTo>
                  <a:pt x="45" y="636"/>
                  <a:pt x="41" y="646"/>
                  <a:pt x="38" y="657"/>
                </a:cubicBezTo>
                <a:cubicBezTo>
                  <a:pt x="41" y="688"/>
                  <a:pt x="40" y="697"/>
                  <a:pt x="61" y="715"/>
                </a:cubicBezTo>
                <a:cubicBezTo>
                  <a:pt x="60" y="779"/>
                  <a:pt x="59" y="843"/>
                  <a:pt x="57" y="907"/>
                </a:cubicBezTo>
                <a:cubicBezTo>
                  <a:pt x="56" y="925"/>
                  <a:pt x="39" y="962"/>
                  <a:pt x="25" y="971"/>
                </a:cubicBezTo>
                <a:cubicBezTo>
                  <a:pt x="22" y="982"/>
                  <a:pt x="16" y="989"/>
                  <a:pt x="13" y="1000"/>
                </a:cubicBezTo>
                <a:cubicBezTo>
                  <a:pt x="16" y="1103"/>
                  <a:pt x="0" y="1068"/>
                  <a:pt x="35" y="1109"/>
                </a:cubicBezTo>
                <a:cubicBezTo>
                  <a:pt x="39" y="1120"/>
                  <a:pt x="39" y="1129"/>
                  <a:pt x="48" y="1137"/>
                </a:cubicBezTo>
                <a:cubicBezTo>
                  <a:pt x="52" y="1149"/>
                  <a:pt x="57" y="1156"/>
                  <a:pt x="64" y="1166"/>
                </a:cubicBezTo>
                <a:cubicBezTo>
                  <a:pt x="69" y="1183"/>
                  <a:pt x="76" y="1200"/>
                  <a:pt x="80" y="1217"/>
                </a:cubicBezTo>
                <a:cubicBezTo>
                  <a:pt x="81" y="1240"/>
                  <a:pt x="75" y="1266"/>
                  <a:pt x="93" y="1281"/>
                </a:cubicBezTo>
                <a:cubicBezTo>
                  <a:pt x="98" y="1299"/>
                  <a:pt x="101" y="1313"/>
                  <a:pt x="121" y="1320"/>
                </a:cubicBezTo>
                <a:cubicBezTo>
                  <a:pt x="162" y="1319"/>
                  <a:pt x="203" y="1321"/>
                  <a:pt x="243" y="1317"/>
                </a:cubicBezTo>
                <a:cubicBezTo>
                  <a:pt x="248" y="1317"/>
                  <a:pt x="245" y="1301"/>
                  <a:pt x="249" y="1275"/>
                </a:cubicBezTo>
                <a:cubicBezTo>
                  <a:pt x="251" y="1262"/>
                  <a:pt x="262" y="1262"/>
                  <a:pt x="272" y="1256"/>
                </a:cubicBezTo>
                <a:cubicBezTo>
                  <a:pt x="280" y="1243"/>
                  <a:pt x="287" y="1247"/>
                  <a:pt x="291" y="1233"/>
                </a:cubicBezTo>
                <a:cubicBezTo>
                  <a:pt x="290" y="1225"/>
                  <a:pt x="294" y="1214"/>
                  <a:pt x="288" y="1208"/>
                </a:cubicBezTo>
                <a:cubicBezTo>
                  <a:pt x="283" y="1202"/>
                  <a:pt x="271" y="1210"/>
                  <a:pt x="265" y="1205"/>
                </a:cubicBezTo>
                <a:cubicBezTo>
                  <a:pt x="260" y="1201"/>
                  <a:pt x="259" y="1185"/>
                  <a:pt x="259" y="1185"/>
                </a:cubicBezTo>
                <a:cubicBezTo>
                  <a:pt x="267" y="1161"/>
                  <a:pt x="253" y="1194"/>
                  <a:pt x="278" y="1173"/>
                </a:cubicBezTo>
                <a:cubicBezTo>
                  <a:pt x="281" y="1170"/>
                  <a:pt x="280" y="1164"/>
                  <a:pt x="281" y="1160"/>
                </a:cubicBezTo>
                <a:cubicBezTo>
                  <a:pt x="285" y="1147"/>
                  <a:pt x="290" y="1141"/>
                  <a:pt x="301" y="1134"/>
                </a:cubicBezTo>
                <a:cubicBezTo>
                  <a:pt x="300" y="1120"/>
                  <a:pt x="302" y="1106"/>
                  <a:pt x="297" y="1093"/>
                </a:cubicBezTo>
                <a:cubicBezTo>
                  <a:pt x="296" y="1089"/>
                  <a:pt x="288" y="1092"/>
                  <a:pt x="285" y="1089"/>
                </a:cubicBezTo>
                <a:cubicBezTo>
                  <a:pt x="264" y="1072"/>
                  <a:pt x="299" y="1086"/>
                  <a:pt x="272" y="1077"/>
                </a:cubicBezTo>
                <a:cubicBezTo>
                  <a:pt x="258" y="1063"/>
                  <a:pt x="254" y="1064"/>
                  <a:pt x="233" y="1061"/>
                </a:cubicBezTo>
                <a:cubicBezTo>
                  <a:pt x="229" y="1049"/>
                  <a:pt x="223" y="1047"/>
                  <a:pt x="214" y="1038"/>
                </a:cubicBezTo>
                <a:cubicBezTo>
                  <a:pt x="208" y="1019"/>
                  <a:pt x="196" y="1016"/>
                  <a:pt x="179" y="1009"/>
                </a:cubicBezTo>
                <a:cubicBezTo>
                  <a:pt x="173" y="1004"/>
                  <a:pt x="164" y="1003"/>
                  <a:pt x="160" y="997"/>
                </a:cubicBezTo>
                <a:cubicBezTo>
                  <a:pt x="157" y="993"/>
                  <a:pt x="160" y="987"/>
                  <a:pt x="157" y="984"/>
                </a:cubicBezTo>
                <a:cubicBezTo>
                  <a:pt x="151" y="977"/>
                  <a:pt x="140" y="979"/>
                  <a:pt x="131" y="977"/>
                </a:cubicBezTo>
                <a:cubicBezTo>
                  <a:pt x="128" y="974"/>
                  <a:pt x="122" y="972"/>
                  <a:pt x="121" y="968"/>
                </a:cubicBezTo>
                <a:cubicBezTo>
                  <a:pt x="115" y="942"/>
                  <a:pt x="164" y="901"/>
                  <a:pt x="185" y="894"/>
                </a:cubicBezTo>
                <a:cubicBezTo>
                  <a:pt x="204" y="877"/>
                  <a:pt x="199" y="858"/>
                  <a:pt x="211" y="843"/>
                </a:cubicBezTo>
                <a:cubicBezTo>
                  <a:pt x="215" y="838"/>
                  <a:pt x="223" y="835"/>
                  <a:pt x="227" y="830"/>
                </a:cubicBezTo>
                <a:cubicBezTo>
                  <a:pt x="231" y="817"/>
                  <a:pt x="237" y="802"/>
                  <a:pt x="249" y="798"/>
                </a:cubicBezTo>
                <a:cubicBezTo>
                  <a:pt x="250" y="795"/>
                  <a:pt x="250" y="790"/>
                  <a:pt x="253" y="789"/>
                </a:cubicBezTo>
                <a:cubicBezTo>
                  <a:pt x="256" y="788"/>
                  <a:pt x="261" y="789"/>
                  <a:pt x="262" y="792"/>
                </a:cubicBezTo>
                <a:cubicBezTo>
                  <a:pt x="265" y="810"/>
                  <a:pt x="261" y="828"/>
                  <a:pt x="249" y="840"/>
                </a:cubicBezTo>
                <a:cubicBezTo>
                  <a:pt x="244" y="854"/>
                  <a:pt x="239" y="865"/>
                  <a:pt x="233" y="878"/>
                </a:cubicBezTo>
                <a:cubicBezTo>
                  <a:pt x="247" y="892"/>
                  <a:pt x="253" y="888"/>
                  <a:pt x="275" y="885"/>
                </a:cubicBezTo>
                <a:cubicBezTo>
                  <a:pt x="277" y="870"/>
                  <a:pt x="276" y="853"/>
                  <a:pt x="288" y="843"/>
                </a:cubicBezTo>
                <a:cubicBezTo>
                  <a:pt x="298" y="811"/>
                  <a:pt x="310" y="779"/>
                  <a:pt x="320" y="747"/>
                </a:cubicBezTo>
                <a:cubicBezTo>
                  <a:pt x="324" y="695"/>
                  <a:pt x="330" y="635"/>
                  <a:pt x="352" y="587"/>
                </a:cubicBezTo>
                <a:cubicBezTo>
                  <a:pt x="357" y="577"/>
                  <a:pt x="365" y="571"/>
                  <a:pt x="371" y="561"/>
                </a:cubicBezTo>
                <a:cubicBezTo>
                  <a:pt x="367" y="526"/>
                  <a:pt x="365" y="533"/>
                  <a:pt x="345" y="513"/>
                </a:cubicBezTo>
                <a:cubicBezTo>
                  <a:pt x="341" y="497"/>
                  <a:pt x="339" y="486"/>
                  <a:pt x="326" y="475"/>
                </a:cubicBezTo>
                <a:cubicBezTo>
                  <a:pt x="312" y="427"/>
                  <a:pt x="295" y="313"/>
                  <a:pt x="355" y="289"/>
                </a:cubicBezTo>
                <a:cubicBezTo>
                  <a:pt x="368" y="251"/>
                  <a:pt x="353" y="296"/>
                  <a:pt x="361" y="193"/>
                </a:cubicBezTo>
                <a:cubicBezTo>
                  <a:pt x="362" y="179"/>
                  <a:pt x="375" y="167"/>
                  <a:pt x="384" y="158"/>
                </a:cubicBezTo>
                <a:cubicBezTo>
                  <a:pt x="387" y="155"/>
                  <a:pt x="393" y="149"/>
                  <a:pt x="393" y="149"/>
                </a:cubicBezTo>
                <a:cubicBezTo>
                  <a:pt x="398" y="136"/>
                  <a:pt x="394" y="133"/>
                  <a:pt x="390" y="120"/>
                </a:cubicBezTo>
                <a:cubicBezTo>
                  <a:pt x="387" y="23"/>
                  <a:pt x="411" y="33"/>
                  <a:pt x="342" y="27"/>
                </a:cubicBezTo>
                <a:cubicBezTo>
                  <a:pt x="318" y="19"/>
                  <a:pt x="347" y="30"/>
                  <a:pt x="326" y="17"/>
                </a:cubicBezTo>
                <a:cubicBezTo>
                  <a:pt x="323" y="15"/>
                  <a:pt x="315" y="16"/>
                  <a:pt x="317" y="14"/>
                </a:cubicBezTo>
                <a:cubicBezTo>
                  <a:pt x="320" y="10"/>
                  <a:pt x="328" y="10"/>
                  <a:pt x="333" y="8"/>
                </a:cubicBezTo>
                <a:close/>
              </a:path>
            </a:pathLst>
          </a:custGeom>
          <a:solidFill>
            <a:schemeClr val="accent1"/>
          </a:solidFill>
          <a:ln w="28575" cmpd="sng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711" name="Line 15"/>
          <p:cNvSpPr>
            <a:spLocks noChangeShapeType="1"/>
          </p:cNvSpPr>
          <p:nvPr/>
        </p:nvSpPr>
        <p:spPr bwMode="auto">
          <a:xfrm>
            <a:off x="5562600" y="1981200"/>
            <a:ext cx="0" cy="2819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29714" name="Text Box 18"/>
          <p:cNvSpPr txBox="1">
            <a:spLocks noChangeArrowheads="1"/>
          </p:cNvSpPr>
          <p:nvPr/>
        </p:nvSpPr>
        <p:spPr bwMode="auto">
          <a:xfrm>
            <a:off x="5562600" y="2895600"/>
            <a:ext cx="3048000" cy="5191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fontAlgn="t">
              <a:spcBef>
                <a:spcPct val="50000"/>
              </a:spcBef>
              <a:defRPr/>
            </a:pPr>
            <a:r>
              <a:rPr lang="en-US" altLang="zh-TW" b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215</a:t>
            </a:r>
            <a:r>
              <a:rPr lang="zh-TW" altLang="en-US" b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公里</a:t>
            </a:r>
            <a:r>
              <a:rPr lang="en-US" altLang="zh-TW" b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(135</a:t>
            </a:r>
            <a:r>
              <a:rPr lang="zh-TW" altLang="en-US" b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哩</a:t>
            </a:r>
            <a:r>
              <a:rPr lang="en-US" altLang="zh-TW" b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animBg="1"/>
      <p:bldP spid="29702" grpId="0" animBg="1"/>
      <p:bldP spid="29703" grpId="0" animBg="1"/>
      <p:bldP spid="297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1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2438400" y="274638"/>
            <a:ext cx="6629400" cy="1096962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altLang="zh-TW" sz="3600">
                <a:latin typeface="Garamond" charset="0"/>
                <a:ea typeface="新細明體" charset="0"/>
                <a:cs typeface="新細明體" charset="0"/>
              </a:rPr>
              <a:t>Near Impossible Work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3048000" cy="20574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000" b="1">
                <a:latin typeface="Garamond" charset="0"/>
                <a:ea typeface="SimSun" charset="0"/>
                <a:cs typeface="SimSun" charset="0"/>
              </a:rPr>
              <a:t>有时它是被隐藏在不可能的位置附近</a:t>
            </a:r>
            <a:r>
              <a:rPr lang="en-US" altLang="zh-CN" sz="4000" b="1">
                <a:latin typeface="Garamond" charset="0"/>
                <a:ea typeface="SimSun" charset="0"/>
                <a:cs typeface="SimSun" charset="0"/>
              </a:rPr>
              <a:t>!</a:t>
            </a:r>
            <a:endParaRPr lang="en-US" altLang="zh-TW" sz="4000" b="1">
              <a:latin typeface="Garamond" charset="0"/>
              <a:ea typeface="SimSun" charset="0"/>
              <a:cs typeface="SimSun" charset="0"/>
            </a:endParaRPr>
          </a:p>
        </p:txBody>
      </p:sp>
      <p:pic>
        <p:nvPicPr>
          <p:cNvPr id="79875" name="Picture 4" descr="DSS0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88" y="0"/>
            <a:ext cx="50530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8" descr="Young Strugn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50" y="0"/>
            <a:ext cx="4311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2060575"/>
            <a:ext cx="4392612" cy="4797425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000">
                <a:latin typeface="Garamond" charset="0"/>
                <a:ea typeface="SimSun" charset="0"/>
                <a:cs typeface="SimSun" charset="0"/>
              </a:rPr>
              <a:t>有些紙卷的片</a:t>
            </a: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段被分配到约翰</a:t>
            </a:r>
            <a:r>
              <a:rPr lang="en-US" altLang="zh-CN" sz="4000">
                <a:latin typeface="Garamond" charset="0"/>
                <a:ea typeface="SimSun" charset="0"/>
                <a:cs typeface="SimSun" charset="0"/>
              </a:rPr>
              <a:t>Strugnell </a:t>
            </a: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和他的学者小团队</a:t>
            </a:r>
            <a:r>
              <a:rPr lang="zh-TW" altLang="en-US" sz="4000">
                <a:latin typeface="Garamond" charset="0"/>
                <a:ea typeface="SimSun" charset="0"/>
                <a:cs typeface="SimSun" charset="0"/>
              </a:rPr>
              <a:t>中</a:t>
            </a: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鑑定</a:t>
            </a:r>
            <a:r>
              <a:rPr lang="zh-TW" altLang="en-US" sz="4000">
                <a:latin typeface="Garamond" charset="0"/>
                <a:ea typeface="SimSun" charset="0"/>
                <a:cs typeface="SimSun" charset="0"/>
              </a:rPr>
              <a:t>與</a:t>
            </a: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评估</a:t>
            </a:r>
            <a:endParaRPr lang="en-US" altLang="zh-TW" sz="4000"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81923" name="Text Box 12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TW" sz="2000">
                <a:solidFill>
                  <a:schemeClr val="bg2"/>
                </a:solidFill>
                <a:ea typeface="新細明體" charset="0"/>
                <a:cs typeface="新細明體" charset="0"/>
              </a:rPr>
              <a:t>174</a:t>
            </a:r>
          </a:p>
        </p:txBody>
      </p:sp>
      <p:sp>
        <p:nvSpPr>
          <p:cNvPr id="156685" name="Rectangle 13"/>
          <p:cNvSpPr>
            <a:spLocks noGrp="1" noRot="1" noChangeArrowheads="1"/>
          </p:cNvSpPr>
          <p:nvPr>
            <p:ph type="title"/>
          </p:nvPr>
        </p:nvSpPr>
        <p:spPr>
          <a:xfrm>
            <a:off x="0" y="228600"/>
            <a:ext cx="4724400" cy="17526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6000">
                <a:latin typeface="Garamond" charset="0"/>
                <a:ea typeface="SimSun" charset="0"/>
                <a:cs typeface="SimSun" charset="0"/>
              </a:rPr>
              <a:t>纸卷</a:t>
            </a:r>
            <a:r>
              <a:rPr lang="zh-TW" altLang="en-US" sz="6000">
                <a:latin typeface="Garamond" charset="0"/>
                <a:ea typeface="SimSun" charset="0"/>
                <a:cs typeface="SimSun" charset="0"/>
              </a:rPr>
              <a:t>的鑑定</a:t>
            </a:r>
            <a:endParaRPr lang="en-US" altLang="zh-TW" sz="6000">
              <a:latin typeface="Garamond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7" descr="de Vau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75" y="1943100"/>
            <a:ext cx="5102225" cy="781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724400" y="152400"/>
            <a:ext cx="3962400" cy="8683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sz="3600">
                <a:latin typeface="Garamond" charset="0"/>
                <a:ea typeface="新細明體" charset="0"/>
                <a:cs typeface="新細明體" charset="0"/>
              </a:rPr>
              <a:t>Strugnells</a:t>
            </a:r>
            <a:r>
              <a:rPr lang="zh-TW" altLang="en-US" sz="3600">
                <a:latin typeface="Garamond" charset="0"/>
                <a:ea typeface="新細明體" charset="0"/>
                <a:cs typeface="新細明體" charset="0"/>
              </a:rPr>
              <a:t>之 團隊</a:t>
            </a:r>
            <a:endParaRPr lang="en-US" altLang="zh-TW" sz="3600"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00563" y="1268413"/>
            <a:ext cx="4427537" cy="619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zh-CN" altLang="en-US" sz="2800" b="1">
                <a:latin typeface="Garamond" charset="0"/>
                <a:ea typeface="SimSun" charset="0"/>
                <a:cs typeface="SimSun" charset="0"/>
              </a:rPr>
              <a:t>他们有专利权观看</a:t>
            </a:r>
            <a:r>
              <a:rPr lang="zh-TW" altLang="en-US" sz="2800" b="1">
                <a:latin typeface="Garamond" charset="0"/>
                <a:ea typeface="SimSun" charset="0"/>
                <a:cs typeface="SimSun" charset="0"/>
              </a:rPr>
              <a:t>紙卷的片</a:t>
            </a:r>
            <a:r>
              <a:rPr lang="zh-CN" altLang="en-US" sz="2800" b="1">
                <a:latin typeface="Garamond" charset="0"/>
                <a:ea typeface="SimSun" charset="0"/>
                <a:cs typeface="SimSun" charset="0"/>
              </a:rPr>
              <a:t>段</a:t>
            </a:r>
            <a:endParaRPr lang="en-US" altLang="zh-TW" sz="2800" b="1">
              <a:latin typeface="Garamond" charset="0"/>
              <a:ea typeface="SimSun" charset="0"/>
              <a:cs typeface="SimSun" charset="0"/>
            </a:endParaRPr>
          </a:p>
        </p:txBody>
      </p:sp>
      <p:pic>
        <p:nvPicPr>
          <p:cNvPr id="83972" name="Picture 9" descr="Peusch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-1371600"/>
            <a:ext cx="4516438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90" name="Text Box 14"/>
          <p:cNvSpPr txBox="1">
            <a:spLocks noChangeArrowheads="1"/>
          </p:cNvSpPr>
          <p:nvPr/>
        </p:nvSpPr>
        <p:spPr bwMode="auto">
          <a:xfrm>
            <a:off x="0" y="2708275"/>
            <a:ext cx="4254500" cy="5191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TW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Talmon, Puech, Greenfield</a:t>
            </a:r>
          </a:p>
        </p:txBody>
      </p:sp>
      <p:sp>
        <p:nvSpPr>
          <p:cNvPr id="152591" name="Text Box 15"/>
          <p:cNvSpPr txBox="1">
            <a:spLocks noChangeArrowheads="1"/>
          </p:cNvSpPr>
          <p:nvPr/>
        </p:nvSpPr>
        <p:spPr bwMode="auto">
          <a:xfrm>
            <a:off x="4772025" y="6305550"/>
            <a:ext cx="3954463" cy="5191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TW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De Vaux, Milik, Harding</a:t>
            </a:r>
          </a:p>
        </p:txBody>
      </p:sp>
      <p:pic>
        <p:nvPicPr>
          <p:cNvPr id="83975" name="Picture 4" descr="Yadin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0863"/>
            <a:ext cx="4191000" cy="382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6" name="Text Box 10"/>
          <p:cNvSpPr txBox="1">
            <a:spLocks noChangeArrowheads="1"/>
          </p:cNvSpPr>
          <p:nvPr/>
        </p:nvSpPr>
        <p:spPr bwMode="auto">
          <a:xfrm>
            <a:off x="676275" y="6119813"/>
            <a:ext cx="1958975" cy="5191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TW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Yigal Yadin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 descr="Young Strugn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13" y="0"/>
            <a:ext cx="4243387" cy="674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" y="1066800"/>
            <a:ext cx="4267200" cy="3048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zh-TW" altLang="en-US" sz="3600" b="1">
                <a:latin typeface="Garamond" charset="0"/>
                <a:ea typeface="新細明體" charset="0"/>
                <a:cs typeface="新細明體" charset="0"/>
              </a:rPr>
              <a:t>約翰</a:t>
            </a:r>
            <a:r>
              <a:rPr lang="en-US" altLang="zh-TW" sz="3600" b="1">
                <a:latin typeface="Garamond" charset="0"/>
                <a:ea typeface="新細明體" charset="0"/>
                <a:cs typeface="新細明體" charset="0"/>
              </a:rPr>
              <a:t>Strugnell </a:t>
            </a:r>
            <a:r>
              <a:rPr lang="zh-TW" altLang="en-US" sz="3600" b="1">
                <a:latin typeface="Garamond" charset="0"/>
                <a:ea typeface="新細明體" charset="0"/>
                <a:cs typeface="新細明體" charset="0"/>
              </a:rPr>
              <a:t>學者小團隊中紙卷的片段未現約</a:t>
            </a:r>
            <a:r>
              <a:rPr lang="en-US" altLang="zh-TW" sz="3600" b="1">
                <a:latin typeface="Garamond" charset="0"/>
                <a:ea typeface="新細明體" charset="0"/>
                <a:cs typeface="新細明體" charset="0"/>
              </a:rPr>
              <a:t>40 </a:t>
            </a:r>
            <a:r>
              <a:rPr lang="zh-TW" altLang="en-US" sz="3600" b="1">
                <a:latin typeface="Garamond" charset="0"/>
                <a:ea typeface="新細明體" charset="0"/>
                <a:cs typeface="新細明體" charset="0"/>
              </a:rPr>
              <a:t>年・</a:t>
            </a:r>
            <a:endParaRPr lang="en-US" altLang="zh-TW" sz="3600" b="1">
              <a:latin typeface="Garamond" charset="0"/>
              <a:ea typeface="新細明體" charset="0"/>
              <a:cs typeface="新細明體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altLang="zh-TW" sz="3600" b="1">
              <a:latin typeface="Garamond" charset="0"/>
              <a:ea typeface="新細明體" charset="0"/>
              <a:cs typeface="新細明體" charset="0"/>
            </a:endParaRPr>
          </a:p>
        </p:txBody>
      </p:sp>
      <p:pic>
        <p:nvPicPr>
          <p:cNvPr id="159749" name="Picture 5" descr="Strugnell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3068638"/>
            <a:ext cx="210343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0" name="Picture 6" descr="Strugnell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636838"/>
            <a:ext cx="1905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1" name="Picture 7" descr="Strugnell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292600"/>
            <a:ext cx="1981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2" name="Text Box 9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TW" sz="2000">
                <a:solidFill>
                  <a:schemeClr val="bg2"/>
                </a:solidFill>
                <a:ea typeface="新細明體" charset="0"/>
                <a:cs typeface="新細明體" charset="0"/>
              </a:rPr>
              <a:t>174</a:t>
            </a:r>
          </a:p>
        </p:txBody>
      </p:sp>
      <p:sp>
        <p:nvSpPr>
          <p:cNvPr id="159754" name="Rectangle 10"/>
          <p:cNvSpPr>
            <a:spLocks noChangeArrowheads="1"/>
          </p:cNvSpPr>
          <p:nvPr/>
        </p:nvSpPr>
        <p:spPr bwMode="auto">
          <a:xfrm>
            <a:off x="179388" y="3644900"/>
            <a:ext cx="441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TW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沒有一位是猶太學者</a:t>
            </a:r>
            <a:endParaRPr lang="en-US" altLang="zh-TW" sz="36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charset="0"/>
              <a:cs typeface="新細明體" charset="0"/>
            </a:endParaRPr>
          </a:p>
        </p:txBody>
      </p:sp>
      <p:sp>
        <p:nvSpPr>
          <p:cNvPr id="159755" name="Rectangle 11"/>
          <p:cNvSpPr>
            <a:spLocks noChangeArrowheads="1"/>
          </p:cNvSpPr>
          <p:nvPr/>
        </p:nvSpPr>
        <p:spPr bwMode="auto">
          <a:xfrm>
            <a:off x="250825" y="5084763"/>
            <a:ext cx="434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TW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同時</a:t>
            </a:r>
            <a:r>
              <a:rPr lang="en-US" altLang="zh-TW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, Strugnell </a:t>
            </a:r>
            <a:r>
              <a:rPr lang="zh-TW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變老</a:t>
            </a:r>
            <a:endParaRPr lang="en-US" altLang="zh-TW" sz="36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charset="0"/>
              <a:cs typeface="新細明體" charset="0"/>
            </a:endParaRPr>
          </a:p>
        </p:txBody>
      </p:sp>
      <p:sp>
        <p:nvSpPr>
          <p:cNvPr id="159756" name="Rectangle 1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5791200" cy="914400"/>
          </a:xfrm>
          <a:solidFill>
            <a:schemeClr val="bg2"/>
          </a:solidFill>
        </p:spPr>
        <p:txBody>
          <a:bodyPr/>
          <a:lstStyle/>
          <a:p>
            <a:pPr algn="l" eaLnBrk="1" hangingPunct="1">
              <a:defRPr/>
            </a:pPr>
            <a:r>
              <a:rPr lang="zh-TW" altLang="en-US" sz="4000">
                <a:latin typeface="Garamond" charset="0"/>
                <a:ea typeface="新細明體" charset="0"/>
                <a:cs typeface="新細明體" charset="0"/>
              </a:rPr>
              <a:t>曾經是如此慢長的工作</a:t>
            </a:r>
            <a:r>
              <a:rPr lang="en-US" altLang="zh-TW" sz="4000">
                <a:latin typeface="Garamond" charset="0"/>
                <a:ea typeface="新細明體" charset="0"/>
                <a:cs typeface="新細明體" charset="0"/>
              </a:rPr>
              <a:t>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9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59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59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5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9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59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8" grpId="0" build="p" bldLvl="2" autoUpdateAnimBg="0" advAuto="0"/>
      <p:bldP spid="159754" grpId="0" build="p" bldLvl="2" autoUpdateAnimBg="0"/>
      <p:bldP spid="159755" grpId="0" build="p" bldLvl="2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82" name="Picture 14" descr="DSS000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838200"/>
            <a:ext cx="4286250" cy="601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8" name="A2B14FD9.WAV">
            <a:hlinkClick r:id="" action="ppaction://media"/>
          </p:cNvPr>
          <p:cNvPicPr>
            <a:picLocks noRot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676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9" name="34B0D956.WAV">
            <a:hlinkClick r:id="" action="ppaction://media"/>
          </p:cNvPr>
          <p:cNvPicPr>
            <a:picLocks noRot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36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Picture 7" descr="Shank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5" y="838200"/>
            <a:ext cx="23717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2" name="Picture 4" descr="D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31857">
            <a:off x="-228600" y="533400"/>
            <a:ext cx="6129338" cy="911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9750" y="0"/>
            <a:ext cx="8229600" cy="868363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zh-TW" sz="4000">
                <a:latin typeface="Garamond" charset="0"/>
                <a:ea typeface="新細明體" charset="0"/>
                <a:cs typeface="新細明體" charset="0"/>
              </a:rPr>
              <a:t>Hershel Shanks</a:t>
            </a:r>
            <a:r>
              <a:rPr lang="zh-TW" altLang="en-US" sz="4000">
                <a:latin typeface="Garamond" charset="0"/>
                <a:ea typeface="新細明體" charset="0"/>
                <a:cs typeface="新細明體" charset="0"/>
              </a:rPr>
              <a:t>在酒吧中的報怨</a:t>
            </a:r>
            <a:r>
              <a:rPr lang="en-US" altLang="zh-TW" sz="4000">
                <a:latin typeface="Garamond" charset="0"/>
                <a:ea typeface="新細明體" charset="0"/>
                <a:cs typeface="新細明體" charset="0"/>
              </a:rPr>
              <a:t>?</a:t>
            </a:r>
          </a:p>
        </p:txBody>
      </p:sp>
      <p:pic>
        <p:nvPicPr>
          <p:cNvPr id="160773" name="Picture 5" descr="DSS00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088" y="3790950"/>
            <a:ext cx="6411912" cy="878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4" name="Picture 6" descr="DSS00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838200"/>
            <a:ext cx="18161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81" name="Picture 13" descr="j0318444[1]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76400"/>
            <a:ext cx="16002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84" name="Text Box 16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174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0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0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0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0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0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3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572000" y="0"/>
            <a:ext cx="4572000" cy="19812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>
                <a:latin typeface="Garamond" charset="0"/>
                <a:ea typeface="新細明體" charset="0"/>
                <a:cs typeface="新細明體" charset="0"/>
              </a:rPr>
              <a:t>什麼事發生在</a:t>
            </a:r>
            <a:r>
              <a:rPr lang="en-US" altLang="zh-TW">
                <a:latin typeface="Garamond" charset="0"/>
                <a:ea typeface="新細明體" charset="0"/>
                <a:cs typeface="新細明體" charset="0"/>
              </a:rPr>
              <a:t>Strugnell</a:t>
            </a:r>
            <a:r>
              <a:rPr lang="zh-TW" altLang="en-US">
                <a:latin typeface="Garamond" charset="0"/>
                <a:ea typeface="新細明體" charset="0"/>
                <a:cs typeface="新細明體" charset="0"/>
              </a:rPr>
              <a:t>身上呢</a:t>
            </a:r>
            <a:r>
              <a:rPr lang="en-US" altLang="zh-TW">
                <a:latin typeface="Garamond" charset="0"/>
                <a:ea typeface="新細明體" charset="0"/>
                <a:cs typeface="新細明體" charset="0"/>
              </a:rPr>
              <a:t>?</a:t>
            </a:r>
            <a:endParaRPr lang="en-US" altLang="zh-TW" sz="4800">
              <a:latin typeface="Garamond" charset="0"/>
              <a:ea typeface="新細明體" charset="0"/>
              <a:cs typeface="新細明體" charset="0"/>
            </a:endParaRPr>
          </a:p>
        </p:txBody>
      </p:sp>
      <p:pic>
        <p:nvPicPr>
          <p:cNvPr id="158727" name="Picture 7" descr="Strugnel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667000"/>
            <a:ext cx="1981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8" name="Picture 8" descr="Tov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828800"/>
            <a:ext cx="344011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9" name="Text Box 9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174</a:t>
            </a:r>
          </a:p>
        </p:txBody>
      </p:sp>
      <p:sp>
        <p:nvSpPr>
          <p:cNvPr id="158730" name="Rectangle 10"/>
          <p:cNvSpPr>
            <a:spLocks noChangeArrowheads="1"/>
          </p:cNvSpPr>
          <p:nvPr/>
        </p:nvSpPr>
        <p:spPr bwMode="auto">
          <a:xfrm>
            <a:off x="179388" y="765175"/>
            <a:ext cx="4419600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TW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在</a:t>
            </a:r>
            <a:r>
              <a:rPr lang="en-US" altLang="zh-TW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1990</a:t>
            </a:r>
            <a:r>
              <a:rPr lang="zh-TW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年</a:t>
            </a:r>
            <a:r>
              <a:rPr lang="en-US" altLang="zh-TW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Strugnell</a:t>
            </a:r>
            <a:r>
              <a:rPr lang="en-US" altLang="zh-CN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 </a:t>
            </a:r>
            <a:r>
              <a:rPr lang="zh-TW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被</a:t>
            </a:r>
            <a:r>
              <a:rPr lang="zh-CN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以色列谴责</a:t>
            </a:r>
            <a:r>
              <a:rPr lang="zh-TW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與</a:t>
            </a:r>
            <a:r>
              <a:rPr lang="zh-CN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被开除</a:t>
            </a:r>
            <a:r>
              <a:rPr lang="zh-TW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。</a:t>
            </a:r>
            <a:endParaRPr lang="en-US" altLang="zh-CN" sz="4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en-US" altLang="zh-CN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Emmanuel Tov</a:t>
            </a:r>
            <a:r>
              <a:rPr lang="zh-CN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取代</a:t>
            </a:r>
            <a:r>
              <a:rPr lang="en-US" altLang="zh-CN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Strugnell ,</a:t>
            </a:r>
            <a:r>
              <a:rPr lang="zh-CN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他扩展翻译队至</a:t>
            </a:r>
            <a:r>
              <a:rPr lang="en-US" altLang="zh-CN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8 </a:t>
            </a:r>
            <a:r>
              <a:rPr lang="zh-CN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个国家</a:t>
            </a:r>
            <a:r>
              <a:rPr lang="en-US" altLang="zh-CN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70 </a:t>
            </a:r>
            <a:r>
              <a:rPr lang="zh-CN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位学者</a:t>
            </a:r>
            <a:r>
              <a:rPr lang="en-US" altLang="zh-CN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, </a:t>
            </a:r>
            <a:r>
              <a:rPr lang="zh-CN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其中包括</a:t>
            </a:r>
            <a:r>
              <a:rPr lang="en-US" altLang="zh-CN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13 </a:t>
            </a:r>
            <a:r>
              <a:rPr lang="zh-CN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名妇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女</a:t>
            </a:r>
            <a:endParaRPr lang="en-US" altLang="zh-TW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58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587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30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sz="4800">
                <a:latin typeface="Garamond" charset="0"/>
                <a:ea typeface="SimSun" charset="0"/>
                <a:cs typeface="SimSun" charset="0"/>
              </a:rPr>
              <a:t>福音派</a:t>
            </a:r>
            <a:r>
              <a:rPr lang="en-US" altLang="zh-CN" sz="4800">
                <a:latin typeface="Garamond" charset="0"/>
                <a:ea typeface="SimSun" charset="0"/>
                <a:cs typeface="SimSun" charset="0"/>
              </a:rPr>
              <a:t>DSS </a:t>
            </a:r>
            <a:r>
              <a:rPr lang="zh-CN" altLang="en-US" sz="4800">
                <a:latin typeface="Garamond" charset="0"/>
                <a:ea typeface="SimSun" charset="0"/>
                <a:cs typeface="SimSun" charset="0"/>
              </a:rPr>
              <a:t>学者</a:t>
            </a:r>
            <a:endParaRPr lang="en-US" altLang="zh-TW" sz="4800"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90800" y="1685925"/>
            <a:ext cx="4495800" cy="13716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b="1">
                <a:latin typeface="Garamond" charset="0"/>
                <a:ea typeface="SimSun" charset="0"/>
                <a:cs typeface="SimSun" charset="0"/>
              </a:rPr>
              <a:t>马丁</a:t>
            </a:r>
            <a:r>
              <a:rPr lang="zh-CN" altLang="en-US" b="1">
                <a:latin typeface="Garamond" charset="0"/>
                <a:ea typeface="ヒラギノ角ゴ ProN W3" charset="0"/>
                <a:cs typeface="ヒラギノ角ゴ ProN W3" charset="0"/>
              </a:rPr>
              <a:t>・</a:t>
            </a:r>
            <a:r>
              <a:rPr lang="zh-CN" altLang="en-US" b="1">
                <a:latin typeface="Garamond" charset="0"/>
                <a:ea typeface="SimSun" charset="0"/>
                <a:cs typeface="SimSun" charset="0"/>
              </a:rPr>
              <a:t>艾伯格让真相显露出来</a:t>
            </a:r>
            <a:endParaRPr lang="en-US" altLang="zh-TW" b="1">
              <a:latin typeface="Garamond" charset="0"/>
              <a:ea typeface="SimSun" charset="0"/>
              <a:cs typeface="SimSun" charset="0"/>
            </a:endParaRPr>
          </a:p>
        </p:txBody>
      </p:sp>
      <p:pic>
        <p:nvPicPr>
          <p:cNvPr id="151556" name="Picture 4" descr="Evan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1828800"/>
            <a:ext cx="40703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9" name="Rectangle 7"/>
          <p:cNvSpPr>
            <a:spLocks noChangeArrowheads="1"/>
          </p:cNvSpPr>
          <p:nvPr/>
        </p:nvSpPr>
        <p:spPr bwMode="auto">
          <a:xfrm>
            <a:off x="43434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438400" y="3133725"/>
            <a:ext cx="4681538" cy="3876675"/>
            <a:chOff x="2811" y="0"/>
            <a:chExt cx="2949" cy="2442"/>
          </a:xfrm>
        </p:grpSpPr>
        <p:pic>
          <p:nvPicPr>
            <p:cNvPr id="92168" name="Picture 6" descr="Abeg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1" y="0"/>
              <a:ext cx="2949" cy="2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1560" name="Rectangle 8"/>
            <p:cNvSpPr>
              <a:spLocks noChangeArrowheads="1"/>
            </p:cNvSpPr>
            <p:nvPr/>
          </p:nvSpPr>
          <p:spPr bwMode="auto">
            <a:xfrm>
              <a:off x="2832" y="0"/>
              <a:ext cx="1392" cy="1440"/>
            </a:xfrm>
            <a:prstGeom prst="rect">
              <a:avLst/>
            </a:prstGeom>
            <a:solidFill>
              <a:srgbClr val="EAEAE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151557" name="Picture 5" descr="Flint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752725"/>
            <a:ext cx="3429000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62" name="Text Box 10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175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1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4" descr="Qimr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866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239000" y="274638"/>
            <a:ext cx="1981200" cy="12493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>
                <a:latin typeface="Garamond" charset="0"/>
                <a:ea typeface="新細明體" charset="0"/>
                <a:cs typeface="新細明體" charset="0"/>
              </a:rPr>
              <a:t>MMT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6600" y="1268413"/>
            <a:ext cx="2057400" cy="1752600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zh-TW" altLang="en-US" b="1">
                <a:latin typeface="Garamond" charset="0"/>
                <a:ea typeface="新細明體" charset="0"/>
                <a:cs typeface="新細明體" charset="0"/>
              </a:rPr>
              <a:t>唯一的信件在</a:t>
            </a:r>
            <a:r>
              <a:rPr lang="en-US" altLang="zh-TW" b="1">
                <a:latin typeface="Garamond" charset="0"/>
                <a:ea typeface="新細明體" charset="0"/>
                <a:cs typeface="新細明體" charset="0"/>
              </a:rPr>
              <a:t>Qumran</a:t>
            </a:r>
          </a:p>
        </p:txBody>
      </p:sp>
      <p:sp>
        <p:nvSpPr>
          <p:cNvPr id="150536" name="Rectangle 8"/>
          <p:cNvSpPr>
            <a:spLocks noChangeArrowheads="1"/>
          </p:cNvSpPr>
          <p:nvPr/>
        </p:nvSpPr>
        <p:spPr bwMode="auto">
          <a:xfrm>
            <a:off x="2514600" y="3276600"/>
            <a:ext cx="7010400" cy="3810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0534" name="Text Box 6"/>
          <p:cNvSpPr txBox="1">
            <a:spLocks noChangeArrowheads="1"/>
          </p:cNvSpPr>
          <p:nvPr/>
        </p:nvSpPr>
        <p:spPr bwMode="auto">
          <a:xfrm>
            <a:off x="2514600" y="3975100"/>
            <a:ext cx="6781800" cy="30813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293688" indent="-293688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altLang="zh-CN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•	“</a:t>
            </a:r>
            <a:r>
              <a:rPr lang="zh-CN" altLang="en-US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妥拉 的一些规范</a:t>
            </a:r>
            <a:r>
              <a:rPr lang="en-US" altLang="zh-CN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" (Qimron)?</a:t>
            </a:r>
          </a:p>
          <a:p>
            <a:pPr algn="l" eaLnBrk="1" hangingPunct="1">
              <a:defRPr/>
            </a:pPr>
            <a:r>
              <a:rPr lang="en-US" altLang="zh-CN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   “</a:t>
            </a:r>
            <a:r>
              <a:rPr lang="zh-CN" altLang="en-US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妥拉的一些法律規則</a:t>
            </a:r>
            <a:r>
              <a:rPr lang="zh-CN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"?</a:t>
            </a:r>
            <a:endParaRPr lang="en-US" altLang="zh-CN" smtClean="0">
              <a:effectLst>
                <a:outerShdw blurRad="38100" dist="38100" dir="2700000" algn="tl">
                  <a:srgbClr val="000000"/>
                </a:outerShdw>
              </a:effectLst>
              <a:ea typeface="新細明體" charset="0"/>
              <a:cs typeface="新細明體" charset="0"/>
            </a:endParaRPr>
          </a:p>
          <a:p>
            <a:pPr algn="l" eaLnBrk="1" hangingPunct="1">
              <a:defRPr/>
            </a:pPr>
            <a:r>
              <a:rPr lang="en-US" altLang="zh-CN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   “</a:t>
            </a:r>
            <a:r>
              <a:rPr lang="zh-CN" altLang="en-US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律法的工作” </a:t>
            </a:r>
            <a:r>
              <a:rPr lang="en-US" altLang="zh-CN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(Abegg </a:t>
            </a:r>
            <a:r>
              <a:rPr lang="zh-CN" altLang="en-US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的翻译表示</a:t>
            </a:r>
            <a:r>
              <a:rPr lang="en-US" altLang="zh-CN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, </a:t>
            </a:r>
            <a:r>
              <a:rPr lang="zh-CN" altLang="en-US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这是证据为犹太拉比信仰有关救世之工作</a:t>
            </a:r>
            <a:r>
              <a:rPr lang="en-US" altLang="zh-CN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, </a:t>
            </a:r>
            <a:r>
              <a:rPr lang="zh-CN" altLang="en-US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保罗在</a:t>
            </a:r>
            <a:r>
              <a:rPr lang="en-US" altLang="zh-CN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Galatians</a:t>
            </a:r>
            <a:r>
              <a:rPr lang="zh-CN" altLang="en-US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争论</a:t>
            </a:r>
            <a:r>
              <a:rPr lang="zh-TW" altLang="en-US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性的</a:t>
            </a:r>
            <a:r>
              <a:rPr lang="zh-CN" altLang="en-US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反对</a:t>
            </a:r>
            <a:r>
              <a:rPr lang="zh-TW" altLang="en-US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。</a:t>
            </a:r>
            <a:r>
              <a:rPr lang="en-US" altLang="zh-CN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)</a:t>
            </a:r>
          </a:p>
          <a:p>
            <a:pPr algn="l" eaLnBrk="1" hangingPunct="1">
              <a:defRPr/>
            </a:pPr>
            <a:endParaRPr lang="en-US" altLang="zh-CN" smtClean="0">
              <a:effectLst>
                <a:outerShdw blurRad="38100" dist="38100" dir="2700000" algn="tl">
                  <a:srgbClr val="000000"/>
                </a:outerShdw>
              </a:effectLst>
              <a:ea typeface="新細明體" charset="0"/>
              <a:cs typeface="新細明體" charset="0"/>
            </a:endParaRPr>
          </a:p>
          <a:p>
            <a:pPr algn="l" eaLnBrk="1" hangingPunct="1">
              <a:defRPr/>
            </a:pPr>
            <a:endParaRPr lang="en-US" altLang="zh-TW" smtClean="0">
              <a:effectLst>
                <a:outerShdw blurRad="38100" dist="38100" dir="2700000" algn="tl">
                  <a:srgbClr val="000000"/>
                </a:outerShdw>
              </a:effectLst>
              <a:ea typeface="新細明體" charset="0"/>
              <a:cs typeface="新細明體" charset="0"/>
            </a:endParaRPr>
          </a:p>
        </p:txBody>
      </p:sp>
      <p:sp>
        <p:nvSpPr>
          <p:cNvPr id="150535" name="Text Box 7"/>
          <p:cNvSpPr txBox="1">
            <a:spLocks noChangeArrowheads="1"/>
          </p:cNvSpPr>
          <p:nvPr/>
        </p:nvSpPr>
        <p:spPr bwMode="auto">
          <a:xfrm>
            <a:off x="1588" y="6400800"/>
            <a:ext cx="2417762" cy="519113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TW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Elisha Qimron</a:t>
            </a:r>
          </a:p>
        </p:txBody>
      </p:sp>
      <p:sp>
        <p:nvSpPr>
          <p:cNvPr id="150533" name="Text Box 5"/>
          <p:cNvSpPr txBox="1">
            <a:spLocks noChangeArrowheads="1"/>
          </p:cNvSpPr>
          <p:nvPr/>
        </p:nvSpPr>
        <p:spPr bwMode="auto">
          <a:xfrm>
            <a:off x="2514600" y="3333750"/>
            <a:ext cx="6451600" cy="6413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TW" sz="3600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MIQSAT MA’ASE HA-TORAH</a:t>
            </a:r>
          </a:p>
        </p:txBody>
      </p:sp>
      <p:sp>
        <p:nvSpPr>
          <p:cNvPr id="150537" name="Text Box 9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175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0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0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05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505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850" y="0"/>
            <a:ext cx="8218488" cy="76835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000">
                <a:latin typeface="Garamond" charset="0"/>
                <a:ea typeface="新細明體" charset="0"/>
                <a:cs typeface="新細明體" charset="0"/>
              </a:rPr>
              <a:t>重印</a:t>
            </a:r>
            <a:r>
              <a:rPr lang="en-US" altLang="zh-TW" sz="4000">
                <a:latin typeface="Garamond" charset="0"/>
                <a:ea typeface="新細明體" charset="0"/>
                <a:cs typeface="新細明體" charset="0"/>
              </a:rPr>
              <a:t>Shank</a:t>
            </a:r>
            <a:r>
              <a:rPr lang="zh-TW" altLang="en-US" sz="4000">
                <a:latin typeface="Garamond" charset="0"/>
                <a:ea typeface="新細明體" charset="0"/>
                <a:cs typeface="新細明體" charset="0"/>
              </a:rPr>
              <a:t>之有爭議性的</a:t>
            </a:r>
            <a:endParaRPr lang="en-US" altLang="zh-TW" sz="3600">
              <a:latin typeface="Garamond" charset="0"/>
              <a:ea typeface="新細明體" charset="0"/>
              <a:cs typeface="新細明體" charset="0"/>
            </a:endParaRPr>
          </a:p>
        </p:txBody>
      </p:sp>
      <p:pic>
        <p:nvPicPr>
          <p:cNvPr id="96258" name="Picture 4" descr="MM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685800"/>
            <a:ext cx="460057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5" descr="MMT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685800"/>
            <a:ext cx="4402137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9" descr="scrol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1571625"/>
            <a:ext cx="4791075" cy="37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6" name="Picture 10" descr="Qumr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11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9" name="Rectangle 5" descr="Green marble"/>
          <p:cNvSpPr>
            <a:spLocks noGrp="1" noRot="1" noChangeArrowheads="1"/>
          </p:cNvSpPr>
          <p:nvPr>
            <p:ph type="title"/>
          </p:nvPr>
        </p:nvSpPr>
        <p:spPr>
          <a:xfrm>
            <a:off x="3492500" y="333375"/>
            <a:ext cx="5029200" cy="715963"/>
          </a:xfrm>
          <a:blipFill dpi="0" rotWithShape="1">
            <a:blip r:embed="rId5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>
              <a:defRPr/>
            </a:pPr>
            <a:r>
              <a:rPr lang="en-US" altLang="zh-CN" sz="54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ea typeface="SimSun" charset="0"/>
                <a:cs typeface="SimSun" charset="0"/>
              </a:rPr>
              <a:t>Qumran </a:t>
            </a:r>
            <a:r>
              <a:rPr lang="zh-CN" altLang="en-US" sz="54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ea typeface="SimSun" charset="0"/>
                <a:cs typeface="SimSun" charset="0"/>
              </a:rPr>
              <a:t>废墟</a:t>
            </a:r>
            <a:endParaRPr lang="en-US" altLang="zh-TW" sz="5400">
              <a:effectLst>
                <a:outerShdw blurRad="38100" dist="38100" dir="2700000" algn="tl">
                  <a:srgbClr val="DDDDDD"/>
                </a:outerShdw>
              </a:effectLst>
              <a:latin typeface="Garamond" charset="0"/>
              <a:ea typeface="新細明體" charset="0"/>
              <a:cs typeface="新細明體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0" y="2667000"/>
            <a:ext cx="2286000" cy="4191000"/>
            <a:chOff x="0" y="1680"/>
            <a:chExt cx="1440" cy="2640"/>
          </a:xfrm>
        </p:grpSpPr>
        <p:pic>
          <p:nvPicPr>
            <p:cNvPr id="98309" name="Picture 12" descr="de Vaux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80"/>
              <a:ext cx="1440" cy="2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917" name="Text Box 13"/>
            <p:cNvSpPr txBox="1">
              <a:spLocks noChangeArrowheads="1"/>
            </p:cNvSpPr>
            <p:nvPr/>
          </p:nvSpPr>
          <p:spPr bwMode="auto">
            <a:xfrm>
              <a:off x="263" y="4052"/>
              <a:ext cx="70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chemeClr val="tx2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2pPr>
              <a:lvl3pPr eaLnBrk="0" hangingPunct="0">
                <a:defRPr sz="28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3pPr>
              <a:lvl4pPr eaLnBrk="0" hangingPunct="0">
                <a:defRPr sz="28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4pPr>
              <a:lvl5pPr eaLnBrk="0" hangingPunct="0">
                <a:defRPr sz="28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zh-TW" sz="2000" smtClean="0">
                  <a:effectLst>
                    <a:outerShdw blurRad="38100" dist="38100" dir="2700000" algn="tl">
                      <a:srgbClr val="000000"/>
                    </a:outerShdw>
                  </a:effectLst>
                  <a:ea typeface="新細明體" charset="0"/>
                  <a:cs typeface="新細明體" charset="0"/>
                </a:rPr>
                <a:t>De Vaux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b="0">
                <a:latin typeface="Garamond" charset="0"/>
                <a:ea typeface="SimSun" charset="0"/>
                <a:cs typeface="SimSun" charset="0"/>
              </a:rPr>
              <a:t>南北的高度分隔</a:t>
            </a:r>
            <a:endParaRPr lang="zh-TW" altLang="en-US" b="0"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51207" name="Oval 7"/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3132138" y="3644900"/>
            <a:ext cx="2209800" cy="1431925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fontAlgn="t">
              <a:spcBef>
                <a:spcPct val="50000"/>
              </a:spcBef>
              <a:defRPr/>
            </a:pPr>
            <a:r>
              <a:rPr lang="zh-CN" altLang="en-US" sz="4400" b="0" smtClean="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约旦的纵谷</a:t>
            </a:r>
            <a:endParaRPr lang="zh-TW" altLang="en-US" sz="4400" b="0" smtClean="0"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animBg="1"/>
      <p:bldP spid="51207" grpId="0" animBg="1"/>
      <p:bldP spid="512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181600" y="274638"/>
            <a:ext cx="3581400" cy="30019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>
                <a:latin typeface="Garamond" charset="0"/>
                <a:ea typeface="SimSun" charset="0"/>
                <a:cs typeface="SimSun" charset="0"/>
              </a:rPr>
              <a:t>Qumran </a:t>
            </a:r>
            <a:r>
              <a:rPr lang="zh-CN" altLang="en-US">
                <a:latin typeface="Garamond" charset="0"/>
                <a:ea typeface="SimSun" charset="0"/>
                <a:cs typeface="SimSun" charset="0"/>
              </a:rPr>
              <a:t>小区的公共地图</a:t>
            </a:r>
            <a:endParaRPr lang="en-US" altLang="zh-TW">
              <a:latin typeface="Garamond" charset="0"/>
              <a:ea typeface="新細明體" charset="0"/>
              <a:cs typeface="新細明體" charset="0"/>
            </a:endParaRPr>
          </a:p>
        </p:txBody>
      </p:sp>
      <p:pic>
        <p:nvPicPr>
          <p:cNvPr id="100354" name="Picture 4" descr="Qumran BAR (Sep94), 3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97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Picture 5" descr="Qumran BAR (Sep94), 3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581400"/>
            <a:ext cx="288766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6" descr="Qumran BAR (Sep94), 3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8600"/>
            <a:ext cx="1905000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7" descr="Qumran BAR (Sep94), 3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638800"/>
            <a:ext cx="167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8" name="Text Box 8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179</a:t>
            </a:r>
          </a:p>
        </p:txBody>
      </p:sp>
      <p:pic>
        <p:nvPicPr>
          <p:cNvPr id="100359" name="Picture 10" descr="Qumran BAR (Sep94), 30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0" name="Picture 12" descr="Qumran BAR (Sep94), 30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334000"/>
            <a:ext cx="15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1" name="Picture 13" descr="Qumran BAR (Sep94), 30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267200"/>
            <a:ext cx="152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2" name="Picture 14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6670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3" name="Picture 17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038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4" name="Picture 18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910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5" name="Picture 19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3434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6" name="Picture 20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7" name="Picture 21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9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4" descr="Qumra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0104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9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333375"/>
            <a:ext cx="4648200" cy="838200"/>
          </a:xfrm>
          <a:effectLst>
            <a:outerShdw blurRad="63500" dist="107763" dir="81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在</a:t>
            </a:r>
            <a:r>
              <a:rPr lang="en-US" altLang="zh-CN" sz="4000">
                <a:latin typeface="Garamond" charset="0"/>
                <a:ea typeface="SimSun" charset="0"/>
                <a:cs typeface="SimSun" charset="0"/>
              </a:rPr>
              <a:t>Qumran</a:t>
            </a: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发现的</a:t>
            </a:r>
            <a:endParaRPr lang="en-US" altLang="zh-TW" sz="4000">
              <a:latin typeface="Garamond" charset="0"/>
              <a:ea typeface="SimSun" charset="0"/>
              <a:cs typeface="SimSun" charset="0"/>
            </a:endParaRPr>
          </a:p>
        </p:txBody>
      </p:sp>
      <p:pic>
        <p:nvPicPr>
          <p:cNvPr id="166924" name="Picture 12" descr="Inkwell000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657600"/>
            <a:ext cx="5811838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5" name="Picture 13" descr="Tab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8" y="0"/>
            <a:ext cx="279876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0" name="Picture 8" descr="Qumran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2133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3" name="Picture 11" descr="Qumran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362200"/>
            <a:ext cx="2133600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6" name="Picture 14" descr="Qumran BAR (Sep94), 30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3992563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449" name="Group 7"/>
          <p:cNvGrpSpPr>
            <a:grpSpLocks/>
          </p:cNvGrpSpPr>
          <p:nvPr/>
        </p:nvGrpSpPr>
        <p:grpSpPr bwMode="auto">
          <a:xfrm>
            <a:off x="0" y="1447800"/>
            <a:ext cx="9144000" cy="5059363"/>
            <a:chOff x="0" y="1133"/>
            <a:chExt cx="5760" cy="3187"/>
          </a:xfrm>
        </p:grpSpPr>
        <p:pic>
          <p:nvPicPr>
            <p:cNvPr id="104458" name="Picture 4" descr="Qumran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33"/>
              <a:ext cx="5760" cy="3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885" name="Rectangle 5"/>
            <p:cNvSpPr>
              <a:spLocks noChangeArrowheads="1"/>
            </p:cNvSpPr>
            <p:nvPr/>
          </p:nvSpPr>
          <p:spPr bwMode="auto">
            <a:xfrm>
              <a:off x="3024" y="3744"/>
              <a:ext cx="2736" cy="57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122886" name="Rectangle 6"/>
            <p:cNvSpPr>
              <a:spLocks noChangeArrowheads="1"/>
            </p:cNvSpPr>
            <p:nvPr/>
          </p:nvSpPr>
          <p:spPr bwMode="auto">
            <a:xfrm>
              <a:off x="0" y="3936"/>
              <a:ext cx="1536" cy="384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</p:grpSp>
      <p:pic>
        <p:nvPicPr>
          <p:cNvPr id="122891" name="Picture 11" descr="Qumran000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4998"/>
          <a:stretch>
            <a:fillRect/>
          </a:stretch>
        </p:blipFill>
        <p:spPr bwMode="auto">
          <a:xfrm>
            <a:off x="2633663" y="6059488"/>
            <a:ext cx="1676400" cy="3048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0" y="76200"/>
            <a:ext cx="58674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>
                <a:latin typeface="Garamond" charset="0"/>
                <a:ea typeface="SimSun" charset="0"/>
                <a:cs typeface="SimSun" charset="0"/>
              </a:rPr>
              <a:t>Qumran </a:t>
            </a:r>
            <a:r>
              <a:rPr lang="zh-CN" altLang="en-US">
                <a:latin typeface="Garamond" charset="0"/>
                <a:ea typeface="SimSun" charset="0"/>
                <a:cs typeface="SimSun" charset="0"/>
              </a:rPr>
              <a:t>的小区</a:t>
            </a:r>
            <a:endParaRPr lang="en-US" altLang="zh-TW"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122888" name="AutoShape 8"/>
          <p:cNvSpPr>
            <a:spLocks noChangeArrowheads="1"/>
          </p:cNvSpPr>
          <p:nvPr/>
        </p:nvSpPr>
        <p:spPr bwMode="auto">
          <a:xfrm rot="2447679" flipH="1" flipV="1">
            <a:off x="3276600" y="4016375"/>
            <a:ext cx="900113" cy="319088"/>
          </a:xfrm>
          <a:prstGeom prst="parallelogram">
            <a:avLst>
              <a:gd name="adj" fmla="val 70522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22890" name="Picture 10" descr="Qumran000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145088"/>
            <a:ext cx="1795463" cy="125571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2" name="Picture 12" descr="Qumran000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38" y="4419600"/>
            <a:ext cx="1346200" cy="19812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3" name="Picture 13" descr="Qumran000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1000"/>
            <a:ext cx="1163638" cy="24384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94" name="Line 14"/>
          <p:cNvSpPr>
            <a:spLocks noChangeShapeType="1"/>
          </p:cNvSpPr>
          <p:nvPr/>
        </p:nvSpPr>
        <p:spPr bwMode="auto">
          <a:xfrm flipH="1" flipV="1">
            <a:off x="4267200" y="4343400"/>
            <a:ext cx="3352800" cy="914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122897" name="Text Box 17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179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2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2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2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2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69" name="Picture 25" descr="dsma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500" y="381000"/>
            <a:ext cx="51435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9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629400" cy="9144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TW" altLang="en-US" sz="4000">
                <a:latin typeface="Garamond" charset="0"/>
                <a:ea typeface="新細明體" charset="0"/>
                <a:cs typeface="新細明體" charset="0"/>
              </a:rPr>
              <a:t>誰是苦修</a:t>
            </a:r>
            <a:r>
              <a:rPr lang="zh-TW" altLang="en-US" sz="4000">
                <a:latin typeface="Garamond" charset="0"/>
                <a:ea typeface="SimSun" charset="0"/>
                <a:cs typeface="SimSun" charset="0"/>
              </a:rPr>
              <a:t>派的</a:t>
            </a:r>
            <a:r>
              <a:rPr lang="zh-TW" altLang="en-US" sz="4000">
                <a:latin typeface="Garamond" charset="0"/>
                <a:ea typeface="新細明體" charset="0"/>
                <a:cs typeface="新細明體" charset="0"/>
              </a:rPr>
              <a:t>信徒呢</a:t>
            </a:r>
            <a:r>
              <a:rPr lang="en-US" altLang="zh-TW" sz="4000">
                <a:latin typeface="Garamond" charset="0"/>
                <a:ea typeface="新細明體" charset="0"/>
                <a:cs typeface="新細明體" charset="0"/>
              </a:rPr>
              <a:t>?</a:t>
            </a:r>
          </a:p>
        </p:txBody>
      </p:sp>
      <p:sp>
        <p:nvSpPr>
          <p:cNvPr id="82963" name="Rectangle 19"/>
          <p:cNvSpPr>
            <a:spLocks noChangeArrowheads="1"/>
          </p:cNvSpPr>
          <p:nvPr/>
        </p:nvSpPr>
        <p:spPr bwMode="auto">
          <a:xfrm>
            <a:off x="2667000" y="4343400"/>
            <a:ext cx="1371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2968" name="Rectangle 24"/>
          <p:cNvSpPr>
            <a:spLocks noChangeArrowheads="1"/>
          </p:cNvSpPr>
          <p:nvPr/>
        </p:nvSpPr>
        <p:spPr bwMode="auto">
          <a:xfrm>
            <a:off x="0" y="914400"/>
            <a:ext cx="3962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在 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En Gedi 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北部 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(Pliny 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之长辈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)</a:t>
            </a:r>
            <a:endParaRPr lang="en-US" altLang="zh-TW" sz="2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charset="0"/>
              <a:cs typeface="新細明體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endParaRPr lang="zh-TW" altLang="en-US" sz="2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charset="0"/>
              <a:cs typeface="新細明體" charset="0"/>
            </a:endParaRPr>
          </a:p>
        </p:txBody>
      </p:sp>
      <p:sp>
        <p:nvSpPr>
          <p:cNvPr id="82971" name="Text Box 27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180</a:t>
            </a:r>
          </a:p>
        </p:txBody>
      </p:sp>
      <p:sp>
        <p:nvSpPr>
          <p:cNvPr id="106502" name="Text Box 28"/>
          <p:cNvSpPr txBox="1">
            <a:spLocks noChangeArrowheads="1"/>
          </p:cNvSpPr>
          <p:nvPr/>
        </p:nvSpPr>
        <p:spPr bwMode="auto">
          <a:xfrm>
            <a:off x="152400" y="2289175"/>
            <a:ext cx="6096000" cy="44735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0">
                <a:solidFill>
                  <a:schemeClr val="tx1"/>
                </a:solidFill>
                <a:latin typeface="Times" charset="0"/>
                <a:ea typeface="新細明體" charset="0"/>
                <a:cs typeface="新細明體" charset="0"/>
              </a:rPr>
              <a:t>“”</a:t>
            </a:r>
            <a:r>
              <a:rPr lang="zh-CN" altLang="en-US" sz="2400" b="0">
                <a:solidFill>
                  <a:schemeClr val="tx1"/>
                </a:solidFill>
                <a:latin typeface="Times" charset="0"/>
                <a:ea typeface="新細明體" charset="0"/>
                <a:cs typeface="新細明體" charset="0"/>
              </a:rPr>
              <a:t>在死海的西边</a:t>
            </a:r>
            <a:r>
              <a:rPr lang="en-US" altLang="zh-CN" sz="2400" b="0">
                <a:solidFill>
                  <a:schemeClr val="tx1"/>
                </a:solidFill>
                <a:latin typeface="Times" charset="0"/>
                <a:ea typeface="新細明體" charset="0"/>
                <a:cs typeface="新細明體" charset="0"/>
              </a:rPr>
              <a:t>, </a:t>
            </a:r>
            <a:r>
              <a:rPr lang="zh-CN" altLang="en-US" sz="2400" b="0">
                <a:solidFill>
                  <a:schemeClr val="tx1"/>
                </a:solidFill>
                <a:latin typeface="Times" charset="0"/>
                <a:ea typeface="新細明體" charset="0"/>
                <a:cs typeface="新細明體" charset="0"/>
              </a:rPr>
              <a:t>但超出沿海的有毒发散作用的范围</a:t>
            </a:r>
            <a:r>
              <a:rPr lang="en-US" altLang="zh-CN" sz="2400" b="0">
                <a:solidFill>
                  <a:schemeClr val="tx1"/>
                </a:solidFill>
                <a:latin typeface="Times" charset="0"/>
                <a:ea typeface="新細明體" charset="0"/>
                <a:cs typeface="新細明體" charset="0"/>
              </a:rPr>
              <a:t>, </a:t>
            </a:r>
            <a:r>
              <a:rPr lang="zh-CN" altLang="en-US" sz="2400" b="0">
                <a:solidFill>
                  <a:schemeClr val="tx1"/>
                </a:solidFill>
                <a:latin typeface="Times" charset="0"/>
                <a:ea typeface="新細明體" charset="0"/>
                <a:cs typeface="新細明體" charset="0"/>
              </a:rPr>
              <a:t>是</a:t>
            </a:r>
            <a:r>
              <a:rPr lang="zh-TW" altLang="en-US" sz="2400" b="0">
                <a:solidFill>
                  <a:schemeClr val="tx1"/>
                </a:solidFill>
                <a:latin typeface="Times" charset="0"/>
                <a:ea typeface="新細明體" charset="0"/>
                <a:cs typeface="新細明體" charset="0"/>
              </a:rPr>
              <a:t>苦修派信徒</a:t>
            </a:r>
            <a:r>
              <a:rPr lang="zh-CN" altLang="en-US" sz="2400" b="0">
                <a:solidFill>
                  <a:schemeClr val="tx1"/>
                </a:solidFill>
                <a:latin typeface="Times" charset="0"/>
                <a:ea typeface="新細明體" charset="0"/>
                <a:cs typeface="新細明體" charset="0"/>
              </a:rPr>
              <a:t>的孤零零部落</a:t>
            </a:r>
            <a:r>
              <a:rPr lang="en-US" altLang="zh-CN" sz="2400" b="0">
                <a:solidFill>
                  <a:schemeClr val="tx1"/>
                </a:solidFill>
                <a:latin typeface="Times" charset="0"/>
                <a:ea typeface="新細明體" charset="0"/>
                <a:cs typeface="新細明體" charset="0"/>
              </a:rPr>
              <a:t>, </a:t>
            </a:r>
            <a:r>
              <a:rPr lang="zh-CN" altLang="en-US" sz="2400" b="0">
                <a:solidFill>
                  <a:schemeClr val="tx1"/>
                </a:solidFill>
                <a:latin typeface="Times" charset="0"/>
                <a:ea typeface="新細明體" charset="0"/>
                <a:cs typeface="新細明體" charset="0"/>
              </a:rPr>
              <a:t>不是卓越的在在全世界的所有其它部落之外</a:t>
            </a:r>
            <a:r>
              <a:rPr lang="en-US" altLang="zh-CN" sz="2400" b="0">
                <a:solidFill>
                  <a:schemeClr val="tx1"/>
                </a:solidFill>
                <a:latin typeface="Times" charset="0"/>
                <a:ea typeface="新細明體" charset="0"/>
                <a:cs typeface="新細明體" charset="0"/>
              </a:rPr>
              <a:t>, </a:t>
            </a:r>
            <a:r>
              <a:rPr lang="zh-CN" altLang="en-US" sz="2400" b="0">
                <a:solidFill>
                  <a:schemeClr val="tx1"/>
                </a:solidFill>
                <a:latin typeface="Times" charset="0"/>
                <a:ea typeface="新細明體" charset="0"/>
                <a:cs typeface="新細明體" charset="0"/>
              </a:rPr>
              <a:t>因为它没有妇女和放弃了所有性欲</a:t>
            </a:r>
            <a:r>
              <a:rPr lang="en-US" altLang="zh-CN" sz="2400" b="0">
                <a:solidFill>
                  <a:schemeClr val="tx1"/>
                </a:solidFill>
                <a:latin typeface="Times" charset="0"/>
                <a:ea typeface="新細明體" charset="0"/>
                <a:cs typeface="新細明體" charset="0"/>
              </a:rPr>
              <a:t>, </a:t>
            </a:r>
            <a:r>
              <a:rPr lang="zh-CN" altLang="en-US" sz="2400" b="0">
                <a:solidFill>
                  <a:schemeClr val="tx1"/>
                </a:solidFill>
                <a:latin typeface="Times" charset="0"/>
                <a:ea typeface="新細明體" charset="0"/>
                <a:cs typeface="新細明體" charset="0"/>
              </a:rPr>
              <a:t>有金钱</a:t>
            </a:r>
            <a:r>
              <a:rPr lang="en-US" altLang="zh-CN" sz="2400" b="0">
                <a:solidFill>
                  <a:schemeClr val="tx1"/>
                </a:solidFill>
                <a:latin typeface="Times" charset="0"/>
                <a:ea typeface="新細明體" charset="0"/>
                <a:cs typeface="新細明體" charset="0"/>
              </a:rPr>
              <a:t>, </a:t>
            </a:r>
            <a:r>
              <a:rPr lang="zh-CN" altLang="en-US" sz="2400" b="0">
                <a:solidFill>
                  <a:schemeClr val="tx1"/>
                </a:solidFill>
                <a:latin typeface="Times" charset="0"/>
                <a:ea typeface="新細明體" charset="0"/>
                <a:cs typeface="新細明體" charset="0"/>
              </a:rPr>
              <a:t>和有唯一棕榈树为公司。难民人群天天被吸收对一个相等的数字由许多</a:t>
            </a:r>
            <a:r>
              <a:rPr lang="zh-TW" altLang="en-US" sz="2400" b="0">
                <a:solidFill>
                  <a:schemeClr val="tx1"/>
                </a:solidFill>
                <a:latin typeface="Times" charset="0"/>
                <a:ea typeface="新細明體" charset="0"/>
                <a:cs typeface="新細明體" charset="0"/>
              </a:rPr>
              <a:t>的</a:t>
            </a:r>
            <a:r>
              <a:rPr lang="zh-CN" altLang="en-US" sz="2400" b="0">
                <a:solidFill>
                  <a:schemeClr val="tx1"/>
                </a:solidFill>
                <a:latin typeface="Times" charset="0"/>
                <a:ea typeface="新細明體" charset="0"/>
                <a:cs typeface="新細明體" charset="0"/>
              </a:rPr>
              <a:t>人疲倦于生活和被驾驶的</a:t>
            </a:r>
            <a:r>
              <a:rPr lang="en-US" altLang="zh-CN" sz="2400" b="0">
                <a:solidFill>
                  <a:schemeClr val="tx1"/>
                </a:solidFill>
                <a:latin typeface="Times" charset="0"/>
                <a:ea typeface="新細明體" charset="0"/>
                <a:cs typeface="新細明體" charset="0"/>
              </a:rPr>
              <a:t>thither </a:t>
            </a:r>
            <a:r>
              <a:rPr lang="zh-CN" altLang="en-US" sz="2400" b="0">
                <a:solidFill>
                  <a:schemeClr val="tx1"/>
                </a:solidFill>
                <a:latin typeface="Times" charset="0"/>
                <a:ea typeface="新細明體" charset="0"/>
                <a:cs typeface="新細明體" charset="0"/>
              </a:rPr>
              <a:t>由时运波浪采取他们的方式。因而通过数以万计年龄</a:t>
            </a:r>
            <a:r>
              <a:rPr lang="en-US" altLang="zh-CN" sz="2400" b="0">
                <a:solidFill>
                  <a:schemeClr val="tx1"/>
                </a:solidFill>
                <a:latin typeface="Times" charset="0"/>
                <a:ea typeface="新細明體" charset="0"/>
                <a:cs typeface="新細明體" charset="0"/>
              </a:rPr>
              <a:t>(</a:t>
            </a:r>
            <a:r>
              <a:rPr lang="zh-CN" altLang="en-US" sz="2400" b="0">
                <a:solidFill>
                  <a:schemeClr val="tx1"/>
                </a:solidFill>
                <a:latin typeface="Times" charset="0"/>
                <a:ea typeface="新細明體" charset="0"/>
                <a:cs typeface="新細明體" charset="0"/>
              </a:rPr>
              <a:t>难以置信关系</a:t>
            </a:r>
            <a:r>
              <a:rPr lang="en-US" altLang="zh-CN" sz="2400" b="0">
                <a:solidFill>
                  <a:schemeClr val="tx1"/>
                </a:solidFill>
                <a:latin typeface="Times" charset="0"/>
                <a:ea typeface="新細明體" charset="0"/>
                <a:cs typeface="新細明體" charset="0"/>
              </a:rPr>
              <a:t>), </a:t>
            </a:r>
            <a:r>
              <a:rPr lang="zh-CN" altLang="en-US" sz="2400" b="0">
                <a:solidFill>
                  <a:schemeClr val="tx1"/>
                </a:solidFill>
                <a:latin typeface="Times" charset="0"/>
                <a:ea typeface="新細明體" charset="0"/>
                <a:cs typeface="新細明體" charset="0"/>
              </a:rPr>
              <a:t>没</a:t>
            </a:r>
            <a:r>
              <a:rPr lang="zh-TW" altLang="en-US" sz="2400" b="0">
                <a:solidFill>
                  <a:schemeClr val="tx1"/>
                </a:solidFill>
                <a:latin typeface="Times" charset="0"/>
                <a:ea typeface="新細明體" charset="0"/>
                <a:cs typeface="新細明體" charset="0"/>
              </a:rPr>
              <a:t>有</a:t>
            </a:r>
            <a:r>
              <a:rPr lang="zh-CN" altLang="en-US" sz="2400" b="0">
                <a:solidFill>
                  <a:schemeClr val="tx1"/>
                </a:solidFill>
                <a:latin typeface="Times" charset="0"/>
                <a:ea typeface="新細明體" charset="0"/>
                <a:cs typeface="新細明體" charset="0"/>
              </a:rPr>
              <a:t>人是出生生活在永远的种族</a:t>
            </a:r>
            <a:r>
              <a:rPr lang="en-US" altLang="zh-CN" sz="2400" b="0">
                <a:solidFill>
                  <a:schemeClr val="tx1"/>
                </a:solidFill>
                <a:latin typeface="Times" charset="0"/>
                <a:ea typeface="新細明體" charset="0"/>
                <a:cs typeface="新細明體" charset="0"/>
              </a:rPr>
              <a:t>; </a:t>
            </a:r>
            <a:r>
              <a:rPr lang="zh-CN" altLang="en-US" sz="2400" b="0">
                <a:solidFill>
                  <a:schemeClr val="tx1"/>
                </a:solidFill>
                <a:latin typeface="Times" charset="0"/>
                <a:ea typeface="新細明體" charset="0"/>
                <a:cs typeface="新細明體" charset="0"/>
              </a:rPr>
              <a:t>很多产的为他们的好处是生活的其它人的疲倦</a:t>
            </a:r>
            <a:r>
              <a:rPr lang="en-US" altLang="zh-CN" sz="2400" b="0">
                <a:solidFill>
                  <a:schemeClr val="tx1"/>
                </a:solidFill>
                <a:latin typeface="Times" charset="0"/>
                <a:ea typeface="新細明體" charset="0"/>
                <a:cs typeface="新細明體" charset="0"/>
              </a:rPr>
              <a:t>! </a:t>
            </a:r>
            <a:r>
              <a:rPr lang="zh-CN" altLang="en-US" sz="2400" b="0">
                <a:solidFill>
                  <a:schemeClr val="tx1"/>
                </a:solidFill>
                <a:latin typeface="Times" charset="0"/>
                <a:ea typeface="新細明體" charset="0"/>
                <a:cs typeface="新細明體" charset="0"/>
              </a:rPr>
              <a:t>说谎在他们之下</a:t>
            </a:r>
            <a:r>
              <a:rPr lang="en-US" altLang="zh-CN" sz="2400" b="0">
                <a:solidFill>
                  <a:schemeClr val="tx1"/>
                </a:solidFill>
                <a:latin typeface="Times" charset="0"/>
                <a:ea typeface="新細明體" charset="0"/>
                <a:cs typeface="新細明體" charset="0"/>
              </a:rPr>
              <a:t>[</a:t>
            </a:r>
            <a:r>
              <a:rPr lang="zh-TW" altLang="en-US" sz="2400" b="0">
                <a:solidFill>
                  <a:schemeClr val="tx1"/>
                </a:solidFill>
                <a:latin typeface="Times" charset="0"/>
                <a:ea typeface="新細明體" charset="0"/>
                <a:cs typeface="新細明體" charset="0"/>
              </a:rPr>
              <a:t>苦修派信徒</a:t>
            </a:r>
            <a:r>
              <a:rPr lang="en-US" altLang="zh-CN" sz="2400" b="0">
                <a:solidFill>
                  <a:schemeClr val="tx1"/>
                </a:solidFill>
                <a:latin typeface="Times" charset="0"/>
                <a:ea typeface="新細明體" charset="0"/>
                <a:cs typeface="新細明體" charset="0"/>
              </a:rPr>
              <a:t>] </a:t>
            </a:r>
            <a:r>
              <a:rPr lang="zh-CN" altLang="en-US" sz="2400" b="0">
                <a:solidFill>
                  <a:schemeClr val="tx1"/>
                </a:solidFill>
                <a:latin typeface="Times" charset="0"/>
                <a:ea typeface="新細明體" charset="0"/>
                <a:cs typeface="新細明體" charset="0"/>
              </a:rPr>
              <a:t>以前是镇</a:t>
            </a:r>
            <a:r>
              <a:rPr lang="en-US" altLang="zh-CN" sz="2400" b="0">
                <a:solidFill>
                  <a:schemeClr val="tx1"/>
                </a:solidFill>
                <a:latin typeface="Times" charset="0"/>
                <a:ea typeface="新細明體" charset="0"/>
                <a:cs typeface="新細明體" charset="0"/>
              </a:rPr>
              <a:t>En Gedi (Pliny, </a:t>
            </a:r>
            <a:r>
              <a:rPr lang="zh-CN" altLang="en-US" sz="2400" b="0">
                <a:solidFill>
                  <a:schemeClr val="tx1"/>
                </a:solidFill>
                <a:latin typeface="Times" charset="0"/>
                <a:ea typeface="新細明體" charset="0"/>
                <a:cs typeface="新細明體" charset="0"/>
              </a:rPr>
              <a:t>自然历史</a:t>
            </a:r>
            <a:r>
              <a:rPr lang="en-US" altLang="zh-CN" sz="2400" b="0">
                <a:solidFill>
                  <a:schemeClr val="tx1"/>
                </a:solidFill>
                <a:latin typeface="Times" charset="0"/>
                <a:ea typeface="新細明體" charset="0"/>
                <a:cs typeface="新細明體" charset="0"/>
              </a:rPr>
              <a:t>2)</a:t>
            </a:r>
            <a:endParaRPr lang="en-US" altLang="zh-TW" sz="2400" b="0">
              <a:solidFill>
                <a:schemeClr val="tx1"/>
              </a:solidFill>
              <a:latin typeface="Times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2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2" descr="dsma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500" y="381000"/>
            <a:ext cx="5143500" cy="6858000"/>
          </a:xfrm>
        </p:spPr>
      </p:pic>
      <p:sp>
        <p:nvSpPr>
          <p:cNvPr id="265219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629400" cy="9144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TW" altLang="en-US" sz="4800">
                <a:latin typeface="Garamond" charset="0"/>
                <a:ea typeface="新細明體" charset="0"/>
                <a:cs typeface="新細明體" charset="0"/>
              </a:rPr>
              <a:t>誰是苦修派信徒</a:t>
            </a:r>
            <a:r>
              <a:rPr lang="en-US" altLang="zh-TW" sz="4800">
                <a:latin typeface="Garamond" charset="0"/>
                <a:ea typeface="新細明體" charset="0"/>
                <a:cs typeface="新細明體" charset="0"/>
              </a:rPr>
              <a:t>?</a:t>
            </a:r>
          </a:p>
        </p:txBody>
      </p:sp>
      <p:sp>
        <p:nvSpPr>
          <p:cNvPr id="265220" name="Rectangle 4"/>
          <p:cNvSpPr>
            <a:spLocks noChangeArrowheads="1"/>
          </p:cNvSpPr>
          <p:nvPr/>
        </p:nvSpPr>
        <p:spPr bwMode="auto">
          <a:xfrm>
            <a:off x="2667000" y="4343400"/>
            <a:ext cx="1371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108548" name="Group 5"/>
          <p:cNvGrpSpPr>
            <a:grpSpLocks/>
          </p:cNvGrpSpPr>
          <p:nvPr/>
        </p:nvGrpSpPr>
        <p:grpSpPr bwMode="auto">
          <a:xfrm>
            <a:off x="1066800" y="5105400"/>
            <a:ext cx="3124200" cy="1752600"/>
            <a:chOff x="1008" y="3216"/>
            <a:chExt cx="1968" cy="1104"/>
          </a:xfrm>
        </p:grpSpPr>
        <p:pic>
          <p:nvPicPr>
            <p:cNvPr id="108551" name="Picture 6" descr="Qumran000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216"/>
              <a:ext cx="196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5223" name="Rectangle 7"/>
            <p:cNvSpPr>
              <a:spLocks noChangeArrowheads="1"/>
            </p:cNvSpPr>
            <p:nvPr/>
          </p:nvSpPr>
          <p:spPr bwMode="auto">
            <a:xfrm>
              <a:off x="2112" y="3216"/>
              <a:ext cx="864" cy="24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</p:grpSp>
      <p:sp>
        <p:nvSpPr>
          <p:cNvPr id="265224" name="Rectangle 8"/>
          <p:cNvSpPr>
            <a:spLocks noChangeArrowheads="1"/>
          </p:cNvSpPr>
          <p:nvPr/>
        </p:nvSpPr>
        <p:spPr bwMode="auto">
          <a:xfrm>
            <a:off x="179388" y="1412875"/>
            <a:ext cx="3859212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在 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En Gedi 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北部 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(Pliny 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之长辈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)</a:t>
            </a:r>
            <a:endParaRPr lang="en-US" altLang="zh-TW" sz="2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charset="0"/>
              <a:cs typeface="新細明體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zh-TW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    是沒有婚姻的 </a:t>
            </a:r>
            <a:r>
              <a:rPr lang="en-US" altLang="zh-TW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(Josephus)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endParaRPr lang="zh-TW" altLang="en-US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charset="0"/>
              <a:cs typeface="新細明體" charset="0"/>
            </a:endParaRPr>
          </a:p>
        </p:txBody>
      </p:sp>
      <p:sp>
        <p:nvSpPr>
          <p:cNvPr id="265225" name="Text Box 9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180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5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 descr="Essen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5" y="0"/>
            <a:ext cx="5000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629400" cy="9144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TW" altLang="en-US" sz="4800">
                <a:latin typeface="Garamond" charset="0"/>
                <a:ea typeface="新細明體" charset="0"/>
                <a:cs typeface="新細明體" charset="0"/>
              </a:rPr>
              <a:t>誰是苦修派信徒</a:t>
            </a:r>
            <a:r>
              <a:rPr lang="en-US" altLang="zh-TW" sz="3600">
                <a:latin typeface="Garamond" charset="0"/>
                <a:ea typeface="新細明體" charset="0"/>
                <a:cs typeface="新細明體" charset="0"/>
              </a:rPr>
              <a:t>?</a:t>
            </a:r>
          </a:p>
        </p:txBody>
      </p:sp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2667000" y="4343400"/>
            <a:ext cx="1371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110596" name="Group 5"/>
          <p:cNvGrpSpPr>
            <a:grpSpLocks/>
          </p:cNvGrpSpPr>
          <p:nvPr/>
        </p:nvGrpSpPr>
        <p:grpSpPr bwMode="auto">
          <a:xfrm>
            <a:off x="990600" y="4800600"/>
            <a:ext cx="3124200" cy="1752600"/>
            <a:chOff x="1008" y="3216"/>
            <a:chExt cx="1968" cy="1104"/>
          </a:xfrm>
        </p:grpSpPr>
        <p:pic>
          <p:nvPicPr>
            <p:cNvPr id="110600" name="Picture 6" descr="Qumran000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216"/>
              <a:ext cx="196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2039" name="Rectangle 7"/>
            <p:cNvSpPr>
              <a:spLocks noChangeArrowheads="1"/>
            </p:cNvSpPr>
            <p:nvPr/>
          </p:nvSpPr>
          <p:spPr bwMode="auto">
            <a:xfrm>
              <a:off x="2112" y="3216"/>
              <a:ext cx="864" cy="24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</p:grpSp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0" y="914400"/>
            <a:ext cx="4038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在 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En Gedi 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北部 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(Pliny 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之长辈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)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没有婚姻 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(Josephus)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缮写经文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宗派文字</a:t>
            </a:r>
            <a:endParaRPr lang="zh-TW" altLang="en-US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</p:txBody>
      </p:sp>
      <p:pic>
        <p:nvPicPr>
          <p:cNvPr id="172042" name="Picture 10" descr="Inkwell"/>
          <p:cNvPicPr>
            <a:picLocks noGrp="1" noChangeAspect="1" noChangeArrowheads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15138" y="3505200"/>
            <a:ext cx="2405062" cy="342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9" name="Text Box 12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TW" sz="2000">
                <a:solidFill>
                  <a:schemeClr val="bg2"/>
                </a:solidFill>
                <a:ea typeface="新細明體" charset="0"/>
                <a:cs typeface="新細明體" charset="0"/>
              </a:rPr>
              <a:t>180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20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20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20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20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72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81075"/>
            <a:ext cx="2743200" cy="4876800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endParaRPr lang="en-US" altLang="zh-TW" b="1">
              <a:latin typeface="Garamond" charset="0"/>
              <a:ea typeface="新細明體" charset="0"/>
              <a:cs typeface="新細明體" charset="0"/>
            </a:endParaRPr>
          </a:p>
          <a:p>
            <a:pPr eaLnBrk="1" hangingPunct="1">
              <a:defRPr/>
            </a:pPr>
            <a:r>
              <a:rPr lang="zh-CN" altLang="en-US" sz="3600" b="1">
                <a:latin typeface="Garamond" charset="0"/>
                <a:ea typeface="SimSun" charset="0"/>
                <a:cs typeface="SimSun" charset="0"/>
              </a:rPr>
              <a:t>大祭司的腐败</a:t>
            </a:r>
            <a:endParaRPr lang="en-US" altLang="zh-TW" sz="3600" b="1"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1208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7848600" cy="9144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4800">
                <a:latin typeface="Garamond" charset="0"/>
                <a:ea typeface="SimSun" charset="0"/>
                <a:cs typeface="SimSun" charset="0"/>
              </a:rPr>
              <a:t>为什么苦修信徒派形成了</a:t>
            </a:r>
            <a:r>
              <a:rPr lang="en-US" altLang="zh-CN" sz="4800">
                <a:latin typeface="Garamond" charset="0"/>
                <a:ea typeface="SimSun" charset="0"/>
                <a:cs typeface="SimSun" charset="0"/>
              </a:rPr>
              <a:t>?</a:t>
            </a:r>
            <a:endParaRPr lang="en-US" altLang="zh-TW" sz="4800">
              <a:latin typeface="Garamond" charset="0"/>
              <a:ea typeface="SimSun" charset="0"/>
              <a:cs typeface="SimSun" charset="0"/>
            </a:endParaRPr>
          </a:p>
        </p:txBody>
      </p:sp>
      <p:pic>
        <p:nvPicPr>
          <p:cNvPr id="112643" name="Picture 5" descr="High Priest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941388"/>
            <a:ext cx="6248400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8" name="Rectangle 6"/>
          <p:cNvSpPr>
            <a:spLocks noChangeArrowheads="1"/>
          </p:cNvSpPr>
          <p:nvPr/>
        </p:nvSpPr>
        <p:spPr bwMode="auto">
          <a:xfrm>
            <a:off x="0" y="4941888"/>
            <a:ext cx="6477000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新约时代的亚那和该亚法继续了贾森和文尼那腐败行为</a:t>
            </a:r>
            <a:r>
              <a:rPr lang="en-US" altLang="zh-CN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(175 BC) 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。如此在西蒙王朝期间</a:t>
            </a:r>
            <a:r>
              <a:rPr lang="en-US" altLang="zh-CN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(</a:t>
            </a:r>
            <a:r>
              <a:rPr lang="zh-TW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公元前</a:t>
            </a:r>
            <a:r>
              <a:rPr lang="en-US" altLang="zh-CN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143-135</a:t>
            </a:r>
            <a:r>
              <a:rPr lang="zh-TW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年間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 </a:t>
            </a:r>
            <a:r>
              <a:rPr lang="en-US" altLang="zh-CN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)</a:t>
            </a:r>
            <a:r>
              <a:rPr lang="zh-TW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，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苦修信徒退隐</a:t>
            </a:r>
            <a:r>
              <a:rPr lang="zh-TW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在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沙漠</a:t>
            </a:r>
            <a:r>
              <a:rPr lang="zh-TW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中。</a:t>
            </a:r>
            <a:endParaRPr lang="en-US" altLang="zh-CN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charset="0"/>
              <a:cs typeface="新細明體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endParaRPr lang="en-US" altLang="zh-TW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charset="0"/>
              <a:cs typeface="新細明體" charset="0"/>
            </a:endParaRPr>
          </a:p>
        </p:txBody>
      </p:sp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8231188" y="0"/>
            <a:ext cx="890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67, 180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4" descr="Arres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971800" y="4724400"/>
            <a:ext cx="6172200" cy="21336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ea typeface="SimSun" charset="0"/>
                <a:cs typeface="SimSun" charset="0"/>
              </a:rPr>
              <a:t>彼得与腐败</a:t>
            </a:r>
            <a:r>
              <a:rPr lang="zh-TW" altLang="en-US">
                <a:latin typeface="Garamond" charset="0"/>
                <a:ea typeface="SimSun" charset="0"/>
                <a:cs typeface="SimSun" charset="0"/>
              </a:rPr>
              <a:t>的</a:t>
            </a:r>
            <a:r>
              <a:rPr lang="zh-CN" altLang="en-US">
                <a:latin typeface="Garamond" charset="0"/>
                <a:ea typeface="SimSun" charset="0"/>
                <a:cs typeface="SimSun" charset="0"/>
              </a:rPr>
              <a:t>祭司</a:t>
            </a:r>
            <a:r>
              <a:rPr lang="zh-TW" altLang="en-US">
                <a:latin typeface="Garamond" charset="0"/>
                <a:ea typeface="SimSun" charset="0"/>
                <a:cs typeface="SimSun" charset="0"/>
              </a:rPr>
              <a:t>在</a:t>
            </a:r>
            <a:r>
              <a:rPr lang="zh-CN" altLang="en-US">
                <a:latin typeface="Garamond" charset="0"/>
                <a:ea typeface="SimSun" charset="0"/>
                <a:cs typeface="SimSun" charset="0"/>
              </a:rPr>
              <a:t>作战</a:t>
            </a:r>
            <a:r>
              <a:rPr lang="en-US" altLang="zh-CN">
                <a:latin typeface="Garamond" charset="0"/>
                <a:ea typeface="SimSun" charset="0"/>
                <a:cs typeface="SimSun" charset="0"/>
              </a:rPr>
              <a:t>, </a:t>
            </a:r>
            <a:r>
              <a:rPr lang="zh-CN" altLang="en-US">
                <a:latin typeface="Garamond" charset="0"/>
                <a:ea typeface="SimSun" charset="0"/>
                <a:cs typeface="SimSun" charset="0"/>
              </a:rPr>
              <a:t>但那苦修</a:t>
            </a:r>
            <a:r>
              <a:rPr lang="zh-TW" altLang="en-US">
                <a:latin typeface="Garamond" charset="0"/>
                <a:ea typeface="SimSun" charset="0"/>
                <a:cs typeface="SimSun" charset="0"/>
              </a:rPr>
              <a:t>派的</a:t>
            </a:r>
            <a:r>
              <a:rPr lang="zh-CN" altLang="en-US">
                <a:latin typeface="Garamond" charset="0"/>
                <a:ea typeface="SimSun" charset="0"/>
                <a:cs typeface="SimSun" charset="0"/>
              </a:rPr>
              <a:t>信徒呢</a:t>
            </a:r>
            <a:r>
              <a:rPr lang="en-US" altLang="zh-CN">
                <a:latin typeface="Garamond" charset="0"/>
                <a:ea typeface="SimSun" charset="0"/>
                <a:cs typeface="SimSun" charset="0"/>
              </a:rPr>
              <a:t>...</a:t>
            </a:r>
            <a:r>
              <a:rPr lang="en-US" altLang="zh-TW">
                <a:latin typeface="Garamond" charset="0"/>
                <a:ea typeface="SimSun" charset="0"/>
                <a:cs typeface="SimSun" charset="0"/>
              </a:rPr>
              <a:t>?</a:t>
            </a:r>
          </a:p>
        </p:txBody>
      </p:sp>
      <p:pic>
        <p:nvPicPr>
          <p:cNvPr id="146437" name="Picture 5" descr="Arres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62400"/>
            <a:ext cx="2362200" cy="26670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12" descr="7 Judea Citi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836613"/>
            <a:ext cx="7921625" cy="581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87" name="AutoShape 15"/>
          <p:cNvSpPr>
            <a:spLocks noChangeArrowheads="1"/>
          </p:cNvSpPr>
          <p:nvPr/>
        </p:nvSpPr>
        <p:spPr bwMode="auto">
          <a:xfrm rot="5400000">
            <a:off x="5295900" y="2476500"/>
            <a:ext cx="5410200" cy="2286000"/>
          </a:xfrm>
          <a:prstGeom prst="wedgeRectCallout">
            <a:avLst>
              <a:gd name="adj1" fmla="val 6306"/>
              <a:gd name="adj2" fmla="val 71250"/>
            </a:avLst>
          </a:prstGeom>
          <a:solidFill>
            <a:srgbClr val="0033CC"/>
          </a:solidFill>
          <a:ln w="9525">
            <a:noFill/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>
              <a:defRPr/>
            </a:pPr>
            <a:endParaRPr lang="zh-TW" altLang="en-US" sz="4400">
              <a:effectLst>
                <a:outerShdw blurRad="38100" dist="38100" dir="2700000" algn="tl">
                  <a:srgbClr val="000000"/>
                </a:outerShdw>
              </a:effectLst>
              <a:ea typeface="新細明體" charset="0"/>
              <a:cs typeface="新細明體" charset="0"/>
            </a:endParaRPr>
          </a:p>
        </p:txBody>
      </p:sp>
      <p:sp>
        <p:nvSpPr>
          <p:cNvPr id="182286" name="AutoShape 14"/>
          <p:cNvSpPr>
            <a:spLocks noChangeArrowheads="1"/>
          </p:cNvSpPr>
          <p:nvPr/>
        </p:nvSpPr>
        <p:spPr bwMode="auto">
          <a:xfrm rot="10800000">
            <a:off x="0" y="2971800"/>
            <a:ext cx="5105400" cy="4038600"/>
          </a:xfrm>
          <a:prstGeom prst="cloudCallout">
            <a:avLst>
              <a:gd name="adj1" fmla="val -53454"/>
              <a:gd name="adj2" fmla="val 26176"/>
            </a:avLst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rot="10800000" wrap="none" anchor="ctr"/>
          <a:lstStyle/>
          <a:p>
            <a:pPr>
              <a:defRPr/>
            </a:pPr>
            <a:endParaRPr lang="zh-TW" altLang="en-US" sz="4400">
              <a:effectLst>
                <a:outerShdw blurRad="38100" dist="38100" dir="2700000" algn="tl">
                  <a:srgbClr val="000000"/>
                </a:outerShdw>
              </a:effectLst>
              <a:ea typeface="新細明體" charset="0"/>
              <a:cs typeface="新細明體" charset="0"/>
            </a:endParaRPr>
          </a:p>
        </p:txBody>
      </p:sp>
      <p:sp>
        <p:nvSpPr>
          <p:cNvPr id="18227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2133600" y="0"/>
            <a:ext cx="7010400" cy="762000"/>
          </a:xfrm>
          <a:solidFill>
            <a:schemeClr val="bg2"/>
          </a:solidFill>
        </p:spPr>
        <p:txBody>
          <a:bodyPr/>
          <a:lstStyle/>
          <a:p>
            <a:pPr algn="l" eaLnBrk="1" hangingPunct="1">
              <a:defRPr/>
            </a:pP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苦修</a:t>
            </a:r>
            <a:r>
              <a:rPr lang="zh-TW" altLang="en-US" sz="4000">
                <a:latin typeface="Garamond" charset="0"/>
                <a:ea typeface="SimSun" charset="0"/>
                <a:cs typeface="SimSun" charset="0"/>
              </a:rPr>
              <a:t>派的</a:t>
            </a: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信徒</a:t>
            </a:r>
            <a:r>
              <a:rPr lang="zh-TW" altLang="en-US" sz="4000">
                <a:latin typeface="Garamond" charset="0"/>
                <a:ea typeface="SimSun" charset="0"/>
                <a:cs typeface="SimSun" charset="0"/>
              </a:rPr>
              <a:t>們</a:t>
            </a: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选择退隐</a:t>
            </a:r>
            <a:r>
              <a:rPr lang="en-US" altLang="zh-CN" sz="4000">
                <a:latin typeface="Garamond" charset="0"/>
                <a:ea typeface="SimSun" charset="0"/>
                <a:cs typeface="SimSun" charset="0"/>
              </a:rPr>
              <a:t>...</a:t>
            </a:r>
            <a:endParaRPr lang="en-US" altLang="zh-TW" sz="4000"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182277" name="Rectangle 5"/>
          <p:cNvSpPr>
            <a:spLocks noChangeArrowheads="1"/>
          </p:cNvSpPr>
          <p:nvPr/>
        </p:nvSpPr>
        <p:spPr bwMode="auto">
          <a:xfrm>
            <a:off x="6858000" y="48006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zh-TW" altLang="en-US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苦修派的信徒</a:t>
            </a:r>
            <a:r>
              <a:rPr lang="en-US" altLang="zh-TW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: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altLang="zh-TW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“</a:t>
            </a:r>
            <a:r>
              <a:rPr lang="zh-TW" altLang="en-US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正義的老師</a:t>
            </a:r>
            <a:r>
              <a:rPr lang="en-US" altLang="zh-TW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”</a:t>
            </a:r>
          </a:p>
        </p:txBody>
      </p:sp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8231188" y="0"/>
            <a:ext cx="890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67, 180</a:t>
            </a:r>
          </a:p>
        </p:txBody>
      </p:sp>
      <p:pic>
        <p:nvPicPr>
          <p:cNvPr id="182280" name="Picture 8" descr="j027581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13" y="1066800"/>
            <a:ext cx="2097087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83" name="Rectangle 11"/>
          <p:cNvSpPr>
            <a:spLocks noChangeArrowheads="1"/>
          </p:cNvSpPr>
          <p:nvPr/>
        </p:nvSpPr>
        <p:spPr bwMode="auto">
          <a:xfrm>
            <a:off x="3924300" y="4953000"/>
            <a:ext cx="14859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相对</a:t>
            </a:r>
            <a:endParaRPr lang="zh-TW" altLang="en-US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182288" name="AutoShape 16"/>
          <p:cNvSpPr>
            <a:spLocks noChangeArrowheads="1"/>
          </p:cNvSpPr>
          <p:nvPr/>
        </p:nvSpPr>
        <p:spPr bwMode="auto">
          <a:xfrm>
            <a:off x="5486400" y="3810000"/>
            <a:ext cx="838200" cy="304800"/>
          </a:xfrm>
          <a:prstGeom prst="leftRightArrow">
            <a:avLst>
              <a:gd name="adj1" fmla="val 50000"/>
              <a:gd name="adj2" fmla="val 550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2291" name="Rectangle 19"/>
          <p:cNvSpPr>
            <a:spLocks noChangeArrowheads="1"/>
          </p:cNvSpPr>
          <p:nvPr/>
        </p:nvSpPr>
        <p:spPr bwMode="auto">
          <a:xfrm>
            <a:off x="6858000" y="3810000"/>
            <a:ext cx="14859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altLang="zh-TW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Qumran</a:t>
            </a:r>
          </a:p>
        </p:txBody>
      </p:sp>
      <p:sp>
        <p:nvSpPr>
          <p:cNvPr id="182290" name="Rectangle 18"/>
          <p:cNvSpPr>
            <a:spLocks noChangeArrowheads="1"/>
          </p:cNvSpPr>
          <p:nvPr/>
        </p:nvSpPr>
        <p:spPr bwMode="auto">
          <a:xfrm>
            <a:off x="3886200" y="3141663"/>
            <a:ext cx="1485900" cy="104933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zh-TW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耶路撒冷</a:t>
            </a:r>
            <a:endParaRPr lang="en-US" altLang="zh-TW" sz="4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charset="0"/>
              <a:cs typeface="新細明體" charset="0"/>
            </a:endParaRPr>
          </a:p>
        </p:txBody>
      </p:sp>
      <p:pic>
        <p:nvPicPr>
          <p:cNvPr id="182279" name="Picture 7" descr="j0114662[1]"/>
          <p:cNvPicPr>
            <a:picLocks noChangeAspect="1" noChangeArrowheads="1"/>
          </p:cNvPicPr>
          <p:nvPr/>
        </p:nvPicPr>
        <p:blipFill>
          <a:blip r:embed="rId5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86225" cy="651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82" name="Rectangle 10"/>
          <p:cNvSpPr>
            <a:spLocks noChangeArrowheads="1"/>
          </p:cNvSpPr>
          <p:nvPr/>
        </p:nvSpPr>
        <p:spPr bwMode="auto">
          <a:xfrm>
            <a:off x="490538" y="4683125"/>
            <a:ext cx="3352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西蒙大祭司在圣殿</a:t>
            </a:r>
            <a:r>
              <a:rPr lang="en-US" altLang="zh-CN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: "</a:t>
            </a: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邪恶的祭司</a:t>
            </a:r>
            <a:r>
              <a:rPr lang="en-US" altLang="zh-CN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"</a:t>
            </a:r>
            <a:endParaRPr lang="en-US" altLang="zh-TW" sz="36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82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2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82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822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2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822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1822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87" grpId="0" animBg="1"/>
      <p:bldP spid="182286" grpId="0" animBg="1"/>
      <p:bldP spid="182277" grpId="0"/>
      <p:bldP spid="182283" grpId="0"/>
      <p:bldP spid="18228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268413"/>
            <a:ext cx="2819400" cy="50292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b="1">
                <a:latin typeface="Garamond" charset="0"/>
                <a:ea typeface="SimSun" charset="0"/>
                <a:cs typeface="SimSun" charset="0"/>
              </a:rPr>
              <a:t>大祭司的腐败</a:t>
            </a:r>
            <a:endParaRPr lang="zh-CN" b="1">
              <a:latin typeface="Garamond" charset="0"/>
              <a:ea typeface="SimSun" charset="0"/>
              <a:cs typeface="SimSun" charset="0"/>
            </a:endParaRPr>
          </a:p>
          <a:p>
            <a:pPr eaLnBrk="1" hangingPunct="1">
              <a:defRPr/>
            </a:pPr>
            <a:r>
              <a:rPr lang="zh-CN" altLang="en-US" sz="2800" b="1">
                <a:latin typeface="Garamond" charset="0"/>
                <a:ea typeface="SimSun" charset="0"/>
                <a:cs typeface="SimSun" charset="0"/>
              </a:rPr>
              <a:t>圣殿成为主</a:t>
            </a:r>
            <a:r>
              <a:rPr lang="zh-TW" altLang="en-US" sz="2800" b="1">
                <a:latin typeface="Garamond" charset="0"/>
                <a:ea typeface="SimSun" charset="0"/>
                <a:cs typeface="SimSun" charset="0"/>
              </a:rPr>
              <a:t>要</a:t>
            </a:r>
            <a:r>
              <a:rPr lang="zh-CN" altLang="en-US" sz="2800" b="1">
                <a:latin typeface="Garamond" charset="0"/>
                <a:ea typeface="SimSun" charset="0"/>
                <a:cs typeface="SimSun" charset="0"/>
              </a:rPr>
              <a:t>卖买的市场</a:t>
            </a:r>
            <a:endParaRPr lang="en-US" altLang="zh-TW" sz="2800" b="1">
              <a:latin typeface="Garamond" charset="0"/>
              <a:ea typeface="SimSun" charset="0"/>
              <a:cs typeface="SimSun" charset="0"/>
            </a:endParaRPr>
          </a:p>
        </p:txBody>
      </p:sp>
      <p:pic>
        <p:nvPicPr>
          <p:cNvPr id="118786" name="Picture 3" descr="Market at Temp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477000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7543800" cy="8382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为什么苦修</a:t>
            </a:r>
            <a:r>
              <a:rPr lang="zh-TW" altLang="en-US" sz="4000">
                <a:latin typeface="Garamond" charset="0"/>
                <a:ea typeface="SimSun" charset="0"/>
                <a:cs typeface="SimSun" charset="0"/>
              </a:rPr>
              <a:t>派的</a:t>
            </a: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信徒</a:t>
            </a:r>
            <a:r>
              <a:rPr lang="zh-TW" altLang="en-US" sz="4000">
                <a:latin typeface="Garamond" charset="0"/>
                <a:ea typeface="SimSun" charset="0"/>
                <a:cs typeface="SimSun" charset="0"/>
              </a:rPr>
              <a:t>會</a:t>
            </a: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形成</a:t>
            </a:r>
            <a:r>
              <a:rPr lang="zh-TW" altLang="en-US" sz="4000">
                <a:latin typeface="Garamond" charset="0"/>
                <a:ea typeface="SimSun" charset="0"/>
                <a:cs typeface="SimSun" charset="0"/>
              </a:rPr>
              <a:t>呢</a:t>
            </a:r>
            <a:r>
              <a:rPr lang="en-US" altLang="zh-TW" sz="4000">
                <a:latin typeface="Garamond" charset="0"/>
                <a:ea typeface="SimSun" charset="0"/>
                <a:cs typeface="SimSun" charset="0"/>
              </a:rPr>
              <a:t>?</a:t>
            </a:r>
          </a:p>
        </p:txBody>
      </p:sp>
      <p:sp>
        <p:nvSpPr>
          <p:cNvPr id="118788" name="Text Box 5"/>
          <p:cNvSpPr txBox="1">
            <a:spLocks noChangeArrowheads="1"/>
          </p:cNvSpPr>
          <p:nvPr/>
        </p:nvSpPr>
        <p:spPr bwMode="auto">
          <a:xfrm>
            <a:off x="8231188" y="0"/>
            <a:ext cx="890587" cy="3968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TW" sz="2000">
                <a:solidFill>
                  <a:schemeClr val="bg2"/>
                </a:solidFill>
                <a:ea typeface="新細明體" charset="0"/>
                <a:cs typeface="新細明體" charset="0"/>
              </a:rPr>
              <a:t>67, 180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5" descr="DSC0060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13346" name="Rectangle 2"/>
          <p:cNvSpPr>
            <a:spLocks noGrp="1" noRot="1" noChangeArrowheads="1"/>
          </p:cNvSpPr>
          <p:nvPr>
            <p:ph type="title"/>
          </p:nvPr>
        </p:nvSpPr>
        <p:spPr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CN" altLang="en-US">
                <a:latin typeface="Arial" charset="0"/>
              </a:rPr>
              <a:t>耶稣受洗之地</a:t>
            </a:r>
            <a:endParaRPr lang="zh-TW" altLang="en-US">
              <a:latin typeface="Arial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5" descr="Qumra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5847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4" name="Picture 7" descr="Qumran0001"/>
          <p:cNvPicPr>
            <a:picLocks noChangeAspect="1" noChangeArrowheads="1"/>
          </p:cNvPicPr>
          <p:nvPr/>
        </p:nvPicPr>
        <p:blipFill>
          <a:blip r:embed="rId4" cstate="screen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-33338"/>
            <a:ext cx="6248400" cy="694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60350"/>
            <a:ext cx="9144000" cy="1096963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000">
                <a:latin typeface="Garamond" charset="0"/>
                <a:ea typeface="新細明體" charset="0"/>
                <a:cs typeface="新細明體" charset="0"/>
              </a:rPr>
              <a:t>居住在</a:t>
            </a:r>
            <a:r>
              <a:rPr lang="en-US" altLang="zh-TW" sz="4000">
                <a:latin typeface="Garamond" charset="0"/>
                <a:ea typeface="新細明體" charset="0"/>
                <a:cs typeface="新細明體" charset="0"/>
              </a:rPr>
              <a:t>Qumran</a:t>
            </a:r>
            <a:r>
              <a:rPr lang="zh-TW" altLang="en-US" sz="4000">
                <a:latin typeface="Garamond" charset="0"/>
                <a:ea typeface="新細明體" charset="0"/>
                <a:cs typeface="新細明體" charset="0"/>
              </a:rPr>
              <a:t>的其它看法</a:t>
            </a:r>
            <a:endParaRPr lang="en-US" altLang="zh-TW" sz="4000"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124938" name="Text Box 10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180</a:t>
            </a:r>
          </a:p>
        </p:txBody>
      </p:sp>
      <p:pic>
        <p:nvPicPr>
          <p:cNvPr id="124939" name="Picture 11" descr="15656361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00"/>
            <a:ext cx="3073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40" name="Rectangle 12"/>
          <p:cNvSpPr>
            <a:spLocks noChangeArrowheads="1"/>
          </p:cNvSpPr>
          <p:nvPr/>
        </p:nvSpPr>
        <p:spPr bwMode="auto">
          <a:xfrm>
            <a:off x="3276600" y="1371600"/>
            <a:ext cx="6019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撒都该人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?</a:t>
            </a:r>
            <a:endParaRPr lang="en-US" altLang="zh-TW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charset="0"/>
              <a:cs typeface="新細明體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法利赛人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?</a:t>
            </a:r>
            <a:endParaRPr lang="en-US" altLang="zh-TW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charset="0"/>
              <a:cs typeface="新細明體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罗马的城堡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?</a:t>
            </a:r>
            <a:endParaRPr lang="en-US" altLang="zh-TW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charset="0"/>
              <a:cs typeface="新細明體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奋锐党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?</a:t>
            </a:r>
            <a:endParaRPr lang="en-US" altLang="zh-TW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charset="0"/>
              <a:cs typeface="新細明體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基督徒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?</a:t>
            </a:r>
            <a:endParaRPr lang="en-US" altLang="zh-TW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charset="0"/>
              <a:cs typeface="新細明體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耶路撒冷的理论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(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很多派别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)?</a:t>
            </a:r>
            <a:endParaRPr lang="en-US" altLang="zh-TW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charset="0"/>
              <a:cs typeface="新細明體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有钱人的财产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?</a:t>
            </a:r>
            <a:endParaRPr lang="en-US" altLang="zh-TW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124937" name="Text Box 9"/>
          <p:cNvSpPr txBox="1">
            <a:spLocks noChangeArrowheads="1"/>
          </p:cNvSpPr>
          <p:nvPr/>
        </p:nvSpPr>
        <p:spPr bwMode="auto">
          <a:xfrm rot="-1467897">
            <a:off x="-58738" y="3602038"/>
            <a:ext cx="7848601" cy="51911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mtClean="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结论</a:t>
            </a:r>
            <a:r>
              <a:rPr lang="en-US" altLang="zh-CN" smtClean="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:</a:t>
            </a:r>
            <a:r>
              <a:rPr lang="zh-CN" altLang="en-US" smtClean="0"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苦修信徒派看法是最振振有词的</a:t>
            </a:r>
            <a:endParaRPr lang="en-US" altLang="zh-TW" smtClean="0"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4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124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124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124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124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124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1249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1249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40" grpId="0" build="p" autoUpdateAnimBg="0"/>
      <p:bldP spid="124937" grpId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7" descr="Not Esse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5963"/>
            <a:ext cx="9144000" cy="812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-76200" y="-30163"/>
            <a:ext cx="9372600" cy="411163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zh-TW" sz="2800">
                <a:latin typeface="Garamond" charset="0"/>
                <a:ea typeface="新細明體" charset="0"/>
                <a:cs typeface="新細明體" charset="0"/>
              </a:rPr>
              <a:t>Debate Continues: Others Doubt the Essene Theory</a:t>
            </a:r>
          </a:p>
        </p:txBody>
      </p:sp>
      <p:sp>
        <p:nvSpPr>
          <p:cNvPr id="175109" name="Text Box 5"/>
          <p:cNvSpPr txBox="1">
            <a:spLocks noChangeArrowheads="1"/>
          </p:cNvSpPr>
          <p:nvPr/>
        </p:nvSpPr>
        <p:spPr bwMode="auto">
          <a:xfrm>
            <a:off x="0" y="381000"/>
            <a:ext cx="9144000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TW" sz="1800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Alan Crown, “Qumran: Was It An Essene Settlement?” </a:t>
            </a:r>
            <a:r>
              <a:rPr lang="en-US" altLang="zh-TW" sz="1800" i="1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BAR</a:t>
            </a:r>
            <a:r>
              <a:rPr lang="en-US" altLang="zh-TW" sz="1800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 20 (Sept/Oct 94): 30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4" descr="deadseascrolls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4800">
                <a:latin typeface="Garamond" charset="0"/>
                <a:ea typeface="新細明體" charset="0"/>
                <a:cs typeface="新細明體" charset="0"/>
              </a:rPr>
              <a:t>什麼樣的紙卷被發現了呢</a:t>
            </a:r>
            <a:r>
              <a:rPr lang="en-US" altLang="zh-TW" sz="4800">
                <a:latin typeface="Garamond" charset="0"/>
                <a:ea typeface="新細明體" charset="0"/>
                <a:cs typeface="新細明體" charset="0"/>
              </a:rPr>
              <a:t>?</a:t>
            </a:r>
          </a:p>
        </p:txBody>
      </p:sp>
      <p:sp>
        <p:nvSpPr>
          <p:cNvPr id="126982" name="Text Box 6"/>
          <p:cNvSpPr txBox="1">
            <a:spLocks noChangeArrowheads="1"/>
          </p:cNvSpPr>
          <p:nvPr/>
        </p:nvSpPr>
        <p:spPr bwMode="auto">
          <a:xfrm>
            <a:off x="8486775" y="136525"/>
            <a:ext cx="504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181</a:t>
            </a:r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304800" y="1143000"/>
            <a:ext cx="8686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57188" indent="-357188" algn="l">
              <a:spcBef>
                <a:spcPct val="20000"/>
              </a:spcBef>
              <a:buClr>
                <a:srgbClr val="FFFFFF"/>
              </a:buClr>
              <a:buSzPct val="70000"/>
              <a:buFont typeface="Wingdings" charset="0"/>
              <a:buChar char="n"/>
            </a:pPr>
            <a:r>
              <a:rPr lang="zh-CN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每</a:t>
            </a:r>
            <a:r>
              <a:rPr lang="zh-CN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本</a:t>
            </a:r>
            <a:r>
              <a:rPr lang="zh-TW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舊約</a:t>
            </a:r>
            <a:r>
              <a:rPr lang="zh-CN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书</a:t>
            </a:r>
            <a:r>
              <a:rPr lang="zh-TW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除了</a:t>
            </a:r>
            <a:r>
              <a:rPr lang="en-US" altLang="zh-CN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Esther (</a:t>
            </a:r>
            <a:r>
              <a:rPr lang="zh-CN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即</a:t>
            </a:r>
            <a:r>
              <a:rPr lang="en-US" altLang="zh-CN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, 11QPs)</a:t>
            </a:r>
          </a:p>
          <a:p>
            <a:pPr marL="357188" indent="-357188" algn="l">
              <a:spcBef>
                <a:spcPct val="20000"/>
              </a:spcBef>
              <a:buClr>
                <a:srgbClr val="FFFFFF"/>
              </a:buClr>
              <a:buSzPct val="70000"/>
              <a:buFont typeface="Wingdings" charset="0"/>
              <a:buChar char="n"/>
            </a:pPr>
            <a:r>
              <a:rPr lang="zh-TW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次經</a:t>
            </a:r>
            <a:r>
              <a:rPr lang="zh-CN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和</a:t>
            </a:r>
            <a:r>
              <a:rPr lang="zh-TW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偽經</a:t>
            </a:r>
            <a:endParaRPr lang="en-US" altLang="zh-CN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357188" indent="-357188" algn="l">
              <a:spcBef>
                <a:spcPct val="20000"/>
              </a:spcBef>
              <a:buClr>
                <a:srgbClr val="FFFFFF"/>
              </a:buClr>
              <a:buSzPct val="70000"/>
              <a:buFont typeface="Wingdings" charset="0"/>
              <a:buChar char="n"/>
            </a:pPr>
            <a:r>
              <a:rPr lang="zh-CN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评论</a:t>
            </a:r>
            <a:r>
              <a:rPr lang="en-US" altLang="zh-CN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(</a:t>
            </a:r>
            <a:r>
              <a:rPr lang="zh-CN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即</a:t>
            </a:r>
            <a:r>
              <a:rPr lang="en-US" altLang="zh-CN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, 1QpHab)</a:t>
            </a:r>
          </a:p>
          <a:p>
            <a:pPr marL="357188" indent="-357188" algn="l">
              <a:spcBef>
                <a:spcPct val="20000"/>
              </a:spcBef>
              <a:buClr>
                <a:srgbClr val="FFFFFF"/>
              </a:buClr>
              <a:buSzPct val="70000"/>
              <a:buFont typeface="Wingdings" charset="0"/>
              <a:buChar char="n"/>
            </a:pPr>
            <a:r>
              <a:rPr lang="zh-TW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舊約的主題</a:t>
            </a:r>
            <a:endParaRPr lang="en-US" altLang="zh-CN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357188" indent="-357188" algn="l">
              <a:spcBef>
                <a:spcPct val="20000"/>
              </a:spcBef>
              <a:buClr>
                <a:srgbClr val="FFFFFF"/>
              </a:buClr>
              <a:buSzPct val="70000"/>
              <a:buFont typeface="Wingdings" charset="0"/>
              <a:buChar char="n"/>
            </a:pPr>
            <a:r>
              <a:rPr lang="zh-TW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舊約</a:t>
            </a:r>
            <a:r>
              <a:rPr lang="zh-CN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段落的汇集在题材</a:t>
            </a:r>
            <a:endParaRPr lang="en-US" altLang="zh-CN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357188" indent="-357188" algn="l">
              <a:spcBef>
                <a:spcPct val="20000"/>
              </a:spcBef>
              <a:buClr>
                <a:srgbClr val="FFFFFF"/>
              </a:buClr>
              <a:buSzPct val="70000"/>
              <a:buFont typeface="Wingdings" charset="0"/>
              <a:buChar char="n"/>
            </a:pPr>
            <a:r>
              <a:rPr lang="zh-CN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宗派文字</a:t>
            </a:r>
            <a:endParaRPr lang="en-US" altLang="zh-CN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990600" lvl="1" indent="-533400" algn="l">
              <a:spcBef>
                <a:spcPct val="20000"/>
              </a:spcBef>
              <a:buClr>
                <a:srgbClr val="A886E0"/>
              </a:buClr>
              <a:buSzPct val="70000"/>
              <a:buFont typeface="Wingdings" charset="0"/>
              <a:buChar char="n"/>
            </a:pPr>
            <a:r>
              <a:rPr lang="zh-CN" altLang="en-US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学科指南</a:t>
            </a:r>
            <a:endParaRPr lang="en-US" altLang="zh-CN" sz="3200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990600" lvl="1" indent="-533400" algn="l">
              <a:spcBef>
                <a:spcPct val="20000"/>
              </a:spcBef>
              <a:buClr>
                <a:srgbClr val="A886E0"/>
              </a:buClr>
              <a:buSzPct val="70000"/>
              <a:buFont typeface="Wingdings" charset="0"/>
              <a:buChar char="n"/>
            </a:pPr>
            <a:r>
              <a:rPr lang="zh-CN" altLang="en-US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圣殿纸卷</a:t>
            </a:r>
            <a:endParaRPr lang="en-US" altLang="zh-CN" sz="3200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990600" lvl="1" indent="-533400" algn="l">
              <a:spcBef>
                <a:spcPct val="20000"/>
              </a:spcBef>
              <a:buClr>
                <a:srgbClr val="A886E0"/>
              </a:buClr>
              <a:buSzPct val="70000"/>
              <a:buFont typeface="Wingdings" charset="0"/>
              <a:buChar char="n"/>
            </a:pPr>
            <a:r>
              <a:rPr lang="zh-CN" altLang="en-US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战争</a:t>
            </a:r>
            <a:r>
              <a:rPr lang="zh-TW" altLang="en-US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經</a:t>
            </a:r>
            <a:r>
              <a:rPr lang="zh-CN" altLang="en-US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卷</a:t>
            </a:r>
            <a:endParaRPr lang="en-US" altLang="zh-TW" sz="3200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5334000" cy="124936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5400">
                <a:latin typeface="Garamond" charset="0"/>
                <a:ea typeface="SimSun" charset="0"/>
                <a:cs typeface="SimSun" charset="0"/>
              </a:rPr>
              <a:t>铜纸卷</a:t>
            </a:r>
            <a:endParaRPr lang="en-US" altLang="zh-TW" sz="5400"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5638800"/>
            <a:ext cx="4876800" cy="12192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3600" b="1">
                <a:latin typeface="Garamond" charset="0"/>
                <a:ea typeface="SimSun" charset="0"/>
                <a:cs typeface="SimSun" charset="0"/>
              </a:rPr>
              <a:t>为第三个圣殿提供详细</a:t>
            </a:r>
            <a:r>
              <a:rPr lang="zh-TW" altLang="en-US" sz="3600" b="1">
                <a:latin typeface="Garamond" charset="0"/>
                <a:ea typeface="SimSun" charset="0"/>
                <a:cs typeface="SimSun" charset="0"/>
              </a:rPr>
              <a:t>的</a:t>
            </a:r>
            <a:r>
              <a:rPr lang="zh-CN" altLang="en-US" sz="3600" b="1">
                <a:latin typeface="Garamond" charset="0"/>
                <a:ea typeface="SimSun" charset="0"/>
                <a:cs typeface="SimSun" charset="0"/>
              </a:rPr>
              <a:t>计划</a:t>
            </a:r>
            <a:endParaRPr lang="en-US" altLang="zh-TW" sz="3600" b="1">
              <a:latin typeface="Garamond" charset="0"/>
              <a:ea typeface="SimSun" charset="0"/>
              <a:cs typeface="SimSun" charset="0"/>
            </a:endParaRPr>
          </a:p>
        </p:txBody>
      </p:sp>
      <p:pic>
        <p:nvPicPr>
          <p:cNvPr id="126979" name="Picture 4" descr="scrol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58674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3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371600"/>
            <a:ext cx="3886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4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667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5" name="Text Box 7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182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0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30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1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2" descr="deadseascrolls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1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z="4000">
                <a:latin typeface="Garamond" charset="0"/>
                <a:ea typeface="新細明體" charset="0"/>
                <a:cs typeface="新細明體" charset="0"/>
              </a:rPr>
              <a:t>What Scrolls were Found?</a:t>
            </a:r>
            <a:br>
              <a:rPr lang="en-US" altLang="zh-TW" sz="4000">
                <a:latin typeface="Garamond" charset="0"/>
                <a:ea typeface="新細明體" charset="0"/>
                <a:cs typeface="新細明體" charset="0"/>
              </a:rPr>
            </a:br>
            <a:r>
              <a:rPr lang="zh-TW" altLang="en-US" sz="4000">
                <a:latin typeface="Garamond" charset="0"/>
                <a:ea typeface="新細明體" charset="0"/>
                <a:cs typeface="新細明體" charset="0"/>
              </a:rPr>
              <a:t>什麼樣的紙卷被發現了呢</a:t>
            </a:r>
            <a:r>
              <a:rPr lang="en-US" altLang="zh-TW" sz="4000">
                <a:latin typeface="Garamond" charset="0"/>
                <a:ea typeface="新細明體" charset="0"/>
                <a:cs typeface="新細明體" charset="0"/>
              </a:rPr>
              <a:t>?</a:t>
            </a:r>
          </a:p>
        </p:txBody>
      </p:sp>
      <p:sp>
        <p:nvSpPr>
          <p:cNvPr id="176133" name="Text Box 5"/>
          <p:cNvSpPr txBox="1">
            <a:spLocks noChangeArrowheads="1"/>
          </p:cNvSpPr>
          <p:nvPr/>
        </p:nvSpPr>
        <p:spPr bwMode="auto">
          <a:xfrm rot="-1047221">
            <a:off x="4716463" y="5421313"/>
            <a:ext cx="3536950" cy="7620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40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没有新约原稿</a:t>
            </a:r>
            <a:endParaRPr lang="en-US" altLang="zh-TW" sz="4400" smtClean="0">
              <a:solidFill>
                <a:srgbClr val="FF5050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charset="0"/>
              <a:cs typeface="新細明體" charset="0"/>
            </a:endParaRPr>
          </a:p>
        </p:txBody>
      </p:sp>
      <p:sp>
        <p:nvSpPr>
          <p:cNvPr id="176134" name="Text Box 6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182</a:t>
            </a:r>
          </a:p>
        </p:txBody>
      </p:sp>
      <p:sp>
        <p:nvSpPr>
          <p:cNvPr id="176135" name="Rectangle 7"/>
          <p:cNvSpPr>
            <a:spLocks noChangeArrowheads="1"/>
          </p:cNvSpPr>
          <p:nvPr/>
        </p:nvSpPr>
        <p:spPr bwMode="auto">
          <a:xfrm>
            <a:off x="381000" y="1295400"/>
            <a:ext cx="8458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l">
              <a:spcBef>
                <a:spcPct val="20000"/>
              </a:spcBef>
              <a:buClr>
                <a:schemeClr val="tx1"/>
              </a:buClr>
              <a:buSzPct val="70000"/>
              <a:buFont typeface="Wingdings" charset="0"/>
              <a:buNone/>
              <a:defRPr/>
            </a:pPr>
            <a:endParaRPr lang="en-US" altLang="zh-TW" sz="2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charset="0"/>
              <a:cs typeface="新細明體" charset="0"/>
            </a:endParaRPr>
          </a:p>
          <a:p>
            <a:pPr marL="609600" indent="-6096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每本</a:t>
            </a:r>
            <a:r>
              <a:rPr lang="zh-TW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舊約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书</a:t>
            </a:r>
            <a:r>
              <a:rPr lang="zh-TW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除了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Esther (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即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, 11QPs)</a:t>
            </a:r>
          </a:p>
          <a:p>
            <a:pPr marL="609600" indent="-6096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TW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次經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和</a:t>
            </a:r>
            <a:r>
              <a:rPr lang="zh-TW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偽經</a:t>
            </a:r>
            <a:endParaRPr lang="en-US" altLang="zh-CN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  <a:p>
            <a:pPr marL="609600" indent="-6096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评论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(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即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, 1QpHab)</a:t>
            </a:r>
          </a:p>
          <a:p>
            <a:pPr marL="609600" indent="-6096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TW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舊約的主題</a:t>
            </a:r>
            <a:endParaRPr lang="en-US" altLang="zh-CN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  <a:p>
            <a:pPr marL="609600" indent="-6096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TW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舊約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段落的汇集在题材</a:t>
            </a:r>
            <a:endParaRPr lang="en-US" altLang="zh-CN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  <a:p>
            <a:pPr marL="609600" indent="-6096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宗派文字</a:t>
            </a:r>
            <a:endParaRPr lang="en-US" altLang="zh-CN" sz="3200" i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  <a:p>
            <a:pPr marL="1257300" lvl="1" indent="-5334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0"/>
              <a:buChar char="n"/>
              <a:defRPr/>
            </a:pPr>
            <a:r>
              <a:rPr lang="zh-CN" altLang="en-US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学科指南</a:t>
            </a:r>
            <a:endParaRPr lang="en-US" altLang="zh-CN" i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  <a:p>
            <a:pPr marL="1257300" lvl="1" indent="-5334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0"/>
              <a:buChar char="n"/>
              <a:defRPr/>
            </a:pPr>
            <a:r>
              <a:rPr lang="zh-CN" altLang="en-US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圣殿纸卷</a:t>
            </a:r>
            <a:endParaRPr lang="en-US" altLang="zh-CN" i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  <a:p>
            <a:pPr marL="1257300" lvl="1" indent="-5334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0"/>
              <a:buChar char="n"/>
              <a:defRPr/>
            </a:pPr>
            <a:r>
              <a:rPr lang="zh-CN" altLang="en-US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战争</a:t>
            </a:r>
            <a:r>
              <a:rPr lang="zh-TW" altLang="en-US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經</a:t>
            </a:r>
            <a:r>
              <a:rPr lang="zh-CN" altLang="en-US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卷</a:t>
            </a:r>
            <a:endParaRPr lang="en-US" altLang="zh-TW" i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613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613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6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6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3" grpId="0" build="allAtOnce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131074" name="Picture 3" descr="DSS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7675"/>
            <a:ext cx="8839200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5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sz="5400" b="1">
                <a:latin typeface="Times New Roman" charset="0"/>
                <a:ea typeface="SimSun" charset="0"/>
                <a:cs typeface="SimSun" charset="0"/>
              </a:rPr>
              <a:t>許多紙卷缺少</a:t>
            </a:r>
            <a:r>
              <a:rPr lang="zh-TW" altLang="en-US" sz="5400" b="1">
                <a:latin typeface="Times New Roman" charset="0"/>
                <a:ea typeface="SimSun" charset="0"/>
                <a:cs typeface="SimSun" charset="0"/>
              </a:rPr>
              <a:t>的</a:t>
            </a:r>
            <a:r>
              <a:rPr lang="zh-CN" altLang="en-US" sz="5400" b="1">
                <a:latin typeface="Times New Roman" charset="0"/>
                <a:ea typeface="SimSun" charset="0"/>
                <a:cs typeface="SimSun" charset="0"/>
              </a:rPr>
              <a:t>部份</a:t>
            </a:r>
            <a:endParaRPr lang="en-US" altLang="zh-TW" sz="5400" b="1">
              <a:latin typeface="Times New Roman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2" descr="D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42863"/>
            <a:ext cx="9372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2" name="Rectangle 3"/>
          <p:cNvSpPr>
            <a:spLocks noGrp="1" noChangeArrowheads="1"/>
          </p:cNvSpPr>
          <p:nvPr>
            <p:ph type="title" idx="4294967295"/>
          </p:nvPr>
        </p:nvSpPr>
        <p:spPr>
          <a:solidFill>
            <a:srgbClr val="663300"/>
          </a:solidFill>
        </p:spPr>
        <p:txBody>
          <a:bodyPr/>
          <a:lstStyle/>
          <a:p>
            <a:pPr eaLnBrk="1" hangingPunct="1"/>
            <a:r>
              <a:rPr lang="zh-CN" altLang="en-US" sz="4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但许多是清楚地可</a:t>
            </a:r>
            <a:r>
              <a:rPr lang="zh-TW" altLang="en-US" sz="4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以閱</a:t>
            </a:r>
            <a:r>
              <a:rPr lang="zh-CN" altLang="en-US" sz="4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读的</a:t>
            </a:r>
            <a:r>
              <a:rPr lang="en-US" altLang="zh-CN" sz="4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!</a:t>
            </a:r>
            <a:endParaRPr lang="en-US" altLang="zh-TW" sz="4000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2" descr="DSS"/>
          <p:cNvPicPr>
            <a:picLocks noChangeAspect="1" noChangeArrowheads="1"/>
          </p:cNvPicPr>
          <p:nvPr/>
        </p:nvPicPr>
        <p:blipFill>
          <a:blip r:embed="rId3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372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643" name="Text Box 3"/>
          <p:cNvSpPr txBox="1">
            <a:spLocks noChangeArrowheads="1"/>
          </p:cNvSpPr>
          <p:nvPr/>
        </p:nvSpPr>
        <p:spPr bwMode="auto">
          <a:xfrm>
            <a:off x="228600" y="1676400"/>
            <a:ext cx="8305800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defRPr/>
            </a:pPr>
            <a:r>
              <a:rPr lang="zh-CN" altLang="en-US" sz="360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聖經的原稿包括</a:t>
            </a:r>
            <a:r>
              <a:rPr lang="en-US" altLang="zh-CN" sz="360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60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以賽亞書</a:t>
            </a:r>
            <a:r>
              <a:rPr lang="en-US" altLang="zh-CN" sz="360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,</a:t>
            </a:r>
            <a:r>
              <a:rPr lang="zh-CN" altLang="en-US" sz="360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出埃記，利未記， 民數記</a:t>
            </a:r>
            <a:r>
              <a:rPr lang="en-US" altLang="zh-CN" sz="360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, </a:t>
            </a:r>
            <a:r>
              <a:rPr lang="zh-CN" altLang="en-US" sz="360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申命記。</a:t>
            </a:r>
          </a:p>
          <a:p>
            <a:pPr algn="l" eaLnBrk="1" hangingPunct="1">
              <a:spcBef>
                <a:spcPct val="20000"/>
              </a:spcBef>
              <a:defRPr/>
            </a:pPr>
            <a:r>
              <a:rPr lang="zh-CN" altLang="en-US" sz="360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釋經書，</a:t>
            </a:r>
            <a:r>
              <a:rPr lang="en-US" altLang="zh-CN" sz="360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60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創世紀，</a:t>
            </a:r>
            <a:r>
              <a:rPr lang="en-US" altLang="zh-CN" sz="360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60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約伯記，以賽亞書，</a:t>
            </a:r>
            <a:r>
              <a:rPr lang="en-US" altLang="zh-CN" sz="360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60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何西亞書，彌迦書，哈巴谷書，詩篇 </a:t>
            </a:r>
            <a:r>
              <a:rPr lang="en-US" altLang="zh-CN" sz="360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37, 45</a:t>
            </a:r>
            <a:r>
              <a:rPr lang="zh-CN" altLang="en-US" sz="360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。</a:t>
            </a:r>
          </a:p>
          <a:p>
            <a:pPr algn="l" eaLnBrk="1" hangingPunct="1">
              <a:spcBef>
                <a:spcPct val="20000"/>
              </a:spcBef>
              <a:defRPr/>
            </a:pPr>
            <a:r>
              <a:rPr lang="zh-CN" altLang="en-US" sz="360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次經，書信類 ，耶利米書，托比特書，耶利米哀歌。</a:t>
            </a:r>
            <a:endParaRPr lang="en-US" altLang="zh-CN" sz="3600" smtClean="0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240644" name="Text Box 4"/>
          <p:cNvSpPr txBox="1">
            <a:spLocks noChangeArrowheads="1"/>
          </p:cNvSpPr>
          <p:nvPr/>
        </p:nvSpPr>
        <p:spPr bwMode="auto">
          <a:xfrm>
            <a:off x="3124200" y="5876925"/>
            <a:ext cx="6019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zh-TW" altLang="en-US" sz="2000" b="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納爾遜的圖解的聖經字典</a:t>
            </a:r>
            <a:endParaRPr lang="en-US" altLang="zh-TW" sz="2000" b="0" smtClean="0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24064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28600"/>
            <a:ext cx="7772400" cy="823913"/>
          </a:xfrm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zh-CN" altLang="en-US" sz="4800" b="1" u="sng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纸卷的内容</a:t>
            </a:r>
            <a:endParaRPr lang="en-US" altLang="zh-TW" sz="4800" b="1" u="sng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2" descr="DSS"/>
          <p:cNvPicPr>
            <a:picLocks noChangeAspect="1" noChangeArrowheads="1"/>
          </p:cNvPicPr>
          <p:nvPr/>
        </p:nvPicPr>
        <p:blipFill>
          <a:blip r:embed="rId3">
            <a:lum brigh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863"/>
            <a:ext cx="9372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667" name="Text Box 3"/>
          <p:cNvSpPr txBox="1">
            <a:spLocks noChangeArrowheads="1"/>
          </p:cNvSpPr>
          <p:nvPr/>
        </p:nvSpPr>
        <p:spPr bwMode="auto">
          <a:xfrm>
            <a:off x="179388" y="1844675"/>
            <a:ext cx="8431212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defRPr/>
            </a:pPr>
            <a:r>
              <a:rPr lang="zh-CN" altLang="en-US" sz="360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伪经</a:t>
            </a:r>
            <a:r>
              <a:rPr lang="en-US" altLang="zh-CN" sz="360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: </a:t>
            </a:r>
            <a:r>
              <a:rPr lang="zh-CN" altLang="en-US" sz="360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僖年书，以诺书，十二列祖遗训，</a:t>
            </a:r>
          </a:p>
          <a:p>
            <a:pPr algn="l" eaLnBrk="1" hangingPunct="1">
              <a:spcBef>
                <a:spcPct val="20000"/>
              </a:spcBef>
              <a:defRPr/>
            </a:pPr>
            <a:r>
              <a:rPr lang="zh-CN" altLang="en-US" sz="360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其它次经</a:t>
            </a:r>
            <a:r>
              <a:rPr lang="en-US" altLang="zh-CN" sz="360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: </a:t>
            </a:r>
            <a:r>
              <a:rPr lang="zh-CN" altLang="en-US" sz="360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摩西语录，亚兰的异象，</a:t>
            </a:r>
            <a:r>
              <a:rPr lang="zh-TW" altLang="en-US" sz="360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約書</a:t>
            </a:r>
            <a:r>
              <a:rPr lang="zh-CN" altLang="en-US" sz="360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亚诗篇。但以理</a:t>
            </a:r>
            <a:r>
              <a:rPr lang="en-US" altLang="zh-CN" sz="360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(</a:t>
            </a:r>
            <a:r>
              <a:rPr lang="zh-CN" altLang="en-US" sz="360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拿玻尼度的祷告</a:t>
            </a:r>
            <a:r>
              <a:rPr lang="en-US" altLang="zh-CN" sz="360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)</a:t>
            </a:r>
            <a:r>
              <a:rPr lang="zh-TW" altLang="en-US" sz="360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，</a:t>
            </a:r>
            <a:r>
              <a:rPr lang="zh-CN" altLang="en-US" sz="360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奥秘书。</a:t>
            </a:r>
          </a:p>
          <a:p>
            <a:pPr algn="l" eaLnBrk="1" hangingPunct="1">
              <a:spcBef>
                <a:spcPct val="20000"/>
              </a:spcBef>
              <a:defRPr/>
            </a:pPr>
            <a:endParaRPr lang="en-US" altLang="zh-TW" sz="3600" smtClean="0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241668" name="Text Box 4"/>
          <p:cNvSpPr txBox="1">
            <a:spLocks noChangeArrowheads="1"/>
          </p:cNvSpPr>
          <p:nvPr/>
        </p:nvSpPr>
        <p:spPr bwMode="auto">
          <a:xfrm>
            <a:off x="3124200" y="5949950"/>
            <a:ext cx="6019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altLang="zh-TW" sz="2000" b="0" i="1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Nelson's New Illustrated Bible Dictiona</a:t>
            </a:r>
            <a:endParaRPr lang="en-US" altLang="zh-TW" sz="2000" b="0" smtClean="0">
              <a:solidFill>
                <a:schemeClr val="tx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241672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381000"/>
            <a:ext cx="7772400" cy="914400"/>
          </a:xfrm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zh-CN" altLang="en-US" sz="5400" b="1" u="sng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书卷的内容</a:t>
            </a:r>
            <a:endParaRPr lang="en-US" altLang="zh-TW" sz="5400" b="1" u="sng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2" descr="DSS"/>
          <p:cNvPicPr>
            <a:picLocks noChangeAspect="1" noChangeArrowheads="1"/>
          </p:cNvPicPr>
          <p:nvPr/>
        </p:nvPicPr>
        <p:blipFill>
          <a:blip r:embed="rId3">
            <a:lum brigh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372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1" name="Text Box 3"/>
          <p:cNvSpPr txBox="1">
            <a:spLocks noChangeArrowheads="1"/>
          </p:cNvSpPr>
          <p:nvPr/>
        </p:nvSpPr>
        <p:spPr bwMode="auto">
          <a:xfrm>
            <a:off x="0" y="2060575"/>
            <a:ext cx="8305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defRPr/>
            </a:pPr>
            <a:r>
              <a:rPr lang="zh-TW" altLang="en-US" sz="360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社</a:t>
            </a:r>
            <a:r>
              <a:rPr lang="zh-CN" altLang="en-US" sz="360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区的文件例如</a:t>
            </a:r>
            <a:r>
              <a:rPr lang="en-US" altLang="zh-CN" sz="360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: </a:t>
            </a:r>
            <a:r>
              <a:rPr lang="zh-CN" altLang="en-US" sz="360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纪律手册， 大马士革文件</a:t>
            </a:r>
            <a:r>
              <a:rPr lang="en-US" altLang="zh-CN" sz="360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, </a:t>
            </a:r>
            <a:r>
              <a:rPr lang="zh-CN" altLang="en-US" sz="360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感恩赞美诗</a:t>
            </a:r>
            <a:r>
              <a:rPr lang="en-US" altLang="zh-CN" sz="360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, </a:t>
            </a:r>
            <a:r>
              <a:rPr lang="zh-CN" altLang="en-US" sz="360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战争书卷。</a:t>
            </a:r>
            <a:endParaRPr lang="en-US" altLang="zh-TW" sz="3600" smtClean="0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242692" name="Text Box 4"/>
          <p:cNvSpPr txBox="1">
            <a:spLocks noChangeArrowheads="1"/>
          </p:cNvSpPr>
          <p:nvPr/>
        </p:nvSpPr>
        <p:spPr bwMode="auto">
          <a:xfrm>
            <a:off x="3124200" y="6400800"/>
            <a:ext cx="601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altLang="zh-TW" sz="2400" b="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.</a:t>
            </a:r>
            <a:r>
              <a:rPr lang="zh-TW" altLang="en-US" sz="2400" b="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尼爾森聖經辭典</a:t>
            </a:r>
            <a:endParaRPr lang="zh-TW" altLang="en-US" b="0" smtClean="0">
              <a:ea typeface="SimSun" charset="0"/>
              <a:cs typeface="SimSun" charset="0"/>
            </a:endParaRPr>
          </a:p>
        </p:txBody>
      </p:sp>
      <p:sp>
        <p:nvSpPr>
          <p:cNvPr id="242696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457200"/>
            <a:ext cx="7772400" cy="1006475"/>
          </a:xfrm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zh-CN" altLang="en-US" sz="6000" b="1" u="sng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书卷的内容</a:t>
            </a:r>
            <a:endParaRPr lang="en-US" altLang="zh-TW" sz="6000" b="1" u="sng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sz="6000">
                <a:latin typeface="Garamond" charset="0"/>
                <a:ea typeface="SimSun" charset="0"/>
                <a:cs typeface="SimSun" charset="0"/>
              </a:rPr>
              <a:t>约旦纵谷</a:t>
            </a:r>
            <a:endParaRPr lang="zh-TW" altLang="en-US" sz="6000"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609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zh-CN" altLang="en-US" sz="4400" b="1">
                <a:latin typeface="Garamond" charset="0"/>
                <a:ea typeface="SimSun" charset="0"/>
                <a:cs typeface="SimSun" charset="0"/>
              </a:rPr>
              <a:t>很深的漥地</a:t>
            </a:r>
            <a:endParaRPr lang="zh-TW" altLang="en-US" sz="4400" b="1"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2209800"/>
            <a:ext cx="3810000" cy="2286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9156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2514600"/>
            <a:ext cx="6096000" cy="4081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381000" y="2667000"/>
            <a:ext cx="2209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zh-CN" altLang="en-US" sz="4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从犹大的旷野俯视</a:t>
            </a:r>
            <a:endParaRPr lang="zh-TW" altLang="en-US" sz="4400" b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2" descr="Scrol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54864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39" name="Text Box 3"/>
          <p:cNvSpPr txBox="1">
            <a:spLocks noChangeArrowheads="1"/>
          </p:cNvSpPr>
          <p:nvPr/>
        </p:nvSpPr>
        <p:spPr bwMode="auto">
          <a:xfrm>
            <a:off x="-36512" y="2420888"/>
            <a:ext cx="6858000" cy="4247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zh-TW" altLang="en-US" sz="1400" i="1" dirty="0" smtClean="0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  <a:p>
            <a:pPr eaLnBrk="1" hangingPunct="1">
              <a:defRPr/>
            </a:pPr>
            <a:r>
              <a:rPr lang="zh-TW" altLang="en-US" sz="3200" i="1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	</a:t>
            </a:r>
            <a:r>
              <a:rPr lang="zh-CN" sz="24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所罗门诗篇</a:t>
            </a:r>
            <a:endParaRPr lang="zh-CN" sz="3200" dirty="0" smtClean="0">
              <a:solidFill>
                <a:schemeClr val="tx1"/>
              </a:solidFill>
              <a:latin typeface="Times New Roman" charset="0"/>
              <a:ea typeface="新細明體" charset="0"/>
              <a:cs typeface="新細明體" charset="0"/>
            </a:endParaRPr>
          </a:p>
          <a:p>
            <a:pPr eaLnBrk="1" hangingPunct="1">
              <a:defRPr/>
            </a:pP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TW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約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书亚诗篇</a:t>
            </a:r>
            <a:endParaRPr lang="zh-CN" sz="3200" dirty="0" smtClean="0">
              <a:solidFill>
                <a:schemeClr val="tx1"/>
              </a:solidFill>
              <a:latin typeface="Times New Roman" charset="0"/>
              <a:ea typeface="新細明體" charset="0"/>
              <a:cs typeface="新細明體" charset="0"/>
            </a:endParaRPr>
          </a:p>
          <a:p>
            <a:pPr eaLnBrk="1" hangingPunct="1">
              <a:defRPr/>
            </a:pP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TW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十二列祖遗训</a:t>
            </a:r>
            <a:endParaRPr lang="zh-CN" sz="3200" dirty="0" smtClean="0">
              <a:solidFill>
                <a:schemeClr val="tx1"/>
              </a:solidFill>
              <a:latin typeface="Times New Roman" charset="0"/>
              <a:ea typeface="新細明體" charset="0"/>
              <a:cs typeface="新細明體" charset="0"/>
            </a:endParaRPr>
          </a:p>
          <a:p>
            <a:pPr eaLnBrk="1" hangingPunct="1">
              <a:defRPr/>
            </a:pP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僖年书</a:t>
            </a:r>
            <a:endParaRPr lang="zh-CN" sz="3200" dirty="0" smtClean="0">
              <a:solidFill>
                <a:schemeClr val="tx1"/>
              </a:solidFill>
              <a:latin typeface="Times New Roman" charset="0"/>
              <a:ea typeface="新細明體" charset="0"/>
              <a:cs typeface="新細明體" charset="0"/>
            </a:endParaRPr>
          </a:p>
          <a:p>
            <a:pPr eaLnBrk="1" hangingPunct="1">
              <a:defRPr/>
            </a:pP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TW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約伯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记</a:t>
            </a:r>
            <a:endParaRPr lang="zh-CN" sz="3200" dirty="0" smtClean="0">
              <a:solidFill>
                <a:schemeClr val="tx1"/>
              </a:solidFill>
              <a:latin typeface="Times New Roman" charset="0"/>
              <a:ea typeface="新細明體" charset="0"/>
              <a:cs typeface="新細明體" charset="0"/>
            </a:endParaRPr>
          </a:p>
          <a:p>
            <a:pPr eaLnBrk="1" hangingPunct="1">
              <a:defRPr/>
            </a:pP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亚当和夏娃传		</a:t>
            </a:r>
          </a:p>
          <a:p>
            <a:pPr eaLnBrk="1" hangingPunct="1">
              <a:defRPr/>
            </a:pPr>
            <a:endParaRPr lang="en-US" altLang="zh-TW" sz="3200" dirty="0" smtClean="0">
              <a:solidFill>
                <a:schemeClr val="tx1"/>
              </a:solidFill>
              <a:latin typeface="Times New Roman" charset="0"/>
              <a:ea typeface="新細明體" charset="0"/>
              <a:cs typeface="新細明體" charset="0"/>
            </a:endParaRPr>
          </a:p>
          <a:p>
            <a:pPr eaLnBrk="1" hangingPunct="1">
              <a:defRPr/>
            </a:pPr>
            <a:r>
              <a:rPr lang="en-US" altLang="zh-TW" sz="3200" i="1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		</a:t>
            </a:r>
          </a:p>
        </p:txBody>
      </p:sp>
      <p:sp>
        <p:nvSpPr>
          <p:cNvPr id="244740" name="Text Box 4"/>
          <p:cNvSpPr txBox="1">
            <a:spLocks noChangeArrowheads="1"/>
          </p:cNvSpPr>
          <p:nvPr/>
        </p:nvSpPr>
        <p:spPr bwMode="auto">
          <a:xfrm>
            <a:off x="3124200" y="6400800"/>
            <a:ext cx="601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zh-CN" altLang="en-US" sz="2400" b="0" i="1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新圣经字典</a:t>
            </a:r>
            <a:endParaRPr lang="en-US" altLang="zh-TW" sz="2400" b="0" i="1" smtClean="0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244741" name="Text Box 5"/>
          <p:cNvSpPr txBox="1">
            <a:spLocks noChangeArrowheads="1"/>
          </p:cNvSpPr>
          <p:nvPr/>
        </p:nvSpPr>
        <p:spPr bwMode="auto">
          <a:xfrm>
            <a:off x="304800" y="958850"/>
            <a:ext cx="685800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buFontTx/>
              <a:buAutoNum type="romanUcPeriod"/>
              <a:defRPr/>
            </a:pPr>
            <a:r>
              <a:rPr lang="zh-CN" altLang="en-US" sz="360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巴勒斯坦小组</a:t>
            </a:r>
            <a:endParaRPr lang="en-US" altLang="zh-TW" sz="3600" smtClean="0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  <a:p>
            <a:pPr algn="l" eaLnBrk="1" hangingPunct="1">
              <a:defRPr/>
            </a:pPr>
            <a:endParaRPr lang="en-US" altLang="zh-TW" sz="3200" smtClean="0">
              <a:solidFill>
                <a:schemeClr val="tx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141317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7772400" cy="685800"/>
          </a:xfrm>
        </p:spPr>
        <p:txBody>
          <a:bodyPr/>
          <a:lstStyle/>
          <a:p>
            <a:pPr algn="l" eaLnBrk="1" hangingPunct="1"/>
            <a:r>
              <a:rPr lang="zh-TW" altLang="en-US" sz="4000" b="1" u="sng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伪经</a:t>
            </a:r>
            <a:endParaRPr lang="en-US" altLang="zh-TW" sz="4000" b="1" u="sng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333375"/>
            <a:ext cx="7772400" cy="762000"/>
          </a:xfrm>
          <a:noFill/>
        </p:spPr>
        <p:txBody>
          <a:bodyPr/>
          <a:lstStyle/>
          <a:p>
            <a:pPr algn="l" eaLnBrk="1" hangingPunct="1"/>
            <a:r>
              <a:rPr lang="zh-TW" altLang="en-US" sz="4800" b="1" u="sng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伪经</a:t>
            </a:r>
            <a:br>
              <a:rPr lang="zh-TW" altLang="en-US" sz="4800" b="1" u="sng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</a:br>
            <a:endParaRPr lang="en-US" altLang="zh-TW" sz="4800" b="1" u="sng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pic>
        <p:nvPicPr>
          <p:cNvPr id="143362" name="Picture 2" descr="Scrol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54864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63" name="Text Box 3"/>
          <p:cNvSpPr txBox="1">
            <a:spLocks noChangeArrowheads="1"/>
          </p:cNvSpPr>
          <p:nvPr/>
        </p:nvSpPr>
        <p:spPr bwMode="auto">
          <a:xfrm>
            <a:off x="-396552" y="1844824"/>
            <a:ext cx="685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zh-TW" altLang="en-US" sz="1400" i="1" dirty="0" smtClean="0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  <a:p>
            <a:pPr eaLnBrk="1" hangingPunct="1">
              <a:defRPr/>
            </a:pPr>
            <a:r>
              <a:rPr lang="zh-TW" altLang="en-US" sz="2000" i="1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	</a:t>
            </a:r>
            <a:r>
              <a:rPr lang="zh-CN" altLang="en-US" sz="4000" dirty="0" smtClean="0">
                <a:ea typeface="SimSun" charset="0"/>
                <a:cs typeface="SimSun" charset="0"/>
              </a:rPr>
              <a:t>摩西语录</a:t>
            </a:r>
            <a:endParaRPr lang="zh-CN" sz="4000" dirty="0" smtClean="0">
              <a:ea typeface="SimSun" charset="0"/>
              <a:cs typeface="SimSun" charset="0"/>
            </a:endParaRPr>
          </a:p>
          <a:p>
            <a:pPr eaLnBrk="1" hangingPunct="1">
              <a:defRPr/>
            </a:pPr>
            <a:r>
              <a:rPr lang="zh-CN" sz="4000" dirty="0" smtClean="0">
                <a:ea typeface="SimSun" charset="0"/>
                <a:cs typeface="SimSun" charset="0"/>
              </a:rPr>
              <a:t> </a:t>
            </a:r>
            <a:r>
              <a:rPr lang="zh-CN" altLang="en-US" sz="4000" dirty="0" smtClean="0">
                <a:ea typeface="SimSun" charset="0"/>
                <a:cs typeface="SimSun" charset="0"/>
              </a:rPr>
              <a:t> </a:t>
            </a:r>
            <a:r>
              <a:rPr lang="zh-CN" sz="4000" dirty="0" smtClean="0">
                <a:ea typeface="SimSun" charset="0"/>
                <a:cs typeface="SimSun" charset="0"/>
              </a:rPr>
              <a:t> </a:t>
            </a:r>
            <a:r>
              <a:rPr lang="zh-CN" altLang="en-US" sz="4000" dirty="0" smtClean="0">
                <a:ea typeface="SimSun" charset="0"/>
                <a:cs typeface="SimSun" charset="0"/>
              </a:rPr>
              <a:t> </a:t>
            </a:r>
            <a:r>
              <a:rPr lang="zh-CN" sz="4000" dirty="0" smtClean="0">
                <a:ea typeface="SimSun" charset="0"/>
                <a:cs typeface="SimSun" charset="0"/>
              </a:rPr>
              <a:t> </a:t>
            </a:r>
            <a:r>
              <a:rPr lang="zh-CN" altLang="en-US" sz="4000" dirty="0" smtClean="0">
                <a:ea typeface="SimSun" charset="0"/>
                <a:cs typeface="SimSun" charset="0"/>
              </a:rPr>
              <a:t> </a:t>
            </a:r>
            <a:r>
              <a:rPr lang="zh-CN" sz="4000" dirty="0" smtClean="0">
                <a:ea typeface="SimSun" charset="0"/>
                <a:cs typeface="SimSun" charset="0"/>
              </a:rPr>
              <a:t> </a:t>
            </a:r>
            <a:r>
              <a:rPr lang="zh-CN" altLang="en-US" sz="4000" dirty="0" smtClean="0">
                <a:ea typeface="SimSun" charset="0"/>
                <a:cs typeface="SimSun" charset="0"/>
              </a:rPr>
              <a:t>以赛亚升天记</a:t>
            </a:r>
            <a:endParaRPr lang="zh-CN" sz="4000" dirty="0" smtClean="0">
              <a:ea typeface="SimSun" charset="0"/>
              <a:cs typeface="SimSun" charset="0"/>
            </a:endParaRPr>
          </a:p>
          <a:p>
            <a:pPr eaLnBrk="1" hangingPunct="1">
              <a:defRPr/>
            </a:pPr>
            <a:r>
              <a:rPr lang="zh-CN" sz="4000" dirty="0" smtClean="0">
                <a:ea typeface="SimSun" charset="0"/>
                <a:cs typeface="SimSun" charset="0"/>
              </a:rPr>
              <a:t> </a:t>
            </a:r>
            <a:r>
              <a:rPr lang="zh-CN" altLang="en-US" sz="4000" dirty="0" smtClean="0">
                <a:ea typeface="SimSun" charset="0"/>
                <a:cs typeface="SimSun" charset="0"/>
              </a:rPr>
              <a:t> </a:t>
            </a:r>
            <a:r>
              <a:rPr lang="zh-CN" sz="4000" dirty="0" smtClean="0">
                <a:ea typeface="SimSun" charset="0"/>
                <a:cs typeface="SimSun" charset="0"/>
              </a:rPr>
              <a:t> </a:t>
            </a:r>
            <a:r>
              <a:rPr lang="zh-CN" altLang="en-US" sz="4000" dirty="0" smtClean="0">
                <a:ea typeface="SimSun" charset="0"/>
                <a:cs typeface="SimSun" charset="0"/>
              </a:rPr>
              <a:t> </a:t>
            </a:r>
            <a:r>
              <a:rPr lang="zh-CN" sz="4000" dirty="0" smtClean="0">
                <a:ea typeface="SimSun" charset="0"/>
                <a:cs typeface="SimSun" charset="0"/>
              </a:rPr>
              <a:t> </a:t>
            </a:r>
            <a:r>
              <a:rPr lang="zh-CN" altLang="en-US" sz="4000" dirty="0" smtClean="0">
                <a:ea typeface="SimSun" charset="0"/>
                <a:cs typeface="SimSun" charset="0"/>
              </a:rPr>
              <a:t> </a:t>
            </a:r>
            <a:r>
              <a:rPr lang="zh-CN" sz="4000" dirty="0" smtClean="0">
                <a:ea typeface="SimSun" charset="0"/>
                <a:cs typeface="SimSun" charset="0"/>
              </a:rPr>
              <a:t> </a:t>
            </a:r>
            <a:r>
              <a:rPr lang="zh-CN" altLang="en-US" sz="4000" dirty="0" smtClean="0">
                <a:ea typeface="SimSun" charset="0"/>
                <a:cs typeface="SimSun" charset="0"/>
              </a:rPr>
              <a:t>以诺书</a:t>
            </a:r>
            <a:endParaRPr lang="zh-CN" sz="4000" dirty="0" smtClean="0">
              <a:ea typeface="SimSun" charset="0"/>
              <a:cs typeface="SimSun" charset="0"/>
            </a:endParaRPr>
          </a:p>
          <a:p>
            <a:pPr eaLnBrk="1" hangingPunct="1">
              <a:defRPr/>
            </a:pPr>
            <a:r>
              <a:rPr lang="zh-CN" altLang="en-US" sz="4000" dirty="0" smtClean="0">
                <a:ea typeface="SimSun" charset="0"/>
                <a:cs typeface="SimSun" charset="0"/>
              </a:rPr>
              <a:t> </a:t>
            </a:r>
            <a:r>
              <a:rPr lang="zh-CN" sz="4000" dirty="0" smtClean="0">
                <a:ea typeface="SimSun" charset="0"/>
                <a:cs typeface="SimSun" charset="0"/>
              </a:rPr>
              <a:t> </a:t>
            </a:r>
            <a:r>
              <a:rPr lang="zh-CN" altLang="en-US" sz="4000" dirty="0" smtClean="0">
                <a:ea typeface="SimSun" charset="0"/>
                <a:cs typeface="SimSun" charset="0"/>
              </a:rPr>
              <a:t> </a:t>
            </a:r>
            <a:r>
              <a:rPr lang="zh-CN" sz="4000" dirty="0" smtClean="0">
                <a:ea typeface="SimSun" charset="0"/>
                <a:cs typeface="SimSun" charset="0"/>
              </a:rPr>
              <a:t> </a:t>
            </a:r>
            <a:r>
              <a:rPr lang="zh-CN" altLang="en-US" sz="4000" dirty="0" smtClean="0">
                <a:ea typeface="SimSun" charset="0"/>
                <a:cs typeface="SimSun" charset="0"/>
              </a:rPr>
              <a:t> </a:t>
            </a:r>
            <a:r>
              <a:rPr lang="zh-CN" sz="4000" dirty="0" smtClean="0">
                <a:ea typeface="SimSun" charset="0"/>
                <a:cs typeface="SimSun" charset="0"/>
              </a:rPr>
              <a:t> </a:t>
            </a:r>
            <a:r>
              <a:rPr lang="zh-CN" altLang="en-US" sz="4000" dirty="0" smtClean="0">
                <a:ea typeface="SimSun" charset="0"/>
                <a:cs typeface="SimSun" charset="0"/>
              </a:rPr>
              <a:t> </a:t>
            </a:r>
            <a:r>
              <a:rPr lang="zh-CN" sz="4000" dirty="0" smtClean="0">
                <a:ea typeface="SimSun" charset="0"/>
                <a:cs typeface="SimSun" charset="0"/>
              </a:rPr>
              <a:t> </a:t>
            </a:r>
            <a:r>
              <a:rPr lang="zh-TW" altLang="en-US" sz="4000" dirty="0" smtClean="0">
                <a:ea typeface="SimSun" charset="0"/>
                <a:cs typeface="SimSun" charset="0"/>
              </a:rPr>
              <a:t>耶利米</a:t>
            </a:r>
            <a:r>
              <a:rPr lang="zh-CN" altLang="en-US" sz="4000" dirty="0" smtClean="0">
                <a:ea typeface="SimSun" charset="0"/>
                <a:cs typeface="SimSun" charset="0"/>
              </a:rPr>
              <a:t>书</a:t>
            </a:r>
            <a:endParaRPr lang="zh-CN" sz="4000" dirty="0" smtClean="0">
              <a:ea typeface="SimSun" charset="0"/>
              <a:cs typeface="SimSun" charset="0"/>
            </a:endParaRPr>
          </a:p>
          <a:p>
            <a:pPr eaLnBrk="1" hangingPunct="1">
              <a:defRPr/>
            </a:pPr>
            <a:r>
              <a:rPr lang="zh-CN" sz="4000" dirty="0" smtClean="0">
                <a:ea typeface="SimSun" charset="0"/>
                <a:cs typeface="SimSun" charset="0"/>
              </a:rPr>
              <a:t> </a:t>
            </a:r>
            <a:r>
              <a:rPr lang="zh-CN" altLang="en-US" sz="4000" dirty="0" smtClean="0">
                <a:ea typeface="SimSun" charset="0"/>
                <a:cs typeface="SimSun" charset="0"/>
              </a:rPr>
              <a:t> </a:t>
            </a:r>
            <a:r>
              <a:rPr lang="zh-CN" sz="4000" dirty="0" smtClean="0">
                <a:ea typeface="SimSun" charset="0"/>
                <a:cs typeface="SimSun" charset="0"/>
              </a:rPr>
              <a:t> </a:t>
            </a:r>
            <a:r>
              <a:rPr lang="zh-CN" altLang="en-US" sz="4000" dirty="0" smtClean="0">
                <a:ea typeface="SimSun" charset="0"/>
                <a:cs typeface="SimSun" charset="0"/>
              </a:rPr>
              <a:t> </a:t>
            </a:r>
            <a:r>
              <a:rPr lang="zh-CN" sz="4000" dirty="0" smtClean="0">
                <a:ea typeface="SimSun" charset="0"/>
                <a:cs typeface="SimSun" charset="0"/>
              </a:rPr>
              <a:t> </a:t>
            </a:r>
            <a:r>
              <a:rPr lang="zh-CN" altLang="en-US" sz="4000" dirty="0" smtClean="0">
                <a:ea typeface="SimSun" charset="0"/>
                <a:cs typeface="SimSun" charset="0"/>
              </a:rPr>
              <a:t> </a:t>
            </a:r>
            <a:r>
              <a:rPr lang="zh-CN" sz="4000" dirty="0" smtClean="0">
                <a:ea typeface="SimSun" charset="0"/>
                <a:cs typeface="SimSun" charset="0"/>
              </a:rPr>
              <a:t> </a:t>
            </a:r>
            <a:r>
              <a:rPr lang="zh-CN" altLang="en-US" sz="4000" dirty="0" smtClean="0">
                <a:ea typeface="SimSun" charset="0"/>
                <a:cs typeface="SimSun" charset="0"/>
              </a:rPr>
              <a:t>以诺秘密书</a:t>
            </a:r>
            <a:endParaRPr lang="zh-TW" altLang="en-US" sz="4000" dirty="0" smtClean="0">
              <a:ea typeface="SimSun" charset="0"/>
              <a:cs typeface="SimSun" charset="0"/>
            </a:endParaRPr>
          </a:p>
          <a:p>
            <a:pPr eaLnBrk="1" hangingPunct="1">
              <a:defRPr/>
            </a:pPr>
            <a:r>
              <a:rPr lang="zh-TW" altLang="en-US" sz="4000" dirty="0" smtClean="0">
                <a:ea typeface="SimSun" charset="0"/>
                <a:cs typeface="SimSun" charset="0"/>
              </a:rPr>
              <a:t>       </a:t>
            </a:r>
            <a:r>
              <a:rPr lang="zh-CN" altLang="en-US" sz="4000" dirty="0" smtClean="0">
                <a:ea typeface="SimSun" charset="0"/>
                <a:cs typeface="SimSun" charset="0"/>
              </a:rPr>
              <a:t>摩西升天记，</a:t>
            </a:r>
            <a:endParaRPr lang="zh-CN" altLang="en-US" sz="4000" i="1" dirty="0" smtClean="0">
              <a:ea typeface="SimSun" charset="0"/>
              <a:cs typeface="SimSun" charset="0"/>
            </a:endParaRPr>
          </a:p>
          <a:p>
            <a:pPr eaLnBrk="1" hangingPunct="1">
              <a:defRPr/>
            </a:pPr>
            <a:endParaRPr lang="en-US" altLang="zh-TW" sz="4000" i="1" dirty="0" smtClean="0">
              <a:ea typeface="SimSun" charset="0"/>
              <a:cs typeface="SimSun" charset="0"/>
            </a:endParaRPr>
          </a:p>
        </p:txBody>
      </p:sp>
      <p:sp>
        <p:nvSpPr>
          <p:cNvPr id="245764" name="Text Box 4"/>
          <p:cNvSpPr txBox="1">
            <a:spLocks noChangeArrowheads="1"/>
          </p:cNvSpPr>
          <p:nvPr/>
        </p:nvSpPr>
        <p:spPr bwMode="auto">
          <a:xfrm>
            <a:off x="3124200" y="6400800"/>
            <a:ext cx="601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zh-CN" altLang="en-US" sz="2400" b="0" i="1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新圣经字典</a:t>
            </a:r>
            <a:endParaRPr lang="en-US" altLang="zh-TW" sz="2400" b="0" i="1" smtClean="0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245766" name="Text Box 6"/>
          <p:cNvSpPr txBox="1">
            <a:spLocks noChangeArrowheads="1"/>
          </p:cNvSpPr>
          <p:nvPr/>
        </p:nvSpPr>
        <p:spPr bwMode="auto">
          <a:xfrm>
            <a:off x="304800" y="958850"/>
            <a:ext cx="685800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altLang="zh-TW" sz="360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I. </a:t>
            </a:r>
            <a:r>
              <a:rPr lang="zh-CN" altLang="en-US" sz="360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巴勒斯坦小组</a:t>
            </a:r>
          </a:p>
          <a:p>
            <a:pPr algn="l" eaLnBrk="1" hangingPunct="1">
              <a:defRPr/>
            </a:pPr>
            <a:endParaRPr lang="en-US" altLang="zh-TW" sz="3200" smtClean="0">
              <a:solidFill>
                <a:schemeClr val="tx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2" descr="Scrol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54864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787" name="Text Box 3"/>
          <p:cNvSpPr txBox="1">
            <a:spLocks noChangeArrowheads="1"/>
          </p:cNvSpPr>
          <p:nvPr/>
        </p:nvSpPr>
        <p:spPr bwMode="auto">
          <a:xfrm>
            <a:off x="1547664" y="2708920"/>
            <a:ext cx="6858000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endParaRPr lang="zh-TW" altLang="en-US" sz="1400" i="1" dirty="0" smtClean="0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  <a:p>
            <a:pPr algn="l" eaLnBrk="1" hangingPunct="1">
              <a:defRPr/>
            </a:pPr>
            <a:r>
              <a:rPr lang="zh-TW" altLang="en-US" sz="2000" i="1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	</a:t>
            </a:r>
            <a:r>
              <a:rPr lang="zh-CN" altLang="en-US" sz="3200" i="1" dirty="0" smtClean="0">
                <a:ea typeface="SimSun" charset="0"/>
                <a:cs typeface="SimSun" charset="0"/>
              </a:rPr>
              <a:t>以斯拉</a:t>
            </a:r>
            <a:r>
              <a:rPr lang="zh-TW" altLang="en-US" sz="3200" i="1" dirty="0" smtClean="0">
                <a:ea typeface="SimSun" charset="0"/>
                <a:cs typeface="SimSun" charset="0"/>
              </a:rPr>
              <a:t>二</a:t>
            </a:r>
            <a:r>
              <a:rPr lang="zh-CN" altLang="en-US" sz="3200" i="1" dirty="0" smtClean="0">
                <a:ea typeface="SimSun" charset="0"/>
                <a:cs typeface="SimSun" charset="0"/>
              </a:rPr>
              <a:t>书</a:t>
            </a:r>
            <a:endParaRPr lang="zh-CN" sz="3200" i="1" dirty="0" smtClean="0">
              <a:ea typeface="SimSun" charset="0"/>
              <a:cs typeface="SimSun" charset="0"/>
            </a:endParaRPr>
          </a:p>
          <a:p>
            <a:pPr algn="l" eaLnBrk="1" hangingPunct="1">
              <a:defRPr/>
            </a:pPr>
            <a:r>
              <a:rPr lang="zh-CN" sz="3200" i="1" dirty="0" smtClean="0">
                <a:ea typeface="SimSun" charset="0"/>
                <a:cs typeface="SimSun" charset="0"/>
              </a:rPr>
              <a:t> </a:t>
            </a:r>
            <a:r>
              <a:rPr lang="zh-CN" altLang="en-US" sz="3200" i="1" dirty="0" smtClean="0">
                <a:ea typeface="SimSun" charset="0"/>
                <a:cs typeface="SimSun" charset="0"/>
              </a:rPr>
              <a:t> </a:t>
            </a:r>
            <a:r>
              <a:rPr lang="zh-CN" sz="3200" i="1" dirty="0" smtClean="0">
                <a:ea typeface="SimSun" charset="0"/>
                <a:cs typeface="SimSun" charset="0"/>
              </a:rPr>
              <a:t> </a:t>
            </a:r>
            <a:r>
              <a:rPr lang="zh-CN" altLang="en-US" sz="3200" i="1" dirty="0" smtClean="0">
                <a:ea typeface="SimSun" charset="0"/>
                <a:cs typeface="SimSun" charset="0"/>
              </a:rPr>
              <a:t> </a:t>
            </a:r>
            <a:r>
              <a:rPr lang="zh-CN" sz="3200" i="1" dirty="0" smtClean="0">
                <a:ea typeface="SimSun" charset="0"/>
                <a:cs typeface="SimSun" charset="0"/>
              </a:rPr>
              <a:t> </a:t>
            </a:r>
            <a:r>
              <a:rPr lang="zh-CN" altLang="en-US" sz="3200" i="1" dirty="0" smtClean="0">
                <a:ea typeface="SimSun" charset="0"/>
                <a:cs typeface="SimSun" charset="0"/>
              </a:rPr>
              <a:t> </a:t>
            </a:r>
            <a:r>
              <a:rPr lang="zh-CN" sz="3200" i="1" dirty="0" smtClean="0">
                <a:ea typeface="SimSun" charset="0"/>
                <a:cs typeface="SimSun" charset="0"/>
              </a:rPr>
              <a:t> </a:t>
            </a:r>
            <a:r>
              <a:rPr lang="zh-CN" altLang="en-US" sz="3200" i="1" dirty="0" smtClean="0">
                <a:ea typeface="SimSun" charset="0"/>
                <a:cs typeface="SimSun" charset="0"/>
              </a:rPr>
              <a:t> </a:t>
            </a:r>
            <a:r>
              <a:rPr lang="zh-CN" sz="3200" i="1" dirty="0" smtClean="0">
                <a:ea typeface="SimSun" charset="0"/>
                <a:cs typeface="SimSun" charset="0"/>
              </a:rPr>
              <a:t> </a:t>
            </a:r>
            <a:r>
              <a:rPr lang="zh-CN" altLang="en-US" sz="3200" i="1" dirty="0" smtClean="0">
                <a:ea typeface="SimSun" charset="0"/>
                <a:cs typeface="SimSun" charset="0"/>
              </a:rPr>
              <a:t>巴录书</a:t>
            </a:r>
            <a:r>
              <a:rPr lang="zh-CN" sz="3200" i="1" dirty="0" smtClean="0">
                <a:ea typeface="SimSun" charset="0"/>
                <a:cs typeface="SimSun" charset="0"/>
              </a:rPr>
              <a:t> </a:t>
            </a:r>
            <a:endParaRPr lang="en-US" altLang="zh-TW" sz="3200" i="1" dirty="0" smtClean="0">
              <a:solidFill>
                <a:schemeClr val="tx1"/>
              </a:solidFill>
              <a:latin typeface="Times New Roman" charset="0"/>
              <a:ea typeface="新細明體" charset="0"/>
              <a:cs typeface="新細明體" charset="0"/>
            </a:endParaRPr>
          </a:p>
          <a:p>
            <a:pPr algn="l" eaLnBrk="1" hangingPunct="1">
              <a:defRPr/>
            </a:pPr>
            <a:r>
              <a:rPr lang="zh-TW" altLang="en-US" sz="3200" i="1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       </a:t>
            </a:r>
            <a:endParaRPr lang="en-US" altLang="zh-TW" sz="3200" i="1" dirty="0" smtClean="0">
              <a:solidFill>
                <a:schemeClr val="tx1"/>
              </a:solidFill>
              <a:latin typeface="Times New Roman" charset="0"/>
              <a:ea typeface="新細明體" charset="0"/>
              <a:cs typeface="新細明體" charset="0"/>
            </a:endParaRPr>
          </a:p>
          <a:p>
            <a:pPr algn="l" eaLnBrk="1" hangingPunct="1">
              <a:defRPr/>
            </a:pPr>
            <a:endParaRPr lang="zh-TW" altLang="en-US" sz="3200" i="1" dirty="0" smtClean="0">
              <a:solidFill>
                <a:schemeClr val="tx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246788" name="Text Box 4"/>
          <p:cNvSpPr txBox="1">
            <a:spLocks noChangeArrowheads="1"/>
          </p:cNvSpPr>
          <p:nvPr/>
        </p:nvSpPr>
        <p:spPr bwMode="auto">
          <a:xfrm>
            <a:off x="3124200" y="6400800"/>
            <a:ext cx="6019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zh-CN" altLang="en-US" sz="2400" b="0" i="1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新圣经字典</a:t>
            </a:r>
          </a:p>
          <a:p>
            <a:pPr algn="r" eaLnBrk="1" hangingPunct="1">
              <a:defRPr/>
            </a:pPr>
            <a:endParaRPr lang="en-US" altLang="zh-TW" sz="2400" b="0" smtClean="0">
              <a:solidFill>
                <a:schemeClr val="tx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246792" name="Text Box 8"/>
          <p:cNvSpPr txBox="1">
            <a:spLocks noChangeArrowheads="1"/>
          </p:cNvSpPr>
          <p:nvPr/>
        </p:nvSpPr>
        <p:spPr bwMode="auto">
          <a:xfrm>
            <a:off x="304800" y="958850"/>
            <a:ext cx="6858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buFontTx/>
              <a:buAutoNum type="romanUcPeriod"/>
              <a:defRPr/>
            </a:pPr>
            <a:r>
              <a:rPr lang="zh-CN" altLang="en-US" sz="360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巴勒斯坦小组</a:t>
            </a:r>
            <a:endParaRPr lang="en-US" altLang="zh-TW" sz="3600" smtClean="0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145413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28600"/>
            <a:ext cx="7772400" cy="762000"/>
          </a:xfrm>
          <a:noFill/>
        </p:spPr>
        <p:txBody>
          <a:bodyPr/>
          <a:lstStyle/>
          <a:p>
            <a:pPr algn="l" eaLnBrk="1" hangingPunct="1"/>
            <a:r>
              <a:rPr lang="zh-TW" altLang="en-US" b="1" u="sng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伪经</a:t>
            </a:r>
            <a:endParaRPr lang="en-US" altLang="zh-TW" b="1" u="sng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2" descr="Scrol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19113"/>
            <a:ext cx="54864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1" name="Text Box 3"/>
          <p:cNvSpPr txBox="1">
            <a:spLocks noChangeArrowheads="1"/>
          </p:cNvSpPr>
          <p:nvPr/>
        </p:nvSpPr>
        <p:spPr bwMode="auto">
          <a:xfrm>
            <a:off x="304800" y="2773188"/>
            <a:ext cx="6858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zh-TW" altLang="en-US" sz="3200" i="1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	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亚里斯底亚书信</a:t>
            </a:r>
          </a:p>
          <a:p>
            <a:pPr algn="l" eaLnBrk="1" hangingPunct="1">
              <a:defRPr/>
            </a:pP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        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西卜林神谕</a:t>
            </a:r>
          </a:p>
          <a:p>
            <a:pPr algn="l" eaLnBrk="1" hangingPunct="1">
              <a:defRPr/>
            </a:pP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        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马加比书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3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章 </a:t>
            </a:r>
          </a:p>
          <a:p>
            <a:pPr algn="l" eaLnBrk="1" hangingPunct="1">
              <a:defRPr/>
            </a:pP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        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马加比书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4</a:t>
            </a: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章</a:t>
            </a:r>
          </a:p>
          <a:p>
            <a:pPr algn="l" eaLnBrk="1" hangingPunct="1">
              <a:defRPr/>
            </a:pPr>
            <a:endParaRPr lang="en-US" altLang="zh-TW" sz="3200" dirty="0" smtClean="0">
              <a:solidFill>
                <a:schemeClr val="tx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247812" name="Text Box 4"/>
          <p:cNvSpPr txBox="1">
            <a:spLocks noChangeArrowheads="1"/>
          </p:cNvSpPr>
          <p:nvPr/>
        </p:nvSpPr>
        <p:spPr bwMode="auto">
          <a:xfrm>
            <a:off x="3124200" y="6400800"/>
            <a:ext cx="60198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zh-CN" altLang="en-US" sz="2400" b="0" i="1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新圣经字典</a:t>
            </a:r>
          </a:p>
          <a:p>
            <a:pPr algn="r" eaLnBrk="1" hangingPunct="1">
              <a:defRPr/>
            </a:pPr>
            <a:endParaRPr lang="zh-CN" altLang="en-US" sz="2400" b="0" i="1" smtClean="0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  <a:p>
            <a:pPr algn="r" eaLnBrk="1" hangingPunct="1">
              <a:defRPr/>
            </a:pPr>
            <a:endParaRPr lang="en-US" altLang="zh-TW" sz="2400" b="0" smtClean="0">
              <a:solidFill>
                <a:schemeClr val="tx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247813" name="Text Box 5"/>
          <p:cNvSpPr txBox="1">
            <a:spLocks noChangeArrowheads="1"/>
          </p:cNvSpPr>
          <p:nvPr/>
        </p:nvSpPr>
        <p:spPr bwMode="auto">
          <a:xfrm>
            <a:off x="228600" y="810816"/>
            <a:ext cx="8915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altLang="zh-TW" sz="3600" dirty="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II. </a:t>
            </a:r>
            <a:r>
              <a:rPr lang="zh-TW" altLang="en-US" sz="3600" dirty="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猶太希臘文化的小組</a:t>
            </a:r>
            <a:r>
              <a:rPr lang="zh-CN" altLang="en-US" sz="3600" dirty="0" smtClean="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犹太和希腊文化的小组</a:t>
            </a:r>
            <a:endParaRPr lang="en-US" altLang="zh-TW" sz="3600" dirty="0" smtClean="0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147461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-27384"/>
            <a:ext cx="7772400" cy="762000"/>
          </a:xfrm>
        </p:spPr>
        <p:txBody>
          <a:bodyPr/>
          <a:lstStyle/>
          <a:p>
            <a:pPr algn="l" eaLnBrk="1" hangingPunct="1"/>
            <a:r>
              <a:rPr lang="zh-TW" altLang="en-US" b="1" u="sng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伪经</a:t>
            </a:r>
            <a:endParaRPr lang="en-US" altLang="zh-TW" b="1" u="sng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62000" y="533400"/>
            <a:ext cx="3810000" cy="11731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>
                <a:latin typeface="Garamond" charset="0"/>
                <a:ea typeface="新細明體" charset="0"/>
                <a:cs typeface="新細明體" charset="0"/>
              </a:rPr>
              <a:t>Is Jesus in the DSS?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9200" y="1600200"/>
            <a:ext cx="4114800" cy="762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800" b="1">
                <a:latin typeface="Garamond" charset="0"/>
                <a:ea typeface="新細明體" charset="0"/>
                <a:cs typeface="新細明體" charset="0"/>
              </a:rPr>
              <a:t>什么是答案</a:t>
            </a:r>
            <a:r>
              <a:rPr lang="en-US" altLang="zh-TW" sz="4800" b="1">
                <a:latin typeface="Garamond" charset="0"/>
                <a:ea typeface="新細明體" charset="0"/>
                <a:cs typeface="新細明體" charset="0"/>
              </a:rPr>
              <a:t>?</a:t>
            </a:r>
          </a:p>
        </p:txBody>
      </p:sp>
      <p:pic>
        <p:nvPicPr>
          <p:cNvPr id="149507" name="Picture 4" descr="DSS0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87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9" name="Text Box 5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182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4" descr="Cave 4 Dead Sea Scrolls"/>
          <p:cNvPicPr>
            <a:picLocks noChangeAspect="1" noChangeArrowheads="1"/>
          </p:cNvPicPr>
          <p:nvPr/>
        </p:nvPicPr>
        <p:blipFill>
          <a:blip r:embed="rId3" cstate="screen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0"/>
            <a:ext cx="9229726" cy="704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6096000"/>
            <a:ext cx="8763000" cy="914400"/>
          </a:xfrm>
          <a:solidFill>
            <a:srgbClr val="663300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zh-TW" sz="3600">
                <a:latin typeface="Garamond" charset="0"/>
                <a:ea typeface="新細明體" charset="0"/>
                <a:cs typeface="新細明體" charset="0"/>
              </a:rPr>
              <a:t>4</a:t>
            </a:r>
            <a:r>
              <a:rPr lang="zh-TW" altLang="en-US" sz="3600">
                <a:latin typeface="Garamond" charset="0"/>
                <a:ea typeface="新細明體" charset="0"/>
                <a:cs typeface="新細明體" charset="0"/>
              </a:rPr>
              <a:t>號洞穴帶來許多的書卷</a:t>
            </a:r>
            <a:endParaRPr lang="en-US" altLang="zh-TW" sz="3600">
              <a:latin typeface="Garamond" charset="0"/>
              <a:ea typeface="新細明體" charset="0"/>
              <a:cs typeface="新細明體" charset="0"/>
            </a:endParaRPr>
          </a:p>
        </p:txBody>
      </p:sp>
      <p:pic>
        <p:nvPicPr>
          <p:cNvPr id="151555" name="Picture 5" descr="Qumran"/>
          <p:cNvPicPr>
            <a:picLocks noChangeAspect="1" noChangeArrowheads="1"/>
          </p:cNvPicPr>
          <p:nvPr/>
        </p:nvPicPr>
        <p:blipFill>
          <a:blip r:embed="rId4" cstate="screen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0"/>
            <a:ext cx="4584700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0" name="Rectangle 6"/>
          <p:cNvSpPr>
            <a:spLocks noRot="1" noChangeArrowheads="1"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zh-CN" altLang="nb-NO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苦修派信徒的信仰与特征</a:t>
            </a:r>
            <a:endParaRPr lang="en-US" altLang="zh-TW" sz="4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18792" name="Text Box 8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182</a:t>
            </a:r>
          </a:p>
        </p:txBody>
      </p:sp>
      <p:sp>
        <p:nvSpPr>
          <p:cNvPr id="118793" name="Rectangle 9"/>
          <p:cNvSpPr>
            <a:spLocks noChangeArrowheads="1"/>
          </p:cNvSpPr>
          <p:nvPr/>
        </p:nvSpPr>
        <p:spPr bwMode="auto">
          <a:xfrm>
            <a:off x="533400" y="16764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妥拉与虔诚的生活的研究</a:t>
            </a:r>
            <a:endParaRPr lang="en-US" altLang="zh-TW" sz="4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charset="0"/>
              <a:cs typeface="新細明體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上帝的主权</a:t>
            </a:r>
            <a:endParaRPr lang="en-US" altLang="zh-TW" sz="4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charset="0"/>
              <a:cs typeface="新細明體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未世的题材</a:t>
            </a:r>
            <a:endParaRPr lang="en-US" altLang="zh-TW" sz="4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charset="0"/>
              <a:cs typeface="新細明體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TW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共同</a:t>
            </a:r>
            <a:endParaRPr lang="en-US" altLang="zh-TW" sz="4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charset="0"/>
              <a:cs typeface="新細明體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TW" alt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守律法的主義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endParaRPr lang="en-US" altLang="zh-TW" sz="4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Picture 4" descr="ruinsofqumran"/>
          <p:cNvPicPr>
            <a:picLocks noChangeAspect="1" noChangeArrowheads="1"/>
          </p:cNvPicPr>
          <p:nvPr/>
        </p:nvPicPr>
        <p:blipFill>
          <a:blip r:embed="rId3">
            <a:lum brigh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9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457200"/>
            <a:ext cx="6096000" cy="854075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algn="l" eaLnBrk="1" hangingPunct="1">
              <a:defRPr/>
            </a:pPr>
            <a:r>
              <a:rPr lang="en-US" altLang="zh-CN" sz="6000">
                <a:latin typeface="Garamond" charset="0"/>
              </a:rPr>
              <a:t>DSS </a:t>
            </a:r>
            <a:r>
              <a:rPr lang="zh-CN" altLang="en-US" sz="6000">
                <a:latin typeface="Garamond" charset="0"/>
                <a:ea typeface="宋体" charset="0"/>
                <a:cs typeface="宋体" charset="0"/>
              </a:rPr>
              <a:t>的重要性</a:t>
            </a:r>
            <a:endParaRPr lang="en-US" altLang="zh-TW" sz="6000">
              <a:latin typeface="Garamond" charset="0"/>
            </a:endParaRP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60575"/>
            <a:ext cx="8229600" cy="4525963"/>
          </a:xfrm>
        </p:spPr>
        <p:txBody>
          <a:bodyPr/>
          <a:lstStyle/>
          <a:p>
            <a:pPr marL="609600" indent="-609600" eaLnBrk="1" hangingPunct="1">
              <a:buFont typeface="Wingdings" charset="0"/>
              <a:buNone/>
              <a:defRPr/>
            </a:pPr>
            <a:r>
              <a:rPr lang="en-US" altLang="zh-TW" b="1">
                <a:latin typeface="Garamond" charset="0"/>
                <a:ea typeface="新細明體" charset="0"/>
                <a:cs typeface="新細明體" charset="0"/>
              </a:rPr>
              <a:t>1.   </a:t>
            </a:r>
            <a:r>
              <a:rPr lang="en-US" altLang="zh-CN" sz="4000">
                <a:latin typeface="Garamond" charset="0"/>
              </a:rPr>
              <a:t>Qumran </a:t>
            </a:r>
            <a:r>
              <a:rPr lang="zh-TW" altLang="en-US" sz="4000">
                <a:latin typeface="Garamond" charset="0"/>
                <a:ea typeface="新細明體" charset="0"/>
                <a:cs typeface="新細明體" charset="0"/>
              </a:rPr>
              <a:t>社</a:t>
            </a:r>
            <a:r>
              <a:rPr lang="zh-CN" altLang="en-US" sz="4000">
                <a:latin typeface="Garamond" charset="0"/>
                <a:ea typeface="宋体" charset="0"/>
                <a:cs typeface="宋体" charset="0"/>
              </a:rPr>
              <a:t>区研究</a:t>
            </a:r>
            <a:endParaRPr lang="en-US" altLang="zh-TW" sz="4000">
              <a:latin typeface="Garamond" charset="0"/>
            </a:endParaRPr>
          </a:p>
        </p:txBody>
      </p:sp>
      <p:sp>
        <p:nvSpPr>
          <p:cNvPr id="135173" name="Text Box 5"/>
          <p:cNvSpPr txBox="1">
            <a:spLocks noChangeArrowheads="1"/>
          </p:cNvSpPr>
          <p:nvPr/>
        </p:nvSpPr>
        <p:spPr bwMode="auto">
          <a:xfrm>
            <a:off x="8458200" y="76200"/>
            <a:ext cx="59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TW" sz="2400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182</a:t>
            </a:r>
            <a:endParaRPr lang="en-US" altLang="zh-TW" sz="2000" smtClean="0">
              <a:effectLst>
                <a:outerShdw blurRad="38100" dist="38100" dir="2700000" algn="tl">
                  <a:srgbClr val="000000"/>
                </a:outerShdw>
              </a:effectLst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1" grpId="0" build="p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2" descr="DSS"/>
          <p:cNvPicPr>
            <a:picLocks noChangeAspect="1" noChangeArrowheads="1"/>
          </p:cNvPicPr>
          <p:nvPr/>
        </p:nvPicPr>
        <p:blipFill>
          <a:blip r:embed="rId3" cstate="screen">
            <a:lum brigh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3" name="Rectangle 3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21569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ea typeface="Osaka" charset="0"/>
              <a:cs typeface="Osaka" charset="0"/>
            </a:endParaRPr>
          </a:p>
        </p:txBody>
      </p:sp>
      <p:sp>
        <p:nvSpPr>
          <p:cNvPr id="27136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152400" y="457200"/>
            <a:ext cx="9296400" cy="990600"/>
          </a:xfr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  <a:alpha val="3999"/>
                </a:schemeClr>
              </a:gs>
            </a:gsLst>
            <a:lin ang="5400000" scaled="1"/>
          </a:gra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b="1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rPr>
              <a:t>耶稣与传统</a:t>
            </a:r>
            <a:endParaRPr lang="en-US" altLang="zh-TW" b="1">
              <a:solidFill>
                <a:schemeClr val="bg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304800" y="1584325"/>
            <a:ext cx="3810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altLang="zh-TW" sz="4000" u="sng" smtClean="0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rPr>
              <a:t>Qumran</a:t>
            </a:r>
            <a:endParaRPr lang="en-US" altLang="zh-TW" sz="3200" i="1" u="sng" smtClean="0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271366" name="Text Box 6"/>
          <p:cNvSpPr txBox="1">
            <a:spLocks noChangeArrowheads="1"/>
          </p:cNvSpPr>
          <p:nvPr/>
        </p:nvSpPr>
        <p:spPr bwMode="auto">
          <a:xfrm>
            <a:off x="4572000" y="1584325"/>
            <a:ext cx="4343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zh-TW" altLang="en-US" sz="4000" u="sng" smtClean="0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rPr>
              <a:t>耶穌 马太 </a:t>
            </a:r>
            <a:r>
              <a:rPr lang="en-US" altLang="zh-TW" sz="4000" u="sng" smtClean="0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rPr>
              <a:t>5 </a:t>
            </a:r>
            <a:r>
              <a:rPr lang="zh-TW" altLang="en-US" sz="4000" u="sng" smtClean="0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rPr>
              <a:t>章</a:t>
            </a:r>
          </a:p>
        </p:txBody>
      </p:sp>
      <p:sp>
        <p:nvSpPr>
          <p:cNvPr id="271367" name="Text Box 7"/>
          <p:cNvSpPr txBox="1">
            <a:spLocks noChangeArrowheads="1"/>
          </p:cNvSpPr>
          <p:nvPr/>
        </p:nvSpPr>
        <p:spPr bwMode="auto">
          <a:xfrm>
            <a:off x="152400" y="2513013"/>
            <a:ext cx="4191000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altLang="zh-CN" smtClean="0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rPr>
              <a:t>“[ </a:t>
            </a:r>
            <a:r>
              <a:rPr lang="zh-CN" altLang="en-US" smtClean="0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rPr>
              <a:t>上帝</a:t>
            </a:r>
            <a:r>
              <a:rPr lang="en-US" altLang="zh-CN" smtClean="0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rPr>
              <a:t>] </a:t>
            </a:r>
            <a:r>
              <a:rPr lang="zh-CN" altLang="en-US" smtClean="0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rPr>
              <a:t>承认恩典契约的全部内容</a:t>
            </a:r>
            <a:r>
              <a:rPr lang="en-US" altLang="zh-CN" smtClean="0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rPr>
              <a:t>... </a:t>
            </a:r>
            <a:r>
              <a:rPr lang="zh-CN" altLang="en-US" smtClean="0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rPr>
              <a:t>爱所有的光明之子</a:t>
            </a:r>
            <a:r>
              <a:rPr lang="en-US" altLang="zh-CN" smtClean="0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rPr>
              <a:t>... </a:t>
            </a:r>
            <a:r>
              <a:rPr lang="zh-CN" altLang="en-US" smtClean="0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rPr>
              <a:t>和恨恶所有的黑暗之子</a:t>
            </a:r>
            <a:r>
              <a:rPr lang="en-US" altLang="zh-CN" smtClean="0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rPr>
              <a:t>..."</a:t>
            </a:r>
          </a:p>
          <a:p>
            <a:pPr algn="l" eaLnBrk="1" hangingPunct="1">
              <a:defRPr/>
            </a:pPr>
            <a:endParaRPr lang="en-US" altLang="zh-CN" smtClean="0">
              <a:solidFill>
                <a:schemeClr val="bg1"/>
              </a:solidFill>
              <a:latin typeface="Arial" charset="0"/>
              <a:ea typeface="新細明體" charset="0"/>
              <a:cs typeface="新細明體" charset="0"/>
            </a:endParaRPr>
          </a:p>
          <a:p>
            <a:pPr algn="l" eaLnBrk="1" hangingPunct="1">
              <a:defRPr/>
            </a:pPr>
            <a:endParaRPr lang="en-US" altLang="zh-TW" smtClean="0">
              <a:solidFill>
                <a:schemeClr val="bg1"/>
              </a:solidFill>
              <a:latin typeface="Arial" charset="0"/>
              <a:ea typeface="新細明體" charset="0"/>
              <a:cs typeface="新細明體" charset="0"/>
            </a:endParaRPr>
          </a:p>
          <a:p>
            <a:pPr algn="l" eaLnBrk="1" hangingPunct="1">
              <a:defRPr/>
            </a:pPr>
            <a:r>
              <a:rPr lang="zh-TW" altLang="en-US" smtClean="0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rPr>
              <a:t>社</a:t>
            </a:r>
            <a:r>
              <a:rPr lang="zh-CN" altLang="en-US" smtClean="0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rPr>
              <a:t>区的规则</a:t>
            </a:r>
            <a:r>
              <a:rPr lang="en-US" altLang="zh-CN" smtClean="0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rPr>
              <a:t>(1QS 1:4; cf. 9:21)</a:t>
            </a:r>
            <a:endParaRPr lang="en-US" altLang="zh-TW" smtClean="0">
              <a:solidFill>
                <a:schemeClr val="bg1"/>
              </a:solidFill>
              <a:latin typeface="Arial" charset="0"/>
              <a:ea typeface="新細明體" charset="0"/>
              <a:cs typeface="新細明體" charset="0"/>
            </a:endParaRPr>
          </a:p>
          <a:p>
            <a:pPr algn="r" eaLnBrk="1" hangingPunct="1">
              <a:defRPr/>
            </a:pPr>
            <a:endParaRPr lang="en-US" altLang="zh-TW" sz="2400" smtClean="0">
              <a:solidFill>
                <a:schemeClr val="bg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271368" name="Text Box 8"/>
          <p:cNvSpPr txBox="1">
            <a:spLocks noChangeArrowheads="1"/>
          </p:cNvSpPr>
          <p:nvPr/>
        </p:nvSpPr>
        <p:spPr bwMode="auto">
          <a:xfrm>
            <a:off x="4953000" y="2513013"/>
            <a:ext cx="40386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altLang="zh-CN" smtClean="0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rPr>
              <a:t>“</a:t>
            </a:r>
            <a:r>
              <a:rPr lang="zh-CN" altLang="en-US" smtClean="0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rPr>
              <a:t>你们听见有话说</a:t>
            </a:r>
            <a:r>
              <a:rPr lang="en-US" altLang="zh-CN" smtClean="0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rPr>
              <a:t>, `</a:t>
            </a:r>
            <a:r>
              <a:rPr lang="zh-CN" altLang="en-US" smtClean="0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rPr>
              <a:t>当爱你的邻居，恨你的仇敌。‘” </a:t>
            </a:r>
            <a:r>
              <a:rPr lang="en-US" altLang="zh-CN" smtClean="0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rPr>
              <a:t>(</a:t>
            </a:r>
            <a:r>
              <a:rPr lang="zh-CN" altLang="en-US" smtClean="0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rPr>
              <a:t>马太</a:t>
            </a:r>
            <a:r>
              <a:rPr lang="en-US" altLang="zh-CN" smtClean="0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rPr>
              <a:t>5:43)</a:t>
            </a:r>
            <a:endParaRPr lang="en-US" altLang="zh-TW" smtClean="0">
              <a:solidFill>
                <a:schemeClr val="bg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271369" name="Text Box 9"/>
          <p:cNvSpPr txBox="1">
            <a:spLocks noChangeArrowheads="1"/>
          </p:cNvSpPr>
          <p:nvPr/>
        </p:nvSpPr>
        <p:spPr bwMode="auto">
          <a:xfrm>
            <a:off x="4716463" y="4292600"/>
            <a:ext cx="4275137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altLang="zh-CN" smtClean="0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rPr>
              <a:t> “</a:t>
            </a:r>
            <a:r>
              <a:rPr lang="zh-CN" altLang="en-US" smtClean="0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rPr>
              <a:t>只是我告诉你们</a:t>
            </a:r>
            <a:r>
              <a:rPr lang="en-US" altLang="zh-CN" smtClean="0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rPr>
              <a:t>, `</a:t>
            </a:r>
            <a:r>
              <a:rPr lang="zh-CN" altLang="en-US" smtClean="0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rPr>
              <a:t>要爱你们的仇敌，为那逼迫你们的祷告‘” </a:t>
            </a:r>
            <a:r>
              <a:rPr lang="en-US" altLang="zh-CN" smtClean="0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rPr>
              <a:t>(</a:t>
            </a:r>
            <a:r>
              <a:rPr lang="zh-CN" altLang="en-US" smtClean="0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rPr>
              <a:t>马太</a:t>
            </a:r>
            <a:r>
              <a:rPr lang="en-US" altLang="zh-CN" smtClean="0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rPr>
              <a:t>5:44)</a:t>
            </a:r>
          </a:p>
          <a:p>
            <a:pPr algn="l" eaLnBrk="1" hangingPunct="1">
              <a:defRPr/>
            </a:pPr>
            <a:endParaRPr lang="en-US" altLang="zh-CN" smtClean="0">
              <a:solidFill>
                <a:schemeClr val="bg1"/>
              </a:solidFill>
              <a:latin typeface="Arial" charset="0"/>
              <a:ea typeface="新細明體" charset="0"/>
              <a:cs typeface="新細明體" charset="0"/>
            </a:endParaRPr>
          </a:p>
          <a:p>
            <a:pPr algn="l" eaLnBrk="1" hangingPunct="1">
              <a:defRPr/>
            </a:pPr>
            <a:endParaRPr lang="en-US" altLang="zh-TW" smtClean="0">
              <a:solidFill>
                <a:schemeClr val="bg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7" grpId="0"/>
      <p:bldP spid="271368" grpId="0"/>
      <p:bldP spid="27136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Picture 2" descr="ruinsofqumran"/>
          <p:cNvPicPr>
            <a:picLocks noChangeAspect="1" noChangeArrowheads="1"/>
          </p:cNvPicPr>
          <p:nvPr/>
        </p:nvPicPr>
        <p:blipFill>
          <a:blip r:embed="rId3">
            <a:lum brigh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9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411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250825" y="304800"/>
            <a:ext cx="6073775" cy="93345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algn="l" eaLnBrk="1" hangingPunct="1">
              <a:defRPr/>
            </a:pPr>
            <a:r>
              <a:rPr lang="en-US" altLang="zh-TW" sz="6000">
                <a:latin typeface="Garamond" charset="0"/>
              </a:rPr>
              <a:t>DSS </a:t>
            </a:r>
            <a:r>
              <a:rPr lang="zh-TW" altLang="en-US" sz="6000">
                <a:latin typeface="Garamond" charset="0"/>
                <a:ea typeface="新細明體" charset="0"/>
                <a:cs typeface="新細明體" charset="0"/>
              </a:rPr>
              <a:t>的重要性</a:t>
            </a:r>
            <a:endParaRPr lang="en-US" altLang="zh-TW" sz="6000">
              <a:latin typeface="Garamond" charset="0"/>
            </a:endParaRPr>
          </a:p>
        </p:txBody>
      </p:sp>
      <p:sp>
        <p:nvSpPr>
          <p:cNvPr id="27341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 typeface="Wingdings" charset="0"/>
              <a:buNone/>
              <a:defRPr/>
            </a:pPr>
            <a:r>
              <a:rPr lang="en-US" altLang="zh-TW" sz="4400" b="1">
                <a:latin typeface="Garamond" charset="0"/>
              </a:rPr>
              <a:t>Qumran </a:t>
            </a:r>
            <a:r>
              <a:rPr lang="zh-TW" altLang="en-US" sz="4400" b="1">
                <a:latin typeface="Garamond" charset="0"/>
                <a:ea typeface="新細明體" charset="0"/>
                <a:cs typeface="新細明體" charset="0"/>
              </a:rPr>
              <a:t>社</a:t>
            </a:r>
            <a:r>
              <a:rPr lang="zh-CN" altLang="en-US" sz="4400" b="1">
                <a:latin typeface="Garamond" charset="0"/>
                <a:ea typeface="SimSun" charset="0"/>
                <a:cs typeface="SimSun" charset="0"/>
              </a:rPr>
              <a:t>区</a:t>
            </a:r>
            <a:r>
              <a:rPr lang="zh-TW" altLang="en-US" sz="4400" b="1">
                <a:latin typeface="Garamond" charset="0"/>
                <a:ea typeface="新細明體" charset="0"/>
                <a:cs typeface="新細明體" charset="0"/>
              </a:rPr>
              <a:t>的研究</a:t>
            </a:r>
            <a:endParaRPr lang="en-US" altLang="zh-TW" sz="4400" b="1">
              <a:latin typeface="Garamond" charset="0"/>
              <a:ea typeface="新細明體" charset="0"/>
              <a:cs typeface="新細明體" charset="0"/>
            </a:endParaRPr>
          </a:p>
          <a:p>
            <a:pPr marL="609600" indent="-609600" eaLnBrk="1" hangingPunct="1">
              <a:buFont typeface="Wingdings" charset="0"/>
              <a:buNone/>
              <a:defRPr/>
            </a:pPr>
            <a:r>
              <a:rPr lang="en-US" altLang="zh-TW" sz="4400" b="1">
                <a:latin typeface="Garamond" charset="0"/>
                <a:ea typeface="新細明體" charset="0"/>
                <a:cs typeface="新細明體" charset="0"/>
              </a:rPr>
              <a:t>2.   </a:t>
            </a:r>
            <a:r>
              <a:rPr lang="zh-CN" altLang="en-US" sz="4400" b="1">
                <a:latin typeface="Garamond" charset="0"/>
                <a:ea typeface="新細明體" charset="0"/>
                <a:cs typeface="新細明體" charset="0"/>
              </a:rPr>
              <a:t>伪经的研究</a:t>
            </a:r>
            <a:endParaRPr lang="en-US" altLang="zh-TW" sz="4400" b="1"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273414" name="Text Box 6"/>
          <p:cNvSpPr txBox="1">
            <a:spLocks noChangeArrowheads="1"/>
          </p:cNvSpPr>
          <p:nvPr/>
        </p:nvSpPr>
        <p:spPr bwMode="auto">
          <a:xfrm>
            <a:off x="8458200" y="76200"/>
            <a:ext cx="59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TW" sz="2400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182</a:t>
            </a:r>
            <a:endParaRPr lang="en-US" altLang="zh-TW" sz="2000" smtClean="0">
              <a:effectLst>
                <a:outerShdw blurRad="38100" dist="38100" dir="2700000" algn="tl">
                  <a:srgbClr val="000000"/>
                </a:outerShdw>
              </a:effectLst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3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2" grpId="0" build="p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248400"/>
            <a:ext cx="9144000" cy="5334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zh-TW" altLang="en-US">
                <a:latin typeface="Garamond" charset="0"/>
                <a:ea typeface="新細明體" charset="0"/>
                <a:cs typeface="新細明體" charset="0"/>
              </a:rPr>
              <a:t>四号洞穴  往外看的景色 </a:t>
            </a:r>
            <a:r>
              <a:rPr lang="en-US" altLang="zh-TW">
                <a:latin typeface="Garamond" charset="0"/>
                <a:ea typeface="新細明體" charset="0"/>
                <a:cs typeface="新細明體" charset="0"/>
              </a:rPr>
              <a:t>(wadi)</a:t>
            </a:r>
          </a:p>
          <a:p>
            <a:pPr algn="ctr"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altLang="zh-TW">
              <a:latin typeface="Garamond" charset="0"/>
              <a:ea typeface="新細明體" charset="0"/>
              <a:cs typeface="新細明體" charset="0"/>
            </a:endParaRPr>
          </a:p>
          <a:p>
            <a:pPr algn="ctr"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altLang="zh-TW">
              <a:latin typeface="Garamond" charset="0"/>
              <a:ea typeface="新細明體" charset="0"/>
              <a:cs typeface="新細明體" charset="0"/>
            </a:endParaRPr>
          </a:p>
        </p:txBody>
      </p:sp>
      <p:pic>
        <p:nvPicPr>
          <p:cNvPr id="159746" name="Picture 4" descr="qumranPOVca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3925"/>
            <a:ext cx="914400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9" name="Oval 5"/>
          <p:cNvSpPr>
            <a:spLocks noChangeArrowheads="1"/>
          </p:cNvSpPr>
          <p:nvPr/>
        </p:nvSpPr>
        <p:spPr bwMode="auto">
          <a:xfrm>
            <a:off x="2971800" y="2743200"/>
            <a:ext cx="3581400" cy="609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9031" name="Rectangle 7"/>
          <p:cNvSpPr>
            <a:spLocks noChangeArrowheads="1"/>
          </p:cNvSpPr>
          <p:nvPr/>
        </p:nvSpPr>
        <p:spPr bwMode="auto">
          <a:xfrm>
            <a:off x="457200" y="1600200"/>
            <a:ext cx="868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altLang="zh-TW" sz="4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3.</a:t>
            </a:r>
            <a:r>
              <a:rPr lang="en-US" altLang="zh-TW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  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希伯来文的研究大大地被推广</a:t>
            </a:r>
            <a:endParaRPr lang="en-US" altLang="zh-TW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129033" name="Text Box 9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182</a:t>
            </a:r>
          </a:p>
        </p:txBody>
      </p:sp>
      <p:sp>
        <p:nvSpPr>
          <p:cNvPr id="129034" name="Rectangle 10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096000" cy="99060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algn="l" eaLnBrk="1" hangingPunct="1">
              <a:defRPr/>
            </a:pPr>
            <a:r>
              <a:rPr lang="en-US" altLang="zh-TW" sz="6600">
                <a:latin typeface="Garamond" charset="0"/>
                <a:ea typeface="新細明體" charset="0"/>
                <a:cs typeface="新細明體" charset="0"/>
              </a:rPr>
              <a:t>DSS </a:t>
            </a:r>
            <a:r>
              <a:rPr lang="zh-TW" altLang="en-US" sz="6600">
                <a:latin typeface="Garamond" charset="0"/>
                <a:ea typeface="新細明體" charset="0"/>
                <a:cs typeface="新細明體" charset="0"/>
              </a:rPr>
              <a:t>的重要性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290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290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" descr="DSC0061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52400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6600" dirty="0">
                <a:solidFill>
                  <a:srgbClr val="000000"/>
                </a:solidFill>
                <a:effectLst/>
                <a:latin typeface="Garamond" charset="0"/>
                <a:ea typeface="SimSun" charset="0"/>
                <a:cs typeface="SimSun" charset="0"/>
              </a:rPr>
              <a:t>从高地观看</a:t>
            </a:r>
            <a:endParaRPr lang="zh-TW" altLang="en-US" sz="6600" dirty="0">
              <a:solidFill>
                <a:srgbClr val="000000"/>
              </a:solidFill>
              <a:effectLst/>
              <a:latin typeface="Garamond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Picture 2" descr="Qumran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057400"/>
            <a:ext cx="5029200" cy="457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088" name="Rectangle 8"/>
          <p:cNvSpPr>
            <a:spLocks noChangeArrowheads="1"/>
          </p:cNvSpPr>
          <p:nvPr/>
        </p:nvSpPr>
        <p:spPr bwMode="auto">
          <a:xfrm>
            <a:off x="457200" y="1143000"/>
            <a:ext cx="868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altLang="zh-CN" sz="4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Masoretic </a:t>
            </a:r>
            <a:r>
              <a:rPr lang="zh-CN" altLang="en-US" sz="4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更深入研究</a:t>
            </a:r>
            <a:endParaRPr lang="en-US" altLang="zh-TW" sz="44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charset="0"/>
              <a:cs typeface="新細明體" charset="0"/>
            </a:endParaRPr>
          </a:p>
        </p:txBody>
      </p:sp>
      <p:sp>
        <p:nvSpPr>
          <p:cNvPr id="174089" name="Text Box 9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182</a:t>
            </a:r>
          </a:p>
        </p:txBody>
      </p:sp>
      <p:sp>
        <p:nvSpPr>
          <p:cNvPr id="174090" name="Rectangle 10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019800" cy="99060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algn="l" eaLnBrk="1" hangingPunct="1">
              <a:defRPr/>
            </a:pPr>
            <a:r>
              <a:rPr lang="en-US" altLang="zh-TW" sz="6000">
                <a:latin typeface="Garamond" charset="0"/>
                <a:ea typeface="新細明體" charset="0"/>
                <a:cs typeface="新細明體" charset="0"/>
              </a:rPr>
              <a:t>DSS </a:t>
            </a:r>
            <a:r>
              <a:rPr lang="zh-TW" altLang="en-US" sz="6000">
                <a:latin typeface="Garamond" charset="0"/>
                <a:ea typeface="新細明體" charset="0"/>
                <a:cs typeface="新細明體" charset="0"/>
              </a:rPr>
              <a:t>的重要性</a:t>
            </a:r>
            <a:endParaRPr lang="en-US" altLang="zh-TW" sz="6000">
              <a:latin typeface="Garamond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Picture 2" descr="Shrine of the Book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70866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3" name="Picture 3" descr="Shrine of the Book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58738"/>
            <a:ext cx="4800600" cy="371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04800" y="5913438"/>
            <a:ext cx="8077200" cy="868362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3600">
                <a:latin typeface="Garamond" charset="0"/>
                <a:ea typeface="新細明體" charset="0"/>
                <a:cs typeface="新細明體" charset="0"/>
              </a:rPr>
              <a:t>圣殿的书</a:t>
            </a:r>
            <a:endParaRPr lang="en-US" altLang="zh-TW" sz="3600">
              <a:latin typeface="Garamond" charset="0"/>
              <a:ea typeface="新細明體" charset="0"/>
              <a:cs typeface="新細明體" charset="0"/>
            </a:endParaRPr>
          </a:p>
        </p:txBody>
      </p:sp>
      <p:pic>
        <p:nvPicPr>
          <p:cNvPr id="179205" name="Picture 5" descr="Qumran0001"/>
          <p:cNvPicPr>
            <a:picLocks noChangeAspect="1" noChangeArrowheads="1"/>
          </p:cNvPicPr>
          <p:nvPr/>
        </p:nvPicPr>
        <p:blipFill>
          <a:blip r:embed="rId5" cstate="screen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657600"/>
            <a:ext cx="3429000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457200" y="1143000"/>
            <a:ext cx="868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AutoNum type="arabicPeriod" startAt="5"/>
              <a:defRPr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证明保守派所确定旧约书卷的日期</a:t>
            </a:r>
            <a:endParaRPr lang="zh-TW" altLang="en-US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  <a:p>
            <a:pPr marL="609600" indent="-6096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endParaRPr lang="en-US" altLang="zh-TW" sz="3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charset="0"/>
              <a:cs typeface="新細明體" charset="0"/>
            </a:endParaRPr>
          </a:p>
        </p:txBody>
      </p:sp>
      <p:sp>
        <p:nvSpPr>
          <p:cNvPr id="179208" name="Text Box 8"/>
          <p:cNvSpPr txBox="1">
            <a:spLocks noChangeArrowheads="1"/>
          </p:cNvSpPr>
          <p:nvPr/>
        </p:nvSpPr>
        <p:spPr bwMode="auto">
          <a:xfrm>
            <a:off x="381000" y="3505200"/>
            <a:ext cx="5334000" cy="9461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但以理书何时被写成书卷</a:t>
            </a:r>
            <a:r>
              <a:rPr lang="en-US" altLang="zh-CN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?</a:t>
            </a:r>
          </a:p>
          <a:p>
            <a:pPr eaLnBrk="1" hangingPunct="1">
              <a:defRPr/>
            </a:pPr>
            <a:endParaRPr lang="en-US" altLang="zh-TW" smtClean="0">
              <a:effectLst>
                <a:outerShdw blurRad="38100" dist="38100" dir="2700000" algn="tl">
                  <a:srgbClr val="000000"/>
                </a:outerShdw>
              </a:effectLst>
              <a:ea typeface="新細明體" charset="0"/>
              <a:cs typeface="新細明體" charset="0"/>
            </a:endParaRPr>
          </a:p>
        </p:txBody>
      </p:sp>
      <p:sp>
        <p:nvSpPr>
          <p:cNvPr id="179209" name="Text Box 9"/>
          <p:cNvSpPr txBox="1">
            <a:spLocks noChangeArrowheads="1"/>
          </p:cNvSpPr>
          <p:nvPr/>
        </p:nvSpPr>
        <p:spPr bwMode="auto">
          <a:xfrm>
            <a:off x="3563938" y="4508500"/>
            <a:ext cx="2057400" cy="13731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TW" altLang="en-US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自由主義者公元前 </a:t>
            </a:r>
            <a:r>
              <a:rPr lang="en-US" altLang="zh-TW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164 </a:t>
            </a:r>
          </a:p>
          <a:p>
            <a:pPr eaLnBrk="1" hangingPunct="1">
              <a:defRPr/>
            </a:pPr>
            <a:endParaRPr lang="en-US" altLang="zh-TW" smtClean="0">
              <a:effectLst>
                <a:outerShdw blurRad="38100" dist="38100" dir="2700000" algn="tl">
                  <a:srgbClr val="000000"/>
                </a:outerShdw>
              </a:effectLst>
              <a:ea typeface="新細明體" charset="0"/>
              <a:cs typeface="新細明體" charset="0"/>
            </a:endParaRPr>
          </a:p>
        </p:txBody>
      </p:sp>
      <p:sp>
        <p:nvSpPr>
          <p:cNvPr id="179210" name="Text Box 10"/>
          <p:cNvSpPr txBox="1">
            <a:spLocks noChangeArrowheads="1"/>
          </p:cNvSpPr>
          <p:nvPr/>
        </p:nvSpPr>
        <p:spPr bwMode="auto">
          <a:xfrm>
            <a:off x="611188" y="4437063"/>
            <a:ext cx="2743200" cy="137318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TW" altLang="pl-PL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保守派</a:t>
            </a:r>
          </a:p>
          <a:p>
            <a:pPr eaLnBrk="1" hangingPunct="1">
              <a:defRPr/>
            </a:pPr>
            <a:r>
              <a:rPr lang="zh-TW" altLang="pl-PL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公元前  </a:t>
            </a:r>
            <a:r>
              <a:rPr lang="pl-PL" altLang="zh-TW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560</a:t>
            </a:r>
            <a:endParaRPr lang="en-US" altLang="zh-TW" smtClean="0">
              <a:effectLst>
                <a:outerShdw blurRad="38100" dist="38100" dir="2700000" algn="tl">
                  <a:srgbClr val="000000"/>
                </a:outerShdw>
              </a:effectLst>
              <a:ea typeface="新細明體" charset="0"/>
              <a:cs typeface="新細明體" charset="0"/>
            </a:endParaRPr>
          </a:p>
          <a:p>
            <a:pPr eaLnBrk="1" hangingPunct="1">
              <a:defRPr/>
            </a:pPr>
            <a:endParaRPr lang="en-US" altLang="zh-TW" smtClean="0">
              <a:effectLst>
                <a:outerShdw blurRad="38100" dist="38100" dir="2700000" algn="tl">
                  <a:srgbClr val="000000"/>
                </a:outerShdw>
              </a:effectLst>
              <a:ea typeface="新細明體" charset="0"/>
              <a:cs typeface="新細明體" charset="0"/>
            </a:endParaRPr>
          </a:p>
        </p:txBody>
      </p:sp>
      <p:sp>
        <p:nvSpPr>
          <p:cNvPr id="179211" name="Text Box 11"/>
          <p:cNvSpPr txBox="1">
            <a:spLocks noChangeArrowheads="1"/>
          </p:cNvSpPr>
          <p:nvPr/>
        </p:nvSpPr>
        <p:spPr bwMode="auto">
          <a:xfrm>
            <a:off x="5867400" y="4114800"/>
            <a:ext cx="3352800" cy="13731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>
                <a:solidFill>
                  <a:schemeClr val="bg2"/>
                </a:solidFill>
                <a:ea typeface="新細明體" charset="0"/>
                <a:cs typeface="新細明體" charset="0"/>
              </a:rPr>
              <a:t>DSS </a:t>
            </a:r>
            <a:r>
              <a:rPr lang="zh-CN" altLang="en-US">
                <a:solidFill>
                  <a:schemeClr val="bg2"/>
                </a:solidFill>
                <a:ea typeface="新細明體" charset="0"/>
                <a:cs typeface="新細明體" charset="0"/>
              </a:rPr>
              <a:t>但以理书文本约公元前</a:t>
            </a:r>
            <a:r>
              <a:rPr lang="en-US" altLang="zh-CN">
                <a:solidFill>
                  <a:schemeClr val="bg2"/>
                </a:solidFill>
                <a:ea typeface="新細明體" charset="0"/>
                <a:cs typeface="新細明體" charset="0"/>
              </a:rPr>
              <a:t>200-100 </a:t>
            </a:r>
            <a:r>
              <a:rPr lang="zh-CN" altLang="en-US">
                <a:solidFill>
                  <a:schemeClr val="bg2"/>
                </a:solidFill>
                <a:ea typeface="新細明體" charset="0"/>
                <a:cs typeface="新細明體" charset="0"/>
              </a:rPr>
              <a:t>年</a:t>
            </a:r>
          </a:p>
          <a:p>
            <a:pPr eaLnBrk="1" hangingPunct="1"/>
            <a:endParaRPr lang="en-US" altLang="zh-TW">
              <a:solidFill>
                <a:schemeClr val="bg2"/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179212" name="Text Box 12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183</a:t>
            </a:r>
          </a:p>
        </p:txBody>
      </p:sp>
      <p:sp>
        <p:nvSpPr>
          <p:cNvPr id="179213" name="Rectangle 13"/>
          <p:cNvSpPr>
            <a:spLocks noRot="1" noChangeArrowheads="1"/>
          </p:cNvSpPr>
          <p:nvPr/>
        </p:nvSpPr>
        <p:spPr bwMode="auto">
          <a:xfrm>
            <a:off x="0" y="0"/>
            <a:ext cx="6096000" cy="762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defRPr/>
            </a:pPr>
            <a:r>
              <a:rPr lang="en-US" altLang="zh-TW" sz="4400">
                <a:effectLst>
                  <a:outerShdw blurRad="38100" dist="38100" dir="2700000" algn="tl">
                    <a:srgbClr val="000000"/>
                  </a:outerShdw>
                </a:effectLst>
              </a:rPr>
              <a:t>DSS </a:t>
            </a:r>
            <a:r>
              <a:rPr lang="zh-TW" altLang="en-US" sz="440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的重要性</a:t>
            </a:r>
            <a:endParaRPr lang="en-US" altLang="zh-TW" sz="4400">
              <a:effectLst>
                <a:outerShdw blurRad="38100" dist="38100" dir="2700000" algn="tl">
                  <a:srgbClr val="000000"/>
                </a:outerShdw>
              </a:effectLst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179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9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9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9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9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8" grpId="0" animBg="1"/>
      <p:bldP spid="179209" grpId="0" animBg="1"/>
      <p:bldP spid="179210" grpId="0" animBg="1"/>
      <p:bldP spid="1792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8" name="Picture 4" descr="psalm-b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95775"/>
            <a:ext cx="76962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1" name="Picture 5" descr="ishscrl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17775"/>
            <a:ext cx="281940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30" name="Text Box 6"/>
          <p:cNvSpPr txBox="1">
            <a:spLocks noChangeArrowheads="1"/>
          </p:cNvSpPr>
          <p:nvPr/>
        </p:nvSpPr>
        <p:spPr bwMode="auto">
          <a:xfrm>
            <a:off x="1502528" y="3323686"/>
            <a:ext cx="23038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eaLnBrk="1" latinLnBrk="0" hangingPunct="1">
              <a:defRPr sz="3200">
                <a:solidFill>
                  <a:srgbClr val="FFFFFF"/>
                </a:solidFill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defRPr>
            </a:lvl1pPr>
            <a:lvl2pPr marL="37931725" indent="-37474525" algn="l" defTabSz="457200" eaLnBrk="0" latinLnBrk="0" hangingPunct="0">
              <a:defRPr sz="4400">
                <a:cs typeface="+mn-cs"/>
              </a:defRPr>
            </a:lvl2pPr>
            <a:lvl3pPr algn="l" defTabSz="457200" eaLnBrk="0" latinLnBrk="0" hangingPunct="0">
              <a:defRPr sz="4400">
                <a:cs typeface="+mn-cs"/>
              </a:defRPr>
            </a:lvl3pPr>
            <a:lvl4pPr algn="l" defTabSz="457200" eaLnBrk="0" latinLnBrk="0" hangingPunct="0">
              <a:defRPr sz="4400">
                <a:cs typeface="+mn-cs"/>
              </a:defRPr>
            </a:lvl4pPr>
            <a:lvl5pPr algn="l" defTabSz="457200" eaLnBrk="0" latinLnBrk="0" hangingPunct="0">
              <a:defRPr sz="4400">
                <a:cs typeface="+mn-cs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9pPr>
          </a:lstStyle>
          <a:p>
            <a:r>
              <a:rPr lang="zh-CN" altLang="en-US" sz="2000" dirty="0"/>
              <a:t>在公元</a:t>
            </a:r>
            <a:r>
              <a:rPr lang="en-US" altLang="zh-CN" sz="2000" dirty="0"/>
              <a:t>1000</a:t>
            </a:r>
            <a:r>
              <a:rPr lang="zh-CN" altLang="en-US" sz="2000" dirty="0"/>
              <a:t>年发</a:t>
            </a:r>
            <a:r>
              <a:rPr lang="zh-CN" altLang="en-US" sz="2000" dirty="0" smtClean="0"/>
              <a:t>现</a:t>
            </a:r>
            <a:endParaRPr lang="en-US" altLang="zh-CN" sz="2000" dirty="0" smtClean="0"/>
          </a:p>
          <a:p>
            <a:r>
              <a:rPr lang="zh-TW" altLang="en-US" sz="2000" dirty="0" smtClean="0"/>
              <a:t>的</a:t>
            </a:r>
            <a:r>
              <a:rPr lang="zh-CN" altLang="en-US" sz="2000" dirty="0"/>
              <a:t>以赛亚书卷</a:t>
            </a:r>
            <a:endParaRPr lang="en-US" altLang="zh-TW" sz="2000" dirty="0"/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97075"/>
            <a:ext cx="4718050" cy="669925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zh-TW" sz="2800" b="1" dirty="0">
              <a:effectLst>
                <a:glow rad="228600">
                  <a:schemeClr val="bg2"/>
                </a:glow>
              </a:effectLst>
              <a:latin typeface="Arial" charset="0"/>
              <a:cs typeface="Arial"/>
            </a:endParaRPr>
          </a:p>
          <a:p>
            <a:pPr eaLnBrk="1" hangingPunct="1"/>
            <a:r>
              <a:rPr lang="zh-CN" altLang="en-US" sz="2800" b="1" dirty="0">
                <a:effectLst>
                  <a:glow rad="228600">
                    <a:schemeClr val="bg2"/>
                  </a:glow>
                </a:effectLst>
                <a:latin typeface="Arial" charset="0"/>
                <a:cs typeface="Arial"/>
              </a:rPr>
              <a:t>在 </a:t>
            </a:r>
            <a:r>
              <a:rPr lang="en-US" altLang="zh-CN" sz="2800" b="1" dirty="0">
                <a:effectLst>
                  <a:glow rad="228600">
                    <a:schemeClr val="bg2"/>
                  </a:glow>
                </a:effectLst>
                <a:latin typeface="Arial" charset="0"/>
                <a:cs typeface="Arial"/>
              </a:rPr>
              <a:t>Masoretic</a:t>
            </a:r>
            <a:r>
              <a:rPr lang="zh-CN" altLang="en-US" sz="2800" b="1" dirty="0">
                <a:effectLst>
                  <a:glow rad="228600">
                    <a:schemeClr val="bg2"/>
                  </a:glow>
                </a:effectLst>
                <a:latin typeface="Arial" charset="0"/>
                <a:cs typeface="Arial"/>
              </a:rPr>
              <a:t>发现以赛亚的书</a:t>
            </a:r>
            <a:r>
              <a:rPr lang="zh-CN" altLang="en-US" sz="2800" b="1" dirty="0" smtClean="0">
                <a:effectLst>
                  <a:glow rad="228600">
                    <a:schemeClr val="bg2"/>
                  </a:glow>
                </a:effectLst>
                <a:latin typeface="Arial" charset="0"/>
                <a:cs typeface="Arial"/>
              </a:rPr>
              <a:t>卷</a:t>
            </a:r>
            <a:endParaRPr lang="zh-TW" altLang="en-US" sz="2800" b="1" dirty="0">
              <a:effectLst>
                <a:glow rad="228600">
                  <a:schemeClr val="bg2"/>
                </a:glow>
              </a:effectLst>
              <a:latin typeface="Arial" charset="0"/>
              <a:cs typeface="Arial"/>
            </a:endParaRPr>
          </a:p>
        </p:txBody>
      </p:sp>
      <p:sp>
        <p:nvSpPr>
          <p:cNvPr id="180231" name="Text Box 7"/>
          <p:cNvSpPr txBox="1">
            <a:spLocks noChangeArrowheads="1"/>
          </p:cNvSpPr>
          <p:nvPr/>
        </p:nvSpPr>
        <p:spPr bwMode="auto">
          <a:xfrm>
            <a:off x="1444820" y="4573176"/>
            <a:ext cx="241925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eaLnBrk="1" latinLnBrk="0" hangingPunct="1">
              <a:defRPr sz="3200">
                <a:solidFill>
                  <a:srgbClr val="FFFFFF"/>
                </a:solidFill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defRPr>
            </a:lvl1pPr>
            <a:lvl2pPr marL="37931725" indent="-37474525" algn="l" defTabSz="457200" eaLnBrk="0" latinLnBrk="0" hangingPunct="0">
              <a:defRPr sz="4400">
                <a:cs typeface="+mn-cs"/>
              </a:defRPr>
            </a:lvl2pPr>
            <a:lvl3pPr algn="l" defTabSz="457200" eaLnBrk="0" latinLnBrk="0" hangingPunct="0">
              <a:defRPr sz="4400">
                <a:cs typeface="+mn-cs"/>
              </a:defRPr>
            </a:lvl3pPr>
            <a:lvl4pPr algn="l" defTabSz="457200" eaLnBrk="0" latinLnBrk="0" hangingPunct="0">
              <a:defRPr sz="4400">
                <a:cs typeface="+mn-cs"/>
              </a:defRPr>
            </a:lvl4pPr>
            <a:lvl5pPr algn="l" defTabSz="457200" eaLnBrk="0" latinLnBrk="0" hangingPunct="0">
              <a:defRPr sz="4400">
                <a:cs typeface="+mn-cs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9pPr>
          </a:lstStyle>
          <a:p>
            <a:r>
              <a:rPr lang="zh-CN" altLang="en-US" sz="2000" dirty="0"/>
              <a:t>在公元</a:t>
            </a:r>
            <a:r>
              <a:rPr lang="en-US" altLang="zh-CN" sz="2000" dirty="0"/>
              <a:t>200</a:t>
            </a:r>
            <a:r>
              <a:rPr lang="zh-CN" altLang="en-US" sz="2000" dirty="0"/>
              <a:t>年前发</a:t>
            </a:r>
            <a:r>
              <a:rPr lang="zh-CN" altLang="en-US" sz="2000" dirty="0" smtClean="0"/>
              <a:t>现</a:t>
            </a:r>
            <a:endParaRPr lang="en-US" altLang="zh-CN" sz="2000" dirty="0" smtClean="0"/>
          </a:p>
          <a:p>
            <a:r>
              <a:rPr lang="zh-TW" altLang="en-US" sz="2000" dirty="0" smtClean="0"/>
              <a:t>的</a:t>
            </a:r>
            <a:r>
              <a:rPr lang="zh-CN" altLang="en-US" sz="2000" dirty="0"/>
              <a:t>以赛亚书卷</a:t>
            </a:r>
            <a:endParaRPr lang="en-US" altLang="zh-TW" sz="2000" dirty="0"/>
          </a:p>
          <a:p>
            <a:endParaRPr lang="en-US" altLang="zh-TW" sz="2000" dirty="0"/>
          </a:p>
        </p:txBody>
      </p:sp>
      <p:sp>
        <p:nvSpPr>
          <p:cNvPr id="180232" name="Text Box 8"/>
          <p:cNvSpPr txBox="1">
            <a:spLocks noChangeArrowheads="1"/>
          </p:cNvSpPr>
          <p:nvPr/>
        </p:nvSpPr>
        <p:spPr bwMode="auto">
          <a:xfrm>
            <a:off x="4676955" y="3871118"/>
            <a:ext cx="2209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marL="0" defTabSz="914400" eaLnBrk="1" latinLnBrk="0" hangingPunct="1">
              <a:defRPr>
                <a:solidFill>
                  <a:srgbClr val="FFFFFF"/>
                </a:solidFill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defRPr>
            </a:lvl1pPr>
            <a:lvl2pPr marL="37931725" indent="-37474525" algn="l" defTabSz="457200" eaLnBrk="0" latinLnBrk="0" hangingPunct="0">
              <a:defRPr sz="4400">
                <a:cs typeface="+mn-cs"/>
              </a:defRPr>
            </a:lvl2pPr>
            <a:lvl3pPr algn="l" defTabSz="457200" eaLnBrk="0" latinLnBrk="0" hangingPunct="0">
              <a:defRPr sz="4400">
                <a:cs typeface="+mn-cs"/>
              </a:defRPr>
            </a:lvl3pPr>
            <a:lvl4pPr algn="l" defTabSz="457200" eaLnBrk="0" latinLnBrk="0" hangingPunct="0">
              <a:defRPr sz="4400">
                <a:cs typeface="+mn-cs"/>
              </a:defRPr>
            </a:lvl4pPr>
            <a:lvl5pPr algn="l" defTabSz="457200" eaLnBrk="0" latinLnBrk="0" hangingPunct="0">
              <a:defRPr sz="4400">
                <a:cs typeface="+mn-cs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9pPr>
          </a:lstStyle>
          <a:p>
            <a:r>
              <a:rPr lang="zh-CN" altLang="en-US" dirty="0"/>
              <a:t>早于</a:t>
            </a:r>
            <a:r>
              <a:rPr lang="en-US" altLang="zh-CN" dirty="0"/>
              <a:t>1200</a:t>
            </a:r>
            <a:r>
              <a:rPr lang="zh-CN" altLang="en-US" dirty="0"/>
              <a:t>年</a:t>
            </a:r>
            <a:r>
              <a:rPr lang="en-US" altLang="zh-TW" dirty="0"/>
              <a:t>!</a:t>
            </a:r>
          </a:p>
        </p:txBody>
      </p:sp>
      <p:sp>
        <p:nvSpPr>
          <p:cNvPr id="180233" name="AutoShape 9"/>
          <p:cNvSpPr>
            <a:spLocks/>
          </p:cNvSpPr>
          <p:nvPr/>
        </p:nvSpPr>
        <p:spPr bwMode="auto">
          <a:xfrm>
            <a:off x="3810000" y="3368675"/>
            <a:ext cx="609600" cy="1524000"/>
          </a:xfrm>
          <a:prstGeom prst="rightBrace">
            <a:avLst>
              <a:gd name="adj1" fmla="val 20833"/>
              <a:gd name="adj2" fmla="val 50000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glow rad="228600">
              <a:schemeClr val="bg2"/>
            </a:glow>
          </a:effectLst>
        </p:spPr>
        <p:txBody>
          <a:bodyPr wrap="none" anchor="ctr"/>
          <a:lstStyle/>
          <a:p>
            <a:endParaRPr lang="en-US" sz="4000">
              <a:solidFill>
                <a:srgbClr val="E5E5FF"/>
              </a:solidFill>
              <a:effectLst>
                <a:glow rad="228600">
                  <a:schemeClr val="bg2"/>
                </a:glow>
              </a:effectLst>
              <a:latin typeface="Arial"/>
              <a:cs typeface="Arial"/>
            </a:endParaRPr>
          </a:p>
        </p:txBody>
      </p:sp>
      <p:sp>
        <p:nvSpPr>
          <p:cNvPr id="180234" name="Rectangle 10"/>
          <p:cNvSpPr>
            <a:spLocks noChangeArrowheads="1"/>
          </p:cNvSpPr>
          <p:nvPr/>
        </p:nvSpPr>
        <p:spPr bwMode="auto">
          <a:xfrm>
            <a:off x="685800" y="5410200"/>
            <a:ext cx="5257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Char char="n"/>
            </a:pPr>
            <a:r>
              <a:rPr lang="zh-TW" altLang="en-US" sz="3200" dirty="0">
                <a:solidFill>
                  <a:srgbClr val="FFFFFF"/>
                </a:solidFill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rPr>
              <a:t>在</a:t>
            </a:r>
            <a:r>
              <a:rPr lang="zh-CN" altLang="en-US" sz="3200" dirty="0">
                <a:solidFill>
                  <a:srgbClr val="FFFFFF"/>
                </a:solidFill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rPr>
              <a:t>死海</a:t>
            </a:r>
            <a:r>
              <a:rPr lang="zh-TW" altLang="en-US" sz="3200" dirty="0">
                <a:solidFill>
                  <a:srgbClr val="FFFFFF"/>
                </a:solidFill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rPr>
              <a:t>中</a:t>
            </a:r>
            <a:r>
              <a:rPr lang="zh-CN" altLang="en-US" sz="3200" dirty="0">
                <a:solidFill>
                  <a:srgbClr val="FFFFFF"/>
                </a:solidFill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rPr>
              <a:t>发现以赛亚的书卷</a:t>
            </a:r>
            <a:endParaRPr lang="en-US" altLang="zh-TW" sz="3200" dirty="0">
              <a:solidFill>
                <a:srgbClr val="FFFFFF"/>
              </a:solidFill>
              <a:effectLst>
                <a:glow rad="228600">
                  <a:schemeClr val="bg2"/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180237" name="Rectangle 13"/>
          <p:cNvSpPr>
            <a:spLocks noChangeArrowheads="1"/>
          </p:cNvSpPr>
          <p:nvPr/>
        </p:nvSpPr>
        <p:spPr bwMode="auto">
          <a:xfrm>
            <a:off x="457200" y="1143000"/>
            <a:ext cx="868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</a:pPr>
            <a:r>
              <a:rPr lang="zh-CN" altLang="en-US" sz="3200" dirty="0">
                <a:solidFill>
                  <a:srgbClr val="FFFFFF"/>
                </a:solidFill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rPr>
              <a:t>旧约的准确度</a:t>
            </a:r>
            <a:endParaRPr lang="en-US" altLang="zh-TW" sz="3200" dirty="0">
              <a:solidFill>
                <a:srgbClr val="FFFFFF"/>
              </a:solidFill>
              <a:effectLst>
                <a:glow rad="228600">
                  <a:schemeClr val="bg2"/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180239" name="Text Box 15"/>
          <p:cNvSpPr txBox="1">
            <a:spLocks noChangeArrowheads="1"/>
          </p:cNvSpPr>
          <p:nvPr/>
        </p:nvSpPr>
        <p:spPr bwMode="auto">
          <a:xfrm>
            <a:off x="8586788" y="76200"/>
            <a:ext cx="59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TW" sz="2400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183</a:t>
            </a:r>
          </a:p>
        </p:txBody>
      </p:sp>
      <p:sp>
        <p:nvSpPr>
          <p:cNvPr id="180240" name="Rectangle 16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096000" cy="76200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algn="l" eaLnBrk="1" hangingPunct="1">
              <a:defRPr/>
            </a:pPr>
            <a:r>
              <a:rPr lang="en-US" altLang="zh-CN">
                <a:latin typeface="Garamond" charset="0"/>
              </a:rPr>
              <a:t>DSS </a:t>
            </a:r>
            <a:r>
              <a:rPr lang="zh-CN" altLang="en-US">
                <a:latin typeface="Garamond" charset="0"/>
                <a:ea typeface="宋体" charset="0"/>
                <a:cs typeface="宋体" charset="0"/>
              </a:rPr>
              <a:t>的重要性</a:t>
            </a:r>
            <a:endParaRPr lang="en-US" altLang="zh-TW">
              <a:latin typeface="Garamond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34200" y="2530475"/>
            <a:ext cx="1752600" cy="31083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defTabSz="914400" eaLnBrk="1" latinLnBrk="0" hangingPunct="1">
              <a:defRPr b="0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 algn="l" defTabSz="457200" eaLnBrk="0" latinLnBrk="0" hangingPunct="0">
              <a:defRPr sz="4400">
                <a:cs typeface="+mn-cs"/>
              </a:defRPr>
            </a:lvl2pPr>
            <a:lvl3pPr marL="1143000" indent="-228600" algn="l" defTabSz="457200" eaLnBrk="0" latinLnBrk="0" hangingPunct="0">
              <a:defRPr sz="4400">
                <a:cs typeface="+mn-cs"/>
              </a:defRPr>
            </a:lvl3pPr>
            <a:lvl4pPr marL="1600200" indent="-228600" algn="l" defTabSz="457200" eaLnBrk="0" latinLnBrk="0" hangingPunct="0">
              <a:defRPr sz="4400">
                <a:cs typeface="+mn-cs"/>
              </a:defRPr>
            </a:lvl4pPr>
            <a:lvl5pPr marL="2057400" indent="-228600" algn="l" defTabSz="457200" eaLnBrk="0" latinLnBrk="0" hangingPunct="0">
              <a:defRPr sz="4400">
                <a:cs typeface="+mn-c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9pPr>
          </a:lstStyle>
          <a:p>
            <a:r>
              <a:rPr lang="zh-CN" altLang="en-US" dirty="0"/>
              <a:t>这以赛亚书卷</a:t>
            </a:r>
            <a:endParaRPr lang="zh-TW" altLang="en-US" dirty="0"/>
          </a:p>
          <a:p>
            <a:r>
              <a:rPr lang="zh-CN" altLang="en-US" dirty="0"/>
              <a:t>与公元</a:t>
            </a:r>
            <a:r>
              <a:rPr lang="en-US" altLang="zh-CN" dirty="0"/>
              <a:t>1000</a:t>
            </a:r>
            <a:r>
              <a:rPr lang="zh-CN" altLang="en-US" dirty="0"/>
              <a:t>年和现代翻译符合百分之</a:t>
            </a:r>
            <a:r>
              <a:rPr lang="en-US" altLang="zh-CN" dirty="0"/>
              <a:t>99</a:t>
            </a:r>
            <a:r>
              <a:rPr lang="en-US" altLang="ja-JP" dirty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0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0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0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0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0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0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31" grpId="0"/>
      <p:bldP spid="180232" grpId="0"/>
      <p:bldP spid="180233" grpId="0" animBg="1"/>
      <p:bldP spid="180234" grpId="0" build="p"/>
      <p:bldP spid="16" grpId="0" animBg="1"/>
      <p:bldP spid="16" grpId="1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Picture 2" descr="Qimro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675"/>
            <a:ext cx="7086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4" name="Text Box 6"/>
          <p:cNvSpPr txBox="1">
            <a:spLocks noChangeArrowheads="1"/>
          </p:cNvSpPr>
          <p:nvPr/>
        </p:nvSpPr>
        <p:spPr bwMode="auto">
          <a:xfrm>
            <a:off x="2514600" y="4292600"/>
            <a:ext cx="6629400" cy="22891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293688" indent="-293688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buFontTx/>
              <a:buChar char="•"/>
              <a:defRPr/>
            </a:pPr>
            <a:r>
              <a:rPr lang="en-US" altLang="zh-CN" sz="36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zh-CN" altLang="en-US" sz="3600" smtClean="0"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律法的果效” </a:t>
            </a:r>
            <a:r>
              <a:rPr lang="en-US" altLang="zh-CN" sz="3600" smtClean="0"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(Abegg </a:t>
            </a:r>
            <a:r>
              <a:rPr lang="zh-CN" altLang="en-US" sz="3600" smtClean="0"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的翻译表示</a:t>
            </a:r>
            <a:r>
              <a:rPr lang="en-US" altLang="zh-CN" sz="3600" smtClean="0"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, </a:t>
            </a:r>
            <a:r>
              <a:rPr lang="zh-CN" altLang="en-US" sz="3600" smtClean="0"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依据犹太拉比的法律信仰在于行为得蒙救赎</a:t>
            </a:r>
            <a:r>
              <a:rPr lang="en-US" altLang="zh-CN" sz="3600" smtClean="0"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, </a:t>
            </a:r>
            <a:r>
              <a:rPr lang="zh-CN" altLang="en-US" sz="3600" smtClean="0"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保罗在加拉太书持反对的意见。</a:t>
            </a:r>
            <a:r>
              <a:rPr lang="en-US" altLang="zh-CN" sz="3600" smtClean="0"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)</a:t>
            </a:r>
            <a:endParaRPr lang="en-US" altLang="zh-TW" sz="3600" smtClean="0"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</p:txBody>
      </p:sp>
      <p:sp>
        <p:nvSpPr>
          <p:cNvPr id="181256" name="Text Box 8"/>
          <p:cNvSpPr txBox="1">
            <a:spLocks noChangeArrowheads="1"/>
          </p:cNvSpPr>
          <p:nvPr/>
        </p:nvSpPr>
        <p:spPr bwMode="auto">
          <a:xfrm>
            <a:off x="3059113" y="3500438"/>
            <a:ext cx="5754687" cy="57943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TW" sz="3200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MIQSAT MA’ASE HA-TORAH</a:t>
            </a:r>
          </a:p>
        </p:txBody>
      </p:sp>
      <p:sp>
        <p:nvSpPr>
          <p:cNvPr id="181258" name="Rectangle 10"/>
          <p:cNvSpPr>
            <a:spLocks noChangeArrowheads="1"/>
          </p:cNvSpPr>
          <p:nvPr/>
        </p:nvSpPr>
        <p:spPr bwMode="auto">
          <a:xfrm>
            <a:off x="0" y="836613"/>
            <a:ext cx="9318625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 MMT 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表示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, 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保罗的反对者教导救恩是守律法律才是真正的子民。</a:t>
            </a:r>
            <a:endParaRPr lang="en-US" altLang="zh-TW" sz="18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charset="0"/>
              <a:cs typeface="新細明體" charset="0"/>
            </a:endParaRPr>
          </a:p>
          <a:p>
            <a:pPr marL="609600" indent="-6096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endParaRPr lang="en-US" altLang="zh-TW" sz="18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charset="0"/>
              <a:cs typeface="新細明體" charset="0"/>
            </a:endParaRPr>
          </a:p>
        </p:txBody>
      </p:sp>
      <p:sp>
        <p:nvSpPr>
          <p:cNvPr id="181261" name="Text Box 13"/>
          <p:cNvSpPr txBox="1">
            <a:spLocks noChangeArrowheads="1"/>
          </p:cNvSpPr>
          <p:nvPr/>
        </p:nvSpPr>
        <p:spPr bwMode="auto">
          <a:xfrm>
            <a:off x="8458200" y="76200"/>
            <a:ext cx="59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TW" sz="2400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183</a:t>
            </a:r>
          </a:p>
        </p:txBody>
      </p:sp>
      <p:sp>
        <p:nvSpPr>
          <p:cNvPr id="181262" name="Rectangle 14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096000" cy="76200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algn="l" eaLnBrk="1" hangingPunct="1">
              <a:defRPr/>
            </a:pPr>
            <a:r>
              <a:rPr lang="en-US" altLang="zh-CN">
                <a:latin typeface="Garamond" charset="0"/>
              </a:rPr>
              <a:t>DSS </a:t>
            </a:r>
            <a:r>
              <a:rPr lang="zh-CN" altLang="en-US">
                <a:latin typeface="Garamond" charset="0"/>
                <a:ea typeface="宋体" charset="0"/>
                <a:cs typeface="宋体" charset="0"/>
              </a:rPr>
              <a:t>的</a:t>
            </a:r>
            <a:r>
              <a:rPr lang="zh-TW" altLang="en-US">
                <a:latin typeface="Garamond" charset="0"/>
                <a:ea typeface="新細明體" charset="0"/>
                <a:cs typeface="新細明體" charset="0"/>
              </a:rPr>
              <a:t>重要性</a:t>
            </a:r>
            <a:endParaRPr lang="en-US" altLang="zh-TW"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5" name="Picture 2" descr="DSS"/>
          <p:cNvPicPr>
            <a:picLocks noChangeAspect="1" noChangeArrowheads="1"/>
          </p:cNvPicPr>
          <p:nvPr/>
        </p:nvPicPr>
        <p:blipFill>
          <a:blip r:embed="rId3" cstate="screen">
            <a:lum brigh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3" name="Rectangle 3"/>
          <p:cNvSpPr>
            <a:spLocks noChangeArrowheads="1"/>
          </p:cNvSpPr>
          <p:nvPr/>
        </p:nvSpPr>
        <p:spPr bwMode="auto">
          <a:xfrm>
            <a:off x="4648200" y="0"/>
            <a:ext cx="4572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21569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44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aramond" pitchFamily="-111" charset="0"/>
              <a:ea typeface="Osaka"/>
              <a:cs typeface="Osaka"/>
            </a:endParaRPr>
          </a:p>
        </p:txBody>
      </p:sp>
      <p:sp>
        <p:nvSpPr>
          <p:cNvPr id="27136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  <a:alpha val="3999"/>
                </a:schemeClr>
              </a:gs>
            </a:gsLst>
            <a:lin ang="5400000" scaled="1"/>
          </a:gra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>
                <a:solidFill>
                  <a:schemeClr val="bg1"/>
                </a:solidFill>
                <a:latin typeface="Arial" charset="0"/>
                <a:ea typeface="Osaka" charset="0"/>
                <a:cs typeface="Osaka" charset="0"/>
              </a:rPr>
              <a:t>Paul versus Legalists</a:t>
            </a:r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304800" y="973138"/>
            <a:ext cx="3810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3200" u="sng" smtClean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Legalists</a:t>
            </a:r>
            <a:endParaRPr lang="en-US" sz="2400" i="1" u="sng" smtClean="0">
              <a:solidFill>
                <a:srgbClr val="FFFFFF"/>
              </a:solidFill>
              <a:latin typeface="Times New Roman" charset="0"/>
              <a:ea typeface="Osaka" charset="0"/>
              <a:cs typeface="Osaka" charset="0"/>
            </a:endParaRPr>
          </a:p>
        </p:txBody>
      </p:sp>
      <p:sp>
        <p:nvSpPr>
          <p:cNvPr id="271366" name="Text Box 6"/>
          <p:cNvSpPr txBox="1">
            <a:spLocks noChangeArrowheads="1"/>
          </p:cNvSpPr>
          <p:nvPr/>
        </p:nvSpPr>
        <p:spPr bwMode="auto">
          <a:xfrm>
            <a:off x="4876800" y="973138"/>
            <a:ext cx="4343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3200" u="sng" smtClean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Paul</a:t>
            </a:r>
            <a:endParaRPr lang="en-US" sz="2400" i="1" u="sng" smtClean="0">
              <a:solidFill>
                <a:srgbClr val="FFFFFF"/>
              </a:solidFill>
              <a:latin typeface="Times New Roman" charset="0"/>
              <a:ea typeface="Osaka" charset="0"/>
              <a:cs typeface="Osaka" charset="0"/>
            </a:endParaRPr>
          </a:p>
        </p:txBody>
      </p:sp>
      <p:sp>
        <p:nvSpPr>
          <p:cNvPr id="271367" name="Text Box 7"/>
          <p:cNvSpPr txBox="1">
            <a:spLocks noChangeArrowheads="1"/>
          </p:cNvSpPr>
          <p:nvPr/>
        </p:nvSpPr>
        <p:spPr bwMode="auto">
          <a:xfrm>
            <a:off x="304800" y="1674813"/>
            <a:ext cx="4038600" cy="495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altLang="ja-JP" sz="2400" dirty="0" smtClean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"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The one who does righteousness stores up life for himself with the Lord</a:t>
            </a:r>
            <a:r>
              <a:rPr lang="en-US" altLang="ja-JP" sz="2400" dirty="0" smtClean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"</a:t>
            </a:r>
            <a:endParaRPr lang="en-US" sz="2400" dirty="0" smtClean="0">
              <a:solidFill>
                <a:srgbClr val="FFFFFF"/>
              </a:solidFill>
              <a:latin typeface="Arial" charset="0"/>
              <a:ea typeface="Osaka" charset="0"/>
              <a:cs typeface="Osaka" charset="0"/>
            </a:endParaRPr>
          </a:p>
          <a:p>
            <a:pPr algn="r" eaLnBrk="1" hangingPunct="1">
              <a:defRPr/>
            </a:pPr>
            <a:r>
              <a:rPr lang="en-US" sz="2000" i="1" dirty="0" smtClean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Psalms of Solomon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/>
            </a:r>
            <a:br>
              <a:rPr lang="en-US" sz="2000" dirty="0" smtClean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</a:br>
            <a:r>
              <a:rPr lang="en-US" sz="2000" dirty="0" smtClean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(about 50 BC)</a:t>
            </a:r>
          </a:p>
          <a:p>
            <a:pPr algn="r" eaLnBrk="1" hangingPunct="1">
              <a:defRPr/>
            </a:pPr>
            <a:endParaRPr lang="en-US" sz="2000" dirty="0" smtClean="0">
              <a:solidFill>
                <a:srgbClr val="FFFFFF"/>
              </a:solidFill>
              <a:latin typeface="Arial" charset="0"/>
              <a:ea typeface="Osaka" charset="0"/>
              <a:cs typeface="Osaka" charset="0"/>
            </a:endParaRPr>
          </a:p>
          <a:p>
            <a:pPr algn="l" eaLnBrk="1" hangingPunct="1">
              <a:defRPr/>
            </a:pPr>
            <a:r>
              <a:rPr lang="en-US" altLang="ja-JP" sz="2400" dirty="0" smtClean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"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Miracles, however, will appear at their own time to those who are being saved by their works</a:t>
            </a:r>
            <a:r>
              <a:rPr lang="en-US" altLang="ja-JP" sz="2400" dirty="0" smtClean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"</a:t>
            </a:r>
            <a:endParaRPr lang="en-US" sz="2400" dirty="0" smtClean="0">
              <a:solidFill>
                <a:srgbClr val="FFFFFF"/>
              </a:solidFill>
              <a:latin typeface="Arial" charset="0"/>
              <a:ea typeface="Osaka" charset="0"/>
              <a:cs typeface="Osaka" charset="0"/>
            </a:endParaRPr>
          </a:p>
          <a:p>
            <a:pPr algn="l" eaLnBrk="1" hangingPunct="1">
              <a:defRPr/>
            </a:pPr>
            <a:endParaRPr lang="en-US" sz="2400" dirty="0" smtClean="0">
              <a:solidFill>
                <a:srgbClr val="FFFFFF"/>
              </a:solidFill>
              <a:latin typeface="Arial" charset="0"/>
              <a:ea typeface="Osaka" charset="0"/>
              <a:cs typeface="Osaka" charset="0"/>
            </a:endParaRPr>
          </a:p>
          <a:p>
            <a:pPr algn="r" eaLnBrk="1" hangingPunct="1">
              <a:defRPr/>
            </a:pPr>
            <a:r>
              <a:rPr lang="en-US" sz="2000" i="1" dirty="0" smtClean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2 Baruch</a:t>
            </a:r>
          </a:p>
          <a:p>
            <a:pPr algn="r" eaLnBrk="1" hangingPunct="1">
              <a:defRPr/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(about AD 100)</a:t>
            </a:r>
            <a:endParaRPr lang="en-US" sz="2400" dirty="0" smtClean="0">
              <a:solidFill>
                <a:srgbClr val="FFFFFF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271368" name="Text Box 8"/>
          <p:cNvSpPr txBox="1">
            <a:spLocks noChangeArrowheads="1"/>
          </p:cNvSpPr>
          <p:nvPr/>
        </p:nvSpPr>
        <p:spPr bwMode="auto">
          <a:xfrm>
            <a:off x="4876800" y="1676400"/>
            <a:ext cx="42672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altLang="ja-JP" sz="2400" dirty="0" smtClean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"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But now God has shown us a way to be made right with him 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  <a:ea typeface="Osaka" charset="0"/>
                <a:cs typeface="Osaka" charset="0"/>
              </a:rPr>
              <a:t>without keeping the requirements of the law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, as was promised in the writings of Moses and the prophets long ago. </a:t>
            </a:r>
            <a:r>
              <a:rPr lang="en-US" sz="1600" baseline="30000" dirty="0" smtClean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22 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We are made right with God by placing our faith in Jesus Christ. And this is true for everyone who believes, no matter who we are</a:t>
            </a:r>
            <a:r>
              <a:rPr lang="en-US" altLang="ja-JP" sz="2400" dirty="0" smtClean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"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 </a:t>
            </a:r>
            <a:endParaRPr lang="en-US" sz="1600" dirty="0" smtClean="0">
              <a:solidFill>
                <a:srgbClr val="FFFFFF"/>
              </a:solidFill>
              <a:latin typeface="Arial" charset="0"/>
              <a:ea typeface="Osaka" charset="0"/>
              <a:cs typeface="Osaka" charset="0"/>
            </a:endParaRPr>
          </a:p>
          <a:p>
            <a:pPr algn="l" eaLnBrk="1" hangingPunct="1">
              <a:defRPr/>
            </a:pPr>
            <a:endParaRPr lang="en-US" sz="1600" dirty="0" smtClean="0">
              <a:solidFill>
                <a:srgbClr val="FFFFFF"/>
              </a:solidFill>
              <a:latin typeface="Arial" charset="0"/>
              <a:ea typeface="Osaka" charset="0"/>
              <a:cs typeface="Osaka" charset="0"/>
            </a:endParaRPr>
          </a:p>
          <a:p>
            <a:pPr algn="r" eaLnBrk="1" hangingPunct="1">
              <a:defRPr/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  <a:ea typeface="Osaka" charset="0"/>
                <a:cs typeface="Osaka" charset="0"/>
              </a:rPr>
              <a:t>(Rom. 3:21-22 NLT)</a:t>
            </a:r>
            <a:endParaRPr lang="en-US" sz="2400" dirty="0" smtClean="0">
              <a:solidFill>
                <a:srgbClr val="FFFFFF"/>
              </a:solidFill>
              <a:latin typeface="Arial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7" grpId="0"/>
      <p:bldP spid="27136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29" name="Picture 2" descr="DSS"/>
          <p:cNvPicPr>
            <a:picLocks noChangeAspect="1" noChangeArrowheads="1"/>
          </p:cNvPicPr>
          <p:nvPr/>
        </p:nvPicPr>
        <p:blipFill>
          <a:blip r:embed="rId3">
            <a:lum brigh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3" name="Rectangle 3"/>
          <p:cNvSpPr>
            <a:spLocks noChangeArrowheads="1"/>
          </p:cNvSpPr>
          <p:nvPr/>
        </p:nvSpPr>
        <p:spPr bwMode="auto">
          <a:xfrm>
            <a:off x="4648200" y="0"/>
            <a:ext cx="4572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21569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defRPr/>
            </a:pPr>
            <a:endParaRPr lang="en-US" sz="2400" b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aramond" pitchFamily="-111" charset="0"/>
              <a:ea typeface="ＭＳ Ｐゴシック"/>
              <a:cs typeface="ＭＳ Ｐゴシック"/>
            </a:endParaRPr>
          </a:p>
        </p:txBody>
      </p:sp>
      <p:sp>
        <p:nvSpPr>
          <p:cNvPr id="27136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  <a:alpha val="3999"/>
                </a:schemeClr>
              </a:gs>
            </a:gsLst>
            <a:lin ang="5400000" scaled="1"/>
          </a:gra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>
                <a:solidFill>
                  <a:schemeClr val="bg1"/>
                </a:solidFill>
              </a:rPr>
              <a:t>Paul versus Legalists</a:t>
            </a:r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304800" y="973138"/>
            <a:ext cx="3810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914400" indent="-914400" algn="l">
              <a:defRPr/>
            </a:pPr>
            <a:r>
              <a:rPr lang="en-US" sz="3200" b="0" u="sng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Legalists</a:t>
            </a:r>
            <a:endParaRPr lang="en-US" sz="2400" b="0" i="1" u="sng">
              <a:solidFill>
                <a:srgbClr val="FFFFFF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1366" name="Text Box 6"/>
          <p:cNvSpPr txBox="1">
            <a:spLocks noChangeArrowheads="1"/>
          </p:cNvSpPr>
          <p:nvPr/>
        </p:nvSpPr>
        <p:spPr bwMode="auto">
          <a:xfrm>
            <a:off x="4876800" y="973138"/>
            <a:ext cx="4343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914400" indent="-914400" algn="l">
              <a:defRPr/>
            </a:pPr>
            <a:r>
              <a:rPr lang="en-US" sz="3200" b="0" u="sng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Paul</a:t>
            </a:r>
            <a:endParaRPr lang="en-US" sz="2400" b="0" i="1" u="sng">
              <a:solidFill>
                <a:srgbClr val="FFFFFF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1367" name="Text Box 7"/>
          <p:cNvSpPr txBox="1">
            <a:spLocks noChangeArrowheads="1"/>
          </p:cNvSpPr>
          <p:nvPr/>
        </p:nvSpPr>
        <p:spPr bwMode="auto">
          <a:xfrm>
            <a:off x="304800" y="1674813"/>
            <a:ext cx="4038600" cy="45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altLang="ja-JP" sz="2400" b="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"The one who does righteousness stores up life for himself with the Lord"</a:t>
            </a:r>
          </a:p>
          <a:p>
            <a:pPr algn="r">
              <a:defRPr/>
            </a:pPr>
            <a:r>
              <a:rPr lang="en-US" sz="2000" b="0" i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Psalms of Solomon</a:t>
            </a:r>
            <a:r>
              <a:rPr lang="en-US" sz="2000" b="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/>
            </a:r>
            <a:br>
              <a:rPr lang="en-US" sz="2000" b="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</a:br>
            <a:r>
              <a:rPr lang="en-US" sz="2000" b="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(about 50 BC)</a:t>
            </a:r>
          </a:p>
          <a:p>
            <a:pPr algn="r">
              <a:defRPr/>
            </a:pPr>
            <a:endParaRPr lang="en-US" sz="2000" b="0" dirty="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algn="l">
              <a:defRPr/>
            </a:pPr>
            <a:r>
              <a:rPr lang="en-US" altLang="ja-JP" sz="2400" b="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"Miracles, however, will appear at their own time to those who are being saved by their works"</a:t>
            </a:r>
          </a:p>
          <a:p>
            <a:pPr algn="l">
              <a:defRPr/>
            </a:pPr>
            <a:endParaRPr lang="en-US" sz="2400" b="0" dirty="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algn="r">
              <a:defRPr/>
            </a:pPr>
            <a:r>
              <a:rPr lang="en-US" sz="2000" b="0" i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2 Baruch</a:t>
            </a:r>
          </a:p>
          <a:p>
            <a:pPr algn="r">
              <a:defRPr/>
            </a:pPr>
            <a:r>
              <a:rPr lang="en-US" sz="2000" b="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(about AD 100)</a:t>
            </a:r>
            <a:endParaRPr lang="en-US" sz="2400" b="0" dirty="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1368" name="Text Box 8"/>
          <p:cNvSpPr txBox="1">
            <a:spLocks noChangeArrowheads="1"/>
          </p:cNvSpPr>
          <p:nvPr/>
        </p:nvSpPr>
        <p:spPr bwMode="auto">
          <a:xfrm>
            <a:off x="4876800" y="1676400"/>
            <a:ext cx="42672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altLang="ja-JP" sz="2400" b="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"</a:t>
            </a: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Let me ask you this one question: Did you receive the Holy Spirit </a:t>
            </a:r>
            <a:r>
              <a:rPr lang="en-US" sz="2400" dirty="0">
                <a:solidFill>
                  <a:srgbClr val="FFF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by obeying the law of Moses</a:t>
            </a: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? Of course not! You received the Spirit because you believed the message you heard about Christ.</a:t>
            </a:r>
            <a:r>
              <a:rPr lang="en-US" altLang="ja-JP" sz="2400" b="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" </a:t>
            </a:r>
            <a:endParaRPr lang="en-US" altLang="ja-JP" sz="1600" b="0" dirty="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algn="l">
              <a:defRPr/>
            </a:pPr>
            <a:endParaRPr lang="en-US" sz="1600" b="0" dirty="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algn="r">
              <a:defRPr/>
            </a:pPr>
            <a:r>
              <a:rPr lang="en-US" sz="2000" b="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(Gal. 3:2 </a:t>
            </a:r>
            <a:r>
              <a:rPr lang="en-US" sz="1600" b="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NLT</a:t>
            </a:r>
            <a:r>
              <a:rPr lang="en-US" sz="2000" b="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)</a:t>
            </a:r>
            <a:endParaRPr lang="en-US" sz="2400" b="0" dirty="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1736" name="Text Box 4"/>
          <p:cNvSpPr txBox="1">
            <a:spLocks noChangeArrowheads="1"/>
          </p:cNvSpPr>
          <p:nvPr/>
        </p:nvSpPr>
        <p:spPr bwMode="auto">
          <a:xfrm>
            <a:off x="8269288" y="95250"/>
            <a:ext cx="8667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FFFFFF"/>
                </a:solidFill>
                <a:latin typeface="Arial" charset="0"/>
                <a:cs typeface="Arial" charset="0"/>
              </a:rPr>
              <a:t>154k</a:t>
            </a: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5" name="Picture 4" descr="Mt"/>
          <p:cNvPicPr>
            <a:picLocks noChangeAspect="1" noChangeArrowheads="1"/>
          </p:cNvPicPr>
          <p:nvPr/>
        </p:nvPicPr>
        <p:blipFill>
          <a:blip r:embed="rId3" cstate="screen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79388" y="260350"/>
            <a:ext cx="8763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sz="5400">
                <a:latin typeface="Garamond" charset="0"/>
                <a:ea typeface="新細明體" charset="0"/>
                <a:cs typeface="新細明體" charset="0"/>
              </a:rPr>
              <a:t/>
            </a:r>
            <a:br>
              <a:rPr lang="en-US" altLang="zh-TW" sz="5400">
                <a:latin typeface="Garamond" charset="0"/>
                <a:ea typeface="新細明體" charset="0"/>
                <a:cs typeface="新細明體" charset="0"/>
              </a:rPr>
            </a:br>
            <a:r>
              <a:rPr lang="zh-CN" altLang="en-US">
                <a:latin typeface="Garamond" charset="0"/>
                <a:ea typeface="SimSun" charset="0"/>
                <a:cs typeface="SimSun" charset="0"/>
              </a:rPr>
              <a:t>约翰是在哪里长大</a:t>
            </a:r>
            <a:r>
              <a:rPr lang="en-US" altLang="zh-CN">
                <a:latin typeface="Garamond" charset="0"/>
                <a:ea typeface="SimSun" charset="0"/>
                <a:cs typeface="SimSun" charset="0"/>
              </a:rPr>
              <a:t>?</a:t>
            </a:r>
            <a:endParaRPr lang="en-US" altLang="zh-TW"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5805488"/>
            <a:ext cx="4876800" cy="908050"/>
          </a:xfrm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algn="l" eaLnBrk="1" hangingPunct="1">
              <a:buFont typeface="Wingdings" charset="0"/>
              <a:buNone/>
            </a:pPr>
            <a:endParaRPr lang="en-US" altLang="zh-TW" sz="2800" b="1">
              <a:solidFill>
                <a:schemeClr val="bg2"/>
              </a:solidFill>
              <a:effectLst/>
              <a:latin typeface="Garamond" charset="0"/>
              <a:ea typeface="新細明體" charset="0"/>
              <a:cs typeface="新細明體" charset="0"/>
            </a:endParaRPr>
          </a:p>
          <a:p>
            <a:pPr algn="l" eaLnBrk="1" hangingPunct="1">
              <a:buFont typeface="Wingdings" charset="0"/>
              <a:buNone/>
            </a:pPr>
            <a:r>
              <a:rPr lang="en-US" altLang="zh-CN" sz="2800" b="1">
                <a:solidFill>
                  <a:srgbClr val="000000"/>
                </a:solidFill>
                <a:effectLst/>
                <a:latin typeface="Times New Roman" charset="0"/>
                <a:ea typeface="SimSun" charset="0"/>
                <a:cs typeface="SimSun" charset="0"/>
              </a:rPr>
              <a:t>The Wilderness of Zin  </a:t>
            </a:r>
            <a:r>
              <a:rPr lang="zh-CN" altLang="en-US" sz="2800" b="1">
                <a:solidFill>
                  <a:srgbClr val="000000"/>
                </a:solidFill>
                <a:effectLst/>
                <a:latin typeface="SimSun" charset="0"/>
                <a:ea typeface="SimSun" charset="0"/>
                <a:cs typeface="SimSun" charset="0"/>
              </a:rPr>
              <a:t>旷野</a:t>
            </a:r>
            <a:endParaRPr lang="en-US" altLang="zh-TW" sz="2800" b="1">
              <a:solidFill>
                <a:srgbClr val="000000"/>
              </a:solidFill>
              <a:effectLst/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121863" name="Text Box 7"/>
          <p:cNvSpPr txBox="1">
            <a:spLocks noChangeArrowheads="1"/>
          </p:cNvSpPr>
          <p:nvPr/>
        </p:nvSpPr>
        <p:spPr bwMode="auto">
          <a:xfrm>
            <a:off x="4067175" y="2276475"/>
            <a:ext cx="4814888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0" smtClean="0"/>
              <a:t>NIV </a:t>
            </a:r>
            <a:r>
              <a:rPr lang="zh-CN" altLang="en-US" sz="4000" b="0" smtClean="0">
                <a:ea typeface="宋体" charset="0"/>
                <a:cs typeface="宋体" charset="0"/>
              </a:rPr>
              <a:t>路加</a:t>
            </a:r>
            <a:r>
              <a:rPr lang="en-US" altLang="zh-CN" sz="4000" b="0" smtClean="0">
                <a:ea typeface="宋体" charset="0"/>
                <a:cs typeface="宋体" charset="0"/>
              </a:rPr>
              <a:t>1:80</a:t>
            </a:r>
            <a:r>
              <a:rPr lang="zh-CN" altLang="en-US" sz="4000" b="0" smtClean="0">
                <a:ea typeface="宋体" charset="0"/>
                <a:cs typeface="宋体" charset="0"/>
              </a:rPr>
              <a:t>「那孩子渐渐长大，心灵强壮，住在旷野，直到他显明在以色列人面前的日子。」</a:t>
            </a:r>
            <a:endParaRPr lang="en-US" altLang="zh-TW" sz="4000" b="0" smtClean="0">
              <a:ea typeface="宋体" charset="0"/>
              <a:cs typeface="宋体" charset="0"/>
            </a:endParaRPr>
          </a:p>
        </p:txBody>
      </p:sp>
      <p:sp>
        <p:nvSpPr>
          <p:cNvPr id="121864" name="Text Box 8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smtClean="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184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486400" y="1663700"/>
            <a:ext cx="3657600" cy="19939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800" b="1">
                <a:latin typeface="Garamond" charset="0"/>
                <a:ea typeface="SimSun" charset="0"/>
                <a:cs typeface="SimSun" charset="0"/>
              </a:rPr>
              <a:t>约翰在何处得到洗礼与悔改的观念呢</a:t>
            </a:r>
            <a:r>
              <a:rPr lang="en-US" altLang="zh-CN" sz="4800" b="1">
                <a:latin typeface="Garamond" charset="0"/>
                <a:ea typeface="SimSun" charset="0"/>
                <a:cs typeface="SimSun" charset="0"/>
              </a:rPr>
              <a:t>?</a:t>
            </a:r>
            <a:endParaRPr lang="en-US" altLang="zh-TW" sz="4800" b="1"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148485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5486400" y="274638"/>
            <a:ext cx="3657600" cy="1173162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6000">
                <a:latin typeface="Garamond" charset="0"/>
                <a:ea typeface="SimSun" charset="0"/>
                <a:cs typeface="SimSun" charset="0"/>
              </a:rPr>
              <a:t>施洗约翰</a:t>
            </a:r>
            <a:endParaRPr lang="en-US" altLang="zh-TW" sz="6000"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172035" name="Text Box 6"/>
          <p:cNvSpPr txBox="1">
            <a:spLocks noChangeArrowheads="1"/>
          </p:cNvSpPr>
          <p:nvPr/>
        </p:nvSpPr>
        <p:spPr bwMode="auto">
          <a:xfrm>
            <a:off x="8397875" y="84138"/>
            <a:ext cx="565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/>
            <a:r>
              <a:rPr lang="en-US" altLang="zh-TW" sz="200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184</a:t>
            </a:r>
          </a:p>
        </p:txBody>
      </p:sp>
      <p:pic>
        <p:nvPicPr>
          <p:cNvPr id="172036" name="Picture 8" descr="JohnRob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Picture 2" descr="Scrib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333375"/>
            <a:ext cx="7772400" cy="990600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zh-CN" altLang="en-US" sz="48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苦修派信徒爱上帝的话语</a:t>
            </a:r>
            <a:endParaRPr lang="en-US" altLang="zh-TW" sz="4800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Picture 3" descr="baptiz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84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0" name="Picture 4" descr="High Priest000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88" y="0"/>
            <a:ext cx="29019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1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5486400" y="0"/>
            <a:ext cx="3657600" cy="11731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sz="3200">
                <a:latin typeface="Garamond" charset="0"/>
                <a:ea typeface="新細明體" charset="0"/>
                <a:cs typeface="新細明體" charset="0"/>
              </a:rPr>
              <a:t/>
            </a:r>
            <a:br>
              <a:rPr lang="en-US" altLang="zh-TW" sz="3200">
                <a:latin typeface="Garamond" charset="0"/>
                <a:ea typeface="新細明體" charset="0"/>
                <a:cs typeface="新細明體" charset="0"/>
              </a:rPr>
            </a:br>
            <a:r>
              <a:rPr lang="zh-TW" altLang="en-US" sz="4800">
                <a:latin typeface="Garamond" charset="0"/>
                <a:ea typeface="新細明體" charset="0"/>
                <a:cs typeface="新細明體" charset="0"/>
              </a:rPr>
              <a:t>施洗约翰</a:t>
            </a:r>
          </a:p>
        </p:txBody>
      </p:sp>
      <p:pic>
        <p:nvPicPr>
          <p:cNvPr id="176132" name="Picture 7" descr="High Priest000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49588"/>
            <a:ext cx="6629400" cy="38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3" name="Text Box 8"/>
          <p:cNvSpPr txBox="1">
            <a:spLocks noChangeArrowheads="1"/>
          </p:cNvSpPr>
          <p:nvPr/>
        </p:nvSpPr>
        <p:spPr bwMode="auto">
          <a:xfrm>
            <a:off x="8397875" y="84138"/>
            <a:ext cx="565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l"/>
            <a:r>
              <a:rPr lang="en-US" altLang="zh-TW" sz="200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rPr>
              <a:t>184</a:t>
            </a:r>
          </a:p>
        </p:txBody>
      </p:sp>
      <p:sp>
        <p:nvSpPr>
          <p:cNvPr id="147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486400" y="1412875"/>
            <a:ext cx="3657600" cy="19939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3600" b="1">
                <a:latin typeface="Garamond" charset="0"/>
                <a:ea typeface="新細明體" charset="0"/>
                <a:cs typeface="新細明體" charset="0"/>
              </a:rPr>
              <a:t>约翰在何处得到洗礼与悔改的观念呢</a:t>
            </a:r>
            <a:r>
              <a:rPr lang="en-US" altLang="zh-CN" sz="3600" b="1">
                <a:latin typeface="Garamond" charset="0"/>
                <a:ea typeface="新細明體" charset="0"/>
                <a:cs typeface="新細明體" charset="0"/>
              </a:rPr>
              <a:t>?</a:t>
            </a:r>
          </a:p>
          <a:p>
            <a:pPr eaLnBrk="1" hangingPunct="1">
              <a:defRPr/>
            </a:pPr>
            <a:endParaRPr lang="en-US" altLang="zh-CN" sz="3600" b="1">
              <a:latin typeface="Garamond" charset="0"/>
              <a:ea typeface="新細明體" charset="0"/>
              <a:cs typeface="新細明體" charset="0"/>
            </a:endParaRPr>
          </a:p>
          <a:p>
            <a:pPr eaLnBrk="1" hangingPunct="1">
              <a:defRPr/>
            </a:pPr>
            <a:endParaRPr lang="en-US" altLang="zh-TW" sz="3600" b="1">
              <a:latin typeface="Garamond" charset="0"/>
              <a:ea typeface="新細明體" charset="0"/>
              <a:cs typeface="新細明體" charset="0"/>
            </a:endParaRPr>
          </a:p>
          <a:p>
            <a:pPr eaLnBrk="1" hangingPunct="1">
              <a:defRPr/>
            </a:pPr>
            <a:endParaRPr lang="en-US" altLang="zh-TW" sz="2000" b="1">
              <a:latin typeface="Garamond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292725" y="333375"/>
            <a:ext cx="3352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在地球上最低的地点</a:t>
            </a:r>
            <a:r>
              <a:rPr lang="en-US" altLang="zh-CN" sz="4000">
                <a:latin typeface="Garamond" charset="0"/>
                <a:ea typeface="SimSun" charset="0"/>
                <a:cs typeface="SimSun" charset="0"/>
              </a:rPr>
              <a:t>(-394 </a:t>
            </a: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公尺 </a:t>
            </a:r>
            <a:r>
              <a:rPr lang="en-US" altLang="zh-TW" sz="4000">
                <a:latin typeface="Garamond" charset="0"/>
                <a:ea typeface="SimSun" charset="0"/>
                <a:cs typeface="SimSun" charset="0"/>
              </a:rPr>
              <a:t>)</a:t>
            </a: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。</a:t>
            </a:r>
            <a:r>
              <a:rPr lang="zh-TW" altLang="en-US">
                <a:latin typeface="Garamond" charset="0"/>
                <a:ea typeface="新細明體" charset="0"/>
                <a:cs typeface="新細明體" charset="0"/>
              </a:rPr>
              <a:t> </a:t>
            </a:r>
            <a:endParaRPr lang="en-US" altLang="zh-TW">
              <a:latin typeface="Garamond" charset="0"/>
              <a:ea typeface="新細明體" charset="0"/>
              <a:cs typeface="新細明體" charset="0"/>
            </a:endParaRPr>
          </a:p>
        </p:txBody>
      </p:sp>
      <p:pic>
        <p:nvPicPr>
          <p:cNvPr id="53250" name="Picture 4" descr="N&amp;Ssectionsofdeads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49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749" name="Rectangle 5"/>
          <p:cNvSpPr>
            <a:spLocks noChangeArrowheads="1"/>
          </p:cNvSpPr>
          <p:nvPr/>
        </p:nvSpPr>
        <p:spPr bwMode="auto">
          <a:xfrm>
            <a:off x="5334000" y="2565400"/>
            <a:ext cx="3810000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每一年平均雨量约</a:t>
            </a:r>
            <a:r>
              <a:rPr lang="en-US" altLang="zh-CN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3-4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英吋</a:t>
            </a:r>
            <a:r>
              <a:rPr lang="en-US" altLang="zh-TW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, 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现在分为三 个部分</a:t>
            </a:r>
          </a:p>
          <a:p>
            <a:pPr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从公元</a:t>
            </a:r>
            <a:r>
              <a:rPr lang="en-US" altLang="zh-CN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1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世纪最高的</a:t>
            </a:r>
            <a:r>
              <a:rPr lang="en-US" altLang="zh-CN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20 m,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自</a:t>
            </a:r>
            <a:r>
              <a:rPr lang="en-US" altLang="zh-CN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1975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下降</a:t>
            </a:r>
            <a:r>
              <a:rPr lang="zh-TW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約</a:t>
            </a:r>
            <a:r>
              <a:rPr lang="en-US" altLang="zh-CN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12 m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。</a:t>
            </a:r>
            <a:r>
              <a:rPr lang="zh-TW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/>
            </a:r>
            <a:br>
              <a:rPr lang="zh-TW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</a:br>
            <a:r>
              <a: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以色列由钾造成肥料 每年收益十亿美元</a:t>
            </a:r>
            <a:endParaRPr lang="zh-TW" altLang="en-US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7" name="Picture 4" descr="essenebaptistry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94488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5288" y="260350"/>
            <a:ext cx="8229600" cy="715963"/>
          </a:xfrm>
          <a:solidFill>
            <a:srgbClr val="0033CC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4800">
                <a:latin typeface="Garamond" charset="0"/>
                <a:ea typeface="新細明體" charset="0"/>
                <a:cs typeface="新細明體" charset="0"/>
              </a:rPr>
              <a:t>苦修派的信徒与约翰和耶稣</a:t>
            </a:r>
            <a:endParaRPr lang="en-US" altLang="zh-CN" sz="4800"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141319" name="Rectangle 7"/>
          <p:cNvSpPr>
            <a:spLocks noChangeArrowheads="1"/>
          </p:cNvSpPr>
          <p:nvPr/>
        </p:nvSpPr>
        <p:spPr bwMode="auto">
          <a:xfrm>
            <a:off x="4572000" y="2060575"/>
            <a:ext cx="4876800" cy="4525963"/>
          </a:xfrm>
          <a:prstGeom prst="rect">
            <a:avLst/>
          </a:prstGeom>
          <a:gradFill rotWithShape="1">
            <a:gsLst>
              <a:gs pos="0">
                <a:schemeClr val="accent1">
                  <a:alpha val="24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批评圣殿的领袖</a:t>
            </a:r>
          </a:p>
          <a:p>
            <a:pPr marL="533400" indent="-5334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反对的圣殿税</a:t>
            </a:r>
          </a:p>
          <a:p>
            <a:pPr marL="533400" indent="-5334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禁止离婚与再婚</a:t>
            </a:r>
          </a:p>
          <a:p>
            <a:pPr marL="533400" indent="-5334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属灵的献祭</a:t>
            </a:r>
          </a:p>
          <a:p>
            <a:pPr marL="533400" indent="-5334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将神的子民看作属灵的圣殿</a:t>
            </a:r>
            <a:endParaRPr lang="en-US" altLang="zh-CN" sz="36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141320" name="WordArt 8"/>
          <p:cNvSpPr>
            <a:spLocks noChangeArrowheads="1" noChangeShapeType="1" noTextEdit="1"/>
          </p:cNvSpPr>
          <p:nvPr/>
        </p:nvSpPr>
        <p:spPr bwMode="auto">
          <a:xfrm>
            <a:off x="468313" y="1196975"/>
            <a:ext cx="3505200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chemeClr val="bg2">
                      <a:alpha val="79999"/>
                    </a:schemeClr>
                  </a:outerShdw>
                </a:effectLst>
                <a:latin typeface="Impact"/>
                <a:ea typeface="Impact"/>
                <a:cs typeface="Impact"/>
              </a:rPr>
              <a:t>Essenes &amp; John</a:t>
            </a:r>
          </a:p>
        </p:txBody>
      </p:sp>
      <p:sp>
        <p:nvSpPr>
          <p:cNvPr id="141321" name="WordArt 9"/>
          <p:cNvSpPr>
            <a:spLocks noChangeArrowheads="1" noChangeShapeType="1" noTextEdit="1"/>
          </p:cNvSpPr>
          <p:nvPr/>
        </p:nvSpPr>
        <p:spPr bwMode="auto">
          <a:xfrm>
            <a:off x="5003800" y="1125538"/>
            <a:ext cx="3505200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chemeClr val="bg2">
                      <a:alpha val="79999"/>
                    </a:schemeClr>
                  </a:outerShdw>
                </a:effectLst>
                <a:latin typeface="Impact"/>
                <a:ea typeface="Impact"/>
                <a:cs typeface="Impact"/>
              </a:rPr>
              <a:t>Essenes &amp; Jesus</a:t>
            </a:r>
          </a:p>
        </p:txBody>
      </p:sp>
      <p:sp>
        <p:nvSpPr>
          <p:cNvPr id="141322" name="Text Box 10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CN" sz="200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184</a:t>
            </a:r>
          </a:p>
        </p:txBody>
      </p:sp>
      <p:sp>
        <p:nvSpPr>
          <p:cNvPr id="141323" name="Rectangle 11"/>
          <p:cNvSpPr>
            <a:spLocks noChangeArrowheads="1"/>
          </p:cNvSpPr>
          <p:nvPr/>
        </p:nvSpPr>
        <p:spPr bwMode="auto">
          <a:xfrm>
            <a:off x="0" y="2060575"/>
            <a:ext cx="4495800" cy="4525963"/>
          </a:xfrm>
          <a:prstGeom prst="rect">
            <a:avLst/>
          </a:prstGeom>
          <a:gradFill rotWithShape="1">
            <a:gsLst>
              <a:gs pos="0">
                <a:schemeClr val="accent1">
                  <a:alpha val="24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以赛亚的呼吁</a:t>
            </a:r>
            <a:r>
              <a:rPr lang="en-US" altLang="zh-CN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40:3</a:t>
            </a:r>
          </a:p>
          <a:p>
            <a:pPr marL="533400" indent="-5334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称为悔改</a:t>
            </a:r>
            <a:r>
              <a:rPr lang="en-US" altLang="zh-CN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&amp; </a:t>
            </a: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洗礼</a:t>
            </a:r>
          </a:p>
          <a:p>
            <a:pPr marL="533400" indent="-5334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上帝被期望的临近王国</a:t>
            </a:r>
          </a:p>
          <a:p>
            <a:pPr marL="533400" indent="-5334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水、圣灵</a:t>
            </a:r>
            <a:r>
              <a:rPr lang="en-US" altLang="zh-CN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,  </a:t>
            </a: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火</a:t>
            </a:r>
          </a:p>
          <a:p>
            <a:pPr marL="533400" indent="-5334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奇妙的饮食</a:t>
            </a:r>
          </a:p>
          <a:p>
            <a:pPr marL="533400" indent="-5334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CN" altLang="en-US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批评的宗教领袖</a:t>
            </a:r>
            <a:endParaRPr lang="en-US" altLang="zh-CN" sz="36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13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1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1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1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1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1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1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4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20" grpId="0" animBg="1"/>
      <p:bldP spid="141321" grpId="0" animBg="1"/>
      <p:bldP spid="141323" grpId="0" build="p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484313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zh-TW">
                <a:latin typeface="Arial" charset="0"/>
                <a:ea typeface="新細明體" charset="0"/>
                <a:cs typeface="新細明體" charset="0"/>
              </a:rPr>
              <a:t>Black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000" dirty="0" smtClean="0">
                <a:solidFill>
                  <a:srgbClr val="FFFFFF"/>
                </a:solidFill>
                <a:ea typeface="SimSun" charset="0"/>
                <a:cs typeface="Arial" charset="0"/>
              </a:rPr>
              <a:t>免费获得该讲解</a:t>
            </a:r>
            <a:r>
              <a:rPr lang="en-US" sz="4000" dirty="0" smtClean="0">
                <a:solidFill>
                  <a:srgbClr val="FFFFFF"/>
                </a:solidFill>
                <a:ea typeface="SimSun" charset="0"/>
                <a:cs typeface="Arial" charset="0"/>
              </a:rPr>
              <a:t>!</a:t>
            </a:r>
            <a:endParaRPr lang="en-US" sz="1400" dirty="0" smtClean="0">
              <a:solidFill>
                <a:srgbClr val="FFFFFF"/>
              </a:solidFill>
              <a:ea typeface="SimSun" charset="0"/>
              <a:cs typeface="Arial" charset="0"/>
            </a:endParaRPr>
          </a:p>
        </p:txBody>
      </p:sp>
      <p:sp>
        <p:nvSpPr>
          <p:cNvPr id="20275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28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新约全书背景链接地址 </a:t>
            </a:r>
            <a:r>
              <a:rPr lang="zh-CN" altLang="en-US" sz="28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5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7" name="Picture 6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8" name="Rectangle 1026"/>
          <p:cNvSpPr txBox="1">
            <a:spLocks noChangeArrowheads="1"/>
          </p:cNvSpPr>
          <p:nvPr/>
        </p:nvSpPr>
        <p:spPr bwMode="auto">
          <a:xfrm>
            <a:off x="0" y="1310554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 smtClean="0">
                <a:solidFill>
                  <a:srgbClr val="000000"/>
                </a:solidFill>
                <a:ea typeface="SimSun" charset="0"/>
                <a:cs typeface="Arial" charset="0"/>
              </a:rPr>
              <a:t>圣经学习下载</a:t>
            </a:r>
            <a:endParaRPr lang="zh-CN" altLang="en-US" sz="3600" b="1" dirty="0">
              <a:solidFill>
                <a:srgbClr val="000000"/>
              </a:solidFill>
              <a:ea typeface="SimSu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4892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4" descr="vineyar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20638"/>
            <a:ext cx="10896600" cy="68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850" y="5445125"/>
            <a:ext cx="8229600" cy="808038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从新鲜水源绿洲旁所</a:t>
            </a:r>
            <a:r>
              <a:rPr lang="zh-TW" altLang="en-US" sz="4000">
                <a:latin typeface="Garamond" charset="0"/>
                <a:ea typeface="SimSun" charset="0"/>
                <a:cs typeface="SimSun" charset="0"/>
              </a:rPr>
              <a:t>栽</a:t>
            </a: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种的农作物</a:t>
            </a:r>
            <a:endParaRPr lang="zh-TW" altLang="en-US" sz="4000">
              <a:latin typeface="Garamond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ChangeArrowheads="1"/>
          </p:cNvSpPr>
          <p:nvPr/>
        </p:nvSpPr>
        <p:spPr bwMode="auto">
          <a:xfrm>
            <a:off x="4594225" y="3222625"/>
            <a:ext cx="184150" cy="6413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eaLnBrk="0" fontAlgn="t" hangingPunct="0">
              <a:spcBef>
                <a:spcPct val="50000"/>
              </a:spcBef>
              <a:defRPr/>
            </a:pPr>
            <a:endParaRPr lang="zh-TW" altLang="en-US" sz="3600" b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新細明體" charset="0"/>
              <a:cs typeface="新細明體" charset="0"/>
            </a:endParaRPr>
          </a:p>
        </p:txBody>
      </p:sp>
      <p:pic>
        <p:nvPicPr>
          <p:cNvPr id="57346" name="Picture 3" descr="Dead Se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1676400"/>
            <a:ext cx="7096125" cy="46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516" name="Picture 4" descr="Dead Sea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2286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0517" name="Rectangle 5"/>
          <p:cNvSpPr>
            <a:spLocks noRot="1" noChangeArrowheads="1"/>
          </p:cNvSpPr>
          <p:nvPr/>
        </p:nvSpPr>
        <p:spPr bwMode="auto">
          <a:xfrm>
            <a:off x="5486400" y="808038"/>
            <a:ext cx="39624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altLang="zh-TW" sz="4400">
                <a:effectLst>
                  <a:outerShdw blurRad="38100" dist="38100" dir="2700000" algn="tl">
                    <a:srgbClr val="000000"/>
                  </a:outerShdw>
                </a:effectLst>
                <a:ea typeface="新細明體" charset="0"/>
                <a:cs typeface="新細明體" charset="0"/>
              </a:rPr>
              <a:t>The Salt Sea</a:t>
            </a:r>
          </a:p>
        </p:txBody>
      </p:sp>
      <p:pic>
        <p:nvPicPr>
          <p:cNvPr id="320518" name="Picture 6" descr="En Ged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91050" cy="430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519" name="Picture 7" descr="nah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0"/>
            <a:ext cx="4973637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0520" name="Rectangle 8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4038600" cy="7159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>
                <a:latin typeface="Garamond" charset="0"/>
                <a:ea typeface="新細明體" charset="0"/>
                <a:cs typeface="新細明體" charset="0"/>
              </a:rPr>
              <a:t>En Gedi</a:t>
            </a:r>
            <a:br>
              <a:rPr lang="en-US" altLang="zh-TW">
                <a:latin typeface="Garamond" charset="0"/>
                <a:ea typeface="新細明體" charset="0"/>
                <a:cs typeface="新細明體" charset="0"/>
              </a:rPr>
            </a:br>
            <a:r>
              <a:rPr lang="zh-CN" altLang="en-US">
                <a:latin typeface="Garamond" charset="0"/>
                <a:ea typeface="SimSun" charset="0"/>
                <a:cs typeface="SimSun" charset="0"/>
              </a:rPr>
              <a:t>安基地</a:t>
            </a:r>
            <a:endParaRPr lang="zh-TW" altLang="en-US">
              <a:latin typeface="Garamond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0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20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20" grpId="0"/>
    </p:bldLst>
  </p:timing>
</p:sld>
</file>

<file path=ppt/theme/theme1.xml><?xml version="1.0" encoding="utf-8"?>
<a:theme xmlns:a="http://schemas.openxmlformats.org/drawingml/2006/main" name="14 Literary 2 - Dead Sea Scrolls">
  <a:themeElements>
    <a:clrScheme name="14 Literary 2 - Dead Sea Scrolls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14 Literary 2 - Dead Sea Scrolls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lnDef>
  </a:objectDefaults>
  <a:extraClrSchemeLst>
    <a:extraClrScheme>
      <a:clrScheme name="14 Literary 2 - Dead Sea Scrolls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 Literary 2 - Dead Sea Scrolls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2004:Templates:Presentations:Designs:Blank Presentation</Template>
  <TotalTime>3269</TotalTime>
  <Words>2819</Words>
  <Application>Microsoft Office PowerPoint</Application>
  <PresentationFormat>On-screen Show (4:3)</PresentationFormat>
  <Paragraphs>407</Paragraphs>
  <Slides>72</Slides>
  <Notes>72</Notes>
  <HiddenSlides>2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72</vt:i4>
      </vt:variant>
    </vt:vector>
  </HeadingPairs>
  <TitlesOfParts>
    <vt:vector size="78" baseType="lpstr">
      <vt:lpstr>14 Literary 2 - Dead Sea Scrolls</vt:lpstr>
      <vt:lpstr>Blank Presentation</vt:lpstr>
      <vt:lpstr>Default Design</vt:lpstr>
      <vt:lpstr>20_Default Design</vt:lpstr>
      <vt:lpstr>1_Blank Presentation</vt:lpstr>
      <vt:lpstr>2_Blank Presentation</vt:lpstr>
      <vt:lpstr>死海古卷</vt:lpstr>
      <vt:lpstr>死海的位置</vt:lpstr>
      <vt:lpstr>南北的高度分隔</vt:lpstr>
      <vt:lpstr>耶稣受洗之地</vt:lpstr>
      <vt:lpstr>约旦纵谷</vt:lpstr>
      <vt:lpstr>从高地观看</vt:lpstr>
      <vt:lpstr>在地球上最低的地点(-394 公尺 )。 </vt:lpstr>
      <vt:lpstr>从新鲜水源绿洲旁所栽种的农作物</vt:lpstr>
      <vt:lpstr>En Gedi 安基地</vt:lpstr>
      <vt:lpstr>盐海的渡假胜地?</vt:lpstr>
      <vt:lpstr>在地球上含盐最高之地</vt:lpstr>
      <vt:lpstr>我也很享受!</vt:lpstr>
      <vt:lpstr>死海泥浆</vt:lpstr>
      <vt:lpstr>Rick, Randall, Tim 雷克，琅迪，丁丁</vt:lpstr>
      <vt:lpstr>有一些麻麻的感觉，但对皮肤很好!</vt:lpstr>
      <vt:lpstr>非常的愉快?</vt:lpstr>
      <vt:lpstr>死海纸卷的历史</vt:lpstr>
      <vt:lpstr>死海纸卷的历史</vt:lpstr>
      <vt:lpstr>Tough Work!</vt:lpstr>
      <vt:lpstr>Near Impossible Work</vt:lpstr>
      <vt:lpstr>纸卷的鑑定</vt:lpstr>
      <vt:lpstr>Strugnells之 團隊</vt:lpstr>
      <vt:lpstr>曾經是如此慢長的工作...</vt:lpstr>
      <vt:lpstr>Hershel Shanks在酒吧中的報怨?</vt:lpstr>
      <vt:lpstr>什麼事發生在Strugnell身上呢?</vt:lpstr>
      <vt:lpstr>福音派DSS 学者</vt:lpstr>
      <vt:lpstr>MMT</vt:lpstr>
      <vt:lpstr>重印Shank之有爭議性的</vt:lpstr>
      <vt:lpstr>Qumran 废墟</vt:lpstr>
      <vt:lpstr>Qumran 小区的公共地图</vt:lpstr>
      <vt:lpstr>在Qumran发现的</vt:lpstr>
      <vt:lpstr>Qumran 的小区</vt:lpstr>
      <vt:lpstr>誰是苦修派的信徒呢?</vt:lpstr>
      <vt:lpstr>誰是苦修派信徒?</vt:lpstr>
      <vt:lpstr>誰是苦修派信徒?</vt:lpstr>
      <vt:lpstr>为什么苦修信徒派形成了?</vt:lpstr>
      <vt:lpstr>彼得与腐败的祭司在作战, 但那苦修派的信徒呢...?</vt:lpstr>
      <vt:lpstr>苦修派的信徒們选择退隐...</vt:lpstr>
      <vt:lpstr>为什么苦修派的信徒會形成呢?</vt:lpstr>
      <vt:lpstr>居住在Qumran的其它看法</vt:lpstr>
      <vt:lpstr>Debate Continues: Others Doubt the Essene Theory</vt:lpstr>
      <vt:lpstr>什麼樣的紙卷被發現了呢?</vt:lpstr>
      <vt:lpstr>铜纸卷</vt:lpstr>
      <vt:lpstr>What Scrolls were Found? 什麼樣的紙卷被發現了呢?</vt:lpstr>
      <vt:lpstr>許多紙卷缺少的部份</vt:lpstr>
      <vt:lpstr>但许多是清楚地可以閱读的!</vt:lpstr>
      <vt:lpstr>纸卷的内容</vt:lpstr>
      <vt:lpstr>书卷的内容</vt:lpstr>
      <vt:lpstr>书卷的内容</vt:lpstr>
      <vt:lpstr>伪经</vt:lpstr>
      <vt:lpstr>伪经 </vt:lpstr>
      <vt:lpstr>伪经</vt:lpstr>
      <vt:lpstr>伪经</vt:lpstr>
      <vt:lpstr>Is Jesus in the DSS?</vt:lpstr>
      <vt:lpstr>4號洞穴帶來許多的書卷</vt:lpstr>
      <vt:lpstr>DSS 的重要性</vt:lpstr>
      <vt:lpstr>耶稣与传统</vt:lpstr>
      <vt:lpstr>DSS 的重要性</vt:lpstr>
      <vt:lpstr>DSS 的重要性</vt:lpstr>
      <vt:lpstr>DSS 的重要性</vt:lpstr>
      <vt:lpstr>圣殿的书</vt:lpstr>
      <vt:lpstr>DSS 的重要性</vt:lpstr>
      <vt:lpstr>DSS 的重要性</vt:lpstr>
      <vt:lpstr>Paul versus Legalists</vt:lpstr>
      <vt:lpstr>Paul versus Legalists</vt:lpstr>
      <vt:lpstr> 约翰是在哪里长大?</vt:lpstr>
      <vt:lpstr>施洗约翰</vt:lpstr>
      <vt:lpstr>苦修派信徒爱上帝的话语</vt:lpstr>
      <vt:lpstr> 施洗约翰</vt:lpstr>
      <vt:lpstr>苦修派的信徒与约翰和耶稣</vt:lpstr>
      <vt:lpstr>Black</vt:lpstr>
      <vt:lpstr>新约全书背景链接地址  BibleStudyDownloads.org</vt:lpstr>
    </vt:vector>
  </TitlesOfParts>
  <Company>SBC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Rick Griffith</dc:creator>
  <cp:lastModifiedBy>Sarah</cp:lastModifiedBy>
  <cp:revision>457</cp:revision>
  <dcterms:created xsi:type="dcterms:W3CDTF">2003-04-27T23:31:54Z</dcterms:created>
  <dcterms:modified xsi:type="dcterms:W3CDTF">2017-04-11T16:17:16Z</dcterms:modified>
</cp:coreProperties>
</file>