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2" r:id="rId2"/>
    <p:sldMasterId id="2147483660" r:id="rId3"/>
    <p:sldMasterId id="2147483659" r:id="rId4"/>
    <p:sldMasterId id="2147483754" r:id="rId5"/>
    <p:sldMasterId id="2147483766" r:id="rId6"/>
    <p:sldMasterId id="2147483779" r:id="rId7"/>
    <p:sldMasterId id="2147483792" r:id="rId8"/>
    <p:sldMasterId id="2147483944" r:id="rId9"/>
    <p:sldMasterId id="2147483956" r:id="rId10"/>
  </p:sldMasterIdLst>
  <p:notesMasterIdLst>
    <p:notesMasterId r:id="rId68"/>
  </p:notesMasterIdLst>
  <p:sldIdLst>
    <p:sldId id="328" r:id="rId11"/>
    <p:sldId id="297" r:id="rId12"/>
    <p:sldId id="298" r:id="rId13"/>
    <p:sldId id="299" r:id="rId14"/>
    <p:sldId id="300" r:id="rId15"/>
    <p:sldId id="301" r:id="rId16"/>
    <p:sldId id="260" r:id="rId17"/>
    <p:sldId id="262" r:id="rId18"/>
    <p:sldId id="261" r:id="rId19"/>
    <p:sldId id="304" r:id="rId20"/>
    <p:sldId id="268" r:id="rId21"/>
    <p:sldId id="270" r:id="rId22"/>
    <p:sldId id="272" r:id="rId23"/>
    <p:sldId id="295" r:id="rId24"/>
    <p:sldId id="271" r:id="rId25"/>
    <p:sldId id="258" r:id="rId26"/>
    <p:sldId id="269" r:id="rId27"/>
    <p:sldId id="259" r:id="rId28"/>
    <p:sldId id="273" r:id="rId29"/>
    <p:sldId id="278" r:id="rId30"/>
    <p:sldId id="286" r:id="rId31"/>
    <p:sldId id="296" r:id="rId32"/>
    <p:sldId id="279" r:id="rId33"/>
    <p:sldId id="274" r:id="rId34"/>
    <p:sldId id="282" r:id="rId35"/>
    <p:sldId id="308" r:id="rId36"/>
    <p:sldId id="303" r:id="rId37"/>
    <p:sldId id="275" r:id="rId38"/>
    <p:sldId id="302" r:id="rId39"/>
    <p:sldId id="283" r:id="rId40"/>
    <p:sldId id="287" r:id="rId41"/>
    <p:sldId id="276" r:id="rId42"/>
    <p:sldId id="312" r:id="rId43"/>
    <p:sldId id="277" r:id="rId44"/>
    <p:sldId id="309" r:id="rId45"/>
    <p:sldId id="310" r:id="rId46"/>
    <p:sldId id="311" r:id="rId47"/>
    <p:sldId id="281" r:id="rId48"/>
    <p:sldId id="313" r:id="rId49"/>
    <p:sldId id="289" r:id="rId50"/>
    <p:sldId id="291" r:id="rId51"/>
    <p:sldId id="314" r:id="rId52"/>
    <p:sldId id="315" r:id="rId53"/>
    <p:sldId id="317" r:id="rId54"/>
    <p:sldId id="316" r:id="rId55"/>
    <p:sldId id="288" r:id="rId56"/>
    <p:sldId id="293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06" r:id="rId66"/>
    <p:sldId id="327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6600"/>
    <a:srgbClr val="FF0000"/>
    <a:srgbClr val="8000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7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2A3C369C-65AD-374E-BE7A-BAF7989670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396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F00A6707-61AA-FE44-8F97-BFBFD19EA9AF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39739-BF3E-1147-9AB9-CEFAB364DDBE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1600" b="1" smtClean="0">
                <a:ea typeface="新細明體" charset="0"/>
                <a:cs typeface="新細明體" charset="0"/>
              </a:rPr>
              <a:t>Citizens=</a:t>
            </a:r>
            <a:r>
              <a:rPr lang="zh-TW" altLang="en-US" sz="1600" b="1" smtClean="0">
                <a:ea typeface="新細明體" charset="0"/>
                <a:cs typeface="新細明體" charset="0"/>
              </a:rPr>
              <a:t>公民，</a:t>
            </a:r>
            <a:r>
              <a:rPr lang="en-US" altLang="zh-TW" sz="1600" b="1" smtClean="0">
                <a:ea typeface="新細明體" charset="0"/>
                <a:cs typeface="新細明體" charset="0"/>
              </a:rPr>
              <a:t>Non-Citizens=</a:t>
            </a:r>
            <a:r>
              <a:rPr lang="zh-TW" altLang="en-US" sz="1600" b="1" smtClean="0">
                <a:ea typeface="新細明體" charset="0"/>
                <a:cs typeface="新細明體" charset="0"/>
              </a:rPr>
              <a:t>非公民，</a:t>
            </a:r>
            <a:r>
              <a:rPr lang="en-US" altLang="zh-TW" sz="1600" b="1" smtClean="0">
                <a:ea typeface="新細明體" charset="0"/>
                <a:cs typeface="新細明體" charset="0"/>
              </a:rPr>
              <a:t>Slaves=</a:t>
            </a:r>
            <a:r>
              <a:rPr lang="zh-TW" altLang="en-US" sz="1600" b="1" smtClean="0">
                <a:ea typeface="新細明體" charset="0"/>
                <a:cs typeface="新細明體" charset="0"/>
              </a:rPr>
              <a:t>奴隸</a:t>
            </a:r>
          </a:p>
          <a:p>
            <a:pPr eaLnBrk="1" hangingPunct="1">
              <a:defRPr/>
            </a:pPr>
            <a:endParaRPr lang="zh-TW" altLang="en-US" b="1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968BE0-100D-574F-B997-9627B624880D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1400" b="1" smtClean="0">
                <a:ea typeface="新細明體" charset="0"/>
                <a:cs typeface="新細明體" charset="0"/>
              </a:rPr>
              <a:t>Gentiles </a:t>
            </a:r>
            <a:r>
              <a:rPr lang="zh-CN" altLang="en-US" b="1" smtClean="0">
                <a:ea typeface="SimSun" charset="0"/>
                <a:cs typeface="SimSun" charset="0"/>
              </a:rPr>
              <a:t>外邦人</a:t>
            </a:r>
            <a:r>
              <a:rPr lang="en-US" altLang="zh-CN" sz="1600" b="1" smtClean="0">
                <a:cs typeface="+mn-cs"/>
              </a:rPr>
              <a:t>,</a:t>
            </a:r>
            <a:r>
              <a:rPr lang="en-US" altLang="zh-CN" smtClean="0">
                <a:cs typeface="+mn-cs"/>
              </a:rPr>
              <a:t> </a:t>
            </a:r>
            <a:r>
              <a:rPr lang="en-US" altLang="zh-TW" sz="1400" b="1" smtClean="0">
                <a:ea typeface="新細明體" charset="0"/>
                <a:cs typeface="新細明體" charset="0"/>
              </a:rPr>
              <a:t>Jews </a:t>
            </a:r>
            <a:r>
              <a:rPr lang="zh-CN" altLang="en-US" b="1" smtClean="0">
                <a:ea typeface="SimSun" charset="0"/>
                <a:cs typeface="SimSun" charset="0"/>
              </a:rPr>
              <a:t>犹太人</a:t>
            </a:r>
            <a:endParaRPr lang="zh-TW" altLang="en-US" b="1" smtClean="0"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7AED5-FB06-AC4D-A8D6-7577C202F4D0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1400" b="1" smtClean="0">
                <a:ea typeface="新細明體" charset="0"/>
                <a:cs typeface="新細明體" charset="0"/>
              </a:rPr>
              <a:t>Languages of the Roman Empire (</a:t>
            </a:r>
            <a:r>
              <a:rPr lang="zh-CN" altLang="en-US" sz="1600" b="1" smtClean="0">
                <a:ea typeface="SimSun" charset="0"/>
                <a:cs typeface="SimSun" charset="0"/>
              </a:rPr>
              <a:t>罗马帝国通用的语言</a:t>
            </a:r>
            <a:r>
              <a:rPr lang="en-US" altLang="zh-TW" sz="1400" b="1" smtClean="0">
                <a:ea typeface="新細明體" charset="0"/>
                <a:cs typeface="新細明體" charset="0"/>
              </a:rPr>
              <a:t>) : Latin </a:t>
            </a:r>
            <a:r>
              <a:rPr lang="zh-TW" altLang="en-US" sz="1400" b="1" smtClean="0">
                <a:ea typeface="新細明體" charset="0"/>
                <a:cs typeface="新細明體" charset="0"/>
              </a:rPr>
              <a:t>拉丁文， </a:t>
            </a:r>
            <a:r>
              <a:rPr lang="en-US" altLang="zh-TW" sz="1400" b="1" smtClean="0">
                <a:ea typeface="新細明體" charset="0"/>
                <a:cs typeface="新細明體" charset="0"/>
              </a:rPr>
              <a:t>Greek </a:t>
            </a:r>
            <a:r>
              <a:rPr lang="zh-TW" altLang="en-US" sz="1400" b="1" smtClean="0">
                <a:ea typeface="新細明體" charset="0"/>
                <a:cs typeface="新細明體" charset="0"/>
              </a:rPr>
              <a:t>希腊文， </a:t>
            </a:r>
            <a:r>
              <a:rPr lang="en-US" altLang="zh-TW" sz="1400" b="1" smtClean="0">
                <a:ea typeface="新細明體" charset="0"/>
                <a:cs typeface="新細明體" charset="0"/>
              </a:rPr>
              <a:t>Aramaic </a:t>
            </a:r>
            <a:r>
              <a:rPr lang="zh-CN" altLang="en-US" sz="1600" b="1" smtClean="0">
                <a:ea typeface="SimSun" charset="0"/>
                <a:cs typeface="SimSun" charset="0"/>
              </a:rPr>
              <a:t>亚兰文</a:t>
            </a:r>
            <a:r>
              <a:rPr lang="zh-TW" altLang="en-US" sz="1400" b="1" smtClean="0">
                <a:ea typeface="新細明體" charset="0"/>
                <a:cs typeface="新細明體" charset="0"/>
              </a:rP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D58EF-26FA-2747-A7CC-1720C5583122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90CBB-37CB-414D-9682-3BC19FE9CB59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9F8183-8BA0-D44A-A674-6750C1CC03D6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64BFC6-AE1A-764C-99CE-C9DCF9FFF7C4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5E75F7-1737-E741-AA1F-F68FDDD4F100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1600" b="1" smtClean="0">
                <a:cs typeface="+mn-cs"/>
              </a:rPr>
              <a:t>Languages of the Empire:</a:t>
            </a:r>
            <a:r>
              <a:rPr lang="zh-CN" altLang="en-US" sz="1600" b="1" smtClean="0">
                <a:ea typeface="宋体" charset="0"/>
                <a:cs typeface="宋体" charset="0"/>
              </a:rPr>
              <a:t>罗马帝国通用的语言。</a:t>
            </a:r>
            <a:r>
              <a:rPr lang="en-US" altLang="zh-CN" sz="1600" b="1" smtClean="0">
                <a:cs typeface="+mn-cs"/>
              </a:rPr>
              <a:t>Roman:</a:t>
            </a:r>
            <a:r>
              <a:rPr lang="zh-CN" altLang="en-US" sz="1600" b="1" smtClean="0">
                <a:ea typeface="宋体" charset="0"/>
                <a:cs typeface="宋体" charset="0"/>
              </a:rPr>
              <a:t>罗马帝国。</a:t>
            </a:r>
            <a:r>
              <a:rPr lang="en-US" altLang="zh-CN" sz="1600" b="1" smtClean="0">
                <a:cs typeface="+mn-cs"/>
              </a:rPr>
              <a:t>Latin:</a:t>
            </a:r>
            <a:r>
              <a:rPr lang="zh-CN" altLang="en-US" sz="1600" b="1" smtClean="0">
                <a:ea typeface="宋体" charset="0"/>
                <a:cs typeface="宋体" charset="0"/>
              </a:rPr>
              <a:t>拉丁文。</a:t>
            </a:r>
            <a:r>
              <a:rPr lang="en-US" altLang="zh-CN" sz="1600" b="1" smtClean="0">
                <a:cs typeface="+mn-cs"/>
              </a:rPr>
              <a:t>Greek:</a:t>
            </a:r>
            <a:r>
              <a:rPr lang="zh-CN" altLang="en-US" sz="1600" b="1" smtClean="0">
                <a:ea typeface="宋体" charset="0"/>
                <a:cs typeface="宋体" charset="0"/>
              </a:rPr>
              <a:t>希腊文。</a:t>
            </a:r>
            <a:r>
              <a:rPr lang="en-US" altLang="zh-CN" sz="1600" b="1" smtClean="0">
                <a:cs typeface="+mn-cs"/>
              </a:rPr>
              <a:t>Aramaic:</a:t>
            </a:r>
            <a:r>
              <a:rPr lang="zh-CN" altLang="en-US" sz="1600" b="1" smtClean="0">
                <a:ea typeface="宋体" charset="0"/>
                <a:cs typeface="宋体" charset="0"/>
              </a:rPr>
              <a:t>亚兰文。</a:t>
            </a:r>
            <a:r>
              <a:rPr lang="en-US" altLang="zh-CN" sz="1600" b="1" smtClean="0">
                <a:cs typeface="+mn-cs"/>
              </a:rPr>
              <a:t>Hebrew:</a:t>
            </a:r>
            <a:r>
              <a:rPr lang="zh-CN" altLang="en-US" sz="1600" b="1" smtClean="0">
                <a:ea typeface="宋体" charset="0"/>
                <a:cs typeface="宋体" charset="0"/>
              </a:rPr>
              <a:t>希伯来文。</a:t>
            </a:r>
            <a:endParaRPr lang="zh-TW" altLang="en-US" sz="1600" b="1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25DB02-0400-CD47-98E7-E63F973EF6C1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1800" b="1" smtClean="0">
                <a:cs typeface="+mn-cs"/>
              </a:rPr>
              <a:t>Social Life: </a:t>
            </a:r>
            <a:r>
              <a:rPr lang="zh-CN" altLang="en-US" sz="1800" b="1" smtClean="0">
                <a:ea typeface="宋体" charset="0"/>
                <a:cs typeface="宋体" charset="0"/>
              </a:rPr>
              <a:t>社会生活。</a:t>
            </a:r>
            <a:r>
              <a:rPr lang="en-US" altLang="zh-CN" sz="1800" b="1" smtClean="0">
                <a:cs typeface="+mn-cs"/>
              </a:rPr>
              <a:t>Destination Rome:</a:t>
            </a:r>
            <a:r>
              <a:rPr lang="zh-CN" altLang="en-US" sz="1800" b="1" smtClean="0">
                <a:ea typeface="宋体" charset="0"/>
                <a:cs typeface="宋体" charset="0"/>
              </a:rPr>
              <a:t>罗马为终点。</a:t>
            </a:r>
            <a:endParaRPr lang="zh-TW" altLang="en-US" sz="1800" b="1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DA97C-AF65-E54D-8EEF-2D1A2525FE57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B87607-D16C-2C4B-8FC6-3031F0B06DF0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04A2A-4036-7F45-8751-09C50FABE7EE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1600" b="1" smtClean="0">
                <a:cs typeface="+mn-cs"/>
              </a:rPr>
              <a:t>Bathroom:</a:t>
            </a:r>
            <a:r>
              <a:rPr lang="zh-CN" altLang="en-US" sz="1600" b="1" smtClean="0">
                <a:ea typeface="宋体" charset="0"/>
                <a:cs typeface="宋体" charset="0"/>
              </a:rPr>
              <a:t>浴室。</a:t>
            </a:r>
            <a:r>
              <a:rPr lang="en-US" altLang="zh-CN" sz="1600" b="1" smtClean="0">
                <a:cs typeface="+mn-cs"/>
              </a:rPr>
              <a:t>Massage room:</a:t>
            </a:r>
            <a:r>
              <a:rPr lang="zh-CN" altLang="en-US" sz="1600" b="1" smtClean="0">
                <a:ea typeface="宋体" charset="0"/>
                <a:cs typeface="宋体" charset="0"/>
              </a:rPr>
              <a:t>按摩室。</a:t>
            </a:r>
            <a:r>
              <a:rPr lang="en-US" altLang="zh-CN" sz="1600" b="1" smtClean="0">
                <a:cs typeface="+mn-cs"/>
              </a:rPr>
              <a:t>Country Garden:</a:t>
            </a:r>
            <a:r>
              <a:rPr lang="zh-CN" altLang="en-US" sz="1600" b="1" smtClean="0">
                <a:ea typeface="宋体" charset="0"/>
                <a:cs typeface="宋体" charset="0"/>
              </a:rPr>
              <a:t>国家庭园。</a:t>
            </a:r>
            <a:r>
              <a:rPr lang="en-US" altLang="zh-CN" sz="1600" b="1" smtClean="0">
                <a:cs typeface="+mn-cs"/>
              </a:rPr>
              <a:t>Turret:</a:t>
            </a:r>
            <a:r>
              <a:rPr lang="zh-CN" altLang="en-US" sz="1600" b="1" smtClean="0">
                <a:ea typeface="宋体" charset="0"/>
                <a:cs typeface="宋体" charset="0"/>
              </a:rPr>
              <a:t>塔楼。</a:t>
            </a:r>
            <a:r>
              <a:rPr lang="en-US" altLang="zh-CN" sz="1600" b="1" smtClean="0">
                <a:cs typeface="+mn-cs"/>
              </a:rPr>
              <a:t>Bedroom:</a:t>
            </a:r>
            <a:r>
              <a:rPr lang="zh-CN" altLang="en-US" sz="1600" b="1" smtClean="0">
                <a:ea typeface="宋体" charset="0"/>
                <a:cs typeface="宋体" charset="0"/>
              </a:rPr>
              <a:t>卧室。</a:t>
            </a:r>
            <a:r>
              <a:rPr lang="en-US" altLang="zh-CN" sz="1600" b="1" smtClean="0">
                <a:cs typeface="+mn-cs"/>
              </a:rPr>
              <a:t>Storeroom:</a:t>
            </a:r>
            <a:r>
              <a:rPr lang="zh-CN" altLang="en-US" sz="1600" b="1" smtClean="0">
                <a:ea typeface="宋体" charset="0"/>
                <a:cs typeface="宋体" charset="0"/>
              </a:rPr>
              <a:t>贮藏室。</a:t>
            </a:r>
            <a:r>
              <a:rPr lang="en-US" altLang="zh-CN" sz="1600" b="1" smtClean="0">
                <a:cs typeface="+mn-cs"/>
              </a:rPr>
              <a:t>Garden:</a:t>
            </a:r>
            <a:r>
              <a:rPr lang="zh-CN" altLang="en-US" sz="1600" b="1" smtClean="0">
                <a:ea typeface="宋体" charset="0"/>
                <a:cs typeface="宋体" charset="0"/>
              </a:rPr>
              <a:t>花园。</a:t>
            </a:r>
            <a:r>
              <a:rPr lang="en-US" altLang="zh-CN" sz="1600" b="1" smtClean="0">
                <a:cs typeface="+mn-cs"/>
              </a:rPr>
              <a:t>Atrium:</a:t>
            </a:r>
            <a:r>
              <a:rPr lang="zh-CN" altLang="en-US" sz="1600" b="1" smtClean="0">
                <a:ea typeface="宋体" charset="0"/>
                <a:cs typeface="宋体" charset="0"/>
              </a:rPr>
              <a:t>古罗马大宅的天井。</a:t>
            </a:r>
            <a:r>
              <a:rPr lang="en-US" altLang="zh-CN" sz="1600" b="1" smtClean="0">
                <a:cs typeface="+mn-cs"/>
              </a:rPr>
              <a:t>Main courtyard:</a:t>
            </a:r>
            <a:r>
              <a:rPr lang="zh-CN" altLang="en-US" sz="1600" b="1" smtClean="0">
                <a:ea typeface="宋体" charset="0"/>
                <a:cs typeface="宋体" charset="0"/>
              </a:rPr>
              <a:t>主要庭院。</a:t>
            </a:r>
            <a:r>
              <a:rPr lang="en-US" altLang="zh-CN" sz="1600" b="1" smtClean="0">
                <a:cs typeface="+mn-cs"/>
              </a:rPr>
              <a:t>Guest Room:</a:t>
            </a:r>
            <a:r>
              <a:rPr lang="zh-CN" altLang="en-US" sz="1600" b="1" smtClean="0">
                <a:ea typeface="宋体" charset="0"/>
                <a:cs typeface="宋体" charset="0"/>
              </a:rPr>
              <a:t>客人房。</a:t>
            </a:r>
            <a:r>
              <a:rPr lang="en-US" altLang="zh-CN" sz="1600" b="1" smtClean="0">
                <a:cs typeface="+mn-cs"/>
              </a:rPr>
              <a:t>Beach:</a:t>
            </a:r>
            <a:r>
              <a:rPr lang="zh-CN" altLang="en-US" sz="1600" b="1" smtClean="0">
                <a:ea typeface="宋体" charset="0"/>
                <a:cs typeface="宋体" charset="0"/>
              </a:rPr>
              <a:t>海滩。</a:t>
            </a:r>
            <a:r>
              <a:rPr lang="en-US" altLang="zh-CN" sz="1600" b="1" smtClean="0">
                <a:cs typeface="+mn-cs"/>
              </a:rPr>
              <a:t>Dining room:</a:t>
            </a:r>
            <a:r>
              <a:rPr lang="zh-CN" altLang="en-US" sz="1600" b="1" smtClean="0">
                <a:ea typeface="宋体" charset="0"/>
                <a:cs typeface="宋体" charset="0"/>
              </a:rPr>
              <a:t>厅。</a:t>
            </a:r>
            <a:endParaRPr lang="zh-TW" altLang="en-US" sz="1600" b="1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FD949-D34C-F647-AE17-4F8E3E2DC7B7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1600" b="1" smtClean="0">
                <a:cs typeface="+mn-cs"/>
              </a:rPr>
              <a:t>Seven steps to heaven, the Caracalla way: </a:t>
            </a:r>
            <a:r>
              <a:rPr lang="zh-CN" altLang="en-US" sz="1600" b="1" smtClean="0">
                <a:ea typeface="宋体" charset="0"/>
                <a:cs typeface="宋体" charset="0"/>
              </a:rPr>
              <a:t>迦里迦拉的方式</a:t>
            </a:r>
            <a:r>
              <a:rPr lang="en-US" altLang="zh-CN" sz="1600" b="1" smtClean="0">
                <a:cs typeface="+mn-cs"/>
              </a:rPr>
              <a:t>:</a:t>
            </a:r>
            <a:r>
              <a:rPr lang="zh-CN" altLang="en-US" sz="1600" b="1" smtClean="0">
                <a:ea typeface="宋体" charset="0"/>
                <a:cs typeface="宋体" charset="0"/>
              </a:rPr>
              <a:t>七步到天堂。</a:t>
            </a:r>
            <a:endParaRPr lang="zh-TW" altLang="en-US" sz="1600" b="1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EBBACF-5CAB-494E-8329-81BFBEC4EAAA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655FF-4FF6-EB42-B551-74E987ADAAAD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1600" b="1" smtClean="0">
                <a:cs typeface="+mn-cs"/>
              </a:rPr>
              <a:t>A Roman Dinner Party:</a:t>
            </a:r>
            <a:r>
              <a:rPr lang="zh-CN" altLang="en-US" sz="1600" b="1" smtClean="0">
                <a:ea typeface="宋体" charset="0"/>
                <a:cs typeface="宋体" charset="0"/>
              </a:rPr>
              <a:t>罗马人的晚宴。</a:t>
            </a:r>
            <a:r>
              <a:rPr lang="en-US" altLang="zh-CN" sz="1600" b="1" smtClean="0">
                <a:cs typeface="+mn-cs"/>
              </a:rPr>
              <a:t>Three-course Banquet:</a:t>
            </a:r>
            <a:r>
              <a:rPr lang="zh-CN" altLang="en-US" sz="1600" b="1" smtClean="0">
                <a:ea typeface="宋体" charset="0"/>
                <a:cs typeface="宋体" charset="0"/>
              </a:rPr>
              <a:t>三菜的宴会。</a:t>
            </a:r>
            <a:r>
              <a:rPr lang="en-US" altLang="zh-CN" sz="1600" b="1" smtClean="0">
                <a:cs typeface="+mn-cs"/>
              </a:rPr>
              <a:t>First course:</a:t>
            </a:r>
            <a:r>
              <a:rPr lang="zh-CN" altLang="en-US" sz="1600" b="1" smtClean="0">
                <a:ea typeface="宋体" charset="0"/>
                <a:cs typeface="宋体" charset="0"/>
              </a:rPr>
              <a:t>第一菜。</a:t>
            </a:r>
            <a:r>
              <a:rPr lang="en-US" altLang="zh-CN" sz="1600" b="1" smtClean="0">
                <a:cs typeface="+mn-cs"/>
              </a:rPr>
              <a:t>Second Course:</a:t>
            </a:r>
            <a:r>
              <a:rPr lang="zh-CN" altLang="en-US" sz="1600" b="1" smtClean="0">
                <a:ea typeface="宋体" charset="0"/>
                <a:cs typeface="宋体" charset="0"/>
              </a:rPr>
              <a:t>第二菜。</a:t>
            </a:r>
            <a:r>
              <a:rPr lang="en-US" altLang="zh-CN" sz="1600" b="1" smtClean="0">
                <a:cs typeface="+mn-cs"/>
              </a:rPr>
              <a:t>Third Course:</a:t>
            </a:r>
            <a:r>
              <a:rPr lang="zh-CN" altLang="en-US" sz="1600" b="1" smtClean="0">
                <a:ea typeface="宋体" charset="0"/>
                <a:cs typeface="宋体" charset="0"/>
              </a:rPr>
              <a:t>第三菜。</a:t>
            </a:r>
            <a:endParaRPr lang="zh-TW" altLang="en-US" sz="1600" b="1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D9F4B-452D-614B-885F-0E1966B91CB5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1600" b="1" smtClean="0">
                <a:cs typeface="+mn-cs"/>
              </a:rPr>
              <a:t>Officer in charge: </a:t>
            </a:r>
            <a:r>
              <a:rPr lang="zh-CN" altLang="en-US" sz="1600" b="1" smtClean="0">
                <a:ea typeface="宋体" charset="0"/>
                <a:cs typeface="宋体" charset="0"/>
              </a:rPr>
              <a:t>负责的军官。</a:t>
            </a:r>
            <a:r>
              <a:rPr lang="en-US" altLang="zh-CN" sz="1600" b="1" smtClean="0">
                <a:cs typeface="+mn-cs"/>
              </a:rPr>
              <a:t>Praetorican standard: </a:t>
            </a:r>
            <a:r>
              <a:rPr lang="zh-CN" altLang="en-US" sz="1600" b="1" smtClean="0">
                <a:ea typeface="宋体" charset="0"/>
                <a:cs typeface="宋体" charset="0"/>
              </a:rPr>
              <a:t>标准的罗马保卫队。</a:t>
            </a:r>
            <a:r>
              <a:rPr lang="en-US" altLang="zh-CN" sz="1600" b="1" smtClean="0">
                <a:cs typeface="+mn-cs"/>
              </a:rPr>
              <a:t>Wooden staff: </a:t>
            </a:r>
            <a:r>
              <a:rPr lang="zh-CN" altLang="en-US" sz="1600" b="1" smtClean="0">
                <a:ea typeface="宋体" charset="0"/>
                <a:cs typeface="宋体" charset="0"/>
              </a:rPr>
              <a:t>木的权。</a:t>
            </a:r>
            <a:r>
              <a:rPr lang="en-US" altLang="zh-CN" sz="1600" b="1" smtClean="0">
                <a:cs typeface="+mn-cs"/>
              </a:rPr>
              <a:t>Metal leg: </a:t>
            </a:r>
            <a:r>
              <a:rPr lang="zh-CN" altLang="en-US" sz="1600" b="1" smtClean="0">
                <a:ea typeface="宋体" charset="0"/>
                <a:cs typeface="宋体" charset="0"/>
              </a:rPr>
              <a:t>金的裤腿。</a:t>
            </a:r>
            <a:r>
              <a:rPr lang="en-US" altLang="zh-CN" sz="1600" b="1" smtClean="0">
                <a:cs typeface="+mn-cs"/>
              </a:rPr>
              <a:t>Hobnaled leather boots: </a:t>
            </a:r>
            <a:r>
              <a:rPr lang="zh-CN" altLang="en-US" sz="1600" b="1" smtClean="0">
                <a:ea typeface="宋体" charset="0"/>
                <a:cs typeface="宋体" charset="0"/>
              </a:rPr>
              <a:t>装上鞋钉的皮靴子。</a:t>
            </a:r>
            <a:endParaRPr lang="en-US" altLang="zh-TW" sz="1600" b="1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D3045A-72A6-294A-95B5-5A5298A5B5CD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fld id="{6A4894B5-B946-FC42-A941-7353F32C6C93}" type="slidenum">
              <a:rPr lang="en-US" sz="1200" smtClean="0"/>
              <a:pPr>
                <a:defRPr/>
              </a:pPr>
              <a:t>26</a:t>
            </a:fld>
            <a:endParaRPr lang="en-US" sz="1200" smtClean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9ED63-A044-7941-9519-A8549761E26C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61A4B-A590-9C4C-893E-381060FA035D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048D4B-72D3-6A4D-AE7F-0ADA3AF8A7FC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B975C-47CE-0843-AA3D-1A1C9A70528C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189B75-F550-F94D-8EFE-F7DF6DAD95CE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F95068-DAB7-4143-97BC-AEE5ACD8C046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99AEC-FF10-7C4F-A8FE-4B0664E83549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9AA66B-D3D2-614A-8D95-4C2C492E4540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540136-E99A-D649-911B-8E4B424CC741}" type="slidenum">
              <a:rPr lang="en-US" altLang="zh-TW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fld id="{87E4114C-CBAF-E543-8FCB-7A4BDCDF6A2D}" type="slidenum">
              <a:rPr lang="en-US" sz="1200" smtClean="0"/>
              <a:pPr>
                <a:defRPr/>
              </a:pPr>
              <a:t>35</a:t>
            </a:fld>
            <a:endParaRPr lang="en-US" sz="1200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fld id="{EEBB2121-8B06-1C43-A4A7-6D481A3CA46A}" type="slidenum">
              <a:rPr lang="en-US" sz="1200" smtClean="0"/>
              <a:pPr>
                <a:defRPr/>
              </a:pPr>
              <a:t>36</a:t>
            </a:fld>
            <a:endParaRPr lang="en-US" sz="1200" smtClean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fld id="{B1FA8A11-DD4A-8C40-A178-97E3B7311CFE}" type="slidenum">
              <a:rPr lang="en-US" sz="1200" smtClean="0"/>
              <a:pPr>
                <a:defRPr/>
              </a:pPr>
              <a:t>37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C8C5F-79BC-7B47-93A7-8A5F44D93715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fld id="{66738FAA-6705-A942-8ADA-0E6A11EE478A}" type="slidenum">
              <a:rPr lang="en-US" sz="1200" smtClean="0"/>
              <a:pPr>
                <a:defRPr/>
              </a:pPr>
              <a:t>39</a:t>
            </a:fld>
            <a:endParaRPr lang="en-US" sz="1200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89BFE-CFE2-624D-B9F9-001AD0942C90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0B420-2592-EC42-8B05-67917E116406}" type="slidenum">
              <a:rPr lang="en-US" altLang="zh-TW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9C4A4-9CCF-7A4F-8177-28218F801541}" type="slidenum">
              <a:rPr lang="en-US" altLang="zh-TW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A3315F-E83C-5544-8CA6-F4A4F20077FD}" type="slidenum">
              <a:rPr lang="en-US" altLang="zh-TW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0BC264-E321-3645-8192-A2A1A3A36E67}" type="slidenum">
              <a:rPr lang="en-US" altLang="zh-TW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2967DA-ADB8-FE4F-A32B-B4769F64D7E7}" type="slidenum">
              <a:rPr lang="en-US" altLang="zh-TW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1A800-7D67-4A46-97E9-8C4AF04B8EE7}" type="slidenum">
              <a:rPr lang="en-US" altLang="zh-TW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fld id="{7B6A38DD-26BC-EF42-BA84-3616006ABCAC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ea typeface="SimSun" charset="0"/>
                <a:cs typeface="SimSun" charset="0"/>
              </a:rPr>
              <a:t>总结</a:t>
            </a:r>
            <a:r>
              <a:rPr lang="en-US" altLang="zh-CN" b="1" dirty="0" smtClean="0">
                <a:ea typeface="SimSun" charset="0"/>
                <a:cs typeface="SimSun" charset="0"/>
              </a:rPr>
              <a:t>:</a:t>
            </a:r>
            <a:r>
              <a:rPr lang="zh-CN" altLang="en-US" b="1" dirty="0" smtClean="0">
                <a:ea typeface="SimSun" charset="0"/>
                <a:cs typeface="SimSun" charset="0"/>
              </a:rPr>
              <a:t>基督徒或个人影响的领域里，包括了他的家庭，朋友，邻居，工作和娱楽活动。这些是个人影响的领域都成为基督徒传福音的目标。</a:t>
            </a:r>
            <a:endParaRPr lang="zh-TW" altLang="en-US" b="1" dirty="0" smtClean="0">
              <a:ea typeface="SimSun" charset="0"/>
              <a:cs typeface="SimSun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fld id="{8EC6BD39-07DD-C743-B856-2744D31ADD0D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fld id="{5974A97F-492F-9E47-AA97-2CFBF0D0B86F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57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NT</a:t>
            </a:r>
            <a:r>
              <a:rPr lang="en-US" baseline="0" dirty="0" smtClean="0">
                <a:latin typeface="Arial" charset="0"/>
              </a:rPr>
              <a:t> Backgrounds </a:t>
            </a:r>
            <a:r>
              <a:rPr lang="en-US" dirty="0" smtClean="0">
                <a:latin typeface="Arial" charset="0"/>
              </a:rPr>
              <a:t>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67AF2-F043-4E44-B485-FC7CBC456C19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131857-5301-7C41-9232-E9985414BFB8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929D22-A81E-D24E-B2D5-C42718428CE8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87BF13-B3C8-D443-ABA2-B6A562DF8F71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smtClean="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2B2DDA-60D7-AE4D-AB7F-6AD9691CBF9D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1600" b="1" smtClean="0">
                <a:ea typeface="新細明體" charset="0"/>
                <a:cs typeface="新細明體" charset="0"/>
              </a:rPr>
              <a:t>Gentiles-51million: </a:t>
            </a:r>
            <a:r>
              <a:rPr lang="zh-CN" altLang="en-US" sz="1600" b="1" smtClean="0">
                <a:ea typeface="SimSun" charset="0"/>
                <a:cs typeface="SimSun" charset="0"/>
              </a:rPr>
              <a:t>外邦人</a:t>
            </a:r>
            <a:r>
              <a:rPr lang="en-US" altLang="zh-CN" sz="1600" b="1" smtClean="0">
                <a:ea typeface="SimSun" charset="0"/>
                <a:cs typeface="SimSun" charset="0"/>
              </a:rPr>
              <a:t>- </a:t>
            </a:r>
            <a:r>
              <a:rPr lang="zh-CN" altLang="en-US" sz="1600" b="1" smtClean="0">
                <a:ea typeface="SimSun" charset="0"/>
                <a:cs typeface="SimSun" charset="0"/>
              </a:rPr>
              <a:t>五千一百万</a:t>
            </a:r>
            <a:r>
              <a:rPr lang="zh-TW" altLang="en-US" sz="1600" b="1" smtClean="0">
                <a:ea typeface="新細明體" charset="0"/>
                <a:cs typeface="新細明體" charset="0"/>
              </a:rPr>
              <a:t>。 </a:t>
            </a:r>
            <a:r>
              <a:rPr lang="en-US" altLang="zh-TW" sz="1600" b="1" smtClean="0">
                <a:ea typeface="新細明體" charset="0"/>
                <a:cs typeface="新細明體" charset="0"/>
              </a:rPr>
              <a:t>Jews-4 million: </a:t>
            </a:r>
            <a:r>
              <a:rPr lang="zh-CN" altLang="en-US" sz="1600" b="1" smtClean="0">
                <a:ea typeface="SimSun" charset="0"/>
                <a:cs typeface="SimSun" charset="0"/>
              </a:rPr>
              <a:t>犹太人</a:t>
            </a:r>
            <a:r>
              <a:rPr lang="en-US" altLang="zh-CN" sz="1600" b="1" smtClean="0">
                <a:ea typeface="SimSun" charset="0"/>
                <a:cs typeface="SimSun" charset="0"/>
              </a:rPr>
              <a:t>- </a:t>
            </a:r>
            <a:r>
              <a:rPr lang="zh-CN" altLang="en-US" sz="1600" b="1" smtClean="0">
                <a:ea typeface="SimSun" charset="0"/>
                <a:cs typeface="SimSun" charset="0"/>
              </a:rPr>
              <a:t>四百万</a:t>
            </a:r>
            <a:r>
              <a:rPr lang="zh-TW" altLang="en-US" sz="1600" b="1" smtClean="0">
                <a:ea typeface="新細明體" charset="0"/>
                <a:cs typeface="新細明體" charset="0"/>
              </a:rP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A967F-4A8B-8F4B-A3F7-44E3728386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529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EE980-0AAE-CA4F-9F03-F4581F0EEB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9347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665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84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320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Garamond" pitchFamily="-112" charset="0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616223-79E5-DF46-A695-61CA9157B2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974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7E6D543-4E07-5041-B06B-14674DE973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327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DE3EB5-9C5D-5143-BD56-95955048D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11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0AD916-4D0D-7F48-9508-D1931BC113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61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078A2D-C665-A54A-B8F7-10AFE10A84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989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BD92F4-81C9-994D-867C-E67781AFA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888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98A0A9-44E8-804F-9427-CCC4907793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1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8F2E6-CE95-184E-87A9-0BF59A77D7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5165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2960ED-C755-1D47-943E-B36E842E9A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694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8EA0D9-4F9A-3841-9C21-804DEA93E2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156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2F6A6A-AF7A-5246-AB35-312CD574DB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499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E81FD8-4D4A-604D-8643-D7B8AD82D9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821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060B96-80F5-EC46-BD92-B14CB5FE10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9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5F21-3CAE-3247-9ECC-B457D3ADF0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65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5919-FA8F-8249-A3FC-F36E0694FA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3775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C6BD6-841B-8941-BA65-73BB8CF051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771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65F7-D5B3-D74D-92DB-6FB9CBF171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540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26265-9B61-634F-8291-A59F79DEB6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7093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A7CD-A32A-A749-A068-A2C8F37E56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3932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A457-784D-7249-AF04-5D4F03BD63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71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4BDF-7EC8-D942-A2A6-1FE14FC23F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03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3B712-6327-7548-BC65-BB2E94C2F6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5863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8F95-6BEB-2740-A615-BA0CDB98A1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656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D657-247C-E549-BF6E-2BCF3C4C15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144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CC8D-D953-AB43-A451-7C5A2181F3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1308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A2F43-04E6-5548-B813-E938B54CE0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144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208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208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F82F-C46C-EB43-AD0B-51586C0152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8704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779B9-061F-2E42-B509-1773AFFE02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2009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4257-14B3-674C-B190-EA08724A99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3187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12CD-9EBF-B54D-BB8A-26406E800A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6044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1D026-CF62-144E-A679-03EFD3AE50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511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57955-305F-3547-956B-35CECA3A9E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55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ED6D2-5FB2-8843-9990-F4A0D8AF9B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4340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7E62A-2B2F-DC44-8D9E-9F5F6C36C1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75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693CB-9D12-7047-86D5-80840B336A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142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E91F-5F5B-3E4E-BE14-5E91E4B6E5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0130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2107-F083-CE4A-AC82-613ECEA549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047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8C5E-7F97-B948-8ED2-E5AD664FBD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6569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8854-B619-D948-8637-CC88E847C6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4615530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E7E9-7144-9343-9C8A-14D1713CFB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9632837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955F9-92B5-7E43-A2E9-0084725AE7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1530734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5349-2533-F643-8049-EC62DBE94A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2742851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4D33-C184-1A47-92B4-7F47617B51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9420536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0F211-9607-E548-BF43-5B411BB485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6754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C67A7-842A-0F4B-923F-E5BEC2BFE1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4559301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ACD7-CD61-954A-B129-EB6021430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1307243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B311-CD8D-384B-AE83-6E449EEA0B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743738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67A3-AB7C-D647-BC85-F331885C35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3219594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03CBB-2A28-DC4A-B34F-D299960EBE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869132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F189D-304B-BE4B-92AB-1A7F2DDC6D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7194673"/>
      </p:ext>
    </p:extLst>
  </p:cSld>
  <p:clrMapOvr>
    <a:masterClrMapping/>
  </p:clrMapOvr>
  <p:transition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CB17FE-A549-7F44-9B92-8AC9DA38C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9F90CB-0479-384D-AFCC-ABFD85AA2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33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539940D-AB24-454B-AD57-88EA3B46B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3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5E6F7F1-9317-9B47-9670-70DC2F654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9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2A5A-AABC-1141-B56E-A51A83966D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03090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46C931-536F-CD4B-A071-5D13920BB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52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FEC985-01B3-6C4A-85C5-884275489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73764F-E5BC-134C-A9B0-3B219FB40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18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BBC2279-D835-A14C-94AD-A9285191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4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B04B6F-CA4B-4F4A-8839-513A2A720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8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1BFB3E-8474-E444-8D87-075962D2D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7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5064F8-F57C-324A-B53C-0075A49BA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24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Garamond" pitchFamily="-112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BDF24B-97F5-9346-8AE9-96FB19320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3A0DF4-60B8-A047-A801-D419F7E08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93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AA6F3A-18F5-E043-8FCD-14EE0C499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7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84C73-B183-8D4E-BAB4-05BC6B7087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1487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3AE080-EC10-0C46-9562-327D3713A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49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787981-791C-AD41-A6EC-33CF197FA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7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AC41FC-A7FD-2746-8BAF-EC3ED0BF0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80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7C811F-E098-8F44-A1AE-207200633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480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538D33-1FA8-2F44-AE56-21622FA5A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048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3F76CD-1CE8-BE47-9737-8F413AC3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2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0D0264-9F0A-814E-B39D-9560B2CB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22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2356E4-E074-E04F-84F5-5465F79B1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24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7AFF5E-1EAB-DB43-ABC5-EA156D22C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922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Garamond" pitchFamily="-112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E67D59-A082-9C4F-9E3C-47D49D2D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4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338E4-0D0A-8748-AD48-67278C0A73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499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7D5F4E-31C2-FB41-9857-123BD571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5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63A69C-106A-E54D-9BCE-C8833A83E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3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1A6FD4-C9E9-9A4D-BEA9-FBD6610C5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11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4642BE-876D-0E4B-8822-62B9319A3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601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8E19D4-79E1-EF42-B6BC-B1D540256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06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A763BE-7892-6A4B-884F-F45A97D25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258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77EE1C-8239-1B46-835F-9D4EA4DB1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0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0F91EA-B5C8-7A40-B7F6-2B3695D47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64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C40A43-B517-5941-AF4B-D5C22CBC6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6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B2F03E-DF9A-4E49-BF3C-2C111B4D6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E7F9-B201-DE41-B06B-174DCC3B43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84191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4BBD08-697D-EB4E-BD66-587929A5D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921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255FB8-ECA8-EF42-9643-2864DFCF8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79091"/>
      </p:ext>
    </p:extLst>
  </p:cSld>
  <p:clrMapOvr>
    <a:masterClrMapping/>
  </p:clrMapOvr>
  <p:transition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03ADE7-C7E5-D545-9B21-94C7DC05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43624"/>
      </p:ext>
    </p:extLst>
  </p:cSld>
  <p:clrMapOvr>
    <a:masterClrMapping/>
  </p:clrMapOvr>
  <p:transition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865CAC-7B6F-444E-88AF-44A2135A5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6715"/>
      </p:ext>
    </p:extLst>
  </p:cSld>
  <p:clrMapOvr>
    <a:masterClrMapping/>
  </p:clrMapOvr>
  <p:transition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4FD0C9D-68B4-0841-A4FF-AAE7AE747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057"/>
      </p:ext>
    </p:extLst>
  </p:cSld>
  <p:clrMapOvr>
    <a:masterClrMapping/>
  </p:clrMapOvr>
  <p:transition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3F40758-0F93-E244-8374-9063F3A9D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26451"/>
      </p:ext>
    </p:extLst>
  </p:cSld>
  <p:clrMapOvr>
    <a:masterClrMapping/>
  </p:clrMapOvr>
  <p:transition spd="med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22BAED-453E-E444-BB36-E422A02FE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33762"/>
      </p:ext>
    </p:extLst>
  </p:cSld>
  <p:clrMapOvr>
    <a:masterClrMapping/>
  </p:clrMapOvr>
  <p:transition spd="med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7E7E25-B43F-6E40-99F9-D47272770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7849"/>
      </p:ext>
    </p:extLst>
  </p:cSld>
  <p:clrMapOvr>
    <a:masterClrMapping/>
  </p:clrMapOvr>
  <p:transition spd="med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525788-028B-8944-B680-904B60D63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3633"/>
      </p:ext>
    </p:extLst>
  </p:cSld>
  <p:clrMapOvr>
    <a:masterClrMapping/>
  </p:clrMapOvr>
  <p:transition spd="med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E2CC54-E67B-384F-989E-6EDA2792C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060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4E4B-38A7-104B-85C4-9BA73E178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07636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E96991-2773-7F43-93C6-DEB783F80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93148"/>
      </p:ext>
    </p:extLst>
  </p:cSld>
  <p:clrMapOvr>
    <a:masterClrMapping/>
  </p:clrMapOvr>
  <p:transition spd="med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2DE992-036D-844F-8BDB-974460623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1373"/>
      </p:ext>
    </p:extLst>
  </p:cSld>
  <p:clrMapOvr>
    <a:masterClrMapping/>
  </p:clrMapOvr>
  <p:transition spd="med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666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60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263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2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94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34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98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336D25C2-31E0-194A-A1BC-43506D9D34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ヒラギノ角ゴ ProN W3" charset="0"/>
          <a:cs typeface="ヒラギノ角ゴ ProN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ヒラギノ角ゴ ProN W3" charset="0"/>
          <a:cs typeface="ヒラギノ角ゴ ProN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ヒラギノ角ゴ ProN W3" charset="0"/>
          <a:cs typeface="ヒラギノ角ゴ ProN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ヒラギノ角ゴ ProN W3" charset="0"/>
          <a:cs typeface="ヒラギノ角ゴ ProN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ヒラギノ角ゴ ProN W3" charset="0"/>
          <a:cs typeface="ヒラギノ角ゴ ProN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ヒラギノ角ゴ ProN W3" charset="0"/>
          <a:cs typeface="ヒラギノ角ゴ ProN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ヒラギノ角ゴ ProN W3" charset="0"/>
          <a:cs typeface="ヒラギノ角ゴ ProN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  <a:cs typeface="+mn-cs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  <a:cs typeface="+mn-cs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  <a:cs typeface="+mn-cs"/>
                </a:endParaRPr>
              </a:p>
            </p:txBody>
          </p:sp>
          <p:sp>
            <p:nvSpPr>
              <p:cNvPr id="103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  <a:cs typeface="+mn-cs"/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Garamond" pitchFamily="-112" charset="0"/>
                <a:cs typeface="+mn-cs"/>
              </a:endParaRPr>
            </a:p>
          </p:txBody>
        </p:sp>
        <p:sp>
          <p:nvSpPr>
            <p:cNvPr id="1031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0156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59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259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259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1434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59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1259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259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259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43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43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259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259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1435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59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259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1259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259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259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259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59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59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16E27FAC-ECF9-A34D-A55E-379B4C2DA4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59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98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8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198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198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1984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984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98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D1AEF671-E498-234D-ABB0-3A5720C214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9B00439F-5B76-F54F-A0A6-012E8112CD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47E4741-281A-B34D-9EFC-514B727BB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0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5121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Garamond" pitchFamily="-112" charset="0"/>
              </a:endParaRPr>
            </a:p>
          </p:txBody>
        </p:sp>
        <p:sp>
          <p:nvSpPr>
            <p:cNvPr id="51207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451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  <p:sp>
            <p:nvSpPr>
              <p:cNvPr id="6452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Garamond" pitchFamily="-112" charset="0"/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Garamond" pitchFamily="-112" charset="0"/>
              </a:endParaRPr>
            </a:p>
          </p:txBody>
        </p:sp>
        <p:sp>
          <p:nvSpPr>
            <p:cNvPr id="64519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/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5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81600" y="304800"/>
            <a:ext cx="3657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latin typeface="Arial" charset="0"/>
              </a:rPr>
              <a:t>社会经济状况</a:t>
            </a:r>
            <a:endParaRPr lang="en-US" sz="5400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3933056"/>
            <a:ext cx="4495800" cy="216024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latin typeface="Arial" charset="0"/>
              </a:rPr>
              <a:t>新约时代和现今社会的阶   层与金钱是如何影响生活</a:t>
            </a:r>
            <a:r>
              <a:rPr lang="en-US" altLang="zh-CN" b="1" dirty="0">
                <a:latin typeface="Arial" charset="0"/>
              </a:rPr>
              <a:t>?</a:t>
            </a:r>
            <a:endParaRPr lang="en-US" altLang="zh-CN" b="1" dirty="0">
              <a:latin typeface="Arial" charset="0"/>
            </a:endParaRPr>
          </a:p>
        </p:txBody>
      </p:sp>
      <p:pic>
        <p:nvPicPr>
          <p:cNvPr id="52228" name="Picture 4" descr="j0283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38054"/>
            <a:ext cx="27193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j022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450504"/>
            <a:ext cx="17795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j022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060104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j022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764704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Rick Griffith, </a:t>
            </a: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新加坡神学院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35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800" smtClean="0">
                <a:ea typeface="SimSun" charset="0"/>
                <a:cs typeface="SimSun" charset="0"/>
              </a:rPr>
              <a:t>人口分类</a:t>
            </a:r>
            <a:endParaRPr lang="zh-TW" altLang="en-US" sz="4800" smtClean="0">
              <a:ea typeface="新細明體" charset="0"/>
              <a:cs typeface="新細明體" charset="0"/>
            </a:endParaRPr>
          </a:p>
        </p:txBody>
      </p:sp>
      <p:pic>
        <p:nvPicPr>
          <p:cNvPr id="1413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200" y="1600200"/>
            <a:ext cx="69596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4213" y="0"/>
            <a:ext cx="9296401" cy="6858000"/>
          </a:xfrm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791200" y="2635250"/>
            <a:ext cx="302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  <a:defRPr/>
            </a:pPr>
            <a:r>
              <a:rPr lang="en-US" altLang="zh-TW" sz="1800" b="1">
                <a:solidFill>
                  <a:schemeClr val="bg2"/>
                </a:solidFill>
                <a:ea typeface="新細明體" charset="0"/>
                <a:cs typeface="新細明體" charset="0"/>
              </a:rPr>
              <a:t>Decapolis  </a:t>
            </a:r>
            <a:r>
              <a:rPr lang="zh-TW" altLang="en-US" b="1">
                <a:solidFill>
                  <a:schemeClr val="bg2"/>
                </a:solidFill>
                <a:ea typeface="新細明體" charset="0"/>
                <a:cs typeface="新細明體" charset="0"/>
              </a:rPr>
              <a:t>低加波利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3132138" cy="1752600"/>
          </a:xfrm>
          <a:solidFill>
            <a:schemeClr val="bg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 smtClean="0">
                <a:ea typeface="SimSun" charset="0"/>
                <a:cs typeface="SimSun" charset="0"/>
              </a:rPr>
              <a:t>巴勒斯坦的种族人口</a:t>
            </a:r>
            <a:endParaRPr lang="zh-TW" altLang="en-US" smtClean="0">
              <a:ea typeface="SimSun" charset="0"/>
              <a:cs typeface="SimSun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356100" y="4797425"/>
            <a:ext cx="21336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  <a:defRPr/>
            </a:pPr>
            <a:r>
              <a:rPr lang="en-US" altLang="zh-TW" sz="1800" b="1">
                <a:solidFill>
                  <a:schemeClr val="bg2"/>
                </a:solidFill>
                <a:ea typeface="新細明體" charset="0"/>
                <a:cs typeface="新細明體" charset="0"/>
              </a:rPr>
              <a:t>Judea    </a:t>
            </a:r>
            <a:r>
              <a:rPr lang="zh-TW" altLang="en-US" b="1">
                <a:solidFill>
                  <a:schemeClr val="bg2"/>
                </a:solidFill>
                <a:ea typeface="新細明體" charset="0"/>
                <a:cs typeface="新細明體" charset="0"/>
              </a:rPr>
              <a:t>犹大</a:t>
            </a:r>
          </a:p>
          <a:p>
            <a:pPr algn="ctr" fontAlgn="t">
              <a:spcBef>
                <a:spcPct val="50000"/>
              </a:spcBef>
              <a:defRPr/>
            </a:pPr>
            <a:endParaRPr lang="zh-TW" altLang="en-US" b="1">
              <a:solidFill>
                <a:schemeClr val="bg2"/>
              </a:solidFill>
              <a:ea typeface="新細明體" charset="0"/>
              <a:cs typeface="新細明體" charset="0"/>
            </a:endParaRPr>
          </a:p>
          <a:p>
            <a:pPr algn="ctr" fontAlgn="t">
              <a:spcBef>
                <a:spcPct val="50000"/>
              </a:spcBef>
              <a:defRPr/>
            </a:pPr>
            <a:endParaRPr lang="zh-TW" altLang="en-US" sz="1800" b="1">
              <a:solidFill>
                <a:schemeClr val="bg2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267200" y="1066800"/>
            <a:ext cx="239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  <a:defRPr/>
            </a:pPr>
            <a:r>
              <a:rPr lang="en-US" altLang="zh-TW" b="1">
                <a:solidFill>
                  <a:schemeClr val="bg2"/>
                </a:solidFill>
                <a:ea typeface="新細明體" charset="0"/>
                <a:cs typeface="新細明體" charset="0"/>
              </a:rPr>
              <a:t>Galilee  </a:t>
            </a:r>
            <a:r>
              <a:rPr lang="zh-TW" altLang="en-US" b="1">
                <a:solidFill>
                  <a:schemeClr val="bg2"/>
                </a:solidFill>
                <a:ea typeface="新細明體" charset="0"/>
                <a:cs typeface="新細明體" charset="0"/>
              </a:rPr>
              <a:t>加利利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096000" y="806450"/>
            <a:ext cx="243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  <a:defRPr/>
            </a:pPr>
            <a:r>
              <a:rPr lang="en-US" altLang="zh-TW" sz="1800" b="1">
                <a:solidFill>
                  <a:schemeClr val="bg2"/>
                </a:solidFill>
                <a:ea typeface="新細明體" charset="0"/>
                <a:cs typeface="新細明體" charset="0"/>
              </a:rPr>
              <a:t>Batanea  </a:t>
            </a:r>
            <a:r>
              <a:rPr lang="zh-CN" altLang="en-US" b="1">
                <a:solidFill>
                  <a:schemeClr val="bg2"/>
                </a:solidFill>
                <a:ea typeface="SimSun" charset="0"/>
                <a:cs typeface="SimSun" charset="0"/>
              </a:rPr>
              <a:t>巴坦尼亚</a:t>
            </a:r>
            <a:endParaRPr lang="zh-TW" altLang="en-US" b="1">
              <a:solidFill>
                <a:schemeClr val="bg2"/>
              </a:solidFill>
              <a:ea typeface="SimSun" charset="0"/>
              <a:cs typeface="SimSun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651500" y="364490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  <a:defRPr/>
            </a:pPr>
            <a:r>
              <a:rPr lang="en-US" altLang="zh-TW" sz="1800" b="1">
                <a:solidFill>
                  <a:schemeClr val="bg2"/>
                </a:solidFill>
                <a:ea typeface="新細明體" charset="0"/>
                <a:cs typeface="新細明體" charset="0"/>
              </a:rPr>
              <a:t>Perea  </a:t>
            </a:r>
            <a:r>
              <a:rPr lang="zh-TW" altLang="en-US" b="1">
                <a:solidFill>
                  <a:schemeClr val="bg2"/>
                </a:solidFill>
                <a:ea typeface="新細明體" charset="0"/>
                <a:cs typeface="新細明體" charset="0"/>
              </a:rPr>
              <a:t>比利亚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715000" y="6292850"/>
            <a:ext cx="275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  <a:defRPr/>
            </a:pPr>
            <a:r>
              <a:rPr lang="en-US" altLang="zh-TW" sz="1800" b="1">
                <a:solidFill>
                  <a:schemeClr val="bg2"/>
                </a:solidFill>
                <a:ea typeface="新細明體" charset="0"/>
                <a:cs typeface="新細明體" charset="0"/>
              </a:rPr>
              <a:t>Arabia  </a:t>
            </a:r>
            <a:r>
              <a:rPr lang="zh-TW" altLang="en-US" b="1">
                <a:solidFill>
                  <a:schemeClr val="bg2"/>
                </a:solidFill>
                <a:ea typeface="新細明體" charset="0"/>
                <a:cs typeface="新細明體" charset="0"/>
              </a:rPr>
              <a:t>阿拉伯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572000" y="234950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  <a:defRPr/>
            </a:pPr>
            <a:r>
              <a:rPr lang="en-US" altLang="zh-TW" sz="1800" b="1">
                <a:solidFill>
                  <a:schemeClr val="bg2"/>
                </a:solidFill>
                <a:ea typeface="新細明體" charset="0"/>
                <a:cs typeface="新細明體" charset="0"/>
              </a:rPr>
              <a:t>Samaria </a:t>
            </a:r>
            <a:r>
              <a:rPr lang="zh-TW" altLang="en-US" b="1">
                <a:solidFill>
                  <a:schemeClr val="bg2"/>
                </a:solidFill>
                <a:ea typeface="新細明體" charset="0"/>
                <a:cs typeface="新細明體" charset="0"/>
              </a:rPr>
              <a:t>撒玛利亚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209800" y="6096000"/>
            <a:ext cx="275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  <a:defRPr/>
            </a:pPr>
            <a:r>
              <a:rPr lang="en-US" altLang="zh-TW" sz="1800" b="1">
                <a:solidFill>
                  <a:schemeClr val="bg2"/>
                </a:solidFill>
                <a:ea typeface="新細明體" charset="0"/>
                <a:cs typeface="新細明體" charset="0"/>
              </a:rPr>
              <a:t>Idumea   </a:t>
            </a:r>
            <a:r>
              <a:rPr lang="zh-TW" altLang="en-US" b="1">
                <a:solidFill>
                  <a:schemeClr val="bg2"/>
                </a:solidFill>
                <a:ea typeface="新細明體" charset="0"/>
                <a:cs typeface="新細明體" charset="0"/>
              </a:rPr>
              <a:t>以土买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193925" y="2716213"/>
            <a:ext cx="922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800">
                <a:ea typeface="新細明體" charset="0"/>
                <a:cs typeface="新細明體" charset="0"/>
              </a:rPr>
              <a:t>Gentiles</a:t>
            </a:r>
          </a:p>
        </p:txBody>
      </p:sp>
      <p:graphicFrame>
        <p:nvGraphicFramePr>
          <p:cNvPr id="111628" name="Object 39"/>
          <p:cNvGraphicFramePr>
            <a:graphicFrameLocks noChangeAspect="1"/>
          </p:cNvGraphicFramePr>
          <p:nvPr/>
        </p:nvGraphicFramePr>
        <p:xfrm>
          <a:off x="0" y="1981200"/>
          <a:ext cx="28781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2" name="Chart" r:id="rId5" imgW="7239000" imgH="4838700" progId="MSGraph.Chart.8">
                  <p:embed followColorScheme="full"/>
                </p:oleObj>
              </mc:Choice>
              <mc:Fallback>
                <p:oleObj name="Chart" r:id="rId5" imgW="7239000" imgH="4838700" progId="MSGraph.Chart.8">
                  <p:embed followColorScheme="full"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415" r="35938" b="25073"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2878138" cy="167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9" name="Object 40"/>
          <p:cNvGraphicFramePr>
            <a:graphicFrameLocks noChangeAspect="1"/>
          </p:cNvGraphicFramePr>
          <p:nvPr/>
        </p:nvGraphicFramePr>
        <p:xfrm>
          <a:off x="0" y="3429000"/>
          <a:ext cx="28654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3" name="圖表" r:id="rId7" imgW="5803900" imgH="4648200" progId="MSGraph.Chart.8">
                  <p:embed followColorScheme="full"/>
                </p:oleObj>
              </mc:Choice>
              <mc:Fallback>
                <p:oleObj name="圖表" r:id="rId7" imgW="5803900" imgH="4648200" progId="MSGraph.Chart.8">
                  <p:embed followColorScheme="full"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938" t="23415" b="25073"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2865438" cy="167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1981200" y="4572000"/>
            <a:ext cx="2209800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 flipV="1">
            <a:off x="2743200" y="2057400"/>
            <a:ext cx="2209800" cy="1981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 flipV="1">
            <a:off x="2667000" y="3048000"/>
            <a:ext cx="3124200" cy="990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1524000" y="2343150"/>
            <a:ext cx="903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>
                <a:solidFill>
                  <a:schemeClr val="bg2"/>
                </a:solidFill>
                <a:ea typeface="新細明體" charset="0"/>
                <a:cs typeface="新細明體" charset="0"/>
              </a:rPr>
              <a:t>60%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457200" y="2343150"/>
            <a:ext cx="903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>
                <a:solidFill>
                  <a:schemeClr val="bg2"/>
                </a:solidFill>
                <a:ea typeface="新細明體" charset="0"/>
                <a:cs typeface="新細明體" charset="0"/>
              </a:rPr>
              <a:t>40%</a:t>
            </a: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8610600" y="1524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chemeClr val="bg2"/>
                </a:solidFill>
                <a:latin typeface="Arial" charset="0"/>
                <a:ea typeface="新細明體" charset="0"/>
                <a:cs typeface="新細明體" charset="0"/>
              </a:rPr>
              <a:t>97</a:t>
            </a:r>
            <a:endParaRPr lang="en-US" altLang="zh-TW" sz="1800" b="1">
              <a:solidFill>
                <a:schemeClr val="bg2"/>
              </a:solidFill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/>
      <p:bldP spid="327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charset="0"/>
                <a:cs typeface="新細明體" charset="0"/>
              </a:rPr>
              <a:t>Languages of the Empire</a:t>
            </a:r>
          </a:p>
        </p:txBody>
      </p:sp>
      <p:pic>
        <p:nvPicPr>
          <p:cNvPr id="113666" name="Picture 3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4" descr="Green marble"/>
          <p:cNvSpPr>
            <a:spLocks noChangeArrowheads="1"/>
          </p:cNvSpPr>
          <p:nvPr/>
        </p:nvSpPr>
        <p:spPr bwMode="auto">
          <a:xfrm>
            <a:off x="3124200" y="3429000"/>
            <a:ext cx="762000" cy="609600"/>
          </a:xfrm>
          <a:prstGeom prst="star5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3668" name="WordArt 7"/>
          <p:cNvSpPr>
            <a:spLocks noChangeArrowheads="1" noChangeShapeType="1" noTextEdit="1"/>
          </p:cNvSpPr>
          <p:nvPr/>
        </p:nvSpPr>
        <p:spPr bwMode="auto">
          <a:xfrm>
            <a:off x="827088" y="3068638"/>
            <a:ext cx="29718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75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Latin</a:t>
            </a:r>
          </a:p>
        </p:txBody>
      </p:sp>
      <p:sp>
        <p:nvSpPr>
          <p:cNvPr id="113669" name="WordArt 8"/>
          <p:cNvSpPr>
            <a:spLocks noChangeArrowheads="1" noChangeShapeType="1" noTextEdit="1"/>
          </p:cNvSpPr>
          <p:nvPr/>
        </p:nvSpPr>
        <p:spPr bwMode="auto">
          <a:xfrm>
            <a:off x="6324600" y="4419600"/>
            <a:ext cx="21336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Aramaic</a:t>
            </a:r>
          </a:p>
        </p:txBody>
      </p:sp>
      <p:sp>
        <p:nvSpPr>
          <p:cNvPr id="113670" name="WordArt 9"/>
          <p:cNvSpPr>
            <a:spLocks noChangeArrowheads="1" noChangeShapeType="1" noTextEdit="1"/>
          </p:cNvSpPr>
          <p:nvPr/>
        </p:nvSpPr>
        <p:spPr bwMode="auto">
          <a:xfrm>
            <a:off x="4267200" y="2971800"/>
            <a:ext cx="29718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75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Greek</a:t>
            </a:r>
          </a:p>
        </p:txBody>
      </p:sp>
      <p:sp>
        <p:nvSpPr>
          <p:cNvPr id="113671" name="WordArt 11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0104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Languages of the Empire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97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609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mtClean="0">
                <a:ea typeface="SimSun" charset="0"/>
                <a:cs typeface="SimSun" charset="0"/>
              </a:rPr>
              <a:t>拉丁文</a:t>
            </a:r>
            <a:r>
              <a:rPr lang="en-US" altLang="zh-CN" smtClean="0">
                <a:ea typeface="SimSun" charset="0"/>
                <a:cs typeface="SimSun" charset="0"/>
              </a:rPr>
              <a:t>: </a:t>
            </a:r>
            <a:r>
              <a:rPr lang="zh-CN" altLang="en-US" smtClean="0">
                <a:ea typeface="SimSun" charset="0"/>
                <a:cs typeface="SimSun" charset="0"/>
              </a:rPr>
              <a:t>法律上的语言</a:t>
            </a:r>
            <a:endParaRPr lang="zh-TW" altLang="en-US" smtClean="0">
              <a:ea typeface="SimSun" charset="0"/>
              <a:cs typeface="SimSun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3886200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smtClean="0"/>
              <a:t>23</a:t>
            </a:r>
            <a:r>
              <a:rPr lang="zh-CN" altLang="en-US" b="1" smtClean="0"/>
              <a:t>个字母是从</a:t>
            </a:r>
            <a:r>
              <a:rPr lang="zh-CN" altLang="en-US" b="1" smtClean="0">
                <a:ea typeface="华文细黑" charset="0"/>
                <a:cs typeface="华文细黑" charset="0"/>
              </a:rPr>
              <a:t>义</a:t>
            </a:r>
            <a:r>
              <a:rPr lang="zh-CN" altLang="en-US" b="1" smtClean="0"/>
              <a:t>太利而来</a:t>
            </a:r>
            <a:endParaRPr lang="en-US" altLang="zh-TW" b="1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29050" y="1125538"/>
            <a:ext cx="5314950" cy="7032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ea typeface="SimSun" charset="0"/>
                <a:cs typeface="SimSun" charset="0"/>
              </a:rPr>
              <a:t>以字母为根据的数字</a:t>
            </a:r>
            <a:r>
              <a:rPr lang="zh-TW" altLang="en-US" sz="2800" smtClean="0"/>
              <a:t> </a:t>
            </a:r>
          </a:p>
        </p:txBody>
      </p:sp>
      <p:pic>
        <p:nvPicPr>
          <p:cNvPr id="115716" name="Picture 5" descr="Roman Alphabe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37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Roman Alphabe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505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7" descr="Roman Alphabe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372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 rot="-619316">
            <a:off x="-38100" y="3863975"/>
            <a:ext cx="4446588" cy="1800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2800" b="1">
                <a:ea typeface="SimSun" charset="0"/>
                <a:cs typeface="SimSun" charset="0"/>
              </a:rPr>
              <a:t>拉丁文是一种完全无趣味的语言，它曾折磨古代英国人</a:t>
            </a:r>
            <a:r>
              <a:rPr lang="en-US" altLang="zh-CN" sz="2800" b="1">
                <a:ea typeface="SimSun" charset="0"/>
                <a:cs typeface="SimSun" charset="0"/>
              </a:rPr>
              <a:t>,</a:t>
            </a:r>
            <a:r>
              <a:rPr lang="zh-CN" altLang="en-US" sz="2800" b="1">
                <a:ea typeface="SimSun" charset="0"/>
                <a:cs typeface="SimSun" charset="0"/>
              </a:rPr>
              <a:t>而现在却在折磨我。</a:t>
            </a:r>
            <a:r>
              <a:rPr lang="zh-TW" altLang="en-US" sz="2800">
                <a:ea typeface="新細明體" charset="0"/>
                <a:cs typeface="新細明體" charset="0"/>
              </a:rPr>
              <a:t> </a:t>
            </a:r>
          </a:p>
          <a:p>
            <a:pPr algn="r">
              <a:defRPr/>
            </a:pPr>
            <a:r>
              <a:rPr lang="en-US" altLang="zh-TW" sz="2800" b="1">
                <a:ea typeface="新細明體" charset="0"/>
                <a:cs typeface="新細明體" charset="0"/>
              </a:rPr>
              <a:t>(Old British school chant)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 rot="1099395">
            <a:off x="4648200" y="1924050"/>
            <a:ext cx="1003300" cy="514350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I = 1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029200" y="2914650"/>
            <a:ext cx="1828800" cy="514350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C = 100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172200" y="2152650"/>
            <a:ext cx="1003300" cy="514350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V = 5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 rot="-2038974">
            <a:off x="6705600" y="2514600"/>
            <a:ext cx="1219200" cy="514350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L = 50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 rot="1233363">
            <a:off x="7391400" y="2076450"/>
            <a:ext cx="1295400" cy="514350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X = 10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4953000" y="3505200"/>
            <a:ext cx="4171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小测验</a:t>
            </a:r>
            <a:r>
              <a:rPr lang="en-US" altLang="zh-CN" sz="28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: </a:t>
            </a:r>
            <a:r>
              <a:rPr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数字的加法</a:t>
            </a:r>
            <a:endParaRPr lang="zh-TW" altLang="en-US" sz="2800" b="1">
              <a:effectLst>
                <a:outerShdw blurRad="38100" dist="38100" dir="2700000" algn="tl">
                  <a:srgbClr val="000000"/>
                </a:outerShdw>
              </a:effectLst>
              <a:ea typeface="SimSun" charset="0"/>
              <a:cs typeface="SimSun" charset="0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6769100" y="4191000"/>
            <a:ext cx="1689100" cy="514350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LXXXVIII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6248400" y="5562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答案 </a:t>
            </a:r>
            <a:r>
              <a:rPr lang="en-US" altLang="zh-TW" sz="32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: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7696200" y="5562600"/>
            <a:ext cx="762000" cy="514350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C 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769100" y="4876800"/>
            <a:ext cx="1689100" cy="514350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+ XII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5029200" y="4191000"/>
            <a:ext cx="1003300" cy="51435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88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5041900" y="5562600"/>
            <a:ext cx="990600" cy="51435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100 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5029200" y="4876800"/>
            <a:ext cx="1003300" cy="51435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+ 12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4572000" y="54864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 rot="-2038974">
            <a:off x="4027488" y="2640013"/>
            <a:ext cx="1397000" cy="514350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D = 500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509154">
            <a:off x="7439025" y="2971800"/>
            <a:ext cx="1628775" cy="514350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M = 1000</a:t>
            </a:r>
            <a:endParaRPr lang="en-US" altLang="zh-TW" sz="1800" b="1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3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  <p:bldP spid="39944" grpId="0" build="allAtOnce" animBg="1"/>
      <p:bldP spid="39945" grpId="0" build="allAtOnce" animBg="1"/>
      <p:bldP spid="39946" grpId="0" build="allAtOnce" animBg="1"/>
      <p:bldP spid="39947" grpId="0" build="allAtOnce" animBg="1"/>
      <p:bldP spid="39948" grpId="0" build="allAtOnce" animBg="1"/>
      <p:bldP spid="39949" grpId="0" build="allAtOnce" animBg="1"/>
      <p:bldP spid="39950" grpId="0"/>
      <p:bldP spid="39951" grpId="0" animBg="1"/>
      <p:bldP spid="39952" grpId="0"/>
      <p:bldP spid="39953" grpId="0" animBg="1"/>
      <p:bldP spid="39954" grpId="0" animBg="1"/>
      <p:bldP spid="39955" grpId="0" animBg="1"/>
      <p:bldP spid="39956" grpId="0" animBg="1"/>
      <p:bldP spid="39957" grpId="0" animBg="1"/>
      <p:bldP spid="39959" grpId="0" build="allAtOnce" animBg="1"/>
      <p:bldP spid="39960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800" smtClean="0">
                <a:ea typeface="新細明體" charset="0"/>
                <a:cs typeface="新細明體" charset="0"/>
              </a:rPr>
              <a:t>它說什麼呢</a:t>
            </a:r>
            <a:r>
              <a:rPr lang="en-US" altLang="zh-TW" sz="4800" smtClean="0">
                <a:ea typeface="新細明體" charset="0"/>
                <a:cs typeface="新細明體" charset="0"/>
              </a:rPr>
              <a:t>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3200" b="1" smtClean="0">
                <a:ea typeface="SimSun" charset="0"/>
                <a:cs typeface="SimSun" charset="0"/>
              </a:rPr>
              <a:t>猪先生</a:t>
            </a:r>
          </a:p>
          <a:p>
            <a:pPr eaLnBrk="1" hangingPunct="1">
              <a:defRPr/>
            </a:pPr>
            <a:r>
              <a:rPr lang="zh-CN" altLang="en-US" sz="3200" b="1" smtClean="0">
                <a:ea typeface="SimSun" charset="0"/>
                <a:cs typeface="SimSun" charset="0"/>
              </a:rPr>
              <a:t>非猪先生</a:t>
            </a:r>
          </a:p>
          <a:p>
            <a:pPr eaLnBrk="1" hangingPunct="1">
              <a:defRPr/>
            </a:pPr>
            <a:r>
              <a:rPr lang="en-US" altLang="zh-CN" sz="3200" b="1" smtClean="0">
                <a:ea typeface="SimSun" charset="0"/>
                <a:cs typeface="SimSun" charset="0"/>
              </a:rPr>
              <a:t>OSAR</a:t>
            </a:r>
            <a:r>
              <a:rPr lang="en-US" altLang="zh-TW" sz="3200" b="1" smtClean="0">
                <a:ea typeface="新細明體" charset="0"/>
                <a:cs typeface="新細明體" charset="0"/>
              </a:rPr>
              <a:t> </a:t>
            </a:r>
            <a:endParaRPr lang="en-US" altLang="zh-CN" sz="3200" b="1" smtClean="0">
              <a:ea typeface="SimSun" charset="0"/>
              <a:cs typeface="SimSun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altLang="zh-CN" sz="3200" b="1" smtClean="0">
                <a:ea typeface="SimSun" charset="0"/>
                <a:cs typeface="SimSun" charset="0"/>
              </a:rPr>
              <a:t>     CM </a:t>
            </a:r>
            <a:r>
              <a:rPr lang="zh-CN" altLang="en-US" sz="3200" b="1" smtClean="0">
                <a:ea typeface="SimSun" charset="0"/>
                <a:cs typeface="SimSun" charset="0"/>
              </a:rPr>
              <a:t>笔</a:t>
            </a:r>
            <a:r>
              <a:rPr lang="en-US" altLang="zh-CN" sz="3200" b="1" smtClean="0">
                <a:ea typeface="SimSun" charset="0"/>
                <a:cs typeface="SimSun" charset="0"/>
              </a:rPr>
              <a:t>?</a:t>
            </a:r>
          </a:p>
          <a:p>
            <a:pPr eaLnBrk="1" hangingPunct="1">
              <a:defRPr/>
            </a:pPr>
            <a:r>
              <a:rPr lang="en-US" altLang="zh-CN" sz="3200" b="1" smtClean="0">
                <a:ea typeface="SimSun" charset="0"/>
                <a:cs typeface="SimSun" charset="0"/>
              </a:rPr>
              <a:t>LIB</a:t>
            </a:r>
            <a:r>
              <a:rPr lang="en-US" altLang="zh-TW" sz="3200" b="1" smtClean="0">
                <a:ea typeface="新細明體" charset="0"/>
                <a:cs typeface="新細明體" charset="0"/>
              </a:rPr>
              <a:t> </a:t>
            </a:r>
            <a:endParaRPr lang="en-US" altLang="zh-CN" sz="3200" b="1" smtClean="0">
              <a:ea typeface="SimSun" charset="0"/>
              <a:cs typeface="SimSun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zh-CN" altLang="en-US" sz="3200" b="1" smtClean="0">
                <a:ea typeface="SimSun" charset="0"/>
                <a:cs typeface="SimSun" charset="0"/>
              </a:rPr>
              <a:t>     猪先生</a:t>
            </a:r>
            <a:r>
              <a:rPr lang="en-US" altLang="zh-TW" sz="3200" b="1" smtClean="0">
                <a:ea typeface="新細明體" charset="0"/>
                <a:cs typeface="新細明體" charset="0"/>
              </a:rPr>
              <a:t>!</a:t>
            </a:r>
            <a:endParaRPr lang="zh-TW" altLang="en-US" sz="3200" b="1" smtClean="0">
              <a:ea typeface="新細明體" charset="0"/>
              <a:cs typeface="新細明體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700213"/>
            <a:ext cx="441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它们是猪</a:t>
            </a:r>
          </a:p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它们不是猪群</a:t>
            </a:r>
            <a:r>
              <a:rPr lang="en-US" altLang="zh-CN" sz="3600" b="1" smtClean="0">
                <a:ea typeface="SimSun" charset="0"/>
                <a:cs typeface="SimSun" charset="0"/>
              </a:rPr>
              <a:t>!</a:t>
            </a:r>
          </a:p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喔</a:t>
            </a:r>
            <a:r>
              <a:rPr lang="en-US" altLang="zh-CN" sz="3600" b="1" smtClean="0">
                <a:ea typeface="SimSun" charset="0"/>
                <a:cs typeface="SimSun" charset="0"/>
              </a:rPr>
              <a:t>!</a:t>
            </a:r>
            <a:r>
              <a:rPr lang="zh-CN" altLang="en-US" sz="3600" b="1" smtClean="0">
                <a:ea typeface="SimSun" charset="0"/>
                <a:cs typeface="SimSun" charset="0"/>
              </a:rPr>
              <a:t>他们是</a:t>
            </a:r>
            <a:r>
              <a:rPr lang="en-US" altLang="zh-CN" sz="3600" b="1" smtClean="0">
                <a:ea typeface="SimSun" charset="0"/>
                <a:cs typeface="SimSun" charset="0"/>
              </a:rPr>
              <a:t>!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altLang="zh-CN" sz="3600" b="1" smtClean="0">
                <a:ea typeface="SimSun" charset="0"/>
                <a:cs typeface="SimSun" charset="0"/>
              </a:rPr>
              <a:t>	  </a:t>
            </a:r>
            <a:r>
              <a:rPr lang="zh-CN" altLang="en-US" sz="3600" b="1" smtClean="0">
                <a:ea typeface="SimSun" charset="0"/>
                <a:cs typeface="SimSun" charset="0"/>
              </a:rPr>
              <a:t>看他们的笔</a:t>
            </a:r>
            <a:r>
              <a:rPr lang="en-US" altLang="zh-CN" sz="3600" b="1" smtClean="0">
                <a:ea typeface="SimSun" charset="0"/>
                <a:cs typeface="SimSun" charset="0"/>
              </a:rPr>
              <a:t>?</a:t>
            </a:r>
          </a:p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我是</a:t>
            </a:r>
            <a:r>
              <a:rPr lang="en-US" altLang="zh-CN" sz="3600" b="1" smtClean="0">
                <a:ea typeface="SimSun" charset="0"/>
                <a:cs typeface="SimSun" charset="0"/>
              </a:rPr>
              <a:t>!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altLang="zh-CN" sz="3600" b="1" smtClean="0">
                <a:ea typeface="SimSun" charset="0"/>
                <a:cs typeface="SimSun" charset="0"/>
              </a:rPr>
              <a:t>  	  </a:t>
            </a:r>
            <a:r>
              <a:rPr lang="zh-CN" altLang="en-US" sz="3600" b="1" smtClean="0">
                <a:ea typeface="SimSun" charset="0"/>
                <a:cs typeface="SimSun" charset="0"/>
              </a:rPr>
              <a:t>它们是猪群</a:t>
            </a:r>
            <a:r>
              <a:rPr lang="en-US" altLang="zh-TW" sz="3600" b="1" smtClean="0">
                <a:ea typeface="新細明體" charset="0"/>
                <a:cs typeface="新細明體" charset="0"/>
              </a:rPr>
              <a:t>!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411413" y="5661025"/>
            <a:ext cx="4392612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TW" alt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彼得也有腔調</a:t>
            </a:r>
            <a:r>
              <a:rPr lang="zh-TW" altLang="en-US" sz="280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0"/>
                <a:cs typeface="ヒラギノ角ゴ ProN W3" charset="0"/>
              </a:rPr>
              <a:t> </a:t>
            </a:r>
            <a:endParaRPr lang="en-US" altLang="zh-TW" sz="2800">
              <a:effectLst>
                <a:outerShdw blurRad="38100" dist="38100" dir="2700000" algn="tl">
                  <a:srgbClr val="000000"/>
                </a:outerShdw>
              </a:effectLst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9296400" cy="6858000"/>
          </a:xfrm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791200" y="263525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  <a:defRPr/>
            </a:pPr>
            <a:r>
              <a:rPr lang="en-US" altLang="zh-TW" sz="3600" b="1">
                <a:solidFill>
                  <a:schemeClr val="bg2"/>
                </a:solidFill>
                <a:ea typeface="新細明體" charset="0"/>
                <a:cs typeface="新細明體" charset="0"/>
              </a:rPr>
              <a:t>Decapolis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92500" cy="1752600"/>
          </a:xfrm>
          <a:solidFill>
            <a:schemeClr val="bg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 sz="4800" smtClean="0">
                <a:ea typeface="SimSun" charset="0"/>
                <a:cs typeface="SimSun" charset="0"/>
              </a:rPr>
              <a:t>亚兰文在</a:t>
            </a:r>
            <a:r>
              <a:rPr lang="zh-TW" altLang="en-US" sz="4800" smtClean="0">
                <a:ea typeface="SimSun" charset="0"/>
                <a:cs typeface="SimSun" charset="0"/>
              </a:rPr>
              <a:t/>
            </a:r>
            <a:br>
              <a:rPr lang="zh-TW" altLang="en-US" sz="4800" smtClean="0">
                <a:ea typeface="SimSun" charset="0"/>
                <a:cs typeface="SimSun" charset="0"/>
              </a:rPr>
            </a:br>
            <a:r>
              <a:rPr lang="zh-CN" altLang="en-US" sz="4800" smtClean="0">
                <a:ea typeface="SimSun" charset="0"/>
                <a:cs typeface="SimSun" charset="0"/>
              </a:rPr>
              <a:t>巴勒斯坦</a:t>
            </a:r>
            <a:endParaRPr lang="zh-TW" altLang="en-US" sz="4800" smtClean="0">
              <a:ea typeface="SimSun" charset="0"/>
              <a:cs typeface="SimSun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10000" y="4800600"/>
            <a:ext cx="18288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  <a:defRPr/>
            </a:pPr>
            <a:r>
              <a:rPr lang="en-US" altLang="zh-TW" b="1">
                <a:solidFill>
                  <a:schemeClr val="bg2"/>
                </a:solidFill>
                <a:ea typeface="新細明體" charset="0"/>
                <a:cs typeface="新細明體" charset="0"/>
              </a:rPr>
              <a:t>Judea        </a:t>
            </a:r>
            <a:r>
              <a:rPr lang="zh-TW" altLang="en-US" sz="3200" b="1">
                <a:solidFill>
                  <a:schemeClr val="bg2"/>
                </a:solidFill>
                <a:ea typeface="新細明體" charset="0"/>
                <a:cs typeface="新細明體" charset="0"/>
              </a:rPr>
              <a:t>犹大</a:t>
            </a:r>
          </a:p>
          <a:p>
            <a:pPr algn="ctr" fontAlgn="t">
              <a:spcBef>
                <a:spcPct val="50000"/>
              </a:spcBef>
              <a:defRPr/>
            </a:pPr>
            <a:endParaRPr lang="zh-TW" altLang="en-US" b="1">
              <a:solidFill>
                <a:schemeClr val="bg2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267200" y="1066800"/>
            <a:ext cx="21050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  <a:defRPr/>
            </a:pPr>
            <a:r>
              <a:rPr lang="en-US" altLang="zh-TW" b="1">
                <a:solidFill>
                  <a:schemeClr val="bg2"/>
                </a:solidFill>
                <a:ea typeface="新細明體" charset="0"/>
                <a:cs typeface="新細明體" charset="0"/>
              </a:rPr>
              <a:t>Galilee         </a:t>
            </a:r>
            <a:r>
              <a:rPr lang="zh-TW" altLang="en-US" sz="3200" b="1">
                <a:solidFill>
                  <a:schemeClr val="bg2"/>
                </a:solidFill>
                <a:ea typeface="新細明體" charset="0"/>
                <a:cs typeface="新細明體" charset="0"/>
              </a:rPr>
              <a:t>加利利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096000" y="806450"/>
            <a:ext cx="18288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  <a:defRPr/>
            </a:pPr>
            <a:r>
              <a:rPr lang="en-US" altLang="zh-TW" b="1">
                <a:solidFill>
                  <a:schemeClr val="bg2"/>
                </a:solidFill>
                <a:ea typeface="新細明體" charset="0"/>
                <a:cs typeface="新細明體" charset="0"/>
              </a:rPr>
              <a:t>Batanea    </a:t>
            </a:r>
            <a:r>
              <a:rPr lang="zh-CN" altLang="en-US" sz="3200" b="1">
                <a:solidFill>
                  <a:schemeClr val="bg2"/>
                </a:solidFill>
                <a:ea typeface="SimSun" charset="0"/>
                <a:cs typeface="SimSun" charset="0"/>
              </a:rPr>
              <a:t>巴坦尼亚</a:t>
            </a:r>
            <a:endParaRPr lang="zh-TW" altLang="en-US" sz="3200" b="1">
              <a:solidFill>
                <a:schemeClr val="bg2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715000" y="36576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  <a:defRPr/>
            </a:pPr>
            <a:r>
              <a:rPr lang="en-US" altLang="zh-TW" sz="3600" b="1">
                <a:solidFill>
                  <a:schemeClr val="bg2"/>
                </a:solidFill>
                <a:ea typeface="新細明體" charset="0"/>
                <a:cs typeface="新細明體" charset="0"/>
              </a:rPr>
              <a:t>Perea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715000" y="629285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  <a:defRPr/>
            </a:pPr>
            <a:r>
              <a:rPr lang="en-US" altLang="zh-TW" b="1">
                <a:solidFill>
                  <a:schemeClr val="bg2"/>
                </a:solidFill>
                <a:ea typeface="新細明體" charset="0"/>
                <a:cs typeface="新細明體" charset="0"/>
              </a:rPr>
              <a:t>Arabia </a:t>
            </a:r>
            <a:r>
              <a:rPr lang="zh-TW" altLang="en-US" sz="3200" b="1">
                <a:solidFill>
                  <a:schemeClr val="bg2"/>
                </a:solidFill>
                <a:ea typeface="新細明體" charset="0"/>
                <a:cs typeface="新細明體" charset="0"/>
              </a:rPr>
              <a:t>阿拉伯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62400" y="24384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  <a:defRPr/>
            </a:pPr>
            <a:r>
              <a:rPr lang="en-US" altLang="zh-TW" sz="3600" b="1">
                <a:solidFill>
                  <a:schemeClr val="bg2"/>
                </a:solidFill>
                <a:ea typeface="新細明體" charset="0"/>
                <a:cs typeface="新細明體" charset="0"/>
              </a:rPr>
              <a:t>Samaria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209800" y="6096000"/>
            <a:ext cx="23622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  <a:defRPr/>
            </a:pPr>
            <a:r>
              <a:rPr lang="en-US" altLang="zh-TW" b="1">
                <a:solidFill>
                  <a:schemeClr val="bg2"/>
                </a:solidFill>
                <a:ea typeface="新細明體" charset="0"/>
                <a:cs typeface="新細明體" charset="0"/>
              </a:rPr>
              <a:t>Idumea           </a:t>
            </a:r>
            <a:r>
              <a:rPr lang="zh-TW" altLang="en-US" sz="3200" b="1">
                <a:solidFill>
                  <a:schemeClr val="bg2"/>
                </a:solidFill>
                <a:ea typeface="新細明體" charset="0"/>
                <a:cs typeface="新細明體" charset="0"/>
              </a:rPr>
              <a:t>以土买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193925" y="2716213"/>
            <a:ext cx="922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800">
                <a:ea typeface="新細明體" charset="0"/>
                <a:cs typeface="新細明體" charset="0"/>
              </a:rPr>
              <a:t>Gentiles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524000" y="2438400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60%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57200" y="2438400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ea typeface="新細明體" charset="0"/>
                <a:cs typeface="新細明體" charset="0"/>
              </a:rPr>
              <a:t>40%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0" y="2349500"/>
            <a:ext cx="6948488" cy="2041525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200" b="1">
                <a:ea typeface="新細明體" charset="0"/>
                <a:cs typeface="新細明體" charset="0"/>
              </a:rPr>
              <a:t>“</a:t>
            </a:r>
            <a:r>
              <a:rPr lang="zh-CN" sz="3200" b="1">
                <a:ea typeface="新細明體" charset="0"/>
                <a:cs typeface="新細明體" charset="0"/>
              </a:rPr>
              <a:t>过了不多的时后，旁边者的人前来，对彼得说，你真是他们一党的。你的口音把你露出来了</a:t>
            </a:r>
            <a:r>
              <a:rPr lang="zh-TW" altLang="en-US" sz="3200" b="1">
                <a:ea typeface="新細明體" charset="0"/>
                <a:cs typeface="新細明體" charset="0"/>
              </a:rPr>
              <a:t>。</a:t>
            </a:r>
            <a:r>
              <a:rPr lang="en-US" altLang="zh-TW" sz="3200" b="1">
                <a:ea typeface="新細明體" charset="0"/>
                <a:cs typeface="新細明體" charset="0"/>
              </a:rPr>
              <a:t>”</a:t>
            </a:r>
          </a:p>
          <a:p>
            <a:pPr algn="r">
              <a:defRPr/>
            </a:pPr>
            <a:r>
              <a:rPr lang="zh-TW" altLang="en-US" sz="3200" b="1">
                <a:ea typeface="新細明體" charset="0"/>
                <a:cs typeface="新細明體" charset="0"/>
              </a:rPr>
              <a:t>马太福音 </a:t>
            </a:r>
            <a:r>
              <a:rPr lang="en-US" altLang="zh-TW" sz="3200" b="1">
                <a:ea typeface="新細明體" charset="0"/>
                <a:cs typeface="新細明體" charset="0"/>
              </a:rPr>
              <a:t>(26:73)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870585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chemeClr val="bg2"/>
                </a:solidFill>
                <a:latin typeface="Arial" charset="0"/>
                <a:ea typeface="新細明體" charset="0"/>
                <a:cs typeface="新細明體" charset="0"/>
              </a:rPr>
              <a:t>97</a:t>
            </a:r>
            <a:endParaRPr lang="en-US" altLang="zh-TW" sz="1800" b="1">
              <a:solidFill>
                <a:schemeClr val="bg2"/>
              </a:solidFill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4" descr="Qumran0001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800" smtClean="0">
                <a:ea typeface="SimSun" charset="0"/>
                <a:cs typeface="SimSun" charset="0"/>
              </a:rPr>
              <a:t>希伯来文在巴勒斯坦</a:t>
            </a:r>
            <a:endParaRPr lang="zh-TW" altLang="en-US" sz="4800" smtClean="0">
              <a:ea typeface="SimSun" charset="0"/>
              <a:cs typeface="SimSun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88392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altLang="zh-TW" b="1" smtClean="0">
              <a:latin typeface="Arial Black" charset="0"/>
              <a:ea typeface="新細明體" charset="0"/>
              <a:cs typeface="新細明體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4000" b="1" smtClean="0">
                <a:ea typeface="SimSun" charset="0"/>
                <a:cs typeface="SimSun" charset="0"/>
              </a:rPr>
              <a:t>以往的看法不详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4000" b="1" smtClean="0">
                <a:ea typeface="SimSun" charset="0"/>
                <a:cs typeface="SimSun" charset="0"/>
              </a:rPr>
              <a:t>最近研究认为在当地是很普遍使用的</a:t>
            </a:r>
            <a:r>
              <a:rPr lang="zh-TW" altLang="en-US" smtClean="0"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Rectangle 13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charset="0"/>
                <a:cs typeface="新細明體" charset="0"/>
              </a:rPr>
              <a:t>Languages of the Empire</a:t>
            </a:r>
          </a:p>
        </p:txBody>
      </p:sp>
      <p:pic>
        <p:nvPicPr>
          <p:cNvPr id="123906" name="Picture 2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3" descr="Green marble"/>
          <p:cNvSpPr>
            <a:spLocks noChangeArrowheads="1"/>
          </p:cNvSpPr>
          <p:nvPr/>
        </p:nvSpPr>
        <p:spPr bwMode="auto">
          <a:xfrm>
            <a:off x="3124200" y="3429000"/>
            <a:ext cx="762000" cy="609600"/>
          </a:xfrm>
          <a:prstGeom prst="star5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6868" name="AutoShape 4" descr="Brown marble"/>
          <p:cNvSpPr>
            <a:spLocks noChangeArrowheads="1"/>
          </p:cNvSpPr>
          <p:nvPr/>
        </p:nvSpPr>
        <p:spPr bwMode="auto">
          <a:xfrm>
            <a:off x="6477000" y="4876800"/>
            <a:ext cx="914400" cy="914400"/>
          </a:xfrm>
          <a:prstGeom prst="star4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838200" y="3048000"/>
            <a:ext cx="29718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75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Latin</a:t>
            </a:r>
          </a:p>
        </p:txBody>
      </p: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6324600" y="4419600"/>
            <a:ext cx="21336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Aramaic</a:t>
            </a:r>
          </a:p>
        </p:txBody>
      </p:sp>
      <p:sp>
        <p:nvSpPr>
          <p:cNvPr id="36873" name="WordArt 9"/>
          <p:cNvSpPr>
            <a:spLocks noChangeArrowheads="1" noChangeShapeType="1" noTextEdit="1"/>
          </p:cNvSpPr>
          <p:nvPr/>
        </p:nvSpPr>
        <p:spPr bwMode="auto">
          <a:xfrm>
            <a:off x="4267200" y="2971800"/>
            <a:ext cx="29718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75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Greek</a:t>
            </a:r>
          </a:p>
        </p:txBody>
      </p:sp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6553200" y="5181600"/>
            <a:ext cx="838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Hebrew</a:t>
            </a:r>
          </a:p>
        </p:txBody>
      </p:sp>
      <p:sp>
        <p:nvSpPr>
          <p:cNvPr id="123913" name="WordArt 11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0104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Languages of the Empire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71" grpId="0" animBg="1"/>
      <p:bldP spid="36872" grpId="0" animBg="1"/>
      <p:bldP spid="36873" grpId="0" animBg="1"/>
      <p:bldP spid="368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4" descr="Roman Empire"/>
          <p:cNvPicPr>
            <a:picLocks noChangeAspect="1" noChangeArrowheads="1"/>
          </p:cNvPicPr>
          <p:nvPr/>
        </p:nvPicPr>
        <p:blipFill>
          <a:blip r:embed="rId3" cstate="screen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2175"/>
            <a:ext cx="9829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-892175"/>
            <a:ext cx="8229600" cy="1008063"/>
          </a:xfrm>
          <a:solidFill>
            <a:schemeClr val="bg2"/>
          </a:solidFill>
          <a:effectLst>
            <a:outerShdw blurRad="63500" dist="38099" dir="2700000" algn="ctr" rotWithShape="0">
              <a:srgbClr val="80008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zh-TW" altLang="en-US" sz="6000" smtClean="0">
              <a:solidFill>
                <a:schemeClr val="bg2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133600"/>
            <a:ext cx="6553200" cy="2952750"/>
          </a:xfrm>
          <a:gradFill rotWithShape="1">
            <a:gsLst>
              <a:gs pos="0">
                <a:schemeClr val="accent1">
                  <a:alpha val="75999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blurRad="63500" dist="38099" dir="2700000" algn="ctr" rotWithShape="0">
              <a:srgbClr val="80008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社会阶层</a:t>
            </a:r>
          </a:p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罗马社会制度</a:t>
            </a:r>
          </a:p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族群</a:t>
            </a:r>
          </a:p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种族偏见</a:t>
            </a:r>
            <a:endParaRPr lang="zh-TW" altLang="en-US" sz="3600" b="1" smtClean="0">
              <a:ea typeface="SimSun" charset="0"/>
              <a:cs typeface="SimSun" charset="0"/>
            </a:endParaRPr>
          </a:p>
        </p:txBody>
      </p:sp>
      <p:sp>
        <p:nvSpPr>
          <p:cNvPr id="125956" name="WordArt 5"/>
          <p:cNvSpPr>
            <a:spLocks noChangeArrowheads="1" noChangeShapeType="1" noTextEdit="1"/>
          </p:cNvSpPr>
          <p:nvPr/>
        </p:nvSpPr>
        <p:spPr bwMode="auto">
          <a:xfrm>
            <a:off x="3348038" y="-747713"/>
            <a:ext cx="3124200" cy="747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Social Life</a:t>
            </a:r>
          </a:p>
        </p:txBody>
      </p:sp>
      <p:sp>
        <p:nvSpPr>
          <p:cNvPr id="16390" name="AutoShape 6"/>
          <p:cNvSpPr>
            <a:spLocks/>
          </p:cNvSpPr>
          <p:nvPr/>
        </p:nvSpPr>
        <p:spPr bwMode="auto">
          <a:xfrm>
            <a:off x="5435600" y="3644900"/>
            <a:ext cx="431800" cy="1223963"/>
          </a:xfrm>
          <a:prstGeom prst="rightBrace">
            <a:avLst>
              <a:gd name="adj1" fmla="val 23621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011863" y="4076700"/>
            <a:ext cx="16002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>
                <a:ea typeface="新細明體" charset="0"/>
                <a:cs typeface="新細明體" charset="0"/>
              </a:rPr>
              <a:t>下一课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16390" grpId="0" animBg="1"/>
      <p:bldP spid="163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5400" smtClean="0">
                <a:ea typeface="SimSun" charset="0"/>
                <a:cs typeface="SimSun" charset="0"/>
              </a:rPr>
              <a:t>四个罗马社会阶层</a:t>
            </a:r>
            <a:endParaRPr lang="zh-TW" altLang="en-US" sz="5400" smtClean="0">
              <a:ea typeface="SimSun" charset="0"/>
              <a:cs typeface="SimSun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905000"/>
            <a:ext cx="5410200" cy="609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骑术 </a:t>
            </a:r>
            <a:r>
              <a:rPr lang="en-US" altLang="zh-CN" sz="3600" b="1" smtClean="0">
                <a:ea typeface="SimSun" charset="0"/>
                <a:cs typeface="SimSun" charset="0"/>
              </a:rPr>
              <a:t>(</a:t>
            </a:r>
            <a:r>
              <a:rPr lang="zh-CN" altLang="en-US" sz="3600" b="1" smtClean="0">
                <a:ea typeface="SimSun" charset="0"/>
                <a:cs typeface="SimSun" charset="0"/>
              </a:rPr>
              <a:t>贵族</a:t>
            </a:r>
            <a:r>
              <a:rPr lang="en-US" altLang="zh-CN" sz="3600" b="1" smtClean="0">
                <a:ea typeface="SimSun" charset="0"/>
                <a:cs typeface="SimSun" charset="0"/>
              </a:rPr>
              <a:t>)</a:t>
            </a:r>
            <a:endParaRPr lang="en-US" altLang="zh-TW" sz="3600" b="1" smtClean="0">
              <a:ea typeface="SimSun" charset="0"/>
              <a:cs typeface="SimSun" charset="0"/>
            </a:endParaRPr>
          </a:p>
        </p:txBody>
      </p:sp>
      <p:pic>
        <p:nvPicPr>
          <p:cNvPr id="128003" name="Picture 4" descr="Coi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5" descr="Coi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1150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6" descr="Coi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7" descr="Coin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99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8" descr="Coin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8" name="Picture 9" descr="Coin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9" name="Picture 10" descr="Coin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962400" y="3073400"/>
            <a:ext cx="541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中产阶层</a:t>
            </a:r>
            <a:endParaRPr lang="zh-TW" altLang="en-US" sz="3600" b="1">
              <a:effectLst>
                <a:outerShdw blurRad="38100" dist="38100" dir="2700000" algn="tl">
                  <a:srgbClr val="000000"/>
                </a:outerShdw>
              </a:effectLst>
              <a:ea typeface="SimSun" charset="0"/>
              <a:cs typeface="SimSun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962400" y="4241800"/>
            <a:ext cx="541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平民 </a:t>
            </a:r>
            <a:r>
              <a:rPr lang="en-US" altLang="zh-CN" sz="36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(</a:t>
            </a:r>
            <a:r>
              <a:rPr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自由民</a:t>
            </a:r>
            <a:r>
              <a:rPr lang="en-US" altLang="zh-CN" sz="36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)</a:t>
            </a:r>
            <a:endParaRPr lang="en-US" altLang="zh-TW" sz="3600" b="1">
              <a:effectLst>
                <a:outerShdw blurRad="38100" dist="38100" dir="2700000" algn="tl">
                  <a:srgbClr val="000000"/>
                </a:outerShdw>
              </a:effectLst>
              <a:ea typeface="SimSun" charset="0"/>
              <a:cs typeface="SimSun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962400" y="5410200"/>
            <a:ext cx="541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奴隶</a:t>
            </a:r>
            <a:endParaRPr lang="zh-TW" altLang="en-US" sz="3600" b="1">
              <a:effectLst>
                <a:outerShdw blurRad="38100" dist="38100" dir="2700000" algn="tl">
                  <a:srgbClr val="000000"/>
                </a:outerShdw>
              </a:effectLst>
              <a:ea typeface="SimSun" charset="0"/>
              <a:cs typeface="SimSun" charset="0"/>
            </a:endParaRPr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 rot="5400000">
            <a:off x="4724400" y="2514600"/>
            <a:ext cx="533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 rot="5400000">
            <a:off x="4724400" y="3695700"/>
            <a:ext cx="533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 rot="5400000">
            <a:off x="4724400" y="4876800"/>
            <a:ext cx="533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8600" y="980728"/>
            <a:ext cx="8686800" cy="480131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.	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这时期被称为”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____”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年。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2.	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这时期是一个显赫的家庭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____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或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____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3.	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世俗化最大的挑战来自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____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文化。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4.	“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犹太会堂”又称为圣殿。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zh-CN" altLang="en-US" sz="3600" b="1" dirty="0" smtClean="0">
              <a:solidFill>
                <a:schemeClr val="bg1"/>
              </a:solidFill>
              <a:latin typeface="Times New Roman" charset="0"/>
              <a:ea typeface="新細明體" charset="0"/>
              <a:cs typeface="新細明體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zh-TW" altLang="en-US" sz="3600" b="1" dirty="0" smtClean="0">
              <a:solidFill>
                <a:schemeClr val="bg1"/>
              </a:solidFill>
              <a:latin typeface="Times New Roman" charset="0"/>
              <a:ea typeface="新細明體" charset="0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686800" cy="838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 eaLnBrk="1" hangingPunct="1">
              <a:defRPr/>
            </a:pPr>
            <a:r>
              <a:rPr lang="zh-CN" altLang="en-US" sz="4000" b="1" kern="0" dirty="0">
                <a:solidFill>
                  <a:srgbClr val="FFFFFF"/>
                </a:solidFill>
                <a:ea typeface="Times New Roman" pitchFamily="-112" charset="0"/>
              </a:rPr>
              <a:t>回顾</a:t>
            </a:r>
            <a:r>
              <a:rPr lang="en-US" altLang="zh-CN" sz="4000" b="1" kern="0" dirty="0">
                <a:solidFill>
                  <a:srgbClr val="FFFFFF"/>
                </a:solidFill>
                <a:ea typeface="Times New Roman" pitchFamily="-112" charset="0"/>
              </a:rPr>
              <a:t>:  </a:t>
            </a:r>
            <a:r>
              <a:rPr lang="zh-CN" altLang="en-US" sz="4000" b="1" kern="0" dirty="0">
                <a:solidFill>
                  <a:srgbClr val="FFFFFF"/>
                </a:solidFill>
                <a:ea typeface="Times New Roman" pitchFamily="-112" charset="0"/>
              </a:rPr>
              <a:t>两约时期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228600"/>
            <a:ext cx="3581400" cy="685800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algn="l" eaLnBrk="1" hangingPunct="1">
              <a:defRPr/>
            </a:pPr>
            <a:r>
              <a:rPr lang="zh-CN" altLang="en-US" sz="5400" b="0" smtClean="0">
                <a:ea typeface="SimSun" charset="0"/>
                <a:cs typeface="SimSun" charset="0"/>
              </a:rPr>
              <a:t>  社会阶层</a:t>
            </a:r>
            <a:endParaRPr lang="zh-TW" altLang="en-US" sz="5400" smtClean="0">
              <a:ea typeface="新細明體" charset="0"/>
              <a:cs typeface="新細明體" charset="0"/>
            </a:endParaRPr>
          </a:p>
        </p:txBody>
      </p:sp>
      <p:pic>
        <p:nvPicPr>
          <p:cNvPr id="47112" name="Picture 8" descr="Senat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752600"/>
            <a:ext cx="2159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7" descr="V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66800"/>
            <a:ext cx="7315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836613"/>
            <a:ext cx="3097213" cy="936625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zh-TW" altLang="en-US" sz="4000" b="1" smtClean="0">
                <a:solidFill>
                  <a:schemeClr val="hlink"/>
                </a:solidFill>
                <a:ea typeface="新細明體" charset="0"/>
                <a:cs typeface="新細明體" charset="0"/>
              </a:rPr>
              <a:t>  </a:t>
            </a:r>
            <a:r>
              <a:rPr lang="zh-TW" sz="4000" b="1" smtClean="0">
                <a:solidFill>
                  <a:schemeClr val="hlink"/>
                </a:solidFill>
                <a:ea typeface="新細明體" charset="0"/>
                <a:cs typeface="新細明體" charset="0"/>
              </a:rPr>
              <a:t>骑术 (贵族)</a:t>
            </a:r>
            <a:endParaRPr lang="en-US" altLang="zh-TW" sz="4400" b="1" smtClean="0">
              <a:solidFill>
                <a:schemeClr val="hlink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4" descr="Luxu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800" smtClean="0">
                <a:ea typeface="SimSun" charset="0"/>
                <a:cs typeface="SimSun" charset="0"/>
              </a:rPr>
              <a:t>迦里迦拉式</a:t>
            </a:r>
            <a:r>
              <a:rPr lang="en-US" altLang="zh-CN" sz="4800" smtClean="0">
                <a:ea typeface="SimSun" charset="0"/>
                <a:cs typeface="SimSun" charset="0"/>
              </a:rPr>
              <a:t>: </a:t>
            </a:r>
            <a:r>
              <a:rPr lang="zh-CN" altLang="en-US" sz="4800" smtClean="0">
                <a:ea typeface="SimSun" charset="0"/>
                <a:cs typeface="SimSun" charset="0"/>
              </a:rPr>
              <a:t>罗马式的奢华</a:t>
            </a:r>
            <a:endParaRPr lang="zh-TW" altLang="en-US" sz="4800" smtClean="0">
              <a:ea typeface="SimSun" charset="0"/>
              <a:cs typeface="SimSun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chemeClr val="bg2"/>
                </a:solidFill>
                <a:latin typeface="Arial" charset="0"/>
                <a:ea typeface="新細明體" charset="0"/>
                <a:cs typeface="新細明體" charset="0"/>
              </a:rPr>
              <a:t>98</a:t>
            </a:r>
            <a:endParaRPr lang="en-US" altLang="zh-TW" sz="1800" b="1">
              <a:solidFill>
                <a:schemeClr val="bg2"/>
              </a:solidFill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2" descr="Roman Feas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5989638"/>
            <a:ext cx="9144000" cy="868362"/>
          </a:xfrm>
          <a:solidFill>
            <a:schemeClr val="bg2"/>
          </a:solidFill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mtClean="0">
                <a:ea typeface="SimSun" charset="0"/>
                <a:cs typeface="SimSun" charset="0"/>
              </a:rPr>
              <a:t>什么是在罗马宴会中正式的礼仪呢</a:t>
            </a:r>
            <a:r>
              <a:rPr lang="en-US" altLang="zh-CN" smtClean="0">
                <a:ea typeface="SimSun" charset="0"/>
                <a:cs typeface="SimSun" charset="0"/>
              </a:rPr>
              <a:t>?</a:t>
            </a:r>
            <a:endParaRPr lang="en-US" altLang="zh-TW" smtClean="0">
              <a:ea typeface="SimSun" charset="0"/>
              <a:cs typeface="SimSu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685800"/>
            <a:ext cx="2286000" cy="3230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mtClean="0">
                <a:ea typeface="新細明體" charset="0"/>
                <a:cs typeface="新細明體" charset="0"/>
              </a:rPr>
              <a:t>Three-Course Banquet</a:t>
            </a:r>
          </a:p>
        </p:txBody>
      </p:sp>
      <p:pic>
        <p:nvPicPr>
          <p:cNvPr id="48132" name="Picture 4" descr="Din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0"/>
            <a:ext cx="411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6" descr="Dini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011738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20" descr="Centu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70866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86600" y="0"/>
            <a:ext cx="2209800" cy="2544763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6000" smtClean="0">
                <a:ea typeface="新細明體" charset="0"/>
                <a:cs typeface="新細明體" charset="0"/>
              </a:rPr>
              <a:t>社会阶层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863" y="5373688"/>
            <a:ext cx="3132137" cy="1484312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altLang="zh-TW" sz="2800" b="1" smtClean="0">
              <a:solidFill>
                <a:schemeClr val="hlink"/>
              </a:solidFill>
              <a:ea typeface="新細明體" charset="0"/>
              <a:cs typeface="新細明體" charset="0"/>
            </a:endParaRPr>
          </a:p>
          <a:p>
            <a:pPr eaLnBrk="1" hangingPunct="1">
              <a:defRPr/>
            </a:pPr>
            <a:r>
              <a:rPr lang="zh-CN" altLang="en-US" b="1" smtClean="0">
                <a:ea typeface="SimSun" charset="0"/>
                <a:cs typeface="SimSun" charset="0"/>
              </a:rPr>
              <a:t>富裕的百夫长</a:t>
            </a:r>
            <a:endParaRPr lang="zh-TW" altLang="en-US" b="1" smtClean="0">
              <a:ea typeface="SimSun" charset="0"/>
              <a:cs typeface="SimSun" charset="0"/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800" smtClean="0">
                <a:ea typeface="SimSun" charset="0"/>
                <a:cs typeface="SimSun" charset="0"/>
              </a:rPr>
              <a:t>富裕的罗马妇女</a:t>
            </a:r>
            <a:endParaRPr lang="zh-TW" altLang="en-US" sz="4800" smtClean="0">
              <a:ea typeface="SimSun" charset="0"/>
              <a:cs typeface="SimSun" charset="0"/>
            </a:endParaRPr>
          </a:p>
        </p:txBody>
      </p:sp>
      <p:pic>
        <p:nvPicPr>
          <p:cNvPr id="138242" name="Picture 4" descr="Wom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86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Romans loved the races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12" charset="2"/>
              <a:buChar char="n"/>
              <a:defRPr/>
            </a:pPr>
            <a:endParaRPr lang="en-US"/>
          </a:p>
        </p:txBody>
      </p:sp>
      <p:pic>
        <p:nvPicPr>
          <p:cNvPr id="142339" name="Picture 4" descr="Chariot R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27384"/>
            <a:ext cx="9144000" cy="1015663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DAY AT THE RACES</a:t>
            </a:r>
            <a:endParaRPr lang="x-none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 descr="Green marble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effectLst>
            <a:outerShdw blurRad="63500" dist="107763" dir="81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sz="5400" smtClean="0">
                <a:effectLst/>
                <a:ea typeface="SimSun" charset="0"/>
                <a:cs typeface="SimSun" charset="0"/>
              </a:rPr>
              <a:t>上流社会的大祭司</a:t>
            </a:r>
            <a:endParaRPr lang="zh-TW" altLang="en-US" sz="5400" smtClean="0">
              <a:effectLst/>
              <a:ea typeface="SimSun" charset="0"/>
              <a:cs typeface="SimSun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3500438"/>
            <a:ext cx="3581400" cy="45259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smtClean="0">
                <a:ea typeface="SimSun" charset="0"/>
                <a:cs typeface="SimSun" charset="0"/>
              </a:rPr>
              <a:t>亚那</a:t>
            </a:r>
          </a:p>
          <a:p>
            <a:pPr eaLnBrk="1" hangingPunct="1">
              <a:defRPr/>
            </a:pPr>
            <a:r>
              <a:rPr lang="zh-CN" altLang="en-US" sz="4000" smtClean="0">
                <a:ea typeface="SimSun" charset="0"/>
                <a:cs typeface="SimSun" charset="0"/>
              </a:rPr>
              <a:t>该亚法</a:t>
            </a:r>
          </a:p>
          <a:p>
            <a:pPr eaLnBrk="1" hangingPunct="1">
              <a:defRPr/>
            </a:pPr>
            <a:r>
              <a:rPr lang="zh-CN" altLang="en-US" sz="4000" smtClean="0">
                <a:ea typeface="SimSun" charset="0"/>
                <a:cs typeface="SimSun" charset="0"/>
              </a:rPr>
              <a:t>古犹太最高评议会兼最高法院</a:t>
            </a:r>
            <a:endParaRPr lang="zh-TW" altLang="en-US" sz="4000" smtClean="0">
              <a:ea typeface="SimSun" charset="0"/>
              <a:cs typeface="SimSun" charset="0"/>
            </a:endParaRPr>
          </a:p>
        </p:txBody>
      </p:sp>
      <p:pic>
        <p:nvPicPr>
          <p:cNvPr id="144387" name="Picture 4" descr="High Priest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600200"/>
            <a:ext cx="493712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381000" y="4797425"/>
            <a:ext cx="40386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  <a:defRPr/>
            </a:pPr>
            <a:endParaRPr lang="en-US" altLang="zh-TW" sz="200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0"/>
              <a:cs typeface="新細明體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  <a:defRPr/>
            </a:pPr>
            <a:r>
              <a:rPr lang="zh-CN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SimSun" charset="0"/>
                <a:cs typeface="SimSun" charset="0"/>
              </a:rPr>
              <a:t>亚那与该亚法行非法的判讯</a:t>
            </a:r>
            <a:endParaRPr lang="zh-TW" altLang="en-US" sz="440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SimSun" charset="0"/>
              <a:cs typeface="SimSun" charset="0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 rot="-1669184">
            <a:off x="4441825" y="1982788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>
                <a:solidFill>
                  <a:srgbClr val="FF0000"/>
                </a:solidFill>
                <a:latin typeface="Impact" charset="0"/>
                <a:ea typeface="新細明體" charset="0"/>
                <a:cs typeface="新細明體" charset="0"/>
              </a:rPr>
              <a:t>不合法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 rot="-1669184">
            <a:off x="4389438" y="2308225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3200" b="1">
                <a:solidFill>
                  <a:srgbClr val="FF0000"/>
                </a:solidFill>
                <a:latin typeface="Impact" charset="0"/>
                <a:ea typeface="新細明體" charset="0"/>
                <a:cs typeface="新細明體" charset="0"/>
              </a:rPr>
              <a:t>不合法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 rot="-1669184">
            <a:off x="4371975" y="2795588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3600" b="1">
                <a:solidFill>
                  <a:srgbClr val="FF0000"/>
                </a:solidFill>
                <a:latin typeface="Impact" charset="0"/>
                <a:ea typeface="新細明體" charset="0"/>
                <a:cs typeface="新細明體" charset="0"/>
              </a:rPr>
              <a:t>不合法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utoUpdateAnimBg="0"/>
      <p:bldP spid="128007" grpId="0" autoUpdateAnimBg="0"/>
      <p:bldP spid="12800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43600" y="274638"/>
            <a:ext cx="3200400" cy="13541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smtClean="0">
                <a:ea typeface="新細明體" charset="0"/>
                <a:cs typeface="新細明體" charset="0"/>
              </a:rPr>
              <a:t/>
            </a:r>
            <a:br>
              <a:rPr lang="en-US" altLang="zh-TW" sz="3200" smtClean="0">
                <a:ea typeface="新細明體" charset="0"/>
                <a:cs typeface="新細明體" charset="0"/>
              </a:rPr>
            </a:br>
            <a:r>
              <a:rPr lang="zh-TW" altLang="en-US" sz="5400" smtClean="0">
                <a:ea typeface="新細明體" charset="0"/>
                <a:cs typeface="新細明體" charset="0"/>
              </a:rPr>
              <a:t>社会阶层</a:t>
            </a:r>
            <a:r>
              <a:rPr lang="zh-TW" altLang="en-US" smtClean="0">
                <a:ea typeface="新細明體" charset="0"/>
                <a:cs typeface="新細明體" charset="0"/>
              </a:rPr>
              <a:t/>
            </a:r>
            <a:br>
              <a:rPr lang="zh-TW" altLang="en-US" smtClean="0">
                <a:ea typeface="新細明體" charset="0"/>
                <a:cs typeface="新細明體" charset="0"/>
              </a:rPr>
            </a:br>
            <a:endParaRPr lang="zh-TW" altLang="en-US" smtClean="0">
              <a:ea typeface="新細明體" charset="0"/>
              <a:cs typeface="新細明體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905000"/>
            <a:ext cx="3429000" cy="609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ea typeface="SimSun" charset="0"/>
                <a:cs typeface="SimSun" charset="0"/>
              </a:rPr>
              <a:t>骑术 </a:t>
            </a:r>
            <a:r>
              <a:rPr lang="en-US" altLang="zh-CN" sz="4000" b="1" smtClean="0">
                <a:ea typeface="SimSun" charset="0"/>
                <a:cs typeface="SimSun" charset="0"/>
              </a:rPr>
              <a:t>(</a:t>
            </a:r>
            <a:r>
              <a:rPr lang="zh-CN" altLang="en-US" sz="4000" b="1" smtClean="0">
                <a:ea typeface="SimSun" charset="0"/>
                <a:cs typeface="SimSun" charset="0"/>
              </a:rPr>
              <a:t>贵族</a:t>
            </a:r>
            <a:r>
              <a:rPr lang="en-US" altLang="zh-CN" sz="4000" b="1" smtClean="0">
                <a:ea typeface="SimSun" charset="0"/>
                <a:cs typeface="SimSun" charset="0"/>
              </a:rPr>
              <a:t>)</a:t>
            </a:r>
            <a:endParaRPr lang="en-US" altLang="zh-TW" sz="4000" b="1" smtClean="0">
              <a:ea typeface="新細明體" charset="0"/>
              <a:cs typeface="新細明體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172200" y="30734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TW" alt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中产阶层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172200" y="42418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平民</a:t>
            </a:r>
            <a:r>
              <a:rPr lang="en-US" altLang="zh-CN" sz="40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(</a:t>
            </a:r>
            <a:r>
              <a:rPr lang="zh-CN" altLang="en-US" sz="40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自由民</a:t>
            </a:r>
            <a:r>
              <a:rPr lang="en-US" altLang="zh-CN" sz="40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)</a:t>
            </a:r>
            <a:endParaRPr lang="en-US" altLang="zh-TW" sz="4000" b="1">
              <a:effectLst>
                <a:outerShdw blurRad="38100" dist="38100" dir="2700000" algn="tl">
                  <a:srgbClr val="000000"/>
                </a:outerShdw>
              </a:effectLst>
              <a:ea typeface="新細明體" charset="0"/>
              <a:cs typeface="新細明體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172200" y="54102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奴隶</a:t>
            </a:r>
            <a:endParaRPr lang="zh-TW" altLang="en-US" sz="4000" b="1">
              <a:effectLst>
                <a:outerShdw blurRad="38100" dist="38100" dir="2700000" algn="tl">
                  <a:srgbClr val="000000"/>
                </a:outerShdw>
              </a:effectLst>
              <a:ea typeface="新細明體" charset="0"/>
              <a:cs typeface="新細明體" charset="0"/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 rot="5400000">
            <a:off x="6836569" y="2612231"/>
            <a:ext cx="533400" cy="3381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 rot="5400000">
            <a:off x="6836569" y="3793331"/>
            <a:ext cx="533400" cy="3381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 rot="5400000">
            <a:off x="6836569" y="4974431"/>
            <a:ext cx="533400" cy="3381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146441" name="Picture 11" descr="Taver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6324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3" descr="Living Jesus Syllabu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3132138" y="549275"/>
            <a:ext cx="6011862" cy="1905000"/>
          </a:xfrm>
          <a:solidFill>
            <a:srgbClr val="EFE40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1" lang="zh-CN" altLang="en-US" sz="3600" b="1">
                <a:solidFill>
                  <a:schemeClr val="bg2"/>
                </a:solidFill>
                <a:latin typeface="Arial" charset="0"/>
                <a:ea typeface="ＭＳ Ｐゴシック" charset="0"/>
              </a:rPr>
              <a:t>正式的中产阶层祭司穿着浅白色的亚麻布衣</a:t>
            </a:r>
            <a:endParaRPr kumimoji="1" lang="zh-TW" altLang="en-US" sz="3600" b="1">
              <a:solidFill>
                <a:schemeClr val="bg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8375650" y="76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TW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0"/>
                <a:cs typeface="新細明體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28600" y="1124744"/>
            <a:ext cx="8686800" cy="50167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.	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这时期被称为”</a:t>
            </a: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沉默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”年。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2.	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这时期是一个显赫的家庭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____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或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____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3.	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世俗化最大的挑战来自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_____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文化。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4.	“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犹太会堂”又称为圣殿。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zh-TW" altLang="en-US" sz="4000" b="1" dirty="0" smtClean="0">
              <a:solidFill>
                <a:schemeClr val="bg1"/>
              </a:solidFill>
              <a:latin typeface="Times New Roman" charset="0"/>
              <a:ea typeface="新細明體" charset="0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686800" cy="838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 eaLnBrk="1" hangingPunct="1">
              <a:defRPr/>
            </a:pPr>
            <a:r>
              <a:rPr lang="zh-CN" altLang="en-US" sz="4000" b="1" kern="0" dirty="0">
                <a:solidFill>
                  <a:srgbClr val="FFFFFF"/>
                </a:solidFill>
                <a:ea typeface="Times New Roman" pitchFamily="-112" charset="0"/>
              </a:rPr>
              <a:t>回顾</a:t>
            </a:r>
            <a:r>
              <a:rPr lang="en-US" altLang="zh-CN" sz="4000" b="1" kern="0" dirty="0">
                <a:solidFill>
                  <a:srgbClr val="FFFFFF"/>
                </a:solidFill>
                <a:ea typeface="Times New Roman" pitchFamily="-112" charset="0"/>
              </a:rPr>
              <a:t>:  </a:t>
            </a:r>
            <a:r>
              <a:rPr lang="zh-CN" altLang="en-US" sz="4000" b="1" kern="0" dirty="0">
                <a:solidFill>
                  <a:srgbClr val="FFFFFF"/>
                </a:solidFill>
                <a:ea typeface="Times New Roman" pitchFamily="-112" charset="0"/>
              </a:rPr>
              <a:t>两约时期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800" smtClean="0">
                <a:ea typeface="SimSun" charset="0"/>
                <a:cs typeface="SimSun" charset="0"/>
              </a:rPr>
              <a:t>中产阶层的工匠 </a:t>
            </a:r>
            <a:r>
              <a:rPr lang="en-US" altLang="zh-CN" sz="4800" smtClean="0">
                <a:ea typeface="SimSun" charset="0"/>
                <a:cs typeface="SimSun" charset="0"/>
              </a:rPr>
              <a:t>(</a:t>
            </a:r>
            <a:r>
              <a:rPr lang="zh-CN" altLang="en-US" sz="4800" smtClean="0">
                <a:ea typeface="SimSun" charset="0"/>
                <a:cs typeface="SimSun" charset="0"/>
              </a:rPr>
              <a:t>铁匠</a:t>
            </a:r>
            <a:r>
              <a:rPr lang="en-US" altLang="zh-CN" sz="4800" smtClean="0">
                <a:ea typeface="SimSun" charset="0"/>
                <a:cs typeface="SimSun" charset="0"/>
              </a:rPr>
              <a:t>)</a:t>
            </a:r>
            <a:endParaRPr lang="en-US" altLang="zh-TW" sz="4800" smtClean="0">
              <a:ea typeface="SimSun" charset="0"/>
              <a:cs typeface="SimSun" charset="0"/>
            </a:endParaRPr>
          </a:p>
        </p:txBody>
      </p:sp>
      <p:pic>
        <p:nvPicPr>
          <p:cNvPr id="150530" name="Picture 4" descr="Blacksm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962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534400" y="1524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4" descr="Carp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50"/>
            <a:ext cx="6619875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71450"/>
            <a:ext cx="8686800" cy="1524000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5400" smtClean="0">
                <a:ea typeface="SimSun" charset="0"/>
                <a:cs typeface="SimSun" charset="0"/>
              </a:rPr>
              <a:t>犹太的木匠是中产阶层</a:t>
            </a:r>
            <a:endParaRPr lang="zh-TW" altLang="en-US" sz="5400" smtClean="0">
              <a:ea typeface="SimSun" charset="0"/>
              <a:cs typeface="SimSun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3213100"/>
            <a:ext cx="6705600" cy="3046413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>
            <a:spAutoFit/>
          </a:bodyPr>
          <a:lstStyle>
            <a:lvl1pPr marL="2889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zh-TW" altLang="en-US" sz="3200" dirty="0"/>
              <a:t>当时有几个称为“自由人” 会堂的人， 就是从古利奈和亚历山太来的人， 另外还有基利家人和亚西亚人， 他们出面与司提反辩论</a:t>
            </a:r>
            <a:r>
              <a:rPr lang="en-US" sz="3200" dirty="0" smtClean="0">
                <a:latin typeface="Arial" charset="0"/>
                <a:cs typeface="Arial" charset="0"/>
              </a:rPr>
              <a:t>(Acts 6:9 </a:t>
            </a:r>
            <a:r>
              <a:rPr lang="en-US" sz="2800" dirty="0" smtClean="0">
                <a:latin typeface="Arial" charset="0"/>
                <a:cs typeface="Arial" charset="0"/>
              </a:rPr>
              <a:t>CNV</a:t>
            </a:r>
            <a:r>
              <a:rPr lang="en-US" sz="32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smtClean="0">
                <a:ea typeface="新細明體" charset="0"/>
                <a:cs typeface="新細明體" charset="0"/>
              </a:rPr>
              <a:t>社会阶层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8038" y="333375"/>
            <a:ext cx="3103562" cy="82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smtClean="0">
                <a:ea typeface="新細明體" charset="0"/>
                <a:cs typeface="新細明體" charset="0"/>
              </a:rPr>
              <a:t>貴族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883275" y="1473200"/>
            <a:ext cx="3184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中产阶层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867400" y="2636838"/>
            <a:ext cx="3448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TW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平民 </a:t>
            </a:r>
            <a:r>
              <a:rPr lang="en-US" altLang="zh-TW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(</a:t>
            </a:r>
            <a:r>
              <a:rPr lang="zh-TW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自由民</a:t>
            </a:r>
            <a:r>
              <a:rPr lang="en-US" altLang="zh-TW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)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883275" y="3810000"/>
            <a:ext cx="3184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奴隶</a:t>
            </a:r>
            <a:endParaRPr lang="zh-TW" altLang="en-US" sz="3600" b="1">
              <a:effectLst>
                <a:outerShdw blurRad="38100" dist="38100" dir="2700000" algn="tl">
                  <a:srgbClr val="000000"/>
                </a:outerShdw>
              </a:effectLst>
              <a:ea typeface="新細明體" charset="0"/>
              <a:cs typeface="新細明體" charset="0"/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 rot="5400000">
            <a:off x="6962775" y="1038225"/>
            <a:ext cx="5334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 rot="5400000">
            <a:off x="6962775" y="2219325"/>
            <a:ext cx="5334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 rot="5400000">
            <a:off x="6962775" y="3400425"/>
            <a:ext cx="5334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79388" y="333375"/>
            <a:ext cx="2259012" cy="27352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平民 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/>
            </a:r>
            <a:b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</a:b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(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自由民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)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是以往的奴隶</a:t>
            </a:r>
            <a:endParaRPr lang="en-US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0"/>
              <a:cs typeface="新細明體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0" descr="Social Class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5388"/>
            <a:ext cx="579120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978246" y="105273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dirty="0" smtClean="0">
                <a:ea typeface="新細明體" charset="0"/>
                <a:cs typeface="新細明體" charset="0"/>
              </a:rPr>
              <a:t>社会阶层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8038" y="333375"/>
            <a:ext cx="3103562" cy="82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smtClean="0">
                <a:ea typeface="新細明體" charset="0"/>
                <a:cs typeface="新細明體" charset="0"/>
              </a:rPr>
              <a:t>貴族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883275" y="1473200"/>
            <a:ext cx="3184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中产阶层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867400" y="2636838"/>
            <a:ext cx="3448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TW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平民 </a:t>
            </a:r>
            <a:r>
              <a:rPr lang="en-US" altLang="zh-TW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(</a:t>
            </a:r>
            <a:r>
              <a:rPr lang="zh-TW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自由民</a:t>
            </a:r>
            <a:r>
              <a:rPr lang="en-US" altLang="zh-TW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)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883275" y="3810000"/>
            <a:ext cx="3184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  <a:cs typeface="SimSun" charset="0"/>
              </a:rPr>
              <a:t>奴隶</a:t>
            </a:r>
            <a:endParaRPr lang="zh-TW" altLang="en-US" sz="3600" b="1">
              <a:effectLst>
                <a:outerShdw blurRad="38100" dist="38100" dir="2700000" algn="tl">
                  <a:srgbClr val="000000"/>
                </a:outerShdw>
              </a:effectLst>
              <a:ea typeface="新細明體" charset="0"/>
              <a:cs typeface="新細明體" charset="0"/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 rot="5400000">
            <a:off x="6962775" y="1038225"/>
            <a:ext cx="5334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 rot="5400000">
            <a:off x="6962775" y="2219325"/>
            <a:ext cx="5334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 rot="5400000">
            <a:off x="6962775" y="3400425"/>
            <a:ext cx="533400" cy="285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79388" y="76201"/>
            <a:ext cx="5328716" cy="976536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平民 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自由民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是以往的奴隶</a:t>
            </a:r>
            <a:endParaRPr lang="en-US" altLang="zh-TW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0" y="1844675"/>
            <a:ext cx="5867400" cy="3539430"/>
          </a:xfrm>
          <a:prstGeom prst="rect">
            <a:avLst/>
          </a:prstGeom>
          <a:solidFill>
            <a:srgbClr val="000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zh-CN" altLang="en-US" sz="28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人</a:t>
            </a:r>
            <a:r>
              <a:rPr lang="zh-CN" altLang="en-US" sz="28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为</a:t>
            </a:r>
            <a:r>
              <a:rPr lang="zh-CN" altLang="en-US" sz="2800" kern="0" dirty="0">
                <a:solidFill>
                  <a:srgbClr val="FFFF00"/>
                </a:solidFill>
                <a:latin typeface="Arial" charset="0"/>
                <a:cs typeface="Arial" charset="0"/>
              </a:rPr>
              <a:t>朋友</a:t>
            </a:r>
            <a:r>
              <a:rPr lang="zh-CN" altLang="en-US" sz="28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舍命，人间的爱没有比这个更大的了。 </a:t>
            </a:r>
            <a:r>
              <a:rPr lang="en-US" altLang="zh-CN" sz="2800" kern="0" baseline="30000" dirty="0">
                <a:solidFill>
                  <a:srgbClr val="FFFFFF"/>
                </a:solidFill>
                <a:latin typeface="Arial" charset="0"/>
                <a:cs typeface="Arial" charset="0"/>
              </a:rPr>
              <a:t>14</a:t>
            </a:r>
            <a:r>
              <a:rPr lang="en-US" altLang="zh-CN" sz="28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zh-CN" altLang="en-US" sz="28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你们若行我所吩咐你们的，就是我的</a:t>
            </a:r>
            <a:r>
              <a:rPr lang="zh-CN" altLang="en-US" sz="2800" kern="0" dirty="0">
                <a:solidFill>
                  <a:srgbClr val="FFFF00"/>
                </a:solidFill>
                <a:latin typeface="Arial" charset="0"/>
                <a:cs typeface="Arial" charset="0"/>
              </a:rPr>
              <a:t>朋友</a:t>
            </a:r>
            <a:r>
              <a:rPr lang="zh-CN" altLang="en-US" sz="28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了。 </a:t>
            </a:r>
            <a:r>
              <a:rPr lang="en-US" altLang="zh-CN" sz="2800" kern="0" baseline="30000" dirty="0">
                <a:solidFill>
                  <a:srgbClr val="FFFFFF"/>
                </a:solidFill>
                <a:latin typeface="Arial" charset="0"/>
                <a:cs typeface="Arial" charset="0"/>
              </a:rPr>
              <a:t>15</a:t>
            </a:r>
            <a:r>
              <a:rPr lang="en-US" altLang="zh-CN" sz="28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zh-CN" altLang="en-US" sz="28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我不再称你们为仆人，因为仆人不知道主人所作的事；我已经称你们为</a:t>
            </a:r>
            <a:r>
              <a:rPr lang="zh-CN" altLang="en-US" sz="2800" kern="0" dirty="0">
                <a:solidFill>
                  <a:srgbClr val="FFFF00"/>
                </a:solidFill>
                <a:latin typeface="Arial" charset="0"/>
                <a:cs typeface="Arial" charset="0"/>
              </a:rPr>
              <a:t>朋友</a:t>
            </a:r>
            <a:r>
              <a:rPr lang="zh-CN" altLang="en-US" sz="28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了，因为我从我父那里听见的一切，都已经告诉你们了</a:t>
            </a:r>
            <a:r>
              <a:rPr lang="zh-CN" altLang="en-US" sz="28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。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” 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约翰 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15:13-15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).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0" descr="Sl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429000" y="1143000"/>
            <a:ext cx="2209800" cy="525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000" y="0"/>
            <a:ext cx="571500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sz="5400" smtClean="0">
                <a:ea typeface="新細明體" charset="0"/>
                <a:cs typeface="新細明體" charset="0"/>
              </a:rPr>
              <a:t>社会阶层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05000"/>
            <a:ext cx="55626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2800" b="1" smtClean="0">
                <a:ea typeface="SimSun" charset="0"/>
                <a:cs typeface="SimSun" charset="0"/>
              </a:rPr>
              <a:t>骑术 </a:t>
            </a:r>
            <a:r>
              <a:rPr lang="en-US" altLang="zh-CN" sz="2800" b="1" smtClean="0">
                <a:ea typeface="SimSun" charset="0"/>
                <a:cs typeface="SimSun" charset="0"/>
              </a:rPr>
              <a:t>(</a:t>
            </a:r>
            <a:r>
              <a:rPr lang="zh-CN" altLang="en-US" sz="2800" b="1" smtClean="0">
                <a:ea typeface="SimSun" charset="0"/>
                <a:cs typeface="SimSun" charset="0"/>
              </a:rPr>
              <a:t>贵族</a:t>
            </a:r>
            <a:r>
              <a:rPr lang="en-US" altLang="zh-CN" sz="2800" b="1" smtClean="0">
                <a:ea typeface="SimSun" charset="0"/>
                <a:cs typeface="SimSun" charset="0"/>
              </a:rPr>
              <a:t>)</a:t>
            </a:r>
            <a:endParaRPr lang="en-US" altLang="zh-TW" sz="2800" b="1" smtClean="0">
              <a:ea typeface="新細明體" charset="0"/>
              <a:cs typeface="新細明體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276600" y="3073400"/>
            <a:ext cx="556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中产阶层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276600" y="4241800"/>
            <a:ext cx="556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平民</a:t>
            </a:r>
            <a:r>
              <a:rPr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(</a:t>
            </a:r>
            <a:r>
              <a:rPr lang="zh-TW" altLang="en-US" sz="28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自由民</a:t>
            </a:r>
            <a:r>
              <a:rPr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)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276600" y="5373688"/>
            <a:ext cx="56340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zh-TW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rPr>
              <a:t>   奴    隶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 rot="5400000">
            <a:off x="4191000" y="2514600"/>
            <a:ext cx="533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 rot="5400000">
            <a:off x="4191000" y="3695700"/>
            <a:ext cx="533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rot="5400000">
            <a:off x="4191000" y="4876800"/>
            <a:ext cx="533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648200" cy="1371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i="1">
                <a:latin typeface="Arial" charset="0"/>
              </a:rPr>
              <a:t>Roman Social Institutions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1676400"/>
            <a:ext cx="2743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latin typeface="Arial" charset="0"/>
              </a:rPr>
              <a:t>Voluntary associations were clubs that anyone could join—unlike the Jewish ones closed to outsiders</a:t>
            </a:r>
          </a:p>
        </p:txBody>
      </p:sp>
      <p:pic>
        <p:nvPicPr>
          <p:cNvPr id="160771" name="Picture 4" descr="Torah at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300"/>
            <a:ext cx="6324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5364163" y="0"/>
            <a:ext cx="3779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Koinonia</a:t>
            </a:r>
          </a:p>
        </p:txBody>
      </p:sp>
      <p:pic>
        <p:nvPicPr>
          <p:cNvPr id="160773" name="Picture 1" descr="koinonia-wid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6513" y="1341438"/>
            <a:ext cx="2736851" cy="18002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1800" b="1" dirty="0" smtClean="0">
                <a:latin typeface="Arial" charset="0"/>
              </a:rPr>
              <a:t>A Jewish boy celebrates his bar mitzvah, reading from the Torah scroll, at the Western Wall in Jerusalem.</a:t>
            </a:r>
            <a:endParaRPr lang="en-US" sz="1800" b="1" dirty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648200" cy="1371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i="1">
                <a:latin typeface="Arial" charset="0"/>
              </a:rPr>
              <a:t>Roman Social Institutions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1676400"/>
            <a:ext cx="2743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Roman voluntary associations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5364163" y="0"/>
            <a:ext cx="3779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Koinonia</a:t>
            </a:r>
          </a:p>
        </p:txBody>
      </p:sp>
      <p:pic>
        <p:nvPicPr>
          <p:cNvPr id="162820" name="Picture 2" descr="Early-church-worship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637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648200" cy="1371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i="1">
                <a:latin typeface="Arial" charset="0"/>
              </a:rPr>
              <a:t>Roman Social Institutions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950" y="2143125"/>
            <a:ext cx="2016125" cy="45259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b="1" dirty="0" smtClean="0">
                <a:latin typeface="Arial" charset="0"/>
              </a:rPr>
              <a:t>The house church movement today is reviving some of these NT concepts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800600" y="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Koinonia</a:t>
            </a:r>
          </a:p>
        </p:txBody>
      </p:sp>
      <p:grpSp>
        <p:nvGrpSpPr>
          <p:cNvPr id="164868" name="Group 1"/>
          <p:cNvGrpSpPr>
            <a:grpSpLocks/>
          </p:cNvGrpSpPr>
          <p:nvPr/>
        </p:nvGrpSpPr>
        <p:grpSpPr bwMode="auto">
          <a:xfrm>
            <a:off x="-36513" y="1779588"/>
            <a:ext cx="7019926" cy="5105400"/>
            <a:chOff x="-36512" y="1779588"/>
            <a:chExt cx="7020272" cy="5105796"/>
          </a:xfrm>
        </p:grpSpPr>
        <p:pic>
          <p:nvPicPr>
            <p:cNvPr id="164869" name="Picture 1" descr="Koinonia-Graphic-Small-550x40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1" y="1779588"/>
              <a:ext cx="6985001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Rot="1" noChangeArrowheads="1"/>
            </p:cNvSpPr>
            <p:nvPr/>
          </p:nvSpPr>
          <p:spPr bwMode="auto">
            <a:xfrm>
              <a:off x="-36512" y="5958212"/>
              <a:ext cx="7020272" cy="927172"/>
            </a:xfrm>
            <a:prstGeom prst="rect">
              <a:avLst/>
            </a:prstGeom>
            <a:gradFill flip="none" rotWithShape="1">
              <a:gsLst>
                <a:gs pos="0">
                  <a:srgbClr val="680000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Koinonia Small Groups</a:t>
              </a:r>
              <a:endPara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smtClean="0">
                <a:ea typeface="SimSun" charset="0"/>
                <a:cs typeface="SimSun" charset="0"/>
              </a:rPr>
              <a:t>城市小区的成员可以向罗马论坛上诉</a:t>
            </a:r>
            <a:endParaRPr lang="zh-TW" altLang="en-US" sz="4000" smtClean="0">
              <a:ea typeface="SimSun" charset="0"/>
              <a:cs typeface="SimSun" charset="0"/>
            </a:endParaRPr>
          </a:p>
        </p:txBody>
      </p:sp>
      <p:pic>
        <p:nvPicPr>
          <p:cNvPr id="166914" name="Picture 4" descr="For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9563"/>
            <a:ext cx="94488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4" descr="For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06550"/>
            <a:ext cx="9201151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400" y="274638"/>
            <a:ext cx="9083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charset="0"/>
              </a:rPr>
              <a:t>Citizenship referred to being a citizen of either Rome or Israel</a:t>
            </a:r>
            <a:endParaRPr lang="en-US" sz="4000" dirty="0">
              <a:latin typeface="Arial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  <p:sp>
        <p:nvSpPr>
          <p:cNvPr id="168964" name="Rectangle 1"/>
          <p:cNvSpPr>
            <a:spLocks noChangeArrowheads="1"/>
          </p:cNvSpPr>
          <p:nvPr/>
        </p:nvSpPr>
        <p:spPr bwMode="auto">
          <a:xfrm>
            <a:off x="-36513" y="1557338"/>
            <a:ext cx="9288463" cy="5300662"/>
          </a:xfrm>
          <a:prstGeom prst="rect">
            <a:avLst/>
          </a:prstGeom>
          <a:solidFill>
            <a:schemeClr val="bg2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179388" y="1844675"/>
            <a:ext cx="86407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Acts 22:28 (NAU) "The commander answered,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 acquired this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citizenship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with a large sum of money.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And Paul said,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But I was actually born a citizen.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88" y="4437063"/>
            <a:ext cx="88566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Eph. 2:12 (NAU) "Remember that you [Gentiles] were at that time separate from Christ, excluded from the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commonwealth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[citizenship NLT] of Israel, and strangers to the covenants of promise, having no hope and without God in the world."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4800" y="1412776"/>
            <a:ext cx="8686800" cy="50167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.	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这时期被称为”</a:t>
            </a: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沉默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”年。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2.	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在这个时期一个显赫的家庭是</a:t>
            </a: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马加比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或</a:t>
            </a:r>
            <a:r>
              <a:rPr lang="zh-CN" altLang="en-US" sz="4000" b="1" u="sng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哈斯摩尼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。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3.	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世俗化最大的挑战是来自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____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文化。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4. “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犹太会堂”又称为圣殿。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zh-TW" altLang="en-US" sz="4000" b="1" dirty="0" smtClean="0">
              <a:solidFill>
                <a:schemeClr val="bg1"/>
              </a:solidFill>
              <a:latin typeface="Times New Roman" charset="0"/>
              <a:ea typeface="新細明體" charset="0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686800" cy="838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 eaLnBrk="1" hangingPunct="1">
              <a:defRPr/>
            </a:pPr>
            <a:r>
              <a:rPr lang="zh-CN" altLang="en-US" sz="4000" b="1" kern="0" dirty="0">
                <a:solidFill>
                  <a:srgbClr val="FFFFFF"/>
                </a:solidFill>
                <a:ea typeface="Times New Roman" pitchFamily="-112" charset="0"/>
              </a:rPr>
              <a:t>回顾</a:t>
            </a:r>
            <a:r>
              <a:rPr lang="en-US" altLang="zh-CN" sz="4000" b="1" kern="0" dirty="0">
                <a:solidFill>
                  <a:srgbClr val="FFFFFF"/>
                </a:solidFill>
                <a:ea typeface="Times New Roman" pitchFamily="-112" charset="0"/>
              </a:rPr>
              <a:t>:  </a:t>
            </a:r>
            <a:r>
              <a:rPr lang="zh-CN" altLang="en-US" sz="4000" b="1" kern="0" dirty="0">
                <a:solidFill>
                  <a:srgbClr val="FFFFFF"/>
                </a:solidFill>
                <a:ea typeface="Times New Roman" pitchFamily="-112" charset="0"/>
              </a:rPr>
              <a:t>两约时期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4" descr="HOush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851275" cy="2362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smtClean="0">
                <a:solidFill>
                  <a:schemeClr val="bg2"/>
                </a:solidFill>
                <a:effectLst/>
                <a:ea typeface="新細明體" charset="0"/>
                <a:cs typeface="新細明體" charset="0"/>
              </a:rPr>
              <a:t>家庭</a:t>
            </a:r>
            <a:r>
              <a:rPr lang="zh-TW" altLang="en-US" sz="4000" smtClean="0">
                <a:solidFill>
                  <a:schemeClr val="bg2"/>
                </a:solidFill>
                <a:effectLst/>
                <a:ea typeface="新細明體" charset="0"/>
                <a:cs typeface="新細明體" charset="0"/>
              </a:rPr>
              <a:t>社</a:t>
            </a:r>
            <a:r>
              <a:rPr lang="zh-CN" altLang="en-US" sz="4000" smtClean="0">
                <a:solidFill>
                  <a:schemeClr val="bg2"/>
                </a:solidFill>
                <a:effectLst/>
                <a:ea typeface="新細明體" charset="0"/>
                <a:cs typeface="新細明體" charset="0"/>
              </a:rPr>
              <a:t>区的特性</a:t>
            </a:r>
            <a:endParaRPr lang="zh-TW" altLang="en-US" sz="4000" smtClean="0">
              <a:solidFill>
                <a:schemeClr val="bg2"/>
              </a:solidFill>
              <a:effectLst/>
              <a:ea typeface="新細明體" charset="0"/>
              <a:cs typeface="新細明體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4076700"/>
            <a:ext cx="4495800" cy="3284538"/>
          </a:xfrm>
          <a:gradFill rotWithShape="1">
            <a:gsLst>
              <a:gs pos="0">
                <a:srgbClr val="006600">
                  <a:alpha val="67999"/>
                </a:srgbClr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ea typeface="SimSun" charset="0"/>
                <a:cs typeface="SimSun" charset="0"/>
              </a:rPr>
              <a:t>相同的财产上有相同的生物来源</a:t>
            </a:r>
          </a:p>
          <a:p>
            <a:pPr eaLnBrk="1" hangingPunct="1">
              <a:defRPr/>
            </a:pPr>
            <a:r>
              <a:rPr lang="zh-CN" altLang="en-US" b="1" smtClean="0">
                <a:ea typeface="SimSun" charset="0"/>
                <a:cs typeface="SimSun" charset="0"/>
              </a:rPr>
              <a:t>权力的组织架构</a:t>
            </a:r>
          </a:p>
          <a:p>
            <a:pPr eaLnBrk="1" hangingPunct="1">
              <a:defRPr/>
            </a:pPr>
            <a:r>
              <a:rPr lang="zh-CN" altLang="en-US" b="1" smtClean="0">
                <a:ea typeface="SimSun" charset="0"/>
                <a:cs typeface="SimSun" charset="0"/>
              </a:rPr>
              <a:t>平民与奴隶</a:t>
            </a:r>
          </a:p>
          <a:p>
            <a:pPr eaLnBrk="1" hangingPunct="1">
              <a:defRPr/>
            </a:pPr>
            <a:r>
              <a:rPr lang="zh-CN" altLang="en-US" b="1" smtClean="0">
                <a:ea typeface="SimSun" charset="0"/>
                <a:cs typeface="SimSun" charset="0"/>
              </a:rPr>
              <a:t>共同的宗教与信仰</a:t>
            </a:r>
            <a:endParaRPr lang="zh-TW" altLang="en-US" b="1" smtClean="0">
              <a:ea typeface="SimSun" charset="0"/>
              <a:cs typeface="SimSun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chemeClr val="bg2"/>
                </a:solidFill>
                <a:latin typeface="Arial" charset="0"/>
                <a:ea typeface="新細明體" charset="0"/>
                <a:cs typeface="新細明體" charset="0"/>
              </a:rPr>
              <a:t>99</a:t>
            </a:r>
            <a:endParaRPr lang="en-US" altLang="zh-TW" sz="1800" b="1">
              <a:solidFill>
                <a:schemeClr val="bg2"/>
              </a:solidFill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3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81200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800" smtClean="0">
                <a:ea typeface="SimSun" charset="0"/>
                <a:cs typeface="SimSun" charset="0"/>
              </a:rPr>
              <a:t>家庭的功能</a:t>
            </a:r>
            <a:endParaRPr lang="zh-TW" altLang="en-US" sz="4800" smtClean="0">
              <a:ea typeface="SimSun" charset="0"/>
              <a:cs typeface="SimSun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076825" y="3068638"/>
            <a:ext cx="4067175" cy="1754187"/>
          </a:xfrm>
          <a:prstGeom prst="rect">
            <a:avLst/>
          </a:pr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100000">
                <a:srgbClr val="996633">
                  <a:alpha val="53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zh-CN" altLang="en-US" sz="3600" b="1" dirty="0" smtClean="0">
                <a:latin typeface="Garamond" charset="0"/>
                <a:ea typeface="新細明體" charset="0"/>
                <a:cs typeface="新細明體" charset="0"/>
              </a:rPr>
              <a:t>家人的谈话</a:t>
            </a:r>
          </a:p>
          <a:p>
            <a:pPr>
              <a:buFontTx/>
              <a:buAutoNum type="arabicPeriod"/>
              <a:defRPr/>
            </a:pPr>
            <a:r>
              <a:rPr lang="zh-CN" altLang="en-US" sz="3600" b="1" dirty="0" smtClean="0">
                <a:latin typeface="Garamond" charset="0"/>
                <a:ea typeface="新細明體" charset="0"/>
                <a:cs typeface="新細明體" charset="0"/>
              </a:rPr>
              <a:t>在基督的合一</a:t>
            </a:r>
          </a:p>
          <a:p>
            <a:pPr>
              <a:buFontTx/>
              <a:buAutoNum type="arabicPeriod"/>
              <a:defRPr/>
            </a:pPr>
            <a:r>
              <a:rPr lang="zh-CN" altLang="en-US" sz="3600" b="1" dirty="0" smtClean="0">
                <a:latin typeface="Garamond" charset="0"/>
                <a:ea typeface="新細明體" charset="0"/>
                <a:cs typeface="新細明體" charset="0"/>
              </a:rPr>
              <a:t>灵活的结构</a:t>
            </a:r>
            <a:endParaRPr lang="zh-TW" altLang="en-US" sz="3200" b="1" dirty="0" smtClean="0">
              <a:latin typeface="Garamond" charset="0"/>
              <a:ea typeface="新細明體" charset="0"/>
              <a:cs typeface="新細明體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99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3" descr="organic 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Title 1"/>
          <p:cNvSpPr>
            <a:spLocks noGrp="1"/>
          </p:cNvSpPr>
          <p:nvPr>
            <p:ph type="title"/>
          </p:nvPr>
        </p:nvSpPr>
        <p:spPr>
          <a:xfrm>
            <a:off x="5570538" y="44450"/>
            <a:ext cx="3538537" cy="252095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chemeClr val="bg2"/>
                </a:solidFill>
                <a:effectLst/>
                <a:latin typeface="Arial" charset="0"/>
              </a:rPr>
              <a:t>The church is an organism more than an organization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3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81200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800" smtClean="0">
                <a:ea typeface="SimSun" charset="0"/>
                <a:cs typeface="SimSun" charset="0"/>
              </a:rPr>
              <a:t>家庭的功能</a:t>
            </a:r>
            <a:endParaRPr lang="zh-TW" altLang="en-US" sz="4800" smtClean="0">
              <a:ea typeface="SimSun" charset="0"/>
              <a:cs typeface="SimSun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076825" y="3068638"/>
            <a:ext cx="4067175" cy="2308225"/>
          </a:xfrm>
          <a:prstGeom prst="rect">
            <a:avLst/>
          </a:pr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100000">
                <a:srgbClr val="996633">
                  <a:alpha val="53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zh-CN" altLang="en-US" sz="3600" b="1" dirty="0" smtClean="0">
                <a:latin typeface="Garamond" charset="0"/>
                <a:ea typeface="新細明體" charset="0"/>
                <a:cs typeface="新細明體" charset="0"/>
              </a:rPr>
              <a:t>家人的谈话</a:t>
            </a:r>
          </a:p>
          <a:p>
            <a:pPr>
              <a:buFontTx/>
              <a:buAutoNum type="arabicPeriod"/>
              <a:defRPr/>
            </a:pPr>
            <a:r>
              <a:rPr lang="zh-CN" altLang="en-US" sz="3600" b="1" dirty="0" smtClean="0">
                <a:latin typeface="Garamond" charset="0"/>
                <a:ea typeface="新細明體" charset="0"/>
                <a:cs typeface="新細明體" charset="0"/>
              </a:rPr>
              <a:t>在基督的合一</a:t>
            </a:r>
          </a:p>
          <a:p>
            <a:pPr>
              <a:buFontTx/>
              <a:buAutoNum type="arabicPeriod"/>
              <a:defRPr/>
            </a:pPr>
            <a:r>
              <a:rPr lang="zh-CN" altLang="en-US" sz="3600" b="1" dirty="0" smtClean="0">
                <a:latin typeface="Garamond" charset="0"/>
                <a:ea typeface="新細明體" charset="0"/>
                <a:cs typeface="新細明體" charset="0"/>
              </a:rPr>
              <a:t>灵活的结构</a:t>
            </a:r>
          </a:p>
          <a:p>
            <a:pPr>
              <a:buFontTx/>
              <a:buAutoNum type="arabicPeriod"/>
              <a:defRPr/>
            </a:pPr>
            <a:r>
              <a:rPr lang="zh-CN" altLang="en-US" sz="3600" b="1" dirty="0" smtClean="0">
                <a:latin typeface="Garamond" charset="0"/>
                <a:ea typeface="新細明體" charset="0"/>
                <a:cs typeface="新細明體" charset="0"/>
              </a:rPr>
              <a:t>联络</a:t>
            </a:r>
            <a:endParaRPr lang="zh-TW" altLang="en-US" sz="3200" b="1" dirty="0" smtClean="0">
              <a:latin typeface="Garamond" charset="0"/>
              <a:ea typeface="新細明體" charset="0"/>
              <a:cs typeface="新細明體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99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" descr="house_church_22276_NpAdvHov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0" y="-242888"/>
            <a:ext cx="3600450" cy="5256213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People lack relationships today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3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81200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800" smtClean="0">
                <a:ea typeface="SimSun" charset="0"/>
                <a:cs typeface="SimSun" charset="0"/>
              </a:rPr>
              <a:t>家庭的功能</a:t>
            </a:r>
            <a:endParaRPr lang="zh-TW" altLang="en-US" sz="4800" smtClean="0">
              <a:ea typeface="SimSun" charset="0"/>
              <a:cs typeface="SimSun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076825" y="3068638"/>
            <a:ext cx="4067175" cy="4362450"/>
          </a:xfrm>
          <a:prstGeom prst="rect">
            <a:avLst/>
          </a:pr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100000">
                <a:srgbClr val="996633">
                  <a:alpha val="53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zh-CN" altLang="en-US" sz="3600" b="1" smtClean="0">
                <a:latin typeface="Garamond" charset="0"/>
                <a:ea typeface="新細明體" charset="0"/>
                <a:cs typeface="新細明體" charset="0"/>
              </a:rPr>
              <a:t>家人的谈话</a:t>
            </a:r>
          </a:p>
          <a:p>
            <a:pPr>
              <a:buFontTx/>
              <a:buAutoNum type="arabicPeriod"/>
              <a:defRPr/>
            </a:pPr>
            <a:r>
              <a:rPr lang="zh-CN" altLang="en-US" sz="3600" b="1" smtClean="0">
                <a:latin typeface="Garamond" charset="0"/>
                <a:ea typeface="新細明體" charset="0"/>
                <a:cs typeface="新細明體" charset="0"/>
              </a:rPr>
              <a:t>在基督的合一</a:t>
            </a:r>
          </a:p>
          <a:p>
            <a:pPr>
              <a:buFontTx/>
              <a:buAutoNum type="arabicPeriod"/>
              <a:defRPr/>
            </a:pPr>
            <a:r>
              <a:rPr lang="zh-CN" altLang="en-US" sz="3600" b="1" smtClean="0">
                <a:latin typeface="Garamond" charset="0"/>
                <a:ea typeface="新細明體" charset="0"/>
                <a:cs typeface="新細明體" charset="0"/>
              </a:rPr>
              <a:t>灵活的结构</a:t>
            </a:r>
          </a:p>
          <a:p>
            <a:pPr>
              <a:buFontTx/>
              <a:buAutoNum type="arabicPeriod"/>
              <a:defRPr/>
            </a:pPr>
            <a:r>
              <a:rPr lang="zh-CN" altLang="en-US" sz="3600" b="1" smtClean="0">
                <a:latin typeface="Garamond" charset="0"/>
                <a:ea typeface="新細明體" charset="0"/>
                <a:cs typeface="新細明體" charset="0"/>
              </a:rPr>
              <a:t>联络</a:t>
            </a:r>
          </a:p>
          <a:p>
            <a:pPr>
              <a:buFontTx/>
              <a:buAutoNum type="arabicPeriod"/>
              <a:defRPr/>
            </a:pPr>
            <a:r>
              <a:rPr lang="zh-CN" altLang="en-US" sz="3600" b="1" smtClean="0">
                <a:latin typeface="Garamond" charset="0"/>
                <a:ea typeface="新細明體" charset="0"/>
                <a:cs typeface="新細明體" charset="0"/>
              </a:rPr>
              <a:t>教会聚会的地点</a:t>
            </a:r>
          </a:p>
          <a:p>
            <a:pPr>
              <a:buFontTx/>
              <a:buAutoNum type="arabicPeriod"/>
              <a:defRPr/>
            </a:pPr>
            <a:r>
              <a:rPr lang="zh-CN" altLang="en-US" sz="3600" b="1" smtClean="0">
                <a:latin typeface="Garamond" charset="0"/>
                <a:ea typeface="新細明體" charset="0"/>
                <a:cs typeface="新細明體" charset="0"/>
              </a:rPr>
              <a:t>社交地点</a:t>
            </a:r>
          </a:p>
          <a:p>
            <a:pPr>
              <a:buFontTx/>
              <a:buAutoNum type="arabicPeriod"/>
              <a:defRPr/>
            </a:pPr>
            <a:r>
              <a:rPr lang="zh-CN" altLang="en-US" sz="3200" b="1" smtClean="0">
                <a:latin typeface="Garamond" charset="0"/>
                <a:ea typeface="新細明體" charset="0"/>
                <a:cs typeface="新細明體" charset="0"/>
              </a:rPr>
              <a:t>测试地点</a:t>
            </a:r>
          </a:p>
          <a:p>
            <a:pPr>
              <a:buFontTx/>
              <a:buAutoNum type="arabicPeriod"/>
              <a:defRPr/>
            </a:pPr>
            <a:endParaRPr lang="zh-TW" altLang="en-US" sz="3200" b="1" smtClean="0">
              <a:latin typeface="Garamond" charset="0"/>
              <a:ea typeface="新細明體" charset="0"/>
              <a:cs typeface="新細明體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99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5400" smtClean="0">
                <a:ea typeface="SimSun" charset="0"/>
                <a:cs typeface="SimSun" charset="0"/>
              </a:rPr>
              <a:t>家庭的考验从一而终</a:t>
            </a:r>
            <a:endParaRPr lang="zh-TW" altLang="en-US" sz="5400" smtClean="0">
              <a:ea typeface="SimSun" charset="0"/>
              <a:cs typeface="SimSun" charset="0"/>
            </a:endParaRPr>
          </a:p>
        </p:txBody>
      </p:sp>
      <p:pic>
        <p:nvPicPr>
          <p:cNvPr id="181250" name="Picture 4" descr="HOushold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1963"/>
            <a:ext cx="84582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2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35163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sz="4800" smtClean="0">
                <a:ea typeface="新細明體" charset="0"/>
                <a:cs typeface="新細明體" charset="0"/>
              </a:rPr>
              <a:t>家庭的功能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364163" y="2492375"/>
            <a:ext cx="3779837" cy="4478338"/>
          </a:xfrm>
          <a:prstGeom prst="rect">
            <a:avLst/>
          </a:pr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100000">
                <a:srgbClr val="996633">
                  <a:alpha val="53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zh-CN" altLang="en-US" sz="3200" b="1" smtClean="0">
                <a:latin typeface="Garamond" charset="0"/>
                <a:ea typeface="新細明體" charset="0"/>
                <a:cs typeface="新細明體" charset="0"/>
              </a:rPr>
              <a:t>家人的谈话</a:t>
            </a:r>
          </a:p>
          <a:p>
            <a:pPr>
              <a:buFontTx/>
              <a:buAutoNum type="arabicPeriod"/>
              <a:defRPr/>
            </a:pPr>
            <a:r>
              <a:rPr lang="zh-CN" altLang="en-US" sz="3200" b="1" smtClean="0">
                <a:latin typeface="Garamond" charset="0"/>
                <a:ea typeface="新細明體" charset="0"/>
                <a:cs typeface="新細明體" charset="0"/>
              </a:rPr>
              <a:t>在基督里的合一</a:t>
            </a:r>
          </a:p>
          <a:p>
            <a:pPr>
              <a:buFontTx/>
              <a:buAutoNum type="arabicPeriod"/>
              <a:defRPr/>
            </a:pPr>
            <a:r>
              <a:rPr lang="zh-CN" altLang="en-US" sz="3200" b="1" smtClean="0">
                <a:latin typeface="Garamond" charset="0"/>
                <a:ea typeface="新細明體" charset="0"/>
                <a:cs typeface="新細明體" charset="0"/>
              </a:rPr>
              <a:t>灵活的结构</a:t>
            </a:r>
          </a:p>
          <a:p>
            <a:pPr>
              <a:buFontTx/>
              <a:buAutoNum type="arabicPeriod"/>
              <a:defRPr/>
            </a:pPr>
            <a:r>
              <a:rPr lang="zh-CN" altLang="en-US" sz="3200" b="1" smtClean="0">
                <a:latin typeface="Garamond" charset="0"/>
                <a:ea typeface="新細明體" charset="0"/>
                <a:cs typeface="新細明體" charset="0"/>
              </a:rPr>
              <a:t>关系 </a:t>
            </a:r>
          </a:p>
          <a:p>
            <a:pPr>
              <a:buFontTx/>
              <a:buAutoNum type="arabicPeriod"/>
              <a:defRPr/>
            </a:pPr>
            <a:r>
              <a:rPr lang="zh-CN" altLang="en-US" sz="3200" b="1" smtClean="0">
                <a:latin typeface="Garamond" charset="0"/>
                <a:ea typeface="新細明體" charset="0"/>
                <a:cs typeface="新細明體" charset="0"/>
              </a:rPr>
              <a:t>教会聚会的地点</a:t>
            </a:r>
          </a:p>
          <a:p>
            <a:pPr>
              <a:buFontTx/>
              <a:buAutoNum type="arabicPeriod"/>
              <a:defRPr/>
            </a:pPr>
            <a:r>
              <a:rPr lang="zh-CN" altLang="en-US" sz="3200" b="1" smtClean="0">
                <a:latin typeface="Garamond" charset="0"/>
                <a:ea typeface="新細明體" charset="0"/>
                <a:cs typeface="新細明體" charset="0"/>
              </a:rPr>
              <a:t>社交地点</a:t>
            </a:r>
          </a:p>
          <a:p>
            <a:pPr>
              <a:buFontTx/>
              <a:buAutoNum type="arabicPeriod"/>
              <a:defRPr/>
            </a:pPr>
            <a:r>
              <a:rPr lang="zh-CN" altLang="en-US" sz="3200" b="1" smtClean="0">
                <a:latin typeface="Garamond" charset="0"/>
                <a:ea typeface="新細明體" charset="0"/>
                <a:cs typeface="新細明體" charset="0"/>
              </a:rPr>
              <a:t>测试地点</a:t>
            </a:r>
          </a:p>
          <a:p>
            <a:pPr>
              <a:buFontTx/>
              <a:buAutoNum type="arabicPeriod"/>
              <a:defRPr/>
            </a:pPr>
            <a:r>
              <a:rPr lang="zh-CN" altLang="en-US" sz="3200" b="1" smtClean="0">
                <a:latin typeface="Garamond" charset="0"/>
                <a:ea typeface="新細明體" charset="0"/>
                <a:cs typeface="新細明體" charset="0"/>
              </a:rPr>
              <a:t>家庭的宣教</a:t>
            </a:r>
          </a:p>
          <a:p>
            <a:pPr>
              <a:defRPr/>
            </a:pPr>
            <a:endParaRPr lang="zh-TW" altLang="en-US" sz="3200" b="1" smtClean="0">
              <a:latin typeface="Garamond" charset="0"/>
              <a:ea typeface="新細明體" charset="0"/>
              <a:cs typeface="新細明體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99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87338" y="260350"/>
            <a:ext cx="6372225" cy="6372225"/>
            <a:chOff x="215513" y="260649"/>
            <a:chExt cx="6372711" cy="6372687"/>
          </a:xfrm>
        </p:grpSpPr>
        <p:sp>
          <p:nvSpPr>
            <p:cNvPr id="4" name="Oval 3"/>
            <p:cNvSpPr/>
            <p:nvPr/>
          </p:nvSpPr>
          <p:spPr bwMode="auto">
            <a:xfrm>
              <a:off x="215513" y="260649"/>
              <a:ext cx="6372711" cy="6372687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rgbClr val="0066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Garamond" pitchFamily="-11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7720" y="5488196"/>
              <a:ext cx="2699792" cy="103714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SECONDARY SPHERE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908175" y="1844675"/>
            <a:ext cx="3240088" cy="3240088"/>
            <a:chOff x="1835696" y="1844824"/>
            <a:chExt cx="3240374" cy="3240360"/>
          </a:xfrm>
        </p:grpSpPr>
        <p:sp>
          <p:nvSpPr>
            <p:cNvPr id="5" name="Oval 4"/>
            <p:cNvSpPr/>
            <p:nvPr/>
          </p:nvSpPr>
          <p:spPr bwMode="auto">
            <a:xfrm>
              <a:off x="1835696" y="1844824"/>
              <a:ext cx="3240374" cy="3240360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Garamond" pitchFamily="-11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68252" y="3162454"/>
              <a:ext cx="2339752" cy="177871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PRIMARY SPHERE</a:t>
              </a:r>
            </a:p>
          </p:txBody>
        </p:sp>
      </p:grp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100</a:t>
            </a:r>
            <a:endParaRPr lang="en-US" sz="18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8488" y="620713"/>
            <a:ext cx="2197100" cy="62484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 summary, a Christian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lang="en-US" sz="2000" i="1" dirty="0" err="1">
                <a:solidFill>
                  <a:srgbClr val="FFFFFF"/>
                </a:solidFill>
                <a:latin typeface="Arial"/>
                <a:cs typeface="Arial"/>
              </a:rPr>
              <a:t>oikos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or personal sphere of influence includes his family, friends, and associates in his neighborhood, work, and recreational activities.  This personal sphere of influence is to be a primary target of a believer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s personal evangelistic outreach.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217613" y="1193800"/>
            <a:ext cx="4506912" cy="4506913"/>
            <a:chOff x="1220783" y="1193907"/>
            <a:chExt cx="4506187" cy="4506171"/>
          </a:xfrm>
        </p:grpSpPr>
        <p:cxnSp>
          <p:nvCxnSpPr>
            <p:cNvPr id="185369" name="Straight Connector 6"/>
            <p:cNvCxnSpPr>
              <a:cxnSpLocks noChangeShapeType="1"/>
            </p:cNvCxnSpPr>
            <p:nvPr/>
          </p:nvCxnSpPr>
          <p:spPr bwMode="auto">
            <a:xfrm>
              <a:off x="1220783" y="1193907"/>
              <a:ext cx="4506187" cy="4506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370" name="Straight Connector 14"/>
            <p:cNvCxnSpPr>
              <a:cxnSpLocks noChangeShapeType="1"/>
            </p:cNvCxnSpPr>
            <p:nvPr/>
          </p:nvCxnSpPr>
          <p:spPr bwMode="auto">
            <a:xfrm flipV="1">
              <a:off x="1220783" y="1193907"/>
              <a:ext cx="4506187" cy="4506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195513" y="188913"/>
            <a:ext cx="2700337" cy="2647950"/>
            <a:chOff x="2123728" y="188640"/>
            <a:chExt cx="2699792" cy="2649005"/>
          </a:xfrm>
        </p:grpSpPr>
        <p:sp>
          <p:nvSpPr>
            <p:cNvPr id="32" name="TextBox 31"/>
            <p:cNvSpPr txBox="1"/>
            <p:nvPr/>
          </p:nvSpPr>
          <p:spPr>
            <a:xfrm>
              <a:off x="2123728" y="188640"/>
              <a:ext cx="2699792" cy="86409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FAMILY - RELATIVES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8451" y="2253212"/>
              <a:ext cx="1690346" cy="58443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Immediate family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64956" y="549146"/>
              <a:ext cx="1690347" cy="33827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Relatives</a:t>
              </a: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3600450" y="2205038"/>
            <a:ext cx="3203575" cy="2700337"/>
            <a:chOff x="3528392" y="2204864"/>
            <a:chExt cx="3203848" cy="2699792"/>
          </a:xfrm>
        </p:grpSpPr>
        <p:sp>
          <p:nvSpPr>
            <p:cNvPr id="33" name="TextBox 32"/>
            <p:cNvSpPr txBox="1"/>
            <p:nvPr/>
          </p:nvSpPr>
          <p:spPr>
            <a:xfrm rot="5400000">
              <a:off x="4554252" y="2726668"/>
              <a:ext cx="2699792" cy="165618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NEIGHBORS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337" y="3117492"/>
              <a:ext cx="1584460" cy="83168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Neighborhood or </a:t>
              </a:r>
              <a:b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subdivision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8392" y="3241292"/>
              <a:ext cx="1692419" cy="58408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Next-door neighbors</a:t>
              </a:r>
            </a:p>
          </p:txBody>
        </p:sp>
      </p:grpSp>
      <p:sp>
        <p:nvSpPr>
          <p:cNvPr id="61442" name="Rectangle 2" descr="Papyrus"/>
          <p:cNvSpPr>
            <a:spLocks noGrp="1" noRot="1" noChangeArrowheads="1"/>
          </p:cNvSpPr>
          <p:nvPr>
            <p:ph type="title"/>
          </p:nvPr>
        </p:nvSpPr>
        <p:spPr>
          <a:xfrm>
            <a:off x="34925" y="44450"/>
            <a:ext cx="2339975" cy="1773238"/>
          </a:xfrm>
          <a:blipFill dpi="0" rotWithShape="1">
            <a:blip r:embed="rId3"/>
            <a:srcRect/>
            <a:tile tx="0" ty="0" sx="100000" sy="100000" flip="none" algn="tl"/>
          </a:blipFill>
          <a:ln w="57150" cap="flat">
            <a:solidFill>
              <a:srgbClr val="0066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影响的领域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75" y="5780088"/>
            <a:ext cx="1887538" cy="10160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Ronald D. Runyon, "Principles &amp; Methods of Household Evangelism," </a:t>
            </a:r>
            <a:r>
              <a:rPr lang="en-US" sz="1200" b="1" i="1" dirty="0">
                <a:solidFill>
                  <a:srgbClr val="FFFFFF"/>
                </a:solidFill>
                <a:latin typeface="Arial"/>
                <a:cs typeface="Arial"/>
              </a:rPr>
              <a:t>Bib Sac</a:t>
            </a: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 142 (Jan-Mar 1985), 67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195513" y="3822700"/>
            <a:ext cx="2700337" cy="2968625"/>
            <a:chOff x="2123728" y="3822139"/>
            <a:chExt cx="2699792" cy="2969751"/>
          </a:xfrm>
        </p:grpSpPr>
        <p:sp>
          <p:nvSpPr>
            <p:cNvPr id="29" name="TextBox 28"/>
            <p:cNvSpPr txBox="1"/>
            <p:nvPr/>
          </p:nvSpPr>
          <p:spPr>
            <a:xfrm>
              <a:off x="2123728" y="6093296"/>
              <a:ext cx="2699792" cy="69859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VOCATIONAL CONTACTS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14197" y="5229197"/>
              <a:ext cx="2447431" cy="58442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Other people with a similar occupation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28451" y="3822139"/>
              <a:ext cx="1691933" cy="83057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Close associates, clients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79388" y="2133600"/>
            <a:ext cx="3024187" cy="2800350"/>
            <a:chOff x="107504" y="2132856"/>
            <a:chExt cx="3024336" cy="2800766"/>
          </a:xfrm>
        </p:grpSpPr>
        <p:sp>
          <p:nvSpPr>
            <p:cNvPr id="22" name="TextBox 21"/>
            <p:cNvSpPr txBox="1"/>
            <p:nvPr/>
          </p:nvSpPr>
          <p:spPr>
            <a:xfrm>
              <a:off x="1763348" y="3241096"/>
              <a:ext cx="1368492" cy="584287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Other close friends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415" y="2132856"/>
              <a:ext cx="1512962" cy="280076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Members of clubs, associations, other organizations a person belongs to, people met on a casual or regular basis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-810345" y="3050705"/>
              <a:ext cx="2699792" cy="86409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cs typeface="Arial"/>
                </a:rPr>
                <a:t>AVOCATIONAL CONTACTS</a:t>
              </a:r>
            </a:p>
          </p:txBody>
        </p:sp>
      </p:grpSp>
      <p:pic>
        <p:nvPicPr>
          <p:cNvPr id="185356" name="Picture 39" descr="welcom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125788"/>
            <a:ext cx="665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0" y="304800"/>
            <a:ext cx="3276600" cy="1935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Applications</a:t>
            </a:r>
          </a:p>
        </p:txBody>
      </p:sp>
      <p:pic>
        <p:nvPicPr>
          <p:cNvPr id="187394" name="Picture 5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900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100</a:t>
            </a:r>
            <a:endParaRPr lang="en-US" sz="18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787900" y="2209800"/>
            <a:ext cx="4464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514350" indent="-5143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Share how Christ 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transformed </a:t>
            </a: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your life </a:t>
            </a:r>
            <a:endParaRPr lang="en-US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Pray </a:t>
            </a: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for your </a:t>
            </a:r>
            <a:r>
              <a:rPr lang="en-US" sz="2800" b="1" i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oikos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Proclaim </a:t>
            </a: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Word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Use 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varied </a:t>
            </a: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methods</a:t>
            </a:r>
          </a:p>
        </p:txBody>
      </p:sp>
      <p:sp>
        <p:nvSpPr>
          <p:cNvPr id="187397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solidFill>
                  <a:srgbClr val="FFFFFF"/>
                </a:solidFill>
                <a:latin typeface="Arial" charset="0"/>
                <a:cs typeface="Arial" charset="0"/>
              </a:rPr>
              <a:t>BibSac</a:t>
            </a:r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85506" y="1484784"/>
            <a:ext cx="8686800" cy="50167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.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	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这时期被称为”沉默”年。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2.	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在这时期一个显赫的家庭是马加比或哈斯摩尼。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3.	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世俗化最大的挑战来自希腊文化。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4.	“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犹太会堂”又称为圣殿。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zh-TW" sz="4000" b="1" dirty="0" smtClean="0">
              <a:solidFill>
                <a:schemeClr val="bg1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686800" cy="838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 eaLnBrk="1" hangingPunct="1">
              <a:defRPr/>
            </a:pPr>
            <a:r>
              <a:rPr lang="zh-CN" altLang="en-US" sz="4000" b="1" kern="0" dirty="0">
                <a:solidFill>
                  <a:srgbClr val="FFFFFF"/>
                </a:solidFill>
                <a:ea typeface="Times New Roman" pitchFamily="-112" charset="0"/>
              </a:rPr>
              <a:t>回顾</a:t>
            </a:r>
            <a:r>
              <a:rPr lang="en-US" altLang="zh-CN" sz="4000" b="1" kern="0" dirty="0">
                <a:solidFill>
                  <a:srgbClr val="FFFFFF"/>
                </a:solidFill>
                <a:ea typeface="Times New Roman" pitchFamily="-112" charset="0"/>
              </a:rPr>
              <a:t>:  </a:t>
            </a:r>
            <a:r>
              <a:rPr lang="zh-CN" altLang="en-US" sz="4000" b="1" kern="0" dirty="0">
                <a:solidFill>
                  <a:srgbClr val="FFFFFF"/>
                </a:solidFill>
                <a:ea typeface="Times New Roman" pitchFamily="-112" charset="0"/>
              </a:rPr>
              <a:t>两约时期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Vary Your Method!</a:t>
            </a:r>
          </a:p>
        </p:txBody>
      </p:sp>
      <p:pic>
        <p:nvPicPr>
          <p:cNvPr id="189442" name="Picture 5" descr="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513"/>
            <a:ext cx="9144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3600" b="1">
                <a:latin typeface="Arial" charset="0"/>
              </a:rPr>
              <a:t>people need a simple presentation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100</a:t>
            </a:r>
            <a:endParaRPr lang="en-US" sz="18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9445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solidFill>
                  <a:srgbClr val="FFFFFF"/>
                </a:solidFill>
                <a:latin typeface="Arial" charset="0"/>
                <a:cs typeface="Arial" charset="0"/>
              </a:rPr>
              <a:t>BibSac</a:t>
            </a:r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 142 (Jan-Mar 1985), 64-74</a:t>
            </a:r>
          </a:p>
        </p:txBody>
      </p:sp>
      <p:sp>
        <p:nvSpPr>
          <p:cNvPr id="189446" name="Title 1"/>
          <p:cNvSpPr txBox="1">
            <a:spLocks/>
          </p:cNvSpPr>
          <p:nvPr/>
        </p:nvSpPr>
        <p:spPr bwMode="auto">
          <a:xfrm>
            <a:off x="-25400" y="5300663"/>
            <a:ext cx="9144000" cy="12969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8000" b="1">
                <a:solidFill>
                  <a:srgbClr val="FFFFFF"/>
                </a:solidFill>
                <a:latin typeface="Chalkduster" charset="0"/>
                <a:cs typeface="Chalkduster" charset="0"/>
              </a:rPr>
              <a:t>EVANGELISM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3600" b="1">
                <a:latin typeface="Arial" charset="0"/>
              </a:rPr>
              <a:t>people need a simple presentation</a:t>
            </a:r>
          </a:p>
          <a:p>
            <a:pPr>
              <a:defRPr/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Secular </a:t>
            </a:r>
            <a:r>
              <a:rPr lang="en-US" sz="3600" b="1">
                <a:latin typeface="Arial" charset="0"/>
              </a:rPr>
              <a:t>people need repeated exposures</a:t>
            </a:r>
          </a:p>
        </p:txBody>
      </p:sp>
      <p:pic>
        <p:nvPicPr>
          <p:cNvPr id="190466" name="Picture 3" descr="simplify_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0938"/>
            <a:ext cx="4495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7" name="Picture 4" descr="rotator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157538"/>
            <a:ext cx="53165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8" name="Picture 5" descr="Evangeli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3" y="-1054100"/>
            <a:ext cx="50482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100</a:t>
            </a:r>
            <a:endParaRPr lang="en-US" sz="18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Vary Your Method!</a:t>
            </a:r>
          </a:p>
        </p:txBody>
      </p:sp>
      <p:sp>
        <p:nvSpPr>
          <p:cNvPr id="190471" name="TextBox 7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solidFill>
                  <a:srgbClr val="FFFFFF"/>
                </a:solidFill>
                <a:latin typeface="Arial" charset="0"/>
                <a:cs typeface="Arial" charset="0"/>
              </a:rPr>
              <a:t>BibSac</a:t>
            </a:r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9" descr="No Fault Divorce An Experimental Mistake with a Dire Warn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4117975"/>
            <a:ext cx="3425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6248400" cy="4525962"/>
          </a:xfrm>
        </p:spPr>
        <p:txBody>
          <a:bodyPr/>
          <a:lstStyle/>
          <a:p>
            <a:pPr>
              <a:defRPr/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3600" b="1">
                <a:latin typeface="Arial" charset="0"/>
              </a:rPr>
              <a:t>people need a simple presentation</a:t>
            </a:r>
          </a:p>
          <a:p>
            <a:pPr>
              <a:defRPr/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Secular </a:t>
            </a:r>
            <a:r>
              <a:rPr lang="en-US" sz="3600" b="1">
                <a:latin typeface="Arial" charset="0"/>
              </a:rPr>
              <a:t>people need repeated exposures</a:t>
            </a:r>
          </a:p>
          <a:p>
            <a:pPr>
              <a:defRPr/>
            </a:pPr>
            <a:r>
              <a:rPr lang="en-US" sz="3600" b="1">
                <a:latin typeface="Arial" charset="0"/>
              </a:rPr>
              <a:t>Those in life </a:t>
            </a:r>
            <a:r>
              <a:rPr lang="en-US" sz="4000" b="1">
                <a:solidFill>
                  <a:srgbClr val="FFFF00"/>
                </a:solidFill>
                <a:latin typeface="Arial" charset="0"/>
              </a:rPr>
              <a:t>transitions </a:t>
            </a:r>
            <a:r>
              <a:rPr lang="en-US" sz="3600" b="1">
                <a:latin typeface="Arial" charset="0"/>
              </a:rPr>
              <a:t>are especially open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100</a:t>
            </a:r>
            <a:endParaRPr lang="en-US" sz="18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Vary Your Method!</a:t>
            </a:r>
          </a:p>
        </p:txBody>
      </p:sp>
      <p:pic>
        <p:nvPicPr>
          <p:cNvPr id="191493" name="Picture 7" descr="bo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060575"/>
            <a:ext cx="2746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4" name="TextBox 7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solidFill>
                  <a:srgbClr val="FFFFFF"/>
                </a:solidFill>
                <a:latin typeface="Arial" charset="0"/>
                <a:cs typeface="Arial" charset="0"/>
              </a:rPr>
              <a:t>BibSac</a:t>
            </a:r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0" y="304800"/>
            <a:ext cx="3276600" cy="1935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Applications</a:t>
            </a:r>
          </a:p>
        </p:txBody>
      </p:sp>
      <p:pic>
        <p:nvPicPr>
          <p:cNvPr id="192514" name="Picture 5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900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latin typeface="Arial" charset="0"/>
              </a:rPr>
              <a:t>100</a:t>
            </a:r>
            <a:endParaRPr lang="en-US" sz="18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953000" y="22098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514350" indent="-5143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Share how your life was 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transformed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Pray </a:t>
            </a: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for your oikos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Proclaim </a:t>
            </a: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Word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Use 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varied </a:t>
            </a: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methods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Use your 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home</a:t>
            </a:r>
          </a:p>
        </p:txBody>
      </p:sp>
      <p:sp>
        <p:nvSpPr>
          <p:cNvPr id="192517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solidFill>
                  <a:srgbClr val="FFFFFF"/>
                </a:solidFill>
                <a:latin typeface="Arial" charset="0"/>
                <a:cs typeface="Arial" charset="0"/>
              </a:rPr>
              <a:t>BibSac</a:t>
            </a:r>
            <a:r>
              <a:rPr lang="en-US" sz="1400">
                <a:solidFill>
                  <a:srgbClr val="FFFFFF"/>
                </a:solidFill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1"/>
          <p:cNvSpPr>
            <a:spLocks noGrp="1"/>
          </p:cNvSpPr>
          <p:nvPr>
            <p:ph type="title"/>
          </p:nvPr>
        </p:nvSpPr>
        <p:spPr>
          <a:xfrm>
            <a:off x="903288" y="125413"/>
            <a:ext cx="7772400" cy="12874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Home Evangelism: Individual Activities</a:t>
            </a:r>
          </a:p>
        </p:txBody>
      </p:sp>
      <p:pic>
        <p:nvPicPr>
          <p:cNvPr id="194562" name="Picture 8" descr="barefee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557338"/>
            <a:ext cx="34131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9" descr="ladies ea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36925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10" descr="womenshak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100"/>
            <a:ext cx="35290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11" descr="Joe+Montana+Playing+Catch+Son+Maui+2+MSLE-_63hOw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90863"/>
            <a:ext cx="244792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youth cell 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716338"/>
            <a:ext cx="56880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people discussion-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-90488"/>
            <a:ext cx="597535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950" y="44450"/>
            <a:ext cx="9251950" cy="93662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glow rad="152400">
                    <a:schemeClr val="bg1">
                      <a:alpha val="96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Home Evangelism: Group Activities</a:t>
            </a:r>
          </a:p>
        </p:txBody>
      </p:sp>
      <p:pic>
        <p:nvPicPr>
          <p:cNvPr id="195589" name="Picture 4" descr="picn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2113"/>
            <a:ext cx="4445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0" name="Picture 5" descr="Woodmont_Overview_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628775"/>
            <a:ext cx="36718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6" descr="spor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349500"/>
            <a:ext cx="4851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Black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新约全书背景链接地址 </a:t>
            </a:r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8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25412" y="1536174"/>
            <a:ext cx="8893175" cy="37856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這</a:t>
            </a:r>
            <a:r>
              <a:rPr lang="zh-TW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時期被稱為</a:t>
            </a:r>
            <a:r>
              <a:rPr lang="en-US" altLang="zh-TW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”</a:t>
            </a:r>
            <a:r>
              <a:rPr lang="zh-TW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沉默</a:t>
            </a:r>
            <a:r>
              <a:rPr lang="en-US" altLang="zh-TW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”</a:t>
            </a:r>
            <a:r>
              <a:rPr lang="zh-TW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年。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在這時期一個顯赫的家庭是</a:t>
            </a:r>
            <a:r>
              <a:rPr lang="zh-TW" altLang="en-US" sz="4000" u="sng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馬加比</a:t>
            </a:r>
            <a:r>
              <a:rPr lang="zh-TW" altLang="en-US" sz="4000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或</a:t>
            </a:r>
            <a:r>
              <a:rPr lang="zh-TW" altLang="en-US" sz="4000" u="sng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哈斯摩尼</a:t>
            </a:r>
            <a:r>
              <a:rPr lang="zh-TW" altLang="en-US" sz="4000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世俗化最大的挑戰來自</a:t>
            </a:r>
            <a:r>
              <a:rPr lang="zh-TW" altLang="en-US" sz="4000" b="1" u="sng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希腊</a:t>
            </a:r>
            <a:r>
              <a:rPr lang="zh-TW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文化。</a:t>
            </a:r>
            <a:endParaRPr lang="zh-TW" altLang="en-US" sz="4000" b="1" dirty="0" smtClean="0">
              <a:solidFill>
                <a:schemeClr val="bg1"/>
              </a:solidFill>
              <a:latin typeface="Times New Roman" charset="0"/>
              <a:ea typeface="新細明體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altLang="zh-TW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“</a:t>
            </a:r>
            <a:r>
              <a:rPr lang="zh-TW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+mn-cs"/>
              </a:rPr>
              <a:t>猶太會堂</a:t>
            </a:r>
            <a:r>
              <a:rPr lang="en-US" altLang="zh-TW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新細明體" charset="0"/>
              </a:rPr>
              <a:t>”</a:t>
            </a:r>
            <a:r>
              <a:rPr lang="zh-TW" altLang="en-US" sz="4000" b="1" dirty="0" smtClean="0">
                <a:solidFill>
                  <a:schemeClr val="bg1"/>
                </a:solidFill>
                <a:latin typeface="Times New Roman" charset="0"/>
                <a:ea typeface="新細明體" charset="0"/>
                <a:cs typeface="+mn-cs"/>
              </a:rPr>
              <a:t>又稱為聖殿。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686800" cy="838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lvl="0" eaLnBrk="1" hangingPunct="1">
              <a:defRPr/>
            </a:pPr>
            <a:r>
              <a:rPr lang="zh-CN" altLang="en-US" sz="4000" b="1" kern="0" dirty="0">
                <a:solidFill>
                  <a:srgbClr val="FFFFFF"/>
                </a:solidFill>
                <a:ea typeface="Times New Roman" pitchFamily="-112" charset="0"/>
              </a:rPr>
              <a:t>回顾</a:t>
            </a:r>
            <a:r>
              <a:rPr lang="en-US" altLang="zh-CN" sz="4000" b="1" kern="0" dirty="0">
                <a:solidFill>
                  <a:srgbClr val="FFFFFF"/>
                </a:solidFill>
                <a:ea typeface="Times New Roman" pitchFamily="-112" charset="0"/>
              </a:rPr>
              <a:t>:  </a:t>
            </a:r>
            <a:r>
              <a:rPr lang="zh-CN" altLang="en-US" sz="4000" b="1" kern="0" dirty="0">
                <a:solidFill>
                  <a:srgbClr val="FFFFFF"/>
                </a:solidFill>
                <a:ea typeface="Times New Roman" pitchFamily="-112" charset="0"/>
              </a:rPr>
              <a:t>两约时期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800" smtClean="0">
                <a:ea typeface="SimSun" charset="0"/>
                <a:cs typeface="SimSun" charset="0"/>
              </a:rPr>
              <a:t>社会经济状况</a:t>
            </a:r>
            <a:endParaRPr lang="zh-TW" altLang="en-US" sz="4800" smtClean="0">
              <a:ea typeface="SimSun" charset="0"/>
              <a:cs typeface="SimSun" charset="0"/>
            </a:endParaRP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953000" y="4038600"/>
            <a:ext cx="4191000" cy="2819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人口</a:t>
            </a:r>
          </a:p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语言</a:t>
            </a:r>
          </a:p>
          <a:p>
            <a:pPr eaLnBrk="1" hangingPunct="1">
              <a:defRPr/>
            </a:pPr>
            <a:r>
              <a:rPr lang="zh-CN" altLang="en-US" sz="3600" b="1" smtClean="0">
                <a:ea typeface="SimSun" charset="0"/>
                <a:cs typeface="SimSun" charset="0"/>
              </a:rPr>
              <a:t>社会生活</a:t>
            </a:r>
            <a:endParaRPr lang="zh-TW" altLang="en-US" sz="3600" b="1" smtClean="0">
              <a:ea typeface="SimSun" charset="0"/>
              <a:cs typeface="SimSun" charset="0"/>
            </a:endParaRPr>
          </a:p>
        </p:txBody>
      </p:sp>
      <p:pic>
        <p:nvPicPr>
          <p:cNvPr id="103427" name="Picture 4" descr="j0283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7350"/>
            <a:ext cx="27193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5" descr="j022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17795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6" descr="j022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7" descr="j022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Microsoft Office 2004"/>
          <p:cNvPicPr>
            <a:picLocks noRot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97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pr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152400" y="609600"/>
            <a:ext cx="9144000" cy="192087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7200" smtClean="0">
                <a:ea typeface="SimSun" charset="0"/>
                <a:cs typeface="SimSun" charset="0"/>
              </a:rPr>
              <a:t>新约是农业社会</a:t>
            </a:r>
            <a:endParaRPr lang="zh-TW" altLang="en-US" sz="7200" smtClean="0">
              <a:ea typeface="SimSun" charset="0"/>
              <a:cs typeface="SimSun" charset="0"/>
            </a:endParaRPr>
          </a:p>
        </p:txBody>
      </p:sp>
      <p:pic>
        <p:nvPicPr>
          <p:cNvPr id="20488" name="Picture 8" descr="Valle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-107950" y="3789363"/>
            <a:ext cx="9251950" cy="2916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4800" b="1" smtClean="0">
                <a:ea typeface="新細明體" charset="0"/>
                <a:cs typeface="新細明體" charset="0"/>
              </a:rPr>
              <a:t>这如何影响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CN" altLang="en-US" sz="4800" b="1" smtClean="0">
                <a:ea typeface="新細明體" charset="0"/>
                <a:cs typeface="新細明體" charset="0"/>
              </a:rPr>
              <a:t>社会结构，经济结构和信仰生活</a:t>
            </a:r>
            <a:r>
              <a:rPr lang="en-US" altLang="zh-CN" sz="4800" b="1" smtClean="0">
                <a:ea typeface="新細明體" charset="0"/>
                <a:cs typeface="新細明體" charset="0"/>
              </a:rPr>
              <a:t>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4800" b="1" smtClean="0">
              <a:ea typeface="新細明體" charset="0"/>
              <a:cs typeface="新細明體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97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8" descr="Green marble"/>
          <p:cNvSpPr>
            <a:spLocks noChangeArrowheads="1"/>
          </p:cNvSpPr>
          <p:nvPr/>
        </p:nvSpPr>
        <p:spPr bwMode="auto">
          <a:xfrm>
            <a:off x="3124200" y="3429000"/>
            <a:ext cx="762000" cy="609600"/>
          </a:xfrm>
          <a:prstGeom prst="star5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9465" name="AutoShape 9" descr="Brown marble"/>
          <p:cNvSpPr>
            <a:spLocks noChangeArrowheads="1"/>
          </p:cNvSpPr>
          <p:nvPr/>
        </p:nvSpPr>
        <p:spPr bwMode="auto">
          <a:xfrm>
            <a:off x="6477000" y="4876800"/>
            <a:ext cx="914400" cy="914400"/>
          </a:xfrm>
          <a:prstGeom prst="star4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9470" name="Rectangle 14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mtClean="0">
                <a:ea typeface="SimSun" charset="0"/>
                <a:cs typeface="SimSun" charset="0"/>
              </a:rPr>
              <a:t>罗马帝国的人口</a:t>
            </a:r>
            <a:r>
              <a:rPr lang="en-US" altLang="zh-CN" smtClean="0">
                <a:ea typeface="SimSun" charset="0"/>
                <a:cs typeface="SimSun" charset="0"/>
              </a:rPr>
              <a:t>=</a:t>
            </a:r>
            <a:r>
              <a:rPr lang="zh-CN" altLang="en-US" smtClean="0">
                <a:ea typeface="SimSun" charset="0"/>
                <a:cs typeface="SimSun" charset="0"/>
              </a:rPr>
              <a:t>五千五百万</a:t>
            </a:r>
            <a:endParaRPr lang="zh-TW" altLang="en-US" smtClean="0">
              <a:ea typeface="SimSun" charset="0"/>
              <a:cs typeface="SimSun" charset="0"/>
            </a:endParaRPr>
          </a:p>
        </p:txBody>
      </p:sp>
      <p:sp>
        <p:nvSpPr>
          <p:cNvPr id="107525" name="WordArt 17"/>
          <p:cNvSpPr>
            <a:spLocks noChangeArrowheads="1" noChangeShapeType="1" noTextEdit="1"/>
          </p:cNvSpPr>
          <p:nvPr/>
        </p:nvSpPr>
        <p:spPr bwMode="auto">
          <a:xfrm>
            <a:off x="714375" y="2857500"/>
            <a:ext cx="5838825" cy="2476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75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Gentiles - 51 million</a:t>
            </a:r>
          </a:p>
        </p:txBody>
      </p:sp>
      <p:sp>
        <p:nvSpPr>
          <p:cNvPr id="107526" name="WordArt 19"/>
          <p:cNvSpPr>
            <a:spLocks noChangeArrowheads="1" noChangeShapeType="1" noTextEdit="1"/>
          </p:cNvSpPr>
          <p:nvPr/>
        </p:nvSpPr>
        <p:spPr bwMode="auto">
          <a:xfrm>
            <a:off x="6019800" y="4495800"/>
            <a:ext cx="1905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Jews - 4 million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97</a:t>
            </a:r>
            <a:endParaRPr lang="en-US" altLang="zh-TW" sz="1800" b="1">
              <a:latin typeface="Arial" charset="0"/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theme/theme1.xml><?xml version="1.0" encoding="utf-8"?>
<a:theme xmlns:a="http://schemas.openxmlformats.org/drawingml/2006/main" name="08 Soc-Econ 1 Pop, Lang, Institutions (97-100)-44_Tradition Chin_Eng Version">
  <a:themeElements>
    <a:clrScheme name="08 Soc-Econ 1 Pop, Lang, Institutions (97-100)-44_Tradition Chin_Eng Version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08 Soc-Econ 1 Pop, Lang, Institutions (97-100)-44_Tradition Chin_Eng Version">
      <a:majorFont>
        <a:latin typeface="Garamond"/>
        <a:ea typeface="ヒラギノ角ゴ ProN W3"/>
        <a:cs typeface="ヒラギノ角ゴ ProN W3"/>
      </a:majorFont>
      <a:minorFont>
        <a:latin typeface="Garamon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08 Soc-Econ 1 Pop, Lang, Institutions (97-100)-44_Tradition Chin_Eng Version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 Soc-Econ 1 Pop, Lang, Institutions (97-100)-44_Tradition Chin_Eng Version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 Soc-Econ 1 Pop, Lang, Institutions (97-100)-44_Tradition Chin_Eng Version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 Soc-Econ 1 Pop, Lang, Institutions (97-100)-44_Tradition Chin_Eng Version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 Soc-Econ 1 Pop, Lang, Institutions (97-100)-44_Tradition Chin_Eng Version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 Soc-Econ 1 Pop, Lang, Institutions (97-100)-44_Tradition Chin_Eng Version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 Soc-Econ 1 Pop, Lang, Institutions (97-100)-44_Tradition Chin_Eng Version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 Soc-Econ 1 Pop, Lang, Institutions (97-100)-44_Tradition Chin_Eng Version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 Soc-Econ 1 Pop, Lang, Institutions (97-100)-44_Tradition Chin_Eng Vers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 Soc-Econ 1 Pop, Lang, Institutions (97-100)-44_Tradition Chin_Eng Version</Template>
  <TotalTime>581</TotalTime>
  <Words>2188</Words>
  <Application>Microsoft Office PowerPoint</Application>
  <PresentationFormat>On-screen Show (4:3)</PresentationFormat>
  <Paragraphs>369</Paragraphs>
  <Slides>57</Slides>
  <Notes>49</Notes>
  <HiddenSlides>14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08 Soc-Econ 1 Pop, Lang, Institutions (97-100)-44_Tradition Chin_Eng Version</vt:lpstr>
      <vt:lpstr>Globe</vt:lpstr>
      <vt:lpstr>Balance</vt:lpstr>
      <vt:lpstr>Default Design</vt:lpstr>
      <vt:lpstr>20_Default Design</vt:lpstr>
      <vt:lpstr>Stream</vt:lpstr>
      <vt:lpstr>1_Stream</vt:lpstr>
      <vt:lpstr>1_Default Design</vt:lpstr>
      <vt:lpstr>21_Default Design</vt:lpstr>
      <vt:lpstr>2_Stream</vt:lpstr>
      <vt:lpstr>Chart</vt:lpstr>
      <vt:lpstr>圖表</vt:lpstr>
      <vt:lpstr>社会经济状况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社会经济状况</vt:lpstr>
      <vt:lpstr>新约是农业社会</vt:lpstr>
      <vt:lpstr>罗马帝国的人口=五千五百万</vt:lpstr>
      <vt:lpstr>人口分类</vt:lpstr>
      <vt:lpstr>巴勒斯坦的种族人口</vt:lpstr>
      <vt:lpstr>Languages of the Empire</vt:lpstr>
      <vt:lpstr>拉丁文: 法律上的语言</vt:lpstr>
      <vt:lpstr>它說什麼呢?</vt:lpstr>
      <vt:lpstr>亚兰文在 巴勒斯坦</vt:lpstr>
      <vt:lpstr>希伯来文在巴勒斯坦</vt:lpstr>
      <vt:lpstr>Languages of the Empire</vt:lpstr>
      <vt:lpstr>PowerPoint Presentation</vt:lpstr>
      <vt:lpstr>四个罗马社会阶层</vt:lpstr>
      <vt:lpstr>  社会阶层</vt:lpstr>
      <vt:lpstr>迦里迦拉式: 罗马式的奢华</vt:lpstr>
      <vt:lpstr>什么是在罗马宴会中正式的礼仪呢?</vt:lpstr>
      <vt:lpstr>Three-Course Banquet</vt:lpstr>
      <vt:lpstr>社会阶层</vt:lpstr>
      <vt:lpstr>富裕的罗马妇女</vt:lpstr>
      <vt:lpstr>Romans loved the races</vt:lpstr>
      <vt:lpstr>上流社会的大祭司</vt:lpstr>
      <vt:lpstr> 社会阶层 </vt:lpstr>
      <vt:lpstr>正式的中产阶层祭司穿着浅白色的亚麻布衣</vt:lpstr>
      <vt:lpstr>中产阶层的工匠 (铁匠)</vt:lpstr>
      <vt:lpstr>犹太的木匠是中产阶层</vt:lpstr>
      <vt:lpstr>社会阶层</vt:lpstr>
      <vt:lpstr>社会阶层</vt:lpstr>
      <vt:lpstr>社会阶层</vt:lpstr>
      <vt:lpstr>Roman Social Institutions</vt:lpstr>
      <vt:lpstr>Roman Social Institutions</vt:lpstr>
      <vt:lpstr>Roman Social Institutions</vt:lpstr>
      <vt:lpstr>城市小区的成员可以向罗马论坛上诉</vt:lpstr>
      <vt:lpstr>Citizenship referred to being a citizen of either Rome or Israel</vt:lpstr>
      <vt:lpstr>家庭社区的特性</vt:lpstr>
      <vt:lpstr>家庭的功能</vt:lpstr>
      <vt:lpstr>The church is an organism more than an organization</vt:lpstr>
      <vt:lpstr>家庭的功能</vt:lpstr>
      <vt:lpstr>People lack relationships today</vt:lpstr>
      <vt:lpstr>家庭的功能</vt:lpstr>
      <vt:lpstr>家庭的考验从一而终</vt:lpstr>
      <vt:lpstr>家庭的功能</vt:lpstr>
      <vt:lpstr>影响的领域</vt:lpstr>
      <vt:lpstr>Household Applications</vt:lpstr>
      <vt:lpstr>Vary Your Method!</vt:lpstr>
      <vt:lpstr>Vary Your Method!</vt:lpstr>
      <vt:lpstr>Vary Your Method!</vt:lpstr>
      <vt:lpstr>Household Applications</vt:lpstr>
      <vt:lpstr>Home Evangelism: Individual Activities</vt:lpstr>
      <vt:lpstr>Home Evangelism: Group Activities</vt:lpstr>
      <vt:lpstr>Black</vt:lpstr>
      <vt:lpstr>新约全书背景链接地址  BibleStudyDownloads.org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Social-Economic Context 社會經濟狀況</dc:title>
  <dc:creator> </dc:creator>
  <cp:lastModifiedBy>Sarah</cp:lastModifiedBy>
  <cp:revision>41</cp:revision>
  <dcterms:created xsi:type="dcterms:W3CDTF">2008-02-16T16:07:21Z</dcterms:created>
  <dcterms:modified xsi:type="dcterms:W3CDTF">2017-04-06T15:26:55Z</dcterms:modified>
</cp:coreProperties>
</file>