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724" r:id="rId3"/>
    <p:sldMasterId id="2147483737" r:id="rId4"/>
    <p:sldMasterId id="2147483761" r:id="rId5"/>
    <p:sldMasterId id="2147483868" r:id="rId6"/>
  </p:sldMasterIdLst>
  <p:notesMasterIdLst>
    <p:notesMasterId r:id="rId44"/>
  </p:notesMasterIdLst>
  <p:sldIdLst>
    <p:sldId id="257" r:id="rId7"/>
    <p:sldId id="334" r:id="rId8"/>
    <p:sldId id="307" r:id="rId9"/>
    <p:sldId id="296" r:id="rId10"/>
    <p:sldId id="330" r:id="rId11"/>
    <p:sldId id="301" r:id="rId12"/>
    <p:sldId id="305" r:id="rId13"/>
    <p:sldId id="328" r:id="rId14"/>
    <p:sldId id="291" r:id="rId15"/>
    <p:sldId id="312" r:id="rId16"/>
    <p:sldId id="313" r:id="rId17"/>
    <p:sldId id="314" r:id="rId18"/>
    <p:sldId id="300" r:id="rId19"/>
    <p:sldId id="318" r:id="rId20"/>
    <p:sldId id="315" r:id="rId21"/>
    <p:sldId id="325" r:id="rId22"/>
    <p:sldId id="297" r:id="rId23"/>
    <p:sldId id="298" r:id="rId24"/>
    <p:sldId id="309" r:id="rId25"/>
    <p:sldId id="320" r:id="rId26"/>
    <p:sldId id="319" r:id="rId27"/>
    <p:sldId id="299" r:id="rId28"/>
    <p:sldId id="337" r:id="rId29"/>
    <p:sldId id="321" r:id="rId30"/>
    <p:sldId id="304" r:id="rId31"/>
    <p:sldId id="290" r:id="rId32"/>
    <p:sldId id="332" r:id="rId33"/>
    <p:sldId id="308" r:id="rId34"/>
    <p:sldId id="331" r:id="rId35"/>
    <p:sldId id="333" r:id="rId36"/>
    <p:sldId id="316" r:id="rId37"/>
    <p:sldId id="317" r:id="rId38"/>
    <p:sldId id="323" r:id="rId39"/>
    <p:sldId id="306" r:id="rId40"/>
    <p:sldId id="327" r:id="rId41"/>
    <p:sldId id="339" r:id="rId42"/>
    <p:sldId id="335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66"/>
    <a:srgbClr val="000099"/>
    <a:srgbClr val="BA1236"/>
    <a:srgbClr val="FFFF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8" y="-354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FE2518-0ADE-7549-9AD2-FEEA8AB41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87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76D3B7B-B52D-1746-B0CF-B3164D6C377C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A696386-F05D-A24B-85FC-C8C0789D6431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96834ED-1416-FA43-B4F6-58CAED3F1EC5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F360AE-8BE2-9D4A-88FC-88E7547A3C78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6AEAE6E-18BF-314A-AD82-48BB650EB27A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F315323-39DD-324E-80A4-6D2CF22E141D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AD0346-2EB5-254B-A493-2359577B571C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3D3B040-0660-3947-808F-FBDF23C16FB2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F9BAFDF-97A5-9E4C-8791-C231A04F6595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48711C2-49DF-2646-A769-2C64CA4CC32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39A825-A75C-CB44-833B-D58B83BAD107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09E980-FDAA-D940-99C8-023B851F0CC6}" type="slidenum">
              <a:rPr 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C269A8F-FAB3-A541-9BF7-E6A46FF00CCF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59E3E2E-0933-644A-B79E-816FB1F40494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22BA3BB-A8AF-304A-8031-DFE25214DD4C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073C636-3A91-EB41-AC86-53D52DBC239F}" type="slidenum">
              <a:rPr lang="en-US" sz="1200">
                <a:solidFill>
                  <a:srgbClr val="000000"/>
                </a:solidFill>
              </a:rPr>
              <a:pPr eaLnBrk="1" hangingPunct="1"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641E9A4-41D2-2242-B518-5978525FA5F7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5C1D281-8C56-F040-87F1-9B473A91269E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CC0CD29-5322-6041-A81E-7B7B53CC9E8E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A2EAE75-DE7A-CD4B-A87B-EAE37C2EBF9E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A449886-505D-8445-A168-F4DE5F3DCE8B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B1330DA-AE07-8B4A-B3B0-B66BC0558FB1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5C86C7-E872-8F48-88AB-19BAD6F3C9EC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81FF123-AA3C-D44C-8A54-5FCFB0B53108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D2F6EF9-F692-2C4F-87EA-F807DA814826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516C72-C189-1C45-B113-29FC2A8C8BB9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90B68C6-421B-4344-A29D-5AC4ABEFB621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3B62582-4058-BB4A-831A-4EAECB7F1F50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FCB5DE5-5517-244B-A324-E4A49475BC31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36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NT</a:t>
            </a:r>
            <a:r>
              <a:rPr lang="en-US" baseline="0" dirty="0" smtClean="0">
                <a:latin typeface="Arial" charset="0"/>
              </a:rPr>
              <a:t> Backgrounds </a:t>
            </a:r>
            <a:r>
              <a:rPr lang="en-US" dirty="0" smtClean="0">
                <a:latin typeface="Arial" charset="0"/>
              </a:rPr>
              <a:t>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824D161-6C49-4B46-BB58-AE5867772C5D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A8DC44B-4D4C-674D-AB5E-409751422084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5ED0A5B-5131-F947-B66C-DA4599CDAA56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D22FB9D-E3E8-A243-ACEA-D4B50F07C659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7B56520-579E-174E-9DCC-419B48073EB2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C321057-691D-4C47-B828-CD39AE66C59C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2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2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797242-5BE5-D640-AC14-56D573A3B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1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484BA-F796-4E49-8B1D-09979F04C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9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2BE81-510D-FD4B-9C37-7032D5F8F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03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D8A77-CAC7-7740-AD95-EDF046E21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29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0E3F2-B63C-D248-A677-5EFA3D78B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86895"/>
      </p:ext>
    </p:extLst>
  </p:cSld>
  <p:clrMapOvr>
    <a:masterClrMapping/>
  </p:clrMapOvr>
  <p:transition spd="med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7B26E-B6D0-A14E-9765-F9381037B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105"/>
      </p:ext>
    </p:extLst>
  </p:cSld>
  <p:clrMapOvr>
    <a:masterClrMapping/>
  </p:clrMapOvr>
  <p:transition spd="med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A2ABA-50F8-AB4E-BBB0-2DB515BFA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15848"/>
      </p:ext>
    </p:extLst>
  </p:cSld>
  <p:clrMapOvr>
    <a:masterClrMapping/>
  </p:clrMapOvr>
  <p:transition spd="med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24A09-B075-3D48-850D-AF5E8898C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2303"/>
      </p:ext>
    </p:extLst>
  </p:cSld>
  <p:clrMapOvr>
    <a:masterClrMapping/>
  </p:clrMapOvr>
  <p:transition spd="med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01643-04FC-F740-9A0A-0349AEDC4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38123"/>
      </p:ext>
    </p:extLst>
  </p:cSld>
  <p:clrMapOvr>
    <a:masterClrMapping/>
  </p:clrMapOvr>
  <p:transition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F72EC-6B64-8C4B-AF78-3FF789AA1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42696"/>
      </p:ext>
    </p:extLst>
  </p:cSld>
  <p:clrMapOvr>
    <a:masterClrMapping/>
  </p:clrMapOvr>
  <p:transition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4D79E-7744-294B-8EE2-C67BE426C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33609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F09C8-10AC-2646-82FE-F4B28F27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93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9D5CB-081D-1F48-B852-22CF65ABF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56543"/>
      </p:ext>
    </p:extLst>
  </p:cSld>
  <p:clrMapOvr>
    <a:masterClrMapping/>
  </p:clrMapOvr>
  <p:transition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2D0D5-5E7C-5E45-8993-983A16857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09568"/>
      </p:ext>
    </p:extLst>
  </p:cSld>
  <p:clrMapOvr>
    <a:masterClrMapping/>
  </p:clrMapOvr>
  <p:transition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1FF60-A2CC-B743-98AF-54054C8E5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35280"/>
      </p:ext>
    </p:extLst>
  </p:cSld>
  <p:clrMapOvr>
    <a:masterClrMapping/>
  </p:clrMapOvr>
  <p:transition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1E211-16EC-4F44-8390-16D21F561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72649"/>
      </p:ext>
    </p:extLst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0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22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2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-110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921C17-733D-AF40-AF25-C9F37DC05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82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539C7-D5F0-1846-8DE9-B3FD29124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49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7A79-9E47-F346-A0AA-8B146D02F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18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67DF6-BAEA-AA4A-A2E2-9EC9DFE23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46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8E252-1ED9-D041-9E8B-7A55D1B8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28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3E158-685C-F34B-AF51-6CFA1335B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1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F10B7-11E2-3C45-91E1-C8CFE0555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660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3BF3-9183-6B40-B097-08F00841A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09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43FBC-E39D-C549-8BB5-FE4C837D3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231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2F273-491A-FF4D-875F-50DE6CD56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87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76194-E87F-B747-A598-63D99E581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20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805CE-E4C6-1541-B271-ECBF721EE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2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C7BDF-B817-454B-9C59-6A96905B1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218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23AA6D0-BE83-1848-B831-BCA7E61D9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9500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4579811-A0BE-BB43-8DD7-97389A133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2225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C23034-8932-814F-AE4D-1C80F54CA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5967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0B5B672-7179-1341-9400-F43C46E4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5293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1312B-666B-F143-B702-BE3AEE66A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89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58F607A-50DF-6A4D-BAFF-F92A5871B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1420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28CFADF-E48A-3F4F-BCCA-15458DFFA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6492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A380062-FF53-7345-A5C7-988736852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1973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8433A80-3543-8948-A2E0-AF7D55409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0260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11E33A3-3BA2-CD48-95E5-8CB7C3930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337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17E359E-1A0B-5548-8E9D-B2759AD21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9315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B23EB5B-7252-BA4B-843A-A024B150A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07693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0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22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2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-110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68D006-3063-6743-B70B-3A4FBC8D2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4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4514F-2A17-4A41-8E26-28670953D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455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BBDD1-9E9D-954A-A9DA-2CFFC7339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4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F1297-592D-4F44-AD4B-71B94DFCA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495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CBA3-C23A-5F4C-8BC5-E770A2A83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45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AD12B-FE55-2C45-AF71-18B6E4EB9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840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0D202-D41E-174C-A0E2-5D0BE9D3F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92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0F360-AC3E-5F40-BA5C-28695825D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62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94318-C8F5-7349-89E4-C6FFF5EDC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789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29617-81E2-0244-87E8-C55A90828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243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D66AD-654E-2B41-AF6A-CE667F92C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292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0679-C030-784F-9C30-67B8D27C4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530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740ED-0A43-FB48-B8F2-531AF5236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653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9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F7B38-E90A-394D-B3BA-18E4623F0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687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976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28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293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602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260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362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602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65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230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72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00F5B-0064-FE42-AD56-47325A75A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6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37BA-D622-4A4C-9CD8-95B248351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10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9E7C-C957-5F42-AFE7-12932400B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4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03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4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5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19134A-3C52-274C-976A-3947F0328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2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86FE00-A181-8849-A161-CD6C5E8B3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0" charset="0"/>
              </a:endParaRPr>
            </a:p>
          </p:txBody>
        </p:sp>
        <p:grpSp>
          <p:nvGrpSpPr>
            <p:cNvPr id="266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66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66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03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4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5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E53614-00C7-F34A-B782-8AACF856E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2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10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0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0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0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0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0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9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9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9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25244AB-74D3-3345-8D02-6D5D7FD25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Times New Roman" pitchFamily="-110" charset="0"/>
              </a:endParaRPr>
            </a:p>
          </p:txBody>
        </p:sp>
        <p:grpSp>
          <p:nvGrpSpPr>
            <p:cNvPr id="39945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9946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47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48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49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50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51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52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53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54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55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56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57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58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59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60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61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62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63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64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65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66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67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68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69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70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71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72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73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974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9939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203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4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5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410B7B-A2DC-324C-8B25-66DE318B6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2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7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110" charset="-128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0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0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charset="0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0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0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pitchFamily="-110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latin typeface="Arial"/>
                <a:ea typeface="MS PGothic" charset="0"/>
                <a:cs typeface="MS PGothic" charset="0"/>
              </a:rPr>
              <a:pPr/>
              <a:t>‹#›</a:t>
            </a:fld>
            <a:endParaRPr lang="en-US" smtClean="0">
              <a:latin typeface="Arial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05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8"/>
          <p:cNvSpPr>
            <a:spLocks noChangeArrowheads="1"/>
          </p:cNvSpPr>
          <p:nvPr/>
        </p:nvSpPr>
        <p:spPr bwMode="auto">
          <a:xfrm>
            <a:off x="3267075" y="866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274" name="Text Box 9"/>
          <p:cNvSpPr txBox="1">
            <a:spLocks noChangeArrowheads="1"/>
          </p:cNvSpPr>
          <p:nvPr/>
        </p:nvSpPr>
        <p:spPr bwMode="auto">
          <a:xfrm>
            <a:off x="8686800" y="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8</a:t>
            </a:r>
          </a:p>
        </p:txBody>
      </p:sp>
      <p:pic>
        <p:nvPicPr>
          <p:cNvPr id="54275" name="Picture 11" descr="Trojan Hors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2814638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609600" y="609600"/>
            <a:ext cx="4495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zh-CN" altLang="en-US" sz="5400" b="1">
                <a:ea typeface="宋体" charset="-122"/>
                <a:cs typeface="宋体" charset="-122"/>
              </a:rPr>
              <a:t>新约圣经</a:t>
            </a:r>
            <a:br>
              <a:rPr lang="zh-CN" altLang="en-US" sz="5400" b="1">
                <a:ea typeface="宋体" charset="-122"/>
                <a:cs typeface="宋体" charset="-122"/>
              </a:rPr>
            </a:br>
            <a:r>
              <a:rPr lang="zh-CN" altLang="en-US" sz="5400" b="1">
                <a:ea typeface="宋体" charset="-122"/>
                <a:cs typeface="宋体" charset="-122"/>
              </a:rPr>
              <a:t>的</a:t>
            </a:r>
            <a:br>
              <a:rPr lang="zh-CN" altLang="en-US" sz="5400" b="1">
                <a:ea typeface="宋体" charset="-122"/>
                <a:cs typeface="宋体" charset="-122"/>
              </a:rPr>
            </a:br>
            <a:r>
              <a:rPr lang="zh-CN" altLang="en-US" sz="5400" b="1">
                <a:ea typeface="宋体" charset="-122"/>
                <a:cs typeface="宋体" charset="-122"/>
              </a:rPr>
              <a:t>政治背景</a:t>
            </a:r>
            <a:r>
              <a:rPr lang="en-US" altLang="zh-CN" sz="5400" b="1">
                <a:ea typeface="宋体" charset="-122"/>
                <a:cs typeface="宋体" charset="-122"/>
              </a:rPr>
              <a:t>(</a:t>
            </a:r>
            <a:r>
              <a:rPr lang="zh-CN" altLang="en-US" sz="5400" b="1">
                <a:ea typeface="宋体" charset="-122"/>
                <a:cs typeface="宋体" charset="-122"/>
              </a:rPr>
              <a:t>下</a:t>
            </a:r>
            <a:r>
              <a:rPr lang="en-US" altLang="zh-CN" sz="5400" b="1">
                <a:ea typeface="宋体" charset="-122"/>
                <a:cs typeface="宋体" charset="-122"/>
              </a:rPr>
              <a:t>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endParaRPr lang="en-US" altLang="zh-CN" sz="20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4" descr="Hasmonean0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-228600"/>
            <a:ext cx="486410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0" y="5715000"/>
            <a:ext cx="9144000" cy="1143000"/>
          </a:xfrm>
          <a:solidFill>
            <a:srgbClr val="BA1236"/>
          </a:solidFill>
        </p:spPr>
        <p:txBody>
          <a:bodyPr anchor="t"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lang="zh-CN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北欧海盗，当然，懂得在攻击前作热身运动。     希腊人也不例外！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4" descr="Snak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724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66700" y="6248400"/>
            <a:ext cx="8610600" cy="609600"/>
          </a:xfrm>
          <a:solidFill>
            <a:srgbClr val="BA1236"/>
          </a:solidFill>
        </p:spPr>
        <p:txBody>
          <a:bodyPr anchor="t"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None/>
              <a:defRPr/>
            </a:pPr>
            <a:r>
              <a:rPr lang="zh-CN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蛇的历史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4" descr="Weiner Dog0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6200"/>
            <a:ext cx="50292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6019800"/>
            <a:ext cx="8534400" cy="609600"/>
          </a:xfrm>
          <a:solidFill>
            <a:srgbClr val="BA1236"/>
          </a:solidFill>
        </p:spPr>
        <p:txBody>
          <a:bodyPr anchor="t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r>
              <a:rPr lang="ja-JP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开门！有一只很大的腊肠狗要进来！</a:t>
            </a:r>
            <a:r>
              <a:rPr lang="en-US" altLang="ja-JP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rPr>
              <a:t>”</a:t>
            </a:r>
            <a:endParaRPr lang="en-US" sz="3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>
                <a:latin typeface="Times New Roman" charset="0"/>
                <a:ea typeface="宋体" charset="0"/>
                <a:cs typeface="宋体" charset="0"/>
              </a:rPr>
              <a:t>亚历山大大第以后</a:t>
            </a:r>
            <a:r>
              <a:rPr lang="en-US" altLang="ja-JP">
                <a:latin typeface="Times New Roman" charset="0"/>
              </a:rPr>
              <a:t>…</a:t>
            </a:r>
            <a:r>
              <a:rPr lang="zh-CN" altLang="en-US">
                <a:latin typeface="Times New Roman" charset="0"/>
                <a:ea typeface="宋体" charset="0"/>
                <a:cs typeface="宋体" charset="0"/>
              </a:rPr>
              <a:t>四个帝国</a:t>
            </a:r>
            <a:endParaRPr lang="en-US">
              <a:latin typeface="Times New Roman" charset="0"/>
            </a:endParaRPr>
          </a:p>
        </p:txBody>
      </p:sp>
      <p:sp>
        <p:nvSpPr>
          <p:cNvPr id="83975" name="Oval 7"/>
          <p:cNvSpPr>
            <a:spLocks noChangeArrowheads="1"/>
          </p:cNvSpPr>
          <p:nvPr/>
        </p:nvSpPr>
        <p:spPr bwMode="auto">
          <a:xfrm>
            <a:off x="1905000" y="3962400"/>
            <a:ext cx="838200" cy="914400"/>
          </a:xfrm>
          <a:prstGeom prst="ellipse">
            <a:avLst/>
          </a:prstGeom>
          <a:noFill/>
          <a:ln w="57150" cap="sq">
            <a:solidFill>
              <a:srgbClr val="BA123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Text Box 8"/>
          <p:cNvSpPr txBox="1">
            <a:spLocks noChangeArrowheads="1"/>
          </p:cNvSpPr>
          <p:nvPr/>
        </p:nvSpPr>
        <p:spPr bwMode="auto">
          <a:xfrm>
            <a:off x="84582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64</a:t>
            </a:r>
          </a:p>
        </p:txBody>
      </p:sp>
      <p:grpSp>
        <p:nvGrpSpPr>
          <p:cNvPr id="78852" name="Group 12"/>
          <p:cNvGrpSpPr>
            <a:grpSpLocks/>
          </p:cNvGrpSpPr>
          <p:nvPr/>
        </p:nvGrpSpPr>
        <p:grpSpPr bwMode="auto">
          <a:xfrm>
            <a:off x="0" y="1828800"/>
            <a:ext cx="9144000" cy="4419600"/>
            <a:chOff x="0" y="1152"/>
            <a:chExt cx="5580" cy="2743"/>
          </a:xfrm>
        </p:grpSpPr>
        <p:pic>
          <p:nvPicPr>
            <p:cNvPr id="78857" name="Picture 4" descr="33 Greek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5580" cy="2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1" descr="33 Greek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152"/>
              <a:ext cx="1440" cy="2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853" name="Text Box 13"/>
          <p:cNvSpPr txBox="1">
            <a:spLocks noChangeArrowheads="1"/>
          </p:cNvSpPr>
          <p:nvPr/>
        </p:nvSpPr>
        <p:spPr bwMode="auto">
          <a:xfrm>
            <a:off x="457200" y="4849813"/>
            <a:ext cx="14081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bg2"/>
                </a:solidFill>
                <a:latin typeface="SimHei" charset="0"/>
                <a:ea typeface="SimHei" charset="0"/>
                <a:cs typeface="SimHei" charset="0"/>
              </a:rPr>
              <a:t>多利买</a:t>
            </a:r>
            <a:endParaRPr lang="en-US" sz="3200" b="1">
              <a:solidFill>
                <a:schemeClr val="bg2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sp>
        <p:nvSpPr>
          <p:cNvPr id="78854" name="Text Box 14"/>
          <p:cNvSpPr txBox="1">
            <a:spLocks noChangeArrowheads="1"/>
          </p:cNvSpPr>
          <p:nvPr/>
        </p:nvSpPr>
        <p:spPr bwMode="auto">
          <a:xfrm>
            <a:off x="4238625" y="3783013"/>
            <a:ext cx="14081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bg2"/>
                </a:solidFill>
                <a:latin typeface="SimHei" charset="0"/>
                <a:ea typeface="SimHei" charset="0"/>
                <a:cs typeface="SimHei" charset="0"/>
              </a:rPr>
              <a:t>西流古</a:t>
            </a:r>
            <a:endParaRPr lang="en-US" sz="3200" b="1">
              <a:solidFill>
                <a:schemeClr val="bg2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sp>
        <p:nvSpPr>
          <p:cNvPr id="78855" name="Text Box 15"/>
          <p:cNvSpPr txBox="1">
            <a:spLocks noChangeArrowheads="1"/>
          </p:cNvSpPr>
          <p:nvPr/>
        </p:nvSpPr>
        <p:spPr bwMode="auto">
          <a:xfrm>
            <a:off x="39688" y="2106613"/>
            <a:ext cx="1408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bg2"/>
                </a:solidFill>
                <a:latin typeface="SimHei" charset="0"/>
                <a:ea typeface="SimHei" charset="0"/>
                <a:cs typeface="SimHei" charset="0"/>
              </a:rPr>
              <a:t>卡山得</a:t>
            </a:r>
            <a:endParaRPr lang="en-US" sz="3200" b="1">
              <a:solidFill>
                <a:schemeClr val="bg2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sp>
        <p:nvSpPr>
          <p:cNvPr id="78856" name="Text Box 16"/>
          <p:cNvSpPr txBox="1">
            <a:spLocks noChangeArrowheads="1"/>
          </p:cNvSpPr>
          <p:nvPr/>
        </p:nvSpPr>
        <p:spPr bwMode="auto">
          <a:xfrm>
            <a:off x="228600" y="2792413"/>
            <a:ext cx="22240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bg2"/>
                </a:solidFill>
                <a:latin typeface="SimHei" charset="0"/>
                <a:ea typeface="SimHei" charset="0"/>
                <a:cs typeface="SimHei" charset="0"/>
              </a:rPr>
              <a:t>吕西马克斯</a:t>
            </a:r>
            <a:endParaRPr lang="en-US" sz="3200" b="1">
              <a:solidFill>
                <a:schemeClr val="bg2"/>
              </a:solidFill>
              <a:latin typeface="SimHei" charset="0"/>
              <a:ea typeface="SimHei" charset="0"/>
              <a:cs typeface="SimHe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4"/>
          <p:cNvSpPr>
            <a:spLocks noGrp="1" noChangeArrowheads="1"/>
          </p:cNvSpPr>
          <p:nvPr>
            <p:ph type="title"/>
          </p:nvPr>
        </p:nvSpPr>
        <p:spPr>
          <a:xfrm>
            <a:off x="5105400" y="609600"/>
            <a:ext cx="3810000" cy="1143000"/>
          </a:xfrm>
        </p:spPr>
        <p:txBody>
          <a:bodyPr/>
          <a:lstStyle/>
          <a:p>
            <a:pPr eaLnBrk="1" hangingPunct="1"/>
            <a:r>
              <a:rPr lang="zh-CN" altLang="en-US" sz="4000">
                <a:latin typeface="Times New Roman" charset="0"/>
                <a:ea typeface="宋体" charset="0"/>
                <a:cs typeface="宋体" charset="0"/>
              </a:rPr>
              <a:t>在巴勒斯坦的  希腊城市</a:t>
            </a:r>
            <a:endParaRPr lang="en-US" sz="4000">
              <a:latin typeface="Times New Roman" charset="0"/>
            </a:endParaRPr>
          </a:p>
        </p:txBody>
      </p:sp>
      <p:pic>
        <p:nvPicPr>
          <p:cNvPr id="80898" name="Picture 5" descr="Hasmonean Jokes000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8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324600" y="609600"/>
            <a:ext cx="2819400" cy="2743200"/>
          </a:xfrm>
        </p:spPr>
        <p:txBody>
          <a:bodyPr/>
          <a:lstStyle/>
          <a:p>
            <a:pPr eaLnBrk="1" hangingPunct="1"/>
            <a:r>
              <a:rPr lang="zh-CN" altLang="en-US">
                <a:latin typeface="Times New Roman" charset="0"/>
                <a:ea typeface="宋体" charset="0"/>
                <a:cs typeface="宋体" charset="0"/>
              </a:rPr>
              <a:t>新约       在以色列的界限</a:t>
            </a:r>
            <a:endParaRPr lang="en-US">
              <a:latin typeface="Times New Roman" charset="0"/>
            </a:endParaRPr>
          </a:p>
        </p:txBody>
      </p:sp>
      <p:pic>
        <p:nvPicPr>
          <p:cNvPr id="82946" name="Picture 4" descr="19 NT Politic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629285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4" descr="Jerusalem Phoneboot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-1154113"/>
            <a:ext cx="5753100" cy="916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zh-CN" altLang="en-US" b="1">
                <a:solidFill>
                  <a:schemeClr val="bg2"/>
                </a:solidFill>
                <a:latin typeface="Times New Roman" charset="0"/>
                <a:ea typeface="宋体" charset="0"/>
                <a:cs typeface="宋体" charset="0"/>
              </a:rPr>
              <a:t>今天的文化多样化</a:t>
            </a:r>
            <a:endParaRPr lang="en-US" b="1">
              <a:solidFill>
                <a:schemeClr val="bg2"/>
              </a:solidFill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Jerash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81000"/>
            <a:ext cx="9296400" cy="723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2" name="Rectangle 5"/>
          <p:cNvSpPr>
            <a:spLocks noGrp="1" noChangeArrowheads="1"/>
          </p:cNvSpPr>
          <p:nvPr>
            <p:ph type="title"/>
          </p:nvPr>
        </p:nvSpPr>
        <p:spPr>
          <a:xfrm>
            <a:off x="6553200" y="-76200"/>
            <a:ext cx="2286000" cy="19812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tx1"/>
                </a:solidFill>
                <a:latin typeface="Times New Roman" charset="0"/>
              </a:rPr>
              <a:t>Jerash </a:t>
            </a:r>
            <a:br>
              <a:rPr lang="en-US" sz="4000">
                <a:solidFill>
                  <a:schemeClr val="tx1"/>
                </a:solidFill>
                <a:latin typeface="Times New Roman" charset="0"/>
              </a:rPr>
            </a:br>
            <a:r>
              <a:rPr lang="en-US" sz="4000">
                <a:solidFill>
                  <a:schemeClr val="tx1"/>
                </a:solidFill>
                <a:latin typeface="Times New Roman" charset="0"/>
              </a:rPr>
              <a:t>of the Decapolis</a:t>
            </a:r>
          </a:p>
        </p:txBody>
      </p:sp>
      <p:sp>
        <p:nvSpPr>
          <p:cNvPr id="87043" name="Text Box 11"/>
          <p:cNvSpPr txBox="1">
            <a:spLocks noChangeArrowheads="1"/>
          </p:cNvSpPr>
          <p:nvPr/>
        </p:nvSpPr>
        <p:spPr bwMode="auto">
          <a:xfrm>
            <a:off x="4038600" y="228600"/>
            <a:ext cx="259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 b="1">
                <a:ea typeface="宋体" charset="0"/>
                <a:cs typeface="宋体" charset="0"/>
              </a:rPr>
              <a:t>底加波利的耶拉士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Picture 4" descr="Jerash00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2888"/>
            <a:ext cx="9144000" cy="76009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0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5715000" cy="1066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Times New Roman" charset="0"/>
              </a:rPr>
              <a:t>Jerash in Its Glory Days</a:t>
            </a:r>
          </a:p>
        </p:txBody>
      </p:sp>
      <p:sp>
        <p:nvSpPr>
          <p:cNvPr id="89091" name="Text Box 7"/>
          <p:cNvSpPr txBox="1">
            <a:spLocks noChangeArrowheads="1"/>
          </p:cNvSpPr>
          <p:nvPr/>
        </p:nvSpPr>
        <p:spPr bwMode="auto">
          <a:xfrm>
            <a:off x="228600" y="762000"/>
            <a:ext cx="533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 b="1">
                <a:ea typeface="宋体" charset="0"/>
                <a:cs typeface="宋体" charset="0"/>
              </a:rPr>
              <a:t>耶拉士光辉的日子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5"/>
          <p:cNvSpPr>
            <a:spLocks noChangeArrowheads="1"/>
          </p:cNvSpPr>
          <p:nvPr/>
        </p:nvSpPr>
        <p:spPr bwMode="auto">
          <a:xfrm>
            <a:off x="0" y="0"/>
            <a:ext cx="93726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3048000" cy="3124200"/>
          </a:xfrm>
        </p:spPr>
        <p:txBody>
          <a:bodyPr/>
          <a:lstStyle/>
          <a:p>
            <a:pPr eaLnBrk="1" hangingPunct="1"/>
            <a:r>
              <a:rPr lang="zh-CN" altLang="en-US" sz="5400">
                <a:latin typeface="Times New Roman" charset="0"/>
                <a:ea typeface="宋体" charset="0"/>
                <a:cs typeface="宋体" charset="0"/>
              </a:rPr>
              <a:t>希腊     经历民主的考验</a:t>
            </a:r>
            <a:endParaRPr lang="en-US" sz="5400">
              <a:latin typeface="Times New Roman" charset="0"/>
            </a:endParaRPr>
          </a:p>
        </p:txBody>
      </p:sp>
      <p:pic>
        <p:nvPicPr>
          <p:cNvPr id="91139" name="Picture 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0"/>
            <a:ext cx="5862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9" name="Rectangle 19"/>
          <p:cNvSpPr>
            <a:spLocks noChangeArrowheads="1"/>
          </p:cNvSpPr>
          <p:nvPr/>
        </p:nvSpPr>
        <p:spPr bwMode="auto">
          <a:xfrm>
            <a:off x="3276600" y="0"/>
            <a:ext cx="2895600" cy="23622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0" name="Rectangle 20"/>
          <p:cNvSpPr>
            <a:spLocks noChangeArrowheads="1"/>
          </p:cNvSpPr>
          <p:nvPr/>
        </p:nvSpPr>
        <p:spPr bwMode="auto">
          <a:xfrm>
            <a:off x="6096000" y="0"/>
            <a:ext cx="3048000" cy="23622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1" name="Rectangle 21"/>
          <p:cNvSpPr>
            <a:spLocks noChangeArrowheads="1"/>
          </p:cNvSpPr>
          <p:nvPr/>
        </p:nvSpPr>
        <p:spPr bwMode="auto">
          <a:xfrm>
            <a:off x="3276600" y="2362200"/>
            <a:ext cx="2971800" cy="2133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2" name="Rectangle 22"/>
          <p:cNvSpPr>
            <a:spLocks noChangeArrowheads="1"/>
          </p:cNvSpPr>
          <p:nvPr/>
        </p:nvSpPr>
        <p:spPr bwMode="auto">
          <a:xfrm>
            <a:off x="6248400" y="2362200"/>
            <a:ext cx="2895600" cy="2133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3" name="Rectangle 23"/>
          <p:cNvSpPr>
            <a:spLocks noChangeArrowheads="1"/>
          </p:cNvSpPr>
          <p:nvPr/>
        </p:nvSpPr>
        <p:spPr bwMode="auto">
          <a:xfrm>
            <a:off x="3276600" y="4495800"/>
            <a:ext cx="2971800" cy="23622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44" name="Rectangle 24"/>
          <p:cNvSpPr>
            <a:spLocks noChangeArrowheads="1"/>
          </p:cNvSpPr>
          <p:nvPr/>
        </p:nvSpPr>
        <p:spPr bwMode="auto">
          <a:xfrm>
            <a:off x="6248400" y="4495800"/>
            <a:ext cx="2895600" cy="23622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9" grpId="0" animBg="1"/>
      <p:bldP spid="107540" grpId="0" animBg="1"/>
      <p:bldP spid="107541" grpId="0" animBg="1"/>
      <p:bldP spid="107542" grpId="0" animBg="1"/>
      <p:bldP spid="107543" grpId="0" animBg="1"/>
      <p:bldP spid="1075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175"/>
            <a:ext cx="91440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Text Box 5"/>
          <p:cNvSpPr txBox="1">
            <a:spLocks noChangeArrowheads="1"/>
          </p:cNvSpPr>
          <p:nvPr/>
        </p:nvSpPr>
        <p:spPr bwMode="auto">
          <a:xfrm>
            <a:off x="8655050" y="15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zh-CN" sz="36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Every Geographical Location </a:t>
            </a:r>
            <a:br>
              <a:rPr lang="en-US" altLang="zh-CN" sz="3600" b="1">
                <a:solidFill>
                  <a:schemeClr val="tx1"/>
                </a:solidFill>
                <a:latin typeface="Arial" charset="0"/>
                <a:ea typeface="ＭＳ Ｐゴシック" charset="0"/>
              </a:rPr>
            </a:br>
            <a:r>
              <a:rPr lang="en-US" altLang="zh-CN" sz="3600" b="1">
                <a:solidFill>
                  <a:schemeClr val="tx1"/>
                </a:solidFill>
                <a:latin typeface="Arial" charset="0"/>
                <a:ea typeface="ＭＳ Ｐゴシック" charset="0"/>
              </a:rPr>
              <a:t>in Acts / Epistles (Quiz #2)</a:t>
            </a:r>
            <a:endParaRPr lang="en-US" sz="3600" b="1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9906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Ptolemies &amp; Seleucids Over Israel</a:t>
            </a:r>
          </a:p>
        </p:txBody>
      </p:sp>
      <p:sp>
        <p:nvSpPr>
          <p:cNvPr id="124931" name="Oval 3"/>
          <p:cNvSpPr>
            <a:spLocks noChangeArrowheads="1"/>
          </p:cNvSpPr>
          <p:nvPr/>
        </p:nvSpPr>
        <p:spPr bwMode="auto">
          <a:xfrm>
            <a:off x="1905000" y="3962400"/>
            <a:ext cx="838200" cy="914400"/>
          </a:xfrm>
          <a:prstGeom prst="ellipse">
            <a:avLst/>
          </a:prstGeom>
          <a:noFill/>
          <a:ln w="57150" cap="sq">
            <a:solidFill>
              <a:srgbClr val="BA123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87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63</a:t>
            </a:r>
          </a:p>
        </p:txBody>
      </p:sp>
      <p:grpSp>
        <p:nvGrpSpPr>
          <p:cNvPr id="93188" name="Group 5"/>
          <p:cNvGrpSpPr>
            <a:grpSpLocks/>
          </p:cNvGrpSpPr>
          <p:nvPr/>
        </p:nvGrpSpPr>
        <p:grpSpPr bwMode="auto">
          <a:xfrm>
            <a:off x="0" y="2590800"/>
            <a:ext cx="9144000" cy="4419600"/>
            <a:chOff x="0" y="1152"/>
            <a:chExt cx="5580" cy="2743"/>
          </a:xfrm>
        </p:grpSpPr>
        <p:pic>
          <p:nvPicPr>
            <p:cNvPr id="93196" name="Picture 6" descr="33 Greek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5580" cy="2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197" name="Picture 7" descr="33 Greek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152"/>
              <a:ext cx="1440" cy="2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189" name="Text Box 8"/>
          <p:cNvSpPr txBox="1">
            <a:spLocks noChangeArrowheads="1"/>
          </p:cNvSpPr>
          <p:nvPr/>
        </p:nvSpPr>
        <p:spPr bwMode="auto">
          <a:xfrm>
            <a:off x="457200" y="4849813"/>
            <a:ext cx="14081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bg2"/>
                </a:solidFill>
                <a:latin typeface="SimHei" charset="0"/>
                <a:ea typeface="SimHei" charset="0"/>
                <a:cs typeface="SimHei" charset="0"/>
              </a:rPr>
              <a:t>多利买</a:t>
            </a:r>
            <a:endParaRPr lang="en-US" sz="3200" b="1">
              <a:solidFill>
                <a:schemeClr val="bg2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sp>
        <p:nvSpPr>
          <p:cNvPr id="93190" name="Text Box 9"/>
          <p:cNvSpPr txBox="1">
            <a:spLocks noChangeArrowheads="1"/>
          </p:cNvSpPr>
          <p:nvPr/>
        </p:nvSpPr>
        <p:spPr bwMode="auto">
          <a:xfrm>
            <a:off x="2514600" y="4041775"/>
            <a:ext cx="1408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bg2"/>
                </a:solidFill>
                <a:latin typeface="SimHei" charset="0"/>
                <a:ea typeface="SimHei" charset="0"/>
                <a:cs typeface="SimHei" charset="0"/>
              </a:rPr>
              <a:t>西流古</a:t>
            </a:r>
            <a:endParaRPr lang="en-US" sz="3200" b="1">
              <a:solidFill>
                <a:schemeClr val="bg2"/>
              </a:solidFill>
              <a:latin typeface="SimHei" charset="0"/>
              <a:ea typeface="SimHei" charset="0"/>
              <a:cs typeface="SimHei" charset="0"/>
            </a:endParaRPr>
          </a:p>
        </p:txBody>
      </p:sp>
      <p:pic>
        <p:nvPicPr>
          <p:cNvPr id="124943" name="Picture 15" descr="j0234323"/>
          <p:cNvPicPr>
            <a:picLocks noChangeAspect="1" noChangeArrowheads="1"/>
          </p:cNvPicPr>
          <p:nvPr/>
        </p:nvPicPr>
        <p:blipFill>
          <a:blip r:embed="rId5">
            <a:lum bright="-4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32446">
            <a:off x="1981200" y="685800"/>
            <a:ext cx="2954338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49" name="Picture 21" descr="j0280647"/>
          <p:cNvPicPr>
            <a:picLocks noChangeAspect="1" noChangeArrowheads="1"/>
          </p:cNvPicPr>
          <p:nvPr/>
        </p:nvPicPr>
        <p:blipFill>
          <a:blip r:embed="rId6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0763"/>
            <a:ext cx="312420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41" name="Rectangle 13"/>
          <p:cNvSpPr>
            <a:spLocks noChangeArrowheads="1"/>
          </p:cNvSpPr>
          <p:nvPr/>
        </p:nvSpPr>
        <p:spPr bwMode="auto">
          <a:xfrm>
            <a:off x="3429000" y="152400"/>
            <a:ext cx="60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4400">
                <a:solidFill>
                  <a:srgbClr val="FF0000"/>
                </a:solidFill>
              </a:rPr>
              <a:t>Sword</a:t>
            </a:r>
            <a:r>
              <a:rPr lang="zh-CN" altLang="en-US" sz="4400">
                <a:solidFill>
                  <a:srgbClr val="FF0000"/>
                </a:solidFill>
                <a:ea typeface="宋体" charset="0"/>
                <a:cs typeface="宋体" charset="0"/>
              </a:rPr>
              <a:t>刀剑</a:t>
            </a:r>
          </a:p>
        </p:txBody>
      </p:sp>
      <p:sp>
        <p:nvSpPr>
          <p:cNvPr id="124940" name="Rectangle 12"/>
          <p:cNvSpPr>
            <a:spLocks noChangeArrowheads="1"/>
          </p:cNvSpPr>
          <p:nvPr/>
        </p:nvSpPr>
        <p:spPr bwMode="auto">
          <a:xfrm>
            <a:off x="533400" y="228600"/>
            <a:ext cx="60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4400">
                <a:solidFill>
                  <a:srgbClr val="000099"/>
                </a:solidFill>
              </a:rPr>
              <a:t>Peace</a:t>
            </a:r>
            <a:r>
              <a:rPr lang="en-US" altLang="zh-CN" sz="4400">
                <a:solidFill>
                  <a:srgbClr val="000099"/>
                </a:solidFill>
                <a:ea typeface="宋体" charset="0"/>
                <a:cs typeface="宋体" charset="0"/>
              </a:rPr>
              <a:t/>
            </a:r>
            <a:br>
              <a:rPr lang="en-US" altLang="zh-CN" sz="4400">
                <a:solidFill>
                  <a:srgbClr val="000099"/>
                </a:solidFill>
                <a:ea typeface="宋体" charset="0"/>
                <a:cs typeface="宋体" charset="0"/>
              </a:rPr>
            </a:br>
            <a:r>
              <a:rPr lang="zh-CN" altLang="en-US" sz="4400">
                <a:solidFill>
                  <a:srgbClr val="000099"/>
                </a:solidFill>
                <a:ea typeface="宋体" charset="0"/>
                <a:cs typeface="宋体" charset="0"/>
              </a:rPr>
              <a:t>和平</a:t>
            </a:r>
          </a:p>
        </p:txBody>
      </p:sp>
      <p:sp>
        <p:nvSpPr>
          <p:cNvPr id="93195" name="Text Box 24"/>
          <p:cNvSpPr txBox="1">
            <a:spLocks noChangeArrowheads="1"/>
          </p:cNvSpPr>
          <p:nvPr/>
        </p:nvSpPr>
        <p:spPr bwMode="auto">
          <a:xfrm>
            <a:off x="4343400" y="990600"/>
            <a:ext cx="4800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800">
                <a:solidFill>
                  <a:schemeClr val="tx2"/>
                </a:solidFill>
                <a:ea typeface="宋体" charset="0"/>
                <a:cs typeface="宋体" charset="0"/>
              </a:rPr>
              <a:t>统领以色列的   多利买与西流古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nimBg="1"/>
      <p:bldP spid="124941" grpId="0"/>
      <p:bldP spid="1249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315200" cy="1143000"/>
          </a:xfrm>
        </p:spPr>
        <p:txBody>
          <a:bodyPr/>
          <a:lstStyle/>
          <a:p>
            <a:pPr algn="ctr" eaLnBrk="1" hangingPunct="1"/>
            <a:r>
              <a:rPr lang="zh-CN" altLang="en-US">
                <a:latin typeface="Times New Roman" charset="0"/>
                <a:ea typeface="宋体" charset="0"/>
                <a:cs typeface="宋体" charset="0"/>
              </a:rPr>
              <a:t>希腊时代的重要性</a:t>
            </a:r>
            <a:endParaRPr lang="en-US">
              <a:latin typeface="Times New Roman" charset="0"/>
            </a:endParaRPr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46275"/>
            <a:ext cx="434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宗教自由</a:t>
            </a:r>
            <a:endParaRPr lang="en-US" altLang="ja-JP" sz="3200">
              <a:latin typeface="Times New Roman" charset="0"/>
            </a:endParaRPr>
          </a:p>
          <a:p>
            <a:pPr eaLnBrk="1" hangingPunct="1"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公会的兴起</a:t>
            </a:r>
            <a:endParaRPr lang="en-US" altLang="ja-JP" sz="3200">
              <a:latin typeface="Times New Roman" charset="0"/>
            </a:endParaRPr>
          </a:p>
          <a:p>
            <a:pPr eaLnBrk="1" hangingPunct="1"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希腊化</a:t>
            </a:r>
            <a:endParaRPr lang="en-US" altLang="ja-JP" sz="3200">
              <a:latin typeface="Times New Roman" charset="0"/>
            </a:endParaRPr>
          </a:p>
          <a:p>
            <a:pPr eaLnBrk="1" hangingPunct="1"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亚历山大移民</a:t>
            </a:r>
            <a:endParaRPr lang="en-US" altLang="ja-JP" sz="3200">
              <a:latin typeface="Times New Roman" charset="0"/>
            </a:endParaRPr>
          </a:p>
          <a:p>
            <a:pPr eaLnBrk="1" hangingPunct="1"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七十士译本</a:t>
            </a:r>
            <a:endParaRPr lang="en-US" sz="3200">
              <a:latin typeface="Times New Roman" charset="0"/>
            </a:endParaRP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76200" y="1066800"/>
            <a:ext cx="3503613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3600" b="1" smtClean="0">
                <a:ea typeface="宋体" charset="0"/>
                <a:cs typeface="宋体" charset="0"/>
              </a:rPr>
              <a:t>多利买</a:t>
            </a:r>
            <a:r>
              <a:rPr lang="en-US" altLang="ja-JP" sz="3600" b="1" smtClean="0">
                <a:ea typeface="宋体" charset="0"/>
                <a:cs typeface="宋体" charset="0"/>
              </a:rPr>
              <a:t> (301-198)</a:t>
            </a:r>
            <a:endParaRPr lang="en-US" sz="3600" b="1" smtClean="0">
              <a:ea typeface="宋体" charset="0"/>
              <a:cs typeface="宋体" charset="0"/>
            </a:endParaRP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5053013" y="1825625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4595813" y="1066800"/>
            <a:ext cx="3503612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3600" b="1" smtClean="0">
                <a:ea typeface="宋体" charset="0"/>
                <a:cs typeface="宋体" charset="0"/>
              </a:rPr>
              <a:t>西流古</a:t>
            </a:r>
            <a:r>
              <a:rPr lang="en-US" altLang="ja-JP" sz="3600" b="1" smtClean="0">
                <a:ea typeface="宋体" charset="0"/>
                <a:cs typeface="宋体" charset="0"/>
              </a:rPr>
              <a:t> (198-143)</a:t>
            </a:r>
            <a:endParaRPr lang="en-US" sz="3600" b="1" smtClean="0">
              <a:ea typeface="宋体" charset="0"/>
              <a:cs typeface="宋体" charset="0"/>
            </a:endParaRPr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5105400" y="1946275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22891" name="Rectangle 11"/>
          <p:cNvSpPr>
            <a:spLocks noChangeArrowheads="1"/>
          </p:cNvSpPr>
          <p:nvPr/>
        </p:nvSpPr>
        <p:spPr bwMode="auto">
          <a:xfrm>
            <a:off x="4572000" y="1946275"/>
            <a:ext cx="434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崇高祭司地位</a:t>
            </a:r>
            <a:endParaRPr lang="en-US" altLang="ja-JP" sz="3200"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哈西典的兴起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95240" name="Text Box 12"/>
          <p:cNvSpPr txBox="1">
            <a:spLocks noChangeArrowheads="1"/>
          </p:cNvSpPr>
          <p:nvPr/>
        </p:nvSpPr>
        <p:spPr bwMode="auto">
          <a:xfrm>
            <a:off x="7467600" y="76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62, 65, 95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79F0B857.WAV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3276600" cy="762000"/>
          </a:xfrm>
        </p:spPr>
        <p:txBody>
          <a:bodyPr/>
          <a:lstStyle/>
          <a:p>
            <a:pPr eaLnBrk="1" hangingPunct="1"/>
            <a:r>
              <a:rPr lang="zh-CN" altLang="en-US" sz="4000">
                <a:latin typeface="Times New Roman" charset="0"/>
                <a:ea typeface="宋体" charset="0"/>
                <a:cs typeface="宋体" charset="0"/>
              </a:rPr>
              <a:t>安提阿古四世</a:t>
            </a:r>
            <a:endParaRPr lang="en-US" sz="4000">
              <a:latin typeface="Times New Roman" charset="0"/>
            </a:endParaRPr>
          </a:p>
        </p:txBody>
      </p:sp>
      <p:pic>
        <p:nvPicPr>
          <p:cNvPr id="97283" name="Picture 4" descr="Ntiochus IV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914400"/>
            <a:ext cx="305593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3200400" y="1354138"/>
            <a:ext cx="5943600" cy="2227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2800" b="1" smtClean="0">
                <a:ea typeface="宋体" charset="0"/>
                <a:cs typeface="宋体" charset="0"/>
              </a:rPr>
              <a:t>但以理书</a:t>
            </a:r>
            <a:r>
              <a:rPr lang="en-US" altLang="ja-JP" sz="2800" b="1" smtClean="0">
                <a:ea typeface="宋体" charset="0"/>
                <a:cs typeface="宋体" charset="0"/>
              </a:rPr>
              <a:t>11:29-30  “</a:t>
            </a:r>
            <a:r>
              <a:rPr lang="zh-CN" altLang="en-US" sz="2800" b="1" smtClean="0">
                <a:ea typeface="宋体" charset="0"/>
                <a:cs typeface="宋体" charset="0"/>
              </a:rPr>
              <a:t>到了定期，他必返回，来到南方，后一次却不如前一次，因为基提战船必来攻击他，他就丧胆而回，又要恼恨圣约，任意而行。他必回来联络背弃圣约的人。</a:t>
            </a:r>
            <a:r>
              <a:rPr lang="en-US" altLang="ja-JP" sz="2800" b="1" smtClean="0">
                <a:ea typeface="宋体" charset="0"/>
                <a:cs typeface="宋体" charset="0"/>
              </a:rPr>
              <a:t>”</a:t>
            </a:r>
            <a:endParaRPr lang="en-US" sz="2800" b="1" smtClean="0">
              <a:ea typeface="宋体" charset="0"/>
              <a:cs typeface="宋体" charset="0"/>
            </a:endParaRPr>
          </a:p>
        </p:txBody>
      </p:sp>
      <p:pic>
        <p:nvPicPr>
          <p:cNvPr id="97285" name="Picture 8" descr="34 Roma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70338"/>
            <a:ext cx="6324600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0" name="Picture 10" descr="j02157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3762375"/>
            <a:ext cx="264953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4" name="AutoShape 14"/>
          <p:cNvSpPr>
            <a:spLocks noChangeArrowheads="1"/>
          </p:cNvSpPr>
          <p:nvPr/>
        </p:nvSpPr>
        <p:spPr bwMode="auto">
          <a:xfrm>
            <a:off x="5638800" y="5486400"/>
            <a:ext cx="1066800" cy="381000"/>
          </a:xfrm>
          <a:prstGeom prst="curvedUpArrow">
            <a:avLst>
              <a:gd name="adj1" fmla="val 56000"/>
              <a:gd name="adj2" fmla="val 112000"/>
              <a:gd name="adj3" fmla="val 33333"/>
            </a:avLst>
          </a:prstGeom>
          <a:solidFill>
            <a:srgbClr val="BA1236"/>
          </a:solidFill>
          <a:ln w="12700" cap="sq">
            <a:solidFill>
              <a:srgbClr val="BA1236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Text Box 15"/>
          <p:cNvSpPr txBox="1">
            <a:spLocks noChangeArrowheads="1"/>
          </p:cNvSpPr>
          <p:nvPr/>
        </p:nvSpPr>
        <p:spPr bwMode="auto">
          <a:xfrm>
            <a:off x="84582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 Roll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4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3581400" cy="1905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 smtClean="0">
                <a:solidFill>
                  <a:schemeClr val="tx1"/>
                </a:solidFill>
                <a:effectLst>
                  <a:glow rad="101600">
                    <a:schemeClr val="bg2"/>
                  </a:glow>
                </a:effectLst>
                <a:latin typeface="Arial" charset="0"/>
                <a:ea typeface="ＭＳ Ｐゴシック" charset="0"/>
              </a:rPr>
              <a:t>耶路撒冷      希腊化</a:t>
            </a:r>
            <a:endParaRPr lang="en-US" sz="4000" b="1" dirty="0">
              <a:solidFill>
                <a:schemeClr val="tx1"/>
              </a:solidFill>
              <a:effectLst>
                <a:glow rad="101600">
                  <a:schemeClr val="bg2"/>
                </a:glo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060575"/>
            <a:ext cx="3071812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Hant" sz="2800" b="1" dirty="0">
                <a:effectLst>
                  <a:glow rad="101600">
                    <a:schemeClr val="bg2"/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167</a:t>
            </a:r>
            <a:r>
              <a:rPr lang="zh-Hant" altLang="en-US" sz="2800" b="1" dirty="0">
                <a:effectLst>
                  <a:glow rad="101600">
                    <a:schemeClr val="bg2"/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年十二 </a:t>
            </a:r>
            <a:r>
              <a:rPr lang="en-US" altLang="zh-Hant" sz="2800" b="1" dirty="0">
                <a:effectLst>
                  <a:glow rad="101600">
                    <a:schemeClr val="bg2"/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— </a:t>
            </a:r>
            <a:r>
              <a:rPr lang="en-US" altLang="zh-Hant" sz="2800" b="1" dirty="0" smtClean="0">
                <a:effectLst>
                  <a:glow rad="101600">
                    <a:schemeClr val="bg2"/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/>
            </a:r>
            <a:br>
              <a:rPr lang="en-US" altLang="zh-Hant" sz="2800" b="1" dirty="0" smtClean="0">
                <a:effectLst>
                  <a:glow rad="101600">
                    <a:schemeClr val="bg2"/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</a:br>
            <a:r>
              <a:rPr lang="en-US" altLang="zh-Hant" sz="2800" b="1" dirty="0" smtClean="0">
                <a:effectLst>
                  <a:glow rad="101600">
                    <a:schemeClr val="bg2"/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164</a:t>
            </a:r>
            <a:r>
              <a:rPr lang="zh-Hant" altLang="en-US" sz="2800" b="1" dirty="0">
                <a:effectLst>
                  <a:glow rad="101600">
                    <a:schemeClr val="bg2"/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年十二月</a:t>
            </a:r>
          </a:p>
        </p:txBody>
      </p:sp>
      <p:pic>
        <p:nvPicPr>
          <p:cNvPr id="99331" name="Picture 4" descr="42 Jer O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-76200"/>
            <a:ext cx="4948237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5" descr="j02889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 Box 6"/>
          <p:cNvSpPr txBox="1">
            <a:spLocks noChangeArrowheads="1"/>
          </p:cNvSpPr>
          <p:nvPr/>
        </p:nvSpPr>
        <p:spPr bwMode="auto">
          <a:xfrm>
            <a:off x="8458200" y="762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65</a:t>
            </a:r>
          </a:p>
        </p:txBody>
      </p:sp>
      <p:pic>
        <p:nvPicPr>
          <p:cNvPr id="126983" name="Picture 7" descr="Torah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1981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914400" y="2971800"/>
            <a:ext cx="2895600" cy="3886200"/>
            <a:chOff x="576" y="1872"/>
            <a:chExt cx="1824" cy="2448"/>
          </a:xfrm>
        </p:grpSpPr>
        <p:pic>
          <p:nvPicPr>
            <p:cNvPr id="99341" name="Picture 8" descr="menora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872"/>
              <a:ext cx="1764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7" name="Rectangle 11"/>
            <p:cNvSpPr>
              <a:spLocks noChangeArrowheads="1"/>
            </p:cNvSpPr>
            <p:nvPr/>
          </p:nvSpPr>
          <p:spPr bwMode="auto">
            <a:xfrm>
              <a:off x="576" y="3312"/>
              <a:ext cx="182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rgbClr val="00FFFF"/>
                </a:buClr>
                <a:buSzPct val="75000"/>
                <a:buFont typeface="Wingdings" charset="0"/>
                <a:buNone/>
                <a:defRPr/>
              </a:pPr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Menorah</a:t>
              </a:r>
            </a:p>
          </p:txBody>
        </p:sp>
      </p:grpSp>
      <p:sp>
        <p:nvSpPr>
          <p:cNvPr id="126991" name="AutoShape 15"/>
          <p:cNvSpPr>
            <a:spLocks noChangeArrowheads="1"/>
          </p:cNvSpPr>
          <p:nvPr/>
        </p:nvSpPr>
        <p:spPr bwMode="auto">
          <a:xfrm>
            <a:off x="6553200" y="3962400"/>
            <a:ext cx="1524000" cy="1371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BA123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265613" y="762000"/>
            <a:ext cx="4954587" cy="6172200"/>
            <a:chOff x="2687" y="480"/>
            <a:chExt cx="3121" cy="3888"/>
          </a:xfrm>
        </p:grpSpPr>
        <p:pic>
          <p:nvPicPr>
            <p:cNvPr id="99339" name="Picture 9" descr="shaul-hanukkiah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" y="480"/>
              <a:ext cx="3121" cy="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6988" name="Rectangle 12"/>
            <p:cNvSpPr>
              <a:spLocks noChangeArrowheads="1"/>
            </p:cNvSpPr>
            <p:nvPr/>
          </p:nvSpPr>
          <p:spPr bwMode="auto">
            <a:xfrm>
              <a:off x="3456" y="2544"/>
              <a:ext cx="182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  <a:buClr>
                  <a:srgbClr val="00FFFF"/>
                </a:buClr>
                <a:buSzPct val="75000"/>
                <a:buFont typeface="Wingdings" charset="0"/>
                <a:buNone/>
                <a:defRPr/>
              </a:pPr>
              <a:r>
                <a:rPr lang="en-US" sz="3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Hanukkiah</a:t>
              </a:r>
            </a:p>
          </p:txBody>
        </p:sp>
      </p:grpSp>
      <p:sp>
        <p:nvSpPr>
          <p:cNvPr id="126986" name="Rectangle 10"/>
          <p:cNvSpPr>
            <a:spLocks noChangeArrowheads="1"/>
          </p:cNvSpPr>
          <p:nvPr/>
        </p:nvSpPr>
        <p:spPr bwMode="auto">
          <a:xfrm>
            <a:off x="4724400" y="5410200"/>
            <a:ext cx="441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FFFF"/>
              </a:buClr>
              <a:buSzPct val="75000"/>
              <a:buFont typeface="Wingdings" charset="0"/>
              <a:buChar char="n"/>
              <a:defRPr/>
            </a:pPr>
            <a:r>
              <a:rPr 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The Feast of Lights (Dedication)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6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  <p:bldP spid="126991" grpId="0" animBg="1"/>
      <p:bldP spid="126986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315200" cy="1143000"/>
          </a:xfrm>
        </p:spPr>
        <p:txBody>
          <a:bodyPr/>
          <a:lstStyle/>
          <a:p>
            <a:pPr algn="ctr" eaLnBrk="1" hangingPunct="1"/>
            <a:r>
              <a:rPr lang="zh-CN" altLang="en-US">
                <a:latin typeface="Times New Roman" charset="0"/>
                <a:ea typeface="宋体" charset="0"/>
                <a:cs typeface="宋体" charset="0"/>
              </a:rPr>
              <a:t>希腊时代的重要性</a:t>
            </a:r>
            <a:endParaRPr lang="en-US">
              <a:latin typeface="Times New Roman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46275"/>
            <a:ext cx="434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宗教自由</a:t>
            </a:r>
            <a:endParaRPr lang="en-US" altLang="ja-JP" sz="3200">
              <a:latin typeface="Times New Roman" charset="0"/>
            </a:endParaRPr>
          </a:p>
          <a:p>
            <a:pPr eaLnBrk="1" hangingPunct="1"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公会的兴起</a:t>
            </a:r>
            <a:endParaRPr lang="en-US" altLang="ja-JP" sz="3200">
              <a:latin typeface="Times New Roman" charset="0"/>
            </a:endParaRPr>
          </a:p>
          <a:p>
            <a:pPr eaLnBrk="1" hangingPunct="1"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希腊化</a:t>
            </a:r>
            <a:endParaRPr lang="en-US" altLang="ja-JP" sz="3200">
              <a:latin typeface="Times New Roman" charset="0"/>
            </a:endParaRPr>
          </a:p>
          <a:p>
            <a:pPr eaLnBrk="1" hangingPunct="1"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亚历山大移民</a:t>
            </a:r>
            <a:endParaRPr lang="en-US" altLang="ja-JP" sz="3200">
              <a:latin typeface="Times New Roman" charset="0"/>
            </a:endParaRPr>
          </a:p>
          <a:p>
            <a:pPr eaLnBrk="1" hangingPunct="1"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七十士译本</a:t>
            </a:r>
            <a:endParaRPr lang="en-US" sz="3200">
              <a:latin typeface="Times New Roman" charset="0"/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76200" y="1066800"/>
            <a:ext cx="34988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3600" b="1" smtClean="0">
                <a:ea typeface="宋体" charset="0"/>
                <a:cs typeface="宋体" charset="0"/>
              </a:rPr>
              <a:t>多利买</a:t>
            </a:r>
            <a:r>
              <a:rPr lang="en-US" altLang="ja-JP" sz="3600" b="1" smtClean="0">
                <a:ea typeface="宋体" charset="0"/>
                <a:cs typeface="宋体" charset="0"/>
              </a:rPr>
              <a:t> (301-198)</a:t>
            </a:r>
            <a:endParaRPr lang="en-US" sz="3600" b="1" smtClean="0">
              <a:ea typeface="宋体" charset="0"/>
              <a:cs typeface="宋体" charset="0"/>
            </a:endParaRP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5053013" y="1825625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4595813" y="1066800"/>
            <a:ext cx="34988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3600" b="1" smtClean="0">
                <a:ea typeface="宋体" charset="0"/>
                <a:cs typeface="宋体" charset="0"/>
              </a:rPr>
              <a:t>西流古</a:t>
            </a:r>
            <a:r>
              <a:rPr lang="en-US" altLang="ja-JP" sz="3600" b="1" smtClean="0">
                <a:ea typeface="宋体" charset="0"/>
                <a:cs typeface="宋体" charset="0"/>
              </a:rPr>
              <a:t> (198-143)</a:t>
            </a:r>
            <a:endParaRPr lang="en-US" sz="3600" b="1" smtClean="0">
              <a:ea typeface="宋体" charset="0"/>
              <a:cs typeface="宋体" charset="0"/>
            </a:endParaRPr>
          </a:p>
        </p:txBody>
      </p:sp>
      <p:sp>
        <p:nvSpPr>
          <p:cNvPr id="125959" name="Rectangle 7"/>
          <p:cNvSpPr>
            <a:spLocks noChangeArrowheads="1"/>
          </p:cNvSpPr>
          <p:nvPr/>
        </p:nvSpPr>
        <p:spPr bwMode="auto">
          <a:xfrm>
            <a:off x="5105400" y="1946275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4572000" y="1946275"/>
            <a:ext cx="434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崇高的祭司地位</a:t>
            </a:r>
            <a:endParaRPr lang="en-US" altLang="ja-JP" sz="3200"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哈西典的兴起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亵渎圣殿</a:t>
            </a:r>
            <a:endParaRPr lang="en-US" altLang="ja-JP" sz="3200"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马加比叛变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101384" name="Text Box 9"/>
          <p:cNvSpPr txBox="1">
            <a:spLocks noChangeArrowheads="1"/>
          </p:cNvSpPr>
          <p:nvPr/>
        </p:nvSpPr>
        <p:spPr bwMode="auto">
          <a:xfrm>
            <a:off x="7467600" y="76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62, 65, 95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152400"/>
            <a:ext cx="2590800" cy="1981200"/>
          </a:xfrm>
        </p:spPr>
        <p:txBody>
          <a:bodyPr/>
          <a:lstStyle/>
          <a:p>
            <a:pPr eaLnBrk="1" hangingPunct="1"/>
            <a:r>
              <a:rPr lang="zh-CN" altLang="en-US" sz="4000">
                <a:latin typeface="Times New Roman" charset="0"/>
                <a:ea typeface="宋体" charset="0"/>
                <a:cs typeface="宋体" charset="0"/>
              </a:rPr>
              <a:t>马加比   叛变           初期</a:t>
            </a:r>
            <a:endParaRPr lang="en-US" sz="4000">
              <a:latin typeface="Times New Roman" charset="0"/>
            </a:endParaRPr>
          </a:p>
        </p:txBody>
      </p:sp>
      <p:pic>
        <p:nvPicPr>
          <p:cNvPr id="103426" name="Picture 4" descr="Maccabean Revol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2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5" descr="Weiner Dog000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0960">
            <a:off x="5715000" y="4340225"/>
            <a:ext cx="3505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9" name="AutoShape 7"/>
          <p:cNvSpPr>
            <a:spLocks noChangeArrowheads="1"/>
          </p:cNvSpPr>
          <p:nvPr/>
        </p:nvSpPr>
        <p:spPr bwMode="auto">
          <a:xfrm>
            <a:off x="0" y="2895600"/>
            <a:ext cx="1600200" cy="1295400"/>
          </a:xfrm>
          <a:prstGeom prst="wedgeRectCallout">
            <a:avLst>
              <a:gd name="adj1" fmla="val 110514"/>
              <a:gd name="adj2" fmla="val 86764"/>
            </a:avLst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zh-CN" altLang="en-US">
                <a:ea typeface="宋体" charset="0"/>
                <a:cs typeface="宋体" charset="0"/>
              </a:rPr>
              <a:t>玛他提亚杀死犹太人和官员</a:t>
            </a:r>
            <a:endParaRPr lang="en-US">
              <a:ea typeface="宋体" charset="0"/>
              <a:cs typeface="宋体" charset="0"/>
            </a:endParaRPr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>
            <a:off x="2057400" y="2362200"/>
            <a:ext cx="1752600" cy="1295400"/>
          </a:xfrm>
          <a:prstGeom prst="wedgeRectCallout">
            <a:avLst>
              <a:gd name="adj1" fmla="val 103079"/>
              <a:gd name="adj2" fmla="val 81616"/>
            </a:avLst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zh-CN" altLang="en-US">
                <a:ea typeface="宋体" charset="0"/>
                <a:cs typeface="宋体" charset="0"/>
              </a:rPr>
              <a:t>玛他提亚与其子逃到山丘里</a:t>
            </a:r>
            <a:endParaRPr lang="en-US">
              <a:ea typeface="宋体" charset="0"/>
              <a:cs typeface="宋体" charset="0"/>
            </a:endParaRPr>
          </a:p>
        </p:txBody>
      </p:sp>
      <p:sp>
        <p:nvSpPr>
          <p:cNvPr id="100361" name="AutoShape 9"/>
          <p:cNvSpPr>
            <a:spLocks noChangeArrowheads="1"/>
          </p:cNvSpPr>
          <p:nvPr/>
        </p:nvSpPr>
        <p:spPr bwMode="auto">
          <a:xfrm>
            <a:off x="2438400" y="914400"/>
            <a:ext cx="1600200" cy="1219200"/>
          </a:xfrm>
          <a:prstGeom prst="wedgeRectCallout">
            <a:avLst>
              <a:gd name="adj1" fmla="val 117657"/>
              <a:gd name="adj2" fmla="val 102343"/>
            </a:avLst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zh-CN" altLang="en-US" sz="2600">
                <a:ea typeface="宋体" charset="0"/>
                <a:cs typeface="宋体" charset="0"/>
              </a:rPr>
              <a:t>犹大战胜亚波罗纽</a:t>
            </a:r>
            <a:endParaRPr lang="en-US" sz="2600">
              <a:ea typeface="宋体" charset="0"/>
              <a:cs typeface="宋体" charset="0"/>
            </a:endParaRPr>
          </a:p>
        </p:txBody>
      </p:sp>
      <p:sp>
        <p:nvSpPr>
          <p:cNvPr id="100362" name="AutoShape 10"/>
          <p:cNvSpPr>
            <a:spLocks noChangeArrowheads="1"/>
          </p:cNvSpPr>
          <p:nvPr/>
        </p:nvSpPr>
        <p:spPr bwMode="auto">
          <a:xfrm>
            <a:off x="1295400" y="5638800"/>
            <a:ext cx="1600200" cy="1219200"/>
          </a:xfrm>
          <a:prstGeom prst="wedgeRectCallout">
            <a:avLst>
              <a:gd name="adj1" fmla="val 100991"/>
              <a:gd name="adj2" fmla="val -65495"/>
            </a:avLst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zh-CN" altLang="en-US">
                <a:ea typeface="宋体" charset="0"/>
                <a:cs typeface="宋体" charset="0"/>
              </a:rPr>
              <a:t>犹大战胜仕荣</a:t>
            </a:r>
            <a:r>
              <a:rPr lang="en-US" altLang="zh-CN">
                <a:ea typeface="宋体" charset="0"/>
                <a:cs typeface="宋体" charset="0"/>
              </a:rPr>
              <a:t>(</a:t>
            </a:r>
            <a:r>
              <a:rPr lang="en-US" altLang="ja-JP">
                <a:ea typeface="宋体" charset="0"/>
                <a:cs typeface="宋体" charset="0"/>
              </a:rPr>
              <a:t>Seron</a:t>
            </a:r>
            <a:r>
              <a:rPr lang="en-US" altLang="zh-CN">
                <a:ea typeface="宋体" charset="0"/>
                <a:cs typeface="宋体" charset="0"/>
              </a:rPr>
              <a:t>) </a:t>
            </a:r>
            <a:r>
              <a:rPr lang="zh-CN" altLang="en-US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00363" name="AutoShape 11"/>
          <p:cNvSpPr>
            <a:spLocks noChangeArrowheads="1"/>
          </p:cNvSpPr>
          <p:nvPr/>
        </p:nvSpPr>
        <p:spPr bwMode="auto">
          <a:xfrm>
            <a:off x="6172200" y="2133600"/>
            <a:ext cx="1600200" cy="1219200"/>
          </a:xfrm>
          <a:prstGeom prst="wedgeRectCallout">
            <a:avLst>
              <a:gd name="adj1" fmla="val -119148"/>
              <a:gd name="adj2" fmla="val 189713"/>
            </a:avLst>
          </a:prstGeom>
          <a:solidFill>
            <a:schemeClr val="bg2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zh-CN" altLang="en-US" sz="2600">
                <a:ea typeface="宋体" charset="0"/>
                <a:cs typeface="宋体" charset="0"/>
              </a:rPr>
              <a:t>犹大突击叙利亚人</a:t>
            </a:r>
            <a:r>
              <a:rPr lang="en-US" altLang="ja-JP" sz="2600">
                <a:ea typeface="宋体" charset="0"/>
                <a:cs typeface="宋体" charset="0"/>
              </a:rPr>
              <a:t> </a:t>
            </a:r>
            <a:endParaRPr lang="en-US" sz="2600">
              <a:ea typeface="宋体" charset="0"/>
              <a:cs typeface="宋体" charset="0"/>
            </a:endParaRPr>
          </a:p>
        </p:txBody>
      </p:sp>
      <p:sp>
        <p:nvSpPr>
          <p:cNvPr id="103433" name="Text Box 12"/>
          <p:cNvSpPr txBox="1">
            <a:spLocks noChangeArrowheads="1"/>
          </p:cNvSpPr>
          <p:nvPr/>
        </p:nvSpPr>
        <p:spPr bwMode="auto">
          <a:xfrm>
            <a:off x="84582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9" grpId="0" animBg="1"/>
      <p:bldP spid="100360" grpId="0" animBg="1"/>
      <p:bldP spid="100361" grpId="0" animBg="1"/>
      <p:bldP spid="100362" grpId="0" animBg="1"/>
      <p:bldP spid="1003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3" name="Group 6"/>
          <p:cNvGrpSpPr>
            <a:grpSpLocks/>
          </p:cNvGrpSpPr>
          <p:nvPr/>
        </p:nvGrpSpPr>
        <p:grpSpPr bwMode="auto">
          <a:xfrm>
            <a:off x="0" y="228600"/>
            <a:ext cx="9144000" cy="5595938"/>
            <a:chOff x="-1043" y="-1233"/>
            <a:chExt cx="7619" cy="5766"/>
          </a:xfrm>
        </p:grpSpPr>
        <p:pic>
          <p:nvPicPr>
            <p:cNvPr id="105478" name="Picture 4" descr="Maccabeus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-213"/>
              <a:ext cx="5028" cy="4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79" name="Picture 5" descr="Maccabeus000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074" y="-202"/>
              <a:ext cx="4689" cy="2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zh-CN" altLang="en-US" sz="5400" b="1">
                <a:solidFill>
                  <a:srgbClr val="000099"/>
                </a:solidFill>
                <a:latin typeface="Times New Roman" charset="0"/>
                <a:ea typeface="宋体" charset="0"/>
                <a:cs typeface="宋体" charset="0"/>
              </a:rPr>
              <a:t>伯和仑之战</a:t>
            </a:r>
            <a:endParaRPr lang="en-US" sz="5400" b="1">
              <a:solidFill>
                <a:srgbClr val="000099"/>
              </a:solidFill>
              <a:latin typeface="Times New Roman" charset="0"/>
            </a:endParaRPr>
          </a:p>
        </p:txBody>
      </p:sp>
      <p:sp>
        <p:nvSpPr>
          <p:cNvPr id="105475" name="Text Box 7"/>
          <p:cNvSpPr txBox="1">
            <a:spLocks noChangeArrowheads="1"/>
          </p:cNvSpPr>
          <p:nvPr/>
        </p:nvSpPr>
        <p:spPr bwMode="auto">
          <a:xfrm>
            <a:off x="0" y="4800600"/>
            <a:ext cx="3216275" cy="173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>
                <a:ea typeface="宋体" charset="0"/>
                <a:cs typeface="宋体" charset="0"/>
              </a:rPr>
              <a:t>马加比叛变</a:t>
            </a:r>
          </a:p>
          <a:p>
            <a:pPr algn="ctr" eaLnBrk="1" hangingPunct="1"/>
            <a:r>
              <a:rPr lang="zh-CN" altLang="en-US" sz="3600">
                <a:ea typeface="宋体" charset="0"/>
                <a:cs typeface="宋体" charset="0"/>
              </a:rPr>
              <a:t>的</a:t>
            </a:r>
          </a:p>
          <a:p>
            <a:pPr algn="ctr" eaLnBrk="1" hangingPunct="1"/>
            <a:r>
              <a:rPr lang="zh-CN" altLang="en-US" sz="3600">
                <a:ea typeface="宋体" charset="0"/>
                <a:cs typeface="宋体" charset="0"/>
              </a:rPr>
              <a:t>主要争战</a:t>
            </a:r>
            <a:endParaRPr lang="en-US" sz="3600">
              <a:ea typeface="宋体" charset="0"/>
              <a:cs typeface="宋体" charset="0"/>
            </a:endParaRPr>
          </a:p>
        </p:txBody>
      </p:sp>
      <p:sp>
        <p:nvSpPr>
          <p:cNvPr id="105476" name="AutoShape 8"/>
          <p:cNvSpPr>
            <a:spLocks noChangeArrowheads="1"/>
          </p:cNvSpPr>
          <p:nvPr/>
        </p:nvSpPr>
        <p:spPr bwMode="auto">
          <a:xfrm>
            <a:off x="0" y="2590800"/>
            <a:ext cx="2514600" cy="22860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/>
              <a:t>         </a:t>
            </a:r>
            <a:endParaRPr lang="en-US"/>
          </a:p>
        </p:txBody>
      </p:sp>
      <p:sp>
        <p:nvSpPr>
          <p:cNvPr id="105477" name="AutoShape 9"/>
          <p:cNvSpPr>
            <a:spLocks noChangeArrowheads="1"/>
          </p:cNvSpPr>
          <p:nvPr/>
        </p:nvSpPr>
        <p:spPr bwMode="auto">
          <a:xfrm flipH="1">
            <a:off x="5334000" y="2438400"/>
            <a:ext cx="3810000" cy="34290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68</a:t>
            </a:r>
          </a:p>
        </p:txBody>
      </p:sp>
      <p:sp>
        <p:nvSpPr>
          <p:cNvPr id="107522" name="Rectangle 5"/>
          <p:cNvSpPr>
            <a:spLocks noChangeArrowheads="1"/>
          </p:cNvSpPr>
          <p:nvPr/>
        </p:nvSpPr>
        <p:spPr bwMode="auto">
          <a:xfrm>
            <a:off x="228600" y="2667000"/>
            <a:ext cx="2514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zh-CN" altLang="en-US" sz="3600" b="1" i="1">
                <a:ea typeface="宋体" charset="0"/>
                <a:cs typeface="宋体" charset="0"/>
              </a:rPr>
              <a:t>犹太统治 巴勒斯坦</a:t>
            </a:r>
            <a:r>
              <a:rPr lang="en-US" altLang="ja-JP" sz="3600" b="1" i="1">
                <a:ea typeface="宋体" charset="0"/>
                <a:cs typeface="宋体" charset="0"/>
              </a:rPr>
              <a:t> </a:t>
            </a:r>
            <a:r>
              <a:rPr lang="en-US" altLang="zh-CN" sz="3600" b="1" i="1">
                <a:ea typeface="宋体" charset="0"/>
                <a:cs typeface="宋体" charset="0"/>
              </a:rPr>
              <a:t>   </a:t>
            </a:r>
            <a:r>
              <a:rPr lang="en-US" altLang="ja-JP" sz="3600" b="1" i="1">
                <a:ea typeface="宋体" charset="0"/>
                <a:cs typeface="宋体" charset="0"/>
              </a:rPr>
              <a:t>(</a:t>
            </a:r>
            <a:r>
              <a:rPr lang="zh-CN" altLang="en-US" sz="3600" b="1" i="1">
                <a:ea typeface="宋体" charset="0"/>
                <a:cs typeface="宋体" charset="0"/>
              </a:rPr>
              <a:t>主前</a:t>
            </a:r>
            <a:r>
              <a:rPr lang="en-US" altLang="ja-JP" sz="3600" b="1" i="1">
                <a:ea typeface="宋体" charset="0"/>
                <a:cs typeface="宋体" charset="0"/>
              </a:rPr>
              <a:t>143-63</a:t>
            </a:r>
            <a:r>
              <a:rPr lang="zh-CN" altLang="en-US" sz="3600" b="1" i="1">
                <a:ea typeface="宋体" charset="0"/>
                <a:cs typeface="宋体" charset="0"/>
              </a:rPr>
              <a:t>年</a:t>
            </a:r>
            <a:r>
              <a:rPr lang="en-US" altLang="ja-JP" sz="3600" b="1" i="1">
                <a:ea typeface="宋体" charset="0"/>
                <a:cs typeface="宋体" charset="0"/>
              </a:rPr>
              <a:t>)</a:t>
            </a:r>
            <a:endParaRPr lang="en-US" sz="3600" b="1" i="1">
              <a:ea typeface="宋体" charset="0"/>
              <a:cs typeface="宋体" charset="0"/>
            </a:endParaRPr>
          </a:p>
        </p:txBody>
      </p:sp>
      <p:pic>
        <p:nvPicPr>
          <p:cNvPr id="107523" name="Picture 7" descr="1234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25" y="0"/>
            <a:ext cx="6251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Rectangle 9"/>
          <p:cNvSpPr>
            <a:spLocks noGrp="1" noChangeArrowheads="1"/>
          </p:cNvSpPr>
          <p:nvPr>
            <p:ph type="title"/>
          </p:nvPr>
        </p:nvSpPr>
        <p:spPr>
          <a:xfrm>
            <a:off x="-152400" y="304800"/>
            <a:ext cx="3657600" cy="2057400"/>
          </a:xfrm>
          <a:noFill/>
        </p:spPr>
        <p:txBody>
          <a:bodyPr/>
          <a:lstStyle/>
          <a:p>
            <a:pPr algn="ctr" eaLnBrk="1" hangingPunct="1"/>
            <a:r>
              <a:rPr lang="zh-CN" altLang="en-US" sz="4000" b="1">
                <a:latin typeface="Times New Roman" charset="0"/>
                <a:ea typeface="宋体" charset="0"/>
                <a:cs typeface="宋体" charset="0"/>
              </a:rPr>
              <a:t>马加比人</a:t>
            </a:r>
            <a:r>
              <a:rPr lang="en-US" altLang="ja-JP" sz="4000" b="1">
                <a:latin typeface="Times New Roman" charset="0"/>
                <a:ea typeface="宋体" charset="0"/>
                <a:cs typeface="宋体" charset="0"/>
              </a:rPr>
              <a:t> </a:t>
            </a:r>
            <a:r>
              <a:rPr lang="en-US" altLang="zh-CN" sz="4000" b="1">
                <a:latin typeface="Times New Roman" charset="0"/>
                <a:ea typeface="宋体" charset="0"/>
                <a:cs typeface="宋体" charset="0"/>
              </a:rPr>
              <a:t>           </a:t>
            </a:r>
            <a:r>
              <a:rPr lang="zh-CN" altLang="en-US" sz="4000" b="1">
                <a:latin typeface="Times New Roman" charset="0"/>
                <a:ea typeface="宋体" charset="0"/>
                <a:cs typeface="宋体" charset="0"/>
              </a:rPr>
              <a:t>哈斯莫尼家族</a:t>
            </a:r>
            <a:endParaRPr lang="en-US" sz="4000" b="1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99690" name="Line 10"/>
          <p:cNvSpPr>
            <a:spLocks noChangeShapeType="1"/>
          </p:cNvSpPr>
          <p:nvPr/>
        </p:nvSpPr>
        <p:spPr bwMode="auto">
          <a:xfrm flipH="1">
            <a:off x="4724400" y="990600"/>
            <a:ext cx="838200" cy="381000"/>
          </a:xfrm>
          <a:prstGeom prst="line">
            <a:avLst/>
          </a:prstGeom>
          <a:noFill/>
          <a:ln w="76200" cap="sq">
            <a:solidFill>
              <a:srgbClr val="BA123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876800"/>
            <a:ext cx="3962400" cy="1752600"/>
          </a:xfrm>
        </p:spPr>
        <p:txBody>
          <a:bodyPr/>
          <a:lstStyle/>
          <a:p>
            <a:pPr eaLnBrk="1" hangingPunct="1"/>
            <a:r>
              <a:rPr lang="zh-CN" altLang="en-US">
                <a:latin typeface="Times New Roman" charset="0"/>
                <a:ea typeface="宋体" charset="0"/>
                <a:cs typeface="宋体" charset="0"/>
              </a:rPr>
              <a:t>哈斯莫尼家族的扩展</a:t>
            </a:r>
            <a:endParaRPr lang="en-US">
              <a:latin typeface="Times New Roman" charset="0"/>
            </a:endParaRPr>
          </a:p>
        </p:txBody>
      </p:sp>
      <p:pic>
        <p:nvPicPr>
          <p:cNvPr id="109570" name="Picture 5" descr="Hasmonean Ma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0"/>
            <a:ext cx="4821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 Box 20"/>
          <p:cNvSpPr txBox="1">
            <a:spLocks noChangeArrowheads="1"/>
          </p:cNvSpPr>
          <p:nvPr/>
        </p:nvSpPr>
        <p:spPr bwMode="auto">
          <a:xfrm>
            <a:off x="8610600" y="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69</a:t>
            </a:r>
          </a:p>
        </p:txBody>
      </p:sp>
      <p:pic>
        <p:nvPicPr>
          <p:cNvPr id="109572" name="Picture 21" descr="1234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370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31" name="Line 35"/>
          <p:cNvSpPr>
            <a:spLocks noChangeShapeType="1"/>
          </p:cNvSpPr>
          <p:nvPr/>
        </p:nvSpPr>
        <p:spPr bwMode="auto">
          <a:xfrm flipH="1">
            <a:off x="1447800" y="744538"/>
            <a:ext cx="454025" cy="246062"/>
          </a:xfrm>
          <a:prstGeom prst="line">
            <a:avLst/>
          </a:prstGeom>
          <a:noFill/>
          <a:ln w="76200" cap="sq">
            <a:solidFill>
              <a:srgbClr val="BA123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32" name="Line 36"/>
          <p:cNvSpPr>
            <a:spLocks noChangeShapeType="1"/>
          </p:cNvSpPr>
          <p:nvPr/>
        </p:nvSpPr>
        <p:spPr bwMode="auto">
          <a:xfrm>
            <a:off x="1514475" y="1143000"/>
            <a:ext cx="330200" cy="1588"/>
          </a:xfrm>
          <a:prstGeom prst="line">
            <a:avLst/>
          </a:prstGeom>
          <a:noFill/>
          <a:ln w="76200" cap="sq">
            <a:solidFill>
              <a:srgbClr val="BA123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33" name="Line 37"/>
          <p:cNvSpPr>
            <a:spLocks noChangeShapeType="1"/>
          </p:cNvSpPr>
          <p:nvPr/>
        </p:nvSpPr>
        <p:spPr bwMode="auto">
          <a:xfrm>
            <a:off x="793750" y="1447800"/>
            <a:ext cx="1492250" cy="533400"/>
          </a:xfrm>
          <a:prstGeom prst="line">
            <a:avLst/>
          </a:prstGeom>
          <a:noFill/>
          <a:ln w="76200" cap="sq">
            <a:solidFill>
              <a:srgbClr val="BA123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34" name="Line 38"/>
          <p:cNvSpPr>
            <a:spLocks noChangeShapeType="1"/>
          </p:cNvSpPr>
          <p:nvPr/>
        </p:nvSpPr>
        <p:spPr bwMode="auto">
          <a:xfrm flipH="1">
            <a:off x="457200" y="1371600"/>
            <a:ext cx="1371600" cy="0"/>
          </a:xfrm>
          <a:prstGeom prst="line">
            <a:avLst/>
          </a:prstGeom>
          <a:noFill/>
          <a:ln w="76200" cap="sq">
            <a:solidFill>
              <a:srgbClr val="BA123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35" name="Line 39"/>
          <p:cNvSpPr>
            <a:spLocks noChangeShapeType="1"/>
          </p:cNvSpPr>
          <p:nvPr/>
        </p:nvSpPr>
        <p:spPr bwMode="auto">
          <a:xfrm rot="10800000" flipV="1">
            <a:off x="779463" y="2057400"/>
            <a:ext cx="1403350" cy="342900"/>
          </a:xfrm>
          <a:prstGeom prst="line">
            <a:avLst/>
          </a:prstGeom>
          <a:noFill/>
          <a:ln w="76200" cap="sq">
            <a:solidFill>
              <a:srgbClr val="BA123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36" name="Line 40"/>
          <p:cNvSpPr>
            <a:spLocks noChangeShapeType="1"/>
          </p:cNvSpPr>
          <p:nvPr/>
        </p:nvSpPr>
        <p:spPr bwMode="auto">
          <a:xfrm flipH="1" flipV="1">
            <a:off x="2209800" y="2562225"/>
            <a:ext cx="404813" cy="28575"/>
          </a:xfrm>
          <a:prstGeom prst="line">
            <a:avLst/>
          </a:prstGeom>
          <a:noFill/>
          <a:ln w="76200" cap="sq">
            <a:solidFill>
              <a:srgbClr val="BA123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37" name="Line 41"/>
          <p:cNvSpPr>
            <a:spLocks noChangeShapeType="1"/>
          </p:cNvSpPr>
          <p:nvPr/>
        </p:nvSpPr>
        <p:spPr bwMode="auto">
          <a:xfrm>
            <a:off x="1320800" y="2436813"/>
            <a:ext cx="1651000" cy="1587"/>
          </a:xfrm>
          <a:prstGeom prst="line">
            <a:avLst/>
          </a:prstGeom>
          <a:noFill/>
          <a:ln w="76200" cap="sq">
            <a:solidFill>
              <a:srgbClr val="BA123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38" name="Line 42"/>
          <p:cNvSpPr>
            <a:spLocks noChangeShapeType="1"/>
          </p:cNvSpPr>
          <p:nvPr/>
        </p:nvSpPr>
        <p:spPr bwMode="auto">
          <a:xfrm flipH="1">
            <a:off x="1066800" y="2743200"/>
            <a:ext cx="741363" cy="195263"/>
          </a:xfrm>
          <a:prstGeom prst="line">
            <a:avLst/>
          </a:prstGeom>
          <a:noFill/>
          <a:ln w="76200" cap="sq">
            <a:solidFill>
              <a:srgbClr val="BA123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39" name="Line 43"/>
          <p:cNvSpPr>
            <a:spLocks noChangeShapeType="1"/>
          </p:cNvSpPr>
          <p:nvPr/>
        </p:nvSpPr>
        <p:spPr bwMode="auto">
          <a:xfrm>
            <a:off x="2743200" y="2746375"/>
            <a:ext cx="741363" cy="246063"/>
          </a:xfrm>
          <a:prstGeom prst="line">
            <a:avLst/>
          </a:prstGeom>
          <a:noFill/>
          <a:ln w="76200" cap="sq">
            <a:solidFill>
              <a:srgbClr val="BA123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6540" name="Text Box 44"/>
          <p:cNvSpPr txBox="1">
            <a:spLocks noChangeArrowheads="1"/>
          </p:cNvSpPr>
          <p:nvPr/>
        </p:nvSpPr>
        <p:spPr bwMode="auto">
          <a:xfrm>
            <a:off x="3524250" y="28194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BA1236"/>
                </a:solidFill>
              </a:rPr>
              <a:t>?</a:t>
            </a:r>
          </a:p>
        </p:txBody>
      </p:sp>
      <p:sp>
        <p:nvSpPr>
          <p:cNvPr id="106541" name="Text Box 45"/>
          <p:cNvSpPr txBox="1">
            <a:spLocks noChangeArrowheads="1"/>
          </p:cNvSpPr>
          <p:nvPr/>
        </p:nvSpPr>
        <p:spPr bwMode="auto">
          <a:xfrm>
            <a:off x="685800" y="28336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BA1236"/>
                </a:solidFill>
              </a:rPr>
              <a:t>?</a:t>
            </a:r>
          </a:p>
        </p:txBody>
      </p:sp>
      <p:sp>
        <p:nvSpPr>
          <p:cNvPr id="106542" name="AutoShape 46"/>
          <p:cNvSpPr>
            <a:spLocks noChangeArrowheads="1"/>
          </p:cNvSpPr>
          <p:nvPr/>
        </p:nvSpPr>
        <p:spPr bwMode="auto">
          <a:xfrm>
            <a:off x="1111250" y="2971800"/>
            <a:ext cx="412750" cy="393700"/>
          </a:xfrm>
          <a:custGeom>
            <a:avLst/>
            <a:gdLst>
              <a:gd name="T0" fmla="*/ 75357029 w 21600"/>
              <a:gd name="T1" fmla="*/ 0 h 21600"/>
              <a:gd name="T2" fmla="*/ 22069800 w 21600"/>
              <a:gd name="T3" fmla="*/ 19153031 h 21600"/>
              <a:gd name="T4" fmla="*/ 0 w 21600"/>
              <a:gd name="T5" fmla="*/ 65397142 h 21600"/>
              <a:gd name="T6" fmla="*/ 22069800 w 21600"/>
              <a:gd name="T7" fmla="*/ 111641236 h 21600"/>
              <a:gd name="T8" fmla="*/ 75357029 w 21600"/>
              <a:gd name="T9" fmla="*/ 130794285 h 21600"/>
              <a:gd name="T10" fmla="*/ 128644258 w 21600"/>
              <a:gd name="T11" fmla="*/ 111641236 h 21600"/>
              <a:gd name="T12" fmla="*/ 150714057 w 21600"/>
              <a:gd name="T13" fmla="*/ 65397142 h 21600"/>
              <a:gd name="T14" fmla="*/ 128644258 w 21600"/>
              <a:gd name="T15" fmla="*/ 1915303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BA123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43" name="AutoShape 47"/>
          <p:cNvSpPr>
            <a:spLocks noChangeArrowheads="1"/>
          </p:cNvSpPr>
          <p:nvPr/>
        </p:nvSpPr>
        <p:spPr bwMode="auto">
          <a:xfrm>
            <a:off x="3048000" y="2971800"/>
            <a:ext cx="412750" cy="393700"/>
          </a:xfrm>
          <a:custGeom>
            <a:avLst/>
            <a:gdLst>
              <a:gd name="T0" fmla="*/ 75357029 w 21600"/>
              <a:gd name="T1" fmla="*/ 0 h 21600"/>
              <a:gd name="T2" fmla="*/ 22069800 w 21600"/>
              <a:gd name="T3" fmla="*/ 19153031 h 21600"/>
              <a:gd name="T4" fmla="*/ 0 w 21600"/>
              <a:gd name="T5" fmla="*/ 65397142 h 21600"/>
              <a:gd name="T6" fmla="*/ 22069800 w 21600"/>
              <a:gd name="T7" fmla="*/ 111641236 h 21600"/>
              <a:gd name="T8" fmla="*/ 75357029 w 21600"/>
              <a:gd name="T9" fmla="*/ 130794285 h 21600"/>
              <a:gd name="T10" fmla="*/ 128644258 w 21600"/>
              <a:gd name="T11" fmla="*/ 111641236 h 21600"/>
              <a:gd name="T12" fmla="*/ 150714057 w 21600"/>
              <a:gd name="T13" fmla="*/ 65397142 h 21600"/>
              <a:gd name="T14" fmla="*/ 128644258 w 21600"/>
              <a:gd name="T15" fmla="*/ 1915303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BA123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6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6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6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6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6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6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6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6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6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6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6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6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31" grpId="0" animBg="1"/>
      <p:bldP spid="106532" grpId="0" animBg="1"/>
      <p:bldP spid="106533" grpId="0" animBg="1"/>
      <p:bldP spid="106534" grpId="0" animBg="1"/>
      <p:bldP spid="106535" grpId="0" animBg="1"/>
      <p:bldP spid="106536" grpId="0" animBg="1"/>
      <p:bldP spid="106537" grpId="0" animBg="1"/>
      <p:bldP spid="106538" grpId="0" animBg="1"/>
      <p:bldP spid="106539" grpId="0" animBg="1"/>
      <p:bldP spid="106542" grpId="0" animBg="1"/>
      <p:bldP spid="1065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315200" cy="1143000"/>
          </a:xfrm>
        </p:spPr>
        <p:txBody>
          <a:bodyPr/>
          <a:lstStyle/>
          <a:p>
            <a:pPr algn="ctr" eaLnBrk="1" hangingPunct="1"/>
            <a:r>
              <a:rPr lang="zh-CN" altLang="en-US">
                <a:latin typeface="Times New Roman" charset="0"/>
                <a:ea typeface="宋体" charset="0"/>
                <a:cs typeface="宋体" charset="0"/>
              </a:rPr>
              <a:t>希腊时代的重要性</a:t>
            </a:r>
            <a:endParaRPr lang="en-US">
              <a:latin typeface="Times New Roman" charset="0"/>
            </a:endParaRP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46275"/>
            <a:ext cx="4343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宗教自由</a:t>
            </a:r>
            <a:endParaRPr lang="en-US" altLang="ja-JP" sz="3200">
              <a:latin typeface="Times New Roman" charset="0"/>
            </a:endParaRPr>
          </a:p>
          <a:p>
            <a:pPr eaLnBrk="1" hangingPunct="1"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公会的兴起</a:t>
            </a:r>
            <a:endParaRPr lang="en-US" altLang="ja-JP" sz="3200">
              <a:latin typeface="Times New Roman" charset="0"/>
            </a:endParaRPr>
          </a:p>
          <a:p>
            <a:pPr eaLnBrk="1" hangingPunct="1"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希腊化</a:t>
            </a:r>
            <a:endParaRPr lang="en-US" altLang="ja-JP" sz="3200">
              <a:latin typeface="Times New Roman" charset="0"/>
            </a:endParaRPr>
          </a:p>
          <a:p>
            <a:pPr eaLnBrk="1" hangingPunct="1"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亚历山大移民</a:t>
            </a:r>
            <a:endParaRPr lang="en-US" altLang="ja-JP" sz="3200">
              <a:latin typeface="Times New Roman" charset="0"/>
            </a:endParaRPr>
          </a:p>
          <a:p>
            <a:pPr eaLnBrk="1" hangingPunct="1"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七十士译本</a:t>
            </a:r>
            <a:endParaRPr lang="en-US" sz="3200">
              <a:latin typeface="Times New Roman" charset="0"/>
            </a:endParaRP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76200" y="1066800"/>
            <a:ext cx="34988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3600" b="1" smtClean="0">
                <a:ea typeface="宋体" charset="0"/>
                <a:cs typeface="宋体" charset="0"/>
              </a:rPr>
              <a:t>多利买</a:t>
            </a:r>
            <a:r>
              <a:rPr lang="en-US" altLang="ja-JP" sz="3600" b="1" smtClean="0">
                <a:ea typeface="宋体" charset="0"/>
                <a:cs typeface="宋体" charset="0"/>
              </a:rPr>
              <a:t> (301-198)</a:t>
            </a:r>
            <a:endParaRPr lang="en-US" sz="3600" b="1" smtClean="0">
              <a:ea typeface="宋体" charset="0"/>
              <a:cs typeface="宋体" charset="0"/>
            </a:endParaRP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5053013" y="1825625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4595813" y="1066800"/>
            <a:ext cx="34988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3600" b="1" smtClean="0">
                <a:ea typeface="宋体" charset="0"/>
                <a:cs typeface="宋体" charset="0"/>
              </a:rPr>
              <a:t>西流古</a:t>
            </a:r>
            <a:r>
              <a:rPr lang="en-US" altLang="ja-JP" sz="3600" b="1" smtClean="0">
                <a:ea typeface="宋体" charset="0"/>
                <a:cs typeface="宋体" charset="0"/>
              </a:rPr>
              <a:t> (198-143)</a:t>
            </a:r>
            <a:endParaRPr lang="en-US" sz="3600" b="1" smtClean="0">
              <a:ea typeface="宋体" charset="0"/>
              <a:cs typeface="宋体" charset="0"/>
            </a:endParaRPr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5105400" y="1946275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4572000" y="1946275"/>
            <a:ext cx="4343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崇高的祭司地位</a:t>
            </a:r>
            <a:endParaRPr lang="en-US" altLang="ja-JP" sz="3200"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哈西典的兴起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亵渎圣殿</a:t>
            </a:r>
            <a:endParaRPr lang="en-US" altLang="ja-JP" sz="3200"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马加比叛变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撒都该的兴起</a:t>
            </a:r>
          </a:p>
        </p:txBody>
      </p:sp>
      <p:sp>
        <p:nvSpPr>
          <p:cNvPr id="111624" name="Text Box 9"/>
          <p:cNvSpPr txBox="1">
            <a:spLocks noChangeArrowheads="1"/>
          </p:cNvSpPr>
          <p:nvPr/>
        </p:nvSpPr>
        <p:spPr bwMode="auto">
          <a:xfrm>
            <a:off x="7467600" y="76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62, 65, 95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6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838200"/>
          </a:xfrm>
        </p:spPr>
        <p:txBody>
          <a:bodyPr/>
          <a:lstStyle/>
          <a:p>
            <a:pPr algn="ctr" eaLnBrk="1" hangingPunct="1"/>
            <a:r>
              <a:rPr lang="zh-CN" altLang="en-US" b="1">
                <a:latin typeface="Times New Roman" charset="0"/>
                <a:ea typeface="宋体" charset="0"/>
                <a:cs typeface="宋体" charset="0"/>
              </a:rPr>
              <a:t>各个帝国与其先后次序</a:t>
            </a:r>
            <a:endParaRPr lang="en-US" b="1">
              <a:latin typeface="Times New Roman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86868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52</a:t>
            </a:r>
          </a:p>
        </p:txBody>
      </p:sp>
      <p:grpSp>
        <p:nvGrpSpPr>
          <p:cNvPr id="58371" name="Group 6"/>
          <p:cNvGrpSpPr>
            <a:grpSpLocks/>
          </p:cNvGrpSpPr>
          <p:nvPr/>
        </p:nvGrpSpPr>
        <p:grpSpPr bwMode="auto">
          <a:xfrm>
            <a:off x="228600" y="4953000"/>
            <a:ext cx="3962400" cy="1881188"/>
            <a:chOff x="898" y="1680"/>
            <a:chExt cx="4862" cy="2226"/>
          </a:xfrm>
        </p:grpSpPr>
        <p:pic>
          <p:nvPicPr>
            <p:cNvPr id="58387" name="Picture 7" descr="32 Persian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680"/>
              <a:ext cx="4848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8" name="Picture 8" descr="32 Persian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" y="1680"/>
              <a:ext cx="3214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372" name="Picture 9" descr="31 Babylonia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28194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73" name="Group 13"/>
          <p:cNvGrpSpPr>
            <a:grpSpLocks/>
          </p:cNvGrpSpPr>
          <p:nvPr/>
        </p:nvGrpSpPr>
        <p:grpSpPr bwMode="auto">
          <a:xfrm>
            <a:off x="4343400" y="762000"/>
            <a:ext cx="4800600" cy="1981200"/>
            <a:chOff x="2208" y="1632"/>
            <a:chExt cx="4080" cy="2064"/>
          </a:xfrm>
        </p:grpSpPr>
        <p:pic>
          <p:nvPicPr>
            <p:cNvPr id="58385" name="Picture 11" descr="33 Greek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632"/>
              <a:ext cx="4080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6" name="Picture 12" descr="33 Greek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1" y="1632"/>
              <a:ext cx="1053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374" name="Picture 4" descr="34 Roma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005388"/>
            <a:ext cx="35052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5" descr="60 Assyrian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20988"/>
            <a:ext cx="2514600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3648075" y="4221163"/>
            <a:ext cx="1000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bg2"/>
                </a:solidFill>
                <a:ea typeface="宋体" charset="0"/>
                <a:cs typeface="宋体" charset="0"/>
              </a:rPr>
              <a:t>亚述</a:t>
            </a:r>
            <a:endParaRPr lang="en-US" sz="3200" b="1">
              <a:solidFill>
                <a:schemeClr val="bg2"/>
              </a:solidFill>
              <a:ea typeface="宋体" charset="0"/>
              <a:cs typeface="宋体" charset="0"/>
            </a:endParaRP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801688" y="2620963"/>
            <a:ext cx="14081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bg2"/>
                </a:solidFill>
                <a:ea typeface="宋体" charset="0"/>
                <a:cs typeface="宋体" charset="0"/>
              </a:rPr>
              <a:t>巴比伦</a:t>
            </a:r>
            <a:endParaRPr lang="en-US" sz="3200" b="1">
              <a:solidFill>
                <a:schemeClr val="bg2"/>
              </a:solidFill>
              <a:ea typeface="宋体" charset="0"/>
              <a:cs typeface="宋体" charset="0"/>
            </a:endParaRPr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1295400" y="6248400"/>
            <a:ext cx="1816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bg2"/>
                </a:solidFill>
                <a:ea typeface="宋体" charset="0"/>
                <a:cs typeface="宋体" charset="0"/>
              </a:rPr>
              <a:t>玛代波斯</a:t>
            </a:r>
            <a:endParaRPr lang="en-US" sz="3200" b="1">
              <a:solidFill>
                <a:schemeClr val="bg2"/>
              </a:solidFill>
              <a:ea typeface="宋体" charset="0"/>
              <a:cs typeface="宋体" charset="0"/>
            </a:endParaRP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6477000" y="2163763"/>
            <a:ext cx="1000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bg2"/>
                </a:solidFill>
                <a:ea typeface="宋体" charset="0"/>
                <a:cs typeface="宋体" charset="0"/>
              </a:rPr>
              <a:t>希腊</a:t>
            </a:r>
            <a:endParaRPr lang="en-US" sz="3200" b="1">
              <a:solidFill>
                <a:schemeClr val="bg2"/>
              </a:solidFill>
              <a:ea typeface="宋体" charset="0"/>
              <a:cs typeface="宋体" charset="0"/>
            </a:endParaRPr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6467475" y="6278563"/>
            <a:ext cx="10001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bg2"/>
                </a:solidFill>
                <a:ea typeface="宋体" charset="0"/>
                <a:cs typeface="宋体" charset="0"/>
              </a:rPr>
              <a:t>罗马</a:t>
            </a:r>
            <a:endParaRPr lang="en-US" sz="3200" b="1">
              <a:solidFill>
                <a:schemeClr val="bg2"/>
              </a:solidFill>
              <a:ea typeface="宋体" charset="0"/>
              <a:cs typeface="宋体" charset="0"/>
            </a:endParaRPr>
          </a:p>
        </p:txBody>
      </p:sp>
      <p:sp>
        <p:nvSpPr>
          <p:cNvPr id="105491" name="AutoShape 19"/>
          <p:cNvSpPr>
            <a:spLocks noChangeArrowheads="1"/>
          </p:cNvSpPr>
          <p:nvPr/>
        </p:nvSpPr>
        <p:spPr bwMode="auto">
          <a:xfrm rot="-8328078">
            <a:off x="2514600" y="2514600"/>
            <a:ext cx="1066800" cy="609600"/>
          </a:xfrm>
          <a:prstGeom prst="notched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2" name="AutoShape 20"/>
          <p:cNvSpPr>
            <a:spLocks noChangeArrowheads="1"/>
          </p:cNvSpPr>
          <p:nvPr/>
        </p:nvSpPr>
        <p:spPr bwMode="auto">
          <a:xfrm rot="5400000">
            <a:off x="1143000" y="3732213"/>
            <a:ext cx="1066800" cy="609600"/>
          </a:xfrm>
          <a:prstGeom prst="notched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3" name="AutoShape 21"/>
          <p:cNvSpPr>
            <a:spLocks noChangeArrowheads="1"/>
          </p:cNvSpPr>
          <p:nvPr/>
        </p:nvSpPr>
        <p:spPr bwMode="auto">
          <a:xfrm rot="-3042361">
            <a:off x="3124200" y="4343400"/>
            <a:ext cx="4572000" cy="609600"/>
          </a:xfrm>
          <a:prstGeom prst="notchedRightArrow">
            <a:avLst>
              <a:gd name="adj1" fmla="val 50000"/>
              <a:gd name="adj2" fmla="val 18750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94" name="AutoShape 22"/>
          <p:cNvSpPr>
            <a:spLocks noChangeArrowheads="1"/>
          </p:cNvSpPr>
          <p:nvPr/>
        </p:nvSpPr>
        <p:spPr bwMode="auto">
          <a:xfrm rot="5400000">
            <a:off x="6553200" y="3732213"/>
            <a:ext cx="1066800" cy="609600"/>
          </a:xfrm>
          <a:prstGeom prst="notchedRigh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105486" grpId="0"/>
      <p:bldP spid="105487" grpId="0"/>
      <p:bldP spid="105488" grpId="0"/>
      <p:bldP spid="105489" grpId="0"/>
      <p:bldP spid="105490" grpId="0"/>
      <p:bldP spid="105491" grpId="0" animBg="1"/>
      <p:bldP spid="105492" grpId="0" animBg="1"/>
      <p:bldP spid="105493" grpId="0" animBg="1"/>
      <p:bldP spid="10549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876800"/>
            <a:ext cx="3962400" cy="1752600"/>
          </a:xfrm>
        </p:spPr>
        <p:txBody>
          <a:bodyPr/>
          <a:lstStyle/>
          <a:p>
            <a:pPr eaLnBrk="1" hangingPunct="1"/>
            <a:r>
              <a:rPr lang="zh-CN" altLang="en-US">
                <a:latin typeface="Times New Roman" charset="0"/>
                <a:ea typeface="宋体" charset="0"/>
                <a:cs typeface="宋体" charset="0"/>
              </a:rPr>
              <a:t>哈斯莫尼家族的扩展</a:t>
            </a:r>
            <a:endParaRPr lang="en-US">
              <a:latin typeface="Times New Roman" charset="0"/>
            </a:endParaRPr>
          </a:p>
        </p:txBody>
      </p:sp>
      <p:pic>
        <p:nvPicPr>
          <p:cNvPr id="113666" name="Picture 3" descr="Hasmonean Ma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0"/>
            <a:ext cx="4821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7" name="Text Box 4"/>
          <p:cNvSpPr txBox="1">
            <a:spLocks noChangeArrowheads="1"/>
          </p:cNvSpPr>
          <p:nvPr/>
        </p:nvSpPr>
        <p:spPr bwMode="auto">
          <a:xfrm>
            <a:off x="8610600" y="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69</a:t>
            </a:r>
          </a:p>
        </p:txBody>
      </p:sp>
      <p:pic>
        <p:nvPicPr>
          <p:cNvPr id="113668" name="Picture 5" descr="1234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370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8" name="Line 6"/>
          <p:cNvSpPr>
            <a:spLocks noChangeShapeType="1"/>
          </p:cNvSpPr>
          <p:nvPr/>
        </p:nvSpPr>
        <p:spPr bwMode="auto">
          <a:xfrm flipH="1">
            <a:off x="1447800" y="744538"/>
            <a:ext cx="454025" cy="246062"/>
          </a:xfrm>
          <a:prstGeom prst="line">
            <a:avLst/>
          </a:prstGeom>
          <a:noFill/>
          <a:ln w="76200" cap="sq">
            <a:solidFill>
              <a:srgbClr val="BA123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7879" name="Line 7"/>
          <p:cNvSpPr>
            <a:spLocks noChangeShapeType="1"/>
          </p:cNvSpPr>
          <p:nvPr/>
        </p:nvSpPr>
        <p:spPr bwMode="auto">
          <a:xfrm>
            <a:off x="1514475" y="1143000"/>
            <a:ext cx="330200" cy="1588"/>
          </a:xfrm>
          <a:prstGeom prst="line">
            <a:avLst/>
          </a:prstGeom>
          <a:noFill/>
          <a:ln w="76200" cap="sq">
            <a:solidFill>
              <a:srgbClr val="BA123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7880" name="Line 8"/>
          <p:cNvSpPr>
            <a:spLocks noChangeShapeType="1"/>
          </p:cNvSpPr>
          <p:nvPr/>
        </p:nvSpPr>
        <p:spPr bwMode="auto">
          <a:xfrm>
            <a:off x="793750" y="1447800"/>
            <a:ext cx="1492250" cy="533400"/>
          </a:xfrm>
          <a:prstGeom prst="line">
            <a:avLst/>
          </a:prstGeom>
          <a:noFill/>
          <a:ln w="76200" cap="sq">
            <a:solidFill>
              <a:srgbClr val="BA123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7881" name="Line 9"/>
          <p:cNvSpPr>
            <a:spLocks noChangeShapeType="1"/>
          </p:cNvSpPr>
          <p:nvPr/>
        </p:nvSpPr>
        <p:spPr bwMode="auto">
          <a:xfrm flipH="1">
            <a:off x="457200" y="1371600"/>
            <a:ext cx="1371600" cy="0"/>
          </a:xfrm>
          <a:prstGeom prst="line">
            <a:avLst/>
          </a:prstGeom>
          <a:noFill/>
          <a:ln w="76200" cap="sq">
            <a:solidFill>
              <a:srgbClr val="BA123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7882" name="Line 10"/>
          <p:cNvSpPr>
            <a:spLocks noChangeShapeType="1"/>
          </p:cNvSpPr>
          <p:nvPr/>
        </p:nvSpPr>
        <p:spPr bwMode="auto">
          <a:xfrm rot="10800000" flipV="1">
            <a:off x="779463" y="2057400"/>
            <a:ext cx="1403350" cy="342900"/>
          </a:xfrm>
          <a:prstGeom prst="line">
            <a:avLst/>
          </a:prstGeom>
          <a:noFill/>
          <a:ln w="76200" cap="sq">
            <a:solidFill>
              <a:srgbClr val="BA123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7883" name="Line 11"/>
          <p:cNvSpPr>
            <a:spLocks noChangeShapeType="1"/>
          </p:cNvSpPr>
          <p:nvPr/>
        </p:nvSpPr>
        <p:spPr bwMode="auto">
          <a:xfrm flipH="1" flipV="1">
            <a:off x="2209800" y="2562225"/>
            <a:ext cx="404813" cy="28575"/>
          </a:xfrm>
          <a:prstGeom prst="line">
            <a:avLst/>
          </a:prstGeom>
          <a:noFill/>
          <a:ln w="76200" cap="sq">
            <a:solidFill>
              <a:srgbClr val="BA123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7884" name="Line 12"/>
          <p:cNvSpPr>
            <a:spLocks noChangeShapeType="1"/>
          </p:cNvSpPr>
          <p:nvPr/>
        </p:nvSpPr>
        <p:spPr bwMode="auto">
          <a:xfrm>
            <a:off x="1320800" y="2436813"/>
            <a:ext cx="1651000" cy="1587"/>
          </a:xfrm>
          <a:prstGeom prst="line">
            <a:avLst/>
          </a:prstGeom>
          <a:noFill/>
          <a:ln w="76200" cap="sq">
            <a:solidFill>
              <a:srgbClr val="BA123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7885" name="Line 13"/>
          <p:cNvSpPr>
            <a:spLocks noChangeShapeType="1"/>
          </p:cNvSpPr>
          <p:nvPr/>
        </p:nvSpPr>
        <p:spPr bwMode="auto">
          <a:xfrm flipH="1">
            <a:off x="1066800" y="2743200"/>
            <a:ext cx="741363" cy="195263"/>
          </a:xfrm>
          <a:prstGeom prst="line">
            <a:avLst/>
          </a:prstGeom>
          <a:noFill/>
          <a:ln w="76200" cap="sq">
            <a:solidFill>
              <a:srgbClr val="BA123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7886" name="Line 14"/>
          <p:cNvSpPr>
            <a:spLocks noChangeShapeType="1"/>
          </p:cNvSpPr>
          <p:nvPr/>
        </p:nvSpPr>
        <p:spPr bwMode="auto">
          <a:xfrm>
            <a:off x="2743200" y="2746375"/>
            <a:ext cx="741363" cy="246063"/>
          </a:xfrm>
          <a:prstGeom prst="line">
            <a:avLst/>
          </a:prstGeom>
          <a:noFill/>
          <a:ln w="76200" cap="sq">
            <a:solidFill>
              <a:srgbClr val="BA123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7887" name="Text Box 15"/>
          <p:cNvSpPr txBox="1">
            <a:spLocks noChangeArrowheads="1"/>
          </p:cNvSpPr>
          <p:nvPr/>
        </p:nvSpPr>
        <p:spPr bwMode="auto">
          <a:xfrm>
            <a:off x="3524250" y="28194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BA1236"/>
                </a:solidFill>
              </a:rPr>
              <a:t>?</a:t>
            </a:r>
          </a:p>
        </p:txBody>
      </p:sp>
      <p:sp>
        <p:nvSpPr>
          <p:cNvPr id="207888" name="Text Box 16"/>
          <p:cNvSpPr txBox="1">
            <a:spLocks noChangeArrowheads="1"/>
          </p:cNvSpPr>
          <p:nvPr/>
        </p:nvSpPr>
        <p:spPr bwMode="auto">
          <a:xfrm>
            <a:off x="685800" y="28336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BA1236"/>
                </a:solidFill>
              </a:rPr>
              <a:t>?</a:t>
            </a:r>
          </a:p>
        </p:txBody>
      </p:sp>
      <p:sp>
        <p:nvSpPr>
          <p:cNvPr id="207889" name="AutoShape 17"/>
          <p:cNvSpPr>
            <a:spLocks noChangeArrowheads="1"/>
          </p:cNvSpPr>
          <p:nvPr/>
        </p:nvSpPr>
        <p:spPr bwMode="auto">
          <a:xfrm>
            <a:off x="1111250" y="2971800"/>
            <a:ext cx="412750" cy="393700"/>
          </a:xfrm>
          <a:custGeom>
            <a:avLst/>
            <a:gdLst>
              <a:gd name="T0" fmla="*/ 75357029 w 21600"/>
              <a:gd name="T1" fmla="*/ 0 h 21600"/>
              <a:gd name="T2" fmla="*/ 22069800 w 21600"/>
              <a:gd name="T3" fmla="*/ 19153031 h 21600"/>
              <a:gd name="T4" fmla="*/ 0 w 21600"/>
              <a:gd name="T5" fmla="*/ 65397142 h 21600"/>
              <a:gd name="T6" fmla="*/ 22069800 w 21600"/>
              <a:gd name="T7" fmla="*/ 111641236 h 21600"/>
              <a:gd name="T8" fmla="*/ 75357029 w 21600"/>
              <a:gd name="T9" fmla="*/ 130794285 h 21600"/>
              <a:gd name="T10" fmla="*/ 128644258 w 21600"/>
              <a:gd name="T11" fmla="*/ 111641236 h 21600"/>
              <a:gd name="T12" fmla="*/ 150714057 w 21600"/>
              <a:gd name="T13" fmla="*/ 65397142 h 21600"/>
              <a:gd name="T14" fmla="*/ 128644258 w 21600"/>
              <a:gd name="T15" fmla="*/ 1915303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BA123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890" name="AutoShape 18"/>
          <p:cNvSpPr>
            <a:spLocks noChangeArrowheads="1"/>
          </p:cNvSpPr>
          <p:nvPr/>
        </p:nvSpPr>
        <p:spPr bwMode="auto">
          <a:xfrm>
            <a:off x="3048000" y="2971800"/>
            <a:ext cx="412750" cy="393700"/>
          </a:xfrm>
          <a:custGeom>
            <a:avLst/>
            <a:gdLst>
              <a:gd name="T0" fmla="*/ 75357029 w 21600"/>
              <a:gd name="T1" fmla="*/ 0 h 21600"/>
              <a:gd name="T2" fmla="*/ 22069800 w 21600"/>
              <a:gd name="T3" fmla="*/ 19153031 h 21600"/>
              <a:gd name="T4" fmla="*/ 0 w 21600"/>
              <a:gd name="T5" fmla="*/ 65397142 h 21600"/>
              <a:gd name="T6" fmla="*/ 22069800 w 21600"/>
              <a:gd name="T7" fmla="*/ 111641236 h 21600"/>
              <a:gd name="T8" fmla="*/ 75357029 w 21600"/>
              <a:gd name="T9" fmla="*/ 130794285 h 21600"/>
              <a:gd name="T10" fmla="*/ 128644258 w 21600"/>
              <a:gd name="T11" fmla="*/ 111641236 h 21600"/>
              <a:gd name="T12" fmla="*/ 150714057 w 21600"/>
              <a:gd name="T13" fmla="*/ 65397142 h 21600"/>
              <a:gd name="T14" fmla="*/ 128644258 w 21600"/>
              <a:gd name="T15" fmla="*/ 1915303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BA123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0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8" grpId="0" animBg="1"/>
      <p:bldP spid="207879" grpId="0" animBg="1"/>
      <p:bldP spid="207880" grpId="0" animBg="1"/>
      <p:bldP spid="207881" grpId="0" animBg="1"/>
      <p:bldP spid="207882" grpId="0" animBg="1"/>
      <p:bldP spid="207883" grpId="0" animBg="1"/>
      <p:bldP spid="207884" grpId="0" animBg="1"/>
      <p:bldP spid="207885" grpId="0" animBg="1"/>
      <p:bldP spid="207886" grpId="0" animBg="1"/>
      <p:bldP spid="207889" grpId="0" animBg="1"/>
      <p:bldP spid="20789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7" descr="Hasmonean Jok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-381000"/>
            <a:ext cx="7219950" cy="790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5715000"/>
            <a:ext cx="9144000" cy="1143000"/>
          </a:xfrm>
          <a:solidFill>
            <a:srgbClr val="660066"/>
          </a:solidFill>
        </p:spPr>
        <p:txBody>
          <a:bodyPr anchor="t"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None/>
              <a:defRPr/>
            </a:pPr>
            <a:r>
              <a:rPr lang="ja-JP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“</a:t>
            </a:r>
            <a:r>
              <a:rPr lang="zh-CN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喂！你说得对！绵羊装！</a:t>
            </a:r>
            <a:r>
              <a:rPr lang="en-US" altLang="ja-JP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. . . </a:t>
            </a:r>
            <a:r>
              <a:rPr lang="zh-CN" altLang="en-US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让我们脱掉这猩猩装吧！</a:t>
            </a:r>
            <a:r>
              <a:rPr lang="en-US" altLang="ja-JP" sz="28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”</a:t>
            </a:r>
            <a:endParaRPr lang="en-US" sz="2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4" descr="Hasmonean Joke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4350"/>
            <a:ext cx="9144000" cy="737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6096000"/>
            <a:ext cx="9144000" cy="762000"/>
          </a:xfrm>
          <a:solidFill>
            <a:srgbClr val="660066"/>
          </a:solidFill>
        </p:spPr>
        <p:txBody>
          <a:bodyPr anchor="t"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None/>
              <a:defRPr/>
            </a:pPr>
            <a:r>
              <a:rPr lang="ja-JP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“</a:t>
            </a:r>
            <a:r>
              <a:rPr lang="zh-CN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宋体" charset="0"/>
                <a:cs typeface="宋体" charset="0"/>
              </a:rPr>
              <a:t>等等！难道这里一只真绵羊也没有吗？</a:t>
            </a:r>
            <a:r>
              <a:rPr lang="en-US" altLang="ja-JP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”</a:t>
            </a:r>
            <a:endParaRPr lang="en-US" sz="36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315200" cy="1143000"/>
          </a:xfrm>
        </p:spPr>
        <p:txBody>
          <a:bodyPr/>
          <a:lstStyle/>
          <a:p>
            <a:pPr algn="ctr" eaLnBrk="1" hangingPunct="1"/>
            <a:r>
              <a:rPr lang="zh-CN" altLang="en-US">
                <a:latin typeface="Times New Roman" charset="0"/>
                <a:ea typeface="宋体" charset="0"/>
                <a:cs typeface="宋体" charset="0"/>
              </a:rPr>
              <a:t>哈斯莫尼家族的重要性</a:t>
            </a:r>
            <a:endParaRPr lang="en-US">
              <a:latin typeface="Times New Roman" charset="0"/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295400"/>
            <a:ext cx="76200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宗教独立</a:t>
            </a:r>
            <a:r>
              <a:rPr lang="en-US" altLang="ja-JP" sz="3200">
                <a:latin typeface="Times New Roman" charset="0"/>
              </a:rPr>
              <a:t> (</a:t>
            </a: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法利赛人</a:t>
            </a:r>
            <a:r>
              <a:rPr lang="en-US" altLang="ja-JP" sz="3200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修殿节</a:t>
            </a:r>
            <a:r>
              <a:rPr lang="en-US" altLang="ja-JP" sz="3200">
                <a:latin typeface="Times New Roman" charset="0"/>
              </a:rPr>
              <a:t> (</a:t>
            </a: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献殿节</a:t>
            </a:r>
            <a:r>
              <a:rPr lang="en-US" altLang="zh-CN" sz="3200">
                <a:latin typeface="Times New Roman" charset="0"/>
                <a:ea typeface="宋体" charset="0"/>
                <a:cs typeface="宋体" charset="0"/>
              </a:rPr>
              <a:t>/</a:t>
            </a: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烛光节</a:t>
            </a:r>
            <a:r>
              <a:rPr lang="en-US" altLang="ja-JP" sz="3200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政治独立</a:t>
            </a:r>
            <a:r>
              <a:rPr lang="en-US" altLang="ja-JP" sz="3200">
                <a:latin typeface="Times New Roman" charset="0"/>
              </a:rPr>
              <a:t> (</a:t>
            </a: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犹大</a:t>
            </a:r>
            <a:r>
              <a:rPr lang="en-US" altLang="ja-JP" sz="3200">
                <a:latin typeface="Times New Roman" charset="0"/>
              </a:rPr>
              <a:t>, </a:t>
            </a: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撒都该</a:t>
            </a:r>
            <a:r>
              <a:rPr lang="en-US" altLang="ja-JP" sz="3200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祭司与君王合一</a:t>
            </a:r>
            <a:r>
              <a:rPr lang="en-US" altLang="ja-JP" sz="3200">
                <a:latin typeface="Times New Roman" charset="0"/>
              </a:rPr>
              <a:t> (</a:t>
            </a: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约拿丹</a:t>
            </a:r>
            <a:r>
              <a:rPr lang="en-US" altLang="ja-JP" sz="3200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爱色尼派的兴起</a:t>
            </a:r>
            <a:r>
              <a:rPr lang="en-US" altLang="ja-JP" sz="3200">
                <a:latin typeface="Times New Roman" charset="0"/>
              </a:rPr>
              <a:t> (</a:t>
            </a: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西门</a:t>
            </a:r>
            <a:r>
              <a:rPr lang="en-US" altLang="ja-JP" sz="3200">
                <a:latin typeface="Times New Roman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境界的扩张</a:t>
            </a:r>
            <a:endParaRPr lang="en-US" altLang="ja-JP" sz="32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与罗马结盟</a:t>
            </a:r>
            <a:endParaRPr lang="en-US" altLang="ja-JP" sz="3200">
              <a:latin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CN" altLang="en-US" sz="3200">
                <a:latin typeface="Times New Roman" charset="0"/>
                <a:ea typeface="宋体" charset="0"/>
                <a:cs typeface="宋体" charset="0"/>
              </a:rPr>
              <a:t>迫使性的犹太文化</a:t>
            </a:r>
            <a:endParaRPr lang="en-US" sz="3200">
              <a:latin typeface="Times New Roman" charset="0"/>
            </a:endParaRP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5053013" y="1825625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5105400" y="1946275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19813" name="Text Box 9"/>
          <p:cNvSpPr txBox="1">
            <a:spLocks noChangeArrowheads="1"/>
          </p:cNvSpPr>
          <p:nvPr/>
        </p:nvSpPr>
        <p:spPr bwMode="auto">
          <a:xfrm>
            <a:off x="7848600" y="76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66-67, 95</a:t>
            </a:r>
          </a:p>
        </p:txBody>
      </p:sp>
      <p:sp>
        <p:nvSpPr>
          <p:cNvPr id="130058" name="AutoShape 10"/>
          <p:cNvSpPr>
            <a:spLocks/>
          </p:cNvSpPr>
          <p:nvPr/>
        </p:nvSpPr>
        <p:spPr bwMode="auto">
          <a:xfrm>
            <a:off x="5334000" y="4114800"/>
            <a:ext cx="304800" cy="1371600"/>
          </a:xfrm>
          <a:prstGeom prst="rightBrace">
            <a:avLst>
              <a:gd name="adj1" fmla="val 37500"/>
              <a:gd name="adj2" fmla="val 50000"/>
            </a:avLst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5791200" y="4495800"/>
            <a:ext cx="252095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zh-CN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约翰 </a:t>
            </a:r>
            <a:r>
              <a:rPr lang="en-US" altLang="zh-CN" sz="320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. </a:t>
            </a:r>
            <a:r>
              <a:rPr lang="zh-CN" altLang="en-US" sz="3200" smtClean="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许尔堪</a:t>
            </a:r>
            <a:endParaRPr lang="en-US" sz="3200" smtClean="0"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8" grpId="0" animBg="1"/>
      <p:bldP spid="13005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838200"/>
          </a:xfrm>
        </p:spPr>
        <p:txBody>
          <a:bodyPr/>
          <a:lstStyle/>
          <a:p>
            <a:pPr eaLnBrk="1" hangingPunct="1"/>
            <a:r>
              <a:rPr lang="zh-CN" altLang="en-US" b="1">
                <a:latin typeface="Times New Roman" charset="0"/>
                <a:ea typeface="宋体" charset="0"/>
                <a:cs typeface="宋体" charset="0"/>
              </a:rPr>
              <a:t>罗马领土</a:t>
            </a:r>
            <a:r>
              <a:rPr lang="en-US" altLang="ja-JP" b="1">
                <a:latin typeface="Times New Roman" charset="0"/>
              </a:rPr>
              <a:t> </a:t>
            </a:r>
            <a:r>
              <a:rPr lang="en-US" altLang="zh-CN" b="1">
                <a:latin typeface="Times New Roman" charset="0"/>
              </a:rPr>
              <a:t>(</a:t>
            </a:r>
            <a:r>
              <a:rPr lang="zh-CN" altLang="en-US" b="1">
                <a:latin typeface="Times New Roman" charset="0"/>
                <a:ea typeface="宋体" charset="0"/>
                <a:cs typeface="宋体" charset="0"/>
              </a:rPr>
              <a:t>主前</a:t>
            </a:r>
            <a:r>
              <a:rPr lang="en-US" altLang="zh-CN" b="1">
                <a:latin typeface="Times New Roman" charset="0"/>
                <a:ea typeface="宋体" charset="0"/>
                <a:cs typeface="宋体" charset="0"/>
              </a:rPr>
              <a:t>50</a:t>
            </a:r>
            <a:r>
              <a:rPr lang="zh-CN" altLang="en-US" b="1">
                <a:latin typeface="Times New Roman" charset="0"/>
                <a:ea typeface="宋体" charset="0"/>
                <a:cs typeface="宋体" charset="0"/>
              </a:rPr>
              <a:t>年</a:t>
            </a:r>
            <a:r>
              <a:rPr lang="en-US" altLang="zh-CN" b="1">
                <a:latin typeface="Times New Roman" charset="0"/>
                <a:ea typeface="宋体" charset="0"/>
                <a:cs typeface="宋体" charset="0"/>
              </a:rPr>
              <a:t>—</a:t>
            </a:r>
            <a:r>
              <a:rPr lang="zh-CN" altLang="en-US" b="1">
                <a:latin typeface="Times New Roman" charset="0"/>
                <a:ea typeface="宋体" charset="0"/>
                <a:cs typeface="宋体" charset="0"/>
              </a:rPr>
              <a:t>主后</a:t>
            </a:r>
            <a:r>
              <a:rPr lang="en-US" altLang="zh-CN" b="1">
                <a:latin typeface="Times New Roman" charset="0"/>
                <a:ea typeface="宋体" charset="0"/>
                <a:cs typeface="宋体" charset="0"/>
              </a:rPr>
              <a:t>100</a:t>
            </a:r>
            <a:r>
              <a:rPr lang="zh-CN" altLang="en-US" b="1">
                <a:latin typeface="Times New Roman" charset="0"/>
                <a:ea typeface="宋体" charset="0"/>
                <a:cs typeface="宋体" charset="0"/>
              </a:rPr>
              <a:t>年</a:t>
            </a:r>
            <a:r>
              <a:rPr lang="en-US" altLang="ja-JP" b="1">
                <a:latin typeface="Times New Roman" charset="0"/>
              </a:rPr>
              <a:t>)</a:t>
            </a:r>
            <a:endParaRPr lang="en-US" b="1">
              <a:latin typeface="Times New Roman" charset="0"/>
            </a:endParaRPr>
          </a:p>
        </p:txBody>
      </p:sp>
      <p:sp>
        <p:nvSpPr>
          <p:cNvPr id="121858" name="Text Box 3"/>
          <p:cNvSpPr txBox="1">
            <a:spLocks noChangeArrowheads="1"/>
          </p:cNvSpPr>
          <p:nvPr/>
        </p:nvSpPr>
        <p:spPr bwMode="auto">
          <a:xfrm>
            <a:off x="8534400" y="7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94c</a:t>
            </a:r>
          </a:p>
        </p:txBody>
      </p:sp>
      <p:pic>
        <p:nvPicPr>
          <p:cNvPr id="121859" name="Picture 7" descr="34 Rom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763"/>
            <a:ext cx="92202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8" descr="j023727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6002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Text Box 9"/>
          <p:cNvSpPr txBox="1">
            <a:spLocks noChangeArrowheads="1"/>
          </p:cNvSpPr>
          <p:nvPr/>
        </p:nvSpPr>
        <p:spPr bwMode="auto">
          <a:xfrm>
            <a:off x="6172200" y="15240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chemeClr val="bg2"/>
                </a:solidFill>
                <a:ea typeface="宋体" charset="0"/>
                <a:cs typeface="宋体" charset="0"/>
              </a:rPr>
              <a:t>罗马帝国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>
                <a:latin typeface="Times New Roman" charset="0"/>
                <a:ea typeface="宋体" charset="0"/>
                <a:cs typeface="宋体" charset="0"/>
              </a:rPr>
              <a:t>你听过这些名词吗？</a:t>
            </a:r>
            <a:endParaRPr lang="en-US">
              <a:latin typeface="Times New Roman" charset="0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981200"/>
            <a:ext cx="3783013" cy="6445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800">
                <a:latin typeface="Times New Roman" charset="0"/>
                <a:ea typeface="宋体" charset="0"/>
                <a:cs typeface="宋体" charset="0"/>
              </a:rPr>
              <a:t>希腊化</a:t>
            </a:r>
            <a:r>
              <a:rPr lang="en-US" altLang="ja-JP" sz="2800">
                <a:latin typeface="Times New Roman" charset="0"/>
              </a:rPr>
              <a:t>Hellenization</a:t>
            </a:r>
            <a:endParaRPr lang="en-US" sz="2800">
              <a:latin typeface="Times New Roman" charset="0"/>
            </a:endParaRP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1143000" y="3124200"/>
            <a:ext cx="37830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普珥日</a:t>
            </a:r>
            <a:r>
              <a:rPr lang="en-US" altLang="ja-JP" sz="3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Purim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5360988" y="2743200"/>
            <a:ext cx="378301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底加波利</a:t>
            </a:r>
            <a:r>
              <a:rPr lang="en-US" altLang="ja-JP" sz="3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Decapolis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4648200" y="4648200"/>
            <a:ext cx="44958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七十士译本</a:t>
            </a:r>
            <a:r>
              <a:rPr lang="en-US" altLang="ja-JP" sz="3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Septuagint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381000" y="4495800"/>
            <a:ext cx="4572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zh-CN" altLang="en-US" sz="3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撒玛利亚人</a:t>
            </a:r>
            <a:r>
              <a:rPr lang="en-US" altLang="ja-JP" sz="32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Samaritans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新约全书背景链接地址 </a:t>
            </a:r>
            <a:r>
              <a:rPr lang="zh-CN" altLang="en-US" sz="28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9117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113" cy="2522537"/>
          </a:xfrm>
        </p:spPr>
        <p:txBody>
          <a:bodyPr/>
          <a:lstStyle/>
          <a:p>
            <a:pPr algn="r">
              <a:defRPr/>
            </a:pPr>
            <a:r>
              <a:rPr lang="en-US" dirty="0" smtClean="0"/>
              <a:t>Black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zh-CN" altLang="en-US">
                <a:latin typeface="Times New Roman" charset="0"/>
                <a:ea typeface="宋体" charset="0"/>
                <a:cs typeface="宋体" charset="0"/>
              </a:rPr>
              <a:t>亚述的发展</a:t>
            </a:r>
            <a:endParaRPr lang="en-US">
              <a:latin typeface="Times New Roman" charset="0"/>
            </a:endParaRPr>
          </a:p>
        </p:txBody>
      </p:sp>
      <p:pic>
        <p:nvPicPr>
          <p:cNvPr id="60418" name="Picture 8" descr="60 Assyria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60463"/>
            <a:ext cx="9144000" cy="5468937"/>
          </a:xfrm>
        </p:spPr>
      </p:pic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2895600" y="4860925"/>
            <a:ext cx="3886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zh-CN" altLang="en-US" sz="3200" b="1">
                <a:solidFill>
                  <a:srgbClr val="000099"/>
                </a:solidFill>
                <a:ea typeface="宋体" charset="0"/>
                <a:cs typeface="宋体" charset="0"/>
              </a:rPr>
              <a:t>撒玛利亚的败落</a:t>
            </a:r>
            <a:endParaRPr lang="en-US" altLang="ja-JP" sz="3200" b="1">
              <a:solidFill>
                <a:srgbClr val="000099"/>
              </a:solidFill>
              <a:ea typeface="宋体" charset="0"/>
              <a:cs typeface="宋体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zh-CN" altLang="en-US" sz="3200" b="1">
                <a:solidFill>
                  <a:srgbClr val="000099"/>
                </a:solidFill>
                <a:ea typeface="宋体" charset="0"/>
                <a:cs typeface="宋体" charset="0"/>
              </a:rPr>
              <a:t>撒玛利亚人的兴起</a:t>
            </a:r>
            <a:endParaRPr lang="en-US" sz="3200" b="1">
              <a:solidFill>
                <a:srgbClr val="000099"/>
              </a:solidFill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3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31 Babyloni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142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181600"/>
            <a:ext cx="9144000" cy="11430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zh-CN" altLang="en-US">
                <a:solidFill>
                  <a:schemeClr val="tx1"/>
                </a:solidFill>
                <a:latin typeface="Times New Roman" charset="0"/>
                <a:ea typeface="宋体" charset="0"/>
                <a:cs typeface="宋体" charset="0"/>
              </a:rPr>
              <a:t>巴比伦统治巴勒斯坦</a:t>
            </a: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2286000"/>
            <a:ext cx="2895600" cy="11430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zh-CN" altLang="en-US" sz="2800" b="1">
                <a:latin typeface="Times New Roman" charset="0"/>
                <a:ea typeface="宋体" charset="0"/>
                <a:cs typeface="宋体" charset="0"/>
              </a:rPr>
              <a:t>驱逐</a:t>
            </a:r>
            <a:endParaRPr lang="en-US" altLang="ja-JP" sz="2800" b="1">
              <a:latin typeface="Times New Roman" charset="0"/>
            </a:endParaRPr>
          </a:p>
          <a:p>
            <a:pPr eaLnBrk="1" hangingPunct="1">
              <a:defRPr/>
            </a:pPr>
            <a:r>
              <a:rPr lang="zh-CN" altLang="en-US" sz="2800" b="1">
                <a:latin typeface="Times New Roman" charset="0"/>
                <a:ea typeface="宋体" charset="0"/>
                <a:cs typeface="宋体" charset="0"/>
              </a:rPr>
              <a:t>发展</a:t>
            </a:r>
            <a:endParaRPr lang="en-US" sz="2800" b="1">
              <a:latin typeface="Times New Roman" charset="0"/>
            </a:endParaRP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84582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</a:rPr>
              <a:t>56</a:t>
            </a:r>
          </a:p>
        </p:txBody>
      </p:sp>
      <p:sp>
        <p:nvSpPr>
          <p:cNvPr id="191494" name="AutoShape 6"/>
          <p:cNvSpPr>
            <a:spLocks noChangeArrowheads="1"/>
          </p:cNvSpPr>
          <p:nvPr/>
        </p:nvSpPr>
        <p:spPr bwMode="auto">
          <a:xfrm>
            <a:off x="4876800" y="2590800"/>
            <a:ext cx="3505200" cy="1752600"/>
          </a:xfrm>
          <a:prstGeom prst="wedgeRoundRectCallout">
            <a:avLst>
              <a:gd name="adj1" fmla="val -113361"/>
              <a:gd name="adj2" fmla="val -21468"/>
              <a:gd name="adj3" fmla="val 1666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zh-CN" altLang="en-US" sz="3200" b="1">
                <a:solidFill>
                  <a:schemeClr val="bg2"/>
                </a:solidFill>
                <a:ea typeface="宋体" charset="0"/>
                <a:cs typeface="宋体" charset="0"/>
              </a:rPr>
              <a:t>分离</a:t>
            </a:r>
            <a:endParaRPr lang="en-US" altLang="ja-JP" sz="3200" b="1">
              <a:solidFill>
                <a:schemeClr val="bg2"/>
              </a:solidFill>
              <a:ea typeface="宋体" charset="0"/>
              <a:cs typeface="宋体" charset="0"/>
            </a:endParaRPr>
          </a:p>
          <a:p>
            <a:pPr algn="ctr"/>
            <a:r>
              <a:rPr lang="zh-CN" altLang="en-US" sz="3200" b="1">
                <a:solidFill>
                  <a:schemeClr val="bg2"/>
                </a:solidFill>
                <a:ea typeface="宋体" charset="0"/>
                <a:cs typeface="宋体" charset="0"/>
              </a:rPr>
              <a:t>会堂</a:t>
            </a:r>
            <a:endParaRPr lang="en-US" altLang="ja-JP" sz="3200" b="1">
              <a:solidFill>
                <a:schemeClr val="bg2"/>
              </a:solidFill>
              <a:ea typeface="宋体" charset="0"/>
              <a:cs typeface="宋体" charset="0"/>
            </a:endParaRPr>
          </a:p>
          <a:p>
            <a:pPr algn="ctr"/>
            <a:r>
              <a:rPr lang="zh-CN" altLang="en-US" sz="3200" b="1">
                <a:solidFill>
                  <a:schemeClr val="bg2"/>
                </a:solidFill>
                <a:ea typeface="宋体" charset="0"/>
                <a:cs typeface="宋体" charset="0"/>
              </a:rPr>
              <a:t>不再有偶像</a:t>
            </a:r>
            <a:endParaRPr lang="en-US" sz="3200" b="1">
              <a:solidFill>
                <a:schemeClr val="bg2"/>
              </a:solidFill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4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4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4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49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49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49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49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49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49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49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49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2209800" cy="1752600"/>
          </a:xfrm>
        </p:spPr>
        <p:txBody>
          <a:bodyPr/>
          <a:lstStyle/>
          <a:p>
            <a:pPr eaLnBrk="1" hangingPunct="1"/>
            <a:r>
              <a:rPr lang="zh-CN" altLang="en-US" sz="4000">
                <a:latin typeface="Times New Roman" charset="0"/>
                <a:ea typeface="宋体" charset="0"/>
                <a:cs typeface="宋体" charset="0"/>
              </a:rPr>
              <a:t>波斯的时代</a:t>
            </a:r>
            <a:endParaRPr lang="en-US" sz="4000">
              <a:latin typeface="Times New Roman" charset="0"/>
            </a:endParaRPr>
          </a:p>
        </p:txBody>
      </p:sp>
      <p:grpSp>
        <p:nvGrpSpPr>
          <p:cNvPr id="64514" name="Group 8"/>
          <p:cNvGrpSpPr>
            <a:grpSpLocks/>
          </p:cNvGrpSpPr>
          <p:nvPr/>
        </p:nvGrpSpPr>
        <p:grpSpPr bwMode="auto">
          <a:xfrm>
            <a:off x="-228600" y="1905000"/>
            <a:ext cx="9372600" cy="4295775"/>
            <a:chOff x="0" y="1344"/>
            <a:chExt cx="5760" cy="2562"/>
          </a:xfrm>
        </p:grpSpPr>
        <p:pic>
          <p:nvPicPr>
            <p:cNvPr id="64527" name="Picture 4" descr="32 Persian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4"/>
              <a:ext cx="5760" cy="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28" name="Picture 7" descr="32 Persian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344"/>
              <a:ext cx="3744" cy="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3200400" y="152400"/>
            <a:ext cx="289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回归</a:t>
            </a:r>
            <a:endParaRPr lang="en-US" altLang="ja-JP" sz="2800"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zh-CN" altLang="en-US" sz="28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发展</a:t>
            </a: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590800" y="3276600"/>
            <a:ext cx="2590800" cy="914400"/>
            <a:chOff x="1536" y="2064"/>
            <a:chExt cx="1632" cy="576"/>
          </a:xfrm>
        </p:grpSpPr>
        <p:sp>
          <p:nvSpPr>
            <p:cNvPr id="64525" name="AutoShape 10"/>
            <p:cNvSpPr>
              <a:spLocks noChangeArrowheads="1"/>
            </p:cNvSpPr>
            <p:nvPr/>
          </p:nvSpPr>
          <p:spPr bwMode="auto">
            <a:xfrm rot="10800000" flipV="1">
              <a:off x="1776" y="2112"/>
              <a:ext cx="1392" cy="528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3 w 21600"/>
                <a:gd name="T5" fmla="*/ 0 h 21600"/>
                <a:gd name="T6" fmla="*/ 4 w 21600"/>
                <a:gd name="T7" fmla="*/ 0 h 21600"/>
                <a:gd name="T8" fmla="*/ 6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8305 h 21600"/>
                <a:gd name="T17" fmla="*/ 6114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6" name="Text Box 14"/>
            <p:cNvSpPr txBox="1">
              <a:spLocks noChangeArrowheads="1"/>
            </p:cNvSpPr>
            <p:nvPr/>
          </p:nvSpPr>
          <p:spPr bwMode="auto">
            <a:xfrm>
              <a:off x="1536" y="2064"/>
              <a:ext cx="5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2"/>
                  </a:solidFill>
                  <a:ea typeface="宋体" charset="0"/>
                  <a:cs typeface="宋体" charset="0"/>
                </a:rPr>
                <a:t>圣殿</a:t>
              </a:r>
              <a:endParaRPr lang="en-US" sz="2800" b="1">
                <a:solidFill>
                  <a:schemeClr val="bg2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590800" y="3581400"/>
            <a:ext cx="2590800" cy="914400"/>
            <a:chOff x="1536" y="2064"/>
            <a:chExt cx="1632" cy="576"/>
          </a:xfrm>
        </p:grpSpPr>
        <p:sp>
          <p:nvSpPr>
            <p:cNvPr id="64523" name="AutoShape 17"/>
            <p:cNvSpPr>
              <a:spLocks noChangeArrowheads="1"/>
            </p:cNvSpPr>
            <p:nvPr/>
          </p:nvSpPr>
          <p:spPr bwMode="auto">
            <a:xfrm rot="10800000" flipV="1">
              <a:off x="1776" y="2112"/>
              <a:ext cx="1392" cy="528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3 w 21600"/>
                <a:gd name="T5" fmla="*/ 0 h 21600"/>
                <a:gd name="T6" fmla="*/ 4 w 21600"/>
                <a:gd name="T7" fmla="*/ 0 h 21600"/>
                <a:gd name="T8" fmla="*/ 6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8305 h 21600"/>
                <a:gd name="T17" fmla="*/ 6114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4" name="Text Box 18"/>
            <p:cNvSpPr txBox="1">
              <a:spLocks noChangeArrowheads="1"/>
            </p:cNvSpPr>
            <p:nvPr/>
          </p:nvSpPr>
          <p:spPr bwMode="auto">
            <a:xfrm>
              <a:off x="1536" y="2064"/>
              <a:ext cx="5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2"/>
                  </a:solidFill>
                  <a:ea typeface="宋体" charset="0"/>
                  <a:cs typeface="宋体" charset="0"/>
                </a:rPr>
                <a:t>人民</a:t>
              </a:r>
              <a:endParaRPr lang="en-US" sz="2800" b="1">
                <a:solidFill>
                  <a:schemeClr val="bg2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590800" y="3886200"/>
            <a:ext cx="2590800" cy="914400"/>
            <a:chOff x="1536" y="2064"/>
            <a:chExt cx="1632" cy="576"/>
          </a:xfrm>
        </p:grpSpPr>
        <p:sp>
          <p:nvSpPr>
            <p:cNvPr id="64521" name="AutoShape 20"/>
            <p:cNvSpPr>
              <a:spLocks noChangeArrowheads="1"/>
            </p:cNvSpPr>
            <p:nvPr/>
          </p:nvSpPr>
          <p:spPr bwMode="auto">
            <a:xfrm rot="10800000" flipV="1">
              <a:off x="1776" y="2112"/>
              <a:ext cx="1392" cy="528"/>
            </a:xfrm>
            <a:custGeom>
              <a:avLst/>
              <a:gdLst>
                <a:gd name="T0" fmla="*/ 2 w 21600"/>
                <a:gd name="T1" fmla="*/ 0 h 21600"/>
                <a:gd name="T2" fmla="*/ 1 w 21600"/>
                <a:gd name="T3" fmla="*/ 0 h 21600"/>
                <a:gd name="T4" fmla="*/ 3 w 21600"/>
                <a:gd name="T5" fmla="*/ 0 h 21600"/>
                <a:gd name="T6" fmla="*/ 4 w 21600"/>
                <a:gd name="T7" fmla="*/ 0 h 21600"/>
                <a:gd name="T8" fmla="*/ 6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8305 h 21600"/>
                <a:gd name="T17" fmla="*/ 6114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lnTo>
                    <a:pt x="15662" y="14285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2" name="Text Box 21"/>
            <p:cNvSpPr txBox="1">
              <a:spLocks noChangeArrowheads="1"/>
            </p:cNvSpPr>
            <p:nvPr/>
          </p:nvSpPr>
          <p:spPr bwMode="auto">
            <a:xfrm>
              <a:off x="1536" y="2064"/>
              <a:ext cx="5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2"/>
                  </a:solidFill>
                  <a:ea typeface="宋体" charset="0"/>
                  <a:cs typeface="宋体" charset="0"/>
                </a:rPr>
                <a:t>城墙</a:t>
              </a:r>
              <a:endParaRPr lang="en-US" sz="2800" b="1">
                <a:solidFill>
                  <a:schemeClr val="bg2"/>
                </a:solidFill>
                <a:ea typeface="宋体" charset="0"/>
                <a:cs typeface="宋体" charset="0"/>
              </a:endParaRPr>
            </a:p>
          </p:txBody>
        </p:sp>
      </p:grpSp>
      <p:sp>
        <p:nvSpPr>
          <p:cNvPr id="64519" name="Text Box 22"/>
          <p:cNvSpPr txBox="1">
            <a:spLocks noChangeArrowheads="1"/>
          </p:cNvSpPr>
          <p:nvPr/>
        </p:nvSpPr>
        <p:spPr bwMode="auto">
          <a:xfrm>
            <a:off x="0" y="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57, 59</a:t>
            </a:r>
          </a:p>
        </p:txBody>
      </p:sp>
      <p:pic>
        <p:nvPicPr>
          <p:cNvPr id="86039" name="Picture 23" descr="Cyru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0"/>
            <a:ext cx="2127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838200"/>
          </a:xfrm>
        </p:spPr>
        <p:txBody>
          <a:bodyPr/>
          <a:lstStyle/>
          <a:p>
            <a:pPr eaLnBrk="1" hangingPunct="1"/>
            <a:r>
              <a:rPr lang="zh-CN" altLang="en-US">
                <a:latin typeface="Times New Roman" charset="0"/>
                <a:ea typeface="宋体" charset="0"/>
                <a:cs typeface="宋体" charset="0"/>
              </a:rPr>
              <a:t>两约之间的帝国的地图</a:t>
            </a:r>
            <a:endParaRPr lang="en-US">
              <a:latin typeface="Times New Roman" charset="0"/>
            </a:endParaRPr>
          </a:p>
        </p:txBody>
      </p:sp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8686800" y="11271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52</a:t>
            </a:r>
          </a:p>
        </p:txBody>
      </p:sp>
      <p:pic>
        <p:nvPicPr>
          <p:cNvPr id="103433" name="Picture 9" descr="60 Assyri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55913"/>
            <a:ext cx="31242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743200" y="2362200"/>
            <a:ext cx="6400800" cy="3152775"/>
            <a:chOff x="898" y="1680"/>
            <a:chExt cx="4862" cy="2226"/>
          </a:xfrm>
        </p:grpSpPr>
        <p:pic>
          <p:nvPicPr>
            <p:cNvPr id="66570" name="Picture 12" descr="32 Persian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680"/>
              <a:ext cx="4848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1" name="Picture 13" descr="32 Persian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" y="1680"/>
              <a:ext cx="3214" cy="2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39" name="Picture 15" descr="31 Babylonian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19400"/>
            <a:ext cx="28194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505200" y="2209800"/>
            <a:ext cx="6477000" cy="3657600"/>
            <a:chOff x="0" y="1152"/>
            <a:chExt cx="5580" cy="2743"/>
          </a:xfrm>
        </p:grpSpPr>
        <p:pic>
          <p:nvPicPr>
            <p:cNvPr id="66568" name="Picture 6" descr="33 Greek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2"/>
              <a:ext cx="5580" cy="2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69" name="Picture 7" descr="33 Greek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1152"/>
              <a:ext cx="1440" cy="2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32" name="Picture 8" descr="34 Roman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6663"/>
            <a:ext cx="6964363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34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0" y="0"/>
            <a:ext cx="9448800" cy="6858000"/>
          </a:xfrm>
          <a:prstGeom prst="rect">
            <a:avLst/>
          </a:prstGeom>
          <a:gradFill rotWithShape="0">
            <a:gsLst>
              <a:gs pos="0">
                <a:srgbClr val="8C3D91"/>
              </a:gs>
              <a:gs pos="6000">
                <a:srgbClr val="7005D4"/>
              </a:gs>
              <a:gs pos="15000">
                <a:srgbClr val="181CC7"/>
              </a:gs>
              <a:gs pos="30001">
                <a:srgbClr val="0A128C"/>
              </a:gs>
              <a:gs pos="50000">
                <a:srgbClr val="000000"/>
              </a:gs>
              <a:gs pos="70000">
                <a:srgbClr val="0A128C"/>
              </a:gs>
              <a:gs pos="85000">
                <a:srgbClr val="181CC7"/>
              </a:gs>
              <a:gs pos="94000">
                <a:srgbClr val="7005D4"/>
              </a:gs>
              <a:gs pos="100000">
                <a:srgbClr val="8C3D9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  <a:ea typeface="+mn-ea"/>
              <a:cs typeface="+mn-cs"/>
            </a:endParaRP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6400800" y="4113213"/>
            <a:ext cx="381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a typeface="+mn-ea"/>
                <a:cs typeface="+mn-cs"/>
              </a:rPr>
              <a:t>150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3505200" y="4113213"/>
            <a:ext cx="381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a typeface="+mn-ea"/>
                <a:cs typeface="+mn-cs"/>
              </a:rPr>
              <a:t>300</a:t>
            </a: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1524000" y="4113213"/>
            <a:ext cx="381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a typeface="+mn-ea"/>
                <a:cs typeface="+mn-cs"/>
              </a:rPr>
              <a:t>400</a:t>
            </a:r>
          </a:p>
        </p:txBody>
      </p:sp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552450" y="4113213"/>
            <a:ext cx="381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a typeface="+mn-ea"/>
                <a:cs typeface="+mn-cs"/>
              </a:rPr>
              <a:t>450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8382000" y="4113213"/>
            <a:ext cx="38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a typeface="+mn-ea"/>
                <a:cs typeface="+mn-cs"/>
              </a:rPr>
              <a:t> 0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2514600" y="4113213"/>
            <a:ext cx="381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a typeface="+mn-ea"/>
                <a:cs typeface="+mn-cs"/>
              </a:rPr>
              <a:t>350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4352925" y="4113213"/>
            <a:ext cx="6000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a typeface="+mn-ea"/>
                <a:cs typeface="+mn-cs"/>
              </a:rPr>
              <a:t>2 5 0 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5391150" y="4113213"/>
            <a:ext cx="6000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a typeface="+mn-ea"/>
                <a:cs typeface="+mn-cs"/>
              </a:rPr>
              <a:t>2 0 0 </a:t>
            </a:r>
          </a:p>
        </p:txBody>
      </p:sp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7391400" y="4113213"/>
            <a:ext cx="3810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chemeClr val="bg1"/>
                </a:solidFill>
                <a:ea typeface="+mn-ea"/>
                <a:cs typeface="+mn-cs"/>
              </a:rPr>
              <a:t>100</a:t>
            </a: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0" y="638175"/>
            <a:ext cx="2514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600" b="1">
                <a:solidFill>
                  <a:srgbClr val="99FF99"/>
                </a:solidFill>
                <a:ea typeface="宋体" charset="-122"/>
                <a:cs typeface="宋体" charset="-122"/>
              </a:rPr>
              <a:t>波斯   </a:t>
            </a:r>
            <a:r>
              <a:rPr lang="en-US" sz="3600" b="1">
                <a:solidFill>
                  <a:srgbClr val="99FF99"/>
                </a:solidFill>
                <a:ea typeface="+mn-ea"/>
                <a:cs typeface="+mn-cs"/>
              </a:rPr>
              <a:t>   539-331</a:t>
            </a:r>
          </a:p>
        </p:txBody>
      </p:sp>
      <p:sp>
        <p:nvSpPr>
          <p:cNvPr id="136205" name="Text Box 13"/>
          <p:cNvSpPr txBox="1">
            <a:spLocks noChangeArrowheads="1"/>
          </p:cNvSpPr>
          <p:nvPr/>
        </p:nvSpPr>
        <p:spPr bwMode="auto">
          <a:xfrm>
            <a:off x="2971800" y="638175"/>
            <a:ext cx="213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600" b="1">
                <a:solidFill>
                  <a:schemeClr val="bg1"/>
                </a:solidFill>
                <a:ea typeface="宋体" charset="-122"/>
                <a:cs typeface="宋体" charset="-122"/>
              </a:rPr>
              <a:t>希腊  </a:t>
            </a:r>
            <a:r>
              <a:rPr lang="en-US" sz="3600" b="1">
                <a:solidFill>
                  <a:schemeClr val="bg1"/>
                </a:solidFill>
                <a:ea typeface="+mn-ea"/>
                <a:cs typeface="+mn-cs"/>
              </a:rPr>
              <a:t> 331-167</a:t>
            </a: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 rot="-24471823">
            <a:off x="5376863" y="2127250"/>
            <a:ext cx="3086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600" b="1">
                <a:solidFill>
                  <a:srgbClr val="CCCC00"/>
                </a:solidFill>
                <a:ea typeface="宋体" charset="-122"/>
                <a:cs typeface="宋体" charset="-122"/>
              </a:rPr>
              <a:t>马加比      </a:t>
            </a:r>
            <a:r>
              <a:rPr lang="en-US" sz="3600" b="1">
                <a:solidFill>
                  <a:srgbClr val="CCCC00"/>
                </a:solidFill>
                <a:ea typeface="+mn-ea"/>
                <a:cs typeface="+mn-cs"/>
              </a:rPr>
              <a:t> 167-134</a:t>
            </a:r>
          </a:p>
        </p:txBody>
      </p:sp>
      <p:sp>
        <p:nvSpPr>
          <p:cNvPr id="136207" name="Text Box 15"/>
          <p:cNvSpPr txBox="1">
            <a:spLocks noChangeArrowheads="1"/>
          </p:cNvSpPr>
          <p:nvPr/>
        </p:nvSpPr>
        <p:spPr bwMode="auto">
          <a:xfrm>
            <a:off x="7581900" y="638175"/>
            <a:ext cx="1790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3600" b="1" smtClean="0">
                <a:solidFill>
                  <a:srgbClr val="33CCFF"/>
                </a:solidFill>
                <a:ea typeface="宋体" charset="0"/>
                <a:cs typeface="宋体" charset="0"/>
              </a:rPr>
              <a:t>罗马</a:t>
            </a:r>
            <a:r>
              <a:rPr lang="en-US" altLang="ja-JP" sz="3600" b="1" smtClean="0">
                <a:solidFill>
                  <a:srgbClr val="33CCFF"/>
                </a:solidFill>
                <a:ea typeface="宋体" charset="0"/>
                <a:cs typeface="宋体" charset="0"/>
              </a:rPr>
              <a:t> 63-</a:t>
            </a:r>
            <a:endParaRPr lang="en-US" sz="3600" b="1" smtClean="0">
              <a:solidFill>
                <a:srgbClr val="33CCFF"/>
              </a:solidFill>
              <a:ea typeface="宋体" charset="0"/>
              <a:cs typeface="宋体" charset="0"/>
            </a:endParaRPr>
          </a:p>
        </p:txBody>
      </p:sp>
      <p:grpSp>
        <p:nvGrpSpPr>
          <p:cNvPr id="68623" name="Group 16"/>
          <p:cNvGrpSpPr>
            <a:grpSpLocks/>
          </p:cNvGrpSpPr>
          <p:nvPr/>
        </p:nvGrpSpPr>
        <p:grpSpPr bwMode="auto">
          <a:xfrm>
            <a:off x="304800" y="3581400"/>
            <a:ext cx="8763000" cy="350838"/>
            <a:chOff x="192" y="1947"/>
            <a:chExt cx="5520" cy="530"/>
          </a:xfrm>
        </p:grpSpPr>
        <p:sp>
          <p:nvSpPr>
            <p:cNvPr id="136209" name="Line 17"/>
            <p:cNvSpPr>
              <a:spLocks noChangeShapeType="1"/>
            </p:cNvSpPr>
            <p:nvPr/>
          </p:nvSpPr>
          <p:spPr bwMode="auto">
            <a:xfrm>
              <a:off x="5712" y="1949"/>
              <a:ext cx="0" cy="528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grpSp>
          <p:nvGrpSpPr>
            <p:cNvPr id="68640" name="Group 18"/>
            <p:cNvGrpSpPr>
              <a:grpSpLocks/>
            </p:cNvGrpSpPr>
            <p:nvPr/>
          </p:nvGrpSpPr>
          <p:grpSpPr bwMode="auto">
            <a:xfrm>
              <a:off x="192" y="1947"/>
              <a:ext cx="5208" cy="530"/>
              <a:chOff x="192" y="1947"/>
              <a:chExt cx="5208" cy="530"/>
            </a:xfrm>
          </p:grpSpPr>
          <p:grpSp>
            <p:nvGrpSpPr>
              <p:cNvPr id="68641" name="Group 19"/>
              <p:cNvGrpSpPr>
                <a:grpSpLocks/>
              </p:cNvGrpSpPr>
              <p:nvPr/>
            </p:nvGrpSpPr>
            <p:grpSpPr bwMode="auto">
              <a:xfrm>
                <a:off x="468" y="1947"/>
                <a:ext cx="4932" cy="528"/>
                <a:chOff x="468" y="1918"/>
                <a:chExt cx="4932" cy="528"/>
              </a:xfrm>
            </p:grpSpPr>
            <p:sp>
              <p:nvSpPr>
                <p:cNvPr id="136212" name="Line 20"/>
                <p:cNvSpPr>
                  <a:spLocks noChangeShapeType="1"/>
                </p:cNvSpPr>
                <p:nvPr/>
              </p:nvSpPr>
              <p:spPr bwMode="auto">
                <a:xfrm>
                  <a:off x="468" y="1918"/>
                  <a:ext cx="0" cy="525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36213" name="Line 21"/>
                <p:cNvSpPr>
                  <a:spLocks noChangeShapeType="1"/>
                </p:cNvSpPr>
                <p:nvPr/>
              </p:nvSpPr>
              <p:spPr bwMode="auto">
                <a:xfrm>
                  <a:off x="1392" y="1918"/>
                  <a:ext cx="0" cy="528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36214" name="Line 22"/>
                <p:cNvSpPr>
                  <a:spLocks noChangeShapeType="1"/>
                </p:cNvSpPr>
                <p:nvPr/>
              </p:nvSpPr>
              <p:spPr bwMode="auto">
                <a:xfrm>
                  <a:off x="776" y="1918"/>
                  <a:ext cx="0" cy="528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36215" name="Line 23"/>
                <p:cNvSpPr>
                  <a:spLocks noChangeShapeType="1"/>
                </p:cNvSpPr>
                <p:nvPr/>
              </p:nvSpPr>
              <p:spPr bwMode="auto">
                <a:xfrm>
                  <a:off x="2317" y="1918"/>
                  <a:ext cx="0" cy="525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36216" name="Line 24"/>
                <p:cNvSpPr>
                  <a:spLocks noChangeShapeType="1"/>
                </p:cNvSpPr>
                <p:nvPr/>
              </p:nvSpPr>
              <p:spPr bwMode="auto">
                <a:xfrm>
                  <a:off x="3242" y="1918"/>
                  <a:ext cx="0" cy="528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36217" name="Line 25"/>
                <p:cNvSpPr>
                  <a:spLocks noChangeShapeType="1"/>
                </p:cNvSpPr>
                <p:nvPr/>
              </p:nvSpPr>
              <p:spPr bwMode="auto">
                <a:xfrm>
                  <a:off x="2625" y="1918"/>
                  <a:ext cx="0" cy="528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36218" name="Line 26"/>
                <p:cNvSpPr>
                  <a:spLocks noChangeShapeType="1"/>
                </p:cNvSpPr>
                <p:nvPr/>
              </p:nvSpPr>
              <p:spPr bwMode="auto">
                <a:xfrm>
                  <a:off x="2009" y="1918"/>
                  <a:ext cx="0" cy="525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36219" name="Line 27"/>
                <p:cNvSpPr>
                  <a:spLocks noChangeShapeType="1"/>
                </p:cNvSpPr>
                <p:nvPr/>
              </p:nvSpPr>
              <p:spPr bwMode="auto">
                <a:xfrm>
                  <a:off x="3858" y="1918"/>
                  <a:ext cx="0" cy="525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36220" name="Line 28"/>
                <p:cNvSpPr>
                  <a:spLocks noChangeShapeType="1"/>
                </p:cNvSpPr>
                <p:nvPr/>
              </p:nvSpPr>
              <p:spPr bwMode="auto">
                <a:xfrm>
                  <a:off x="4783" y="1918"/>
                  <a:ext cx="0" cy="528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36221" name="Line 29"/>
                <p:cNvSpPr>
                  <a:spLocks noChangeShapeType="1"/>
                </p:cNvSpPr>
                <p:nvPr/>
              </p:nvSpPr>
              <p:spPr bwMode="auto">
                <a:xfrm>
                  <a:off x="4475" y="1918"/>
                  <a:ext cx="0" cy="528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36222" name="Line 30"/>
                <p:cNvSpPr>
                  <a:spLocks noChangeShapeType="1"/>
                </p:cNvSpPr>
                <p:nvPr/>
              </p:nvSpPr>
              <p:spPr bwMode="auto">
                <a:xfrm>
                  <a:off x="3550" y="1918"/>
                  <a:ext cx="0" cy="525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36223" name="Line 31"/>
                <p:cNvSpPr>
                  <a:spLocks noChangeShapeType="1"/>
                </p:cNvSpPr>
                <p:nvPr/>
              </p:nvSpPr>
              <p:spPr bwMode="auto">
                <a:xfrm>
                  <a:off x="5400" y="1918"/>
                  <a:ext cx="0" cy="525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36224" name="Line 32"/>
                <p:cNvSpPr>
                  <a:spLocks noChangeShapeType="1"/>
                </p:cNvSpPr>
                <p:nvPr/>
              </p:nvSpPr>
              <p:spPr bwMode="auto">
                <a:xfrm>
                  <a:off x="5091" y="1918"/>
                  <a:ext cx="0" cy="528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36225" name="Line 33"/>
                <p:cNvSpPr>
                  <a:spLocks noChangeShapeType="1"/>
                </p:cNvSpPr>
                <p:nvPr/>
              </p:nvSpPr>
              <p:spPr bwMode="auto">
                <a:xfrm>
                  <a:off x="4167" y="1918"/>
                  <a:ext cx="0" cy="528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36226" name="Line 34"/>
                <p:cNvSpPr>
                  <a:spLocks noChangeShapeType="1"/>
                </p:cNvSpPr>
                <p:nvPr/>
              </p:nvSpPr>
              <p:spPr bwMode="auto">
                <a:xfrm>
                  <a:off x="1084" y="1918"/>
                  <a:ext cx="0" cy="528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36227" name="Line 35"/>
                <p:cNvSpPr>
                  <a:spLocks noChangeShapeType="1"/>
                </p:cNvSpPr>
                <p:nvPr/>
              </p:nvSpPr>
              <p:spPr bwMode="auto">
                <a:xfrm>
                  <a:off x="1701" y="1918"/>
                  <a:ext cx="0" cy="528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  <p:sp>
              <p:nvSpPr>
                <p:cNvPr id="136228" name="Line 36"/>
                <p:cNvSpPr>
                  <a:spLocks noChangeShapeType="1"/>
                </p:cNvSpPr>
                <p:nvPr/>
              </p:nvSpPr>
              <p:spPr bwMode="auto">
                <a:xfrm>
                  <a:off x="2934" y="1918"/>
                  <a:ext cx="0" cy="528"/>
                </a:xfrm>
                <a:prstGeom prst="line">
                  <a:avLst/>
                </a:prstGeom>
                <a:noFill/>
                <a:ln w="76200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6229" name="Line 37"/>
              <p:cNvSpPr>
                <a:spLocks noChangeShapeType="1"/>
              </p:cNvSpPr>
              <p:nvPr/>
            </p:nvSpPr>
            <p:spPr bwMode="auto">
              <a:xfrm>
                <a:off x="192" y="1949"/>
                <a:ext cx="0" cy="528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</p:grpSp>
      <p:sp>
        <p:nvSpPr>
          <p:cNvPr id="136230" name="Line 38"/>
          <p:cNvSpPr>
            <a:spLocks noChangeShapeType="1"/>
          </p:cNvSpPr>
          <p:nvPr/>
        </p:nvSpPr>
        <p:spPr bwMode="auto">
          <a:xfrm>
            <a:off x="66675" y="3924300"/>
            <a:ext cx="9534525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36231" name="Text Box 39"/>
          <p:cNvSpPr txBox="1">
            <a:spLocks noChangeArrowheads="1"/>
          </p:cNvSpPr>
          <p:nvPr/>
        </p:nvSpPr>
        <p:spPr bwMode="auto">
          <a:xfrm>
            <a:off x="4953000" y="638175"/>
            <a:ext cx="3086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600" b="1">
                <a:solidFill>
                  <a:srgbClr val="FFFF00"/>
                </a:solidFill>
                <a:ea typeface="宋体" charset="-122"/>
                <a:cs typeface="宋体" charset="-122"/>
              </a:rPr>
              <a:t>哈斯莫尼  </a:t>
            </a:r>
            <a:r>
              <a:rPr lang="en-US" sz="3600" b="1">
                <a:solidFill>
                  <a:srgbClr val="FFFF00"/>
                </a:solidFill>
                <a:ea typeface="+mn-ea"/>
                <a:cs typeface="+mn-cs"/>
              </a:rPr>
              <a:t> 167-37</a:t>
            </a:r>
          </a:p>
        </p:txBody>
      </p:sp>
      <p:sp>
        <p:nvSpPr>
          <p:cNvPr id="136232" name="AutoShape 40"/>
          <p:cNvSpPr>
            <a:spLocks noChangeArrowheads="1"/>
          </p:cNvSpPr>
          <p:nvPr/>
        </p:nvSpPr>
        <p:spPr bwMode="auto">
          <a:xfrm>
            <a:off x="-762000" y="3695700"/>
            <a:ext cx="3733800" cy="457200"/>
          </a:xfrm>
          <a:prstGeom prst="leftRightArrow">
            <a:avLst>
              <a:gd name="adj1" fmla="val 50000"/>
              <a:gd name="adj2" fmla="val 163333"/>
            </a:avLst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36233" name="AutoShape 41"/>
          <p:cNvSpPr>
            <a:spLocks noChangeArrowheads="1"/>
          </p:cNvSpPr>
          <p:nvPr/>
        </p:nvSpPr>
        <p:spPr bwMode="auto">
          <a:xfrm>
            <a:off x="3276600" y="3695700"/>
            <a:ext cx="2514600" cy="457200"/>
          </a:xfrm>
          <a:prstGeom prst="leftRightArrow">
            <a:avLst>
              <a:gd name="adj1" fmla="val 50000"/>
              <a:gd name="adj2" fmla="val 11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36234" name="AutoShape 42"/>
          <p:cNvSpPr>
            <a:spLocks noChangeArrowheads="1"/>
          </p:cNvSpPr>
          <p:nvPr/>
        </p:nvSpPr>
        <p:spPr bwMode="auto">
          <a:xfrm>
            <a:off x="5638800" y="3695700"/>
            <a:ext cx="838200" cy="457200"/>
          </a:xfrm>
          <a:prstGeom prst="leftRightArrow">
            <a:avLst>
              <a:gd name="adj1" fmla="val 50000"/>
              <a:gd name="adj2" fmla="val 36667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36235" name="Text Box 43"/>
          <p:cNvSpPr txBox="1">
            <a:spLocks noChangeArrowheads="1"/>
          </p:cNvSpPr>
          <p:nvPr/>
        </p:nvSpPr>
        <p:spPr bwMode="auto">
          <a:xfrm rot="-24327041">
            <a:off x="4367213" y="2108200"/>
            <a:ext cx="2514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600" b="1">
                <a:solidFill>
                  <a:schemeClr val="bg1"/>
                </a:solidFill>
                <a:ea typeface="宋体" charset="-122"/>
                <a:cs typeface="宋体" charset="-122"/>
              </a:rPr>
              <a:t>西流古  </a:t>
            </a:r>
            <a:r>
              <a:rPr lang="en-US" sz="3600" b="1">
                <a:solidFill>
                  <a:schemeClr val="bg1"/>
                </a:solidFill>
                <a:ea typeface="+mn-ea"/>
                <a:cs typeface="+mn-cs"/>
              </a:rPr>
              <a:t>198-167</a:t>
            </a:r>
          </a:p>
        </p:txBody>
      </p:sp>
      <p:sp>
        <p:nvSpPr>
          <p:cNvPr id="136236" name="Text Box 44"/>
          <p:cNvSpPr txBox="1">
            <a:spLocks noChangeArrowheads="1"/>
          </p:cNvSpPr>
          <p:nvPr/>
        </p:nvSpPr>
        <p:spPr bwMode="auto">
          <a:xfrm rot="-45780399">
            <a:off x="3124200" y="1905000"/>
            <a:ext cx="2514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600" b="1">
                <a:solidFill>
                  <a:schemeClr val="bg1"/>
                </a:solidFill>
                <a:ea typeface="宋体" charset="-122"/>
                <a:cs typeface="宋体" charset="-122"/>
              </a:rPr>
              <a:t>多利买  </a:t>
            </a:r>
            <a:r>
              <a:rPr lang="en-US" sz="3600" b="1">
                <a:solidFill>
                  <a:schemeClr val="bg1"/>
                </a:solidFill>
                <a:ea typeface="+mn-ea"/>
                <a:cs typeface="+mn-cs"/>
              </a:rPr>
              <a:t>323-198</a:t>
            </a: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1941513" y="3886200"/>
            <a:ext cx="2516187" cy="2579688"/>
            <a:chOff x="1223" y="2496"/>
            <a:chExt cx="1585" cy="1515"/>
          </a:xfrm>
        </p:grpSpPr>
        <p:sp>
          <p:nvSpPr>
            <p:cNvPr id="136238" name="Text Box 46"/>
            <p:cNvSpPr txBox="1">
              <a:spLocks noChangeArrowheads="1"/>
            </p:cNvSpPr>
            <p:nvPr/>
          </p:nvSpPr>
          <p:spPr bwMode="auto">
            <a:xfrm>
              <a:off x="1223" y="3312"/>
              <a:ext cx="1585" cy="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3600" b="1" smtClean="0">
                  <a:solidFill>
                    <a:schemeClr val="bg1"/>
                  </a:solidFill>
                  <a:ea typeface="宋体" charset="0"/>
                  <a:cs typeface="宋体" charset="0"/>
                </a:rPr>
                <a:t>亚历山大</a:t>
              </a:r>
              <a:r>
                <a:rPr lang="en-US" altLang="ja-JP" sz="3600" b="1" smtClean="0">
                  <a:solidFill>
                    <a:schemeClr val="bg1"/>
                  </a:solidFill>
                  <a:ea typeface="宋体" charset="0"/>
                  <a:cs typeface="宋体" charset="0"/>
                </a:rPr>
                <a:t> 331-323</a:t>
              </a:r>
              <a:endParaRPr lang="en-US" sz="3600" b="1" smtClean="0">
                <a:solidFill>
                  <a:schemeClr val="bg1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36239" name="AutoShape 47"/>
            <p:cNvSpPr>
              <a:spLocks noChangeArrowheads="1"/>
            </p:cNvSpPr>
            <p:nvPr/>
          </p:nvSpPr>
          <p:spPr bwMode="auto">
            <a:xfrm>
              <a:off x="1823" y="2496"/>
              <a:ext cx="384" cy="768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136240" name="AutoShape 48"/>
          <p:cNvSpPr>
            <a:spLocks noChangeArrowheads="1"/>
          </p:cNvSpPr>
          <p:nvPr/>
        </p:nvSpPr>
        <p:spPr bwMode="auto">
          <a:xfrm>
            <a:off x="6400800" y="3657600"/>
            <a:ext cx="457200" cy="457200"/>
          </a:xfrm>
          <a:prstGeom prst="leftRightArrow">
            <a:avLst>
              <a:gd name="adj1" fmla="val 50000"/>
              <a:gd name="adj2" fmla="val 20000"/>
            </a:avLst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36241" name="Text Box 49"/>
          <p:cNvSpPr txBox="1">
            <a:spLocks noChangeArrowheads="1"/>
          </p:cNvSpPr>
          <p:nvPr/>
        </p:nvSpPr>
        <p:spPr bwMode="auto">
          <a:xfrm rot="-24471823">
            <a:off x="6169025" y="5030788"/>
            <a:ext cx="3086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3600" b="1" smtClean="0">
                <a:solidFill>
                  <a:srgbClr val="00FFFF"/>
                </a:solidFill>
                <a:ea typeface="宋体" charset="0"/>
                <a:cs typeface="宋体" charset="0"/>
              </a:rPr>
              <a:t>西律</a:t>
            </a:r>
            <a:r>
              <a:rPr lang="en-US" altLang="ja-JP" sz="3600" b="1" smtClean="0">
                <a:solidFill>
                  <a:srgbClr val="00FFFF"/>
                </a:solidFill>
                <a:ea typeface="宋体" charset="0"/>
                <a:cs typeface="宋体" charset="0"/>
              </a:rPr>
              <a:t> 37 -</a:t>
            </a:r>
            <a:endParaRPr lang="en-US" sz="3600" b="1" smtClean="0">
              <a:solidFill>
                <a:srgbClr val="00FFFF"/>
              </a:solidFill>
              <a:ea typeface="宋体" charset="0"/>
              <a:cs typeface="宋体" charset="0"/>
            </a:endParaRPr>
          </a:p>
        </p:txBody>
      </p:sp>
      <p:sp>
        <p:nvSpPr>
          <p:cNvPr id="136242" name="AutoShape 50"/>
          <p:cNvSpPr>
            <a:spLocks noChangeArrowheads="1"/>
          </p:cNvSpPr>
          <p:nvPr/>
        </p:nvSpPr>
        <p:spPr bwMode="auto">
          <a:xfrm>
            <a:off x="6400800" y="3810000"/>
            <a:ext cx="2057400" cy="457200"/>
          </a:xfrm>
          <a:prstGeom prst="leftRightArrow">
            <a:avLst>
              <a:gd name="adj1" fmla="val 50000"/>
              <a:gd name="adj2" fmla="val 9000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36243" name="AutoShape 51"/>
          <p:cNvSpPr>
            <a:spLocks noChangeArrowheads="1"/>
          </p:cNvSpPr>
          <p:nvPr/>
        </p:nvSpPr>
        <p:spPr bwMode="auto">
          <a:xfrm>
            <a:off x="7924800" y="3886200"/>
            <a:ext cx="3733800" cy="457200"/>
          </a:xfrm>
          <a:prstGeom prst="leftRightArrow">
            <a:avLst>
              <a:gd name="adj1" fmla="val 50000"/>
              <a:gd name="adj2" fmla="val 163333"/>
            </a:avLst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36244" name="Rectangle 5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76200"/>
            <a:ext cx="7772400" cy="4572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zh-CN" altLang="en-US">
                <a:solidFill>
                  <a:schemeClr val="bg1"/>
                </a:solidFill>
                <a:latin typeface="Times New Roman" charset="0"/>
                <a:ea typeface="宋体" charset="0"/>
                <a:cs typeface="宋体" charset="0"/>
              </a:rPr>
              <a:t>两约之间的时线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3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6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36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3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6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5" grpId="0"/>
      <p:bldP spid="136207" grpId="0"/>
      <p:bldP spid="136231" grpId="0"/>
      <p:bldP spid="136233" grpId="0" animBg="1"/>
      <p:bldP spid="136234" grpId="0" animBg="1"/>
      <p:bldP spid="136235" grpId="0"/>
      <p:bldP spid="136236" grpId="0"/>
      <p:bldP spid="136240" grpId="0" animBg="1"/>
      <p:bldP spid="136242" grpId="0" animBg="1"/>
      <p:bldP spid="1362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6"/>
          <p:cNvSpPr txBox="1">
            <a:spLocks noChangeArrowheads="1"/>
          </p:cNvSpPr>
          <p:nvPr/>
        </p:nvSpPr>
        <p:spPr bwMode="auto">
          <a:xfrm>
            <a:off x="84582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60</a:t>
            </a:r>
          </a:p>
        </p:txBody>
      </p:sp>
      <p:pic>
        <p:nvPicPr>
          <p:cNvPr id="70658" name="Picture 7" descr="Ntiochus IV000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685800"/>
            <a:ext cx="51546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11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2514600" cy="2743200"/>
          </a:xfrm>
          <a:noFill/>
        </p:spPr>
        <p:txBody>
          <a:bodyPr/>
          <a:lstStyle/>
          <a:p>
            <a:pPr eaLnBrk="1" hangingPunct="1"/>
            <a:r>
              <a:rPr lang="zh-CN" altLang="en-US">
                <a:latin typeface="Times New Roman" charset="0"/>
                <a:ea typeface="宋体" charset="0"/>
                <a:cs typeface="宋体" charset="0"/>
              </a:rPr>
              <a:t>希腊统治巴勒斯坦</a:t>
            </a:r>
            <a:endParaRPr lang="en-US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1143000" y="2743200"/>
            <a:ext cx="266700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zh-CN" altLang="en-US" sz="30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亚历山大</a:t>
            </a:r>
            <a:endParaRPr lang="en-US" altLang="ja-JP" sz="3000"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zh-CN" altLang="en-US" sz="30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争取至高的地位</a:t>
            </a:r>
            <a:endParaRPr lang="en-US" altLang="ja-JP" sz="3000"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Wingdings" charset="0"/>
              <a:buChar char="n"/>
              <a:defRPr/>
            </a:pPr>
            <a:r>
              <a:rPr lang="zh-CN" altLang="en-US" sz="3000"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帝国希腊化的发展</a:t>
            </a:r>
            <a:endParaRPr lang="en-US" sz="3000"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3516</TotalTime>
  <Words>1068</Words>
  <Application>Microsoft Office PowerPoint</Application>
  <PresentationFormat>On-screen Show (4:3)</PresentationFormat>
  <Paragraphs>214</Paragraphs>
  <Slides>37</Slides>
  <Notes>36</Notes>
  <HiddenSlides>1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Azure</vt:lpstr>
      <vt:lpstr>Default Design</vt:lpstr>
      <vt:lpstr>1_Azure</vt:lpstr>
      <vt:lpstr>Orbit</vt:lpstr>
      <vt:lpstr>2_Azure</vt:lpstr>
      <vt:lpstr>21_Default Design</vt:lpstr>
      <vt:lpstr>PowerPoint Presentation</vt:lpstr>
      <vt:lpstr>Every Geographical Location  in Acts / Epistles (Quiz #2)</vt:lpstr>
      <vt:lpstr>各个帝国与其先后次序</vt:lpstr>
      <vt:lpstr>亚述的发展</vt:lpstr>
      <vt:lpstr>巴比伦统治巴勒斯坦</vt:lpstr>
      <vt:lpstr>波斯的时代</vt:lpstr>
      <vt:lpstr>两约之间的帝国的地图</vt:lpstr>
      <vt:lpstr>两约之间的时线</vt:lpstr>
      <vt:lpstr>希腊统治巴勒斯坦</vt:lpstr>
      <vt:lpstr>北欧海盗，当然，懂得在攻击前作热身运动。     希腊人也不例外！</vt:lpstr>
      <vt:lpstr>蛇的历史</vt:lpstr>
      <vt:lpstr>“开门！有一只很大的腊肠狗要进来！”</vt:lpstr>
      <vt:lpstr>亚历山大大第以后…四个帝国</vt:lpstr>
      <vt:lpstr>在巴勒斯坦的  希腊城市</vt:lpstr>
      <vt:lpstr>新约       在以色列的界限</vt:lpstr>
      <vt:lpstr>今天的文化多样化</vt:lpstr>
      <vt:lpstr>Jerash  of the Decapolis</vt:lpstr>
      <vt:lpstr>Jerash in Its Glory Days</vt:lpstr>
      <vt:lpstr>希腊     经历民主的考验</vt:lpstr>
      <vt:lpstr>Ptolemies &amp; Seleucids Over Israel</vt:lpstr>
      <vt:lpstr>希腊时代的重要性</vt:lpstr>
      <vt:lpstr>安提阿古四世</vt:lpstr>
      <vt:lpstr>耶路撒冷      希腊化</vt:lpstr>
      <vt:lpstr>希腊时代的重要性</vt:lpstr>
      <vt:lpstr>马加比   叛变           初期</vt:lpstr>
      <vt:lpstr>伯和仑之战</vt:lpstr>
      <vt:lpstr>马加比人            哈斯莫尼家族</vt:lpstr>
      <vt:lpstr>哈斯莫尼家族的扩展</vt:lpstr>
      <vt:lpstr>希腊时代的重要性</vt:lpstr>
      <vt:lpstr>哈斯莫尼家族的扩展</vt:lpstr>
      <vt:lpstr>“喂！你说得对！绵羊装！ . . . 让我们脱掉这猩猩装吧！”</vt:lpstr>
      <vt:lpstr>“等等！难道这里一只真绵羊也没有吗？”</vt:lpstr>
      <vt:lpstr>哈斯莫尼家族的重要性</vt:lpstr>
      <vt:lpstr>罗马领土 (主前50年—主后100年)</vt:lpstr>
      <vt:lpstr>你听过这些名词吗？</vt:lpstr>
      <vt:lpstr>新约全书背景链接地址  BibleStudyDownloads.org</vt:lpstr>
      <vt:lpstr>Black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Yeong</dc:creator>
  <cp:lastModifiedBy>Sarah</cp:lastModifiedBy>
  <cp:revision>292</cp:revision>
  <dcterms:created xsi:type="dcterms:W3CDTF">2002-12-14T17:46:52Z</dcterms:created>
  <dcterms:modified xsi:type="dcterms:W3CDTF">2017-04-06T14:49:28Z</dcterms:modified>
</cp:coreProperties>
</file>