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2" r:id="rId2"/>
    <p:sldMasterId id="2147483651" r:id="rId3"/>
    <p:sldMasterId id="2147483649" r:id="rId4"/>
    <p:sldMasterId id="2147483744" r:id="rId5"/>
    <p:sldMasterId id="2147483769" r:id="rId6"/>
    <p:sldMasterId id="2147483781" r:id="rId7"/>
    <p:sldMasterId id="2147483794" r:id="rId8"/>
    <p:sldMasterId id="2147483807" r:id="rId9"/>
    <p:sldMasterId id="2147483831" r:id="rId10"/>
    <p:sldMasterId id="2147484032" r:id="rId11"/>
    <p:sldMasterId id="2147484047" r:id="rId12"/>
    <p:sldMasterId id="2147484059" r:id="rId13"/>
    <p:sldMasterId id="2147484071" r:id="rId14"/>
  </p:sldMasterIdLst>
  <p:notesMasterIdLst>
    <p:notesMasterId r:id="rId93"/>
  </p:notesMasterIdLst>
  <p:sldIdLst>
    <p:sldId id="314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340" r:id="rId24"/>
    <p:sldId id="267" r:id="rId25"/>
    <p:sldId id="268" r:id="rId26"/>
    <p:sldId id="318" r:id="rId27"/>
    <p:sldId id="269" r:id="rId28"/>
    <p:sldId id="270" r:id="rId29"/>
    <p:sldId id="271" r:id="rId30"/>
    <p:sldId id="272" r:id="rId31"/>
    <p:sldId id="273" r:id="rId32"/>
    <p:sldId id="319" r:id="rId33"/>
    <p:sldId id="320" r:id="rId34"/>
    <p:sldId id="274" r:id="rId35"/>
    <p:sldId id="275" r:id="rId36"/>
    <p:sldId id="276" r:id="rId37"/>
    <p:sldId id="317" r:id="rId38"/>
    <p:sldId id="279" r:id="rId39"/>
    <p:sldId id="277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43" r:id="rId63"/>
    <p:sldId id="303" r:id="rId64"/>
    <p:sldId id="341" r:id="rId65"/>
    <p:sldId id="302" r:id="rId66"/>
    <p:sldId id="323" r:id="rId67"/>
    <p:sldId id="324" r:id="rId68"/>
    <p:sldId id="304" r:id="rId69"/>
    <p:sldId id="305" r:id="rId70"/>
    <p:sldId id="306" r:id="rId71"/>
    <p:sldId id="307" r:id="rId72"/>
    <p:sldId id="308" r:id="rId73"/>
    <p:sldId id="309" r:id="rId74"/>
    <p:sldId id="310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11" r:id="rId89"/>
    <p:sldId id="312" r:id="rId90"/>
    <p:sldId id="342" r:id="rId91"/>
    <p:sldId id="316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7"/>
    <p:restoredTop sz="94647"/>
  </p:normalViewPr>
  <p:slideViewPr>
    <p:cSldViewPr>
      <p:cViewPr varScale="1">
        <p:scale>
          <a:sx n="94" d="100"/>
          <a:sy n="94" d="100"/>
        </p:scale>
        <p:origin x="184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viewProps" Target="view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55DEF77-0A63-594D-BD39-C4EA63573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1BD0E2-3B80-3D42-AC4C-497B08AFDF47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fld id="{1E2C744E-0685-4EF3-BC06-7E17DA60F543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/>
              <a:t>10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C61C9E-5DB7-D84C-AA7B-71927CE84E2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8C4155-D78B-B048-B9C5-ED8403CD9217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Some say Jerusalem was in the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navel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of Israel, meaning the center!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E503A9-1D69-AD41-B261-04F0A0F67F17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EF0DD7-692B-A14D-8E1E-6CAD1BEDC71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12EB66-8BE1-C440-8FA4-7E73F40AB29E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C3220E-2A25-8945-9105-E0789157BBF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C33467-5C08-274C-9607-0DECEFAAF29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0C8D6F-62A0-D649-B740-0D8E91D4093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48EB92-9133-F747-B8B6-356DF32445F3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7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DEDD2EA-3385-4C42-862F-0D85A1B5D25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AC0F1D-B61B-9C49-900D-8E51F61323DD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434EC2-3AC1-8643-B224-56966AA0F24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BAR Nov/Dec 1999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64BF6A-09DA-A546-BD28-48EAA4D2C8E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F8E05-5A6F-6649-A494-AD38F24DA527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F96791-1B8B-CA4F-93A7-44E6B343AA9A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A6959B-FC2D-0148-BBDC-92A61635147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A6C069-D5A2-B842-8A79-BFF93A6D24B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64C37A-39FC-5A4C-97F4-9578A8720A65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8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E7DE9D-B4B7-E94B-B051-94A17B613A7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B98187-06F3-1648-A3A2-F5C6FEC0217F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Elwood &amp; Yarbrough, Readings from the First Century World, 23</a:t>
            </a:r>
            <a:endParaRPr lang="en-US" sz="18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E15AF9-924B-D845-8873-904D5C27B3B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986095-7184-2849-A10F-7141DD58375F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13507E-0CFF-F04A-91A8-16B728F97DE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D143A9-FB23-A74E-87E8-27C62025281B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77B198-CC9C-B847-B55A-CE23B0880FE6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96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AD071E-0BCB-514A-90A8-F8E2162CE882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8424D-6D8C-084B-BBBA-CE63E603E03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00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02DC55-E718-7D49-955F-3E53D975BBE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02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10B68B1-3F88-DC45-84DE-9987F0B30A1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F0565B-D79B-3B4B-9598-9CF5BA9AC75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06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0B7423-DA29-CC45-AC87-90076C9347A3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AB2DF7-C215-AD4C-AE9B-0AD557CFD034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F53333-5229-CB4D-9575-D8E74703080E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A1809-AC9C-9B49-A8CD-183165DB1A26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12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</a:rPr>
              <a:t>Mishnah</a:t>
            </a:r>
            <a:r>
              <a:rPr lang="en-US"/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2B56AA-8135-8B4D-B220-ED0F9D7E59F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1800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 sz="180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 sz="1800">
                <a:ea typeface="ＭＳ Ｐゴシック" charset="0"/>
                <a:cs typeface="ＭＳ Ｐゴシック" charset="0"/>
              </a:rPr>
              <a:t> 18 (March/April 1992): 27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AD15-4B74-7542-B6F9-9BF6A4E46DB4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30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172F29-BDAE-8644-ABC8-234000567D6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31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560787-6B6F-1C4D-93E1-304DC0151E0B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Leen Ritmeyer,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ea typeface="ＭＳ Ｐゴシック" charset="0"/>
                <a:cs typeface="ＭＳ Ｐゴシック" charset="0"/>
              </a:rPr>
              <a:t>Locating the Original Temple Mount,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ea typeface="ＭＳ Ｐゴシック" charset="0"/>
                <a:cs typeface="ＭＳ Ｐゴシック" charset="0"/>
              </a:rPr>
              <a:t>BAR</a:t>
            </a:r>
            <a:r>
              <a:rPr lang="en-US" altLang="ja-JP">
                <a:ea typeface="ＭＳ Ｐゴシック" charset="0"/>
                <a:cs typeface="ＭＳ Ｐゴシック" charset="0"/>
              </a:rPr>
              <a:t> 18 (March/April 1992): 32-33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05A8E9-1458-C04E-8B5E-0C9F61EEA30A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457891-CDBB-0A40-86E1-D9BBE5EC2D3C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4A6B35-CC54-DB4C-99AF-02970F3D8880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4FE4D9-6A0F-D449-93A7-1F22A609F63D}" type="slidenum">
              <a:rPr lang="en-US" sz="1200">
                <a:solidFill>
                  <a:prstClr val="black"/>
                </a:solidFill>
              </a:rPr>
              <a:pPr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441D3-92D3-2E40-B4A1-59A4CDCD204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ECDBE8-0B70-5C4D-9529-A6770A95CFE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AE0445-783F-BD47-BB09-3634A6D04B29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E635CA-0656-BD40-94F6-9404635A2911}" type="slidenum">
              <a:rPr lang="en-US" sz="1200">
                <a:solidFill>
                  <a:srgbClr val="000000"/>
                </a:solidFill>
              </a:rPr>
              <a:pPr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4A978B-88E8-1843-A0B8-C227296252B6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54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37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2D0DA-E87F-2846-B438-7031DD8F4813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5A14B-9B7C-0A4B-B563-6B4002351777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097C25-18FD-F544-843E-EAEAD9A9C86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C7762A-3D5D-9F4B-827D-6C10E8ACF14C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CA0EC-6211-914B-BD00-FEEF63C0FC13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863104-19EE-734A-9A77-E28347380CBC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5FD6DB-5ECA-0F4F-93C1-ED0EECDAF42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0AC1EF-5B3B-884E-BAFA-504EFE090B86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635E39-0C66-0845-A568-D65A40FAB282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62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53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010CB0-FF25-CA47-8C6E-B2AD89CBC10F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63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56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3F8E46-D0D4-F94D-AEA3-6C0056719BF7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64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7EFE72-A5DD-AE42-B525-CA5A2D4781EE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65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60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30D6A-FB01-D241-98D9-47E582557B62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66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AA9EB7-5B36-8F4D-9810-878F83B85E7C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67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64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96468F-94E2-5646-BE13-578EB8EF4AC5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69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67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EE1427-0B1A-1E46-B92A-77BD2A7FF354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70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B2AEDF-0CB7-CA4D-8842-3BD4A95CBAAD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71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BE6A3B-88E5-514D-86C2-1556FEB7862E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E19801-2F47-2E4E-A799-42F17520FF09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72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73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CE7561-3A7C-2143-A47C-9BA7155D2E5B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73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52A4AF-8E80-5D46-AA3C-F52119B379A1}" type="slidenum">
              <a:rPr lang="en-US" sz="1200">
                <a:solidFill>
                  <a:srgbClr val="000000"/>
                </a:solidFill>
                <a:cs typeface="Geneva" charset="0"/>
              </a:rPr>
              <a:pPr/>
              <a:t>74</a:t>
            </a:fld>
            <a:endParaRPr lang="en-US" sz="120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77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8DF6B6-0CFF-5142-9909-080207FD783B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E126C4-973B-1B46-87F4-29A576100191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77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NT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F0097E-9D12-4947-AF5C-2FBCBC2371B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092D9B-550D-0641-8E49-C93568D3993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23D0A-25C0-5B4B-905B-1A131E201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C3A54-1BDF-8C4D-8B07-D218A8BC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07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8BD0A-074C-9A4F-A5F1-11937C437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96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2E7B-CF1C-B44F-A900-F249D9DE1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1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26377-E6BC-034E-AC94-1383053AD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308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8AE1A-BBC9-A246-8499-B84B4B69E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650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A26DC-FDAE-084A-9A6B-16A1F8F3C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47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061DB29-D348-C242-9B30-BCE7EC97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89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936CDCDD-3362-E240-9FA5-61DC797CD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15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16156610-1FF9-7A40-94B5-0180C117A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089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CAE5DE85-C126-B446-A373-DF344FC13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44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70AD44E-0ADE-C947-A630-77FD96EAE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6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4EB63-85EC-1E44-8FA5-961101546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58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FD1BE61-B1C1-614A-AF8D-70ADBED2A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9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09465D85-25B0-BD48-84A0-D5E02F7E4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64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87B8576-A1FD-D643-B543-0A627978F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97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2E5F438-D870-894B-AAA1-71C50751A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83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4C7853E5-2719-6344-9A0A-7B6BB95D9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5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BB62D4-6487-0E40-AC97-9B14F5F76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794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D6B8C16-9B12-E34B-AA1C-1AE79828D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t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380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1E719FD5-4BD2-4A69-B036-78008FDE145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31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97938-B8CC-42FE-91B5-CDDD446596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4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8C8B2-826B-4BA8-8A13-6CBD3C9C23E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9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17B2E0-90CE-5B4C-AAA9-624AE86D8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42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075F0-979B-4596-B7EB-38EB137F1E9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208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BC478-4645-4C00-90BC-70DBE513BE8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47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3794-8D55-4CF7-BAFE-C048313727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7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1AE37-357E-479F-A837-C2A87BA8881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40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9C827-3DF0-4DA3-9121-91DEA4306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061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EDD7-D5B6-4E20-A355-B59EF66AD02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47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1B9B-455F-46AF-A808-26088AF1B3D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1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49E35-913A-4CDE-89D5-0C92B10B92C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025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CF55E-585E-4F19-859E-1AC1E05A69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22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75405-A15E-4956-9A89-EF6D39CEB3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0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30BA-BDBF-5E46-B776-9BACEF262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986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8F89A-B74B-426E-B510-2E3DBDD911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403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F180B3A4-866F-2842-B37C-D57E07F3A4B5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1248690-E003-4440-9375-370B95703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52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A9857594-ACE6-0440-8003-555E98E6172C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3B1EF46-3BBC-8A42-97CD-B31389A57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783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62B506D-EB5E-0A44-B7EC-5BB7559B2379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327371FA-2240-4449-985D-06A74F3F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194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5E470218-3F4B-414A-A0DF-021948550BC3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8755886-2C87-9F4C-A4BA-6F0567F08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30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0D2D26A-BE33-9341-B094-5D7BA0E4356A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74817802-E9D9-7740-857C-A5EB439D3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934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76B7AB6-DD11-184F-B22E-30E130AA8168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047138C8-88B5-FE40-BB54-05759DC3E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89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D7CB9497-690B-9841-A30F-5BD9FFCFD191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856702F-A923-AA44-9467-1E4B900E1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852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EE2B216E-9E8F-6242-8585-BC1F833B719D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29E0DD0-77DC-9540-AA8B-28D895E11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061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01A1199-8C49-0B4D-A8DD-9EA9DE2EC3A0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6EE0358B-9741-6E4F-8464-525E359F6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C35F-5BE3-914A-BE59-615A81E78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8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4410E052-98C7-C841-8C8F-7D2E569DC7D1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C396A495-2752-2148-9AEB-C641D663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690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B839C8A7-F1EB-BD46-B60D-28AAAE88B366}" type="datetimeFigureOut">
              <a:rPr lang="en-US"/>
              <a:pPr>
                <a:defRPr/>
              </a:pPr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4879AD4-FB53-F94A-A1F7-874CA76A2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155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969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7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86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58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84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82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135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3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25594-A03B-E244-9843-E762A0540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854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356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040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824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75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C3AA-B9DC-234E-B1E5-23D5C2BE1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74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336D-3F5E-7948-953D-F2C2E48020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07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160E2-5891-7649-A264-E6F64B1184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143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EC84D-3A0D-7247-AC68-DDCC9C4606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583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B1ED-59E7-B146-BB29-1D250E3BB1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2869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16E5-13FE-4E4E-9CF0-5D5128D856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508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365C-FA58-3F44-92E3-15792EE1E3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86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D1174-A9BE-1F49-AD80-9AE1A8AF9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1704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516A9-BFD0-6345-B74E-9DDD8D3CB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437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56CD2-0418-1249-8A9B-9462BC699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085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9C546-FF68-FE4E-A5A9-D1AC845047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4C501-87A9-144C-B5AB-A5278A03A3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51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5A36-5759-6241-9086-BBAE7746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19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2238-BBFE-A844-B6C6-D80192B24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1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C340-A650-9B45-BEFA-1A8519D77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92BB-B8BD-014C-AD77-DAC31AFE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96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6114E-324D-6D4A-97F9-C1365253A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7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4435B-F6C1-D342-80F0-40D7E0EA1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23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5D32-0F8A-4E4B-8F66-C9F90EE0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2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20AC9-6B42-B44A-9411-207E3EC7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74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687CF-FF1E-4042-A3F5-370D72D3A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3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6FED-CC74-3D4D-9362-160609AF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C942-1121-0043-8220-C7BEF2D91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E14F-99BD-4449-8BA9-ADFD1FBDB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7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A36A-1B38-0747-A9CD-32CEE56C6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24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D5F9-3434-254B-8365-504CC858E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2EC2-B83C-EC4F-BFC6-DAB7A7C6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E77FC-2421-F84A-8D86-BAEFD79FB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1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4B86-5B36-2A4B-9C57-969466C15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0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8752-DB33-FB48-8041-93D1972F4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8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BA9E-AFB1-404D-8E62-DCFF08528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1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1F0F4F-31D8-D34B-9289-A061A1EB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4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F1594-85A2-2742-9A1F-993E9E8FE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06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6E61-B9B2-E545-BEF8-FA21E9FE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9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7C9A-BBEE-2D46-AD1D-85068BFEF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1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AE7F-CFA2-7F43-A688-38152FFFF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6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8806-BD27-9945-AEE5-DEEB4F868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8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98CF-E8A4-4E48-BC2A-17EFBB46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72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AE2CE-8D34-FD43-B0FF-24698E83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06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1CA9-D51C-DF42-8560-3CBAC51C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DECF-262A-6945-9BB4-F85D5929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8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B6F4-2DF7-A342-928C-B5FAB247F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55948-990D-534F-B2B0-EB6A14310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DC93-CA61-574A-A1D1-5692864B2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0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92C94-F02D-3D42-A3D4-A879D1EB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81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23640-1F91-8544-964E-A3313051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168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38F73-AC7F-BB4A-95FD-59885ACF5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3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93715-3004-5449-B951-DAE05137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0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AC482-D238-6F40-BAF6-092C7975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596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ECAC6-428D-8E4D-AAA2-23BC920AD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6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8E025-BCD7-0F41-B574-45BB14EBD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32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F4353-6F50-B944-B35F-260685357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85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4572-1D0F-1B4D-8A10-E0F495875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50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DCE4-15E8-414C-B910-D8D94A43E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83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EF58B-D6A9-D843-9A7E-FE47244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7C164-D4BF-0746-AD90-3EA4146E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64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80A8-E452-BC44-8663-22C3E5F7C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6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AED6AC-7D47-5D40-81F3-EBE8C2B5B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573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5B3E7-E0B3-E342-BFCE-421300DC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80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1DA7-A3F0-0A4C-B065-C92C195EE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87AFAB-20FE-0648-869C-F6ACA8D7F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042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9CFD1D-3ABA-3943-AEE2-DDDEE2C8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5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AB4C90-8193-164F-8531-65DD7E081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390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2B5679-1C59-484D-9CAD-FDF89AA4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15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5C1AE5-78DA-A140-9CC3-B9752F33A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8912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D14638-E681-4643-BE20-B25FEE1D7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2980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D0490D-9802-9A47-90C8-44C302B0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4235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9B0CFA-C863-E840-B8D0-F0199AC3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863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3A5D87-2FF1-E34E-A8A7-92F5EC2E4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6099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874AC217-9AC9-584E-A0B3-F818C2268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C7D4-307E-1240-AFE3-77BDE777A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85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6757C20-34EF-A24D-9E21-9D461A8EC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15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A57B9854-65B1-874D-8A9E-41FED1552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96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26F13C93-ED1C-A14F-98B9-EF977B597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739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777F0F-ABB5-1A49-A36D-270F3179A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220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32F67297-E2C4-F643-8DEC-4DDADBA8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8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F223F068-9778-444C-A8A8-23F789208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02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393D14A-460B-5941-865F-6B8E4E546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53B89768-349E-694B-A826-99F9CF6D3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5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7FA9199A-724A-4F41-A394-56D7F7DE1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63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6A519602-AAFA-5543-BEAD-CAFB9F5D0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7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98B92-ADF3-F540-B1F1-6DD534A7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71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defRPr>
            </a:lvl1pPr>
          </a:lstStyle>
          <a:p>
            <a:pPr>
              <a:defRPr/>
            </a:pPr>
            <a:fld id="{D95B44E3-241E-614E-8940-0659A5FF4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3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9DB8-539C-BF4B-B685-636D547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32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9BDED-296E-F74C-BBA3-DEA50684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45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44F4-6228-A249-A83E-D07F2B13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6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EBDC-36F3-B949-9B56-18EA63C5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920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17583-546E-D74D-876E-C6771D6D2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85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B4706-117D-AE41-BEF6-FC41598B6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20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64EF1-8867-6849-B656-6ED3B9268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24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9B00-1F45-1748-A430-D4462E7FE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803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8D5E-5A68-CF47-99D1-2750B24D7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43C7B-89C9-2143-8227-806A1F5F6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77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DD848-FE2F-6647-A177-0E0C06630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00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6F7D6-D956-3841-92B6-87F1C8B66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8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01FDC-BCFC-154D-AB4A-B38EB7F22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59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2B402-D097-CE46-A52F-FF2A093C6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1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5872B-B27B-F746-851D-A54ECE8CD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30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E9D1B-8222-A645-8278-7DC818091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05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491A-64BD-834B-B649-AEBE51384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083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5FD4-18D5-514E-B5DA-684619692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66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E071-B0ED-1849-BA9B-5119BBB52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40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7AE5-ED35-1243-B09C-8ED50C649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6DDFFAC-2AAE-114B-9AD8-465E32718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878E14F8-025E-9346-B45C-EE9DB989A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57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157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35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5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fld id="{09AB2AE0-FFCF-465B-8EFE-7145DA13524B}" type="slidenum">
              <a:rPr lang="en-US" altLang="en-US">
                <a:solidFill>
                  <a:srgbClr val="FFFFFF"/>
                </a:solidFill>
                <a:ea typeface="MS PGothic" pitchFamily="34" charset="-128"/>
                <a:cs typeface="+mn-cs"/>
              </a:rPr>
              <a:pPr/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cs typeface="+mn-cs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cs typeface="+mn-cs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latin typeface="Arial" pitchFamily="34" charset="0"/>
              </a:defRPr>
            </a:lvl1pPr>
          </a:lstStyle>
          <a:p>
            <a:endParaRPr lang="en-US" altLang="en-US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00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6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0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064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2 w 1722"/>
                <a:gd name="T1" fmla="*/ 61 h 66"/>
                <a:gd name="T2" fmla="*/ 1712 w 1722"/>
                <a:gd name="T3" fmla="*/ 55 h 66"/>
                <a:gd name="T4" fmla="*/ 0 w 1722"/>
                <a:gd name="T5" fmla="*/ 0 h 66"/>
                <a:gd name="T6" fmla="*/ 0 w 1722"/>
                <a:gd name="T7" fmla="*/ 43 h 66"/>
                <a:gd name="T8" fmla="*/ 1712 w 1722"/>
                <a:gd name="T9" fmla="*/ 61 h 66"/>
                <a:gd name="T10" fmla="*/ 1712 w 1722"/>
                <a:gd name="T11" fmla="*/ 6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0 w 975"/>
                <a:gd name="T1" fmla="*/ 48 h 101"/>
                <a:gd name="T2" fmla="*/ 970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0 w 975"/>
                <a:gd name="T9" fmla="*/ 48 h 101"/>
                <a:gd name="T10" fmla="*/ 970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1 w 2141"/>
                <a:gd name="T7" fmla="*/ 0 h 198"/>
                <a:gd name="T8" fmla="*/ 213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2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67 w 2517"/>
                <a:gd name="T1" fmla="*/ 276 h 276"/>
                <a:gd name="T2" fmla="*/ 2502 w 2517"/>
                <a:gd name="T3" fmla="*/ 204 h 276"/>
                <a:gd name="T4" fmla="*/ 2245 w 2517"/>
                <a:gd name="T5" fmla="*/ 0 h 276"/>
                <a:gd name="T6" fmla="*/ 0 w 2517"/>
                <a:gd name="T7" fmla="*/ 276 h 276"/>
                <a:gd name="T8" fmla="*/ 2167 w 2517"/>
                <a:gd name="T9" fmla="*/ 276 h 276"/>
                <a:gd name="T10" fmla="*/ 216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4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4 w 729"/>
                <a:gd name="T7" fmla="*/ 240 h 240"/>
                <a:gd name="T8" fmla="*/ 724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4 w 729"/>
                <a:gd name="T1" fmla="*/ 318 h 318"/>
                <a:gd name="T2" fmla="*/ 724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4 w 729"/>
                <a:gd name="T9" fmla="*/ 318 h 318"/>
                <a:gd name="T10" fmla="*/ 724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3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7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4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5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335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065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5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65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65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5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65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BB5AA10-B7C6-BA4C-B662-E031543D3F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535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1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A29EA53F-B5D0-0C42-B6EB-D66D432DC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1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7284F82-1FFB-1F43-B1D7-590D26ED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35470F7-584A-4341-B0F3-3E163745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90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89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A42C7247-1F46-DD45-AE29-002FE16A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3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34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35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335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596120A-9D35-6645-B494-C8D84E4FC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16943691-4934-CD4E-94BA-CEE607492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077D23BF-E2D6-6048-BC52-44F9B80F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78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9CE689A8-D242-FD47-B123-4F99820CE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11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11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0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5" charset="0"/>
            </a:endParaRPr>
          </a:p>
        </p:txBody>
      </p:sp>
      <p:pic>
        <p:nvPicPr>
          <p:cNvPr id="130051" name="Picture 1" descr="walls-of-jerus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175" y="155575"/>
            <a:ext cx="914082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8000" dirty="0">
                <a:latin typeface="Garamond" charset="0"/>
                <a:cs typeface="宋体" charset="0"/>
              </a:rPr>
              <a:t>耶路撒冷</a:t>
            </a:r>
            <a:endParaRPr lang="en-US" sz="8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3500" y="1146175"/>
            <a:ext cx="9045575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6600" dirty="0">
                <a:latin typeface="Garamond" charset="0"/>
                <a:cs typeface="宋体" charset="0"/>
              </a:rPr>
              <a:t> </a:t>
            </a:r>
            <a:r>
              <a:rPr lang="zh-CN" altLang="en-US" sz="6600" dirty="0">
                <a:latin typeface="Garamond" charset="0"/>
                <a:cs typeface="宋体" charset="0"/>
              </a:rPr>
              <a:t>圣城</a:t>
            </a:r>
            <a:endParaRPr lang="en-US" sz="6600" dirty="0">
              <a:latin typeface="Garamond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ja-JP" altLang="en-US" sz="4000"/>
              <a:t>以色列</a:t>
            </a:r>
            <a:r>
              <a:rPr lang="ja-JP" altLang="en-US">
                <a:ea typeface="华文细黑" charset="-122"/>
              </a:rPr>
              <a:t>战</a:t>
            </a:r>
            <a:r>
              <a:rPr lang="ja-JP" altLang="en-US"/>
              <a:t>略上的位置</a:t>
            </a:r>
            <a:endParaRPr lang="en-US" altLang="en-US"/>
          </a:p>
        </p:txBody>
      </p:sp>
      <p:sp>
        <p:nvSpPr>
          <p:cNvPr id="1914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cs typeface="+mn-cs"/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4" name="AutoShape 6"/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5" name="AutoShape 7"/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t">
              <a:spcBef>
                <a:spcPct val="50000"/>
              </a:spcBef>
            </a:pPr>
            <a:endParaRPr lang="en-GB" sz="3600">
              <a:solidFill>
                <a:srgbClr val="FFFFFF"/>
              </a:solidFill>
              <a:latin typeface="Garamond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0" y="1600200"/>
            <a:ext cx="33528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耶和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华让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您做什么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  <a:cs typeface="+mn-cs"/>
              </a:rPr>
              <a:t>战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略上的位置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91497" name="WordArt 9"/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t">
              <a:spcBef>
                <a:spcPct val="50000"/>
              </a:spcBef>
            </a:pPr>
            <a:r>
              <a:rPr lang="zh-CN" alt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MS PGothic" pitchFamily="34" charset="-128"/>
                <a:cs typeface="+mn-cs"/>
              </a:rPr>
              <a:t>想一想</a:t>
            </a:r>
            <a:endParaRPr lang="en-GB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MS PGothic" pitchFamily="34" charset="-128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5912" y="2895600"/>
            <a:ext cx="3352800" cy="4114800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</a:pP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zh-CN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主耶和华这样说：“这就是耶路撒冷！我曾把她安置在列国中间，万邦环绕着她</a:t>
            </a:r>
            <a:r>
              <a:rPr lang="ja-JP" altLang="en-US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altLang="ja-JP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pitchFamily="2" charset="2"/>
              <a:buNone/>
              <a:defRPr/>
            </a:pPr>
            <a:r>
              <a:rPr lang="zh-CN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以西结 </a:t>
            </a:r>
            <a:r>
              <a:rPr lang="en-US" alt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5:5</a:t>
            </a:r>
            <a:endParaRPr lang="en-US" alt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13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 animBg="1"/>
      <p:bldP spid="191494" grpId="0" animBg="1"/>
      <p:bldP spid="191495" grpId="0" animBg="1"/>
      <p:bldP spid="191496" grpId="0" animBg="1"/>
      <p:bldP spid="19149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150530" name="Text Box 3"/>
          <p:cNvSpPr txBox="1">
            <a:spLocks noChangeArrowheads="1"/>
          </p:cNvSpPr>
          <p:nvPr/>
        </p:nvSpPr>
        <p:spPr bwMode="auto">
          <a:xfrm>
            <a:off x="381000" y="3105150"/>
            <a:ext cx="32004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       被称为           以色列的肚脐</a:t>
            </a:r>
            <a:endParaRPr lang="en-US" sz="3600">
              <a:latin typeface="Garamond" charset="0"/>
            </a:endParaRPr>
          </a:p>
        </p:txBody>
      </p:sp>
      <p:sp>
        <p:nvSpPr>
          <p:cNvPr id="266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6107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Text Box 6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0534" name="Line 7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286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457200"/>
            <a:ext cx="3657600" cy="2133600"/>
          </a:xfrm>
          <a:solidFill>
            <a:srgbClr val="800000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中心地点</a:t>
            </a:r>
            <a:endParaRPr lang="en-US">
              <a:latin typeface="Garamond" charset="0"/>
            </a:endParaRPr>
          </a:p>
        </p:txBody>
      </p:sp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762000" y="3105150"/>
            <a:ext cx="3200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>
                <a:latin typeface="Garamond" charset="0"/>
              </a:rPr>
              <a:t>耶路撒冷处在便雅悯内，在犹大旁边却靠近北方民族</a:t>
            </a:r>
            <a:endParaRPr lang="en-US" sz="3600">
              <a:latin typeface="Garamond" charset="0"/>
            </a:endParaRPr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730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52581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42 Jer O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6103938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382000" cy="762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/>
                <a:ea typeface="ＭＳ Ｐゴシック" charset="0"/>
                <a:cs typeface="Arial"/>
              </a:rPr>
              <a:t>Jerusalem was a Border City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8594725" y="55563"/>
            <a:ext cx="527050" cy="461962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23</a:t>
            </a:r>
          </a:p>
        </p:txBody>
      </p:sp>
      <p:sp>
        <p:nvSpPr>
          <p:cNvPr id="2" name="Rectangle 7"/>
          <p:cNvSpPr>
            <a:spLocks noRot="1" noChangeArrowheads="1"/>
          </p:cNvSpPr>
          <p:nvPr/>
        </p:nvSpPr>
        <p:spPr bwMode="auto">
          <a:xfrm>
            <a:off x="3695700" y="29718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Benjamin</a:t>
            </a:r>
          </a:p>
        </p:txBody>
      </p:sp>
      <p:sp>
        <p:nvSpPr>
          <p:cNvPr id="3" name="Rectangle 7"/>
          <p:cNvSpPr>
            <a:spLocks noRot="1" noChangeArrowheads="1"/>
          </p:cNvSpPr>
          <p:nvPr/>
        </p:nvSpPr>
        <p:spPr bwMode="auto">
          <a:xfrm>
            <a:off x="3695700" y="5943600"/>
            <a:ext cx="34290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Judah</a:t>
            </a:r>
          </a:p>
        </p:txBody>
      </p:sp>
      <p:sp>
        <p:nvSpPr>
          <p:cNvPr id="99336" name="Freeform 1032"/>
          <p:cNvSpPr>
            <a:spLocks/>
          </p:cNvSpPr>
          <p:nvPr/>
        </p:nvSpPr>
        <p:spPr bwMode="auto">
          <a:xfrm>
            <a:off x="3046413" y="2322513"/>
            <a:ext cx="4532312" cy="4532312"/>
          </a:xfrm>
          <a:custGeom>
            <a:avLst/>
            <a:gdLst/>
            <a:ahLst/>
            <a:cxnLst>
              <a:cxn ang="0">
                <a:pos x="2855" y="2855"/>
              </a:cxn>
              <a:cxn ang="0">
                <a:pos x="2816" y="2777"/>
              </a:cxn>
              <a:cxn ang="0">
                <a:pos x="2809" y="2758"/>
              </a:cxn>
              <a:cxn ang="0">
                <a:pos x="2790" y="2751"/>
              </a:cxn>
              <a:cxn ang="0">
                <a:pos x="2647" y="2595"/>
              </a:cxn>
              <a:cxn ang="0">
                <a:pos x="2608" y="2543"/>
              </a:cxn>
              <a:cxn ang="0">
                <a:pos x="2588" y="2517"/>
              </a:cxn>
              <a:cxn ang="0">
                <a:pos x="2569" y="2446"/>
              </a:cxn>
              <a:cxn ang="0">
                <a:pos x="2484" y="2329"/>
              </a:cxn>
              <a:cxn ang="0">
                <a:pos x="2458" y="2303"/>
              </a:cxn>
              <a:cxn ang="0">
                <a:pos x="2452" y="2283"/>
              </a:cxn>
              <a:cxn ang="0">
                <a:pos x="2406" y="2257"/>
              </a:cxn>
              <a:cxn ang="0">
                <a:pos x="2289" y="2120"/>
              </a:cxn>
              <a:cxn ang="0">
                <a:pos x="2263" y="2094"/>
              </a:cxn>
              <a:cxn ang="0">
                <a:pos x="2243" y="2055"/>
              </a:cxn>
              <a:cxn ang="0">
                <a:pos x="2100" y="1912"/>
              </a:cxn>
              <a:cxn ang="0">
                <a:pos x="2022" y="1867"/>
              </a:cxn>
              <a:cxn ang="0">
                <a:pos x="1691" y="1815"/>
              </a:cxn>
              <a:cxn ang="0">
                <a:pos x="1209" y="1600"/>
              </a:cxn>
              <a:cxn ang="0">
                <a:pos x="637" y="1581"/>
              </a:cxn>
              <a:cxn ang="0">
                <a:pos x="572" y="1555"/>
              </a:cxn>
              <a:cxn ang="0">
                <a:pos x="442" y="1470"/>
              </a:cxn>
              <a:cxn ang="0">
                <a:pos x="331" y="1386"/>
              </a:cxn>
              <a:cxn ang="0">
                <a:pos x="273" y="1295"/>
              </a:cxn>
              <a:cxn ang="0">
                <a:pos x="253" y="1249"/>
              </a:cxn>
              <a:cxn ang="0">
                <a:pos x="188" y="1145"/>
              </a:cxn>
              <a:cxn ang="0">
                <a:pos x="162" y="1054"/>
              </a:cxn>
              <a:cxn ang="0">
                <a:pos x="136" y="813"/>
              </a:cxn>
              <a:cxn ang="0">
                <a:pos x="97" y="234"/>
              </a:cxn>
              <a:cxn ang="0">
                <a:pos x="58" y="124"/>
              </a:cxn>
              <a:cxn ang="0">
                <a:pos x="13" y="46"/>
              </a:cxn>
              <a:cxn ang="0">
                <a:pos x="6" y="20"/>
              </a:cxn>
              <a:cxn ang="0">
                <a:pos x="0" y="0"/>
              </a:cxn>
            </a:cxnLst>
            <a:rect l="0" t="0" r="r" b="b"/>
            <a:pathLst>
              <a:path w="2855" h="2855">
                <a:moveTo>
                  <a:pt x="2855" y="2855"/>
                </a:moveTo>
                <a:cubicBezTo>
                  <a:pt x="2844" y="2827"/>
                  <a:pt x="2829" y="2802"/>
                  <a:pt x="2816" y="2777"/>
                </a:cubicBezTo>
                <a:cubicBezTo>
                  <a:pt x="2812" y="2770"/>
                  <a:pt x="2813" y="2762"/>
                  <a:pt x="2809" y="2758"/>
                </a:cubicBezTo>
                <a:cubicBezTo>
                  <a:pt x="2804" y="2753"/>
                  <a:pt x="2796" y="2753"/>
                  <a:pt x="2790" y="2751"/>
                </a:cubicBezTo>
                <a:cubicBezTo>
                  <a:pt x="2746" y="2693"/>
                  <a:pt x="2691" y="2654"/>
                  <a:pt x="2647" y="2595"/>
                </a:cubicBezTo>
                <a:cubicBezTo>
                  <a:pt x="2634" y="2577"/>
                  <a:pt x="2621" y="2560"/>
                  <a:pt x="2608" y="2543"/>
                </a:cubicBezTo>
                <a:cubicBezTo>
                  <a:pt x="2601" y="2534"/>
                  <a:pt x="2588" y="2517"/>
                  <a:pt x="2588" y="2517"/>
                </a:cubicBezTo>
                <a:cubicBezTo>
                  <a:pt x="2581" y="2495"/>
                  <a:pt x="2578" y="2466"/>
                  <a:pt x="2569" y="2446"/>
                </a:cubicBezTo>
                <a:cubicBezTo>
                  <a:pt x="2547" y="2401"/>
                  <a:pt x="2509" y="2370"/>
                  <a:pt x="2484" y="2329"/>
                </a:cubicBezTo>
                <a:cubicBezTo>
                  <a:pt x="2468" y="2275"/>
                  <a:pt x="2492" y="2337"/>
                  <a:pt x="2458" y="2303"/>
                </a:cubicBezTo>
                <a:cubicBezTo>
                  <a:pt x="2453" y="2298"/>
                  <a:pt x="2456" y="2287"/>
                  <a:pt x="2452" y="2283"/>
                </a:cubicBezTo>
                <a:cubicBezTo>
                  <a:pt x="2439" y="2270"/>
                  <a:pt x="2420" y="2266"/>
                  <a:pt x="2406" y="2257"/>
                </a:cubicBezTo>
                <a:cubicBezTo>
                  <a:pt x="2385" y="2215"/>
                  <a:pt x="2334" y="2135"/>
                  <a:pt x="2289" y="2120"/>
                </a:cubicBezTo>
                <a:cubicBezTo>
                  <a:pt x="2274" y="2072"/>
                  <a:pt x="2296" y="2126"/>
                  <a:pt x="2263" y="2094"/>
                </a:cubicBezTo>
                <a:cubicBezTo>
                  <a:pt x="2252" y="2083"/>
                  <a:pt x="2250" y="2067"/>
                  <a:pt x="2243" y="2055"/>
                </a:cubicBezTo>
                <a:cubicBezTo>
                  <a:pt x="2227" y="2004"/>
                  <a:pt x="2152" y="1930"/>
                  <a:pt x="2100" y="1912"/>
                </a:cubicBezTo>
                <a:cubicBezTo>
                  <a:pt x="2083" y="1887"/>
                  <a:pt x="2050" y="1875"/>
                  <a:pt x="2022" y="1867"/>
                </a:cubicBezTo>
                <a:cubicBezTo>
                  <a:pt x="1912" y="1791"/>
                  <a:pt x="1846" y="1818"/>
                  <a:pt x="1691" y="1815"/>
                </a:cubicBezTo>
                <a:cubicBezTo>
                  <a:pt x="1522" y="1758"/>
                  <a:pt x="1384" y="1643"/>
                  <a:pt x="1209" y="1600"/>
                </a:cubicBezTo>
                <a:cubicBezTo>
                  <a:pt x="1041" y="1558"/>
                  <a:pt x="816" y="1586"/>
                  <a:pt x="637" y="1581"/>
                </a:cubicBezTo>
                <a:cubicBezTo>
                  <a:pt x="614" y="1572"/>
                  <a:pt x="593" y="1565"/>
                  <a:pt x="572" y="1555"/>
                </a:cubicBezTo>
                <a:cubicBezTo>
                  <a:pt x="541" y="1508"/>
                  <a:pt x="487" y="1495"/>
                  <a:pt x="442" y="1470"/>
                </a:cubicBezTo>
                <a:cubicBezTo>
                  <a:pt x="402" y="1447"/>
                  <a:pt x="366" y="1414"/>
                  <a:pt x="331" y="1386"/>
                </a:cubicBezTo>
                <a:cubicBezTo>
                  <a:pt x="313" y="1350"/>
                  <a:pt x="294" y="1325"/>
                  <a:pt x="273" y="1295"/>
                </a:cubicBezTo>
                <a:cubicBezTo>
                  <a:pt x="241" y="1250"/>
                  <a:pt x="274" y="1287"/>
                  <a:pt x="253" y="1249"/>
                </a:cubicBezTo>
                <a:cubicBezTo>
                  <a:pt x="232" y="1212"/>
                  <a:pt x="211" y="1179"/>
                  <a:pt x="188" y="1145"/>
                </a:cubicBezTo>
                <a:cubicBezTo>
                  <a:pt x="178" y="1114"/>
                  <a:pt x="170" y="1084"/>
                  <a:pt x="162" y="1054"/>
                </a:cubicBezTo>
                <a:cubicBezTo>
                  <a:pt x="155" y="974"/>
                  <a:pt x="150" y="891"/>
                  <a:pt x="136" y="813"/>
                </a:cubicBezTo>
                <a:cubicBezTo>
                  <a:pt x="138" y="655"/>
                  <a:pt x="203" y="397"/>
                  <a:pt x="97" y="234"/>
                </a:cubicBezTo>
                <a:cubicBezTo>
                  <a:pt x="92" y="169"/>
                  <a:pt x="104" y="154"/>
                  <a:pt x="58" y="124"/>
                </a:cubicBezTo>
                <a:cubicBezTo>
                  <a:pt x="49" y="94"/>
                  <a:pt x="34" y="67"/>
                  <a:pt x="13" y="46"/>
                </a:cubicBezTo>
                <a:cubicBezTo>
                  <a:pt x="10" y="37"/>
                  <a:pt x="8" y="28"/>
                  <a:pt x="6" y="20"/>
                </a:cubicBezTo>
                <a:cubicBezTo>
                  <a:pt x="4" y="13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05" charset="0"/>
            </a:endParaRP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381000" y="1905000"/>
            <a:ext cx="228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  <a:cs typeface="Arial" charset="0"/>
              </a:rPr>
              <a:t>The border between Benjamin and Judah ran just south of the city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56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5638800" y="2895600"/>
            <a:ext cx="3505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200">
                <a:latin typeface="Garamond" charset="0"/>
              </a:rPr>
              <a:t>山区保护</a:t>
            </a:r>
          </a:p>
        </p:txBody>
      </p:sp>
      <p:sp>
        <p:nvSpPr>
          <p:cNvPr id="156677" name="Freeform 6" descr="Horizontal brick"/>
          <p:cNvSpPr>
            <a:spLocks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>
              <a:gd name="T0" fmla="*/ 284163 w 386"/>
              <a:gd name="T1" fmla="*/ 1487488 h 966"/>
              <a:gd name="T2" fmla="*/ 322263 w 386"/>
              <a:gd name="T3" fmla="*/ 1404938 h 966"/>
              <a:gd name="T4" fmla="*/ 344488 w 386"/>
              <a:gd name="T5" fmla="*/ 1373188 h 966"/>
              <a:gd name="T6" fmla="*/ 382588 w 386"/>
              <a:gd name="T7" fmla="*/ 1198563 h 966"/>
              <a:gd name="T8" fmla="*/ 436563 w 386"/>
              <a:gd name="T9" fmla="*/ 1100138 h 966"/>
              <a:gd name="T10" fmla="*/ 458788 w 386"/>
              <a:gd name="T11" fmla="*/ 1084263 h 966"/>
              <a:gd name="T12" fmla="*/ 474663 w 386"/>
              <a:gd name="T13" fmla="*/ 1062038 h 966"/>
              <a:gd name="T14" fmla="*/ 520700 w 386"/>
              <a:gd name="T15" fmla="*/ 969963 h 966"/>
              <a:gd name="T16" fmla="*/ 504825 w 386"/>
              <a:gd name="T17" fmla="*/ 771525 h 966"/>
              <a:gd name="T18" fmla="*/ 573088 w 386"/>
              <a:gd name="T19" fmla="*/ 542925 h 966"/>
              <a:gd name="T20" fmla="*/ 611188 w 386"/>
              <a:gd name="T21" fmla="*/ 452438 h 966"/>
              <a:gd name="T22" fmla="*/ 603250 w 386"/>
              <a:gd name="T23" fmla="*/ 192088 h 966"/>
              <a:gd name="T24" fmla="*/ 482600 w 386"/>
              <a:gd name="T25" fmla="*/ 139700 h 966"/>
              <a:gd name="T26" fmla="*/ 412750 w 386"/>
              <a:gd name="T27" fmla="*/ 115888 h 966"/>
              <a:gd name="T28" fmla="*/ 330200 w 386"/>
              <a:gd name="T29" fmla="*/ 17463 h 966"/>
              <a:gd name="T30" fmla="*/ 284163 w 386"/>
              <a:gd name="T31" fmla="*/ 1588 h 966"/>
              <a:gd name="T32" fmla="*/ 254000 w 386"/>
              <a:gd name="T33" fmla="*/ 33338 h 966"/>
              <a:gd name="T34" fmla="*/ 238125 w 386"/>
              <a:gd name="T35" fmla="*/ 77788 h 966"/>
              <a:gd name="T36" fmla="*/ 192088 w 386"/>
              <a:gd name="T37" fmla="*/ 246063 h 966"/>
              <a:gd name="T38" fmla="*/ 169863 w 386"/>
              <a:gd name="T39" fmla="*/ 268288 h 966"/>
              <a:gd name="T40" fmla="*/ 139700 w 386"/>
              <a:gd name="T41" fmla="*/ 314325 h 966"/>
              <a:gd name="T42" fmla="*/ 115888 w 386"/>
              <a:gd name="T43" fmla="*/ 382588 h 966"/>
              <a:gd name="T44" fmla="*/ 107950 w 386"/>
              <a:gd name="T45" fmla="*/ 406400 h 966"/>
              <a:gd name="T46" fmla="*/ 17463 w 386"/>
              <a:gd name="T47" fmla="*/ 795338 h 966"/>
              <a:gd name="T48" fmla="*/ 63500 w 386"/>
              <a:gd name="T49" fmla="*/ 1076325 h 966"/>
              <a:gd name="T50" fmla="*/ 85725 w 386"/>
              <a:gd name="T51" fmla="*/ 1152525 h 966"/>
              <a:gd name="T52" fmla="*/ 93663 w 386"/>
              <a:gd name="T53" fmla="*/ 1443038 h 966"/>
              <a:gd name="T54" fmla="*/ 107950 w 386"/>
              <a:gd name="T55" fmla="*/ 1487488 h 966"/>
              <a:gd name="T56" fmla="*/ 222250 w 386"/>
              <a:gd name="T57" fmla="*/ 1511300 h 966"/>
              <a:gd name="T58" fmla="*/ 292100 w 386"/>
              <a:gd name="T59" fmla="*/ 1525588 h 966"/>
              <a:gd name="T60" fmla="*/ 336550 w 386"/>
              <a:gd name="T61" fmla="*/ 1465263 h 9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6"/>
              <a:gd name="T94" fmla="*/ 0 h 966"/>
              <a:gd name="T95" fmla="*/ 386 w 386"/>
              <a:gd name="T96" fmla="*/ 966 h 9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pattFill prst="horzBrick">
            <a:fgClr>
              <a:schemeClr val="accent1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248400" y="3760788"/>
            <a:ext cx="20383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中央山谷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en-US" altLang="ja-JP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AutoNum type="arabicPeriod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汲沦溪谷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 rot="369527">
            <a:off x="2000250" y="6308725"/>
            <a:ext cx="17081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欣嫩谷</a:t>
            </a:r>
            <a:endParaRPr lang="zh-CN" altLang="en-US" sz="4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 rot="1380000">
            <a:off x="3143250" y="3986213"/>
            <a:ext cx="1454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汲 沦 溪 谷 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 rot="20940000">
            <a:off x="1803400" y="3889375"/>
            <a:ext cx="8191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中央山谷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28" grpId="0" animBg="1"/>
      <p:bldP spid="30729" grpId="0" animBg="1"/>
      <p:bldP spid="30730" grpId="0" animBg="1"/>
      <p:bldP spid="30732" grpId="0"/>
      <p:bldP spid="30733" grpId="0"/>
      <p:bldP spid="307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58728" name="Picture 3" descr="Double W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72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729" name="Picture 4" descr="Double Wa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" y="11"/>
              <a:ext cx="3881" cy="4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5638800"/>
            <a:ext cx="4876800" cy="1219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大卫城西部</a:t>
            </a:r>
            <a:endParaRPr lang="en-US">
              <a:latin typeface="Garamond" charset="0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 rot="-1395041">
            <a:off x="762000" y="3124200"/>
            <a:ext cx="7924800" cy="1371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75" name="Picture 7" descr="Single W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050"/>
            <a:ext cx="93726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8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24d</a:t>
            </a:r>
            <a:endParaRPr lang="en-US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0" y="-11113"/>
            <a:ext cx="4876800" cy="2981326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希西家力图自强，就修筑所有拆毁的城墙，高与城楼相齐，在城外又筑一城，坚固大卫城的米罗，制造了许多军器、盾牌。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cs typeface="宋体" charset="0"/>
              </a:rPr>
              <a:t>历代志下</a:t>
            </a:r>
            <a:r>
              <a:rPr lang="en-US" altLang="zh-CN" sz="2800" b="1">
                <a:cs typeface="宋体" charset="0"/>
              </a:rPr>
              <a:t>32</a:t>
            </a:r>
            <a:r>
              <a:rPr lang="zh-CN" altLang="en-US" sz="2800" b="1">
                <a:cs typeface="宋体" charset="0"/>
              </a:rPr>
              <a:t>章</a:t>
            </a:r>
            <a:r>
              <a:rPr lang="en-US" altLang="zh-CN" sz="2800" b="1">
                <a:cs typeface="宋体" charset="0"/>
              </a:rPr>
              <a:t>5</a:t>
            </a:r>
            <a:r>
              <a:rPr lang="zh-CN" altLang="en-US" sz="2800" b="1"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0" y="2819400"/>
            <a:ext cx="4876800" cy="340836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marL="169863" indent="-1698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800" b="1"/>
              <a:t>“</a:t>
            </a:r>
            <a:r>
              <a:rPr lang="zh-CN" altLang="en-US" sz="2800" b="1">
                <a:cs typeface="宋体" charset="0"/>
              </a:rPr>
              <a:t>此后玛拿西在大卫城外，从谷内基训西边直到鱼门口，建筑城墙，环绕俄斐勒，这墙筑得甚高；又在犹大各坚固城内，设立勇敢的军长。</a:t>
            </a:r>
            <a:r>
              <a:rPr lang="en-US" altLang="ja-JP" sz="2800" b="1"/>
              <a:t>” 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2800" b="1"/>
              <a:t>(</a:t>
            </a:r>
            <a:r>
              <a:rPr lang="zh-CN" altLang="en-US" sz="2800" b="1">
                <a:latin typeface="Garamond" charset="0"/>
                <a:cs typeface="宋体" charset="0"/>
              </a:rPr>
              <a:t>历代志下</a:t>
            </a:r>
            <a:r>
              <a:rPr lang="en-US" altLang="zh-CN" sz="2800" b="1">
                <a:latin typeface="Garamond" charset="0"/>
                <a:cs typeface="宋体" charset="0"/>
              </a:rPr>
              <a:t>33</a:t>
            </a:r>
            <a:r>
              <a:rPr lang="zh-CN" altLang="en-US" sz="2800" b="1">
                <a:latin typeface="Garamond" charset="0"/>
                <a:cs typeface="宋体" charset="0"/>
              </a:rPr>
              <a:t>章</a:t>
            </a:r>
            <a:r>
              <a:rPr lang="en-US" altLang="zh-CN" sz="2800" b="1">
                <a:latin typeface="Garamond" charset="0"/>
                <a:cs typeface="宋体" charset="0"/>
              </a:rPr>
              <a:t>14</a:t>
            </a:r>
            <a:r>
              <a:rPr lang="zh-CN" altLang="en-US" sz="2800" b="1">
                <a:latin typeface="Garamond" charset="0"/>
                <a:cs typeface="宋体" charset="0"/>
              </a:rPr>
              <a:t>节</a:t>
            </a:r>
            <a:r>
              <a:rPr lang="en-US" altLang="ja-JP" sz="2800" b="1"/>
              <a:t>)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0" name="Picture 3" descr="OABSO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5250"/>
            <a:ext cx="5091112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278563"/>
            <a:ext cx="7772400" cy="579437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创世记</a:t>
            </a:r>
            <a:r>
              <a:rPr lang="en-US" altLang="ja-JP" sz="3200" b="1">
                <a:solidFill>
                  <a:schemeClr val="bg1"/>
                </a:solidFill>
                <a:latin typeface="Arial" charset="0"/>
              </a:rPr>
              <a:t> 22</a:t>
            </a:r>
            <a:r>
              <a:rPr lang="zh-CN" altLang="en-US" sz="3200" b="1">
                <a:solidFill>
                  <a:schemeClr val="bg1"/>
                </a:solidFill>
                <a:latin typeface="Arial" charset="0"/>
                <a:cs typeface="宋体" charset="0"/>
              </a:rPr>
              <a:t>章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628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</p:txBody>
      </p:sp>
      <p:sp>
        <p:nvSpPr>
          <p:cNvPr id="162820" name="Text Box 5"/>
          <p:cNvSpPr txBox="1">
            <a:spLocks noChangeArrowheads="1"/>
          </p:cNvSpPr>
          <p:nvPr/>
        </p:nvSpPr>
        <p:spPr bwMode="auto">
          <a:xfrm>
            <a:off x="5867400" y="2895600"/>
            <a:ext cx="3276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山区保护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800">
                <a:latin typeface="Garamond" charset="0"/>
              </a:rPr>
              <a:t>水源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H="1">
            <a:off x="3962400" y="3810000"/>
            <a:ext cx="1981200" cy="12192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57800" y="6096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希西家地道</a:t>
            </a:r>
            <a:endParaRPr lang="en-US" sz="4000">
              <a:latin typeface="Garamond" charset="0"/>
            </a:endParaRPr>
          </a:p>
        </p:txBody>
      </p:sp>
      <p:pic>
        <p:nvPicPr>
          <p:cNvPr id="164866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15000" y="838200"/>
            <a:ext cx="3429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/>
                <a:ea typeface="ＭＳ Ｐゴシック" charset="0"/>
                <a:cs typeface="Arial"/>
              </a:rPr>
              <a:t>Hezekiah's Tunnel</a:t>
            </a:r>
          </a:p>
        </p:txBody>
      </p:sp>
      <p:pic>
        <p:nvPicPr>
          <p:cNvPr id="166914" name="Picture 3" descr="Hezekiah's 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4" descr="Hezekiah's Tunnel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9" name="Line 5"/>
          <p:cNvSpPr>
            <a:spLocks noChangeShapeType="1"/>
          </p:cNvSpPr>
          <p:nvPr/>
        </p:nvSpPr>
        <p:spPr bwMode="auto">
          <a:xfrm flipH="1">
            <a:off x="2362200" y="2514600"/>
            <a:ext cx="2133600" cy="1600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8077200" y="762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24e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1"/>
            <a:ext cx="5734050" cy="2560638"/>
            <a:chOff x="624" y="2544"/>
            <a:chExt cx="3612" cy="1613"/>
          </a:xfrm>
          <a:solidFill>
            <a:srgbClr val="003399"/>
          </a:solidFill>
        </p:grpSpPr>
        <p:pic>
          <p:nvPicPr>
            <p:cNvPr id="267272" name="Picture 8" descr="Siloam Inscripti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grp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2590" y="3866"/>
              <a:ext cx="1646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latin typeface="Arial"/>
                  <a:ea typeface="MS PGothic" pitchFamily="34" charset="-128"/>
                  <a:cs typeface="Arial"/>
                </a:rPr>
                <a:t>Siloam Inscription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今天的世界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152400" y="2667000"/>
            <a:ext cx="89916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Geneva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Geneva" charset="0"/>
                <a:cs typeface="Geneva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ja-JP" altLang="en-US" sz="2400" b="1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en-US" sz="2400" b="1">
                <a:solidFill>
                  <a:srgbClr val="FFFFFF"/>
                </a:solidFill>
                <a:latin typeface="Arial"/>
                <a:cs typeface="Arial"/>
              </a:rPr>
              <a:t>[...when] (the tunnel) was driven  through. And this was the way in which it was cut through: While [...] (were) still [...] axe(s), each man  toward his fellow, and while there were still three cubits to be cut through, [there was heard] the voice of a man calling to his fellow, for there was an overlap in the rock on the right [and on the left]. And when the tunnel was driven through, the quarrymen hewed (the rock), each man toward his fellow, axe against axe; and the water flowed from the  spring toward the reservoir for 1,200 cubits, and the height of  the rock above the head(s) of the quarrymen was 100 cubits.</a:t>
            </a:r>
            <a:r>
              <a:rPr lang="ja-JP" altLang="en-US" sz="2400" b="1">
                <a:solidFill>
                  <a:srgbClr val="FFFFFF"/>
                </a:solidFill>
                <a:latin typeface="Arial"/>
                <a:cs typeface="Arial"/>
              </a:rPr>
              <a:t>”</a:t>
            </a:r>
            <a:endParaRPr lang="en-US" sz="24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9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562600" y="762000"/>
            <a:ext cx="3505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/>
                <a:ea typeface="ＭＳ Ｐゴシック" charset="0"/>
                <a:cs typeface="Arial"/>
              </a:rPr>
              <a:t>Siloam Inscription</a:t>
            </a:r>
          </a:p>
        </p:txBody>
      </p:sp>
      <p:pic>
        <p:nvPicPr>
          <p:cNvPr id="269316" name="Picture 4" descr="Siloam In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5541963" cy="21034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8077200" y="152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  <a:defRPr/>
            </a:pPr>
            <a:r>
              <a:rPr lang="en-US" sz="2800" b="1">
                <a:solidFill>
                  <a:srgbClr val="FFFFFF"/>
                </a:solidFill>
                <a:latin typeface="Arial"/>
                <a:cs typeface="Arial"/>
              </a:rPr>
              <a:t>24e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Hezekiah's Tunnel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Hezekiah's Tunnel00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715000" y="762000"/>
            <a:ext cx="3429000" cy="533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狭窄的通道</a:t>
            </a:r>
            <a:endParaRPr lang="en-US" sz="4000">
              <a:latin typeface="Garamond" charset="0"/>
            </a:endParaRPr>
          </a:p>
        </p:txBody>
      </p:sp>
      <p:pic>
        <p:nvPicPr>
          <p:cNvPr id="41989" name="Picture 5" descr="Warren's Shaft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71015" name="Line 7"/>
            <p:cNvSpPr>
              <a:spLocks noChangeShapeType="1"/>
            </p:cNvSpPr>
            <p:nvPr/>
          </p:nvSpPr>
          <p:spPr bwMode="auto">
            <a:xfrm flipH="1">
              <a:off x="1824" y="336"/>
              <a:ext cx="1920" cy="13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16" name="Line 8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3" name="Rectangle 9"/>
          <p:cNvSpPr>
            <a:spLocks noRot="1" noChangeArrowheads="1"/>
          </p:cNvSpPr>
          <p:nvPr/>
        </p:nvSpPr>
        <p:spPr bwMode="auto">
          <a:xfrm>
            <a:off x="8229600" y="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24c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73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4825" y="3429000"/>
            <a:ext cx="5372100" cy="2752725"/>
            <a:chOff x="1918" y="2160"/>
            <a:chExt cx="3384" cy="1734"/>
          </a:xfrm>
        </p:grpSpPr>
        <p:sp>
          <p:nvSpPr>
            <p:cNvPr id="173062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8594725" y="55563"/>
            <a:ext cx="46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大卫城之模型城</a:t>
            </a:r>
            <a:r>
              <a:rPr lang="en-US" altLang="ja-JP" sz="4000">
                <a:latin typeface="Garamond" charset="0"/>
              </a:rPr>
              <a:t> (</a:t>
            </a:r>
            <a:r>
              <a:rPr lang="zh-CN" altLang="en-US" sz="4000">
                <a:latin typeface="Garamond" charset="0"/>
                <a:cs typeface="宋体" charset="0"/>
              </a:rPr>
              <a:t>主后</a:t>
            </a:r>
            <a:r>
              <a:rPr lang="en-US" altLang="ja-JP" sz="4000">
                <a:latin typeface="Garamond" charset="0"/>
              </a:rPr>
              <a:t> 66</a:t>
            </a:r>
            <a:r>
              <a:rPr lang="zh-CN" altLang="en-US" sz="4000">
                <a:latin typeface="Garamond" charset="0"/>
                <a:cs typeface="宋体" charset="0"/>
              </a:rPr>
              <a:t>年</a:t>
            </a:r>
            <a:r>
              <a:rPr lang="en-US" altLang="ja-JP" sz="4000">
                <a:latin typeface="Garamond" charset="0"/>
              </a:rPr>
              <a:t>)</a:t>
            </a:r>
            <a:br>
              <a:rPr lang="en-US" altLang="ja-JP" sz="4000">
                <a:latin typeface="Garamond" charset="0"/>
              </a:rPr>
            </a:br>
            <a:r>
              <a:rPr lang="en-US" altLang="ja-JP" sz="4000">
                <a:latin typeface="Garamond" charset="0"/>
              </a:rPr>
              <a:t>(</a:t>
            </a:r>
            <a:r>
              <a:rPr lang="zh-CN" altLang="en-US" sz="4000">
                <a:latin typeface="Garamond" charset="0"/>
                <a:cs typeface="宋体" charset="0"/>
              </a:rPr>
              <a:t>重建后的耶布斯城</a:t>
            </a:r>
            <a:r>
              <a:rPr lang="en-US" altLang="ja-JP" sz="4000">
                <a:latin typeface="Garamond" charset="0"/>
              </a:rPr>
              <a:t>)</a:t>
            </a:r>
            <a:endParaRPr lang="en-US" sz="4000">
              <a:latin typeface="Garamond" charset="0"/>
            </a:endParaRPr>
          </a:p>
        </p:txBody>
      </p:sp>
      <p:pic>
        <p:nvPicPr>
          <p:cNvPr id="175106" name="Picture 3" descr="Model of the City of Davi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84300"/>
            <a:ext cx="7010400" cy="5549900"/>
          </a:xfrm>
        </p:spPr>
      </p:pic>
      <p:sp>
        <p:nvSpPr>
          <p:cNvPr id="46084" name="Oval 4"/>
          <p:cNvSpPr>
            <a:spLocks noChangeArrowheads="1"/>
          </p:cNvSpPr>
          <p:nvPr/>
        </p:nvSpPr>
        <p:spPr bwMode="auto">
          <a:xfrm rot="-819886">
            <a:off x="3810000" y="1905000"/>
            <a:ext cx="2057400" cy="5105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6624638" cy="6000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cs typeface="+mj-cs"/>
              </a:rPr>
              <a:t>Jerusalem Valleys &amp; Ridges</a:t>
            </a:r>
          </a:p>
        </p:txBody>
      </p:sp>
      <p:sp>
        <p:nvSpPr>
          <p:cNvPr id="177155" name="Rectangle 2"/>
          <p:cNvSpPr txBox="1">
            <a:spLocks noChangeArrowheads="1"/>
          </p:cNvSpPr>
          <p:nvPr/>
        </p:nvSpPr>
        <p:spPr bwMode="auto">
          <a:xfrm rot="2737893">
            <a:off x="5446713" y="1903412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Eastern Ridge (Mount of Olives)</a:t>
            </a:r>
          </a:p>
        </p:txBody>
      </p:sp>
      <p:sp>
        <p:nvSpPr>
          <p:cNvPr id="177156" name="Rectangle 2"/>
          <p:cNvSpPr txBox="1">
            <a:spLocks noChangeArrowheads="1"/>
          </p:cNvSpPr>
          <p:nvPr/>
        </p:nvSpPr>
        <p:spPr bwMode="auto">
          <a:xfrm rot="2737893">
            <a:off x="5603082" y="3158331"/>
            <a:ext cx="2406650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Kidron Valley</a:t>
            </a:r>
          </a:p>
        </p:txBody>
      </p:sp>
      <p:sp>
        <p:nvSpPr>
          <p:cNvPr id="177157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Central Mountain Ridge (Moriah)</a:t>
            </a:r>
          </a:p>
        </p:txBody>
      </p:sp>
      <p:sp>
        <p:nvSpPr>
          <p:cNvPr id="177158" name="Rectangle 2"/>
          <p:cNvSpPr txBox="1">
            <a:spLocks noChangeArrowheads="1"/>
          </p:cNvSpPr>
          <p:nvPr/>
        </p:nvSpPr>
        <p:spPr bwMode="auto">
          <a:xfrm rot="2737893">
            <a:off x="2623345" y="3323431"/>
            <a:ext cx="3065462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Tyropoeon Valley</a:t>
            </a:r>
          </a:p>
        </p:txBody>
      </p:sp>
      <p:sp>
        <p:nvSpPr>
          <p:cNvPr id="177159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Western Mountain Ridge</a:t>
            </a:r>
          </a:p>
        </p:txBody>
      </p:sp>
      <p:sp>
        <p:nvSpPr>
          <p:cNvPr id="177160" name="Rectangle 2"/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  <a:cs typeface="Arial" charset="0"/>
              </a:rPr>
              <a:t>Valley of Hinnom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65125" y="1704975"/>
            <a:ext cx="171767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东北</a:t>
            </a: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俄斐勒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上城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下城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2895600" y="3810000"/>
            <a:ext cx="4724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2895600" y="2971800"/>
            <a:ext cx="4724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V="1">
            <a:off x="2895600" y="1905000"/>
            <a:ext cx="4419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2895600" y="4572000"/>
            <a:ext cx="3200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2895600" y="5410200"/>
            <a:ext cx="3505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233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486400" cy="868362"/>
          </a:xfrm>
          <a:gradFill rotWithShape="0">
            <a:gsLst>
              <a:gs pos="0">
                <a:srgbClr val="663300"/>
              </a:gs>
              <a:gs pos="50000">
                <a:srgbClr val="663300">
                  <a:gamma/>
                  <a:shade val="46275"/>
                  <a:invGamma/>
                </a:srgbClr>
              </a:gs>
              <a:gs pos="100000">
                <a:srgbClr val="663300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耶路撒冷山丘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12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800600" cy="6934200"/>
          </a:xfrm>
        </p:spPr>
      </p:pic>
      <p:sp>
        <p:nvSpPr>
          <p:cNvPr id="181251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</p:txBody>
      </p:sp>
      <p:grpSp>
        <p:nvGrpSpPr>
          <p:cNvPr id="181252" name="Group 5"/>
          <p:cNvGrpSpPr>
            <a:grpSpLocks/>
          </p:cNvGrpSpPr>
          <p:nvPr/>
        </p:nvGrpSpPr>
        <p:grpSpPr bwMode="auto">
          <a:xfrm>
            <a:off x="2971800" y="3429000"/>
            <a:ext cx="5372100" cy="2752725"/>
            <a:chOff x="1918" y="2160"/>
            <a:chExt cx="3384" cy="1734"/>
          </a:xfrm>
        </p:grpSpPr>
        <p:sp>
          <p:nvSpPr>
            <p:cNvPr id="181284" name="Freeform 6" descr="Horizontal brick"/>
            <p:cNvSpPr>
              <a:spLocks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6"/>
                <a:gd name="T94" fmla="*/ 0 h 966"/>
                <a:gd name="T95" fmla="*/ 386 w 386"/>
                <a:gd name="T96" fmla="*/ 966 h 9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pattFill prst="horzBrick">
              <a:fgClr>
                <a:schemeClr val="accent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3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0"/>
            </a:xfrm>
            <a:prstGeom prst="line">
              <a:avLst/>
            </a:prstGeom>
            <a:noFill/>
            <a:ln w="76200"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3504" y="2160"/>
              <a:ext cx="179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耶布斯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1500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2316163"/>
            <a:ext cx="5573713" cy="2554287"/>
            <a:chOff x="1701" y="1459"/>
            <a:chExt cx="3511" cy="1609"/>
          </a:xfrm>
        </p:grpSpPr>
        <p:sp>
          <p:nvSpPr>
            <p:cNvPr id="181281" name="Freeform 10"/>
            <p:cNvSpPr>
              <a:spLocks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>
                <a:gd name="T0" fmla="*/ 598 w 853"/>
                <a:gd name="T1" fmla="*/ 1608 h 1609"/>
                <a:gd name="T2" fmla="*/ 617 w 853"/>
                <a:gd name="T3" fmla="*/ 1570 h 1609"/>
                <a:gd name="T4" fmla="*/ 656 w 853"/>
                <a:gd name="T5" fmla="*/ 1522 h 1609"/>
                <a:gd name="T6" fmla="*/ 699 w 853"/>
                <a:gd name="T7" fmla="*/ 1397 h 1609"/>
                <a:gd name="T8" fmla="*/ 728 w 853"/>
                <a:gd name="T9" fmla="*/ 1306 h 1609"/>
                <a:gd name="T10" fmla="*/ 752 w 853"/>
                <a:gd name="T11" fmla="*/ 1253 h 1609"/>
                <a:gd name="T12" fmla="*/ 819 w 853"/>
                <a:gd name="T13" fmla="*/ 1147 h 1609"/>
                <a:gd name="T14" fmla="*/ 853 w 853"/>
                <a:gd name="T15" fmla="*/ 1099 h 1609"/>
                <a:gd name="T16" fmla="*/ 824 w 853"/>
                <a:gd name="T17" fmla="*/ 874 h 1609"/>
                <a:gd name="T18" fmla="*/ 800 w 853"/>
                <a:gd name="T19" fmla="*/ 663 h 1609"/>
                <a:gd name="T20" fmla="*/ 728 w 853"/>
                <a:gd name="T21" fmla="*/ 245 h 1609"/>
                <a:gd name="T22" fmla="*/ 709 w 853"/>
                <a:gd name="T23" fmla="*/ 168 h 1609"/>
                <a:gd name="T24" fmla="*/ 675 w 853"/>
                <a:gd name="T25" fmla="*/ 0 h 1609"/>
                <a:gd name="T26" fmla="*/ 430 w 853"/>
                <a:gd name="T27" fmla="*/ 10 h 1609"/>
                <a:gd name="T28" fmla="*/ 17 w 853"/>
                <a:gd name="T29" fmla="*/ 48 h 1609"/>
                <a:gd name="T30" fmla="*/ 13 w 853"/>
                <a:gd name="T31" fmla="*/ 101 h 1609"/>
                <a:gd name="T32" fmla="*/ 27 w 853"/>
                <a:gd name="T33" fmla="*/ 283 h 1609"/>
                <a:gd name="T34" fmla="*/ 61 w 853"/>
                <a:gd name="T35" fmla="*/ 451 h 1609"/>
                <a:gd name="T36" fmla="*/ 118 w 853"/>
                <a:gd name="T37" fmla="*/ 591 h 1609"/>
                <a:gd name="T38" fmla="*/ 152 w 853"/>
                <a:gd name="T39" fmla="*/ 667 h 1609"/>
                <a:gd name="T40" fmla="*/ 176 w 853"/>
                <a:gd name="T41" fmla="*/ 735 h 1609"/>
                <a:gd name="T42" fmla="*/ 224 w 853"/>
                <a:gd name="T43" fmla="*/ 970 h 1609"/>
                <a:gd name="T44" fmla="*/ 267 w 853"/>
                <a:gd name="T45" fmla="*/ 1128 h 1609"/>
                <a:gd name="T46" fmla="*/ 344 w 853"/>
                <a:gd name="T47" fmla="*/ 1397 h 1609"/>
                <a:gd name="T48" fmla="*/ 377 w 853"/>
                <a:gd name="T49" fmla="*/ 1469 h 1609"/>
                <a:gd name="T50" fmla="*/ 382 w 853"/>
                <a:gd name="T51" fmla="*/ 1483 h 1609"/>
                <a:gd name="T52" fmla="*/ 425 w 853"/>
                <a:gd name="T53" fmla="*/ 1493 h 1609"/>
                <a:gd name="T54" fmla="*/ 459 w 853"/>
                <a:gd name="T55" fmla="*/ 1527 h 1609"/>
                <a:gd name="T56" fmla="*/ 469 w 853"/>
                <a:gd name="T57" fmla="*/ 1541 h 1609"/>
                <a:gd name="T58" fmla="*/ 526 w 853"/>
                <a:gd name="T59" fmla="*/ 1560 h 1609"/>
                <a:gd name="T60" fmla="*/ 569 w 853"/>
                <a:gd name="T61" fmla="*/ 1584 h 1609"/>
                <a:gd name="T62" fmla="*/ 603 w 853"/>
                <a:gd name="T63" fmla="*/ 1599 h 1609"/>
                <a:gd name="T64" fmla="*/ 617 w 853"/>
                <a:gd name="T65" fmla="*/ 1603 h 1609"/>
                <a:gd name="T66" fmla="*/ 598 w 853"/>
                <a:gd name="T67" fmla="*/ 1608 h 16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3"/>
                <a:gd name="T103" fmla="*/ 0 h 1609"/>
                <a:gd name="T104" fmla="*/ 853 w 853"/>
                <a:gd name="T105" fmla="*/ 1609 h 16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3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3504" y="2414"/>
              <a:ext cx="17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所罗门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971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52800" y="4638675"/>
            <a:ext cx="4860925" cy="1822450"/>
            <a:chOff x="2164" y="2922"/>
            <a:chExt cx="3062" cy="1148"/>
          </a:xfrm>
        </p:grpSpPr>
        <p:sp>
          <p:nvSpPr>
            <p:cNvPr id="181278" name="Freeform 14"/>
            <p:cNvSpPr>
              <a:spLocks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>
                <a:gd name="T0" fmla="*/ 15 w 288"/>
                <a:gd name="T1" fmla="*/ 979 h 979"/>
                <a:gd name="T2" fmla="*/ 10 w 288"/>
                <a:gd name="T3" fmla="*/ 869 h 979"/>
                <a:gd name="T4" fmla="*/ 30 w 288"/>
                <a:gd name="T5" fmla="*/ 840 h 979"/>
                <a:gd name="T6" fmla="*/ 73 w 288"/>
                <a:gd name="T7" fmla="*/ 739 h 979"/>
                <a:gd name="T8" fmla="*/ 169 w 288"/>
                <a:gd name="T9" fmla="*/ 567 h 979"/>
                <a:gd name="T10" fmla="*/ 202 w 288"/>
                <a:gd name="T11" fmla="*/ 528 h 979"/>
                <a:gd name="T12" fmla="*/ 255 w 288"/>
                <a:gd name="T13" fmla="*/ 365 h 979"/>
                <a:gd name="T14" fmla="*/ 260 w 288"/>
                <a:gd name="T15" fmla="*/ 331 h 979"/>
                <a:gd name="T16" fmla="*/ 270 w 288"/>
                <a:gd name="T17" fmla="*/ 293 h 979"/>
                <a:gd name="T18" fmla="*/ 274 w 288"/>
                <a:gd name="T19" fmla="*/ 245 h 979"/>
                <a:gd name="T20" fmla="*/ 284 w 288"/>
                <a:gd name="T21" fmla="*/ 216 h 979"/>
                <a:gd name="T22" fmla="*/ 231 w 288"/>
                <a:gd name="T23" fmla="*/ 67 h 979"/>
                <a:gd name="T24" fmla="*/ 212 w 288"/>
                <a:gd name="T25" fmla="*/ 24 h 979"/>
                <a:gd name="T26" fmla="*/ 178 w 288"/>
                <a:gd name="T27" fmla="*/ 0 h 9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979"/>
                <a:gd name="T44" fmla="*/ 288 w 288"/>
                <a:gd name="T45" fmla="*/ 979 h 9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3504" y="2922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  <a:cs typeface="宋体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447800" y="2422525"/>
            <a:ext cx="6743700" cy="4117975"/>
            <a:chOff x="978" y="1526"/>
            <a:chExt cx="4248" cy="2594"/>
          </a:xfrm>
        </p:grpSpPr>
        <p:sp>
          <p:nvSpPr>
            <p:cNvPr id="4814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47" name="Text Box 19"/>
            <p:cNvSpPr txBox="1">
              <a:spLocks noChangeArrowheads="1"/>
            </p:cNvSpPr>
            <p:nvPr/>
          </p:nvSpPr>
          <p:spPr bwMode="auto">
            <a:xfrm>
              <a:off x="3504" y="2668"/>
              <a:ext cx="172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希西家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700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48" name="Freeform 20"/>
            <p:cNvSpPr>
              <a:spLocks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/>
              <a:ahLst/>
              <a:cxnLst>
                <a:cxn ang="0">
                  <a:pos x="721" y="0"/>
                </a:cxn>
                <a:cxn ang="0">
                  <a:pos x="625" y="58"/>
                </a:cxn>
                <a:cxn ang="0">
                  <a:pos x="587" y="106"/>
                </a:cxn>
                <a:cxn ang="0">
                  <a:pos x="548" y="164"/>
                </a:cxn>
                <a:cxn ang="0">
                  <a:pos x="520" y="192"/>
                </a:cxn>
                <a:cxn ang="0">
                  <a:pos x="500" y="231"/>
                </a:cxn>
                <a:cxn ang="0">
                  <a:pos x="452" y="269"/>
                </a:cxn>
                <a:cxn ang="0">
                  <a:pos x="414" y="327"/>
                </a:cxn>
                <a:cxn ang="0">
                  <a:pos x="376" y="394"/>
                </a:cxn>
                <a:cxn ang="0">
                  <a:pos x="347" y="461"/>
                </a:cxn>
                <a:cxn ang="0">
                  <a:pos x="280" y="682"/>
                </a:cxn>
                <a:cxn ang="0">
                  <a:pos x="241" y="1008"/>
                </a:cxn>
                <a:cxn ang="0">
                  <a:pos x="174" y="1172"/>
                </a:cxn>
                <a:cxn ang="0">
                  <a:pos x="136" y="1229"/>
                </a:cxn>
                <a:cxn ang="0">
                  <a:pos x="116" y="1258"/>
                </a:cxn>
                <a:cxn ang="0">
                  <a:pos x="88" y="1392"/>
                </a:cxn>
                <a:cxn ang="0">
                  <a:pos x="126" y="1940"/>
                </a:cxn>
                <a:cxn ang="0">
                  <a:pos x="155" y="1988"/>
                </a:cxn>
                <a:cxn ang="0">
                  <a:pos x="164" y="2016"/>
                </a:cxn>
                <a:cxn ang="0">
                  <a:pos x="184" y="2045"/>
                </a:cxn>
                <a:cxn ang="0">
                  <a:pos x="212" y="2151"/>
                </a:cxn>
                <a:cxn ang="0">
                  <a:pos x="251" y="2304"/>
                </a:cxn>
                <a:cxn ang="0">
                  <a:pos x="385" y="2410"/>
                </a:cxn>
                <a:cxn ang="0">
                  <a:pos x="462" y="2468"/>
                </a:cxn>
                <a:cxn ang="0">
                  <a:pos x="520" y="2487"/>
                </a:cxn>
                <a:cxn ang="0">
                  <a:pos x="644" y="2525"/>
                </a:cxn>
                <a:cxn ang="0">
                  <a:pos x="932" y="2554"/>
                </a:cxn>
                <a:cxn ang="0">
                  <a:pos x="1163" y="2554"/>
                </a:cxn>
                <a:cxn ang="0">
                  <a:pos x="1124" y="2381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09600" y="1262063"/>
            <a:ext cx="7432675" cy="5138737"/>
            <a:chOff x="454" y="795"/>
            <a:chExt cx="4682" cy="3237"/>
          </a:xfrm>
        </p:grpSpPr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163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西律王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20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2" name="Freeform 24"/>
            <p:cNvSpPr>
              <a:spLocks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/>
              <a:ahLst/>
              <a:cxnLst>
                <a:cxn ang="0">
                  <a:pos x="1389" y="271"/>
                </a:cxn>
                <a:cxn ang="0">
                  <a:pos x="1216" y="50"/>
                </a:cxn>
                <a:cxn ang="0">
                  <a:pos x="1053" y="11"/>
                </a:cxn>
                <a:cxn ang="0">
                  <a:pos x="996" y="79"/>
                </a:cxn>
                <a:cxn ang="0">
                  <a:pos x="775" y="107"/>
                </a:cxn>
                <a:cxn ang="0">
                  <a:pos x="564" y="280"/>
                </a:cxn>
                <a:cxn ang="0">
                  <a:pos x="487" y="424"/>
                </a:cxn>
                <a:cxn ang="0">
                  <a:pos x="554" y="703"/>
                </a:cxn>
                <a:cxn ang="0">
                  <a:pos x="679" y="1163"/>
                </a:cxn>
                <a:cxn ang="0">
                  <a:pos x="564" y="1279"/>
                </a:cxn>
                <a:cxn ang="0">
                  <a:pos x="352" y="1461"/>
                </a:cxn>
                <a:cxn ang="0">
                  <a:pos x="295" y="1682"/>
                </a:cxn>
                <a:cxn ang="0">
                  <a:pos x="64" y="1787"/>
                </a:cxn>
                <a:cxn ang="0">
                  <a:pos x="16" y="2488"/>
                </a:cxn>
                <a:cxn ang="0">
                  <a:pos x="84" y="2757"/>
                </a:cxn>
                <a:cxn ang="0">
                  <a:pos x="122" y="2959"/>
                </a:cxn>
                <a:cxn ang="0">
                  <a:pos x="180" y="3026"/>
                </a:cxn>
                <a:cxn ang="0">
                  <a:pos x="352" y="3227"/>
                </a:cxn>
                <a:cxn ang="0">
                  <a:pos x="477" y="3122"/>
                </a:cxn>
                <a:cxn ang="0">
                  <a:pos x="535" y="3083"/>
                </a:cxn>
                <a:cxn ang="0">
                  <a:pos x="592" y="2978"/>
                </a:cxn>
                <a:cxn ang="0">
                  <a:pos x="688" y="2853"/>
                </a:cxn>
                <a:cxn ang="0">
                  <a:pos x="852" y="2719"/>
                </a:cxn>
                <a:cxn ang="0">
                  <a:pos x="957" y="2546"/>
                </a:cxn>
                <a:cxn ang="0">
                  <a:pos x="1015" y="2421"/>
                </a:cxn>
                <a:cxn ang="0">
                  <a:pos x="1082" y="2306"/>
                </a:cxn>
                <a:cxn ang="0">
                  <a:pos x="1226" y="2123"/>
                </a:cxn>
                <a:cxn ang="0">
                  <a:pos x="1255" y="2075"/>
                </a:cxn>
                <a:cxn ang="0">
                  <a:pos x="1437" y="2037"/>
                </a:cxn>
                <a:cxn ang="0">
                  <a:pos x="1533" y="2037"/>
                </a:cxn>
                <a:cxn ang="0">
                  <a:pos x="1572" y="2114"/>
                </a:cxn>
                <a:cxn ang="0">
                  <a:pos x="1476" y="2555"/>
                </a:cxn>
                <a:cxn ang="0">
                  <a:pos x="1456" y="2613"/>
                </a:cxn>
                <a:cxn ang="0">
                  <a:pos x="1495" y="2863"/>
                </a:cxn>
                <a:cxn ang="0">
                  <a:pos x="1543" y="3064"/>
                </a:cxn>
                <a:cxn ang="0">
                  <a:pos x="1639" y="3122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15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2743200" y="2573338"/>
            <a:ext cx="5505450" cy="3703637"/>
            <a:chOff x="1806" y="1621"/>
            <a:chExt cx="3468" cy="2333"/>
          </a:xfrm>
        </p:grpSpPr>
        <p:sp>
          <p:nvSpPr>
            <p:cNvPr id="48154" name="Text Box 26"/>
            <p:cNvSpPr txBox="1">
              <a:spLocks noChangeArrowheads="1"/>
            </p:cNvSpPr>
            <p:nvPr/>
          </p:nvSpPr>
          <p:spPr bwMode="auto">
            <a:xfrm>
              <a:off x="3504" y="3175"/>
              <a:ext cx="1770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尼希米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444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  <a:r>
                <a:rPr lang="en-US" altLang="ja-JP" b="1">
                  <a:latin typeface="Garamond" charset="0"/>
                </a:rPr>
                <a:t>)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5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6" name="Freeform 28"/>
            <p:cNvSpPr>
              <a:spLocks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/>
              <a:ahLst/>
              <a:cxnLst>
                <a:cxn ang="0">
                  <a:pos x="313" y="2333"/>
                </a:cxn>
                <a:cxn ang="0">
                  <a:pos x="313" y="2245"/>
                </a:cxn>
                <a:cxn ang="0">
                  <a:pos x="420" y="1972"/>
                </a:cxn>
                <a:cxn ang="0">
                  <a:pos x="469" y="1542"/>
                </a:cxn>
                <a:cxn ang="0">
                  <a:pos x="518" y="1454"/>
                </a:cxn>
                <a:cxn ang="0">
                  <a:pos x="566" y="1279"/>
                </a:cxn>
                <a:cxn ang="0">
                  <a:pos x="605" y="1191"/>
                </a:cxn>
                <a:cxn ang="0">
                  <a:pos x="625" y="1122"/>
                </a:cxn>
                <a:cxn ang="0">
                  <a:pos x="664" y="1064"/>
                </a:cxn>
                <a:cxn ang="0">
                  <a:pos x="703" y="937"/>
                </a:cxn>
                <a:cxn ang="0">
                  <a:pos x="713" y="908"/>
                </a:cxn>
                <a:cxn ang="0">
                  <a:pos x="683" y="556"/>
                </a:cxn>
                <a:cxn ang="0">
                  <a:pos x="664" y="449"/>
                </a:cxn>
                <a:cxn ang="0">
                  <a:pos x="644" y="390"/>
                </a:cxn>
                <a:cxn ang="0">
                  <a:pos x="635" y="322"/>
                </a:cxn>
                <a:cxn ang="0">
                  <a:pos x="586" y="175"/>
                </a:cxn>
                <a:cxn ang="0">
                  <a:pos x="576" y="146"/>
                </a:cxn>
                <a:cxn ang="0">
                  <a:pos x="547" y="127"/>
                </a:cxn>
                <a:cxn ang="0">
                  <a:pos x="469" y="78"/>
                </a:cxn>
                <a:cxn ang="0">
                  <a:pos x="439" y="68"/>
                </a:cxn>
                <a:cxn ang="0">
                  <a:pos x="410" y="58"/>
                </a:cxn>
                <a:cxn ang="0">
                  <a:pos x="332" y="0"/>
                </a:cxn>
                <a:cxn ang="0">
                  <a:pos x="68" y="9"/>
                </a:cxn>
                <a:cxn ang="0">
                  <a:pos x="39" y="19"/>
                </a:cxn>
                <a:cxn ang="0">
                  <a:pos x="0" y="78"/>
                </a:cxn>
                <a:cxn ang="0">
                  <a:pos x="107" y="449"/>
                </a:cxn>
                <a:cxn ang="0">
                  <a:pos x="166" y="537"/>
                </a:cxn>
                <a:cxn ang="0">
                  <a:pos x="186" y="595"/>
                </a:cxn>
                <a:cxn ang="0">
                  <a:pos x="225" y="654"/>
                </a:cxn>
                <a:cxn ang="0">
                  <a:pos x="244" y="712"/>
                </a:cxn>
                <a:cxn ang="0">
                  <a:pos x="254" y="742"/>
                </a:cxn>
                <a:cxn ang="0">
                  <a:pos x="264" y="1357"/>
                </a:cxn>
                <a:cxn ang="0">
                  <a:pos x="215" y="1484"/>
                </a:cxn>
                <a:cxn ang="0">
                  <a:pos x="186" y="1669"/>
                </a:cxn>
                <a:cxn ang="0">
                  <a:pos x="137" y="1728"/>
                </a:cxn>
                <a:cxn ang="0">
                  <a:pos x="98" y="1864"/>
                </a:cxn>
                <a:cxn ang="0">
                  <a:pos x="137" y="2030"/>
                </a:cxn>
                <a:cxn ang="0">
                  <a:pos x="205" y="2235"/>
                </a:cxn>
                <a:cxn ang="0">
                  <a:pos x="225" y="2294"/>
                </a:cxn>
                <a:cxn ang="0">
                  <a:pos x="254" y="2313"/>
                </a:cxn>
                <a:cxn ang="0">
                  <a:pos x="313" y="2333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80008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33400" y="2122488"/>
            <a:ext cx="8740775" cy="4294187"/>
            <a:chOff x="406" y="1337"/>
            <a:chExt cx="5506" cy="2705"/>
          </a:xfrm>
        </p:grpSpPr>
        <p:sp>
          <p:nvSpPr>
            <p:cNvPr id="4815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59" name="Text Box 31"/>
            <p:cNvSpPr txBox="1">
              <a:spLocks noChangeArrowheads="1"/>
            </p:cNvSpPr>
            <p:nvPr/>
          </p:nvSpPr>
          <p:spPr bwMode="auto">
            <a:xfrm>
              <a:off x="3504" y="3429"/>
              <a:ext cx="240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哈斯摩尼家族</a:t>
              </a:r>
              <a:r>
                <a:rPr lang="en-US" altLang="ja-JP" b="1">
                  <a:latin typeface="Garamond" charset="0"/>
                </a:rPr>
                <a:t> (</a:t>
              </a:r>
              <a:r>
                <a:rPr lang="zh-CN" altLang="en-US" b="1">
                  <a:latin typeface="Garamond" charset="0"/>
                  <a:cs typeface="宋体" charset="0"/>
                </a:rPr>
                <a:t>主前</a:t>
              </a:r>
              <a:r>
                <a:rPr lang="en-US" altLang="ja-JP" b="1">
                  <a:latin typeface="Garamond" charset="0"/>
                </a:rPr>
                <a:t>100</a:t>
              </a:r>
              <a:r>
                <a:rPr lang="zh-CN" altLang="en-US" b="1">
                  <a:latin typeface="Garamond" charset="0"/>
                  <a:cs typeface="宋体" charset="0"/>
                </a:rPr>
                <a:t>尼年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0" name="Freeform 32"/>
            <p:cNvSpPr>
              <a:spLocks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/>
              <a:ahLst/>
              <a:cxnLst>
                <a:cxn ang="0">
                  <a:pos x="1498" y="127"/>
                </a:cxn>
                <a:cxn ang="0">
                  <a:pos x="1468" y="10"/>
                </a:cxn>
                <a:cxn ang="0">
                  <a:pos x="1439" y="0"/>
                </a:cxn>
                <a:cxn ang="0">
                  <a:pos x="1283" y="30"/>
                </a:cxn>
                <a:cxn ang="0">
                  <a:pos x="1322" y="206"/>
                </a:cxn>
                <a:cxn ang="0">
                  <a:pos x="1342" y="352"/>
                </a:cxn>
                <a:cxn ang="0">
                  <a:pos x="1371" y="411"/>
                </a:cxn>
                <a:cxn ang="0">
                  <a:pos x="1381" y="821"/>
                </a:cxn>
                <a:cxn ang="0">
                  <a:pos x="1390" y="860"/>
                </a:cxn>
                <a:cxn ang="0">
                  <a:pos x="1371" y="830"/>
                </a:cxn>
                <a:cxn ang="0">
                  <a:pos x="1312" y="811"/>
                </a:cxn>
                <a:cxn ang="0">
                  <a:pos x="1234" y="821"/>
                </a:cxn>
                <a:cxn ang="0">
                  <a:pos x="1176" y="860"/>
                </a:cxn>
                <a:cxn ang="0">
                  <a:pos x="1019" y="928"/>
                </a:cxn>
                <a:cxn ang="0">
                  <a:pos x="1000" y="957"/>
                </a:cxn>
                <a:cxn ang="0">
                  <a:pos x="971" y="977"/>
                </a:cxn>
                <a:cxn ang="0">
                  <a:pos x="931" y="1035"/>
                </a:cxn>
                <a:cxn ang="0">
                  <a:pos x="922" y="1006"/>
                </a:cxn>
                <a:cxn ang="0">
                  <a:pos x="834" y="1035"/>
                </a:cxn>
                <a:cxn ang="0">
                  <a:pos x="639" y="1074"/>
                </a:cxn>
                <a:cxn ang="0">
                  <a:pos x="541" y="1084"/>
                </a:cxn>
                <a:cxn ang="0">
                  <a:pos x="346" y="1143"/>
                </a:cxn>
                <a:cxn ang="0">
                  <a:pos x="238" y="1182"/>
                </a:cxn>
                <a:cxn ang="0">
                  <a:pos x="190" y="1231"/>
                </a:cxn>
                <a:cxn ang="0">
                  <a:pos x="111" y="1289"/>
                </a:cxn>
                <a:cxn ang="0">
                  <a:pos x="72" y="1377"/>
                </a:cxn>
                <a:cxn ang="0">
                  <a:pos x="53" y="1436"/>
                </a:cxn>
                <a:cxn ang="0">
                  <a:pos x="43" y="1465"/>
                </a:cxn>
                <a:cxn ang="0">
                  <a:pos x="111" y="2256"/>
                </a:cxn>
                <a:cxn ang="0">
                  <a:pos x="121" y="2412"/>
                </a:cxn>
                <a:cxn ang="0">
                  <a:pos x="150" y="2480"/>
                </a:cxn>
                <a:cxn ang="0">
                  <a:pos x="248" y="2656"/>
                </a:cxn>
                <a:cxn ang="0">
                  <a:pos x="512" y="2705"/>
                </a:cxn>
                <a:cxn ang="0">
                  <a:pos x="853" y="2666"/>
                </a:cxn>
                <a:cxn ang="0">
                  <a:pos x="1185" y="2675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150" cap="flat" cmpd="sng">
              <a:solidFill>
                <a:srgbClr val="6633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-114300" y="914400"/>
            <a:ext cx="6965950" cy="5807075"/>
            <a:chOff x="0" y="576"/>
            <a:chExt cx="4388" cy="3658"/>
          </a:xfrm>
        </p:grpSpPr>
        <p:sp>
          <p:nvSpPr>
            <p:cNvPr id="4816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3" name="Text Box 35"/>
            <p:cNvSpPr txBox="1">
              <a:spLocks noChangeArrowheads="1"/>
            </p:cNvSpPr>
            <p:nvPr/>
          </p:nvSpPr>
          <p:spPr bwMode="auto">
            <a:xfrm>
              <a:off x="3504" y="3936"/>
              <a:ext cx="88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zh-CN" altLang="en-US" b="1">
                  <a:latin typeface="Garamond" charset="0"/>
                  <a:cs typeface="宋体" charset="0"/>
                </a:rPr>
                <a:t>现代城墙</a:t>
              </a:r>
              <a:endParaRPr lang="en-US" b="1">
                <a:latin typeface="Garamond" charset="0"/>
              </a:endParaRPr>
            </a:p>
          </p:txBody>
        </p:sp>
        <p:sp>
          <p:nvSpPr>
            <p:cNvPr id="48164" name="Freeform 36"/>
            <p:cNvSpPr>
              <a:spLocks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/>
              <a:ahLst/>
              <a:cxnLst>
                <a:cxn ang="0">
                  <a:pos x="2390" y="230"/>
                </a:cxn>
                <a:cxn ang="0">
                  <a:pos x="2333" y="0"/>
                </a:cxn>
                <a:cxn ang="0">
                  <a:pos x="2016" y="67"/>
                </a:cxn>
                <a:cxn ang="0">
                  <a:pos x="1747" y="154"/>
                </a:cxn>
                <a:cxn ang="0">
                  <a:pos x="1613" y="211"/>
                </a:cxn>
                <a:cxn ang="0">
                  <a:pos x="1392" y="298"/>
                </a:cxn>
                <a:cxn ang="0">
                  <a:pos x="1046" y="432"/>
                </a:cxn>
                <a:cxn ang="0">
                  <a:pos x="941" y="566"/>
                </a:cxn>
                <a:cxn ang="0">
                  <a:pos x="816" y="643"/>
                </a:cxn>
                <a:cxn ang="0">
                  <a:pos x="643" y="845"/>
                </a:cxn>
                <a:cxn ang="0">
                  <a:pos x="480" y="989"/>
                </a:cxn>
                <a:cxn ang="0">
                  <a:pos x="250" y="1056"/>
                </a:cxn>
                <a:cxn ang="0">
                  <a:pos x="0" y="1171"/>
                </a:cxn>
                <a:cxn ang="0">
                  <a:pos x="115" y="1450"/>
                </a:cxn>
                <a:cxn ang="0">
                  <a:pos x="173" y="1517"/>
                </a:cxn>
                <a:cxn ang="0">
                  <a:pos x="374" y="1680"/>
                </a:cxn>
                <a:cxn ang="0">
                  <a:pos x="518" y="1930"/>
                </a:cxn>
                <a:cxn ang="0">
                  <a:pos x="461" y="2150"/>
                </a:cxn>
                <a:cxn ang="0">
                  <a:pos x="490" y="2726"/>
                </a:cxn>
                <a:cxn ang="0">
                  <a:pos x="566" y="3283"/>
                </a:cxn>
                <a:cxn ang="0">
                  <a:pos x="653" y="3360"/>
                </a:cxn>
                <a:cxn ang="0">
                  <a:pos x="768" y="3437"/>
                </a:cxn>
                <a:cxn ang="0">
                  <a:pos x="1075" y="3437"/>
                </a:cxn>
                <a:cxn ang="0">
                  <a:pos x="1968" y="3562"/>
                </a:cxn>
                <a:cxn ang="0">
                  <a:pos x="2131" y="3456"/>
                </a:cxn>
                <a:cxn ang="0">
                  <a:pos x="2150" y="3216"/>
                </a:cxn>
                <a:cxn ang="0">
                  <a:pos x="2227" y="2851"/>
                </a:cxn>
                <a:cxn ang="0">
                  <a:pos x="2333" y="2486"/>
                </a:cxn>
                <a:cxn ang="0">
                  <a:pos x="2390" y="2294"/>
                </a:cxn>
                <a:cxn ang="0">
                  <a:pos x="2486" y="2122"/>
                </a:cxn>
                <a:cxn ang="0">
                  <a:pos x="2458" y="1440"/>
                </a:cxn>
                <a:cxn ang="0">
                  <a:pos x="2371" y="883"/>
                </a:cxn>
                <a:cxn ang="0">
                  <a:pos x="2390" y="864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15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7924800" y="4419600"/>
            <a:ext cx="1447800" cy="990600"/>
            <a:chOff x="4992" y="2784"/>
            <a:chExt cx="912" cy="624"/>
          </a:xfrm>
        </p:grpSpPr>
        <p:sp>
          <p:nvSpPr>
            <p:cNvPr id="4816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67" name="Text Box 39"/>
            <p:cNvSpPr txBox="1">
              <a:spLocks noChangeArrowheads="1"/>
            </p:cNvSpPr>
            <p:nvPr/>
          </p:nvSpPr>
          <p:spPr bwMode="auto">
            <a:xfrm>
              <a:off x="5066" y="2976"/>
              <a:ext cx="62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t">
                <a:spcBef>
                  <a:spcPct val="50000"/>
                </a:spcBef>
                <a:defRPr/>
              </a:pPr>
              <a:r>
                <a:rPr lang="en-US" b="1">
                  <a:latin typeface="Garamond" charset="0"/>
                </a:rPr>
                <a:t>586 </a:t>
              </a:r>
              <a:r>
                <a:rPr lang="zh-CN" altLang="en-US" b="1">
                  <a:latin typeface="Garamond" charset="0"/>
                  <a:cs typeface="宋体" charset="0"/>
                </a:rPr>
                <a:t>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832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犹太人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基督徒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万国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b="1">
                <a:latin typeface="Garamond" charset="0"/>
              </a:rPr>
              <a:t>回教徒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  <p:bldP spid="542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3726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以色列对万国的态度如何</a:t>
            </a:r>
            <a:r>
              <a:rPr lang="en-US" altLang="ja-JP" sz="3200">
                <a:latin typeface="Garamond" charset="0"/>
              </a:rPr>
              <a:t>?</a:t>
            </a:r>
            <a:endParaRPr lang="en-US" sz="3200">
              <a:latin typeface="Garamond" charset="0"/>
            </a:endParaRPr>
          </a:p>
        </p:txBody>
      </p:sp>
      <p:sp>
        <p:nvSpPr>
          <p:cNvPr id="56324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Garamond" charset="0"/>
                <a:cs typeface="宋体" charset="0"/>
              </a:rPr>
              <a:t>犹太人在圣地之十个阶层的圣洁</a:t>
            </a:r>
            <a:endParaRPr lang="en-US" sz="3200">
              <a:latin typeface="Garamond" charset="0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67400" y="1295400"/>
            <a:ext cx="3429000" cy="3016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  <a:cs typeface="宋体" charset="0"/>
              </a:rPr>
              <a:t>圣洁可分为十个阶层。以色列地比其他地都要圣洁</a:t>
            </a:r>
            <a:r>
              <a:rPr lang="en-US" altLang="ja-JP" sz="3200">
                <a:latin typeface="Garamond" charset="0"/>
              </a:rPr>
              <a:t>…</a:t>
            </a:r>
            <a:r>
              <a:rPr lang="zh-CN" altLang="en-US" sz="3200">
                <a:latin typeface="Garamond" charset="0"/>
                <a:cs typeface="宋体" charset="0"/>
              </a:rPr>
              <a:t>唯有从此地人能找到初结的果子及二饼</a:t>
            </a:r>
            <a:r>
              <a:rPr lang="en-US" altLang="ja-JP" sz="3200">
                <a:latin typeface="Garamond" charset="0"/>
              </a:rPr>
              <a:t>…”</a:t>
            </a:r>
            <a:endParaRPr lang="en-US" sz="3200">
              <a:latin typeface="Garamond" charset="0"/>
            </a:endParaRPr>
          </a:p>
        </p:txBody>
      </p:sp>
      <p:sp>
        <p:nvSpPr>
          <p:cNvPr id="58374" name="Rectangle 6"/>
          <p:cNvSpPr>
            <a:spLocks noRot="1" noChangeArrowheads="1"/>
          </p:cNvSpPr>
          <p:nvPr/>
        </p:nvSpPr>
        <p:spPr bwMode="auto">
          <a:xfrm>
            <a:off x="304800" y="1600200"/>
            <a:ext cx="3733800" cy="1600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以色列与              其他国家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400800"/>
            <a:ext cx="40386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第十个最圣洁之地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 autoUpdateAnimBg="0"/>
      <p:bldP spid="5837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05000" y="152400"/>
            <a:ext cx="5410200" cy="762000"/>
          </a:xfrm>
          <a:solidFill>
            <a:srgbClr val="000514"/>
          </a:solidFill>
          <a:ln w="5715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现代中东</a:t>
            </a:r>
            <a:endParaRPr lang="en-US" sz="4000">
              <a:latin typeface="Garamond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59213"/>
            <a:ext cx="4267200" cy="3074987"/>
          </a:xfrm>
          <a:solidFill>
            <a:srgbClr val="0604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初结的果子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:</a:t>
            </a:r>
            <a:r>
              <a:rPr lang="en-US" altLang="zh-CN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   </a:t>
            </a:r>
            <a:r>
              <a:rPr lang="en-US" altLang="ja-JP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 </a:t>
            </a: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宋体" charset="0"/>
              </a:rPr>
              <a:t>摇捆祭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在以色列远北被收割</a:t>
            </a:r>
            <a:endParaRPr lang="en-US" altLang="ja-JP" sz="3200">
              <a:latin typeface="Tahoma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ahoma" charset="0"/>
                <a:cs typeface="宋体" charset="0"/>
              </a:rPr>
              <a:t>带到耶路撒冷</a:t>
            </a:r>
            <a:endParaRPr lang="en-US" sz="3200">
              <a:latin typeface="Tahoma" charset="0"/>
            </a:endParaRPr>
          </a:p>
        </p:txBody>
      </p:sp>
      <p:pic>
        <p:nvPicPr>
          <p:cNvPr id="6247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7522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3025" y="0"/>
            <a:ext cx="5260975" cy="7010400"/>
          </a:xfrm>
        </p:spPr>
      </p:pic>
      <p:sp>
        <p:nvSpPr>
          <p:cNvPr id="645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城市与乡村</a:t>
            </a:r>
            <a:endParaRPr lang="en-US" sz="3600">
              <a:latin typeface="Garamond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962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latin typeface="Garamond" charset="0"/>
              </a:rPr>
              <a:t>“</a:t>
            </a:r>
            <a:r>
              <a:rPr lang="zh-CN" altLang="en-US" sz="3600">
                <a:latin typeface="Garamond" charset="0"/>
              </a:rPr>
              <a:t>被城墙包围的城市比较圣洁因为麻风病人和 ‘尸体’ 都会被送走</a:t>
            </a:r>
            <a:r>
              <a:rPr lang="en-US" altLang="ja-JP" sz="3600">
                <a:latin typeface="Garamond" charset="0"/>
              </a:rPr>
              <a:t>”</a:t>
            </a:r>
            <a:endParaRPr lang="en-US" sz="3600">
              <a:latin typeface="Garamond" charset="0"/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70866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62484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7010400" y="2819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3246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65532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4" name="Oval 12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5105400" y="464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4876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45720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54102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61722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1" name="Oval 19"/>
          <p:cNvSpPr>
            <a:spLocks noChangeArrowheads="1"/>
          </p:cNvSpPr>
          <p:nvPr/>
        </p:nvSpPr>
        <p:spPr bwMode="auto">
          <a:xfrm>
            <a:off x="5867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2" name="Oval 20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62484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6934200" y="4343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69342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63246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7620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8" name="Oval 26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7848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0" name="Oval 28"/>
          <p:cNvSpPr>
            <a:spLocks noChangeArrowheads="1"/>
          </p:cNvSpPr>
          <p:nvPr/>
        </p:nvSpPr>
        <p:spPr bwMode="auto">
          <a:xfrm>
            <a:off x="7924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8229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2" name="Oval 30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80772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7010400" y="121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5" name="Oval 33"/>
          <p:cNvSpPr>
            <a:spLocks noChangeArrowheads="1"/>
          </p:cNvSpPr>
          <p:nvPr/>
        </p:nvSpPr>
        <p:spPr bwMode="auto">
          <a:xfrm>
            <a:off x="7239000" y="83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63246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7" name="Oval 35"/>
          <p:cNvSpPr>
            <a:spLocks noChangeArrowheads="1"/>
          </p:cNvSpPr>
          <p:nvPr/>
        </p:nvSpPr>
        <p:spPr bwMode="auto">
          <a:xfrm>
            <a:off x="60198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6553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62484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50" name="Text Box 38"/>
          <p:cNvSpPr txBox="1">
            <a:spLocks noChangeArrowheads="1"/>
          </p:cNvSpPr>
          <p:nvPr/>
        </p:nvSpPr>
        <p:spPr bwMode="auto">
          <a:xfrm>
            <a:off x="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第九个最圣洁之地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4551" name="Rectangle 39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5425" y="0"/>
            <a:ext cx="5260975" cy="7010400"/>
          </a:xfrm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04800" y="1219200"/>
            <a:ext cx="3505200" cy="16764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耶路撒冷与        其他城市</a:t>
            </a:r>
            <a:endParaRPr lang="en-US" sz="3200">
              <a:latin typeface="Garamond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8600" y="3200400"/>
            <a:ext cx="3581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在 ‘耶路撒冷’ 墙内的比较圣洁因为唯有在那里人们都吃 ‘圣洁’ 的食物”</a:t>
            </a:r>
            <a:endParaRPr lang="en-US" sz="3200">
              <a:latin typeface="Garamond" charset="0"/>
            </a:endParaRP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>
                <a:latin typeface="Garamond" charset="0"/>
              </a:rPr>
              <a:t>耶路撒冷</a:t>
            </a:r>
            <a:endParaRPr lang="en-US" b="1">
              <a:latin typeface="Garamond" charset="0"/>
            </a:endParaRP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838200"/>
            <a:ext cx="3810000" cy="4724400"/>
            <a:chOff x="2880" y="528"/>
            <a:chExt cx="2400" cy="2976"/>
          </a:xfrm>
        </p:grpSpPr>
        <p:sp>
          <p:nvSpPr>
            <p:cNvPr id="66568" name="Oval 8"/>
            <p:cNvSpPr>
              <a:spLocks noChangeArrowheads="1"/>
            </p:cNvSpPr>
            <p:nvPr/>
          </p:nvSpPr>
          <p:spPr bwMode="auto">
            <a:xfrm>
              <a:off x="4464" y="9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>
              <a:off x="3936" y="15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>
              <a:off x="4176" y="16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>
              <a:off x="441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>
              <a:off x="3984" y="211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3552" y="235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128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>
              <a:off x="3360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>
              <a:off x="3216" y="29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>
              <a:off x="3408" y="3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8" name="Oval 18"/>
            <p:cNvSpPr>
              <a:spLocks noChangeArrowheads="1"/>
            </p:cNvSpPr>
            <p:nvPr/>
          </p:nvSpPr>
          <p:spPr bwMode="auto">
            <a:xfrm>
              <a:off x="3072" y="312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>
              <a:off x="2880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>
              <a:off x="3408" y="32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>
              <a:off x="3888" y="32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>
              <a:off x="3696" y="29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3" name="Oval 23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>
              <a:off x="393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4368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3984" y="264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auto">
            <a:xfrm>
              <a:off x="4800" y="254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>
              <a:off x="4992" y="25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>
              <a:off x="5184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3" name="Oval 33"/>
            <p:cNvSpPr>
              <a:spLocks noChangeArrowheads="1"/>
            </p:cNvSpPr>
            <p:nvPr/>
          </p:nvSpPr>
          <p:spPr bwMode="auto">
            <a:xfrm>
              <a:off x="4944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>
              <a:off x="5088" y="12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>
              <a:off x="4416" y="7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>
              <a:off x="4560" y="5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>
              <a:off x="3984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8" name="Oval 38"/>
            <p:cNvSpPr>
              <a:spLocks noChangeArrowheads="1"/>
            </p:cNvSpPr>
            <p:nvPr/>
          </p:nvSpPr>
          <p:spPr bwMode="auto">
            <a:xfrm>
              <a:off x="3792" y="10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>
              <a:off x="4128" y="12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6600" name="Text Box 40"/>
          <p:cNvSpPr txBox="1">
            <a:spLocks noChangeArrowheads="1"/>
          </p:cNvSpPr>
          <p:nvPr/>
        </p:nvSpPr>
        <p:spPr bwMode="auto">
          <a:xfrm>
            <a:off x="0" y="6338888"/>
            <a:ext cx="41148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第八个最圣洁之地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6601" name="Rectangle 41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29200" y="1189038"/>
            <a:ext cx="37338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Temple Mount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763" y="-76200"/>
            <a:ext cx="4948237" cy="6934200"/>
          </a:xfrm>
        </p:spPr>
      </p:pic>
      <p:sp>
        <p:nvSpPr>
          <p:cNvPr id="68612" name="Rectangle 4"/>
          <p:cNvSpPr>
            <a:spLocks noRot="1" noChangeArrowheads="1"/>
          </p:cNvSpPr>
          <p:nvPr/>
        </p:nvSpPr>
        <p:spPr bwMode="auto">
          <a:xfrm>
            <a:off x="152400" y="1295400"/>
            <a:ext cx="4648200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圣殿山与其他部分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0" y="3200400"/>
            <a:ext cx="4038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latin typeface="Garamond" charset="0"/>
              </a:rPr>
              <a:t>“</a:t>
            </a:r>
            <a:r>
              <a:rPr lang="zh-CN" altLang="en-US" sz="3200">
                <a:latin typeface="Garamond" charset="0"/>
              </a:rPr>
              <a:t>凡有排放的男或女、在月经期间和刚生产的女人都不可踏入此地。</a:t>
            </a:r>
            <a:r>
              <a:rPr lang="en-US" altLang="ja-JP" sz="3200">
                <a:latin typeface="Garamond" charset="0"/>
              </a:rPr>
              <a:t>”</a:t>
            </a:r>
            <a:endParaRPr lang="en-US" sz="3200">
              <a:latin typeface="Garamond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 rot="-554897">
            <a:off x="7173913" y="2366963"/>
            <a:ext cx="990600" cy="1612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615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犹太人在圣地之十个阶层的圣洁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第七个最圣洁之地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Rampart</a:t>
            </a:r>
          </a:p>
        </p:txBody>
      </p:sp>
      <p:pic>
        <p:nvPicPr>
          <p:cNvPr id="197634" name="Picture 3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81000"/>
            <a:ext cx="4764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围墙与圣殿山的其他部分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159226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200">
                <a:solidFill>
                  <a:schemeClr val="bg1"/>
                </a:solidFill>
                <a:latin typeface="Garamond" charset="0"/>
              </a:rPr>
              <a:t>“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外帮人和因碰过死人而成为不洁净的都不能进入。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”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197637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6200" y="6278563"/>
            <a:ext cx="3810000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第六个最圣洁之地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Women</a:t>
            </a:r>
          </a:p>
        </p:txBody>
      </p:sp>
      <p:pic>
        <p:nvPicPr>
          <p:cNvPr id="199682" name="Picture 3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 noRot="1" noChangeArrowheads="1"/>
          </p:cNvSpPr>
          <p:nvPr/>
        </p:nvSpPr>
        <p:spPr bwMode="auto">
          <a:xfrm>
            <a:off x="152400" y="11255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女人的庭院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0" y="2209800"/>
            <a:ext cx="32766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这给女人的地方不包括当天受浸的男人。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3962400" y="46482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038600" y="2895600"/>
            <a:ext cx="211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祭司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6629400" y="1752600"/>
            <a:ext cx="175260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第五个最圣洁之地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99689" name="Rectangle 10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 rot="20400000">
            <a:off x="7448550" y="1979613"/>
            <a:ext cx="7334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女人或外帮人？</a:t>
            </a:r>
            <a:endParaRPr lang="en-US" altLang="zh-CN" sz="3600" b="1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  <a:cs typeface="宋体" charset="0"/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 rot="20760000">
            <a:off x="6886575" y="3962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以色列人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 autoUpdateAnimBg="0"/>
      <p:bldP spid="72710" grpId="0" autoUpdateAnimBg="0"/>
      <p:bldP spid="72711" grpId="0" autoUpdateAnimBg="0"/>
      <p:bldP spid="72715" grpId="0"/>
      <p:bldP spid="727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Court of Israelites</a:t>
            </a:r>
          </a:p>
        </p:txBody>
      </p:sp>
      <p:pic>
        <p:nvPicPr>
          <p:cNvPr id="201730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8382000" cy="5116513"/>
          </a:xfrm>
        </p:spPr>
      </p:pic>
      <p:sp>
        <p:nvSpPr>
          <p:cNvPr id="74756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472440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以色列人的庭院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2362200"/>
            <a:ext cx="32004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唯有完成赎罪祭的男人可以进入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 (</a:t>
            </a: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否则他们必须先献上赎罪祭</a:t>
            </a:r>
            <a:r>
              <a:rPr lang="en-US" altLang="ja-JP" sz="3200">
                <a:solidFill>
                  <a:schemeClr val="bg1"/>
                </a:solidFill>
                <a:latin typeface="Garamond" charset="0"/>
              </a:rPr>
              <a:t>)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201733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第四个最圣洁之地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Inner Temple Court and the steps leading to the Nicanor Gate</a:t>
            </a:r>
          </a:p>
        </p:txBody>
      </p:sp>
      <p:pic>
        <p:nvPicPr>
          <p:cNvPr id="203778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Rot="1" noChangeArrowheads="1"/>
          </p:cNvSpPr>
          <p:nvPr/>
        </p:nvSpPr>
        <p:spPr bwMode="auto">
          <a:xfrm>
            <a:off x="152400" y="10493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祭师的庭院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200" y="2514600"/>
            <a:ext cx="3429000" cy="207962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只有祭师及必须   “按首，宰杀和献摇祭”  的男人可以进入。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第三个最圣洁之地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03782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  <a:latin typeface="Arial" charset="0"/>
              </a:rPr>
              <a:t>The Great Basin in the Court of the Priests.</a:t>
            </a:r>
          </a:p>
        </p:txBody>
      </p:sp>
      <p:pic>
        <p:nvPicPr>
          <p:cNvPr id="205826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Rot="1" noChangeArrowheads="1"/>
          </p:cNvSpPr>
          <p:nvPr/>
        </p:nvSpPr>
        <p:spPr bwMode="auto">
          <a:xfrm>
            <a:off x="152400" y="1143000"/>
            <a:ext cx="4267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门廊与祭坛之间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0" y="2971800"/>
            <a:ext cx="3810000" cy="1592263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唯独身无瑕疵的祭师，系起头发方可进入洗手和脚。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756525" y="3059113"/>
            <a:ext cx="10001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门廊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808913" y="4724400"/>
            <a:ext cx="1000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969696"/>
                  </a:outerShdw>
                </a:effectLst>
                <a:latin typeface="Garamond" charset="0"/>
                <a:cs typeface="宋体" charset="0"/>
              </a:rPr>
              <a:t>祭坛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969696"/>
                </a:outerShdw>
              </a:effectLst>
              <a:latin typeface="Garamond" charset="0"/>
            </a:endParaRPr>
          </a:p>
        </p:txBody>
      </p:sp>
      <p:sp>
        <p:nvSpPr>
          <p:cNvPr id="205831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0" y="6096000"/>
            <a:ext cx="3810000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第二个最圣洁之地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Arial" charset="0"/>
              </a:rPr>
              <a:t>大门</a:t>
            </a:r>
            <a:endParaRPr lang="en-US" sz="48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07874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  <a:defRPr/>
            </a:pPr>
            <a:r>
              <a:rPr lang="zh-CN" altLang="en-US" sz="3200">
                <a:solidFill>
                  <a:schemeClr val="bg1"/>
                </a:solidFill>
                <a:cs typeface="宋体" charset="0"/>
              </a:rPr>
              <a:t>通往圣所之门。唯有洗了手脚的祭师可以进入。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291" name="Freeform 3"/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/>
            <a:ahLst/>
            <a:cxnLst>
              <a:cxn ang="0">
                <a:pos x="227" y="4806"/>
              </a:cxn>
              <a:cxn ang="0">
                <a:pos x="292" y="4763"/>
              </a:cxn>
              <a:cxn ang="0">
                <a:pos x="640" y="4665"/>
              </a:cxn>
              <a:cxn ang="0">
                <a:pos x="847" y="4578"/>
              </a:cxn>
              <a:cxn ang="0">
                <a:pos x="977" y="4534"/>
              </a:cxn>
              <a:cxn ang="0">
                <a:pos x="1086" y="4437"/>
              </a:cxn>
              <a:cxn ang="0">
                <a:pos x="1140" y="4339"/>
              </a:cxn>
              <a:cxn ang="0">
                <a:pos x="1173" y="4274"/>
              </a:cxn>
              <a:cxn ang="0">
                <a:pos x="1281" y="4067"/>
              </a:cxn>
              <a:cxn ang="0">
                <a:pos x="1368" y="3806"/>
              </a:cxn>
              <a:cxn ang="0">
                <a:pos x="1455" y="3600"/>
              </a:cxn>
              <a:cxn ang="0">
                <a:pos x="1542" y="2969"/>
              </a:cxn>
              <a:cxn ang="0">
                <a:pos x="1520" y="2991"/>
              </a:cxn>
              <a:cxn ang="0">
                <a:pos x="1640" y="2459"/>
              </a:cxn>
              <a:cxn ang="0">
                <a:pos x="1705" y="2241"/>
              </a:cxn>
              <a:cxn ang="0">
                <a:pos x="1814" y="2154"/>
              </a:cxn>
              <a:cxn ang="0">
                <a:pos x="1868" y="2111"/>
              </a:cxn>
              <a:cxn ang="0">
                <a:pos x="1966" y="2067"/>
              </a:cxn>
              <a:cxn ang="0">
                <a:pos x="2107" y="2100"/>
              </a:cxn>
              <a:cxn ang="0">
                <a:pos x="2422" y="2122"/>
              </a:cxn>
              <a:cxn ang="0">
                <a:pos x="2488" y="2024"/>
              </a:cxn>
              <a:cxn ang="0">
                <a:pos x="2585" y="1252"/>
              </a:cxn>
              <a:cxn ang="0">
                <a:pos x="2553" y="1046"/>
              </a:cxn>
              <a:cxn ang="0">
                <a:pos x="2542" y="676"/>
              </a:cxn>
              <a:cxn ang="0">
                <a:pos x="2640" y="328"/>
              </a:cxn>
              <a:cxn ang="0">
                <a:pos x="2955" y="307"/>
              </a:cxn>
              <a:cxn ang="0">
                <a:pos x="3303" y="198"/>
              </a:cxn>
              <a:cxn ang="0">
                <a:pos x="3248" y="220"/>
              </a:cxn>
              <a:cxn ang="0">
                <a:pos x="3270" y="198"/>
              </a:cxn>
              <a:cxn ang="0">
                <a:pos x="3357" y="122"/>
              </a:cxn>
              <a:cxn ang="0">
                <a:pos x="3531" y="89"/>
              </a:cxn>
              <a:cxn ang="0">
                <a:pos x="3542" y="46"/>
              </a:cxn>
              <a:cxn ang="0">
                <a:pos x="3509" y="100"/>
              </a:cxn>
              <a:cxn ang="0">
                <a:pos x="3596" y="46"/>
              </a:cxn>
              <a:cxn ang="0">
                <a:pos x="4205" y="46"/>
              </a:cxn>
              <a:cxn ang="0">
                <a:pos x="4270" y="24"/>
              </a:cxn>
              <a:cxn ang="0">
                <a:pos x="4639" y="122"/>
              </a:cxn>
              <a:cxn ang="0">
                <a:pos x="4748" y="220"/>
              </a:cxn>
              <a:cxn ang="0">
                <a:pos x="4802" y="318"/>
              </a:cxn>
              <a:cxn ang="0">
                <a:pos x="4770" y="676"/>
              </a:cxn>
              <a:cxn ang="0">
                <a:pos x="4824" y="1448"/>
              </a:cxn>
              <a:cxn ang="0">
                <a:pos x="4824" y="2752"/>
              </a:cxn>
              <a:cxn ang="0">
                <a:pos x="4802" y="4208"/>
              </a:cxn>
              <a:cxn ang="0">
                <a:pos x="4694" y="4871"/>
              </a:cxn>
              <a:cxn ang="0">
                <a:pos x="4053" y="5078"/>
              </a:cxn>
              <a:cxn ang="0">
                <a:pos x="2607" y="5067"/>
              </a:cxn>
              <a:cxn ang="0">
                <a:pos x="1151" y="4991"/>
              </a:cxn>
              <a:cxn ang="0">
                <a:pos x="629" y="4926"/>
              </a:cxn>
              <a:cxn ang="0">
                <a:pos x="140" y="4936"/>
              </a:cxn>
              <a:cxn ang="0">
                <a:pos x="31" y="4871"/>
              </a:cxn>
              <a:cxn ang="0">
                <a:pos x="184" y="4893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195" name="Freeform 4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36198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/>
            <a:ahLst/>
            <a:cxnLst>
              <a:cxn ang="0">
                <a:pos x="375" y="3525"/>
              </a:cxn>
              <a:cxn ang="0">
                <a:pos x="733" y="3492"/>
              </a:cxn>
              <a:cxn ang="0">
                <a:pos x="1049" y="3427"/>
              </a:cxn>
              <a:cxn ang="0">
                <a:pos x="1212" y="3340"/>
              </a:cxn>
              <a:cxn ang="0">
                <a:pos x="1559" y="3123"/>
              </a:cxn>
              <a:cxn ang="0">
                <a:pos x="1733" y="2938"/>
              </a:cxn>
              <a:cxn ang="0">
                <a:pos x="1875" y="2721"/>
              </a:cxn>
              <a:cxn ang="0">
                <a:pos x="2092" y="2405"/>
              </a:cxn>
              <a:cxn ang="0">
                <a:pos x="2103" y="2373"/>
              </a:cxn>
              <a:cxn ang="0">
                <a:pos x="2222" y="2156"/>
              </a:cxn>
              <a:cxn ang="0">
                <a:pos x="2364" y="1938"/>
              </a:cxn>
              <a:cxn ang="0">
                <a:pos x="2483" y="1493"/>
              </a:cxn>
              <a:cxn ang="0">
                <a:pos x="2635" y="949"/>
              </a:cxn>
              <a:cxn ang="0">
                <a:pos x="2864" y="330"/>
              </a:cxn>
              <a:cxn ang="0">
                <a:pos x="2951" y="91"/>
              </a:cxn>
              <a:cxn ang="0">
                <a:pos x="3146" y="58"/>
              </a:cxn>
              <a:cxn ang="0">
                <a:pos x="3787" y="265"/>
              </a:cxn>
              <a:cxn ang="0">
                <a:pos x="3733" y="906"/>
              </a:cxn>
              <a:cxn ang="0">
                <a:pos x="3418" y="982"/>
              </a:cxn>
              <a:cxn ang="0">
                <a:pos x="3385" y="917"/>
              </a:cxn>
              <a:cxn ang="0">
                <a:pos x="3092" y="1004"/>
              </a:cxn>
              <a:cxn ang="0">
                <a:pos x="2994" y="1080"/>
              </a:cxn>
              <a:cxn ang="0">
                <a:pos x="2961" y="1145"/>
              </a:cxn>
              <a:cxn ang="0">
                <a:pos x="2798" y="1710"/>
              </a:cxn>
              <a:cxn ang="0">
                <a:pos x="2668" y="2503"/>
              </a:cxn>
              <a:cxn ang="0">
                <a:pos x="2527" y="3025"/>
              </a:cxn>
              <a:cxn ang="0">
                <a:pos x="2472" y="3123"/>
              </a:cxn>
              <a:cxn ang="0">
                <a:pos x="2331" y="3318"/>
              </a:cxn>
              <a:cxn ang="0">
                <a:pos x="2005" y="3460"/>
              </a:cxn>
              <a:cxn ang="0">
                <a:pos x="1538" y="3590"/>
              </a:cxn>
              <a:cxn ang="0">
                <a:pos x="1407" y="3699"/>
              </a:cxn>
              <a:cxn ang="0">
                <a:pos x="1331" y="3775"/>
              </a:cxn>
              <a:cxn ang="0">
                <a:pos x="1016" y="3862"/>
              </a:cxn>
              <a:cxn ang="0">
                <a:pos x="5" y="3775"/>
              </a:cxn>
              <a:cxn ang="0">
                <a:pos x="125" y="3612"/>
              </a:cxn>
              <a:cxn ang="0">
                <a:pos x="179" y="3568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6201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36202" name="Freeform 11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810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solidFill>
                  <a:srgbClr val="FF0000"/>
                </a:solidFill>
                <a:latin typeface="Garamond" charset="0"/>
              </a:rPr>
              <a:t>西北</a:t>
            </a:r>
            <a:endParaRPr lang="en-US" sz="4400" b="1">
              <a:solidFill>
                <a:srgbClr val="FF0000"/>
              </a:solidFill>
              <a:latin typeface="Garamond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867400" y="1595438"/>
            <a:ext cx="1301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4400" b="1">
                <a:latin typeface="Garamond" charset="0"/>
              </a:rPr>
              <a:t>东南</a:t>
            </a:r>
            <a:endParaRPr lang="en-US" sz="44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Place</a:t>
            </a:r>
          </a:p>
        </p:txBody>
      </p:sp>
      <p:pic>
        <p:nvPicPr>
          <p:cNvPr id="20992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3200400" cy="1958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bg1"/>
                </a:solidFill>
                <a:latin typeface="Garamond" charset="0"/>
              </a:rPr>
              <a:t>唯独洗过手脚的祭司可以进入</a:t>
            </a:r>
            <a:endParaRPr lang="en-US" sz="4000">
              <a:solidFill>
                <a:schemeClr val="bg1"/>
              </a:solidFill>
              <a:latin typeface="Garamond" charset="0"/>
            </a:endParaRPr>
          </a:p>
        </p:txBody>
      </p:sp>
      <p:pic>
        <p:nvPicPr>
          <p:cNvPr id="82949" name="Picture 5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263"/>
            <a:ext cx="9144000" cy="48847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最圣洁的地方</a:t>
            </a:r>
          </a:p>
        </p:txBody>
      </p:sp>
      <p:sp>
        <p:nvSpPr>
          <p:cNvPr id="82951" name="Rectangle 7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圣洁的地方</a:t>
            </a:r>
          </a:p>
        </p:txBody>
      </p:sp>
      <p:sp>
        <p:nvSpPr>
          <p:cNvPr id="209927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The Holy of Holies</a:t>
            </a:r>
          </a:p>
        </p:txBody>
      </p:sp>
      <p:pic>
        <p:nvPicPr>
          <p:cNvPr id="211970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Rot="1" noChangeArrowheads="1"/>
          </p:cNvSpPr>
          <p:nvPr/>
        </p:nvSpPr>
        <p:spPr bwMode="auto">
          <a:xfrm>
            <a:off x="152400" y="1277938"/>
            <a:ext cx="44958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宋体" charset="0"/>
              </a:rPr>
              <a:t>至圣所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1972" name="Text Box 5"/>
          <p:cNvSpPr txBox="1">
            <a:spLocks noChangeArrowheads="1"/>
          </p:cNvSpPr>
          <p:nvPr/>
        </p:nvSpPr>
        <p:spPr bwMode="auto">
          <a:xfrm>
            <a:off x="0" y="2143125"/>
            <a:ext cx="2819400" cy="25669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Garamond" charset="0"/>
              </a:rPr>
              <a:t>唯有大祭师在每年一次的赎罪日当天才可以通过帘子进入此地。</a:t>
            </a:r>
            <a:endParaRPr lang="en-US" sz="3200">
              <a:solidFill>
                <a:schemeClr val="bg1"/>
              </a:solidFill>
              <a:latin typeface="Garamond" charset="0"/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0" y="6184900"/>
            <a:ext cx="4038600" cy="617538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至圣洁的地方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211974" name="Rectangle 7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CN" altLang="en-US" sz="3200" b="1">
                <a:solidFill>
                  <a:schemeClr val="bg1"/>
                </a:solidFill>
              </a:rPr>
              <a:t>犹太人在圣地之十个阶层的圣洁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Where</a:t>
            </a:r>
            <a:r>
              <a:rPr lang="ja-JP" altLang="en-US" sz="4000">
                <a:latin typeface="Arial" charset="0"/>
              </a:rPr>
              <a:t>’</a:t>
            </a:r>
            <a:r>
              <a:rPr lang="en-US" altLang="ja-JP" sz="4000">
                <a:latin typeface="Arial" charset="0"/>
              </a:rPr>
              <a:t>s the Square?</a:t>
            </a:r>
            <a:endParaRPr lang="en-US" sz="4000">
              <a:latin typeface="Arial" charset="0"/>
            </a:endParaRPr>
          </a:p>
        </p:txBody>
      </p:sp>
      <p:pic>
        <p:nvPicPr>
          <p:cNvPr id="214018" name="Picture 3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971800" y="1524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en-US" sz="1800">
                <a:solidFill>
                  <a:schemeClr val="bg1"/>
                </a:solidFill>
              </a:rPr>
              <a:t>Leen Ritmeyer, </a:t>
            </a:r>
            <a:r>
              <a:rPr lang="ja-JP" altLang="en-US" sz="1800">
                <a:solidFill>
                  <a:schemeClr val="bg1"/>
                </a:solidFill>
              </a:rPr>
              <a:t>“</a:t>
            </a:r>
            <a:r>
              <a:rPr lang="en-US" sz="1800">
                <a:solidFill>
                  <a:schemeClr val="bg1"/>
                </a:solidFill>
              </a:rPr>
              <a:t>Locating the Original Temple Mount,</a:t>
            </a:r>
            <a:r>
              <a:rPr lang="ja-JP" altLang="en-US" sz="1800">
                <a:solidFill>
                  <a:schemeClr val="bg1"/>
                </a:solidFill>
              </a:rPr>
              <a:t>”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800" i="1">
                <a:solidFill>
                  <a:schemeClr val="bg1"/>
                </a:solidFill>
              </a:rPr>
              <a:t>Biblical Archaeology Review</a:t>
            </a:r>
            <a:r>
              <a:rPr lang="en-US" sz="1800">
                <a:solidFill>
                  <a:schemeClr val="bg1"/>
                </a:solidFill>
              </a:rPr>
              <a:t> 18 (March/April 1992):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971800" y="990600"/>
            <a:ext cx="5991225" cy="641350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30000"/>
              </a:spcBef>
              <a:defRPr/>
            </a:pP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李梅尔林</a:t>
            </a:r>
            <a:r>
              <a:rPr lang="en-US" altLang="ja-JP" sz="1800">
                <a:solidFill>
                  <a:schemeClr val="bg1"/>
                </a:solidFill>
              </a:rPr>
              <a:t>, “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找出圣殿山的正确位置</a:t>
            </a:r>
            <a:r>
              <a:rPr lang="en-US" altLang="ja-JP" sz="1800">
                <a:solidFill>
                  <a:schemeClr val="bg1"/>
                </a:solidFill>
              </a:rPr>
              <a:t>,” 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圣经考古回顾 </a:t>
            </a:r>
            <a:r>
              <a:rPr lang="en-US" altLang="ja-JP" sz="1800">
                <a:solidFill>
                  <a:schemeClr val="bg1"/>
                </a:solidFill>
              </a:rPr>
              <a:t>18 (</a:t>
            </a:r>
            <a:r>
              <a:rPr lang="en-US" altLang="zh-CN" sz="1800">
                <a:solidFill>
                  <a:schemeClr val="bg1"/>
                </a:solidFill>
              </a:rPr>
              <a:t>1992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年</a:t>
            </a:r>
            <a:r>
              <a:rPr lang="en-US" altLang="zh-CN" sz="1800">
                <a:solidFill>
                  <a:schemeClr val="bg1"/>
                </a:solidFill>
                <a:cs typeface="宋体" charset="0"/>
              </a:rPr>
              <a:t>3/4</a:t>
            </a:r>
            <a:r>
              <a:rPr lang="zh-CN" altLang="en-US" sz="1800">
                <a:solidFill>
                  <a:schemeClr val="bg1"/>
                </a:solidFill>
                <a:cs typeface="宋体" charset="0"/>
              </a:rPr>
              <a:t>月份</a:t>
            </a:r>
            <a:r>
              <a:rPr lang="en-US" altLang="ja-JP" sz="1800">
                <a:solidFill>
                  <a:schemeClr val="bg1"/>
                </a:solidFill>
              </a:rPr>
              <a:t>): 27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1-2</a:t>
            </a:r>
          </a:p>
        </p:txBody>
      </p:sp>
      <p:sp>
        <p:nvSpPr>
          <p:cNvPr id="21606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6067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Temple Mount Stages 3-4</a:t>
            </a:r>
          </a:p>
        </p:txBody>
      </p:sp>
      <p:sp>
        <p:nvSpPr>
          <p:cNvPr id="2181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8115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0800"/>
            <a:ext cx="93726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charset="0"/>
              </a:rPr>
              <a:t>圣殿山成型的进展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0163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Underground Temple Chambers</a:t>
            </a:r>
          </a:p>
        </p:txBody>
      </p:sp>
      <p:sp>
        <p:nvSpPr>
          <p:cNvPr id="2222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22211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0"/>
            <a:ext cx="413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犹太西墙</a:t>
            </a:r>
            <a:endParaRPr lang="en-US">
              <a:latin typeface="Garamond" charset="0"/>
            </a:endParaRPr>
          </a:p>
        </p:txBody>
      </p:sp>
      <p:pic>
        <p:nvPicPr>
          <p:cNvPr id="224258" name="Picture 3" descr="Western, Wailing Wall, Bible, Old and New Testament, free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36763"/>
            <a:ext cx="5867400" cy="4327525"/>
          </a:xfrm>
        </p:spPr>
      </p:pic>
      <p:pic>
        <p:nvPicPr>
          <p:cNvPr id="97284" name="Picture 4" descr="Jerusalem Templ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8" y="1179513"/>
            <a:ext cx="3643312" cy="2706687"/>
          </a:xfrm>
        </p:spPr>
      </p:pic>
      <p:pic>
        <p:nvPicPr>
          <p:cNvPr id="97285" name="Picture 5" descr="Temple Alt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4073525"/>
            <a:ext cx="3722688" cy="2708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Luke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906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-152400" y="0"/>
            <a:ext cx="4114800" cy="1371600"/>
          </a:xfrm>
          <a:gradFill rotWithShape="1">
            <a:gsLst>
              <a:gs pos="0">
                <a:srgbClr val="006600">
                  <a:gamma/>
                  <a:shade val="46275"/>
                  <a:invGamma/>
                </a:srgbClr>
              </a:gs>
              <a:gs pos="100000">
                <a:srgbClr val="006600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为第三座圣殿   祈祷</a:t>
            </a:r>
            <a:endParaRPr lang="en-US" sz="4000">
              <a:latin typeface="Garamond" charset="0"/>
            </a:endParaRPr>
          </a:p>
        </p:txBody>
      </p:sp>
      <p:pic>
        <p:nvPicPr>
          <p:cNvPr id="99332" name="Picture 4" descr="Luke0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358900"/>
            <a:ext cx="3846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286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现代的</a:t>
            </a:r>
            <a: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6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6000" b="1" dirty="0">
                <a:latin typeface="Arial" charset="0"/>
                <a:ea typeface="ＭＳ Ｐゴシック" charset="0"/>
                <a:cs typeface="ＭＳ Ｐゴシック" charset="0"/>
              </a:rPr>
              <a:t>圣殿山</a:t>
            </a:r>
            <a:endParaRPr lang="en-US" sz="6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226" name="Picture 3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1"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Text Box 4"/>
          <p:cNvSpPr txBox="1">
            <a:spLocks noChangeArrowheads="1"/>
          </p:cNvSpPr>
          <p:nvPr/>
        </p:nvSpPr>
        <p:spPr bwMode="auto">
          <a:xfrm>
            <a:off x="8458200" y="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80"/>
                </a:solidFill>
              </a:rPr>
              <a:t>49a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4572000" y="2819400"/>
            <a:ext cx="3733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5255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382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不同阶段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重要性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Jerusalem Mode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59613"/>
          </a:xfrm>
        </p:spPr>
      </p:pic>
      <p:sp>
        <p:nvSpPr>
          <p:cNvPr id="103427" name="Rectangle 3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4038600" y="152400"/>
            <a:ext cx="5105400" cy="8382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cs typeface="宋体" charset="0"/>
              </a:rPr>
              <a:t>今天的耶路撒冷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ctrTitle"/>
          </p:nvPr>
        </p:nvSpPr>
        <p:spPr>
          <a:xfrm>
            <a:off x="1" y="-144016"/>
            <a:ext cx="8100391" cy="1340768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effectLst>
                  <a:glow rad="228600">
                    <a:srgbClr val="000000"/>
                  </a:glow>
                </a:effectLst>
                <a:ea typeface="+mj-ea"/>
              </a:rPr>
              <a:t>Antichrist will make a 7-year treaty with Israel</a:t>
            </a:r>
          </a:p>
        </p:txBody>
      </p:sp>
      <p:sp>
        <p:nvSpPr>
          <p:cNvPr id="481283" name="Text Box 5"/>
          <p:cNvSpPr txBox="1">
            <a:spLocks noChangeArrowheads="1"/>
          </p:cNvSpPr>
          <p:nvPr/>
        </p:nvSpPr>
        <p:spPr bwMode="auto">
          <a:xfrm>
            <a:off x="2268538" y="6553200"/>
            <a:ext cx="2663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Artwork by Sunny Chandra</a:t>
            </a:r>
          </a:p>
        </p:txBody>
      </p:sp>
      <p:sp>
        <p:nvSpPr>
          <p:cNvPr id="481284" name="Rectangle 3"/>
          <p:cNvSpPr txBox="1">
            <a:spLocks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This will likely enable the rebuilding of the Jerusalem temple (Third Temple Era)</a:t>
            </a:r>
          </a:p>
        </p:txBody>
      </p:sp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9540552" y="116632"/>
            <a:ext cx="831850" cy="463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5921" dir="2700000" algn="ctr" rotWithShape="0">
              <a:srgbClr val="000013">
                <a:alpha val="74998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Osaka" charset="0"/>
                <a:cs typeface="Arial"/>
              </a:rPr>
              <a:t>79 B</a:t>
            </a:r>
            <a:endParaRPr lang="en-US" sz="2000" b="1" dirty="0">
              <a:solidFill>
                <a:srgbClr val="FFFFFF"/>
              </a:solidFill>
              <a:latin typeface="Arial"/>
              <a:ea typeface="Osaka" charset="0"/>
              <a:cs typeface="Arial"/>
            </a:endParaRPr>
          </a:p>
        </p:txBody>
      </p:sp>
      <p:pic>
        <p:nvPicPr>
          <p:cNvPr id="2" name="Picture 1" descr="Third Temple Adjacent Dome of R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3538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61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犹太人复活的盼望</a:t>
            </a:r>
            <a:endParaRPr lang="en-US">
              <a:latin typeface="Garamond" charset="0"/>
            </a:endParaRPr>
          </a:p>
        </p:txBody>
      </p:sp>
      <p:pic>
        <p:nvPicPr>
          <p:cNvPr id="232450" name="Picture 3" descr="Tomb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16150"/>
            <a:ext cx="95377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1" name="Picture 4" descr="Tomb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2546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AutoShape 5"/>
          <p:cNvSpPr>
            <a:spLocks noChangeArrowheads="1"/>
          </p:cNvSpPr>
          <p:nvPr/>
        </p:nvSpPr>
        <p:spPr bwMode="auto">
          <a:xfrm rot="482294" flipH="1">
            <a:off x="6005513" y="4140200"/>
            <a:ext cx="3968750" cy="758825"/>
          </a:xfrm>
          <a:prstGeom prst="curvedUpArrow">
            <a:avLst>
              <a:gd name="adj1" fmla="val 104603"/>
              <a:gd name="adj2" fmla="val 209205"/>
              <a:gd name="adj3" fmla="val 33333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7" name="Group 2"/>
          <p:cNvGrpSpPr>
            <a:grpSpLocks/>
          </p:cNvGrpSpPr>
          <p:nvPr/>
        </p:nvGrpSpPr>
        <p:grpSpPr bwMode="auto">
          <a:xfrm>
            <a:off x="-33338" y="0"/>
            <a:ext cx="9177338" cy="6908800"/>
            <a:chOff x="-21" y="0"/>
            <a:chExt cx="5562" cy="4352"/>
          </a:xfrm>
        </p:grpSpPr>
        <p:pic>
          <p:nvPicPr>
            <p:cNvPr id="234499" name="Picture 3" descr="296D00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" y="0"/>
              <a:ext cx="280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500" name="Picture 4" descr="296D00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4"/>
              <a:ext cx="2805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95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609600"/>
            <a:ext cx="4724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First to Rise?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62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025"/>
            <a:ext cx="9296400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25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1600200"/>
            <a:ext cx="9253538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Muslims Sealed the Eastern Gate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15000" y="457200"/>
            <a:ext cx="3429000" cy="6858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800">
                <a:latin typeface="Garamond" charset="0"/>
                <a:cs typeface="宋体" charset="0"/>
              </a:rPr>
              <a:t>现代耶路撒冷</a:t>
            </a:r>
            <a:endParaRPr lang="en-US" sz="2800">
              <a:latin typeface="Garamond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3275013"/>
            <a:ext cx="3581400" cy="29733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这山洞处在橄榄山的一个花园内，横跨圣殿山。</a:t>
            </a:r>
            <a:endParaRPr lang="en-US">
              <a:latin typeface="Garamond" charset="0"/>
            </a:endParaRPr>
          </a:p>
        </p:txBody>
      </p:sp>
      <p:pic>
        <p:nvPicPr>
          <p:cNvPr id="240642" name="Picture 3" descr="NT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102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676400"/>
            <a:ext cx="4191000" cy="1017588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FFFFFF"/>
                  </a:outerShdw>
                </a:effectLst>
                <a:latin typeface="Garamond" charset="0"/>
                <a:cs typeface="宋体" charset="0"/>
              </a:rPr>
              <a:t>客西马尼</a:t>
            </a: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40644" name="AutoShape 5"/>
          <p:cNvSpPr>
            <a:spLocks noChangeArrowheads="1"/>
          </p:cNvSpPr>
          <p:nvPr/>
        </p:nvSpPr>
        <p:spPr bwMode="auto">
          <a:xfrm rot="19742174" flipV="1">
            <a:off x="4343400" y="2895600"/>
            <a:ext cx="914400" cy="685800"/>
          </a:xfrm>
          <a:custGeom>
            <a:avLst/>
            <a:gdLst>
              <a:gd name="T0" fmla="*/ 19354800 w 21600"/>
              <a:gd name="T1" fmla="*/ -1016 h 21600"/>
              <a:gd name="T2" fmla="*/ 4836922 w 21600"/>
              <a:gd name="T3" fmla="*/ 10886059 h 21600"/>
              <a:gd name="T4" fmla="*/ 19354800 w 21600"/>
              <a:gd name="T5" fmla="*/ 5442522 h 21600"/>
              <a:gd name="T6" fmla="*/ 43548300 w 21600"/>
              <a:gd name="T7" fmla="*/ 10887075 h 21600"/>
              <a:gd name="T8" fmla="*/ 33870900 w 21600"/>
              <a:gd name="T9" fmla="*/ 16330613 h 21600"/>
              <a:gd name="T10" fmla="*/ 24193500 w 21600"/>
              <a:gd name="T11" fmla="*/ 1088707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0" y="1828800"/>
            <a:ext cx="4038600" cy="3662363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马可福音</a:t>
            </a:r>
            <a:r>
              <a:rPr lang="en-US" altLang="zh-CN" sz="3600">
                <a:latin typeface="Garamond" charset="0"/>
              </a:rPr>
              <a:t>14</a:t>
            </a:r>
            <a:r>
              <a:rPr lang="zh-CN" altLang="en-US" sz="3600">
                <a:latin typeface="Garamond" charset="0"/>
                <a:cs typeface="宋体" charset="0"/>
              </a:rPr>
              <a:t>章</a:t>
            </a:r>
            <a:r>
              <a:rPr lang="en-US" altLang="zh-CN" sz="3600">
                <a:latin typeface="Garamond" charset="0"/>
              </a:rPr>
              <a:t>32</a:t>
            </a:r>
            <a:r>
              <a:rPr lang="zh-CN" altLang="en-US" sz="3600">
                <a:latin typeface="Garamond" charset="0"/>
                <a:cs typeface="宋体" charset="0"/>
              </a:rPr>
              <a:t>节 </a:t>
            </a:r>
          </a:p>
          <a:p>
            <a:pPr fontAlgn="t">
              <a:spcBef>
                <a:spcPct val="50000"/>
              </a:spcBef>
              <a:defRPr/>
            </a:pPr>
            <a:r>
              <a:rPr lang="zh-CN" altLang="en-US" sz="3600">
                <a:latin typeface="Garamond" charset="0"/>
                <a:cs typeface="宋体" charset="0"/>
              </a:rPr>
              <a:t>他们来到一个地方，名叫客西马尼。耶稣对门徒说：“你们坐在这里，等我祷告。”</a:t>
            </a:r>
            <a:r>
              <a:rPr lang="en-US" sz="3600">
                <a:latin typeface="Garamond" charset="0"/>
              </a:rPr>
              <a:t> 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191000" y="274638"/>
            <a:ext cx="4495800" cy="109696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Significance to Christians</a:t>
            </a:r>
          </a:p>
        </p:txBody>
      </p:sp>
      <p:pic>
        <p:nvPicPr>
          <p:cNvPr id="242690" name="Picture 3" descr="43 Jer 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0"/>
            <a:ext cx="5448300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28600" y="533400"/>
            <a:ext cx="3048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 b="1">
                <a:latin typeface="Garamond" charset="0"/>
                <a:cs typeface="宋体" charset="0"/>
              </a:rPr>
              <a:t>对基督徒的   重要性</a:t>
            </a:r>
            <a:endParaRPr lang="en-US" sz="3600" b="1">
              <a:latin typeface="Garamond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06425" y="2362200"/>
            <a:ext cx="274637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复活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教会的诞生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母会</a:t>
            </a:r>
            <a:endParaRPr lang="en-US" altLang="ja-JP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fontAlgn="t">
              <a:spcBef>
                <a:spcPct val="50000"/>
              </a:spcBef>
              <a:buFontTx/>
              <a:buChar char="•"/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基督的再来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09574" name="AutoShape 6"/>
          <p:cNvSpPr>
            <a:spLocks/>
          </p:cNvSpPr>
          <p:nvPr/>
        </p:nvSpPr>
        <p:spPr bwMode="auto">
          <a:xfrm>
            <a:off x="3352800" y="2362200"/>
            <a:ext cx="381000" cy="152400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3810000" y="3124200"/>
            <a:ext cx="1828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3810000" y="1752600"/>
            <a:ext cx="2209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3429000" y="4419600"/>
            <a:ext cx="25908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 flipV="1">
            <a:off x="3657600" y="3657600"/>
            <a:ext cx="5486400" cy="228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回教徒的控制</a:t>
            </a:r>
            <a:endParaRPr lang="en-US">
              <a:latin typeface="Garamond" charset="0"/>
            </a:endParaRPr>
          </a:p>
        </p:txBody>
      </p:sp>
      <p:pic>
        <p:nvPicPr>
          <p:cNvPr id="244738" name="Picture 3" descr="Jerusalem, Temple Mount, Bible, Old and New Testament, free picture">
            <a:hlinkClick r:id="rId3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81000"/>
            <a:ext cx="1600200" cy="1039813"/>
          </a:xfrm>
        </p:spPr>
      </p:pic>
      <p:pic>
        <p:nvPicPr>
          <p:cNvPr id="111620" name="Picture 4" descr="El Aqsa Muslim Mosque, Bible, Old and New Testament, free pictu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54213"/>
            <a:ext cx="4375150" cy="3151187"/>
          </a:xfrm>
        </p:spPr>
      </p:pic>
      <p:pic>
        <p:nvPicPr>
          <p:cNvPr id="111621" name="Picture 5" descr="Dome of the Rock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3675"/>
            <a:ext cx="4648200" cy="3641725"/>
          </a:xfrm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28600" y="5240338"/>
            <a:ext cx="4495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欧玛（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Omar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）会教堂</a:t>
            </a:r>
          </a:p>
          <a:p>
            <a:pPr algn="ctr" fontAlgn="t">
              <a:spcBef>
                <a:spcPct val="50000"/>
              </a:spcBef>
              <a:defRPr/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(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岩石穹顶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724400" y="5240338"/>
            <a:ext cx="441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雅押克斯（</a:t>
            </a:r>
            <a:r>
              <a:rPr lang="en-US" altLang="ja-JP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Al-Aksa</a:t>
            </a:r>
            <a:r>
              <a:rPr lang="zh-CN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）回教堂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1116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4373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这穹顶比那原有的穹顶更为耀眼</a:t>
            </a:r>
            <a:endParaRPr lang="en-US">
              <a:latin typeface="Garamond" charset="0"/>
            </a:endParaRPr>
          </a:p>
        </p:txBody>
      </p:sp>
      <p:pic>
        <p:nvPicPr>
          <p:cNvPr id="246786" name="Picture 3" descr="Jerusale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38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02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Sacred Sto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里面的石头</a:t>
            </a:r>
            <a:endParaRPr lang="en-US">
              <a:latin typeface="Garamond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0"/>
            <a:ext cx="2514600" cy="3535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回教徒  在穹顶的祈祷</a:t>
            </a:r>
            <a:endParaRPr lang="en-US">
              <a:latin typeface="Garamond" charset="0"/>
            </a:endParaRPr>
          </a:p>
        </p:txBody>
      </p:sp>
      <p:pic>
        <p:nvPicPr>
          <p:cNvPr id="250882" name="Picture 3" descr="Dome from the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3" name="Picture 4" descr="Dome of the Rock side vie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49530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274638"/>
            <a:ext cx="2819400" cy="33067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Present Jerusalem Population</a:t>
            </a:r>
          </a:p>
        </p:txBody>
      </p:sp>
      <p:pic>
        <p:nvPicPr>
          <p:cNvPr id="354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5791200" y="3733800"/>
            <a:ext cx="327660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West = Jews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East = Arabs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Jerusalem (2002)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7" t="51111" r="2032" b="5556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080125" y="6137275"/>
            <a:ext cx="2889250" cy="630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t">
              <a:spcBef>
                <a:spcPct val="50000"/>
              </a:spcBef>
              <a:defRPr/>
            </a:pPr>
            <a:r>
              <a:rPr lang="en-US" sz="1400">
                <a:solidFill>
                  <a:srgbClr val="FFFFFF"/>
                </a:solidFill>
                <a:latin typeface="Arial"/>
                <a:cs typeface="Arial"/>
              </a:rPr>
              <a:t>Foundation for Middle East Peace</a:t>
            </a:r>
          </a:p>
          <a:p>
            <a:pPr algn="r" fontAlgn="t">
              <a:spcBef>
                <a:spcPct val="50000"/>
              </a:spcBef>
              <a:defRPr/>
            </a:pPr>
            <a:r>
              <a:rPr lang="en-US" sz="1400">
                <a:solidFill>
                  <a:srgbClr val="FFFFFF"/>
                </a:solidFill>
                <a:latin typeface="Arial"/>
                <a:cs typeface="Arial"/>
              </a:rPr>
              <a:t>(March 2002)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44 Jer Mod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0"/>
            <a:ext cx="4899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364550" name="Picture 6" descr="44 Jer Moder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0"/>
            <a:ext cx="592138" cy="838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454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284663" y="228600"/>
            <a:ext cx="4783137" cy="1600200"/>
          </a:xfrm>
          <a:solidFill>
            <a:schemeClr val="tx2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chemeClr val="bg2"/>
                </a:solidFill>
              </a:rPr>
              <a:t>Modern Jerusalem Surroundings</a:t>
            </a:r>
            <a:endParaRPr lang="en-US" sz="40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125" y="457200"/>
            <a:ext cx="3627437" cy="1524000"/>
          </a:xfrm>
          <a:ln>
            <a:solidFill>
              <a:schemeClr val="hlink"/>
            </a:solidFill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Quarters of </a:t>
            </a:r>
            <a:br>
              <a:rPr lang="en-US" sz="3600" dirty="0"/>
            </a:br>
            <a:r>
              <a:rPr lang="en-US" sz="3600" dirty="0"/>
              <a:t>Old Jerusalem</a:t>
            </a:r>
            <a:endParaRPr lang="en-US" sz="5400" dirty="0"/>
          </a:p>
        </p:txBody>
      </p:sp>
      <p:grpSp>
        <p:nvGrpSpPr>
          <p:cNvPr id="259074" name="Group 17"/>
          <p:cNvGrpSpPr>
            <a:grpSpLocks/>
          </p:cNvGrpSpPr>
          <p:nvPr/>
        </p:nvGrpSpPr>
        <p:grpSpPr bwMode="auto">
          <a:xfrm>
            <a:off x="3849688" y="-76200"/>
            <a:ext cx="5294312" cy="7010400"/>
            <a:chOff x="2425" y="-48"/>
            <a:chExt cx="3335" cy="4416"/>
          </a:xfrm>
        </p:grpSpPr>
        <p:pic>
          <p:nvPicPr>
            <p:cNvPr id="259084" name="Picture 4" descr="JerusalemS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" y="1824"/>
              <a:ext cx="183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085" name="Picture 5" descr="JerusalemN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-48"/>
              <a:ext cx="18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086" name="Picture 6" descr="JerusalemSW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1824"/>
              <a:ext cx="1766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087" name="Picture 7" descr="JerusalemN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-48"/>
              <a:ext cx="1779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9075" name="Text Box 8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838200" y="38100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</a:rPr>
              <a:t>• Jewish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838200" y="30480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</a:rPr>
              <a:t>• Muslim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838200" y="22860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</a:rPr>
              <a:t>• Christian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838200" y="4622800"/>
            <a:ext cx="2590800" cy="579438"/>
          </a:xfrm>
          <a:prstGeom prst="rect">
            <a:avLst/>
          </a:prstGeom>
          <a:noFill/>
          <a:ln>
            <a:noFill/>
          </a:ln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FFFFF"/>
                </a:solidFill>
              </a:rPr>
              <a:t>• Armenian</a:t>
            </a: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3352800" y="2333625"/>
            <a:ext cx="1357313" cy="485775"/>
          </a:xfrm>
          <a:custGeom>
            <a:avLst/>
            <a:gdLst>
              <a:gd name="T0" fmla="*/ 1017985 w 21600"/>
              <a:gd name="T1" fmla="*/ 0 h 21600"/>
              <a:gd name="T2" fmla="*/ 0 w 21600"/>
              <a:gd name="T3" fmla="*/ 242888 h 21600"/>
              <a:gd name="T4" fmla="*/ 1017985 w 21600"/>
              <a:gd name="T5" fmla="*/ 485775 h 21600"/>
              <a:gd name="T6" fmla="*/ 1357313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sp>
        <p:nvSpPr>
          <p:cNvPr id="144398" name="AutoShape 14"/>
          <p:cNvSpPr>
            <a:spLocks noChangeArrowheads="1"/>
          </p:cNvSpPr>
          <p:nvPr/>
        </p:nvSpPr>
        <p:spPr bwMode="auto">
          <a:xfrm>
            <a:off x="3352800" y="3079750"/>
            <a:ext cx="3276600" cy="485775"/>
          </a:xfrm>
          <a:custGeom>
            <a:avLst/>
            <a:gdLst>
              <a:gd name="T0" fmla="*/ 2457450 w 21600"/>
              <a:gd name="T1" fmla="*/ 0 h 21600"/>
              <a:gd name="T2" fmla="*/ 0 w 21600"/>
              <a:gd name="T3" fmla="*/ 242888 h 21600"/>
              <a:gd name="T4" fmla="*/ 2457450 w 21600"/>
              <a:gd name="T5" fmla="*/ 485775 h 21600"/>
              <a:gd name="T6" fmla="*/ 3276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sp>
        <p:nvSpPr>
          <p:cNvPr id="144399" name="AutoShape 15"/>
          <p:cNvSpPr>
            <a:spLocks noChangeArrowheads="1"/>
          </p:cNvSpPr>
          <p:nvPr/>
        </p:nvSpPr>
        <p:spPr bwMode="auto">
          <a:xfrm>
            <a:off x="3352800" y="3825875"/>
            <a:ext cx="3429000" cy="485775"/>
          </a:xfrm>
          <a:custGeom>
            <a:avLst/>
            <a:gdLst>
              <a:gd name="T0" fmla="*/ 2571750 w 21600"/>
              <a:gd name="T1" fmla="*/ 0 h 21600"/>
              <a:gd name="T2" fmla="*/ 0 w 21600"/>
              <a:gd name="T3" fmla="*/ 242888 h 21600"/>
              <a:gd name="T4" fmla="*/ 2571750 w 21600"/>
              <a:gd name="T5" fmla="*/ 485775 h 21600"/>
              <a:gd name="T6" fmla="*/ 34290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3352800" y="4622800"/>
            <a:ext cx="2133600" cy="485775"/>
          </a:xfrm>
          <a:custGeom>
            <a:avLst/>
            <a:gdLst>
              <a:gd name="T0" fmla="*/ 1600200 w 21600"/>
              <a:gd name="T1" fmla="*/ 0 h 21600"/>
              <a:gd name="T2" fmla="*/ 0 w 21600"/>
              <a:gd name="T3" fmla="*/ 242888 h 21600"/>
              <a:gd name="T4" fmla="*/ 1600200 w 21600"/>
              <a:gd name="T5" fmla="*/ 485775 h 21600"/>
              <a:gd name="T6" fmla="*/ 2133600 w 21600"/>
              <a:gd name="T7" fmla="*/ 2428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43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44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1443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44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3" grpId="0"/>
      <p:bldP spid="144394" grpId="0"/>
      <p:bldP spid="144395" grpId="0"/>
      <p:bldP spid="14439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862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Christian Quarter</a:t>
            </a:r>
          </a:p>
        </p:txBody>
      </p:sp>
      <p:pic>
        <p:nvPicPr>
          <p:cNvPr id="261122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48482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3" descr="JerusalemN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7084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Christian Quarter</a:t>
            </a:r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45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24200" y="5410200"/>
            <a:ext cx="4572000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/>
              <a:t>A New Model of Temple Mount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42116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Muslim Quarter</a:t>
            </a:r>
          </a:p>
        </p:txBody>
      </p:sp>
      <p:pic>
        <p:nvPicPr>
          <p:cNvPr id="266242" name="Picture 3" descr="Jerusalem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0"/>
            <a:ext cx="4935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80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cs typeface="宋体" charset="0"/>
              </a:rPr>
              <a:t>左边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宋体" charset="0"/>
              </a:rPr>
              <a:t>右边</a:t>
            </a:r>
            <a:endParaRPr lang="en-US" sz="40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108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>
                <a:latin typeface="Garamond" charset="0"/>
              </a:rPr>
              <a:t>在古以色列    游动</a:t>
            </a:r>
            <a:endParaRPr lang="en-US" sz="3200" b="1">
              <a:latin typeface="Garamond" charset="0"/>
            </a:endParaRPr>
          </a:p>
        </p:txBody>
      </p:sp>
      <p:sp>
        <p:nvSpPr>
          <p:cNvPr id="142341" name="Freeform 6"/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121"/>
              <a:gd name="T115" fmla="*/ 0 h 3204"/>
              <a:gd name="T116" fmla="*/ 3121 w 3121"/>
              <a:gd name="T117" fmla="*/ 3204 h 320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2" name="Freeform 7"/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9"/>
              <a:gd name="T46" fmla="*/ 0 h 627"/>
              <a:gd name="T47" fmla="*/ 589 w 589"/>
              <a:gd name="T48" fmla="*/ 627 h 62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3" name="Freeform 8"/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  <a:gd name="T12" fmla="*/ 0 w 429"/>
              <a:gd name="T13" fmla="*/ 0 h 466"/>
              <a:gd name="T14" fmla="*/ 429 w 429"/>
              <a:gd name="T15" fmla="*/ 466 h 4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4" name="Freeform 9"/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7"/>
              <a:gd name="T28" fmla="*/ 0 h 1110"/>
              <a:gd name="T29" fmla="*/ 387 w 387"/>
              <a:gd name="T30" fmla="*/ 1110 h 11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Freeform 10"/>
          <p:cNvSpPr>
            <a:spLocks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>
              <a:gd name="T0" fmla="*/ 0 w 1808"/>
              <a:gd name="T1" fmla="*/ 5018087 h 3161"/>
              <a:gd name="T2" fmla="*/ 182563 w 1808"/>
              <a:gd name="T3" fmla="*/ 4354512 h 3161"/>
              <a:gd name="T4" fmla="*/ 319088 w 1808"/>
              <a:gd name="T5" fmla="*/ 4148137 h 3161"/>
              <a:gd name="T6" fmla="*/ 365125 w 1808"/>
              <a:gd name="T7" fmla="*/ 4079875 h 3161"/>
              <a:gd name="T8" fmla="*/ 547688 w 1808"/>
              <a:gd name="T9" fmla="*/ 3965575 h 3161"/>
              <a:gd name="T10" fmla="*/ 685800 w 1808"/>
              <a:gd name="T11" fmla="*/ 3851275 h 3161"/>
              <a:gd name="T12" fmla="*/ 800100 w 1808"/>
              <a:gd name="T13" fmla="*/ 3805237 h 3161"/>
              <a:gd name="T14" fmla="*/ 1004888 w 1808"/>
              <a:gd name="T15" fmla="*/ 3668712 h 3161"/>
              <a:gd name="T16" fmla="*/ 1074738 w 1808"/>
              <a:gd name="T17" fmla="*/ 3622675 h 3161"/>
              <a:gd name="T18" fmla="*/ 1143000 w 1808"/>
              <a:gd name="T19" fmla="*/ 3576637 h 3161"/>
              <a:gd name="T20" fmla="*/ 1303338 w 1808"/>
              <a:gd name="T21" fmla="*/ 3257550 h 3161"/>
              <a:gd name="T22" fmla="*/ 1393825 w 1808"/>
              <a:gd name="T23" fmla="*/ 2914650 h 3161"/>
              <a:gd name="T24" fmla="*/ 1485900 w 1808"/>
              <a:gd name="T25" fmla="*/ 2776537 h 3161"/>
              <a:gd name="T26" fmla="*/ 1600200 w 1808"/>
              <a:gd name="T27" fmla="*/ 2525712 h 3161"/>
              <a:gd name="T28" fmla="*/ 1690688 w 1808"/>
              <a:gd name="T29" fmla="*/ 2411412 h 3161"/>
              <a:gd name="T30" fmla="*/ 1782763 w 1808"/>
              <a:gd name="T31" fmla="*/ 2274887 h 3161"/>
              <a:gd name="T32" fmla="*/ 1874838 w 1808"/>
              <a:gd name="T33" fmla="*/ 2160587 h 3161"/>
              <a:gd name="T34" fmla="*/ 1989138 w 1808"/>
              <a:gd name="T35" fmla="*/ 2022475 h 3161"/>
              <a:gd name="T36" fmla="*/ 2103438 w 1808"/>
              <a:gd name="T37" fmla="*/ 2000250 h 3161"/>
              <a:gd name="T38" fmla="*/ 2171700 w 1808"/>
              <a:gd name="T39" fmla="*/ 1679575 h 3161"/>
              <a:gd name="T40" fmla="*/ 2239963 w 1808"/>
              <a:gd name="T41" fmla="*/ 1657350 h 3161"/>
              <a:gd name="T42" fmla="*/ 2605088 w 1808"/>
              <a:gd name="T43" fmla="*/ 1360487 h 3161"/>
              <a:gd name="T44" fmla="*/ 2811463 w 1808"/>
              <a:gd name="T45" fmla="*/ 1246187 h 3161"/>
              <a:gd name="T46" fmla="*/ 2697163 w 1808"/>
              <a:gd name="T47" fmla="*/ 833437 h 3161"/>
              <a:gd name="T48" fmla="*/ 2765425 w 1808"/>
              <a:gd name="T49" fmla="*/ 468312 h 3161"/>
              <a:gd name="T50" fmla="*/ 2857500 w 1808"/>
              <a:gd name="T51" fmla="*/ 331787 h 3161"/>
              <a:gd name="T52" fmla="*/ 2789238 w 1808"/>
              <a:gd name="T53" fmla="*/ 103187 h 3161"/>
              <a:gd name="T54" fmla="*/ 2743200 w 1808"/>
              <a:gd name="T55" fmla="*/ 11112 h 31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08"/>
              <a:gd name="T85" fmla="*/ 0 h 3161"/>
              <a:gd name="T86" fmla="*/ 1808 w 1808"/>
              <a:gd name="T87" fmla="*/ 3161 h 31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6" descr="Jerusalem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0"/>
            <a:ext cx="6062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304800"/>
            <a:ext cx="3268663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Muslim Quarter</a:t>
            </a:r>
          </a:p>
        </p:txBody>
      </p:sp>
      <p:sp>
        <p:nvSpPr>
          <p:cNvPr id="268291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3843338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Jewish Quarter</a:t>
            </a:r>
          </a:p>
        </p:txBody>
      </p:sp>
      <p:pic>
        <p:nvPicPr>
          <p:cNvPr id="270338" name="Picture 3" descr="Jerusalem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0"/>
            <a:ext cx="495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6" descr="JerusalemJewishQt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0"/>
            <a:ext cx="612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32766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Jewish Quarter</a:t>
            </a:r>
          </a:p>
        </p:txBody>
      </p:sp>
      <p:sp>
        <p:nvSpPr>
          <p:cNvPr id="272387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4203700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Armenian Quarter</a:t>
            </a:r>
          </a:p>
        </p:txBody>
      </p:sp>
      <p:pic>
        <p:nvPicPr>
          <p:cNvPr id="274434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304800"/>
            <a:ext cx="4132263" cy="2378075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Armenian Quarter</a:t>
            </a:r>
          </a:p>
        </p:txBody>
      </p:sp>
      <p:pic>
        <p:nvPicPr>
          <p:cNvPr id="276482" name="Picture 3" descr="JerusalemS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0"/>
            <a:ext cx="494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3" name="Text Box 4"/>
          <p:cNvSpPr txBox="1">
            <a:spLocks noChangeArrowheads="1"/>
          </p:cNvSpPr>
          <p:nvPr/>
        </p:nvSpPr>
        <p:spPr bwMode="auto">
          <a:xfrm>
            <a:off x="8153400" y="39688"/>
            <a:ext cx="87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514"/>
                </a:solidFill>
              </a:rPr>
              <a:t>147g</a:t>
            </a:r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2" descr="Jerusalem Sunset, Bible, Old and New Testament, fre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20638"/>
            <a:ext cx="9448800" cy="7031038"/>
          </a:xfrm>
        </p:spPr>
      </p:pic>
      <p:sp>
        <p:nvSpPr>
          <p:cNvPr id="11981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穹顶的将来会是什么呢？</a:t>
            </a:r>
            <a:endParaRPr lang="en-US">
              <a:latin typeface="Garamond" charset="0"/>
              <a:cs typeface="宋体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5943600" cy="563562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cs typeface="宋体" charset="0"/>
              </a:rPr>
              <a:t>千禧耶路撒冷</a:t>
            </a:r>
            <a:endParaRPr lang="en-US" sz="4000">
              <a:latin typeface="Garamond" charset="0"/>
            </a:endParaRPr>
          </a:p>
        </p:txBody>
      </p:sp>
      <p:sp>
        <p:nvSpPr>
          <p:cNvPr id="121860" name="AutoShape 4"/>
          <p:cNvSpPr>
            <a:spLocks noChangeArrowheads="1"/>
          </p:cNvSpPr>
          <p:nvPr/>
        </p:nvSpPr>
        <p:spPr bwMode="auto">
          <a:xfrm>
            <a:off x="5181600" y="16764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 flipH="1">
            <a:off x="5029200" y="2362200"/>
            <a:ext cx="3048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2" name="Line 6"/>
          <p:cNvSpPr>
            <a:spLocks noChangeShapeType="1"/>
          </p:cNvSpPr>
          <p:nvPr/>
        </p:nvSpPr>
        <p:spPr bwMode="auto">
          <a:xfrm rot="5400000" flipH="1">
            <a:off x="5067300" y="1562100"/>
            <a:ext cx="152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rot="10800000" flipH="1">
            <a:off x="5715000" y="1676400"/>
            <a:ext cx="7620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4" name="Line 8"/>
          <p:cNvSpPr>
            <a:spLocks noChangeShapeType="1"/>
          </p:cNvSpPr>
          <p:nvPr/>
        </p:nvSpPr>
        <p:spPr bwMode="auto">
          <a:xfrm>
            <a:off x="5715000" y="2133600"/>
            <a:ext cx="1828800" cy="1752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5" name="Line 9"/>
          <p:cNvSpPr>
            <a:spLocks noChangeShapeType="1"/>
          </p:cNvSpPr>
          <p:nvPr/>
        </p:nvSpPr>
        <p:spPr bwMode="auto">
          <a:xfrm flipH="1">
            <a:off x="3581400" y="2133600"/>
            <a:ext cx="1600200" cy="1447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 flipH="1">
            <a:off x="2895600" y="1981200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 rot="10800000" flipH="1" flipV="1">
            <a:off x="5715000" y="1905000"/>
            <a:ext cx="15240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新约全书背景链接地址 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1306690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3962400" cy="3200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耶路撒冷处在主要公路以外</a:t>
            </a:r>
            <a:endParaRPr lang="en-US">
              <a:latin typeface="Garamond" charset="0"/>
            </a:endParaRPr>
          </a:p>
        </p:txBody>
      </p:sp>
      <p:pic>
        <p:nvPicPr>
          <p:cNvPr id="144386" name="Picture 3" descr="Map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0"/>
            <a:ext cx="465455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cs typeface="宋体" charset="0"/>
              </a:rPr>
              <a:t>耶路撒冷</a:t>
            </a:r>
            <a:endParaRPr lang="en-US">
              <a:latin typeface="Garamond" charset="0"/>
            </a:endParaRPr>
          </a:p>
        </p:txBody>
      </p:sp>
      <p:pic>
        <p:nvPicPr>
          <p:cNvPr id="14643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4948238" cy="6934200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不利条件</a:t>
            </a:r>
            <a:endParaRPr lang="en-US" altLang="ja-JP" sz="3600" b="1">
              <a:latin typeface="Garamond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3600" b="1">
                <a:latin typeface="Garamond" charset="0"/>
              </a:rPr>
              <a:t>有利条件</a:t>
            </a:r>
            <a:endParaRPr lang="en-US" sz="3600" b="1">
              <a:latin typeface="Garamon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1846</Words>
  <Application>Microsoft Macintosh PowerPoint</Application>
  <PresentationFormat>On-screen Show (4:3)</PresentationFormat>
  <Paragraphs>352</Paragraphs>
  <Slides>78</Slides>
  <Notes>75</Notes>
  <HiddenSlides>18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78</vt:i4>
      </vt:variant>
    </vt:vector>
  </HeadingPairs>
  <TitlesOfParts>
    <vt:vector size="101" baseType="lpstr">
      <vt:lpstr>Arial</vt:lpstr>
      <vt:lpstr>Book Antiqua</vt:lpstr>
      <vt:lpstr>Calibri</vt:lpstr>
      <vt:lpstr>Comic Sans MS</vt:lpstr>
      <vt:lpstr>Garamond</vt:lpstr>
      <vt:lpstr>Impact</vt:lpstr>
      <vt:lpstr>Tahoma</vt:lpstr>
      <vt:lpstr>Times New Roman</vt:lpstr>
      <vt:lpstr>Wingdings</vt:lpstr>
      <vt:lpstr>Blank Presentation</vt:lpstr>
      <vt:lpstr>Slit</vt:lpstr>
      <vt:lpstr>Default Design</vt:lpstr>
      <vt:lpstr>Stream</vt:lpstr>
      <vt:lpstr>7_Stream</vt:lpstr>
      <vt:lpstr>Orbit</vt:lpstr>
      <vt:lpstr>1_Default Design</vt:lpstr>
      <vt:lpstr>1_Stream</vt:lpstr>
      <vt:lpstr>2_Stream</vt:lpstr>
      <vt:lpstr>4_Stream</vt:lpstr>
      <vt:lpstr>3_Stream</vt:lpstr>
      <vt:lpstr>4_Office Theme</vt:lpstr>
      <vt:lpstr>21_Default Design</vt:lpstr>
      <vt:lpstr>1_Beam</vt:lpstr>
      <vt:lpstr>耶路撒冷</vt:lpstr>
      <vt:lpstr>今天的世界</vt:lpstr>
      <vt:lpstr>现代中东</vt:lpstr>
      <vt:lpstr>左边</vt:lpstr>
      <vt:lpstr>耶路撒冷</vt:lpstr>
      <vt:lpstr>耶路撒冷</vt:lpstr>
      <vt:lpstr>左边</vt:lpstr>
      <vt:lpstr>耶路撒冷处在主要公路以外</vt:lpstr>
      <vt:lpstr>耶路撒冷</vt:lpstr>
      <vt:lpstr>以色列战略上的位置</vt:lpstr>
      <vt:lpstr>中心地点</vt:lpstr>
      <vt:lpstr>中心地点</vt:lpstr>
      <vt:lpstr>Jerusalem was a Border City</vt:lpstr>
      <vt:lpstr>耶路撒冷</vt:lpstr>
      <vt:lpstr>大卫城西部</vt:lpstr>
      <vt:lpstr>创世记 22章</vt:lpstr>
      <vt:lpstr>耶路撒冷</vt:lpstr>
      <vt:lpstr>希西家地道</vt:lpstr>
      <vt:lpstr>Hezekiah's Tunnel</vt:lpstr>
      <vt:lpstr>Siloam Inscription</vt:lpstr>
      <vt:lpstr>狭窄的通道</vt:lpstr>
      <vt:lpstr>耶路撒冷</vt:lpstr>
      <vt:lpstr>大卫城之模型城 (主后 66年) (重建后的耶布斯城)</vt:lpstr>
      <vt:lpstr>Jerusalem Valleys &amp; Ridges</vt:lpstr>
      <vt:lpstr>耶路撒冷山丘</vt:lpstr>
      <vt:lpstr>耶路撒冷</vt:lpstr>
      <vt:lpstr>耶路撒冷</vt:lpstr>
      <vt:lpstr>以色列对万国的态度如何?</vt:lpstr>
      <vt:lpstr>犹太人在圣地之十个阶层的圣洁</vt:lpstr>
      <vt:lpstr>初结的果子:    摇捆祭</vt:lpstr>
      <vt:lpstr>城市与乡村</vt:lpstr>
      <vt:lpstr>耶路撒冷与        其他城市</vt:lpstr>
      <vt:lpstr>Temple Mount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大门</vt:lpstr>
      <vt:lpstr>The Holy Place</vt:lpstr>
      <vt:lpstr>The Holy of Holies</vt:lpstr>
      <vt:lpstr>Where’s the Square?</vt:lpstr>
      <vt:lpstr>Temple Mount Stages 1-2</vt:lpstr>
      <vt:lpstr>Temple Mount Stages 3-4</vt:lpstr>
      <vt:lpstr>圣殿山成型的进展</vt:lpstr>
      <vt:lpstr>Underground Temple Chambers</vt:lpstr>
      <vt:lpstr>犹太西墙</vt:lpstr>
      <vt:lpstr>为第三座圣殿   祈祷</vt:lpstr>
      <vt:lpstr>现代的  圣殿山</vt:lpstr>
      <vt:lpstr>今天的耶路撒冷</vt:lpstr>
      <vt:lpstr>Antichrist will make a 7-year treaty with Israel</vt:lpstr>
      <vt:lpstr>犹太人复活的盼望</vt:lpstr>
      <vt:lpstr>First to Rise?</vt:lpstr>
      <vt:lpstr>Muslims Sealed the Eastern Gate</vt:lpstr>
      <vt:lpstr>现代耶路撒冷</vt:lpstr>
      <vt:lpstr>客西马尼</vt:lpstr>
      <vt:lpstr>Significance to Christians</vt:lpstr>
      <vt:lpstr>回教徒的控制</vt:lpstr>
      <vt:lpstr>这穹顶比那原有的穹顶更为耀眼</vt:lpstr>
      <vt:lpstr>里面的石头</vt:lpstr>
      <vt:lpstr>回教徒  在穹顶的祈祷</vt:lpstr>
      <vt:lpstr>Present Jerusalem Population</vt:lpstr>
      <vt:lpstr>Jerusalem (2002)</vt:lpstr>
      <vt:lpstr>Modern Jerusalem Surroundings</vt:lpstr>
      <vt:lpstr>Quarters of  Old Jerusalem</vt:lpstr>
      <vt:lpstr>Christian Quarter</vt:lpstr>
      <vt:lpstr>Christian Quarter</vt:lpstr>
      <vt:lpstr>A New Model of Temple Mount</vt:lpstr>
      <vt:lpstr>Muslim Quarter</vt:lpstr>
      <vt:lpstr>Muslim Quarter</vt:lpstr>
      <vt:lpstr>Jewish Quarter</vt:lpstr>
      <vt:lpstr>Jewish Quarter</vt:lpstr>
      <vt:lpstr>Armenian Quarter</vt:lpstr>
      <vt:lpstr>Armenian Quarter</vt:lpstr>
      <vt:lpstr>穹顶的将来会是什么呢？</vt:lpstr>
      <vt:lpstr>千禧耶路撒冷</vt:lpstr>
      <vt:lpstr>新约全书背景链接地址  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耶路撒冷</dc:title>
  <dc:creator>Rick Griffith</dc:creator>
  <cp:lastModifiedBy>Rick Griffith</cp:lastModifiedBy>
  <cp:revision>13</cp:revision>
  <dcterms:created xsi:type="dcterms:W3CDTF">2006-06-01T04:27:37Z</dcterms:created>
  <dcterms:modified xsi:type="dcterms:W3CDTF">2019-05-07T18:51:11Z</dcterms:modified>
</cp:coreProperties>
</file>