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1" r:id="rId3"/>
    <p:sldMasterId id="2147483649" r:id="rId4"/>
    <p:sldMasterId id="2147483744" r:id="rId5"/>
    <p:sldMasterId id="2147483769" r:id="rId6"/>
    <p:sldMasterId id="2147483781" r:id="rId7"/>
    <p:sldMasterId id="2147483794" r:id="rId8"/>
    <p:sldMasterId id="2147484032" r:id="rId9"/>
    <p:sldMasterId id="2147484047" r:id="rId10"/>
    <p:sldMasterId id="2147484059" r:id="rId11"/>
    <p:sldMasterId id="2147484071" r:id="rId12"/>
    <p:sldMasterId id="2147484083" r:id="rId13"/>
    <p:sldMasterId id="2147484086" r:id="rId14"/>
    <p:sldMasterId id="2147484099" r:id="rId15"/>
  </p:sldMasterIdLst>
  <p:notesMasterIdLst>
    <p:notesMasterId r:id="rId95"/>
  </p:notesMasterIdLst>
  <p:sldIdLst>
    <p:sldId id="314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340" r:id="rId25"/>
    <p:sldId id="267" r:id="rId26"/>
    <p:sldId id="268" r:id="rId27"/>
    <p:sldId id="318" r:id="rId28"/>
    <p:sldId id="269" r:id="rId29"/>
    <p:sldId id="270" r:id="rId30"/>
    <p:sldId id="271" r:id="rId31"/>
    <p:sldId id="272" r:id="rId32"/>
    <p:sldId id="273" r:id="rId33"/>
    <p:sldId id="345" r:id="rId34"/>
    <p:sldId id="354" r:id="rId35"/>
    <p:sldId id="274" r:id="rId36"/>
    <p:sldId id="275" r:id="rId37"/>
    <p:sldId id="276" r:id="rId38"/>
    <p:sldId id="317" r:id="rId39"/>
    <p:sldId id="279" r:id="rId40"/>
    <p:sldId id="277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43" r:id="rId64"/>
    <p:sldId id="303" r:id="rId65"/>
    <p:sldId id="905" r:id="rId66"/>
    <p:sldId id="302" r:id="rId67"/>
    <p:sldId id="323" r:id="rId68"/>
    <p:sldId id="324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452" r:id="rId77"/>
    <p:sldId id="453" r:id="rId78"/>
    <p:sldId id="454" r:id="rId79"/>
    <p:sldId id="455" r:id="rId80"/>
    <p:sldId id="41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26" r:id="rId89"/>
    <p:sldId id="427" r:id="rId90"/>
    <p:sldId id="311" r:id="rId91"/>
    <p:sldId id="312" r:id="rId92"/>
    <p:sldId id="342" r:id="rId93"/>
    <p:sldId id="316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7"/>
    <p:restoredTop sz="94647"/>
  </p:normalViewPr>
  <p:slideViewPr>
    <p:cSldViewPr>
      <p:cViewPr varScale="1">
        <p:scale>
          <a:sx n="94" d="100"/>
          <a:sy n="94" d="100"/>
        </p:scale>
        <p:origin x="184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55DEF77-0A63-594D-BD39-C4EA63573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1BD0E2-3B80-3D42-AC4C-497B08AFDF47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E2C744E-0685-4EF3-BC06-7E17DA60F543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/>
              <a:t>10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C61C9E-5DB7-D84C-AA7B-71927CE84E2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8C4155-D78B-B048-B9C5-ED8403CD921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E503A9-1D69-AD41-B261-04F0A0F67F17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F0DD7-692B-A14D-8E1E-6CAD1BEDC71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12EB66-8BE1-C440-8FA4-7E73F40AB29E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C3220E-2A25-8945-9105-E0789157BBF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C33467-5C08-274C-9607-0DECEFAAF29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0C8D6F-62A0-D649-B740-0D8E91D4093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C8D6F-62A0-D649-B740-0D8E91D409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EDD2EA-3385-4C42-862F-0D85A1B5D25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96409F-5F3F-4DA7-81CD-36FA79310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F85F08-DD9D-4C7E-ADA7-02BC6A9D7C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8A229692-7585-490F-84A5-5BBE0BF2B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4B679702-DCF7-478F-A707-49759B5F0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3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434EC2-3AC1-8643-B224-56966AA0F24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64BF6A-09DA-A546-BD28-48EAA4D2C8E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F8E05-5A6F-6649-A494-AD38F24DA52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F96791-1B8B-CA4F-93A7-44E6B343AA9A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A6959B-FC2D-0148-BBDC-92A61635147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A6C069-D5A2-B842-8A79-BFF93A6D24B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64C37A-39FC-5A4C-97F4-9578A8720A65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E7DE9D-B4B7-E94B-B051-94A17B613A7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B98187-06F3-1648-A3A2-F5C6FEC0217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15AF9-924B-D845-8873-904D5C27B3B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986095-7184-2849-A10F-7141DD58375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13507E-0CFF-F04A-91A8-16B728F97DE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D143A9-FB23-A74E-87E8-27C62025281B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77B198-CC9C-B847-B55A-CE23B0880FE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96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AD071E-0BCB-514A-90A8-F8E2162CE882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8424D-6D8C-084B-BBBA-CE63E603E03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02DC55-E718-7D49-955F-3E53D975BBE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02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0B68B1-3F88-DC45-84DE-9987F0B30A1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F0565B-D79B-3B4B-9598-9CF5BA9AC75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0B7423-DA29-CC45-AC87-90076C9347A3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AB2DF7-C215-AD4C-AE9B-0AD557CFD034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F53333-5229-CB4D-9575-D8E74703080E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A1809-AC9C-9B49-A8CD-183165DB1A26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2B56AA-8135-8B4D-B220-ED0F9D7E59F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18 (March/April 1992): 27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AD15-4B74-7542-B6F9-9BF6A4E46DB4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30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72F29-BDAE-8644-ABC8-234000567D6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31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560787-6B6F-1C4D-93E1-304DC0151E0B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05A8E9-1458-C04E-8B5E-0C9F61EEA30A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457891-CDBB-0A40-86E1-D9BBE5EC2D3C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4A6B35-CC54-DB4C-99AF-02970F3D8880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4FE4D9-6A0F-D449-93A7-1F22A609F63D}" type="slidenum">
              <a:rPr lang="en-US" sz="1200">
                <a:solidFill>
                  <a:prstClr val="black"/>
                </a:solidFill>
              </a:rPr>
              <a:pPr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441D3-92D3-2E40-B4A1-59A4CDCD204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ECDBE8-0B70-5C4D-9529-A6770A95CFE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AE0445-783F-BD47-BB09-3634A6D04B29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E635CA-0656-BD40-94F6-9404635A2911}" type="slidenum">
              <a:rPr lang="en-US" sz="1200">
                <a:solidFill>
                  <a:srgbClr val="000000"/>
                </a:solidFill>
              </a:rPr>
              <a:pPr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4A978B-88E8-1843-A0B8-C227296252B6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54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37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2D0DA-E87F-2846-B438-7031DD8F4813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5A14B-9B7C-0A4B-B563-6B4002351777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097C25-18FD-F544-843E-EAEAD9A9C86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C7762A-3D5D-9F4B-827D-6C10E8ACF14C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CA0EC-6211-914B-BD00-FEEF63C0FC13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863104-19EE-734A-9A77-E28347380CBC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5FD6DB-5ECA-0F4F-93C1-ED0EECDAF42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0AC1EF-5B3B-884E-BAFA-504EFE090B86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E6912-27CE-7A46-9A00-1F1C140714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0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9E427-8E41-3246-BC62-C277BAF418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91C3D-FD8B-6B42-ACC6-2A1767738F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0B42-359B-B74D-8E4E-458623A45A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268AB-05A5-A44D-A0D6-521CC6EFC1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9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12D3C-37BF-114A-AD3E-9A5D54FC4B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A4B1A-2CA6-0645-A40D-86C08FF449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E069A-346F-444C-8B8A-0294EA721D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F5611-D496-E54F-AEDF-70C4579DAF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BE6A3B-88E5-514D-86C2-1556FEB7862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B1352-40D0-2247-AE6A-ECF4FD73A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D0047-F581-6742-8D95-4C35AC706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88E2F-236E-D04F-812C-AE6BB4534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5E0EE-366B-C546-90D6-D3266BBCFC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8DF6B6-0CFF-5142-9909-080207FD783B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E126C4-973B-1B46-87F4-29A576100191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NT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F0097E-9D12-4947-AF5C-2FBCBC2371B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092D9B-550D-0641-8E49-C93568D3993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23D0A-25C0-5B4B-905B-1A131E201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C3A54-1BDF-8C4D-8B07-D218A8BC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7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061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4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25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22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01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40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180B3A4-866F-2842-B37C-D57E07F3A4B5}" type="datetimeFigureOut">
              <a:rPr lang="en-US"/>
              <a:pPr>
                <a:defRPr/>
              </a:pPr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1248690-E003-4440-9375-370B95703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52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9857594-ACE6-0440-8003-555E98E6172C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3B1EF46-3BBC-8A42-97CD-B31389A5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78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62B506D-EB5E-0A44-B7EC-5BB7559B2379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27371FA-2240-4449-985D-06A74F3F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1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4EB63-85EC-1E44-8FA5-961101546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58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E470218-3F4B-414A-A0DF-021948550BC3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755886-2C87-9F4C-A4BA-6F0567F0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3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0D2D26A-BE33-9341-B094-5D7BA0E4356A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4817802-E9D9-7740-857C-A5EB439D3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934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76B7AB6-DD11-184F-B22E-30E130AA8168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47138C8-88B5-FE40-BB54-05759DC3E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89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7CB9497-690B-9841-A30F-5BD9FFCFD191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856702F-A923-AA44-9467-1E4B900E1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852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E2B216E-9E8F-6242-8585-BC1F833B719D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29E0DD0-77DC-9540-AA8B-28D895E11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06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01A1199-8C49-0B4D-A8DD-9EA9DE2EC3A0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EE0358B-9741-6E4F-8464-525E359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56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410E052-98C7-C841-8C8F-7D2E569DC7D1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396A495-2752-2148-9AEB-C641D663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9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839C8A7-F1EB-BD46-B60D-28AAAE88B366}" type="datetimeFigureOut">
              <a:rPr lang="en-US"/>
              <a:pPr>
                <a:defRPr/>
              </a:pPr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4879AD4-FB53-F94A-A1F7-874CA76A2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15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69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17B2E0-90CE-5B4C-AAA9-624AE86D8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4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6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8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8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82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13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30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356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0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24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75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C3AA-B9DC-234E-B1E5-23D5C2BE1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30BA-BDBF-5E46-B776-9BACEF262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98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336D-3F5E-7948-953D-F2C2E48020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07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160E2-5891-7649-A264-E6F64B1184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143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C84D-3A0D-7247-AC68-DDCC9C4606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58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B1ED-59E7-B146-BB29-1D250E3BB1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869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16E5-13FE-4E4E-9CF0-5D5128D856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508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365C-FA58-3F44-92E3-15792EE1E3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864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516A9-BFD0-6345-B74E-9DDD8D3CB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43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56CD2-0418-1249-8A9B-9462BC699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085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546-FF68-FE4E-A5A9-D1AC8450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4C501-87A9-144C-B5AB-A5278A03A3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5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C35F-5BE3-914A-BE59-615A81E78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8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fld id="{92F87273-F7A9-9E42-9CA8-C65F1B61C3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274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fld id="{0D2C984C-C7E9-C545-B326-BCD9E82219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09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E56B-32F0-4843-AB84-494CABD8A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470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D305-7483-844B-BAE7-F6A1EFD550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9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3B3D-BCEF-F640-B4C1-0AD1281437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148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A55EA-C95C-BF46-B539-386B9FBB99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874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B4B-E22F-124C-BF18-04F9716E5D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587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ED797-EF9C-194F-ABC5-4425E4CA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024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577DD-4933-454F-9BD4-4CC6F398E0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977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47BAF-63DF-1C4D-A285-00A366D11C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2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25594-A03B-E244-9843-E762A0540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854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4D45-B0EA-394A-91C8-56A3CCAE89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407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72E3-021F-D64F-86A6-9AD720396D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8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A14DC-42F7-8343-BF1A-E2224E9A6D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700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F548-91F8-1B47-8521-23923D930B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150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C46767B-6100-425E-A926-7C7FFF1FD0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6A1E6EF-5DDA-412C-905A-FF016785A08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D3A1127-2432-48B1-981F-86C5EF13F8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3FF3FB0F-DA26-46E8-BAEE-CAE2A5229B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B643C70A-6EF3-45E4-A541-85E650317C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A07B4EC4-ACF7-4B6A-B14F-F15ED5C7E2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D7BC0D2F-9913-4D92-9031-017C1374C8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752EABB-896F-4D17-8F5A-10F58A7448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57534E4-FCAC-47B5-A026-E2FF82DA91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C428E24-76C6-4AE3-B037-66C72451052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763CE867-EE96-46CC-9FE9-4954C6D37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C87F30D-7564-4AAC-B6A2-2C1C9529D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0BD3D8D-DA0E-42C9-A8D8-AE9D9EF18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02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5844E4-E607-43F0-8A71-FFA2691E2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5BE190-2BC9-48FA-B84E-6384CDA5C1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F9905-A305-43F4-894A-AC10D1A849D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BAA1350-3635-4B7E-B11A-BFF55C2CB3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36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B1C739-69B2-49DD-96D9-DA0949A690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DD6321-FD2C-4E70-896C-5E2B035529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1BFDD-D8A2-4B6E-BE7D-172E30410D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42F9DB2-449A-4CDF-B5C0-96D69187FD3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77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E193A1-4BC9-4BA8-A75B-E7EFA9B5C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4E969A-003C-4473-B60A-335F221C26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C427B-CBDD-4017-8CF6-B82F3D0ED2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B83C852-E392-491A-8DE4-8592C8B01D9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4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D074DC-7258-4224-BF1C-20B230675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50FC439-C2FF-4C33-AA6D-BC34457CF9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72B22-64CE-4EFB-841C-20A3599C3D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3C22BF1-E926-4265-90AD-0F468DB076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933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796F4D-AF93-4B8B-8D63-4B1F0CBDF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59AA6-74DA-4743-8CA4-7950ED8489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DDF25-075A-41EA-A5D1-B73126FF66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AB4832E-760B-481B-83EE-FB714B942B3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D1174-A9BE-1F49-AD80-9AE1A8AF9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70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9952B3C-A316-472E-AEDE-D15269FBB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557FD7-DD3B-48B7-BCF6-8E69534855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A0CCB-934D-4581-A22B-495EA564F7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7639D33-4B97-4D10-83E6-78F77C9EAF0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45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FC2516-EC61-49C5-B7B0-887FED427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AA1D551-03E8-47D6-A6E8-2240E662EA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F3F2B-91CA-4D20-8172-DF04092CE7A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A7BCCCE-4847-400D-AED5-53BF5FAFFFA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116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7EF786E-5F33-4B46-ABC9-2FC1C782E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35D827-22AD-4D12-A5B6-0E548DDAD1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F0FF1-2FA0-4C41-A8BF-EABE439E0F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6BB46F1-B3A5-4DB8-89D5-AD873F75C07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55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7B7ECC1-B6AA-42E3-8E25-33C2797D3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E9E976-8A8D-4B1E-8895-E3368A2298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0C2E1-9194-40EF-A5BD-A8F944F3209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F5986D8-CD1D-43A0-8D38-C5CCB4F75B9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71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9EFCED-D0FD-4812-A730-8E405C75E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8FEBB4-EE40-41B7-A00A-3474F7CD63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8D834-9655-46B2-B335-43A1A447B6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EA55587-4F8C-4C8F-BF2B-0A41BBC4DBC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27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03E5D5-3750-4D33-A95D-9B2F159E8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3ED0564-F192-461E-9B40-FEB5ED19EE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86774-C832-4769-BD86-645439B284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4C3EB64A-5CFA-4475-9B79-CB1EE97995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5A36-5759-6241-9086-BBAE7746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9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2238-BBFE-A844-B6C6-D80192B24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1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C340-A650-9B45-BEFA-1A8519D77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92BB-B8BD-014C-AD77-DAC31AFE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96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6114E-324D-6D4A-97F9-C1365253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7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435B-F6C1-D342-80F0-40D7E0EA1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5D32-0F8A-4E4B-8F66-C9F90EE0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2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0AC9-6B42-B44A-9411-207E3EC7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74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687CF-FF1E-4042-A3F5-370D72D3A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3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6FED-CC74-3D4D-9362-160609AF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C942-1121-0043-8220-C7BEF2D91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E14F-99BD-4449-8BA9-ADFD1FBD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7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A36A-1B38-0747-A9CD-32CEE56C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24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D5F9-3434-254B-8365-504CC858E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2EC2-B83C-EC4F-BFC6-DAB7A7C6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77FC-2421-F84A-8D86-BAEFD79FB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1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4B86-5B36-2A4B-9C57-969466C15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8752-DB33-FB48-8041-93D1972F4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8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BA9E-AFB1-404D-8E62-DCFF08528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1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1F0F4F-31D8-D34B-9289-A061A1EB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4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F1594-85A2-2742-9A1F-993E9E8FE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06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6E61-B9B2-E545-BEF8-FA21E9FE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9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7C9A-BBEE-2D46-AD1D-85068BFEF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1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AE7F-CFA2-7F43-A688-38152FFF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6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8806-BD27-9945-AEE5-DEEB4F868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8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98CF-E8A4-4E48-BC2A-17EFBB46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2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E2CE-8D34-FD43-B0FF-24698E83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06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1CA9-D51C-DF42-8560-3CBAC51C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DECF-262A-6945-9BB4-F85D5929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8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B6F4-2DF7-A342-928C-B5FAB247F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948-990D-534F-B2B0-EB6A14310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DC93-CA61-574A-A1D1-5692864B2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0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2C94-F02D-3D42-A3D4-A879D1EB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1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23640-1F91-8544-964E-A3313051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16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38F73-AC7F-BB4A-95FD-59885ACF5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3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93715-3004-5449-B951-DAE05137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AC482-D238-6F40-BAF6-092C7975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59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CAC6-428D-8E4D-AAA2-23BC920A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6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8E025-BCD7-0F41-B574-45BB14EB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32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F4353-6F50-B944-B35F-260685357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8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4572-1D0F-1B4D-8A10-E0F495875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0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DCE4-15E8-414C-B910-D8D94A43E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83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EF58B-D6A9-D843-9A7E-FE47244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7C164-D4BF-0746-AD90-3EA4146E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64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80A8-E452-BC44-8663-22C3E5F7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AED6AC-7D47-5D40-81F3-EBE8C2B5B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573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5B3E7-E0B3-E342-BFCE-421300DC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80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1DA7-A3F0-0A4C-B065-C92C195E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87AFAB-20FE-0648-869C-F6ACA8D7F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042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9CFD1D-3ABA-3943-AEE2-DDDEE2C8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5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AB4C90-8193-164F-8531-65DD7E081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390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2B5679-1C59-484D-9CAD-FDF89AA4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15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5C1AE5-78DA-A140-9CC3-B9752F33A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912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D14638-E681-4643-BE20-B25FEE1D7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2980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D0490D-9802-9A47-90C8-44C302B0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4235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9B0CFA-C863-E840-B8D0-F0199AC3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863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A5D87-2FF1-E34E-A8A7-92F5EC2E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99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74AC217-9AC9-584E-A0B3-F818C2268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C7D4-307E-1240-AFE3-77BDE777A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5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6757C20-34EF-A24D-9E21-9D461A8E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5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57B9854-65B1-874D-8A9E-41FED1552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96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6F13C93-ED1C-A14F-98B9-EF977B59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739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777F0F-ABB5-1A49-A36D-270F3179A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22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2F67297-E2C4-F643-8DEC-4DDADBA8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8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223F068-9778-444C-A8A8-23F789208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0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93D14A-460B-5941-865F-6B8E4E546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3B89768-349E-694B-A826-99F9CF6D3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5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FA9199A-724A-4F41-A394-56D7F7DE1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3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A519602-AAFA-5543-BEAD-CAFB9F5D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7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98B92-ADF3-F540-B1F1-6DD534A7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71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D95B44E3-241E-614E-8940-0659A5FF4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3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9DB8-539C-BF4B-B685-636D547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32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9BDED-296E-F74C-BBA3-DEA50684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45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44F4-6228-A249-A83E-D07F2B13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6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EBDC-36F3-B949-9B56-18EA63C5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920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7583-546E-D74D-876E-C6771D6D2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85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4706-117D-AE41-BEF6-FC41598B6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20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64EF1-8867-6849-B656-6ED3B9268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4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9B00-1F45-1748-A430-D4462E7FE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803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8D5E-5A68-CF47-99D1-2750B24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3C7B-89C9-2143-8227-806A1F5F6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7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DD848-FE2F-6647-A177-0E0C06630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00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7D6-D956-3841-92B6-87F1C8B66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8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01FDC-BCFC-154D-AB4A-B38EB7F22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59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31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4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92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208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472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7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4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6DDFFAC-2AAE-114B-9AD8-465E32718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6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64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33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65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5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65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65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5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BB5AA10-B7C6-BA4C-B662-E031543D3F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53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 eaLnBrk="1" hangingPunct="1"/>
            <a:fld id="{F46C4CA5-DFAC-2D49-9C99-17936FC63E75}" type="slidenum">
              <a:rPr lang="en-US"/>
              <a:pPr eaLnBrk="1" hangingPunct="1"/>
              <a:t>‹#›</a:t>
            </a:fld>
            <a:endParaRPr lang="en-US"/>
          </a:p>
        </p:txBody>
      </p:sp>
      <p:grpSp>
        <p:nvGrpSpPr>
          <p:cNvPr id="11776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1776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5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5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547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8CA99A-F492-7648-B124-61AA2562A3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92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927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27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924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85F4061-B479-4C67-8E42-0F9B4E2F1A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AC062E1-4199-4BA4-9D1E-B4DEA5CF8D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3EBA1970-06B6-4A3D-9C4A-628AC336C24D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9301989E-2C38-4015-9CF1-426785AF50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2EA587EB-8E1C-4957-BD97-629B1A5E17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7FFC0B02-C5F8-475B-AF95-420CBFD100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B5874C50-6062-469F-8EAC-17F57B96BB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1D6CE379-D81C-44C1-8536-17B4EE6961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89C9EDE9-791D-45B5-B68C-8EA2942459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541B83EF-0D0F-4CA8-A695-5F9C0C1FF0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3C02A8A8-3338-4F3E-8067-C493C4D88E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7BBCF756-5CDD-445C-B35C-FD348198EE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B7F4C8EE-4CD6-4A71-BF2A-1ECF97F822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373BFA96-6D9F-4C34-AAB3-0E2EDABE0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E2FB84D2-6F9E-4CDA-B9E8-8F9BC43E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2346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A29EA53F-B5D0-0C42-B6EB-D66D432DC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7284F82-1FFB-1F43-B1D7-590D26ED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35470F7-584A-4341-B0F3-3E163745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0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89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A42C7247-1F46-DD45-AE29-002FE16A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4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35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596120A-9D35-6645-B494-C8D84E4FC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16943691-4934-CD4E-94BA-CEE607492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077D23BF-E2D6-6048-BC52-44F9B80F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78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>
                <a:solidFill>
                  <a:srgbClr val="FFFFFF"/>
                </a:solidFill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00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5" charset="0"/>
            </a:endParaRPr>
          </a:p>
        </p:txBody>
      </p:sp>
      <p:pic>
        <p:nvPicPr>
          <p:cNvPr id="130051" name="Picture 1" descr="walls-of-jerus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75" y="155575"/>
            <a:ext cx="914082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8000" dirty="0">
                <a:latin typeface="Garamond" charset="0"/>
                <a:cs typeface="宋体" charset="0"/>
              </a:rPr>
              <a:t>耶路撒冷</a:t>
            </a:r>
            <a:endParaRPr lang="en-US" sz="8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3500" y="1146175"/>
            <a:ext cx="904557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6600" dirty="0">
                <a:latin typeface="Garamond" charset="0"/>
                <a:cs typeface="宋体" charset="0"/>
              </a:rPr>
              <a:t> </a:t>
            </a:r>
            <a:r>
              <a:rPr lang="zh-CN" altLang="en-US" sz="6600" dirty="0">
                <a:latin typeface="Garamond" charset="0"/>
                <a:cs typeface="宋体" charset="0"/>
              </a:rPr>
              <a:t>圣城</a:t>
            </a:r>
            <a:endParaRPr lang="en-US" sz="6600" dirty="0">
              <a:latin typeface="Garamond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</a:t>
            </a:r>
            <a:r>
              <a:rPr lang="ja-JP" altLang="en-US">
                <a:ea typeface="华文细黑" charset="-122"/>
              </a:rPr>
              <a:t>战</a:t>
            </a:r>
            <a:r>
              <a:rPr lang="ja-JP" altLang="en-US"/>
              <a:t>略上的位置</a:t>
            </a:r>
            <a:endParaRPr lang="en-US" altLang="en-US"/>
          </a:p>
        </p:txBody>
      </p:sp>
      <p:sp>
        <p:nvSpPr>
          <p:cNvPr id="1914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cs typeface="+mn-cs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1600200"/>
            <a:ext cx="3352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耶和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华让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您做什么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战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略上的位置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t">
              <a:spcBef>
                <a:spcPct val="50000"/>
              </a:spcBef>
            </a:pPr>
            <a:r>
              <a:rPr lang="zh-CN" alt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MS PGothic" pitchFamily="34" charset="-128"/>
                <a:cs typeface="+mn-cs"/>
              </a:rPr>
              <a:t>想一想</a:t>
            </a:r>
            <a:endParaRPr lang="en-GB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MS PGothic" pitchFamily="34" charset="-128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5912" y="2895600"/>
            <a:ext cx="3352800" cy="411480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</a:pP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zh-CN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主耶和华这样说：“这就是耶路撒冷！我曾把她安置在列国中间，万邦环绕着她</a:t>
            </a: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altLang="ja-JP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zh-CN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以西结 </a:t>
            </a:r>
            <a:r>
              <a:rPr lang="en-US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5:5</a:t>
            </a:r>
            <a:endParaRPr lang="en-US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13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6" grpId="0" animBg="1"/>
      <p:bldP spid="19149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50530" name="Text Box 3"/>
          <p:cNvSpPr txBox="1">
            <a:spLocks noChangeArrowheads="1"/>
          </p:cNvSpPr>
          <p:nvPr/>
        </p:nvSpPr>
        <p:spPr bwMode="auto">
          <a:xfrm>
            <a:off x="381000" y="3105150"/>
            <a:ext cx="320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       被称为           以色列的肚脐</a:t>
            </a:r>
            <a:endParaRPr lang="en-US" sz="3600">
              <a:latin typeface="Garamond" charset="0"/>
            </a:endParaRPr>
          </a:p>
        </p:txBody>
      </p:sp>
      <p:sp>
        <p:nvSpPr>
          <p:cNvPr id="266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610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Text Box 6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0534" name="Line 7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286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762000" y="3105150"/>
            <a:ext cx="3200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耶路撒冷处在便雅悯内，在犹大旁边却靠近北方民族</a:t>
            </a:r>
            <a:endParaRPr lang="en-US" sz="3600">
              <a:latin typeface="Garamond" charset="0"/>
            </a:endParaRPr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2581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6103938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382000" cy="762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/>
                <a:ea typeface="ＭＳ Ｐゴシック" charset="0"/>
                <a:cs typeface="Arial"/>
              </a:rPr>
              <a:t>Jerusalem was a Border City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2" name="Rectangle 7"/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Benjamin</a:t>
            </a:r>
          </a:p>
        </p:txBody>
      </p:sp>
      <p:sp>
        <p:nvSpPr>
          <p:cNvPr id="3" name="Rectangle 7"/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Judah</a:t>
            </a:r>
          </a:p>
        </p:txBody>
      </p:sp>
      <p:sp>
        <p:nvSpPr>
          <p:cNvPr id="99336" name="Freeform 1032"/>
          <p:cNvSpPr>
            <a:spLocks/>
          </p:cNvSpPr>
          <p:nvPr/>
        </p:nvSpPr>
        <p:spPr bwMode="auto">
          <a:xfrm>
            <a:off x="3046413" y="2322513"/>
            <a:ext cx="4532312" cy="4532312"/>
          </a:xfrm>
          <a:custGeom>
            <a:avLst/>
            <a:gdLst/>
            <a:ahLst/>
            <a:cxnLst>
              <a:cxn ang="0">
                <a:pos x="2855" y="2855"/>
              </a:cxn>
              <a:cxn ang="0">
                <a:pos x="2816" y="2777"/>
              </a:cxn>
              <a:cxn ang="0">
                <a:pos x="2809" y="2758"/>
              </a:cxn>
              <a:cxn ang="0">
                <a:pos x="2790" y="2751"/>
              </a:cxn>
              <a:cxn ang="0">
                <a:pos x="2647" y="2595"/>
              </a:cxn>
              <a:cxn ang="0">
                <a:pos x="2608" y="2543"/>
              </a:cxn>
              <a:cxn ang="0">
                <a:pos x="2588" y="2517"/>
              </a:cxn>
              <a:cxn ang="0">
                <a:pos x="2569" y="2446"/>
              </a:cxn>
              <a:cxn ang="0">
                <a:pos x="2484" y="2329"/>
              </a:cxn>
              <a:cxn ang="0">
                <a:pos x="2458" y="2303"/>
              </a:cxn>
              <a:cxn ang="0">
                <a:pos x="2452" y="2283"/>
              </a:cxn>
              <a:cxn ang="0">
                <a:pos x="2406" y="2257"/>
              </a:cxn>
              <a:cxn ang="0">
                <a:pos x="2289" y="2120"/>
              </a:cxn>
              <a:cxn ang="0">
                <a:pos x="2263" y="2094"/>
              </a:cxn>
              <a:cxn ang="0">
                <a:pos x="2243" y="2055"/>
              </a:cxn>
              <a:cxn ang="0">
                <a:pos x="2100" y="1912"/>
              </a:cxn>
              <a:cxn ang="0">
                <a:pos x="2022" y="1867"/>
              </a:cxn>
              <a:cxn ang="0">
                <a:pos x="1691" y="1815"/>
              </a:cxn>
              <a:cxn ang="0">
                <a:pos x="1209" y="1600"/>
              </a:cxn>
              <a:cxn ang="0">
                <a:pos x="637" y="1581"/>
              </a:cxn>
              <a:cxn ang="0">
                <a:pos x="572" y="1555"/>
              </a:cxn>
              <a:cxn ang="0">
                <a:pos x="442" y="1470"/>
              </a:cxn>
              <a:cxn ang="0">
                <a:pos x="331" y="1386"/>
              </a:cxn>
              <a:cxn ang="0">
                <a:pos x="273" y="1295"/>
              </a:cxn>
              <a:cxn ang="0">
                <a:pos x="253" y="1249"/>
              </a:cxn>
              <a:cxn ang="0">
                <a:pos x="188" y="1145"/>
              </a:cxn>
              <a:cxn ang="0">
                <a:pos x="162" y="1054"/>
              </a:cxn>
              <a:cxn ang="0">
                <a:pos x="136" y="813"/>
              </a:cxn>
              <a:cxn ang="0">
                <a:pos x="97" y="234"/>
              </a:cxn>
              <a:cxn ang="0">
                <a:pos x="58" y="124"/>
              </a:cxn>
              <a:cxn ang="0">
                <a:pos x="13" y="46"/>
              </a:cxn>
              <a:cxn ang="0">
                <a:pos x="6" y="20"/>
              </a:cxn>
              <a:cxn ang="0">
                <a:pos x="0" y="0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5" charset="0"/>
            </a:endParaRP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381000" y="1905000"/>
            <a:ext cx="228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  <a:cs typeface="Arial" charset="0"/>
              </a:rPr>
              <a:t>The border between Benjamin and Judah ran just south of the city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56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5638800" y="2895600"/>
            <a:ext cx="3505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200">
                <a:latin typeface="Garamond" charset="0"/>
              </a:rPr>
              <a:t>山区保护</a:t>
            </a:r>
          </a:p>
        </p:txBody>
      </p:sp>
      <p:sp>
        <p:nvSpPr>
          <p:cNvPr id="156677" name="Freeform 6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>
              <a:gd name="T0" fmla="*/ 284163 w 386"/>
              <a:gd name="T1" fmla="*/ 1487488 h 966"/>
              <a:gd name="T2" fmla="*/ 322263 w 386"/>
              <a:gd name="T3" fmla="*/ 1404938 h 966"/>
              <a:gd name="T4" fmla="*/ 344488 w 386"/>
              <a:gd name="T5" fmla="*/ 1373188 h 966"/>
              <a:gd name="T6" fmla="*/ 382588 w 386"/>
              <a:gd name="T7" fmla="*/ 1198563 h 966"/>
              <a:gd name="T8" fmla="*/ 436563 w 386"/>
              <a:gd name="T9" fmla="*/ 1100138 h 966"/>
              <a:gd name="T10" fmla="*/ 458788 w 386"/>
              <a:gd name="T11" fmla="*/ 1084263 h 966"/>
              <a:gd name="T12" fmla="*/ 474663 w 386"/>
              <a:gd name="T13" fmla="*/ 1062038 h 966"/>
              <a:gd name="T14" fmla="*/ 520700 w 386"/>
              <a:gd name="T15" fmla="*/ 969963 h 966"/>
              <a:gd name="T16" fmla="*/ 504825 w 386"/>
              <a:gd name="T17" fmla="*/ 771525 h 966"/>
              <a:gd name="T18" fmla="*/ 573088 w 386"/>
              <a:gd name="T19" fmla="*/ 542925 h 966"/>
              <a:gd name="T20" fmla="*/ 611188 w 386"/>
              <a:gd name="T21" fmla="*/ 452438 h 966"/>
              <a:gd name="T22" fmla="*/ 603250 w 386"/>
              <a:gd name="T23" fmla="*/ 192088 h 966"/>
              <a:gd name="T24" fmla="*/ 482600 w 386"/>
              <a:gd name="T25" fmla="*/ 139700 h 966"/>
              <a:gd name="T26" fmla="*/ 412750 w 386"/>
              <a:gd name="T27" fmla="*/ 115888 h 966"/>
              <a:gd name="T28" fmla="*/ 330200 w 386"/>
              <a:gd name="T29" fmla="*/ 17463 h 966"/>
              <a:gd name="T30" fmla="*/ 284163 w 386"/>
              <a:gd name="T31" fmla="*/ 1588 h 966"/>
              <a:gd name="T32" fmla="*/ 254000 w 386"/>
              <a:gd name="T33" fmla="*/ 33338 h 966"/>
              <a:gd name="T34" fmla="*/ 238125 w 386"/>
              <a:gd name="T35" fmla="*/ 77788 h 966"/>
              <a:gd name="T36" fmla="*/ 192088 w 386"/>
              <a:gd name="T37" fmla="*/ 246063 h 966"/>
              <a:gd name="T38" fmla="*/ 169863 w 386"/>
              <a:gd name="T39" fmla="*/ 268288 h 966"/>
              <a:gd name="T40" fmla="*/ 139700 w 386"/>
              <a:gd name="T41" fmla="*/ 314325 h 966"/>
              <a:gd name="T42" fmla="*/ 115888 w 386"/>
              <a:gd name="T43" fmla="*/ 382588 h 966"/>
              <a:gd name="T44" fmla="*/ 107950 w 386"/>
              <a:gd name="T45" fmla="*/ 406400 h 966"/>
              <a:gd name="T46" fmla="*/ 17463 w 386"/>
              <a:gd name="T47" fmla="*/ 795338 h 966"/>
              <a:gd name="T48" fmla="*/ 63500 w 386"/>
              <a:gd name="T49" fmla="*/ 1076325 h 966"/>
              <a:gd name="T50" fmla="*/ 85725 w 386"/>
              <a:gd name="T51" fmla="*/ 1152525 h 966"/>
              <a:gd name="T52" fmla="*/ 93663 w 386"/>
              <a:gd name="T53" fmla="*/ 1443038 h 966"/>
              <a:gd name="T54" fmla="*/ 107950 w 386"/>
              <a:gd name="T55" fmla="*/ 1487488 h 966"/>
              <a:gd name="T56" fmla="*/ 222250 w 386"/>
              <a:gd name="T57" fmla="*/ 1511300 h 966"/>
              <a:gd name="T58" fmla="*/ 292100 w 386"/>
              <a:gd name="T59" fmla="*/ 1525588 h 966"/>
              <a:gd name="T60" fmla="*/ 336550 w 386"/>
              <a:gd name="T61" fmla="*/ 1465263 h 9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6"/>
              <a:gd name="T94" fmla="*/ 0 h 966"/>
              <a:gd name="T95" fmla="*/ 386 w 386"/>
              <a:gd name="T96" fmla="*/ 966 h 9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248400" y="3760788"/>
            <a:ext cx="2038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中央山谷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汲沦溪谷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 rot="369527">
            <a:off x="2000250" y="6308725"/>
            <a:ext cx="17081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zh-CN" altLang="en-US" sz="4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 rot="1380000">
            <a:off x="3143250" y="3986213"/>
            <a:ext cx="1454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汲 沦 溪 谷 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 rot="20940000">
            <a:off x="1803400" y="3889375"/>
            <a:ext cx="819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中央山谷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28" grpId="0" animBg="1"/>
      <p:bldP spid="30729" grpId="0" animBg="1"/>
      <p:bldP spid="30730" grpId="0" animBg="1"/>
      <p:bldP spid="30732" grpId="0"/>
      <p:bldP spid="30733" grpId="0"/>
      <p:bldP spid="307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58728" name="Picture 3" descr="Double W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729" name="Picture 4" descr="Double W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5638800"/>
            <a:ext cx="48768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大卫城西部</a:t>
            </a:r>
            <a:endParaRPr lang="en-US">
              <a:latin typeface="Garamond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 rot="-1395041">
            <a:off x="762000" y="3124200"/>
            <a:ext cx="79248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75" name="Picture 7" descr="Singl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372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24d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0" y="-11113"/>
            <a:ext cx="4876800" cy="2981326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希西家力图自强，就修筑所有拆毁的城墙，高与城楼相齐，在城外又筑一城，坚固大卫城的米罗，制造了许多军器、盾牌。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cs typeface="宋体" charset="0"/>
              </a:rPr>
              <a:t>历代志下</a:t>
            </a:r>
            <a:r>
              <a:rPr lang="en-US" altLang="zh-CN" sz="2800" b="1">
                <a:cs typeface="宋体" charset="0"/>
              </a:rPr>
              <a:t>32</a:t>
            </a:r>
            <a:r>
              <a:rPr lang="zh-CN" altLang="en-US" sz="2800" b="1">
                <a:cs typeface="宋体" charset="0"/>
              </a:rPr>
              <a:t>章</a:t>
            </a:r>
            <a:r>
              <a:rPr lang="en-US" altLang="zh-CN" sz="2800" b="1">
                <a:cs typeface="宋体" charset="0"/>
              </a:rPr>
              <a:t>5</a:t>
            </a:r>
            <a:r>
              <a:rPr lang="zh-CN" altLang="en-US" sz="2800" b="1"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0" y="2819400"/>
            <a:ext cx="4876800" cy="340836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此后玛拿西在大卫城外，从谷内基训西边直到鱼门口，建筑城墙，环绕俄斐勒，这墙筑得甚高；又在犹大各坚固城内，设立勇敢的军长。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latin typeface="Garamond" charset="0"/>
                <a:cs typeface="宋体" charset="0"/>
              </a:rPr>
              <a:t>历代志下</a:t>
            </a:r>
            <a:r>
              <a:rPr lang="en-US" altLang="zh-CN" sz="2800" b="1">
                <a:latin typeface="Garamond" charset="0"/>
                <a:cs typeface="宋体" charset="0"/>
              </a:rPr>
              <a:t>33</a:t>
            </a:r>
            <a:r>
              <a:rPr lang="zh-CN" altLang="en-US" sz="2800" b="1">
                <a:latin typeface="Garamond" charset="0"/>
                <a:cs typeface="宋体" charset="0"/>
              </a:rPr>
              <a:t>章</a:t>
            </a:r>
            <a:r>
              <a:rPr lang="en-US" altLang="zh-CN" sz="2800" b="1">
                <a:latin typeface="Garamond" charset="0"/>
                <a:cs typeface="宋体" charset="0"/>
              </a:rPr>
              <a:t>14</a:t>
            </a:r>
            <a:r>
              <a:rPr lang="zh-CN" altLang="en-US" sz="2800" b="1">
                <a:latin typeface="Garamond" charset="0"/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0" name="Picture 3" descr="OABSO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5250"/>
            <a:ext cx="509111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创世记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</a:rPr>
              <a:t> 22</a:t>
            </a: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章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628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</p:txBody>
      </p:sp>
      <p:sp>
        <p:nvSpPr>
          <p:cNvPr id="162820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3276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山区保护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水源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6096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希西家地道</a:t>
            </a:r>
            <a:endParaRPr lang="en-US" sz="4000">
              <a:latin typeface="Garamond" charset="0"/>
            </a:endParaRPr>
          </a:p>
        </p:txBody>
      </p:sp>
      <p:pic>
        <p:nvPicPr>
          <p:cNvPr id="164866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6096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希西家地道</a:t>
            </a:r>
            <a:endParaRPr lang="en-US" sz="4000">
              <a:latin typeface="Garamond" charset="0"/>
            </a:endParaRPr>
          </a:p>
        </p:txBody>
      </p:sp>
      <p:pic>
        <p:nvPicPr>
          <p:cNvPr id="164866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今天的世界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4" name="Text Box 6">
            <a:extLst>
              <a:ext uri="{FF2B5EF4-FFF2-40B4-BE49-F238E27FC236}">
                <a16:creationId xmlns:a16="http://schemas.microsoft.com/office/drawing/2014/main" id="{81BFAAC7-0F16-43C0-80AE-0D158B893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30</a:t>
            </a:r>
          </a:p>
        </p:txBody>
      </p:sp>
      <p:sp>
        <p:nvSpPr>
          <p:cNvPr id="339979" name="Text Box 11">
            <a:extLst>
              <a:ext uri="{FF2B5EF4-FFF2-40B4-BE49-F238E27FC236}">
                <a16:creationId xmlns:a16="http://schemas.microsoft.com/office/drawing/2014/main" id="{65807355-3FE6-479C-B546-2F6A630C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8991600" cy="3681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文鼎中明簡" pitchFamily="49" charset="-128"/>
                <a:cs typeface="+mn-cs"/>
              </a:rPr>
              <a:t>“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當時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] 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隧道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已挖通。 就是這樣把它打通： 當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[...] 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是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還在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[...]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斧頭，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每個人向著同伴， 以及當那裡還有三肘要打通，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聽見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]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人聲呼叫他的同伴，因為有石塊重疊在右邊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和在左邊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 。 當隧道挖通時，石礦工人劈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石頭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，每個人向著同伴， 斧頭向著斧頭；水由泉源流至水庫有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1,200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肘，石礦工人頭上的岩石高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100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肘。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文鼎中明簡" pitchFamily="49" charset="-128"/>
              <a:ea typeface="文鼎中明簡" pitchFamily="49" charset="-128"/>
              <a:cs typeface="+mn-cs"/>
            </a:endParaRP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02F5A4C7-1300-4800-BAC9-8B2C4DC2F2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 eaLnBrk="1" hangingPunct="1"/>
            <a: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  <a:t>西羅亞</a:t>
            </a:r>
            <a:b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</a:br>
            <a: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  <a:t>銘文</a:t>
            </a:r>
            <a:endParaRPr lang="en-US" altLang="en-US" sz="4000">
              <a:solidFill>
                <a:schemeClr val="tx1"/>
              </a:solidFill>
              <a:effectLst/>
              <a:latin typeface="文鼎中明簡" pitchFamily="49" charset="-128"/>
              <a:ea typeface="文鼎中明簡" pitchFamily="49" charset="-128"/>
            </a:endParaRPr>
          </a:p>
        </p:txBody>
      </p:sp>
      <p:pic>
        <p:nvPicPr>
          <p:cNvPr id="339982" name="Picture 14" descr="Siloam Inscription">
            <a:extLst>
              <a:ext uri="{FF2B5EF4-FFF2-40B4-BE49-F238E27FC236}">
                <a16:creationId xmlns:a16="http://schemas.microsoft.com/office/drawing/2014/main" id="{7DB5F021-2032-4C39-BB79-719DEF55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7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715000" y="762000"/>
            <a:ext cx="3429000" cy="533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狭窄的通道</a:t>
            </a:r>
            <a:endParaRPr lang="en-US" sz="4000">
              <a:latin typeface="Garamond" charset="0"/>
            </a:endParaRPr>
          </a:p>
        </p:txBody>
      </p:sp>
      <p:pic>
        <p:nvPicPr>
          <p:cNvPr id="41989" name="Picture 5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71015" name="Line 7"/>
            <p:cNvSpPr>
              <a:spLocks noChangeShapeType="1"/>
            </p:cNvSpPr>
            <p:nvPr/>
          </p:nvSpPr>
          <p:spPr bwMode="auto">
            <a:xfrm flipH="1">
              <a:off x="1824" y="336"/>
              <a:ext cx="1920" cy="13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16" name="Line 8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3" name="Rectangle 9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73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4825" y="3429000"/>
            <a:ext cx="5372100" cy="2752725"/>
            <a:chOff x="1918" y="2160"/>
            <a:chExt cx="3384" cy="1734"/>
          </a:xfrm>
        </p:grpSpPr>
        <p:sp>
          <p:nvSpPr>
            <p:cNvPr id="173062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8594725" y="55563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大卫城之模型城</a:t>
            </a:r>
            <a:r>
              <a:rPr lang="en-US" altLang="ja-JP" sz="4000">
                <a:latin typeface="Garamond" charset="0"/>
              </a:rPr>
              <a:t> (</a:t>
            </a:r>
            <a:r>
              <a:rPr lang="zh-CN" altLang="en-US" sz="4000">
                <a:latin typeface="Garamond" charset="0"/>
                <a:cs typeface="宋体" charset="0"/>
              </a:rPr>
              <a:t>主后</a:t>
            </a:r>
            <a:r>
              <a:rPr lang="en-US" altLang="ja-JP" sz="4000">
                <a:latin typeface="Garamond" charset="0"/>
              </a:rPr>
              <a:t> 66</a:t>
            </a:r>
            <a:r>
              <a:rPr lang="zh-CN" altLang="en-US" sz="4000">
                <a:latin typeface="Garamond" charset="0"/>
                <a:cs typeface="宋体" charset="0"/>
              </a:rPr>
              <a:t>年</a:t>
            </a:r>
            <a:r>
              <a:rPr lang="en-US" altLang="ja-JP" sz="4000">
                <a:latin typeface="Garamond" charset="0"/>
              </a:rPr>
              <a:t>)</a:t>
            </a:r>
            <a:br>
              <a:rPr lang="en-US" altLang="ja-JP" sz="4000">
                <a:latin typeface="Garamond" charset="0"/>
              </a:rPr>
            </a:br>
            <a:r>
              <a:rPr lang="en-US" altLang="ja-JP" sz="4000">
                <a:latin typeface="Garamond" charset="0"/>
              </a:rPr>
              <a:t>(</a:t>
            </a:r>
            <a:r>
              <a:rPr lang="zh-CN" altLang="en-US" sz="4000">
                <a:latin typeface="Garamond" charset="0"/>
                <a:cs typeface="宋体" charset="0"/>
              </a:rPr>
              <a:t>重建后的耶布斯城</a:t>
            </a:r>
            <a:r>
              <a:rPr lang="en-US" altLang="ja-JP" sz="4000">
                <a:latin typeface="Garamond" charset="0"/>
              </a:rPr>
              <a:t>)</a:t>
            </a:r>
            <a:endParaRPr lang="en-US" sz="4000">
              <a:latin typeface="Garamond" charset="0"/>
            </a:endParaRPr>
          </a:p>
        </p:txBody>
      </p:sp>
      <p:pic>
        <p:nvPicPr>
          <p:cNvPr id="175106" name="Picture 3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84300"/>
            <a:ext cx="7010400" cy="5549900"/>
          </a:xfrm>
        </p:spPr>
      </p:pic>
      <p:sp>
        <p:nvSpPr>
          <p:cNvPr id="46084" name="Oval 4"/>
          <p:cNvSpPr>
            <a:spLocks noChangeArrowheads="1"/>
          </p:cNvSpPr>
          <p:nvPr/>
        </p:nvSpPr>
        <p:spPr bwMode="auto">
          <a:xfrm rot="-819886">
            <a:off x="3810000" y="1905000"/>
            <a:ext cx="2057400" cy="510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6624638" cy="6000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cs typeface="+mj-cs"/>
              </a:rPr>
              <a:t>Jerusalem Valleys &amp; Ridges</a:t>
            </a:r>
          </a:p>
        </p:txBody>
      </p:sp>
      <p:sp>
        <p:nvSpPr>
          <p:cNvPr id="177155" name="Rectangle 2"/>
          <p:cNvSpPr txBox="1">
            <a:spLocks noChangeArrowheads="1"/>
          </p:cNvSpPr>
          <p:nvPr/>
        </p:nvSpPr>
        <p:spPr bwMode="auto">
          <a:xfrm rot="2737893">
            <a:off x="5446713" y="1903412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Eastern Ridge (Mount of Olives)</a:t>
            </a:r>
          </a:p>
        </p:txBody>
      </p:sp>
      <p:sp>
        <p:nvSpPr>
          <p:cNvPr id="177156" name="Rectangle 2"/>
          <p:cNvSpPr txBox="1">
            <a:spLocks noChangeArrowheads="1"/>
          </p:cNvSpPr>
          <p:nvPr/>
        </p:nvSpPr>
        <p:spPr bwMode="auto">
          <a:xfrm rot="2737893">
            <a:off x="5603082" y="3158331"/>
            <a:ext cx="2406650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Kidron Valley</a:t>
            </a:r>
          </a:p>
        </p:txBody>
      </p:sp>
      <p:sp>
        <p:nvSpPr>
          <p:cNvPr id="177157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Central Mountain Ridge (Moriah)</a:t>
            </a:r>
          </a:p>
        </p:txBody>
      </p:sp>
      <p:sp>
        <p:nvSpPr>
          <p:cNvPr id="177158" name="Rectangle 2"/>
          <p:cNvSpPr txBox="1">
            <a:spLocks noChangeArrowheads="1"/>
          </p:cNvSpPr>
          <p:nvPr/>
        </p:nvSpPr>
        <p:spPr bwMode="auto">
          <a:xfrm rot="2737893">
            <a:off x="2623345" y="3323431"/>
            <a:ext cx="3065462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Tyropoeon Valley</a:t>
            </a:r>
          </a:p>
        </p:txBody>
      </p:sp>
      <p:sp>
        <p:nvSpPr>
          <p:cNvPr id="177159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Western Mountain Ridge</a:t>
            </a:r>
          </a:p>
        </p:txBody>
      </p:sp>
      <p:sp>
        <p:nvSpPr>
          <p:cNvPr id="177160" name="Rectangle 2"/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Valley of Hinnom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65125" y="1704975"/>
            <a:ext cx="171767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东北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俄斐勒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上城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下城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3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486400" cy="868362"/>
          </a:xfrm>
          <a:gradFill rotWithShape="0">
            <a:gsLst>
              <a:gs pos="0">
                <a:srgbClr val="663300"/>
              </a:gs>
              <a:gs pos="50000">
                <a:srgbClr val="663300">
                  <a:gamma/>
                  <a:shade val="46275"/>
                  <a:invGamma/>
                </a:srgbClr>
              </a:gs>
              <a:gs pos="100000">
                <a:srgbClr val="66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耶路撒冷山丘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12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800600" cy="6934200"/>
          </a:xfrm>
        </p:spPr>
      </p:pic>
      <p:sp>
        <p:nvSpPr>
          <p:cNvPr id="181251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181252" name="Group 5"/>
          <p:cNvGrpSpPr>
            <a:grpSpLocks/>
          </p:cNvGrpSpPr>
          <p:nvPr/>
        </p:nvGrpSpPr>
        <p:grpSpPr bwMode="auto">
          <a:xfrm>
            <a:off x="2971800" y="3429000"/>
            <a:ext cx="5372100" cy="2752725"/>
            <a:chOff x="1918" y="2160"/>
            <a:chExt cx="3384" cy="1734"/>
          </a:xfrm>
        </p:grpSpPr>
        <p:sp>
          <p:nvSpPr>
            <p:cNvPr id="18128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2316163"/>
            <a:ext cx="5573713" cy="2554287"/>
            <a:chOff x="1701" y="1459"/>
            <a:chExt cx="3511" cy="1609"/>
          </a:xfrm>
        </p:grpSpPr>
        <p:sp>
          <p:nvSpPr>
            <p:cNvPr id="181281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>
                <a:gd name="T0" fmla="*/ 598 w 853"/>
                <a:gd name="T1" fmla="*/ 1608 h 1609"/>
                <a:gd name="T2" fmla="*/ 617 w 853"/>
                <a:gd name="T3" fmla="*/ 1570 h 1609"/>
                <a:gd name="T4" fmla="*/ 656 w 853"/>
                <a:gd name="T5" fmla="*/ 1522 h 1609"/>
                <a:gd name="T6" fmla="*/ 699 w 853"/>
                <a:gd name="T7" fmla="*/ 1397 h 1609"/>
                <a:gd name="T8" fmla="*/ 728 w 853"/>
                <a:gd name="T9" fmla="*/ 1306 h 1609"/>
                <a:gd name="T10" fmla="*/ 752 w 853"/>
                <a:gd name="T11" fmla="*/ 1253 h 1609"/>
                <a:gd name="T12" fmla="*/ 819 w 853"/>
                <a:gd name="T13" fmla="*/ 1147 h 1609"/>
                <a:gd name="T14" fmla="*/ 853 w 853"/>
                <a:gd name="T15" fmla="*/ 1099 h 1609"/>
                <a:gd name="T16" fmla="*/ 824 w 853"/>
                <a:gd name="T17" fmla="*/ 874 h 1609"/>
                <a:gd name="T18" fmla="*/ 800 w 853"/>
                <a:gd name="T19" fmla="*/ 663 h 1609"/>
                <a:gd name="T20" fmla="*/ 728 w 853"/>
                <a:gd name="T21" fmla="*/ 245 h 1609"/>
                <a:gd name="T22" fmla="*/ 709 w 853"/>
                <a:gd name="T23" fmla="*/ 168 h 1609"/>
                <a:gd name="T24" fmla="*/ 675 w 853"/>
                <a:gd name="T25" fmla="*/ 0 h 1609"/>
                <a:gd name="T26" fmla="*/ 430 w 853"/>
                <a:gd name="T27" fmla="*/ 10 h 1609"/>
                <a:gd name="T28" fmla="*/ 17 w 853"/>
                <a:gd name="T29" fmla="*/ 48 h 1609"/>
                <a:gd name="T30" fmla="*/ 13 w 853"/>
                <a:gd name="T31" fmla="*/ 101 h 1609"/>
                <a:gd name="T32" fmla="*/ 27 w 853"/>
                <a:gd name="T33" fmla="*/ 283 h 1609"/>
                <a:gd name="T34" fmla="*/ 61 w 853"/>
                <a:gd name="T35" fmla="*/ 451 h 1609"/>
                <a:gd name="T36" fmla="*/ 118 w 853"/>
                <a:gd name="T37" fmla="*/ 591 h 1609"/>
                <a:gd name="T38" fmla="*/ 152 w 853"/>
                <a:gd name="T39" fmla="*/ 667 h 1609"/>
                <a:gd name="T40" fmla="*/ 176 w 853"/>
                <a:gd name="T41" fmla="*/ 735 h 1609"/>
                <a:gd name="T42" fmla="*/ 224 w 853"/>
                <a:gd name="T43" fmla="*/ 970 h 1609"/>
                <a:gd name="T44" fmla="*/ 267 w 853"/>
                <a:gd name="T45" fmla="*/ 1128 h 1609"/>
                <a:gd name="T46" fmla="*/ 344 w 853"/>
                <a:gd name="T47" fmla="*/ 1397 h 1609"/>
                <a:gd name="T48" fmla="*/ 377 w 853"/>
                <a:gd name="T49" fmla="*/ 1469 h 1609"/>
                <a:gd name="T50" fmla="*/ 382 w 853"/>
                <a:gd name="T51" fmla="*/ 1483 h 1609"/>
                <a:gd name="T52" fmla="*/ 425 w 853"/>
                <a:gd name="T53" fmla="*/ 1493 h 1609"/>
                <a:gd name="T54" fmla="*/ 459 w 853"/>
                <a:gd name="T55" fmla="*/ 1527 h 1609"/>
                <a:gd name="T56" fmla="*/ 469 w 853"/>
                <a:gd name="T57" fmla="*/ 1541 h 1609"/>
                <a:gd name="T58" fmla="*/ 526 w 853"/>
                <a:gd name="T59" fmla="*/ 1560 h 1609"/>
                <a:gd name="T60" fmla="*/ 569 w 853"/>
                <a:gd name="T61" fmla="*/ 1584 h 1609"/>
                <a:gd name="T62" fmla="*/ 603 w 853"/>
                <a:gd name="T63" fmla="*/ 1599 h 1609"/>
                <a:gd name="T64" fmla="*/ 617 w 853"/>
                <a:gd name="T65" fmla="*/ 1603 h 1609"/>
                <a:gd name="T66" fmla="*/ 598 w 853"/>
                <a:gd name="T67" fmla="*/ 1608 h 16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3"/>
                <a:gd name="T103" fmla="*/ 0 h 1609"/>
                <a:gd name="T104" fmla="*/ 853 w 853"/>
                <a:gd name="T105" fmla="*/ 1609 h 16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7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所罗门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971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52800" y="4638675"/>
            <a:ext cx="4860925" cy="1822450"/>
            <a:chOff x="2164" y="2922"/>
            <a:chExt cx="3062" cy="1148"/>
          </a:xfrm>
        </p:grpSpPr>
        <p:sp>
          <p:nvSpPr>
            <p:cNvPr id="181278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>
                <a:gd name="T0" fmla="*/ 15 w 288"/>
                <a:gd name="T1" fmla="*/ 979 h 979"/>
                <a:gd name="T2" fmla="*/ 10 w 288"/>
                <a:gd name="T3" fmla="*/ 869 h 979"/>
                <a:gd name="T4" fmla="*/ 30 w 288"/>
                <a:gd name="T5" fmla="*/ 840 h 979"/>
                <a:gd name="T6" fmla="*/ 73 w 288"/>
                <a:gd name="T7" fmla="*/ 739 h 979"/>
                <a:gd name="T8" fmla="*/ 169 w 288"/>
                <a:gd name="T9" fmla="*/ 567 h 979"/>
                <a:gd name="T10" fmla="*/ 202 w 288"/>
                <a:gd name="T11" fmla="*/ 528 h 979"/>
                <a:gd name="T12" fmla="*/ 255 w 288"/>
                <a:gd name="T13" fmla="*/ 365 h 979"/>
                <a:gd name="T14" fmla="*/ 260 w 288"/>
                <a:gd name="T15" fmla="*/ 331 h 979"/>
                <a:gd name="T16" fmla="*/ 270 w 288"/>
                <a:gd name="T17" fmla="*/ 293 h 979"/>
                <a:gd name="T18" fmla="*/ 274 w 288"/>
                <a:gd name="T19" fmla="*/ 245 h 979"/>
                <a:gd name="T20" fmla="*/ 284 w 288"/>
                <a:gd name="T21" fmla="*/ 216 h 979"/>
                <a:gd name="T22" fmla="*/ 231 w 288"/>
                <a:gd name="T23" fmla="*/ 67 h 979"/>
                <a:gd name="T24" fmla="*/ 212 w 288"/>
                <a:gd name="T25" fmla="*/ 24 h 979"/>
                <a:gd name="T26" fmla="*/ 178 w 288"/>
                <a:gd name="T27" fmla="*/ 0 h 9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979"/>
                <a:gd name="T44" fmla="*/ 288 w 288"/>
                <a:gd name="T45" fmla="*/ 979 h 9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  <a:cs typeface="宋体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447800" y="2422525"/>
            <a:ext cx="6743700" cy="4117975"/>
            <a:chOff x="978" y="1526"/>
            <a:chExt cx="4248" cy="2594"/>
          </a:xfrm>
        </p:grpSpPr>
        <p:sp>
          <p:nvSpPr>
            <p:cNvPr id="4814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48" name="Freeform 20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09600" y="1262063"/>
            <a:ext cx="7432675" cy="5138737"/>
            <a:chOff x="454" y="795"/>
            <a:chExt cx="4682" cy="3237"/>
          </a:xfrm>
        </p:grpSpPr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63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西律王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20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743200" y="2573338"/>
            <a:ext cx="5505450" cy="3703637"/>
            <a:chOff x="1806" y="1621"/>
            <a:chExt cx="3468" cy="2333"/>
          </a:xfrm>
        </p:grpSpPr>
        <p:sp>
          <p:nvSpPr>
            <p:cNvPr id="4815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770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尼希米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444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33400" y="2122488"/>
            <a:ext cx="8740775" cy="4294187"/>
            <a:chOff x="406" y="1337"/>
            <a:chExt cx="5506" cy="2705"/>
          </a:xfrm>
        </p:grpSpPr>
        <p:sp>
          <p:nvSpPr>
            <p:cNvPr id="4815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24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哈斯摩尼家族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100</a:t>
              </a:r>
              <a:r>
                <a:rPr lang="zh-CN" altLang="en-US" b="1">
                  <a:latin typeface="Garamond" charset="0"/>
                  <a:cs typeface="宋体" charset="0"/>
                </a:rPr>
                <a:t>尼年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-114300" y="914400"/>
            <a:ext cx="6965950" cy="5807075"/>
            <a:chOff x="0" y="576"/>
            <a:chExt cx="4388" cy="3658"/>
          </a:xfrm>
        </p:grpSpPr>
        <p:sp>
          <p:nvSpPr>
            <p:cNvPr id="4816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88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现代城墙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4816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62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en-US" b="1">
                  <a:latin typeface="Garamond" charset="0"/>
                </a:rPr>
                <a:t>586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32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犹太人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基督徒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万国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回教徒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3726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以色列对万国的态度如何</a:t>
            </a:r>
            <a:r>
              <a:rPr lang="en-US" altLang="ja-JP" sz="3200">
                <a:latin typeface="Garamond" charset="0"/>
              </a:rPr>
              <a:t>?</a:t>
            </a:r>
            <a:endParaRPr lang="en-US" sz="3200">
              <a:latin typeface="Garamond" charset="0"/>
            </a:endParaRPr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犹太人在圣地之十个阶层的圣洁</a:t>
            </a:r>
            <a:endParaRPr lang="en-US" sz="3200">
              <a:latin typeface="Garamond" charset="0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67400" y="1295400"/>
            <a:ext cx="3429000" cy="3016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  <a:cs typeface="宋体" charset="0"/>
              </a:rPr>
              <a:t>圣洁可分为十个阶层。以色列地比其他地都要圣洁</a:t>
            </a:r>
            <a:r>
              <a:rPr lang="en-US" altLang="ja-JP" sz="3200">
                <a:latin typeface="Garamond" charset="0"/>
              </a:rPr>
              <a:t>…</a:t>
            </a:r>
            <a:r>
              <a:rPr lang="zh-CN" altLang="en-US" sz="3200">
                <a:latin typeface="Garamond" charset="0"/>
                <a:cs typeface="宋体" charset="0"/>
              </a:rPr>
              <a:t>唯有从此地人能找到初结的果子及二饼</a:t>
            </a:r>
            <a:r>
              <a:rPr lang="en-US" altLang="ja-JP" sz="3200">
                <a:latin typeface="Garamond" charset="0"/>
              </a:rPr>
              <a:t>…”</a:t>
            </a:r>
            <a:endParaRPr lang="en-US" sz="3200">
              <a:latin typeface="Garamond" charset="0"/>
            </a:endParaRPr>
          </a:p>
        </p:txBody>
      </p:sp>
      <p:sp>
        <p:nvSpPr>
          <p:cNvPr id="58374" name="Rectangle 6"/>
          <p:cNvSpPr>
            <a:spLocks noRot="1" noChangeArrowheads="1"/>
          </p:cNvSpPr>
          <p:nvPr/>
        </p:nvSpPr>
        <p:spPr bwMode="auto">
          <a:xfrm>
            <a:off x="304800" y="1600200"/>
            <a:ext cx="3733800" cy="1600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以色列与              其他国家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400800"/>
            <a:ext cx="40386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第十个最圣洁之地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 autoUpdateAnimBg="0"/>
      <p:bldP spid="5837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05000" y="152400"/>
            <a:ext cx="5410200" cy="762000"/>
          </a:xfrm>
          <a:solidFill>
            <a:srgbClr val="000514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现代中东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初结的果子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:</a:t>
            </a:r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   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摇捆祭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在以色列远北被收割</a:t>
            </a:r>
            <a:endParaRPr lang="en-US" altLang="ja-JP" sz="3200">
              <a:latin typeface="Tahoma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带到耶路撒冷</a:t>
            </a:r>
            <a:endParaRPr lang="en-US" sz="3200">
              <a:latin typeface="Tahoma" charset="0"/>
            </a:endParaRPr>
          </a:p>
        </p:txBody>
      </p:sp>
      <p:pic>
        <p:nvPicPr>
          <p:cNvPr id="6247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3025" y="0"/>
            <a:ext cx="5260975" cy="7010400"/>
          </a:xfrm>
        </p:spPr>
      </p:pic>
      <p:sp>
        <p:nvSpPr>
          <p:cNvPr id="645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城市与乡村</a:t>
            </a:r>
            <a:endParaRPr lang="en-US" sz="3600">
              <a:latin typeface="Garamond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latin typeface="Garamond" charset="0"/>
              </a:rPr>
              <a:t>“</a:t>
            </a:r>
            <a:r>
              <a:rPr lang="zh-CN" altLang="en-US" sz="3600">
                <a:latin typeface="Garamond" charset="0"/>
              </a:rPr>
              <a:t>被城墙包围的城市比较圣洁因为麻风病人和 ‘尸体’ 都会被送走</a:t>
            </a:r>
            <a:r>
              <a:rPr lang="en-US" altLang="ja-JP" sz="3600">
                <a:latin typeface="Garamond" charset="0"/>
              </a:rPr>
              <a:t>”</a:t>
            </a:r>
            <a:endParaRPr lang="en-US" sz="3600">
              <a:latin typeface="Garamond" charset="0"/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70866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70104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3246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65532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5105400" y="464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4876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45720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54102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61722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5867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69342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63246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7620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7848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0" name="Oval 28"/>
          <p:cNvSpPr>
            <a:spLocks noChangeArrowheads="1"/>
          </p:cNvSpPr>
          <p:nvPr/>
        </p:nvSpPr>
        <p:spPr bwMode="auto">
          <a:xfrm>
            <a:off x="7924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8229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7010400" y="121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5" name="Oval 33"/>
          <p:cNvSpPr>
            <a:spLocks noChangeArrowheads="1"/>
          </p:cNvSpPr>
          <p:nvPr/>
        </p:nvSpPr>
        <p:spPr bwMode="auto">
          <a:xfrm>
            <a:off x="7239000" y="83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632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6553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6248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第九个最圣洁之地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4551" name="Rectangle 39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219200"/>
            <a:ext cx="3505200" cy="16764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耶路撒冷与        其他城市</a:t>
            </a:r>
            <a:endParaRPr lang="en-US" sz="3200">
              <a:latin typeface="Garamond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3581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在 ‘耶路撒冷’ 墙内的比较圣洁因为唯有在那里人们都吃 ‘圣洁’ 的食物”</a:t>
            </a:r>
            <a:endParaRPr lang="en-US" sz="3200">
              <a:latin typeface="Garamond" charset="0"/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838200"/>
            <a:ext cx="3810000" cy="4724400"/>
            <a:chOff x="2880" y="528"/>
            <a:chExt cx="2400" cy="2976"/>
          </a:xfrm>
        </p:grpSpPr>
        <p:sp>
          <p:nvSpPr>
            <p:cNvPr id="66568" name="Oval 8"/>
            <p:cNvSpPr>
              <a:spLocks noChangeArrowheads="1"/>
            </p:cNvSpPr>
            <p:nvPr/>
          </p:nvSpPr>
          <p:spPr bwMode="auto">
            <a:xfrm>
              <a:off x="4464" y="9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>
              <a:off x="3936" y="1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>
              <a:off x="4176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441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>
              <a:off x="3984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3552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128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>
              <a:off x="3360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>
              <a:off x="3216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>
              <a:off x="3408" y="3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3072" y="31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>
              <a:off x="2880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>
              <a:off x="3408" y="32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>
              <a:off x="3888" y="32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3696" y="29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3" name="Oval 23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>
              <a:off x="393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4368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398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auto">
            <a:xfrm>
              <a:off x="4800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>
              <a:off x="4992" y="25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>
              <a:off x="5184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3" name="Oval 33"/>
            <p:cNvSpPr>
              <a:spLocks noChangeArrowheads="1"/>
            </p:cNvSpPr>
            <p:nvPr/>
          </p:nvSpPr>
          <p:spPr bwMode="auto">
            <a:xfrm>
              <a:off x="4944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>
              <a:off x="5088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>
              <a:off x="4416" y="7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>
              <a:off x="4560" y="5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3984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8" name="Oval 38"/>
            <p:cNvSpPr>
              <a:spLocks noChangeArrowheads="1"/>
            </p:cNvSpPr>
            <p:nvPr/>
          </p:nvSpPr>
          <p:spPr bwMode="auto">
            <a:xfrm>
              <a:off x="379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>
              <a:off x="4128" y="12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0" y="6338888"/>
            <a:ext cx="41148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第八个最圣洁之地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6601" name="Rectangle 41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Temple Mount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6934200"/>
          </a:xfrm>
        </p:spPr>
      </p:pic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152400" y="1295400"/>
            <a:ext cx="4648200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圣殿山与其他部分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3200400"/>
            <a:ext cx="4038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凡有排放的男或女、在月经期间和刚生产的女人都不可踏入此地。</a:t>
            </a:r>
            <a:r>
              <a:rPr lang="en-US" altLang="ja-JP" sz="3200">
                <a:latin typeface="Garamond" charset="0"/>
              </a:rPr>
              <a:t>”</a:t>
            </a:r>
            <a:endParaRPr lang="en-US" sz="3200">
              <a:latin typeface="Garamond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 rot="-554897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第七个最圣洁之地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Rampart</a:t>
            </a:r>
          </a:p>
        </p:txBody>
      </p:sp>
      <p:pic>
        <p:nvPicPr>
          <p:cNvPr id="197634" name="Picture 3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81000"/>
            <a:ext cx="4764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围墙与圣殿山的其他部分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15922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solidFill>
                  <a:schemeClr val="bg1"/>
                </a:solidFill>
                <a:latin typeface="Garamond" charset="0"/>
              </a:rPr>
              <a:t>“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外帮人和因碰过死人而成为不洁净的都不能进入。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”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197637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第六个最圣洁之地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Women</a:t>
            </a:r>
          </a:p>
        </p:txBody>
      </p:sp>
      <p:pic>
        <p:nvPicPr>
          <p:cNvPr id="199682" name="Picture 3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Rot="1" noChangeArrowheads="1"/>
          </p:cNvSpPr>
          <p:nvPr/>
        </p:nvSpPr>
        <p:spPr bwMode="auto">
          <a:xfrm>
            <a:off x="152400" y="11255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女人的庭院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2209800"/>
            <a:ext cx="32766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这给女人的地方不包括当天受浸的男人。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962400" y="46482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祭司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6629400" y="1752600"/>
            <a:ext cx="175260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第五个最圣洁之地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99689" name="Rectangle 10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 rot="20400000">
            <a:off x="7448550" y="1979613"/>
            <a:ext cx="733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女人或外帮人？</a:t>
            </a:r>
            <a:endParaRPr lang="en-US" altLang="zh-CN" sz="3600" b="1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 rot="20760000">
            <a:off x="6886575" y="3962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 autoUpdateAnimBg="0"/>
      <p:bldP spid="72710" grpId="0" autoUpdateAnimBg="0"/>
      <p:bldP spid="72711" grpId="0" autoUpdateAnimBg="0"/>
      <p:bldP spid="72715" grpId="0"/>
      <p:bldP spid="727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Israelites</a:t>
            </a:r>
          </a:p>
        </p:txBody>
      </p:sp>
      <p:pic>
        <p:nvPicPr>
          <p:cNvPr id="201730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8382000" cy="5116513"/>
          </a:xfrm>
        </p:spPr>
      </p:pic>
      <p:sp>
        <p:nvSpPr>
          <p:cNvPr id="74756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472440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以色列人的庭院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2362200"/>
            <a:ext cx="32004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唯有完成赎罪祭的男人可以进入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(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否则他们必须先献上赎罪祭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)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01733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第四个最圣洁之地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Inner Temple Court and the steps leading to the Nicanor Gate</a:t>
            </a:r>
          </a:p>
        </p:txBody>
      </p:sp>
      <p:pic>
        <p:nvPicPr>
          <p:cNvPr id="203778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Rot="1" noChangeArrowheads="1"/>
          </p:cNvSpPr>
          <p:nvPr/>
        </p:nvSpPr>
        <p:spPr bwMode="auto">
          <a:xfrm>
            <a:off x="152400" y="10493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祭师的庭院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200" y="2514600"/>
            <a:ext cx="34290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只有祭师及必须   “按首，宰杀和献摇祭”  的男人可以进入。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第三个最圣洁之地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03782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</a:rPr>
              <a:t>The Great Basin in the Court of the Priests.</a:t>
            </a:r>
          </a:p>
        </p:txBody>
      </p:sp>
      <p:pic>
        <p:nvPicPr>
          <p:cNvPr id="205826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Rot="1" noChangeArrowheads="1"/>
          </p:cNvSpPr>
          <p:nvPr/>
        </p:nvSpPr>
        <p:spPr bwMode="auto">
          <a:xfrm>
            <a:off x="152400" y="1143000"/>
            <a:ext cx="4267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门廊与祭坛之间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0" y="2971800"/>
            <a:ext cx="38100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唯独身无瑕疵的祭师，系起头发方可进入洗手和脚。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756525" y="3059113"/>
            <a:ext cx="1000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门廊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808913" y="4724400"/>
            <a:ext cx="100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祭坛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205831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第二个最圣洁之地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Arial" charset="0"/>
              </a:rPr>
              <a:t>大门</a:t>
            </a:r>
            <a:endParaRPr lang="en-US" sz="48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7874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  <a:defRPr/>
            </a:pPr>
            <a:r>
              <a:rPr lang="zh-CN" altLang="en-US" sz="3200">
                <a:solidFill>
                  <a:schemeClr val="bg1"/>
                </a:solidFill>
                <a:cs typeface="宋体" charset="0"/>
              </a:rPr>
              <a:t>通往圣所之门。唯有洗了手脚的祭师可以进入。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29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195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36198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201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36202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10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solidFill>
                  <a:srgbClr val="FF0000"/>
                </a:solidFill>
                <a:latin typeface="Garamond" charset="0"/>
              </a:rPr>
              <a:t>西北</a:t>
            </a:r>
            <a:endParaRPr lang="en-US" sz="4400" b="1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8674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latin typeface="Garamond" charset="0"/>
              </a:rPr>
              <a:t>东南</a:t>
            </a:r>
            <a:endParaRPr lang="en-US" sz="44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Place</a:t>
            </a:r>
          </a:p>
        </p:txBody>
      </p:sp>
      <p:pic>
        <p:nvPicPr>
          <p:cNvPr id="20992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3200400" cy="1958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bg1"/>
                </a:solidFill>
                <a:latin typeface="Garamond" charset="0"/>
              </a:rPr>
              <a:t>唯独洗过手脚的祭司可以进入</a:t>
            </a:r>
            <a:endParaRPr lang="en-US" sz="4000">
              <a:solidFill>
                <a:schemeClr val="bg1"/>
              </a:solidFill>
              <a:latin typeface="Garamond" charset="0"/>
            </a:endParaRPr>
          </a:p>
        </p:txBody>
      </p:sp>
      <p:pic>
        <p:nvPicPr>
          <p:cNvPr id="82949" name="Picture 5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最圣洁的地方</a:t>
            </a:r>
          </a:p>
        </p:txBody>
      </p:sp>
      <p:sp>
        <p:nvSpPr>
          <p:cNvPr id="82951" name="Rectangle 7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圣洁的地方</a:t>
            </a:r>
          </a:p>
        </p:txBody>
      </p:sp>
      <p:sp>
        <p:nvSpPr>
          <p:cNvPr id="209927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of Holies</a:t>
            </a:r>
          </a:p>
        </p:txBody>
      </p:sp>
      <p:pic>
        <p:nvPicPr>
          <p:cNvPr id="211970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Rot="1" noChangeArrowheads="1"/>
          </p:cNvSpPr>
          <p:nvPr/>
        </p:nvSpPr>
        <p:spPr bwMode="auto">
          <a:xfrm>
            <a:off x="152400" y="1277938"/>
            <a:ext cx="44958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至圣所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1972" name="Text Box 5"/>
          <p:cNvSpPr txBox="1">
            <a:spLocks noChangeArrowheads="1"/>
          </p:cNvSpPr>
          <p:nvPr/>
        </p:nvSpPr>
        <p:spPr bwMode="auto">
          <a:xfrm>
            <a:off x="0" y="2143125"/>
            <a:ext cx="2819400" cy="256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唯有大祭师在每年一次的赎罪日当天才可以通过帘子进入此地。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至圣洁的地方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11974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Where</a:t>
            </a:r>
            <a:r>
              <a:rPr lang="ja-JP" altLang="en-US" sz="4000">
                <a:latin typeface="Arial" charset="0"/>
              </a:rPr>
              <a:t>’</a:t>
            </a:r>
            <a:r>
              <a:rPr lang="en-US" altLang="ja-JP" sz="4000">
                <a:latin typeface="Arial" charset="0"/>
              </a:rPr>
              <a:t>s the Square?</a:t>
            </a:r>
            <a:endParaRPr lang="en-US" sz="4000">
              <a:latin typeface="Arial" charset="0"/>
            </a:endParaRPr>
          </a:p>
        </p:txBody>
      </p:sp>
      <p:pic>
        <p:nvPicPr>
          <p:cNvPr id="214018" name="Picture 3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971800" y="1524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en-US" sz="1800">
                <a:solidFill>
                  <a:schemeClr val="bg1"/>
                </a:solidFill>
              </a:rPr>
              <a:t>Leen Ritmeyer, </a:t>
            </a:r>
            <a:r>
              <a:rPr lang="ja-JP" altLang="en-US" sz="1800">
                <a:solidFill>
                  <a:schemeClr val="bg1"/>
                </a:solidFill>
              </a:rPr>
              <a:t>“</a:t>
            </a:r>
            <a:r>
              <a:rPr lang="en-US" sz="1800">
                <a:solidFill>
                  <a:schemeClr val="bg1"/>
                </a:solidFill>
              </a:rPr>
              <a:t>Locating the Original Temple Mount,</a:t>
            </a:r>
            <a:r>
              <a:rPr lang="ja-JP" altLang="en-US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i="1">
                <a:solidFill>
                  <a:schemeClr val="bg1"/>
                </a:solidFill>
              </a:rPr>
              <a:t>Biblical Archaeology Review</a:t>
            </a:r>
            <a:r>
              <a:rPr lang="en-US" sz="1800">
                <a:solidFill>
                  <a:schemeClr val="bg1"/>
                </a:solidFill>
              </a:rPr>
              <a:t> 18 (March/April 1992):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971800" y="9906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李梅尔林</a:t>
            </a:r>
            <a:r>
              <a:rPr lang="en-US" altLang="ja-JP" sz="1800">
                <a:solidFill>
                  <a:schemeClr val="bg1"/>
                </a:solidFill>
              </a:rPr>
              <a:t>, “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找出圣殿山的正确位置</a:t>
            </a:r>
            <a:r>
              <a:rPr lang="en-US" altLang="ja-JP" sz="1800">
                <a:solidFill>
                  <a:schemeClr val="bg1"/>
                </a:solidFill>
              </a:rPr>
              <a:t>,” 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圣经考古回顾 </a:t>
            </a:r>
            <a:r>
              <a:rPr lang="en-US" altLang="ja-JP" sz="1800">
                <a:solidFill>
                  <a:schemeClr val="bg1"/>
                </a:solidFill>
              </a:rPr>
              <a:t>18 (</a:t>
            </a:r>
            <a:r>
              <a:rPr lang="en-US" altLang="zh-CN" sz="1800">
                <a:solidFill>
                  <a:schemeClr val="bg1"/>
                </a:solidFill>
              </a:rPr>
              <a:t>1992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年</a:t>
            </a:r>
            <a:r>
              <a:rPr lang="en-US" altLang="zh-CN" sz="1800">
                <a:solidFill>
                  <a:schemeClr val="bg1"/>
                </a:solidFill>
                <a:cs typeface="宋体" charset="0"/>
              </a:rPr>
              <a:t>3/4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月份</a:t>
            </a:r>
            <a:r>
              <a:rPr lang="en-US" altLang="ja-JP" sz="1800">
                <a:solidFill>
                  <a:schemeClr val="bg1"/>
                </a:solidFill>
              </a:rPr>
              <a:t>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1-2</a:t>
            </a:r>
          </a:p>
        </p:txBody>
      </p:sp>
      <p:sp>
        <p:nvSpPr>
          <p:cNvPr id="21606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6067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3-4</a:t>
            </a:r>
          </a:p>
        </p:txBody>
      </p:sp>
      <p:sp>
        <p:nvSpPr>
          <p:cNvPr id="2181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8115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0800"/>
            <a:ext cx="93726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charset="0"/>
              </a:rPr>
              <a:t>圣殿山成型的进展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0163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Underground Temple Chambers</a:t>
            </a:r>
          </a:p>
        </p:txBody>
      </p:sp>
      <p:sp>
        <p:nvSpPr>
          <p:cNvPr id="2222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2211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犹太西墙</a:t>
            </a:r>
            <a:endParaRPr lang="en-US">
              <a:latin typeface="Garamond" charset="0"/>
            </a:endParaRPr>
          </a:p>
        </p:txBody>
      </p:sp>
      <p:pic>
        <p:nvPicPr>
          <p:cNvPr id="224258" name="Picture 3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36763"/>
            <a:ext cx="5867400" cy="4327525"/>
          </a:xfrm>
        </p:spPr>
      </p:pic>
      <p:pic>
        <p:nvPicPr>
          <p:cNvPr id="97284" name="Picture 4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8" y="1179513"/>
            <a:ext cx="3643312" cy="2706687"/>
          </a:xfrm>
        </p:spPr>
      </p:pic>
      <p:pic>
        <p:nvPicPr>
          <p:cNvPr id="97285" name="Picture 5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073525"/>
            <a:ext cx="3722688" cy="2708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-152400" y="0"/>
            <a:ext cx="4114800" cy="1371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为第三座圣殿   祈祷</a:t>
            </a:r>
            <a:endParaRPr lang="en-US" sz="4000">
              <a:latin typeface="Garamond" charset="0"/>
            </a:endParaRPr>
          </a:p>
        </p:txBody>
      </p:sp>
      <p:pic>
        <p:nvPicPr>
          <p:cNvPr id="99332" name="Picture 4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现代的</a:t>
            </a:r>
            <a: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圣殿山</a:t>
            </a:r>
            <a:endParaRPr lang="en-US" sz="6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3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4"/>
          <p:cNvSpPr txBox="1">
            <a:spLocks noChangeArrowheads="1"/>
          </p:cNvSpPr>
          <p:nvPr/>
        </p:nvSpPr>
        <p:spPr bwMode="auto">
          <a:xfrm>
            <a:off x="8458200" y="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80"/>
                </a:solidFill>
              </a:rPr>
              <a:t>49a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0" y="2819400"/>
            <a:ext cx="3733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25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38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</p:spPr>
      </p:pic>
      <p:sp>
        <p:nvSpPr>
          <p:cNvPr id="103427" name="Rectangle 3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4038600" y="152400"/>
            <a:ext cx="5105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宋体" charset="0"/>
              </a:rPr>
              <a:t>今天的耶路撒冷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ctrTitle"/>
          </p:nvPr>
        </p:nvSpPr>
        <p:spPr>
          <a:xfrm>
            <a:off x="1" y="-144016"/>
            <a:ext cx="8100391" cy="12603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000" b="1" dirty="0">
                <a:effectLst>
                  <a:glow rad="228600">
                    <a:srgbClr val="000000"/>
                  </a:glow>
                </a:effectLst>
              </a:rPr>
              <a:t>敌基督将与以色列立七年的条约</a:t>
            </a:r>
            <a:endParaRPr lang="en-US" sz="4000" b="1" dirty="0">
              <a:effectLst>
                <a:glow rad="228600">
                  <a:srgbClr val="000000"/>
                </a:glow>
              </a:effectLst>
              <a:ea typeface="+mj-ea"/>
            </a:endParaRPr>
          </a:p>
        </p:txBody>
      </p:sp>
      <p:sp>
        <p:nvSpPr>
          <p:cNvPr id="496642" name="Text Box 5"/>
          <p:cNvSpPr txBox="1">
            <a:spLocks noChangeArrowheads="1"/>
          </p:cNvSpPr>
          <p:nvPr/>
        </p:nvSpPr>
        <p:spPr bwMode="auto">
          <a:xfrm>
            <a:off x="2268538" y="6553200"/>
            <a:ext cx="266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Artwork by Sunny Chandra</a:t>
            </a:r>
          </a:p>
        </p:txBody>
      </p:sp>
      <p:sp>
        <p:nvSpPr>
          <p:cNvPr id="496643" name="Rectangle 3"/>
          <p:cNvSpPr txBox="1">
            <a:spLocks/>
          </p:cNvSpPr>
          <p:nvPr/>
        </p:nvSpPr>
        <p:spPr bwMode="auto">
          <a:xfrm>
            <a:off x="-180528" y="5832759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这有可能协助以色列圣殿的重建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8239125" y="42863"/>
            <a:ext cx="8318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 charset="0"/>
                <a:cs typeface="Arial"/>
              </a:rPr>
              <a:t>79 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saka" charset="0"/>
              <a:cs typeface="Arial"/>
            </a:endParaRPr>
          </a:p>
        </p:txBody>
      </p:sp>
      <p:pic>
        <p:nvPicPr>
          <p:cNvPr id="4966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348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69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犹太人复活的盼望</a:t>
            </a:r>
            <a:endParaRPr lang="en-US">
              <a:latin typeface="Garamond" charset="0"/>
            </a:endParaRPr>
          </a:p>
        </p:txBody>
      </p:sp>
      <p:pic>
        <p:nvPicPr>
          <p:cNvPr id="232450" name="Picture 3" descr="Tomb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1" name="Picture 4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AutoShape 5"/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7" name="Group 2"/>
          <p:cNvGrpSpPr>
            <a:grpSpLocks/>
          </p:cNvGrpSpPr>
          <p:nvPr/>
        </p:nvGrpSpPr>
        <p:grpSpPr bwMode="auto">
          <a:xfrm>
            <a:off x="-33338" y="0"/>
            <a:ext cx="9177338" cy="6908800"/>
            <a:chOff x="-21" y="0"/>
            <a:chExt cx="5562" cy="4352"/>
          </a:xfrm>
        </p:grpSpPr>
        <p:pic>
          <p:nvPicPr>
            <p:cNvPr id="234499" name="Picture 3" descr="296D00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0"/>
              <a:ext cx="280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500" name="Picture 4" descr="296D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"/>
              <a:ext cx="2805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9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609600"/>
            <a:ext cx="4724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First to Rise?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1600200"/>
            <a:ext cx="9253538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Muslims Sealed the Eastern Gate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15000" y="457200"/>
            <a:ext cx="34290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800">
                <a:latin typeface="Garamond" charset="0"/>
                <a:cs typeface="宋体" charset="0"/>
              </a:rPr>
              <a:t>现代耶路撒冷</a:t>
            </a:r>
            <a:endParaRPr lang="en-US" sz="2800">
              <a:latin typeface="Garamond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2750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这山洞处在橄榄山的一个花园内，横跨圣殿山。</a:t>
            </a:r>
            <a:endParaRPr lang="en-US">
              <a:latin typeface="Garamond" charset="0"/>
            </a:endParaRPr>
          </a:p>
        </p:txBody>
      </p:sp>
      <p:pic>
        <p:nvPicPr>
          <p:cNvPr id="240642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102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6764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客西马尼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40644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T0" fmla="*/ 19354800 w 21600"/>
              <a:gd name="T1" fmla="*/ -1016 h 21600"/>
              <a:gd name="T2" fmla="*/ 4836922 w 21600"/>
              <a:gd name="T3" fmla="*/ 10886059 h 21600"/>
              <a:gd name="T4" fmla="*/ 19354800 w 21600"/>
              <a:gd name="T5" fmla="*/ 5442522 h 21600"/>
              <a:gd name="T6" fmla="*/ 43548300 w 21600"/>
              <a:gd name="T7" fmla="*/ 10887075 h 21600"/>
              <a:gd name="T8" fmla="*/ 33870900 w 21600"/>
              <a:gd name="T9" fmla="*/ 16330613 h 21600"/>
              <a:gd name="T10" fmla="*/ 24193500 w 21600"/>
              <a:gd name="T11" fmla="*/ 10887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0" y="1828800"/>
            <a:ext cx="4038600" cy="36623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马可福音</a:t>
            </a:r>
            <a:r>
              <a:rPr lang="en-US" altLang="zh-CN" sz="3600">
                <a:latin typeface="Garamond" charset="0"/>
              </a:rPr>
              <a:t>14</a:t>
            </a:r>
            <a:r>
              <a:rPr lang="zh-CN" altLang="en-US" sz="3600">
                <a:latin typeface="Garamond" charset="0"/>
                <a:cs typeface="宋体" charset="0"/>
              </a:rPr>
              <a:t>章</a:t>
            </a:r>
            <a:r>
              <a:rPr lang="en-US" altLang="zh-CN" sz="3600">
                <a:latin typeface="Garamond" charset="0"/>
              </a:rPr>
              <a:t>32</a:t>
            </a:r>
            <a:r>
              <a:rPr lang="zh-CN" altLang="en-US" sz="3600">
                <a:latin typeface="Garamond" charset="0"/>
                <a:cs typeface="宋体" charset="0"/>
              </a:rPr>
              <a:t>节 </a:t>
            </a:r>
          </a:p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他们来到一个地方，名叫客西马尼。耶稣对门徒说：“你们坐在这里，等我祷告。”</a:t>
            </a:r>
            <a:r>
              <a:rPr lang="en-US" sz="3600">
                <a:latin typeface="Garamond" charset="0"/>
              </a:rPr>
              <a:t>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Significance to Christians</a:t>
            </a:r>
          </a:p>
        </p:txBody>
      </p:sp>
      <p:pic>
        <p:nvPicPr>
          <p:cNvPr id="242690" name="Picture 3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latin typeface="Garamond" charset="0"/>
                <a:cs typeface="宋体" charset="0"/>
              </a:rPr>
              <a:t>对基督徒的   重要性</a:t>
            </a:r>
            <a:endParaRPr lang="en-US" sz="3600" b="1">
              <a:latin typeface="Garamond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06425" y="2362200"/>
            <a:ext cx="27463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复活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教会的诞生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母会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基督的再来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09574" name="AutoShape 6"/>
          <p:cNvSpPr>
            <a:spLocks/>
          </p:cNvSpPr>
          <p:nvPr/>
        </p:nvSpPr>
        <p:spPr bwMode="auto">
          <a:xfrm>
            <a:off x="3352800" y="23622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3810000" y="31242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810000" y="17526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34290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V="1">
            <a:off x="36576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回教徒的控制</a:t>
            </a:r>
            <a:endParaRPr lang="en-US">
              <a:latin typeface="Garamond" charset="0"/>
            </a:endParaRPr>
          </a:p>
        </p:txBody>
      </p:sp>
      <p:pic>
        <p:nvPicPr>
          <p:cNvPr id="244738" name="Picture 3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111620" name="Picture 4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</p:spPr>
      </p:pic>
      <p:pic>
        <p:nvPicPr>
          <p:cNvPr id="111621" name="Picture 5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28600" y="5240338"/>
            <a:ext cx="4495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欧玛（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Omar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）会教堂</a:t>
            </a:r>
          </a:p>
          <a:p>
            <a:pPr algn="ctr" fontAlgn="t"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(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岩石穹顶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724400" y="5240338"/>
            <a:ext cx="441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雅押克斯（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Al-Aksa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）回教堂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1116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4373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这穹顶比那原有的穹顶更为耀眼</a:t>
            </a:r>
            <a:endParaRPr lang="en-US">
              <a:latin typeface="Garamond" charset="0"/>
            </a:endParaRPr>
          </a:p>
        </p:txBody>
      </p:sp>
      <p:pic>
        <p:nvPicPr>
          <p:cNvPr id="246786" name="Picture 3" descr="Jerusal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0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Sacred St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里面的石头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0"/>
            <a:ext cx="2514600" cy="3535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  在穹顶的祈祷</a:t>
            </a:r>
            <a:endParaRPr lang="en-US">
              <a:latin typeface="Garamond" charset="0"/>
            </a:endParaRPr>
          </a:p>
        </p:txBody>
      </p:sp>
      <p:pic>
        <p:nvPicPr>
          <p:cNvPr id="250882" name="Picture 3" descr="Dome from the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4" descr="Dome of the Rock side vi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Garamond" pitchFamily="18" charset="0"/>
                <a:cs typeface="Arial" pitchFamily="34" charset="0"/>
              </a:rPr>
              <a:t>现今耶路撒冷人口</a:t>
            </a:r>
            <a:endParaRPr lang="en-US" altLang="en-US" dirty="0"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269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5791200" y="3733800"/>
            <a:ext cx="32766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西部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犹太人</a:t>
            </a:r>
            <a:endParaRPr kumimoji="0" lang="en-US" altLang="ja-JP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MS PGothic" charset="0"/>
              <a:cs typeface="MS PGothic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东部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阿拉伯人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71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MS PGothic" charset="0"/>
                <a:cs typeface="Arial" charset="0"/>
              </a:rPr>
              <a:t>耶路撒冷</a:t>
            </a:r>
            <a:r>
              <a:rPr lang="en-US">
                <a:latin typeface="Garamond" charset="0"/>
                <a:ea typeface="MS PGothic" charset="0"/>
                <a:cs typeface="Arial" charset="0"/>
              </a:rPr>
              <a:t> (2002)</a:t>
            </a:r>
          </a:p>
        </p:txBody>
      </p:sp>
      <p:pic>
        <p:nvPicPr>
          <p:cNvPr id="27136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593090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charset="0"/>
                <a:ea typeface="ＭＳ Ｐゴシック" charset="-128"/>
                <a:cs typeface="ＭＳ Ｐゴシック" charset="-128"/>
              </a:rPr>
              <a:t>Foundation for Middle East Peace</a:t>
            </a:r>
          </a:p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charset="0"/>
                <a:ea typeface="ＭＳ Ｐゴシック" charset="-128"/>
                <a:cs typeface="ＭＳ Ｐゴシック" charset="-128"/>
              </a:rPr>
              <a:t>(March 2002)</a:t>
            </a:r>
          </a:p>
        </p:txBody>
      </p:sp>
    </p:spTree>
    <p:extLst>
      <p:ext uri="{BB962C8B-B14F-4D97-AF65-F5344CB8AC3E}">
        <p14:creationId xmlns:p14="http://schemas.microsoft.com/office/powerpoint/2010/main" val="4162733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105400" y="457200"/>
            <a:ext cx="40386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200" dirty="0">
                <a:latin typeface="Garamond" pitchFamily="18" charset="0"/>
                <a:cs typeface="Arial" pitchFamily="34" charset="0"/>
              </a:rPr>
              <a:t>今天的旧城市</a:t>
            </a:r>
            <a:endParaRPr lang="en-US" altLang="en-US" sz="2800" dirty="0"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868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0" name="Picture 6" descr="44 Jer Moder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5460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295400" y="0"/>
            <a:ext cx="7620000" cy="1447800"/>
          </a:xfrm>
          <a:solidFill>
            <a:schemeClr val="tx2"/>
          </a:solidFill>
          <a:ln w="3810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现代耶路撒冷：“耶路撒冷必有人居住，像没有城墙规限的田野”（亚</a:t>
            </a:r>
            <a:r>
              <a:rPr lang="en-US" altLang="ja-JP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2:4</a:t>
            </a:r>
            <a:r>
              <a:rPr lang="zh-CN" altLang="en-US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）</a:t>
            </a:r>
            <a:endParaRPr lang="en-US" sz="3600">
              <a:effectLst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3200400" cy="1524000"/>
          </a:xfrm>
          <a:ln>
            <a:solidFill>
              <a:schemeClr val="hlink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cs typeface="+mj-cs"/>
              </a:rPr>
              <a:t>古老耶路撒冷的宿舍</a:t>
            </a:r>
            <a:endParaRPr lang="en-US" sz="5400" dirty="0">
              <a:cs typeface="+mj-cs"/>
            </a:endParaRPr>
          </a:p>
        </p:txBody>
      </p:sp>
      <p:grpSp>
        <p:nvGrpSpPr>
          <p:cNvPr id="209922" name="Group 17"/>
          <p:cNvGrpSpPr>
            <a:grpSpLocks/>
          </p:cNvGrpSpPr>
          <p:nvPr/>
        </p:nvGrpSpPr>
        <p:grpSpPr bwMode="auto">
          <a:xfrm>
            <a:off x="3849688" y="-76200"/>
            <a:ext cx="5294312" cy="7010400"/>
            <a:chOff x="2425" y="-48"/>
            <a:chExt cx="3335" cy="4416"/>
          </a:xfrm>
        </p:grpSpPr>
        <p:pic>
          <p:nvPicPr>
            <p:cNvPr id="209932" name="Picture 4" descr="Jerusalem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824"/>
              <a:ext cx="183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3" name="Picture 5" descr="JerusalemN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-48"/>
              <a:ext cx="18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4" name="Picture 6" descr="JerusalemSW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1824"/>
              <a:ext cx="1766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5" name="Picture 7" descr="JerusalemN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-48"/>
              <a:ext cx="177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838200" y="38100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838200" y="3048000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穆斯林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838200" y="2286000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基督徒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838201" y="4675796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亚美尼亚人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3352800" y="2333625"/>
            <a:ext cx="1357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3352800" y="3079750"/>
            <a:ext cx="32766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3352800" y="3825875"/>
            <a:ext cx="34290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352800" y="4622800"/>
            <a:ext cx="21336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7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4" grpId="0"/>
      <p:bldP spid="144395" grpId="0"/>
      <p:bldP spid="144396" grpId="0"/>
      <p:bldP spid="144397" grpId="0" animBg="1"/>
      <p:bldP spid="144398" grpId="0" animBg="1"/>
      <p:bldP spid="144399" grpId="0" animBg="1"/>
      <p:bldP spid="14440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862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基督徒的宿舍</a:t>
            </a:r>
            <a:r>
              <a:rPr lang="en-US" dirty="0">
                <a:cs typeface="+mj-cs"/>
              </a:rPr>
              <a:t> </a:t>
            </a:r>
          </a:p>
        </p:txBody>
      </p:sp>
      <p:pic>
        <p:nvPicPr>
          <p:cNvPr id="211970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915541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4290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/>
              <a:t>基督徒的宿舍</a:t>
            </a:r>
            <a:r>
              <a:rPr lang="en-US" dirty="0"/>
              <a:t> </a:t>
            </a:r>
            <a:endParaRPr lang="en-US" dirty="0">
              <a:cs typeface="+mj-cs"/>
            </a:endParaRPr>
          </a:p>
        </p:txBody>
      </p:sp>
      <p:pic>
        <p:nvPicPr>
          <p:cNvPr id="214018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7702654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24200" y="5410200"/>
            <a:ext cx="4472136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圣殿的新模式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692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80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42341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2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3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4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>
              <a:gd name="T0" fmla="*/ 0 w 1808"/>
              <a:gd name="T1" fmla="*/ 5018087 h 3161"/>
              <a:gd name="T2" fmla="*/ 182563 w 1808"/>
              <a:gd name="T3" fmla="*/ 4354512 h 3161"/>
              <a:gd name="T4" fmla="*/ 319088 w 1808"/>
              <a:gd name="T5" fmla="*/ 4148137 h 3161"/>
              <a:gd name="T6" fmla="*/ 365125 w 1808"/>
              <a:gd name="T7" fmla="*/ 4079875 h 3161"/>
              <a:gd name="T8" fmla="*/ 547688 w 1808"/>
              <a:gd name="T9" fmla="*/ 3965575 h 3161"/>
              <a:gd name="T10" fmla="*/ 685800 w 1808"/>
              <a:gd name="T11" fmla="*/ 3851275 h 3161"/>
              <a:gd name="T12" fmla="*/ 800100 w 1808"/>
              <a:gd name="T13" fmla="*/ 3805237 h 3161"/>
              <a:gd name="T14" fmla="*/ 1004888 w 1808"/>
              <a:gd name="T15" fmla="*/ 3668712 h 3161"/>
              <a:gd name="T16" fmla="*/ 1074738 w 1808"/>
              <a:gd name="T17" fmla="*/ 3622675 h 3161"/>
              <a:gd name="T18" fmla="*/ 1143000 w 1808"/>
              <a:gd name="T19" fmla="*/ 3576637 h 3161"/>
              <a:gd name="T20" fmla="*/ 1303338 w 1808"/>
              <a:gd name="T21" fmla="*/ 3257550 h 3161"/>
              <a:gd name="T22" fmla="*/ 1393825 w 1808"/>
              <a:gd name="T23" fmla="*/ 2914650 h 3161"/>
              <a:gd name="T24" fmla="*/ 1485900 w 1808"/>
              <a:gd name="T25" fmla="*/ 2776537 h 3161"/>
              <a:gd name="T26" fmla="*/ 1600200 w 1808"/>
              <a:gd name="T27" fmla="*/ 2525712 h 3161"/>
              <a:gd name="T28" fmla="*/ 1690688 w 1808"/>
              <a:gd name="T29" fmla="*/ 2411412 h 3161"/>
              <a:gd name="T30" fmla="*/ 1782763 w 1808"/>
              <a:gd name="T31" fmla="*/ 2274887 h 3161"/>
              <a:gd name="T32" fmla="*/ 1874838 w 1808"/>
              <a:gd name="T33" fmla="*/ 2160587 h 3161"/>
              <a:gd name="T34" fmla="*/ 1989138 w 1808"/>
              <a:gd name="T35" fmla="*/ 2022475 h 3161"/>
              <a:gd name="T36" fmla="*/ 2103438 w 1808"/>
              <a:gd name="T37" fmla="*/ 2000250 h 3161"/>
              <a:gd name="T38" fmla="*/ 2171700 w 1808"/>
              <a:gd name="T39" fmla="*/ 1679575 h 3161"/>
              <a:gd name="T40" fmla="*/ 2239963 w 1808"/>
              <a:gd name="T41" fmla="*/ 1657350 h 3161"/>
              <a:gd name="T42" fmla="*/ 2605088 w 1808"/>
              <a:gd name="T43" fmla="*/ 1360487 h 3161"/>
              <a:gd name="T44" fmla="*/ 2811463 w 1808"/>
              <a:gd name="T45" fmla="*/ 1246187 h 3161"/>
              <a:gd name="T46" fmla="*/ 2697163 w 1808"/>
              <a:gd name="T47" fmla="*/ 833437 h 3161"/>
              <a:gd name="T48" fmla="*/ 2765425 w 1808"/>
              <a:gd name="T49" fmla="*/ 468312 h 3161"/>
              <a:gd name="T50" fmla="*/ 2857500 w 1808"/>
              <a:gd name="T51" fmla="*/ 331787 h 3161"/>
              <a:gd name="T52" fmla="*/ 2789238 w 1808"/>
              <a:gd name="T53" fmla="*/ 103187 h 3161"/>
              <a:gd name="T54" fmla="*/ 2743200 w 1808"/>
              <a:gd name="T55" fmla="*/ 11112 h 31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08"/>
              <a:gd name="T85" fmla="*/ 0 h 3161"/>
              <a:gd name="T86" fmla="*/ 1808 w 1808"/>
              <a:gd name="T87" fmla="*/ 3161 h 31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穆斯林的宿舍</a:t>
            </a:r>
            <a:endParaRPr lang="en-US" dirty="0">
              <a:cs typeface="+mj-cs"/>
            </a:endParaRPr>
          </a:p>
        </p:txBody>
      </p:sp>
      <p:pic>
        <p:nvPicPr>
          <p:cNvPr id="217090" name="Picture 3" descr="Jerusalem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329329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6" descr="Jerusalem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0"/>
            <a:ext cx="606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穆斯林的宿舍</a:t>
            </a:r>
            <a:endParaRPr lang="en-US" dirty="0">
              <a:cs typeface="+mj-cs"/>
            </a:endParaRPr>
          </a:p>
        </p:txBody>
      </p:sp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21904582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犹太人的宿舍</a:t>
            </a:r>
            <a:endParaRPr lang="en-US" dirty="0">
              <a:cs typeface="+mj-cs"/>
            </a:endParaRPr>
          </a:p>
        </p:txBody>
      </p:sp>
      <p:pic>
        <p:nvPicPr>
          <p:cNvPr id="221186" name="Picture 3" descr="Jerusalem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837468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6" descr="JerusalemJewishQt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70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/>
              <a:t>犹太人的宿舍</a:t>
            </a:r>
            <a:endParaRPr lang="en-US" dirty="0">
              <a:cs typeface="+mj-cs"/>
            </a:endParaRPr>
          </a:p>
        </p:txBody>
      </p:sp>
      <p:sp>
        <p:nvSpPr>
          <p:cNvPr id="223235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3341732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7338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亚美尼人的宿舍</a:t>
            </a:r>
            <a:endParaRPr lang="en-US" dirty="0">
              <a:cs typeface="+mj-cs"/>
            </a:endParaRPr>
          </a:p>
        </p:txBody>
      </p:sp>
      <p:pic>
        <p:nvPicPr>
          <p:cNvPr id="225282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593554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6576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亚美尼人的宿舍</a:t>
            </a:r>
            <a:endParaRPr lang="en-US" dirty="0">
              <a:cs typeface="+mj-cs"/>
            </a:endParaRPr>
          </a:p>
        </p:txBody>
      </p:sp>
      <p:pic>
        <p:nvPicPr>
          <p:cNvPr id="227330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94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759851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</p:spPr>
      </p:pic>
      <p:sp>
        <p:nvSpPr>
          <p:cNvPr id="11981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穹顶的将来会是什么呢？</a:t>
            </a:r>
            <a:endParaRPr lang="en-US">
              <a:latin typeface="Garamond" charset="0"/>
              <a:cs typeface="宋体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9436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千禧耶路撒冷</a:t>
            </a:r>
            <a:endParaRPr lang="en-US" sz="4000">
              <a:latin typeface="Garamond" charset="0"/>
            </a:endParaRPr>
          </a:p>
        </p:txBody>
      </p:sp>
      <p:sp>
        <p:nvSpPr>
          <p:cNvPr id="121860" name="AutoShape 4"/>
          <p:cNvSpPr>
            <a:spLocks noChangeArrowheads="1"/>
          </p:cNvSpPr>
          <p:nvPr/>
        </p:nvSpPr>
        <p:spPr bwMode="auto">
          <a:xfrm>
            <a:off x="5181600" y="16764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flipH="1">
            <a:off x="5029200" y="2362200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rot="5400000" flipH="1">
            <a:off x="5067300" y="15621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rot="10800000" flipH="1">
            <a:off x="5715000" y="1676400"/>
            <a:ext cx="762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5715000" y="2133600"/>
            <a:ext cx="1828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H="1">
            <a:off x="3581400" y="2133600"/>
            <a:ext cx="1600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 flipH="1">
            <a:off x="2895600" y="1981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rot="10800000" flipH="1" flipV="1">
            <a:off x="5715000" y="1905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1306690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耶路撒冷处在主要公路以外</a:t>
            </a:r>
            <a:endParaRPr lang="en-US">
              <a:latin typeface="Garamond" charset="0"/>
            </a:endParaRPr>
          </a:p>
        </p:txBody>
      </p:sp>
      <p:pic>
        <p:nvPicPr>
          <p:cNvPr id="144386" name="Picture 3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6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1827</Words>
  <Application>Microsoft Macintosh PowerPoint</Application>
  <PresentationFormat>On-screen Show (4:3)</PresentationFormat>
  <Paragraphs>352</Paragraphs>
  <Slides>79</Slides>
  <Notes>76</Notes>
  <HiddenSlides>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79</vt:i4>
      </vt:variant>
    </vt:vector>
  </HeadingPairs>
  <TitlesOfParts>
    <vt:vector size="110" baseType="lpstr">
      <vt:lpstr>ＭＳ Ｐゴシック</vt:lpstr>
      <vt:lpstr>宋体</vt:lpstr>
      <vt:lpstr>宋体</vt:lpstr>
      <vt:lpstr>华文细黑</vt:lpstr>
      <vt:lpstr>文鼎中明簡</vt:lpstr>
      <vt:lpstr>American Typewriter</vt:lpstr>
      <vt:lpstr>Arial</vt:lpstr>
      <vt:lpstr>Book Antiqua</vt:lpstr>
      <vt:lpstr>Calibri</vt:lpstr>
      <vt:lpstr>Comic Sans MS</vt:lpstr>
      <vt:lpstr>Garamond</vt:lpstr>
      <vt:lpstr>Geneva</vt:lpstr>
      <vt:lpstr>Impact</vt:lpstr>
      <vt:lpstr>Tahoma</vt:lpstr>
      <vt:lpstr>Times New Roman</vt:lpstr>
      <vt:lpstr>Wingdings</vt:lpstr>
      <vt:lpstr>Blank Presentation</vt:lpstr>
      <vt:lpstr>Slit</vt:lpstr>
      <vt:lpstr>Default Design</vt:lpstr>
      <vt:lpstr>Stream</vt:lpstr>
      <vt:lpstr>7_Stream</vt:lpstr>
      <vt:lpstr>Orbit</vt:lpstr>
      <vt:lpstr>1_Default Design</vt:lpstr>
      <vt:lpstr>1_Stream</vt:lpstr>
      <vt:lpstr>3_Stream</vt:lpstr>
      <vt:lpstr>4_Office Theme</vt:lpstr>
      <vt:lpstr>21_Default Design</vt:lpstr>
      <vt:lpstr>1_Beam</vt:lpstr>
      <vt:lpstr>8_Stream</vt:lpstr>
      <vt:lpstr>5_Stream</vt:lpstr>
      <vt:lpstr>4_Stream</vt:lpstr>
      <vt:lpstr>耶路撒冷</vt:lpstr>
      <vt:lpstr>今天的世界</vt:lpstr>
      <vt:lpstr>现代中东</vt:lpstr>
      <vt:lpstr>左边</vt:lpstr>
      <vt:lpstr>耶路撒冷</vt:lpstr>
      <vt:lpstr>耶路撒冷</vt:lpstr>
      <vt:lpstr>左边</vt:lpstr>
      <vt:lpstr>耶路撒冷处在主要公路以外</vt:lpstr>
      <vt:lpstr>耶路撒冷</vt:lpstr>
      <vt:lpstr>以色列战略上的位置</vt:lpstr>
      <vt:lpstr>中心地点</vt:lpstr>
      <vt:lpstr>中心地点</vt:lpstr>
      <vt:lpstr>Jerusalem was a Border City</vt:lpstr>
      <vt:lpstr>耶路撒冷</vt:lpstr>
      <vt:lpstr>大卫城西部</vt:lpstr>
      <vt:lpstr>创世记 22章</vt:lpstr>
      <vt:lpstr>耶路撒冷</vt:lpstr>
      <vt:lpstr>希西家地道</vt:lpstr>
      <vt:lpstr>希西家地道</vt:lpstr>
      <vt:lpstr>西羅亞 銘文</vt:lpstr>
      <vt:lpstr>狭窄的通道</vt:lpstr>
      <vt:lpstr>耶路撒冷</vt:lpstr>
      <vt:lpstr>大卫城之模型城 (主后 66年) (重建后的耶布斯城)</vt:lpstr>
      <vt:lpstr>Jerusalem Valleys &amp; Ridges</vt:lpstr>
      <vt:lpstr>耶路撒冷山丘</vt:lpstr>
      <vt:lpstr>耶路撒冷</vt:lpstr>
      <vt:lpstr>耶路撒冷</vt:lpstr>
      <vt:lpstr>以色列对万国的态度如何?</vt:lpstr>
      <vt:lpstr>犹太人在圣地之十个阶层的圣洁</vt:lpstr>
      <vt:lpstr>初结的果子:    摇捆祭</vt:lpstr>
      <vt:lpstr>城市与乡村</vt:lpstr>
      <vt:lpstr>耶路撒冷与        其他城市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大门</vt:lpstr>
      <vt:lpstr>The Holy Place</vt:lpstr>
      <vt:lpstr>The Holy of Holies</vt:lpstr>
      <vt:lpstr>Where’s the Square?</vt:lpstr>
      <vt:lpstr>Temple Mount Stages 1-2</vt:lpstr>
      <vt:lpstr>Temple Mount Stages 3-4</vt:lpstr>
      <vt:lpstr>圣殿山成型的进展</vt:lpstr>
      <vt:lpstr>Underground Temple Chambers</vt:lpstr>
      <vt:lpstr>犹太西墙</vt:lpstr>
      <vt:lpstr>为第三座圣殿   祈祷</vt:lpstr>
      <vt:lpstr>现代的  圣殿山</vt:lpstr>
      <vt:lpstr>今天的耶路撒冷</vt:lpstr>
      <vt:lpstr>敌基督将与以色列立七年的条约</vt:lpstr>
      <vt:lpstr>犹太人复活的盼望</vt:lpstr>
      <vt:lpstr>First to Rise?</vt:lpstr>
      <vt:lpstr>Muslims Sealed the Eastern Gate</vt:lpstr>
      <vt:lpstr>现代耶路撒冷</vt:lpstr>
      <vt:lpstr>客西马尼</vt:lpstr>
      <vt:lpstr>Significance to Christians</vt:lpstr>
      <vt:lpstr>回教徒的控制</vt:lpstr>
      <vt:lpstr>这穹顶比那原有的穹顶更为耀眼</vt:lpstr>
      <vt:lpstr>里面的石头</vt:lpstr>
      <vt:lpstr>回教徒  在穹顶的祈祷</vt:lpstr>
      <vt:lpstr>现今耶路撒冷人口</vt:lpstr>
      <vt:lpstr>耶路撒冷 (2002)</vt:lpstr>
      <vt:lpstr>今天的旧城市</vt:lpstr>
      <vt:lpstr>现代耶路撒冷：“耶路撒冷必有人居住，像没有城墙规限的田野”（亚2:4）</vt:lpstr>
      <vt:lpstr>古老耶路撒冷的宿舍</vt:lpstr>
      <vt:lpstr>基督徒的宿舍 </vt:lpstr>
      <vt:lpstr>基督徒的宿舍 </vt:lpstr>
      <vt:lpstr>圣殿的新模式</vt:lpstr>
      <vt:lpstr>穆斯林的宿舍</vt:lpstr>
      <vt:lpstr>穆斯林的宿舍</vt:lpstr>
      <vt:lpstr>犹太人的宿舍</vt:lpstr>
      <vt:lpstr>犹太人的宿舍</vt:lpstr>
      <vt:lpstr>亚美尼人的宿舍</vt:lpstr>
      <vt:lpstr>亚美尼人的宿舍</vt:lpstr>
      <vt:lpstr>穹顶的将来会是什么呢？</vt:lpstr>
      <vt:lpstr>千禧耶路撒冷</vt:lpstr>
      <vt:lpstr>新约全书背景链接地址  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耶路撒冷</dc:title>
  <dc:creator>Rick Griffith</dc:creator>
  <cp:lastModifiedBy>Rick Griffith</cp:lastModifiedBy>
  <cp:revision>14</cp:revision>
  <dcterms:created xsi:type="dcterms:W3CDTF">2006-06-01T04:27:37Z</dcterms:created>
  <dcterms:modified xsi:type="dcterms:W3CDTF">2026-05-18T13:02:42Z</dcterms:modified>
</cp:coreProperties>
</file>