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806" r:id="rId2"/>
    <p:sldMasterId id="2147483820" r:id="rId3"/>
    <p:sldMasterId id="2147483834" r:id="rId4"/>
    <p:sldMasterId id="2147483837" r:id="rId5"/>
    <p:sldMasterId id="2147483850" r:id="rId6"/>
    <p:sldMasterId id="2147483864" r:id="rId7"/>
    <p:sldMasterId id="2147483876" r:id="rId8"/>
  </p:sldMasterIdLst>
  <p:notesMasterIdLst>
    <p:notesMasterId r:id="rId18"/>
  </p:notesMasterIdLst>
  <p:sldIdLst>
    <p:sldId id="263" r:id="rId9"/>
    <p:sldId id="264" r:id="rId10"/>
    <p:sldId id="269" r:id="rId11"/>
    <p:sldId id="270" r:id="rId12"/>
    <p:sldId id="271" r:id="rId13"/>
    <p:sldId id="272" r:id="rId14"/>
    <p:sldId id="273" r:id="rId15"/>
    <p:sldId id="268" r:id="rId16"/>
    <p:sldId id="26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 snapToGrid="0" snapToObjects="1">
      <p:cViewPr varScale="1">
        <p:scale>
          <a:sx n="103" d="100"/>
          <a:sy n="103" d="100"/>
        </p:scale>
        <p:origin x="2424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25C5518-6D3A-9441-8204-D437382271EA}" type="datetime1">
              <a:rPr lang="en-US"/>
              <a:pPr>
                <a:defRPr/>
              </a:pPr>
              <a:t>11/3/25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2973D7-A23B-A44B-A4E4-6786506C5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2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303A4F-7C4B-43AE-B3A4-FE55C3F06924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208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305300"/>
            <a:ext cx="5988050" cy="4184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12713" indent="-112713" defTabSz="1020763" eaLnBrk="1" hangingPunct="1">
              <a:spcBef>
                <a:spcPct val="0"/>
              </a:spcBef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Christ</a:t>
            </a:r>
            <a:r>
              <a:rPr lang="fr-FR" altLang="ja-JP">
                <a:latin typeface="Arial" pitchFamily="34" charset="0"/>
                <a:ea typeface="ＭＳ Ｐゴシック" pitchFamily="34" charset="-128"/>
              </a:rPr>
              <a:t>'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s 3½ year ministry spanned four Passovers.  However, the Synoptics mention only one Passover (#2 on this timeline), which could give the impression of only a year-old ministry.  John fills in the details, though, by showing three other Passovers not mentioned by Matthew, Mark, or Luke.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DC32AA-15EB-4E3C-BD33-094EBE3CDCD5}" type="slidenum">
              <a:rPr lang="en-US" altLang="zh-CN" sz="1200">
                <a:solidFill>
                  <a:prstClr val="black"/>
                </a:solidFill>
              </a:rPr>
              <a:pPr/>
              <a:t>6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C521D3-5EDF-4AC2-89F7-92BE7066212E}" type="slidenum">
              <a:rPr lang="en-US" altLang="zh-CN" sz="1200">
                <a:solidFill>
                  <a:prstClr val="black"/>
                </a:solidFill>
              </a:rPr>
              <a:pPr/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Survey link: http://biblestudydownloads.org/resource/</a:t>
            </a:r>
            <a:r>
              <a:rPr lang="en-US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%e6%96%b0%e7%ba%a6%e5%85%a8%e4%b9%a6/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24F9-31EE-954A-A5FE-6C6CEC454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E1E196-E741-4756-8419-BEB30F8504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4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7C183D6-663A-4189-B1D7-41EB64EBFD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494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4B4940-08F4-4715-98C7-92C6282D6E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778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832D0F-AFC4-4A9B-880A-95A77AEA06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085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DBB466B-C060-4446-8523-8EA4ED48FF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269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DD7D75-4D25-49BC-AC34-50FE7FFDCF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71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4F94CE1-A196-4AB2-BF7C-B9B094A0B8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331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8194B89-A34F-47D8-91F2-8D654FC09E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4113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FFFFCC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810 w 4196"/>
                <a:gd name="T5" fmla="*/ 229 h 2120"/>
                <a:gd name="T6" fmla="*/ 3671 w 4196"/>
                <a:gd name="T7" fmla="*/ 1055 h 2120"/>
                <a:gd name="T8" fmla="*/ 3359 w 4196"/>
                <a:gd name="T9" fmla="*/ 2082 h 2120"/>
                <a:gd name="T10" fmla="*/ 3696 w 4196"/>
                <a:gd name="T11" fmla="*/ 829 h 2120"/>
                <a:gd name="T12" fmla="*/ 2110 w 4196"/>
                <a:gd name="T13" fmla="*/ 69 h 2120"/>
                <a:gd name="T14" fmla="*/ 0 w 4196"/>
                <a:gd name="T15" fmla="*/ 415 h 2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D0B8D989-D273-47D4-A5F8-633BFBDEA010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F5452-C58A-4CD9-91D8-EB09495384AC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ABC9-8C72-6D45-8B8A-CD1FCFF0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0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3FCB1-5709-45C5-9200-40B83065B1CC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C964F-059B-41C3-8F81-46A2B457F922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81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53788-3CF4-4D44-881C-4E4F9D843E31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98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DDDC1-25A8-4D37-96D9-D4D9D3C3AF8E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9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12D6B-8DE1-4966-B0D2-3066B89E1DE8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4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531CF-8570-4BB1-9281-A43161EAE1E2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42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6CF9B-1029-45F9-87E3-92E94F0015EC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64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780ED-5EA4-4B8E-B5FA-B33B0234C41A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9B186-3E39-4051-ABC2-074ABC86B802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2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A87D-B419-458C-95BE-8C98E0FF7B76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ABC9-8C72-6D45-8B8A-CD1FCFF0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2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3B6FA-8E47-4068-9FF4-4673B9B10DEC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8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endParaRPr lang="en-US" altLang="zh-CN">
              <a:solidFill>
                <a:srgbClr val="5D2204"/>
              </a:solidFill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endParaRPr lang="en-US" altLang="zh-CN">
              <a:solidFill>
                <a:srgbClr val="5D2204"/>
              </a:solidFill>
              <a:cs typeface="ＭＳ Ｐゴシック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fld id="{2E39D505-D851-4A25-BE85-DC03B6F654EC}" type="slidenum">
              <a:rPr lang="en-US" altLang="zh-CN">
                <a:solidFill>
                  <a:srgbClr val="5D220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5D220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78196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28BE7-F202-4B8C-8724-005B92CEB8E6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3874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A8A5B-F3D7-4BB4-8E09-71A22DF4B40C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1623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8B7EB-7911-404D-A437-B3447A99760D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1865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F1D9-C0AA-4E47-9660-F682B5115DBF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9254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05976-F677-447D-B86A-74C8E4E213FD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25427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279D-999A-4C3A-88CB-48B8295ABD28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992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D2717-0608-4C7D-BAF6-095844B2E021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806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DFC11-B18D-49EF-A1F7-7D9803813C1A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608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cs typeface="ＭＳ Ｐゴシック" charset="0"/>
              </a:defRPr>
            </a:lvl1pPr>
          </a:lstStyle>
          <a:p>
            <a:pPr>
              <a:defRPr/>
            </a:pPr>
            <a:fld id="{0D426F4B-D289-FE4F-B701-A6261561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5421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C5D0D-91AC-43CF-B3F4-58215DD3A42D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88497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1DF65-3171-4E38-A810-E3EB83DC01BB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154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AC5AD6-3C64-40EC-AC6F-6077A4F88D56}" type="slidenum">
              <a:rPr lang="en-US" altLang="zh-CN">
                <a:solidFill>
                  <a:srgbClr val="1C1C1C"/>
                </a:solidFill>
              </a:rPr>
              <a:pPr/>
              <a:t>‹#›</a:t>
            </a:fld>
            <a:endParaRPr lang="en-US" altLang="zh-CN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23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3E262-C79F-414F-BFF1-3FC498FAB7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6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42048-4426-43D4-8F4E-E96432612A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1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34E59-7C4D-4CC5-9782-2CB65861566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74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AD782-5E26-48D5-ADAB-4BA7A66E7DC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42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7E64A-1B74-4A1D-A07C-644009C622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83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72712-0ABE-49E8-B5AC-3212DF6B3CC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08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704AA-6BDF-414B-9E66-1EAB0B199C6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986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D43D1-F52F-4923-8A81-BE75F3B76EC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B0DF8-D083-43AB-A416-730FB55E8F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52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982E3-735C-4E0E-809B-2B97DE7AD7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6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/>
              <a:endParaRPr lang="en-US" altLang="en-US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368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3A845C8-5E78-4DEC-9F34-C824EA2763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353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B6B812-0205-4381-B9A1-8739D53DBE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882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8E059DF-732C-4937-9175-3FA4D28230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47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640A48-E533-4252-AD38-2D47ABF40C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13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212164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212164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2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212164"/>
                </a:solidFill>
              </a:defRPr>
            </a:lvl1pPr>
          </a:lstStyle>
          <a:p>
            <a:pPr>
              <a:defRPr/>
            </a:pPr>
            <a:fld id="{92FA3CDD-6A6D-E64B-955A-580A6D194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720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720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02FDED3E-972B-E54C-B910-BC361D10926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720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720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02FDED3E-972B-E54C-B910-BC361D10926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 defTabSz="914400">
              <a:defRPr/>
            </a:pPr>
            <a:fld id="{AF59B39B-8B6A-6342-B58D-82ACFC505820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66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241672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1673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1674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1675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/>
              <a:endParaRPr lang="en-US" altLang="en-US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416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16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CC"/>
                </a:solidFill>
              </a:defRPr>
            </a:lvl1pPr>
          </a:lstStyle>
          <a:p>
            <a:pPr defTabSz="914400"/>
            <a:endParaRPr lang="en-US" altLang="zh-CN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CC"/>
                </a:solidFill>
              </a:defRPr>
            </a:lvl1pPr>
          </a:lstStyle>
          <a:p>
            <a:pPr defTabSz="914400"/>
            <a:endParaRPr lang="en-US" altLang="zh-CN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CC"/>
                </a:solidFill>
              </a:defRPr>
            </a:lvl1pPr>
          </a:lstStyle>
          <a:p>
            <a:pPr defTabSz="914400"/>
            <a:fld id="{B53C182C-C47B-4DC4-8E3A-B2BC40E2E9D7}" type="slidenum">
              <a:rPr lang="en-US" altLang="zh-CN">
                <a:latin typeface="Arial" pitchFamily="34" charset="0"/>
                <a:ea typeface="ＭＳ Ｐゴシック" pitchFamily="34" charset="-128"/>
              </a:rPr>
              <a:pPr defTabSz="914400"/>
              <a:t>‹#›</a:t>
            </a:fld>
            <a:endParaRPr lang="en-US" altLang="zh-CN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870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ＭＳ Ｐゴシック" charset="0"/>
          <a:cs typeface="Geneva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ＭＳ Ｐゴシック" charset="0"/>
          <a:cs typeface="Geneva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ＭＳ Ｐゴシック" charset="0"/>
          <a:cs typeface="Geneva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ＭＳ Ｐゴシック" charset="0"/>
          <a:cs typeface="Geneva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Arial"/>
          <a:ea typeface="Geneva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810 w 4196"/>
                <a:gd name="T5" fmla="*/ 229 h 2120"/>
                <a:gd name="T6" fmla="*/ 3671 w 4196"/>
                <a:gd name="T7" fmla="*/ 1055 h 2120"/>
                <a:gd name="T8" fmla="*/ 3359 w 4196"/>
                <a:gd name="T9" fmla="*/ 2082 h 2120"/>
                <a:gd name="T10" fmla="*/ 3696 w 4196"/>
                <a:gd name="T11" fmla="*/ 829 h 2120"/>
                <a:gd name="T12" fmla="*/ 2110 w 4196"/>
                <a:gd name="T13" fmla="*/ 69 h 2120"/>
                <a:gd name="T14" fmla="*/ 0 w 4196"/>
                <a:gd name="T15" fmla="*/ 415 h 2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747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/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/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/>
            <a:fld id="{6F2483EF-FE2C-4E4A-8B2D-073E48A96E40}" type="slidenum">
              <a:rPr lang="en-US" altLang="zh-CN">
                <a:solidFill>
                  <a:srgbClr val="FFFFCC"/>
                </a:solidFill>
              </a:rPr>
              <a:pPr defTabSz="914400"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3589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hangingPunct="0"/>
            <a:endParaRPr lang="en-US" altLang="zh-CN">
              <a:solidFill>
                <a:srgbClr val="212164"/>
              </a:solidFill>
              <a:latin typeface="Arial" pitchFamily="34" charset="0"/>
              <a:ea typeface="ＭＳ Ｐゴシック" pitchFamily="34" charset="-128"/>
              <a:cs typeface="ＭＳ Ｐゴシック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hangingPunct="0"/>
            <a:endParaRPr lang="en-US" altLang="zh-CN">
              <a:solidFill>
                <a:srgbClr val="212164"/>
              </a:solidFill>
              <a:latin typeface="Arial" pitchFamily="34" charset="0"/>
              <a:ea typeface="ＭＳ Ｐゴシック" pitchFamily="34" charset="-128"/>
              <a:cs typeface="ＭＳ Ｐゴシック"/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hangingPunct="0"/>
            <a:fld id="{0E262B45-7E61-4F32-BAE6-B6B10113A5F0}" type="slidenum">
              <a:rPr lang="en-US" altLang="zh-CN">
                <a:solidFill>
                  <a:srgbClr val="212164"/>
                </a:solidFill>
                <a:latin typeface="Arial" pitchFamily="34" charset="0"/>
                <a:ea typeface="ＭＳ Ｐゴシック" pitchFamily="34" charset="-128"/>
                <a:cs typeface="ＭＳ Ｐゴシック"/>
              </a:rPr>
              <a:pPr defTabSz="914400" eaLnBrk="0" hangingPunct="0"/>
              <a:t>‹#›</a:t>
            </a:fld>
            <a:endParaRPr lang="en-US" altLang="zh-CN">
              <a:solidFill>
                <a:srgbClr val="212164"/>
              </a:solidFill>
              <a:latin typeface="Arial" pitchFamily="34" charset="0"/>
              <a:ea typeface="ＭＳ Ｐゴシック" pitchFamily="34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6611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SimSun" pitchFamily="2" charset="-122"/>
              </a:defRPr>
            </a:lvl1pPr>
          </a:lstStyle>
          <a:p>
            <a:pPr defTabSz="914400"/>
            <a:endParaRPr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SimSun" pitchFamily="2" charset="-122"/>
              </a:defRPr>
            </a:lvl1pPr>
          </a:lstStyle>
          <a:p>
            <a:pPr defTabSz="914400"/>
            <a:endParaRPr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SimSun" pitchFamily="2" charset="-122"/>
              </a:defRPr>
            </a:lvl1pPr>
          </a:lstStyle>
          <a:p>
            <a:pPr defTabSz="914400"/>
            <a:fld id="{5ADBB5AE-3EC4-49FF-B5D9-68831E4E69A1}" type="slidenum">
              <a:rPr lang="en-US" altLang="zh-CN">
                <a:solidFill>
                  <a:srgbClr val="000000"/>
                </a:solidFill>
                <a:latin typeface="Arial" pitchFamily="34" charset="0"/>
              </a:rPr>
              <a:pPr defTabSz="914400"/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25"/>
            <a:ext cx="9144000" cy="608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3111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kumimoji="0" lang="zh-CN" altLang="en-US">
                <a:solidFill>
                  <a:srgbClr val="FFFFFF"/>
                </a:solidFill>
                <a:cs typeface="Arial"/>
              </a:rPr>
              <a:t>耶</a:t>
            </a:r>
            <a:r>
              <a:rPr kumimoji="0" lang="zh-CN" altLang="en-US">
                <a:solidFill>
                  <a:srgbClr val="FFFFFF"/>
                </a:solidFill>
                <a:ea typeface="华文细黑" charset="0"/>
                <a:cs typeface="Arial"/>
              </a:rPr>
              <a:t>稣</a:t>
            </a:r>
            <a:r>
              <a:rPr kumimoji="0" lang="zh-CN" altLang="en-US">
                <a:solidFill>
                  <a:srgbClr val="FFFFFF"/>
                </a:solidFill>
                <a:cs typeface="Arial"/>
              </a:rPr>
              <a:t>与</a:t>
            </a:r>
            <a:r>
              <a:rPr lang="zh-CN" altLang="en-US">
                <a:solidFill>
                  <a:srgbClr val="FFFFFF"/>
                </a:solidFill>
                <a:latin typeface="Arial" charset="0"/>
              </a:rPr>
              <a:t>耶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华文细黑" charset="0"/>
                <a:cs typeface="华文细黑" charset="0"/>
              </a:rPr>
              <a:t>稣</a:t>
            </a:r>
            <a:r>
              <a:rPr lang="zh-CN" altLang="en-US">
                <a:solidFill>
                  <a:srgbClr val="FFFFFF"/>
                </a:solidFill>
                <a:latin typeface="Arial" charset="0"/>
              </a:rPr>
              <a:t>的</a:t>
            </a:r>
            <a:endParaRPr lang="en-US" altLang="zh-C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/>
          <p:cNvSpPr>
            <a:spLocks noGrp="1"/>
          </p:cNvSpPr>
          <p:nvPr>
            <p:ph type="title"/>
          </p:nvPr>
        </p:nvSpPr>
        <p:spPr>
          <a:xfrm>
            <a:off x="4674206" y="457200"/>
            <a:ext cx="4317394" cy="1981200"/>
          </a:xfrm>
        </p:spPr>
        <p:txBody>
          <a:bodyPr/>
          <a:lstStyle/>
          <a:p>
            <a:r>
              <a:rPr lang="zh-CN" alt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一本权威著作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381500" cy="66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4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27000" y="-76200"/>
            <a:ext cx="9296400" cy="7010400"/>
          </a:xfrm>
          <a:prstGeom prst="rect">
            <a:avLst/>
          </a:prstGeom>
          <a:gradFill flip="none" rotWithShape="1">
            <a:gsLst>
              <a:gs pos="34000">
                <a:srgbClr val="8000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endParaRPr lang="en-US" altLang="en-US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8615363" y="47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rgbClr val="F8F8E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56</a:t>
            </a:r>
          </a:p>
        </p:txBody>
      </p:sp>
      <p:sp>
        <p:nvSpPr>
          <p:cNvPr id="10246" name="Title 7"/>
          <p:cNvSpPr>
            <a:spLocks noGrp="1"/>
          </p:cNvSpPr>
          <p:nvPr>
            <p:ph type="title" idx="4294967295"/>
          </p:nvPr>
        </p:nvSpPr>
        <p:spPr>
          <a:xfrm>
            <a:off x="-107950" y="457200"/>
            <a:ext cx="9296400" cy="609600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追溯耶稣基督的诞生。</a:t>
            </a:r>
            <a:endParaRPr lang="en-US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-85725" y="12954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zh-CN" altLang="en-US" sz="2800" dirty="0">
                <a:solidFill>
                  <a:srgbClr val="FFFFCC"/>
                </a:solidFill>
              </a:rPr>
              <a:t>出生日期：大约</a:t>
            </a:r>
            <a:r>
              <a:rPr lang="en-US" altLang="zh-CN" sz="2800" dirty="0">
                <a:solidFill>
                  <a:srgbClr val="FFFFCC"/>
                </a:solidFill>
              </a:rPr>
              <a:t>-</a:t>
            </a:r>
            <a:r>
              <a:rPr lang="zh-CN" altLang="en-US" sz="2800" dirty="0">
                <a:solidFill>
                  <a:srgbClr val="FFFFCC"/>
                </a:solidFill>
              </a:rPr>
              <a:t>公元</a:t>
            </a:r>
            <a:r>
              <a:rPr lang="en-US" altLang="zh-CN" sz="2800" dirty="0">
                <a:solidFill>
                  <a:srgbClr val="FFFFCC"/>
                </a:solidFill>
              </a:rPr>
              <a:t>12</a:t>
            </a:r>
            <a:r>
              <a:rPr lang="zh-CN" altLang="en-US" sz="2800" dirty="0">
                <a:solidFill>
                  <a:srgbClr val="FFFFCC"/>
                </a:solidFill>
              </a:rPr>
              <a:t>月</a:t>
            </a:r>
            <a:r>
              <a:rPr lang="en-US" altLang="zh-CN" sz="2800" dirty="0">
                <a:solidFill>
                  <a:srgbClr val="FFFFCC"/>
                </a:solidFill>
              </a:rPr>
              <a:t>5</a:t>
            </a:r>
            <a:r>
              <a:rPr lang="zh-CN" altLang="en-US" sz="2800" dirty="0">
                <a:solidFill>
                  <a:srgbClr val="FFFFCC"/>
                </a:solidFill>
              </a:rPr>
              <a:t>年前</a:t>
            </a:r>
            <a:r>
              <a:rPr lang="en-US" altLang="zh-CN" sz="2800" dirty="0">
                <a:solidFill>
                  <a:srgbClr val="FFFFCC"/>
                </a:solidFill>
              </a:rPr>
              <a:t>/</a:t>
            </a:r>
            <a:r>
              <a:rPr lang="zh-CN" altLang="en-US" sz="2800" dirty="0">
                <a:solidFill>
                  <a:srgbClr val="FFFFCC"/>
                </a:solidFill>
              </a:rPr>
              <a:t>公元</a:t>
            </a:r>
            <a:r>
              <a:rPr lang="en-US" altLang="zh-CN" sz="2800" dirty="0">
                <a:solidFill>
                  <a:srgbClr val="FFFFCC"/>
                </a:solidFill>
              </a:rPr>
              <a:t>1</a:t>
            </a:r>
            <a:r>
              <a:rPr lang="zh-CN" altLang="en-US" sz="2800" dirty="0">
                <a:solidFill>
                  <a:srgbClr val="FFFFCC"/>
                </a:solidFill>
              </a:rPr>
              <a:t>月</a:t>
            </a:r>
            <a:r>
              <a:rPr lang="en-US" altLang="zh-CN" sz="2800" dirty="0">
                <a:solidFill>
                  <a:srgbClr val="FFFFCC"/>
                </a:solidFill>
              </a:rPr>
              <a:t>4</a:t>
            </a:r>
            <a:r>
              <a:rPr lang="zh-CN" altLang="en-US" sz="2800" dirty="0">
                <a:solidFill>
                  <a:srgbClr val="FFFFCC"/>
                </a:solidFill>
              </a:rPr>
              <a:t>年前</a:t>
            </a:r>
            <a:endParaRPr lang="en-US" sz="2800" b="1" dirty="0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-85725" y="1957388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zh-CN" altLang="en-US" sz="2400" dirty="0">
                <a:solidFill>
                  <a:srgbClr val="FFFFCC"/>
                </a:solidFill>
              </a:rPr>
              <a:t>耶稣在这两个日期之间出生的：</a:t>
            </a:r>
            <a:endParaRPr lang="en-US" sz="2400" b="1" dirty="0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 bwMode="auto">
          <a:xfrm>
            <a:off x="204788" y="4976813"/>
            <a:ext cx="2959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algn="ctr">
              <a:defRPr/>
            </a:pPr>
            <a:r>
              <a:rPr lang="zh-CN" altLang="en-US" sz="2400" dirty="0">
                <a:solidFill>
                  <a:srgbClr val="FFFFCC"/>
                </a:solidFill>
              </a:rPr>
              <a:t>公元前</a:t>
            </a:r>
            <a:r>
              <a:rPr lang="en-US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6</a:t>
            </a:r>
            <a:r>
              <a:rPr lang="zh-CN" altLang="en-US" sz="2400" dirty="0">
                <a:solidFill>
                  <a:srgbClr val="FFFFCC"/>
                </a:solidFill>
              </a:rPr>
              <a:t>年</a:t>
            </a:r>
            <a:endParaRPr lang="en-US" sz="2400" b="1" dirty="0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5402263" y="4976813"/>
            <a:ext cx="3571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hangingPunct="0">
              <a:defRPr/>
            </a:pPr>
            <a:r>
              <a:rPr lang="zh-CN" altLang="en-US">
                <a:solidFill>
                  <a:srgbClr val="FFFFCC"/>
                </a:solidFill>
              </a:rPr>
              <a:t>三月</a:t>
            </a:r>
            <a:r>
              <a:rPr lang="en-US" altLang="zh-CN">
                <a:solidFill>
                  <a:srgbClr val="FFFFCC"/>
                </a:solidFill>
              </a:rPr>
              <a:t>29</a:t>
            </a:r>
            <a:r>
              <a:rPr lang="zh-CN" altLang="en-US">
                <a:solidFill>
                  <a:srgbClr val="FFFFCC"/>
                </a:solidFill>
              </a:rPr>
              <a:t>日至四月</a:t>
            </a:r>
            <a:r>
              <a:rPr lang="en-US" altLang="zh-CN">
                <a:solidFill>
                  <a:srgbClr val="FFFFCC"/>
                </a:solidFill>
              </a:rPr>
              <a:t>11</a:t>
            </a:r>
            <a:r>
              <a:rPr lang="zh-CN" altLang="en-US">
                <a:solidFill>
                  <a:srgbClr val="FFFFCC"/>
                </a:solidFill>
              </a:rPr>
              <a:t>日</a:t>
            </a:r>
            <a:endParaRPr lang="en-US" altLang="ja-JP">
              <a:solidFill>
                <a:srgbClr val="FFFFCC"/>
              </a:solidFill>
            </a:endParaRPr>
          </a:p>
          <a:p>
            <a:pPr algn="ctr" defTabSz="914400">
              <a:defRPr/>
            </a:pPr>
            <a:r>
              <a:rPr lang="zh-CN" altLang="en-US">
                <a:solidFill>
                  <a:srgbClr val="FFFFCC"/>
                </a:solidFill>
              </a:rPr>
              <a:t>公元前</a:t>
            </a:r>
            <a:r>
              <a:rPr lang="en-US" altLang="zh-CN">
                <a:solidFill>
                  <a:srgbClr val="FFFFCC"/>
                </a:solidFill>
              </a:rPr>
              <a:t>4</a:t>
            </a:r>
            <a:r>
              <a:rPr lang="zh-CN" altLang="en-US">
                <a:solidFill>
                  <a:srgbClr val="FFFFCC"/>
                </a:solidFill>
              </a:rPr>
              <a:t>年</a:t>
            </a:r>
            <a:endParaRPr lang="en-US" b="1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825625" y="4635500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-1588" y="6443663"/>
            <a:ext cx="912812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ea typeface="MS Gothic" pitchFamily="49" charset="-128"/>
              </a:rPr>
              <a:t>Harold W. Hoehner, </a:t>
            </a:r>
            <a:r>
              <a:rPr lang="en-US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ea typeface="MS Gothic" pitchFamily="49" charset="-128"/>
              </a:rPr>
              <a:t>Chronological Aspects of the Life of Christ </a:t>
            </a: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ea typeface="MS Gothic" pitchFamily="49" charset="-128"/>
              </a:rPr>
              <a:t>(Zondervan, 1977), 114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214313" y="3217863"/>
            <a:ext cx="2959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>
                <a:solidFill>
                  <a:srgbClr val="FFFFCC"/>
                </a:solidFill>
              </a:rPr>
              <a:t>居里纽 </a:t>
            </a:r>
            <a:r>
              <a:rPr lang="en-US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/</a:t>
            </a:r>
            <a:r>
              <a:rPr lang="zh-CN" altLang="en-US">
                <a:solidFill>
                  <a:srgbClr val="FFFFCC"/>
                </a:solidFill>
              </a:rPr>
              <a:t>古利奈的户口普查 </a:t>
            </a:r>
            <a:r>
              <a:rPr lang="en-US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(</a:t>
            </a:r>
            <a:r>
              <a:rPr lang="zh-CN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路加</a:t>
            </a: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 2:1-5)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 bwMode="auto">
          <a:xfrm>
            <a:off x="5410200" y="3217863"/>
            <a:ext cx="3573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>
                <a:solidFill>
                  <a:srgbClr val="FFFFCC"/>
                </a:solidFill>
              </a:rPr>
              <a:t>希律大帝的死亡</a:t>
            </a:r>
            <a:b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</a:b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(</a:t>
            </a:r>
            <a:r>
              <a:rPr lang="zh-CN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马太</a:t>
            </a: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2:1; </a:t>
            </a:r>
            <a:r>
              <a:rPr lang="zh-CN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路加</a:t>
            </a: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 1:5)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0485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36513" y="-26988"/>
            <a:ext cx="9296401" cy="7010401"/>
          </a:xfrm>
          <a:prstGeom prst="rect">
            <a:avLst/>
          </a:prstGeom>
          <a:gradFill flip="none" rotWithShape="1">
            <a:gsLst>
              <a:gs pos="34000">
                <a:srgbClr val="000090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endParaRPr lang="en-US" altLang="en-US" sz="1800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8615363" y="47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rgbClr val="F8F8E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56</a:t>
            </a:r>
          </a:p>
        </p:txBody>
      </p:sp>
      <p:sp>
        <p:nvSpPr>
          <p:cNvPr id="10246" name="Title 7"/>
          <p:cNvSpPr>
            <a:spLocks noGrp="1"/>
          </p:cNvSpPr>
          <p:nvPr>
            <p:ph type="title" idx="4294967295"/>
          </p:nvPr>
        </p:nvSpPr>
        <p:spPr>
          <a:xfrm>
            <a:off x="-85725" y="457200"/>
            <a:ext cx="9296400" cy="609600"/>
          </a:xfrm>
          <a:solidFill>
            <a:srgbClr val="8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追溯到基督传道的开始</a:t>
            </a:r>
            <a:endParaRPr lang="en-US" alt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-85725" y="12954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0" hangingPunct="0"/>
            <a:r>
              <a:rPr lang="zh-CN" altLang="en-US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展开事工：大约</a:t>
            </a:r>
            <a:r>
              <a:rPr lang="en-US" altLang="zh-CN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. </a:t>
            </a:r>
            <a:r>
              <a:rPr lang="zh-CN" altLang="en-US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29</a:t>
            </a:r>
            <a:r>
              <a:rPr lang="zh-CN" altLang="en-US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年的秋季</a:t>
            </a: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-152400" y="2276475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 sz="28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耶稣大概在这两个日期之间开始了他的事工：</a:t>
            </a:r>
            <a:endParaRPr lang="en-US" altLang="en-US" sz="2800" b="1">
              <a:solidFill>
                <a:srgbClr val="F2F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2268538" y="3213100"/>
            <a:ext cx="441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第</a:t>
            </a:r>
            <a:r>
              <a:rPr lang="en-US" altLang="zh-CN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15</a:t>
            </a:r>
            <a:r>
              <a:rPr lang="zh-CN" altLang="en-US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年凯撒提庇留统治时期*（路加</a:t>
            </a:r>
            <a:r>
              <a:rPr lang="en-US" altLang="zh-CN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3:1-3</a:t>
            </a:r>
            <a:r>
              <a:rPr lang="zh-CN" altLang="en-US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）</a:t>
            </a:r>
            <a:endParaRPr lang="en-US" sz="2400" b="1" dirty="0">
              <a:solidFill>
                <a:srgbClr val="F2F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 bwMode="auto">
          <a:xfrm>
            <a:off x="900113" y="4365625"/>
            <a:ext cx="1701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28</a:t>
            </a:r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年八月</a:t>
            </a:r>
            <a:r>
              <a:rPr lang="en-US" altLang="zh-CN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19</a:t>
            </a:r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6372225" y="4437063"/>
            <a:ext cx="1762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29</a:t>
            </a:r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 十二月</a:t>
            </a:r>
            <a:r>
              <a:rPr lang="en-US" altLang="zh-CN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31</a:t>
            </a:r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 bwMode="auto">
          <a:xfrm>
            <a:off x="-6350" y="5589588"/>
            <a:ext cx="9136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*估摸着无论是从儒略历或堤庇留王国的年份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825625" y="4084638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-1588" y="6443663"/>
            <a:ext cx="912812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Harold W. Hoehner, </a:t>
            </a:r>
            <a:r>
              <a:rPr lang="en-US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Chronological Aspects of the Life of Christ </a:t>
            </a: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(Zondervan, 1977), 114</a:t>
            </a:r>
          </a:p>
        </p:txBody>
      </p:sp>
    </p:spTree>
    <p:extLst>
      <p:ext uri="{BB962C8B-B14F-4D97-AF65-F5344CB8AC3E}">
        <p14:creationId xmlns:p14="http://schemas.microsoft.com/office/powerpoint/2010/main" val="18245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94242" name="Rounded Rectangle 34"/>
          <p:cNvSpPr>
            <a:spLocks noChangeArrowheads="1"/>
          </p:cNvSpPr>
          <p:nvPr/>
        </p:nvSpPr>
        <p:spPr bwMode="auto">
          <a:xfrm>
            <a:off x="34925" y="76200"/>
            <a:ext cx="9074150" cy="1447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94243" name="Rectangle 8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841375"/>
          </a:xfrm>
        </p:spPr>
        <p:txBody>
          <a:bodyPr lIns="82124" tIns="41061" rIns="82124" bIns="41061" anchor="b"/>
          <a:lstStyle/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基督事工持续时间</a:t>
            </a:r>
            <a:endParaRPr lang="en-US" altLang="zh-CN" sz="4000" b="1">
              <a:solidFill>
                <a:srgbClr val="FFFFFF"/>
              </a:solidFill>
              <a:latin typeface="SimHei" pitchFamily="49" charset="-122"/>
              <a:cs typeface="Arial" pitchFamily="34" charset="0"/>
            </a:endParaRPr>
          </a:p>
        </p:txBody>
      </p:sp>
      <p:sp>
        <p:nvSpPr>
          <p:cNvPr id="394244" name="Text Box 9"/>
          <p:cNvSpPr txBox="1">
            <a:spLocks noChangeArrowheads="1"/>
          </p:cNvSpPr>
          <p:nvPr/>
        </p:nvSpPr>
        <p:spPr bwMode="auto">
          <a:xfrm>
            <a:off x="-47625" y="838200"/>
            <a:ext cx="924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29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年的秋季 至 公元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33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日（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3.5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年）</a:t>
            </a:r>
            <a:endParaRPr lang="en-US" altLang="en-US" sz="2800" b="1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45" name="Text Box 9"/>
          <p:cNvSpPr txBox="1">
            <a:spLocks noChangeArrowheads="1"/>
          </p:cNvSpPr>
          <p:nvPr/>
        </p:nvSpPr>
        <p:spPr bwMode="auto">
          <a:xfrm>
            <a:off x="0" y="3213100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展开基督事工</a:t>
            </a:r>
            <a:endParaRPr lang="en-US" altLang="en-US" sz="1600" b="1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94246" name="Text Box 9"/>
          <p:cNvSpPr txBox="1">
            <a:spLocks noChangeArrowheads="1"/>
          </p:cNvSpPr>
          <p:nvPr/>
        </p:nvSpPr>
        <p:spPr bwMode="auto">
          <a:xfrm>
            <a:off x="152400" y="46482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29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年的秋季</a:t>
            </a:r>
            <a:endParaRPr lang="en-US" altLang="en-US" sz="2000" b="1">
              <a:solidFill>
                <a:srgbClr val="FFFFCC"/>
              </a:solidFill>
              <a:ea typeface="MS Gothic" pitchFamily="49" charset="-128"/>
            </a:endParaRPr>
          </a:p>
        </p:txBody>
      </p:sp>
      <p:cxnSp>
        <p:nvCxnSpPr>
          <p:cNvPr id="394247" name="Straight Connector 15"/>
          <p:cNvCxnSpPr>
            <a:cxnSpLocks noChangeShapeType="1"/>
          </p:cNvCxnSpPr>
          <p:nvPr/>
        </p:nvCxnSpPr>
        <p:spPr bwMode="auto">
          <a:xfrm rot="5400000">
            <a:off x="419894" y="4075906"/>
            <a:ext cx="9906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4248" name="Straight Connector 16"/>
          <p:cNvCxnSpPr>
            <a:cxnSpLocks noChangeShapeType="1"/>
          </p:cNvCxnSpPr>
          <p:nvPr/>
        </p:nvCxnSpPr>
        <p:spPr bwMode="auto">
          <a:xfrm rot="10800000">
            <a:off x="914400" y="4114800"/>
            <a:ext cx="73152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4249" name="Straight Connector 21"/>
          <p:cNvCxnSpPr>
            <a:cxnSpLocks noChangeShapeType="1"/>
          </p:cNvCxnSpPr>
          <p:nvPr/>
        </p:nvCxnSpPr>
        <p:spPr bwMode="auto">
          <a:xfrm rot="5400000">
            <a:off x="7735094" y="4075906"/>
            <a:ext cx="9906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4250" name="Straight Connector 22"/>
          <p:cNvCxnSpPr>
            <a:cxnSpLocks noChangeShapeType="1"/>
          </p:cNvCxnSpPr>
          <p:nvPr/>
        </p:nvCxnSpPr>
        <p:spPr bwMode="auto">
          <a:xfrm rot="5400000">
            <a:off x="2248694" y="4075906"/>
            <a:ext cx="990600" cy="15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4251" name="Straight Connector 23"/>
          <p:cNvCxnSpPr>
            <a:cxnSpLocks noChangeShapeType="1"/>
          </p:cNvCxnSpPr>
          <p:nvPr/>
        </p:nvCxnSpPr>
        <p:spPr bwMode="auto">
          <a:xfrm rot="5400000">
            <a:off x="4077494" y="4075906"/>
            <a:ext cx="990600" cy="15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4252" name="Straight Connector 24"/>
          <p:cNvCxnSpPr>
            <a:cxnSpLocks noChangeShapeType="1"/>
          </p:cNvCxnSpPr>
          <p:nvPr/>
        </p:nvCxnSpPr>
        <p:spPr bwMode="auto">
          <a:xfrm rot="5400000">
            <a:off x="5906294" y="4075906"/>
            <a:ext cx="990600" cy="15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4253" name="Text Box 9"/>
          <p:cNvSpPr txBox="1">
            <a:spLocks noChangeArrowheads="1"/>
          </p:cNvSpPr>
          <p:nvPr/>
        </p:nvSpPr>
        <p:spPr bwMode="auto">
          <a:xfrm>
            <a:off x="2124075" y="2565400"/>
            <a:ext cx="13096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逾越节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#1</a:t>
            </a:r>
            <a:b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30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sz="2000">
              <a:solidFill>
                <a:srgbClr val="FFFFCC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54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00"/>
                </a:solidFill>
                <a:ea typeface="MS Gothic" pitchFamily="49" charset="-128"/>
              </a:rPr>
              <a:t>约翰</a:t>
            </a:r>
            <a:r>
              <a:rPr lang="en-US" altLang="ja-JP" sz="1600" b="1">
                <a:solidFill>
                  <a:srgbClr val="FFFF00"/>
                </a:solidFill>
                <a:ea typeface="MS Gothic" pitchFamily="49" charset="-128"/>
              </a:rPr>
              <a:t> 2:13, 23</a:t>
            </a:r>
            <a:endParaRPr lang="en-US" altLang="en-US" sz="1600" b="1">
              <a:solidFill>
                <a:srgbClr val="FFFF00"/>
              </a:solidFill>
              <a:ea typeface="MS Gothic" pitchFamily="49" charset="-128"/>
            </a:endParaRPr>
          </a:p>
        </p:txBody>
      </p:sp>
      <p:sp>
        <p:nvSpPr>
          <p:cNvPr id="394255" name="Text Box 9"/>
          <p:cNvSpPr txBox="1">
            <a:spLocks noChangeArrowheads="1"/>
          </p:cNvSpPr>
          <p:nvPr/>
        </p:nvSpPr>
        <p:spPr bwMode="auto">
          <a:xfrm>
            <a:off x="3851275" y="32131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逾越节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#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</a:t>
            </a:r>
            <a:endParaRPr lang="en-US" altLang="en-US" sz="2000" b="1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94256" name="Text Box 9"/>
          <p:cNvSpPr txBox="1">
            <a:spLocks noChangeArrowheads="1"/>
          </p:cNvSpPr>
          <p:nvPr/>
        </p:nvSpPr>
        <p:spPr bwMode="auto">
          <a:xfrm>
            <a:off x="3429000" y="4648200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约翰未述说</a:t>
            </a:r>
            <a:r>
              <a:rPr lang="en-US" altLang="zh-CN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·</a:t>
            </a:r>
          </a:p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马克</a:t>
            </a:r>
            <a:r>
              <a:rPr lang="en-US" altLang="zh-CN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2:23-28</a:t>
            </a:r>
          </a:p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路加</a:t>
            </a:r>
            <a:r>
              <a:rPr lang="en-US" altLang="zh-CN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6:1-5</a:t>
            </a:r>
          </a:p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马太</a:t>
            </a:r>
            <a:r>
              <a:rPr lang="en-US" altLang="zh-CN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12:1-8</a:t>
            </a:r>
            <a:endParaRPr lang="en-US" altLang="en-US" sz="1600" b="1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57" name="Text Box 9"/>
          <p:cNvSpPr txBox="1">
            <a:spLocks noChangeArrowheads="1"/>
          </p:cNvSpPr>
          <p:nvPr/>
        </p:nvSpPr>
        <p:spPr bwMode="auto">
          <a:xfrm>
            <a:off x="5638800" y="46482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约翰</a:t>
            </a:r>
            <a:r>
              <a:rPr lang="en-US" altLang="ja-JP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 6:4</a:t>
            </a:r>
            <a:endParaRPr lang="en-US" altLang="en-US" sz="1600" b="1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58" name="Text Box 9"/>
          <p:cNvSpPr txBox="1">
            <a:spLocks noChangeArrowheads="1"/>
          </p:cNvSpPr>
          <p:nvPr/>
        </p:nvSpPr>
        <p:spPr bwMode="auto">
          <a:xfrm>
            <a:off x="7315200" y="46482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00"/>
                </a:solidFill>
                <a:ea typeface="MS Gothic" pitchFamily="49" charset="-128"/>
              </a:rPr>
              <a:t>约翰</a:t>
            </a:r>
            <a:r>
              <a:rPr lang="en-US" altLang="ja-JP" sz="1600" b="1">
                <a:solidFill>
                  <a:srgbClr val="FFFF00"/>
                </a:solidFill>
                <a:ea typeface="MS Gothic" pitchFamily="49" charset="-128"/>
              </a:rPr>
              <a:t> 11:55–12:1</a:t>
            </a:r>
            <a:endParaRPr lang="en-US" altLang="en-US" sz="1600" b="1">
              <a:solidFill>
                <a:srgbClr val="FFFF00"/>
              </a:solidFill>
              <a:ea typeface="MS Gothic" pitchFamily="49" charset="-128"/>
            </a:endParaRPr>
          </a:p>
        </p:txBody>
      </p:sp>
      <p:sp>
        <p:nvSpPr>
          <p:cNvPr id="394259" name="Text Box 9"/>
          <p:cNvSpPr txBox="1">
            <a:spLocks noChangeArrowheads="1"/>
          </p:cNvSpPr>
          <p:nvPr/>
        </p:nvSpPr>
        <p:spPr bwMode="auto">
          <a:xfrm>
            <a:off x="381000" y="1573213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800">
                <a:solidFill>
                  <a:srgbClr val="FFFFCC"/>
                </a:solidFill>
              </a:rPr>
              <a:t>约翰独自笔记三个逾越节</a:t>
            </a:r>
            <a:endParaRPr lang="en-US" altLang="en-US" sz="2800" b="1" i="1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6950" y="71438"/>
            <a:ext cx="527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56</a:t>
            </a:r>
          </a:p>
        </p:txBody>
      </p:sp>
      <p:sp>
        <p:nvSpPr>
          <p:cNvPr id="394261" name="Text Box 9"/>
          <p:cNvSpPr txBox="1">
            <a:spLocks noChangeArrowheads="1"/>
          </p:cNvSpPr>
          <p:nvPr/>
        </p:nvSpPr>
        <p:spPr bwMode="auto">
          <a:xfrm>
            <a:off x="0" y="6443663"/>
            <a:ext cx="9128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en-US" sz="1600" b="1">
                <a:solidFill>
                  <a:srgbClr val="FFFFFF"/>
                </a:solidFill>
                <a:ea typeface="MS Gothic" pitchFamily="49" charset="-128"/>
              </a:rPr>
              <a:t>Harold W. Hoehner, </a:t>
            </a:r>
            <a:r>
              <a:rPr lang="en-US" altLang="en-US" sz="1600" b="1" i="1">
                <a:solidFill>
                  <a:srgbClr val="FFFFFF"/>
                </a:solidFill>
                <a:ea typeface="MS Gothic" pitchFamily="49" charset="-128"/>
              </a:rPr>
              <a:t>Chronological Aspects of the Life of Christ </a:t>
            </a:r>
            <a:r>
              <a:rPr lang="en-US" altLang="en-US" sz="1600" b="1">
                <a:solidFill>
                  <a:srgbClr val="FFFFFF"/>
                </a:solidFill>
                <a:ea typeface="MS Gothic" pitchFamily="49" charset="-128"/>
              </a:rPr>
              <a:t>(Zondervan, 1977), 114</a:t>
            </a:r>
          </a:p>
        </p:txBody>
      </p:sp>
      <p:sp>
        <p:nvSpPr>
          <p:cNvPr id="394262" name="Text Box 9"/>
          <p:cNvSpPr txBox="1">
            <a:spLocks noChangeArrowheads="1"/>
          </p:cNvSpPr>
          <p:nvPr/>
        </p:nvSpPr>
        <p:spPr bwMode="auto">
          <a:xfrm>
            <a:off x="381000" y="1997075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因此，基督的事工是至少</a:t>
            </a:r>
            <a:r>
              <a:rPr lang="en-US" altLang="zh-CN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2.5</a:t>
            </a:r>
            <a:r>
              <a:rPr lang="zh-CN" altLang="en-US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</a:t>
            </a:r>
            <a:endParaRPr lang="en-US" altLang="en-US" b="1">
              <a:solidFill>
                <a:srgbClr val="F2FC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63" name="Text Box 9"/>
          <p:cNvSpPr txBox="1">
            <a:spLocks noChangeArrowheads="1"/>
          </p:cNvSpPr>
          <p:nvPr/>
        </p:nvSpPr>
        <p:spPr bwMode="auto">
          <a:xfrm>
            <a:off x="5795963" y="2636838"/>
            <a:ext cx="1309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逾越节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#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</a:t>
            </a:r>
            <a:b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32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25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sz="2000">
              <a:solidFill>
                <a:srgbClr val="FFFFCC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64" name="Text Box 9"/>
          <p:cNvSpPr txBox="1">
            <a:spLocks noChangeArrowheads="1"/>
          </p:cNvSpPr>
          <p:nvPr/>
        </p:nvSpPr>
        <p:spPr bwMode="auto">
          <a:xfrm>
            <a:off x="7596188" y="2565400"/>
            <a:ext cx="13096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逾越节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#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4</a:t>
            </a:r>
            <a:b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33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sz="2000">
              <a:solidFill>
                <a:srgbClr val="FFFFCC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745074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848600" cy="8382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zh-CN" altLang="en-US">
                <a:solidFill>
                  <a:srgbClr val="FFFFFF"/>
                </a:solidFill>
                <a:latin typeface="Arial"/>
                <a:cs typeface="Arial"/>
              </a:rPr>
              <a:t>耶</a:t>
            </a:r>
            <a:r>
              <a:rPr kumimoji="0" lang="zh-CN" altLang="en-US">
                <a:solidFill>
                  <a:srgbClr val="FFFFFF"/>
                </a:solidFill>
                <a:latin typeface="Arial"/>
                <a:ea typeface="华文细黑" charset="0"/>
                <a:cs typeface="Arial"/>
              </a:rPr>
              <a:t>稣</a:t>
            </a:r>
            <a:r>
              <a:rPr kumimoji="0" lang="zh-CN" altLang="en-US">
                <a:solidFill>
                  <a:srgbClr val="FFFFFF"/>
                </a:solidFill>
                <a:latin typeface="Arial"/>
                <a:cs typeface="Arial"/>
              </a:rPr>
              <a:t>与使徒行</a:t>
            </a:r>
            <a:r>
              <a:rPr kumimoji="0" lang="zh-CN" altLang="en-US">
                <a:solidFill>
                  <a:srgbClr val="FFFFFF"/>
                </a:solidFill>
                <a:latin typeface="Arial"/>
                <a:ea typeface="华文细黑" charset="0"/>
                <a:cs typeface="Arial"/>
              </a:rPr>
              <a:t>传</a:t>
            </a:r>
            <a:r>
              <a:rPr kumimoji="0" lang="zh-CN" altLang="en-US">
                <a:solidFill>
                  <a:srgbClr val="FFFFFF"/>
                </a:solidFill>
                <a:latin typeface="Arial"/>
                <a:cs typeface="Arial"/>
              </a:rPr>
              <a:t>的年表</a:t>
            </a:r>
            <a:endParaRPr kumimoji="0" lang="en-US" altLang="zh-CN">
              <a:latin typeface="Arial"/>
              <a:cs typeface="Arial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73063" y="121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4 </a:t>
            </a: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公元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328738" y="1219200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1</a:t>
            </a:r>
            <a:r>
              <a:rPr lang="zh-CN" altLang="en-US" sz="2400" b="1">
                <a:solidFill>
                  <a:srgbClr val="212164"/>
                </a:solidFill>
                <a:ea typeface="SimSun" charset="0"/>
                <a:cs typeface="SimSun" charset="0"/>
              </a:rPr>
              <a:t>公元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430463" y="121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西元</a:t>
            </a: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 1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264150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29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172200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30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780213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33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8069263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35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681413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14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39725" y="1885950"/>
            <a:ext cx="1111250" cy="8350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耶</a:t>
            </a:r>
            <a:r>
              <a:rPr lang="zh-CN" altLang="en-US" sz="2400" b="1">
                <a:solidFill>
                  <a:srgbClr val="212164"/>
                </a:solidFill>
                <a:ea typeface="华文细黑" charset="0"/>
                <a:cs typeface="华文细黑" charset="0"/>
              </a:rPr>
              <a:t>稣</a:t>
            </a:r>
            <a:endParaRPr lang="zh-CN" altLang="en-US" sz="2400" b="1">
              <a:solidFill>
                <a:srgbClr val="212164"/>
              </a:solidFill>
              <a:cs typeface="ＭＳ Ｐゴシック"/>
            </a:endParaRPr>
          </a:p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的出世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647825" y="1905000"/>
            <a:ext cx="1095375" cy="469900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–1 </a:t>
            </a:r>
            <a:r>
              <a:rPr lang="zh-CN" altLang="en-US" b="1">
                <a:solidFill>
                  <a:srgbClr val="212164"/>
                </a:solidFill>
                <a:cs typeface="ＭＳ Ｐゴシック"/>
              </a:rPr>
              <a:t>年</a:t>
            </a:r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–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487863" y="1885950"/>
            <a:ext cx="2025650" cy="22955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b="1">
                <a:solidFill>
                  <a:srgbClr val="212164"/>
                </a:solidFill>
                <a:ea typeface="SimSun" pitchFamily="2" charset="-122"/>
                <a:cs typeface="ＭＳ Ｐゴシック"/>
              </a:rPr>
              <a:t>该撒提庇留</a:t>
            </a:r>
          </a:p>
          <a:p>
            <a:pPr algn="ctr" defTabSz="914400"/>
            <a:r>
              <a:rPr lang="zh-CN" altLang="en-US" b="1">
                <a:solidFill>
                  <a:srgbClr val="212164"/>
                </a:solidFill>
                <a:ea typeface="SimSun" pitchFamily="2" charset="-122"/>
                <a:cs typeface="ＭＳ Ｐゴシック"/>
              </a:rPr>
              <a:t>在位第十五年</a:t>
            </a:r>
            <a:endParaRPr lang="en-US" altLang="zh-CN" b="1">
              <a:solidFill>
                <a:srgbClr val="212164"/>
              </a:solidFill>
              <a:cs typeface="ＭＳ Ｐゴシック"/>
            </a:endParaRPr>
          </a:p>
          <a:p>
            <a:pPr algn="ctr" defTabSz="914400"/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–</a:t>
            </a:r>
            <a:br>
              <a:rPr lang="en-US" altLang="zh-CN" b="1">
                <a:solidFill>
                  <a:srgbClr val="212164"/>
                </a:solidFill>
                <a:cs typeface="ＭＳ Ｐゴシック"/>
              </a:rPr>
            </a:br>
            <a:r>
              <a:rPr lang="zh-CN" altLang="en-US" b="1">
                <a:solidFill>
                  <a:srgbClr val="212164"/>
                </a:solidFill>
                <a:ea typeface="华文细黑" charset="-122"/>
                <a:cs typeface="ＭＳ Ｐゴシック"/>
              </a:rPr>
              <a:t>约</a:t>
            </a:r>
            <a:r>
              <a:rPr lang="zh-CN" altLang="en-US" b="1">
                <a:solidFill>
                  <a:srgbClr val="212164"/>
                </a:solidFill>
                <a:cs typeface="ＭＳ Ｐゴシック"/>
              </a:rPr>
              <a:t>翰</a:t>
            </a:r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 </a:t>
            </a:r>
          </a:p>
          <a:p>
            <a:pPr algn="ctr" defTabSz="914400"/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&amp; </a:t>
            </a:r>
          </a:p>
          <a:p>
            <a:pPr algn="ctr" defTabSz="914400"/>
            <a:r>
              <a:rPr lang="zh-CN" altLang="en-US" b="1">
                <a:solidFill>
                  <a:srgbClr val="212164"/>
                </a:solidFill>
                <a:cs typeface="ＭＳ Ｐゴシック"/>
              </a:rPr>
              <a:t>耶</a:t>
            </a:r>
            <a:r>
              <a:rPr lang="zh-CN" altLang="en-US" b="1">
                <a:solidFill>
                  <a:srgbClr val="212164"/>
                </a:solidFill>
                <a:ea typeface="华文细黑" charset="-122"/>
                <a:cs typeface="ＭＳ Ｐゴシック"/>
              </a:rPr>
              <a:t>稣</a:t>
            </a:r>
            <a:endParaRPr lang="en-US" altLang="zh-CN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632575" y="1885950"/>
            <a:ext cx="806450" cy="8350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耶</a:t>
            </a:r>
            <a:r>
              <a:rPr lang="zh-CN" altLang="en-US" sz="2400" b="1">
                <a:solidFill>
                  <a:srgbClr val="212164"/>
                </a:solidFill>
                <a:ea typeface="华文细黑" charset="0"/>
                <a:cs typeface="华文细黑" charset="0"/>
              </a:rPr>
              <a:t>稣</a:t>
            </a:r>
            <a:endParaRPr lang="zh-CN" altLang="en-US" sz="2400" b="1">
              <a:solidFill>
                <a:srgbClr val="212164"/>
              </a:solidFill>
              <a:cs typeface="ＭＳ Ｐゴシック"/>
            </a:endParaRPr>
          </a:p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的死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7921625" y="1885950"/>
            <a:ext cx="806450" cy="8350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保</a:t>
            </a:r>
            <a:r>
              <a:rPr lang="zh-CN" altLang="en-US" sz="2400" b="1">
                <a:solidFill>
                  <a:srgbClr val="212164"/>
                </a:solidFill>
                <a:ea typeface="华文细黑" charset="0"/>
                <a:cs typeface="华文细黑" charset="0"/>
              </a:rPr>
              <a:t>罗</a:t>
            </a:r>
            <a:endParaRPr lang="zh-CN" altLang="en-US" sz="2400" b="1">
              <a:solidFill>
                <a:srgbClr val="212164"/>
              </a:solidFill>
              <a:cs typeface="ＭＳ Ｐゴシック"/>
            </a:endParaRPr>
          </a:p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相信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044825" y="1885950"/>
            <a:ext cx="1416050" cy="8350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ea typeface="SimSun" charset="0"/>
                <a:cs typeface="SimSun" charset="0"/>
              </a:rPr>
              <a:t>该撒提</a:t>
            </a:r>
          </a:p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ea typeface="SimSun" charset="0"/>
                <a:cs typeface="SimSun" charset="0"/>
              </a:rPr>
              <a:t>庇留</a:t>
            </a: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奉王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495550" y="4191000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33-34 </a:t>
            </a: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年</a:t>
            </a:r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914400" y="4114800"/>
            <a:ext cx="45720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566738" y="4648200"/>
            <a:ext cx="5148262" cy="8223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b="1">
                <a:solidFill>
                  <a:srgbClr val="FFFFFF"/>
                </a:solidFill>
                <a:cs typeface="ＭＳ Ｐゴシック"/>
              </a:rPr>
              <a:t>“</a:t>
            </a:r>
            <a:r>
              <a:rPr lang="zh-CN" altLang="en-US" b="1">
                <a:solidFill>
                  <a:srgbClr val="FFFFFF"/>
                </a:solidFill>
                <a:ea typeface="SimSun" pitchFamily="2" charset="-122"/>
                <a:cs typeface="ＭＳ Ｐゴシック"/>
              </a:rPr>
              <a:t>耶稣开头传道，年纪约有三十岁</a:t>
            </a:r>
            <a:r>
              <a:rPr lang="en-US" altLang="zh-CN">
                <a:solidFill>
                  <a:srgbClr val="FFFFFF"/>
                </a:solidFill>
                <a:cs typeface="ＭＳ Ｐゴシック"/>
              </a:rPr>
              <a:t>…</a:t>
            </a:r>
            <a:r>
              <a:rPr lang="en-US" altLang="zh-CN" b="1">
                <a:solidFill>
                  <a:srgbClr val="FFFFFF"/>
                </a:solidFill>
                <a:cs typeface="ＭＳ Ｐゴシック"/>
              </a:rPr>
              <a:t>” (</a:t>
            </a:r>
            <a:r>
              <a:rPr lang="zh-CN" altLang="en-US" b="1">
                <a:solidFill>
                  <a:srgbClr val="FFFFFF"/>
                </a:solidFill>
                <a:ea typeface="SimSun" pitchFamily="2" charset="-122"/>
                <a:cs typeface="ＭＳ Ｐゴシック"/>
              </a:rPr>
              <a:t>路加</a:t>
            </a:r>
            <a:r>
              <a:rPr lang="en-US" altLang="zh-CN">
                <a:solidFill>
                  <a:srgbClr val="212164"/>
                </a:solidFill>
                <a:cs typeface="ＭＳ Ｐゴシック"/>
              </a:rPr>
              <a:t> </a:t>
            </a:r>
            <a:r>
              <a:rPr lang="en-US" altLang="zh-CN" b="1">
                <a:solidFill>
                  <a:srgbClr val="FFFFFF"/>
                </a:solidFill>
                <a:cs typeface="ＭＳ Ｐゴシック"/>
              </a:rPr>
              <a:t>3:23)</a:t>
            </a:r>
          </a:p>
        </p:txBody>
      </p:sp>
      <p:sp>
        <p:nvSpPr>
          <p:cNvPr id="68629" name="AutoShape 21"/>
          <p:cNvSpPr>
            <a:spLocks/>
          </p:cNvSpPr>
          <p:nvPr/>
        </p:nvSpPr>
        <p:spPr bwMode="auto">
          <a:xfrm>
            <a:off x="3733800" y="1219200"/>
            <a:ext cx="1981200" cy="469900"/>
          </a:xfrm>
          <a:prstGeom prst="accentBorderCallout1">
            <a:avLst>
              <a:gd name="adj1" fmla="val 24324"/>
              <a:gd name="adj2" fmla="val -3847"/>
              <a:gd name="adj3" fmla="val 357093"/>
              <a:gd name="adj4" fmla="val -71954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lang="zh-CN" altLang="en-US">
              <a:solidFill>
                <a:srgbClr val="212164"/>
              </a:solidFill>
              <a:latin typeface="Times New Roman" pitchFamily="18" charset="0"/>
              <a:ea typeface="SimSun" pitchFamily="2" charset="-122"/>
              <a:cs typeface="ＭＳ Ｐゴシック"/>
            </a:endParaRP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8518525" y="41275"/>
            <a:ext cx="625475" cy="4572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zh-CN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/>
              </a:rPr>
              <a:t>39</a:t>
            </a:r>
            <a:endParaRPr lang="en-US" altLang="zh-CN">
              <a:solidFill>
                <a:srgbClr val="212164"/>
              </a:solidFill>
              <a:latin typeface="Times New Roman" pitchFamily="18" charset="0"/>
              <a:ea typeface="SimSun" pitchFamily="2" charset="-122"/>
              <a:cs typeface="ＭＳ Ｐゴシック"/>
            </a:endParaRP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28600" y="2835275"/>
            <a:ext cx="4114800" cy="8223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b="1">
                <a:solidFill>
                  <a:srgbClr val="FFFFFF"/>
                </a:solidFill>
                <a:cs typeface="ＭＳ Ｐゴシック"/>
              </a:rPr>
              <a:t>“</a:t>
            </a:r>
            <a:r>
              <a:rPr lang="zh-CN" altLang="en-US" b="1">
                <a:solidFill>
                  <a:srgbClr val="E6DED3"/>
                </a:solidFill>
                <a:ea typeface="SimSun" pitchFamily="2" charset="-122"/>
                <a:cs typeface="ＭＳ Ｐゴシック"/>
              </a:rPr>
              <a:t>该撒提庇留在位第十五年</a:t>
            </a:r>
          </a:p>
          <a:p>
            <a:pPr algn="ctr" defTabSz="914400"/>
            <a:r>
              <a:rPr lang="en-US" altLang="zh-CN" b="1">
                <a:solidFill>
                  <a:srgbClr val="E6DED3"/>
                </a:solidFill>
                <a:ea typeface="SimSun" pitchFamily="2" charset="-122"/>
                <a:cs typeface="ＭＳ Ｐゴシック"/>
              </a:rPr>
              <a:t>…</a:t>
            </a:r>
            <a:r>
              <a:rPr lang="zh-CN" altLang="en-US" b="1">
                <a:solidFill>
                  <a:srgbClr val="E6DED3"/>
                </a:solidFill>
                <a:ea typeface="SimSun" pitchFamily="2" charset="-122"/>
                <a:cs typeface="ＭＳ Ｐゴシック"/>
              </a:rPr>
              <a:t>约 翰 宣 讲</a:t>
            </a:r>
            <a:r>
              <a:rPr lang="en-US" altLang="zh-CN" b="1">
                <a:solidFill>
                  <a:srgbClr val="FFFFFF"/>
                </a:solidFill>
                <a:cs typeface="ＭＳ Ｐゴシック"/>
              </a:rPr>
              <a:t>” (</a:t>
            </a:r>
            <a:r>
              <a:rPr lang="zh-CN" altLang="en-US">
                <a:solidFill>
                  <a:srgbClr val="FFFFFF"/>
                </a:solidFill>
                <a:cs typeface="ＭＳ Ｐゴシック"/>
              </a:rPr>
              <a:t>路加</a:t>
            </a:r>
            <a:r>
              <a:rPr lang="en-US" altLang="zh-CN" b="1">
                <a:solidFill>
                  <a:srgbClr val="FFFFFF"/>
                </a:solidFill>
                <a:cs typeface="ＭＳ Ｐゴシック"/>
              </a:rPr>
              <a:t> 3:1-3)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-1295400"/>
            <a:ext cx="78486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kumimoji="0" lang="zh-CN" altLang="en-US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耶</a:t>
            </a:r>
            <a:r>
              <a:rPr kumimoji="0" lang="zh-CN" altLang="en-US">
                <a:solidFill>
                  <a:srgbClr val="FFFFFF"/>
                </a:solidFill>
                <a:latin typeface="Arial"/>
                <a:ea typeface="华文细黑" charset="0"/>
                <a:cs typeface="Arial"/>
              </a:rPr>
              <a:t>稣</a:t>
            </a:r>
            <a:r>
              <a:rPr kumimoji="0" lang="zh-CN" altLang="en-US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与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耶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华文细黑" charset="0"/>
                <a:cs typeface="华文细黑" charset="0"/>
              </a:rPr>
              <a:t>稣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的</a:t>
            </a:r>
            <a:endParaRPr lang="en-US" altLang="zh-CN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6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  <p:bldP spid="68613" grpId="0"/>
      <p:bldP spid="68614" grpId="0"/>
      <p:bldP spid="68615" grpId="0"/>
      <p:bldP spid="68616" grpId="0"/>
      <p:bldP spid="68617" grpId="0"/>
      <p:bldP spid="68618" grpId="0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/>
      <p:bldP spid="68627" grpId="0" animBg="1"/>
      <p:bldP spid="68629" grpId="0" animBg="1"/>
      <p:bldP spid="686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228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533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838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143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447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1752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2057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2362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2667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971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3886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3276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3581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4191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4495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4800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5105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5410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5715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6019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>
            <a:off x="6324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6629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>
            <a:off x="6934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7239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>
            <a:off x="7543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>
            <a:off x="7848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>
            <a:off x="8153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>
            <a:off x="8458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>
            <a:off x="8763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>
            <a:off x="899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0" y="3886200"/>
            <a:ext cx="937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12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12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4       3     2      1      </a:t>
            </a:r>
            <a:r>
              <a:rPr lang="en-US" altLang="zh-CN" sz="1200" b="1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1     2      3       4      5      6      7      8    …………………………………………………………………………26   27    28   29</a:t>
            </a:r>
          </a:p>
        </p:txBody>
      </p:sp>
      <p:sp>
        <p:nvSpPr>
          <p:cNvPr id="72738" name="Line 34"/>
          <p:cNvSpPr>
            <a:spLocks noChangeShapeType="1"/>
          </p:cNvSpPr>
          <p:nvPr/>
        </p:nvSpPr>
        <p:spPr bwMode="auto">
          <a:xfrm flipH="1">
            <a:off x="166688" y="3124200"/>
            <a:ext cx="976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11430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H="1" flipV="1">
            <a:off x="1371600" y="31242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0" y="2667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CN" altLang="en-US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 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3 </a:t>
            </a:r>
            <a:r>
              <a:rPr lang="zh-CN" altLang="en-US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年</a:t>
            </a:r>
            <a:endParaRPr lang="en-US" altLang="zh-CN" sz="2400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1066800" y="228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ea typeface="SimSun" charset="0"/>
                <a:cs typeface="SimSun" charset="0"/>
              </a:rPr>
              <a:t>年</a:t>
            </a:r>
            <a:endParaRPr lang="en-US" altLang="zh-CN" sz="2000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1447800" y="2590800"/>
            <a:ext cx="759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1447800" y="2590800"/>
            <a:ext cx="763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28 / 29 </a:t>
            </a:r>
            <a:r>
              <a:rPr lang="zh-CN" altLang="en-US" sz="2400">
                <a:solidFill>
                  <a:srgbClr val="000000"/>
                </a:solidFill>
                <a:ea typeface="SimSun" charset="0"/>
                <a:cs typeface="SimSun" charset="0"/>
              </a:rPr>
              <a:t>年</a:t>
            </a:r>
            <a:endParaRPr lang="en-US" altLang="zh-CN" sz="2400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0" y="4191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BC	      </a:t>
            </a:r>
            <a:r>
              <a:rPr lang="en-US" altLang="zh-CN" sz="2400">
                <a:solidFill>
                  <a:srgbClr val="000099"/>
                </a:solidFill>
                <a:latin typeface="Times New Roman" charset="0"/>
                <a:ea typeface="SimSun" charset="0"/>
                <a:cs typeface="SimSun" charset="0"/>
              </a:rPr>
              <a:t>AD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	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1447800" y="838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>
              <a:spcBef>
                <a:spcPct val="5000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1295400" y="4800600"/>
            <a:ext cx="6629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3 + 1 + 28 = 32 </a:t>
            </a:r>
            <a:r>
              <a:rPr lang="zh-CN" altLang="en-US" sz="2400">
                <a:solidFill>
                  <a:srgbClr val="000000"/>
                </a:solidFill>
                <a:ea typeface="SimSun" charset="0"/>
                <a:cs typeface="SimSun" charset="0"/>
              </a:rPr>
              <a:t>年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(</a:t>
            </a:r>
            <a:r>
              <a:rPr lang="zh-CN" altLang="en-US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不计算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AD 29)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3 + 1 + 29 = 33 </a:t>
            </a:r>
            <a:r>
              <a:rPr lang="zh-CN" altLang="en-US" sz="2400">
                <a:solidFill>
                  <a:srgbClr val="000000"/>
                </a:solidFill>
                <a:ea typeface="SimSun" charset="0"/>
                <a:cs typeface="SimSun" charset="0"/>
              </a:rPr>
              <a:t>年 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计算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AD 29)</a:t>
            </a:r>
          </a:p>
        </p:txBody>
      </p:sp>
      <p:sp>
        <p:nvSpPr>
          <p:cNvPr id="72748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7793037" cy="914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tx1"/>
                </a:solidFill>
                <a:ea typeface="SimSun" charset="0"/>
                <a:cs typeface="SimSun" charset="0"/>
              </a:rPr>
              <a:t>耶稣开始事奉的岁数</a:t>
            </a:r>
            <a:endParaRPr lang="en-US" altLang="zh-CN" sz="2400">
              <a:solidFill>
                <a:schemeClr val="tx1"/>
              </a:solidFill>
              <a:ea typeface="SimSun" charset="0"/>
              <a:cs typeface="SimSun" charset="0"/>
            </a:endParaRP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0" y="6373813"/>
            <a:ext cx="899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n-US" altLang="zh-CN" sz="2000" i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Adapted from Michele Ang (NT Survey student, SBC, 2006)</a:t>
            </a:r>
          </a:p>
        </p:txBody>
      </p:sp>
    </p:spTree>
    <p:extLst>
      <p:ext uri="{BB962C8B-B14F-4D97-AF65-F5344CB8AC3E}">
        <p14:creationId xmlns:p14="http://schemas.microsoft.com/office/powerpoint/2010/main" val="344757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6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2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939646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8229600" cy="1143000"/>
          </a:xfrm>
        </p:spPr>
        <p:txBody>
          <a:bodyPr/>
          <a:lstStyle/>
          <a:p>
            <a:pPr algn="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854207083"/>
      </p:ext>
    </p:extLst>
  </p:cSld>
  <p:clrMapOvr>
    <a:masterClrMapping/>
  </p:clrMapOvr>
</p:sld>
</file>

<file path=ppt/theme/theme1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ireball 1">
    <a:dk1>
      <a:srgbClr val="5F5F5F"/>
    </a:dk1>
    <a:lt1>
      <a:srgbClr val="FFFFCC"/>
    </a:lt1>
    <a:dk2>
      <a:srgbClr val="000000"/>
    </a:dk2>
    <a:lt2>
      <a:srgbClr val="FFCC66"/>
    </a:lt2>
    <a:accent1>
      <a:srgbClr val="FF9933"/>
    </a:accent1>
    <a:accent2>
      <a:srgbClr val="CC0066"/>
    </a:accent2>
    <a:accent3>
      <a:srgbClr val="AAAAAA"/>
    </a:accent3>
    <a:accent4>
      <a:srgbClr val="DADAAE"/>
    </a:accent4>
    <a:accent5>
      <a:srgbClr val="FFCAAD"/>
    </a:accent5>
    <a:accent6>
      <a:srgbClr val="B9005C"/>
    </a:accent6>
    <a:hlink>
      <a:srgbClr val="CC00CC"/>
    </a:hlink>
    <a:folHlink>
      <a:srgbClr val="99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616</Words>
  <Application>Microsoft Macintosh PowerPoint</Application>
  <PresentationFormat>On-screen Show (4:3)</PresentationFormat>
  <Paragraphs>89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MS Gothic</vt:lpstr>
      <vt:lpstr>ＭＳ Ｐゴシック</vt:lpstr>
      <vt:lpstr>SimHei</vt:lpstr>
      <vt:lpstr>SimSun</vt:lpstr>
      <vt:lpstr>华文细黑</vt:lpstr>
      <vt:lpstr>Arial</vt:lpstr>
      <vt:lpstr>Calibri</vt:lpstr>
      <vt:lpstr>Times New Roman</vt:lpstr>
      <vt:lpstr>Wingdings</vt:lpstr>
      <vt:lpstr>Portfolio</vt:lpstr>
      <vt:lpstr>1_Default Design</vt:lpstr>
      <vt:lpstr>2_Default Design</vt:lpstr>
      <vt:lpstr>8_Default Design</vt:lpstr>
      <vt:lpstr>1_Fireball</vt:lpstr>
      <vt:lpstr>Ribbons</vt:lpstr>
      <vt:lpstr>1_Portfolio</vt:lpstr>
      <vt:lpstr>Blends</vt:lpstr>
      <vt:lpstr>耶稣与耶稣的</vt:lpstr>
      <vt:lpstr>一本权威著作</vt:lpstr>
      <vt:lpstr>追溯耶稣基督的诞生。</vt:lpstr>
      <vt:lpstr>追溯到基督传道的开始</vt:lpstr>
      <vt:lpstr>基督事工持续时间</vt:lpstr>
      <vt:lpstr>耶稣与使徒行传的年表</vt:lpstr>
      <vt:lpstr>耶稣开始事奉的岁数</vt:lpstr>
      <vt:lpstr>新约全书链接地址 BibleStudyDownloads.org</vt:lpstr>
      <vt:lpstr>Black</vt:lpstr>
    </vt:vector>
  </TitlesOfParts>
  <Company>Crossroads International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Dating the Beginning of the Ministry of Christ</dc:title>
  <dc:creator>Rick Griffith</dc:creator>
  <cp:lastModifiedBy>Rick Griffith</cp:lastModifiedBy>
  <cp:revision>26</cp:revision>
  <cp:lastPrinted>2025-11-03T23:56:52Z</cp:lastPrinted>
  <dcterms:created xsi:type="dcterms:W3CDTF">2010-12-20T09:16:49Z</dcterms:created>
  <dcterms:modified xsi:type="dcterms:W3CDTF">2025-11-03T23:57:33Z</dcterms:modified>
</cp:coreProperties>
</file>